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1" r:id="rId2"/>
  </p:sldMasterIdLst>
  <p:notesMasterIdLst>
    <p:notesMasterId r:id="rId40"/>
  </p:notesMasterIdLst>
  <p:sldIdLst>
    <p:sldId id="256" r:id="rId3"/>
    <p:sldId id="262" r:id="rId4"/>
    <p:sldId id="263" r:id="rId5"/>
    <p:sldId id="604" r:id="rId6"/>
    <p:sldId id="596" r:id="rId7"/>
    <p:sldId id="627" r:id="rId8"/>
    <p:sldId id="625" r:id="rId9"/>
    <p:sldId id="626" r:id="rId10"/>
    <p:sldId id="628" r:id="rId11"/>
    <p:sldId id="629" r:id="rId12"/>
    <p:sldId id="597" r:id="rId13"/>
    <p:sldId id="598" r:id="rId14"/>
    <p:sldId id="630" r:id="rId15"/>
    <p:sldId id="631" r:id="rId16"/>
    <p:sldId id="632" r:id="rId17"/>
    <p:sldId id="633" r:id="rId18"/>
    <p:sldId id="634" r:id="rId19"/>
    <p:sldId id="602" r:id="rId20"/>
    <p:sldId id="636" r:id="rId21"/>
    <p:sldId id="606" r:id="rId22"/>
    <p:sldId id="605" r:id="rId23"/>
    <p:sldId id="637" r:id="rId24"/>
    <p:sldId id="638" r:id="rId25"/>
    <p:sldId id="639" r:id="rId26"/>
    <p:sldId id="640" r:id="rId27"/>
    <p:sldId id="611" r:id="rId28"/>
    <p:sldId id="641" r:id="rId29"/>
    <p:sldId id="644" r:id="rId30"/>
    <p:sldId id="645" r:id="rId31"/>
    <p:sldId id="608" r:id="rId32"/>
    <p:sldId id="615" r:id="rId33"/>
    <p:sldId id="635" r:id="rId34"/>
    <p:sldId id="624" r:id="rId35"/>
    <p:sldId id="642" r:id="rId36"/>
    <p:sldId id="643" r:id="rId37"/>
    <p:sldId id="609" r:id="rId38"/>
    <p:sldId id="261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/>
  </p:normalViewPr>
  <p:slideViewPr>
    <p:cSldViewPr snapToGrid="0">
      <p:cViewPr varScale="1">
        <p:scale>
          <a:sx n="113" d="100"/>
          <a:sy n="113" d="100"/>
        </p:scale>
        <p:origin x="57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169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4DB7-4481-4B4F-98D6-57DB3739A311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66A7E-1021-4072-9649-D8142C7C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BB2A-F643-4BC4-A7C3-7339FD5A6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5364460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705-BF82-4637-BD55-B46A2B5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0652977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329E5074-A2B3-4158-8DC5-902888FE2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95" r:id="rId13"/>
    <p:sldLayoutId id="214748379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 8:  Beyond 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Content based on ISLR Chapter 7.1 – 7.7</a:t>
            </a:r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3B9980-12F2-7E5B-F6F5-83FA4DA8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Wage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CA381-73B3-282F-8634-97F6905FE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373DC-701A-5B42-3E24-DCBCB3A4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08" y="1269901"/>
            <a:ext cx="6381384" cy="35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0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E442-337A-424D-A44B-EDBDBFB0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Piecewise-Constant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1D9B-493D-480F-8983-06E4DD71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8158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Instead of imposing a global polynomial structure on model, we cut the variable into distinct regions and fit with piecewise constants: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8CFD66-DF97-466A-A743-05EBBE171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"Step Functions"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45436-B525-4E31-A8EE-CC0AC4EC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70" y="1796426"/>
            <a:ext cx="6261100" cy="30732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74B29A-FE7B-4F4E-B9F6-E87A1383BFCB}"/>
              </a:ext>
            </a:extLst>
          </p:cNvPr>
          <p:cNvCxnSpPr>
            <a:cxnSpLocks/>
          </p:cNvCxnSpPr>
          <p:nvPr/>
        </p:nvCxnSpPr>
        <p:spPr>
          <a:xfrm>
            <a:off x="1633070" y="3757930"/>
            <a:ext cx="1098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4FD57F-70A2-4581-8284-F6258DD808AF}"/>
              </a:ext>
            </a:extLst>
          </p:cNvPr>
          <p:cNvCxnSpPr>
            <a:cxnSpLocks/>
          </p:cNvCxnSpPr>
          <p:nvPr/>
        </p:nvCxnSpPr>
        <p:spPr>
          <a:xfrm>
            <a:off x="2731620" y="3548380"/>
            <a:ext cx="1092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9C936F-459E-45E3-B9BB-C6B02CC506FC}"/>
              </a:ext>
            </a:extLst>
          </p:cNvPr>
          <p:cNvCxnSpPr>
            <a:cxnSpLocks/>
          </p:cNvCxnSpPr>
          <p:nvPr/>
        </p:nvCxnSpPr>
        <p:spPr>
          <a:xfrm>
            <a:off x="3868270" y="3040380"/>
            <a:ext cx="3683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66C75F-F614-4473-BE6C-1CBEBEB8833E}"/>
              </a:ext>
            </a:extLst>
          </p:cNvPr>
          <p:cNvCxnSpPr>
            <a:cxnSpLocks/>
          </p:cNvCxnSpPr>
          <p:nvPr/>
        </p:nvCxnSpPr>
        <p:spPr>
          <a:xfrm flipV="1">
            <a:off x="2725270" y="1954530"/>
            <a:ext cx="0" cy="26606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8FC30C-C901-4AD3-80D6-81882C19932E}"/>
              </a:ext>
            </a:extLst>
          </p:cNvPr>
          <p:cNvCxnSpPr>
            <a:cxnSpLocks/>
          </p:cNvCxnSpPr>
          <p:nvPr/>
        </p:nvCxnSpPr>
        <p:spPr>
          <a:xfrm flipV="1">
            <a:off x="3855570" y="1954530"/>
            <a:ext cx="0" cy="26606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0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E442-337A-424D-A44B-EDBDBFB0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71D9B-493D-480F-8983-06E4DD71B00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46150"/>
                <a:ext cx="8229600" cy="40886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is easily fit by creating </a:t>
                </a:r>
                <a:r>
                  <a:rPr lang="en-US" i="1" dirty="0"/>
                  <a:t>Indicator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return 1 if the condition is true and 0 otherwise)</a:t>
                </a:r>
              </a:p>
              <a:p>
                <a:r>
                  <a:rPr lang="en-US" dirty="0"/>
                  <a:t>To create the step function model in our example, we need three step functions: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𝑅𝑎𝑑𝑖𝑜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𝑅𝑎𝑑𝑖𝑜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𝑅𝑎𝑑𝑖𝑜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(2≤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𝑅𝑎𝑑𝑖𝑜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≤4)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𝑅𝑎𝑑𝑖𝑜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𝑅𝑎𝑑𝑖𝑜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&gt;4)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we use standard least squares to fit a linear model with these the indicators as predictors: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𝑅𝑎𝑑𝑖𝑜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𝑅𝑎𝑑𝑖𝑜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𝑅𝑎𝑑𝑖𝑜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71D9B-493D-480F-8983-06E4DD71B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46150"/>
                <a:ext cx="8229600" cy="4088606"/>
              </a:xfrm>
              <a:blipFill>
                <a:blip r:embed="rId2"/>
                <a:stretch>
                  <a:fillRect l="-741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79972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EAC40-D760-7BE4-D315-696E226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6A4F0-517D-F8D2-72D7-3DE3B817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Wage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E62DF-E4EF-AA1A-0B0C-51276DC2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91" y="1257300"/>
            <a:ext cx="5943001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EAC40-D760-7BE4-D315-696E226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6A4F0-517D-F8D2-72D7-3DE3B817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Wage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2100C-B564-B860-C8F6-61385C3D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30" y="1316566"/>
            <a:ext cx="6123505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8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EAC40-D760-7BE4-D315-696E226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6A4F0-517D-F8D2-72D7-3DE3B817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Wage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CE633-6576-3BD9-D283-74B94292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59" y="1358371"/>
            <a:ext cx="4738135" cy="34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EAC40-D760-7BE4-D315-696E226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6A4F0-517D-F8D2-72D7-3DE3B817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Wage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E2CD4-63A4-65F1-B095-74E7AA4C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340485"/>
            <a:ext cx="38957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EAC40-D760-7BE4-D315-696E226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6A4F0-517D-F8D2-72D7-3DE3B817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Wage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3A101-CBCC-DED5-676A-EA8F34B4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82" y="1322647"/>
            <a:ext cx="5466292" cy="35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E442-337A-424D-A44B-EDBDBFB0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Functions -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71D9B-493D-480F-8983-06E4DD71B00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46150"/>
                <a:ext cx="8229600" cy="40886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Special case of a basis function where: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Easy to work with and  interpret</a:t>
                </a:r>
              </a:p>
              <a:p>
                <a:r>
                  <a:rPr lang="en-US" dirty="0"/>
                  <a:t>Works well when there are natural </a:t>
                </a:r>
                <a:r>
                  <a:rPr lang="en-US" dirty="0" err="1"/>
                  <a:t>cutpoints</a:t>
                </a:r>
                <a:r>
                  <a:rPr lang="en-US" dirty="0"/>
                  <a:t> (or </a:t>
                </a:r>
                <a:r>
                  <a:rPr lang="en-US" i="1" dirty="0"/>
                  <a:t>knots</a:t>
                </a:r>
                <a:r>
                  <a:rPr lang="en-US" dirty="0"/>
                  <a:t>) to work with  </a:t>
                </a:r>
              </a:p>
              <a:p>
                <a:r>
                  <a:rPr lang="en-US" dirty="0"/>
                  <a:t>The discontinuous step function can introduce significant issues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71D9B-493D-480F-8983-06E4DD71B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46150"/>
                <a:ext cx="8229600" cy="4088606"/>
              </a:xfrm>
              <a:blipFill>
                <a:blip r:embed="rId2"/>
                <a:stretch>
                  <a:fillRect l="-741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47235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1321E2-0202-6239-B659-04C40D40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Piecewise Polynomials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3D9C43-C216-CAB2-4F96-94078C859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Instead of a single polynomial in X over its whole domain, we can rather use different polynomials in regions defined by knots.  For example, a piecewise cubic polynomial with one knot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general, we also add constraints to the polynomials for continuity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3D9C43-C216-CAB2-4F96-94078C859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804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78CBBF-1161-E357-A386-4331440D6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0112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5E444-E97A-4A51-B61D-77490441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Beyond </a:t>
            </a:r>
            <a:r>
              <a:rPr lang="en-US" dirty="0" err="1"/>
              <a:t>Linearlity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1AD0FA-91F8-4375-B7FF-B9CB7DFF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types of regression functions that we have looked at (linear and logit) are surprisingly effective with many types of models and have advantages of interpretability.</a:t>
            </a:r>
          </a:p>
          <a:p>
            <a:r>
              <a:rPr lang="en-US" dirty="0"/>
              <a:t>However, the underlying structure of the data is sometimes too non-linear to be effectively modeled with these equations and more complex models must be considered.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40FE9-C8AE-40B0-B6FC-FF247102B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91D5-69F9-466D-9DBF-964D3104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486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Piecewise Polynomial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D7231-0D32-4F9F-8388-C2793C16D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629480"/>
            <a:ext cx="7886700" cy="4572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0E2D4-BC3E-4FB4-9E72-07099890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38" y="1189038"/>
            <a:ext cx="4498970" cy="3707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216140-E1D8-412C-BB7D-DA69341C28C6}"/>
              </a:ext>
            </a:extLst>
          </p:cNvPr>
          <p:cNvSpPr txBox="1"/>
          <p:nvPr/>
        </p:nvSpPr>
        <p:spPr>
          <a:xfrm>
            <a:off x="1062251" y="1284739"/>
            <a:ext cx="1037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Discontinuity at the cut-point is undesirable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AEDE9-0BE6-42B8-B164-364BFA76BDDB}"/>
              </a:ext>
            </a:extLst>
          </p:cNvPr>
          <p:cNvSpPr txBox="1"/>
          <p:nvPr/>
        </p:nvSpPr>
        <p:spPr>
          <a:xfrm>
            <a:off x="6721766" y="1284739"/>
            <a:ext cx="129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Adding a constraint that curve must be continuous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47AF3-972B-4CBB-85A4-4008CF091CA5}"/>
              </a:ext>
            </a:extLst>
          </p:cNvPr>
          <p:cNvSpPr txBox="1"/>
          <p:nvPr/>
        </p:nvSpPr>
        <p:spPr>
          <a:xfrm>
            <a:off x="801155" y="3341002"/>
            <a:ext cx="1298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Adding constraints that first and second derivatives must be continuous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FD199-A004-4CEE-BE9D-1E34B6E35424}"/>
              </a:ext>
            </a:extLst>
          </p:cNvPr>
          <p:cNvSpPr txBox="1"/>
          <p:nvPr/>
        </p:nvSpPr>
        <p:spPr>
          <a:xfrm>
            <a:off x="6796828" y="3341002"/>
            <a:ext cx="129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Piecewise polynomial of order 1</a:t>
            </a:r>
          </a:p>
        </p:txBody>
      </p:sp>
    </p:spTree>
    <p:extLst>
      <p:ext uri="{BB962C8B-B14F-4D97-AF65-F5344CB8AC3E}">
        <p14:creationId xmlns:p14="http://schemas.microsoft.com/office/powerpoint/2010/main" val="413583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18FE-5FE4-494F-97B4-F1F959D5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Piecewise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EA95-9F3F-49B1-BB92-0610D0E4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Piecewise polynomials improve on the "global" polynomial regression because we are able to use lower-order polynomials resulting in less risk of overfitting </a:t>
            </a:r>
          </a:p>
          <a:p>
            <a:pPr lvl="1"/>
            <a:r>
              <a:rPr lang="en-US" i="1" dirty="0"/>
              <a:t>Note:  the step function is thus a piecewise polynomial of degree 0</a:t>
            </a:r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8AE6-A2E6-4B70-9018-8F1EFB843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812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0E73-48B2-5877-A96E-84987ED8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Splines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58D0F-3827-AB6A-2131-B93EC627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linear spline with knots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piecewise linear polynomial continuous at each knot</a:t>
                </a:r>
              </a:p>
              <a:p>
                <a:r>
                  <a:rPr lang="en-US" dirty="0"/>
                  <a:t>We can represent this model with basis functions: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functions are basis functions: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58D0F-3827-AB6A-2131-B93EC627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982DB-B327-78A8-50AD-11BD14F92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96E9EE-C35A-4AAF-8287-FE2250DB37F7}"/>
              </a:ext>
            </a:extLst>
          </p:cNvPr>
          <p:cNvCxnSpPr>
            <a:cxnSpLocks/>
          </p:cNvCxnSpPr>
          <p:nvPr/>
        </p:nvCxnSpPr>
        <p:spPr>
          <a:xfrm flipH="1" flipV="1">
            <a:off x="4856480" y="4411662"/>
            <a:ext cx="389890" cy="20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0E4BF2-1DA1-BD4D-4F62-FF92CF5D0A0B}"/>
              </a:ext>
            </a:extLst>
          </p:cNvPr>
          <p:cNvSpPr txBox="1"/>
          <p:nvPr/>
        </p:nvSpPr>
        <p:spPr>
          <a:xfrm>
            <a:off x="5398770" y="4479933"/>
            <a:ext cx="225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“Positive part”:  returns 0 if value is negative</a:t>
            </a:r>
          </a:p>
        </p:txBody>
      </p:sp>
    </p:spTree>
    <p:extLst>
      <p:ext uri="{BB962C8B-B14F-4D97-AF65-F5344CB8AC3E}">
        <p14:creationId xmlns:p14="http://schemas.microsoft.com/office/powerpoint/2010/main" val="10472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53F4EAB9-9446-2CB2-3B36-56689747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3" y="1337401"/>
            <a:ext cx="6468533" cy="3532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E2D9D-688E-1ED9-0325-3141B9D2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Splines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ED05B-8B4C-6E72-1758-4DC156C2D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3B0F52-3D97-D4CD-1FD1-6FC30424E10C}"/>
              </a:ext>
            </a:extLst>
          </p:cNvPr>
          <p:cNvCxnSpPr>
            <a:cxnSpLocks/>
          </p:cNvCxnSpPr>
          <p:nvPr/>
        </p:nvCxnSpPr>
        <p:spPr>
          <a:xfrm flipV="1">
            <a:off x="1828800" y="3034453"/>
            <a:ext cx="2810934" cy="151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773DD7-1864-AA3D-BFF2-B2455D464CF9}"/>
              </a:ext>
            </a:extLst>
          </p:cNvPr>
          <p:cNvCxnSpPr>
            <a:cxnSpLocks/>
          </p:cNvCxnSpPr>
          <p:nvPr/>
        </p:nvCxnSpPr>
        <p:spPr>
          <a:xfrm>
            <a:off x="4639734" y="3034453"/>
            <a:ext cx="2953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4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98314F7A-302E-B9CA-B39B-57BF944E7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87" y="1267063"/>
            <a:ext cx="7047060" cy="3697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5949C-6557-5CA1-754D-5FD03DF6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Splines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1178-DB53-BE9B-A033-EDB345735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A41F8B-3D2D-CA1D-2694-8331FA6D57CB}"/>
              </a:ext>
            </a:extLst>
          </p:cNvPr>
          <p:cNvCxnSpPr>
            <a:cxnSpLocks/>
          </p:cNvCxnSpPr>
          <p:nvPr/>
        </p:nvCxnSpPr>
        <p:spPr>
          <a:xfrm flipV="1">
            <a:off x="1618827" y="1322440"/>
            <a:ext cx="6617546" cy="83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0BE8B2-EC44-4CD4-C090-8B19B7FF166D}"/>
              </a:ext>
            </a:extLst>
          </p:cNvPr>
          <p:cNvCxnSpPr>
            <a:cxnSpLocks/>
          </p:cNvCxnSpPr>
          <p:nvPr/>
        </p:nvCxnSpPr>
        <p:spPr>
          <a:xfrm>
            <a:off x="4927600" y="3876437"/>
            <a:ext cx="3308773" cy="45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1D845F-7C5C-1DD2-CA66-5ADE5B89309B}"/>
                  </a:ext>
                </a:extLst>
              </p:cNvPr>
              <p:cNvSpPr txBox="1"/>
              <p:nvPr/>
            </p:nvSpPr>
            <p:spPr>
              <a:xfrm>
                <a:off x="3152987" y="1533313"/>
                <a:ext cx="133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1D845F-7C5C-1DD2-CA66-5ADE5B893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987" y="1533313"/>
                <a:ext cx="1330044" cy="276999"/>
              </a:xfrm>
              <a:prstGeom prst="rect">
                <a:avLst/>
              </a:prstGeom>
              <a:blipFill>
                <a:blip r:embed="rId3"/>
                <a:stretch>
                  <a:fillRect l="-5963" t="-4444" r="-59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4B4F98-E8BE-4107-E25E-08492831A720}"/>
                  </a:ext>
                </a:extLst>
              </p:cNvPr>
              <p:cNvSpPr txBox="1"/>
              <p:nvPr/>
            </p:nvSpPr>
            <p:spPr>
              <a:xfrm>
                <a:off x="4721014" y="3412550"/>
                <a:ext cx="832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4B4F98-E8BE-4107-E25E-08492831A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014" y="3412550"/>
                <a:ext cx="832857" cy="276999"/>
              </a:xfrm>
              <a:prstGeom prst="rect">
                <a:avLst/>
              </a:prstGeom>
              <a:blipFill>
                <a:blip r:embed="rId4"/>
                <a:stretch>
                  <a:fillRect l="-9489" t="-2222" r="-948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92FA15-CB0C-EEA6-186F-F0755C5E0E1E}"/>
              </a:ext>
            </a:extLst>
          </p:cNvPr>
          <p:cNvCxnSpPr>
            <a:cxnSpLocks/>
          </p:cNvCxnSpPr>
          <p:nvPr/>
        </p:nvCxnSpPr>
        <p:spPr>
          <a:xfrm>
            <a:off x="1618827" y="3871046"/>
            <a:ext cx="3308773" cy="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98314F7A-302E-B9CA-B39B-57BF944E7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87" y="1267063"/>
            <a:ext cx="7047060" cy="3697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5949C-6557-5CA1-754D-5FD03DF6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Splines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1178-DB53-BE9B-A033-EDB345735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A41F8B-3D2D-CA1D-2694-8331FA6D57CB}"/>
              </a:ext>
            </a:extLst>
          </p:cNvPr>
          <p:cNvCxnSpPr>
            <a:cxnSpLocks/>
          </p:cNvCxnSpPr>
          <p:nvPr/>
        </p:nvCxnSpPr>
        <p:spPr>
          <a:xfrm flipV="1">
            <a:off x="1618827" y="1730950"/>
            <a:ext cx="3350810" cy="42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1D845F-7C5C-1DD2-CA66-5ADE5B89309B}"/>
                  </a:ext>
                </a:extLst>
              </p:cNvPr>
              <p:cNvSpPr txBox="1"/>
              <p:nvPr/>
            </p:nvSpPr>
            <p:spPr>
              <a:xfrm>
                <a:off x="3959014" y="1414938"/>
                <a:ext cx="2384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1D845F-7C5C-1DD2-CA66-5ADE5B893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014" y="1414938"/>
                <a:ext cx="2384948" cy="276999"/>
              </a:xfrm>
              <a:prstGeom prst="rect">
                <a:avLst/>
              </a:prstGeom>
              <a:blipFill>
                <a:blip r:embed="rId3"/>
                <a:stretch>
                  <a:fillRect l="-3061" t="-2174" r="-28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92FA15-CB0C-EEA6-186F-F0755C5E0E1E}"/>
              </a:ext>
            </a:extLst>
          </p:cNvPr>
          <p:cNvCxnSpPr>
            <a:cxnSpLocks/>
          </p:cNvCxnSpPr>
          <p:nvPr/>
        </p:nvCxnSpPr>
        <p:spPr>
          <a:xfrm>
            <a:off x="4969637" y="1739450"/>
            <a:ext cx="3205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D7F5-F69D-4729-A88B-D8F23CE0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Piecewise Linear Regression Models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85D9720-95C8-44F9-AB3E-CE7A97B07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966787"/>
            <a:ext cx="72675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9583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EB3D-B9AD-94D9-13C2-F9971081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Cubic Splines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1E6DC-596B-B047-CF71-75CFAFBA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linear cubic with knots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piecewise cubic  polynomial with continuous derivatives up to order 2 at each knot</a:t>
                </a:r>
              </a:p>
              <a:p>
                <a:r>
                  <a:rPr lang="en-US" dirty="0"/>
                  <a:t>Again, we can represent this model with truncated basis functions: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1E6DC-596B-B047-CF71-75CFAFBA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5C72-D703-CE0A-394F-861AFCF3E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282E-F4CE-621A-47F5-C60E4C8C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699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Cubic Splines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65496-091F-8FFE-31B0-7ECC664728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616693"/>
            <a:ext cx="7886700" cy="457200"/>
          </a:xfrm>
        </p:spPr>
        <p:txBody>
          <a:bodyPr/>
          <a:lstStyle/>
          <a:p>
            <a:r>
              <a:rPr lang="en-US" dirty="0"/>
              <a:t>Wage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9ABEA-50AA-2932-EC7B-5A9C595F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60" y="1041714"/>
            <a:ext cx="44672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282E-F4CE-621A-47F5-C60E4C8C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699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Cubic Splines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65496-091F-8FFE-31B0-7ECC664728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616693"/>
            <a:ext cx="7886700" cy="457200"/>
          </a:xfrm>
        </p:spPr>
        <p:txBody>
          <a:bodyPr/>
          <a:lstStyle/>
          <a:p>
            <a:r>
              <a:rPr lang="en-US" dirty="0"/>
              <a:t>Wage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8D0F3-2BBD-CCE6-541F-FE359169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1140037"/>
            <a:ext cx="6000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C37B-A7CE-4375-8C2D-D6AC354A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Beyond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7CF1-18F3-42BE-B5BA-09873040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Regression Overview</a:t>
            </a:r>
          </a:p>
          <a:p>
            <a:pPr lvl="1"/>
            <a:r>
              <a:rPr lang="en-US" dirty="0"/>
              <a:t>Basis Functions</a:t>
            </a:r>
          </a:p>
          <a:p>
            <a:pPr lvl="1"/>
            <a:r>
              <a:rPr lang="en-US" dirty="0"/>
              <a:t>Polynomial Regression</a:t>
            </a:r>
          </a:p>
          <a:p>
            <a:pPr lvl="1"/>
            <a:r>
              <a:rPr lang="en-US" dirty="0"/>
              <a:t>Piecewise-Constant Regression Models (Step Functions)</a:t>
            </a:r>
          </a:p>
          <a:p>
            <a:pPr lvl="1"/>
            <a:r>
              <a:rPr lang="en-US" dirty="0"/>
              <a:t>Regression splines</a:t>
            </a:r>
          </a:p>
          <a:p>
            <a:pPr lvl="1"/>
            <a:r>
              <a:rPr lang="en-US" dirty="0"/>
              <a:t>Local regression</a:t>
            </a:r>
          </a:p>
          <a:p>
            <a:pPr lvl="1"/>
            <a:r>
              <a:rPr lang="en-US" dirty="0"/>
              <a:t>General Additive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BA1DA-8457-494D-B564-9DAF7FEB1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41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DCBC-27B6-4B6A-83BF-F0AD4DB1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Splines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5732-F084-42A9-90DE-F92EDE8F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splines are defined to be piecewise polynomials there are continuous at the </a:t>
            </a:r>
            <a:r>
              <a:rPr lang="en-US" i="1" dirty="0"/>
              <a:t>knots</a:t>
            </a:r>
            <a:r>
              <a:rPr lang="en-US" dirty="0"/>
              <a:t> (cut-points).  That is, the end points where segments meet are constrained to be equal (upper right)</a:t>
            </a:r>
          </a:p>
          <a:p>
            <a:r>
              <a:rPr lang="en-US" dirty="0"/>
              <a:t>We can also add constraints that the first and second derivatives at the end points meet are also constrained to be equal, giving a smooth curve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F791C-DCE8-4C7F-979E-7776361D1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ACB1-3BD7-409A-93D0-1EDC18C6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Cubic Splines – Knot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FB823-BC2A-47F7-B1AD-F2D0593C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2" y="1512686"/>
            <a:ext cx="8714096" cy="211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23709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93C0F5-608E-B57F-7179-CE72F590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Knot Placement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EF803-6433-4A9E-013F-0BFEB74E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strategy is to decide K, the number of knots, and then place them at appropriate quantiles of the observed X</a:t>
            </a:r>
          </a:p>
          <a:p>
            <a:r>
              <a:rPr lang="en-US" dirty="0"/>
              <a:t>A cubic spline with K knots has K+4 parameters (or degrees of freedom)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D8A88A-7C90-A50E-B788-76ED58022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F85B0-6D8D-4416-BE93-6CE5E8A55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6A189-AE18-4DF2-9122-DA70E521F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Generalized Additive Models</a:t>
            </a:r>
          </a:p>
        </p:txBody>
      </p:sp>
    </p:spTree>
    <p:extLst>
      <p:ext uri="{BB962C8B-B14F-4D97-AF65-F5344CB8AC3E}">
        <p14:creationId xmlns:p14="http://schemas.microsoft.com/office/powerpoint/2010/main" val="383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E077F9-0ED2-3AC7-FFF0-670B92F3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Additive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BB0CB7-C9AA-6971-36FA-79F1C2E01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Extension of multiple linear regression models which replaces each linear component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 with a smooth nonlinear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Linear regression model then is generalized from this: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this: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BB0CB7-C9AA-6971-36FA-79F1C2E01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4" b="-45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408E16-D243-9E1D-2A77-08D266865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42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4C26-05FC-E859-D905-7744C004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Additive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BD2A-4F07-E2C8-FB8B-6B1F3D3D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combination of regression splines, smoothing splines, and local regression models to deal with multiple predictors in one model</a:t>
            </a:r>
          </a:p>
          <a:p>
            <a:pPr lvl="1"/>
            <a:r>
              <a:rPr lang="en-US" dirty="0"/>
              <a:t>Modeler can decide which method to use for every feature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33A97-E1A2-25F8-CD9F-F27AE55B8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1251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28D8-2A2F-4437-B806-3E1F82BB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Additive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4B844-CA7F-4DDF-889C-252FAF65D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Extending and Generalizing to Multi-Variable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921257-5175-49E4-A6C9-BA3232A79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33" y="1654526"/>
            <a:ext cx="5124734" cy="250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FCE821-10F8-42B9-8937-1ADA10C4F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BA77-8B0E-4AD6-BCEA-B4AC92AF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2EE1B-8A27-4A47-AEDE-1789D43B31D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general approach to extending the linear regression and classification approaches involves the use of </a:t>
                </a:r>
                <a:r>
                  <a:rPr lang="en-US" i="1" u="sng" dirty="0"/>
                  <a:t>basis functions</a:t>
                </a:r>
              </a:p>
              <a:p>
                <a:r>
                  <a:rPr lang="en-US" dirty="0"/>
                  <a:t>Instead of calculating regression coefficients on the explanatory attributes, we apply them to a function of the explanatory attributes: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+…+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)+…+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182880" lvl="1" indent="0">
                  <a:buNone/>
                </a:pP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basis function applied to the explanatory attribute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2EE1B-8A27-4A47-AEDE-1789D43B3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1" t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4164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AEB8-CE46-48D9-A335-9C7439FE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A8C51-E1CB-49E8-8782-6DB5B0B6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BB2A-F643-4BC4-A7C3-7339FD5A6B1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FAD1B7-6F27-4D09-9672-69D4874254C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Already covered in Module 3 as a simple extension of the linear model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 previously noted, this is still a linear model and we can use all of the linear regression techniques by simply creating a new transformed attributes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Polynomial regression is one example of the use of a basis function approach where the basis function is given as: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FAD1B7-6F27-4D09-9672-69D487425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1" t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3D7DF-7AE9-4515-9DB8-43BB9188DC8A}"/>
                  </a:ext>
                </a:extLst>
              </p:cNvPr>
              <p:cNvSpPr txBox="1"/>
              <p:nvPr/>
            </p:nvSpPr>
            <p:spPr>
              <a:xfrm>
                <a:off x="2393950" y="1478281"/>
                <a:ext cx="4258310" cy="29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…+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3D7DF-7AE9-4515-9DB8-43BB9188D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50" y="1478281"/>
                <a:ext cx="4258310" cy="293607"/>
              </a:xfrm>
              <a:prstGeom prst="rect">
                <a:avLst/>
              </a:prstGeom>
              <a:blipFill>
                <a:blip r:embed="rId3"/>
                <a:stretch>
                  <a:fillRect t="-20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08275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3B9980-12F2-7E5B-F6F5-83FA4DA8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Wage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CA381-73B3-282F-8634-97F6905FE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0345C-4B63-68E3-784D-2729A091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1487487"/>
            <a:ext cx="6469885" cy="26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3B9980-12F2-7E5B-F6F5-83FA4DA8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Wage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CA381-73B3-282F-8634-97F6905FE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1E16B-197E-01D0-300A-F411C8EF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5" y="1097756"/>
            <a:ext cx="59626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3B9980-12F2-7E5B-F6F5-83FA4DA8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Wage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CA381-73B3-282F-8634-97F6905FE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1BF8F-4524-F3CD-A528-50C13A9A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0" y="1696756"/>
            <a:ext cx="6506087" cy="17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3B9980-12F2-7E5B-F6F5-83FA4DA8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Wage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CA381-73B3-282F-8634-97F6905FE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53D99-D8B1-B823-52BF-8F30B2E8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18" y="1249998"/>
            <a:ext cx="5242422" cy="37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41816</TotalTime>
  <Words>1056</Words>
  <Application>Microsoft Office PowerPoint</Application>
  <PresentationFormat>On-screen Show (16:9)</PresentationFormat>
  <Paragraphs>132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1_2020-Template-External</vt:lpstr>
      <vt:lpstr>1_NDA</vt:lpstr>
      <vt:lpstr>PowerPoint Presentation</vt:lpstr>
      <vt:lpstr>Moving Beyond Linearlity</vt:lpstr>
      <vt:lpstr>Moving Beyond Linearity</vt:lpstr>
      <vt:lpstr>Basis Functions</vt:lpstr>
      <vt:lpstr>Polynomial Regression</vt:lpstr>
      <vt:lpstr>Wage Example</vt:lpstr>
      <vt:lpstr>Wage Example</vt:lpstr>
      <vt:lpstr>Wage Example</vt:lpstr>
      <vt:lpstr>Wage Example</vt:lpstr>
      <vt:lpstr>Wage Example</vt:lpstr>
      <vt:lpstr>Piecewise-Constant Regression Models</vt:lpstr>
      <vt:lpstr>Step Function</vt:lpstr>
      <vt:lpstr>Step Function</vt:lpstr>
      <vt:lpstr>Step Function</vt:lpstr>
      <vt:lpstr>Step Function</vt:lpstr>
      <vt:lpstr>Step Function</vt:lpstr>
      <vt:lpstr>Step Function</vt:lpstr>
      <vt:lpstr>Step Functions - Summary</vt:lpstr>
      <vt:lpstr>Piecewise Polynomials</vt:lpstr>
      <vt:lpstr>Piecewise Polynomial Examples</vt:lpstr>
      <vt:lpstr>Piecewise Polynomials</vt:lpstr>
      <vt:lpstr>Linear Splines</vt:lpstr>
      <vt:lpstr>Linear Splines</vt:lpstr>
      <vt:lpstr>Linear Splines</vt:lpstr>
      <vt:lpstr>Linear Splines</vt:lpstr>
      <vt:lpstr>Piecewise Linear Regression Models</vt:lpstr>
      <vt:lpstr>Cubic Splines</vt:lpstr>
      <vt:lpstr>Cubic Splines</vt:lpstr>
      <vt:lpstr>Cubic Splines</vt:lpstr>
      <vt:lpstr>Regression Splines</vt:lpstr>
      <vt:lpstr>Cubic Splines – Knot Selection</vt:lpstr>
      <vt:lpstr>Knot Placement</vt:lpstr>
      <vt:lpstr>PowerPoint Presentation</vt:lpstr>
      <vt:lpstr>Generalized Additive Models</vt:lpstr>
      <vt:lpstr>Generalized Additive Models</vt:lpstr>
      <vt:lpstr>General Additive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Wilcox</dc:creator>
  <cp:lastModifiedBy>Bruce Alan Wilcox</cp:lastModifiedBy>
  <cp:revision>177</cp:revision>
  <dcterms:created xsi:type="dcterms:W3CDTF">2020-08-15T04:45:47Z</dcterms:created>
  <dcterms:modified xsi:type="dcterms:W3CDTF">2022-08-01T16:12:55Z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</Properties>
</file>