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7.xml" ContentType="application/vnd.openxmlformats-officedocument.presentationml.tags+xml"/>
  <Override PartName="/ppt/tags/tag38.xml" ContentType="application/vnd.openxmlformats-officedocument.presentationml.tags+xml"/>
  <Override PartName="/ppt/notesSlides/notesSlide2.xml" ContentType="application/vnd.openxmlformats-officedocument.presentationml.notesSlide+xml"/>
  <Override PartName="/ppt/tags/tag39.xml" ContentType="application/vnd.openxmlformats-officedocument.presentationml.tags+xml"/>
  <Override PartName="/ppt/notesSlides/notesSlide3.xml" ContentType="application/vnd.openxmlformats-officedocument.presentationml.notesSlide+xml"/>
  <Override PartName="/ppt/tags/tag40.xml" ContentType="application/vnd.openxmlformats-officedocument.presentationml.tags+xml"/>
  <Override PartName="/ppt/notesSlides/notesSlide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6.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7.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8.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notesSlides/notesSlide9.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notesSlides/notesSlide10.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81" r:id="rId2"/>
  </p:sldMasterIdLst>
  <p:notesMasterIdLst>
    <p:notesMasterId r:id="rId91"/>
  </p:notesMasterIdLst>
  <p:sldIdLst>
    <p:sldId id="256" r:id="rId3"/>
    <p:sldId id="391" r:id="rId4"/>
    <p:sldId id="263" r:id="rId5"/>
    <p:sldId id="316" r:id="rId6"/>
    <p:sldId id="317" r:id="rId7"/>
    <p:sldId id="330" r:id="rId8"/>
    <p:sldId id="319" r:id="rId9"/>
    <p:sldId id="323" r:id="rId10"/>
    <p:sldId id="327" r:id="rId11"/>
    <p:sldId id="331" r:id="rId12"/>
    <p:sldId id="1636" r:id="rId13"/>
    <p:sldId id="1614" r:id="rId14"/>
    <p:sldId id="1615" r:id="rId15"/>
    <p:sldId id="1616" r:id="rId16"/>
    <p:sldId id="1617" r:id="rId17"/>
    <p:sldId id="1637" r:id="rId18"/>
    <p:sldId id="1618" r:id="rId19"/>
    <p:sldId id="1619" r:id="rId20"/>
    <p:sldId id="1620" r:id="rId21"/>
    <p:sldId id="1621" r:id="rId22"/>
    <p:sldId id="1622" r:id="rId23"/>
    <p:sldId id="1623" r:id="rId24"/>
    <p:sldId id="1624" r:id="rId25"/>
    <p:sldId id="1625" r:id="rId26"/>
    <p:sldId id="1626" r:id="rId27"/>
    <p:sldId id="1627" r:id="rId28"/>
    <p:sldId id="1628" r:id="rId29"/>
    <p:sldId id="1629" r:id="rId30"/>
    <p:sldId id="1630" r:id="rId31"/>
    <p:sldId id="1631" r:id="rId32"/>
    <p:sldId id="1632" r:id="rId33"/>
    <p:sldId id="1661" r:id="rId34"/>
    <p:sldId id="1633" r:id="rId35"/>
    <p:sldId id="1634" r:id="rId36"/>
    <p:sldId id="1638" r:id="rId37"/>
    <p:sldId id="1639" r:id="rId38"/>
    <p:sldId id="1640" r:id="rId39"/>
    <p:sldId id="1641" r:id="rId40"/>
    <p:sldId id="1642" r:id="rId41"/>
    <p:sldId id="1650" r:id="rId42"/>
    <p:sldId id="1651" r:id="rId43"/>
    <p:sldId id="1652" r:id="rId44"/>
    <p:sldId id="1657" r:id="rId45"/>
    <p:sldId id="1656" r:id="rId46"/>
    <p:sldId id="1658" r:id="rId47"/>
    <p:sldId id="1653" r:id="rId48"/>
    <p:sldId id="1654" r:id="rId49"/>
    <p:sldId id="1655" r:id="rId50"/>
    <p:sldId id="1644" r:id="rId51"/>
    <p:sldId id="1659" r:id="rId52"/>
    <p:sldId id="1660" r:id="rId53"/>
    <p:sldId id="1613" r:id="rId54"/>
    <p:sldId id="394" r:id="rId55"/>
    <p:sldId id="1664" r:id="rId56"/>
    <p:sldId id="395" r:id="rId57"/>
    <p:sldId id="1580" r:id="rId58"/>
    <p:sldId id="1603" r:id="rId59"/>
    <p:sldId id="290" r:id="rId60"/>
    <p:sldId id="291" r:id="rId61"/>
    <p:sldId id="293" r:id="rId62"/>
    <p:sldId id="294" r:id="rId63"/>
    <p:sldId id="295" r:id="rId64"/>
    <p:sldId id="463" r:id="rId65"/>
    <p:sldId id="1604" r:id="rId66"/>
    <p:sldId id="1602" r:id="rId67"/>
    <p:sldId id="1599" r:id="rId68"/>
    <p:sldId id="1605" r:id="rId69"/>
    <p:sldId id="1606" r:id="rId70"/>
    <p:sldId id="298" r:id="rId71"/>
    <p:sldId id="1663" r:id="rId72"/>
    <p:sldId id="1608" r:id="rId73"/>
    <p:sldId id="1662" r:id="rId74"/>
    <p:sldId id="1665" r:id="rId75"/>
    <p:sldId id="1666" r:id="rId76"/>
    <p:sldId id="1667" r:id="rId77"/>
    <p:sldId id="1668" r:id="rId78"/>
    <p:sldId id="1669" r:id="rId79"/>
    <p:sldId id="1609" r:id="rId80"/>
    <p:sldId id="1610" r:id="rId81"/>
    <p:sldId id="1670" r:id="rId82"/>
    <p:sldId id="1671" r:id="rId83"/>
    <p:sldId id="1672" r:id="rId84"/>
    <p:sldId id="1611" r:id="rId85"/>
    <p:sldId id="1674" r:id="rId86"/>
    <p:sldId id="1612" r:id="rId87"/>
    <p:sldId id="1509" r:id="rId88"/>
    <p:sldId id="1581" r:id="rId89"/>
    <p:sldId id="261" r:id="rId9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uce Wilcox" initials="BW" lastIdx="1" clrIdx="0">
    <p:extLst>
      <p:ext uri="{19B8F6BF-5375-455C-9EA6-DF929625EA0E}">
        <p15:presenceInfo xmlns:p15="http://schemas.microsoft.com/office/powerpoint/2012/main" userId="S::Bruce.Wilcox@sas.com::fdddd318-ce0f-4e30-8fdf-d2e9184575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45" d="100"/>
          <a:sy n="145" d="100"/>
        </p:scale>
        <p:origin x="606" y="114"/>
      </p:cViewPr>
      <p:guideLst/>
    </p:cSldViewPr>
  </p:slideViewPr>
  <p:notesTextViewPr>
    <p:cViewPr>
      <p:scale>
        <a:sx n="1" d="1"/>
        <a:sy n="1" d="1"/>
      </p:scale>
      <p:origin x="0" y="0"/>
    </p:cViewPr>
  </p:notesTextViewPr>
  <p:sorterViewPr>
    <p:cViewPr>
      <p:scale>
        <a:sx n="140" d="100"/>
        <a:sy n="140" d="100"/>
      </p:scale>
      <p:origin x="0" y="-2104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theme" Target="theme/theme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commentAuthors" Target="commentAuthor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charts/_rels/chart1.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Tree Size vs Total RSS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Sheet1!$B$19</c:f>
              <c:strCache>
                <c:ptCount val="1"/>
                <c:pt idx="0">
                  <c:v>TotRSS</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xVal>
            <c:numRef>
              <c:f>Sheet1!$A$20:$A$24</c:f>
              <c:numCache>
                <c:formatCode>General</c:formatCode>
                <c:ptCount val="5"/>
                <c:pt idx="0">
                  <c:v>0</c:v>
                </c:pt>
                <c:pt idx="1">
                  <c:v>1</c:v>
                </c:pt>
                <c:pt idx="2">
                  <c:v>2</c:v>
                </c:pt>
                <c:pt idx="3">
                  <c:v>3</c:v>
                </c:pt>
                <c:pt idx="4">
                  <c:v>4</c:v>
                </c:pt>
              </c:numCache>
            </c:numRef>
          </c:xVal>
          <c:yVal>
            <c:numRef>
              <c:f>Sheet1!$B$20:$B$24</c:f>
              <c:numCache>
                <c:formatCode>General</c:formatCode>
                <c:ptCount val="5"/>
                <c:pt idx="0">
                  <c:v>7205</c:v>
                </c:pt>
                <c:pt idx="1">
                  <c:v>1560</c:v>
                </c:pt>
                <c:pt idx="2">
                  <c:v>776</c:v>
                </c:pt>
                <c:pt idx="3">
                  <c:v>628</c:v>
                </c:pt>
                <c:pt idx="4">
                  <c:v>528</c:v>
                </c:pt>
              </c:numCache>
            </c:numRef>
          </c:yVal>
          <c:smooth val="0"/>
          <c:extLst>
            <c:ext xmlns:c16="http://schemas.microsoft.com/office/drawing/2014/chart" uri="{C3380CC4-5D6E-409C-BE32-E72D297353CC}">
              <c16:uniqueId val="{00000000-D5FB-41A0-888B-5D5CB763127C}"/>
            </c:ext>
          </c:extLst>
        </c:ser>
        <c:dLbls>
          <c:showLegendKey val="0"/>
          <c:showVal val="0"/>
          <c:showCatName val="0"/>
          <c:showSerName val="0"/>
          <c:showPercent val="0"/>
          <c:showBubbleSize val="0"/>
        </c:dLbls>
        <c:axId val="709118696"/>
        <c:axId val="709117056"/>
      </c:scatterChart>
      <c:valAx>
        <c:axId val="709118696"/>
        <c:scaling>
          <c:orientation val="minMax"/>
          <c:max val="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Tree Size</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9117056"/>
        <c:crosses val="autoZero"/>
        <c:crossBetween val="midCat"/>
        <c:majorUnit val="1"/>
      </c:valAx>
      <c:valAx>
        <c:axId val="7091170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TotRSS</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91186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F041A5-DAEA-41E5-AC66-79AC0D17294F}" type="doc">
      <dgm:prSet loTypeId="urn:microsoft.com/office/officeart/2005/8/layout/radial4" loCatId="relationship" qsTypeId="urn:microsoft.com/office/officeart/2005/8/quickstyle/3d3" qsCatId="3D" csTypeId="urn:microsoft.com/office/officeart/2005/8/colors/accent1_1" csCatId="accent1" phldr="1"/>
      <dgm:spPr/>
      <dgm:t>
        <a:bodyPr/>
        <a:lstStyle/>
        <a:p>
          <a:endParaRPr lang="en-US"/>
        </a:p>
      </dgm:t>
    </dgm:pt>
    <dgm:pt modelId="{9772A879-897C-4173-9164-9A0F70376EB7}">
      <dgm:prSet phldrT="[Text]"/>
      <dgm:spPr>
        <a:solidFill>
          <a:schemeClr val="accent2"/>
        </a:solidFill>
        <a:scene3d>
          <a:camera prst="orthographicFront">
            <a:rot lat="0" lon="0" rev="0"/>
          </a:camera>
          <a:lightRig rig="contrasting" dir="t">
            <a:rot lat="0" lon="0" rev="1200000"/>
          </a:lightRig>
        </a:scene3d>
        <a:sp3d contourW="19050" prstMaterial="metal">
          <a:bevelB w="165100" h="254000"/>
        </a:sp3d>
      </dgm:spPr>
      <dgm:t>
        <a:bodyPr/>
        <a:lstStyle/>
        <a:p>
          <a:r>
            <a:rPr lang="en-US" dirty="0"/>
            <a:t>Robust Model</a:t>
          </a:r>
        </a:p>
      </dgm:t>
    </dgm:pt>
    <dgm:pt modelId="{63660B03-C7E3-48E0-AC23-3D4B3AA107D5}" type="parTrans" cxnId="{0D4F09AB-B158-4D09-8FC2-8DA30CA40CB7}">
      <dgm:prSet/>
      <dgm:spPr/>
      <dgm:t>
        <a:bodyPr/>
        <a:lstStyle/>
        <a:p>
          <a:endParaRPr lang="en-US"/>
        </a:p>
      </dgm:t>
    </dgm:pt>
    <dgm:pt modelId="{7BE67F95-A66C-4E72-8DCB-DCCD1EBBE2A0}" type="sibTrans" cxnId="{0D4F09AB-B158-4D09-8FC2-8DA30CA40CB7}">
      <dgm:prSet/>
      <dgm:spPr/>
      <dgm:t>
        <a:bodyPr/>
        <a:lstStyle/>
        <a:p>
          <a:endParaRPr lang="en-US"/>
        </a:p>
      </dgm:t>
    </dgm:pt>
    <dgm:pt modelId="{9E1496E9-EDC4-489F-BFF8-D130A01D8A78}">
      <dgm:prSet phldrT="[Text]"/>
      <dgm:spPr>
        <a:solidFill>
          <a:schemeClr val="bg2"/>
        </a:solidFill>
        <a:ln w="12700"/>
        <a:effectLst/>
        <a:scene3d>
          <a:camera prst="orthographicFront">
            <a:rot lat="0" lon="0" rev="0"/>
          </a:camera>
          <a:lightRig rig="contrasting" dir="t">
            <a:rot lat="0" lon="0" rev="1200000"/>
          </a:lightRig>
        </a:scene3d>
        <a:sp3d contourW="19050" prstMaterial="metal">
          <a:bevelB w="165100" h="254000"/>
        </a:sp3d>
      </dgm:spPr>
      <dgm:t>
        <a:bodyPr/>
        <a:lstStyle/>
        <a:p>
          <a:r>
            <a:rPr lang="en-US" dirty="0"/>
            <a:t>Improve Accuracy</a:t>
          </a:r>
        </a:p>
      </dgm:t>
    </dgm:pt>
    <dgm:pt modelId="{BC72F397-A058-4271-B1B2-74DAA558FABA}" type="parTrans" cxnId="{3623C8A2-3C4F-483B-801D-F95DFBECA729}">
      <dgm:prSet/>
      <dgm:spPr>
        <a:solidFill>
          <a:schemeClr val="accent1">
            <a:lumMod val="75000"/>
          </a:schemeClr>
        </a:solidFill>
        <a:scene3d>
          <a:camera prst="orthographicFront">
            <a:rot lat="0" lon="0" rev="0"/>
          </a:camera>
          <a:lightRig rig="contrasting" dir="t">
            <a:rot lat="0" lon="0" rev="1200000"/>
          </a:lightRig>
        </a:scene3d>
        <a:sp3d z="-300000" contourW="19050" prstMaterial="metal">
          <a:bevelB w="165100" h="254000"/>
        </a:sp3d>
      </dgm:spPr>
      <dgm:t>
        <a:bodyPr/>
        <a:lstStyle/>
        <a:p>
          <a:endParaRPr lang="en-US"/>
        </a:p>
      </dgm:t>
    </dgm:pt>
    <dgm:pt modelId="{93358A82-90C4-415E-B84A-8EE67EDEC42A}" type="sibTrans" cxnId="{3623C8A2-3C4F-483B-801D-F95DFBECA729}">
      <dgm:prSet/>
      <dgm:spPr/>
      <dgm:t>
        <a:bodyPr/>
        <a:lstStyle/>
        <a:p>
          <a:endParaRPr lang="en-US"/>
        </a:p>
      </dgm:t>
    </dgm:pt>
    <dgm:pt modelId="{DD06AF8D-653F-45DE-810B-A1DBE19A25E8}">
      <dgm:prSet phldrT="[Text]"/>
      <dgm:spPr>
        <a:solidFill>
          <a:schemeClr val="bg2"/>
        </a:solidFill>
        <a:effectLst/>
        <a:scene3d>
          <a:camera prst="orthographicFront">
            <a:rot lat="0" lon="0" rev="0"/>
          </a:camera>
          <a:lightRig rig="contrasting" dir="t">
            <a:rot lat="0" lon="0" rev="1200000"/>
          </a:lightRig>
        </a:scene3d>
        <a:sp3d contourW="19050" prstMaterial="metal">
          <a:bevelB w="165100" h="254000"/>
        </a:sp3d>
      </dgm:spPr>
      <dgm:t>
        <a:bodyPr/>
        <a:lstStyle/>
        <a:p>
          <a:r>
            <a:rPr lang="en-US" dirty="0"/>
            <a:t>Reduce Bias</a:t>
          </a:r>
        </a:p>
      </dgm:t>
    </dgm:pt>
    <dgm:pt modelId="{723B5511-2780-4492-8CA3-AE3F306473BC}" type="parTrans" cxnId="{1C3F42A4-6558-4F73-8A9D-68DE3D3576CC}">
      <dgm:prSet/>
      <dgm:spPr>
        <a:solidFill>
          <a:schemeClr val="accent1">
            <a:lumMod val="75000"/>
          </a:schemeClr>
        </a:solidFill>
        <a:ln>
          <a:noFill/>
        </a:ln>
        <a:scene3d>
          <a:camera prst="orthographicFront">
            <a:rot lat="0" lon="0" rev="0"/>
          </a:camera>
          <a:lightRig rig="contrasting" dir="t">
            <a:rot lat="0" lon="0" rev="1200000"/>
          </a:lightRig>
        </a:scene3d>
        <a:sp3d z="-300000" contourW="19050" prstMaterial="metal">
          <a:bevelB w="165100" h="254000"/>
        </a:sp3d>
      </dgm:spPr>
      <dgm:t>
        <a:bodyPr/>
        <a:lstStyle/>
        <a:p>
          <a:endParaRPr lang="en-US"/>
        </a:p>
      </dgm:t>
    </dgm:pt>
    <dgm:pt modelId="{A0E7770D-7325-45DA-B7B6-CC732F937619}" type="sibTrans" cxnId="{1C3F42A4-6558-4F73-8A9D-68DE3D3576CC}">
      <dgm:prSet/>
      <dgm:spPr/>
      <dgm:t>
        <a:bodyPr/>
        <a:lstStyle/>
        <a:p>
          <a:endParaRPr lang="en-US"/>
        </a:p>
      </dgm:t>
    </dgm:pt>
    <dgm:pt modelId="{7B77F9A9-97B2-4D9A-9D14-1527DCB4D44A}">
      <dgm:prSet phldrT="[Text]"/>
      <dgm:spPr>
        <a:solidFill>
          <a:schemeClr val="bg2"/>
        </a:solidFill>
        <a:effectLst/>
        <a:scene3d>
          <a:camera prst="orthographicFront">
            <a:rot lat="0" lon="0" rev="0"/>
          </a:camera>
          <a:lightRig rig="contrasting" dir="t">
            <a:rot lat="0" lon="0" rev="1200000"/>
          </a:lightRig>
        </a:scene3d>
        <a:sp3d contourW="19050" prstMaterial="metal">
          <a:bevelB w="165100" h="254000"/>
        </a:sp3d>
      </dgm:spPr>
      <dgm:t>
        <a:bodyPr/>
        <a:lstStyle/>
        <a:p>
          <a:r>
            <a:rPr lang="en-US" dirty="0"/>
            <a:t>Reduce Variance</a:t>
          </a:r>
        </a:p>
      </dgm:t>
    </dgm:pt>
    <dgm:pt modelId="{C927E5CE-9A0E-40D0-AB13-77E9820B8745}" type="parTrans" cxnId="{4D76DC13-58D4-4143-A95A-CE7FA11456D5}">
      <dgm:prSet/>
      <dgm:spPr>
        <a:solidFill>
          <a:schemeClr val="accent1">
            <a:lumMod val="75000"/>
          </a:schemeClr>
        </a:solidFill>
        <a:scene3d>
          <a:camera prst="orthographicFront">
            <a:rot lat="0" lon="0" rev="0"/>
          </a:camera>
          <a:lightRig rig="contrasting" dir="t">
            <a:rot lat="0" lon="0" rev="1200000"/>
          </a:lightRig>
        </a:scene3d>
        <a:sp3d z="-300000" contourW="19050" prstMaterial="metal">
          <a:bevelB w="165100" h="254000"/>
        </a:sp3d>
      </dgm:spPr>
      <dgm:t>
        <a:bodyPr/>
        <a:lstStyle/>
        <a:p>
          <a:endParaRPr lang="en-US"/>
        </a:p>
      </dgm:t>
    </dgm:pt>
    <dgm:pt modelId="{E7AAE271-16AF-49F8-B38C-6C2F3B49713A}" type="sibTrans" cxnId="{4D76DC13-58D4-4143-A95A-CE7FA11456D5}">
      <dgm:prSet/>
      <dgm:spPr/>
      <dgm:t>
        <a:bodyPr/>
        <a:lstStyle/>
        <a:p>
          <a:endParaRPr lang="en-US"/>
        </a:p>
      </dgm:t>
    </dgm:pt>
    <dgm:pt modelId="{E77073EF-2CFC-4A14-85FB-EA19FC080A45}" type="pres">
      <dgm:prSet presAssocID="{02F041A5-DAEA-41E5-AC66-79AC0D17294F}" presName="cycle" presStyleCnt="0">
        <dgm:presLayoutVars>
          <dgm:chMax val="1"/>
          <dgm:dir/>
          <dgm:animLvl val="ctr"/>
          <dgm:resizeHandles val="exact"/>
        </dgm:presLayoutVars>
      </dgm:prSet>
      <dgm:spPr/>
    </dgm:pt>
    <dgm:pt modelId="{7F5EF8DA-9CF8-4DA9-80E2-A10422FC6111}" type="pres">
      <dgm:prSet presAssocID="{9772A879-897C-4173-9164-9A0F70376EB7}" presName="centerShape" presStyleLbl="node0" presStyleIdx="0" presStyleCnt="1"/>
      <dgm:spPr/>
    </dgm:pt>
    <dgm:pt modelId="{54F6324E-745E-4277-94E1-3FE0D980C027}" type="pres">
      <dgm:prSet presAssocID="{BC72F397-A058-4271-B1B2-74DAA558FABA}" presName="parTrans" presStyleLbl="bgSibTrans2D1" presStyleIdx="0" presStyleCnt="3"/>
      <dgm:spPr/>
    </dgm:pt>
    <dgm:pt modelId="{4ADED758-14C9-43B8-8487-A05C528238DA}" type="pres">
      <dgm:prSet presAssocID="{9E1496E9-EDC4-489F-BFF8-D130A01D8A78}" presName="node" presStyleLbl="node1" presStyleIdx="0" presStyleCnt="3">
        <dgm:presLayoutVars>
          <dgm:bulletEnabled val="1"/>
        </dgm:presLayoutVars>
      </dgm:prSet>
      <dgm:spPr/>
    </dgm:pt>
    <dgm:pt modelId="{FA67AF8C-3462-4806-8DDD-E01FA2F9AFCE}" type="pres">
      <dgm:prSet presAssocID="{723B5511-2780-4492-8CA3-AE3F306473BC}" presName="parTrans" presStyleLbl="bgSibTrans2D1" presStyleIdx="1" presStyleCnt="3"/>
      <dgm:spPr/>
    </dgm:pt>
    <dgm:pt modelId="{B213CDDE-5B57-4F0D-83C3-4B9021C5DDD9}" type="pres">
      <dgm:prSet presAssocID="{DD06AF8D-653F-45DE-810B-A1DBE19A25E8}" presName="node" presStyleLbl="node1" presStyleIdx="1" presStyleCnt="3">
        <dgm:presLayoutVars>
          <dgm:bulletEnabled val="1"/>
        </dgm:presLayoutVars>
      </dgm:prSet>
      <dgm:spPr/>
    </dgm:pt>
    <dgm:pt modelId="{A4E5EB76-05A5-48D7-9BFE-707322F53FE1}" type="pres">
      <dgm:prSet presAssocID="{C927E5CE-9A0E-40D0-AB13-77E9820B8745}" presName="parTrans" presStyleLbl="bgSibTrans2D1" presStyleIdx="2" presStyleCnt="3"/>
      <dgm:spPr/>
    </dgm:pt>
    <dgm:pt modelId="{AD06D47A-685C-464A-800D-EFAE441C9E6C}" type="pres">
      <dgm:prSet presAssocID="{7B77F9A9-97B2-4D9A-9D14-1527DCB4D44A}" presName="node" presStyleLbl="node1" presStyleIdx="2" presStyleCnt="3">
        <dgm:presLayoutVars>
          <dgm:bulletEnabled val="1"/>
        </dgm:presLayoutVars>
      </dgm:prSet>
      <dgm:spPr/>
    </dgm:pt>
  </dgm:ptLst>
  <dgm:cxnLst>
    <dgm:cxn modelId="{E96CB605-0874-41E1-B4D3-02B0B493BB40}" type="presOf" srcId="{9772A879-897C-4173-9164-9A0F70376EB7}" destId="{7F5EF8DA-9CF8-4DA9-80E2-A10422FC6111}" srcOrd="0" destOrd="0" presId="urn:microsoft.com/office/officeart/2005/8/layout/radial4"/>
    <dgm:cxn modelId="{16AB7210-D104-42FF-84C2-215C6EBC480C}" type="presOf" srcId="{DD06AF8D-653F-45DE-810B-A1DBE19A25E8}" destId="{B213CDDE-5B57-4F0D-83C3-4B9021C5DDD9}" srcOrd="0" destOrd="0" presId="urn:microsoft.com/office/officeart/2005/8/layout/radial4"/>
    <dgm:cxn modelId="{4D76DC13-58D4-4143-A95A-CE7FA11456D5}" srcId="{9772A879-897C-4173-9164-9A0F70376EB7}" destId="{7B77F9A9-97B2-4D9A-9D14-1527DCB4D44A}" srcOrd="2" destOrd="0" parTransId="{C927E5CE-9A0E-40D0-AB13-77E9820B8745}" sibTransId="{E7AAE271-16AF-49F8-B38C-6C2F3B49713A}"/>
    <dgm:cxn modelId="{EC4CA329-6114-4FFD-AF26-2746A9457CBE}" type="presOf" srcId="{BC72F397-A058-4271-B1B2-74DAA558FABA}" destId="{54F6324E-745E-4277-94E1-3FE0D980C027}" srcOrd="0" destOrd="0" presId="urn:microsoft.com/office/officeart/2005/8/layout/radial4"/>
    <dgm:cxn modelId="{03E46A2C-9ACE-4626-BFE9-5B2F6FD351B6}" type="presOf" srcId="{02F041A5-DAEA-41E5-AC66-79AC0D17294F}" destId="{E77073EF-2CFC-4A14-85FB-EA19FC080A45}" srcOrd="0" destOrd="0" presId="urn:microsoft.com/office/officeart/2005/8/layout/radial4"/>
    <dgm:cxn modelId="{512DAE6A-6FB9-44ED-8948-918EB33AE273}" type="presOf" srcId="{9E1496E9-EDC4-489F-BFF8-D130A01D8A78}" destId="{4ADED758-14C9-43B8-8487-A05C528238DA}" srcOrd="0" destOrd="0" presId="urn:microsoft.com/office/officeart/2005/8/layout/radial4"/>
    <dgm:cxn modelId="{B2F9BE74-A048-4119-92EC-732F537AE55A}" type="presOf" srcId="{C927E5CE-9A0E-40D0-AB13-77E9820B8745}" destId="{A4E5EB76-05A5-48D7-9BFE-707322F53FE1}" srcOrd="0" destOrd="0" presId="urn:microsoft.com/office/officeart/2005/8/layout/radial4"/>
    <dgm:cxn modelId="{3623C8A2-3C4F-483B-801D-F95DFBECA729}" srcId="{9772A879-897C-4173-9164-9A0F70376EB7}" destId="{9E1496E9-EDC4-489F-BFF8-D130A01D8A78}" srcOrd="0" destOrd="0" parTransId="{BC72F397-A058-4271-B1B2-74DAA558FABA}" sibTransId="{93358A82-90C4-415E-B84A-8EE67EDEC42A}"/>
    <dgm:cxn modelId="{1C3F42A4-6558-4F73-8A9D-68DE3D3576CC}" srcId="{9772A879-897C-4173-9164-9A0F70376EB7}" destId="{DD06AF8D-653F-45DE-810B-A1DBE19A25E8}" srcOrd="1" destOrd="0" parTransId="{723B5511-2780-4492-8CA3-AE3F306473BC}" sibTransId="{A0E7770D-7325-45DA-B7B6-CC732F937619}"/>
    <dgm:cxn modelId="{0D4F09AB-B158-4D09-8FC2-8DA30CA40CB7}" srcId="{02F041A5-DAEA-41E5-AC66-79AC0D17294F}" destId="{9772A879-897C-4173-9164-9A0F70376EB7}" srcOrd="0" destOrd="0" parTransId="{63660B03-C7E3-48E0-AC23-3D4B3AA107D5}" sibTransId="{7BE67F95-A66C-4E72-8DCB-DCCD1EBBE2A0}"/>
    <dgm:cxn modelId="{FFBA7FC5-FF11-4692-AE81-07C118CE065F}" type="presOf" srcId="{723B5511-2780-4492-8CA3-AE3F306473BC}" destId="{FA67AF8C-3462-4806-8DDD-E01FA2F9AFCE}" srcOrd="0" destOrd="0" presId="urn:microsoft.com/office/officeart/2005/8/layout/radial4"/>
    <dgm:cxn modelId="{1BB961D4-87E7-4BBD-9D66-853D3CB66D9C}" type="presOf" srcId="{7B77F9A9-97B2-4D9A-9D14-1527DCB4D44A}" destId="{AD06D47A-685C-464A-800D-EFAE441C9E6C}" srcOrd="0" destOrd="0" presId="urn:microsoft.com/office/officeart/2005/8/layout/radial4"/>
    <dgm:cxn modelId="{F90A9F65-9607-4246-AF07-404603DED22C}" type="presParOf" srcId="{E77073EF-2CFC-4A14-85FB-EA19FC080A45}" destId="{7F5EF8DA-9CF8-4DA9-80E2-A10422FC6111}" srcOrd="0" destOrd="0" presId="urn:microsoft.com/office/officeart/2005/8/layout/radial4"/>
    <dgm:cxn modelId="{3F9B0230-A5A2-4FA5-A75D-2AE1E9C442B2}" type="presParOf" srcId="{E77073EF-2CFC-4A14-85FB-EA19FC080A45}" destId="{54F6324E-745E-4277-94E1-3FE0D980C027}" srcOrd="1" destOrd="0" presId="urn:microsoft.com/office/officeart/2005/8/layout/radial4"/>
    <dgm:cxn modelId="{A322B615-7FA6-4C64-8C45-10C0D03C22F5}" type="presParOf" srcId="{E77073EF-2CFC-4A14-85FB-EA19FC080A45}" destId="{4ADED758-14C9-43B8-8487-A05C528238DA}" srcOrd="2" destOrd="0" presId="urn:microsoft.com/office/officeart/2005/8/layout/radial4"/>
    <dgm:cxn modelId="{83FA6C95-D8F4-427D-99E3-DE7DE02B5772}" type="presParOf" srcId="{E77073EF-2CFC-4A14-85FB-EA19FC080A45}" destId="{FA67AF8C-3462-4806-8DDD-E01FA2F9AFCE}" srcOrd="3" destOrd="0" presId="urn:microsoft.com/office/officeart/2005/8/layout/radial4"/>
    <dgm:cxn modelId="{86B4C9C2-362D-41C8-8475-7A944294208B}" type="presParOf" srcId="{E77073EF-2CFC-4A14-85FB-EA19FC080A45}" destId="{B213CDDE-5B57-4F0D-83C3-4B9021C5DDD9}" srcOrd="4" destOrd="0" presId="urn:microsoft.com/office/officeart/2005/8/layout/radial4"/>
    <dgm:cxn modelId="{E7B4AD43-1013-4269-8B5C-7A0EE281D24D}" type="presParOf" srcId="{E77073EF-2CFC-4A14-85FB-EA19FC080A45}" destId="{A4E5EB76-05A5-48D7-9BFE-707322F53FE1}" srcOrd="5" destOrd="0" presId="urn:microsoft.com/office/officeart/2005/8/layout/radial4"/>
    <dgm:cxn modelId="{2A661A5F-BAF4-4DCD-AE05-5D97E505BCC4}" type="presParOf" srcId="{E77073EF-2CFC-4A14-85FB-EA19FC080A45}" destId="{AD06D47A-685C-464A-800D-EFAE441C9E6C}" srcOrd="6" destOrd="0" presId="urn:microsoft.com/office/officeart/2005/8/layout/radial4"/>
  </dgm:cxnLst>
  <dgm:bg>
    <a:effectLst/>
  </dgm:bg>
  <dgm:whole>
    <a:ln w="12700"/>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EF8DA-9CF8-4DA9-80E2-A10422FC6111}">
      <dsp:nvSpPr>
        <dsp:cNvPr id="0" name=""/>
        <dsp:cNvSpPr/>
      </dsp:nvSpPr>
      <dsp:spPr>
        <a:xfrm>
          <a:off x="1003264" y="1186715"/>
          <a:ext cx="925385" cy="925385"/>
        </a:xfrm>
        <a:prstGeom prst="ellipse">
          <a:avLst/>
        </a:prstGeom>
        <a:solidFill>
          <a:schemeClr val="accent2"/>
        </a:solidFill>
        <a:ln>
          <a:noFill/>
        </a:ln>
        <a:effectLst/>
        <a:scene3d>
          <a:camera prst="orthographicFront">
            <a:rot lat="0" lon="0" rev="0"/>
          </a:camera>
          <a:lightRig rig="contrasting" dir="t">
            <a:rot lat="0" lon="0" rev="1200000"/>
          </a:lightRig>
        </a:scene3d>
        <a:sp3d contourW="19050" prstMaterial="metal">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Robust Model</a:t>
          </a:r>
        </a:p>
      </dsp:txBody>
      <dsp:txXfrm>
        <a:off x="1138783" y="1322234"/>
        <a:ext cx="654347" cy="654347"/>
      </dsp:txXfrm>
    </dsp:sp>
    <dsp:sp modelId="{54F6324E-745E-4277-94E1-3FE0D980C027}">
      <dsp:nvSpPr>
        <dsp:cNvPr id="0" name=""/>
        <dsp:cNvSpPr/>
      </dsp:nvSpPr>
      <dsp:spPr>
        <a:xfrm rot="12900000">
          <a:off x="372523" y="1013200"/>
          <a:ext cx="746321" cy="263734"/>
        </a:xfrm>
        <a:prstGeom prst="leftArrow">
          <a:avLst>
            <a:gd name="adj1" fmla="val 60000"/>
            <a:gd name="adj2" fmla="val 50000"/>
          </a:avLst>
        </a:prstGeom>
        <a:solidFill>
          <a:schemeClr val="accent1">
            <a:lumMod val="75000"/>
          </a:schemeClr>
        </a:solidFill>
        <a:ln>
          <a:noFill/>
        </a:ln>
        <a:effectLst/>
        <a:scene3d>
          <a:camera prst="orthographicFront">
            <a:rot lat="0" lon="0" rev="0"/>
          </a:camera>
          <a:lightRig rig="contrasting" dir="t">
            <a:rot lat="0" lon="0" rev="1200000"/>
          </a:lightRig>
        </a:scene3d>
        <a:sp3d z="-300000" contourW="19050" prstMaterial="metal">
          <a:bevelB w="165100" h="254000"/>
        </a:sp3d>
      </dsp:spPr>
      <dsp:style>
        <a:lnRef idx="0">
          <a:scrgbClr r="0" g="0" b="0"/>
        </a:lnRef>
        <a:fillRef idx="1">
          <a:scrgbClr r="0" g="0" b="0"/>
        </a:fillRef>
        <a:effectRef idx="0">
          <a:scrgbClr r="0" g="0" b="0"/>
        </a:effectRef>
        <a:fontRef idx="minor"/>
      </dsp:style>
    </dsp:sp>
    <dsp:sp modelId="{4ADED758-14C9-43B8-8487-A05C528238DA}">
      <dsp:nvSpPr>
        <dsp:cNvPr id="0" name=""/>
        <dsp:cNvSpPr/>
      </dsp:nvSpPr>
      <dsp:spPr>
        <a:xfrm>
          <a:off x="450" y="579385"/>
          <a:ext cx="879116" cy="703292"/>
        </a:xfrm>
        <a:prstGeom prst="roundRect">
          <a:avLst>
            <a:gd name="adj" fmla="val 10000"/>
          </a:avLst>
        </a:prstGeom>
        <a:solidFill>
          <a:schemeClr val="bg2"/>
        </a:solidFill>
        <a:ln w="12700">
          <a:noFill/>
        </a:ln>
        <a:effectLst/>
        <a:scene3d>
          <a:camera prst="orthographicFront">
            <a:rot lat="0" lon="0" rev="0"/>
          </a:camera>
          <a:lightRig rig="contrasting" dir="t">
            <a:rot lat="0" lon="0" rev="1200000"/>
          </a:lightRig>
        </a:scene3d>
        <a:sp3d contourW="19050" prstMaterial="metal">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dirty="0"/>
            <a:t>Improve Accuracy</a:t>
          </a:r>
        </a:p>
      </dsp:txBody>
      <dsp:txXfrm>
        <a:off x="21049" y="599984"/>
        <a:ext cx="837918" cy="662094"/>
      </dsp:txXfrm>
    </dsp:sp>
    <dsp:sp modelId="{FA67AF8C-3462-4806-8DDD-E01FA2F9AFCE}">
      <dsp:nvSpPr>
        <dsp:cNvPr id="0" name=""/>
        <dsp:cNvSpPr/>
      </dsp:nvSpPr>
      <dsp:spPr>
        <a:xfrm rot="16200000">
          <a:off x="1092796" y="638250"/>
          <a:ext cx="746321" cy="263734"/>
        </a:xfrm>
        <a:prstGeom prst="leftArrow">
          <a:avLst>
            <a:gd name="adj1" fmla="val 60000"/>
            <a:gd name="adj2" fmla="val 50000"/>
          </a:avLst>
        </a:prstGeom>
        <a:solidFill>
          <a:schemeClr val="accent1">
            <a:lumMod val="75000"/>
          </a:schemeClr>
        </a:solidFill>
        <a:ln>
          <a:noFill/>
        </a:ln>
        <a:effectLst/>
        <a:scene3d>
          <a:camera prst="orthographicFront">
            <a:rot lat="0" lon="0" rev="0"/>
          </a:camera>
          <a:lightRig rig="contrasting" dir="t">
            <a:rot lat="0" lon="0" rev="1200000"/>
          </a:lightRig>
        </a:scene3d>
        <a:sp3d z="-300000" contourW="19050" prstMaterial="metal">
          <a:bevelB w="165100" h="254000"/>
        </a:sp3d>
      </dsp:spPr>
      <dsp:style>
        <a:lnRef idx="0">
          <a:scrgbClr r="0" g="0" b="0"/>
        </a:lnRef>
        <a:fillRef idx="1">
          <a:scrgbClr r="0" g="0" b="0"/>
        </a:fillRef>
        <a:effectRef idx="0">
          <a:scrgbClr r="0" g="0" b="0"/>
        </a:effectRef>
        <a:fontRef idx="minor"/>
      </dsp:style>
    </dsp:sp>
    <dsp:sp modelId="{B213CDDE-5B57-4F0D-83C3-4B9021C5DDD9}">
      <dsp:nvSpPr>
        <dsp:cNvPr id="0" name=""/>
        <dsp:cNvSpPr/>
      </dsp:nvSpPr>
      <dsp:spPr>
        <a:xfrm>
          <a:off x="1026398" y="45310"/>
          <a:ext cx="879116" cy="703292"/>
        </a:xfrm>
        <a:prstGeom prst="roundRect">
          <a:avLst>
            <a:gd name="adj" fmla="val 10000"/>
          </a:avLst>
        </a:prstGeom>
        <a:solidFill>
          <a:schemeClr val="bg2"/>
        </a:solidFill>
        <a:ln>
          <a:noFill/>
        </a:ln>
        <a:effectLst/>
        <a:scene3d>
          <a:camera prst="orthographicFront">
            <a:rot lat="0" lon="0" rev="0"/>
          </a:camera>
          <a:lightRig rig="contrasting" dir="t">
            <a:rot lat="0" lon="0" rev="1200000"/>
          </a:lightRig>
        </a:scene3d>
        <a:sp3d contourW="19050" prstMaterial="metal">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dirty="0"/>
            <a:t>Reduce Bias</a:t>
          </a:r>
        </a:p>
      </dsp:txBody>
      <dsp:txXfrm>
        <a:off x="1046997" y="65909"/>
        <a:ext cx="837918" cy="662094"/>
      </dsp:txXfrm>
    </dsp:sp>
    <dsp:sp modelId="{A4E5EB76-05A5-48D7-9BFE-707322F53FE1}">
      <dsp:nvSpPr>
        <dsp:cNvPr id="0" name=""/>
        <dsp:cNvSpPr/>
      </dsp:nvSpPr>
      <dsp:spPr>
        <a:xfrm rot="19500000">
          <a:off x="1813068" y="1013200"/>
          <a:ext cx="746321" cy="263734"/>
        </a:xfrm>
        <a:prstGeom prst="leftArrow">
          <a:avLst>
            <a:gd name="adj1" fmla="val 60000"/>
            <a:gd name="adj2" fmla="val 50000"/>
          </a:avLst>
        </a:prstGeom>
        <a:solidFill>
          <a:schemeClr val="accent1">
            <a:lumMod val="75000"/>
          </a:schemeClr>
        </a:solidFill>
        <a:ln>
          <a:noFill/>
        </a:ln>
        <a:effectLst/>
        <a:scene3d>
          <a:camera prst="orthographicFront">
            <a:rot lat="0" lon="0" rev="0"/>
          </a:camera>
          <a:lightRig rig="contrasting" dir="t">
            <a:rot lat="0" lon="0" rev="1200000"/>
          </a:lightRig>
        </a:scene3d>
        <a:sp3d z="-300000" contourW="19050" prstMaterial="metal">
          <a:bevelB w="165100" h="254000"/>
        </a:sp3d>
      </dsp:spPr>
      <dsp:style>
        <a:lnRef idx="0">
          <a:scrgbClr r="0" g="0" b="0"/>
        </a:lnRef>
        <a:fillRef idx="1">
          <a:scrgbClr r="0" g="0" b="0"/>
        </a:fillRef>
        <a:effectRef idx="0">
          <a:scrgbClr r="0" g="0" b="0"/>
        </a:effectRef>
        <a:fontRef idx="minor"/>
      </dsp:style>
    </dsp:sp>
    <dsp:sp modelId="{AD06D47A-685C-464A-800D-EFAE441C9E6C}">
      <dsp:nvSpPr>
        <dsp:cNvPr id="0" name=""/>
        <dsp:cNvSpPr/>
      </dsp:nvSpPr>
      <dsp:spPr>
        <a:xfrm>
          <a:off x="2052347" y="579385"/>
          <a:ext cx="879116" cy="703292"/>
        </a:xfrm>
        <a:prstGeom prst="roundRect">
          <a:avLst>
            <a:gd name="adj" fmla="val 10000"/>
          </a:avLst>
        </a:prstGeom>
        <a:solidFill>
          <a:schemeClr val="bg2"/>
        </a:solidFill>
        <a:ln>
          <a:noFill/>
        </a:ln>
        <a:effectLst/>
        <a:scene3d>
          <a:camera prst="orthographicFront">
            <a:rot lat="0" lon="0" rev="0"/>
          </a:camera>
          <a:lightRig rig="contrasting" dir="t">
            <a:rot lat="0" lon="0" rev="1200000"/>
          </a:lightRig>
        </a:scene3d>
        <a:sp3d contourW="19050" prstMaterial="metal">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dirty="0"/>
            <a:t>Reduce Variance</a:t>
          </a:r>
        </a:p>
      </dsp:txBody>
      <dsp:txXfrm>
        <a:off x="2072946" y="599984"/>
        <a:ext cx="837918" cy="662094"/>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C4DB7-4481-4B4F-98D6-57DB3739A311}" type="datetimeFigureOut">
              <a:rPr lang="en-US" smtClean="0"/>
              <a:t>8/2/2022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66A7E-1021-4072-9649-D8142C7CA289}" type="slidenum">
              <a:rPr lang="en-US" smtClean="0"/>
              <a:t>‹#›</a:t>
            </a:fld>
            <a:endParaRPr lang="en-US"/>
          </a:p>
        </p:txBody>
      </p:sp>
    </p:spTree>
    <p:extLst>
      <p:ext uri="{BB962C8B-B14F-4D97-AF65-F5344CB8AC3E}">
        <p14:creationId xmlns:p14="http://schemas.microsoft.com/office/powerpoint/2010/main" val="505660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687388"/>
            <a:ext cx="6111875" cy="3438525"/>
          </a:xfrm>
          <a:prstGeom prst="rect">
            <a:avLst/>
          </a:prstGeom>
        </p:spPr>
      </p:sp>
      <p:sp>
        <p:nvSpPr>
          <p:cNvPr id="3" name="Notes Placeholder 2"/>
          <p:cNvSpPr>
            <a:spLocks noGrp="1"/>
          </p:cNvSpPr>
          <p:nvPr>
            <p:ph type="body" idx="1"/>
          </p:nvPr>
        </p:nvSpPr>
        <p:spPr>
          <a:xfrm>
            <a:off x="917682" y="4355182"/>
            <a:ext cx="5047250" cy="41259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3900148" y="8710366"/>
            <a:ext cx="2982466" cy="458440"/>
          </a:xfrm>
          <a:prstGeom prst="rect">
            <a:avLst/>
          </a:prstGeom>
        </p:spPr>
        <p:txBody>
          <a:bodyPr/>
          <a:lstStyle/>
          <a:p>
            <a:fld id="{EB2E6806-4385-4B7B-9FE4-9EEB5B9A1F7B}" type="slidenum">
              <a:rPr lang="en-US" smtClean="0"/>
              <a:pPr/>
              <a:t>53</a:t>
            </a:fld>
            <a:endParaRPr lang="en-US" dirty="0"/>
          </a:p>
        </p:txBody>
      </p:sp>
    </p:spTree>
    <p:extLst>
      <p:ext uri="{BB962C8B-B14F-4D97-AF65-F5344CB8AC3E}">
        <p14:creationId xmlns:p14="http://schemas.microsoft.com/office/powerpoint/2010/main" val="3581815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1165225"/>
            <a:ext cx="5589587" cy="3143250"/>
          </a:xfrm>
          <a:prstGeom prst="rect">
            <a:avLst/>
          </a:prstGeom>
        </p:spPr>
      </p:sp>
      <p:sp>
        <p:nvSpPr>
          <p:cNvPr id="3" name="Notes Placeholder 2"/>
          <p:cNvSpPr>
            <a:spLocks noGrp="1"/>
          </p:cNvSpPr>
          <p:nvPr>
            <p:ph type="body" idx="1"/>
          </p:nvPr>
        </p:nvSpPr>
        <p:spPr>
          <a:xfrm>
            <a:off x="637789" y="4483546"/>
            <a:ext cx="5607036" cy="4116794"/>
          </a:xfrm>
          <a:prstGeom prst="rect">
            <a:avLst/>
          </a:prstGeom>
        </p:spPr>
        <p:txBody>
          <a:bodyPr/>
          <a:lstStyle/>
          <a:p>
            <a:r>
              <a:rPr lang="en-US" baseline="0" dirty="0"/>
              <a:t>Many of these default values are chosen to increase the speed in which the forest is constructed.  In practice, the user may want to change the defaults, such as increasing the number of trees in the forest, to improve the performance of the forest.</a:t>
            </a:r>
            <a:endParaRPr lang="en-US" dirty="0"/>
          </a:p>
        </p:txBody>
      </p:sp>
      <p:sp>
        <p:nvSpPr>
          <p:cNvPr id="4" name="Slide Number Placeholder 3"/>
          <p:cNvSpPr>
            <a:spLocks noGrp="1"/>
          </p:cNvSpPr>
          <p:nvPr>
            <p:ph type="sldNum" sz="quarter" idx="10"/>
          </p:nvPr>
        </p:nvSpPr>
        <p:spPr>
          <a:xfrm>
            <a:off x="3900148" y="8710366"/>
            <a:ext cx="2982466" cy="458440"/>
          </a:xfrm>
          <a:prstGeom prst="rect">
            <a:avLst/>
          </a:prstGeom>
        </p:spPr>
        <p:txBody>
          <a:bodyPr/>
          <a:lstStyle/>
          <a:p>
            <a:fld id="{06A065DC-C879-4F28-AD9A-E1A2B1C5A57F}" type="slidenum">
              <a:rPr lang="en-US" smtClean="0"/>
              <a:pPr/>
              <a:t>69</a:t>
            </a:fld>
            <a:endParaRPr lang="en-US" dirty="0"/>
          </a:p>
        </p:txBody>
      </p:sp>
    </p:spTree>
    <p:extLst>
      <p:ext uri="{BB962C8B-B14F-4D97-AF65-F5344CB8AC3E}">
        <p14:creationId xmlns:p14="http://schemas.microsoft.com/office/powerpoint/2010/main" val="3864272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1165225"/>
            <a:ext cx="5589587" cy="3143250"/>
          </a:xfrm>
          <a:prstGeom prst="rect">
            <a:avLst/>
          </a:prstGeom>
        </p:spPr>
      </p:sp>
      <p:sp>
        <p:nvSpPr>
          <p:cNvPr id="3" name="Notes Placeholder 2"/>
          <p:cNvSpPr>
            <a:spLocks noGrp="1"/>
          </p:cNvSpPr>
          <p:nvPr>
            <p:ph type="body" idx="1"/>
          </p:nvPr>
        </p:nvSpPr>
        <p:spPr>
          <a:xfrm>
            <a:off x="637789" y="4483546"/>
            <a:ext cx="5607036" cy="4116794"/>
          </a:xfrm>
          <a:prstGeom prst="rect">
            <a:avLst/>
          </a:prstGeom>
        </p:spPr>
        <p:txBody>
          <a:bodyPr/>
          <a:lstStyle/>
          <a:p>
            <a:endParaRPr lang="en-US" dirty="0"/>
          </a:p>
        </p:txBody>
      </p:sp>
      <p:sp>
        <p:nvSpPr>
          <p:cNvPr id="4" name="Slide Number Placeholder 3"/>
          <p:cNvSpPr>
            <a:spLocks noGrp="1"/>
          </p:cNvSpPr>
          <p:nvPr>
            <p:ph type="sldNum" sz="quarter" idx="10"/>
          </p:nvPr>
        </p:nvSpPr>
        <p:spPr>
          <a:xfrm>
            <a:off x="3900148" y="8710366"/>
            <a:ext cx="2982466" cy="458440"/>
          </a:xfrm>
          <a:prstGeom prst="rect">
            <a:avLst/>
          </a:prstGeom>
        </p:spPr>
        <p:txBody>
          <a:bodyPr/>
          <a:lstStyle/>
          <a:p>
            <a:fld id="{0A78E515-4E0D-4165-8029-52BDACD1091C}" type="slidenum">
              <a:rPr lang="en-US" smtClean="0"/>
              <a:pPr/>
              <a:t>71</a:t>
            </a:fld>
            <a:endParaRPr lang="en-US" dirty="0"/>
          </a:p>
        </p:txBody>
      </p:sp>
    </p:spTree>
    <p:extLst>
      <p:ext uri="{BB962C8B-B14F-4D97-AF65-F5344CB8AC3E}">
        <p14:creationId xmlns:p14="http://schemas.microsoft.com/office/powerpoint/2010/main" val="3008558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1165225"/>
            <a:ext cx="5589587" cy="3143250"/>
          </a:xfrm>
          <a:prstGeom prst="rect">
            <a:avLst/>
          </a:prstGeom>
        </p:spPr>
      </p:sp>
      <p:sp>
        <p:nvSpPr>
          <p:cNvPr id="3" name="Notes Placeholder 2"/>
          <p:cNvSpPr>
            <a:spLocks noGrp="1"/>
          </p:cNvSpPr>
          <p:nvPr>
            <p:ph type="body" idx="1"/>
          </p:nvPr>
        </p:nvSpPr>
        <p:spPr>
          <a:xfrm>
            <a:off x="637789" y="4483546"/>
            <a:ext cx="5607036" cy="4116794"/>
          </a:xfrm>
          <a:prstGeom prst="rect">
            <a:avLst/>
          </a:prstGeom>
        </p:spPr>
        <p:txBody>
          <a:bodyPr/>
          <a:lstStyle/>
          <a:p>
            <a:endParaRPr lang="en-US" dirty="0"/>
          </a:p>
        </p:txBody>
      </p:sp>
    </p:spTree>
    <p:extLst>
      <p:ext uri="{BB962C8B-B14F-4D97-AF65-F5344CB8AC3E}">
        <p14:creationId xmlns:p14="http://schemas.microsoft.com/office/powerpoint/2010/main" val="605394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1165225"/>
            <a:ext cx="5589587" cy="3143250"/>
          </a:xfrm>
          <a:prstGeom prst="rect">
            <a:avLst/>
          </a:prstGeom>
        </p:spPr>
      </p:sp>
      <p:sp>
        <p:nvSpPr>
          <p:cNvPr id="3" name="Notes Placeholder 2"/>
          <p:cNvSpPr>
            <a:spLocks noGrp="1"/>
          </p:cNvSpPr>
          <p:nvPr>
            <p:ph type="body" idx="1"/>
          </p:nvPr>
        </p:nvSpPr>
        <p:spPr>
          <a:xfrm>
            <a:off x="637789" y="4483546"/>
            <a:ext cx="5607036" cy="4116794"/>
          </a:xfrm>
          <a:prstGeom prst="rect">
            <a:avLst/>
          </a:prstGeom>
        </p:spPr>
        <p:txBody>
          <a:bodyPr/>
          <a:lstStyle/>
          <a:p>
            <a:endParaRPr lang="en-US" dirty="0"/>
          </a:p>
        </p:txBody>
      </p:sp>
    </p:spTree>
    <p:extLst>
      <p:ext uri="{BB962C8B-B14F-4D97-AF65-F5344CB8AC3E}">
        <p14:creationId xmlns:p14="http://schemas.microsoft.com/office/powerpoint/2010/main" val="413577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646113" y="1165225"/>
            <a:ext cx="5589587" cy="31432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xfrm>
            <a:off x="637789" y="4483546"/>
            <a:ext cx="5607036" cy="411679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a:latin typeface="Times New Roman" pitchFamily="18" charset="0"/>
            </a:endParaRPr>
          </a:p>
        </p:txBody>
      </p:sp>
      <p:sp>
        <p:nvSpPr>
          <p:cNvPr id="28676" name="Slide Number Placeholder 3"/>
          <p:cNvSpPr>
            <a:spLocks noGrp="1"/>
          </p:cNvSpPr>
          <p:nvPr>
            <p:ph type="sldNum" sz="quarter" idx="5"/>
          </p:nvPr>
        </p:nvSpPr>
        <p:spPr bwMode="auto">
          <a:xfrm>
            <a:off x="3900148" y="8710366"/>
            <a:ext cx="2982466" cy="4584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pitchFamily="34" charset="0"/>
                <a:cs typeface="Arial" pitchFamily="34" charset="0"/>
              </a:defRPr>
            </a:lvl1pPr>
            <a:lvl2pPr marL="745179" indent="-286607" eaLnBrk="0" hangingPunct="0">
              <a:defRPr sz="2400">
                <a:solidFill>
                  <a:schemeClr val="tx1"/>
                </a:solidFill>
                <a:latin typeface="Arial" pitchFamily="34" charset="0"/>
                <a:cs typeface="Arial" pitchFamily="34" charset="0"/>
              </a:defRPr>
            </a:lvl2pPr>
            <a:lvl3pPr marL="1146429" indent="-229286" eaLnBrk="0" hangingPunct="0">
              <a:defRPr sz="2400">
                <a:solidFill>
                  <a:schemeClr val="tx1"/>
                </a:solidFill>
                <a:latin typeface="Arial" pitchFamily="34" charset="0"/>
                <a:cs typeface="Arial" pitchFamily="34" charset="0"/>
              </a:defRPr>
            </a:lvl3pPr>
            <a:lvl4pPr marL="1605001" indent="-229286" eaLnBrk="0" hangingPunct="0">
              <a:defRPr sz="2400">
                <a:solidFill>
                  <a:schemeClr val="tx1"/>
                </a:solidFill>
                <a:latin typeface="Arial" pitchFamily="34" charset="0"/>
                <a:cs typeface="Arial" pitchFamily="34" charset="0"/>
              </a:defRPr>
            </a:lvl4pPr>
            <a:lvl5pPr marL="2063572" indent="-229286" eaLnBrk="0" hangingPunct="0">
              <a:defRPr sz="2400">
                <a:solidFill>
                  <a:schemeClr val="tx1"/>
                </a:solidFill>
                <a:latin typeface="Arial" pitchFamily="34" charset="0"/>
                <a:cs typeface="Arial" pitchFamily="34" charset="0"/>
              </a:defRPr>
            </a:lvl5pPr>
            <a:lvl6pPr marL="2522144" indent="-229286" eaLnBrk="0" fontAlgn="base" hangingPunct="0">
              <a:spcBef>
                <a:spcPct val="0"/>
              </a:spcBef>
              <a:spcAft>
                <a:spcPct val="0"/>
              </a:spcAft>
              <a:defRPr sz="2400">
                <a:solidFill>
                  <a:schemeClr val="tx1"/>
                </a:solidFill>
                <a:latin typeface="Arial" pitchFamily="34" charset="0"/>
                <a:cs typeface="Arial" pitchFamily="34" charset="0"/>
              </a:defRPr>
            </a:lvl6pPr>
            <a:lvl7pPr marL="2980715" indent="-229286" eaLnBrk="0" fontAlgn="base" hangingPunct="0">
              <a:spcBef>
                <a:spcPct val="0"/>
              </a:spcBef>
              <a:spcAft>
                <a:spcPct val="0"/>
              </a:spcAft>
              <a:defRPr sz="2400">
                <a:solidFill>
                  <a:schemeClr val="tx1"/>
                </a:solidFill>
                <a:latin typeface="Arial" pitchFamily="34" charset="0"/>
                <a:cs typeface="Arial" pitchFamily="34" charset="0"/>
              </a:defRPr>
            </a:lvl7pPr>
            <a:lvl8pPr marL="3439287" indent="-229286" eaLnBrk="0" fontAlgn="base" hangingPunct="0">
              <a:spcBef>
                <a:spcPct val="0"/>
              </a:spcBef>
              <a:spcAft>
                <a:spcPct val="0"/>
              </a:spcAft>
              <a:defRPr sz="2400">
                <a:solidFill>
                  <a:schemeClr val="tx1"/>
                </a:solidFill>
                <a:latin typeface="Arial" pitchFamily="34" charset="0"/>
                <a:cs typeface="Arial" pitchFamily="34" charset="0"/>
              </a:defRPr>
            </a:lvl8pPr>
            <a:lvl9pPr marL="3897859" indent="-229286"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9DEC1954-C7B4-4754-9790-9231C9E8C047}" type="slidenum">
              <a:rPr lang="en-US" sz="1200">
                <a:latin typeface="Times New Roman" pitchFamily="18" charset="0"/>
              </a:rPr>
              <a:pPr eaLnBrk="1" hangingPunct="1"/>
              <a:t>56</a:t>
            </a:fld>
            <a:endParaRPr lang="en-US" sz="1200" dirty="0">
              <a:latin typeface="Times New Roman" pitchFamily="18" charset="0"/>
            </a:endParaRPr>
          </a:p>
        </p:txBody>
      </p:sp>
    </p:spTree>
    <p:extLst>
      <p:ext uri="{BB962C8B-B14F-4D97-AF65-F5344CB8AC3E}">
        <p14:creationId xmlns:p14="http://schemas.microsoft.com/office/powerpoint/2010/main" val="317528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1165225"/>
            <a:ext cx="5589587" cy="3143250"/>
          </a:xfrm>
          <a:prstGeom prst="rect">
            <a:avLst/>
          </a:prstGeom>
        </p:spPr>
      </p:sp>
      <p:sp>
        <p:nvSpPr>
          <p:cNvPr id="3" name="Notes Placeholder 2"/>
          <p:cNvSpPr>
            <a:spLocks noGrp="1"/>
          </p:cNvSpPr>
          <p:nvPr>
            <p:ph type="body" idx="1"/>
          </p:nvPr>
        </p:nvSpPr>
        <p:spPr>
          <a:xfrm>
            <a:off x="637789" y="4483546"/>
            <a:ext cx="5607036" cy="4116794"/>
          </a:xfrm>
          <a:prstGeom prst="rect">
            <a:avLst/>
          </a:prstGeom>
        </p:spPr>
        <p:txBody>
          <a:bodyPr/>
          <a:lstStyle/>
          <a:p>
            <a:endParaRPr lang="en-US" dirty="0"/>
          </a:p>
        </p:txBody>
      </p:sp>
      <p:sp>
        <p:nvSpPr>
          <p:cNvPr id="4" name="Slide Number Placeholder 3"/>
          <p:cNvSpPr>
            <a:spLocks noGrp="1"/>
          </p:cNvSpPr>
          <p:nvPr>
            <p:ph type="sldNum" sz="quarter" idx="10"/>
          </p:nvPr>
        </p:nvSpPr>
        <p:spPr>
          <a:xfrm>
            <a:off x="3900148" y="8710366"/>
            <a:ext cx="2982466" cy="458440"/>
          </a:xfrm>
          <a:prstGeom prst="rect">
            <a:avLst/>
          </a:prstGeom>
        </p:spPr>
        <p:txBody>
          <a:bodyPr/>
          <a:lstStyle/>
          <a:p>
            <a:fld id="{0A78E515-4E0D-4165-8029-52BDACD1091C}" type="slidenum">
              <a:rPr lang="en-US" smtClean="0"/>
              <a:pPr/>
              <a:t>58</a:t>
            </a:fld>
            <a:endParaRPr lang="en-US" dirty="0"/>
          </a:p>
        </p:txBody>
      </p:sp>
    </p:spTree>
    <p:extLst>
      <p:ext uri="{BB962C8B-B14F-4D97-AF65-F5344CB8AC3E}">
        <p14:creationId xmlns:p14="http://schemas.microsoft.com/office/powerpoint/2010/main" val="204486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1165225"/>
            <a:ext cx="5589587" cy="3143250"/>
          </a:xfrm>
          <a:prstGeom prst="rect">
            <a:avLst/>
          </a:prstGeom>
        </p:spPr>
      </p:sp>
      <p:sp>
        <p:nvSpPr>
          <p:cNvPr id="3" name="Notes Placeholder 2"/>
          <p:cNvSpPr>
            <a:spLocks noGrp="1"/>
          </p:cNvSpPr>
          <p:nvPr>
            <p:ph type="body" idx="1"/>
          </p:nvPr>
        </p:nvSpPr>
        <p:spPr>
          <a:xfrm>
            <a:off x="637789" y="4483546"/>
            <a:ext cx="5607036" cy="4116794"/>
          </a:xfrm>
          <a:prstGeom prst="rect">
            <a:avLst/>
          </a:prstGeom>
        </p:spPr>
        <p:txBody>
          <a:bodyPr/>
          <a:lstStyle/>
          <a:p>
            <a:endParaRPr lang="en-US" dirty="0"/>
          </a:p>
        </p:txBody>
      </p:sp>
      <p:sp>
        <p:nvSpPr>
          <p:cNvPr id="4" name="Slide Number Placeholder 3"/>
          <p:cNvSpPr>
            <a:spLocks noGrp="1"/>
          </p:cNvSpPr>
          <p:nvPr>
            <p:ph type="sldNum" sz="quarter" idx="10"/>
          </p:nvPr>
        </p:nvSpPr>
        <p:spPr>
          <a:xfrm>
            <a:off x="3900148" y="8710366"/>
            <a:ext cx="2982466" cy="458440"/>
          </a:xfrm>
          <a:prstGeom prst="rect">
            <a:avLst/>
          </a:prstGeom>
        </p:spPr>
        <p:txBody>
          <a:bodyPr/>
          <a:lstStyle/>
          <a:p>
            <a:fld id="{0A78E515-4E0D-4165-8029-52BDACD1091C}" type="slidenum">
              <a:rPr lang="en-US" smtClean="0"/>
              <a:pPr/>
              <a:t>59</a:t>
            </a:fld>
            <a:endParaRPr lang="en-US" dirty="0"/>
          </a:p>
        </p:txBody>
      </p:sp>
    </p:spTree>
    <p:extLst>
      <p:ext uri="{BB962C8B-B14F-4D97-AF65-F5344CB8AC3E}">
        <p14:creationId xmlns:p14="http://schemas.microsoft.com/office/powerpoint/2010/main" val="3805381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xfrm>
            <a:off x="646113" y="1165225"/>
            <a:ext cx="5589587" cy="31432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xfrm>
            <a:off x="637789" y="4483546"/>
            <a:ext cx="5607036" cy="411679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a:latin typeface="Times New Roman" pitchFamily="18" charset="0"/>
            </a:endParaRPr>
          </a:p>
        </p:txBody>
      </p:sp>
      <p:sp>
        <p:nvSpPr>
          <p:cNvPr id="20484" name="Slide Number Placeholder 3"/>
          <p:cNvSpPr>
            <a:spLocks noGrp="1"/>
          </p:cNvSpPr>
          <p:nvPr>
            <p:ph type="sldNum" sz="quarter" idx="5"/>
          </p:nvPr>
        </p:nvSpPr>
        <p:spPr bwMode="auto">
          <a:xfrm>
            <a:off x="3900148" y="8710366"/>
            <a:ext cx="2982466" cy="4584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pitchFamily="34" charset="0"/>
                <a:cs typeface="Arial" pitchFamily="34" charset="0"/>
              </a:defRPr>
            </a:lvl1pPr>
            <a:lvl2pPr marL="745179" indent="-286607" eaLnBrk="0" hangingPunct="0">
              <a:defRPr sz="2400">
                <a:solidFill>
                  <a:schemeClr val="tx1"/>
                </a:solidFill>
                <a:latin typeface="Arial" pitchFamily="34" charset="0"/>
                <a:cs typeface="Arial" pitchFamily="34" charset="0"/>
              </a:defRPr>
            </a:lvl2pPr>
            <a:lvl3pPr marL="1146429" indent="-229286" eaLnBrk="0" hangingPunct="0">
              <a:defRPr sz="2400">
                <a:solidFill>
                  <a:schemeClr val="tx1"/>
                </a:solidFill>
                <a:latin typeface="Arial" pitchFamily="34" charset="0"/>
                <a:cs typeface="Arial" pitchFamily="34" charset="0"/>
              </a:defRPr>
            </a:lvl3pPr>
            <a:lvl4pPr marL="1605001" indent="-229286" eaLnBrk="0" hangingPunct="0">
              <a:defRPr sz="2400">
                <a:solidFill>
                  <a:schemeClr val="tx1"/>
                </a:solidFill>
                <a:latin typeface="Arial" pitchFamily="34" charset="0"/>
                <a:cs typeface="Arial" pitchFamily="34" charset="0"/>
              </a:defRPr>
            </a:lvl4pPr>
            <a:lvl5pPr marL="2063572" indent="-229286" eaLnBrk="0" hangingPunct="0">
              <a:defRPr sz="2400">
                <a:solidFill>
                  <a:schemeClr val="tx1"/>
                </a:solidFill>
                <a:latin typeface="Arial" pitchFamily="34" charset="0"/>
                <a:cs typeface="Arial" pitchFamily="34" charset="0"/>
              </a:defRPr>
            </a:lvl5pPr>
            <a:lvl6pPr marL="2522144" indent="-229286" eaLnBrk="0" fontAlgn="base" hangingPunct="0">
              <a:spcBef>
                <a:spcPct val="0"/>
              </a:spcBef>
              <a:spcAft>
                <a:spcPct val="0"/>
              </a:spcAft>
              <a:defRPr sz="2400">
                <a:solidFill>
                  <a:schemeClr val="tx1"/>
                </a:solidFill>
                <a:latin typeface="Arial" pitchFamily="34" charset="0"/>
                <a:cs typeface="Arial" pitchFamily="34" charset="0"/>
              </a:defRPr>
            </a:lvl6pPr>
            <a:lvl7pPr marL="2980715" indent="-229286" eaLnBrk="0" fontAlgn="base" hangingPunct="0">
              <a:spcBef>
                <a:spcPct val="0"/>
              </a:spcBef>
              <a:spcAft>
                <a:spcPct val="0"/>
              </a:spcAft>
              <a:defRPr sz="2400">
                <a:solidFill>
                  <a:schemeClr val="tx1"/>
                </a:solidFill>
                <a:latin typeface="Arial" pitchFamily="34" charset="0"/>
                <a:cs typeface="Arial" pitchFamily="34" charset="0"/>
              </a:defRPr>
            </a:lvl7pPr>
            <a:lvl8pPr marL="3439287" indent="-229286" eaLnBrk="0" fontAlgn="base" hangingPunct="0">
              <a:spcBef>
                <a:spcPct val="0"/>
              </a:spcBef>
              <a:spcAft>
                <a:spcPct val="0"/>
              </a:spcAft>
              <a:defRPr sz="2400">
                <a:solidFill>
                  <a:schemeClr val="tx1"/>
                </a:solidFill>
                <a:latin typeface="Arial" pitchFamily="34" charset="0"/>
                <a:cs typeface="Arial" pitchFamily="34" charset="0"/>
              </a:defRPr>
            </a:lvl8pPr>
            <a:lvl9pPr marL="3897859" indent="-229286"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47B95735-E7DA-4942-ADB2-61279DADEA2B}" type="slidenum">
              <a:rPr lang="en-US" sz="1200">
                <a:latin typeface="Times New Roman" pitchFamily="18" charset="0"/>
              </a:rPr>
              <a:pPr eaLnBrk="1" hangingPunct="1"/>
              <a:t>60</a:t>
            </a:fld>
            <a:endParaRPr lang="en-US" sz="1200" dirty="0">
              <a:latin typeface="Times New Roman" pitchFamily="18" charset="0"/>
            </a:endParaRPr>
          </a:p>
        </p:txBody>
      </p:sp>
    </p:spTree>
    <p:extLst>
      <p:ext uri="{BB962C8B-B14F-4D97-AF65-F5344CB8AC3E}">
        <p14:creationId xmlns:p14="http://schemas.microsoft.com/office/powerpoint/2010/main" val="416703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xfrm>
            <a:off x="646113" y="1165225"/>
            <a:ext cx="5589587" cy="31432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xfrm>
            <a:off x="637789" y="4483546"/>
            <a:ext cx="5607036" cy="411679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a:latin typeface="Times New Roman" pitchFamily="18" charset="0"/>
            </a:endParaRPr>
          </a:p>
        </p:txBody>
      </p:sp>
      <p:sp>
        <p:nvSpPr>
          <p:cNvPr id="21508" name="Slide Number Placeholder 3"/>
          <p:cNvSpPr>
            <a:spLocks noGrp="1"/>
          </p:cNvSpPr>
          <p:nvPr>
            <p:ph type="sldNum" sz="quarter" idx="5"/>
          </p:nvPr>
        </p:nvSpPr>
        <p:spPr bwMode="auto">
          <a:xfrm>
            <a:off x="3900148" y="8710366"/>
            <a:ext cx="2982466" cy="4584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pitchFamily="34" charset="0"/>
                <a:cs typeface="Arial" pitchFamily="34" charset="0"/>
              </a:defRPr>
            </a:lvl1pPr>
            <a:lvl2pPr marL="745179" indent="-286607" eaLnBrk="0" hangingPunct="0">
              <a:defRPr sz="2400">
                <a:solidFill>
                  <a:schemeClr val="tx1"/>
                </a:solidFill>
                <a:latin typeface="Arial" pitchFamily="34" charset="0"/>
                <a:cs typeface="Arial" pitchFamily="34" charset="0"/>
              </a:defRPr>
            </a:lvl2pPr>
            <a:lvl3pPr marL="1146429" indent="-229286" eaLnBrk="0" hangingPunct="0">
              <a:defRPr sz="2400">
                <a:solidFill>
                  <a:schemeClr val="tx1"/>
                </a:solidFill>
                <a:latin typeface="Arial" pitchFamily="34" charset="0"/>
                <a:cs typeface="Arial" pitchFamily="34" charset="0"/>
              </a:defRPr>
            </a:lvl3pPr>
            <a:lvl4pPr marL="1605001" indent="-229286" eaLnBrk="0" hangingPunct="0">
              <a:defRPr sz="2400">
                <a:solidFill>
                  <a:schemeClr val="tx1"/>
                </a:solidFill>
                <a:latin typeface="Arial" pitchFamily="34" charset="0"/>
                <a:cs typeface="Arial" pitchFamily="34" charset="0"/>
              </a:defRPr>
            </a:lvl4pPr>
            <a:lvl5pPr marL="2063572" indent="-229286" eaLnBrk="0" hangingPunct="0">
              <a:defRPr sz="2400">
                <a:solidFill>
                  <a:schemeClr val="tx1"/>
                </a:solidFill>
                <a:latin typeface="Arial" pitchFamily="34" charset="0"/>
                <a:cs typeface="Arial" pitchFamily="34" charset="0"/>
              </a:defRPr>
            </a:lvl5pPr>
            <a:lvl6pPr marL="2522144" indent="-229286" eaLnBrk="0" fontAlgn="base" hangingPunct="0">
              <a:spcBef>
                <a:spcPct val="0"/>
              </a:spcBef>
              <a:spcAft>
                <a:spcPct val="0"/>
              </a:spcAft>
              <a:defRPr sz="2400">
                <a:solidFill>
                  <a:schemeClr val="tx1"/>
                </a:solidFill>
                <a:latin typeface="Arial" pitchFamily="34" charset="0"/>
                <a:cs typeface="Arial" pitchFamily="34" charset="0"/>
              </a:defRPr>
            </a:lvl6pPr>
            <a:lvl7pPr marL="2980715" indent="-229286" eaLnBrk="0" fontAlgn="base" hangingPunct="0">
              <a:spcBef>
                <a:spcPct val="0"/>
              </a:spcBef>
              <a:spcAft>
                <a:spcPct val="0"/>
              </a:spcAft>
              <a:defRPr sz="2400">
                <a:solidFill>
                  <a:schemeClr val="tx1"/>
                </a:solidFill>
                <a:latin typeface="Arial" pitchFamily="34" charset="0"/>
                <a:cs typeface="Arial" pitchFamily="34" charset="0"/>
              </a:defRPr>
            </a:lvl7pPr>
            <a:lvl8pPr marL="3439287" indent="-229286" eaLnBrk="0" fontAlgn="base" hangingPunct="0">
              <a:spcBef>
                <a:spcPct val="0"/>
              </a:spcBef>
              <a:spcAft>
                <a:spcPct val="0"/>
              </a:spcAft>
              <a:defRPr sz="2400">
                <a:solidFill>
                  <a:schemeClr val="tx1"/>
                </a:solidFill>
                <a:latin typeface="Arial" pitchFamily="34" charset="0"/>
                <a:cs typeface="Arial" pitchFamily="34" charset="0"/>
              </a:defRPr>
            </a:lvl8pPr>
            <a:lvl9pPr marL="3897859" indent="-229286"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B9F9DA71-8518-402F-99C5-E78301E9ADD8}" type="slidenum">
              <a:rPr lang="en-US" sz="1200">
                <a:latin typeface="Times New Roman" pitchFamily="18" charset="0"/>
              </a:rPr>
              <a:pPr eaLnBrk="1" hangingPunct="1"/>
              <a:t>61</a:t>
            </a:fld>
            <a:endParaRPr lang="en-US" sz="1200" dirty="0">
              <a:latin typeface="Times New Roman" pitchFamily="18" charset="0"/>
            </a:endParaRPr>
          </a:p>
        </p:txBody>
      </p:sp>
    </p:spTree>
    <p:extLst>
      <p:ext uri="{BB962C8B-B14F-4D97-AF65-F5344CB8AC3E}">
        <p14:creationId xmlns:p14="http://schemas.microsoft.com/office/powerpoint/2010/main" val="2594859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xfrm>
            <a:off x="646113" y="1165225"/>
            <a:ext cx="5589587" cy="31432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xfrm>
            <a:off x="637789" y="4483546"/>
            <a:ext cx="5607036" cy="411679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a:latin typeface="Times New Roman" pitchFamily="18" charset="0"/>
            </a:endParaRPr>
          </a:p>
        </p:txBody>
      </p:sp>
      <p:sp>
        <p:nvSpPr>
          <p:cNvPr id="22532" name="Slide Number Placeholder 3"/>
          <p:cNvSpPr>
            <a:spLocks noGrp="1"/>
          </p:cNvSpPr>
          <p:nvPr>
            <p:ph type="sldNum" sz="quarter" idx="5"/>
          </p:nvPr>
        </p:nvSpPr>
        <p:spPr bwMode="auto">
          <a:xfrm>
            <a:off x="3900148" y="8710366"/>
            <a:ext cx="2982466" cy="4584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pitchFamily="34" charset="0"/>
                <a:cs typeface="Arial" pitchFamily="34" charset="0"/>
              </a:defRPr>
            </a:lvl1pPr>
            <a:lvl2pPr marL="745179" indent="-286607" eaLnBrk="0" hangingPunct="0">
              <a:defRPr sz="2400">
                <a:solidFill>
                  <a:schemeClr val="tx1"/>
                </a:solidFill>
                <a:latin typeface="Arial" pitchFamily="34" charset="0"/>
                <a:cs typeface="Arial" pitchFamily="34" charset="0"/>
              </a:defRPr>
            </a:lvl2pPr>
            <a:lvl3pPr marL="1146429" indent="-229286" eaLnBrk="0" hangingPunct="0">
              <a:defRPr sz="2400">
                <a:solidFill>
                  <a:schemeClr val="tx1"/>
                </a:solidFill>
                <a:latin typeface="Arial" pitchFamily="34" charset="0"/>
                <a:cs typeface="Arial" pitchFamily="34" charset="0"/>
              </a:defRPr>
            </a:lvl3pPr>
            <a:lvl4pPr marL="1605001" indent="-229286" eaLnBrk="0" hangingPunct="0">
              <a:defRPr sz="2400">
                <a:solidFill>
                  <a:schemeClr val="tx1"/>
                </a:solidFill>
                <a:latin typeface="Arial" pitchFamily="34" charset="0"/>
                <a:cs typeface="Arial" pitchFamily="34" charset="0"/>
              </a:defRPr>
            </a:lvl4pPr>
            <a:lvl5pPr marL="2063572" indent="-229286" eaLnBrk="0" hangingPunct="0">
              <a:defRPr sz="2400">
                <a:solidFill>
                  <a:schemeClr val="tx1"/>
                </a:solidFill>
                <a:latin typeface="Arial" pitchFamily="34" charset="0"/>
                <a:cs typeface="Arial" pitchFamily="34" charset="0"/>
              </a:defRPr>
            </a:lvl5pPr>
            <a:lvl6pPr marL="2522144" indent="-229286" eaLnBrk="0" fontAlgn="base" hangingPunct="0">
              <a:spcBef>
                <a:spcPct val="0"/>
              </a:spcBef>
              <a:spcAft>
                <a:spcPct val="0"/>
              </a:spcAft>
              <a:defRPr sz="2400">
                <a:solidFill>
                  <a:schemeClr val="tx1"/>
                </a:solidFill>
                <a:latin typeface="Arial" pitchFamily="34" charset="0"/>
                <a:cs typeface="Arial" pitchFamily="34" charset="0"/>
              </a:defRPr>
            </a:lvl6pPr>
            <a:lvl7pPr marL="2980715" indent="-229286" eaLnBrk="0" fontAlgn="base" hangingPunct="0">
              <a:spcBef>
                <a:spcPct val="0"/>
              </a:spcBef>
              <a:spcAft>
                <a:spcPct val="0"/>
              </a:spcAft>
              <a:defRPr sz="2400">
                <a:solidFill>
                  <a:schemeClr val="tx1"/>
                </a:solidFill>
                <a:latin typeface="Arial" pitchFamily="34" charset="0"/>
                <a:cs typeface="Arial" pitchFamily="34" charset="0"/>
              </a:defRPr>
            </a:lvl7pPr>
            <a:lvl8pPr marL="3439287" indent="-229286" eaLnBrk="0" fontAlgn="base" hangingPunct="0">
              <a:spcBef>
                <a:spcPct val="0"/>
              </a:spcBef>
              <a:spcAft>
                <a:spcPct val="0"/>
              </a:spcAft>
              <a:defRPr sz="2400">
                <a:solidFill>
                  <a:schemeClr val="tx1"/>
                </a:solidFill>
                <a:latin typeface="Arial" pitchFamily="34" charset="0"/>
                <a:cs typeface="Arial" pitchFamily="34" charset="0"/>
              </a:defRPr>
            </a:lvl8pPr>
            <a:lvl9pPr marL="3897859" indent="-229286"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B56F26A0-724E-4962-88AB-55485AC93848}" type="slidenum">
              <a:rPr lang="en-US" sz="1200">
                <a:latin typeface="Times New Roman" pitchFamily="18" charset="0"/>
              </a:rPr>
              <a:pPr eaLnBrk="1" hangingPunct="1"/>
              <a:t>62</a:t>
            </a:fld>
            <a:endParaRPr lang="en-US" sz="1200" dirty="0">
              <a:latin typeface="Times New Roman" pitchFamily="18" charset="0"/>
            </a:endParaRPr>
          </a:p>
        </p:txBody>
      </p:sp>
    </p:spTree>
    <p:extLst>
      <p:ext uri="{BB962C8B-B14F-4D97-AF65-F5344CB8AC3E}">
        <p14:creationId xmlns:p14="http://schemas.microsoft.com/office/powerpoint/2010/main" val="3773475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646113" y="1165225"/>
            <a:ext cx="5589587" cy="31432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xfrm>
            <a:off x="637789" y="4483546"/>
            <a:ext cx="5607036" cy="411679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a:latin typeface="Times New Roman" pitchFamily="18" charset="0"/>
            </a:endParaRPr>
          </a:p>
        </p:txBody>
      </p:sp>
      <p:sp>
        <p:nvSpPr>
          <p:cNvPr id="23556" name="Slide Number Placeholder 3"/>
          <p:cNvSpPr>
            <a:spLocks noGrp="1"/>
          </p:cNvSpPr>
          <p:nvPr>
            <p:ph type="sldNum" sz="quarter" idx="5"/>
          </p:nvPr>
        </p:nvSpPr>
        <p:spPr bwMode="auto">
          <a:xfrm>
            <a:off x="3900148" y="8710366"/>
            <a:ext cx="2982466" cy="4584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pitchFamily="34" charset="0"/>
                <a:cs typeface="Arial" pitchFamily="34" charset="0"/>
              </a:defRPr>
            </a:lvl1pPr>
            <a:lvl2pPr marL="745179" indent="-286607" eaLnBrk="0" hangingPunct="0">
              <a:defRPr sz="2400">
                <a:solidFill>
                  <a:schemeClr val="tx1"/>
                </a:solidFill>
                <a:latin typeface="Arial" pitchFamily="34" charset="0"/>
                <a:cs typeface="Arial" pitchFamily="34" charset="0"/>
              </a:defRPr>
            </a:lvl2pPr>
            <a:lvl3pPr marL="1146429" indent="-229286" eaLnBrk="0" hangingPunct="0">
              <a:defRPr sz="2400">
                <a:solidFill>
                  <a:schemeClr val="tx1"/>
                </a:solidFill>
                <a:latin typeface="Arial" pitchFamily="34" charset="0"/>
                <a:cs typeface="Arial" pitchFamily="34" charset="0"/>
              </a:defRPr>
            </a:lvl3pPr>
            <a:lvl4pPr marL="1605001" indent="-229286" eaLnBrk="0" hangingPunct="0">
              <a:defRPr sz="2400">
                <a:solidFill>
                  <a:schemeClr val="tx1"/>
                </a:solidFill>
                <a:latin typeface="Arial" pitchFamily="34" charset="0"/>
                <a:cs typeface="Arial" pitchFamily="34" charset="0"/>
              </a:defRPr>
            </a:lvl4pPr>
            <a:lvl5pPr marL="2063572" indent="-229286" eaLnBrk="0" hangingPunct="0">
              <a:defRPr sz="2400">
                <a:solidFill>
                  <a:schemeClr val="tx1"/>
                </a:solidFill>
                <a:latin typeface="Arial" pitchFamily="34" charset="0"/>
                <a:cs typeface="Arial" pitchFamily="34" charset="0"/>
              </a:defRPr>
            </a:lvl5pPr>
            <a:lvl6pPr marL="2522144" indent="-229286" eaLnBrk="0" fontAlgn="base" hangingPunct="0">
              <a:spcBef>
                <a:spcPct val="0"/>
              </a:spcBef>
              <a:spcAft>
                <a:spcPct val="0"/>
              </a:spcAft>
              <a:defRPr sz="2400">
                <a:solidFill>
                  <a:schemeClr val="tx1"/>
                </a:solidFill>
                <a:latin typeface="Arial" pitchFamily="34" charset="0"/>
                <a:cs typeface="Arial" pitchFamily="34" charset="0"/>
              </a:defRPr>
            </a:lvl6pPr>
            <a:lvl7pPr marL="2980715" indent="-229286" eaLnBrk="0" fontAlgn="base" hangingPunct="0">
              <a:spcBef>
                <a:spcPct val="0"/>
              </a:spcBef>
              <a:spcAft>
                <a:spcPct val="0"/>
              </a:spcAft>
              <a:defRPr sz="2400">
                <a:solidFill>
                  <a:schemeClr val="tx1"/>
                </a:solidFill>
                <a:latin typeface="Arial" pitchFamily="34" charset="0"/>
                <a:cs typeface="Arial" pitchFamily="34" charset="0"/>
              </a:defRPr>
            </a:lvl7pPr>
            <a:lvl8pPr marL="3439287" indent="-229286" eaLnBrk="0" fontAlgn="base" hangingPunct="0">
              <a:spcBef>
                <a:spcPct val="0"/>
              </a:spcBef>
              <a:spcAft>
                <a:spcPct val="0"/>
              </a:spcAft>
              <a:defRPr sz="2400">
                <a:solidFill>
                  <a:schemeClr val="tx1"/>
                </a:solidFill>
                <a:latin typeface="Arial" pitchFamily="34" charset="0"/>
                <a:cs typeface="Arial" pitchFamily="34" charset="0"/>
              </a:defRPr>
            </a:lvl8pPr>
            <a:lvl9pPr marL="3897859" indent="-229286"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5308983D-1DCC-462D-B229-C7B783E597AA}" type="slidenum">
              <a:rPr lang="en-US" sz="1200">
                <a:latin typeface="Times New Roman" pitchFamily="18" charset="0"/>
              </a:rPr>
              <a:pPr eaLnBrk="1" hangingPunct="1"/>
              <a:t>63</a:t>
            </a:fld>
            <a:endParaRPr lang="en-US" sz="1200" dirty="0">
              <a:latin typeface="Times New Roman" pitchFamily="18" charset="0"/>
            </a:endParaRPr>
          </a:p>
        </p:txBody>
      </p:sp>
    </p:spTree>
    <p:extLst>
      <p:ext uri="{BB962C8B-B14F-4D97-AF65-F5344CB8AC3E}">
        <p14:creationId xmlns:p14="http://schemas.microsoft.com/office/powerpoint/2010/main" val="2719066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646113" y="1165225"/>
            <a:ext cx="5589587" cy="31432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xfrm>
            <a:off x="637789" y="4483546"/>
            <a:ext cx="5607036" cy="411679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a:latin typeface="Times New Roman" pitchFamily="18" charset="0"/>
            </a:endParaRPr>
          </a:p>
        </p:txBody>
      </p:sp>
      <p:sp>
        <p:nvSpPr>
          <p:cNvPr id="28676" name="Slide Number Placeholder 3"/>
          <p:cNvSpPr>
            <a:spLocks noGrp="1"/>
          </p:cNvSpPr>
          <p:nvPr>
            <p:ph type="sldNum" sz="quarter" idx="5"/>
          </p:nvPr>
        </p:nvSpPr>
        <p:spPr bwMode="auto">
          <a:xfrm>
            <a:off x="3900148" y="8710366"/>
            <a:ext cx="2982466" cy="4584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pitchFamily="34" charset="0"/>
                <a:cs typeface="Arial" pitchFamily="34" charset="0"/>
              </a:defRPr>
            </a:lvl1pPr>
            <a:lvl2pPr marL="745179" indent="-286607" eaLnBrk="0" hangingPunct="0">
              <a:defRPr sz="2400">
                <a:solidFill>
                  <a:schemeClr val="tx1"/>
                </a:solidFill>
                <a:latin typeface="Arial" pitchFamily="34" charset="0"/>
                <a:cs typeface="Arial" pitchFamily="34" charset="0"/>
              </a:defRPr>
            </a:lvl2pPr>
            <a:lvl3pPr marL="1146429" indent="-229286" eaLnBrk="0" hangingPunct="0">
              <a:defRPr sz="2400">
                <a:solidFill>
                  <a:schemeClr val="tx1"/>
                </a:solidFill>
                <a:latin typeface="Arial" pitchFamily="34" charset="0"/>
                <a:cs typeface="Arial" pitchFamily="34" charset="0"/>
              </a:defRPr>
            </a:lvl3pPr>
            <a:lvl4pPr marL="1605001" indent="-229286" eaLnBrk="0" hangingPunct="0">
              <a:defRPr sz="2400">
                <a:solidFill>
                  <a:schemeClr val="tx1"/>
                </a:solidFill>
                <a:latin typeface="Arial" pitchFamily="34" charset="0"/>
                <a:cs typeface="Arial" pitchFamily="34" charset="0"/>
              </a:defRPr>
            </a:lvl4pPr>
            <a:lvl5pPr marL="2063572" indent="-229286" eaLnBrk="0" hangingPunct="0">
              <a:defRPr sz="2400">
                <a:solidFill>
                  <a:schemeClr val="tx1"/>
                </a:solidFill>
                <a:latin typeface="Arial" pitchFamily="34" charset="0"/>
                <a:cs typeface="Arial" pitchFamily="34" charset="0"/>
              </a:defRPr>
            </a:lvl5pPr>
            <a:lvl6pPr marL="2522144" indent="-229286" eaLnBrk="0" fontAlgn="base" hangingPunct="0">
              <a:spcBef>
                <a:spcPct val="0"/>
              </a:spcBef>
              <a:spcAft>
                <a:spcPct val="0"/>
              </a:spcAft>
              <a:defRPr sz="2400">
                <a:solidFill>
                  <a:schemeClr val="tx1"/>
                </a:solidFill>
                <a:latin typeface="Arial" pitchFamily="34" charset="0"/>
                <a:cs typeface="Arial" pitchFamily="34" charset="0"/>
              </a:defRPr>
            </a:lvl6pPr>
            <a:lvl7pPr marL="2980715" indent="-229286" eaLnBrk="0" fontAlgn="base" hangingPunct="0">
              <a:spcBef>
                <a:spcPct val="0"/>
              </a:spcBef>
              <a:spcAft>
                <a:spcPct val="0"/>
              </a:spcAft>
              <a:defRPr sz="2400">
                <a:solidFill>
                  <a:schemeClr val="tx1"/>
                </a:solidFill>
                <a:latin typeface="Arial" pitchFamily="34" charset="0"/>
                <a:cs typeface="Arial" pitchFamily="34" charset="0"/>
              </a:defRPr>
            </a:lvl7pPr>
            <a:lvl8pPr marL="3439287" indent="-229286" eaLnBrk="0" fontAlgn="base" hangingPunct="0">
              <a:spcBef>
                <a:spcPct val="0"/>
              </a:spcBef>
              <a:spcAft>
                <a:spcPct val="0"/>
              </a:spcAft>
              <a:defRPr sz="2400">
                <a:solidFill>
                  <a:schemeClr val="tx1"/>
                </a:solidFill>
                <a:latin typeface="Arial" pitchFamily="34" charset="0"/>
                <a:cs typeface="Arial" pitchFamily="34" charset="0"/>
              </a:defRPr>
            </a:lvl8pPr>
            <a:lvl9pPr marL="3897859" indent="-229286"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9DEC1954-C7B4-4754-9790-9231C9E8C047}" type="slidenum">
              <a:rPr lang="en-US" sz="1200">
                <a:latin typeface="Times New Roman" pitchFamily="18" charset="0"/>
              </a:rPr>
              <a:pPr eaLnBrk="1" hangingPunct="1"/>
              <a:t>67</a:t>
            </a:fld>
            <a:endParaRPr lang="en-US" sz="1200" dirty="0">
              <a:latin typeface="Times New Roman" pitchFamily="18" charset="0"/>
            </a:endParaRPr>
          </a:p>
        </p:txBody>
      </p:sp>
    </p:spTree>
    <p:extLst>
      <p:ext uri="{BB962C8B-B14F-4D97-AF65-F5344CB8AC3E}">
        <p14:creationId xmlns:p14="http://schemas.microsoft.com/office/powerpoint/2010/main" val="4080209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15.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5.xml"/><Relationship Id="rId4"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AS - 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653872"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0" name="Text Placeholder 34">
            <a:extLst>
              <a:ext uri="{FF2B5EF4-FFF2-40B4-BE49-F238E27FC236}">
                <a16:creationId xmlns:a16="http://schemas.microsoft.com/office/drawing/2014/main" id="{9B949CCB-8408-0B41-9681-4ECA35605A82}"/>
              </a:ext>
            </a:extLst>
          </p:cNvPr>
          <p:cNvSpPr>
            <a:spLocks noGrp="1"/>
          </p:cNvSpPr>
          <p:nvPr>
            <p:ph type="body" sz="quarter" idx="11"/>
          </p:nvPr>
        </p:nvSpPr>
        <p:spPr>
          <a:xfrm>
            <a:off x="1653872" y="2484438"/>
            <a:ext cx="6390694" cy="1458912"/>
          </a:xfrm>
        </p:spPr>
        <p:txBody>
          <a:bodyPr>
            <a:normAutofit/>
          </a:bodyPr>
          <a:lstStyle>
            <a:lvl1pPr marL="0" indent="0" algn="l">
              <a:buNone/>
              <a:defRPr sz="2000">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1997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SAS - Image Only - White">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2279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AS - Black Background">
    <p:bg>
      <p:bgPr>
        <a:solidFill>
          <a:srgbClr val="0000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1AFB0-E8BA-6E40-9F47-B58679E16989}"/>
              </a:ext>
            </a:extLst>
          </p:cNvPr>
          <p:cNvSpPr/>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CC8A4CC-C6DD-674E-9755-C2307DA101AD}"/>
              </a:ext>
            </a:extLst>
          </p:cNvPr>
          <p:cNvGrpSpPr/>
          <p:nvPr/>
        </p:nvGrpSpPr>
        <p:grpSpPr>
          <a:xfrm>
            <a:off x="8427835" y="4765184"/>
            <a:ext cx="526892" cy="220528"/>
            <a:chOff x="6145213" y="4384676"/>
            <a:chExt cx="1582738" cy="649287"/>
          </a:xfrm>
          <a:solidFill>
            <a:schemeClr val="bg2">
              <a:lumMod val="50000"/>
            </a:schemeClr>
          </a:solidFill>
        </p:grpSpPr>
        <p:sp>
          <p:nvSpPr>
            <p:cNvPr id="5" name="Freeform 6">
              <a:extLst>
                <a:ext uri="{FF2B5EF4-FFF2-40B4-BE49-F238E27FC236}">
                  <a16:creationId xmlns:a16="http://schemas.microsoft.com/office/drawing/2014/main" id="{FC0936E0-05D4-D944-94E4-FBA36E861837}"/>
                </a:ext>
              </a:extLst>
            </p:cNvPr>
            <p:cNvSpPr>
              <a:spLocks/>
            </p:cNvSpPr>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E5ACFC61-8225-8F4F-A539-DCE60FEB039A}"/>
                </a:ext>
              </a:extLst>
            </p:cNvPr>
            <p:cNvSpPr>
              <a:spLocks noEditPoints="1"/>
            </p:cNvSpPr>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AB029620-52DD-C540-9F66-FD8586A661D7}"/>
                </a:ext>
              </a:extLst>
            </p:cNvPr>
            <p:cNvSpPr>
              <a:spLocks/>
            </p:cNvSpPr>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5F2C8F16-8DA0-6A49-A6A6-F8C208B72416}"/>
                </a:ext>
              </a:extLst>
            </p:cNvPr>
            <p:cNvSpPr>
              <a:spLocks/>
            </p:cNvSpPr>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F51FBB3-DAAD-0546-AF4C-840293C90D95}"/>
                </a:ext>
              </a:extLst>
            </p:cNvPr>
            <p:cNvSpPr>
              <a:spLocks/>
            </p:cNvSpPr>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ED4644BB-791F-6241-8C89-AFA3C1325C38}"/>
                </a:ext>
              </a:extLst>
            </p:cNvPr>
            <p:cNvSpPr>
              <a:spLocks noEditPoints="1"/>
            </p:cNvSpPr>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DAE9313-7E29-324E-B411-25184A85F9E3}"/>
                </a:ext>
              </a:extLst>
            </p:cNvPr>
            <p:cNvSpPr>
              <a:spLocks noEditPoints="1"/>
            </p:cNvSpPr>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 name="TextBox 3">
            <a:extLst>
              <a:ext uri="{FF2B5EF4-FFF2-40B4-BE49-F238E27FC236}">
                <a16:creationId xmlns:a16="http://schemas.microsoft.com/office/drawing/2014/main" id="{ACAC6727-2088-4147-A38A-47850B89BAF6}"/>
              </a:ext>
            </a:extLst>
          </p:cNvPr>
          <p:cNvSpPr txBox="1">
            <a:spLocks noChangeAspect="1"/>
          </p:cNvSpPr>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224491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SAS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376653" y="1793688"/>
            <a:ext cx="6390694" cy="1556124"/>
          </a:xfrm>
        </p:spPr>
        <p:txBody>
          <a:bodyPr anchor="ctr">
            <a:normAutofit/>
          </a:bodyPr>
          <a:lstStyle>
            <a:lvl1pPr marL="0" indent="0" algn="ctr">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4133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1BB2A-F643-4BC4-A7C3-7339FD5A6B19}" type="slidenum">
              <a:rPr lang="en-US" smtClean="0"/>
              <a:pPr/>
              <a:t>‹#›</a:t>
            </a:fld>
            <a:endParaRPr 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extLst>
      <p:ext uri="{BB962C8B-B14F-4D97-AF65-F5344CB8AC3E}">
        <p14:creationId xmlns:p14="http://schemas.microsoft.com/office/powerpoint/2010/main" val="835364460"/>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361705-BF82-4637-BD55-B46A2B54A32A}" type="slidenum">
              <a:rPr lang="en-US" smtClean="0"/>
              <a:pPr/>
              <a:t>‹#›</a:t>
            </a:fld>
            <a:endParaRPr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670652977"/>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C0A129F8-F1A8-4577-A550-D305FEC27975}" type="slidenum">
              <a:rPr lang="en-US" smtClean="0"/>
              <a:t>‹#›</a:t>
            </a:fld>
            <a:endParaRPr lang="en-US" dirty="0"/>
          </a:p>
        </p:txBody>
      </p:sp>
      <p:sp>
        <p:nvSpPr>
          <p:cNvPr id="5" name="Text Placeholder 2"/>
          <p:cNvSpPr>
            <a:spLocks noGrp="1"/>
          </p:cNvSpPr>
          <p:nvPr>
            <p:ph idx="1"/>
          </p:nvPr>
        </p:nvSpPr>
        <p:spPr>
          <a:xfrm>
            <a:off x="626364" y="805297"/>
            <a:ext cx="7891272" cy="3639312"/>
          </a:xfrm>
          <a:prstGeom prst="rect">
            <a:avLst/>
          </a:prstGeom>
        </p:spPr>
        <p:txBody>
          <a:bodyPr vert="horz" lIns="0" tIns="0" rIns="0" bIns="0" rtlCol="0" anchor="t" anchorCtr="0">
            <a:noAutofit/>
          </a:bodyPr>
          <a:lstStyle>
            <a:lvl2pPr>
              <a:defRPr>
                <a:solidFill>
                  <a:schemeClr val="tx1"/>
                </a:solidFill>
              </a:defRPr>
            </a:lvl2pPr>
            <a:lvl3pPr>
              <a:defRPr>
                <a:solidFill>
                  <a:schemeClr val="tx1"/>
                </a:solidFill>
              </a:defRPr>
            </a:lvl3pPr>
            <a:lvl4pPr>
              <a:defRPr>
                <a:solidFill>
                  <a:schemeClr val="tx1"/>
                </a:solidFill>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211391286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AS - 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2286"/>
            <a:ext cx="9144000" cy="514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653872"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0" name="Text Placeholder 34">
            <a:extLst>
              <a:ext uri="{FF2B5EF4-FFF2-40B4-BE49-F238E27FC236}">
                <a16:creationId xmlns:a16="http://schemas.microsoft.com/office/drawing/2014/main" id="{9B949CCB-8408-0B41-9681-4ECA35605A82}"/>
              </a:ext>
            </a:extLst>
          </p:cNvPr>
          <p:cNvSpPr>
            <a:spLocks noGrp="1"/>
          </p:cNvSpPr>
          <p:nvPr>
            <p:ph type="body" sz="quarter" idx="11"/>
          </p:nvPr>
        </p:nvSpPr>
        <p:spPr>
          <a:xfrm>
            <a:off x="1653872" y="2484438"/>
            <a:ext cx="6390694" cy="1458912"/>
          </a:xfrm>
        </p:spPr>
        <p:txBody>
          <a:bodyPr/>
          <a:lstStyle>
            <a:lvl1pPr marL="0" indent="0" algn="l">
              <a:buNone/>
              <a:defRPr>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2286"/>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568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AS - Section Header - Dark Blu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00AF95-1FC8-274C-A784-F831F6B8647F}"/>
              </a:ext>
            </a:extLst>
          </p:cNvPr>
          <p:cNvSpPr/>
          <p:nvPr/>
        </p:nvSpPr>
        <p:spPr>
          <a:xfrm>
            <a:off x="0" y="-6211"/>
            <a:ext cx="9144000" cy="51559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4">
            <a:extLst>
              <a:ext uri="{FF2B5EF4-FFF2-40B4-BE49-F238E27FC236}">
                <a16:creationId xmlns:a16="http://schemas.microsoft.com/office/drawing/2014/main" id="{B0C6AF5C-E29A-9E49-801E-0A1C09DFDE5F}"/>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4" name="Picture 6">
            <a:extLst>
              <a:ext uri="{FF2B5EF4-FFF2-40B4-BE49-F238E27FC236}">
                <a16:creationId xmlns:a16="http://schemas.microsoft.com/office/drawing/2014/main" id="{6BFF7639-E4DF-3741-90C7-2DFCD9D26A0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pic>
        <p:nvPicPr>
          <p:cNvPr id="8" name="Picture 7" descr="A picture containing clock, light, drawing&#10;&#10;Description automatically generated">
            <a:extLst>
              <a:ext uri="{FF2B5EF4-FFF2-40B4-BE49-F238E27FC236}">
                <a16:creationId xmlns:a16="http://schemas.microsoft.com/office/drawing/2014/main" id="{60F9A2CE-31BE-CB49-98C4-EAE0F449CAB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23061" r="33611" b="20040"/>
          <a:stretch/>
        </p:blipFill>
        <p:spPr>
          <a:xfrm>
            <a:off x="4561295" y="-6045"/>
            <a:ext cx="4582705" cy="5149545"/>
          </a:xfrm>
          <a:prstGeom prst="rect">
            <a:avLst/>
          </a:prstGeom>
        </p:spPr>
      </p:pic>
      <p:sp>
        <p:nvSpPr>
          <p:cNvPr id="10" name="Text Placeholder 32">
            <a:extLst>
              <a:ext uri="{FF2B5EF4-FFF2-40B4-BE49-F238E27FC236}">
                <a16:creationId xmlns:a16="http://schemas.microsoft.com/office/drawing/2014/main" id="{D5BF76BC-A168-D846-A33A-DDC741AB2C49}"/>
              </a:ext>
            </a:extLst>
          </p:cNvPr>
          <p:cNvSpPr>
            <a:spLocks noGrp="1"/>
          </p:cNvSpPr>
          <p:nvPr>
            <p:ph type="body" sz="quarter" idx="10"/>
          </p:nvPr>
        </p:nvSpPr>
        <p:spPr>
          <a:xfrm>
            <a:off x="620203"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Text Placeholder 34">
            <a:extLst>
              <a:ext uri="{FF2B5EF4-FFF2-40B4-BE49-F238E27FC236}">
                <a16:creationId xmlns:a16="http://schemas.microsoft.com/office/drawing/2014/main" id="{C8C0CE08-E9A8-3940-A81E-001DC88592F4}"/>
              </a:ext>
            </a:extLst>
          </p:cNvPr>
          <p:cNvSpPr>
            <a:spLocks noGrp="1"/>
          </p:cNvSpPr>
          <p:nvPr>
            <p:ph type="body" sz="quarter" idx="11"/>
          </p:nvPr>
        </p:nvSpPr>
        <p:spPr>
          <a:xfrm>
            <a:off x="620203" y="2484438"/>
            <a:ext cx="6390694" cy="1458912"/>
          </a:xfrm>
        </p:spPr>
        <p:txBody>
          <a:bodyPr/>
          <a:lstStyle>
            <a:lvl1pPr marL="0" indent="0" algn="l">
              <a:buNone/>
              <a:defRPr>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2443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AS - Content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bg2"/>
              </a:buClr>
              <a:defRPr>
                <a:solidFill>
                  <a:schemeClr val="bg1"/>
                </a:solidFill>
                <a:latin typeface="+mj-lt"/>
              </a:defRPr>
            </a:lvl1pPr>
            <a:lvl2pPr>
              <a:buClr>
                <a:schemeClr val="bg2"/>
              </a:buClr>
              <a:defRPr>
                <a:solidFill>
                  <a:schemeClr val="bg1"/>
                </a:solidFill>
                <a:latin typeface="+mj-lt"/>
              </a:defRPr>
            </a:lvl2pPr>
            <a:lvl3pPr>
              <a:buClr>
                <a:schemeClr val="bg2"/>
              </a:buClr>
              <a:defRPr>
                <a:solidFill>
                  <a:schemeClr val="bg1"/>
                </a:solidFill>
                <a:latin typeface="+mj-lt"/>
              </a:defRPr>
            </a:lvl3pPr>
            <a:lvl4pPr>
              <a:buClr>
                <a:schemeClr val="bg2"/>
              </a:buClr>
              <a:defRPr>
                <a:solidFill>
                  <a:schemeClr val="bg1"/>
                </a:solidFill>
                <a:latin typeface="+mj-lt"/>
              </a:defRPr>
            </a:lvl4pPr>
            <a:lvl5pPr>
              <a:buClr>
                <a:schemeClr val="bg2"/>
              </a:buCl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334443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AS - Title &amp; Subtitle -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98448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AS - Section Header - Dark Blue">
    <p:spTree>
      <p:nvGrpSpPr>
        <p:cNvPr id="1" name=""/>
        <p:cNvGrpSpPr/>
        <p:nvPr/>
      </p:nvGrpSpPr>
      <p:grpSpPr>
        <a:xfrm>
          <a:off x="0" y="0"/>
          <a:ext cx="0" cy="0"/>
          <a:chOff x="0" y="0"/>
          <a:chExt cx="0" cy="0"/>
        </a:xfrm>
      </p:grpSpPr>
      <p:sp>
        <p:nvSpPr>
          <p:cNvPr id="11" name="Text Placeholder 34">
            <a:extLst>
              <a:ext uri="{FF2B5EF4-FFF2-40B4-BE49-F238E27FC236}">
                <a16:creationId xmlns:a16="http://schemas.microsoft.com/office/drawing/2014/main" id="{C8C0CE08-E9A8-3940-A81E-001DC88592F4}"/>
              </a:ext>
            </a:extLst>
          </p:cNvPr>
          <p:cNvSpPr>
            <a:spLocks noGrp="1"/>
          </p:cNvSpPr>
          <p:nvPr>
            <p:ph type="body" sz="quarter" idx="11"/>
          </p:nvPr>
        </p:nvSpPr>
        <p:spPr>
          <a:xfrm>
            <a:off x="620203" y="2484438"/>
            <a:ext cx="6390694" cy="1458912"/>
          </a:xfrm>
        </p:spPr>
        <p:txBody>
          <a:bodyPr>
            <a:normAutofit/>
          </a:bodyPr>
          <a:lstStyle>
            <a:lvl1pPr marL="0" indent="0" algn="l">
              <a:buNone/>
              <a:defRPr sz="2000">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10" name="Text Placeholder 32">
            <a:extLst>
              <a:ext uri="{FF2B5EF4-FFF2-40B4-BE49-F238E27FC236}">
                <a16:creationId xmlns:a16="http://schemas.microsoft.com/office/drawing/2014/main" id="{D5BF76BC-A168-D846-A33A-DDC741AB2C49}"/>
              </a:ext>
            </a:extLst>
          </p:cNvPr>
          <p:cNvSpPr>
            <a:spLocks noGrp="1"/>
          </p:cNvSpPr>
          <p:nvPr>
            <p:ph type="body" sz="quarter" idx="10"/>
          </p:nvPr>
        </p:nvSpPr>
        <p:spPr>
          <a:xfrm>
            <a:off x="620203"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pic>
        <p:nvPicPr>
          <p:cNvPr id="8" name="Picture 7" descr="A picture containing clock, light, drawing&#10;&#10;Description automatically generated">
            <a:extLst>
              <a:ext uri="{FF2B5EF4-FFF2-40B4-BE49-F238E27FC236}">
                <a16:creationId xmlns:a16="http://schemas.microsoft.com/office/drawing/2014/main" id="{329E5074-A2B3-4158-8DC5-902888FE2D20}"/>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23061" r="33611" b="20040"/>
          <a:stretch/>
        </p:blipFill>
        <p:spPr>
          <a:xfrm>
            <a:off x="4561295" y="-6045"/>
            <a:ext cx="4582705" cy="5149545"/>
          </a:xfrm>
          <a:prstGeom prst="rect">
            <a:avLst/>
          </a:prstGeom>
        </p:spPr>
      </p:pic>
    </p:spTree>
    <p:custDataLst>
      <p:tags r:id="rId1"/>
    </p:custDataLst>
    <p:extLst>
      <p:ext uri="{BB962C8B-B14F-4D97-AF65-F5344CB8AC3E}">
        <p14:creationId xmlns:p14="http://schemas.microsoft.com/office/powerpoint/2010/main" val="261585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AS - Title Only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Tree>
    <p:custDataLst>
      <p:tags r:id="rId1"/>
    </p:custDataLst>
    <p:extLst>
      <p:ext uri="{BB962C8B-B14F-4D97-AF65-F5344CB8AC3E}">
        <p14:creationId xmlns:p14="http://schemas.microsoft.com/office/powerpoint/2010/main" val="88305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AS - Comparison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291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EFE90ADF-F9C8-471B-A694-7C0B48436B41}"/>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27334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AS - Content with Caption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E60C6F-E980-EE42-AE99-4BF9E126C012}"/>
              </a:ext>
            </a:extLst>
          </p:cNvPr>
          <p:cNvSpPr/>
          <p:nvPr/>
        </p:nvSpPr>
        <p:spPr>
          <a:xfrm>
            <a:off x="0" y="0"/>
            <a:ext cx="3127248" cy="5143500"/>
          </a:xfrm>
          <a:prstGeom prst="rect">
            <a:avLst/>
          </a:prstGeom>
          <a:gradFill flip="none" rotWithShape="1">
            <a:gsLst>
              <a:gs pos="0">
                <a:schemeClr val="tx2">
                  <a:lumMod val="90000"/>
                  <a:lumOff val="10000"/>
                </a:schemeClr>
              </a:gs>
              <a:gs pos="100000">
                <a:schemeClr val="tx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50D4204-70D0-4767-A333-0B97E79B59AE}"/>
              </a:ext>
            </a:extLst>
          </p:cNvPr>
          <p:cNvSpPr/>
          <p:nvPr/>
        </p:nvSpPr>
        <p:spPr>
          <a:xfrm>
            <a:off x="0" y="4650624"/>
            <a:ext cx="3193576" cy="492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2F2FC9C-401F-5C4C-88BC-0A45460C4F9C}"/>
              </a:ext>
            </a:extLst>
          </p:cNvPr>
          <p:cNvSpPr>
            <a:spLocks noGrp="1"/>
          </p:cNvSpPr>
          <p:nvPr>
            <p:ph type="title" hasCustomPrompt="1"/>
          </p:nvPr>
        </p:nvSpPr>
        <p:spPr>
          <a:xfrm>
            <a:off x="0" y="228887"/>
            <a:ext cx="3127248" cy="341632"/>
          </a:xfrm>
        </p:spPr>
        <p:txBody>
          <a:bodyPr lIns="91440" rIns="91440" anchor="t" anchorCtr="0">
            <a:spAutoFit/>
          </a:bodyPr>
          <a:lstStyle>
            <a:lvl1pPr algn="ctr" defTabSz="182880">
              <a:spcBef>
                <a:spcPts val="0"/>
              </a:spcBef>
              <a:defRPr sz="1800" baseline="0">
                <a:solidFill>
                  <a:schemeClr val="accent1">
                    <a:lumMod val="60000"/>
                    <a:lumOff val="40000"/>
                  </a:schemeClr>
                </a:solidFill>
                <a:effectLst/>
                <a:latin typeface="+mj-lt"/>
              </a:defRPr>
            </a:lvl1pPr>
          </a:lstStyle>
          <a:p>
            <a:r>
              <a:rPr lang="en-US" dirty="0"/>
              <a:t>Click to add title</a:t>
            </a:r>
          </a:p>
        </p:txBody>
      </p:sp>
      <p:sp>
        <p:nvSpPr>
          <p:cNvPr id="4" name="Text Placeholder 4">
            <a:extLst>
              <a:ext uri="{FF2B5EF4-FFF2-40B4-BE49-F238E27FC236}">
                <a16:creationId xmlns:a16="http://schemas.microsoft.com/office/drawing/2014/main" id="{0ADB52DD-F50B-834D-99B3-5D1C55A9E47D}"/>
              </a:ext>
            </a:extLst>
          </p:cNvPr>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lumMod val="85000"/>
                  </a:schemeClr>
                </a:solidFill>
                <a:effectLst/>
                <a:latin typeface="+mn-lt"/>
              </a:defRPr>
            </a:lvl1pPr>
          </a:lstStyle>
          <a:p>
            <a:pPr lvl="0"/>
            <a:r>
              <a:rPr lang="en-US"/>
              <a:t>Click to edit caption text</a:t>
            </a:r>
          </a:p>
        </p:txBody>
      </p:sp>
      <p:sp>
        <p:nvSpPr>
          <p:cNvPr id="6" name="Text Placeholder 2">
            <a:extLst>
              <a:ext uri="{FF2B5EF4-FFF2-40B4-BE49-F238E27FC236}">
                <a16:creationId xmlns:a16="http://schemas.microsoft.com/office/drawing/2014/main" id="{AC4D2804-3DAD-EE40-936A-43F13F80C8DF}"/>
              </a:ext>
            </a:extLst>
          </p:cNvPr>
          <p:cNvSpPr>
            <a:spLocks noGrp="1"/>
          </p:cNvSpPr>
          <p:nvPr>
            <p:ph type="body" sz="quarter" idx="11" hasCustomPrompt="1"/>
          </p:nvPr>
        </p:nvSpPr>
        <p:spPr>
          <a:xfrm>
            <a:off x="3127248"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60000"/>
                    <a:lumOff val="40000"/>
                  </a:schemeClr>
                </a:solidFill>
                <a:effectLst/>
                <a:latin typeface="+mj-lt"/>
              </a:defRPr>
            </a:lvl1pPr>
          </a:lstStyle>
          <a:p>
            <a:pPr lvl="0"/>
            <a:r>
              <a:rPr lang="en-US"/>
              <a:t>Click to add subtitle</a:t>
            </a:r>
          </a:p>
        </p:txBody>
      </p:sp>
      <p:sp>
        <p:nvSpPr>
          <p:cNvPr id="7" name="Content Placeholder 3">
            <a:extLst>
              <a:ext uri="{FF2B5EF4-FFF2-40B4-BE49-F238E27FC236}">
                <a16:creationId xmlns:a16="http://schemas.microsoft.com/office/drawing/2014/main" id="{6A0DAF33-5110-D340-8044-FA8F4990F845}"/>
              </a:ext>
            </a:extLst>
          </p:cNvPr>
          <p:cNvSpPr>
            <a:spLocks noGrp="1"/>
          </p:cNvSpPr>
          <p:nvPr>
            <p:ph sz="quarter" idx="15" hasCustomPrompt="1"/>
          </p:nvPr>
        </p:nvSpPr>
        <p:spPr>
          <a:xfrm>
            <a:off x="3127248" y="920337"/>
            <a:ext cx="6016752" cy="4215653"/>
          </a:xfrm>
        </p:spPr>
        <p:txBody>
          <a:bodyPr wrap="square" lIns="365760" rIns="274320" bIns="91440" anchor="t" anchorCtr="0">
            <a:normAutofit/>
          </a:bodyPr>
          <a:lstStyle>
            <a:lvl1pPr>
              <a:buClr>
                <a:schemeClr val="bg2"/>
              </a:buClr>
              <a:defRPr sz="2000" baseline="0">
                <a:solidFill>
                  <a:schemeClr val="bg1"/>
                </a:solidFill>
              </a:defRPr>
            </a:lvl1pPr>
            <a:lvl2pPr>
              <a:buClr>
                <a:schemeClr val="bg2"/>
              </a:buClr>
              <a:defRPr baseline="0">
                <a:solidFill>
                  <a:schemeClr val="bg1">
                    <a:lumMod val="75000"/>
                  </a:schemeClr>
                </a:solidFill>
              </a:defRPr>
            </a:lvl2pPr>
            <a:lvl3pPr>
              <a:buClr>
                <a:schemeClr val="bg2"/>
              </a:buClr>
              <a:defRPr baseline="0">
                <a:solidFill>
                  <a:schemeClr val="bg1">
                    <a:lumMod val="75000"/>
                  </a:schemeClr>
                </a:solidFill>
              </a:defRPr>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6841ED34-FEB5-C146-83AC-389AC6CD9768}"/>
              </a:ext>
            </a:extLst>
          </p:cNvPr>
          <p:cNvSpPr>
            <a:spLocks noGrp="1"/>
          </p:cNvSpPr>
          <p:nvPr>
            <p:ph type="body" sz="quarter" idx="16" hasCustomPrompt="1"/>
          </p:nvPr>
        </p:nvSpPr>
        <p:spPr>
          <a:xfrm>
            <a:off x="3127375" y="228887"/>
            <a:ext cx="6016625" cy="409575"/>
          </a:xfrm>
        </p:spPr>
        <p:txBody>
          <a:bodyPr>
            <a:noAutofit/>
          </a:bodyPr>
          <a:lstStyle>
            <a:lvl1pPr marL="0" indent="0" algn="ctr">
              <a:buNone/>
              <a:defRPr sz="2800" b="1">
                <a:latin typeface="+mn-lt"/>
              </a:defRPr>
            </a:lvl1pPr>
          </a:lstStyle>
          <a:p>
            <a:pPr lvl="0"/>
            <a:r>
              <a:rPr lang="en-US"/>
              <a:t>Click to add title</a:t>
            </a:r>
          </a:p>
        </p:txBody>
      </p:sp>
      <p:grpSp>
        <p:nvGrpSpPr>
          <p:cNvPr id="16" name="Group 15">
            <a:extLst>
              <a:ext uri="{FF2B5EF4-FFF2-40B4-BE49-F238E27FC236}">
                <a16:creationId xmlns:a16="http://schemas.microsoft.com/office/drawing/2014/main" id="{9E23137D-5031-B540-810B-5B5014DDB875}"/>
              </a:ext>
            </a:extLst>
          </p:cNvPr>
          <p:cNvGrpSpPr/>
          <p:nvPr/>
        </p:nvGrpSpPr>
        <p:grpSpPr>
          <a:xfrm>
            <a:off x="100130" y="3903136"/>
            <a:ext cx="1843588" cy="1108928"/>
            <a:chOff x="92670" y="3892522"/>
            <a:chExt cx="1843588" cy="1108928"/>
          </a:xfrm>
        </p:grpSpPr>
        <p:sp>
          <p:nvSpPr>
            <p:cNvPr id="17" name="Freeform 16">
              <a:extLst>
                <a:ext uri="{FF2B5EF4-FFF2-40B4-BE49-F238E27FC236}">
                  <a16:creationId xmlns:a16="http://schemas.microsoft.com/office/drawing/2014/main" id="{84F2A5B7-99AC-BD49-8594-6DAE464CF372}"/>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E995F31-A398-C943-8027-FFECF81903AA}"/>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60762E83-CF17-2247-AB0C-CDF3C02BC0D7}"/>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7A16E5-88F6-E34C-ADB8-42534BE72FC5}"/>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7822DD3-7A44-584E-8FDE-044968D0AF24}"/>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CC0BCCA-D6DE-DD4E-8026-E1C841BE8CA7}"/>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AED6F9-E6A3-EB4A-A55C-0740537659D6}"/>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44A5219-46D3-9D49-A8CC-36711F2BF6DB}"/>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4628D6A-430F-AD46-B90A-8331A948822D}"/>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F0B47CCF-EFB3-B44B-9884-4494451C2D72}"/>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2A0D0CC0-B494-924D-8C7F-13E6CFA6A115}"/>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1A103DE1-86D1-CC40-BC8E-F37870113828}"/>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85B7FDA-2A3D-5148-882C-7F5FD28C86D6}"/>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319DB66-4056-974A-B568-9BE51C46D6DB}"/>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7D9D4266-26E2-A649-B58A-BBD393D3909A}"/>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25792925-8473-D74D-AD5F-C84AAB25EA9D}"/>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0FFE52ED-3497-1048-86AD-9D9A6F52BF03}"/>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9AE3BE6B-1DF9-664B-8C6A-831ED119861F}"/>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250767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AS - Content with Image">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BA3B1AA2-50A5-4442-A897-3FD0C1BC19F0}"/>
              </a:ext>
            </a:extLst>
          </p:cNvPr>
          <p:cNvSpPr txBox="1"/>
          <p:nvPr/>
        </p:nvSpPr>
        <p:spPr>
          <a:xfrm>
            <a:off x="2230628" y="4679818"/>
            <a:ext cx="4673600" cy="297454"/>
          </a:xfrm>
          <a:prstGeom prst="rect">
            <a:avLst/>
          </a:prstGeom>
          <a:noFill/>
        </p:spPr>
        <p:txBody>
          <a:bodyPr wrap="square" rtlCol="0" anchor="ctr">
            <a:spAutoFit/>
          </a:bodyPr>
          <a:lstStyle/>
          <a:p>
            <a:pPr algn="ctr" defTabSz="243834"/>
            <a:r>
              <a:rPr lang="en-US" sz="1333" b="0" cap="all" spc="0" baseline="0" dirty="0">
                <a:solidFill>
                  <a:schemeClr val="bg1"/>
                </a:solidFill>
                <a:latin typeface="+mn-lt"/>
                <a:cs typeface="Arial" pitchFamily="34" charset="0"/>
              </a:rPr>
              <a:t>CONFIDENTIAL  •  DO NOT DISCLOSE</a:t>
            </a:r>
          </a:p>
        </p:txBody>
      </p:sp>
      <p:sp>
        <p:nvSpPr>
          <p:cNvPr id="17" name="Freeform 16">
            <a:extLst>
              <a:ext uri="{FF2B5EF4-FFF2-40B4-BE49-F238E27FC236}">
                <a16:creationId xmlns:a16="http://schemas.microsoft.com/office/drawing/2014/main" id="{B28BF588-A539-E84D-BAE7-8D1EE1761D7B}"/>
              </a:ext>
            </a:extLst>
          </p:cNvPr>
          <p:cNvSpPr/>
          <p:nvPr/>
        </p:nvSpPr>
        <p:spPr>
          <a:xfrm>
            <a:off x="3405809" y="-1"/>
            <a:ext cx="2724336" cy="4651514"/>
          </a:xfrm>
          <a:custGeom>
            <a:avLst/>
            <a:gdLst>
              <a:gd name="connsiteX0" fmla="*/ 2952243 w 3004957"/>
              <a:gd name="connsiteY0" fmla="*/ 0 h 5143500"/>
              <a:gd name="connsiteX1" fmla="*/ 3004957 w 3004957"/>
              <a:gd name="connsiteY1" fmla="*/ 0 h 5143500"/>
              <a:gd name="connsiteX2" fmla="*/ 52714 w 3004957"/>
              <a:gd name="connsiteY2" fmla="*/ 5143500 h 5143500"/>
              <a:gd name="connsiteX3" fmla="*/ 0 w 3004957"/>
              <a:gd name="connsiteY3" fmla="*/ 5143500 h 5143500"/>
              <a:gd name="connsiteX4" fmla="*/ 2952243 w 3004957"/>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957" h="5143500">
                <a:moveTo>
                  <a:pt x="2952243" y="0"/>
                </a:moveTo>
                <a:lnTo>
                  <a:pt x="3004957" y="0"/>
                </a:lnTo>
                <a:lnTo>
                  <a:pt x="52714" y="5143500"/>
                </a:lnTo>
                <a:lnTo>
                  <a:pt x="0" y="5143500"/>
                </a:lnTo>
                <a:lnTo>
                  <a:pt x="2952243" y="0"/>
                </a:lnTo>
                <a:close/>
              </a:path>
            </a:pathLst>
          </a:custGeom>
          <a:gradFill flip="none" rotWithShape="1">
            <a:gsLst>
              <a:gs pos="30000">
                <a:srgbClr val="3D5AAE"/>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a:extLst>
              <a:ext uri="{FF2B5EF4-FFF2-40B4-BE49-F238E27FC236}">
                <a16:creationId xmlns:a16="http://schemas.microsoft.com/office/drawing/2014/main" id="{69FD8B09-C03A-1F47-8E8E-7F5B82C66987}"/>
              </a:ext>
            </a:extLst>
          </p:cNvPr>
          <p:cNvSpPr>
            <a:spLocks noGrp="1"/>
          </p:cNvSpPr>
          <p:nvPr>
            <p:ph type="body" sz="quarter" idx="11"/>
          </p:nvPr>
        </p:nvSpPr>
        <p:spPr>
          <a:xfrm>
            <a:off x="5394152" y="1751961"/>
            <a:ext cx="3357562" cy="1022310"/>
          </a:xfrm>
        </p:spPr>
        <p:txBody>
          <a:bodyPr/>
          <a:lstStyle>
            <a:lvl1pPr marL="0" indent="0">
              <a:buNone/>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
        <p:nvSpPr>
          <p:cNvPr id="7" name="Picture Placeholder 2">
            <a:extLst>
              <a:ext uri="{FF2B5EF4-FFF2-40B4-BE49-F238E27FC236}">
                <a16:creationId xmlns:a16="http://schemas.microsoft.com/office/drawing/2014/main" id="{2A0DCB78-264D-144D-A952-10F81BCE055A}"/>
              </a:ext>
            </a:extLst>
          </p:cNvPr>
          <p:cNvSpPr>
            <a:spLocks noGrp="1"/>
          </p:cNvSpPr>
          <p:nvPr>
            <p:ph type="pic" sz="quarter" idx="12"/>
          </p:nvPr>
        </p:nvSpPr>
        <p:spPr>
          <a:xfrm>
            <a:off x="-7058" y="-1"/>
            <a:ext cx="6081885" cy="4654853"/>
          </a:xfrm>
          <a:custGeom>
            <a:avLst/>
            <a:gdLst>
              <a:gd name="connsiteX0" fmla="*/ 0 w 3125788"/>
              <a:gd name="connsiteY0" fmla="*/ 5143500 h 5143500"/>
              <a:gd name="connsiteX1" fmla="*/ 781447 w 3125788"/>
              <a:gd name="connsiteY1" fmla="*/ 0 h 5143500"/>
              <a:gd name="connsiteX2" fmla="*/ 2344341 w 3125788"/>
              <a:gd name="connsiteY2" fmla="*/ 0 h 5143500"/>
              <a:gd name="connsiteX3" fmla="*/ 3125788 w 3125788"/>
              <a:gd name="connsiteY3" fmla="*/ 5143500 h 5143500"/>
              <a:gd name="connsiteX4" fmla="*/ 0 w 3125788"/>
              <a:gd name="connsiteY4" fmla="*/ 5143500 h 5143500"/>
              <a:gd name="connsiteX0" fmla="*/ 0 w 6074828"/>
              <a:gd name="connsiteY0" fmla="*/ 5143500 h 5143500"/>
              <a:gd name="connsiteX1" fmla="*/ 781447 w 6074828"/>
              <a:gd name="connsiteY1" fmla="*/ 0 h 5143500"/>
              <a:gd name="connsiteX2" fmla="*/ 6074828 w 6074828"/>
              <a:gd name="connsiteY2" fmla="*/ 0 h 5143500"/>
              <a:gd name="connsiteX3" fmla="*/ 3125788 w 6074828"/>
              <a:gd name="connsiteY3" fmla="*/ 5143500 h 5143500"/>
              <a:gd name="connsiteX4" fmla="*/ 0 w 6074828"/>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132845 w 6081885"/>
              <a:gd name="connsiteY3" fmla="*/ 5143500 h 5143500"/>
              <a:gd name="connsiteX4" fmla="*/ 7057 w 6081885"/>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397888 w 6081885"/>
              <a:gd name="connsiteY3" fmla="*/ 4653170 h 5143500"/>
              <a:gd name="connsiteX4" fmla="*/ 7057 w 6081885"/>
              <a:gd name="connsiteY4" fmla="*/ 5143500 h 5143500"/>
              <a:gd name="connsiteX0" fmla="*/ 7057 w 6081885"/>
              <a:gd name="connsiteY0" fmla="*/ 4659796 h 4659796"/>
              <a:gd name="connsiteX1" fmla="*/ 0 w 6081885"/>
              <a:gd name="connsiteY1" fmla="*/ 0 h 4659796"/>
              <a:gd name="connsiteX2" fmla="*/ 6081885 w 6081885"/>
              <a:gd name="connsiteY2" fmla="*/ 0 h 4659796"/>
              <a:gd name="connsiteX3" fmla="*/ 3397888 w 6081885"/>
              <a:gd name="connsiteY3" fmla="*/ 4653170 h 4659796"/>
              <a:gd name="connsiteX4" fmla="*/ 7057 w 6081885"/>
              <a:gd name="connsiteY4" fmla="*/ 4659796 h 4659796"/>
              <a:gd name="connsiteX0" fmla="*/ 7057 w 6081885"/>
              <a:gd name="connsiteY0" fmla="*/ 4659796 h 4659796"/>
              <a:gd name="connsiteX1" fmla="*/ 0 w 6081885"/>
              <a:gd name="connsiteY1" fmla="*/ 0 h 4659796"/>
              <a:gd name="connsiteX2" fmla="*/ 6081885 w 6081885"/>
              <a:gd name="connsiteY2" fmla="*/ 0 h 4659796"/>
              <a:gd name="connsiteX3" fmla="*/ 3402831 w 6081885"/>
              <a:gd name="connsiteY3" fmla="*/ 4653170 h 4659796"/>
              <a:gd name="connsiteX4" fmla="*/ 7057 w 6081885"/>
              <a:gd name="connsiteY4" fmla="*/ 4659796 h 4659796"/>
              <a:gd name="connsiteX0" fmla="*/ 2114 w 6081885"/>
              <a:gd name="connsiteY0" fmla="*/ 4654853 h 4654853"/>
              <a:gd name="connsiteX1" fmla="*/ 0 w 6081885"/>
              <a:gd name="connsiteY1" fmla="*/ 0 h 4654853"/>
              <a:gd name="connsiteX2" fmla="*/ 6081885 w 6081885"/>
              <a:gd name="connsiteY2" fmla="*/ 0 h 4654853"/>
              <a:gd name="connsiteX3" fmla="*/ 3402831 w 6081885"/>
              <a:gd name="connsiteY3" fmla="*/ 4653170 h 4654853"/>
              <a:gd name="connsiteX4" fmla="*/ 2114 w 6081885"/>
              <a:gd name="connsiteY4" fmla="*/ 4654853 h 4654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885" h="4654853">
                <a:moveTo>
                  <a:pt x="2114" y="4654853"/>
                </a:moveTo>
                <a:cubicBezTo>
                  <a:pt x="-238" y="2940353"/>
                  <a:pt x="2352" y="1714500"/>
                  <a:pt x="0" y="0"/>
                </a:cubicBezTo>
                <a:lnTo>
                  <a:pt x="6081885" y="0"/>
                </a:lnTo>
                <a:lnTo>
                  <a:pt x="3402831" y="4653170"/>
                </a:lnTo>
                <a:lnTo>
                  <a:pt x="2114" y="4654853"/>
                </a:lnTo>
                <a:close/>
              </a:path>
            </a:pathLst>
          </a:custGeom>
        </p:spPr>
        <p:txBody>
          <a:bodyPr/>
          <a:lstStyle/>
          <a:p>
            <a:endParaRPr lang="en-US"/>
          </a:p>
        </p:txBody>
      </p:sp>
    </p:spTree>
    <p:custDataLst>
      <p:tags r:id="rId1"/>
    </p:custDataLst>
    <p:extLst>
      <p:ext uri="{BB962C8B-B14F-4D97-AF65-F5344CB8AC3E}">
        <p14:creationId xmlns:p14="http://schemas.microsoft.com/office/powerpoint/2010/main" val="424646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S - Blue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69682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AS - Image Only - White">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827EE352-7D2C-A441-A898-DDF88FC2D8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411892" y="4758271"/>
            <a:ext cx="558779" cy="230961"/>
          </a:xfrm>
          <a:prstGeom prst="rect">
            <a:avLst/>
          </a:prstGeom>
        </p:spPr>
      </p:pic>
      <p:sp>
        <p:nvSpPr>
          <p:cNvPr id="4" name="TextBox 4">
            <a:extLst>
              <a:ext uri="{FF2B5EF4-FFF2-40B4-BE49-F238E27FC236}">
                <a16:creationId xmlns:a16="http://schemas.microsoft.com/office/drawing/2014/main" id="{FC61EEC8-0C67-4E4B-96F0-B7FBDEF4618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204266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AS - Black Background">
    <p:bg>
      <p:bgPr>
        <a:solidFill>
          <a:srgbClr val="0000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1AFB0-E8BA-6E40-9F47-B58679E16989}"/>
              </a:ext>
            </a:extLst>
          </p:cNvPr>
          <p:cNvSpPr/>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CC8A4CC-C6DD-674E-9755-C2307DA101AD}"/>
              </a:ext>
            </a:extLst>
          </p:cNvPr>
          <p:cNvGrpSpPr/>
          <p:nvPr/>
        </p:nvGrpSpPr>
        <p:grpSpPr>
          <a:xfrm>
            <a:off x="8427835" y="4765184"/>
            <a:ext cx="526892" cy="220528"/>
            <a:chOff x="6145213" y="4384676"/>
            <a:chExt cx="1582738" cy="649287"/>
          </a:xfrm>
          <a:solidFill>
            <a:schemeClr val="bg2">
              <a:lumMod val="50000"/>
            </a:schemeClr>
          </a:solidFill>
        </p:grpSpPr>
        <p:sp>
          <p:nvSpPr>
            <p:cNvPr id="5" name="Freeform 6">
              <a:extLst>
                <a:ext uri="{FF2B5EF4-FFF2-40B4-BE49-F238E27FC236}">
                  <a16:creationId xmlns:a16="http://schemas.microsoft.com/office/drawing/2014/main" id="{FC0936E0-05D4-D944-94E4-FBA36E861837}"/>
                </a:ext>
              </a:extLst>
            </p:cNvPr>
            <p:cNvSpPr>
              <a:spLocks/>
            </p:cNvSpPr>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E5ACFC61-8225-8F4F-A539-DCE60FEB039A}"/>
                </a:ext>
              </a:extLst>
            </p:cNvPr>
            <p:cNvSpPr>
              <a:spLocks noEditPoints="1"/>
            </p:cNvSpPr>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AB029620-52DD-C540-9F66-FD8586A661D7}"/>
                </a:ext>
              </a:extLst>
            </p:cNvPr>
            <p:cNvSpPr>
              <a:spLocks/>
            </p:cNvSpPr>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5F2C8F16-8DA0-6A49-A6A6-F8C208B72416}"/>
                </a:ext>
              </a:extLst>
            </p:cNvPr>
            <p:cNvSpPr>
              <a:spLocks/>
            </p:cNvSpPr>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F51FBB3-DAAD-0546-AF4C-840293C90D95}"/>
                </a:ext>
              </a:extLst>
            </p:cNvPr>
            <p:cNvSpPr>
              <a:spLocks/>
            </p:cNvSpPr>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ED4644BB-791F-6241-8C89-AFA3C1325C38}"/>
                </a:ext>
              </a:extLst>
            </p:cNvPr>
            <p:cNvSpPr>
              <a:spLocks noEditPoints="1"/>
            </p:cNvSpPr>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DAE9313-7E29-324E-B411-25184A85F9E3}"/>
                </a:ext>
              </a:extLst>
            </p:cNvPr>
            <p:cNvSpPr>
              <a:spLocks noEditPoints="1"/>
            </p:cNvSpPr>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 name="TextBox 3">
            <a:extLst>
              <a:ext uri="{FF2B5EF4-FFF2-40B4-BE49-F238E27FC236}">
                <a16:creationId xmlns:a16="http://schemas.microsoft.com/office/drawing/2014/main" id="{ACAC6727-2088-4147-A38A-47850B89BAF6}"/>
              </a:ext>
            </a:extLst>
          </p:cNvPr>
          <p:cNvSpPr txBox="1">
            <a:spLocks noChangeAspect="1"/>
          </p:cNvSpPr>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131726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losing SAS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7"/>
            <a:ext cx="9144000" cy="52173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376653" y="1793688"/>
            <a:ext cx="6390694" cy="1556124"/>
          </a:xfrm>
        </p:spPr>
        <p:txBody>
          <a:bodyPr anchor="ctr">
            <a:normAutofit/>
          </a:bodyPr>
          <a:lstStyle>
            <a:lvl1pPr marL="0" indent="0" algn="ctr">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4">
            <a:extLst>
              <a:ext uri="{FF2B5EF4-FFF2-40B4-BE49-F238E27FC236}">
                <a16:creationId xmlns:a16="http://schemas.microsoft.com/office/drawing/2014/main" id="{64A8B58C-CD7F-6F4B-B6E8-178EEF4B15D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
        <p:nvSpPr>
          <p:cNvPr id="2" name="TextBox 1">
            <a:extLst>
              <a:ext uri="{FF2B5EF4-FFF2-40B4-BE49-F238E27FC236}">
                <a16:creationId xmlns:a16="http://schemas.microsoft.com/office/drawing/2014/main" id="{503DB4AB-A9DE-4660-939A-CBDF75AC178E}"/>
              </a:ext>
            </a:extLst>
          </p:cNvPr>
          <p:cNvSpPr txBox="1"/>
          <p:nvPr/>
        </p:nvSpPr>
        <p:spPr>
          <a:xfrm>
            <a:off x="4078010" y="4138459"/>
            <a:ext cx="1009314" cy="400110"/>
          </a:xfrm>
          <a:prstGeom prst="rect">
            <a:avLst/>
          </a:prstGeom>
          <a:noFill/>
        </p:spPr>
        <p:txBody>
          <a:bodyPr wrap="none" rtlCol="0">
            <a:spAutoFit/>
          </a:bodyPr>
          <a:lstStyle/>
          <a:p>
            <a:pPr algn="ctr"/>
            <a:r>
              <a:rPr lang="en-US" sz="2000" dirty="0">
                <a:solidFill>
                  <a:schemeClr val="bg1"/>
                </a:solidFill>
                <a:latin typeface="+mj-lt"/>
              </a:rPr>
              <a:t>sas.com</a:t>
            </a:r>
          </a:p>
        </p:txBody>
      </p:sp>
    </p:spTree>
    <p:custDataLst>
      <p:tags r:id="rId1"/>
    </p:custDataLst>
    <p:extLst>
      <p:ext uri="{BB962C8B-B14F-4D97-AF65-F5344CB8AC3E}">
        <p14:creationId xmlns:p14="http://schemas.microsoft.com/office/powerpoint/2010/main" val="42737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AS - Content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bg2"/>
              </a:buClr>
              <a:defRPr>
                <a:solidFill>
                  <a:schemeClr val="bg1"/>
                </a:solidFill>
                <a:latin typeface="+mj-lt"/>
              </a:defRPr>
            </a:lvl1pPr>
            <a:lvl2pPr>
              <a:buClr>
                <a:schemeClr val="bg2"/>
              </a:buClr>
              <a:defRPr>
                <a:solidFill>
                  <a:schemeClr val="bg1"/>
                </a:solidFill>
                <a:latin typeface="+mj-lt"/>
              </a:defRPr>
            </a:lvl2pPr>
            <a:lvl3pPr>
              <a:buClr>
                <a:schemeClr val="bg2"/>
              </a:buClr>
              <a:defRPr>
                <a:solidFill>
                  <a:schemeClr val="bg1"/>
                </a:solidFill>
                <a:latin typeface="+mj-lt"/>
              </a:defRPr>
            </a:lvl3pPr>
            <a:lvl4pPr>
              <a:buClr>
                <a:schemeClr val="bg2"/>
              </a:buClr>
              <a:defRPr>
                <a:solidFill>
                  <a:schemeClr val="bg1"/>
                </a:solidFill>
                <a:latin typeface="+mj-lt"/>
              </a:defRPr>
            </a:lvl4pPr>
            <a:lvl5pPr>
              <a:buClr>
                <a:schemeClr val="bg2"/>
              </a:buCl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424739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AS - Title &amp; Subtitle -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100290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AS - Title Only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t>Click to edit Master title style</a:t>
            </a:r>
          </a:p>
        </p:txBody>
      </p:sp>
    </p:spTree>
    <p:custDataLst>
      <p:tags r:id="rId1"/>
    </p:custDataLst>
    <p:extLst>
      <p:ext uri="{BB962C8B-B14F-4D97-AF65-F5344CB8AC3E}">
        <p14:creationId xmlns:p14="http://schemas.microsoft.com/office/powerpoint/2010/main" val="68589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AS - Comparison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291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EFE90ADF-F9C8-471B-A694-7C0B48436B41}"/>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21673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AS - Content with Caption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E60C6F-E980-EE42-AE99-4BF9E126C012}"/>
              </a:ext>
            </a:extLst>
          </p:cNvPr>
          <p:cNvSpPr/>
          <p:nvPr/>
        </p:nvSpPr>
        <p:spPr>
          <a:xfrm>
            <a:off x="0" y="0"/>
            <a:ext cx="3127248" cy="5143500"/>
          </a:xfrm>
          <a:prstGeom prst="rect">
            <a:avLst/>
          </a:prstGeom>
          <a:gradFill flip="none" rotWithShape="1">
            <a:gsLst>
              <a:gs pos="0">
                <a:schemeClr val="tx2">
                  <a:lumMod val="90000"/>
                  <a:lumOff val="10000"/>
                </a:schemeClr>
              </a:gs>
              <a:gs pos="100000">
                <a:schemeClr val="tx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2F2FC9C-401F-5C4C-88BC-0A45460C4F9C}"/>
              </a:ext>
            </a:extLst>
          </p:cNvPr>
          <p:cNvSpPr>
            <a:spLocks noGrp="1"/>
          </p:cNvSpPr>
          <p:nvPr>
            <p:ph type="title" hasCustomPrompt="1"/>
          </p:nvPr>
        </p:nvSpPr>
        <p:spPr>
          <a:xfrm>
            <a:off x="0" y="228887"/>
            <a:ext cx="3127248" cy="341632"/>
          </a:xfrm>
        </p:spPr>
        <p:txBody>
          <a:bodyPr lIns="91440" rIns="91440" anchor="t" anchorCtr="0">
            <a:spAutoFit/>
          </a:bodyPr>
          <a:lstStyle>
            <a:lvl1pPr algn="ctr" defTabSz="182880">
              <a:spcBef>
                <a:spcPts val="0"/>
              </a:spcBef>
              <a:defRPr sz="1800" baseline="0">
                <a:solidFill>
                  <a:schemeClr val="accent1">
                    <a:lumMod val="60000"/>
                    <a:lumOff val="40000"/>
                  </a:schemeClr>
                </a:solidFill>
                <a:effectLst/>
                <a:latin typeface="+mj-lt"/>
              </a:defRPr>
            </a:lvl1pPr>
          </a:lstStyle>
          <a:p>
            <a:r>
              <a:rPr lang="en-US" dirty="0"/>
              <a:t>Click to add title</a:t>
            </a:r>
          </a:p>
        </p:txBody>
      </p:sp>
      <p:sp>
        <p:nvSpPr>
          <p:cNvPr id="4" name="Text Placeholder 4">
            <a:extLst>
              <a:ext uri="{FF2B5EF4-FFF2-40B4-BE49-F238E27FC236}">
                <a16:creationId xmlns:a16="http://schemas.microsoft.com/office/drawing/2014/main" id="{0ADB52DD-F50B-834D-99B3-5D1C55A9E47D}"/>
              </a:ext>
            </a:extLst>
          </p:cNvPr>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lumMod val="85000"/>
                  </a:schemeClr>
                </a:solidFill>
                <a:effectLst/>
                <a:latin typeface="+mn-lt"/>
              </a:defRPr>
            </a:lvl1pPr>
          </a:lstStyle>
          <a:p>
            <a:pPr lvl="0"/>
            <a:r>
              <a:rPr lang="en-US"/>
              <a:t>Click to edit caption text</a:t>
            </a:r>
          </a:p>
        </p:txBody>
      </p:sp>
      <p:sp>
        <p:nvSpPr>
          <p:cNvPr id="6" name="Text Placeholder 2">
            <a:extLst>
              <a:ext uri="{FF2B5EF4-FFF2-40B4-BE49-F238E27FC236}">
                <a16:creationId xmlns:a16="http://schemas.microsoft.com/office/drawing/2014/main" id="{AC4D2804-3DAD-EE40-936A-43F13F80C8DF}"/>
              </a:ext>
            </a:extLst>
          </p:cNvPr>
          <p:cNvSpPr>
            <a:spLocks noGrp="1"/>
          </p:cNvSpPr>
          <p:nvPr>
            <p:ph type="body" sz="quarter" idx="11" hasCustomPrompt="1"/>
          </p:nvPr>
        </p:nvSpPr>
        <p:spPr>
          <a:xfrm>
            <a:off x="3127248"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60000"/>
                    <a:lumOff val="40000"/>
                  </a:schemeClr>
                </a:solidFill>
                <a:effectLst/>
                <a:latin typeface="+mj-lt"/>
              </a:defRPr>
            </a:lvl1pPr>
          </a:lstStyle>
          <a:p>
            <a:pPr lvl="0"/>
            <a:r>
              <a:rPr lang="en-US"/>
              <a:t>Click to add subtitle</a:t>
            </a:r>
          </a:p>
        </p:txBody>
      </p:sp>
      <p:sp>
        <p:nvSpPr>
          <p:cNvPr id="7" name="Content Placeholder 3">
            <a:extLst>
              <a:ext uri="{FF2B5EF4-FFF2-40B4-BE49-F238E27FC236}">
                <a16:creationId xmlns:a16="http://schemas.microsoft.com/office/drawing/2014/main" id="{6A0DAF33-5110-D340-8044-FA8F4990F845}"/>
              </a:ext>
            </a:extLst>
          </p:cNvPr>
          <p:cNvSpPr>
            <a:spLocks noGrp="1"/>
          </p:cNvSpPr>
          <p:nvPr>
            <p:ph sz="quarter" idx="15" hasCustomPrompt="1"/>
          </p:nvPr>
        </p:nvSpPr>
        <p:spPr>
          <a:xfrm>
            <a:off x="3127248" y="920337"/>
            <a:ext cx="6016752" cy="4215653"/>
          </a:xfrm>
        </p:spPr>
        <p:txBody>
          <a:bodyPr wrap="square" lIns="365760" rIns="274320" bIns="91440" anchor="t" anchorCtr="0">
            <a:normAutofit/>
          </a:bodyPr>
          <a:lstStyle>
            <a:lvl1pPr>
              <a:buClr>
                <a:schemeClr val="bg2"/>
              </a:buClr>
              <a:defRPr sz="2000" baseline="0">
                <a:solidFill>
                  <a:schemeClr val="bg1"/>
                </a:solidFill>
              </a:defRPr>
            </a:lvl1pPr>
            <a:lvl2pPr>
              <a:buClr>
                <a:schemeClr val="bg2"/>
              </a:buClr>
              <a:defRPr baseline="0">
                <a:solidFill>
                  <a:schemeClr val="bg1">
                    <a:lumMod val="75000"/>
                  </a:schemeClr>
                </a:solidFill>
              </a:defRPr>
            </a:lvl2pPr>
            <a:lvl3pPr>
              <a:buClr>
                <a:schemeClr val="bg2"/>
              </a:buClr>
              <a:defRPr baseline="0">
                <a:solidFill>
                  <a:schemeClr val="bg1">
                    <a:lumMod val="75000"/>
                  </a:schemeClr>
                </a:solidFill>
              </a:defRPr>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6841ED34-FEB5-C146-83AC-389AC6CD9768}"/>
              </a:ext>
            </a:extLst>
          </p:cNvPr>
          <p:cNvSpPr>
            <a:spLocks noGrp="1"/>
          </p:cNvSpPr>
          <p:nvPr>
            <p:ph type="body" sz="quarter" idx="16" hasCustomPrompt="1"/>
          </p:nvPr>
        </p:nvSpPr>
        <p:spPr>
          <a:xfrm>
            <a:off x="3127375" y="228887"/>
            <a:ext cx="6016625" cy="409575"/>
          </a:xfrm>
        </p:spPr>
        <p:txBody>
          <a:bodyPr>
            <a:noAutofit/>
          </a:bodyPr>
          <a:lstStyle>
            <a:lvl1pPr marL="0" indent="0" algn="ctr">
              <a:buNone/>
              <a:defRPr sz="2800" b="1">
                <a:latin typeface="+mn-lt"/>
              </a:defRPr>
            </a:lvl1pPr>
          </a:lstStyle>
          <a:p>
            <a:pPr lvl="0"/>
            <a:r>
              <a:rPr lang="en-US"/>
              <a:t>Click to add title</a:t>
            </a:r>
          </a:p>
        </p:txBody>
      </p:sp>
      <p:grpSp>
        <p:nvGrpSpPr>
          <p:cNvPr id="16" name="Group 15">
            <a:extLst>
              <a:ext uri="{FF2B5EF4-FFF2-40B4-BE49-F238E27FC236}">
                <a16:creationId xmlns:a16="http://schemas.microsoft.com/office/drawing/2014/main" id="{9E23137D-5031-B540-810B-5B5014DDB875}"/>
              </a:ext>
            </a:extLst>
          </p:cNvPr>
          <p:cNvGrpSpPr/>
          <p:nvPr/>
        </p:nvGrpSpPr>
        <p:grpSpPr>
          <a:xfrm>
            <a:off x="100130" y="3903136"/>
            <a:ext cx="1843588" cy="1108928"/>
            <a:chOff x="92670" y="3892522"/>
            <a:chExt cx="1843588" cy="1108928"/>
          </a:xfrm>
        </p:grpSpPr>
        <p:sp>
          <p:nvSpPr>
            <p:cNvPr id="17" name="Freeform 16">
              <a:extLst>
                <a:ext uri="{FF2B5EF4-FFF2-40B4-BE49-F238E27FC236}">
                  <a16:creationId xmlns:a16="http://schemas.microsoft.com/office/drawing/2014/main" id="{84F2A5B7-99AC-BD49-8594-6DAE464CF372}"/>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E995F31-A398-C943-8027-FFECF81903AA}"/>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60762E83-CF17-2247-AB0C-CDF3C02BC0D7}"/>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7A16E5-88F6-E34C-ADB8-42534BE72FC5}"/>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7822DD3-7A44-584E-8FDE-044968D0AF24}"/>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CC0BCCA-D6DE-DD4E-8026-E1C841BE8CA7}"/>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AED6F9-E6A3-EB4A-A55C-0740537659D6}"/>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44A5219-46D3-9D49-A8CC-36711F2BF6DB}"/>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4628D6A-430F-AD46-B90A-8331A948822D}"/>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F0B47CCF-EFB3-B44B-9884-4494451C2D72}"/>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2A0D0CC0-B494-924D-8C7F-13E6CFA6A115}"/>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1A103DE1-86D1-CC40-BC8E-F37870113828}"/>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85B7FDA-2A3D-5148-882C-7F5FD28C86D6}"/>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319DB66-4056-974A-B568-9BE51C46D6DB}"/>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7D9D4266-26E2-A649-B58A-BBD393D3909A}"/>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25792925-8473-D74D-AD5F-C84AAB25EA9D}"/>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0FFE52ED-3497-1048-86AD-9D9A6F52BF03}"/>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9AE3BE6B-1DF9-664B-8C6A-831ED119861F}"/>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31322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AS - Content with Imag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D6492C8-F2B6-994C-93E7-13EF75C493AC}"/>
              </a:ext>
            </a:extLst>
          </p:cNvPr>
          <p:cNvSpPr>
            <a:spLocks noGrp="1"/>
          </p:cNvSpPr>
          <p:nvPr>
            <p:ph type="body" sz="quarter" idx="11"/>
          </p:nvPr>
        </p:nvSpPr>
        <p:spPr>
          <a:xfrm>
            <a:off x="5394152" y="1751961"/>
            <a:ext cx="3357562" cy="1022310"/>
          </a:xfrm>
        </p:spPr>
        <p:txBody>
          <a:bodyPr/>
          <a:lstStyle>
            <a:lvl1pPr marL="0" indent="0">
              <a:buNone/>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
        <p:nvSpPr>
          <p:cNvPr id="17" name="Freeform 16">
            <a:extLst>
              <a:ext uri="{FF2B5EF4-FFF2-40B4-BE49-F238E27FC236}">
                <a16:creationId xmlns:a16="http://schemas.microsoft.com/office/drawing/2014/main" id="{B28BF588-A539-E84D-BAE7-8D1EE1761D7B}"/>
              </a:ext>
            </a:extLst>
          </p:cNvPr>
          <p:cNvSpPr/>
          <p:nvPr/>
        </p:nvSpPr>
        <p:spPr>
          <a:xfrm>
            <a:off x="3125188" y="-1"/>
            <a:ext cx="3004957" cy="5143500"/>
          </a:xfrm>
          <a:custGeom>
            <a:avLst/>
            <a:gdLst>
              <a:gd name="connsiteX0" fmla="*/ 2952243 w 3004957"/>
              <a:gd name="connsiteY0" fmla="*/ 0 h 5143500"/>
              <a:gd name="connsiteX1" fmla="*/ 3004957 w 3004957"/>
              <a:gd name="connsiteY1" fmla="*/ 0 h 5143500"/>
              <a:gd name="connsiteX2" fmla="*/ 52714 w 3004957"/>
              <a:gd name="connsiteY2" fmla="*/ 5143500 h 5143500"/>
              <a:gd name="connsiteX3" fmla="*/ 0 w 3004957"/>
              <a:gd name="connsiteY3" fmla="*/ 5143500 h 5143500"/>
              <a:gd name="connsiteX4" fmla="*/ 2952243 w 3004957"/>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957" h="5143500">
                <a:moveTo>
                  <a:pt x="2952243" y="0"/>
                </a:moveTo>
                <a:lnTo>
                  <a:pt x="3004957" y="0"/>
                </a:lnTo>
                <a:lnTo>
                  <a:pt x="52714" y="5143500"/>
                </a:lnTo>
                <a:lnTo>
                  <a:pt x="0" y="5143500"/>
                </a:lnTo>
                <a:lnTo>
                  <a:pt x="2952243" y="0"/>
                </a:lnTo>
                <a:close/>
              </a:path>
            </a:pathLst>
          </a:custGeom>
          <a:gradFill flip="none" rotWithShape="1">
            <a:gsLst>
              <a:gs pos="30000">
                <a:srgbClr val="3D5AAE"/>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9290C0E4-ECBA-5946-9BAC-DC37C672894D}"/>
              </a:ext>
            </a:extLst>
          </p:cNvPr>
          <p:cNvSpPr>
            <a:spLocks noGrp="1"/>
          </p:cNvSpPr>
          <p:nvPr>
            <p:ph type="pic" sz="quarter" idx="12"/>
          </p:nvPr>
        </p:nvSpPr>
        <p:spPr>
          <a:xfrm>
            <a:off x="-7058" y="0"/>
            <a:ext cx="6081885" cy="5143500"/>
          </a:xfrm>
          <a:custGeom>
            <a:avLst/>
            <a:gdLst>
              <a:gd name="connsiteX0" fmla="*/ 0 w 3125788"/>
              <a:gd name="connsiteY0" fmla="*/ 5143500 h 5143500"/>
              <a:gd name="connsiteX1" fmla="*/ 781447 w 3125788"/>
              <a:gd name="connsiteY1" fmla="*/ 0 h 5143500"/>
              <a:gd name="connsiteX2" fmla="*/ 2344341 w 3125788"/>
              <a:gd name="connsiteY2" fmla="*/ 0 h 5143500"/>
              <a:gd name="connsiteX3" fmla="*/ 3125788 w 3125788"/>
              <a:gd name="connsiteY3" fmla="*/ 5143500 h 5143500"/>
              <a:gd name="connsiteX4" fmla="*/ 0 w 3125788"/>
              <a:gd name="connsiteY4" fmla="*/ 5143500 h 5143500"/>
              <a:gd name="connsiteX0" fmla="*/ 0 w 6074828"/>
              <a:gd name="connsiteY0" fmla="*/ 5143500 h 5143500"/>
              <a:gd name="connsiteX1" fmla="*/ 781447 w 6074828"/>
              <a:gd name="connsiteY1" fmla="*/ 0 h 5143500"/>
              <a:gd name="connsiteX2" fmla="*/ 6074828 w 6074828"/>
              <a:gd name="connsiteY2" fmla="*/ 0 h 5143500"/>
              <a:gd name="connsiteX3" fmla="*/ 3125788 w 6074828"/>
              <a:gd name="connsiteY3" fmla="*/ 5143500 h 5143500"/>
              <a:gd name="connsiteX4" fmla="*/ 0 w 6074828"/>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132845 w 6081885"/>
              <a:gd name="connsiteY3" fmla="*/ 5143500 h 5143500"/>
              <a:gd name="connsiteX4" fmla="*/ 7057 w 6081885"/>
              <a:gd name="connsiteY4" fmla="*/ 51435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885" h="5143500">
                <a:moveTo>
                  <a:pt x="7057" y="5143500"/>
                </a:moveTo>
                <a:cubicBezTo>
                  <a:pt x="4705" y="3429000"/>
                  <a:pt x="2352" y="1714500"/>
                  <a:pt x="0" y="0"/>
                </a:cubicBezTo>
                <a:lnTo>
                  <a:pt x="6081885" y="0"/>
                </a:lnTo>
                <a:lnTo>
                  <a:pt x="3132845" y="5143500"/>
                </a:lnTo>
                <a:lnTo>
                  <a:pt x="7057" y="5143500"/>
                </a:lnTo>
                <a:close/>
              </a:path>
            </a:pathLst>
          </a:custGeom>
        </p:spPr>
        <p:txBody>
          <a:bodyPr/>
          <a:lstStyle/>
          <a:p>
            <a:r>
              <a:rPr lang="en-US"/>
              <a:t>Click icon to add picture</a:t>
            </a:r>
          </a:p>
        </p:txBody>
      </p:sp>
    </p:spTree>
    <p:custDataLst>
      <p:tags r:id="rId1"/>
    </p:custDataLst>
    <p:extLst>
      <p:ext uri="{BB962C8B-B14F-4D97-AF65-F5344CB8AC3E}">
        <p14:creationId xmlns:p14="http://schemas.microsoft.com/office/powerpoint/2010/main" val="196901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SAS - Blue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4484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3.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ags" Target="../tags/tag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81" name="Freeform 80">
            <a:extLst>
              <a:ext uri="{FF2B5EF4-FFF2-40B4-BE49-F238E27FC236}">
                <a16:creationId xmlns:a16="http://schemas.microsoft.com/office/drawing/2014/main" id="{28E9C9DB-EB60-FD4A-AB5D-86A6DDF93363}"/>
              </a:ext>
            </a:extLst>
          </p:cNvPr>
          <p:cNvSpPr/>
          <p:nvPr/>
        </p:nvSpPr>
        <p:spPr>
          <a:xfrm>
            <a:off x="6717170"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72DA3650-6307-5742-A8B7-F65D2E045EF9}"/>
              </a:ext>
            </a:extLst>
          </p:cNvPr>
          <p:cNvSpPr/>
          <p:nvPr/>
        </p:nvSpPr>
        <p:spPr>
          <a:xfrm>
            <a:off x="6966332"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5D71E475-0C72-0A4B-9E83-D4F8682CCF9E}"/>
              </a:ext>
            </a:extLst>
          </p:cNvPr>
          <p:cNvSpPr/>
          <p:nvPr/>
        </p:nvSpPr>
        <p:spPr>
          <a:xfrm>
            <a:off x="7215493"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119E67ED-5612-6E4C-9FEB-97F8BF6D2FB2}"/>
              </a:ext>
            </a:extLst>
          </p:cNvPr>
          <p:cNvSpPr/>
          <p:nvPr/>
        </p:nvSpPr>
        <p:spPr>
          <a:xfrm>
            <a:off x="7464654"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7F786CC9-2F25-734F-983E-AFCA587D626B}"/>
              </a:ext>
            </a:extLst>
          </p:cNvPr>
          <p:cNvSpPr/>
          <p:nvPr/>
        </p:nvSpPr>
        <p:spPr>
          <a:xfrm>
            <a:off x="6966332"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259F8CA0-60EE-8647-AF4F-6B77D6C4B963}"/>
              </a:ext>
            </a:extLst>
          </p:cNvPr>
          <p:cNvSpPr/>
          <p:nvPr/>
        </p:nvSpPr>
        <p:spPr>
          <a:xfrm>
            <a:off x="7464654"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F02A52DA-8B8C-264F-877F-42F66B1C30F6}"/>
              </a:ext>
            </a:extLst>
          </p:cNvPr>
          <p:cNvSpPr/>
          <p:nvPr/>
        </p:nvSpPr>
        <p:spPr>
          <a:xfrm rot="16753102">
            <a:off x="7713703" y="329004"/>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14000"/>
            </a:srgbClr>
          </a:solidFill>
          <a:ln w="2052"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D2036A5F-121A-E149-BAB9-6E06E0E39343}"/>
              </a:ext>
            </a:extLst>
          </p:cNvPr>
          <p:cNvSpPr/>
          <p:nvPr/>
        </p:nvSpPr>
        <p:spPr>
          <a:xfrm>
            <a:off x="7464654"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BCF0DED3-D5D0-CF4A-9C2B-7DFE2A602AEE}"/>
              </a:ext>
            </a:extLst>
          </p:cNvPr>
          <p:cNvSpPr/>
          <p:nvPr/>
        </p:nvSpPr>
        <p:spPr>
          <a:xfrm rot="16753102">
            <a:off x="7713706" y="578170"/>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14000"/>
            </a:srgbClr>
          </a:solidFill>
          <a:ln w="2052"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45B174D9-5533-0241-B420-5CDE83187945}"/>
              </a:ext>
            </a:extLst>
          </p:cNvPr>
          <p:cNvSpPr/>
          <p:nvPr/>
        </p:nvSpPr>
        <p:spPr>
          <a:xfrm>
            <a:off x="7962977"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E5E8A156-1317-3742-B05E-569311DF62A5}"/>
              </a:ext>
            </a:extLst>
          </p:cNvPr>
          <p:cNvSpPr/>
          <p:nvPr/>
        </p:nvSpPr>
        <p:spPr>
          <a:xfrm>
            <a:off x="8212138"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ED64574D-EFC6-364B-997D-3822C78B7DDA}"/>
              </a:ext>
            </a:extLst>
          </p:cNvPr>
          <p:cNvSpPr/>
          <p:nvPr/>
        </p:nvSpPr>
        <p:spPr>
          <a:xfrm>
            <a:off x="871046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2E32684E-45ED-F540-B6E1-CA9A46C85404}"/>
              </a:ext>
            </a:extLst>
          </p:cNvPr>
          <p:cNvSpPr/>
          <p:nvPr/>
        </p:nvSpPr>
        <p:spPr>
          <a:xfrm>
            <a:off x="8461299"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FAF9B900-34B5-D04E-A2B0-680BCAE79708}"/>
              </a:ext>
            </a:extLst>
          </p:cNvPr>
          <p:cNvSpPr/>
          <p:nvPr/>
        </p:nvSpPr>
        <p:spPr>
          <a:xfrm>
            <a:off x="8212138"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69BB02AA-00B1-4D4A-AFD8-68A4BE0B04FE}"/>
              </a:ext>
            </a:extLst>
          </p:cNvPr>
          <p:cNvSpPr/>
          <p:nvPr/>
        </p:nvSpPr>
        <p:spPr>
          <a:xfrm>
            <a:off x="8212138"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C04F0CC8-D44B-AB45-AA17-D3AD761A08A8}"/>
              </a:ext>
            </a:extLst>
          </p:cNvPr>
          <p:cNvSpPr/>
          <p:nvPr/>
        </p:nvSpPr>
        <p:spPr>
          <a:xfrm>
            <a:off x="8461299"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1773D5B2-17F9-3F4D-8BBE-C2EA05C60813}"/>
              </a:ext>
            </a:extLst>
          </p:cNvPr>
          <p:cNvSpPr/>
          <p:nvPr/>
        </p:nvSpPr>
        <p:spPr>
          <a:xfrm>
            <a:off x="8710461"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F398E671-8204-9D4A-B924-0745B00504F1}"/>
              </a:ext>
            </a:extLst>
          </p:cNvPr>
          <p:cNvSpPr/>
          <p:nvPr/>
        </p:nvSpPr>
        <p:spPr>
          <a:xfrm>
            <a:off x="8212138"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DA042452-BCFC-5F46-ABEF-0923CA3AF459}"/>
              </a:ext>
            </a:extLst>
          </p:cNvPr>
          <p:cNvSpPr/>
          <p:nvPr/>
        </p:nvSpPr>
        <p:spPr>
          <a:xfrm>
            <a:off x="8212138" y="107645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06351593-861B-E04C-B112-38D55ED1A2EE}"/>
              </a:ext>
            </a:extLst>
          </p:cNvPr>
          <p:cNvSpPr/>
          <p:nvPr/>
        </p:nvSpPr>
        <p:spPr>
          <a:xfrm>
            <a:off x="8698156" y="814990"/>
            <a:ext cx="124067" cy="124068"/>
          </a:xfrm>
          <a:custGeom>
            <a:avLst/>
            <a:gdLst>
              <a:gd name="connsiteX0" fmla="*/ 124068 w 124067"/>
              <a:gd name="connsiteY0" fmla="*/ 62034 h 124068"/>
              <a:gd name="connsiteX1" fmla="*/ 62034 w 124067"/>
              <a:gd name="connsiteY1" fmla="*/ 124069 h 124068"/>
              <a:gd name="connsiteX2" fmla="*/ 0 w 124067"/>
              <a:gd name="connsiteY2" fmla="*/ 62034 h 124068"/>
              <a:gd name="connsiteX3" fmla="*/ 62034 w 124067"/>
              <a:gd name="connsiteY3" fmla="*/ 0 h 124068"/>
              <a:gd name="connsiteX4" fmla="*/ 124068 w 124067"/>
              <a:gd name="connsiteY4" fmla="*/ 62034 h 124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67" h="124068">
                <a:moveTo>
                  <a:pt x="124068" y="62034"/>
                </a:moveTo>
                <a:cubicBezTo>
                  <a:pt x="124068" y="96295"/>
                  <a:pt x="96294" y="124069"/>
                  <a:pt x="62034" y="124069"/>
                </a:cubicBezTo>
                <a:cubicBezTo>
                  <a:pt x="27773" y="124069"/>
                  <a:pt x="0" y="96295"/>
                  <a:pt x="0" y="62034"/>
                </a:cubicBezTo>
                <a:cubicBezTo>
                  <a:pt x="0" y="27774"/>
                  <a:pt x="27773" y="0"/>
                  <a:pt x="62034" y="0"/>
                </a:cubicBezTo>
                <a:cubicBezTo>
                  <a:pt x="96294" y="0"/>
                  <a:pt x="124068" y="27774"/>
                  <a:pt x="124068" y="62034"/>
                </a:cubicBezTo>
                <a:close/>
              </a:path>
            </a:pathLst>
          </a:custGeom>
          <a:solidFill>
            <a:srgbClr val="5CB5FF">
              <a:alpha val="10000"/>
            </a:srgbClr>
          </a:solidFill>
          <a:ln w="2052"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D3399C5D-791D-8C43-8239-04E408AB56AA}"/>
              </a:ext>
            </a:extLst>
          </p:cNvPr>
          <p:cNvSpPr/>
          <p:nvPr/>
        </p:nvSpPr>
        <p:spPr>
          <a:xfrm>
            <a:off x="7962977"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99F779EA-6472-FF42-885F-A0B8DB934CC7}"/>
              </a:ext>
            </a:extLst>
          </p:cNvPr>
          <p:cNvSpPr/>
          <p:nvPr/>
        </p:nvSpPr>
        <p:spPr>
          <a:xfrm>
            <a:off x="7700999" y="66989"/>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10000"/>
            </a:srgbClr>
          </a:solidFill>
          <a:ln w="2052"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FC8CCAED-F8CD-AE4A-86B3-CF9C9523B962}"/>
              </a:ext>
            </a:extLst>
          </p:cNvPr>
          <p:cNvSpPr/>
          <p:nvPr/>
        </p:nvSpPr>
        <p:spPr>
          <a:xfrm>
            <a:off x="893450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C7E879DF-EE44-AA45-AE05-DD5B4FA49205}"/>
              </a:ext>
            </a:extLst>
          </p:cNvPr>
          <p:cNvSpPr/>
          <p:nvPr/>
        </p:nvSpPr>
        <p:spPr>
          <a:xfrm>
            <a:off x="8934501"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78" name="Freeform 177">
            <a:extLst>
              <a:ext uri="{FF2B5EF4-FFF2-40B4-BE49-F238E27FC236}">
                <a16:creationId xmlns:a16="http://schemas.microsoft.com/office/drawing/2014/main" id="{285D0C28-DCE9-1946-93BF-94EBD76B7959}"/>
              </a:ext>
            </a:extLst>
          </p:cNvPr>
          <p:cNvSpPr/>
          <p:nvPr/>
        </p:nvSpPr>
        <p:spPr>
          <a:xfrm>
            <a:off x="1844259" y="4899787"/>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293133EB-DE7C-8D41-8FFA-DD26B577D8C1}"/>
              </a:ext>
            </a:extLst>
          </p:cNvPr>
          <p:cNvSpPr/>
          <p:nvPr/>
        </p:nvSpPr>
        <p:spPr>
          <a:xfrm>
            <a:off x="1595097"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34550379-B92D-8241-B540-0627AA0A921B}"/>
              </a:ext>
            </a:extLst>
          </p:cNvPr>
          <p:cNvSpPr/>
          <p:nvPr/>
        </p:nvSpPr>
        <p:spPr>
          <a:xfrm>
            <a:off x="1345936"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C33ECA2F-821B-5F44-80D3-EA291967F056}"/>
              </a:ext>
            </a:extLst>
          </p:cNvPr>
          <p:cNvSpPr/>
          <p:nvPr/>
        </p:nvSpPr>
        <p:spPr>
          <a:xfrm>
            <a:off x="1096775"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DF4643A6-1BE6-854C-9B0E-F821AD1BA95B}"/>
              </a:ext>
            </a:extLst>
          </p:cNvPr>
          <p:cNvSpPr/>
          <p:nvPr/>
        </p:nvSpPr>
        <p:spPr>
          <a:xfrm>
            <a:off x="1096775"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6EE82805-A90B-A042-95FE-EDAEC75607FC}"/>
              </a:ext>
            </a:extLst>
          </p:cNvPr>
          <p:cNvSpPr/>
          <p:nvPr/>
        </p:nvSpPr>
        <p:spPr>
          <a:xfrm>
            <a:off x="847614"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E0F43706-4963-5541-8BA1-5360C57199BD}"/>
              </a:ext>
            </a:extLst>
          </p:cNvPr>
          <p:cNvSpPr/>
          <p:nvPr/>
        </p:nvSpPr>
        <p:spPr>
          <a:xfrm>
            <a:off x="1096775"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9CF17A4F-24D1-414E-85A4-79CAB802EDFE}"/>
              </a:ext>
            </a:extLst>
          </p:cNvPr>
          <p:cNvSpPr/>
          <p:nvPr/>
        </p:nvSpPr>
        <p:spPr>
          <a:xfrm>
            <a:off x="847614"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F8D99D0D-2A3B-754A-909E-B11A8D9C982E}"/>
              </a:ext>
            </a:extLst>
          </p:cNvPr>
          <p:cNvSpPr/>
          <p:nvPr/>
        </p:nvSpPr>
        <p:spPr>
          <a:xfrm>
            <a:off x="598452" y="4899787"/>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7A063DF6-3D26-8746-96A9-A68F23AC46EB}"/>
              </a:ext>
            </a:extLst>
          </p:cNvPr>
          <p:cNvSpPr/>
          <p:nvPr/>
        </p:nvSpPr>
        <p:spPr>
          <a:xfrm>
            <a:off x="349291"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BFBD2FDE-BC73-8A4B-9055-8144DB5167A6}"/>
              </a:ext>
            </a:extLst>
          </p:cNvPr>
          <p:cNvSpPr/>
          <p:nvPr/>
        </p:nvSpPr>
        <p:spPr>
          <a:xfrm>
            <a:off x="100130"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F21114F7-8C53-0C46-8032-4A441EFEC029}"/>
              </a:ext>
            </a:extLst>
          </p:cNvPr>
          <p:cNvSpPr/>
          <p:nvPr/>
        </p:nvSpPr>
        <p:spPr>
          <a:xfrm>
            <a:off x="349291"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802624AF-2E76-4848-B378-0F6CA56E5D64}"/>
              </a:ext>
            </a:extLst>
          </p:cNvPr>
          <p:cNvSpPr/>
          <p:nvPr/>
        </p:nvSpPr>
        <p:spPr>
          <a:xfrm>
            <a:off x="349291"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8D92ACBB-C8A4-F041-8849-AA788332613E}"/>
              </a:ext>
            </a:extLst>
          </p:cNvPr>
          <p:cNvSpPr/>
          <p:nvPr/>
        </p:nvSpPr>
        <p:spPr>
          <a:xfrm>
            <a:off x="100130"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48879B34-D83A-D449-BC84-AF089636A307}"/>
              </a:ext>
            </a:extLst>
          </p:cNvPr>
          <p:cNvSpPr/>
          <p:nvPr/>
        </p:nvSpPr>
        <p:spPr>
          <a:xfrm>
            <a:off x="349291" y="4152298"/>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6C9D0334-9555-DC43-96F0-34E1A057E2AC}"/>
              </a:ext>
            </a:extLst>
          </p:cNvPr>
          <p:cNvSpPr/>
          <p:nvPr/>
        </p:nvSpPr>
        <p:spPr>
          <a:xfrm>
            <a:off x="349291" y="390313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885549F4-767E-C847-874B-3624FA050C9A}"/>
              </a:ext>
            </a:extLst>
          </p:cNvPr>
          <p:cNvSpPr/>
          <p:nvPr/>
        </p:nvSpPr>
        <p:spPr>
          <a:xfrm>
            <a:off x="598452" y="4152298"/>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E078AB53-08B6-5D4B-949A-B8FE2F42C2EB}"/>
              </a:ext>
            </a:extLst>
          </p:cNvPr>
          <p:cNvSpPr/>
          <p:nvPr/>
        </p:nvSpPr>
        <p:spPr>
          <a:xfrm>
            <a:off x="834797" y="4886970"/>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10000"/>
            </a:srgbClr>
          </a:solidFill>
          <a:ln w="2052" cap="flat">
            <a:noFill/>
            <a:prstDash val="solid"/>
            <a:miter/>
          </a:ln>
        </p:spPr>
        <p:txBody>
          <a:bodyPr rtlCol="0" anchor="ctr"/>
          <a:lstStyle/>
          <a:p>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Title Placeholder 1"/>
          <p:cNvSpPr>
            <a:spLocks noGrp="1"/>
          </p:cNvSpPr>
          <p:nvPr>
            <p:ph type="title"/>
          </p:nvPr>
        </p:nvSpPr>
        <p:spPr>
          <a:xfrm>
            <a:off x="628650" y="273844"/>
            <a:ext cx="7886700" cy="457200"/>
          </a:xfrm>
          <a:prstGeom prst="rect">
            <a:avLst/>
          </a:prstGeom>
        </p:spPr>
        <p:txBody>
          <a:bodyPr vert="horz" lIns="91440" tIns="45720" rIns="91440" bIns="45720" rtlCol="0" anchor="ctr">
            <a:normAutofit/>
          </a:bodyPr>
          <a:lstStyle/>
          <a:p>
            <a:r>
              <a:rPr lang="en-US"/>
              <a:t>Click to edit Master title style</a:t>
            </a:r>
          </a:p>
        </p:txBody>
      </p:sp>
    </p:spTree>
    <p:custDataLst>
      <p:tags r:id="rId17"/>
    </p:custDataLst>
    <p:extLst>
      <p:ext uri="{BB962C8B-B14F-4D97-AF65-F5344CB8AC3E}">
        <p14:creationId xmlns:p14="http://schemas.microsoft.com/office/powerpoint/2010/main" val="30423165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95" r:id="rId13"/>
    <p:sldLayoutId id="2147483797" r:id="rId14"/>
    <p:sldLayoutId id="2147483798"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800" b="1" kern="1200">
          <a:solidFill>
            <a:schemeClr val="bg1"/>
          </a:solidFill>
          <a:latin typeface="+mn-lt"/>
          <a:ea typeface="+mj-ea"/>
          <a:cs typeface="+mj-cs"/>
        </a:defRPr>
      </a:lvl1pPr>
    </p:titleStyle>
    <p:bodyStyle>
      <a:lvl1pPr marL="182880" indent="-182880" algn="l" defTabSz="685800" rtl="0" eaLnBrk="1" latinLnBrk="0" hangingPunct="1">
        <a:lnSpc>
          <a:spcPct val="85000"/>
        </a:lnSpc>
        <a:spcBef>
          <a:spcPts val="800"/>
        </a:spcBef>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32010F-8301-433C-B0B4-B249A9403DAC}"/>
              </a:ext>
            </a:extLst>
          </p:cNvPr>
          <p:cNvSpPr/>
          <p:nvPr/>
        </p:nvSpPr>
        <p:spPr>
          <a:xfrm>
            <a:off x="0" y="4650624"/>
            <a:ext cx="9144000" cy="492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6">
            <a:extLst>
              <a:ext uri="{FF2B5EF4-FFF2-40B4-BE49-F238E27FC236}">
                <a16:creationId xmlns:a16="http://schemas.microsoft.com/office/drawing/2014/main" id="{50908C7C-E096-4B50-9AD8-7AF3F5E717FE}"/>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sp>
        <p:nvSpPr>
          <p:cNvPr id="17" name="TextBox 4">
            <a:extLst>
              <a:ext uri="{FF2B5EF4-FFF2-40B4-BE49-F238E27FC236}">
                <a16:creationId xmlns:a16="http://schemas.microsoft.com/office/drawing/2014/main" id="{1E37FEA7-CA51-4399-92F6-AB705B7FF650}"/>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grpSp>
        <p:nvGrpSpPr>
          <p:cNvPr id="205" name="Group 204">
            <a:extLst>
              <a:ext uri="{FF2B5EF4-FFF2-40B4-BE49-F238E27FC236}">
                <a16:creationId xmlns:a16="http://schemas.microsoft.com/office/drawing/2014/main" id="{CEEE07FD-FB9A-5146-86A7-7AE8BC7B637F}"/>
              </a:ext>
            </a:extLst>
          </p:cNvPr>
          <p:cNvGrpSpPr/>
          <p:nvPr/>
        </p:nvGrpSpPr>
        <p:grpSpPr>
          <a:xfrm>
            <a:off x="6717170" y="66989"/>
            <a:ext cx="2316790" cy="1108928"/>
            <a:chOff x="6717170" y="66989"/>
            <a:chExt cx="2316790" cy="1108928"/>
          </a:xfrm>
        </p:grpSpPr>
        <p:sp>
          <p:nvSpPr>
            <p:cNvPr id="81" name="Freeform 80">
              <a:extLst>
                <a:ext uri="{FF2B5EF4-FFF2-40B4-BE49-F238E27FC236}">
                  <a16:creationId xmlns:a16="http://schemas.microsoft.com/office/drawing/2014/main" id="{28E9C9DB-EB60-FD4A-AB5D-86A6DDF93363}"/>
                </a:ext>
              </a:extLst>
            </p:cNvPr>
            <p:cNvSpPr/>
            <p:nvPr/>
          </p:nvSpPr>
          <p:spPr>
            <a:xfrm>
              <a:off x="6717170"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72DA3650-6307-5742-A8B7-F65D2E045EF9}"/>
                </a:ext>
              </a:extLst>
            </p:cNvPr>
            <p:cNvSpPr/>
            <p:nvPr/>
          </p:nvSpPr>
          <p:spPr>
            <a:xfrm>
              <a:off x="6966332"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5D71E475-0C72-0A4B-9E83-D4F8682CCF9E}"/>
                </a:ext>
              </a:extLst>
            </p:cNvPr>
            <p:cNvSpPr/>
            <p:nvPr/>
          </p:nvSpPr>
          <p:spPr>
            <a:xfrm>
              <a:off x="7215493"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119E67ED-5612-6E4C-9FEB-97F8BF6D2FB2}"/>
                </a:ext>
              </a:extLst>
            </p:cNvPr>
            <p:cNvSpPr/>
            <p:nvPr/>
          </p:nvSpPr>
          <p:spPr>
            <a:xfrm>
              <a:off x="7464654"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7F786CC9-2F25-734F-983E-AFCA587D626B}"/>
                </a:ext>
              </a:extLst>
            </p:cNvPr>
            <p:cNvSpPr/>
            <p:nvPr/>
          </p:nvSpPr>
          <p:spPr>
            <a:xfrm>
              <a:off x="6966332"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259F8CA0-60EE-8647-AF4F-6B77D6C4B963}"/>
                </a:ext>
              </a:extLst>
            </p:cNvPr>
            <p:cNvSpPr/>
            <p:nvPr/>
          </p:nvSpPr>
          <p:spPr>
            <a:xfrm>
              <a:off x="7464654"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F02A52DA-8B8C-264F-877F-42F66B1C30F6}"/>
                </a:ext>
              </a:extLst>
            </p:cNvPr>
            <p:cNvSpPr/>
            <p:nvPr/>
          </p:nvSpPr>
          <p:spPr>
            <a:xfrm rot="16753102">
              <a:off x="7713703" y="329004"/>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6000"/>
              </a:srgbClr>
            </a:solidFill>
            <a:ln w="2052"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D2036A5F-121A-E149-BAB9-6E06E0E39343}"/>
                </a:ext>
              </a:extLst>
            </p:cNvPr>
            <p:cNvSpPr/>
            <p:nvPr/>
          </p:nvSpPr>
          <p:spPr>
            <a:xfrm>
              <a:off x="7464654"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BCF0DED3-D5D0-CF4A-9C2B-7DFE2A602AEE}"/>
                </a:ext>
              </a:extLst>
            </p:cNvPr>
            <p:cNvSpPr/>
            <p:nvPr/>
          </p:nvSpPr>
          <p:spPr>
            <a:xfrm rot="16753102">
              <a:off x="7713706" y="578170"/>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4000"/>
              </a:srgbClr>
            </a:solidFill>
            <a:ln w="2052"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45B174D9-5533-0241-B420-5CDE83187945}"/>
                </a:ext>
              </a:extLst>
            </p:cNvPr>
            <p:cNvSpPr/>
            <p:nvPr/>
          </p:nvSpPr>
          <p:spPr>
            <a:xfrm>
              <a:off x="7962977"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E5E8A156-1317-3742-B05E-569311DF62A5}"/>
                </a:ext>
              </a:extLst>
            </p:cNvPr>
            <p:cNvSpPr/>
            <p:nvPr/>
          </p:nvSpPr>
          <p:spPr>
            <a:xfrm>
              <a:off x="8212138"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ED64574D-EFC6-364B-997D-3822C78B7DDA}"/>
                </a:ext>
              </a:extLst>
            </p:cNvPr>
            <p:cNvSpPr/>
            <p:nvPr/>
          </p:nvSpPr>
          <p:spPr>
            <a:xfrm>
              <a:off x="871046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2E32684E-45ED-F540-B6E1-CA9A46C85404}"/>
                </a:ext>
              </a:extLst>
            </p:cNvPr>
            <p:cNvSpPr/>
            <p:nvPr/>
          </p:nvSpPr>
          <p:spPr>
            <a:xfrm>
              <a:off x="8461299"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FAF9B900-34B5-D04E-A2B0-680BCAE79708}"/>
                </a:ext>
              </a:extLst>
            </p:cNvPr>
            <p:cNvSpPr/>
            <p:nvPr/>
          </p:nvSpPr>
          <p:spPr>
            <a:xfrm>
              <a:off x="8212138"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69BB02AA-00B1-4D4A-AFD8-68A4BE0B04FE}"/>
                </a:ext>
              </a:extLst>
            </p:cNvPr>
            <p:cNvSpPr/>
            <p:nvPr/>
          </p:nvSpPr>
          <p:spPr>
            <a:xfrm>
              <a:off x="8212138"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C04F0CC8-D44B-AB45-AA17-D3AD761A08A8}"/>
                </a:ext>
              </a:extLst>
            </p:cNvPr>
            <p:cNvSpPr/>
            <p:nvPr/>
          </p:nvSpPr>
          <p:spPr>
            <a:xfrm>
              <a:off x="8461299"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1773D5B2-17F9-3F4D-8BBE-C2EA05C60813}"/>
                </a:ext>
              </a:extLst>
            </p:cNvPr>
            <p:cNvSpPr/>
            <p:nvPr/>
          </p:nvSpPr>
          <p:spPr>
            <a:xfrm>
              <a:off x="8710461"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F398E671-8204-9D4A-B924-0745B00504F1}"/>
                </a:ext>
              </a:extLst>
            </p:cNvPr>
            <p:cNvSpPr/>
            <p:nvPr/>
          </p:nvSpPr>
          <p:spPr>
            <a:xfrm>
              <a:off x="8212138"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DA042452-BCFC-5F46-ABEF-0923CA3AF459}"/>
                </a:ext>
              </a:extLst>
            </p:cNvPr>
            <p:cNvSpPr/>
            <p:nvPr/>
          </p:nvSpPr>
          <p:spPr>
            <a:xfrm>
              <a:off x="8212138" y="107645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06351593-861B-E04C-B112-38D55ED1A2EE}"/>
                </a:ext>
              </a:extLst>
            </p:cNvPr>
            <p:cNvSpPr/>
            <p:nvPr/>
          </p:nvSpPr>
          <p:spPr>
            <a:xfrm>
              <a:off x="8698156" y="814990"/>
              <a:ext cx="124067" cy="124068"/>
            </a:xfrm>
            <a:custGeom>
              <a:avLst/>
              <a:gdLst>
                <a:gd name="connsiteX0" fmla="*/ 124068 w 124067"/>
                <a:gd name="connsiteY0" fmla="*/ 62034 h 124068"/>
                <a:gd name="connsiteX1" fmla="*/ 62034 w 124067"/>
                <a:gd name="connsiteY1" fmla="*/ 124069 h 124068"/>
                <a:gd name="connsiteX2" fmla="*/ 0 w 124067"/>
                <a:gd name="connsiteY2" fmla="*/ 62034 h 124068"/>
                <a:gd name="connsiteX3" fmla="*/ 62034 w 124067"/>
                <a:gd name="connsiteY3" fmla="*/ 0 h 124068"/>
                <a:gd name="connsiteX4" fmla="*/ 124068 w 124067"/>
                <a:gd name="connsiteY4" fmla="*/ 62034 h 124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67" h="124068">
                  <a:moveTo>
                    <a:pt x="124068" y="62034"/>
                  </a:moveTo>
                  <a:cubicBezTo>
                    <a:pt x="124068" y="96295"/>
                    <a:pt x="96294" y="124069"/>
                    <a:pt x="62034" y="124069"/>
                  </a:cubicBezTo>
                  <a:cubicBezTo>
                    <a:pt x="27773" y="124069"/>
                    <a:pt x="0" y="96295"/>
                    <a:pt x="0" y="62034"/>
                  </a:cubicBezTo>
                  <a:cubicBezTo>
                    <a:pt x="0" y="27774"/>
                    <a:pt x="27773" y="0"/>
                    <a:pt x="62034" y="0"/>
                  </a:cubicBezTo>
                  <a:cubicBezTo>
                    <a:pt x="96294" y="0"/>
                    <a:pt x="124068" y="27774"/>
                    <a:pt x="124068" y="62034"/>
                  </a:cubicBezTo>
                  <a:close/>
                </a:path>
              </a:pathLst>
            </a:custGeom>
            <a:solidFill>
              <a:srgbClr val="5CB5FF">
                <a:alpha val="24000"/>
              </a:srgbClr>
            </a:solidFill>
            <a:ln w="2052"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D3399C5D-791D-8C43-8239-04E408AB56AA}"/>
                </a:ext>
              </a:extLst>
            </p:cNvPr>
            <p:cNvSpPr/>
            <p:nvPr/>
          </p:nvSpPr>
          <p:spPr>
            <a:xfrm>
              <a:off x="7962977"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99F779EA-6472-FF42-885F-A0B8DB934CC7}"/>
                </a:ext>
              </a:extLst>
            </p:cNvPr>
            <p:cNvSpPr/>
            <p:nvPr/>
          </p:nvSpPr>
          <p:spPr>
            <a:xfrm>
              <a:off x="7700999" y="66989"/>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3000"/>
              </a:srgbClr>
            </a:solidFill>
            <a:ln w="2052"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FC8CCAED-F8CD-AE4A-86B3-CF9C9523B962}"/>
                </a:ext>
              </a:extLst>
            </p:cNvPr>
            <p:cNvSpPr/>
            <p:nvPr/>
          </p:nvSpPr>
          <p:spPr>
            <a:xfrm>
              <a:off x="893450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C7E879DF-EE44-AA45-AE05-DD5B4FA49205}"/>
                </a:ext>
              </a:extLst>
            </p:cNvPr>
            <p:cNvSpPr/>
            <p:nvPr/>
          </p:nvSpPr>
          <p:spPr>
            <a:xfrm>
              <a:off x="8934501"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grpSp>
      <p:grpSp>
        <p:nvGrpSpPr>
          <p:cNvPr id="204" name="Group 203">
            <a:extLst>
              <a:ext uri="{FF2B5EF4-FFF2-40B4-BE49-F238E27FC236}">
                <a16:creationId xmlns:a16="http://schemas.microsoft.com/office/drawing/2014/main" id="{98C6D2D3-238B-EB4D-B8B4-6CA49DB6AA18}"/>
              </a:ext>
            </a:extLst>
          </p:cNvPr>
          <p:cNvGrpSpPr/>
          <p:nvPr/>
        </p:nvGrpSpPr>
        <p:grpSpPr>
          <a:xfrm>
            <a:off x="100130" y="3903136"/>
            <a:ext cx="1843588" cy="1108928"/>
            <a:chOff x="92670" y="3892522"/>
            <a:chExt cx="1843588" cy="1108928"/>
          </a:xfrm>
        </p:grpSpPr>
        <p:sp>
          <p:nvSpPr>
            <p:cNvPr id="178" name="Freeform 177">
              <a:extLst>
                <a:ext uri="{FF2B5EF4-FFF2-40B4-BE49-F238E27FC236}">
                  <a16:creationId xmlns:a16="http://schemas.microsoft.com/office/drawing/2014/main" id="{285D0C28-DCE9-1946-93BF-94EBD76B7959}"/>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293133EB-DE7C-8D41-8FFA-DD26B577D8C1}"/>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34550379-B92D-8241-B540-0627AA0A921B}"/>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C33ECA2F-821B-5F44-80D3-EA291967F056}"/>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DF4643A6-1BE6-854C-9B0E-F821AD1BA95B}"/>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6EE82805-A90B-A042-95FE-EDAEC75607FC}"/>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E0F43706-4963-5541-8BA1-5360C57199BD}"/>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9CF17A4F-24D1-414E-85A4-79CAB802EDFE}"/>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F8D99D0D-2A3B-754A-909E-B11A8D9C982E}"/>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7A063DF6-3D26-8746-96A9-A68F23AC46EB}"/>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BFBD2FDE-BC73-8A4B-9055-8144DB5167A6}"/>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F21114F7-8C53-0C46-8032-4A441EFEC029}"/>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802624AF-2E76-4848-B378-0F6CA56E5D64}"/>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8D92ACBB-C8A4-F041-8849-AA788332613E}"/>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48879B34-D83A-D449-BC84-AF089636A307}"/>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6C9D0334-9555-DC43-96F0-34E1A057E2AC}"/>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885549F4-767E-C847-874B-3624FA050C9A}"/>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E078AB53-08B6-5D4B-949A-B8FE2F42C2EB}"/>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Title Placeholder 1"/>
          <p:cNvSpPr>
            <a:spLocks noGrp="1"/>
          </p:cNvSpPr>
          <p:nvPr>
            <p:ph type="title"/>
          </p:nvPr>
        </p:nvSpPr>
        <p:spPr>
          <a:xfrm>
            <a:off x="628650" y="273844"/>
            <a:ext cx="7886700" cy="457200"/>
          </a:xfrm>
          <a:prstGeom prst="rect">
            <a:avLst/>
          </a:prstGeom>
        </p:spPr>
        <p:txBody>
          <a:bodyPr vert="horz" lIns="91440" tIns="45720" rIns="91440" bIns="45720" rtlCol="0" anchor="ctr">
            <a:normAutofit/>
          </a:bodyPr>
          <a:lstStyle/>
          <a:p>
            <a:r>
              <a:rPr lang="en-US"/>
              <a:t>Click to edit Master title style</a:t>
            </a:r>
          </a:p>
        </p:txBody>
      </p:sp>
      <p:sp>
        <p:nvSpPr>
          <p:cNvPr id="50" name="TextBox 3">
            <a:extLst>
              <a:ext uri="{FF2B5EF4-FFF2-40B4-BE49-F238E27FC236}">
                <a16:creationId xmlns:a16="http://schemas.microsoft.com/office/drawing/2014/main" id="{C88B77EA-AF9E-4DC9-A94D-E41E58552877}"/>
              </a:ext>
            </a:extLst>
          </p:cNvPr>
          <p:cNvSpPr txBox="1"/>
          <p:nvPr/>
        </p:nvSpPr>
        <p:spPr>
          <a:xfrm>
            <a:off x="2230628" y="4679818"/>
            <a:ext cx="4673600" cy="297454"/>
          </a:xfrm>
          <a:prstGeom prst="rect">
            <a:avLst/>
          </a:prstGeom>
          <a:noFill/>
        </p:spPr>
        <p:txBody>
          <a:bodyPr wrap="square" rtlCol="0" anchor="ctr">
            <a:spAutoFit/>
          </a:bodyPr>
          <a:lstStyle/>
          <a:p>
            <a:pPr algn="ctr" defTabSz="243834"/>
            <a:r>
              <a:rPr lang="en-US" sz="1333" b="0" cap="all" spc="0" baseline="0" dirty="0">
                <a:solidFill>
                  <a:schemeClr val="bg1"/>
                </a:solidFill>
                <a:latin typeface="+mn-lt"/>
                <a:cs typeface="Arial" pitchFamily="34" charset="0"/>
              </a:rPr>
              <a:t>CONFIDENTIAL  •  DO NOT DISCLOSE</a:t>
            </a:r>
          </a:p>
        </p:txBody>
      </p:sp>
    </p:spTree>
    <p:custDataLst>
      <p:tags r:id="rId14"/>
    </p:custDataLst>
    <p:extLst>
      <p:ext uri="{BB962C8B-B14F-4D97-AF65-F5344CB8AC3E}">
        <p14:creationId xmlns:p14="http://schemas.microsoft.com/office/powerpoint/2010/main" val="192017571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94" r:id="rId8"/>
    <p:sldLayoutId id="2147483790" r:id="rId9"/>
    <p:sldLayoutId id="2147483791" r:id="rId10"/>
    <p:sldLayoutId id="2147483792" r:id="rId11"/>
    <p:sldLayoutId id="2147483793"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800" b="1" kern="1200">
          <a:solidFill>
            <a:schemeClr val="bg1"/>
          </a:solidFill>
          <a:latin typeface="+mn-lt"/>
          <a:ea typeface="+mj-ea"/>
          <a:cs typeface="+mj-cs"/>
        </a:defRPr>
      </a:lvl1pPr>
    </p:titleStyle>
    <p:bodyStyle>
      <a:lvl1pPr marL="182880" indent="-182880" algn="l" defTabSz="685800" rtl="0" eaLnBrk="1" latinLnBrk="0" hangingPunct="1">
        <a:lnSpc>
          <a:spcPct val="85000"/>
        </a:lnSpc>
        <a:spcBef>
          <a:spcPts val="800"/>
        </a:spcBef>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slideLayout" Target="../slideLayouts/slideLayout6.xml"/><Relationship Id="rId5" Type="http://schemas.openxmlformats.org/officeDocument/2006/relationships/image" Target="../media/image500.png"/><Relationship Id="rId4" Type="http://schemas.openxmlformats.org/officeDocument/2006/relationships/image" Target="../media/image490.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550.png"/><Relationship Id="rId5" Type="http://schemas.openxmlformats.org/officeDocument/2006/relationships/image" Target="../media/image540.png"/><Relationship Id="rId4" Type="http://schemas.openxmlformats.org/officeDocument/2006/relationships/image" Target="../media/image530.png"/></Relationships>
</file>

<file path=ppt/slides/_rels/slide18.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580.png"/><Relationship Id="rId5" Type="http://schemas.openxmlformats.org/officeDocument/2006/relationships/image" Target="../media/image57.png"/><Relationship Id="rId4" Type="http://schemas.openxmlformats.org/officeDocument/2006/relationships/image" Target="../media/image56.png"/></Relationships>
</file>

<file path=ppt/slides/_rels/slide19.xml.rels><?xml version="1.0" encoding="UTF-8" standalone="yes"?>
<Relationships xmlns="http://schemas.openxmlformats.org/package/2006/relationships"><Relationship Id="rId8" Type="http://schemas.openxmlformats.org/officeDocument/2006/relationships/image" Target="../media/image640.png"/><Relationship Id="rId3" Type="http://schemas.openxmlformats.org/officeDocument/2006/relationships/image" Target="../media/image590.png"/><Relationship Id="rId7" Type="http://schemas.openxmlformats.org/officeDocument/2006/relationships/image" Target="../media/image630.png"/><Relationship Id="rId12" Type="http://schemas.openxmlformats.org/officeDocument/2006/relationships/image" Target="../media/image680.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620.png"/><Relationship Id="rId11" Type="http://schemas.openxmlformats.org/officeDocument/2006/relationships/image" Target="../media/image670.png"/><Relationship Id="rId5" Type="http://schemas.openxmlformats.org/officeDocument/2006/relationships/image" Target="../media/image610.png"/><Relationship Id="rId10" Type="http://schemas.openxmlformats.org/officeDocument/2006/relationships/image" Target="../media/image660.png"/><Relationship Id="rId4" Type="http://schemas.openxmlformats.org/officeDocument/2006/relationships/image" Target="../media/image600.png"/><Relationship Id="rId9" Type="http://schemas.openxmlformats.org/officeDocument/2006/relationships/image" Target="../media/image6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14.png"/><Relationship Id="rId7" Type="http://schemas.openxmlformats.org/officeDocument/2006/relationships/image" Target="../media/image740.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731.png"/><Relationship Id="rId5" Type="http://schemas.openxmlformats.org/officeDocument/2006/relationships/image" Target="../media/image721.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20.pn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750.png"/><Relationship Id="rId4" Type="http://schemas.openxmlformats.org/officeDocument/2006/relationships/image" Target="../media/image730.png"/><Relationship Id="rId9" Type="http://schemas.openxmlformats.org/officeDocument/2006/relationships/image" Target="../media/image800.png"/></Relationships>
</file>

<file path=ppt/slides/_rels/slide24.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20.png"/><Relationship Id="rId7" Type="http://schemas.openxmlformats.org/officeDocument/2006/relationships/image" Target="../media/image800.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730.png"/><Relationship Id="rId9" Type="http://schemas.openxmlformats.org/officeDocument/2006/relationships/image" Target="../media/image82.png"/></Relationships>
</file>

<file path=ppt/slides/_rels/slide25.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20.png"/><Relationship Id="rId7" Type="http://schemas.openxmlformats.org/officeDocument/2006/relationships/image" Target="../media/image800.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7.png"/><Relationship Id="rId10" Type="http://schemas.openxmlformats.org/officeDocument/2006/relationships/image" Target="../media/image84.png"/><Relationship Id="rId4" Type="http://schemas.openxmlformats.org/officeDocument/2006/relationships/image" Target="../media/image730.png"/><Relationship Id="rId9" Type="http://schemas.openxmlformats.org/officeDocument/2006/relationships/image" Target="../media/image82.png"/></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notesSlide" Target="../notesSlides/notesSlide1.xml"/><Relationship Id="rId18" Type="http://schemas.openxmlformats.org/officeDocument/2006/relationships/diagramData" Target="../diagrams/data1.xml"/><Relationship Id="rId3" Type="http://schemas.openxmlformats.org/officeDocument/2006/relationships/tags" Target="../tags/tag28.xml"/><Relationship Id="rId21" Type="http://schemas.openxmlformats.org/officeDocument/2006/relationships/diagramColors" Target="../diagrams/colors1.xml"/><Relationship Id="rId7" Type="http://schemas.openxmlformats.org/officeDocument/2006/relationships/tags" Target="../tags/tag32.xml"/><Relationship Id="rId12" Type="http://schemas.openxmlformats.org/officeDocument/2006/relationships/slideLayout" Target="../slideLayouts/slideLayout13.xml"/><Relationship Id="rId17" Type="http://schemas.openxmlformats.org/officeDocument/2006/relationships/image" Target="../media/image35.emf"/><Relationship Id="rId2" Type="http://schemas.openxmlformats.org/officeDocument/2006/relationships/tags" Target="../tags/tag27.xml"/><Relationship Id="rId16" Type="http://schemas.openxmlformats.org/officeDocument/2006/relationships/oleObject" Target="../embeddings/oleObject2.bin"/><Relationship Id="rId20" Type="http://schemas.openxmlformats.org/officeDocument/2006/relationships/diagramQuickStyle" Target="../diagrams/quickStyle1.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5" Type="http://schemas.openxmlformats.org/officeDocument/2006/relationships/image" Target="../media/image34.emf"/><Relationship Id="rId10" Type="http://schemas.openxmlformats.org/officeDocument/2006/relationships/tags" Target="../tags/tag35.xml"/><Relationship Id="rId19" Type="http://schemas.openxmlformats.org/officeDocument/2006/relationships/diagramLayout" Target="../diagrams/layout1.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oleObject" Target="../embeddings/oleObject1.bin"/><Relationship Id="rId22" Type="http://schemas.microsoft.com/office/2007/relationships/diagramDrawing" Target="../diagrams/drawing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9.xml"/><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40.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3" Type="http://schemas.openxmlformats.org/officeDocument/2006/relationships/image" Target="../media/image42.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44.png"/><Relationship Id="rId4" Type="http://schemas.openxmlformats.org/officeDocument/2006/relationships/image" Target="../media/image43.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38.png"/><Relationship Id="rId4" Type="http://schemas.openxmlformats.org/officeDocument/2006/relationships/notesSlide" Target="../notesSlides/notesSlide5.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39.png"/><Relationship Id="rId4" Type="http://schemas.openxmlformats.org/officeDocument/2006/relationships/notesSlide" Target="../notesSlides/notesSlide6.xml"/></Relationships>
</file>

<file path=ppt/slides/_rels/slide62.xml.rels><?xml version="1.0" encoding="UTF-8" standalone="yes"?>
<Relationships xmlns="http://schemas.openxmlformats.org/package/2006/relationships"><Relationship Id="rId26" Type="http://schemas.openxmlformats.org/officeDocument/2006/relationships/tags" Target="../tags/tag70.xml"/><Relationship Id="rId21" Type="http://schemas.openxmlformats.org/officeDocument/2006/relationships/tags" Target="../tags/tag65.xml"/><Relationship Id="rId42" Type="http://schemas.openxmlformats.org/officeDocument/2006/relationships/tags" Target="../tags/tag86.xml"/><Relationship Id="rId47" Type="http://schemas.openxmlformats.org/officeDocument/2006/relationships/tags" Target="../tags/tag91.xml"/><Relationship Id="rId63" Type="http://schemas.openxmlformats.org/officeDocument/2006/relationships/tags" Target="../tags/tag107.xml"/><Relationship Id="rId68" Type="http://schemas.openxmlformats.org/officeDocument/2006/relationships/tags" Target="../tags/tag112.xml"/><Relationship Id="rId16" Type="http://schemas.openxmlformats.org/officeDocument/2006/relationships/tags" Target="../tags/tag60.xml"/><Relationship Id="rId11" Type="http://schemas.openxmlformats.org/officeDocument/2006/relationships/tags" Target="../tags/tag55.xml"/><Relationship Id="rId32" Type="http://schemas.openxmlformats.org/officeDocument/2006/relationships/tags" Target="../tags/tag76.xml"/><Relationship Id="rId37" Type="http://schemas.openxmlformats.org/officeDocument/2006/relationships/tags" Target="../tags/tag81.xml"/><Relationship Id="rId53" Type="http://schemas.openxmlformats.org/officeDocument/2006/relationships/tags" Target="../tags/tag97.xml"/><Relationship Id="rId58" Type="http://schemas.openxmlformats.org/officeDocument/2006/relationships/tags" Target="../tags/tag102.xml"/><Relationship Id="rId74" Type="http://schemas.openxmlformats.org/officeDocument/2006/relationships/tags" Target="../tags/tag118.xml"/><Relationship Id="rId79" Type="http://schemas.openxmlformats.org/officeDocument/2006/relationships/tags" Target="../tags/tag123.xml"/><Relationship Id="rId5" Type="http://schemas.openxmlformats.org/officeDocument/2006/relationships/tags" Target="../tags/tag49.xml"/><Relationship Id="rId61" Type="http://schemas.openxmlformats.org/officeDocument/2006/relationships/tags" Target="../tags/tag105.xml"/><Relationship Id="rId82" Type="http://schemas.openxmlformats.org/officeDocument/2006/relationships/notesSlide" Target="../notesSlides/notesSlide7.xml"/><Relationship Id="rId19" Type="http://schemas.openxmlformats.org/officeDocument/2006/relationships/tags" Target="../tags/tag63.xml"/><Relationship Id="rId14" Type="http://schemas.openxmlformats.org/officeDocument/2006/relationships/tags" Target="../tags/tag58.xml"/><Relationship Id="rId22" Type="http://schemas.openxmlformats.org/officeDocument/2006/relationships/tags" Target="../tags/tag66.xml"/><Relationship Id="rId27" Type="http://schemas.openxmlformats.org/officeDocument/2006/relationships/tags" Target="../tags/tag71.xml"/><Relationship Id="rId30" Type="http://schemas.openxmlformats.org/officeDocument/2006/relationships/tags" Target="../tags/tag74.xml"/><Relationship Id="rId35" Type="http://schemas.openxmlformats.org/officeDocument/2006/relationships/tags" Target="../tags/tag79.xml"/><Relationship Id="rId43" Type="http://schemas.openxmlformats.org/officeDocument/2006/relationships/tags" Target="../tags/tag87.xml"/><Relationship Id="rId48" Type="http://schemas.openxmlformats.org/officeDocument/2006/relationships/tags" Target="../tags/tag92.xml"/><Relationship Id="rId56" Type="http://schemas.openxmlformats.org/officeDocument/2006/relationships/tags" Target="../tags/tag100.xml"/><Relationship Id="rId64" Type="http://schemas.openxmlformats.org/officeDocument/2006/relationships/tags" Target="../tags/tag108.xml"/><Relationship Id="rId69" Type="http://schemas.openxmlformats.org/officeDocument/2006/relationships/tags" Target="../tags/tag113.xml"/><Relationship Id="rId77" Type="http://schemas.openxmlformats.org/officeDocument/2006/relationships/tags" Target="../tags/tag121.xml"/><Relationship Id="rId8" Type="http://schemas.openxmlformats.org/officeDocument/2006/relationships/tags" Target="../tags/tag52.xml"/><Relationship Id="rId51" Type="http://schemas.openxmlformats.org/officeDocument/2006/relationships/tags" Target="../tags/tag95.xml"/><Relationship Id="rId72" Type="http://schemas.openxmlformats.org/officeDocument/2006/relationships/tags" Target="../tags/tag116.xml"/><Relationship Id="rId80" Type="http://schemas.openxmlformats.org/officeDocument/2006/relationships/tags" Target="../tags/tag124.xml"/><Relationship Id="rId3" Type="http://schemas.openxmlformats.org/officeDocument/2006/relationships/tags" Target="../tags/tag47.xml"/><Relationship Id="rId12" Type="http://schemas.openxmlformats.org/officeDocument/2006/relationships/tags" Target="../tags/tag56.xml"/><Relationship Id="rId17" Type="http://schemas.openxmlformats.org/officeDocument/2006/relationships/tags" Target="../tags/tag61.xml"/><Relationship Id="rId25" Type="http://schemas.openxmlformats.org/officeDocument/2006/relationships/tags" Target="../tags/tag69.xml"/><Relationship Id="rId33" Type="http://schemas.openxmlformats.org/officeDocument/2006/relationships/tags" Target="../tags/tag77.xml"/><Relationship Id="rId38" Type="http://schemas.openxmlformats.org/officeDocument/2006/relationships/tags" Target="../tags/tag82.xml"/><Relationship Id="rId46" Type="http://schemas.openxmlformats.org/officeDocument/2006/relationships/tags" Target="../tags/tag90.xml"/><Relationship Id="rId59" Type="http://schemas.openxmlformats.org/officeDocument/2006/relationships/tags" Target="../tags/tag103.xml"/><Relationship Id="rId67" Type="http://schemas.openxmlformats.org/officeDocument/2006/relationships/tags" Target="../tags/tag111.xml"/><Relationship Id="rId20" Type="http://schemas.openxmlformats.org/officeDocument/2006/relationships/tags" Target="../tags/tag64.xml"/><Relationship Id="rId41" Type="http://schemas.openxmlformats.org/officeDocument/2006/relationships/tags" Target="../tags/tag85.xml"/><Relationship Id="rId54" Type="http://schemas.openxmlformats.org/officeDocument/2006/relationships/tags" Target="../tags/tag98.xml"/><Relationship Id="rId62" Type="http://schemas.openxmlformats.org/officeDocument/2006/relationships/tags" Target="../tags/tag106.xml"/><Relationship Id="rId70" Type="http://schemas.openxmlformats.org/officeDocument/2006/relationships/tags" Target="../tags/tag114.xml"/><Relationship Id="rId75" Type="http://schemas.openxmlformats.org/officeDocument/2006/relationships/tags" Target="../tags/tag119.xml"/><Relationship Id="rId1" Type="http://schemas.openxmlformats.org/officeDocument/2006/relationships/tags" Target="../tags/tag45.xml"/><Relationship Id="rId6" Type="http://schemas.openxmlformats.org/officeDocument/2006/relationships/tags" Target="../tags/tag50.xml"/><Relationship Id="rId15" Type="http://schemas.openxmlformats.org/officeDocument/2006/relationships/tags" Target="../tags/tag59.xml"/><Relationship Id="rId23" Type="http://schemas.openxmlformats.org/officeDocument/2006/relationships/tags" Target="../tags/tag67.xml"/><Relationship Id="rId28" Type="http://schemas.openxmlformats.org/officeDocument/2006/relationships/tags" Target="../tags/tag72.xml"/><Relationship Id="rId36" Type="http://schemas.openxmlformats.org/officeDocument/2006/relationships/tags" Target="../tags/tag80.xml"/><Relationship Id="rId49" Type="http://schemas.openxmlformats.org/officeDocument/2006/relationships/tags" Target="../tags/tag93.xml"/><Relationship Id="rId57" Type="http://schemas.openxmlformats.org/officeDocument/2006/relationships/tags" Target="../tags/tag101.xml"/><Relationship Id="rId10" Type="http://schemas.openxmlformats.org/officeDocument/2006/relationships/tags" Target="../tags/tag54.xml"/><Relationship Id="rId31" Type="http://schemas.openxmlformats.org/officeDocument/2006/relationships/tags" Target="../tags/tag75.xml"/><Relationship Id="rId44" Type="http://schemas.openxmlformats.org/officeDocument/2006/relationships/tags" Target="../tags/tag88.xml"/><Relationship Id="rId52" Type="http://schemas.openxmlformats.org/officeDocument/2006/relationships/tags" Target="../tags/tag96.xml"/><Relationship Id="rId60" Type="http://schemas.openxmlformats.org/officeDocument/2006/relationships/tags" Target="../tags/tag104.xml"/><Relationship Id="rId65" Type="http://schemas.openxmlformats.org/officeDocument/2006/relationships/tags" Target="../tags/tag109.xml"/><Relationship Id="rId73" Type="http://schemas.openxmlformats.org/officeDocument/2006/relationships/tags" Target="../tags/tag117.xml"/><Relationship Id="rId78" Type="http://schemas.openxmlformats.org/officeDocument/2006/relationships/tags" Target="../tags/tag122.xml"/><Relationship Id="rId81" Type="http://schemas.openxmlformats.org/officeDocument/2006/relationships/slideLayout" Target="../slideLayouts/slideLayout14.xml"/><Relationship Id="rId4" Type="http://schemas.openxmlformats.org/officeDocument/2006/relationships/tags" Target="../tags/tag48.xml"/><Relationship Id="rId9" Type="http://schemas.openxmlformats.org/officeDocument/2006/relationships/tags" Target="../tags/tag53.xml"/><Relationship Id="rId13" Type="http://schemas.openxmlformats.org/officeDocument/2006/relationships/tags" Target="../tags/tag57.xml"/><Relationship Id="rId18" Type="http://schemas.openxmlformats.org/officeDocument/2006/relationships/tags" Target="../tags/tag62.xml"/><Relationship Id="rId39" Type="http://schemas.openxmlformats.org/officeDocument/2006/relationships/tags" Target="../tags/tag83.xml"/><Relationship Id="rId34" Type="http://schemas.openxmlformats.org/officeDocument/2006/relationships/tags" Target="../tags/tag78.xml"/><Relationship Id="rId50" Type="http://schemas.openxmlformats.org/officeDocument/2006/relationships/tags" Target="../tags/tag94.xml"/><Relationship Id="rId55" Type="http://schemas.openxmlformats.org/officeDocument/2006/relationships/tags" Target="../tags/tag99.xml"/><Relationship Id="rId76" Type="http://schemas.openxmlformats.org/officeDocument/2006/relationships/tags" Target="../tags/tag120.xml"/><Relationship Id="rId7" Type="http://schemas.openxmlformats.org/officeDocument/2006/relationships/tags" Target="../tags/tag51.xml"/><Relationship Id="rId71" Type="http://schemas.openxmlformats.org/officeDocument/2006/relationships/tags" Target="../tags/tag115.xml"/><Relationship Id="rId2" Type="http://schemas.openxmlformats.org/officeDocument/2006/relationships/tags" Target="../tags/tag46.xml"/><Relationship Id="rId29" Type="http://schemas.openxmlformats.org/officeDocument/2006/relationships/tags" Target="../tags/tag73.xml"/><Relationship Id="rId24" Type="http://schemas.openxmlformats.org/officeDocument/2006/relationships/tags" Target="../tags/tag68.xml"/><Relationship Id="rId40" Type="http://schemas.openxmlformats.org/officeDocument/2006/relationships/tags" Target="../tags/tag84.xml"/><Relationship Id="rId45" Type="http://schemas.openxmlformats.org/officeDocument/2006/relationships/tags" Target="../tags/tag89.xml"/><Relationship Id="rId66" Type="http://schemas.openxmlformats.org/officeDocument/2006/relationships/tags" Target="../tags/tag110.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127.xml"/><Relationship Id="rId7" Type="http://schemas.openxmlformats.org/officeDocument/2006/relationships/image" Target="../media/image40.png"/><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oleObject" Target="../embeddings/oleObject3.bin"/><Relationship Id="rId5" Type="http://schemas.openxmlformats.org/officeDocument/2006/relationships/notesSlide" Target="../notesSlides/notesSlide8.xml"/><Relationship Id="rId4" Type="http://schemas.openxmlformats.org/officeDocument/2006/relationships/slideLayout" Target="../slideLayouts/slideLayout14.xml"/><Relationship Id="rId9" Type="http://schemas.openxmlformats.org/officeDocument/2006/relationships/image" Target="../media/image41.wmf"/></Relationships>
</file>

<file path=ppt/slides/_rels/slide6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image" Target="../media/image45.png"/><Relationship Id="rId4" Type="http://schemas.openxmlformats.org/officeDocument/2006/relationships/notesSlide" Target="../notesSlides/notesSlide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image" Target="../media/image46.png"/><Relationship Id="rId4" Type="http://schemas.openxmlformats.org/officeDocument/2006/relationships/notesSlide" Target="../notesSlides/notesSlide10.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notesSlide" Target="../notesSlides/notesSlide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922E20-F83F-47CA-BD3B-A363F79934CB}"/>
              </a:ext>
            </a:extLst>
          </p:cNvPr>
          <p:cNvSpPr>
            <a:spLocks noGrp="1"/>
          </p:cNvSpPr>
          <p:nvPr>
            <p:ph type="body" sz="quarter" idx="10"/>
          </p:nvPr>
        </p:nvSpPr>
        <p:spPr/>
        <p:txBody>
          <a:bodyPr/>
          <a:lstStyle/>
          <a:p>
            <a:r>
              <a:rPr lang="en-US" dirty="0"/>
              <a:t>Module 9:  Tree-Based Methods</a:t>
            </a:r>
          </a:p>
        </p:txBody>
      </p:sp>
      <p:sp>
        <p:nvSpPr>
          <p:cNvPr id="3" name="Text Placeholder 2">
            <a:extLst>
              <a:ext uri="{FF2B5EF4-FFF2-40B4-BE49-F238E27FC236}">
                <a16:creationId xmlns:a16="http://schemas.microsoft.com/office/drawing/2014/main" id="{7CB5983F-48B7-484D-95A4-081A3A2C9B70}"/>
              </a:ext>
            </a:extLst>
          </p:cNvPr>
          <p:cNvSpPr>
            <a:spLocks noGrp="1"/>
          </p:cNvSpPr>
          <p:nvPr>
            <p:ph type="body" sz="quarter" idx="11"/>
          </p:nvPr>
        </p:nvSpPr>
        <p:spPr/>
        <p:txBody>
          <a:bodyPr/>
          <a:lstStyle/>
          <a:p>
            <a:r>
              <a:rPr lang="en-US" dirty="0"/>
              <a:t>Content based on ISLR Chapter 8</a:t>
            </a:r>
          </a:p>
        </p:txBody>
      </p:sp>
    </p:spTree>
    <p:extLst>
      <p:ext uri="{BB962C8B-B14F-4D97-AF65-F5344CB8AC3E}">
        <p14:creationId xmlns:p14="http://schemas.microsoft.com/office/powerpoint/2010/main" val="244700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DE6D5481-C265-0457-C286-D38BCDE82642}"/>
              </a:ext>
            </a:extLst>
          </p:cNvPr>
          <p:cNvSpPr/>
          <p:nvPr/>
        </p:nvSpPr>
        <p:spPr>
          <a:xfrm>
            <a:off x="749300" y="1397000"/>
            <a:ext cx="7448550" cy="34726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A8330-032E-466D-BCA2-9DF5058EB0EF}"/>
              </a:ext>
            </a:extLst>
          </p:cNvPr>
          <p:cNvSpPr>
            <a:spLocks noGrp="1"/>
          </p:cNvSpPr>
          <p:nvPr>
            <p:ph type="title"/>
          </p:nvPr>
        </p:nvSpPr>
        <p:spPr/>
        <p:txBody>
          <a:bodyPr>
            <a:normAutofit fontScale="90000"/>
          </a:bodyPr>
          <a:lstStyle/>
          <a:p>
            <a:r>
              <a:rPr lang="en-US" dirty="0"/>
              <a:t>Classification Tree</a:t>
            </a:r>
          </a:p>
        </p:txBody>
      </p:sp>
      <p:sp>
        <p:nvSpPr>
          <p:cNvPr id="9" name="Text Placeholder 8">
            <a:extLst>
              <a:ext uri="{FF2B5EF4-FFF2-40B4-BE49-F238E27FC236}">
                <a16:creationId xmlns:a16="http://schemas.microsoft.com/office/drawing/2014/main" id="{39CF631D-F91D-7E26-5EB0-71772C174489}"/>
              </a:ext>
            </a:extLst>
          </p:cNvPr>
          <p:cNvSpPr>
            <a:spLocks noGrp="1"/>
          </p:cNvSpPr>
          <p:nvPr>
            <p:ph type="body" sz="quarter" idx="10"/>
          </p:nvPr>
        </p:nvSpPr>
        <p:spPr/>
        <p:txBody>
          <a:bodyPr/>
          <a:lstStyle/>
          <a:p>
            <a:r>
              <a:rPr lang="en-US" dirty="0"/>
              <a:t>Baseball Hitters Example</a:t>
            </a:r>
          </a:p>
        </p:txBody>
      </p:sp>
      <p:sp>
        <p:nvSpPr>
          <p:cNvPr id="3" name="Slide Number Placeholder 2">
            <a:extLst>
              <a:ext uri="{FF2B5EF4-FFF2-40B4-BE49-F238E27FC236}">
                <a16:creationId xmlns:a16="http://schemas.microsoft.com/office/drawing/2014/main" id="{F5746459-1E42-4EEF-B842-C0BAC895ACDE}"/>
              </a:ext>
            </a:extLst>
          </p:cNvPr>
          <p:cNvSpPr>
            <a:spLocks noGrp="1"/>
          </p:cNvSpPr>
          <p:nvPr>
            <p:ph type="sldNum" sz="quarter" idx="4294967295"/>
          </p:nvPr>
        </p:nvSpPr>
        <p:spPr>
          <a:xfrm>
            <a:off x="0" y="0"/>
            <a:ext cx="0" cy="0"/>
          </a:xfrm>
        </p:spPr>
        <p:txBody>
          <a:bodyPr/>
          <a:lstStyle/>
          <a:p>
            <a:fld id="{6E61BB2A-F643-4BC4-A7C3-7339FD5A6B19}" type="slidenum">
              <a:rPr lang="en-US" smtClean="0"/>
              <a:pPr/>
              <a:t>10</a:t>
            </a:fld>
            <a:endParaRPr lang="en-US"/>
          </a:p>
        </p:txBody>
      </p:sp>
      <p:pic>
        <p:nvPicPr>
          <p:cNvPr id="11" name="Picture 10" descr="A screenshot of a computer&#10;&#10;Description automatically generated with medium confidence">
            <a:extLst>
              <a:ext uri="{FF2B5EF4-FFF2-40B4-BE49-F238E27FC236}">
                <a16:creationId xmlns:a16="http://schemas.microsoft.com/office/drawing/2014/main" id="{9F69B151-6D27-4660-6BA4-47AE79CAD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15" y="1232720"/>
            <a:ext cx="6893169" cy="3636936"/>
          </a:xfrm>
          <a:prstGeom prst="rect">
            <a:avLst/>
          </a:prstGeom>
        </p:spPr>
      </p:pic>
    </p:spTree>
    <p:extLst>
      <p:ext uri="{BB962C8B-B14F-4D97-AF65-F5344CB8AC3E}">
        <p14:creationId xmlns:p14="http://schemas.microsoft.com/office/powerpoint/2010/main" val="333856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DE6D5481-C265-0457-C286-D38BCDE82642}"/>
              </a:ext>
            </a:extLst>
          </p:cNvPr>
          <p:cNvSpPr/>
          <p:nvPr/>
        </p:nvSpPr>
        <p:spPr>
          <a:xfrm>
            <a:off x="749300" y="1397000"/>
            <a:ext cx="7448550" cy="34726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A8330-032E-466D-BCA2-9DF5058EB0EF}"/>
              </a:ext>
            </a:extLst>
          </p:cNvPr>
          <p:cNvSpPr>
            <a:spLocks noGrp="1"/>
          </p:cNvSpPr>
          <p:nvPr>
            <p:ph type="title"/>
          </p:nvPr>
        </p:nvSpPr>
        <p:spPr/>
        <p:txBody>
          <a:bodyPr>
            <a:normAutofit fontScale="90000"/>
          </a:bodyPr>
          <a:lstStyle/>
          <a:p>
            <a:r>
              <a:rPr lang="en-US" dirty="0"/>
              <a:t>Terminology</a:t>
            </a:r>
          </a:p>
        </p:txBody>
      </p:sp>
      <p:sp>
        <p:nvSpPr>
          <p:cNvPr id="9" name="Text Placeholder 8">
            <a:extLst>
              <a:ext uri="{FF2B5EF4-FFF2-40B4-BE49-F238E27FC236}">
                <a16:creationId xmlns:a16="http://schemas.microsoft.com/office/drawing/2014/main" id="{39CF631D-F91D-7E26-5EB0-71772C174489}"/>
              </a:ext>
            </a:extLst>
          </p:cNvPr>
          <p:cNvSpPr>
            <a:spLocks noGrp="1"/>
          </p:cNvSpPr>
          <p:nvPr>
            <p:ph type="body" sz="quarter" idx="10"/>
          </p:nvPr>
        </p:nvSpPr>
        <p:spPr/>
        <p:txBody>
          <a:bodyPr/>
          <a:lstStyle/>
          <a:p>
            <a:r>
              <a:rPr lang="en-US" dirty="0"/>
              <a:t>Baseball Hitters Example</a:t>
            </a:r>
          </a:p>
        </p:txBody>
      </p:sp>
      <p:sp>
        <p:nvSpPr>
          <p:cNvPr id="3" name="Slide Number Placeholder 2">
            <a:extLst>
              <a:ext uri="{FF2B5EF4-FFF2-40B4-BE49-F238E27FC236}">
                <a16:creationId xmlns:a16="http://schemas.microsoft.com/office/drawing/2014/main" id="{F5746459-1E42-4EEF-B842-C0BAC895ACDE}"/>
              </a:ext>
            </a:extLst>
          </p:cNvPr>
          <p:cNvSpPr>
            <a:spLocks noGrp="1"/>
          </p:cNvSpPr>
          <p:nvPr>
            <p:ph type="sldNum" sz="quarter" idx="4294967295"/>
          </p:nvPr>
        </p:nvSpPr>
        <p:spPr>
          <a:xfrm>
            <a:off x="0" y="0"/>
            <a:ext cx="0" cy="0"/>
          </a:xfrm>
        </p:spPr>
        <p:txBody>
          <a:bodyPr/>
          <a:lstStyle/>
          <a:p>
            <a:fld id="{6E61BB2A-F643-4BC4-A7C3-7339FD5A6B19}" type="slidenum">
              <a:rPr lang="en-US" smtClean="0"/>
              <a:pPr/>
              <a:t>11</a:t>
            </a:fld>
            <a:endParaRPr lang="en-US"/>
          </a:p>
        </p:txBody>
      </p:sp>
      <p:sp>
        <p:nvSpPr>
          <p:cNvPr id="5" name="Rectangle: Rounded Corners 4">
            <a:extLst>
              <a:ext uri="{FF2B5EF4-FFF2-40B4-BE49-F238E27FC236}">
                <a16:creationId xmlns:a16="http://schemas.microsoft.com/office/drawing/2014/main" id="{FF5C9149-871B-B27F-671B-07D02D34E88D}"/>
              </a:ext>
            </a:extLst>
          </p:cNvPr>
          <p:cNvSpPr/>
          <p:nvPr/>
        </p:nvSpPr>
        <p:spPr>
          <a:xfrm>
            <a:off x="1212849" y="2298700"/>
            <a:ext cx="6893169" cy="1549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B4A5FB0-43E8-AAD0-025A-FD804DEFEE4D}"/>
              </a:ext>
            </a:extLst>
          </p:cNvPr>
          <p:cNvSpPr txBox="1"/>
          <p:nvPr/>
        </p:nvSpPr>
        <p:spPr>
          <a:xfrm>
            <a:off x="1332034" y="1998941"/>
            <a:ext cx="1790700" cy="369332"/>
          </a:xfrm>
          <a:prstGeom prst="rect">
            <a:avLst/>
          </a:prstGeom>
          <a:noFill/>
        </p:spPr>
        <p:txBody>
          <a:bodyPr wrap="square" rtlCol="0">
            <a:spAutoFit/>
          </a:bodyPr>
          <a:lstStyle/>
          <a:p>
            <a:pPr algn="l"/>
            <a:r>
              <a:rPr lang="en-US" dirty="0">
                <a:solidFill>
                  <a:schemeClr val="bg1"/>
                </a:solidFill>
                <a:latin typeface="+mj-lt"/>
              </a:rPr>
              <a:t>Internal Nodes</a:t>
            </a:r>
          </a:p>
        </p:txBody>
      </p:sp>
      <p:sp>
        <p:nvSpPr>
          <p:cNvPr id="10" name="Rectangle: Rounded Corners 9">
            <a:extLst>
              <a:ext uri="{FF2B5EF4-FFF2-40B4-BE49-F238E27FC236}">
                <a16:creationId xmlns:a16="http://schemas.microsoft.com/office/drawing/2014/main" id="{33AC4B0E-D832-E341-AE21-FFA869C0C8CD}"/>
              </a:ext>
            </a:extLst>
          </p:cNvPr>
          <p:cNvSpPr/>
          <p:nvPr/>
        </p:nvSpPr>
        <p:spPr>
          <a:xfrm>
            <a:off x="1212849" y="4114806"/>
            <a:ext cx="6743701" cy="59371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1D28AAF-4E50-99A0-F981-E0FAA18B35FC}"/>
              </a:ext>
            </a:extLst>
          </p:cNvPr>
          <p:cNvSpPr txBox="1"/>
          <p:nvPr/>
        </p:nvSpPr>
        <p:spPr>
          <a:xfrm>
            <a:off x="1181100" y="3834610"/>
            <a:ext cx="3003550" cy="338554"/>
          </a:xfrm>
          <a:prstGeom prst="rect">
            <a:avLst/>
          </a:prstGeom>
          <a:noFill/>
        </p:spPr>
        <p:txBody>
          <a:bodyPr wrap="square" rtlCol="0">
            <a:spAutoFit/>
          </a:bodyPr>
          <a:lstStyle/>
          <a:p>
            <a:pPr algn="l"/>
            <a:r>
              <a:rPr lang="en-US" sz="1600" dirty="0">
                <a:solidFill>
                  <a:schemeClr val="bg1"/>
                </a:solidFill>
                <a:latin typeface="+mj-lt"/>
              </a:rPr>
              <a:t>“Leaf Nodes” or “Terminal Nodes”</a:t>
            </a:r>
          </a:p>
        </p:txBody>
      </p:sp>
      <p:pic>
        <p:nvPicPr>
          <p:cNvPr id="11" name="Picture 10" descr="A screenshot of a computer&#10;&#10;Description automatically generated with medium confidence">
            <a:extLst>
              <a:ext uri="{FF2B5EF4-FFF2-40B4-BE49-F238E27FC236}">
                <a16:creationId xmlns:a16="http://schemas.microsoft.com/office/drawing/2014/main" id="{9F69B151-6D27-4660-6BA4-47AE79CAD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15" y="1232720"/>
            <a:ext cx="6893169" cy="3636936"/>
          </a:xfrm>
          <a:prstGeom prst="rect">
            <a:avLst/>
          </a:prstGeom>
        </p:spPr>
      </p:pic>
    </p:spTree>
    <p:extLst>
      <p:ext uri="{BB962C8B-B14F-4D97-AF65-F5344CB8AC3E}">
        <p14:creationId xmlns:p14="http://schemas.microsoft.com/office/powerpoint/2010/main" val="2587082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E2AF6F1-131C-4781-B8BC-E27C2849EF73}"/>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92D064EB-2843-4A13-B46F-67A7D4FB76D0}"/>
              </a:ext>
            </a:extLst>
          </p:cNvPr>
          <p:cNvSpPr>
            <a:spLocks noGrp="1"/>
          </p:cNvSpPr>
          <p:nvPr>
            <p:ph type="body" sz="quarter" idx="10"/>
          </p:nvPr>
        </p:nvSpPr>
        <p:spPr/>
        <p:txBody>
          <a:bodyPr/>
          <a:lstStyle/>
          <a:p>
            <a:r>
              <a:rPr lang="en-US" dirty="0"/>
              <a:t>Constructing Trees</a:t>
            </a:r>
          </a:p>
        </p:txBody>
      </p:sp>
    </p:spTree>
    <p:extLst>
      <p:ext uri="{BB962C8B-B14F-4D97-AF65-F5344CB8AC3E}">
        <p14:creationId xmlns:p14="http://schemas.microsoft.com/office/powerpoint/2010/main" val="1641929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70BD-D00B-413F-891D-14EBA721FADE}"/>
              </a:ext>
            </a:extLst>
          </p:cNvPr>
          <p:cNvSpPr>
            <a:spLocks noGrp="1"/>
          </p:cNvSpPr>
          <p:nvPr>
            <p:ph type="title"/>
          </p:nvPr>
        </p:nvSpPr>
        <p:spPr/>
        <p:txBody>
          <a:bodyPr>
            <a:normAutofit fontScale="90000"/>
          </a:bodyPr>
          <a:lstStyle/>
          <a:p>
            <a:r>
              <a:rPr lang="en-US" dirty="0"/>
              <a:t>Constructing Trees</a:t>
            </a:r>
          </a:p>
        </p:txBody>
      </p:sp>
      <p:sp>
        <p:nvSpPr>
          <p:cNvPr id="4" name="Content Placeholder 3">
            <a:extLst>
              <a:ext uri="{FF2B5EF4-FFF2-40B4-BE49-F238E27FC236}">
                <a16:creationId xmlns:a16="http://schemas.microsoft.com/office/drawing/2014/main" id="{5AA79A4B-09E6-467D-951F-DB3FCDA5E07F}"/>
              </a:ext>
            </a:extLst>
          </p:cNvPr>
          <p:cNvSpPr>
            <a:spLocks noGrp="1"/>
          </p:cNvSpPr>
          <p:nvPr>
            <p:ph idx="1"/>
          </p:nvPr>
        </p:nvSpPr>
        <p:spPr/>
        <p:txBody>
          <a:bodyPr/>
          <a:lstStyle/>
          <a:p>
            <a:r>
              <a:rPr lang="en-US" dirty="0"/>
              <a:t>The objective in constructing trees is to divide the "predictor space" – the n-dimensional space of all possible values of all n predictors – into non-overlapping regions that are as "pure" as possible with regards to the target attribute.</a:t>
            </a:r>
          </a:p>
          <a:p>
            <a:r>
              <a:rPr lang="en-US" dirty="0"/>
              <a:t>Key questions:</a:t>
            </a:r>
          </a:p>
          <a:p>
            <a:pPr lvl="1"/>
            <a:r>
              <a:rPr lang="en-US" dirty="0"/>
              <a:t>How to define "purity"?</a:t>
            </a:r>
          </a:p>
          <a:p>
            <a:pPr lvl="1"/>
            <a:r>
              <a:rPr lang="en-US" dirty="0"/>
              <a:t>How and where to draw the boundaries?</a:t>
            </a:r>
          </a:p>
          <a:p>
            <a:pPr lvl="1"/>
            <a:r>
              <a:rPr lang="en-US" dirty="0"/>
              <a:t>How many regions should we split the predictor space into?</a:t>
            </a:r>
          </a:p>
        </p:txBody>
      </p:sp>
      <p:sp>
        <p:nvSpPr>
          <p:cNvPr id="5" name="Text Placeholder 4">
            <a:extLst>
              <a:ext uri="{FF2B5EF4-FFF2-40B4-BE49-F238E27FC236}">
                <a16:creationId xmlns:a16="http://schemas.microsoft.com/office/drawing/2014/main" id="{60843E48-D258-47AE-AE0F-0F82A54518E9}"/>
              </a:ext>
            </a:extLst>
          </p:cNvPr>
          <p:cNvSpPr>
            <a:spLocks noGrp="1"/>
          </p:cNvSpPr>
          <p:nvPr>
            <p:ph type="body" sz="quarter" idx="10"/>
          </p:nvPr>
        </p:nvSpPr>
        <p:spPr/>
        <p:txBody>
          <a:bodyPr/>
          <a:lstStyle/>
          <a:p>
            <a:r>
              <a:rPr lang="en-US" dirty="0"/>
              <a:t>Objective</a:t>
            </a:r>
          </a:p>
        </p:txBody>
      </p:sp>
    </p:spTree>
    <p:extLst>
      <p:ext uri="{BB962C8B-B14F-4D97-AF65-F5344CB8AC3E}">
        <p14:creationId xmlns:p14="http://schemas.microsoft.com/office/powerpoint/2010/main" val="420728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70BD-D00B-413F-891D-14EBA721FADE}"/>
              </a:ext>
            </a:extLst>
          </p:cNvPr>
          <p:cNvSpPr>
            <a:spLocks noGrp="1"/>
          </p:cNvSpPr>
          <p:nvPr>
            <p:ph type="title"/>
          </p:nvPr>
        </p:nvSpPr>
        <p:spPr/>
        <p:txBody>
          <a:bodyPr>
            <a:normAutofit fontScale="90000"/>
          </a:bodyPr>
          <a:lstStyle/>
          <a:p>
            <a:r>
              <a:rPr lang="en-US" dirty="0"/>
              <a:t>Constructing Trees</a:t>
            </a:r>
          </a:p>
        </p:txBody>
      </p:sp>
      <p:sp>
        <p:nvSpPr>
          <p:cNvPr id="4" name="Content Placeholder 3">
            <a:extLst>
              <a:ext uri="{FF2B5EF4-FFF2-40B4-BE49-F238E27FC236}">
                <a16:creationId xmlns:a16="http://schemas.microsoft.com/office/drawing/2014/main" id="{5AA79A4B-09E6-467D-951F-DB3FCDA5E07F}"/>
              </a:ext>
            </a:extLst>
          </p:cNvPr>
          <p:cNvSpPr>
            <a:spLocks noGrp="1"/>
          </p:cNvSpPr>
          <p:nvPr>
            <p:ph idx="1"/>
          </p:nvPr>
        </p:nvSpPr>
        <p:spPr/>
        <p:txBody>
          <a:bodyPr/>
          <a:lstStyle/>
          <a:p>
            <a:pPr marL="0" indent="0">
              <a:buNone/>
            </a:pPr>
            <a:r>
              <a:rPr lang="en-US" dirty="0"/>
              <a:t>Details of algorithm depends on two factors</a:t>
            </a:r>
          </a:p>
          <a:p>
            <a:pPr lvl="1"/>
            <a:r>
              <a:rPr lang="en-US" dirty="0"/>
              <a:t>Attribute types</a:t>
            </a:r>
          </a:p>
          <a:p>
            <a:pPr lvl="2"/>
            <a:r>
              <a:rPr lang="en-US" dirty="0"/>
              <a:t>Binary</a:t>
            </a:r>
          </a:p>
          <a:p>
            <a:pPr lvl="2"/>
            <a:r>
              <a:rPr lang="en-US" dirty="0"/>
              <a:t>Nominal</a:t>
            </a:r>
          </a:p>
          <a:p>
            <a:pPr lvl="2"/>
            <a:r>
              <a:rPr lang="en-US" dirty="0"/>
              <a:t>Ordinal</a:t>
            </a:r>
          </a:p>
          <a:p>
            <a:pPr lvl="2"/>
            <a:r>
              <a:rPr lang="en-US" dirty="0"/>
              <a:t>Continuous</a:t>
            </a:r>
          </a:p>
          <a:p>
            <a:pPr lvl="1"/>
            <a:r>
              <a:rPr lang="en-US" dirty="0"/>
              <a:t>Split types</a:t>
            </a:r>
          </a:p>
          <a:p>
            <a:pPr lvl="2"/>
            <a:r>
              <a:rPr lang="en-US" dirty="0"/>
              <a:t>2-way split</a:t>
            </a:r>
          </a:p>
          <a:p>
            <a:pPr lvl="2"/>
            <a:r>
              <a:rPr lang="en-US" dirty="0"/>
              <a:t>Multi-way split</a:t>
            </a:r>
          </a:p>
        </p:txBody>
      </p:sp>
      <p:sp>
        <p:nvSpPr>
          <p:cNvPr id="5" name="Text Placeholder 4">
            <a:extLst>
              <a:ext uri="{FF2B5EF4-FFF2-40B4-BE49-F238E27FC236}">
                <a16:creationId xmlns:a16="http://schemas.microsoft.com/office/drawing/2014/main" id="{60843E48-D258-47AE-AE0F-0F82A54518E9}"/>
              </a:ext>
            </a:extLst>
          </p:cNvPr>
          <p:cNvSpPr>
            <a:spLocks noGrp="1"/>
          </p:cNvSpPr>
          <p:nvPr>
            <p:ph type="body" sz="quarter" idx="10"/>
          </p:nvPr>
        </p:nvSpPr>
        <p:spPr/>
        <p:txBody>
          <a:bodyPr/>
          <a:lstStyle/>
          <a:p>
            <a:r>
              <a:rPr lang="en-US" dirty="0"/>
              <a:t>Variants of Trees</a:t>
            </a:r>
          </a:p>
        </p:txBody>
      </p:sp>
    </p:spTree>
    <p:extLst>
      <p:ext uri="{BB962C8B-B14F-4D97-AF65-F5344CB8AC3E}">
        <p14:creationId xmlns:p14="http://schemas.microsoft.com/office/powerpoint/2010/main" val="1990299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F9E7C-9E70-4DCD-93B7-82A678B7325C}"/>
              </a:ext>
            </a:extLst>
          </p:cNvPr>
          <p:cNvSpPr>
            <a:spLocks noGrp="1"/>
          </p:cNvSpPr>
          <p:nvPr>
            <p:ph type="title"/>
          </p:nvPr>
        </p:nvSpPr>
        <p:spPr>
          <a:xfrm>
            <a:off x="628650" y="90082"/>
            <a:ext cx="7886700" cy="457200"/>
          </a:xfrm>
        </p:spPr>
        <p:txBody>
          <a:bodyPr>
            <a:normAutofit fontScale="90000"/>
          </a:bodyPr>
          <a:lstStyle/>
          <a:p>
            <a:r>
              <a:rPr lang="en-US" dirty="0"/>
              <a:t>Constructing Trees</a:t>
            </a:r>
          </a:p>
        </p:txBody>
      </p:sp>
      <p:sp>
        <p:nvSpPr>
          <p:cNvPr id="5" name="Content Placeholder 4">
            <a:extLst>
              <a:ext uri="{FF2B5EF4-FFF2-40B4-BE49-F238E27FC236}">
                <a16:creationId xmlns:a16="http://schemas.microsoft.com/office/drawing/2014/main" id="{714F8E4D-09DC-4788-B2F2-AF19357F105E}"/>
              </a:ext>
            </a:extLst>
          </p:cNvPr>
          <p:cNvSpPr>
            <a:spLocks noGrp="1"/>
          </p:cNvSpPr>
          <p:nvPr>
            <p:ph sz="half" idx="1"/>
          </p:nvPr>
        </p:nvSpPr>
        <p:spPr>
          <a:xfrm>
            <a:off x="628650" y="1092925"/>
            <a:ext cx="3886200" cy="3263504"/>
          </a:xfrm>
        </p:spPr>
        <p:txBody>
          <a:bodyPr/>
          <a:lstStyle/>
          <a:p>
            <a:pPr marL="0" indent="0">
              <a:buNone/>
            </a:pPr>
            <a:r>
              <a:rPr lang="en-US" u="sng" dirty="0"/>
              <a:t>Numerical target attribute</a:t>
            </a:r>
            <a:r>
              <a:rPr lang="en-US" dirty="0"/>
              <a:t> </a:t>
            </a:r>
          </a:p>
          <a:p>
            <a:r>
              <a:rPr lang="en-US" dirty="0"/>
              <a:t>Residual sum of squared differences:</a:t>
            </a:r>
          </a:p>
        </p:txBody>
      </p:sp>
      <p:sp>
        <p:nvSpPr>
          <p:cNvPr id="6" name="Content Placeholder 5">
            <a:extLst>
              <a:ext uri="{FF2B5EF4-FFF2-40B4-BE49-F238E27FC236}">
                <a16:creationId xmlns:a16="http://schemas.microsoft.com/office/drawing/2014/main" id="{4D7ECAC8-1C93-4145-A7AA-A3BF96ADF71D}"/>
              </a:ext>
            </a:extLst>
          </p:cNvPr>
          <p:cNvSpPr>
            <a:spLocks noGrp="1"/>
          </p:cNvSpPr>
          <p:nvPr>
            <p:ph sz="half" idx="2"/>
          </p:nvPr>
        </p:nvSpPr>
        <p:spPr>
          <a:xfrm>
            <a:off x="4629150" y="1092925"/>
            <a:ext cx="3886200" cy="3263504"/>
          </a:xfrm>
        </p:spPr>
        <p:txBody>
          <a:bodyPr/>
          <a:lstStyle/>
          <a:p>
            <a:pPr marL="0" indent="0">
              <a:buNone/>
            </a:pPr>
            <a:r>
              <a:rPr lang="en-US" u="sng" dirty="0"/>
              <a:t>Categorical target attribute</a:t>
            </a:r>
            <a:endParaRPr lang="en-US" dirty="0"/>
          </a:p>
          <a:p>
            <a:r>
              <a:rPr lang="en-US" dirty="0"/>
              <a:t>Classification error rate:</a:t>
            </a:r>
          </a:p>
          <a:p>
            <a:endParaRPr lang="en-US" dirty="0"/>
          </a:p>
          <a:p>
            <a:endParaRPr lang="en-US" dirty="0"/>
          </a:p>
          <a:p>
            <a:r>
              <a:rPr lang="en-US" dirty="0"/>
              <a:t>Gini index:</a:t>
            </a:r>
          </a:p>
          <a:p>
            <a:endParaRPr lang="en-US" dirty="0"/>
          </a:p>
          <a:p>
            <a:endParaRPr lang="en-US" dirty="0"/>
          </a:p>
          <a:p>
            <a:r>
              <a:rPr lang="en-US" dirty="0"/>
              <a:t>Entropy:</a:t>
            </a:r>
          </a:p>
        </p:txBody>
      </p:sp>
      <p:sp>
        <p:nvSpPr>
          <p:cNvPr id="4" name="Text Placeholder 3">
            <a:extLst>
              <a:ext uri="{FF2B5EF4-FFF2-40B4-BE49-F238E27FC236}">
                <a16:creationId xmlns:a16="http://schemas.microsoft.com/office/drawing/2014/main" id="{F76434B7-168B-4A58-8CF6-57C9703353AA}"/>
              </a:ext>
            </a:extLst>
          </p:cNvPr>
          <p:cNvSpPr>
            <a:spLocks noGrp="1"/>
          </p:cNvSpPr>
          <p:nvPr>
            <p:ph type="body" sz="quarter" idx="10"/>
          </p:nvPr>
        </p:nvSpPr>
        <p:spPr>
          <a:xfrm>
            <a:off x="628650" y="548076"/>
            <a:ext cx="7886700" cy="457200"/>
          </a:xfrm>
        </p:spPr>
        <p:txBody>
          <a:bodyPr/>
          <a:lstStyle/>
          <a:p>
            <a:r>
              <a:rPr lang="en-US" dirty="0"/>
              <a:t>Defining Purity</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CB27535-0CFA-43B2-A31E-56E0B3A75CDA}"/>
                  </a:ext>
                </a:extLst>
              </p:cNvPr>
              <p:cNvSpPr/>
              <p:nvPr/>
            </p:nvSpPr>
            <p:spPr>
              <a:xfrm>
                <a:off x="1244295" y="2142036"/>
                <a:ext cx="1605200" cy="93525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i="1" smtClean="0">
                              <a:solidFill>
                                <a:schemeClr val="bg1"/>
                              </a:solidFill>
                              <a:latin typeface="Cambria Math" panose="02040503050406030204" pitchFamily="18" charset="0"/>
                            </a:rPr>
                          </m:ctrlPr>
                        </m:naryPr>
                        <m:sub>
                          <m:r>
                            <m:rPr>
                              <m:brk m:alnAt="23"/>
                            </m:rPr>
                            <a:rPr lang="en-US" i="1">
                              <a:solidFill>
                                <a:schemeClr val="bg1"/>
                              </a:solidFill>
                              <a:latin typeface="Cambria Math" panose="02040503050406030204" pitchFamily="18" charset="0"/>
                            </a:rPr>
                            <m:t>𝑗</m:t>
                          </m:r>
                          <m:r>
                            <a:rPr lang="en-US" i="1">
                              <a:solidFill>
                                <a:schemeClr val="bg1"/>
                              </a:solidFill>
                              <a:latin typeface="Cambria Math" panose="02040503050406030204" pitchFamily="18" charset="0"/>
                            </a:rPr>
                            <m:t>=1</m:t>
                          </m:r>
                        </m:sub>
                        <m:sup>
                          <m:r>
                            <a:rPr lang="en-US" i="1">
                              <a:solidFill>
                                <a:schemeClr val="bg1"/>
                              </a:solidFill>
                              <a:latin typeface="Cambria Math" panose="02040503050406030204" pitchFamily="18" charset="0"/>
                            </a:rPr>
                            <m:t>𝐽</m:t>
                          </m:r>
                        </m:sup>
                        <m:e>
                          <m:nary>
                            <m:naryPr>
                              <m:chr m:val="∑"/>
                              <m:supHide m:val="on"/>
                              <m:ctrlPr>
                                <a:rPr lang="en-US" i="1">
                                  <a:solidFill>
                                    <a:schemeClr val="bg1"/>
                                  </a:solidFill>
                                  <a:latin typeface="Cambria Math" panose="02040503050406030204" pitchFamily="18" charset="0"/>
                                </a:rPr>
                              </m:ctrlPr>
                            </m:naryPr>
                            <m:sub>
                              <m:r>
                                <m:rPr>
                                  <m:brk m:alnAt="7"/>
                                </m:rPr>
                                <a:rPr lang="en-US" i="1">
                                  <a:solidFill>
                                    <a:schemeClr val="bg1"/>
                                  </a:solidFill>
                                  <a:latin typeface="Cambria Math" panose="02040503050406030204" pitchFamily="18" charset="0"/>
                                </a:rPr>
                                <m:t>𝑖</m:t>
                              </m:r>
                              <m:r>
                                <a:rPr lang="en-US" i="1">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𝑅</m:t>
                                  </m:r>
                                </m:e>
                                <m:sub>
                                  <m:r>
                                    <a:rPr lang="en-US" i="1">
                                      <a:solidFill>
                                        <a:schemeClr val="bg1"/>
                                      </a:solidFill>
                                      <a:latin typeface="Cambria Math" panose="02040503050406030204" pitchFamily="18" charset="0"/>
                                      <a:ea typeface="Cambria Math" panose="02040503050406030204" pitchFamily="18" charset="0"/>
                                    </a:rPr>
                                    <m:t>𝑗</m:t>
                                  </m:r>
                                </m:sub>
                              </m:sSub>
                            </m:sub>
                            <m:sup/>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𝑦</m:t>
                                      </m:r>
                                    </m:e>
                                    <m:sub>
                                      <m:r>
                                        <a:rPr lang="en-US" i="1">
                                          <a:solidFill>
                                            <a:schemeClr val="bg1"/>
                                          </a:solidFill>
                                          <a:latin typeface="Cambria Math" panose="02040503050406030204" pitchFamily="18" charset="0"/>
                                        </a:rPr>
                                        <m:t>𝑖</m:t>
                                      </m:r>
                                    </m:sub>
                                  </m:sSub>
                                  <m:r>
                                    <a:rPr lang="en-US" i="1">
                                      <a:solidFill>
                                        <a:schemeClr val="bg1"/>
                                      </a:solidFill>
                                      <a:latin typeface="Cambria Math" panose="02040503050406030204" pitchFamily="18" charset="0"/>
                                    </a:rPr>
                                    <m:t> − </m:t>
                                  </m:r>
                                  <m:sSub>
                                    <m:sSubPr>
                                      <m:ctrlPr>
                                        <a:rPr lang="en-US" i="1">
                                          <a:solidFill>
                                            <a:schemeClr val="bg1"/>
                                          </a:solidFill>
                                          <a:latin typeface="Cambria Math" panose="02040503050406030204" pitchFamily="18" charset="0"/>
                                        </a:rPr>
                                      </m:ctrlPr>
                                    </m:sSubPr>
                                    <m:e>
                                      <m:acc>
                                        <m:accPr>
                                          <m:chr m:val="̂"/>
                                          <m:ctrlPr>
                                            <a:rPr lang="en-US" i="1">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𝑦</m:t>
                                          </m:r>
                                        </m:e>
                                      </m:acc>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𝑗</m:t>
                                          </m:r>
                                        </m:sub>
                                      </m:sSub>
                                    </m:sub>
                                  </m:sSub>
                                  <m:r>
                                    <a:rPr lang="en-US" i="1">
                                      <a:solidFill>
                                        <a:schemeClr val="bg1"/>
                                      </a:solidFill>
                                      <a:latin typeface="Cambria Math" panose="02040503050406030204" pitchFamily="18" charset="0"/>
                                    </a:rPr>
                                    <m:t>)</m:t>
                                  </m:r>
                                </m:e>
                                <m:sup>
                                  <m:r>
                                    <a:rPr lang="en-US" i="1">
                                      <a:solidFill>
                                        <a:schemeClr val="bg1"/>
                                      </a:solidFill>
                                      <a:latin typeface="Cambria Math" panose="02040503050406030204" pitchFamily="18" charset="0"/>
                                    </a:rPr>
                                    <m:t>2</m:t>
                                  </m:r>
                                </m:sup>
                              </m:sSup>
                            </m:e>
                          </m:nary>
                        </m:e>
                      </m:nary>
                    </m:oMath>
                  </m:oMathPara>
                </a14:m>
                <a:endParaRPr lang="en-US" dirty="0">
                  <a:solidFill>
                    <a:schemeClr val="bg1"/>
                  </a:solidFill>
                </a:endParaRPr>
              </a:p>
            </p:txBody>
          </p:sp>
        </mc:Choice>
        <mc:Fallback xmlns="">
          <p:sp>
            <p:nvSpPr>
              <p:cNvPr id="7" name="Rectangle 6">
                <a:extLst>
                  <a:ext uri="{FF2B5EF4-FFF2-40B4-BE49-F238E27FC236}">
                    <a16:creationId xmlns:a16="http://schemas.microsoft.com/office/drawing/2014/main" id="{4CB27535-0CFA-43B2-A31E-56E0B3A75CDA}"/>
                  </a:ext>
                </a:extLst>
              </p:cNvPr>
              <p:cNvSpPr>
                <a:spLocks noRot="1" noChangeAspect="1" noMove="1" noResize="1" noEditPoints="1" noAdjustHandles="1" noChangeArrowheads="1" noChangeShapeType="1" noTextEdit="1"/>
              </p:cNvSpPr>
              <p:nvPr/>
            </p:nvSpPr>
            <p:spPr>
              <a:xfrm>
                <a:off x="1244295" y="2142036"/>
                <a:ext cx="1605200" cy="935256"/>
              </a:xfrm>
              <a:prstGeom prst="rect">
                <a:avLst/>
              </a:prstGeom>
              <a:blipFill>
                <a:blip r:embed="rId2"/>
                <a:stretch>
                  <a:fillRect r="-21673"/>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6961D721-AB26-4423-B629-79A03CC5AD1E}"/>
              </a:ext>
            </a:extLst>
          </p:cNvPr>
          <p:cNvSpPr txBox="1"/>
          <p:nvPr/>
        </p:nvSpPr>
        <p:spPr>
          <a:xfrm>
            <a:off x="1902048" y="3295406"/>
            <a:ext cx="1339403" cy="830997"/>
          </a:xfrm>
          <a:prstGeom prst="rect">
            <a:avLst/>
          </a:prstGeom>
          <a:noFill/>
        </p:spPr>
        <p:txBody>
          <a:bodyPr wrap="square" rtlCol="0">
            <a:spAutoFit/>
          </a:bodyPr>
          <a:lstStyle/>
          <a:p>
            <a:pPr algn="l"/>
            <a:r>
              <a:rPr lang="en-US" sz="1200" dirty="0">
                <a:solidFill>
                  <a:schemeClr val="bg1"/>
                </a:solidFill>
                <a:latin typeface="+mj-lt"/>
              </a:rPr>
              <a:t>Average target attribute for elements in the region</a:t>
            </a:r>
          </a:p>
        </p:txBody>
      </p:sp>
      <p:cxnSp>
        <p:nvCxnSpPr>
          <p:cNvPr id="10" name="Straight Arrow Connector 9">
            <a:extLst>
              <a:ext uri="{FF2B5EF4-FFF2-40B4-BE49-F238E27FC236}">
                <a16:creationId xmlns:a16="http://schemas.microsoft.com/office/drawing/2014/main" id="{E58A376D-A86F-406E-9288-4535D6032F4C}"/>
              </a:ext>
            </a:extLst>
          </p:cNvPr>
          <p:cNvCxnSpPr/>
          <p:nvPr/>
        </p:nvCxnSpPr>
        <p:spPr>
          <a:xfrm flipV="1">
            <a:off x="2356834" y="2808196"/>
            <a:ext cx="392805" cy="487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C2BB52-68BC-4517-BC83-970B9F5E0238}"/>
                  </a:ext>
                </a:extLst>
              </p:cNvPr>
              <p:cNvSpPr txBox="1"/>
              <p:nvPr/>
            </p:nvSpPr>
            <p:spPr>
              <a:xfrm>
                <a:off x="5199040" y="2018457"/>
                <a:ext cx="2018373"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=1 −</m:t>
                      </m:r>
                      <m:r>
                        <m:rPr>
                          <m:sty m:val="p"/>
                        </m:rPr>
                        <a:rPr lang="en-US" b="0" i="0" smtClean="0">
                          <a:solidFill>
                            <a:schemeClr val="bg1"/>
                          </a:solidFill>
                          <a:latin typeface="Cambria Math" panose="02040503050406030204" pitchFamily="18" charset="0"/>
                        </a:rPr>
                        <m:t>max</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acc>
                            <m:accPr>
                              <m:chr m:val="̂"/>
                              <m:ctrlPr>
                                <a:rPr lang="en-US" b="0" i="1" smtClean="0">
                                  <a:solidFill>
                                    <a:schemeClr val="bg1"/>
                                  </a:solidFill>
                                  <a:latin typeface="Cambria Math" panose="02040503050406030204" pitchFamily="18" charset="0"/>
                                </a:rPr>
                              </m:ctrlPr>
                            </m:accPr>
                            <m:e>
                              <m:r>
                                <a:rPr lang="en-US" b="0" i="1" smtClean="0">
                                  <a:solidFill>
                                    <a:schemeClr val="bg1"/>
                                  </a:solidFill>
                                  <a:latin typeface="Cambria Math" panose="02040503050406030204" pitchFamily="18" charset="0"/>
                                </a:rPr>
                                <m:t>𝑝</m:t>
                              </m:r>
                            </m:e>
                          </m:acc>
                        </m:e>
                        <m:sub>
                          <m:r>
                            <a:rPr lang="en-US" b="0" i="1" smtClean="0">
                              <a:solidFill>
                                <a:schemeClr val="bg1"/>
                              </a:solidFill>
                              <a:latin typeface="Cambria Math" panose="02040503050406030204" pitchFamily="18" charset="0"/>
                            </a:rPr>
                            <m:t>𝑚𝑘</m:t>
                          </m:r>
                        </m:sub>
                      </m:sSub>
                      <m:r>
                        <a:rPr lang="en-US" b="0" i="1" smtClean="0">
                          <a:solidFill>
                            <a:schemeClr val="bg1"/>
                          </a:solidFill>
                          <a:latin typeface="Cambria Math" panose="02040503050406030204" pitchFamily="18" charset="0"/>
                        </a:rPr>
                        <m:t>) </m:t>
                      </m:r>
                    </m:oMath>
                  </m:oMathPara>
                </a14:m>
                <a:endParaRPr lang="en-US" dirty="0">
                  <a:solidFill>
                    <a:schemeClr val="bg1"/>
                  </a:solidFill>
                  <a:latin typeface="+mj-lt"/>
                </a:endParaRPr>
              </a:p>
            </p:txBody>
          </p:sp>
        </mc:Choice>
        <mc:Fallback xmlns="">
          <p:sp>
            <p:nvSpPr>
              <p:cNvPr id="11" name="TextBox 10">
                <a:extLst>
                  <a:ext uri="{FF2B5EF4-FFF2-40B4-BE49-F238E27FC236}">
                    <a16:creationId xmlns:a16="http://schemas.microsoft.com/office/drawing/2014/main" id="{67C2BB52-68BC-4517-BC83-970B9F5E0238}"/>
                  </a:ext>
                </a:extLst>
              </p:cNvPr>
              <p:cNvSpPr txBox="1">
                <a:spLocks noRot="1" noChangeAspect="1" noMove="1" noResize="1" noEditPoints="1" noAdjustHandles="1" noChangeArrowheads="1" noChangeShapeType="1" noTextEdit="1"/>
              </p:cNvSpPr>
              <p:nvPr/>
            </p:nvSpPr>
            <p:spPr>
              <a:xfrm>
                <a:off x="5199040" y="2018457"/>
                <a:ext cx="2018373" cy="276999"/>
              </a:xfrm>
              <a:prstGeom prst="rect">
                <a:avLst/>
              </a:prstGeom>
              <a:blipFill>
                <a:blip r:embed="rId3"/>
                <a:stretch>
                  <a:fillRect l="-2417" t="-23913" r="-1511" b="-3260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697B9AC-2A2B-4D7C-89C8-47019BBE78DD}"/>
              </a:ext>
            </a:extLst>
          </p:cNvPr>
          <p:cNvSpPr txBox="1"/>
          <p:nvPr/>
        </p:nvSpPr>
        <p:spPr>
          <a:xfrm>
            <a:off x="7787303" y="1592980"/>
            <a:ext cx="1128726" cy="830997"/>
          </a:xfrm>
          <a:prstGeom prst="rect">
            <a:avLst/>
          </a:prstGeom>
          <a:noFill/>
        </p:spPr>
        <p:txBody>
          <a:bodyPr wrap="square" rtlCol="0">
            <a:spAutoFit/>
          </a:bodyPr>
          <a:lstStyle/>
          <a:p>
            <a:pPr algn="l"/>
            <a:r>
              <a:rPr lang="en-US" sz="1200" dirty="0">
                <a:solidFill>
                  <a:schemeClr val="bg1"/>
                </a:solidFill>
                <a:latin typeface="+mj-lt"/>
              </a:rPr>
              <a:t>Proportion of observations in region m from k</a:t>
            </a:r>
            <a:r>
              <a:rPr lang="en-US" sz="1200" baseline="30000" dirty="0">
                <a:solidFill>
                  <a:schemeClr val="bg1"/>
                </a:solidFill>
                <a:latin typeface="+mj-lt"/>
              </a:rPr>
              <a:t>th</a:t>
            </a:r>
            <a:r>
              <a:rPr lang="en-US" sz="1200" dirty="0">
                <a:solidFill>
                  <a:schemeClr val="bg1"/>
                </a:solidFill>
                <a:latin typeface="+mj-lt"/>
              </a:rPr>
              <a:t> class</a:t>
            </a:r>
          </a:p>
        </p:txBody>
      </p:sp>
      <p:cxnSp>
        <p:nvCxnSpPr>
          <p:cNvPr id="13" name="Straight Arrow Connector 12">
            <a:extLst>
              <a:ext uri="{FF2B5EF4-FFF2-40B4-BE49-F238E27FC236}">
                <a16:creationId xmlns:a16="http://schemas.microsoft.com/office/drawing/2014/main" id="{EE292FB2-6B8A-40AA-A34A-C0790BC8232A}"/>
              </a:ext>
            </a:extLst>
          </p:cNvPr>
          <p:cNvCxnSpPr>
            <a:cxnSpLocks/>
            <a:stCxn id="12" idx="1"/>
          </p:cNvCxnSpPr>
          <p:nvPr/>
        </p:nvCxnSpPr>
        <p:spPr>
          <a:xfrm flipH="1">
            <a:off x="7091534" y="2008479"/>
            <a:ext cx="695769" cy="133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E082918-5F64-4418-BB0E-C7BFC0DEAB8E}"/>
                  </a:ext>
                </a:extLst>
              </p:cNvPr>
              <p:cNvSpPr txBox="1"/>
              <p:nvPr/>
            </p:nvSpPr>
            <p:spPr>
              <a:xfrm>
                <a:off x="5199040" y="3135021"/>
                <a:ext cx="2384307" cy="288092"/>
              </a:xfrm>
              <a:prstGeom prst="rect">
                <a:avLst/>
              </a:prstGeom>
              <a:noFill/>
            </p:spPr>
            <p:txBody>
              <a:bodyPr wrap="none" lIns="0" tIns="0" rIns="0" bIns="0" rtlCol="0">
                <a:spAutoFit/>
              </a:bodyPr>
              <a:lstStyle/>
              <a:p>
                <a14:m>
                  <m:oMath xmlns:m="http://schemas.openxmlformats.org/officeDocument/2006/math">
                    <m:r>
                      <a:rPr lang="en-US" b="0" i="1" smtClean="0">
                        <a:solidFill>
                          <a:schemeClr val="bg1"/>
                        </a:solidFill>
                        <a:latin typeface="Cambria Math" panose="02040503050406030204" pitchFamily="18" charset="0"/>
                      </a:rPr>
                      <m:t>𝐺</m:t>
                    </m:r>
                    <m:r>
                      <a:rPr lang="en-US" b="0" i="1" smtClean="0">
                        <a:solidFill>
                          <a:schemeClr val="bg1"/>
                        </a:solidFill>
                        <a:latin typeface="Cambria Math" panose="02040503050406030204" pitchFamily="18" charset="0"/>
                      </a:rPr>
                      <m:t>=</m:t>
                    </m:r>
                    <m:nary>
                      <m:naryPr>
                        <m:chr m:val="∑"/>
                        <m:ctrlPr>
                          <a:rPr lang="en-US" b="0" i="1" smtClean="0">
                            <a:solidFill>
                              <a:schemeClr val="bg1"/>
                            </a:solidFill>
                            <a:latin typeface="Cambria Math" panose="02040503050406030204" pitchFamily="18" charset="0"/>
                          </a:rPr>
                        </m:ctrlPr>
                      </m:naryPr>
                      <m:sub>
                        <m:r>
                          <m:rPr>
                            <m:brk m:alnAt="23"/>
                          </m:rP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sub>
                      <m:sup>
                        <m:r>
                          <a:rPr lang="en-US" b="0" i="1" smtClean="0">
                            <a:solidFill>
                              <a:schemeClr val="bg1"/>
                            </a:solidFill>
                            <a:latin typeface="Cambria Math" panose="02040503050406030204" pitchFamily="18" charset="0"/>
                          </a:rPr>
                          <m:t>𝐾</m:t>
                        </m:r>
                      </m:sup>
                      <m:e>
                        <m:sSub>
                          <m:sSubPr>
                            <m:ctrlPr>
                              <a:rPr lang="en-US" i="1">
                                <a:solidFill>
                                  <a:schemeClr val="bg1"/>
                                </a:solidFill>
                                <a:latin typeface="Cambria Math" panose="02040503050406030204" pitchFamily="18" charset="0"/>
                              </a:rPr>
                            </m:ctrlPr>
                          </m:sSubPr>
                          <m:e>
                            <m:acc>
                              <m:accPr>
                                <m:chr m:val="̂"/>
                                <m:ctrlPr>
                                  <a:rPr lang="en-US" i="1">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𝑝</m:t>
                                </m:r>
                              </m:e>
                            </m:acc>
                          </m:e>
                          <m:sub>
                            <m:r>
                              <a:rPr lang="en-US" i="1">
                                <a:solidFill>
                                  <a:schemeClr val="bg1"/>
                                </a:solidFill>
                                <a:latin typeface="Cambria Math" panose="02040503050406030204" pitchFamily="18" charset="0"/>
                              </a:rPr>
                              <m:t>𝑚𝑘</m:t>
                            </m:r>
                          </m:sub>
                        </m:sSub>
                      </m:e>
                    </m:nary>
                    <m:r>
                      <a:rPr lang="en-US" b="0" i="1" smtClean="0">
                        <a:solidFill>
                          <a:schemeClr val="bg1"/>
                        </a:solidFill>
                        <a:latin typeface="Cambria Math" panose="02040503050406030204" pitchFamily="18" charset="0"/>
                      </a:rPr>
                      <m:t>(1−</m:t>
                    </m:r>
                    <m:sSub>
                      <m:sSubPr>
                        <m:ctrlPr>
                          <a:rPr lang="en-US" i="1">
                            <a:solidFill>
                              <a:schemeClr val="bg1"/>
                            </a:solidFill>
                            <a:latin typeface="Cambria Math" panose="02040503050406030204" pitchFamily="18" charset="0"/>
                          </a:rPr>
                        </m:ctrlPr>
                      </m:sSubPr>
                      <m:e>
                        <m:acc>
                          <m:accPr>
                            <m:chr m:val="̂"/>
                            <m:ctrlPr>
                              <a:rPr lang="en-US" i="1">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𝑝</m:t>
                            </m:r>
                          </m:e>
                        </m:acc>
                      </m:e>
                      <m:sub>
                        <m:r>
                          <a:rPr lang="en-US" i="1">
                            <a:solidFill>
                              <a:schemeClr val="bg1"/>
                            </a:solidFill>
                            <a:latin typeface="Cambria Math" panose="02040503050406030204" pitchFamily="18" charset="0"/>
                          </a:rPr>
                          <m:t>𝑚𝑘</m:t>
                        </m:r>
                      </m:sub>
                    </m:sSub>
                  </m:oMath>
                </a14:m>
                <a:r>
                  <a:rPr lang="en-US" dirty="0">
                    <a:solidFill>
                      <a:schemeClr val="bg1"/>
                    </a:solidFill>
                    <a:latin typeface="+mj-lt"/>
                  </a:rPr>
                  <a:t>)</a:t>
                </a:r>
              </a:p>
            </p:txBody>
          </p:sp>
        </mc:Choice>
        <mc:Fallback xmlns="">
          <p:sp>
            <p:nvSpPr>
              <p:cNvPr id="17" name="TextBox 16">
                <a:extLst>
                  <a:ext uri="{FF2B5EF4-FFF2-40B4-BE49-F238E27FC236}">
                    <a16:creationId xmlns:a16="http://schemas.microsoft.com/office/drawing/2014/main" id="{9E082918-5F64-4418-BB0E-C7BFC0DEAB8E}"/>
                  </a:ext>
                </a:extLst>
              </p:cNvPr>
              <p:cNvSpPr txBox="1">
                <a:spLocks noRot="1" noChangeAspect="1" noMove="1" noResize="1" noEditPoints="1" noAdjustHandles="1" noChangeArrowheads="1" noChangeShapeType="1" noTextEdit="1"/>
              </p:cNvSpPr>
              <p:nvPr/>
            </p:nvSpPr>
            <p:spPr>
              <a:xfrm>
                <a:off x="5199040" y="3135021"/>
                <a:ext cx="2384307" cy="288092"/>
              </a:xfrm>
              <a:prstGeom prst="rect">
                <a:avLst/>
              </a:prstGeom>
              <a:blipFill>
                <a:blip r:embed="rId4"/>
                <a:stretch>
                  <a:fillRect l="-3581" t="-162500" r="-4859" b="-2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5A7757E-4231-418B-9795-E62B9C8EB5E1}"/>
                  </a:ext>
                </a:extLst>
              </p:cNvPr>
              <p:cNvSpPr txBox="1"/>
              <p:nvPr/>
            </p:nvSpPr>
            <p:spPr>
              <a:xfrm>
                <a:off x="5199040" y="4063595"/>
                <a:ext cx="2263825" cy="778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𝐷</m:t>
                      </m:r>
                      <m:r>
                        <a:rPr lang="en-US" b="0" i="1" smtClean="0">
                          <a:solidFill>
                            <a:schemeClr val="bg1"/>
                          </a:solidFill>
                          <a:latin typeface="Cambria Math" panose="02040503050406030204" pitchFamily="18" charset="0"/>
                        </a:rPr>
                        <m:t>=−</m:t>
                      </m:r>
                      <m:nary>
                        <m:naryPr>
                          <m:chr m:val="∑"/>
                          <m:ctrlPr>
                            <a:rPr lang="en-US" b="0" i="1" smtClean="0">
                              <a:solidFill>
                                <a:schemeClr val="bg1"/>
                              </a:solidFill>
                              <a:latin typeface="Cambria Math" panose="02040503050406030204" pitchFamily="18" charset="0"/>
                            </a:rPr>
                          </m:ctrlPr>
                        </m:naryPr>
                        <m:sub>
                          <m:r>
                            <m:rPr>
                              <m:brk m:alnAt="23"/>
                            </m:rP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sub>
                        <m:sup>
                          <m:r>
                            <a:rPr lang="en-US" b="0" i="1" smtClean="0">
                              <a:solidFill>
                                <a:schemeClr val="bg1"/>
                              </a:solidFill>
                              <a:latin typeface="Cambria Math" panose="02040503050406030204" pitchFamily="18" charset="0"/>
                            </a:rPr>
                            <m:t>𝐾</m:t>
                          </m:r>
                        </m:sup>
                        <m:e>
                          <m:sSub>
                            <m:sSubPr>
                              <m:ctrlPr>
                                <a:rPr lang="en-US" i="1">
                                  <a:solidFill>
                                    <a:schemeClr val="bg1"/>
                                  </a:solidFill>
                                  <a:latin typeface="Cambria Math" panose="02040503050406030204" pitchFamily="18" charset="0"/>
                                </a:rPr>
                              </m:ctrlPr>
                            </m:sSubPr>
                            <m:e>
                              <m:acc>
                                <m:accPr>
                                  <m:chr m:val="̂"/>
                                  <m:ctrlPr>
                                    <a:rPr lang="en-US" i="1">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𝑝</m:t>
                                  </m:r>
                                </m:e>
                              </m:acc>
                            </m:e>
                            <m:sub>
                              <m:r>
                                <a:rPr lang="en-US" i="1">
                                  <a:solidFill>
                                    <a:schemeClr val="bg1"/>
                                  </a:solidFill>
                                  <a:latin typeface="Cambria Math" panose="02040503050406030204" pitchFamily="18" charset="0"/>
                                </a:rPr>
                                <m:t>𝑚𝑘</m:t>
                              </m:r>
                            </m:sub>
                          </m:sSub>
                        </m:e>
                      </m:nary>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sSub>
                            <m:sSubPr>
                              <m:ctrlPr>
                                <a:rPr lang="en-US" i="1">
                                  <a:solidFill>
                                    <a:schemeClr val="bg1"/>
                                  </a:solidFill>
                                  <a:latin typeface="Cambria Math" panose="02040503050406030204" pitchFamily="18" charset="0"/>
                                </a:rPr>
                              </m:ctrlPr>
                            </m:sSubPr>
                            <m:e>
                              <m:acc>
                                <m:accPr>
                                  <m:chr m:val="̂"/>
                                  <m:ctrlPr>
                                    <a:rPr lang="en-US" i="1">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𝑝</m:t>
                                  </m:r>
                                </m:e>
                              </m:acc>
                            </m:e>
                            <m:sub>
                              <m:r>
                                <a:rPr lang="en-US" i="1">
                                  <a:solidFill>
                                    <a:schemeClr val="bg1"/>
                                  </a:solidFill>
                                  <a:latin typeface="Cambria Math" panose="02040503050406030204" pitchFamily="18" charset="0"/>
                                </a:rPr>
                                <m:t>𝑚𝑘</m:t>
                              </m:r>
                            </m:sub>
                          </m:sSub>
                        </m:e>
                      </m:func>
                    </m:oMath>
                  </m:oMathPara>
                </a14:m>
                <a:endParaRPr lang="en-US" dirty="0">
                  <a:solidFill>
                    <a:schemeClr val="bg1"/>
                  </a:solidFill>
                  <a:latin typeface="+mj-lt"/>
                </a:endParaRPr>
              </a:p>
            </p:txBody>
          </p:sp>
        </mc:Choice>
        <mc:Fallback xmlns="">
          <p:sp>
            <p:nvSpPr>
              <p:cNvPr id="24" name="TextBox 23">
                <a:extLst>
                  <a:ext uri="{FF2B5EF4-FFF2-40B4-BE49-F238E27FC236}">
                    <a16:creationId xmlns:a16="http://schemas.microsoft.com/office/drawing/2014/main" id="{15A7757E-4231-418B-9795-E62B9C8EB5E1}"/>
                  </a:ext>
                </a:extLst>
              </p:cNvPr>
              <p:cNvSpPr txBox="1">
                <a:spLocks noRot="1" noChangeAspect="1" noMove="1" noResize="1" noEditPoints="1" noAdjustHandles="1" noChangeArrowheads="1" noChangeShapeType="1" noTextEdit="1"/>
              </p:cNvSpPr>
              <p:nvPr/>
            </p:nvSpPr>
            <p:spPr>
              <a:xfrm>
                <a:off x="5199040" y="4063595"/>
                <a:ext cx="2263825" cy="77886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7350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62AEA47-773F-4EF4-BFB4-4FC22936F8F2}"/>
              </a:ext>
            </a:extLst>
          </p:cNvPr>
          <p:cNvSpPr>
            <a:spLocks noGrp="1"/>
          </p:cNvSpPr>
          <p:nvPr>
            <p:ph type="title"/>
          </p:nvPr>
        </p:nvSpPr>
        <p:spPr/>
        <p:txBody>
          <a:bodyPr>
            <a:normAutofit fontScale="90000"/>
          </a:bodyPr>
          <a:lstStyle/>
          <a:p>
            <a:r>
              <a:rPr lang="en-US" dirty="0"/>
              <a:t>Calculating "Purity"</a:t>
            </a:r>
          </a:p>
        </p:txBody>
      </p:sp>
      <p:pic>
        <p:nvPicPr>
          <p:cNvPr id="14" name="Picture 13">
            <a:extLst>
              <a:ext uri="{FF2B5EF4-FFF2-40B4-BE49-F238E27FC236}">
                <a16:creationId xmlns:a16="http://schemas.microsoft.com/office/drawing/2014/main" id="{57DB6F93-13B2-40AB-BD31-6654964DFAA5}"/>
              </a:ext>
            </a:extLst>
          </p:cNvPr>
          <p:cNvPicPr>
            <a:picLocks noChangeAspect="1"/>
          </p:cNvPicPr>
          <p:nvPr/>
        </p:nvPicPr>
        <p:blipFill>
          <a:blip r:embed="rId2"/>
          <a:stretch>
            <a:fillRect/>
          </a:stretch>
        </p:blipFill>
        <p:spPr>
          <a:xfrm>
            <a:off x="567838" y="782532"/>
            <a:ext cx="5638611" cy="4087124"/>
          </a:xfrm>
          <a:prstGeom prst="rect">
            <a:avLst/>
          </a:prstGeom>
        </p:spPr>
      </p:pic>
      <p:sp>
        <p:nvSpPr>
          <p:cNvPr id="17" name="TextBox 16">
            <a:extLst>
              <a:ext uri="{FF2B5EF4-FFF2-40B4-BE49-F238E27FC236}">
                <a16:creationId xmlns:a16="http://schemas.microsoft.com/office/drawing/2014/main" id="{66B26C85-B8BE-48D1-91B2-8ACA631E9179}"/>
              </a:ext>
            </a:extLst>
          </p:cNvPr>
          <p:cNvSpPr txBox="1"/>
          <p:nvPr/>
        </p:nvSpPr>
        <p:spPr>
          <a:xfrm>
            <a:off x="4320864" y="3778522"/>
            <a:ext cx="463639" cy="307777"/>
          </a:xfrm>
          <a:prstGeom prst="rect">
            <a:avLst/>
          </a:prstGeom>
          <a:noFill/>
        </p:spPr>
        <p:txBody>
          <a:bodyPr wrap="square" rtlCol="0">
            <a:spAutoFit/>
          </a:bodyPr>
          <a:lstStyle/>
          <a:p>
            <a:pPr algn="l"/>
            <a:r>
              <a:rPr lang="en-US" sz="1400" dirty="0">
                <a:latin typeface="+mj-lt"/>
              </a:rPr>
              <a:t>120</a:t>
            </a:r>
          </a:p>
        </p:txBody>
      </p:sp>
      <p:sp>
        <p:nvSpPr>
          <p:cNvPr id="18" name="TextBox 17">
            <a:extLst>
              <a:ext uri="{FF2B5EF4-FFF2-40B4-BE49-F238E27FC236}">
                <a16:creationId xmlns:a16="http://schemas.microsoft.com/office/drawing/2014/main" id="{7FDAF399-554A-4359-9DF8-D334043C6F88}"/>
              </a:ext>
            </a:extLst>
          </p:cNvPr>
          <p:cNvSpPr txBox="1"/>
          <p:nvPr/>
        </p:nvSpPr>
        <p:spPr>
          <a:xfrm>
            <a:off x="5194480" y="3497468"/>
            <a:ext cx="463639" cy="307777"/>
          </a:xfrm>
          <a:prstGeom prst="rect">
            <a:avLst/>
          </a:prstGeom>
          <a:noFill/>
        </p:spPr>
        <p:txBody>
          <a:bodyPr wrap="square" rtlCol="0">
            <a:spAutoFit/>
          </a:bodyPr>
          <a:lstStyle/>
          <a:p>
            <a:pPr algn="l"/>
            <a:r>
              <a:rPr lang="en-US" sz="1400" dirty="0">
                <a:latin typeface="+mj-lt"/>
              </a:rPr>
              <a:t>102</a:t>
            </a:r>
          </a:p>
        </p:txBody>
      </p:sp>
      <p:sp>
        <p:nvSpPr>
          <p:cNvPr id="19" name="TextBox 18">
            <a:extLst>
              <a:ext uri="{FF2B5EF4-FFF2-40B4-BE49-F238E27FC236}">
                <a16:creationId xmlns:a16="http://schemas.microsoft.com/office/drawing/2014/main" id="{003BA3FE-0D27-44A1-84DC-A1B133F6B40E}"/>
              </a:ext>
            </a:extLst>
          </p:cNvPr>
          <p:cNvSpPr txBox="1"/>
          <p:nvPr/>
        </p:nvSpPr>
        <p:spPr>
          <a:xfrm>
            <a:off x="3582475" y="2995167"/>
            <a:ext cx="463639" cy="307777"/>
          </a:xfrm>
          <a:prstGeom prst="rect">
            <a:avLst/>
          </a:prstGeom>
          <a:noFill/>
        </p:spPr>
        <p:txBody>
          <a:bodyPr wrap="square" rtlCol="0">
            <a:spAutoFit/>
          </a:bodyPr>
          <a:lstStyle/>
          <a:p>
            <a:pPr algn="l"/>
            <a:r>
              <a:rPr lang="en-US" sz="1400" dirty="0">
                <a:latin typeface="+mj-lt"/>
              </a:rPr>
              <a:t>166</a:t>
            </a:r>
          </a:p>
        </p:txBody>
      </p:sp>
      <p:sp>
        <p:nvSpPr>
          <p:cNvPr id="20" name="TextBox 19">
            <a:extLst>
              <a:ext uri="{FF2B5EF4-FFF2-40B4-BE49-F238E27FC236}">
                <a16:creationId xmlns:a16="http://schemas.microsoft.com/office/drawing/2014/main" id="{0AB257F0-2DC4-41E0-8A2B-862505667666}"/>
              </a:ext>
            </a:extLst>
          </p:cNvPr>
          <p:cNvSpPr txBox="1"/>
          <p:nvPr/>
        </p:nvSpPr>
        <p:spPr>
          <a:xfrm>
            <a:off x="4784503" y="2995167"/>
            <a:ext cx="463639" cy="307777"/>
          </a:xfrm>
          <a:prstGeom prst="rect">
            <a:avLst/>
          </a:prstGeom>
          <a:noFill/>
        </p:spPr>
        <p:txBody>
          <a:bodyPr wrap="square" rtlCol="0">
            <a:spAutoFit/>
          </a:bodyPr>
          <a:lstStyle/>
          <a:p>
            <a:pPr algn="l"/>
            <a:r>
              <a:rPr lang="en-US" sz="1400" dirty="0">
                <a:latin typeface="+mj-lt"/>
              </a:rPr>
              <a:t>110</a:t>
            </a:r>
          </a:p>
        </p:txBody>
      </p:sp>
      <p:sp>
        <p:nvSpPr>
          <p:cNvPr id="21" name="TextBox 20">
            <a:extLst>
              <a:ext uri="{FF2B5EF4-FFF2-40B4-BE49-F238E27FC236}">
                <a16:creationId xmlns:a16="http://schemas.microsoft.com/office/drawing/2014/main" id="{4EE4A077-FC35-479E-86BB-16C37331BDEF}"/>
              </a:ext>
            </a:extLst>
          </p:cNvPr>
          <p:cNvSpPr txBox="1"/>
          <p:nvPr/>
        </p:nvSpPr>
        <p:spPr>
          <a:xfrm>
            <a:off x="2311760" y="2070733"/>
            <a:ext cx="463639" cy="307777"/>
          </a:xfrm>
          <a:prstGeom prst="rect">
            <a:avLst/>
          </a:prstGeom>
          <a:noFill/>
        </p:spPr>
        <p:txBody>
          <a:bodyPr wrap="square" rtlCol="0">
            <a:spAutoFit/>
          </a:bodyPr>
          <a:lstStyle/>
          <a:p>
            <a:pPr algn="l"/>
            <a:r>
              <a:rPr lang="en-US" sz="1400" dirty="0">
                <a:latin typeface="+mj-lt"/>
              </a:rPr>
              <a:t>188</a:t>
            </a:r>
          </a:p>
        </p:txBody>
      </p:sp>
      <p:sp>
        <p:nvSpPr>
          <p:cNvPr id="22" name="TextBox 21">
            <a:extLst>
              <a:ext uri="{FF2B5EF4-FFF2-40B4-BE49-F238E27FC236}">
                <a16:creationId xmlns:a16="http://schemas.microsoft.com/office/drawing/2014/main" id="{D97ECF0C-2844-49B8-ADA4-992713A093DF}"/>
              </a:ext>
            </a:extLst>
          </p:cNvPr>
          <p:cNvSpPr txBox="1"/>
          <p:nvPr/>
        </p:nvSpPr>
        <p:spPr>
          <a:xfrm>
            <a:off x="1918954" y="1760597"/>
            <a:ext cx="463639" cy="307777"/>
          </a:xfrm>
          <a:prstGeom prst="rect">
            <a:avLst/>
          </a:prstGeom>
          <a:noFill/>
        </p:spPr>
        <p:txBody>
          <a:bodyPr wrap="square" rtlCol="0">
            <a:spAutoFit/>
          </a:bodyPr>
          <a:lstStyle/>
          <a:p>
            <a:pPr algn="l"/>
            <a:r>
              <a:rPr lang="en-US" sz="1400" dirty="0">
                <a:latin typeface="+mj-lt"/>
              </a:rPr>
              <a:t>138</a:t>
            </a:r>
          </a:p>
        </p:txBody>
      </p:sp>
      <p:sp>
        <p:nvSpPr>
          <p:cNvPr id="23" name="TextBox 22">
            <a:extLst>
              <a:ext uri="{FF2B5EF4-FFF2-40B4-BE49-F238E27FC236}">
                <a16:creationId xmlns:a16="http://schemas.microsoft.com/office/drawing/2014/main" id="{FB2697CD-1071-4522-9361-D1C471DC56E5}"/>
              </a:ext>
            </a:extLst>
          </p:cNvPr>
          <p:cNvSpPr txBox="1"/>
          <p:nvPr/>
        </p:nvSpPr>
        <p:spPr>
          <a:xfrm>
            <a:off x="3501889" y="1545802"/>
            <a:ext cx="463639" cy="307777"/>
          </a:xfrm>
          <a:prstGeom prst="rect">
            <a:avLst/>
          </a:prstGeom>
          <a:noFill/>
        </p:spPr>
        <p:txBody>
          <a:bodyPr wrap="square" rtlCol="0">
            <a:spAutoFit/>
          </a:bodyPr>
          <a:lstStyle/>
          <a:p>
            <a:pPr algn="l"/>
            <a:r>
              <a:rPr lang="en-US" sz="1400" dirty="0">
                <a:latin typeface="+mj-lt"/>
              </a:rPr>
              <a:t>160</a:t>
            </a:r>
          </a:p>
        </p:txBody>
      </p:sp>
      <p:sp>
        <p:nvSpPr>
          <p:cNvPr id="24" name="TextBox 23">
            <a:extLst>
              <a:ext uri="{FF2B5EF4-FFF2-40B4-BE49-F238E27FC236}">
                <a16:creationId xmlns:a16="http://schemas.microsoft.com/office/drawing/2014/main" id="{BF193056-B560-4236-9CC2-A06D4962F0E5}"/>
              </a:ext>
            </a:extLst>
          </p:cNvPr>
          <p:cNvSpPr txBox="1"/>
          <p:nvPr/>
        </p:nvSpPr>
        <p:spPr>
          <a:xfrm>
            <a:off x="4320863" y="1238025"/>
            <a:ext cx="463639" cy="307777"/>
          </a:xfrm>
          <a:prstGeom prst="rect">
            <a:avLst/>
          </a:prstGeom>
          <a:noFill/>
        </p:spPr>
        <p:txBody>
          <a:bodyPr wrap="square" rtlCol="0">
            <a:spAutoFit/>
          </a:bodyPr>
          <a:lstStyle/>
          <a:p>
            <a:pPr algn="l"/>
            <a:r>
              <a:rPr lang="en-US" sz="1400" dirty="0">
                <a:latin typeface="+mj-lt"/>
              </a:rPr>
              <a:t>123</a:t>
            </a:r>
          </a:p>
        </p:txBody>
      </p:sp>
      <p:sp>
        <p:nvSpPr>
          <p:cNvPr id="25" name="TextBox 24">
            <a:extLst>
              <a:ext uri="{FF2B5EF4-FFF2-40B4-BE49-F238E27FC236}">
                <a16:creationId xmlns:a16="http://schemas.microsoft.com/office/drawing/2014/main" id="{39858A14-0CF5-44DC-9BA3-77BACC794EF4}"/>
              </a:ext>
            </a:extLst>
          </p:cNvPr>
          <p:cNvSpPr txBox="1"/>
          <p:nvPr/>
        </p:nvSpPr>
        <p:spPr>
          <a:xfrm>
            <a:off x="5176332" y="1784069"/>
            <a:ext cx="463639" cy="307777"/>
          </a:xfrm>
          <a:prstGeom prst="rect">
            <a:avLst/>
          </a:prstGeom>
          <a:noFill/>
        </p:spPr>
        <p:txBody>
          <a:bodyPr wrap="square" rtlCol="0">
            <a:spAutoFit/>
          </a:bodyPr>
          <a:lstStyle/>
          <a:p>
            <a:pPr algn="l"/>
            <a:r>
              <a:rPr lang="en-US" sz="1400" dirty="0">
                <a:latin typeface="+mj-lt"/>
              </a:rPr>
              <a:t>114</a:t>
            </a:r>
          </a:p>
        </p:txBody>
      </p:sp>
      <p:sp>
        <p:nvSpPr>
          <p:cNvPr id="26" name="TextBox 25">
            <a:extLst>
              <a:ext uri="{FF2B5EF4-FFF2-40B4-BE49-F238E27FC236}">
                <a16:creationId xmlns:a16="http://schemas.microsoft.com/office/drawing/2014/main" id="{014651D9-34B5-4CF3-8DCF-E08AA0CAD842}"/>
              </a:ext>
            </a:extLst>
          </p:cNvPr>
          <p:cNvSpPr txBox="1"/>
          <p:nvPr/>
        </p:nvSpPr>
        <p:spPr>
          <a:xfrm>
            <a:off x="4730841" y="2360990"/>
            <a:ext cx="463639" cy="307777"/>
          </a:xfrm>
          <a:prstGeom prst="rect">
            <a:avLst/>
          </a:prstGeom>
          <a:noFill/>
        </p:spPr>
        <p:txBody>
          <a:bodyPr wrap="square" rtlCol="0">
            <a:spAutoFit/>
          </a:bodyPr>
          <a:lstStyle/>
          <a:p>
            <a:pPr algn="l"/>
            <a:r>
              <a:rPr lang="en-US" sz="1400" dirty="0">
                <a:latin typeface="+mj-lt"/>
              </a:rPr>
              <a:t>118</a:t>
            </a:r>
          </a:p>
        </p:txBody>
      </p:sp>
      <p:sp>
        <p:nvSpPr>
          <p:cNvPr id="2" name="TextBox 1">
            <a:extLst>
              <a:ext uri="{FF2B5EF4-FFF2-40B4-BE49-F238E27FC236}">
                <a16:creationId xmlns:a16="http://schemas.microsoft.com/office/drawing/2014/main" id="{9D2D4415-BC1F-3876-53A8-9A14A0EF1B62}"/>
              </a:ext>
            </a:extLst>
          </p:cNvPr>
          <p:cNvSpPr txBox="1"/>
          <p:nvPr/>
        </p:nvSpPr>
        <p:spPr>
          <a:xfrm>
            <a:off x="6413770" y="782532"/>
            <a:ext cx="2533735" cy="1477328"/>
          </a:xfrm>
          <a:prstGeom prst="rect">
            <a:avLst/>
          </a:prstGeom>
          <a:noFill/>
        </p:spPr>
        <p:txBody>
          <a:bodyPr wrap="square" rtlCol="0">
            <a:spAutoFit/>
          </a:bodyPr>
          <a:lstStyle/>
          <a:p>
            <a:pPr algn="l"/>
            <a:r>
              <a:rPr lang="en-US" dirty="0">
                <a:solidFill>
                  <a:schemeClr val="bg1"/>
                </a:solidFill>
                <a:latin typeface="+mj-lt"/>
              </a:rPr>
              <a:t>From visual inspection, where would you draw a line (horizontally or vertically) to achieve maximum purity?</a:t>
            </a:r>
          </a:p>
        </p:txBody>
      </p:sp>
    </p:spTree>
    <p:extLst>
      <p:ext uri="{BB962C8B-B14F-4D97-AF65-F5344CB8AC3E}">
        <p14:creationId xmlns:p14="http://schemas.microsoft.com/office/powerpoint/2010/main" val="292067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62AEA47-773F-4EF4-BFB4-4FC22936F8F2}"/>
              </a:ext>
            </a:extLst>
          </p:cNvPr>
          <p:cNvSpPr>
            <a:spLocks noGrp="1"/>
          </p:cNvSpPr>
          <p:nvPr>
            <p:ph type="title"/>
          </p:nvPr>
        </p:nvSpPr>
        <p:spPr/>
        <p:txBody>
          <a:bodyPr>
            <a:normAutofit fontScale="90000"/>
          </a:bodyPr>
          <a:lstStyle/>
          <a:p>
            <a:r>
              <a:rPr lang="en-US" dirty="0"/>
              <a:t>Calculating "Purity"</a:t>
            </a:r>
          </a:p>
        </p:txBody>
      </p:sp>
      <p:pic>
        <p:nvPicPr>
          <p:cNvPr id="14" name="Picture 13">
            <a:extLst>
              <a:ext uri="{FF2B5EF4-FFF2-40B4-BE49-F238E27FC236}">
                <a16:creationId xmlns:a16="http://schemas.microsoft.com/office/drawing/2014/main" id="{57DB6F93-13B2-40AB-BD31-6654964DFAA5}"/>
              </a:ext>
            </a:extLst>
          </p:cNvPr>
          <p:cNvPicPr>
            <a:picLocks noChangeAspect="1"/>
          </p:cNvPicPr>
          <p:nvPr/>
        </p:nvPicPr>
        <p:blipFill>
          <a:blip r:embed="rId2"/>
          <a:stretch>
            <a:fillRect/>
          </a:stretch>
        </p:blipFill>
        <p:spPr>
          <a:xfrm>
            <a:off x="567838" y="782532"/>
            <a:ext cx="5638611" cy="4087124"/>
          </a:xfrm>
          <a:prstGeom prst="rect">
            <a:avLst/>
          </a:prstGeom>
        </p:spPr>
      </p:pic>
      <p:cxnSp>
        <p:nvCxnSpPr>
          <p:cNvPr id="16" name="Straight Connector 15">
            <a:extLst>
              <a:ext uri="{FF2B5EF4-FFF2-40B4-BE49-F238E27FC236}">
                <a16:creationId xmlns:a16="http://schemas.microsoft.com/office/drawing/2014/main" id="{4BE8FDAD-0612-472F-86BA-0367B9D9AA7F}"/>
              </a:ext>
            </a:extLst>
          </p:cNvPr>
          <p:cNvCxnSpPr/>
          <p:nvPr/>
        </p:nvCxnSpPr>
        <p:spPr>
          <a:xfrm>
            <a:off x="803601" y="2924627"/>
            <a:ext cx="53340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6B26C85-B8BE-48D1-91B2-8ACA631E9179}"/>
              </a:ext>
            </a:extLst>
          </p:cNvPr>
          <p:cNvSpPr txBox="1"/>
          <p:nvPr/>
        </p:nvSpPr>
        <p:spPr>
          <a:xfrm>
            <a:off x="4320864" y="3778522"/>
            <a:ext cx="463639" cy="307777"/>
          </a:xfrm>
          <a:prstGeom prst="rect">
            <a:avLst/>
          </a:prstGeom>
          <a:noFill/>
        </p:spPr>
        <p:txBody>
          <a:bodyPr wrap="square" rtlCol="0">
            <a:spAutoFit/>
          </a:bodyPr>
          <a:lstStyle/>
          <a:p>
            <a:pPr algn="l"/>
            <a:r>
              <a:rPr lang="en-US" sz="1400" dirty="0">
                <a:latin typeface="+mj-lt"/>
              </a:rPr>
              <a:t>120</a:t>
            </a:r>
          </a:p>
        </p:txBody>
      </p:sp>
      <p:sp>
        <p:nvSpPr>
          <p:cNvPr id="18" name="TextBox 17">
            <a:extLst>
              <a:ext uri="{FF2B5EF4-FFF2-40B4-BE49-F238E27FC236}">
                <a16:creationId xmlns:a16="http://schemas.microsoft.com/office/drawing/2014/main" id="{7FDAF399-554A-4359-9DF8-D334043C6F88}"/>
              </a:ext>
            </a:extLst>
          </p:cNvPr>
          <p:cNvSpPr txBox="1"/>
          <p:nvPr/>
        </p:nvSpPr>
        <p:spPr>
          <a:xfrm>
            <a:off x="5194480" y="3497468"/>
            <a:ext cx="463639" cy="307777"/>
          </a:xfrm>
          <a:prstGeom prst="rect">
            <a:avLst/>
          </a:prstGeom>
          <a:noFill/>
        </p:spPr>
        <p:txBody>
          <a:bodyPr wrap="square" rtlCol="0">
            <a:spAutoFit/>
          </a:bodyPr>
          <a:lstStyle/>
          <a:p>
            <a:pPr algn="l"/>
            <a:r>
              <a:rPr lang="en-US" sz="1400" dirty="0">
                <a:latin typeface="+mj-lt"/>
              </a:rPr>
              <a:t>102</a:t>
            </a:r>
          </a:p>
        </p:txBody>
      </p:sp>
      <p:sp>
        <p:nvSpPr>
          <p:cNvPr id="19" name="TextBox 18">
            <a:extLst>
              <a:ext uri="{FF2B5EF4-FFF2-40B4-BE49-F238E27FC236}">
                <a16:creationId xmlns:a16="http://schemas.microsoft.com/office/drawing/2014/main" id="{003BA3FE-0D27-44A1-84DC-A1B133F6B40E}"/>
              </a:ext>
            </a:extLst>
          </p:cNvPr>
          <p:cNvSpPr txBox="1"/>
          <p:nvPr/>
        </p:nvSpPr>
        <p:spPr>
          <a:xfrm>
            <a:off x="3582475" y="2995167"/>
            <a:ext cx="463639" cy="307777"/>
          </a:xfrm>
          <a:prstGeom prst="rect">
            <a:avLst/>
          </a:prstGeom>
          <a:noFill/>
        </p:spPr>
        <p:txBody>
          <a:bodyPr wrap="square" rtlCol="0">
            <a:spAutoFit/>
          </a:bodyPr>
          <a:lstStyle/>
          <a:p>
            <a:pPr algn="l"/>
            <a:r>
              <a:rPr lang="en-US" sz="1400" dirty="0">
                <a:latin typeface="+mj-lt"/>
              </a:rPr>
              <a:t>166</a:t>
            </a:r>
          </a:p>
        </p:txBody>
      </p:sp>
      <p:sp>
        <p:nvSpPr>
          <p:cNvPr id="20" name="TextBox 19">
            <a:extLst>
              <a:ext uri="{FF2B5EF4-FFF2-40B4-BE49-F238E27FC236}">
                <a16:creationId xmlns:a16="http://schemas.microsoft.com/office/drawing/2014/main" id="{0AB257F0-2DC4-41E0-8A2B-862505667666}"/>
              </a:ext>
            </a:extLst>
          </p:cNvPr>
          <p:cNvSpPr txBox="1"/>
          <p:nvPr/>
        </p:nvSpPr>
        <p:spPr>
          <a:xfrm>
            <a:off x="4784503" y="2995167"/>
            <a:ext cx="463639" cy="307777"/>
          </a:xfrm>
          <a:prstGeom prst="rect">
            <a:avLst/>
          </a:prstGeom>
          <a:noFill/>
        </p:spPr>
        <p:txBody>
          <a:bodyPr wrap="square" rtlCol="0">
            <a:spAutoFit/>
          </a:bodyPr>
          <a:lstStyle/>
          <a:p>
            <a:pPr algn="l"/>
            <a:r>
              <a:rPr lang="en-US" sz="1400" dirty="0">
                <a:latin typeface="+mj-lt"/>
              </a:rPr>
              <a:t>110</a:t>
            </a:r>
          </a:p>
        </p:txBody>
      </p:sp>
      <p:sp>
        <p:nvSpPr>
          <p:cNvPr id="21" name="TextBox 20">
            <a:extLst>
              <a:ext uri="{FF2B5EF4-FFF2-40B4-BE49-F238E27FC236}">
                <a16:creationId xmlns:a16="http://schemas.microsoft.com/office/drawing/2014/main" id="{4EE4A077-FC35-479E-86BB-16C37331BDEF}"/>
              </a:ext>
            </a:extLst>
          </p:cNvPr>
          <p:cNvSpPr txBox="1"/>
          <p:nvPr/>
        </p:nvSpPr>
        <p:spPr>
          <a:xfrm>
            <a:off x="2311760" y="2070733"/>
            <a:ext cx="463639" cy="307777"/>
          </a:xfrm>
          <a:prstGeom prst="rect">
            <a:avLst/>
          </a:prstGeom>
          <a:noFill/>
        </p:spPr>
        <p:txBody>
          <a:bodyPr wrap="square" rtlCol="0">
            <a:spAutoFit/>
          </a:bodyPr>
          <a:lstStyle/>
          <a:p>
            <a:pPr algn="l"/>
            <a:r>
              <a:rPr lang="en-US" sz="1400" dirty="0">
                <a:latin typeface="+mj-lt"/>
              </a:rPr>
              <a:t>188</a:t>
            </a:r>
          </a:p>
        </p:txBody>
      </p:sp>
      <p:sp>
        <p:nvSpPr>
          <p:cNvPr id="22" name="TextBox 21">
            <a:extLst>
              <a:ext uri="{FF2B5EF4-FFF2-40B4-BE49-F238E27FC236}">
                <a16:creationId xmlns:a16="http://schemas.microsoft.com/office/drawing/2014/main" id="{D97ECF0C-2844-49B8-ADA4-992713A093DF}"/>
              </a:ext>
            </a:extLst>
          </p:cNvPr>
          <p:cNvSpPr txBox="1"/>
          <p:nvPr/>
        </p:nvSpPr>
        <p:spPr>
          <a:xfrm>
            <a:off x="1918954" y="1760597"/>
            <a:ext cx="463639" cy="307777"/>
          </a:xfrm>
          <a:prstGeom prst="rect">
            <a:avLst/>
          </a:prstGeom>
          <a:noFill/>
        </p:spPr>
        <p:txBody>
          <a:bodyPr wrap="square" rtlCol="0">
            <a:spAutoFit/>
          </a:bodyPr>
          <a:lstStyle/>
          <a:p>
            <a:pPr algn="l"/>
            <a:r>
              <a:rPr lang="en-US" sz="1400" dirty="0">
                <a:latin typeface="+mj-lt"/>
              </a:rPr>
              <a:t>138</a:t>
            </a:r>
          </a:p>
        </p:txBody>
      </p:sp>
      <p:sp>
        <p:nvSpPr>
          <p:cNvPr id="23" name="TextBox 22">
            <a:extLst>
              <a:ext uri="{FF2B5EF4-FFF2-40B4-BE49-F238E27FC236}">
                <a16:creationId xmlns:a16="http://schemas.microsoft.com/office/drawing/2014/main" id="{FB2697CD-1071-4522-9361-D1C471DC56E5}"/>
              </a:ext>
            </a:extLst>
          </p:cNvPr>
          <p:cNvSpPr txBox="1"/>
          <p:nvPr/>
        </p:nvSpPr>
        <p:spPr>
          <a:xfrm>
            <a:off x="3501889" y="1545802"/>
            <a:ext cx="463639" cy="307777"/>
          </a:xfrm>
          <a:prstGeom prst="rect">
            <a:avLst/>
          </a:prstGeom>
          <a:noFill/>
        </p:spPr>
        <p:txBody>
          <a:bodyPr wrap="square" rtlCol="0">
            <a:spAutoFit/>
          </a:bodyPr>
          <a:lstStyle/>
          <a:p>
            <a:pPr algn="l"/>
            <a:r>
              <a:rPr lang="en-US" sz="1400" dirty="0">
                <a:latin typeface="+mj-lt"/>
              </a:rPr>
              <a:t>160</a:t>
            </a:r>
          </a:p>
        </p:txBody>
      </p:sp>
      <p:sp>
        <p:nvSpPr>
          <p:cNvPr id="24" name="TextBox 23">
            <a:extLst>
              <a:ext uri="{FF2B5EF4-FFF2-40B4-BE49-F238E27FC236}">
                <a16:creationId xmlns:a16="http://schemas.microsoft.com/office/drawing/2014/main" id="{BF193056-B560-4236-9CC2-A06D4962F0E5}"/>
              </a:ext>
            </a:extLst>
          </p:cNvPr>
          <p:cNvSpPr txBox="1"/>
          <p:nvPr/>
        </p:nvSpPr>
        <p:spPr>
          <a:xfrm>
            <a:off x="4320863" y="1238025"/>
            <a:ext cx="463639" cy="307777"/>
          </a:xfrm>
          <a:prstGeom prst="rect">
            <a:avLst/>
          </a:prstGeom>
          <a:noFill/>
        </p:spPr>
        <p:txBody>
          <a:bodyPr wrap="square" rtlCol="0">
            <a:spAutoFit/>
          </a:bodyPr>
          <a:lstStyle/>
          <a:p>
            <a:pPr algn="l"/>
            <a:r>
              <a:rPr lang="en-US" sz="1400" dirty="0">
                <a:latin typeface="+mj-lt"/>
              </a:rPr>
              <a:t>123</a:t>
            </a:r>
          </a:p>
        </p:txBody>
      </p:sp>
      <p:sp>
        <p:nvSpPr>
          <p:cNvPr id="25" name="TextBox 24">
            <a:extLst>
              <a:ext uri="{FF2B5EF4-FFF2-40B4-BE49-F238E27FC236}">
                <a16:creationId xmlns:a16="http://schemas.microsoft.com/office/drawing/2014/main" id="{39858A14-0CF5-44DC-9BA3-77BACC794EF4}"/>
              </a:ext>
            </a:extLst>
          </p:cNvPr>
          <p:cNvSpPr txBox="1"/>
          <p:nvPr/>
        </p:nvSpPr>
        <p:spPr>
          <a:xfrm>
            <a:off x="5176332" y="1784069"/>
            <a:ext cx="463639" cy="307777"/>
          </a:xfrm>
          <a:prstGeom prst="rect">
            <a:avLst/>
          </a:prstGeom>
          <a:noFill/>
        </p:spPr>
        <p:txBody>
          <a:bodyPr wrap="square" rtlCol="0">
            <a:spAutoFit/>
          </a:bodyPr>
          <a:lstStyle/>
          <a:p>
            <a:pPr algn="l"/>
            <a:r>
              <a:rPr lang="en-US" sz="1400" dirty="0">
                <a:latin typeface="+mj-lt"/>
              </a:rPr>
              <a:t>114</a:t>
            </a:r>
          </a:p>
        </p:txBody>
      </p:sp>
      <p:sp>
        <p:nvSpPr>
          <p:cNvPr id="26" name="TextBox 25">
            <a:extLst>
              <a:ext uri="{FF2B5EF4-FFF2-40B4-BE49-F238E27FC236}">
                <a16:creationId xmlns:a16="http://schemas.microsoft.com/office/drawing/2014/main" id="{014651D9-34B5-4CF3-8DCF-E08AA0CAD842}"/>
              </a:ext>
            </a:extLst>
          </p:cNvPr>
          <p:cNvSpPr txBox="1"/>
          <p:nvPr/>
        </p:nvSpPr>
        <p:spPr>
          <a:xfrm>
            <a:off x="4730841" y="2360990"/>
            <a:ext cx="463639" cy="307777"/>
          </a:xfrm>
          <a:prstGeom prst="rect">
            <a:avLst/>
          </a:prstGeom>
          <a:noFill/>
        </p:spPr>
        <p:txBody>
          <a:bodyPr wrap="square" rtlCol="0">
            <a:spAutoFit/>
          </a:bodyPr>
          <a:lstStyle/>
          <a:p>
            <a:pPr algn="l"/>
            <a:r>
              <a:rPr lang="en-US" sz="1400" dirty="0">
                <a:latin typeface="+mj-lt"/>
              </a:rPr>
              <a:t>118</a:t>
            </a:r>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F78A6233-58CD-4E93-BA92-4E36FC5E04BB}"/>
                  </a:ext>
                </a:extLst>
              </p:cNvPr>
              <p:cNvSpPr/>
              <p:nvPr/>
            </p:nvSpPr>
            <p:spPr>
              <a:xfrm>
                <a:off x="6561784" y="1002701"/>
                <a:ext cx="1605200" cy="93525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i="1" smtClean="0">
                              <a:solidFill>
                                <a:schemeClr val="bg1"/>
                              </a:solidFill>
                              <a:latin typeface="Cambria Math" panose="02040503050406030204" pitchFamily="18" charset="0"/>
                            </a:rPr>
                          </m:ctrlPr>
                        </m:naryPr>
                        <m:sub>
                          <m:r>
                            <m:rPr>
                              <m:brk m:alnAt="23"/>
                            </m:rPr>
                            <a:rPr lang="en-US" i="1">
                              <a:solidFill>
                                <a:schemeClr val="bg1"/>
                              </a:solidFill>
                              <a:latin typeface="Cambria Math" panose="02040503050406030204" pitchFamily="18" charset="0"/>
                            </a:rPr>
                            <m:t>𝑗</m:t>
                          </m:r>
                          <m:r>
                            <a:rPr lang="en-US" i="1">
                              <a:solidFill>
                                <a:schemeClr val="bg1"/>
                              </a:solidFill>
                              <a:latin typeface="Cambria Math" panose="02040503050406030204" pitchFamily="18" charset="0"/>
                            </a:rPr>
                            <m:t>=1</m:t>
                          </m:r>
                        </m:sub>
                        <m:sup>
                          <m:r>
                            <a:rPr lang="en-US" i="1">
                              <a:solidFill>
                                <a:schemeClr val="bg1"/>
                              </a:solidFill>
                              <a:latin typeface="Cambria Math" panose="02040503050406030204" pitchFamily="18" charset="0"/>
                            </a:rPr>
                            <m:t>𝐽</m:t>
                          </m:r>
                        </m:sup>
                        <m:e>
                          <m:nary>
                            <m:naryPr>
                              <m:chr m:val="∑"/>
                              <m:supHide m:val="on"/>
                              <m:ctrlPr>
                                <a:rPr lang="en-US" i="1">
                                  <a:solidFill>
                                    <a:schemeClr val="bg1"/>
                                  </a:solidFill>
                                  <a:latin typeface="Cambria Math" panose="02040503050406030204" pitchFamily="18" charset="0"/>
                                </a:rPr>
                              </m:ctrlPr>
                            </m:naryPr>
                            <m:sub>
                              <m:r>
                                <m:rPr>
                                  <m:brk m:alnAt="7"/>
                                </m:rPr>
                                <a:rPr lang="en-US" i="1">
                                  <a:solidFill>
                                    <a:schemeClr val="bg1"/>
                                  </a:solidFill>
                                  <a:latin typeface="Cambria Math" panose="02040503050406030204" pitchFamily="18" charset="0"/>
                                </a:rPr>
                                <m:t>𝑖</m:t>
                              </m:r>
                              <m:r>
                                <a:rPr lang="en-US" i="1">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𝑅</m:t>
                                  </m:r>
                                </m:e>
                                <m:sub>
                                  <m:r>
                                    <a:rPr lang="en-US" i="1">
                                      <a:solidFill>
                                        <a:schemeClr val="bg1"/>
                                      </a:solidFill>
                                      <a:latin typeface="Cambria Math" panose="02040503050406030204" pitchFamily="18" charset="0"/>
                                      <a:ea typeface="Cambria Math" panose="02040503050406030204" pitchFamily="18" charset="0"/>
                                    </a:rPr>
                                    <m:t>𝑗</m:t>
                                  </m:r>
                                </m:sub>
                              </m:sSub>
                            </m:sub>
                            <m:sup/>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𝑦</m:t>
                                      </m:r>
                                    </m:e>
                                    <m:sub>
                                      <m:r>
                                        <a:rPr lang="en-US" i="1">
                                          <a:solidFill>
                                            <a:schemeClr val="bg1"/>
                                          </a:solidFill>
                                          <a:latin typeface="Cambria Math" panose="02040503050406030204" pitchFamily="18" charset="0"/>
                                        </a:rPr>
                                        <m:t>𝑖</m:t>
                                      </m:r>
                                    </m:sub>
                                  </m:sSub>
                                  <m:r>
                                    <a:rPr lang="en-US" i="1">
                                      <a:solidFill>
                                        <a:schemeClr val="bg1"/>
                                      </a:solidFill>
                                      <a:latin typeface="Cambria Math" panose="02040503050406030204" pitchFamily="18" charset="0"/>
                                    </a:rPr>
                                    <m:t> − </m:t>
                                  </m:r>
                                  <m:sSub>
                                    <m:sSubPr>
                                      <m:ctrlPr>
                                        <a:rPr lang="en-US" i="1">
                                          <a:solidFill>
                                            <a:schemeClr val="bg1"/>
                                          </a:solidFill>
                                          <a:latin typeface="Cambria Math" panose="02040503050406030204" pitchFamily="18" charset="0"/>
                                        </a:rPr>
                                      </m:ctrlPr>
                                    </m:sSubPr>
                                    <m:e>
                                      <m:acc>
                                        <m:accPr>
                                          <m:chr m:val="̂"/>
                                          <m:ctrlPr>
                                            <a:rPr lang="en-US" i="1">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𝑦</m:t>
                                          </m:r>
                                        </m:e>
                                      </m:acc>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𝑗</m:t>
                                          </m:r>
                                        </m:sub>
                                      </m:sSub>
                                    </m:sub>
                                  </m:sSub>
                                  <m:r>
                                    <a:rPr lang="en-US" i="1">
                                      <a:solidFill>
                                        <a:schemeClr val="bg1"/>
                                      </a:solidFill>
                                      <a:latin typeface="Cambria Math" panose="02040503050406030204" pitchFamily="18" charset="0"/>
                                    </a:rPr>
                                    <m:t>)</m:t>
                                  </m:r>
                                </m:e>
                                <m:sup>
                                  <m:r>
                                    <a:rPr lang="en-US" i="1">
                                      <a:solidFill>
                                        <a:schemeClr val="bg1"/>
                                      </a:solidFill>
                                      <a:latin typeface="Cambria Math" panose="02040503050406030204" pitchFamily="18" charset="0"/>
                                    </a:rPr>
                                    <m:t>2</m:t>
                                  </m:r>
                                </m:sup>
                              </m:sSup>
                            </m:e>
                          </m:nary>
                          <m:r>
                            <a:rPr lang="en-US" b="0" i="1" smtClean="0">
                              <a:solidFill>
                                <a:schemeClr val="bg1"/>
                              </a:solidFill>
                              <a:latin typeface="Cambria Math" panose="02040503050406030204" pitchFamily="18" charset="0"/>
                            </a:rPr>
                            <m:t>=</m:t>
                          </m:r>
                        </m:e>
                      </m:nary>
                    </m:oMath>
                  </m:oMathPara>
                </a14:m>
                <a:endParaRPr lang="en-US" dirty="0">
                  <a:solidFill>
                    <a:schemeClr val="bg1"/>
                  </a:solidFill>
                </a:endParaRPr>
              </a:p>
            </p:txBody>
          </p:sp>
        </mc:Choice>
        <mc:Fallback xmlns="">
          <p:sp>
            <p:nvSpPr>
              <p:cNvPr id="27" name="Rectangle 26">
                <a:extLst>
                  <a:ext uri="{FF2B5EF4-FFF2-40B4-BE49-F238E27FC236}">
                    <a16:creationId xmlns:a16="http://schemas.microsoft.com/office/drawing/2014/main" id="{F78A6233-58CD-4E93-BA92-4E36FC5E04BB}"/>
                  </a:ext>
                </a:extLst>
              </p:cNvPr>
              <p:cNvSpPr>
                <a:spLocks noRot="1" noChangeAspect="1" noMove="1" noResize="1" noEditPoints="1" noAdjustHandles="1" noChangeArrowheads="1" noChangeShapeType="1" noTextEdit="1"/>
              </p:cNvSpPr>
              <p:nvPr/>
            </p:nvSpPr>
            <p:spPr>
              <a:xfrm>
                <a:off x="6561784" y="1002701"/>
                <a:ext cx="1605200" cy="935256"/>
              </a:xfrm>
              <a:prstGeom prst="rect">
                <a:avLst/>
              </a:prstGeom>
              <a:blipFill>
                <a:blip r:embed="rId3"/>
                <a:stretch>
                  <a:fillRect r="-36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DCB6AA6-018C-4979-9BA3-3A7EF9ADEFC7}"/>
                  </a:ext>
                </a:extLst>
              </p:cNvPr>
              <p:cNvSpPr txBox="1"/>
              <p:nvPr/>
            </p:nvSpPr>
            <p:spPr>
              <a:xfrm>
                <a:off x="6362164" y="2294751"/>
                <a:ext cx="2569614"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4156.8+614.8=4771.6</m:t>
                      </m:r>
                    </m:oMath>
                  </m:oMathPara>
                </a14:m>
                <a:endParaRPr lang="en-US" dirty="0">
                  <a:solidFill>
                    <a:schemeClr val="bg1"/>
                  </a:solidFill>
                  <a:latin typeface="+mj-lt"/>
                </a:endParaRPr>
              </a:p>
            </p:txBody>
          </p:sp>
        </mc:Choice>
        <mc:Fallback xmlns="">
          <p:sp>
            <p:nvSpPr>
              <p:cNvPr id="28" name="TextBox 27">
                <a:extLst>
                  <a:ext uri="{FF2B5EF4-FFF2-40B4-BE49-F238E27FC236}">
                    <a16:creationId xmlns:a16="http://schemas.microsoft.com/office/drawing/2014/main" id="{4DCB6AA6-018C-4979-9BA3-3A7EF9ADEFC7}"/>
                  </a:ext>
                </a:extLst>
              </p:cNvPr>
              <p:cNvSpPr txBox="1">
                <a:spLocks noRot="1" noChangeAspect="1" noMove="1" noResize="1" noEditPoints="1" noAdjustHandles="1" noChangeArrowheads="1" noChangeShapeType="1" noTextEdit="1"/>
              </p:cNvSpPr>
              <p:nvPr/>
            </p:nvSpPr>
            <p:spPr>
              <a:xfrm>
                <a:off x="6362164" y="2294751"/>
                <a:ext cx="2569614" cy="276999"/>
              </a:xfrm>
              <a:prstGeom prst="rect">
                <a:avLst/>
              </a:prstGeom>
              <a:blipFill>
                <a:blip r:embed="rId4"/>
                <a:stretch>
                  <a:fillRect l="-1900" r="-190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F7A698D-7274-4562-A910-1255A8C410F2}"/>
                  </a:ext>
                </a:extLst>
              </p:cNvPr>
              <p:cNvSpPr txBox="1"/>
              <p:nvPr/>
            </p:nvSpPr>
            <p:spPr>
              <a:xfrm>
                <a:off x="1242438" y="2248584"/>
                <a:ext cx="39472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𝑅</m:t>
                          </m:r>
                        </m:e>
                        <m:sub>
                          <m:r>
                            <a:rPr lang="en-US" sz="2400" b="0" i="1" smtClean="0">
                              <a:solidFill>
                                <a:srgbClr val="C00000"/>
                              </a:solidFill>
                              <a:latin typeface="Cambria Math" panose="02040503050406030204" pitchFamily="18" charset="0"/>
                            </a:rPr>
                            <m:t>1</m:t>
                          </m:r>
                        </m:sub>
                      </m:sSub>
                    </m:oMath>
                  </m:oMathPara>
                </a14:m>
                <a:endParaRPr lang="en-US" dirty="0">
                  <a:solidFill>
                    <a:schemeClr val="bg1"/>
                  </a:solidFill>
                  <a:latin typeface="+mj-lt"/>
                </a:endParaRPr>
              </a:p>
            </p:txBody>
          </p:sp>
        </mc:Choice>
        <mc:Fallback xmlns="">
          <p:sp>
            <p:nvSpPr>
              <p:cNvPr id="29" name="TextBox 28">
                <a:extLst>
                  <a:ext uri="{FF2B5EF4-FFF2-40B4-BE49-F238E27FC236}">
                    <a16:creationId xmlns:a16="http://schemas.microsoft.com/office/drawing/2014/main" id="{5F7A698D-7274-4562-A910-1255A8C410F2}"/>
                  </a:ext>
                </a:extLst>
              </p:cNvPr>
              <p:cNvSpPr txBox="1">
                <a:spLocks noRot="1" noChangeAspect="1" noMove="1" noResize="1" noEditPoints="1" noAdjustHandles="1" noChangeArrowheads="1" noChangeShapeType="1" noTextEdit="1"/>
              </p:cNvSpPr>
              <p:nvPr/>
            </p:nvSpPr>
            <p:spPr>
              <a:xfrm>
                <a:off x="1242438" y="2248584"/>
                <a:ext cx="394723" cy="369332"/>
              </a:xfrm>
              <a:prstGeom prst="rect">
                <a:avLst/>
              </a:prstGeom>
              <a:blipFill>
                <a:blip r:embed="rId5"/>
                <a:stretch>
                  <a:fillRect l="-18462" r="-6154"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B375C72-BF54-412A-9902-742F37369E57}"/>
                  </a:ext>
                </a:extLst>
              </p:cNvPr>
              <p:cNvSpPr txBox="1"/>
              <p:nvPr/>
            </p:nvSpPr>
            <p:spPr>
              <a:xfrm>
                <a:off x="1272585" y="3036432"/>
                <a:ext cx="401841"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𝑅</m:t>
                          </m:r>
                        </m:e>
                        <m:sub>
                          <m:r>
                            <a:rPr lang="en-US" sz="2400" b="0" i="1" smtClean="0">
                              <a:solidFill>
                                <a:srgbClr val="C00000"/>
                              </a:solidFill>
                              <a:latin typeface="Cambria Math" panose="02040503050406030204" pitchFamily="18" charset="0"/>
                            </a:rPr>
                            <m:t>2</m:t>
                          </m:r>
                        </m:sub>
                      </m:sSub>
                    </m:oMath>
                  </m:oMathPara>
                </a14:m>
                <a:endParaRPr lang="en-US" dirty="0">
                  <a:solidFill>
                    <a:schemeClr val="bg1"/>
                  </a:solidFill>
                  <a:latin typeface="+mj-lt"/>
                </a:endParaRPr>
              </a:p>
            </p:txBody>
          </p:sp>
        </mc:Choice>
        <mc:Fallback xmlns="">
          <p:sp>
            <p:nvSpPr>
              <p:cNvPr id="30" name="TextBox 29">
                <a:extLst>
                  <a:ext uri="{FF2B5EF4-FFF2-40B4-BE49-F238E27FC236}">
                    <a16:creationId xmlns:a16="http://schemas.microsoft.com/office/drawing/2014/main" id="{2B375C72-BF54-412A-9902-742F37369E57}"/>
                  </a:ext>
                </a:extLst>
              </p:cNvPr>
              <p:cNvSpPr txBox="1">
                <a:spLocks noRot="1" noChangeAspect="1" noMove="1" noResize="1" noEditPoints="1" noAdjustHandles="1" noChangeArrowheads="1" noChangeShapeType="1" noTextEdit="1"/>
              </p:cNvSpPr>
              <p:nvPr/>
            </p:nvSpPr>
            <p:spPr>
              <a:xfrm>
                <a:off x="1272585" y="3036432"/>
                <a:ext cx="401841" cy="369332"/>
              </a:xfrm>
              <a:prstGeom prst="rect">
                <a:avLst/>
              </a:prstGeom>
              <a:blipFill>
                <a:blip r:embed="rId6"/>
                <a:stretch>
                  <a:fillRect l="-18182" r="-6061" b="-13115"/>
                </a:stretch>
              </a:blipFill>
            </p:spPr>
            <p:txBody>
              <a:bodyPr/>
              <a:lstStyle/>
              <a:p>
                <a:r>
                  <a:rPr lang="en-US">
                    <a:noFill/>
                  </a:rPr>
                  <a:t> </a:t>
                </a:r>
              </a:p>
            </p:txBody>
          </p:sp>
        </mc:Fallback>
      </mc:AlternateContent>
    </p:spTree>
    <p:extLst>
      <p:ext uri="{BB962C8B-B14F-4D97-AF65-F5344CB8AC3E}">
        <p14:creationId xmlns:p14="http://schemas.microsoft.com/office/powerpoint/2010/main" val="392372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62AEA47-773F-4EF4-BFB4-4FC22936F8F2}"/>
              </a:ext>
            </a:extLst>
          </p:cNvPr>
          <p:cNvSpPr>
            <a:spLocks noGrp="1"/>
          </p:cNvSpPr>
          <p:nvPr>
            <p:ph type="title"/>
          </p:nvPr>
        </p:nvSpPr>
        <p:spPr/>
        <p:txBody>
          <a:bodyPr>
            <a:normAutofit fontScale="90000"/>
          </a:bodyPr>
          <a:lstStyle/>
          <a:p>
            <a:r>
              <a:rPr lang="en-US" dirty="0"/>
              <a:t>Calculating "Purity"</a:t>
            </a:r>
          </a:p>
        </p:txBody>
      </p:sp>
      <p:pic>
        <p:nvPicPr>
          <p:cNvPr id="14" name="Picture 13">
            <a:extLst>
              <a:ext uri="{FF2B5EF4-FFF2-40B4-BE49-F238E27FC236}">
                <a16:creationId xmlns:a16="http://schemas.microsoft.com/office/drawing/2014/main" id="{57DB6F93-13B2-40AB-BD31-6654964DFAA5}"/>
              </a:ext>
            </a:extLst>
          </p:cNvPr>
          <p:cNvPicPr>
            <a:picLocks noChangeAspect="1"/>
          </p:cNvPicPr>
          <p:nvPr/>
        </p:nvPicPr>
        <p:blipFill>
          <a:blip r:embed="rId2"/>
          <a:stretch>
            <a:fillRect/>
          </a:stretch>
        </p:blipFill>
        <p:spPr>
          <a:xfrm>
            <a:off x="567838" y="782532"/>
            <a:ext cx="5638611" cy="4087124"/>
          </a:xfrm>
          <a:prstGeom prst="rect">
            <a:avLst/>
          </a:prstGeom>
        </p:spPr>
      </p:pic>
      <p:cxnSp>
        <p:nvCxnSpPr>
          <p:cNvPr id="16" name="Straight Connector 15">
            <a:extLst>
              <a:ext uri="{FF2B5EF4-FFF2-40B4-BE49-F238E27FC236}">
                <a16:creationId xmlns:a16="http://schemas.microsoft.com/office/drawing/2014/main" id="{4BE8FDAD-0612-472F-86BA-0367B9D9AA7F}"/>
              </a:ext>
            </a:extLst>
          </p:cNvPr>
          <p:cNvCxnSpPr>
            <a:cxnSpLocks/>
          </p:cNvCxnSpPr>
          <p:nvPr/>
        </p:nvCxnSpPr>
        <p:spPr>
          <a:xfrm flipV="1">
            <a:off x="4127679" y="862885"/>
            <a:ext cx="0" cy="3825025"/>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6B26C85-B8BE-48D1-91B2-8ACA631E9179}"/>
              </a:ext>
            </a:extLst>
          </p:cNvPr>
          <p:cNvSpPr txBox="1"/>
          <p:nvPr/>
        </p:nvSpPr>
        <p:spPr>
          <a:xfrm>
            <a:off x="4320864" y="3778522"/>
            <a:ext cx="463639" cy="307777"/>
          </a:xfrm>
          <a:prstGeom prst="rect">
            <a:avLst/>
          </a:prstGeom>
          <a:noFill/>
        </p:spPr>
        <p:txBody>
          <a:bodyPr wrap="square" rtlCol="0">
            <a:spAutoFit/>
          </a:bodyPr>
          <a:lstStyle/>
          <a:p>
            <a:pPr algn="l"/>
            <a:r>
              <a:rPr lang="en-US" sz="1400" dirty="0">
                <a:latin typeface="+mj-lt"/>
              </a:rPr>
              <a:t>120</a:t>
            </a:r>
          </a:p>
        </p:txBody>
      </p:sp>
      <p:sp>
        <p:nvSpPr>
          <p:cNvPr id="18" name="TextBox 17">
            <a:extLst>
              <a:ext uri="{FF2B5EF4-FFF2-40B4-BE49-F238E27FC236}">
                <a16:creationId xmlns:a16="http://schemas.microsoft.com/office/drawing/2014/main" id="{7FDAF399-554A-4359-9DF8-D334043C6F88}"/>
              </a:ext>
            </a:extLst>
          </p:cNvPr>
          <p:cNvSpPr txBox="1"/>
          <p:nvPr/>
        </p:nvSpPr>
        <p:spPr>
          <a:xfrm>
            <a:off x="5194480" y="3497468"/>
            <a:ext cx="463639" cy="307777"/>
          </a:xfrm>
          <a:prstGeom prst="rect">
            <a:avLst/>
          </a:prstGeom>
          <a:noFill/>
        </p:spPr>
        <p:txBody>
          <a:bodyPr wrap="square" rtlCol="0">
            <a:spAutoFit/>
          </a:bodyPr>
          <a:lstStyle/>
          <a:p>
            <a:pPr algn="l"/>
            <a:r>
              <a:rPr lang="en-US" sz="1400" dirty="0">
                <a:latin typeface="+mj-lt"/>
              </a:rPr>
              <a:t>102</a:t>
            </a:r>
          </a:p>
        </p:txBody>
      </p:sp>
      <p:sp>
        <p:nvSpPr>
          <p:cNvPr id="19" name="TextBox 18">
            <a:extLst>
              <a:ext uri="{FF2B5EF4-FFF2-40B4-BE49-F238E27FC236}">
                <a16:creationId xmlns:a16="http://schemas.microsoft.com/office/drawing/2014/main" id="{003BA3FE-0D27-44A1-84DC-A1B133F6B40E}"/>
              </a:ext>
            </a:extLst>
          </p:cNvPr>
          <p:cNvSpPr txBox="1"/>
          <p:nvPr/>
        </p:nvSpPr>
        <p:spPr>
          <a:xfrm>
            <a:off x="3582475" y="2995167"/>
            <a:ext cx="463639" cy="307777"/>
          </a:xfrm>
          <a:prstGeom prst="rect">
            <a:avLst/>
          </a:prstGeom>
          <a:noFill/>
        </p:spPr>
        <p:txBody>
          <a:bodyPr wrap="square" rtlCol="0">
            <a:spAutoFit/>
          </a:bodyPr>
          <a:lstStyle/>
          <a:p>
            <a:pPr algn="l"/>
            <a:r>
              <a:rPr lang="en-US" sz="1400" dirty="0">
                <a:latin typeface="+mj-lt"/>
              </a:rPr>
              <a:t>166</a:t>
            </a:r>
          </a:p>
        </p:txBody>
      </p:sp>
      <p:sp>
        <p:nvSpPr>
          <p:cNvPr id="20" name="TextBox 19">
            <a:extLst>
              <a:ext uri="{FF2B5EF4-FFF2-40B4-BE49-F238E27FC236}">
                <a16:creationId xmlns:a16="http://schemas.microsoft.com/office/drawing/2014/main" id="{0AB257F0-2DC4-41E0-8A2B-862505667666}"/>
              </a:ext>
            </a:extLst>
          </p:cNvPr>
          <p:cNvSpPr txBox="1"/>
          <p:nvPr/>
        </p:nvSpPr>
        <p:spPr>
          <a:xfrm>
            <a:off x="4784503" y="2995167"/>
            <a:ext cx="463639" cy="307777"/>
          </a:xfrm>
          <a:prstGeom prst="rect">
            <a:avLst/>
          </a:prstGeom>
          <a:noFill/>
        </p:spPr>
        <p:txBody>
          <a:bodyPr wrap="square" rtlCol="0">
            <a:spAutoFit/>
          </a:bodyPr>
          <a:lstStyle/>
          <a:p>
            <a:pPr algn="l"/>
            <a:r>
              <a:rPr lang="en-US" sz="1400" dirty="0">
                <a:latin typeface="+mj-lt"/>
              </a:rPr>
              <a:t>110</a:t>
            </a:r>
          </a:p>
        </p:txBody>
      </p:sp>
      <p:sp>
        <p:nvSpPr>
          <p:cNvPr id="21" name="TextBox 20">
            <a:extLst>
              <a:ext uri="{FF2B5EF4-FFF2-40B4-BE49-F238E27FC236}">
                <a16:creationId xmlns:a16="http://schemas.microsoft.com/office/drawing/2014/main" id="{4EE4A077-FC35-479E-86BB-16C37331BDEF}"/>
              </a:ext>
            </a:extLst>
          </p:cNvPr>
          <p:cNvSpPr txBox="1"/>
          <p:nvPr/>
        </p:nvSpPr>
        <p:spPr>
          <a:xfrm>
            <a:off x="2311760" y="2070733"/>
            <a:ext cx="463639" cy="307777"/>
          </a:xfrm>
          <a:prstGeom prst="rect">
            <a:avLst/>
          </a:prstGeom>
          <a:noFill/>
        </p:spPr>
        <p:txBody>
          <a:bodyPr wrap="square" rtlCol="0">
            <a:spAutoFit/>
          </a:bodyPr>
          <a:lstStyle/>
          <a:p>
            <a:pPr algn="l"/>
            <a:r>
              <a:rPr lang="en-US" sz="1400" dirty="0">
                <a:latin typeface="+mj-lt"/>
              </a:rPr>
              <a:t>188</a:t>
            </a:r>
          </a:p>
        </p:txBody>
      </p:sp>
      <p:sp>
        <p:nvSpPr>
          <p:cNvPr id="22" name="TextBox 21">
            <a:extLst>
              <a:ext uri="{FF2B5EF4-FFF2-40B4-BE49-F238E27FC236}">
                <a16:creationId xmlns:a16="http://schemas.microsoft.com/office/drawing/2014/main" id="{D97ECF0C-2844-49B8-ADA4-992713A093DF}"/>
              </a:ext>
            </a:extLst>
          </p:cNvPr>
          <p:cNvSpPr txBox="1"/>
          <p:nvPr/>
        </p:nvSpPr>
        <p:spPr>
          <a:xfrm>
            <a:off x="1918954" y="1760597"/>
            <a:ext cx="463639" cy="307777"/>
          </a:xfrm>
          <a:prstGeom prst="rect">
            <a:avLst/>
          </a:prstGeom>
          <a:noFill/>
        </p:spPr>
        <p:txBody>
          <a:bodyPr wrap="square" rtlCol="0">
            <a:spAutoFit/>
          </a:bodyPr>
          <a:lstStyle/>
          <a:p>
            <a:pPr algn="l"/>
            <a:r>
              <a:rPr lang="en-US" sz="1400" dirty="0">
                <a:latin typeface="+mj-lt"/>
              </a:rPr>
              <a:t>138</a:t>
            </a:r>
          </a:p>
        </p:txBody>
      </p:sp>
      <p:sp>
        <p:nvSpPr>
          <p:cNvPr id="23" name="TextBox 22">
            <a:extLst>
              <a:ext uri="{FF2B5EF4-FFF2-40B4-BE49-F238E27FC236}">
                <a16:creationId xmlns:a16="http://schemas.microsoft.com/office/drawing/2014/main" id="{FB2697CD-1071-4522-9361-D1C471DC56E5}"/>
              </a:ext>
            </a:extLst>
          </p:cNvPr>
          <p:cNvSpPr txBox="1"/>
          <p:nvPr/>
        </p:nvSpPr>
        <p:spPr>
          <a:xfrm>
            <a:off x="3501889" y="1545802"/>
            <a:ext cx="463639" cy="307777"/>
          </a:xfrm>
          <a:prstGeom prst="rect">
            <a:avLst/>
          </a:prstGeom>
          <a:noFill/>
        </p:spPr>
        <p:txBody>
          <a:bodyPr wrap="square" rtlCol="0">
            <a:spAutoFit/>
          </a:bodyPr>
          <a:lstStyle/>
          <a:p>
            <a:pPr algn="l"/>
            <a:r>
              <a:rPr lang="en-US" sz="1400" dirty="0">
                <a:latin typeface="+mj-lt"/>
              </a:rPr>
              <a:t>160</a:t>
            </a:r>
          </a:p>
        </p:txBody>
      </p:sp>
      <p:sp>
        <p:nvSpPr>
          <p:cNvPr id="24" name="TextBox 23">
            <a:extLst>
              <a:ext uri="{FF2B5EF4-FFF2-40B4-BE49-F238E27FC236}">
                <a16:creationId xmlns:a16="http://schemas.microsoft.com/office/drawing/2014/main" id="{BF193056-B560-4236-9CC2-A06D4962F0E5}"/>
              </a:ext>
            </a:extLst>
          </p:cNvPr>
          <p:cNvSpPr txBox="1"/>
          <p:nvPr/>
        </p:nvSpPr>
        <p:spPr>
          <a:xfrm>
            <a:off x="4320863" y="1238025"/>
            <a:ext cx="463639" cy="307777"/>
          </a:xfrm>
          <a:prstGeom prst="rect">
            <a:avLst/>
          </a:prstGeom>
          <a:noFill/>
        </p:spPr>
        <p:txBody>
          <a:bodyPr wrap="square" rtlCol="0">
            <a:spAutoFit/>
          </a:bodyPr>
          <a:lstStyle/>
          <a:p>
            <a:pPr algn="l"/>
            <a:r>
              <a:rPr lang="en-US" sz="1400" dirty="0">
                <a:latin typeface="+mj-lt"/>
              </a:rPr>
              <a:t>123</a:t>
            </a:r>
          </a:p>
        </p:txBody>
      </p:sp>
      <p:sp>
        <p:nvSpPr>
          <p:cNvPr id="25" name="TextBox 24">
            <a:extLst>
              <a:ext uri="{FF2B5EF4-FFF2-40B4-BE49-F238E27FC236}">
                <a16:creationId xmlns:a16="http://schemas.microsoft.com/office/drawing/2014/main" id="{39858A14-0CF5-44DC-9BA3-77BACC794EF4}"/>
              </a:ext>
            </a:extLst>
          </p:cNvPr>
          <p:cNvSpPr txBox="1"/>
          <p:nvPr/>
        </p:nvSpPr>
        <p:spPr>
          <a:xfrm>
            <a:off x="5176332" y="1784069"/>
            <a:ext cx="463639" cy="307777"/>
          </a:xfrm>
          <a:prstGeom prst="rect">
            <a:avLst/>
          </a:prstGeom>
          <a:noFill/>
        </p:spPr>
        <p:txBody>
          <a:bodyPr wrap="square" rtlCol="0">
            <a:spAutoFit/>
          </a:bodyPr>
          <a:lstStyle/>
          <a:p>
            <a:pPr algn="l"/>
            <a:r>
              <a:rPr lang="en-US" sz="1400" dirty="0">
                <a:latin typeface="+mj-lt"/>
              </a:rPr>
              <a:t>114</a:t>
            </a:r>
          </a:p>
        </p:txBody>
      </p:sp>
      <p:sp>
        <p:nvSpPr>
          <p:cNvPr id="26" name="TextBox 25">
            <a:extLst>
              <a:ext uri="{FF2B5EF4-FFF2-40B4-BE49-F238E27FC236}">
                <a16:creationId xmlns:a16="http://schemas.microsoft.com/office/drawing/2014/main" id="{014651D9-34B5-4CF3-8DCF-E08AA0CAD842}"/>
              </a:ext>
            </a:extLst>
          </p:cNvPr>
          <p:cNvSpPr txBox="1"/>
          <p:nvPr/>
        </p:nvSpPr>
        <p:spPr>
          <a:xfrm>
            <a:off x="4730841" y="2360990"/>
            <a:ext cx="463639" cy="307777"/>
          </a:xfrm>
          <a:prstGeom prst="rect">
            <a:avLst/>
          </a:prstGeom>
          <a:noFill/>
        </p:spPr>
        <p:txBody>
          <a:bodyPr wrap="square" rtlCol="0">
            <a:spAutoFit/>
          </a:bodyPr>
          <a:lstStyle/>
          <a:p>
            <a:pPr algn="l"/>
            <a:r>
              <a:rPr lang="en-US" sz="1400" dirty="0">
                <a:latin typeface="+mj-lt"/>
              </a:rPr>
              <a:t>118</a:t>
            </a:r>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F78A6233-58CD-4E93-BA92-4E36FC5E04BB}"/>
                  </a:ext>
                </a:extLst>
              </p:cNvPr>
              <p:cNvSpPr/>
              <p:nvPr/>
            </p:nvSpPr>
            <p:spPr>
              <a:xfrm>
                <a:off x="6561784" y="1002701"/>
                <a:ext cx="1605200" cy="93525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i="1" smtClean="0">
                              <a:solidFill>
                                <a:schemeClr val="bg1"/>
                              </a:solidFill>
                              <a:latin typeface="Cambria Math" panose="02040503050406030204" pitchFamily="18" charset="0"/>
                            </a:rPr>
                          </m:ctrlPr>
                        </m:naryPr>
                        <m:sub>
                          <m:r>
                            <m:rPr>
                              <m:brk m:alnAt="23"/>
                            </m:rPr>
                            <a:rPr lang="en-US" i="1">
                              <a:solidFill>
                                <a:schemeClr val="bg1"/>
                              </a:solidFill>
                              <a:latin typeface="Cambria Math" panose="02040503050406030204" pitchFamily="18" charset="0"/>
                            </a:rPr>
                            <m:t>𝑗</m:t>
                          </m:r>
                          <m:r>
                            <a:rPr lang="en-US" i="1">
                              <a:solidFill>
                                <a:schemeClr val="bg1"/>
                              </a:solidFill>
                              <a:latin typeface="Cambria Math" panose="02040503050406030204" pitchFamily="18" charset="0"/>
                            </a:rPr>
                            <m:t>=1</m:t>
                          </m:r>
                        </m:sub>
                        <m:sup>
                          <m:r>
                            <a:rPr lang="en-US" i="1">
                              <a:solidFill>
                                <a:schemeClr val="bg1"/>
                              </a:solidFill>
                              <a:latin typeface="Cambria Math" panose="02040503050406030204" pitchFamily="18" charset="0"/>
                            </a:rPr>
                            <m:t>𝐽</m:t>
                          </m:r>
                        </m:sup>
                        <m:e>
                          <m:nary>
                            <m:naryPr>
                              <m:chr m:val="∑"/>
                              <m:supHide m:val="on"/>
                              <m:ctrlPr>
                                <a:rPr lang="en-US" i="1">
                                  <a:solidFill>
                                    <a:schemeClr val="bg1"/>
                                  </a:solidFill>
                                  <a:latin typeface="Cambria Math" panose="02040503050406030204" pitchFamily="18" charset="0"/>
                                </a:rPr>
                              </m:ctrlPr>
                            </m:naryPr>
                            <m:sub>
                              <m:r>
                                <m:rPr>
                                  <m:brk m:alnAt="7"/>
                                </m:rPr>
                                <a:rPr lang="en-US" i="1">
                                  <a:solidFill>
                                    <a:schemeClr val="bg1"/>
                                  </a:solidFill>
                                  <a:latin typeface="Cambria Math" panose="02040503050406030204" pitchFamily="18" charset="0"/>
                                </a:rPr>
                                <m:t>𝑖</m:t>
                              </m:r>
                              <m:r>
                                <a:rPr lang="en-US" i="1">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𝑅</m:t>
                                  </m:r>
                                </m:e>
                                <m:sub>
                                  <m:r>
                                    <a:rPr lang="en-US" i="1">
                                      <a:solidFill>
                                        <a:schemeClr val="bg1"/>
                                      </a:solidFill>
                                      <a:latin typeface="Cambria Math" panose="02040503050406030204" pitchFamily="18" charset="0"/>
                                      <a:ea typeface="Cambria Math" panose="02040503050406030204" pitchFamily="18" charset="0"/>
                                    </a:rPr>
                                    <m:t>𝑗</m:t>
                                  </m:r>
                                </m:sub>
                              </m:sSub>
                            </m:sub>
                            <m:sup/>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𝑦</m:t>
                                      </m:r>
                                    </m:e>
                                    <m:sub>
                                      <m:r>
                                        <a:rPr lang="en-US" i="1">
                                          <a:solidFill>
                                            <a:schemeClr val="bg1"/>
                                          </a:solidFill>
                                          <a:latin typeface="Cambria Math" panose="02040503050406030204" pitchFamily="18" charset="0"/>
                                        </a:rPr>
                                        <m:t>𝑖</m:t>
                                      </m:r>
                                    </m:sub>
                                  </m:sSub>
                                  <m:r>
                                    <a:rPr lang="en-US" i="1">
                                      <a:solidFill>
                                        <a:schemeClr val="bg1"/>
                                      </a:solidFill>
                                      <a:latin typeface="Cambria Math" panose="02040503050406030204" pitchFamily="18" charset="0"/>
                                    </a:rPr>
                                    <m:t> − </m:t>
                                  </m:r>
                                  <m:sSub>
                                    <m:sSubPr>
                                      <m:ctrlPr>
                                        <a:rPr lang="en-US" i="1">
                                          <a:solidFill>
                                            <a:schemeClr val="bg1"/>
                                          </a:solidFill>
                                          <a:latin typeface="Cambria Math" panose="02040503050406030204" pitchFamily="18" charset="0"/>
                                        </a:rPr>
                                      </m:ctrlPr>
                                    </m:sSubPr>
                                    <m:e>
                                      <m:acc>
                                        <m:accPr>
                                          <m:chr m:val="̂"/>
                                          <m:ctrlPr>
                                            <a:rPr lang="en-US" i="1">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𝑦</m:t>
                                          </m:r>
                                        </m:e>
                                      </m:acc>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𝑗</m:t>
                                          </m:r>
                                        </m:sub>
                                      </m:sSub>
                                    </m:sub>
                                  </m:sSub>
                                  <m:r>
                                    <a:rPr lang="en-US" i="1">
                                      <a:solidFill>
                                        <a:schemeClr val="bg1"/>
                                      </a:solidFill>
                                      <a:latin typeface="Cambria Math" panose="02040503050406030204" pitchFamily="18" charset="0"/>
                                    </a:rPr>
                                    <m:t>)</m:t>
                                  </m:r>
                                </m:e>
                                <m:sup>
                                  <m:r>
                                    <a:rPr lang="en-US" i="1">
                                      <a:solidFill>
                                        <a:schemeClr val="bg1"/>
                                      </a:solidFill>
                                      <a:latin typeface="Cambria Math" panose="02040503050406030204" pitchFamily="18" charset="0"/>
                                    </a:rPr>
                                    <m:t>2</m:t>
                                  </m:r>
                                </m:sup>
                              </m:sSup>
                            </m:e>
                          </m:nary>
                          <m:r>
                            <a:rPr lang="en-US" b="0" i="1" smtClean="0">
                              <a:solidFill>
                                <a:schemeClr val="bg1"/>
                              </a:solidFill>
                              <a:latin typeface="Cambria Math" panose="02040503050406030204" pitchFamily="18" charset="0"/>
                            </a:rPr>
                            <m:t>=</m:t>
                          </m:r>
                        </m:e>
                      </m:nary>
                    </m:oMath>
                  </m:oMathPara>
                </a14:m>
                <a:endParaRPr lang="en-US" dirty="0">
                  <a:solidFill>
                    <a:schemeClr val="bg1"/>
                  </a:solidFill>
                </a:endParaRPr>
              </a:p>
            </p:txBody>
          </p:sp>
        </mc:Choice>
        <mc:Fallback xmlns="">
          <p:sp>
            <p:nvSpPr>
              <p:cNvPr id="27" name="Rectangle 26">
                <a:extLst>
                  <a:ext uri="{FF2B5EF4-FFF2-40B4-BE49-F238E27FC236}">
                    <a16:creationId xmlns:a16="http://schemas.microsoft.com/office/drawing/2014/main" id="{F78A6233-58CD-4E93-BA92-4E36FC5E04BB}"/>
                  </a:ext>
                </a:extLst>
              </p:cNvPr>
              <p:cNvSpPr>
                <a:spLocks noRot="1" noChangeAspect="1" noMove="1" noResize="1" noEditPoints="1" noAdjustHandles="1" noChangeArrowheads="1" noChangeShapeType="1" noTextEdit="1"/>
              </p:cNvSpPr>
              <p:nvPr/>
            </p:nvSpPr>
            <p:spPr>
              <a:xfrm>
                <a:off x="6561784" y="1002701"/>
                <a:ext cx="1605200" cy="935256"/>
              </a:xfrm>
              <a:prstGeom prst="rect">
                <a:avLst/>
              </a:prstGeom>
              <a:blipFill>
                <a:blip r:embed="rId3"/>
                <a:stretch>
                  <a:fillRect r="-36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AE094A9-A77B-4700-8B7B-BFFC2EEA1C16}"/>
                  </a:ext>
                </a:extLst>
              </p:cNvPr>
              <p:cNvSpPr txBox="1"/>
              <p:nvPr/>
            </p:nvSpPr>
            <p:spPr>
              <a:xfrm>
                <a:off x="6362164" y="2294751"/>
                <a:ext cx="2393284"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1268+291.5=1559.5</m:t>
                      </m:r>
                    </m:oMath>
                  </m:oMathPara>
                </a14:m>
                <a:endParaRPr lang="en-US" dirty="0">
                  <a:solidFill>
                    <a:schemeClr val="bg1"/>
                  </a:solidFill>
                  <a:latin typeface="+mj-lt"/>
                </a:endParaRPr>
              </a:p>
            </p:txBody>
          </p:sp>
        </mc:Choice>
        <mc:Fallback xmlns="">
          <p:sp>
            <p:nvSpPr>
              <p:cNvPr id="29" name="TextBox 28">
                <a:extLst>
                  <a:ext uri="{FF2B5EF4-FFF2-40B4-BE49-F238E27FC236}">
                    <a16:creationId xmlns:a16="http://schemas.microsoft.com/office/drawing/2014/main" id="{AAE094A9-A77B-4700-8B7B-BFFC2EEA1C16}"/>
                  </a:ext>
                </a:extLst>
              </p:cNvPr>
              <p:cNvSpPr txBox="1">
                <a:spLocks noRot="1" noChangeAspect="1" noMove="1" noResize="1" noEditPoints="1" noAdjustHandles="1" noChangeArrowheads="1" noChangeShapeType="1" noTextEdit="1"/>
              </p:cNvSpPr>
              <p:nvPr/>
            </p:nvSpPr>
            <p:spPr>
              <a:xfrm>
                <a:off x="6362164" y="2294751"/>
                <a:ext cx="2393284" cy="276999"/>
              </a:xfrm>
              <a:prstGeom prst="rect">
                <a:avLst/>
              </a:prstGeom>
              <a:blipFill>
                <a:blip r:embed="rId4"/>
                <a:stretch>
                  <a:fillRect l="-2041" r="-2296"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81AB075-0340-4ECF-8E9B-EB4A8924A121}"/>
                  </a:ext>
                </a:extLst>
              </p:cNvPr>
              <p:cNvSpPr txBox="1"/>
              <p:nvPr/>
            </p:nvSpPr>
            <p:spPr>
              <a:xfrm>
                <a:off x="3011627" y="937751"/>
                <a:ext cx="39472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𝑅</m:t>
                          </m:r>
                        </m:e>
                        <m:sub>
                          <m:r>
                            <a:rPr lang="en-US" sz="2400" b="0" i="1" smtClean="0">
                              <a:solidFill>
                                <a:srgbClr val="C00000"/>
                              </a:solidFill>
                              <a:latin typeface="Cambria Math" panose="02040503050406030204" pitchFamily="18" charset="0"/>
                            </a:rPr>
                            <m:t>1</m:t>
                          </m:r>
                        </m:sub>
                      </m:sSub>
                    </m:oMath>
                  </m:oMathPara>
                </a14:m>
                <a:endParaRPr lang="en-US" dirty="0">
                  <a:solidFill>
                    <a:schemeClr val="bg1"/>
                  </a:solidFill>
                  <a:latin typeface="+mj-lt"/>
                </a:endParaRPr>
              </a:p>
            </p:txBody>
          </p:sp>
        </mc:Choice>
        <mc:Fallback xmlns="">
          <p:sp>
            <p:nvSpPr>
              <p:cNvPr id="30" name="TextBox 29">
                <a:extLst>
                  <a:ext uri="{FF2B5EF4-FFF2-40B4-BE49-F238E27FC236}">
                    <a16:creationId xmlns:a16="http://schemas.microsoft.com/office/drawing/2014/main" id="{081AB075-0340-4ECF-8E9B-EB4A8924A121}"/>
                  </a:ext>
                </a:extLst>
              </p:cNvPr>
              <p:cNvSpPr txBox="1">
                <a:spLocks noRot="1" noChangeAspect="1" noMove="1" noResize="1" noEditPoints="1" noAdjustHandles="1" noChangeArrowheads="1" noChangeShapeType="1" noTextEdit="1"/>
              </p:cNvSpPr>
              <p:nvPr/>
            </p:nvSpPr>
            <p:spPr>
              <a:xfrm>
                <a:off x="3011627" y="937751"/>
                <a:ext cx="394723" cy="369332"/>
              </a:xfrm>
              <a:prstGeom prst="rect">
                <a:avLst/>
              </a:prstGeom>
              <a:blipFill>
                <a:blip r:embed="rId5"/>
                <a:stretch>
                  <a:fillRect l="-16923" r="-6154"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D9FF245-BB84-4D4C-B4E7-472E32C56169}"/>
                  </a:ext>
                </a:extLst>
              </p:cNvPr>
              <p:cNvSpPr txBox="1"/>
              <p:nvPr/>
            </p:nvSpPr>
            <p:spPr>
              <a:xfrm>
                <a:off x="4818960" y="929295"/>
                <a:ext cx="401841"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𝑅</m:t>
                          </m:r>
                        </m:e>
                        <m:sub>
                          <m:r>
                            <a:rPr lang="en-US" sz="2400" b="0" i="1" smtClean="0">
                              <a:solidFill>
                                <a:srgbClr val="C00000"/>
                              </a:solidFill>
                              <a:latin typeface="Cambria Math" panose="02040503050406030204" pitchFamily="18" charset="0"/>
                            </a:rPr>
                            <m:t>2</m:t>
                          </m:r>
                        </m:sub>
                      </m:sSub>
                    </m:oMath>
                  </m:oMathPara>
                </a14:m>
                <a:endParaRPr lang="en-US" dirty="0">
                  <a:solidFill>
                    <a:schemeClr val="bg1"/>
                  </a:solidFill>
                  <a:latin typeface="+mj-lt"/>
                </a:endParaRPr>
              </a:p>
            </p:txBody>
          </p:sp>
        </mc:Choice>
        <mc:Fallback xmlns="">
          <p:sp>
            <p:nvSpPr>
              <p:cNvPr id="31" name="TextBox 30">
                <a:extLst>
                  <a:ext uri="{FF2B5EF4-FFF2-40B4-BE49-F238E27FC236}">
                    <a16:creationId xmlns:a16="http://schemas.microsoft.com/office/drawing/2014/main" id="{BD9FF245-BB84-4D4C-B4E7-472E32C56169}"/>
                  </a:ext>
                </a:extLst>
              </p:cNvPr>
              <p:cNvSpPr txBox="1">
                <a:spLocks noRot="1" noChangeAspect="1" noMove="1" noResize="1" noEditPoints="1" noAdjustHandles="1" noChangeArrowheads="1" noChangeShapeType="1" noTextEdit="1"/>
              </p:cNvSpPr>
              <p:nvPr/>
            </p:nvSpPr>
            <p:spPr>
              <a:xfrm>
                <a:off x="4818960" y="929295"/>
                <a:ext cx="401841" cy="369332"/>
              </a:xfrm>
              <a:prstGeom prst="rect">
                <a:avLst/>
              </a:prstGeom>
              <a:blipFill>
                <a:blip r:embed="rId6"/>
                <a:stretch>
                  <a:fillRect l="-18462" r="-7692" b="-13115"/>
                </a:stretch>
              </a:blipFill>
            </p:spPr>
            <p:txBody>
              <a:bodyPr/>
              <a:lstStyle/>
              <a:p>
                <a:r>
                  <a:rPr lang="en-US">
                    <a:noFill/>
                  </a:rPr>
                  <a:t> </a:t>
                </a:r>
              </a:p>
            </p:txBody>
          </p:sp>
        </mc:Fallback>
      </mc:AlternateContent>
    </p:spTree>
    <p:extLst>
      <p:ext uri="{BB962C8B-B14F-4D97-AF65-F5344CB8AC3E}">
        <p14:creationId xmlns:p14="http://schemas.microsoft.com/office/powerpoint/2010/main" val="918525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62AEA47-773F-4EF4-BFB4-4FC22936F8F2}"/>
              </a:ext>
            </a:extLst>
          </p:cNvPr>
          <p:cNvSpPr>
            <a:spLocks noGrp="1"/>
          </p:cNvSpPr>
          <p:nvPr>
            <p:ph type="title"/>
          </p:nvPr>
        </p:nvSpPr>
        <p:spPr/>
        <p:txBody>
          <a:bodyPr>
            <a:normAutofit fontScale="90000"/>
          </a:bodyPr>
          <a:lstStyle/>
          <a:p>
            <a:r>
              <a:rPr lang="en-US" dirty="0"/>
              <a:t>Calculating "Purity"</a:t>
            </a:r>
          </a:p>
        </p:txBody>
      </p:sp>
      <p:pic>
        <p:nvPicPr>
          <p:cNvPr id="14" name="Picture 13">
            <a:extLst>
              <a:ext uri="{FF2B5EF4-FFF2-40B4-BE49-F238E27FC236}">
                <a16:creationId xmlns:a16="http://schemas.microsoft.com/office/drawing/2014/main" id="{57DB6F93-13B2-40AB-BD31-6654964DFAA5}"/>
              </a:ext>
            </a:extLst>
          </p:cNvPr>
          <p:cNvPicPr>
            <a:picLocks noChangeAspect="1"/>
          </p:cNvPicPr>
          <p:nvPr/>
        </p:nvPicPr>
        <p:blipFill>
          <a:blip r:embed="rId2"/>
          <a:stretch>
            <a:fillRect/>
          </a:stretch>
        </p:blipFill>
        <p:spPr>
          <a:xfrm>
            <a:off x="567838" y="782532"/>
            <a:ext cx="5638611" cy="4087124"/>
          </a:xfrm>
          <a:prstGeom prst="rect">
            <a:avLst/>
          </a:prstGeom>
        </p:spPr>
      </p:pic>
      <p:cxnSp>
        <p:nvCxnSpPr>
          <p:cNvPr id="16" name="Straight Connector 15">
            <a:extLst>
              <a:ext uri="{FF2B5EF4-FFF2-40B4-BE49-F238E27FC236}">
                <a16:creationId xmlns:a16="http://schemas.microsoft.com/office/drawing/2014/main" id="{4BE8FDAD-0612-472F-86BA-0367B9D9AA7F}"/>
              </a:ext>
            </a:extLst>
          </p:cNvPr>
          <p:cNvCxnSpPr>
            <a:cxnSpLocks/>
          </p:cNvCxnSpPr>
          <p:nvPr/>
        </p:nvCxnSpPr>
        <p:spPr>
          <a:xfrm>
            <a:off x="1020453" y="2857387"/>
            <a:ext cx="5124043"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6B26C85-B8BE-48D1-91B2-8ACA631E9179}"/>
              </a:ext>
            </a:extLst>
          </p:cNvPr>
          <p:cNvSpPr txBox="1"/>
          <p:nvPr/>
        </p:nvSpPr>
        <p:spPr>
          <a:xfrm>
            <a:off x="4320864" y="3778522"/>
            <a:ext cx="463639" cy="307777"/>
          </a:xfrm>
          <a:prstGeom prst="rect">
            <a:avLst/>
          </a:prstGeom>
          <a:noFill/>
        </p:spPr>
        <p:txBody>
          <a:bodyPr wrap="square" rtlCol="0">
            <a:spAutoFit/>
          </a:bodyPr>
          <a:lstStyle/>
          <a:p>
            <a:pPr algn="l"/>
            <a:r>
              <a:rPr lang="en-US" sz="1400" dirty="0">
                <a:latin typeface="+mj-lt"/>
              </a:rPr>
              <a:t>A</a:t>
            </a:r>
          </a:p>
        </p:txBody>
      </p:sp>
      <p:sp>
        <p:nvSpPr>
          <p:cNvPr id="18" name="TextBox 17">
            <a:extLst>
              <a:ext uri="{FF2B5EF4-FFF2-40B4-BE49-F238E27FC236}">
                <a16:creationId xmlns:a16="http://schemas.microsoft.com/office/drawing/2014/main" id="{7FDAF399-554A-4359-9DF8-D334043C6F88}"/>
              </a:ext>
            </a:extLst>
          </p:cNvPr>
          <p:cNvSpPr txBox="1"/>
          <p:nvPr/>
        </p:nvSpPr>
        <p:spPr>
          <a:xfrm>
            <a:off x="5194480" y="3497468"/>
            <a:ext cx="463639" cy="307777"/>
          </a:xfrm>
          <a:prstGeom prst="rect">
            <a:avLst/>
          </a:prstGeom>
          <a:noFill/>
        </p:spPr>
        <p:txBody>
          <a:bodyPr wrap="square" rtlCol="0">
            <a:spAutoFit/>
          </a:bodyPr>
          <a:lstStyle/>
          <a:p>
            <a:pPr algn="l"/>
            <a:r>
              <a:rPr lang="en-US" sz="1400" dirty="0">
                <a:latin typeface="+mj-lt"/>
              </a:rPr>
              <a:t>B</a:t>
            </a:r>
          </a:p>
        </p:txBody>
      </p:sp>
      <p:sp>
        <p:nvSpPr>
          <p:cNvPr id="19" name="TextBox 18">
            <a:extLst>
              <a:ext uri="{FF2B5EF4-FFF2-40B4-BE49-F238E27FC236}">
                <a16:creationId xmlns:a16="http://schemas.microsoft.com/office/drawing/2014/main" id="{003BA3FE-0D27-44A1-84DC-A1B133F6B40E}"/>
              </a:ext>
            </a:extLst>
          </p:cNvPr>
          <p:cNvSpPr txBox="1"/>
          <p:nvPr/>
        </p:nvSpPr>
        <p:spPr>
          <a:xfrm>
            <a:off x="3582475" y="2995167"/>
            <a:ext cx="463639" cy="307777"/>
          </a:xfrm>
          <a:prstGeom prst="rect">
            <a:avLst/>
          </a:prstGeom>
          <a:noFill/>
        </p:spPr>
        <p:txBody>
          <a:bodyPr wrap="square" rtlCol="0">
            <a:spAutoFit/>
          </a:bodyPr>
          <a:lstStyle/>
          <a:p>
            <a:pPr algn="l"/>
            <a:r>
              <a:rPr lang="en-US" sz="1400" dirty="0">
                <a:latin typeface="+mj-lt"/>
              </a:rPr>
              <a:t>A</a:t>
            </a:r>
          </a:p>
        </p:txBody>
      </p:sp>
      <p:sp>
        <p:nvSpPr>
          <p:cNvPr id="20" name="TextBox 19">
            <a:extLst>
              <a:ext uri="{FF2B5EF4-FFF2-40B4-BE49-F238E27FC236}">
                <a16:creationId xmlns:a16="http://schemas.microsoft.com/office/drawing/2014/main" id="{0AB257F0-2DC4-41E0-8A2B-862505667666}"/>
              </a:ext>
            </a:extLst>
          </p:cNvPr>
          <p:cNvSpPr txBox="1"/>
          <p:nvPr/>
        </p:nvSpPr>
        <p:spPr>
          <a:xfrm>
            <a:off x="4784503" y="2995167"/>
            <a:ext cx="463639" cy="307777"/>
          </a:xfrm>
          <a:prstGeom prst="rect">
            <a:avLst/>
          </a:prstGeom>
          <a:noFill/>
        </p:spPr>
        <p:txBody>
          <a:bodyPr wrap="square" rtlCol="0">
            <a:spAutoFit/>
          </a:bodyPr>
          <a:lstStyle/>
          <a:p>
            <a:pPr algn="l"/>
            <a:r>
              <a:rPr lang="en-US" sz="1400" dirty="0">
                <a:latin typeface="+mj-lt"/>
              </a:rPr>
              <a:t>A</a:t>
            </a:r>
          </a:p>
        </p:txBody>
      </p:sp>
      <p:sp>
        <p:nvSpPr>
          <p:cNvPr id="21" name="TextBox 20">
            <a:extLst>
              <a:ext uri="{FF2B5EF4-FFF2-40B4-BE49-F238E27FC236}">
                <a16:creationId xmlns:a16="http://schemas.microsoft.com/office/drawing/2014/main" id="{4EE4A077-FC35-479E-86BB-16C37331BDEF}"/>
              </a:ext>
            </a:extLst>
          </p:cNvPr>
          <p:cNvSpPr txBox="1"/>
          <p:nvPr/>
        </p:nvSpPr>
        <p:spPr>
          <a:xfrm>
            <a:off x="2311760" y="2070733"/>
            <a:ext cx="463639" cy="307777"/>
          </a:xfrm>
          <a:prstGeom prst="rect">
            <a:avLst/>
          </a:prstGeom>
          <a:noFill/>
        </p:spPr>
        <p:txBody>
          <a:bodyPr wrap="square" rtlCol="0">
            <a:spAutoFit/>
          </a:bodyPr>
          <a:lstStyle/>
          <a:p>
            <a:pPr algn="l"/>
            <a:r>
              <a:rPr lang="en-US" sz="1400" dirty="0">
                <a:latin typeface="+mj-lt"/>
              </a:rPr>
              <a:t>A</a:t>
            </a:r>
          </a:p>
        </p:txBody>
      </p:sp>
      <p:sp>
        <p:nvSpPr>
          <p:cNvPr id="22" name="TextBox 21">
            <a:extLst>
              <a:ext uri="{FF2B5EF4-FFF2-40B4-BE49-F238E27FC236}">
                <a16:creationId xmlns:a16="http://schemas.microsoft.com/office/drawing/2014/main" id="{D97ECF0C-2844-49B8-ADA4-992713A093DF}"/>
              </a:ext>
            </a:extLst>
          </p:cNvPr>
          <p:cNvSpPr txBox="1"/>
          <p:nvPr/>
        </p:nvSpPr>
        <p:spPr>
          <a:xfrm>
            <a:off x="1918954" y="1760597"/>
            <a:ext cx="463639" cy="307777"/>
          </a:xfrm>
          <a:prstGeom prst="rect">
            <a:avLst/>
          </a:prstGeom>
          <a:noFill/>
        </p:spPr>
        <p:txBody>
          <a:bodyPr wrap="square" rtlCol="0">
            <a:spAutoFit/>
          </a:bodyPr>
          <a:lstStyle/>
          <a:p>
            <a:pPr algn="l"/>
            <a:r>
              <a:rPr lang="en-US" sz="1400" dirty="0">
                <a:latin typeface="+mj-lt"/>
              </a:rPr>
              <a:t>C</a:t>
            </a:r>
          </a:p>
        </p:txBody>
      </p:sp>
      <p:sp>
        <p:nvSpPr>
          <p:cNvPr id="23" name="TextBox 22">
            <a:extLst>
              <a:ext uri="{FF2B5EF4-FFF2-40B4-BE49-F238E27FC236}">
                <a16:creationId xmlns:a16="http://schemas.microsoft.com/office/drawing/2014/main" id="{FB2697CD-1071-4522-9361-D1C471DC56E5}"/>
              </a:ext>
            </a:extLst>
          </p:cNvPr>
          <p:cNvSpPr txBox="1"/>
          <p:nvPr/>
        </p:nvSpPr>
        <p:spPr>
          <a:xfrm>
            <a:off x="3501889" y="1545802"/>
            <a:ext cx="463639" cy="307777"/>
          </a:xfrm>
          <a:prstGeom prst="rect">
            <a:avLst/>
          </a:prstGeom>
          <a:noFill/>
        </p:spPr>
        <p:txBody>
          <a:bodyPr wrap="square" rtlCol="0">
            <a:spAutoFit/>
          </a:bodyPr>
          <a:lstStyle/>
          <a:p>
            <a:pPr algn="l"/>
            <a:r>
              <a:rPr lang="en-US" sz="1400" dirty="0">
                <a:latin typeface="+mj-lt"/>
              </a:rPr>
              <a:t>B</a:t>
            </a:r>
          </a:p>
        </p:txBody>
      </p:sp>
      <p:sp>
        <p:nvSpPr>
          <p:cNvPr id="24" name="TextBox 23">
            <a:extLst>
              <a:ext uri="{FF2B5EF4-FFF2-40B4-BE49-F238E27FC236}">
                <a16:creationId xmlns:a16="http://schemas.microsoft.com/office/drawing/2014/main" id="{BF193056-B560-4236-9CC2-A06D4962F0E5}"/>
              </a:ext>
            </a:extLst>
          </p:cNvPr>
          <p:cNvSpPr txBox="1"/>
          <p:nvPr/>
        </p:nvSpPr>
        <p:spPr>
          <a:xfrm>
            <a:off x="4320863" y="1238025"/>
            <a:ext cx="463639" cy="307777"/>
          </a:xfrm>
          <a:prstGeom prst="rect">
            <a:avLst/>
          </a:prstGeom>
          <a:noFill/>
        </p:spPr>
        <p:txBody>
          <a:bodyPr wrap="square" rtlCol="0">
            <a:spAutoFit/>
          </a:bodyPr>
          <a:lstStyle/>
          <a:p>
            <a:pPr algn="l"/>
            <a:r>
              <a:rPr lang="en-US" sz="1400" dirty="0">
                <a:latin typeface="+mj-lt"/>
              </a:rPr>
              <a:t>B</a:t>
            </a:r>
          </a:p>
        </p:txBody>
      </p:sp>
      <p:sp>
        <p:nvSpPr>
          <p:cNvPr id="25" name="TextBox 24">
            <a:extLst>
              <a:ext uri="{FF2B5EF4-FFF2-40B4-BE49-F238E27FC236}">
                <a16:creationId xmlns:a16="http://schemas.microsoft.com/office/drawing/2014/main" id="{39858A14-0CF5-44DC-9BA3-77BACC794EF4}"/>
              </a:ext>
            </a:extLst>
          </p:cNvPr>
          <p:cNvSpPr txBox="1"/>
          <p:nvPr/>
        </p:nvSpPr>
        <p:spPr>
          <a:xfrm>
            <a:off x="5176332" y="1784069"/>
            <a:ext cx="463639" cy="307777"/>
          </a:xfrm>
          <a:prstGeom prst="rect">
            <a:avLst/>
          </a:prstGeom>
          <a:noFill/>
        </p:spPr>
        <p:txBody>
          <a:bodyPr wrap="square" rtlCol="0">
            <a:spAutoFit/>
          </a:bodyPr>
          <a:lstStyle/>
          <a:p>
            <a:pPr algn="l"/>
            <a:r>
              <a:rPr lang="en-US" sz="1400" dirty="0">
                <a:latin typeface="+mj-lt"/>
              </a:rPr>
              <a:t>B</a:t>
            </a:r>
          </a:p>
        </p:txBody>
      </p:sp>
      <p:sp>
        <p:nvSpPr>
          <p:cNvPr id="26" name="TextBox 25">
            <a:extLst>
              <a:ext uri="{FF2B5EF4-FFF2-40B4-BE49-F238E27FC236}">
                <a16:creationId xmlns:a16="http://schemas.microsoft.com/office/drawing/2014/main" id="{014651D9-34B5-4CF3-8DCF-E08AA0CAD842}"/>
              </a:ext>
            </a:extLst>
          </p:cNvPr>
          <p:cNvSpPr txBox="1"/>
          <p:nvPr/>
        </p:nvSpPr>
        <p:spPr>
          <a:xfrm>
            <a:off x="4730841" y="2360990"/>
            <a:ext cx="463639" cy="307777"/>
          </a:xfrm>
          <a:prstGeom prst="rect">
            <a:avLst/>
          </a:prstGeom>
          <a:noFill/>
        </p:spPr>
        <p:txBody>
          <a:bodyPr wrap="square" rtlCol="0">
            <a:spAutoFit/>
          </a:bodyPr>
          <a:lstStyle/>
          <a:p>
            <a:pPr algn="l"/>
            <a:r>
              <a:rPr lang="en-US" sz="1400" dirty="0">
                <a:latin typeface="+mj-lt"/>
              </a:rPr>
              <a:t>B</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AE094A9-A77B-4700-8B7B-BFFC2EEA1C16}"/>
                  </a:ext>
                </a:extLst>
              </p:cNvPr>
              <p:cNvSpPr txBox="1"/>
              <p:nvPr/>
            </p:nvSpPr>
            <p:spPr>
              <a:xfrm>
                <a:off x="6329967" y="779453"/>
                <a:ext cx="244778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m:rPr>
                          <m:sty m:val="p"/>
                        </m:rPr>
                        <a:rPr lang="en-US" b="0" i="0" smtClean="0">
                          <a:solidFill>
                            <a:schemeClr val="bg1"/>
                          </a:solidFill>
                          <a:latin typeface="Cambria Math" panose="02040503050406030204" pitchFamily="18" charset="0"/>
                        </a:rPr>
                        <m:t>Classification</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Error</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Rate</m:t>
                      </m:r>
                    </m:oMath>
                  </m:oMathPara>
                </a14:m>
                <a:endParaRPr lang="en-US" dirty="0">
                  <a:solidFill>
                    <a:schemeClr val="bg1"/>
                  </a:solidFill>
                  <a:latin typeface="+mj-lt"/>
                </a:endParaRPr>
              </a:p>
            </p:txBody>
          </p:sp>
        </mc:Choice>
        <mc:Fallback xmlns="">
          <p:sp>
            <p:nvSpPr>
              <p:cNvPr id="29" name="TextBox 28">
                <a:extLst>
                  <a:ext uri="{FF2B5EF4-FFF2-40B4-BE49-F238E27FC236}">
                    <a16:creationId xmlns:a16="http://schemas.microsoft.com/office/drawing/2014/main" id="{AAE094A9-A77B-4700-8B7B-BFFC2EEA1C16}"/>
                  </a:ext>
                </a:extLst>
              </p:cNvPr>
              <p:cNvSpPr txBox="1">
                <a:spLocks noRot="1" noChangeAspect="1" noMove="1" noResize="1" noEditPoints="1" noAdjustHandles="1" noChangeArrowheads="1" noChangeShapeType="1" noTextEdit="1"/>
              </p:cNvSpPr>
              <p:nvPr/>
            </p:nvSpPr>
            <p:spPr>
              <a:xfrm>
                <a:off x="6329967" y="779453"/>
                <a:ext cx="2447786" cy="276999"/>
              </a:xfrm>
              <a:prstGeom prst="rect">
                <a:avLst/>
              </a:prstGeom>
              <a:blipFill>
                <a:blip r:embed="rId3"/>
                <a:stretch>
                  <a:fillRect l="-1990" r="-1990"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811BE7F-50FE-4BFC-98F7-A78A8454C1FC}"/>
                  </a:ext>
                </a:extLst>
              </p:cNvPr>
              <p:cNvSpPr txBox="1"/>
              <p:nvPr/>
            </p:nvSpPr>
            <p:spPr>
              <a:xfrm>
                <a:off x="5741129" y="935654"/>
                <a:ext cx="39472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𝑅</m:t>
                          </m:r>
                        </m:e>
                        <m:sub>
                          <m:r>
                            <a:rPr lang="en-US" sz="2400" b="0" i="1" smtClean="0">
                              <a:solidFill>
                                <a:srgbClr val="C00000"/>
                              </a:solidFill>
                              <a:latin typeface="Cambria Math" panose="02040503050406030204" pitchFamily="18" charset="0"/>
                            </a:rPr>
                            <m:t>1</m:t>
                          </m:r>
                        </m:sub>
                      </m:sSub>
                    </m:oMath>
                  </m:oMathPara>
                </a14:m>
                <a:endParaRPr lang="en-US" dirty="0">
                  <a:solidFill>
                    <a:schemeClr val="bg1"/>
                  </a:solidFill>
                  <a:latin typeface="+mj-lt"/>
                </a:endParaRPr>
              </a:p>
            </p:txBody>
          </p:sp>
        </mc:Choice>
        <mc:Fallback xmlns="">
          <p:sp>
            <p:nvSpPr>
              <p:cNvPr id="28" name="TextBox 27">
                <a:extLst>
                  <a:ext uri="{FF2B5EF4-FFF2-40B4-BE49-F238E27FC236}">
                    <a16:creationId xmlns:a16="http://schemas.microsoft.com/office/drawing/2014/main" id="{6811BE7F-50FE-4BFC-98F7-A78A8454C1FC}"/>
                  </a:ext>
                </a:extLst>
              </p:cNvPr>
              <p:cNvSpPr txBox="1">
                <a:spLocks noRot="1" noChangeAspect="1" noMove="1" noResize="1" noEditPoints="1" noAdjustHandles="1" noChangeArrowheads="1" noChangeShapeType="1" noTextEdit="1"/>
              </p:cNvSpPr>
              <p:nvPr/>
            </p:nvSpPr>
            <p:spPr>
              <a:xfrm>
                <a:off x="5741129" y="935654"/>
                <a:ext cx="394723" cy="369332"/>
              </a:xfrm>
              <a:prstGeom prst="rect">
                <a:avLst/>
              </a:prstGeom>
              <a:blipFill>
                <a:blip r:embed="rId4"/>
                <a:stretch>
                  <a:fillRect l="-18462" r="-6154"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23BAD28-7D94-4ABA-A492-31DBF5563A63}"/>
                  </a:ext>
                </a:extLst>
              </p:cNvPr>
              <p:cNvSpPr txBox="1"/>
              <p:nvPr/>
            </p:nvSpPr>
            <p:spPr>
              <a:xfrm>
                <a:off x="5734011" y="2979024"/>
                <a:ext cx="401841"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𝑅</m:t>
                          </m:r>
                        </m:e>
                        <m:sub>
                          <m:r>
                            <a:rPr lang="en-US" sz="2400" b="0" i="1" smtClean="0">
                              <a:solidFill>
                                <a:srgbClr val="C00000"/>
                              </a:solidFill>
                              <a:latin typeface="Cambria Math" panose="02040503050406030204" pitchFamily="18" charset="0"/>
                            </a:rPr>
                            <m:t>2</m:t>
                          </m:r>
                        </m:sub>
                      </m:sSub>
                    </m:oMath>
                  </m:oMathPara>
                </a14:m>
                <a:endParaRPr lang="en-US" dirty="0">
                  <a:solidFill>
                    <a:schemeClr val="bg1"/>
                  </a:solidFill>
                  <a:latin typeface="+mj-lt"/>
                </a:endParaRPr>
              </a:p>
            </p:txBody>
          </p:sp>
        </mc:Choice>
        <mc:Fallback xmlns="">
          <p:sp>
            <p:nvSpPr>
              <p:cNvPr id="30" name="TextBox 29">
                <a:extLst>
                  <a:ext uri="{FF2B5EF4-FFF2-40B4-BE49-F238E27FC236}">
                    <a16:creationId xmlns:a16="http://schemas.microsoft.com/office/drawing/2014/main" id="{723BAD28-7D94-4ABA-A492-31DBF5563A63}"/>
                  </a:ext>
                </a:extLst>
              </p:cNvPr>
              <p:cNvSpPr txBox="1">
                <a:spLocks noRot="1" noChangeAspect="1" noMove="1" noResize="1" noEditPoints="1" noAdjustHandles="1" noChangeArrowheads="1" noChangeShapeType="1" noTextEdit="1"/>
              </p:cNvSpPr>
              <p:nvPr/>
            </p:nvSpPr>
            <p:spPr>
              <a:xfrm>
                <a:off x="5734011" y="2979024"/>
                <a:ext cx="401841" cy="369332"/>
              </a:xfrm>
              <a:prstGeom prst="rect">
                <a:avLst/>
              </a:prstGeom>
              <a:blipFill>
                <a:blip r:embed="rId5"/>
                <a:stretch>
                  <a:fillRect l="-18182" r="-6061"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A432A0B-ACBC-4A6E-9156-7B657C31E18E}"/>
                  </a:ext>
                </a:extLst>
              </p:cNvPr>
              <p:cNvSpPr txBox="1"/>
              <p:nvPr/>
            </p:nvSpPr>
            <p:spPr>
              <a:xfrm>
                <a:off x="6375912" y="1124344"/>
                <a:ext cx="2644698" cy="276999"/>
              </a:xfrm>
              <a:prstGeom prst="rect">
                <a:avLst/>
              </a:prstGeom>
              <a:noFill/>
            </p:spPr>
            <p:txBody>
              <a:bodyPr wrap="none" lIns="0" tIns="0" rIns="0" bIns="0" rtlCol="0">
                <a:spAutoFit/>
              </a:bodyPr>
              <a:lstStyle/>
              <a:p>
                <a:pPr algn="l"/>
                <a:r>
                  <a:rPr lang="en-US" b="0" dirty="0">
                    <a:solidFill>
                      <a:schemeClr val="bg1"/>
                    </a:solidFill>
                  </a:rPr>
                  <a:t>Max(</a:t>
                </a:r>
                <a14:m>
                  <m:oMath xmlns:m="http://schemas.openxmlformats.org/officeDocument/2006/math">
                    <m:sSub>
                      <m:sSubPr>
                        <m:ctrlPr>
                          <a:rPr lang="en-US" b="0" i="1" smtClean="0">
                            <a:solidFill>
                              <a:schemeClr val="bg1"/>
                            </a:solidFill>
                            <a:latin typeface="Cambria Math" panose="02040503050406030204" pitchFamily="18" charset="0"/>
                          </a:rPr>
                        </m:ctrlPr>
                      </m:sSubPr>
                      <m:e>
                        <m:acc>
                          <m:accPr>
                            <m:chr m:val="̂"/>
                            <m:ctrlPr>
                              <a:rPr lang="en-US" b="0" i="1" smtClean="0">
                                <a:solidFill>
                                  <a:schemeClr val="bg1"/>
                                </a:solidFill>
                                <a:latin typeface="Cambria Math" panose="02040503050406030204" pitchFamily="18" charset="0"/>
                              </a:rPr>
                            </m:ctrlPr>
                          </m:accPr>
                          <m:e>
                            <m:r>
                              <a:rPr lang="en-US" b="0" i="1" smtClean="0">
                                <a:solidFill>
                                  <a:schemeClr val="bg1"/>
                                </a:solidFill>
                                <a:latin typeface="Cambria Math" panose="02040503050406030204" pitchFamily="18" charset="0"/>
                              </a:rPr>
                              <m:t>𝑝</m:t>
                            </m:r>
                          </m:e>
                        </m:acc>
                      </m:e>
                      <m:sub>
                        <m:r>
                          <a:rPr lang="en-US" b="0" i="1" smtClean="0">
                            <a:solidFill>
                              <a:schemeClr val="bg1"/>
                            </a:solidFill>
                            <a:latin typeface="Cambria Math" panose="02040503050406030204" pitchFamily="18" charset="0"/>
                          </a:rPr>
                          <m:t>1</m:t>
                        </m:r>
                        <m:r>
                          <a:rPr lang="en-US" b="0" i="1" smtClean="0">
                            <a:solidFill>
                              <a:schemeClr val="bg1"/>
                            </a:solidFill>
                            <a:latin typeface="Cambria Math" panose="02040503050406030204" pitchFamily="18" charset="0"/>
                          </a:rPr>
                          <m:t>𝑘</m:t>
                        </m:r>
                      </m:sub>
                    </m:sSub>
                    <m:r>
                      <a:rPr lang="en-US" b="0" i="1" smtClean="0">
                        <a:solidFill>
                          <a:schemeClr val="bg1"/>
                        </a:solidFill>
                        <a:latin typeface="Cambria Math" panose="02040503050406030204" pitchFamily="18" charset="0"/>
                      </a:rPr>
                      <m:t>)=1−</m:t>
                    </m:r>
                  </m:oMath>
                </a14:m>
                <a:r>
                  <a:rPr lang="en-US" dirty="0">
                    <a:solidFill>
                      <a:schemeClr val="bg1"/>
                    </a:solidFill>
                    <a:latin typeface="+mj-lt"/>
                  </a:rPr>
                  <a:t> 0.66 = 0.33</a:t>
                </a:r>
              </a:p>
            </p:txBody>
          </p:sp>
        </mc:Choice>
        <mc:Fallback xmlns="">
          <p:sp>
            <p:nvSpPr>
              <p:cNvPr id="2" name="TextBox 1">
                <a:extLst>
                  <a:ext uri="{FF2B5EF4-FFF2-40B4-BE49-F238E27FC236}">
                    <a16:creationId xmlns:a16="http://schemas.microsoft.com/office/drawing/2014/main" id="{1A432A0B-ACBC-4A6E-9156-7B657C31E18E}"/>
                  </a:ext>
                </a:extLst>
              </p:cNvPr>
              <p:cNvSpPr txBox="1">
                <a:spLocks noRot="1" noChangeAspect="1" noMove="1" noResize="1" noEditPoints="1" noAdjustHandles="1" noChangeArrowheads="1" noChangeShapeType="1" noTextEdit="1"/>
              </p:cNvSpPr>
              <p:nvPr/>
            </p:nvSpPr>
            <p:spPr>
              <a:xfrm>
                <a:off x="6375912" y="1124344"/>
                <a:ext cx="2644698" cy="276999"/>
              </a:xfrm>
              <a:prstGeom prst="rect">
                <a:avLst/>
              </a:prstGeom>
              <a:blipFill>
                <a:blip r:embed="rId6"/>
                <a:stretch>
                  <a:fillRect l="-5530" t="-28261" r="-4378"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7E52D17-2399-4DF3-9746-D7D6C58F0EC0}"/>
                  </a:ext>
                </a:extLst>
              </p:cNvPr>
              <p:cNvSpPr/>
              <p:nvPr/>
            </p:nvSpPr>
            <p:spPr>
              <a:xfrm>
                <a:off x="6279314" y="1488754"/>
                <a:ext cx="2837893" cy="369332"/>
              </a:xfrm>
              <a:prstGeom prst="rect">
                <a:avLst/>
              </a:prstGeom>
            </p:spPr>
            <p:txBody>
              <a:bodyPr wrap="none">
                <a:spAutoFit/>
              </a:bodyPr>
              <a:lstStyle/>
              <a:p>
                <a:r>
                  <a:rPr lang="en-US" dirty="0">
                    <a:solidFill>
                      <a:schemeClr val="bg1"/>
                    </a:solidFill>
                  </a:rPr>
                  <a:t>Max(</a:t>
                </a:r>
                <a14:m>
                  <m:oMath xmlns:m="http://schemas.openxmlformats.org/officeDocument/2006/math">
                    <m:sSub>
                      <m:sSubPr>
                        <m:ctrlPr>
                          <a:rPr lang="en-US" i="1">
                            <a:solidFill>
                              <a:schemeClr val="bg1"/>
                            </a:solidFill>
                            <a:latin typeface="Cambria Math" panose="02040503050406030204" pitchFamily="18" charset="0"/>
                          </a:rPr>
                        </m:ctrlPr>
                      </m:sSubPr>
                      <m:e>
                        <m:acc>
                          <m:accPr>
                            <m:chr m:val="̂"/>
                            <m:ctrlPr>
                              <a:rPr lang="en-US" i="1">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𝑝</m:t>
                            </m:r>
                          </m:e>
                        </m:acc>
                      </m:e>
                      <m:sub>
                        <m:r>
                          <a:rPr lang="en-US" b="0" i="1" smtClean="0">
                            <a:solidFill>
                              <a:schemeClr val="bg1"/>
                            </a:solidFill>
                            <a:latin typeface="Cambria Math" panose="02040503050406030204" pitchFamily="18" charset="0"/>
                          </a:rPr>
                          <m:t>2</m:t>
                        </m:r>
                        <m:r>
                          <a:rPr lang="en-US" i="1">
                            <a:solidFill>
                              <a:schemeClr val="bg1"/>
                            </a:solidFill>
                            <a:latin typeface="Cambria Math" panose="02040503050406030204" pitchFamily="18" charset="0"/>
                          </a:rPr>
                          <m:t>𝑘</m:t>
                        </m:r>
                      </m:sub>
                    </m:sSub>
                    <m:r>
                      <a:rPr lang="en-US" i="1">
                        <a:solidFill>
                          <a:schemeClr val="bg1"/>
                        </a:solidFill>
                        <a:latin typeface="Cambria Math" panose="02040503050406030204" pitchFamily="18" charset="0"/>
                      </a:rPr>
                      <m:t>)=1−</m:t>
                    </m:r>
                  </m:oMath>
                </a14:m>
                <a:r>
                  <a:rPr lang="en-US" dirty="0">
                    <a:solidFill>
                      <a:schemeClr val="bg1"/>
                    </a:solidFill>
                  </a:rPr>
                  <a:t> 0.75 = 0.25</a:t>
                </a:r>
              </a:p>
            </p:txBody>
          </p:sp>
        </mc:Choice>
        <mc:Fallback xmlns="">
          <p:sp>
            <p:nvSpPr>
              <p:cNvPr id="4" name="Rectangle 3">
                <a:extLst>
                  <a:ext uri="{FF2B5EF4-FFF2-40B4-BE49-F238E27FC236}">
                    <a16:creationId xmlns:a16="http://schemas.microsoft.com/office/drawing/2014/main" id="{E7E52D17-2399-4DF3-9746-D7D6C58F0EC0}"/>
                  </a:ext>
                </a:extLst>
              </p:cNvPr>
              <p:cNvSpPr>
                <a:spLocks noRot="1" noChangeAspect="1" noMove="1" noResize="1" noEditPoints="1" noAdjustHandles="1" noChangeArrowheads="1" noChangeShapeType="1" noTextEdit="1"/>
              </p:cNvSpPr>
              <p:nvPr/>
            </p:nvSpPr>
            <p:spPr>
              <a:xfrm>
                <a:off x="6279314" y="1488754"/>
                <a:ext cx="2837893" cy="369332"/>
              </a:xfrm>
              <a:prstGeom prst="rect">
                <a:avLst/>
              </a:prstGeom>
              <a:blipFill>
                <a:blip r:embed="rId7"/>
                <a:stretch>
                  <a:fillRect l="-1717" t="-8197" r="-85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893F7D6-52F1-409E-B105-1A220A49CA11}"/>
                  </a:ext>
                </a:extLst>
              </p:cNvPr>
              <p:cNvSpPr txBox="1"/>
              <p:nvPr/>
            </p:nvSpPr>
            <p:spPr>
              <a:xfrm>
                <a:off x="6362756" y="2242387"/>
                <a:ext cx="1109278"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m:rPr>
                          <m:sty m:val="p"/>
                        </m:rPr>
                        <a:rPr lang="en-US" b="0" i="0" smtClean="0">
                          <a:solidFill>
                            <a:schemeClr val="bg1"/>
                          </a:solidFill>
                          <a:latin typeface="Cambria Math" panose="02040503050406030204" pitchFamily="18" charset="0"/>
                        </a:rPr>
                        <m:t>Gini</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Index</m:t>
                      </m:r>
                      <m:r>
                        <a:rPr lang="en-US" b="0" i="0" smtClean="0">
                          <a:solidFill>
                            <a:schemeClr val="bg1"/>
                          </a:solidFill>
                          <a:latin typeface="Cambria Math" panose="02040503050406030204" pitchFamily="18" charset="0"/>
                        </a:rPr>
                        <m:t> </m:t>
                      </m:r>
                    </m:oMath>
                  </m:oMathPara>
                </a14:m>
                <a:endParaRPr lang="en-US" dirty="0">
                  <a:solidFill>
                    <a:schemeClr val="bg1"/>
                  </a:solidFill>
                  <a:latin typeface="+mj-lt"/>
                </a:endParaRPr>
              </a:p>
            </p:txBody>
          </p:sp>
        </mc:Choice>
        <mc:Fallback xmlns="">
          <p:sp>
            <p:nvSpPr>
              <p:cNvPr id="27" name="TextBox 26">
                <a:extLst>
                  <a:ext uri="{FF2B5EF4-FFF2-40B4-BE49-F238E27FC236}">
                    <a16:creationId xmlns:a16="http://schemas.microsoft.com/office/drawing/2014/main" id="{D893F7D6-52F1-409E-B105-1A220A49CA11}"/>
                  </a:ext>
                </a:extLst>
              </p:cNvPr>
              <p:cNvSpPr txBox="1">
                <a:spLocks noRot="1" noChangeAspect="1" noMove="1" noResize="1" noEditPoints="1" noAdjustHandles="1" noChangeArrowheads="1" noChangeShapeType="1" noTextEdit="1"/>
              </p:cNvSpPr>
              <p:nvPr/>
            </p:nvSpPr>
            <p:spPr>
              <a:xfrm>
                <a:off x="6362756" y="2242387"/>
                <a:ext cx="1109278" cy="276999"/>
              </a:xfrm>
              <a:prstGeom prst="rect">
                <a:avLst/>
              </a:prstGeom>
              <a:blipFill>
                <a:blip r:embed="rId8"/>
                <a:stretch>
                  <a:fillRect l="-4945" r="-549"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09A2A2F-84B3-4CCB-8E40-6BE3DA67A2BA}"/>
                  </a:ext>
                </a:extLst>
              </p:cNvPr>
              <p:cNvSpPr txBox="1"/>
              <p:nvPr/>
            </p:nvSpPr>
            <p:spPr>
              <a:xfrm>
                <a:off x="6355128" y="2612234"/>
                <a:ext cx="3620607" cy="48404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𝐺</m:t>
                          </m:r>
                        </m:e>
                        <m:sub>
                          <m:r>
                            <a:rPr lang="en-US" sz="1400" b="0" i="1" smtClean="0">
                              <a:solidFill>
                                <a:schemeClr val="bg1"/>
                              </a:solidFill>
                              <a:latin typeface="Cambria Math" panose="02040503050406030204" pitchFamily="18" charset="0"/>
                            </a:rPr>
                            <m:t>1</m:t>
                          </m:r>
                        </m:sub>
                      </m:sSub>
                      <m:r>
                        <a:rPr lang="en-US" sz="1400" b="0" i="1" smtClean="0">
                          <a:solidFill>
                            <a:schemeClr val="bg1"/>
                          </a:solidFill>
                          <a:latin typeface="Cambria Math" panose="02040503050406030204" pitchFamily="18" charset="0"/>
                        </a:rPr>
                        <m:t>=</m:t>
                      </m:r>
                      <m:d>
                        <m:dPr>
                          <m:ctrlPr>
                            <a:rPr lang="en-US" sz="1400" b="0" i="1" smtClean="0">
                              <a:solidFill>
                                <a:schemeClr val="bg1"/>
                              </a:solidFill>
                              <a:latin typeface="Cambria Math" panose="02040503050406030204" pitchFamily="18" charset="0"/>
                            </a:rPr>
                          </m:ctrlPr>
                        </m:dPr>
                        <m:e>
                          <m:f>
                            <m:fPr>
                              <m:ctrlPr>
                                <a:rPr lang="en-US" sz="1400" b="0" i="1" smtClean="0">
                                  <a:solidFill>
                                    <a:schemeClr val="bg1"/>
                                  </a:solidFill>
                                  <a:latin typeface="Cambria Math" panose="02040503050406030204" pitchFamily="18" charset="0"/>
                                </a:rPr>
                              </m:ctrlPr>
                            </m:fPr>
                            <m:num>
                              <m:r>
                                <a:rPr lang="en-US" sz="1400" b="0" i="1" smtClean="0">
                                  <a:solidFill>
                                    <a:schemeClr val="bg1"/>
                                  </a:solidFill>
                                  <a:latin typeface="Cambria Math" panose="02040503050406030204" pitchFamily="18" charset="0"/>
                                </a:rPr>
                                <m:t>1</m:t>
                              </m:r>
                            </m:num>
                            <m:den>
                              <m:r>
                                <a:rPr lang="en-US" sz="1400" b="0" i="1" smtClean="0">
                                  <a:solidFill>
                                    <a:schemeClr val="bg1"/>
                                  </a:solidFill>
                                  <a:latin typeface="Cambria Math" panose="02040503050406030204" pitchFamily="18" charset="0"/>
                                </a:rPr>
                                <m:t>6</m:t>
                              </m:r>
                            </m:den>
                          </m:f>
                        </m:e>
                      </m:d>
                      <m:d>
                        <m:dPr>
                          <m:ctrlPr>
                            <a:rPr lang="en-US" sz="1400" b="0" i="1" smtClean="0">
                              <a:solidFill>
                                <a:schemeClr val="bg1"/>
                              </a:solidFill>
                              <a:latin typeface="Cambria Math" panose="02040503050406030204" pitchFamily="18" charset="0"/>
                            </a:rPr>
                          </m:ctrlPr>
                        </m:dPr>
                        <m:e>
                          <m:f>
                            <m:fPr>
                              <m:ctrlPr>
                                <a:rPr lang="en-US" sz="1400" i="1">
                                  <a:solidFill>
                                    <a:schemeClr val="bg1"/>
                                  </a:solidFill>
                                  <a:latin typeface="Cambria Math" panose="02040503050406030204" pitchFamily="18" charset="0"/>
                                </a:rPr>
                              </m:ctrlPr>
                            </m:fPr>
                            <m:num>
                              <m:r>
                                <a:rPr lang="en-US" sz="1400" b="0" i="1" smtClean="0">
                                  <a:solidFill>
                                    <a:schemeClr val="bg1"/>
                                  </a:solidFill>
                                  <a:latin typeface="Cambria Math" panose="02040503050406030204" pitchFamily="18" charset="0"/>
                                </a:rPr>
                                <m:t>5</m:t>
                              </m:r>
                            </m:num>
                            <m:den>
                              <m:r>
                                <a:rPr lang="en-US" sz="1400" i="1">
                                  <a:solidFill>
                                    <a:schemeClr val="bg1"/>
                                  </a:solidFill>
                                  <a:latin typeface="Cambria Math" panose="02040503050406030204" pitchFamily="18" charset="0"/>
                                </a:rPr>
                                <m:t>6</m:t>
                              </m:r>
                            </m:den>
                          </m:f>
                        </m:e>
                      </m:d>
                      <m:r>
                        <a:rPr lang="en-US" sz="1400" b="0" i="1" smtClean="0">
                          <a:solidFill>
                            <a:schemeClr val="bg1"/>
                          </a:solidFill>
                          <a:latin typeface="Cambria Math" panose="02040503050406030204" pitchFamily="18" charset="0"/>
                        </a:rPr>
                        <m:t>+</m:t>
                      </m:r>
                      <m:d>
                        <m:dPr>
                          <m:ctrlPr>
                            <a:rPr lang="en-US" sz="1400" i="1">
                              <a:solidFill>
                                <a:schemeClr val="bg1"/>
                              </a:solidFill>
                              <a:latin typeface="Cambria Math" panose="02040503050406030204" pitchFamily="18" charset="0"/>
                            </a:rPr>
                          </m:ctrlPr>
                        </m:dPr>
                        <m:e>
                          <m:f>
                            <m:fPr>
                              <m:ctrlPr>
                                <a:rPr lang="en-US" sz="1400" i="1">
                                  <a:solidFill>
                                    <a:schemeClr val="bg1"/>
                                  </a:solidFill>
                                  <a:latin typeface="Cambria Math" panose="02040503050406030204" pitchFamily="18" charset="0"/>
                                </a:rPr>
                              </m:ctrlPr>
                            </m:fPr>
                            <m:num>
                              <m:r>
                                <a:rPr lang="en-US" sz="1400" i="1">
                                  <a:solidFill>
                                    <a:schemeClr val="bg1"/>
                                  </a:solidFill>
                                  <a:latin typeface="Cambria Math" panose="02040503050406030204" pitchFamily="18" charset="0"/>
                                </a:rPr>
                                <m:t>1</m:t>
                              </m:r>
                            </m:num>
                            <m:den>
                              <m:r>
                                <a:rPr lang="en-US" sz="1400" i="1">
                                  <a:solidFill>
                                    <a:schemeClr val="bg1"/>
                                  </a:solidFill>
                                  <a:latin typeface="Cambria Math" panose="02040503050406030204" pitchFamily="18" charset="0"/>
                                </a:rPr>
                                <m:t>6</m:t>
                              </m:r>
                            </m:den>
                          </m:f>
                        </m:e>
                      </m:d>
                      <m:d>
                        <m:dPr>
                          <m:ctrlPr>
                            <a:rPr lang="en-US" sz="1400" i="1">
                              <a:solidFill>
                                <a:schemeClr val="bg1"/>
                              </a:solidFill>
                              <a:latin typeface="Cambria Math" panose="02040503050406030204" pitchFamily="18" charset="0"/>
                            </a:rPr>
                          </m:ctrlPr>
                        </m:dPr>
                        <m:e>
                          <m:f>
                            <m:fPr>
                              <m:ctrlPr>
                                <a:rPr lang="en-US" sz="1400" i="1">
                                  <a:solidFill>
                                    <a:schemeClr val="bg1"/>
                                  </a:solidFill>
                                  <a:latin typeface="Cambria Math" panose="02040503050406030204" pitchFamily="18" charset="0"/>
                                </a:rPr>
                              </m:ctrlPr>
                            </m:fPr>
                            <m:num>
                              <m:r>
                                <a:rPr lang="en-US" sz="1400" i="1">
                                  <a:solidFill>
                                    <a:schemeClr val="bg1"/>
                                  </a:solidFill>
                                  <a:latin typeface="Cambria Math" panose="02040503050406030204" pitchFamily="18" charset="0"/>
                                </a:rPr>
                                <m:t>5</m:t>
                              </m:r>
                            </m:num>
                            <m:den>
                              <m:r>
                                <a:rPr lang="en-US" sz="1400" i="1">
                                  <a:solidFill>
                                    <a:schemeClr val="bg1"/>
                                  </a:solidFill>
                                  <a:latin typeface="Cambria Math" panose="02040503050406030204" pitchFamily="18" charset="0"/>
                                </a:rPr>
                                <m:t>6</m:t>
                              </m:r>
                            </m:den>
                          </m:f>
                        </m:e>
                      </m:d>
                      <m:r>
                        <a:rPr lang="en-US" sz="1400" b="0" i="1" smtClean="0">
                          <a:solidFill>
                            <a:schemeClr val="bg1"/>
                          </a:solidFill>
                          <a:latin typeface="Cambria Math" panose="02040503050406030204" pitchFamily="18" charset="0"/>
                        </a:rPr>
                        <m:t>+</m:t>
                      </m:r>
                      <m:d>
                        <m:dPr>
                          <m:ctrlPr>
                            <a:rPr lang="en-US" sz="1400" i="1">
                              <a:solidFill>
                                <a:schemeClr val="bg1"/>
                              </a:solidFill>
                              <a:latin typeface="Cambria Math" panose="02040503050406030204" pitchFamily="18" charset="0"/>
                            </a:rPr>
                          </m:ctrlPr>
                        </m:dPr>
                        <m:e>
                          <m:f>
                            <m:fPr>
                              <m:ctrlPr>
                                <a:rPr lang="en-US" sz="1400" i="1">
                                  <a:solidFill>
                                    <a:schemeClr val="bg1"/>
                                  </a:solidFill>
                                  <a:latin typeface="Cambria Math" panose="02040503050406030204" pitchFamily="18" charset="0"/>
                                </a:rPr>
                              </m:ctrlPr>
                            </m:fPr>
                            <m:num>
                              <m:r>
                                <a:rPr lang="en-US" sz="1400" b="0" i="1" smtClean="0">
                                  <a:solidFill>
                                    <a:schemeClr val="bg1"/>
                                  </a:solidFill>
                                  <a:latin typeface="Cambria Math" panose="02040503050406030204" pitchFamily="18" charset="0"/>
                                </a:rPr>
                                <m:t>4</m:t>
                              </m:r>
                            </m:num>
                            <m:den>
                              <m:r>
                                <a:rPr lang="en-US" sz="1400" i="1">
                                  <a:solidFill>
                                    <a:schemeClr val="bg1"/>
                                  </a:solidFill>
                                  <a:latin typeface="Cambria Math" panose="02040503050406030204" pitchFamily="18" charset="0"/>
                                </a:rPr>
                                <m:t>6</m:t>
                              </m:r>
                            </m:den>
                          </m:f>
                        </m:e>
                      </m:d>
                      <m:d>
                        <m:dPr>
                          <m:ctrlPr>
                            <a:rPr lang="en-US" sz="1400" i="1">
                              <a:solidFill>
                                <a:schemeClr val="bg1"/>
                              </a:solidFill>
                              <a:latin typeface="Cambria Math" panose="02040503050406030204" pitchFamily="18" charset="0"/>
                            </a:rPr>
                          </m:ctrlPr>
                        </m:dPr>
                        <m:e>
                          <m:f>
                            <m:fPr>
                              <m:ctrlPr>
                                <a:rPr lang="en-US" sz="1400" i="1">
                                  <a:solidFill>
                                    <a:schemeClr val="bg1"/>
                                  </a:solidFill>
                                  <a:latin typeface="Cambria Math" panose="02040503050406030204" pitchFamily="18" charset="0"/>
                                </a:rPr>
                              </m:ctrlPr>
                            </m:fPr>
                            <m:num>
                              <m:r>
                                <a:rPr lang="en-US" sz="1400" b="0" i="1" smtClean="0">
                                  <a:solidFill>
                                    <a:schemeClr val="bg1"/>
                                  </a:solidFill>
                                  <a:latin typeface="Cambria Math" panose="02040503050406030204" pitchFamily="18" charset="0"/>
                                </a:rPr>
                                <m:t>2</m:t>
                              </m:r>
                            </m:num>
                            <m:den>
                              <m:r>
                                <a:rPr lang="en-US" sz="1400" i="1">
                                  <a:solidFill>
                                    <a:schemeClr val="bg1"/>
                                  </a:solidFill>
                                  <a:latin typeface="Cambria Math" panose="02040503050406030204" pitchFamily="18" charset="0"/>
                                </a:rPr>
                                <m:t>6</m:t>
                              </m:r>
                            </m:den>
                          </m:f>
                        </m:e>
                      </m:d>
                    </m:oMath>
                  </m:oMathPara>
                </a14:m>
                <a:endParaRPr lang="en-US" dirty="0">
                  <a:solidFill>
                    <a:schemeClr val="bg1"/>
                  </a:solidFill>
                  <a:latin typeface="+mj-lt"/>
                </a:endParaRPr>
              </a:p>
            </p:txBody>
          </p:sp>
        </mc:Choice>
        <mc:Fallback xmlns="">
          <p:sp>
            <p:nvSpPr>
              <p:cNvPr id="7" name="TextBox 6">
                <a:extLst>
                  <a:ext uri="{FF2B5EF4-FFF2-40B4-BE49-F238E27FC236}">
                    <a16:creationId xmlns:a16="http://schemas.microsoft.com/office/drawing/2014/main" id="{809A2A2F-84B3-4CCB-8E40-6BE3DA67A2BA}"/>
                  </a:ext>
                </a:extLst>
              </p:cNvPr>
              <p:cNvSpPr txBox="1">
                <a:spLocks noRot="1" noChangeAspect="1" noMove="1" noResize="1" noEditPoints="1" noAdjustHandles="1" noChangeArrowheads="1" noChangeShapeType="1" noTextEdit="1"/>
              </p:cNvSpPr>
              <p:nvPr/>
            </p:nvSpPr>
            <p:spPr>
              <a:xfrm>
                <a:off x="6355128" y="2612234"/>
                <a:ext cx="3620607" cy="484043"/>
              </a:xfrm>
              <a:prstGeom prst="rect">
                <a:avLst/>
              </a:prstGeom>
              <a:blipFill>
                <a:blip r:embed="rId9"/>
                <a:stretch>
                  <a:fillRect l="-1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B536707-C7E3-4385-AD4D-6B491E61E91E}"/>
                  </a:ext>
                </a:extLst>
              </p:cNvPr>
              <p:cNvSpPr txBox="1"/>
              <p:nvPr/>
            </p:nvSpPr>
            <p:spPr>
              <a:xfrm>
                <a:off x="6375912" y="3189125"/>
                <a:ext cx="3620607" cy="48404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𝐺</m:t>
                          </m:r>
                        </m:e>
                        <m:sub>
                          <m:r>
                            <a:rPr lang="en-US" sz="1400" b="0" i="1" smtClean="0">
                              <a:solidFill>
                                <a:schemeClr val="bg1"/>
                              </a:solidFill>
                              <a:latin typeface="Cambria Math" panose="02040503050406030204" pitchFamily="18" charset="0"/>
                            </a:rPr>
                            <m:t>2</m:t>
                          </m:r>
                        </m:sub>
                      </m:sSub>
                      <m:r>
                        <a:rPr lang="en-US" sz="1400" b="0" i="1" smtClean="0">
                          <a:solidFill>
                            <a:schemeClr val="bg1"/>
                          </a:solidFill>
                          <a:latin typeface="Cambria Math" panose="02040503050406030204" pitchFamily="18" charset="0"/>
                        </a:rPr>
                        <m:t>=</m:t>
                      </m:r>
                      <m:d>
                        <m:dPr>
                          <m:ctrlPr>
                            <a:rPr lang="en-US" sz="1400" b="0" i="1" smtClean="0">
                              <a:solidFill>
                                <a:schemeClr val="bg1"/>
                              </a:solidFill>
                              <a:latin typeface="Cambria Math" panose="02040503050406030204" pitchFamily="18" charset="0"/>
                            </a:rPr>
                          </m:ctrlPr>
                        </m:dPr>
                        <m:e>
                          <m:f>
                            <m:fPr>
                              <m:ctrlPr>
                                <a:rPr lang="en-US" sz="1400" b="0" i="1" smtClean="0">
                                  <a:solidFill>
                                    <a:schemeClr val="bg1"/>
                                  </a:solidFill>
                                  <a:latin typeface="Cambria Math" panose="02040503050406030204" pitchFamily="18" charset="0"/>
                                </a:rPr>
                              </m:ctrlPr>
                            </m:fPr>
                            <m:num>
                              <m:r>
                                <a:rPr lang="en-US" sz="1400" b="0" i="1" smtClean="0">
                                  <a:solidFill>
                                    <a:schemeClr val="bg1"/>
                                  </a:solidFill>
                                  <a:latin typeface="Cambria Math" panose="02040503050406030204" pitchFamily="18" charset="0"/>
                                </a:rPr>
                                <m:t>1</m:t>
                              </m:r>
                            </m:num>
                            <m:den>
                              <m:r>
                                <a:rPr lang="en-US" sz="1400" b="0" i="1" smtClean="0">
                                  <a:solidFill>
                                    <a:schemeClr val="bg1"/>
                                  </a:solidFill>
                                  <a:latin typeface="Cambria Math" panose="02040503050406030204" pitchFamily="18" charset="0"/>
                                </a:rPr>
                                <m:t>4</m:t>
                              </m:r>
                            </m:den>
                          </m:f>
                        </m:e>
                      </m:d>
                      <m:d>
                        <m:dPr>
                          <m:ctrlPr>
                            <a:rPr lang="en-US" sz="1400" b="0" i="1" smtClean="0">
                              <a:solidFill>
                                <a:schemeClr val="bg1"/>
                              </a:solidFill>
                              <a:latin typeface="Cambria Math" panose="02040503050406030204" pitchFamily="18" charset="0"/>
                            </a:rPr>
                          </m:ctrlPr>
                        </m:dPr>
                        <m:e>
                          <m:f>
                            <m:fPr>
                              <m:ctrlPr>
                                <a:rPr lang="en-US" sz="1400" i="1" smtClean="0">
                                  <a:solidFill>
                                    <a:schemeClr val="bg1"/>
                                  </a:solidFill>
                                  <a:latin typeface="Cambria Math" panose="02040503050406030204" pitchFamily="18" charset="0"/>
                                </a:rPr>
                              </m:ctrlPr>
                            </m:fPr>
                            <m:num>
                              <m:r>
                                <a:rPr lang="en-US" sz="1400" b="0" i="1" smtClean="0">
                                  <a:solidFill>
                                    <a:schemeClr val="bg1"/>
                                  </a:solidFill>
                                  <a:latin typeface="Cambria Math" panose="02040503050406030204" pitchFamily="18" charset="0"/>
                                </a:rPr>
                                <m:t>3</m:t>
                              </m:r>
                            </m:num>
                            <m:den>
                              <m:r>
                                <a:rPr lang="en-US" sz="1400" b="0" i="1" smtClean="0">
                                  <a:solidFill>
                                    <a:schemeClr val="bg1"/>
                                  </a:solidFill>
                                  <a:latin typeface="Cambria Math" panose="02040503050406030204" pitchFamily="18" charset="0"/>
                                </a:rPr>
                                <m:t>4</m:t>
                              </m:r>
                            </m:den>
                          </m:f>
                        </m:e>
                      </m:d>
                      <m:r>
                        <a:rPr lang="en-US" sz="1400" b="0" i="1" smtClean="0">
                          <a:solidFill>
                            <a:schemeClr val="bg1"/>
                          </a:solidFill>
                          <a:latin typeface="Cambria Math" panose="02040503050406030204" pitchFamily="18" charset="0"/>
                        </a:rPr>
                        <m:t>+</m:t>
                      </m:r>
                      <m:d>
                        <m:dPr>
                          <m:ctrlPr>
                            <a:rPr lang="en-US" sz="1400" i="1">
                              <a:solidFill>
                                <a:schemeClr val="bg1"/>
                              </a:solidFill>
                              <a:latin typeface="Cambria Math" panose="02040503050406030204" pitchFamily="18" charset="0"/>
                            </a:rPr>
                          </m:ctrlPr>
                        </m:dPr>
                        <m:e>
                          <m:f>
                            <m:fPr>
                              <m:ctrlPr>
                                <a:rPr lang="en-US" sz="1400" i="1">
                                  <a:solidFill>
                                    <a:schemeClr val="bg1"/>
                                  </a:solidFill>
                                  <a:latin typeface="Cambria Math" panose="02040503050406030204" pitchFamily="18" charset="0"/>
                                </a:rPr>
                              </m:ctrlPr>
                            </m:fPr>
                            <m:num>
                              <m:r>
                                <a:rPr lang="en-US" sz="1400" i="1">
                                  <a:solidFill>
                                    <a:schemeClr val="bg1"/>
                                  </a:solidFill>
                                  <a:latin typeface="Cambria Math" panose="02040503050406030204" pitchFamily="18" charset="0"/>
                                </a:rPr>
                                <m:t>3</m:t>
                              </m:r>
                            </m:num>
                            <m:den>
                              <m:r>
                                <a:rPr lang="en-US" sz="1400" i="1">
                                  <a:solidFill>
                                    <a:schemeClr val="bg1"/>
                                  </a:solidFill>
                                  <a:latin typeface="Cambria Math" panose="02040503050406030204" pitchFamily="18" charset="0"/>
                                </a:rPr>
                                <m:t>4</m:t>
                              </m:r>
                            </m:den>
                          </m:f>
                        </m:e>
                      </m:d>
                      <m:d>
                        <m:dPr>
                          <m:ctrlPr>
                            <a:rPr lang="en-US" sz="1400" i="1">
                              <a:solidFill>
                                <a:schemeClr val="bg1"/>
                              </a:solidFill>
                              <a:latin typeface="Cambria Math" panose="02040503050406030204" pitchFamily="18" charset="0"/>
                            </a:rPr>
                          </m:ctrlPr>
                        </m:dPr>
                        <m:e>
                          <m:f>
                            <m:fPr>
                              <m:ctrlPr>
                                <a:rPr lang="en-US" sz="1400" i="1">
                                  <a:solidFill>
                                    <a:schemeClr val="bg1"/>
                                  </a:solidFill>
                                  <a:latin typeface="Cambria Math" panose="02040503050406030204" pitchFamily="18" charset="0"/>
                                </a:rPr>
                              </m:ctrlPr>
                            </m:fPr>
                            <m:num>
                              <m:r>
                                <a:rPr lang="en-US" sz="1400" i="1">
                                  <a:solidFill>
                                    <a:schemeClr val="bg1"/>
                                  </a:solidFill>
                                  <a:latin typeface="Cambria Math" panose="02040503050406030204" pitchFamily="18" charset="0"/>
                                </a:rPr>
                                <m:t>1</m:t>
                              </m:r>
                            </m:num>
                            <m:den>
                              <m:r>
                                <a:rPr lang="en-US" sz="1400" i="1">
                                  <a:solidFill>
                                    <a:schemeClr val="bg1"/>
                                  </a:solidFill>
                                  <a:latin typeface="Cambria Math" panose="02040503050406030204" pitchFamily="18" charset="0"/>
                                </a:rPr>
                                <m:t>4</m:t>
                              </m:r>
                            </m:den>
                          </m:f>
                        </m:e>
                      </m:d>
                    </m:oMath>
                  </m:oMathPara>
                </a14:m>
                <a:endParaRPr lang="en-US" dirty="0">
                  <a:solidFill>
                    <a:schemeClr val="bg1"/>
                  </a:solidFill>
                  <a:latin typeface="+mj-lt"/>
                </a:endParaRPr>
              </a:p>
            </p:txBody>
          </p:sp>
        </mc:Choice>
        <mc:Fallback xmlns="">
          <p:sp>
            <p:nvSpPr>
              <p:cNvPr id="31" name="TextBox 30">
                <a:extLst>
                  <a:ext uri="{FF2B5EF4-FFF2-40B4-BE49-F238E27FC236}">
                    <a16:creationId xmlns:a16="http://schemas.microsoft.com/office/drawing/2014/main" id="{7B536707-C7E3-4385-AD4D-6B491E61E91E}"/>
                  </a:ext>
                </a:extLst>
              </p:cNvPr>
              <p:cNvSpPr txBox="1">
                <a:spLocks noRot="1" noChangeAspect="1" noMove="1" noResize="1" noEditPoints="1" noAdjustHandles="1" noChangeArrowheads="1" noChangeShapeType="1" noTextEdit="1"/>
              </p:cNvSpPr>
              <p:nvPr/>
            </p:nvSpPr>
            <p:spPr>
              <a:xfrm>
                <a:off x="6375912" y="3189125"/>
                <a:ext cx="3620607" cy="484043"/>
              </a:xfrm>
              <a:prstGeom prst="rect">
                <a:avLst/>
              </a:prstGeom>
              <a:blipFill>
                <a:blip r:embed="rId10"/>
                <a:stretch>
                  <a:fillRect l="-1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20A3932-8EF9-4C4E-993B-83D69F40C2EE}"/>
                  </a:ext>
                </a:extLst>
              </p:cNvPr>
              <p:cNvSpPr txBox="1"/>
              <p:nvPr/>
            </p:nvSpPr>
            <p:spPr>
              <a:xfrm>
                <a:off x="6391958" y="3925170"/>
                <a:ext cx="847989"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m:rPr>
                          <m:sty m:val="p"/>
                        </m:rPr>
                        <a:rPr lang="en-US" b="0" i="0" smtClean="0">
                          <a:solidFill>
                            <a:schemeClr val="bg1"/>
                          </a:solidFill>
                          <a:latin typeface="Cambria Math" panose="02040503050406030204" pitchFamily="18" charset="0"/>
                        </a:rPr>
                        <m:t>Entropy</m:t>
                      </m:r>
                    </m:oMath>
                  </m:oMathPara>
                </a14:m>
                <a:endParaRPr lang="en-US" dirty="0">
                  <a:solidFill>
                    <a:schemeClr val="bg1"/>
                  </a:solidFill>
                  <a:latin typeface="+mj-lt"/>
                </a:endParaRPr>
              </a:p>
            </p:txBody>
          </p:sp>
        </mc:Choice>
        <mc:Fallback xmlns="">
          <p:sp>
            <p:nvSpPr>
              <p:cNvPr id="32" name="TextBox 31">
                <a:extLst>
                  <a:ext uri="{FF2B5EF4-FFF2-40B4-BE49-F238E27FC236}">
                    <a16:creationId xmlns:a16="http://schemas.microsoft.com/office/drawing/2014/main" id="{920A3932-8EF9-4C4E-993B-83D69F40C2EE}"/>
                  </a:ext>
                </a:extLst>
              </p:cNvPr>
              <p:cNvSpPr txBox="1">
                <a:spLocks noRot="1" noChangeAspect="1" noMove="1" noResize="1" noEditPoints="1" noAdjustHandles="1" noChangeArrowheads="1" noChangeShapeType="1" noTextEdit="1"/>
              </p:cNvSpPr>
              <p:nvPr/>
            </p:nvSpPr>
            <p:spPr>
              <a:xfrm>
                <a:off x="6391958" y="3925170"/>
                <a:ext cx="847989" cy="276999"/>
              </a:xfrm>
              <a:prstGeom prst="rect">
                <a:avLst/>
              </a:prstGeom>
              <a:blipFill>
                <a:blip r:embed="rId11"/>
                <a:stretch>
                  <a:fillRect l="-9353" r="-1007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A808659-2CB7-47A5-A722-0E76D64CE8A1}"/>
                  </a:ext>
                </a:extLst>
              </p:cNvPr>
              <p:cNvSpPr txBox="1"/>
              <p:nvPr/>
            </p:nvSpPr>
            <p:spPr>
              <a:xfrm>
                <a:off x="6214629" y="4167837"/>
                <a:ext cx="2837893" cy="9217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𝐷</m:t>
                          </m:r>
                        </m:e>
                        <m:sub>
                          <m:r>
                            <a:rPr lang="en-US" sz="1600" b="0" i="1" smtClean="0">
                              <a:solidFill>
                                <a:schemeClr val="bg1"/>
                              </a:solidFill>
                              <a:latin typeface="Cambria Math" panose="02040503050406030204" pitchFamily="18" charset="0"/>
                            </a:rPr>
                            <m:t>1</m:t>
                          </m:r>
                        </m:sub>
                      </m:sSub>
                      <m:r>
                        <a:rPr lang="en-US" sz="1600" b="0" i="1" smtClean="0">
                          <a:solidFill>
                            <a:schemeClr val="bg1"/>
                          </a:solidFill>
                          <a:latin typeface="Cambria Math" panose="02040503050406030204" pitchFamily="18" charset="0"/>
                        </a:rPr>
                        <m:t>=−(2∗</m:t>
                      </m:r>
                      <m:d>
                        <m:dPr>
                          <m:ctrlPr>
                            <a:rPr lang="en-US" sz="1600" i="1">
                              <a:solidFill>
                                <a:schemeClr val="bg1"/>
                              </a:solidFill>
                              <a:latin typeface="Cambria Math" panose="02040503050406030204" pitchFamily="18" charset="0"/>
                            </a:rPr>
                          </m:ctrlPr>
                        </m:dPr>
                        <m:e>
                          <m:f>
                            <m:fPr>
                              <m:ctrlPr>
                                <a:rPr lang="en-US" sz="1600" i="1">
                                  <a:solidFill>
                                    <a:schemeClr val="bg1"/>
                                  </a:solidFill>
                                  <a:latin typeface="Cambria Math" panose="02040503050406030204" pitchFamily="18" charset="0"/>
                                </a:rPr>
                              </m:ctrlPr>
                            </m:fPr>
                            <m:num>
                              <m:r>
                                <a:rPr lang="en-US" sz="1600" i="1">
                                  <a:solidFill>
                                    <a:schemeClr val="bg1"/>
                                  </a:solidFill>
                                  <a:latin typeface="Cambria Math" panose="02040503050406030204" pitchFamily="18" charset="0"/>
                                </a:rPr>
                                <m:t>1</m:t>
                              </m:r>
                            </m:num>
                            <m:den>
                              <m:r>
                                <a:rPr lang="en-US" sz="1600" i="1">
                                  <a:solidFill>
                                    <a:schemeClr val="bg1"/>
                                  </a:solidFill>
                                  <a:latin typeface="Cambria Math" panose="02040503050406030204" pitchFamily="18" charset="0"/>
                                </a:rPr>
                                <m:t>6</m:t>
                              </m:r>
                            </m:den>
                          </m:f>
                        </m:e>
                      </m:d>
                      <m:r>
                        <m:rPr>
                          <m:sty m:val="p"/>
                        </m:rPr>
                        <a:rPr lang="en-US" sz="1600" b="0" i="0" smtClean="0">
                          <a:solidFill>
                            <a:schemeClr val="bg1"/>
                          </a:solidFill>
                          <a:latin typeface="Cambria Math" panose="02040503050406030204" pitchFamily="18" charset="0"/>
                        </a:rPr>
                        <m:t>log</m:t>
                      </m:r>
                      <m:d>
                        <m:dPr>
                          <m:ctrlPr>
                            <a:rPr lang="en-US" sz="1600" b="0" i="1" smtClean="0">
                              <a:solidFill>
                                <a:schemeClr val="bg1"/>
                              </a:solidFill>
                              <a:latin typeface="Cambria Math" panose="02040503050406030204" pitchFamily="18" charset="0"/>
                            </a:rPr>
                          </m:ctrlPr>
                        </m:dPr>
                        <m:e>
                          <m:f>
                            <m:fPr>
                              <m:ctrlPr>
                                <a:rPr lang="en-US" sz="1600" i="1">
                                  <a:solidFill>
                                    <a:schemeClr val="bg1"/>
                                  </a:solidFill>
                                  <a:latin typeface="Cambria Math" panose="02040503050406030204" pitchFamily="18" charset="0"/>
                                </a:rPr>
                              </m:ctrlPr>
                            </m:fPr>
                            <m:num>
                              <m:r>
                                <a:rPr lang="en-US" sz="1600" i="1">
                                  <a:solidFill>
                                    <a:schemeClr val="bg1"/>
                                  </a:solidFill>
                                  <a:latin typeface="Cambria Math" panose="02040503050406030204" pitchFamily="18" charset="0"/>
                                </a:rPr>
                                <m:t>1</m:t>
                              </m:r>
                            </m:num>
                            <m:den>
                              <m:r>
                                <a:rPr lang="en-US" sz="1600" i="1">
                                  <a:solidFill>
                                    <a:schemeClr val="bg1"/>
                                  </a:solidFill>
                                  <a:latin typeface="Cambria Math" panose="02040503050406030204" pitchFamily="18" charset="0"/>
                                </a:rPr>
                                <m:t>6</m:t>
                              </m:r>
                            </m:den>
                          </m:f>
                        </m:e>
                      </m:d>
                      <m:r>
                        <a:rPr lang="en-US" sz="1600" b="0" i="1" smtClean="0">
                          <a:solidFill>
                            <a:schemeClr val="bg1"/>
                          </a:solidFill>
                          <a:latin typeface="Cambria Math" panose="02040503050406030204" pitchFamily="18" charset="0"/>
                        </a:rPr>
                        <m:t>+</m:t>
                      </m:r>
                    </m:oMath>
                  </m:oMathPara>
                </a14:m>
                <a:br>
                  <a:rPr lang="en-US" sz="1600" b="0" i="1" dirty="0">
                    <a:solidFill>
                      <a:schemeClr val="bg1"/>
                    </a:solidFill>
                    <a:latin typeface="Cambria Math" panose="02040503050406030204" pitchFamily="18" charset="0"/>
                  </a:rPr>
                </a:br>
                <a14:m>
                  <m:oMath xmlns:m="http://schemas.openxmlformats.org/officeDocument/2006/math">
                    <m:r>
                      <a:rPr lang="en-US" sz="1600" b="0" i="1" smtClean="0">
                        <a:solidFill>
                          <a:schemeClr val="bg1"/>
                        </a:solidFill>
                        <a:latin typeface="Cambria Math" panose="02040503050406030204" pitchFamily="18" charset="0"/>
                      </a:rPr>
                      <m:t>                      </m:t>
                    </m:r>
                    <m:d>
                      <m:dPr>
                        <m:ctrlPr>
                          <a:rPr lang="en-US" sz="1600" i="1">
                            <a:solidFill>
                              <a:schemeClr val="bg1"/>
                            </a:solidFill>
                            <a:latin typeface="Cambria Math" panose="02040503050406030204" pitchFamily="18" charset="0"/>
                          </a:rPr>
                        </m:ctrlPr>
                      </m:dPr>
                      <m:e>
                        <m:f>
                          <m:fPr>
                            <m:ctrlPr>
                              <a:rPr lang="en-US" sz="1600" i="1">
                                <a:solidFill>
                                  <a:schemeClr val="bg1"/>
                                </a:solidFill>
                                <a:latin typeface="Cambria Math" panose="02040503050406030204" pitchFamily="18" charset="0"/>
                              </a:rPr>
                            </m:ctrlPr>
                          </m:fPr>
                          <m:num>
                            <m:r>
                              <a:rPr lang="en-US" sz="1600" i="1">
                                <a:solidFill>
                                  <a:schemeClr val="bg1"/>
                                </a:solidFill>
                                <a:latin typeface="Cambria Math" panose="02040503050406030204" pitchFamily="18" charset="0"/>
                              </a:rPr>
                              <m:t>4</m:t>
                            </m:r>
                          </m:num>
                          <m:den>
                            <m:r>
                              <a:rPr lang="en-US" sz="1600" i="1">
                                <a:solidFill>
                                  <a:schemeClr val="bg1"/>
                                </a:solidFill>
                                <a:latin typeface="Cambria Math" panose="02040503050406030204" pitchFamily="18" charset="0"/>
                              </a:rPr>
                              <m:t>6</m:t>
                            </m:r>
                          </m:den>
                        </m:f>
                      </m:e>
                    </m:d>
                  </m:oMath>
                </a14:m>
                <a:r>
                  <a:rPr lang="en-US" sz="1600" dirty="0">
                    <a:solidFill>
                      <a:schemeClr val="bg1"/>
                    </a:solidFill>
                  </a:rPr>
                  <a:t> </a:t>
                </a:r>
                <a14:m>
                  <m:oMath xmlns:m="http://schemas.openxmlformats.org/officeDocument/2006/math">
                    <m:r>
                      <m:rPr>
                        <m:sty m:val="p"/>
                      </m:rPr>
                      <a:rPr lang="en-US" sz="1600">
                        <a:solidFill>
                          <a:schemeClr val="bg1"/>
                        </a:solidFill>
                        <a:latin typeface="Cambria Math" panose="02040503050406030204" pitchFamily="18" charset="0"/>
                      </a:rPr>
                      <m:t>log</m:t>
                    </m:r>
                    <m:d>
                      <m:dPr>
                        <m:ctrlPr>
                          <a:rPr lang="en-US" sz="1600" i="1">
                            <a:solidFill>
                              <a:schemeClr val="bg1"/>
                            </a:solidFill>
                            <a:latin typeface="Cambria Math" panose="02040503050406030204" pitchFamily="18" charset="0"/>
                          </a:rPr>
                        </m:ctrlPr>
                      </m:dPr>
                      <m:e>
                        <m:f>
                          <m:fPr>
                            <m:ctrlPr>
                              <a:rPr lang="en-US" sz="1600" i="1">
                                <a:solidFill>
                                  <a:schemeClr val="bg1"/>
                                </a:solidFill>
                                <a:latin typeface="Cambria Math" panose="02040503050406030204" pitchFamily="18" charset="0"/>
                              </a:rPr>
                            </m:ctrlPr>
                          </m:fPr>
                          <m:num>
                            <m:r>
                              <a:rPr lang="en-US" sz="1600" b="0" i="1" smtClean="0">
                                <a:solidFill>
                                  <a:schemeClr val="bg1"/>
                                </a:solidFill>
                                <a:latin typeface="Cambria Math" panose="02040503050406030204" pitchFamily="18" charset="0"/>
                              </a:rPr>
                              <m:t>4</m:t>
                            </m:r>
                          </m:num>
                          <m:den>
                            <m:r>
                              <a:rPr lang="en-US" sz="1600" i="1">
                                <a:solidFill>
                                  <a:schemeClr val="bg1"/>
                                </a:solidFill>
                                <a:latin typeface="Cambria Math" panose="02040503050406030204" pitchFamily="18" charset="0"/>
                              </a:rPr>
                              <m:t>6</m:t>
                            </m:r>
                          </m:den>
                        </m:f>
                      </m:e>
                    </m:d>
                    <m:r>
                      <a:rPr lang="en-US" sz="1600" b="0" i="1" smtClean="0">
                        <a:solidFill>
                          <a:schemeClr val="bg1"/>
                        </a:solidFill>
                        <a:latin typeface="Cambria Math" panose="02040503050406030204" pitchFamily="18" charset="0"/>
                      </a:rPr>
                      <m:t>)</m:t>
                    </m:r>
                  </m:oMath>
                </a14:m>
                <a:endParaRPr lang="en-US" dirty="0">
                  <a:solidFill>
                    <a:schemeClr val="bg1"/>
                  </a:solidFill>
                  <a:latin typeface="+mj-lt"/>
                </a:endParaRPr>
              </a:p>
            </p:txBody>
          </p:sp>
        </mc:Choice>
        <mc:Fallback xmlns="">
          <p:sp>
            <p:nvSpPr>
              <p:cNvPr id="8" name="TextBox 7">
                <a:extLst>
                  <a:ext uri="{FF2B5EF4-FFF2-40B4-BE49-F238E27FC236}">
                    <a16:creationId xmlns:a16="http://schemas.microsoft.com/office/drawing/2014/main" id="{6A808659-2CB7-47A5-A722-0E76D64CE8A1}"/>
                  </a:ext>
                </a:extLst>
              </p:cNvPr>
              <p:cNvSpPr txBox="1">
                <a:spLocks noRot="1" noChangeAspect="1" noMove="1" noResize="1" noEditPoints="1" noAdjustHandles="1" noChangeArrowheads="1" noChangeShapeType="1" noTextEdit="1"/>
              </p:cNvSpPr>
              <p:nvPr/>
            </p:nvSpPr>
            <p:spPr>
              <a:xfrm>
                <a:off x="6214629" y="4167837"/>
                <a:ext cx="2837893" cy="921727"/>
              </a:xfrm>
              <a:prstGeom prst="rect">
                <a:avLst/>
              </a:prstGeom>
              <a:blipFill>
                <a:blip r:embed="rId12"/>
                <a:stretch>
                  <a:fillRect l="-215" b="-3974"/>
                </a:stretch>
              </a:blipFill>
            </p:spPr>
            <p:txBody>
              <a:bodyPr/>
              <a:lstStyle/>
              <a:p>
                <a:r>
                  <a:rPr lang="en-US">
                    <a:noFill/>
                  </a:rPr>
                  <a:t> </a:t>
                </a:r>
              </a:p>
            </p:txBody>
          </p:sp>
        </mc:Fallback>
      </mc:AlternateContent>
    </p:spTree>
    <p:extLst>
      <p:ext uri="{BB962C8B-B14F-4D97-AF65-F5344CB8AC3E}">
        <p14:creationId xmlns:p14="http://schemas.microsoft.com/office/powerpoint/2010/main" val="353395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7267C1-A792-4EBF-A682-A905E4BC785E}"/>
              </a:ext>
            </a:extLst>
          </p:cNvPr>
          <p:cNvSpPr>
            <a:spLocks noGrp="1"/>
          </p:cNvSpPr>
          <p:nvPr>
            <p:ph type="title"/>
          </p:nvPr>
        </p:nvSpPr>
        <p:spPr/>
        <p:txBody>
          <a:bodyPr>
            <a:normAutofit fontScale="90000"/>
          </a:bodyPr>
          <a:lstStyle/>
          <a:p>
            <a:r>
              <a:rPr lang="en-US" dirty="0"/>
              <a:t>Module 8 Outline</a:t>
            </a:r>
          </a:p>
        </p:txBody>
      </p:sp>
      <p:sp>
        <p:nvSpPr>
          <p:cNvPr id="5" name="Content Placeholder 4">
            <a:extLst>
              <a:ext uri="{FF2B5EF4-FFF2-40B4-BE49-F238E27FC236}">
                <a16:creationId xmlns:a16="http://schemas.microsoft.com/office/drawing/2014/main" id="{F85C194A-2327-47C4-8B82-182DB8749727}"/>
              </a:ext>
            </a:extLst>
          </p:cNvPr>
          <p:cNvSpPr>
            <a:spLocks noGrp="1"/>
          </p:cNvSpPr>
          <p:nvPr>
            <p:ph idx="1"/>
          </p:nvPr>
        </p:nvSpPr>
        <p:spPr/>
        <p:txBody>
          <a:bodyPr/>
          <a:lstStyle/>
          <a:p>
            <a:r>
              <a:rPr lang="en-US" dirty="0"/>
              <a:t>Decision Trees</a:t>
            </a:r>
          </a:p>
          <a:p>
            <a:r>
              <a:rPr lang="en-US" dirty="0"/>
              <a:t>Forests</a:t>
            </a:r>
          </a:p>
          <a:p>
            <a:r>
              <a:rPr lang="en-US" dirty="0"/>
              <a:t>Gradient Boosting</a:t>
            </a:r>
          </a:p>
        </p:txBody>
      </p:sp>
      <p:sp>
        <p:nvSpPr>
          <p:cNvPr id="6" name="Text Placeholder 5">
            <a:extLst>
              <a:ext uri="{FF2B5EF4-FFF2-40B4-BE49-F238E27FC236}">
                <a16:creationId xmlns:a16="http://schemas.microsoft.com/office/drawing/2014/main" id="{9E56D5DD-08A6-4EC2-870D-F81FE63E7A0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1077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62AEA47-773F-4EF4-BFB4-4FC22936F8F2}"/>
              </a:ext>
            </a:extLst>
          </p:cNvPr>
          <p:cNvSpPr>
            <a:spLocks noGrp="1"/>
          </p:cNvSpPr>
          <p:nvPr>
            <p:ph type="title"/>
          </p:nvPr>
        </p:nvSpPr>
        <p:spPr/>
        <p:txBody>
          <a:bodyPr>
            <a:normAutofit fontScale="90000"/>
          </a:bodyPr>
          <a:lstStyle/>
          <a:p>
            <a:r>
              <a:rPr lang="en-US" dirty="0"/>
              <a:t>How and Where to Draw Boundaries</a:t>
            </a:r>
          </a:p>
        </p:txBody>
      </p:sp>
      <p:pic>
        <p:nvPicPr>
          <p:cNvPr id="14" name="Picture 13">
            <a:extLst>
              <a:ext uri="{FF2B5EF4-FFF2-40B4-BE49-F238E27FC236}">
                <a16:creationId xmlns:a16="http://schemas.microsoft.com/office/drawing/2014/main" id="{57DB6F93-13B2-40AB-BD31-6654964DFAA5}"/>
              </a:ext>
            </a:extLst>
          </p:cNvPr>
          <p:cNvPicPr>
            <a:picLocks noChangeAspect="1"/>
          </p:cNvPicPr>
          <p:nvPr/>
        </p:nvPicPr>
        <p:blipFill>
          <a:blip r:embed="rId2"/>
          <a:stretch>
            <a:fillRect/>
          </a:stretch>
        </p:blipFill>
        <p:spPr>
          <a:xfrm>
            <a:off x="567838" y="782532"/>
            <a:ext cx="5638611" cy="4087124"/>
          </a:xfrm>
          <a:prstGeom prst="rect">
            <a:avLst/>
          </a:prstGeom>
        </p:spPr>
      </p:pic>
      <p:cxnSp>
        <p:nvCxnSpPr>
          <p:cNvPr id="16" name="Straight Connector 15">
            <a:extLst>
              <a:ext uri="{FF2B5EF4-FFF2-40B4-BE49-F238E27FC236}">
                <a16:creationId xmlns:a16="http://schemas.microsoft.com/office/drawing/2014/main" id="{4BE8FDAD-0612-472F-86BA-0367B9D9AA7F}"/>
              </a:ext>
            </a:extLst>
          </p:cNvPr>
          <p:cNvCxnSpPr/>
          <p:nvPr/>
        </p:nvCxnSpPr>
        <p:spPr>
          <a:xfrm>
            <a:off x="803601" y="2924627"/>
            <a:ext cx="53340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6B26C85-B8BE-48D1-91B2-8ACA631E9179}"/>
              </a:ext>
            </a:extLst>
          </p:cNvPr>
          <p:cNvSpPr txBox="1"/>
          <p:nvPr/>
        </p:nvSpPr>
        <p:spPr>
          <a:xfrm>
            <a:off x="4320864" y="3778522"/>
            <a:ext cx="463639" cy="307777"/>
          </a:xfrm>
          <a:prstGeom prst="rect">
            <a:avLst/>
          </a:prstGeom>
          <a:noFill/>
        </p:spPr>
        <p:txBody>
          <a:bodyPr wrap="square" rtlCol="0">
            <a:spAutoFit/>
          </a:bodyPr>
          <a:lstStyle/>
          <a:p>
            <a:pPr algn="l"/>
            <a:r>
              <a:rPr lang="en-US" sz="1400" dirty="0">
                <a:latin typeface="+mj-lt"/>
              </a:rPr>
              <a:t>120</a:t>
            </a:r>
          </a:p>
        </p:txBody>
      </p:sp>
      <p:sp>
        <p:nvSpPr>
          <p:cNvPr id="18" name="TextBox 17">
            <a:extLst>
              <a:ext uri="{FF2B5EF4-FFF2-40B4-BE49-F238E27FC236}">
                <a16:creationId xmlns:a16="http://schemas.microsoft.com/office/drawing/2014/main" id="{7FDAF399-554A-4359-9DF8-D334043C6F88}"/>
              </a:ext>
            </a:extLst>
          </p:cNvPr>
          <p:cNvSpPr txBox="1"/>
          <p:nvPr/>
        </p:nvSpPr>
        <p:spPr>
          <a:xfrm>
            <a:off x="5194480" y="3497468"/>
            <a:ext cx="463639" cy="307777"/>
          </a:xfrm>
          <a:prstGeom prst="rect">
            <a:avLst/>
          </a:prstGeom>
          <a:noFill/>
        </p:spPr>
        <p:txBody>
          <a:bodyPr wrap="square" rtlCol="0">
            <a:spAutoFit/>
          </a:bodyPr>
          <a:lstStyle/>
          <a:p>
            <a:pPr algn="l"/>
            <a:r>
              <a:rPr lang="en-US" sz="1400" dirty="0">
                <a:latin typeface="+mj-lt"/>
              </a:rPr>
              <a:t>102</a:t>
            </a:r>
          </a:p>
        </p:txBody>
      </p:sp>
      <p:sp>
        <p:nvSpPr>
          <p:cNvPr id="19" name="TextBox 18">
            <a:extLst>
              <a:ext uri="{FF2B5EF4-FFF2-40B4-BE49-F238E27FC236}">
                <a16:creationId xmlns:a16="http://schemas.microsoft.com/office/drawing/2014/main" id="{003BA3FE-0D27-44A1-84DC-A1B133F6B40E}"/>
              </a:ext>
            </a:extLst>
          </p:cNvPr>
          <p:cNvSpPr txBox="1"/>
          <p:nvPr/>
        </p:nvSpPr>
        <p:spPr>
          <a:xfrm>
            <a:off x="3582475" y="2995167"/>
            <a:ext cx="463639" cy="307777"/>
          </a:xfrm>
          <a:prstGeom prst="rect">
            <a:avLst/>
          </a:prstGeom>
          <a:noFill/>
        </p:spPr>
        <p:txBody>
          <a:bodyPr wrap="square" rtlCol="0">
            <a:spAutoFit/>
          </a:bodyPr>
          <a:lstStyle/>
          <a:p>
            <a:pPr algn="l"/>
            <a:r>
              <a:rPr lang="en-US" sz="1400" dirty="0">
                <a:latin typeface="+mj-lt"/>
              </a:rPr>
              <a:t>166</a:t>
            </a:r>
          </a:p>
        </p:txBody>
      </p:sp>
      <p:sp>
        <p:nvSpPr>
          <p:cNvPr id="20" name="TextBox 19">
            <a:extLst>
              <a:ext uri="{FF2B5EF4-FFF2-40B4-BE49-F238E27FC236}">
                <a16:creationId xmlns:a16="http://schemas.microsoft.com/office/drawing/2014/main" id="{0AB257F0-2DC4-41E0-8A2B-862505667666}"/>
              </a:ext>
            </a:extLst>
          </p:cNvPr>
          <p:cNvSpPr txBox="1"/>
          <p:nvPr/>
        </p:nvSpPr>
        <p:spPr>
          <a:xfrm>
            <a:off x="4784503" y="2995167"/>
            <a:ext cx="463639" cy="307777"/>
          </a:xfrm>
          <a:prstGeom prst="rect">
            <a:avLst/>
          </a:prstGeom>
          <a:noFill/>
        </p:spPr>
        <p:txBody>
          <a:bodyPr wrap="square" rtlCol="0">
            <a:spAutoFit/>
          </a:bodyPr>
          <a:lstStyle/>
          <a:p>
            <a:pPr algn="l"/>
            <a:r>
              <a:rPr lang="en-US" sz="1400" dirty="0">
                <a:latin typeface="+mj-lt"/>
              </a:rPr>
              <a:t>110</a:t>
            </a:r>
          </a:p>
        </p:txBody>
      </p:sp>
      <p:sp>
        <p:nvSpPr>
          <p:cNvPr id="21" name="TextBox 20">
            <a:extLst>
              <a:ext uri="{FF2B5EF4-FFF2-40B4-BE49-F238E27FC236}">
                <a16:creationId xmlns:a16="http://schemas.microsoft.com/office/drawing/2014/main" id="{4EE4A077-FC35-479E-86BB-16C37331BDEF}"/>
              </a:ext>
            </a:extLst>
          </p:cNvPr>
          <p:cNvSpPr txBox="1"/>
          <p:nvPr/>
        </p:nvSpPr>
        <p:spPr>
          <a:xfrm>
            <a:off x="2311760" y="2070733"/>
            <a:ext cx="463639" cy="307777"/>
          </a:xfrm>
          <a:prstGeom prst="rect">
            <a:avLst/>
          </a:prstGeom>
          <a:noFill/>
        </p:spPr>
        <p:txBody>
          <a:bodyPr wrap="square" rtlCol="0">
            <a:spAutoFit/>
          </a:bodyPr>
          <a:lstStyle/>
          <a:p>
            <a:pPr algn="l"/>
            <a:r>
              <a:rPr lang="en-US" sz="1400" dirty="0">
                <a:latin typeface="+mj-lt"/>
              </a:rPr>
              <a:t>188</a:t>
            </a:r>
          </a:p>
        </p:txBody>
      </p:sp>
      <p:sp>
        <p:nvSpPr>
          <p:cNvPr id="22" name="TextBox 21">
            <a:extLst>
              <a:ext uri="{FF2B5EF4-FFF2-40B4-BE49-F238E27FC236}">
                <a16:creationId xmlns:a16="http://schemas.microsoft.com/office/drawing/2014/main" id="{D97ECF0C-2844-49B8-ADA4-992713A093DF}"/>
              </a:ext>
            </a:extLst>
          </p:cNvPr>
          <p:cNvSpPr txBox="1"/>
          <p:nvPr/>
        </p:nvSpPr>
        <p:spPr>
          <a:xfrm>
            <a:off x="1918954" y="1760597"/>
            <a:ext cx="463639" cy="307777"/>
          </a:xfrm>
          <a:prstGeom prst="rect">
            <a:avLst/>
          </a:prstGeom>
          <a:noFill/>
        </p:spPr>
        <p:txBody>
          <a:bodyPr wrap="square" rtlCol="0">
            <a:spAutoFit/>
          </a:bodyPr>
          <a:lstStyle/>
          <a:p>
            <a:pPr algn="l"/>
            <a:r>
              <a:rPr lang="en-US" sz="1400" dirty="0">
                <a:latin typeface="+mj-lt"/>
              </a:rPr>
              <a:t>138</a:t>
            </a:r>
          </a:p>
        </p:txBody>
      </p:sp>
      <p:sp>
        <p:nvSpPr>
          <p:cNvPr id="23" name="TextBox 22">
            <a:extLst>
              <a:ext uri="{FF2B5EF4-FFF2-40B4-BE49-F238E27FC236}">
                <a16:creationId xmlns:a16="http://schemas.microsoft.com/office/drawing/2014/main" id="{FB2697CD-1071-4522-9361-D1C471DC56E5}"/>
              </a:ext>
            </a:extLst>
          </p:cNvPr>
          <p:cNvSpPr txBox="1"/>
          <p:nvPr/>
        </p:nvSpPr>
        <p:spPr>
          <a:xfrm>
            <a:off x="3501889" y="1545802"/>
            <a:ext cx="463639" cy="307777"/>
          </a:xfrm>
          <a:prstGeom prst="rect">
            <a:avLst/>
          </a:prstGeom>
          <a:noFill/>
        </p:spPr>
        <p:txBody>
          <a:bodyPr wrap="square" rtlCol="0">
            <a:spAutoFit/>
          </a:bodyPr>
          <a:lstStyle/>
          <a:p>
            <a:pPr algn="l"/>
            <a:r>
              <a:rPr lang="en-US" sz="1400" dirty="0">
                <a:latin typeface="+mj-lt"/>
              </a:rPr>
              <a:t>160</a:t>
            </a:r>
          </a:p>
        </p:txBody>
      </p:sp>
      <p:sp>
        <p:nvSpPr>
          <p:cNvPr id="24" name="TextBox 23">
            <a:extLst>
              <a:ext uri="{FF2B5EF4-FFF2-40B4-BE49-F238E27FC236}">
                <a16:creationId xmlns:a16="http://schemas.microsoft.com/office/drawing/2014/main" id="{BF193056-B560-4236-9CC2-A06D4962F0E5}"/>
              </a:ext>
            </a:extLst>
          </p:cNvPr>
          <p:cNvSpPr txBox="1"/>
          <p:nvPr/>
        </p:nvSpPr>
        <p:spPr>
          <a:xfrm>
            <a:off x="4320863" y="1238025"/>
            <a:ext cx="463639" cy="307777"/>
          </a:xfrm>
          <a:prstGeom prst="rect">
            <a:avLst/>
          </a:prstGeom>
          <a:noFill/>
        </p:spPr>
        <p:txBody>
          <a:bodyPr wrap="square" rtlCol="0">
            <a:spAutoFit/>
          </a:bodyPr>
          <a:lstStyle/>
          <a:p>
            <a:pPr algn="l"/>
            <a:r>
              <a:rPr lang="en-US" sz="1400" dirty="0">
                <a:latin typeface="+mj-lt"/>
              </a:rPr>
              <a:t>123</a:t>
            </a:r>
          </a:p>
        </p:txBody>
      </p:sp>
      <p:sp>
        <p:nvSpPr>
          <p:cNvPr id="25" name="TextBox 24">
            <a:extLst>
              <a:ext uri="{FF2B5EF4-FFF2-40B4-BE49-F238E27FC236}">
                <a16:creationId xmlns:a16="http://schemas.microsoft.com/office/drawing/2014/main" id="{39858A14-0CF5-44DC-9BA3-77BACC794EF4}"/>
              </a:ext>
            </a:extLst>
          </p:cNvPr>
          <p:cNvSpPr txBox="1"/>
          <p:nvPr/>
        </p:nvSpPr>
        <p:spPr>
          <a:xfrm>
            <a:off x="5176332" y="1784069"/>
            <a:ext cx="463639" cy="307777"/>
          </a:xfrm>
          <a:prstGeom prst="rect">
            <a:avLst/>
          </a:prstGeom>
          <a:noFill/>
        </p:spPr>
        <p:txBody>
          <a:bodyPr wrap="square" rtlCol="0">
            <a:spAutoFit/>
          </a:bodyPr>
          <a:lstStyle/>
          <a:p>
            <a:pPr algn="l"/>
            <a:r>
              <a:rPr lang="en-US" sz="1400" dirty="0">
                <a:latin typeface="+mj-lt"/>
              </a:rPr>
              <a:t>114</a:t>
            </a:r>
          </a:p>
        </p:txBody>
      </p:sp>
      <p:sp>
        <p:nvSpPr>
          <p:cNvPr id="26" name="TextBox 25">
            <a:extLst>
              <a:ext uri="{FF2B5EF4-FFF2-40B4-BE49-F238E27FC236}">
                <a16:creationId xmlns:a16="http://schemas.microsoft.com/office/drawing/2014/main" id="{014651D9-34B5-4CF3-8DCF-E08AA0CAD842}"/>
              </a:ext>
            </a:extLst>
          </p:cNvPr>
          <p:cNvSpPr txBox="1"/>
          <p:nvPr/>
        </p:nvSpPr>
        <p:spPr>
          <a:xfrm>
            <a:off x="4730841" y="2360990"/>
            <a:ext cx="463639" cy="307777"/>
          </a:xfrm>
          <a:prstGeom prst="rect">
            <a:avLst/>
          </a:prstGeom>
          <a:noFill/>
        </p:spPr>
        <p:txBody>
          <a:bodyPr wrap="square" rtlCol="0">
            <a:spAutoFit/>
          </a:bodyPr>
          <a:lstStyle/>
          <a:p>
            <a:pPr algn="l"/>
            <a:r>
              <a:rPr lang="en-US" sz="1400" dirty="0">
                <a:latin typeface="+mj-lt"/>
              </a:rPr>
              <a:t>118</a:t>
            </a:r>
          </a:p>
        </p:txBody>
      </p:sp>
      <p:sp>
        <p:nvSpPr>
          <p:cNvPr id="2" name="Rectangle 1">
            <a:extLst>
              <a:ext uri="{FF2B5EF4-FFF2-40B4-BE49-F238E27FC236}">
                <a16:creationId xmlns:a16="http://schemas.microsoft.com/office/drawing/2014/main" id="{6C538FFE-AAEB-499C-9C28-2AD919F63AFD}"/>
              </a:ext>
            </a:extLst>
          </p:cNvPr>
          <p:cNvSpPr/>
          <p:nvPr/>
        </p:nvSpPr>
        <p:spPr>
          <a:xfrm>
            <a:off x="6254433" y="783795"/>
            <a:ext cx="2606264" cy="2308324"/>
          </a:xfrm>
          <a:prstGeom prst="rect">
            <a:avLst/>
          </a:prstGeom>
        </p:spPr>
        <p:txBody>
          <a:bodyPr wrap="square">
            <a:spAutoFit/>
          </a:bodyPr>
          <a:lstStyle/>
          <a:p>
            <a:pPr lvl="1"/>
            <a:r>
              <a:rPr lang="en-US" dirty="0">
                <a:solidFill>
                  <a:schemeClr val="bg1"/>
                </a:solidFill>
              </a:rPr>
              <a:t>For simplicity and ease of interpretation and computation, we limit our selection of regions to boxes (not circles or other non-linear boundaries.</a:t>
            </a:r>
          </a:p>
        </p:txBody>
      </p:sp>
      <p:cxnSp>
        <p:nvCxnSpPr>
          <p:cNvPr id="31" name="Straight Connector 30">
            <a:extLst>
              <a:ext uri="{FF2B5EF4-FFF2-40B4-BE49-F238E27FC236}">
                <a16:creationId xmlns:a16="http://schemas.microsoft.com/office/drawing/2014/main" id="{05597F0B-98B9-49B1-83EE-48EDB31D061A}"/>
              </a:ext>
            </a:extLst>
          </p:cNvPr>
          <p:cNvCxnSpPr/>
          <p:nvPr/>
        </p:nvCxnSpPr>
        <p:spPr>
          <a:xfrm>
            <a:off x="803601" y="1545802"/>
            <a:ext cx="53340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5892FF1-A679-489F-9F55-8FEBF49A1537}"/>
              </a:ext>
            </a:extLst>
          </p:cNvPr>
          <p:cNvCxnSpPr/>
          <p:nvPr/>
        </p:nvCxnSpPr>
        <p:spPr>
          <a:xfrm>
            <a:off x="803601" y="1853579"/>
            <a:ext cx="53340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6A8F711-CE3D-4800-BABA-B35D60E50778}"/>
              </a:ext>
            </a:extLst>
          </p:cNvPr>
          <p:cNvCxnSpPr/>
          <p:nvPr/>
        </p:nvCxnSpPr>
        <p:spPr>
          <a:xfrm>
            <a:off x="803601" y="2190057"/>
            <a:ext cx="53340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F038950-6F3E-48D4-B96C-88452B65A563}"/>
              </a:ext>
            </a:extLst>
          </p:cNvPr>
          <p:cNvCxnSpPr/>
          <p:nvPr/>
        </p:nvCxnSpPr>
        <p:spPr>
          <a:xfrm>
            <a:off x="803601" y="2452078"/>
            <a:ext cx="53340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8AFF1D1-D34C-4ECA-ABC8-D3DF110ECA4F}"/>
              </a:ext>
            </a:extLst>
          </p:cNvPr>
          <p:cNvCxnSpPr/>
          <p:nvPr/>
        </p:nvCxnSpPr>
        <p:spPr>
          <a:xfrm>
            <a:off x="803601" y="3432261"/>
            <a:ext cx="53340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684082E-1962-4C76-815A-6EA7ABE414A5}"/>
              </a:ext>
            </a:extLst>
          </p:cNvPr>
          <p:cNvCxnSpPr/>
          <p:nvPr/>
        </p:nvCxnSpPr>
        <p:spPr>
          <a:xfrm>
            <a:off x="797224" y="3924159"/>
            <a:ext cx="53340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C94092-C888-4B10-8874-C6E465C906FE}"/>
              </a:ext>
            </a:extLst>
          </p:cNvPr>
          <p:cNvCxnSpPr>
            <a:cxnSpLocks/>
          </p:cNvCxnSpPr>
          <p:nvPr/>
        </p:nvCxnSpPr>
        <p:spPr>
          <a:xfrm flipV="1">
            <a:off x="2197191" y="980184"/>
            <a:ext cx="0" cy="358823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0121FA7-7613-4176-BA25-83AACB389C0B}"/>
              </a:ext>
            </a:extLst>
          </p:cNvPr>
          <p:cNvCxnSpPr>
            <a:cxnSpLocks/>
          </p:cNvCxnSpPr>
          <p:nvPr/>
        </p:nvCxnSpPr>
        <p:spPr>
          <a:xfrm flipV="1">
            <a:off x="2948227" y="980184"/>
            <a:ext cx="0" cy="358823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818041D-88D5-4D1E-AD25-EFC2A5D32181}"/>
              </a:ext>
            </a:extLst>
          </p:cNvPr>
          <p:cNvCxnSpPr>
            <a:cxnSpLocks/>
          </p:cNvCxnSpPr>
          <p:nvPr/>
        </p:nvCxnSpPr>
        <p:spPr>
          <a:xfrm flipV="1">
            <a:off x="4046114" y="980184"/>
            <a:ext cx="0" cy="358823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B9C2660-91DB-48EC-AA84-9C71A3F45B7B}"/>
              </a:ext>
            </a:extLst>
          </p:cNvPr>
          <p:cNvCxnSpPr>
            <a:cxnSpLocks/>
          </p:cNvCxnSpPr>
          <p:nvPr/>
        </p:nvCxnSpPr>
        <p:spPr>
          <a:xfrm flipV="1">
            <a:off x="4665193" y="980184"/>
            <a:ext cx="0" cy="358823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BA976BB-DE7D-4C3C-BA1E-578BCAE3F367}"/>
              </a:ext>
            </a:extLst>
          </p:cNvPr>
          <p:cNvCxnSpPr>
            <a:cxnSpLocks/>
          </p:cNvCxnSpPr>
          <p:nvPr/>
        </p:nvCxnSpPr>
        <p:spPr>
          <a:xfrm flipV="1">
            <a:off x="5099370" y="980184"/>
            <a:ext cx="0" cy="358823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53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FAE0-169F-4247-8B59-97F5145DEAB2}"/>
              </a:ext>
            </a:extLst>
          </p:cNvPr>
          <p:cNvSpPr>
            <a:spLocks noGrp="1"/>
          </p:cNvSpPr>
          <p:nvPr>
            <p:ph type="title"/>
          </p:nvPr>
        </p:nvSpPr>
        <p:spPr/>
        <p:txBody>
          <a:bodyPr>
            <a:normAutofit fontScale="90000"/>
          </a:bodyPr>
          <a:lstStyle/>
          <a:p>
            <a:r>
              <a:rPr lang="en-US" dirty="0"/>
              <a:t>Where and How to Draw Boundaries</a:t>
            </a:r>
          </a:p>
        </p:txBody>
      </p:sp>
      <p:sp>
        <p:nvSpPr>
          <p:cNvPr id="4" name="Content Placeholder 3">
            <a:extLst>
              <a:ext uri="{FF2B5EF4-FFF2-40B4-BE49-F238E27FC236}">
                <a16:creationId xmlns:a16="http://schemas.microsoft.com/office/drawing/2014/main" id="{EDD06FA7-5578-41A6-937D-A3D767D00CB0}"/>
              </a:ext>
            </a:extLst>
          </p:cNvPr>
          <p:cNvSpPr>
            <a:spLocks noGrp="1"/>
          </p:cNvSpPr>
          <p:nvPr>
            <p:ph idx="1"/>
          </p:nvPr>
        </p:nvSpPr>
        <p:spPr/>
        <p:txBody>
          <a:bodyPr>
            <a:normAutofit/>
          </a:bodyPr>
          <a:lstStyle/>
          <a:p>
            <a:r>
              <a:rPr lang="en-US" dirty="0"/>
              <a:t>It is computationally infeasible to consider every possible partition of the feature space.</a:t>
            </a:r>
          </a:p>
          <a:p>
            <a:r>
              <a:rPr lang="en-US" dirty="0"/>
              <a:t>Standard algorithm is known as recursive binary splitting</a:t>
            </a:r>
          </a:p>
          <a:p>
            <a:pPr lvl="1"/>
            <a:r>
              <a:rPr lang="en-US" dirty="0"/>
              <a:t>Begin at the top of the tree and successively split the predictor space into two new branches resulting in the highest overall purity of the nodes</a:t>
            </a:r>
          </a:p>
          <a:p>
            <a:pPr lvl="1"/>
            <a:r>
              <a:rPr lang="en-US" dirty="0"/>
              <a:t>Repeat using one of the regions based on overall purity until a stopping condition is reached (see next section)</a:t>
            </a:r>
          </a:p>
          <a:p>
            <a:r>
              <a:rPr lang="en-US" dirty="0"/>
              <a:t>This algorithm is referred to as a "greedy" algorithm because it makes locally optimum choices instead of searching for a global optimum</a:t>
            </a:r>
          </a:p>
          <a:p>
            <a:endParaRPr lang="en-US" dirty="0"/>
          </a:p>
        </p:txBody>
      </p:sp>
      <p:sp>
        <p:nvSpPr>
          <p:cNvPr id="5" name="Text Placeholder 4">
            <a:extLst>
              <a:ext uri="{FF2B5EF4-FFF2-40B4-BE49-F238E27FC236}">
                <a16:creationId xmlns:a16="http://schemas.microsoft.com/office/drawing/2014/main" id="{E8FBD299-B838-4872-9C5A-A15647B82B39}"/>
              </a:ext>
            </a:extLst>
          </p:cNvPr>
          <p:cNvSpPr>
            <a:spLocks noGrp="1"/>
          </p:cNvSpPr>
          <p:nvPr>
            <p:ph type="body" sz="quarter" idx="10"/>
          </p:nvPr>
        </p:nvSpPr>
        <p:spPr/>
        <p:txBody>
          <a:bodyPr/>
          <a:lstStyle/>
          <a:p>
            <a:r>
              <a:rPr lang="en-US" dirty="0"/>
              <a:t>Tree Building Algorithm</a:t>
            </a:r>
          </a:p>
        </p:txBody>
      </p:sp>
      <p:sp>
        <p:nvSpPr>
          <p:cNvPr id="3" name="Slide Number Placeholder 2">
            <a:extLst>
              <a:ext uri="{FF2B5EF4-FFF2-40B4-BE49-F238E27FC236}">
                <a16:creationId xmlns:a16="http://schemas.microsoft.com/office/drawing/2014/main" id="{100D5F90-3451-4312-973C-35905B0DCB3C}"/>
              </a:ext>
            </a:extLst>
          </p:cNvPr>
          <p:cNvSpPr>
            <a:spLocks noGrp="1"/>
          </p:cNvSpPr>
          <p:nvPr>
            <p:ph type="sldNum" sz="quarter" idx="4294967295"/>
          </p:nvPr>
        </p:nvSpPr>
        <p:spPr/>
        <p:txBody>
          <a:bodyPr/>
          <a:lstStyle/>
          <a:p>
            <a:fld id="{6E61BB2A-F643-4BC4-A7C3-7339FD5A6B19}" type="slidenum">
              <a:rPr lang="en-US" smtClean="0"/>
              <a:pPr/>
              <a:t>21</a:t>
            </a:fld>
            <a:endParaRPr lang="en-US"/>
          </a:p>
        </p:txBody>
      </p:sp>
    </p:spTree>
    <p:extLst>
      <p:ext uri="{BB962C8B-B14F-4D97-AF65-F5344CB8AC3E}">
        <p14:creationId xmlns:p14="http://schemas.microsoft.com/office/powerpoint/2010/main" val="156053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B6152FE-43B3-4660-BBAF-6705F4B95A89}"/>
              </a:ext>
            </a:extLst>
          </p:cNvPr>
          <p:cNvPicPr>
            <a:picLocks noChangeAspect="1"/>
          </p:cNvPicPr>
          <p:nvPr/>
        </p:nvPicPr>
        <p:blipFill>
          <a:blip r:embed="rId2"/>
          <a:stretch>
            <a:fillRect/>
          </a:stretch>
        </p:blipFill>
        <p:spPr>
          <a:xfrm>
            <a:off x="424430" y="2512578"/>
            <a:ext cx="2998222" cy="1039119"/>
          </a:xfrm>
          <a:prstGeom prst="rect">
            <a:avLst/>
          </a:prstGeom>
        </p:spPr>
      </p:pic>
      <p:pic>
        <p:nvPicPr>
          <p:cNvPr id="8" name="Picture 7">
            <a:extLst>
              <a:ext uri="{FF2B5EF4-FFF2-40B4-BE49-F238E27FC236}">
                <a16:creationId xmlns:a16="http://schemas.microsoft.com/office/drawing/2014/main" id="{21160A9D-0CBE-4181-B2C5-F8BA34ABC21A}"/>
              </a:ext>
            </a:extLst>
          </p:cNvPr>
          <p:cNvPicPr>
            <a:picLocks noChangeAspect="1"/>
          </p:cNvPicPr>
          <p:nvPr/>
        </p:nvPicPr>
        <p:blipFill>
          <a:blip r:embed="rId3"/>
          <a:stretch>
            <a:fillRect/>
          </a:stretch>
        </p:blipFill>
        <p:spPr>
          <a:xfrm>
            <a:off x="424429" y="1343385"/>
            <a:ext cx="2998222" cy="1010131"/>
          </a:xfrm>
          <a:prstGeom prst="rect">
            <a:avLst/>
          </a:prstGeom>
        </p:spPr>
      </p:pic>
      <p:pic>
        <p:nvPicPr>
          <p:cNvPr id="2" name="Picture 1">
            <a:extLst>
              <a:ext uri="{FF2B5EF4-FFF2-40B4-BE49-F238E27FC236}">
                <a16:creationId xmlns:a16="http://schemas.microsoft.com/office/drawing/2014/main" id="{1E1981E8-E99D-45CE-97CF-D65EE4596122}"/>
              </a:ext>
            </a:extLst>
          </p:cNvPr>
          <p:cNvPicPr>
            <a:picLocks noChangeAspect="1"/>
          </p:cNvPicPr>
          <p:nvPr/>
        </p:nvPicPr>
        <p:blipFill>
          <a:blip r:embed="rId4"/>
          <a:stretch>
            <a:fillRect/>
          </a:stretch>
        </p:blipFill>
        <p:spPr>
          <a:xfrm>
            <a:off x="5721350" y="977400"/>
            <a:ext cx="3302000" cy="2395289"/>
          </a:xfrm>
          <a:prstGeom prst="rect">
            <a:avLst/>
          </a:prstGeom>
        </p:spPr>
      </p:pic>
      <p:sp>
        <p:nvSpPr>
          <p:cNvPr id="13" name="Title 12">
            <a:extLst>
              <a:ext uri="{FF2B5EF4-FFF2-40B4-BE49-F238E27FC236}">
                <a16:creationId xmlns:a16="http://schemas.microsoft.com/office/drawing/2014/main" id="{D62AEA47-773F-4EF4-BFB4-4FC22936F8F2}"/>
              </a:ext>
            </a:extLst>
          </p:cNvPr>
          <p:cNvSpPr>
            <a:spLocks noGrp="1"/>
          </p:cNvSpPr>
          <p:nvPr>
            <p:ph type="title"/>
          </p:nvPr>
        </p:nvSpPr>
        <p:spPr>
          <a:xfrm>
            <a:off x="628650" y="115436"/>
            <a:ext cx="7886700" cy="457200"/>
          </a:xfrm>
        </p:spPr>
        <p:txBody>
          <a:bodyPr>
            <a:normAutofit fontScale="90000"/>
          </a:bodyPr>
          <a:lstStyle/>
          <a:p>
            <a:r>
              <a:rPr lang="en-US" dirty="0"/>
              <a:t>Example</a:t>
            </a:r>
          </a:p>
        </p:txBody>
      </p:sp>
      <p:sp>
        <p:nvSpPr>
          <p:cNvPr id="4" name="Text Placeholder 3">
            <a:extLst>
              <a:ext uri="{FF2B5EF4-FFF2-40B4-BE49-F238E27FC236}">
                <a16:creationId xmlns:a16="http://schemas.microsoft.com/office/drawing/2014/main" id="{51215B19-B2FD-440A-AE1A-E84A731C4DB2}"/>
              </a:ext>
            </a:extLst>
          </p:cNvPr>
          <p:cNvSpPr>
            <a:spLocks noGrp="1"/>
          </p:cNvSpPr>
          <p:nvPr>
            <p:ph type="body" sz="quarter" idx="10"/>
          </p:nvPr>
        </p:nvSpPr>
        <p:spPr>
          <a:xfrm>
            <a:off x="628650" y="573430"/>
            <a:ext cx="7886700" cy="457200"/>
          </a:xfrm>
        </p:spPr>
        <p:txBody>
          <a:bodyPr/>
          <a:lstStyle/>
          <a:p>
            <a:r>
              <a:rPr lang="en-US" dirty="0"/>
              <a:t>Find First </a:t>
            </a:r>
            <a:r>
              <a:rPr lang="en-US" dirty="0" err="1"/>
              <a:t>Cutpoint</a:t>
            </a:r>
            <a:endParaRPr lang="en-US" dirty="0"/>
          </a:p>
        </p:txBody>
      </p:sp>
      <p:cxnSp>
        <p:nvCxnSpPr>
          <p:cNvPr id="16" name="Straight Connector 15">
            <a:extLst>
              <a:ext uri="{FF2B5EF4-FFF2-40B4-BE49-F238E27FC236}">
                <a16:creationId xmlns:a16="http://schemas.microsoft.com/office/drawing/2014/main" id="{4BE8FDAD-0612-472F-86BA-0367B9D9AA7F}"/>
              </a:ext>
            </a:extLst>
          </p:cNvPr>
          <p:cNvCxnSpPr>
            <a:cxnSpLocks/>
          </p:cNvCxnSpPr>
          <p:nvPr/>
        </p:nvCxnSpPr>
        <p:spPr>
          <a:xfrm>
            <a:off x="7788636" y="1044856"/>
            <a:ext cx="0" cy="224926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ED175F7-DCDC-47ED-A361-0F301388634D}"/>
              </a:ext>
            </a:extLst>
          </p:cNvPr>
          <p:cNvSpPr txBox="1"/>
          <p:nvPr/>
        </p:nvSpPr>
        <p:spPr>
          <a:xfrm>
            <a:off x="330060" y="974053"/>
            <a:ext cx="4457700" cy="369332"/>
          </a:xfrm>
          <a:prstGeom prst="rect">
            <a:avLst/>
          </a:prstGeom>
          <a:noFill/>
        </p:spPr>
        <p:txBody>
          <a:bodyPr wrap="square" rtlCol="0">
            <a:spAutoFit/>
          </a:bodyPr>
          <a:lstStyle/>
          <a:p>
            <a:pPr algn="l"/>
            <a:r>
              <a:rPr lang="en-US" dirty="0">
                <a:solidFill>
                  <a:schemeClr val="bg1"/>
                </a:solidFill>
                <a:latin typeface="+mj-lt"/>
              </a:rPr>
              <a:t>Candidate </a:t>
            </a:r>
            <a:r>
              <a:rPr lang="en-US" dirty="0" err="1">
                <a:solidFill>
                  <a:schemeClr val="bg1"/>
                </a:solidFill>
                <a:latin typeface="+mj-lt"/>
              </a:rPr>
              <a:t>Cutpoints</a:t>
            </a:r>
            <a:endParaRPr lang="en-US" dirty="0">
              <a:solidFill>
                <a:schemeClr val="bg1"/>
              </a:solidFill>
              <a:latin typeface="+mj-lt"/>
            </a:endParaRPr>
          </a:p>
        </p:txBody>
      </p:sp>
      <p:sp>
        <p:nvSpPr>
          <p:cNvPr id="10" name="Oval 9">
            <a:extLst>
              <a:ext uri="{FF2B5EF4-FFF2-40B4-BE49-F238E27FC236}">
                <a16:creationId xmlns:a16="http://schemas.microsoft.com/office/drawing/2014/main" id="{920F9CAB-C905-4DA8-8168-AFC52BC87DA6}"/>
              </a:ext>
            </a:extLst>
          </p:cNvPr>
          <p:cNvSpPr/>
          <p:nvPr/>
        </p:nvSpPr>
        <p:spPr>
          <a:xfrm>
            <a:off x="2960395" y="1802442"/>
            <a:ext cx="319607" cy="14267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9F6C20B-00C4-4E68-9207-BAAD1B489650}"/>
                  </a:ext>
                </a:extLst>
              </p:cNvPr>
              <p:cNvSpPr txBox="1"/>
              <p:nvPr/>
            </p:nvSpPr>
            <p:spPr>
              <a:xfrm>
                <a:off x="6785094" y="736940"/>
                <a:ext cx="264751" cy="24622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60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𝑅</m:t>
                          </m:r>
                        </m:e>
                        <m:sub>
                          <m:r>
                            <a:rPr lang="en-US" sz="1600" b="0" i="1" smtClean="0">
                              <a:solidFill>
                                <a:srgbClr val="C00000"/>
                              </a:solidFill>
                              <a:latin typeface="Cambria Math" panose="02040503050406030204" pitchFamily="18" charset="0"/>
                            </a:rPr>
                            <m:t>1</m:t>
                          </m:r>
                        </m:sub>
                      </m:sSub>
                    </m:oMath>
                  </m:oMathPara>
                </a14:m>
                <a:endParaRPr lang="en-US" dirty="0">
                  <a:solidFill>
                    <a:schemeClr val="bg1"/>
                  </a:solidFill>
                  <a:latin typeface="+mj-lt"/>
                </a:endParaRPr>
              </a:p>
            </p:txBody>
          </p:sp>
        </mc:Choice>
        <mc:Fallback xmlns="">
          <p:sp>
            <p:nvSpPr>
              <p:cNvPr id="31" name="TextBox 30">
                <a:extLst>
                  <a:ext uri="{FF2B5EF4-FFF2-40B4-BE49-F238E27FC236}">
                    <a16:creationId xmlns:a16="http://schemas.microsoft.com/office/drawing/2014/main" id="{09F6C20B-00C4-4E68-9207-BAAD1B489650}"/>
                  </a:ext>
                </a:extLst>
              </p:cNvPr>
              <p:cNvSpPr txBox="1">
                <a:spLocks noRot="1" noChangeAspect="1" noMove="1" noResize="1" noEditPoints="1" noAdjustHandles="1" noChangeArrowheads="1" noChangeShapeType="1" noTextEdit="1"/>
              </p:cNvSpPr>
              <p:nvPr/>
            </p:nvSpPr>
            <p:spPr>
              <a:xfrm>
                <a:off x="6785094" y="736940"/>
                <a:ext cx="264751" cy="246221"/>
              </a:xfrm>
              <a:prstGeom prst="rect">
                <a:avLst/>
              </a:prstGeom>
              <a:blipFill>
                <a:blip r:embed="rId5"/>
                <a:stretch>
                  <a:fillRect l="-16279" r="-4651"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8DAA6D1-5112-4CE1-B2FB-5025B85338F7}"/>
                  </a:ext>
                </a:extLst>
              </p:cNvPr>
              <p:cNvSpPr txBox="1"/>
              <p:nvPr/>
            </p:nvSpPr>
            <p:spPr>
              <a:xfrm>
                <a:off x="8107047" y="696253"/>
                <a:ext cx="401841" cy="246221"/>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60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𝑅</m:t>
                          </m:r>
                        </m:e>
                        <m:sub>
                          <m:r>
                            <a:rPr lang="en-US" sz="1600" b="0" i="1" smtClean="0">
                              <a:solidFill>
                                <a:srgbClr val="C00000"/>
                              </a:solidFill>
                              <a:latin typeface="Cambria Math" panose="02040503050406030204" pitchFamily="18" charset="0"/>
                            </a:rPr>
                            <m:t>2</m:t>
                          </m:r>
                        </m:sub>
                      </m:sSub>
                    </m:oMath>
                  </m:oMathPara>
                </a14:m>
                <a:endParaRPr lang="en-US" sz="1200" dirty="0">
                  <a:solidFill>
                    <a:schemeClr val="bg1"/>
                  </a:solidFill>
                  <a:latin typeface="+mj-lt"/>
                </a:endParaRPr>
              </a:p>
            </p:txBody>
          </p:sp>
        </mc:Choice>
        <mc:Fallback xmlns="">
          <p:sp>
            <p:nvSpPr>
              <p:cNvPr id="32" name="TextBox 31">
                <a:extLst>
                  <a:ext uri="{FF2B5EF4-FFF2-40B4-BE49-F238E27FC236}">
                    <a16:creationId xmlns:a16="http://schemas.microsoft.com/office/drawing/2014/main" id="{38DAA6D1-5112-4CE1-B2FB-5025B85338F7}"/>
                  </a:ext>
                </a:extLst>
              </p:cNvPr>
              <p:cNvSpPr txBox="1">
                <a:spLocks noRot="1" noChangeAspect="1" noMove="1" noResize="1" noEditPoints="1" noAdjustHandles="1" noChangeArrowheads="1" noChangeShapeType="1" noTextEdit="1"/>
              </p:cNvSpPr>
              <p:nvPr/>
            </p:nvSpPr>
            <p:spPr>
              <a:xfrm>
                <a:off x="8107047" y="696253"/>
                <a:ext cx="401841" cy="246221"/>
              </a:xfrm>
              <a:prstGeom prst="rect">
                <a:avLst/>
              </a:prstGeom>
              <a:blipFill>
                <a:blip r:embed="rId6"/>
                <a:stretch>
                  <a:fillRect b="-12195"/>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5E37E749-2AC4-40C4-B2E5-0AACDCA1F48D}"/>
              </a:ext>
            </a:extLst>
          </p:cNvPr>
          <p:cNvSpPr txBox="1"/>
          <p:nvPr/>
        </p:nvSpPr>
        <p:spPr>
          <a:xfrm>
            <a:off x="484651" y="3818397"/>
            <a:ext cx="3778250" cy="646331"/>
          </a:xfrm>
          <a:prstGeom prst="rect">
            <a:avLst/>
          </a:prstGeom>
          <a:noFill/>
        </p:spPr>
        <p:txBody>
          <a:bodyPr wrap="square" rtlCol="0">
            <a:spAutoFit/>
          </a:bodyPr>
          <a:lstStyle/>
          <a:p>
            <a:pPr algn="l"/>
            <a:r>
              <a:rPr lang="en-US" dirty="0">
                <a:solidFill>
                  <a:schemeClr val="bg1"/>
                </a:solidFill>
                <a:latin typeface="+mj-lt"/>
              </a:rPr>
              <a:t>Total RSS before cut:  7205</a:t>
            </a:r>
          </a:p>
          <a:p>
            <a:pPr algn="l"/>
            <a:r>
              <a:rPr lang="en-US" dirty="0">
                <a:solidFill>
                  <a:schemeClr val="bg1"/>
                </a:solidFill>
                <a:latin typeface="+mj-lt"/>
              </a:rPr>
              <a:t>Total RSS after cut:  1268 + 292 = 1560</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4FCD0CC-8419-4775-8CAD-1E4FEA11B1F2}"/>
                  </a:ext>
                </a:extLst>
              </p:cNvPr>
              <p:cNvSpPr txBox="1"/>
              <p:nvPr/>
            </p:nvSpPr>
            <p:spPr>
              <a:xfrm>
                <a:off x="6465839" y="1038134"/>
                <a:ext cx="766685" cy="16158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𝑅𝑆𝑆</m:t>
                      </m:r>
                      <m:r>
                        <a:rPr lang="en-US" sz="1050" b="0" i="1" smtClean="0">
                          <a:solidFill>
                            <a:srgbClr val="C00000"/>
                          </a:solidFill>
                          <a:latin typeface="Cambria Math" panose="02040503050406030204" pitchFamily="18" charset="0"/>
                        </a:rPr>
                        <m:t>= 1268</m:t>
                      </m:r>
                    </m:oMath>
                  </m:oMathPara>
                </a14:m>
                <a:endParaRPr lang="en-US" sz="1100" dirty="0">
                  <a:solidFill>
                    <a:schemeClr val="bg1"/>
                  </a:solidFill>
                  <a:latin typeface="+mj-lt"/>
                </a:endParaRPr>
              </a:p>
            </p:txBody>
          </p:sp>
        </mc:Choice>
        <mc:Fallback xmlns="">
          <p:sp>
            <p:nvSpPr>
              <p:cNvPr id="35" name="TextBox 34">
                <a:extLst>
                  <a:ext uri="{FF2B5EF4-FFF2-40B4-BE49-F238E27FC236}">
                    <a16:creationId xmlns:a16="http://schemas.microsoft.com/office/drawing/2014/main" id="{64FCD0CC-8419-4775-8CAD-1E4FEA11B1F2}"/>
                  </a:ext>
                </a:extLst>
              </p:cNvPr>
              <p:cNvSpPr txBox="1">
                <a:spLocks noRot="1" noChangeAspect="1" noMove="1" noResize="1" noEditPoints="1" noAdjustHandles="1" noChangeArrowheads="1" noChangeShapeType="1" noTextEdit="1"/>
              </p:cNvSpPr>
              <p:nvPr/>
            </p:nvSpPr>
            <p:spPr>
              <a:xfrm>
                <a:off x="6465839" y="1038134"/>
                <a:ext cx="766685" cy="161583"/>
              </a:xfrm>
              <a:prstGeom prst="rect">
                <a:avLst/>
              </a:prstGeom>
              <a:blipFill>
                <a:blip r:embed="rId7"/>
                <a:stretch>
                  <a:fillRect l="-4000" r="-4000"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7500717-87BB-48D2-AA38-4BC9F7CC2814}"/>
                  </a:ext>
                </a:extLst>
              </p:cNvPr>
              <p:cNvSpPr txBox="1"/>
              <p:nvPr/>
            </p:nvSpPr>
            <p:spPr>
              <a:xfrm>
                <a:off x="8022651" y="1038133"/>
                <a:ext cx="662489" cy="16158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𝑅𝑆𝑆</m:t>
                      </m:r>
                      <m:r>
                        <a:rPr lang="en-US" sz="1050" b="0" i="1" smtClean="0">
                          <a:solidFill>
                            <a:srgbClr val="C00000"/>
                          </a:solidFill>
                          <a:latin typeface="Cambria Math" panose="02040503050406030204" pitchFamily="18" charset="0"/>
                        </a:rPr>
                        <m:t>=292</m:t>
                      </m:r>
                    </m:oMath>
                  </m:oMathPara>
                </a14:m>
                <a:endParaRPr lang="en-US" sz="1100" dirty="0">
                  <a:solidFill>
                    <a:schemeClr val="bg1"/>
                  </a:solidFill>
                  <a:latin typeface="+mj-lt"/>
                </a:endParaRPr>
              </a:p>
            </p:txBody>
          </p:sp>
        </mc:Choice>
        <mc:Fallback xmlns="">
          <p:sp>
            <p:nvSpPr>
              <p:cNvPr id="36" name="TextBox 35">
                <a:extLst>
                  <a:ext uri="{FF2B5EF4-FFF2-40B4-BE49-F238E27FC236}">
                    <a16:creationId xmlns:a16="http://schemas.microsoft.com/office/drawing/2014/main" id="{87500717-87BB-48D2-AA38-4BC9F7CC2814}"/>
                  </a:ext>
                </a:extLst>
              </p:cNvPr>
              <p:cNvSpPr txBox="1">
                <a:spLocks noRot="1" noChangeAspect="1" noMove="1" noResize="1" noEditPoints="1" noAdjustHandles="1" noChangeArrowheads="1" noChangeShapeType="1" noTextEdit="1"/>
              </p:cNvSpPr>
              <p:nvPr/>
            </p:nvSpPr>
            <p:spPr>
              <a:xfrm>
                <a:off x="8022651" y="1038133"/>
                <a:ext cx="662489" cy="161583"/>
              </a:xfrm>
              <a:prstGeom prst="rect">
                <a:avLst/>
              </a:prstGeom>
              <a:blipFill>
                <a:blip r:embed="rId8"/>
                <a:stretch>
                  <a:fillRect l="-4587" r="-3670" b="-7407"/>
                </a:stretch>
              </a:blipFill>
            </p:spPr>
            <p:txBody>
              <a:bodyPr/>
              <a:lstStyle/>
              <a:p>
                <a:r>
                  <a:rPr lang="en-US">
                    <a:noFill/>
                  </a:rPr>
                  <a:t> </a:t>
                </a:r>
              </a:p>
            </p:txBody>
          </p:sp>
        </mc:Fallback>
      </mc:AlternateContent>
    </p:spTree>
    <p:extLst>
      <p:ext uri="{BB962C8B-B14F-4D97-AF65-F5344CB8AC3E}">
        <p14:creationId xmlns:p14="http://schemas.microsoft.com/office/powerpoint/2010/main" val="239047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1" grpId="0"/>
      <p:bldP spid="32" grpId="0"/>
      <p:bldP spid="11" grpId="0"/>
      <p:bldP spid="35" grpId="0"/>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1981E8-E99D-45CE-97CF-D65EE4596122}"/>
              </a:ext>
            </a:extLst>
          </p:cNvPr>
          <p:cNvPicPr>
            <a:picLocks noChangeAspect="1"/>
          </p:cNvPicPr>
          <p:nvPr/>
        </p:nvPicPr>
        <p:blipFill>
          <a:blip r:embed="rId2"/>
          <a:stretch>
            <a:fillRect/>
          </a:stretch>
        </p:blipFill>
        <p:spPr>
          <a:xfrm>
            <a:off x="5702300" y="1607582"/>
            <a:ext cx="3302000" cy="2395289"/>
          </a:xfrm>
          <a:prstGeom prst="rect">
            <a:avLst/>
          </a:prstGeom>
        </p:spPr>
      </p:pic>
      <p:sp>
        <p:nvSpPr>
          <p:cNvPr id="13" name="Title 12">
            <a:extLst>
              <a:ext uri="{FF2B5EF4-FFF2-40B4-BE49-F238E27FC236}">
                <a16:creationId xmlns:a16="http://schemas.microsoft.com/office/drawing/2014/main" id="{D62AEA47-773F-4EF4-BFB4-4FC22936F8F2}"/>
              </a:ext>
            </a:extLst>
          </p:cNvPr>
          <p:cNvSpPr>
            <a:spLocks noGrp="1"/>
          </p:cNvSpPr>
          <p:nvPr>
            <p:ph type="title"/>
          </p:nvPr>
        </p:nvSpPr>
        <p:spPr/>
        <p:txBody>
          <a:bodyPr>
            <a:normAutofit fontScale="90000"/>
          </a:bodyPr>
          <a:lstStyle/>
          <a:p>
            <a:r>
              <a:rPr lang="en-US" dirty="0"/>
              <a:t>Example</a:t>
            </a:r>
          </a:p>
        </p:txBody>
      </p:sp>
      <p:sp>
        <p:nvSpPr>
          <p:cNvPr id="4" name="Text Placeholder 3">
            <a:extLst>
              <a:ext uri="{FF2B5EF4-FFF2-40B4-BE49-F238E27FC236}">
                <a16:creationId xmlns:a16="http://schemas.microsoft.com/office/drawing/2014/main" id="{51215B19-B2FD-440A-AE1A-E84A731C4DB2}"/>
              </a:ext>
            </a:extLst>
          </p:cNvPr>
          <p:cNvSpPr>
            <a:spLocks noGrp="1"/>
          </p:cNvSpPr>
          <p:nvPr>
            <p:ph type="body" sz="quarter" idx="10"/>
          </p:nvPr>
        </p:nvSpPr>
        <p:spPr/>
        <p:txBody>
          <a:bodyPr/>
          <a:lstStyle/>
          <a:p>
            <a:r>
              <a:rPr lang="en-US" dirty="0"/>
              <a:t>Find Second </a:t>
            </a:r>
            <a:r>
              <a:rPr lang="en-US" dirty="0" err="1"/>
              <a:t>Cutpoint</a:t>
            </a:r>
            <a:endParaRPr lang="en-US" dirty="0"/>
          </a:p>
        </p:txBody>
      </p:sp>
      <p:cxnSp>
        <p:nvCxnSpPr>
          <p:cNvPr id="16" name="Straight Connector 15">
            <a:extLst>
              <a:ext uri="{FF2B5EF4-FFF2-40B4-BE49-F238E27FC236}">
                <a16:creationId xmlns:a16="http://schemas.microsoft.com/office/drawing/2014/main" id="{4BE8FDAD-0612-472F-86BA-0367B9D9AA7F}"/>
              </a:ext>
            </a:extLst>
          </p:cNvPr>
          <p:cNvCxnSpPr>
            <a:cxnSpLocks/>
          </p:cNvCxnSpPr>
          <p:nvPr/>
        </p:nvCxnSpPr>
        <p:spPr>
          <a:xfrm>
            <a:off x="7769586" y="1675038"/>
            <a:ext cx="0" cy="224926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F7A698D-7274-4562-A910-1255A8C410F2}"/>
                  </a:ext>
                </a:extLst>
              </p:cNvPr>
              <p:cNvSpPr txBox="1"/>
              <p:nvPr/>
            </p:nvSpPr>
            <p:spPr>
              <a:xfrm>
                <a:off x="6766044" y="1367122"/>
                <a:ext cx="264751" cy="24622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60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𝑅</m:t>
                          </m:r>
                        </m:e>
                        <m:sub>
                          <m:r>
                            <a:rPr lang="en-US" sz="1600" b="0" i="1" smtClean="0">
                              <a:solidFill>
                                <a:srgbClr val="C00000"/>
                              </a:solidFill>
                              <a:latin typeface="Cambria Math" panose="02040503050406030204" pitchFamily="18" charset="0"/>
                            </a:rPr>
                            <m:t>1</m:t>
                          </m:r>
                        </m:sub>
                      </m:sSub>
                    </m:oMath>
                  </m:oMathPara>
                </a14:m>
                <a:endParaRPr lang="en-US" dirty="0">
                  <a:solidFill>
                    <a:schemeClr val="bg1"/>
                  </a:solidFill>
                  <a:latin typeface="+mj-lt"/>
                </a:endParaRPr>
              </a:p>
            </p:txBody>
          </p:sp>
        </mc:Choice>
        <mc:Fallback xmlns="">
          <p:sp>
            <p:nvSpPr>
              <p:cNvPr id="29" name="TextBox 28">
                <a:extLst>
                  <a:ext uri="{FF2B5EF4-FFF2-40B4-BE49-F238E27FC236}">
                    <a16:creationId xmlns:a16="http://schemas.microsoft.com/office/drawing/2014/main" id="{5F7A698D-7274-4562-A910-1255A8C410F2}"/>
                  </a:ext>
                </a:extLst>
              </p:cNvPr>
              <p:cNvSpPr txBox="1">
                <a:spLocks noRot="1" noChangeAspect="1" noMove="1" noResize="1" noEditPoints="1" noAdjustHandles="1" noChangeArrowheads="1" noChangeShapeType="1" noTextEdit="1"/>
              </p:cNvSpPr>
              <p:nvPr/>
            </p:nvSpPr>
            <p:spPr>
              <a:xfrm>
                <a:off x="6766044" y="1367122"/>
                <a:ext cx="264751" cy="246221"/>
              </a:xfrm>
              <a:prstGeom prst="rect">
                <a:avLst/>
              </a:prstGeom>
              <a:blipFill>
                <a:blip r:embed="rId3"/>
                <a:stretch>
                  <a:fillRect l="-18605" r="-4651"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B375C72-BF54-412A-9902-742F37369E57}"/>
                  </a:ext>
                </a:extLst>
              </p:cNvPr>
              <p:cNvSpPr txBox="1"/>
              <p:nvPr/>
            </p:nvSpPr>
            <p:spPr>
              <a:xfrm>
                <a:off x="8087997" y="1326435"/>
                <a:ext cx="401841" cy="246221"/>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60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𝑅</m:t>
                          </m:r>
                        </m:e>
                        <m:sub>
                          <m:r>
                            <a:rPr lang="en-US" sz="1600" b="0" i="1" smtClean="0">
                              <a:solidFill>
                                <a:srgbClr val="C00000"/>
                              </a:solidFill>
                              <a:latin typeface="Cambria Math" panose="02040503050406030204" pitchFamily="18" charset="0"/>
                            </a:rPr>
                            <m:t>2</m:t>
                          </m:r>
                        </m:sub>
                      </m:sSub>
                    </m:oMath>
                  </m:oMathPara>
                </a14:m>
                <a:endParaRPr lang="en-US" sz="1200" dirty="0">
                  <a:solidFill>
                    <a:schemeClr val="bg1"/>
                  </a:solidFill>
                  <a:latin typeface="+mj-lt"/>
                </a:endParaRPr>
              </a:p>
            </p:txBody>
          </p:sp>
        </mc:Choice>
        <mc:Fallback xmlns="">
          <p:sp>
            <p:nvSpPr>
              <p:cNvPr id="30" name="TextBox 29">
                <a:extLst>
                  <a:ext uri="{FF2B5EF4-FFF2-40B4-BE49-F238E27FC236}">
                    <a16:creationId xmlns:a16="http://schemas.microsoft.com/office/drawing/2014/main" id="{2B375C72-BF54-412A-9902-742F37369E57}"/>
                  </a:ext>
                </a:extLst>
              </p:cNvPr>
              <p:cNvSpPr txBox="1">
                <a:spLocks noRot="1" noChangeAspect="1" noMove="1" noResize="1" noEditPoints="1" noAdjustHandles="1" noChangeArrowheads="1" noChangeShapeType="1" noTextEdit="1"/>
              </p:cNvSpPr>
              <p:nvPr/>
            </p:nvSpPr>
            <p:spPr>
              <a:xfrm>
                <a:off x="8087997" y="1326435"/>
                <a:ext cx="401841" cy="246221"/>
              </a:xfrm>
              <a:prstGeom prst="rect">
                <a:avLst/>
              </a:prstGeom>
              <a:blipFill>
                <a:blip r:embed="rId4"/>
                <a:stretch>
                  <a:fillRect b="-150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ED175F7-DCDC-47ED-A361-0F301388634D}"/>
              </a:ext>
            </a:extLst>
          </p:cNvPr>
          <p:cNvSpPr txBox="1"/>
          <p:nvPr/>
        </p:nvSpPr>
        <p:spPr>
          <a:xfrm>
            <a:off x="179773" y="1166119"/>
            <a:ext cx="4457700" cy="369332"/>
          </a:xfrm>
          <a:prstGeom prst="rect">
            <a:avLst/>
          </a:prstGeom>
          <a:noFill/>
        </p:spPr>
        <p:txBody>
          <a:bodyPr wrap="square" rtlCol="0">
            <a:spAutoFit/>
          </a:bodyPr>
          <a:lstStyle/>
          <a:p>
            <a:pPr algn="l"/>
            <a:r>
              <a:rPr lang="en-US" dirty="0">
                <a:solidFill>
                  <a:schemeClr val="bg1"/>
                </a:solidFill>
                <a:latin typeface="+mj-lt"/>
              </a:rPr>
              <a:t>Candidate </a:t>
            </a:r>
            <a:r>
              <a:rPr lang="en-US" dirty="0" err="1">
                <a:solidFill>
                  <a:schemeClr val="bg1"/>
                </a:solidFill>
                <a:latin typeface="+mj-lt"/>
              </a:rPr>
              <a:t>Cutpoints</a:t>
            </a:r>
            <a:endParaRPr lang="en-US" dirty="0">
              <a:solidFill>
                <a:schemeClr val="bg1"/>
              </a:solidFill>
              <a:latin typeface="+mj-lt"/>
            </a:endParaRPr>
          </a:p>
        </p:txBody>
      </p:sp>
      <p:pic>
        <p:nvPicPr>
          <p:cNvPr id="6" name="Picture 5">
            <a:extLst>
              <a:ext uri="{FF2B5EF4-FFF2-40B4-BE49-F238E27FC236}">
                <a16:creationId xmlns:a16="http://schemas.microsoft.com/office/drawing/2014/main" id="{82A23DB5-A2E7-496B-9191-BE5237F3E598}"/>
              </a:ext>
            </a:extLst>
          </p:cNvPr>
          <p:cNvPicPr>
            <a:picLocks noChangeAspect="1"/>
          </p:cNvPicPr>
          <p:nvPr/>
        </p:nvPicPr>
        <p:blipFill>
          <a:blip r:embed="rId5"/>
          <a:stretch>
            <a:fillRect/>
          </a:stretch>
        </p:blipFill>
        <p:spPr>
          <a:xfrm>
            <a:off x="179773" y="1744455"/>
            <a:ext cx="1049130" cy="714792"/>
          </a:xfrm>
          <a:prstGeom prst="rect">
            <a:avLst/>
          </a:prstGeom>
        </p:spPr>
      </p:pic>
      <p:pic>
        <p:nvPicPr>
          <p:cNvPr id="7" name="Picture 6">
            <a:extLst>
              <a:ext uri="{FF2B5EF4-FFF2-40B4-BE49-F238E27FC236}">
                <a16:creationId xmlns:a16="http://schemas.microsoft.com/office/drawing/2014/main" id="{C1FEDFE9-CE94-4028-B0EA-5FB247598C8B}"/>
              </a:ext>
            </a:extLst>
          </p:cNvPr>
          <p:cNvPicPr>
            <a:picLocks noChangeAspect="1"/>
          </p:cNvPicPr>
          <p:nvPr/>
        </p:nvPicPr>
        <p:blipFill>
          <a:blip r:embed="rId6"/>
          <a:stretch>
            <a:fillRect/>
          </a:stretch>
        </p:blipFill>
        <p:spPr>
          <a:xfrm>
            <a:off x="3038634" y="1722149"/>
            <a:ext cx="1049338" cy="905986"/>
          </a:xfrm>
          <a:prstGeom prst="rect">
            <a:avLst/>
          </a:prstGeom>
        </p:spPr>
      </p:pic>
      <p:pic>
        <p:nvPicPr>
          <p:cNvPr id="15" name="Picture 14">
            <a:extLst>
              <a:ext uri="{FF2B5EF4-FFF2-40B4-BE49-F238E27FC236}">
                <a16:creationId xmlns:a16="http://schemas.microsoft.com/office/drawing/2014/main" id="{57A64DD7-3C69-4A79-994F-1BC32804869E}"/>
              </a:ext>
            </a:extLst>
          </p:cNvPr>
          <p:cNvPicPr>
            <a:picLocks noChangeAspect="1"/>
          </p:cNvPicPr>
          <p:nvPr/>
        </p:nvPicPr>
        <p:blipFill>
          <a:blip r:embed="rId7"/>
          <a:stretch>
            <a:fillRect/>
          </a:stretch>
        </p:blipFill>
        <p:spPr>
          <a:xfrm>
            <a:off x="179773" y="2850185"/>
            <a:ext cx="2212270" cy="1127919"/>
          </a:xfrm>
          <a:prstGeom prst="rect">
            <a:avLst/>
          </a:prstGeom>
        </p:spPr>
      </p:pic>
      <p:pic>
        <p:nvPicPr>
          <p:cNvPr id="17" name="Picture 16">
            <a:extLst>
              <a:ext uri="{FF2B5EF4-FFF2-40B4-BE49-F238E27FC236}">
                <a16:creationId xmlns:a16="http://schemas.microsoft.com/office/drawing/2014/main" id="{82F0F19C-6783-4C43-8D06-B73E454FA443}"/>
              </a:ext>
            </a:extLst>
          </p:cNvPr>
          <p:cNvPicPr>
            <a:picLocks noChangeAspect="1"/>
          </p:cNvPicPr>
          <p:nvPr/>
        </p:nvPicPr>
        <p:blipFill>
          <a:blip r:embed="rId8"/>
          <a:stretch>
            <a:fillRect/>
          </a:stretch>
        </p:blipFill>
        <p:spPr>
          <a:xfrm>
            <a:off x="3038634" y="2814833"/>
            <a:ext cx="1949902" cy="1119703"/>
          </a:xfrm>
          <a:prstGeom prst="rect">
            <a:avLst/>
          </a:prstGeom>
        </p:spPr>
      </p:pic>
      <p:sp>
        <p:nvSpPr>
          <p:cNvPr id="20" name="Oval 19">
            <a:extLst>
              <a:ext uri="{FF2B5EF4-FFF2-40B4-BE49-F238E27FC236}">
                <a16:creationId xmlns:a16="http://schemas.microsoft.com/office/drawing/2014/main" id="{98C3D7F4-9889-4392-B390-7B0B663C2FBD}"/>
              </a:ext>
            </a:extLst>
          </p:cNvPr>
          <p:cNvSpPr/>
          <p:nvPr/>
        </p:nvSpPr>
        <p:spPr>
          <a:xfrm>
            <a:off x="2111694" y="3844587"/>
            <a:ext cx="280349" cy="1046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132589F5-3D0A-42F1-B033-4BA6CF24224E}"/>
              </a:ext>
            </a:extLst>
          </p:cNvPr>
          <p:cNvCxnSpPr>
            <a:cxnSpLocks/>
          </p:cNvCxnSpPr>
          <p:nvPr/>
        </p:nvCxnSpPr>
        <p:spPr>
          <a:xfrm>
            <a:off x="6035090" y="2404593"/>
            <a:ext cx="1734496"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6A85471-C91D-4C1E-B547-308991CD8CC5}"/>
              </a:ext>
            </a:extLst>
          </p:cNvPr>
          <p:cNvSpPr txBox="1"/>
          <p:nvPr/>
        </p:nvSpPr>
        <p:spPr>
          <a:xfrm>
            <a:off x="565150" y="4191000"/>
            <a:ext cx="4273550" cy="646331"/>
          </a:xfrm>
          <a:prstGeom prst="rect">
            <a:avLst/>
          </a:prstGeom>
          <a:noFill/>
        </p:spPr>
        <p:txBody>
          <a:bodyPr wrap="square" rtlCol="0">
            <a:spAutoFit/>
          </a:bodyPr>
          <a:lstStyle/>
          <a:p>
            <a:pPr algn="l"/>
            <a:r>
              <a:rPr lang="en-US" dirty="0">
                <a:solidFill>
                  <a:schemeClr val="bg1"/>
                </a:solidFill>
                <a:latin typeface="+mj-lt"/>
              </a:rPr>
              <a:t>Total RSS before cut:  1560</a:t>
            </a:r>
          </a:p>
          <a:p>
            <a:pPr algn="l"/>
            <a:r>
              <a:rPr lang="en-US" dirty="0">
                <a:solidFill>
                  <a:schemeClr val="bg1"/>
                </a:solidFill>
                <a:latin typeface="+mj-lt"/>
              </a:rPr>
              <a:t>Total RSS after cut:  242 + 242 + 292 = 776</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1B30DC2-F1D9-4A05-8CF1-47438C3AFA74}"/>
                  </a:ext>
                </a:extLst>
              </p:cNvPr>
              <p:cNvSpPr txBox="1"/>
              <p:nvPr/>
            </p:nvSpPr>
            <p:spPr>
              <a:xfrm>
                <a:off x="6446789" y="1668316"/>
                <a:ext cx="662489" cy="16158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𝑅𝑆𝑆</m:t>
                      </m:r>
                      <m:r>
                        <a:rPr lang="en-US" sz="1050" b="0" i="1" smtClean="0">
                          <a:solidFill>
                            <a:srgbClr val="C00000"/>
                          </a:solidFill>
                          <a:latin typeface="Cambria Math" panose="02040503050406030204" pitchFamily="18" charset="0"/>
                        </a:rPr>
                        <m:t>=242</m:t>
                      </m:r>
                    </m:oMath>
                  </m:oMathPara>
                </a14:m>
                <a:endParaRPr lang="en-US" sz="1100" dirty="0">
                  <a:solidFill>
                    <a:schemeClr val="bg1"/>
                  </a:solidFill>
                  <a:latin typeface="+mj-lt"/>
                </a:endParaRPr>
              </a:p>
            </p:txBody>
          </p:sp>
        </mc:Choice>
        <mc:Fallback xmlns="">
          <p:sp>
            <p:nvSpPr>
              <p:cNvPr id="24" name="TextBox 23">
                <a:extLst>
                  <a:ext uri="{FF2B5EF4-FFF2-40B4-BE49-F238E27FC236}">
                    <a16:creationId xmlns:a16="http://schemas.microsoft.com/office/drawing/2014/main" id="{41B30DC2-F1D9-4A05-8CF1-47438C3AFA74}"/>
                  </a:ext>
                </a:extLst>
              </p:cNvPr>
              <p:cNvSpPr txBox="1">
                <a:spLocks noRot="1" noChangeAspect="1" noMove="1" noResize="1" noEditPoints="1" noAdjustHandles="1" noChangeArrowheads="1" noChangeShapeType="1" noTextEdit="1"/>
              </p:cNvSpPr>
              <p:nvPr/>
            </p:nvSpPr>
            <p:spPr>
              <a:xfrm>
                <a:off x="6446789" y="1668316"/>
                <a:ext cx="662489" cy="161583"/>
              </a:xfrm>
              <a:prstGeom prst="rect">
                <a:avLst/>
              </a:prstGeom>
              <a:blipFill>
                <a:blip r:embed="rId9"/>
                <a:stretch>
                  <a:fillRect l="-4630" r="-4630"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5BE5212-E696-4838-B665-3F2D438FA790}"/>
                  </a:ext>
                </a:extLst>
              </p:cNvPr>
              <p:cNvSpPr txBox="1"/>
              <p:nvPr/>
            </p:nvSpPr>
            <p:spPr>
              <a:xfrm>
                <a:off x="8003601" y="1668315"/>
                <a:ext cx="662489" cy="16158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𝑅𝑆𝑆</m:t>
                      </m:r>
                      <m:r>
                        <a:rPr lang="en-US" sz="1050" b="0" i="1" smtClean="0">
                          <a:solidFill>
                            <a:srgbClr val="C00000"/>
                          </a:solidFill>
                          <a:latin typeface="Cambria Math" panose="02040503050406030204" pitchFamily="18" charset="0"/>
                        </a:rPr>
                        <m:t>=292</m:t>
                      </m:r>
                    </m:oMath>
                  </m:oMathPara>
                </a14:m>
                <a:endParaRPr lang="en-US" sz="1100" dirty="0">
                  <a:solidFill>
                    <a:schemeClr val="bg1"/>
                  </a:solidFill>
                  <a:latin typeface="+mj-lt"/>
                </a:endParaRPr>
              </a:p>
            </p:txBody>
          </p:sp>
        </mc:Choice>
        <mc:Fallback xmlns="">
          <p:sp>
            <p:nvSpPr>
              <p:cNvPr id="25" name="TextBox 24">
                <a:extLst>
                  <a:ext uri="{FF2B5EF4-FFF2-40B4-BE49-F238E27FC236}">
                    <a16:creationId xmlns:a16="http://schemas.microsoft.com/office/drawing/2014/main" id="{B5BE5212-E696-4838-B665-3F2D438FA790}"/>
                  </a:ext>
                </a:extLst>
              </p:cNvPr>
              <p:cNvSpPr txBox="1">
                <a:spLocks noRot="1" noChangeAspect="1" noMove="1" noResize="1" noEditPoints="1" noAdjustHandles="1" noChangeArrowheads="1" noChangeShapeType="1" noTextEdit="1"/>
              </p:cNvSpPr>
              <p:nvPr/>
            </p:nvSpPr>
            <p:spPr>
              <a:xfrm>
                <a:off x="8003601" y="1668315"/>
                <a:ext cx="662489" cy="161583"/>
              </a:xfrm>
              <a:prstGeom prst="rect">
                <a:avLst/>
              </a:prstGeom>
              <a:blipFill>
                <a:blip r:embed="rId10"/>
                <a:stretch>
                  <a:fillRect l="-4587" r="-3670"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99676C7-3F42-459A-B33F-A77BD8DFD2CA}"/>
                  </a:ext>
                </a:extLst>
              </p:cNvPr>
              <p:cNvSpPr txBox="1"/>
              <p:nvPr/>
            </p:nvSpPr>
            <p:spPr>
              <a:xfrm>
                <a:off x="6534339" y="3490766"/>
                <a:ext cx="662489" cy="16158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𝑅𝑆𝑆</m:t>
                      </m:r>
                      <m:r>
                        <a:rPr lang="en-US" sz="1050" b="0" i="1" smtClean="0">
                          <a:solidFill>
                            <a:srgbClr val="C00000"/>
                          </a:solidFill>
                          <a:latin typeface="Cambria Math" panose="02040503050406030204" pitchFamily="18" charset="0"/>
                        </a:rPr>
                        <m:t>=242</m:t>
                      </m:r>
                    </m:oMath>
                  </m:oMathPara>
                </a14:m>
                <a:endParaRPr lang="en-US" sz="1100" dirty="0">
                  <a:solidFill>
                    <a:schemeClr val="bg1"/>
                  </a:solidFill>
                  <a:latin typeface="+mj-lt"/>
                </a:endParaRPr>
              </a:p>
            </p:txBody>
          </p:sp>
        </mc:Choice>
        <mc:Fallback xmlns="">
          <p:sp>
            <p:nvSpPr>
              <p:cNvPr id="26" name="TextBox 25">
                <a:extLst>
                  <a:ext uri="{FF2B5EF4-FFF2-40B4-BE49-F238E27FC236}">
                    <a16:creationId xmlns:a16="http://schemas.microsoft.com/office/drawing/2014/main" id="{B99676C7-3F42-459A-B33F-A77BD8DFD2CA}"/>
                  </a:ext>
                </a:extLst>
              </p:cNvPr>
              <p:cNvSpPr txBox="1">
                <a:spLocks noRot="1" noChangeAspect="1" noMove="1" noResize="1" noEditPoints="1" noAdjustHandles="1" noChangeArrowheads="1" noChangeShapeType="1" noTextEdit="1"/>
              </p:cNvSpPr>
              <p:nvPr/>
            </p:nvSpPr>
            <p:spPr>
              <a:xfrm>
                <a:off x="6534339" y="3490766"/>
                <a:ext cx="662489" cy="161583"/>
              </a:xfrm>
              <a:prstGeom prst="rect">
                <a:avLst/>
              </a:prstGeom>
              <a:blipFill>
                <a:blip r:embed="rId9"/>
                <a:stretch>
                  <a:fillRect l="-4587" r="-3670" b="-1153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374514E3-8789-489F-879B-1FEE918240AD}"/>
              </a:ext>
            </a:extLst>
          </p:cNvPr>
          <p:cNvSpPr txBox="1"/>
          <p:nvPr/>
        </p:nvSpPr>
        <p:spPr>
          <a:xfrm>
            <a:off x="5486400" y="4241800"/>
            <a:ext cx="3302000" cy="646331"/>
          </a:xfrm>
          <a:prstGeom prst="rect">
            <a:avLst/>
          </a:prstGeom>
          <a:noFill/>
        </p:spPr>
        <p:txBody>
          <a:bodyPr wrap="square" rtlCol="0">
            <a:spAutoFit/>
          </a:bodyPr>
          <a:lstStyle/>
          <a:p>
            <a:pPr algn="l"/>
            <a:r>
              <a:rPr lang="en-US" sz="1200" dirty="0">
                <a:solidFill>
                  <a:schemeClr val="bg1"/>
                </a:solidFill>
                <a:latin typeface="+mj-lt"/>
              </a:rPr>
              <a:t>Note:  if we had selected the R1X1 </a:t>
            </a:r>
            <a:r>
              <a:rPr lang="en-US" sz="1200" dirty="0" err="1">
                <a:solidFill>
                  <a:schemeClr val="bg1"/>
                </a:solidFill>
                <a:latin typeface="+mj-lt"/>
              </a:rPr>
              <a:t>cutpoint</a:t>
            </a:r>
            <a:r>
              <a:rPr lang="en-US" sz="1200" dirty="0">
                <a:solidFill>
                  <a:schemeClr val="bg1"/>
                </a:solidFill>
                <a:latin typeface="+mj-lt"/>
              </a:rPr>
              <a:t> of 2, the total RSS after cut would have been 435 + 242 + 292 = 969</a:t>
            </a:r>
          </a:p>
        </p:txBody>
      </p:sp>
    </p:spTree>
    <p:extLst>
      <p:ext uri="{BB962C8B-B14F-4D97-AF65-F5344CB8AC3E}">
        <p14:creationId xmlns:p14="http://schemas.microsoft.com/office/powerpoint/2010/main" val="2920070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P spid="24" grpId="0"/>
      <p:bldP spid="25" grpId="0"/>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1981E8-E99D-45CE-97CF-D65EE4596122}"/>
              </a:ext>
            </a:extLst>
          </p:cNvPr>
          <p:cNvPicPr>
            <a:picLocks noChangeAspect="1"/>
          </p:cNvPicPr>
          <p:nvPr/>
        </p:nvPicPr>
        <p:blipFill>
          <a:blip r:embed="rId2"/>
          <a:stretch>
            <a:fillRect/>
          </a:stretch>
        </p:blipFill>
        <p:spPr>
          <a:xfrm>
            <a:off x="5702300" y="1607582"/>
            <a:ext cx="3302000" cy="2395289"/>
          </a:xfrm>
          <a:prstGeom prst="rect">
            <a:avLst/>
          </a:prstGeom>
        </p:spPr>
      </p:pic>
      <p:sp>
        <p:nvSpPr>
          <p:cNvPr id="13" name="Title 12">
            <a:extLst>
              <a:ext uri="{FF2B5EF4-FFF2-40B4-BE49-F238E27FC236}">
                <a16:creationId xmlns:a16="http://schemas.microsoft.com/office/drawing/2014/main" id="{D62AEA47-773F-4EF4-BFB4-4FC22936F8F2}"/>
              </a:ext>
            </a:extLst>
          </p:cNvPr>
          <p:cNvSpPr>
            <a:spLocks noGrp="1"/>
          </p:cNvSpPr>
          <p:nvPr>
            <p:ph type="title"/>
          </p:nvPr>
        </p:nvSpPr>
        <p:spPr/>
        <p:txBody>
          <a:bodyPr>
            <a:normAutofit fontScale="90000"/>
          </a:bodyPr>
          <a:lstStyle/>
          <a:p>
            <a:r>
              <a:rPr lang="en-US" dirty="0"/>
              <a:t>Example</a:t>
            </a:r>
          </a:p>
        </p:txBody>
      </p:sp>
      <p:sp>
        <p:nvSpPr>
          <p:cNvPr id="4" name="Text Placeholder 3">
            <a:extLst>
              <a:ext uri="{FF2B5EF4-FFF2-40B4-BE49-F238E27FC236}">
                <a16:creationId xmlns:a16="http://schemas.microsoft.com/office/drawing/2014/main" id="{51215B19-B2FD-440A-AE1A-E84A731C4DB2}"/>
              </a:ext>
            </a:extLst>
          </p:cNvPr>
          <p:cNvSpPr>
            <a:spLocks noGrp="1"/>
          </p:cNvSpPr>
          <p:nvPr>
            <p:ph type="body" sz="quarter" idx="10"/>
          </p:nvPr>
        </p:nvSpPr>
        <p:spPr/>
        <p:txBody>
          <a:bodyPr/>
          <a:lstStyle/>
          <a:p>
            <a:r>
              <a:rPr lang="en-US" dirty="0"/>
              <a:t>Find Third </a:t>
            </a:r>
            <a:r>
              <a:rPr lang="en-US" dirty="0" err="1"/>
              <a:t>Cutpoint</a:t>
            </a:r>
            <a:endParaRPr lang="en-US" dirty="0"/>
          </a:p>
        </p:txBody>
      </p:sp>
      <p:cxnSp>
        <p:nvCxnSpPr>
          <p:cNvPr id="16" name="Straight Connector 15">
            <a:extLst>
              <a:ext uri="{FF2B5EF4-FFF2-40B4-BE49-F238E27FC236}">
                <a16:creationId xmlns:a16="http://schemas.microsoft.com/office/drawing/2014/main" id="{4BE8FDAD-0612-472F-86BA-0367B9D9AA7F}"/>
              </a:ext>
            </a:extLst>
          </p:cNvPr>
          <p:cNvCxnSpPr>
            <a:cxnSpLocks/>
          </p:cNvCxnSpPr>
          <p:nvPr/>
        </p:nvCxnSpPr>
        <p:spPr>
          <a:xfrm>
            <a:off x="7769586" y="1675038"/>
            <a:ext cx="0" cy="224926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F7A698D-7274-4562-A910-1255A8C410F2}"/>
                  </a:ext>
                </a:extLst>
              </p:cNvPr>
              <p:cNvSpPr txBox="1"/>
              <p:nvPr/>
            </p:nvSpPr>
            <p:spPr>
              <a:xfrm>
                <a:off x="6766044" y="1367122"/>
                <a:ext cx="264751" cy="24622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60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𝑅</m:t>
                          </m:r>
                        </m:e>
                        <m:sub>
                          <m:r>
                            <a:rPr lang="en-US" sz="1600" b="0" i="1" smtClean="0">
                              <a:solidFill>
                                <a:srgbClr val="C00000"/>
                              </a:solidFill>
                              <a:latin typeface="Cambria Math" panose="02040503050406030204" pitchFamily="18" charset="0"/>
                            </a:rPr>
                            <m:t>1</m:t>
                          </m:r>
                        </m:sub>
                      </m:sSub>
                    </m:oMath>
                  </m:oMathPara>
                </a14:m>
                <a:endParaRPr lang="en-US" dirty="0">
                  <a:solidFill>
                    <a:schemeClr val="bg1"/>
                  </a:solidFill>
                  <a:latin typeface="+mj-lt"/>
                </a:endParaRPr>
              </a:p>
            </p:txBody>
          </p:sp>
        </mc:Choice>
        <mc:Fallback xmlns="">
          <p:sp>
            <p:nvSpPr>
              <p:cNvPr id="29" name="TextBox 28">
                <a:extLst>
                  <a:ext uri="{FF2B5EF4-FFF2-40B4-BE49-F238E27FC236}">
                    <a16:creationId xmlns:a16="http://schemas.microsoft.com/office/drawing/2014/main" id="{5F7A698D-7274-4562-A910-1255A8C410F2}"/>
                  </a:ext>
                </a:extLst>
              </p:cNvPr>
              <p:cNvSpPr txBox="1">
                <a:spLocks noRot="1" noChangeAspect="1" noMove="1" noResize="1" noEditPoints="1" noAdjustHandles="1" noChangeArrowheads="1" noChangeShapeType="1" noTextEdit="1"/>
              </p:cNvSpPr>
              <p:nvPr/>
            </p:nvSpPr>
            <p:spPr>
              <a:xfrm>
                <a:off x="6766044" y="1367122"/>
                <a:ext cx="264751" cy="246221"/>
              </a:xfrm>
              <a:prstGeom prst="rect">
                <a:avLst/>
              </a:prstGeom>
              <a:blipFill>
                <a:blip r:embed="rId3"/>
                <a:stretch>
                  <a:fillRect l="-18605" r="-4651"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B375C72-BF54-412A-9902-742F37369E57}"/>
                  </a:ext>
                </a:extLst>
              </p:cNvPr>
              <p:cNvSpPr txBox="1"/>
              <p:nvPr/>
            </p:nvSpPr>
            <p:spPr>
              <a:xfrm>
                <a:off x="8087997" y="1326435"/>
                <a:ext cx="401841" cy="246221"/>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60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𝑅</m:t>
                          </m:r>
                        </m:e>
                        <m:sub>
                          <m:r>
                            <a:rPr lang="en-US" sz="1600" b="0" i="1" smtClean="0">
                              <a:solidFill>
                                <a:srgbClr val="C00000"/>
                              </a:solidFill>
                              <a:latin typeface="Cambria Math" panose="02040503050406030204" pitchFamily="18" charset="0"/>
                            </a:rPr>
                            <m:t>2</m:t>
                          </m:r>
                        </m:sub>
                      </m:sSub>
                    </m:oMath>
                  </m:oMathPara>
                </a14:m>
                <a:endParaRPr lang="en-US" sz="1200" dirty="0">
                  <a:solidFill>
                    <a:schemeClr val="bg1"/>
                  </a:solidFill>
                  <a:latin typeface="+mj-lt"/>
                </a:endParaRPr>
              </a:p>
            </p:txBody>
          </p:sp>
        </mc:Choice>
        <mc:Fallback xmlns="">
          <p:sp>
            <p:nvSpPr>
              <p:cNvPr id="30" name="TextBox 29">
                <a:extLst>
                  <a:ext uri="{FF2B5EF4-FFF2-40B4-BE49-F238E27FC236}">
                    <a16:creationId xmlns:a16="http://schemas.microsoft.com/office/drawing/2014/main" id="{2B375C72-BF54-412A-9902-742F37369E57}"/>
                  </a:ext>
                </a:extLst>
              </p:cNvPr>
              <p:cNvSpPr txBox="1">
                <a:spLocks noRot="1" noChangeAspect="1" noMove="1" noResize="1" noEditPoints="1" noAdjustHandles="1" noChangeArrowheads="1" noChangeShapeType="1" noTextEdit="1"/>
              </p:cNvSpPr>
              <p:nvPr/>
            </p:nvSpPr>
            <p:spPr>
              <a:xfrm>
                <a:off x="8087997" y="1326435"/>
                <a:ext cx="401841" cy="246221"/>
              </a:xfrm>
              <a:prstGeom prst="rect">
                <a:avLst/>
              </a:prstGeom>
              <a:blipFill>
                <a:blip r:embed="rId4"/>
                <a:stretch>
                  <a:fillRect b="-150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ED175F7-DCDC-47ED-A361-0F301388634D}"/>
              </a:ext>
            </a:extLst>
          </p:cNvPr>
          <p:cNvSpPr txBox="1"/>
          <p:nvPr/>
        </p:nvSpPr>
        <p:spPr>
          <a:xfrm>
            <a:off x="179773" y="1166119"/>
            <a:ext cx="4457700" cy="369332"/>
          </a:xfrm>
          <a:prstGeom prst="rect">
            <a:avLst/>
          </a:prstGeom>
          <a:noFill/>
        </p:spPr>
        <p:txBody>
          <a:bodyPr wrap="square" rtlCol="0">
            <a:spAutoFit/>
          </a:bodyPr>
          <a:lstStyle/>
          <a:p>
            <a:pPr algn="l"/>
            <a:r>
              <a:rPr lang="en-US" dirty="0">
                <a:solidFill>
                  <a:schemeClr val="bg1"/>
                </a:solidFill>
                <a:latin typeface="+mj-lt"/>
              </a:rPr>
              <a:t>Candidate </a:t>
            </a:r>
            <a:r>
              <a:rPr lang="en-US" dirty="0" err="1">
                <a:solidFill>
                  <a:schemeClr val="bg1"/>
                </a:solidFill>
                <a:latin typeface="+mj-lt"/>
              </a:rPr>
              <a:t>Cutpoints</a:t>
            </a:r>
            <a:endParaRPr lang="en-US" dirty="0">
              <a:solidFill>
                <a:schemeClr val="bg1"/>
              </a:solidFill>
              <a:latin typeface="+mj-lt"/>
            </a:endParaRPr>
          </a:p>
        </p:txBody>
      </p:sp>
      <p:pic>
        <p:nvPicPr>
          <p:cNvPr id="7" name="Picture 6">
            <a:extLst>
              <a:ext uri="{FF2B5EF4-FFF2-40B4-BE49-F238E27FC236}">
                <a16:creationId xmlns:a16="http://schemas.microsoft.com/office/drawing/2014/main" id="{C1FEDFE9-CE94-4028-B0EA-5FB247598C8B}"/>
              </a:ext>
            </a:extLst>
          </p:cNvPr>
          <p:cNvPicPr>
            <a:picLocks noChangeAspect="1"/>
          </p:cNvPicPr>
          <p:nvPr/>
        </p:nvPicPr>
        <p:blipFill>
          <a:blip r:embed="rId5"/>
          <a:stretch>
            <a:fillRect/>
          </a:stretch>
        </p:blipFill>
        <p:spPr>
          <a:xfrm>
            <a:off x="301784" y="1701256"/>
            <a:ext cx="1049338" cy="905986"/>
          </a:xfrm>
          <a:prstGeom prst="rect">
            <a:avLst/>
          </a:prstGeom>
        </p:spPr>
      </p:pic>
      <p:pic>
        <p:nvPicPr>
          <p:cNvPr id="17" name="Picture 16">
            <a:extLst>
              <a:ext uri="{FF2B5EF4-FFF2-40B4-BE49-F238E27FC236}">
                <a16:creationId xmlns:a16="http://schemas.microsoft.com/office/drawing/2014/main" id="{82F0F19C-6783-4C43-8D06-B73E454FA443}"/>
              </a:ext>
            </a:extLst>
          </p:cNvPr>
          <p:cNvPicPr>
            <a:picLocks noChangeAspect="1"/>
          </p:cNvPicPr>
          <p:nvPr/>
        </p:nvPicPr>
        <p:blipFill>
          <a:blip r:embed="rId6"/>
          <a:stretch>
            <a:fillRect/>
          </a:stretch>
        </p:blipFill>
        <p:spPr>
          <a:xfrm>
            <a:off x="301784" y="2793940"/>
            <a:ext cx="1949902" cy="1119703"/>
          </a:xfrm>
          <a:prstGeom prst="rect">
            <a:avLst/>
          </a:prstGeom>
        </p:spPr>
      </p:pic>
      <p:sp>
        <p:nvSpPr>
          <p:cNvPr id="20" name="Oval 19">
            <a:extLst>
              <a:ext uri="{FF2B5EF4-FFF2-40B4-BE49-F238E27FC236}">
                <a16:creationId xmlns:a16="http://schemas.microsoft.com/office/drawing/2014/main" id="{98C3D7F4-9889-4392-B390-7B0B663C2FBD}"/>
              </a:ext>
            </a:extLst>
          </p:cNvPr>
          <p:cNvSpPr/>
          <p:nvPr/>
        </p:nvSpPr>
        <p:spPr>
          <a:xfrm>
            <a:off x="1971337" y="3100547"/>
            <a:ext cx="280349" cy="1046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132589F5-3D0A-42F1-B033-4BA6CF24224E}"/>
              </a:ext>
            </a:extLst>
          </p:cNvPr>
          <p:cNvCxnSpPr>
            <a:cxnSpLocks/>
          </p:cNvCxnSpPr>
          <p:nvPr/>
        </p:nvCxnSpPr>
        <p:spPr>
          <a:xfrm>
            <a:off x="6035090" y="2404593"/>
            <a:ext cx="1734496"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6A85471-C91D-4C1E-B547-308991CD8CC5}"/>
              </a:ext>
            </a:extLst>
          </p:cNvPr>
          <p:cNvSpPr txBox="1"/>
          <p:nvPr/>
        </p:nvSpPr>
        <p:spPr>
          <a:xfrm>
            <a:off x="565150" y="4191000"/>
            <a:ext cx="4654550" cy="646331"/>
          </a:xfrm>
          <a:prstGeom prst="rect">
            <a:avLst/>
          </a:prstGeom>
          <a:noFill/>
        </p:spPr>
        <p:txBody>
          <a:bodyPr wrap="square" rtlCol="0">
            <a:spAutoFit/>
          </a:bodyPr>
          <a:lstStyle/>
          <a:p>
            <a:pPr algn="l"/>
            <a:r>
              <a:rPr lang="en-US" dirty="0">
                <a:solidFill>
                  <a:schemeClr val="bg1"/>
                </a:solidFill>
                <a:latin typeface="+mj-lt"/>
              </a:rPr>
              <a:t>Total RSS before cut:  776</a:t>
            </a:r>
          </a:p>
          <a:p>
            <a:pPr algn="l"/>
            <a:r>
              <a:rPr lang="en-US" dirty="0">
                <a:solidFill>
                  <a:schemeClr val="bg1"/>
                </a:solidFill>
                <a:latin typeface="+mj-lt"/>
              </a:rPr>
              <a:t>Total RSS after cut:  242 + 242 + 4.4 + 140 = 628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1B30DC2-F1D9-4A05-8CF1-47438C3AFA74}"/>
                  </a:ext>
                </a:extLst>
              </p:cNvPr>
              <p:cNvSpPr txBox="1"/>
              <p:nvPr/>
            </p:nvSpPr>
            <p:spPr>
              <a:xfrm>
                <a:off x="6446789" y="1668316"/>
                <a:ext cx="662489" cy="16158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𝑅𝑆𝑆</m:t>
                      </m:r>
                      <m:r>
                        <a:rPr lang="en-US" sz="1050" b="0" i="1" smtClean="0">
                          <a:solidFill>
                            <a:srgbClr val="C00000"/>
                          </a:solidFill>
                          <a:latin typeface="Cambria Math" panose="02040503050406030204" pitchFamily="18" charset="0"/>
                        </a:rPr>
                        <m:t>=242</m:t>
                      </m:r>
                    </m:oMath>
                  </m:oMathPara>
                </a14:m>
                <a:endParaRPr lang="en-US" sz="1100" dirty="0">
                  <a:solidFill>
                    <a:schemeClr val="bg1"/>
                  </a:solidFill>
                  <a:latin typeface="+mj-lt"/>
                </a:endParaRPr>
              </a:p>
            </p:txBody>
          </p:sp>
        </mc:Choice>
        <mc:Fallback xmlns="">
          <p:sp>
            <p:nvSpPr>
              <p:cNvPr id="24" name="TextBox 23">
                <a:extLst>
                  <a:ext uri="{FF2B5EF4-FFF2-40B4-BE49-F238E27FC236}">
                    <a16:creationId xmlns:a16="http://schemas.microsoft.com/office/drawing/2014/main" id="{41B30DC2-F1D9-4A05-8CF1-47438C3AFA74}"/>
                  </a:ext>
                </a:extLst>
              </p:cNvPr>
              <p:cNvSpPr txBox="1">
                <a:spLocks noRot="1" noChangeAspect="1" noMove="1" noResize="1" noEditPoints="1" noAdjustHandles="1" noChangeArrowheads="1" noChangeShapeType="1" noTextEdit="1"/>
              </p:cNvSpPr>
              <p:nvPr/>
            </p:nvSpPr>
            <p:spPr>
              <a:xfrm>
                <a:off x="6446789" y="1668316"/>
                <a:ext cx="662489" cy="161583"/>
              </a:xfrm>
              <a:prstGeom prst="rect">
                <a:avLst/>
              </a:prstGeom>
              <a:blipFill>
                <a:blip r:embed="rId7"/>
                <a:stretch>
                  <a:fillRect l="-4630" r="-4630"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5BE5212-E696-4838-B665-3F2D438FA790}"/>
                  </a:ext>
                </a:extLst>
              </p:cNvPr>
              <p:cNvSpPr txBox="1"/>
              <p:nvPr/>
            </p:nvSpPr>
            <p:spPr>
              <a:xfrm>
                <a:off x="8301505" y="1629261"/>
                <a:ext cx="662475" cy="161583"/>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𝑅𝑆𝑆</m:t>
                      </m:r>
                      <m:r>
                        <a:rPr lang="en-US" sz="1050" b="0" i="1" smtClean="0">
                          <a:solidFill>
                            <a:srgbClr val="C00000"/>
                          </a:solidFill>
                          <a:latin typeface="Cambria Math" panose="02040503050406030204" pitchFamily="18" charset="0"/>
                        </a:rPr>
                        <m:t>=140</m:t>
                      </m:r>
                    </m:oMath>
                  </m:oMathPara>
                </a14:m>
                <a:endParaRPr lang="en-US" sz="1100" dirty="0">
                  <a:solidFill>
                    <a:schemeClr val="bg1"/>
                  </a:solidFill>
                  <a:latin typeface="+mj-lt"/>
                </a:endParaRPr>
              </a:p>
            </p:txBody>
          </p:sp>
        </mc:Choice>
        <mc:Fallback xmlns="">
          <p:sp>
            <p:nvSpPr>
              <p:cNvPr id="25" name="TextBox 24">
                <a:extLst>
                  <a:ext uri="{FF2B5EF4-FFF2-40B4-BE49-F238E27FC236}">
                    <a16:creationId xmlns:a16="http://schemas.microsoft.com/office/drawing/2014/main" id="{B5BE5212-E696-4838-B665-3F2D438FA790}"/>
                  </a:ext>
                </a:extLst>
              </p:cNvPr>
              <p:cNvSpPr txBox="1">
                <a:spLocks noRot="1" noChangeAspect="1" noMove="1" noResize="1" noEditPoints="1" noAdjustHandles="1" noChangeArrowheads="1" noChangeShapeType="1" noTextEdit="1"/>
              </p:cNvSpPr>
              <p:nvPr/>
            </p:nvSpPr>
            <p:spPr>
              <a:xfrm>
                <a:off x="8301505" y="1629261"/>
                <a:ext cx="662475" cy="161583"/>
              </a:xfrm>
              <a:prstGeom prst="rect">
                <a:avLst/>
              </a:prstGeom>
              <a:blipFill>
                <a:blip r:embed="rId8"/>
                <a:stretch>
                  <a:fillRect l="-4630" r="-4630"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99676C7-3F42-459A-B33F-A77BD8DFD2CA}"/>
                  </a:ext>
                </a:extLst>
              </p:cNvPr>
              <p:cNvSpPr txBox="1"/>
              <p:nvPr/>
            </p:nvSpPr>
            <p:spPr>
              <a:xfrm>
                <a:off x="6534339" y="3490766"/>
                <a:ext cx="662489" cy="16158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𝑅𝑆𝑆</m:t>
                      </m:r>
                      <m:r>
                        <a:rPr lang="en-US" sz="1050" b="0" i="1" smtClean="0">
                          <a:solidFill>
                            <a:srgbClr val="C00000"/>
                          </a:solidFill>
                          <a:latin typeface="Cambria Math" panose="02040503050406030204" pitchFamily="18" charset="0"/>
                        </a:rPr>
                        <m:t>=242</m:t>
                      </m:r>
                    </m:oMath>
                  </m:oMathPara>
                </a14:m>
                <a:endParaRPr lang="en-US" sz="1100" dirty="0">
                  <a:solidFill>
                    <a:schemeClr val="bg1"/>
                  </a:solidFill>
                  <a:latin typeface="+mj-lt"/>
                </a:endParaRPr>
              </a:p>
            </p:txBody>
          </p:sp>
        </mc:Choice>
        <mc:Fallback xmlns="">
          <p:sp>
            <p:nvSpPr>
              <p:cNvPr id="26" name="TextBox 25">
                <a:extLst>
                  <a:ext uri="{FF2B5EF4-FFF2-40B4-BE49-F238E27FC236}">
                    <a16:creationId xmlns:a16="http://schemas.microsoft.com/office/drawing/2014/main" id="{B99676C7-3F42-459A-B33F-A77BD8DFD2CA}"/>
                  </a:ext>
                </a:extLst>
              </p:cNvPr>
              <p:cNvSpPr txBox="1">
                <a:spLocks noRot="1" noChangeAspect="1" noMove="1" noResize="1" noEditPoints="1" noAdjustHandles="1" noChangeArrowheads="1" noChangeShapeType="1" noTextEdit="1"/>
              </p:cNvSpPr>
              <p:nvPr/>
            </p:nvSpPr>
            <p:spPr>
              <a:xfrm>
                <a:off x="6534339" y="3490766"/>
                <a:ext cx="662489" cy="161583"/>
              </a:xfrm>
              <a:prstGeom prst="rect">
                <a:avLst/>
              </a:prstGeom>
              <a:blipFill>
                <a:blip r:embed="rId7"/>
                <a:stretch>
                  <a:fillRect l="-4587" r="-3670" b="-11538"/>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D657C77A-E5F4-4CE6-856B-9A9607464529}"/>
              </a:ext>
            </a:extLst>
          </p:cNvPr>
          <p:cNvCxnSpPr>
            <a:cxnSpLocks/>
          </p:cNvCxnSpPr>
          <p:nvPr/>
        </p:nvCxnSpPr>
        <p:spPr>
          <a:xfrm>
            <a:off x="8087997" y="1701256"/>
            <a:ext cx="0" cy="212779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2524E59-DEBA-4B63-B364-A095F4E1178F}"/>
                  </a:ext>
                </a:extLst>
              </p:cNvPr>
              <p:cNvSpPr/>
              <p:nvPr/>
            </p:nvSpPr>
            <p:spPr>
              <a:xfrm>
                <a:off x="7720661" y="1596467"/>
                <a:ext cx="475486" cy="41177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050" i="1" smtClean="0">
                          <a:solidFill>
                            <a:srgbClr val="C00000"/>
                          </a:solidFill>
                          <a:latin typeface="Cambria Math" panose="02040503050406030204" pitchFamily="18" charset="0"/>
                        </a:rPr>
                        <m:t>𝑅𝑆𝑆</m:t>
                      </m:r>
                      <m:r>
                        <a:rPr lang="en-US" sz="1050" i="1" smtClean="0">
                          <a:solidFill>
                            <a:srgbClr val="C00000"/>
                          </a:solidFill>
                          <a:latin typeface="Cambria Math" panose="02040503050406030204" pitchFamily="18" charset="0"/>
                        </a:rPr>
                        <m:t>=4.4</m:t>
                      </m:r>
                    </m:oMath>
                  </m:oMathPara>
                </a14:m>
                <a:endParaRPr lang="en-US" sz="1100" dirty="0">
                  <a:solidFill>
                    <a:schemeClr val="bg1"/>
                  </a:solidFill>
                </a:endParaRPr>
              </a:p>
            </p:txBody>
          </p:sp>
        </mc:Choice>
        <mc:Fallback xmlns="">
          <p:sp>
            <p:nvSpPr>
              <p:cNvPr id="9" name="Rectangle 8">
                <a:extLst>
                  <a:ext uri="{FF2B5EF4-FFF2-40B4-BE49-F238E27FC236}">
                    <a16:creationId xmlns:a16="http://schemas.microsoft.com/office/drawing/2014/main" id="{62524E59-DEBA-4B63-B364-A095F4E1178F}"/>
                  </a:ext>
                </a:extLst>
              </p:cNvPr>
              <p:cNvSpPr>
                <a:spLocks noRot="1" noChangeAspect="1" noMove="1" noResize="1" noEditPoints="1" noAdjustHandles="1" noChangeArrowheads="1" noChangeShapeType="1" noTextEdit="1"/>
              </p:cNvSpPr>
              <p:nvPr/>
            </p:nvSpPr>
            <p:spPr>
              <a:xfrm>
                <a:off x="7720661" y="1596467"/>
                <a:ext cx="475486" cy="411779"/>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7785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P spid="24" grpId="0"/>
      <p:bldP spid="25" grpId="0"/>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1981E8-E99D-45CE-97CF-D65EE4596122}"/>
              </a:ext>
            </a:extLst>
          </p:cNvPr>
          <p:cNvPicPr>
            <a:picLocks noChangeAspect="1"/>
          </p:cNvPicPr>
          <p:nvPr/>
        </p:nvPicPr>
        <p:blipFill>
          <a:blip r:embed="rId2"/>
          <a:stretch>
            <a:fillRect/>
          </a:stretch>
        </p:blipFill>
        <p:spPr>
          <a:xfrm>
            <a:off x="5702300" y="1607582"/>
            <a:ext cx="3302000" cy="2395289"/>
          </a:xfrm>
          <a:prstGeom prst="rect">
            <a:avLst/>
          </a:prstGeom>
        </p:spPr>
      </p:pic>
      <p:sp>
        <p:nvSpPr>
          <p:cNvPr id="13" name="Title 12">
            <a:extLst>
              <a:ext uri="{FF2B5EF4-FFF2-40B4-BE49-F238E27FC236}">
                <a16:creationId xmlns:a16="http://schemas.microsoft.com/office/drawing/2014/main" id="{D62AEA47-773F-4EF4-BFB4-4FC22936F8F2}"/>
              </a:ext>
            </a:extLst>
          </p:cNvPr>
          <p:cNvSpPr>
            <a:spLocks noGrp="1"/>
          </p:cNvSpPr>
          <p:nvPr>
            <p:ph type="title"/>
          </p:nvPr>
        </p:nvSpPr>
        <p:spPr/>
        <p:txBody>
          <a:bodyPr>
            <a:normAutofit fontScale="90000"/>
          </a:bodyPr>
          <a:lstStyle/>
          <a:p>
            <a:r>
              <a:rPr lang="en-US" dirty="0"/>
              <a:t>Example</a:t>
            </a:r>
          </a:p>
        </p:txBody>
      </p:sp>
      <p:sp>
        <p:nvSpPr>
          <p:cNvPr id="4" name="Text Placeholder 3">
            <a:extLst>
              <a:ext uri="{FF2B5EF4-FFF2-40B4-BE49-F238E27FC236}">
                <a16:creationId xmlns:a16="http://schemas.microsoft.com/office/drawing/2014/main" id="{51215B19-B2FD-440A-AE1A-E84A731C4DB2}"/>
              </a:ext>
            </a:extLst>
          </p:cNvPr>
          <p:cNvSpPr>
            <a:spLocks noGrp="1"/>
          </p:cNvSpPr>
          <p:nvPr>
            <p:ph type="body" sz="quarter" idx="10"/>
          </p:nvPr>
        </p:nvSpPr>
        <p:spPr/>
        <p:txBody>
          <a:bodyPr/>
          <a:lstStyle/>
          <a:p>
            <a:r>
              <a:rPr lang="en-US" dirty="0"/>
              <a:t>Find Fourth </a:t>
            </a:r>
            <a:r>
              <a:rPr lang="en-US" dirty="0" err="1"/>
              <a:t>Cutpoint</a:t>
            </a:r>
            <a:endParaRPr lang="en-US" dirty="0"/>
          </a:p>
        </p:txBody>
      </p:sp>
      <p:cxnSp>
        <p:nvCxnSpPr>
          <p:cNvPr id="16" name="Straight Connector 15">
            <a:extLst>
              <a:ext uri="{FF2B5EF4-FFF2-40B4-BE49-F238E27FC236}">
                <a16:creationId xmlns:a16="http://schemas.microsoft.com/office/drawing/2014/main" id="{4BE8FDAD-0612-472F-86BA-0367B9D9AA7F}"/>
              </a:ext>
            </a:extLst>
          </p:cNvPr>
          <p:cNvCxnSpPr>
            <a:cxnSpLocks/>
          </p:cNvCxnSpPr>
          <p:nvPr/>
        </p:nvCxnSpPr>
        <p:spPr>
          <a:xfrm>
            <a:off x="7769586" y="1675038"/>
            <a:ext cx="0" cy="224926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F7A698D-7274-4562-A910-1255A8C410F2}"/>
                  </a:ext>
                </a:extLst>
              </p:cNvPr>
              <p:cNvSpPr txBox="1"/>
              <p:nvPr/>
            </p:nvSpPr>
            <p:spPr>
              <a:xfrm>
                <a:off x="6766044" y="1367122"/>
                <a:ext cx="264751" cy="24622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60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𝑅</m:t>
                          </m:r>
                        </m:e>
                        <m:sub>
                          <m:r>
                            <a:rPr lang="en-US" sz="1600" b="0" i="1" smtClean="0">
                              <a:solidFill>
                                <a:srgbClr val="C00000"/>
                              </a:solidFill>
                              <a:latin typeface="Cambria Math" panose="02040503050406030204" pitchFamily="18" charset="0"/>
                            </a:rPr>
                            <m:t>1</m:t>
                          </m:r>
                        </m:sub>
                      </m:sSub>
                    </m:oMath>
                  </m:oMathPara>
                </a14:m>
                <a:endParaRPr lang="en-US" dirty="0">
                  <a:solidFill>
                    <a:schemeClr val="bg1"/>
                  </a:solidFill>
                  <a:latin typeface="+mj-lt"/>
                </a:endParaRPr>
              </a:p>
            </p:txBody>
          </p:sp>
        </mc:Choice>
        <mc:Fallback xmlns="">
          <p:sp>
            <p:nvSpPr>
              <p:cNvPr id="29" name="TextBox 28">
                <a:extLst>
                  <a:ext uri="{FF2B5EF4-FFF2-40B4-BE49-F238E27FC236}">
                    <a16:creationId xmlns:a16="http://schemas.microsoft.com/office/drawing/2014/main" id="{5F7A698D-7274-4562-A910-1255A8C410F2}"/>
                  </a:ext>
                </a:extLst>
              </p:cNvPr>
              <p:cNvSpPr txBox="1">
                <a:spLocks noRot="1" noChangeAspect="1" noMove="1" noResize="1" noEditPoints="1" noAdjustHandles="1" noChangeArrowheads="1" noChangeShapeType="1" noTextEdit="1"/>
              </p:cNvSpPr>
              <p:nvPr/>
            </p:nvSpPr>
            <p:spPr>
              <a:xfrm>
                <a:off x="6766044" y="1367122"/>
                <a:ext cx="264751" cy="246221"/>
              </a:xfrm>
              <a:prstGeom prst="rect">
                <a:avLst/>
              </a:prstGeom>
              <a:blipFill>
                <a:blip r:embed="rId3"/>
                <a:stretch>
                  <a:fillRect l="-18605" r="-4651"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B375C72-BF54-412A-9902-742F37369E57}"/>
                  </a:ext>
                </a:extLst>
              </p:cNvPr>
              <p:cNvSpPr txBox="1"/>
              <p:nvPr/>
            </p:nvSpPr>
            <p:spPr>
              <a:xfrm>
                <a:off x="8087997" y="1326435"/>
                <a:ext cx="401841" cy="246221"/>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60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𝑅</m:t>
                          </m:r>
                        </m:e>
                        <m:sub>
                          <m:r>
                            <a:rPr lang="en-US" sz="1600" b="0" i="1" smtClean="0">
                              <a:solidFill>
                                <a:srgbClr val="C00000"/>
                              </a:solidFill>
                              <a:latin typeface="Cambria Math" panose="02040503050406030204" pitchFamily="18" charset="0"/>
                            </a:rPr>
                            <m:t>2</m:t>
                          </m:r>
                        </m:sub>
                      </m:sSub>
                    </m:oMath>
                  </m:oMathPara>
                </a14:m>
                <a:endParaRPr lang="en-US" sz="1200" dirty="0">
                  <a:solidFill>
                    <a:schemeClr val="bg1"/>
                  </a:solidFill>
                  <a:latin typeface="+mj-lt"/>
                </a:endParaRPr>
              </a:p>
            </p:txBody>
          </p:sp>
        </mc:Choice>
        <mc:Fallback xmlns="">
          <p:sp>
            <p:nvSpPr>
              <p:cNvPr id="30" name="TextBox 29">
                <a:extLst>
                  <a:ext uri="{FF2B5EF4-FFF2-40B4-BE49-F238E27FC236}">
                    <a16:creationId xmlns:a16="http://schemas.microsoft.com/office/drawing/2014/main" id="{2B375C72-BF54-412A-9902-742F37369E57}"/>
                  </a:ext>
                </a:extLst>
              </p:cNvPr>
              <p:cNvSpPr txBox="1">
                <a:spLocks noRot="1" noChangeAspect="1" noMove="1" noResize="1" noEditPoints="1" noAdjustHandles="1" noChangeArrowheads="1" noChangeShapeType="1" noTextEdit="1"/>
              </p:cNvSpPr>
              <p:nvPr/>
            </p:nvSpPr>
            <p:spPr>
              <a:xfrm>
                <a:off x="8087997" y="1326435"/>
                <a:ext cx="401841" cy="246221"/>
              </a:xfrm>
              <a:prstGeom prst="rect">
                <a:avLst/>
              </a:prstGeom>
              <a:blipFill>
                <a:blip r:embed="rId4"/>
                <a:stretch>
                  <a:fillRect b="-150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ED175F7-DCDC-47ED-A361-0F301388634D}"/>
              </a:ext>
            </a:extLst>
          </p:cNvPr>
          <p:cNvSpPr txBox="1"/>
          <p:nvPr/>
        </p:nvSpPr>
        <p:spPr>
          <a:xfrm>
            <a:off x="179773" y="1166119"/>
            <a:ext cx="4457700" cy="369332"/>
          </a:xfrm>
          <a:prstGeom prst="rect">
            <a:avLst/>
          </a:prstGeom>
          <a:noFill/>
        </p:spPr>
        <p:txBody>
          <a:bodyPr wrap="square" rtlCol="0">
            <a:spAutoFit/>
          </a:bodyPr>
          <a:lstStyle/>
          <a:p>
            <a:pPr algn="l"/>
            <a:r>
              <a:rPr lang="en-US" dirty="0">
                <a:solidFill>
                  <a:schemeClr val="bg1"/>
                </a:solidFill>
                <a:latin typeface="+mj-lt"/>
              </a:rPr>
              <a:t>Candidate </a:t>
            </a:r>
            <a:r>
              <a:rPr lang="en-US" dirty="0" err="1">
                <a:solidFill>
                  <a:schemeClr val="bg1"/>
                </a:solidFill>
                <a:latin typeface="+mj-lt"/>
              </a:rPr>
              <a:t>Cutpoints</a:t>
            </a:r>
            <a:endParaRPr lang="en-US" dirty="0">
              <a:solidFill>
                <a:schemeClr val="bg1"/>
              </a:solidFill>
              <a:latin typeface="+mj-lt"/>
            </a:endParaRPr>
          </a:p>
        </p:txBody>
      </p:sp>
      <p:pic>
        <p:nvPicPr>
          <p:cNvPr id="7" name="Picture 6">
            <a:extLst>
              <a:ext uri="{FF2B5EF4-FFF2-40B4-BE49-F238E27FC236}">
                <a16:creationId xmlns:a16="http://schemas.microsoft.com/office/drawing/2014/main" id="{C1FEDFE9-CE94-4028-B0EA-5FB247598C8B}"/>
              </a:ext>
            </a:extLst>
          </p:cNvPr>
          <p:cNvPicPr>
            <a:picLocks noChangeAspect="1"/>
          </p:cNvPicPr>
          <p:nvPr/>
        </p:nvPicPr>
        <p:blipFill>
          <a:blip r:embed="rId5"/>
          <a:stretch>
            <a:fillRect/>
          </a:stretch>
        </p:blipFill>
        <p:spPr>
          <a:xfrm>
            <a:off x="301784" y="1701256"/>
            <a:ext cx="1049338" cy="905986"/>
          </a:xfrm>
          <a:prstGeom prst="rect">
            <a:avLst/>
          </a:prstGeom>
        </p:spPr>
      </p:pic>
      <p:pic>
        <p:nvPicPr>
          <p:cNvPr id="17" name="Picture 16">
            <a:extLst>
              <a:ext uri="{FF2B5EF4-FFF2-40B4-BE49-F238E27FC236}">
                <a16:creationId xmlns:a16="http://schemas.microsoft.com/office/drawing/2014/main" id="{82F0F19C-6783-4C43-8D06-B73E454FA443}"/>
              </a:ext>
            </a:extLst>
          </p:cNvPr>
          <p:cNvPicPr>
            <a:picLocks noChangeAspect="1"/>
          </p:cNvPicPr>
          <p:nvPr/>
        </p:nvPicPr>
        <p:blipFill>
          <a:blip r:embed="rId6"/>
          <a:stretch>
            <a:fillRect/>
          </a:stretch>
        </p:blipFill>
        <p:spPr>
          <a:xfrm>
            <a:off x="301784" y="2793940"/>
            <a:ext cx="1949902" cy="1119703"/>
          </a:xfrm>
          <a:prstGeom prst="rect">
            <a:avLst/>
          </a:prstGeom>
        </p:spPr>
      </p:pic>
      <p:sp>
        <p:nvSpPr>
          <p:cNvPr id="20" name="Oval 19">
            <a:extLst>
              <a:ext uri="{FF2B5EF4-FFF2-40B4-BE49-F238E27FC236}">
                <a16:creationId xmlns:a16="http://schemas.microsoft.com/office/drawing/2014/main" id="{98C3D7F4-9889-4392-B390-7B0B663C2FBD}"/>
              </a:ext>
            </a:extLst>
          </p:cNvPr>
          <p:cNvSpPr/>
          <p:nvPr/>
        </p:nvSpPr>
        <p:spPr>
          <a:xfrm>
            <a:off x="1971337" y="3100547"/>
            <a:ext cx="280349" cy="1046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132589F5-3D0A-42F1-B033-4BA6CF24224E}"/>
              </a:ext>
            </a:extLst>
          </p:cNvPr>
          <p:cNvCxnSpPr>
            <a:cxnSpLocks/>
          </p:cNvCxnSpPr>
          <p:nvPr/>
        </p:nvCxnSpPr>
        <p:spPr>
          <a:xfrm>
            <a:off x="6035090" y="2404593"/>
            <a:ext cx="1734496"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1B30DC2-F1D9-4A05-8CF1-47438C3AFA74}"/>
                  </a:ext>
                </a:extLst>
              </p:cNvPr>
              <p:cNvSpPr txBox="1"/>
              <p:nvPr/>
            </p:nvSpPr>
            <p:spPr>
              <a:xfrm>
                <a:off x="6446789" y="1668316"/>
                <a:ext cx="662489" cy="16158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𝑅𝑆𝑆</m:t>
                      </m:r>
                      <m:r>
                        <a:rPr lang="en-US" sz="1050" b="0" i="1" smtClean="0">
                          <a:solidFill>
                            <a:srgbClr val="C00000"/>
                          </a:solidFill>
                          <a:latin typeface="Cambria Math" panose="02040503050406030204" pitchFamily="18" charset="0"/>
                        </a:rPr>
                        <m:t>=242</m:t>
                      </m:r>
                    </m:oMath>
                  </m:oMathPara>
                </a14:m>
                <a:endParaRPr lang="en-US" sz="1100" dirty="0">
                  <a:solidFill>
                    <a:schemeClr val="bg1"/>
                  </a:solidFill>
                  <a:latin typeface="+mj-lt"/>
                </a:endParaRPr>
              </a:p>
            </p:txBody>
          </p:sp>
        </mc:Choice>
        <mc:Fallback xmlns="">
          <p:sp>
            <p:nvSpPr>
              <p:cNvPr id="24" name="TextBox 23">
                <a:extLst>
                  <a:ext uri="{FF2B5EF4-FFF2-40B4-BE49-F238E27FC236}">
                    <a16:creationId xmlns:a16="http://schemas.microsoft.com/office/drawing/2014/main" id="{41B30DC2-F1D9-4A05-8CF1-47438C3AFA74}"/>
                  </a:ext>
                </a:extLst>
              </p:cNvPr>
              <p:cNvSpPr txBox="1">
                <a:spLocks noRot="1" noChangeAspect="1" noMove="1" noResize="1" noEditPoints="1" noAdjustHandles="1" noChangeArrowheads="1" noChangeShapeType="1" noTextEdit="1"/>
              </p:cNvSpPr>
              <p:nvPr/>
            </p:nvSpPr>
            <p:spPr>
              <a:xfrm>
                <a:off x="6446789" y="1668316"/>
                <a:ext cx="662489" cy="161583"/>
              </a:xfrm>
              <a:prstGeom prst="rect">
                <a:avLst/>
              </a:prstGeom>
              <a:blipFill>
                <a:blip r:embed="rId7"/>
                <a:stretch>
                  <a:fillRect l="-4630" r="-4630"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5BE5212-E696-4838-B665-3F2D438FA790}"/>
                  </a:ext>
                </a:extLst>
              </p:cNvPr>
              <p:cNvSpPr txBox="1"/>
              <p:nvPr/>
            </p:nvSpPr>
            <p:spPr>
              <a:xfrm>
                <a:off x="8301505" y="1629261"/>
                <a:ext cx="662475" cy="161583"/>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𝑅𝑆𝑆</m:t>
                      </m:r>
                      <m:r>
                        <a:rPr lang="en-US" sz="1050" b="0" i="1" smtClean="0">
                          <a:solidFill>
                            <a:srgbClr val="C00000"/>
                          </a:solidFill>
                          <a:latin typeface="Cambria Math" panose="02040503050406030204" pitchFamily="18" charset="0"/>
                        </a:rPr>
                        <m:t>=8</m:t>
                      </m:r>
                    </m:oMath>
                  </m:oMathPara>
                </a14:m>
                <a:endParaRPr lang="en-US" sz="1100" dirty="0">
                  <a:solidFill>
                    <a:schemeClr val="bg1"/>
                  </a:solidFill>
                  <a:latin typeface="+mj-lt"/>
                </a:endParaRPr>
              </a:p>
            </p:txBody>
          </p:sp>
        </mc:Choice>
        <mc:Fallback xmlns="">
          <p:sp>
            <p:nvSpPr>
              <p:cNvPr id="25" name="TextBox 24">
                <a:extLst>
                  <a:ext uri="{FF2B5EF4-FFF2-40B4-BE49-F238E27FC236}">
                    <a16:creationId xmlns:a16="http://schemas.microsoft.com/office/drawing/2014/main" id="{B5BE5212-E696-4838-B665-3F2D438FA790}"/>
                  </a:ext>
                </a:extLst>
              </p:cNvPr>
              <p:cNvSpPr txBox="1">
                <a:spLocks noRot="1" noChangeAspect="1" noMove="1" noResize="1" noEditPoints="1" noAdjustHandles="1" noChangeArrowheads="1" noChangeShapeType="1" noTextEdit="1"/>
              </p:cNvSpPr>
              <p:nvPr/>
            </p:nvSpPr>
            <p:spPr>
              <a:xfrm>
                <a:off x="8301505" y="1629261"/>
                <a:ext cx="662475" cy="161583"/>
              </a:xfrm>
              <a:prstGeom prst="rect">
                <a:avLst/>
              </a:prstGeom>
              <a:blipFill>
                <a:blip r:embed="rId8"/>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99676C7-3F42-459A-B33F-A77BD8DFD2CA}"/>
                  </a:ext>
                </a:extLst>
              </p:cNvPr>
              <p:cNvSpPr txBox="1"/>
              <p:nvPr/>
            </p:nvSpPr>
            <p:spPr>
              <a:xfrm>
                <a:off x="6534339" y="3490766"/>
                <a:ext cx="662489" cy="16158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𝑅𝑆𝑆</m:t>
                      </m:r>
                      <m:r>
                        <a:rPr lang="en-US" sz="1050" b="0" i="1" smtClean="0">
                          <a:solidFill>
                            <a:srgbClr val="C00000"/>
                          </a:solidFill>
                          <a:latin typeface="Cambria Math" panose="02040503050406030204" pitchFamily="18" charset="0"/>
                        </a:rPr>
                        <m:t>=242</m:t>
                      </m:r>
                    </m:oMath>
                  </m:oMathPara>
                </a14:m>
                <a:endParaRPr lang="en-US" sz="1100" dirty="0">
                  <a:solidFill>
                    <a:schemeClr val="bg1"/>
                  </a:solidFill>
                  <a:latin typeface="+mj-lt"/>
                </a:endParaRPr>
              </a:p>
            </p:txBody>
          </p:sp>
        </mc:Choice>
        <mc:Fallback xmlns="">
          <p:sp>
            <p:nvSpPr>
              <p:cNvPr id="26" name="TextBox 25">
                <a:extLst>
                  <a:ext uri="{FF2B5EF4-FFF2-40B4-BE49-F238E27FC236}">
                    <a16:creationId xmlns:a16="http://schemas.microsoft.com/office/drawing/2014/main" id="{B99676C7-3F42-459A-B33F-A77BD8DFD2CA}"/>
                  </a:ext>
                </a:extLst>
              </p:cNvPr>
              <p:cNvSpPr txBox="1">
                <a:spLocks noRot="1" noChangeAspect="1" noMove="1" noResize="1" noEditPoints="1" noAdjustHandles="1" noChangeArrowheads="1" noChangeShapeType="1" noTextEdit="1"/>
              </p:cNvSpPr>
              <p:nvPr/>
            </p:nvSpPr>
            <p:spPr>
              <a:xfrm>
                <a:off x="6534339" y="3490766"/>
                <a:ext cx="662489" cy="161583"/>
              </a:xfrm>
              <a:prstGeom prst="rect">
                <a:avLst/>
              </a:prstGeom>
              <a:blipFill>
                <a:blip r:embed="rId7"/>
                <a:stretch>
                  <a:fillRect l="-4587" r="-3670" b="-11538"/>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D657C77A-E5F4-4CE6-856B-9A9607464529}"/>
              </a:ext>
            </a:extLst>
          </p:cNvPr>
          <p:cNvCxnSpPr>
            <a:cxnSpLocks/>
          </p:cNvCxnSpPr>
          <p:nvPr/>
        </p:nvCxnSpPr>
        <p:spPr>
          <a:xfrm>
            <a:off x="8104233" y="1701256"/>
            <a:ext cx="0" cy="212779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2524E59-DEBA-4B63-B364-A095F4E1178F}"/>
                  </a:ext>
                </a:extLst>
              </p:cNvPr>
              <p:cNvSpPr/>
              <p:nvPr/>
            </p:nvSpPr>
            <p:spPr>
              <a:xfrm>
                <a:off x="7720661" y="1596467"/>
                <a:ext cx="475486" cy="41177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050" i="1" smtClean="0">
                          <a:solidFill>
                            <a:srgbClr val="C00000"/>
                          </a:solidFill>
                          <a:latin typeface="Cambria Math" panose="02040503050406030204" pitchFamily="18" charset="0"/>
                        </a:rPr>
                        <m:t>𝑅𝑆𝑆</m:t>
                      </m:r>
                      <m:r>
                        <a:rPr lang="en-US" sz="1050" i="1" smtClean="0">
                          <a:solidFill>
                            <a:srgbClr val="C00000"/>
                          </a:solidFill>
                          <a:latin typeface="Cambria Math" panose="02040503050406030204" pitchFamily="18" charset="0"/>
                        </a:rPr>
                        <m:t>=4.4</m:t>
                      </m:r>
                    </m:oMath>
                  </m:oMathPara>
                </a14:m>
                <a:endParaRPr lang="en-US" sz="1100" dirty="0">
                  <a:solidFill>
                    <a:schemeClr val="bg1"/>
                  </a:solidFill>
                </a:endParaRPr>
              </a:p>
            </p:txBody>
          </p:sp>
        </mc:Choice>
        <mc:Fallback xmlns="">
          <p:sp>
            <p:nvSpPr>
              <p:cNvPr id="9" name="Rectangle 8">
                <a:extLst>
                  <a:ext uri="{FF2B5EF4-FFF2-40B4-BE49-F238E27FC236}">
                    <a16:creationId xmlns:a16="http://schemas.microsoft.com/office/drawing/2014/main" id="{62524E59-DEBA-4B63-B364-A095F4E1178F}"/>
                  </a:ext>
                </a:extLst>
              </p:cNvPr>
              <p:cNvSpPr>
                <a:spLocks noRot="1" noChangeAspect="1" noMove="1" noResize="1" noEditPoints="1" noAdjustHandles="1" noChangeArrowheads="1" noChangeShapeType="1" noTextEdit="1"/>
              </p:cNvSpPr>
              <p:nvPr/>
            </p:nvSpPr>
            <p:spPr>
              <a:xfrm>
                <a:off x="7720661" y="1596467"/>
                <a:ext cx="475486" cy="411779"/>
              </a:xfrm>
              <a:prstGeom prst="rect">
                <a:avLst/>
              </a:prstGeom>
              <a:blipFill>
                <a:blip r:embed="rId9"/>
                <a:stretch>
                  <a:fillRect/>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B2A06F35-C1E5-450F-A45C-A1EF4AD246B8}"/>
              </a:ext>
            </a:extLst>
          </p:cNvPr>
          <p:cNvCxnSpPr>
            <a:cxnSpLocks/>
            <a:endCxn id="2" idx="3"/>
          </p:cNvCxnSpPr>
          <p:nvPr/>
        </p:nvCxnSpPr>
        <p:spPr>
          <a:xfrm>
            <a:off x="8222017" y="2793941"/>
            <a:ext cx="782283" cy="1128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BCA2714-844E-4AEA-8939-FA934989F2AF}"/>
                  </a:ext>
                </a:extLst>
              </p:cNvPr>
              <p:cNvSpPr txBox="1"/>
              <p:nvPr/>
            </p:nvSpPr>
            <p:spPr>
              <a:xfrm>
                <a:off x="8305635" y="3520182"/>
                <a:ext cx="662475" cy="161583"/>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𝑅𝑆𝑆</m:t>
                      </m:r>
                      <m:r>
                        <a:rPr lang="en-US" sz="1050" b="0" i="1" smtClean="0">
                          <a:solidFill>
                            <a:srgbClr val="C00000"/>
                          </a:solidFill>
                          <a:latin typeface="Cambria Math" panose="02040503050406030204" pitchFamily="18" charset="0"/>
                        </a:rPr>
                        <m:t>=32</m:t>
                      </m:r>
                    </m:oMath>
                  </m:oMathPara>
                </a14:m>
                <a:endParaRPr lang="en-US" sz="1100" dirty="0">
                  <a:solidFill>
                    <a:schemeClr val="bg1"/>
                  </a:solidFill>
                  <a:latin typeface="+mj-lt"/>
                </a:endParaRPr>
              </a:p>
            </p:txBody>
          </p:sp>
        </mc:Choice>
        <mc:Fallback xmlns="">
          <p:sp>
            <p:nvSpPr>
              <p:cNvPr id="27" name="TextBox 26">
                <a:extLst>
                  <a:ext uri="{FF2B5EF4-FFF2-40B4-BE49-F238E27FC236}">
                    <a16:creationId xmlns:a16="http://schemas.microsoft.com/office/drawing/2014/main" id="{BBCA2714-844E-4AEA-8939-FA934989F2AF}"/>
                  </a:ext>
                </a:extLst>
              </p:cNvPr>
              <p:cNvSpPr txBox="1">
                <a:spLocks noRot="1" noChangeAspect="1" noMove="1" noResize="1" noEditPoints="1" noAdjustHandles="1" noChangeArrowheads="1" noChangeShapeType="1" noTextEdit="1"/>
              </p:cNvSpPr>
              <p:nvPr/>
            </p:nvSpPr>
            <p:spPr>
              <a:xfrm>
                <a:off x="8305635" y="3520182"/>
                <a:ext cx="662475" cy="161583"/>
              </a:xfrm>
              <a:prstGeom prst="rect">
                <a:avLst/>
              </a:prstGeom>
              <a:blipFill>
                <a:blip r:embed="rId10"/>
                <a:stretch>
                  <a:fillRect b="-7407"/>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ABEE1843-472B-4F9A-90F9-B502CE9381EE}"/>
              </a:ext>
            </a:extLst>
          </p:cNvPr>
          <p:cNvSpPr txBox="1"/>
          <p:nvPr/>
        </p:nvSpPr>
        <p:spPr>
          <a:xfrm>
            <a:off x="565150" y="4191000"/>
            <a:ext cx="4914900" cy="646331"/>
          </a:xfrm>
          <a:prstGeom prst="rect">
            <a:avLst/>
          </a:prstGeom>
          <a:noFill/>
        </p:spPr>
        <p:txBody>
          <a:bodyPr wrap="square" rtlCol="0">
            <a:spAutoFit/>
          </a:bodyPr>
          <a:lstStyle/>
          <a:p>
            <a:pPr algn="l"/>
            <a:r>
              <a:rPr lang="en-US" dirty="0">
                <a:solidFill>
                  <a:schemeClr val="bg1"/>
                </a:solidFill>
                <a:latin typeface="+mj-lt"/>
              </a:rPr>
              <a:t>Total RSS before cut:  628</a:t>
            </a:r>
          </a:p>
          <a:p>
            <a:pPr algn="l"/>
            <a:r>
              <a:rPr lang="en-US" dirty="0">
                <a:solidFill>
                  <a:schemeClr val="bg1"/>
                </a:solidFill>
                <a:latin typeface="+mj-lt"/>
              </a:rPr>
              <a:t>Total RSS after cut:  242 + 242 + 4.4 + 8 + 32 = 528 </a:t>
            </a:r>
          </a:p>
        </p:txBody>
      </p:sp>
    </p:spTree>
    <p:extLst>
      <p:ext uri="{BB962C8B-B14F-4D97-AF65-F5344CB8AC3E}">
        <p14:creationId xmlns:p14="http://schemas.microsoft.com/office/powerpoint/2010/main" val="220851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p:bldP spid="25" grpId="0"/>
      <p:bldP spid="26" grpId="0"/>
      <p:bldP spid="27"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F55B81C5-3EA3-42FA-AE4F-F07438F4BEF9}"/>
              </a:ext>
            </a:extLst>
          </p:cNvPr>
          <p:cNvGraphicFramePr>
            <a:graphicFrameLocks/>
          </p:cNvGraphicFramePr>
          <p:nvPr/>
        </p:nvGraphicFramePr>
        <p:xfrm>
          <a:off x="1352550" y="733082"/>
          <a:ext cx="6127750" cy="34261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3911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3BFA-63D9-4BA9-B3FE-7C1B2E87393B}"/>
              </a:ext>
            </a:extLst>
          </p:cNvPr>
          <p:cNvSpPr>
            <a:spLocks noGrp="1"/>
          </p:cNvSpPr>
          <p:nvPr>
            <p:ph type="title"/>
          </p:nvPr>
        </p:nvSpPr>
        <p:spPr/>
        <p:txBody>
          <a:bodyPr>
            <a:normAutofit fontScale="90000"/>
          </a:bodyPr>
          <a:lstStyle/>
          <a:p>
            <a:r>
              <a:rPr lang="en-US" dirty="0"/>
              <a:t>Tree Size Decisions</a:t>
            </a:r>
          </a:p>
        </p:txBody>
      </p:sp>
      <p:sp>
        <p:nvSpPr>
          <p:cNvPr id="3" name="Content Placeholder 2">
            <a:extLst>
              <a:ext uri="{FF2B5EF4-FFF2-40B4-BE49-F238E27FC236}">
                <a16:creationId xmlns:a16="http://schemas.microsoft.com/office/drawing/2014/main" id="{CC1466B8-A35B-4D0C-A150-42840918B15F}"/>
              </a:ext>
            </a:extLst>
          </p:cNvPr>
          <p:cNvSpPr>
            <a:spLocks noGrp="1"/>
          </p:cNvSpPr>
          <p:nvPr>
            <p:ph idx="1"/>
          </p:nvPr>
        </p:nvSpPr>
        <p:spPr/>
        <p:txBody>
          <a:bodyPr/>
          <a:lstStyle/>
          <a:p>
            <a:pPr marL="0" indent="0">
              <a:buNone/>
            </a:pPr>
            <a:r>
              <a:rPr lang="en-US" dirty="0"/>
              <a:t>It’s necessary to decide how deep to make the tree (when to “stop”) or we would end up with every observation in its own leaf node</a:t>
            </a:r>
          </a:p>
          <a:p>
            <a:r>
              <a:rPr lang="en-US" dirty="0"/>
              <a:t>Stopping conditions are generally set based on a maximum tree depth and/or a minimum node size</a:t>
            </a:r>
          </a:p>
          <a:p>
            <a:r>
              <a:rPr lang="en-US" dirty="0"/>
              <a:t>It is also frequently necessary to limit the tree size to avoid overfitting and to increase interpretability.</a:t>
            </a:r>
          </a:p>
          <a:p>
            <a:pPr lvl="1"/>
            <a:r>
              <a:rPr lang="en-US" dirty="0"/>
              <a:t>To understand this, we must first discuss variance and bias in predictive models</a:t>
            </a:r>
          </a:p>
        </p:txBody>
      </p:sp>
      <p:sp>
        <p:nvSpPr>
          <p:cNvPr id="4" name="Text Placeholder 3">
            <a:extLst>
              <a:ext uri="{FF2B5EF4-FFF2-40B4-BE49-F238E27FC236}">
                <a16:creationId xmlns:a16="http://schemas.microsoft.com/office/drawing/2014/main" id="{359D15E1-4174-4070-B631-7458C7AA3DB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7933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A072-BD6E-442C-B6D1-4B3DA7A5E6D6}"/>
              </a:ext>
            </a:extLst>
          </p:cNvPr>
          <p:cNvSpPr>
            <a:spLocks noGrp="1"/>
          </p:cNvSpPr>
          <p:nvPr>
            <p:ph type="title"/>
          </p:nvPr>
        </p:nvSpPr>
        <p:spPr/>
        <p:txBody>
          <a:bodyPr>
            <a:normAutofit fontScale="90000"/>
          </a:bodyPr>
          <a:lstStyle/>
          <a:p>
            <a:r>
              <a:rPr lang="en-US" dirty="0"/>
              <a:t>Pruning Trees</a:t>
            </a:r>
          </a:p>
        </p:txBody>
      </p:sp>
      <p:sp>
        <p:nvSpPr>
          <p:cNvPr id="4" name="Content Placeholder 3">
            <a:extLst>
              <a:ext uri="{FF2B5EF4-FFF2-40B4-BE49-F238E27FC236}">
                <a16:creationId xmlns:a16="http://schemas.microsoft.com/office/drawing/2014/main" id="{A85F8854-FCEF-49F0-AD21-0014E6472FAD}"/>
              </a:ext>
            </a:extLst>
          </p:cNvPr>
          <p:cNvSpPr>
            <a:spLocks noGrp="1"/>
          </p:cNvSpPr>
          <p:nvPr>
            <p:ph idx="1"/>
          </p:nvPr>
        </p:nvSpPr>
        <p:spPr/>
        <p:txBody>
          <a:bodyPr>
            <a:normAutofit lnSpcReduction="10000"/>
          </a:bodyPr>
          <a:lstStyle/>
          <a:p>
            <a:r>
              <a:rPr lang="en-US" dirty="0"/>
              <a:t>Objective:  A smaller tree with fewer splits might lead to lower variance and better interpretation at the cost of a little bias.</a:t>
            </a:r>
          </a:p>
          <a:p>
            <a:r>
              <a:rPr lang="en-US" dirty="0"/>
              <a:t>One approach:  stop growing the tree when the decrease in RSS is less than some threshold</a:t>
            </a:r>
          </a:p>
          <a:p>
            <a:pPr lvl="1"/>
            <a:r>
              <a:rPr lang="en-US" dirty="0"/>
              <a:t>May miss very good splits further down the tree</a:t>
            </a:r>
          </a:p>
          <a:p>
            <a:r>
              <a:rPr lang="en-US" dirty="0"/>
              <a:t>Alternate Approach:  Grow a very large tree and then prune it back in order to obtain a subtree.</a:t>
            </a:r>
          </a:p>
          <a:p>
            <a:pPr marL="0" indent="0">
              <a:buNone/>
            </a:pPr>
            <a:endParaRPr lang="en-US" dirty="0"/>
          </a:p>
          <a:p>
            <a:pPr marL="0" indent="0">
              <a:buNone/>
            </a:pPr>
            <a:r>
              <a:rPr lang="en-US" i="1" dirty="0"/>
              <a:t>Overall objective is to reduce the tree size without reducing predictive accuracy as measured by a cross-validation set.</a:t>
            </a:r>
          </a:p>
          <a:p>
            <a:endParaRPr lang="en-US" dirty="0"/>
          </a:p>
        </p:txBody>
      </p:sp>
      <p:sp>
        <p:nvSpPr>
          <p:cNvPr id="5" name="Text Placeholder 4">
            <a:extLst>
              <a:ext uri="{FF2B5EF4-FFF2-40B4-BE49-F238E27FC236}">
                <a16:creationId xmlns:a16="http://schemas.microsoft.com/office/drawing/2014/main" id="{59A00B6E-7704-168B-E0B5-1D7BE3004E96}"/>
              </a:ext>
            </a:extLst>
          </p:cNvPr>
          <p:cNvSpPr>
            <a:spLocks noGrp="1"/>
          </p:cNvSpPr>
          <p:nvPr>
            <p:ph type="body" sz="quarter" idx="10"/>
          </p:nvPr>
        </p:nvSpPr>
        <p:spPr/>
        <p:txBody>
          <a:bodyPr/>
          <a:lstStyle/>
          <a:p>
            <a:endParaRPr lang="en-US"/>
          </a:p>
        </p:txBody>
      </p:sp>
      <p:sp>
        <p:nvSpPr>
          <p:cNvPr id="3" name="Slide Number Placeholder 2">
            <a:extLst>
              <a:ext uri="{FF2B5EF4-FFF2-40B4-BE49-F238E27FC236}">
                <a16:creationId xmlns:a16="http://schemas.microsoft.com/office/drawing/2014/main" id="{79025897-1BDE-4E23-A781-A4C101909761}"/>
              </a:ext>
            </a:extLst>
          </p:cNvPr>
          <p:cNvSpPr>
            <a:spLocks noGrp="1"/>
          </p:cNvSpPr>
          <p:nvPr>
            <p:ph type="sldNum" sz="quarter" idx="4294967295"/>
          </p:nvPr>
        </p:nvSpPr>
        <p:spPr>
          <a:xfrm>
            <a:off x="0" y="0"/>
            <a:ext cx="0" cy="0"/>
          </a:xfrm>
        </p:spPr>
        <p:txBody>
          <a:bodyPr/>
          <a:lstStyle/>
          <a:p>
            <a:fld id="{6E61BB2A-F643-4BC4-A7C3-7339FD5A6B19}" type="slidenum">
              <a:rPr lang="en-US" smtClean="0"/>
              <a:pPr/>
              <a:t>28</a:t>
            </a:fld>
            <a:endParaRPr lang="en-US"/>
          </a:p>
        </p:txBody>
      </p:sp>
    </p:spTree>
    <p:extLst>
      <p:ext uri="{BB962C8B-B14F-4D97-AF65-F5344CB8AC3E}">
        <p14:creationId xmlns:p14="http://schemas.microsoft.com/office/powerpoint/2010/main" val="419195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5B26-6DF0-4E2B-BC7D-1E081E09ABDE}"/>
              </a:ext>
            </a:extLst>
          </p:cNvPr>
          <p:cNvSpPr>
            <a:spLocks noGrp="1"/>
          </p:cNvSpPr>
          <p:nvPr>
            <p:ph type="title"/>
          </p:nvPr>
        </p:nvSpPr>
        <p:spPr/>
        <p:txBody>
          <a:bodyPr>
            <a:normAutofit fontScale="90000"/>
          </a:bodyPr>
          <a:lstStyle/>
          <a:p>
            <a:r>
              <a:rPr lang="en-US" dirty="0"/>
              <a:t>Pruning Trees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4C682BD-CCD6-4FA8-8CC2-2BAF90451EEE}"/>
                  </a:ext>
                </a:extLst>
              </p:cNvPr>
              <p:cNvSpPr>
                <a:spLocks noGrp="1"/>
              </p:cNvSpPr>
              <p:nvPr>
                <p:ph idx="1"/>
              </p:nvPr>
            </p:nvSpPr>
            <p:spPr/>
            <p:txBody>
              <a:bodyPr>
                <a:normAutofit/>
              </a:bodyPr>
              <a:lstStyle/>
              <a:p>
                <a:pPr marL="0" indent="0">
                  <a:buNone/>
                </a:pPr>
                <a:r>
                  <a:rPr lang="en-US" dirty="0"/>
                  <a:t>Basic approach:  modify the RSS algorithm that we are attempting to minimize by adding a "penalty" factor </a:t>
                </a:r>
                <a14:m>
                  <m:oMath xmlns:m="http://schemas.openxmlformats.org/officeDocument/2006/math">
                    <m:r>
                      <a:rPr lang="en-US" i="1">
                        <a:latin typeface="Cambria Math" panose="02040503050406030204" pitchFamily="18" charset="0"/>
                      </a:rPr>
                      <m:t>𝛼</m:t>
                    </m:r>
                  </m:oMath>
                </a14:m>
                <a:r>
                  <a:rPr lang="en-US" dirty="0"/>
                  <a:t> (where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𝑇</m:t>
                    </m:r>
                    <m:r>
                      <a:rPr lang="en-US" b="0" i="1" smtClean="0">
                        <a:latin typeface="Cambria Math" panose="02040503050406030204" pitchFamily="18" charset="0"/>
                      </a:rPr>
                      <m:t>|</m:t>
                    </m:r>
                  </m:oMath>
                </a14:m>
                <a:r>
                  <a:rPr lang="en-US" dirty="0"/>
                  <a:t> is the number of nodes in the tree:</a:t>
                </a:r>
              </a:p>
              <a:p>
                <a:pPr marL="0" indent="0">
                  <a:buNone/>
                </a:pPr>
                <a:endParaRPr lang="en-US" dirty="0"/>
              </a:p>
              <a:p>
                <a:pPr marL="205740" lvl="1" indent="0">
                  <a:buNone/>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𝑚</m:t>
                          </m:r>
                          <m:r>
                            <a:rPr lang="en-US" i="1">
                              <a:latin typeface="Cambria Math" panose="02040503050406030204" pitchFamily="18" charset="0"/>
                            </a:rPr>
                            <m:t>=1</m:t>
                          </m:r>
                        </m:sub>
                        <m:sup>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sup>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sub>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 −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sub>
                                  </m:sSub>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 </m:t>
                              </m:r>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e>
                          </m:nary>
                          <m:r>
                            <a:rPr lang="en-US" i="1">
                              <a:latin typeface="Cambria Math" panose="02040503050406030204" pitchFamily="18" charset="0"/>
                            </a:rPr>
                            <m:t>,</m:t>
                          </m:r>
                        </m:e>
                      </m:nary>
                    </m:oMath>
                  </m:oMathPara>
                </a14:m>
                <a:endParaRPr lang="en-US" dirty="0"/>
              </a:p>
              <a:p>
                <a:pPr marL="205740" lvl="1" indent="0">
                  <a:buNone/>
                </a:pPr>
                <a:endParaRPr lang="en-US" dirty="0"/>
              </a:p>
              <a:p>
                <a:pPr marL="0" indent="0">
                  <a:buNone/>
                </a:pPr>
                <a14:m>
                  <m:oMath xmlns:m="http://schemas.openxmlformats.org/officeDocument/2006/math">
                    <m:r>
                      <a:rPr lang="en-US" i="1">
                        <a:latin typeface="Cambria Math" panose="02040503050406030204" pitchFamily="18" charset="0"/>
                      </a:rPr>
                      <m:t>𝛼</m:t>
                    </m:r>
                  </m:oMath>
                </a14:m>
                <a:r>
                  <a:rPr lang="en-US" dirty="0"/>
                  <a:t> is selected by a technique known as cross-validation</a:t>
                </a:r>
              </a:p>
            </p:txBody>
          </p:sp>
        </mc:Choice>
        <mc:Fallback xmlns="">
          <p:sp>
            <p:nvSpPr>
              <p:cNvPr id="4" name="Content Placeholder 3">
                <a:extLst>
                  <a:ext uri="{FF2B5EF4-FFF2-40B4-BE49-F238E27FC236}">
                    <a16:creationId xmlns:a16="http://schemas.microsoft.com/office/drawing/2014/main" id="{64C682BD-CCD6-4FA8-8CC2-2BAF90451EEE}"/>
                  </a:ext>
                </a:extLst>
              </p:cNvPr>
              <p:cNvSpPr>
                <a:spLocks noGrp="1" noRot="1" noChangeAspect="1" noMove="1" noResize="1" noEditPoints="1" noAdjustHandles="1" noChangeArrowheads="1" noChangeShapeType="1" noTextEdit="1"/>
              </p:cNvSpPr>
              <p:nvPr>
                <p:ph idx="1"/>
              </p:nvPr>
            </p:nvSpPr>
            <p:spPr>
              <a:blipFill>
                <a:blip r:embed="rId2"/>
                <a:stretch>
                  <a:fillRect l="-927" t="-2804"/>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F4A8EC28-FD47-4EAC-8F23-A09F9874B7CB}"/>
              </a:ext>
            </a:extLst>
          </p:cNvPr>
          <p:cNvSpPr>
            <a:spLocks noGrp="1"/>
          </p:cNvSpPr>
          <p:nvPr>
            <p:ph type="body" sz="quarter" idx="10"/>
          </p:nvPr>
        </p:nvSpPr>
        <p:spPr/>
        <p:txBody>
          <a:bodyPr/>
          <a:lstStyle/>
          <a:p>
            <a:r>
              <a:rPr lang="en-US" dirty="0"/>
              <a:t>Cost Complexity Pruning ("Weakest Link Pruning")</a:t>
            </a:r>
          </a:p>
        </p:txBody>
      </p:sp>
      <p:sp>
        <p:nvSpPr>
          <p:cNvPr id="3" name="Slide Number Placeholder 2">
            <a:extLst>
              <a:ext uri="{FF2B5EF4-FFF2-40B4-BE49-F238E27FC236}">
                <a16:creationId xmlns:a16="http://schemas.microsoft.com/office/drawing/2014/main" id="{EDD05025-75BB-4206-9BC6-8C4B8CA02EF1}"/>
              </a:ext>
            </a:extLst>
          </p:cNvPr>
          <p:cNvSpPr>
            <a:spLocks noGrp="1"/>
          </p:cNvSpPr>
          <p:nvPr>
            <p:ph type="sldNum" sz="quarter" idx="4294967295"/>
          </p:nvPr>
        </p:nvSpPr>
        <p:spPr/>
        <p:txBody>
          <a:bodyPr/>
          <a:lstStyle/>
          <a:p>
            <a:fld id="{6E61BB2A-F643-4BC4-A7C3-7339FD5A6B19}" type="slidenum">
              <a:rPr lang="en-US" smtClean="0"/>
              <a:pPr/>
              <a:t>29</a:t>
            </a:fld>
            <a:endParaRPr lang="en-US"/>
          </a:p>
        </p:txBody>
      </p:sp>
    </p:spTree>
    <p:extLst>
      <p:ext uri="{BB962C8B-B14F-4D97-AF65-F5344CB8AC3E}">
        <p14:creationId xmlns:p14="http://schemas.microsoft.com/office/powerpoint/2010/main" val="566617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32A4DC2-031A-4FAD-BF11-1F7EF315EC54}"/>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75BCE036-48BE-4990-B164-6DD62C44BF6C}"/>
              </a:ext>
            </a:extLst>
          </p:cNvPr>
          <p:cNvSpPr>
            <a:spLocks noGrp="1"/>
          </p:cNvSpPr>
          <p:nvPr>
            <p:ph type="body" sz="quarter" idx="10"/>
          </p:nvPr>
        </p:nvSpPr>
        <p:spPr/>
        <p:txBody>
          <a:bodyPr/>
          <a:lstStyle/>
          <a:p>
            <a:r>
              <a:rPr lang="en-US" dirty="0"/>
              <a:t>Decision Trees</a:t>
            </a:r>
          </a:p>
        </p:txBody>
      </p:sp>
    </p:spTree>
    <p:extLst>
      <p:ext uri="{BB962C8B-B14F-4D97-AF65-F5344CB8AC3E}">
        <p14:creationId xmlns:p14="http://schemas.microsoft.com/office/powerpoint/2010/main" val="260545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AEC5-350F-4E71-AC18-50CC095359ED}"/>
              </a:ext>
            </a:extLst>
          </p:cNvPr>
          <p:cNvSpPr>
            <a:spLocks noGrp="1"/>
          </p:cNvSpPr>
          <p:nvPr>
            <p:ph type="title"/>
          </p:nvPr>
        </p:nvSpPr>
        <p:spPr/>
        <p:txBody>
          <a:bodyPr>
            <a:normAutofit fontScale="90000"/>
          </a:bodyPr>
          <a:lstStyle/>
          <a:p>
            <a:r>
              <a:rPr lang="en-US" dirty="0"/>
              <a:t>Tree-Pruning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91507B-AF04-47D5-9D73-2D9989BDDF00}"/>
                  </a:ext>
                </a:extLst>
              </p:cNvPr>
              <p:cNvSpPr>
                <a:spLocks noGrp="1"/>
              </p:cNvSpPr>
              <p:nvPr>
                <p:ph idx="1"/>
              </p:nvPr>
            </p:nvSpPr>
            <p:spPr/>
            <p:txBody>
              <a:bodyPr>
                <a:normAutofit/>
              </a:bodyPr>
              <a:lstStyle/>
              <a:p>
                <a:pPr marL="457200" indent="-457200">
                  <a:buFont typeface="+mj-lt"/>
                  <a:buAutoNum type="arabicPeriod"/>
                </a:pPr>
                <a:r>
                  <a:rPr lang="en-US" dirty="0"/>
                  <a:t>Grow a large tree stopping only when each terminal node has fewer than some minimum number of observations</a:t>
                </a:r>
              </a:p>
              <a:p>
                <a:pPr marL="457200" indent="-457200">
                  <a:buFont typeface="+mj-lt"/>
                  <a:buAutoNum type="arabicPeriod"/>
                </a:pPr>
                <a:r>
                  <a:rPr lang="en-US" dirty="0"/>
                  <a:t>Perform tuning to obtain a collection of best subtrees as a function of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endParaRPr lang="en-US" dirty="0"/>
              </a:p>
              <a:p>
                <a:pPr marL="457200" indent="-457200">
                  <a:buFont typeface="+mj-lt"/>
                  <a:buAutoNum type="arabicPeriod"/>
                </a:pPr>
                <a:r>
                  <a:rPr lang="en-US" dirty="0"/>
                  <a:t>Perform K-fold cross-validation to choose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  For each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 …, </m:t>
                    </m:r>
                    <m:r>
                      <a:rPr lang="en-US" b="0" i="1" smtClean="0">
                        <a:latin typeface="Cambria Math" panose="02040503050406030204" pitchFamily="18" charset="0"/>
                      </a:rPr>
                      <m:t>𝐾</m:t>
                    </m:r>
                  </m:oMath>
                </a14:m>
                <a:r>
                  <a:rPr lang="en-US" dirty="0"/>
                  <a:t>:</a:t>
                </a:r>
              </a:p>
              <a:p>
                <a:pPr lvl="2"/>
                <a:r>
                  <a:rPr lang="en-US" dirty="0"/>
                  <a:t>Repeat </a:t>
                </a:r>
                <a:r>
                  <a:rPr lang="en-US" dirty="0" err="1"/>
                  <a:t>seps</a:t>
                </a:r>
                <a:r>
                  <a:rPr lang="en-US" dirty="0"/>
                  <a:t> 1 and 2 on the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m:t>
                        </m:r>
                        <m:r>
                          <a:rPr lang="en-US" b="0" i="1" smtClean="0">
                            <a:latin typeface="Cambria Math" panose="02040503050406030204" pitchFamily="18" charset="0"/>
                          </a:rPr>
                          <m:t>−1</m:t>
                        </m:r>
                      </m:num>
                      <m:den>
                        <m:r>
                          <a:rPr lang="en-US" b="0" i="1" smtClean="0">
                            <a:latin typeface="Cambria Math" panose="02040503050406030204" pitchFamily="18" charset="0"/>
                          </a:rPr>
                          <m:t>𝑘</m:t>
                        </m:r>
                      </m:den>
                    </m:f>
                    <m:r>
                      <m:rPr>
                        <m:sty m:val="p"/>
                      </m:rPr>
                      <a:rPr lang="en-US" b="0" i="0" smtClean="0">
                        <a:latin typeface="Cambria Math" panose="02040503050406030204" pitchFamily="18" charset="0"/>
                      </a:rPr>
                      <m:t>th</m:t>
                    </m:r>
                  </m:oMath>
                </a14:m>
                <a:r>
                  <a:rPr lang="en-US" dirty="0"/>
                  <a:t> fraction of the training data</a:t>
                </a:r>
              </a:p>
              <a:p>
                <a:pPr lvl="2"/>
                <a:r>
                  <a:rPr lang="en-US" dirty="0"/>
                  <a:t>Evaluate the RSS prediction error on the data in the left-out kth partition as a function of </a:t>
                </a:r>
                <a14:m>
                  <m:oMath xmlns:m="http://schemas.openxmlformats.org/officeDocument/2006/math">
                    <m:r>
                      <a:rPr lang="en-US" i="1">
                        <a:latin typeface="Cambria Math" panose="02040503050406030204" pitchFamily="18" charset="0"/>
                        <a:ea typeface="Cambria Math" panose="02040503050406030204" pitchFamily="18" charset="0"/>
                      </a:rPr>
                      <m:t>𝛼</m:t>
                    </m:r>
                  </m:oMath>
                </a14:m>
                <a:endParaRPr lang="en-US" dirty="0"/>
              </a:p>
              <a:p>
                <a:pPr marL="457200" indent="-457200">
                  <a:buFont typeface="+mj-lt"/>
                  <a:buAutoNum type="arabicPeriod"/>
                </a:pPr>
                <a:r>
                  <a:rPr lang="en-US" dirty="0"/>
                  <a:t>Return the subtree from Step 2 that corresponds to the chosen value of </a:t>
                </a:r>
                <a14:m>
                  <m:oMath xmlns:m="http://schemas.openxmlformats.org/officeDocument/2006/math">
                    <m:r>
                      <a:rPr lang="en-US" i="1">
                        <a:latin typeface="Cambria Math" panose="02040503050406030204" pitchFamily="18" charset="0"/>
                        <a:ea typeface="Cambria Math" panose="02040503050406030204" pitchFamily="18" charset="0"/>
                      </a:rPr>
                      <m:t>𝛼</m:t>
                    </m:r>
                  </m:oMath>
                </a14:m>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4291507B-AF04-47D5-9D73-2D9989BDDF00}"/>
                  </a:ext>
                </a:extLst>
              </p:cNvPr>
              <p:cNvSpPr>
                <a:spLocks noGrp="1" noRot="1" noChangeAspect="1" noMove="1" noResize="1" noEditPoints="1" noAdjustHandles="1" noChangeArrowheads="1" noChangeShapeType="1" noTextEdit="1"/>
              </p:cNvSpPr>
              <p:nvPr>
                <p:ph idx="1"/>
              </p:nvPr>
            </p:nvSpPr>
            <p:spPr>
              <a:blipFill>
                <a:blip r:embed="rId2"/>
                <a:stretch>
                  <a:fillRect l="-927" t="-2991" r="-1546"/>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E95D05F3-900B-4489-A0E9-E64AFA4F48A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6383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A4F19-55A6-4D8F-8CDD-D9C7910532FC}"/>
              </a:ext>
            </a:extLst>
          </p:cNvPr>
          <p:cNvSpPr>
            <a:spLocks noGrp="1"/>
          </p:cNvSpPr>
          <p:nvPr>
            <p:ph type="title"/>
          </p:nvPr>
        </p:nvSpPr>
        <p:spPr/>
        <p:txBody>
          <a:bodyPr>
            <a:normAutofit fontScale="90000"/>
          </a:bodyPr>
          <a:lstStyle/>
          <a:p>
            <a:r>
              <a:rPr lang="en-US" dirty="0"/>
              <a:t>How Much to Prune?</a:t>
            </a:r>
          </a:p>
        </p:txBody>
      </p:sp>
      <p:sp>
        <p:nvSpPr>
          <p:cNvPr id="4" name="Text Placeholder 3">
            <a:extLst>
              <a:ext uri="{FF2B5EF4-FFF2-40B4-BE49-F238E27FC236}">
                <a16:creationId xmlns:a16="http://schemas.microsoft.com/office/drawing/2014/main" id="{D5AB1B23-4DC1-C8DB-1400-DC417C85ACEB}"/>
              </a:ext>
            </a:extLst>
          </p:cNvPr>
          <p:cNvSpPr>
            <a:spLocks noGrp="1"/>
          </p:cNvSpPr>
          <p:nvPr>
            <p:ph type="body" sz="quarter" idx="10"/>
          </p:nvPr>
        </p:nvSpPr>
        <p:spPr/>
        <p:txBody>
          <a:bodyPr/>
          <a:lstStyle/>
          <a:p>
            <a:endParaRPr lang="en-US"/>
          </a:p>
        </p:txBody>
      </p:sp>
      <p:sp>
        <p:nvSpPr>
          <p:cNvPr id="3" name="Slide Number Placeholder 2">
            <a:extLst>
              <a:ext uri="{FF2B5EF4-FFF2-40B4-BE49-F238E27FC236}">
                <a16:creationId xmlns:a16="http://schemas.microsoft.com/office/drawing/2014/main" id="{D176D676-24B7-451E-9AB3-C1111C81B410}"/>
              </a:ext>
            </a:extLst>
          </p:cNvPr>
          <p:cNvSpPr>
            <a:spLocks noGrp="1"/>
          </p:cNvSpPr>
          <p:nvPr>
            <p:ph type="sldNum" sz="quarter" idx="4294967295"/>
          </p:nvPr>
        </p:nvSpPr>
        <p:spPr>
          <a:xfrm>
            <a:off x="0" y="0"/>
            <a:ext cx="0" cy="0"/>
          </a:xfrm>
        </p:spPr>
        <p:txBody>
          <a:bodyPr/>
          <a:lstStyle/>
          <a:p>
            <a:fld id="{6E61BB2A-F643-4BC4-A7C3-7339FD5A6B19}" type="slidenum">
              <a:rPr lang="en-US" smtClean="0"/>
              <a:pPr/>
              <a:t>31</a:t>
            </a:fld>
            <a:endParaRPr lang="en-US"/>
          </a:p>
        </p:txBody>
      </p:sp>
      <p:pic>
        <p:nvPicPr>
          <p:cNvPr id="5" name="Picture 4" descr="A close up of a map&#10;&#10;Description generated with high confidence">
            <a:extLst>
              <a:ext uri="{FF2B5EF4-FFF2-40B4-BE49-F238E27FC236}">
                <a16:creationId xmlns:a16="http://schemas.microsoft.com/office/drawing/2014/main" id="{999D2D24-19A9-4330-840A-AB554C25F1B1}"/>
              </a:ext>
            </a:extLst>
          </p:cNvPr>
          <p:cNvPicPr>
            <a:picLocks noChangeAspect="1"/>
          </p:cNvPicPr>
          <p:nvPr/>
        </p:nvPicPr>
        <p:blipFill rotWithShape="1">
          <a:blip r:embed="rId2"/>
          <a:srcRect l="2700" t="2629" r="5743"/>
          <a:stretch/>
        </p:blipFill>
        <p:spPr>
          <a:xfrm>
            <a:off x="2114550" y="1257300"/>
            <a:ext cx="4914900" cy="3453668"/>
          </a:xfrm>
          <a:prstGeom prst="rect">
            <a:avLst/>
          </a:prstGeom>
        </p:spPr>
      </p:pic>
    </p:spTree>
    <p:extLst>
      <p:ext uri="{BB962C8B-B14F-4D97-AF65-F5344CB8AC3E}">
        <p14:creationId xmlns:p14="http://schemas.microsoft.com/office/powerpoint/2010/main" val="83032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06A47-9FDA-38AD-87A6-600B55BDAEF3}"/>
              </a:ext>
            </a:extLst>
          </p:cNvPr>
          <p:cNvSpPr>
            <a:spLocks noGrp="1"/>
          </p:cNvSpPr>
          <p:nvPr>
            <p:ph type="title"/>
          </p:nvPr>
        </p:nvSpPr>
        <p:spPr/>
        <p:txBody>
          <a:bodyPr>
            <a:normAutofit fontScale="90000"/>
          </a:bodyPr>
          <a:lstStyle/>
          <a:p>
            <a:r>
              <a:rPr lang="en-US" dirty="0"/>
              <a:t>Tree-Building Algorithms</a:t>
            </a:r>
          </a:p>
        </p:txBody>
      </p:sp>
      <p:sp>
        <p:nvSpPr>
          <p:cNvPr id="5" name="Content Placeholder 4">
            <a:extLst>
              <a:ext uri="{FF2B5EF4-FFF2-40B4-BE49-F238E27FC236}">
                <a16:creationId xmlns:a16="http://schemas.microsoft.com/office/drawing/2014/main" id="{92263269-ED5F-A323-3885-15034F0E2C5B}"/>
              </a:ext>
            </a:extLst>
          </p:cNvPr>
          <p:cNvSpPr>
            <a:spLocks noGrp="1"/>
          </p:cNvSpPr>
          <p:nvPr>
            <p:ph idx="1"/>
          </p:nvPr>
        </p:nvSpPr>
        <p:spPr/>
        <p:txBody>
          <a:bodyPr/>
          <a:lstStyle/>
          <a:p>
            <a:r>
              <a:rPr lang="en-US" dirty="0"/>
              <a:t>ID3 (1986):  Creates multi-way trees using categorical variables</a:t>
            </a:r>
          </a:p>
          <a:p>
            <a:r>
              <a:rPr lang="en-US" dirty="0"/>
              <a:t>C4.5:  Successor to ID3 removes restriction that features must be categorical</a:t>
            </a:r>
          </a:p>
          <a:p>
            <a:r>
              <a:rPr lang="en-US" dirty="0"/>
              <a:t>CART (Classification and Regression Trees).  Similar to C4.5 but supports numerical response variables </a:t>
            </a:r>
          </a:p>
          <a:p>
            <a:endParaRPr lang="en-US" dirty="0"/>
          </a:p>
          <a:p>
            <a:pPr marL="0" indent="0">
              <a:buNone/>
            </a:pPr>
            <a:r>
              <a:rPr lang="en-US" dirty="0"/>
              <a:t>Scikit-learn uses CART but does not currently support categorical variables (we must convert them to </a:t>
            </a:r>
            <a:r>
              <a:rPr lang="en-US" dirty="0" err="1"/>
              <a:t>numerics</a:t>
            </a:r>
            <a:r>
              <a:rPr lang="en-US" dirty="0"/>
              <a:t>)</a:t>
            </a:r>
          </a:p>
        </p:txBody>
      </p:sp>
      <p:sp>
        <p:nvSpPr>
          <p:cNvPr id="6" name="Text Placeholder 5">
            <a:extLst>
              <a:ext uri="{FF2B5EF4-FFF2-40B4-BE49-F238E27FC236}">
                <a16:creationId xmlns:a16="http://schemas.microsoft.com/office/drawing/2014/main" id="{DD312463-8C4B-B54A-D6E2-054EA51E52A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2907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C992-EF75-40C9-9A65-8B246C441FA6}"/>
              </a:ext>
            </a:extLst>
          </p:cNvPr>
          <p:cNvSpPr>
            <a:spLocks noGrp="1"/>
          </p:cNvSpPr>
          <p:nvPr>
            <p:ph type="title"/>
          </p:nvPr>
        </p:nvSpPr>
        <p:spPr/>
        <p:txBody>
          <a:bodyPr>
            <a:normAutofit fontScale="90000"/>
          </a:bodyPr>
          <a:lstStyle/>
          <a:p>
            <a:r>
              <a:rPr lang="en-US" dirty="0"/>
              <a:t>Advantages and Disadvantages of Trees</a:t>
            </a:r>
          </a:p>
        </p:txBody>
      </p:sp>
      <p:sp>
        <p:nvSpPr>
          <p:cNvPr id="4" name="Content Placeholder 3">
            <a:extLst>
              <a:ext uri="{FF2B5EF4-FFF2-40B4-BE49-F238E27FC236}">
                <a16:creationId xmlns:a16="http://schemas.microsoft.com/office/drawing/2014/main" id="{1D9392C7-A6C0-48C4-8BB4-1BA113F29FBE}"/>
              </a:ext>
            </a:extLst>
          </p:cNvPr>
          <p:cNvSpPr>
            <a:spLocks noGrp="1"/>
          </p:cNvSpPr>
          <p:nvPr>
            <p:ph idx="1"/>
          </p:nvPr>
        </p:nvSpPr>
        <p:spPr/>
        <p:txBody>
          <a:bodyPr>
            <a:normAutofit/>
          </a:bodyPr>
          <a:lstStyle/>
          <a:p>
            <a:r>
              <a:rPr lang="en-US" dirty="0"/>
              <a:t>Easily explained</a:t>
            </a:r>
          </a:p>
          <a:p>
            <a:r>
              <a:rPr lang="en-US" dirty="0"/>
              <a:t>Mirrors human decision-making processes</a:t>
            </a:r>
          </a:p>
          <a:p>
            <a:r>
              <a:rPr lang="en-US" dirty="0"/>
              <a:t>Readily displayed graphically</a:t>
            </a:r>
          </a:p>
          <a:p>
            <a:r>
              <a:rPr lang="en-US" dirty="0"/>
              <a:t>Handles qualitative predictors without requiring dummy variables</a:t>
            </a:r>
          </a:p>
          <a:p>
            <a:r>
              <a:rPr lang="en-US" dirty="0"/>
              <a:t>Generally, not as accurate predictions as other techniques</a:t>
            </a:r>
          </a:p>
          <a:p>
            <a:r>
              <a:rPr lang="en-US" dirty="0"/>
              <a:t>Have a tendency to overfit</a:t>
            </a:r>
          </a:p>
          <a:p>
            <a:r>
              <a:rPr lang="en-US" dirty="0"/>
              <a:t>Data requires minimal pre-processing.  </a:t>
            </a:r>
          </a:p>
          <a:p>
            <a:pPr lvl="1"/>
            <a:r>
              <a:rPr lang="en-US" dirty="0"/>
              <a:t>Automatically handles missing values, highly correlated predictors, and skewed variables</a:t>
            </a:r>
          </a:p>
          <a:p>
            <a:pPr marL="182880" lvl="1" indent="0">
              <a:buNone/>
            </a:pPr>
            <a:endParaRPr lang="en-US" dirty="0"/>
          </a:p>
        </p:txBody>
      </p:sp>
      <p:sp>
        <p:nvSpPr>
          <p:cNvPr id="5" name="Text Placeholder 4">
            <a:extLst>
              <a:ext uri="{FF2B5EF4-FFF2-40B4-BE49-F238E27FC236}">
                <a16:creationId xmlns:a16="http://schemas.microsoft.com/office/drawing/2014/main" id="{5A9EAC67-4E80-C248-7415-9248D08CEFFF}"/>
              </a:ext>
            </a:extLst>
          </p:cNvPr>
          <p:cNvSpPr>
            <a:spLocks noGrp="1"/>
          </p:cNvSpPr>
          <p:nvPr>
            <p:ph type="body" sz="quarter" idx="10"/>
          </p:nvPr>
        </p:nvSpPr>
        <p:spPr/>
        <p:txBody>
          <a:bodyPr/>
          <a:lstStyle/>
          <a:p>
            <a:endParaRPr lang="en-US"/>
          </a:p>
        </p:txBody>
      </p:sp>
      <p:sp>
        <p:nvSpPr>
          <p:cNvPr id="3" name="Slide Number Placeholder 2">
            <a:extLst>
              <a:ext uri="{FF2B5EF4-FFF2-40B4-BE49-F238E27FC236}">
                <a16:creationId xmlns:a16="http://schemas.microsoft.com/office/drawing/2014/main" id="{F23EA5A4-C580-4B81-9DCD-5C47350032CD}"/>
              </a:ext>
            </a:extLst>
          </p:cNvPr>
          <p:cNvSpPr>
            <a:spLocks noGrp="1"/>
          </p:cNvSpPr>
          <p:nvPr>
            <p:ph type="sldNum" sz="quarter" idx="4294967295"/>
          </p:nvPr>
        </p:nvSpPr>
        <p:spPr>
          <a:xfrm>
            <a:off x="0" y="0"/>
            <a:ext cx="0" cy="0"/>
          </a:xfrm>
        </p:spPr>
        <p:txBody>
          <a:bodyPr/>
          <a:lstStyle/>
          <a:p>
            <a:fld id="{6E61BB2A-F643-4BC4-A7C3-7339FD5A6B19}" type="slidenum">
              <a:rPr lang="en-US" smtClean="0"/>
              <a:pPr/>
              <a:t>33</a:t>
            </a:fld>
            <a:endParaRPr lang="en-US"/>
          </a:p>
        </p:txBody>
      </p:sp>
    </p:spTree>
    <p:extLst>
      <p:ext uri="{BB962C8B-B14F-4D97-AF65-F5344CB8AC3E}">
        <p14:creationId xmlns:p14="http://schemas.microsoft.com/office/powerpoint/2010/main" val="58985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5E5259A-366C-1157-04D2-90CF7A663B61}"/>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53B7433E-3EBA-A46F-D783-B01A6B33B0BD}"/>
              </a:ext>
            </a:extLst>
          </p:cNvPr>
          <p:cNvSpPr>
            <a:spLocks noGrp="1"/>
          </p:cNvSpPr>
          <p:nvPr>
            <p:ph type="body" sz="quarter" idx="10"/>
          </p:nvPr>
        </p:nvSpPr>
        <p:spPr/>
        <p:txBody>
          <a:bodyPr/>
          <a:lstStyle/>
          <a:p>
            <a:r>
              <a:rPr lang="en-US" dirty="0"/>
              <a:t>Scikit-Learn Decision Trees</a:t>
            </a:r>
          </a:p>
        </p:txBody>
      </p:sp>
    </p:spTree>
    <p:extLst>
      <p:ext uri="{BB962C8B-B14F-4D97-AF65-F5344CB8AC3E}">
        <p14:creationId xmlns:p14="http://schemas.microsoft.com/office/powerpoint/2010/main" val="71424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007AB-D394-69C9-C7F0-32B8441AE778}"/>
              </a:ext>
            </a:extLst>
          </p:cNvPr>
          <p:cNvSpPr>
            <a:spLocks noGrp="1"/>
          </p:cNvSpPr>
          <p:nvPr>
            <p:ph type="title"/>
          </p:nvPr>
        </p:nvSpPr>
        <p:spPr/>
        <p:txBody>
          <a:bodyPr>
            <a:normAutofit fontScale="90000"/>
          </a:bodyPr>
          <a:lstStyle/>
          <a:p>
            <a:r>
              <a:rPr lang="en-US" dirty="0"/>
              <a:t>Scikit-Learn Decision Trees</a:t>
            </a:r>
          </a:p>
        </p:txBody>
      </p:sp>
      <p:sp>
        <p:nvSpPr>
          <p:cNvPr id="5" name="Content Placeholder 4">
            <a:extLst>
              <a:ext uri="{FF2B5EF4-FFF2-40B4-BE49-F238E27FC236}">
                <a16:creationId xmlns:a16="http://schemas.microsoft.com/office/drawing/2014/main" id="{A339EBE1-4153-7A9C-4E10-4D003DADDF15}"/>
              </a:ext>
            </a:extLst>
          </p:cNvPr>
          <p:cNvSpPr>
            <a:spLocks noGrp="1"/>
          </p:cNvSpPr>
          <p:nvPr>
            <p:ph idx="1"/>
          </p:nvPr>
        </p:nvSpPr>
        <p:spPr/>
        <p:txBody>
          <a:bodyPr/>
          <a:lstStyle/>
          <a:p>
            <a:r>
              <a:rPr lang="en-US" dirty="0"/>
              <a:t>Similar to the </a:t>
            </a:r>
            <a:r>
              <a:rPr lang="en-US" dirty="0" err="1"/>
              <a:t>sklearn</a:t>
            </a:r>
            <a:r>
              <a:rPr lang="en-US" dirty="0"/>
              <a:t> linear models, there are two standard classes:</a:t>
            </a:r>
          </a:p>
          <a:p>
            <a:pPr lvl="1"/>
            <a:r>
              <a:rPr lang="en-US" dirty="0" err="1"/>
              <a:t>DecisionTreeClassifier</a:t>
            </a:r>
            <a:endParaRPr lang="en-US" dirty="0"/>
          </a:p>
          <a:p>
            <a:pPr lvl="1"/>
            <a:r>
              <a:rPr lang="en-US" dirty="0" err="1"/>
              <a:t>DecisionTreeRegressor</a:t>
            </a:r>
            <a:endParaRPr lang="en-US" dirty="0"/>
          </a:p>
          <a:p>
            <a:r>
              <a:rPr lang="en-US" dirty="0"/>
              <a:t>These classes have similar methods and attributes as the </a:t>
            </a:r>
            <a:r>
              <a:rPr lang="en-US" dirty="0" err="1"/>
              <a:t>LinearRegression</a:t>
            </a:r>
            <a:r>
              <a:rPr lang="en-US" dirty="0"/>
              <a:t> class:</a:t>
            </a:r>
          </a:p>
          <a:p>
            <a:pPr lvl="1"/>
            <a:r>
              <a:rPr lang="en-US" dirty="0"/>
              <a:t>.fit(</a:t>
            </a:r>
            <a:r>
              <a:rPr lang="en-US" dirty="0" err="1"/>
              <a:t>x,y</a:t>
            </a:r>
            <a:r>
              <a:rPr lang="en-US" dirty="0"/>
              <a:t>)</a:t>
            </a:r>
          </a:p>
          <a:p>
            <a:pPr lvl="1"/>
            <a:r>
              <a:rPr lang="en-US" dirty="0"/>
              <a:t>.predict(X)</a:t>
            </a:r>
          </a:p>
          <a:p>
            <a:pPr lvl="1"/>
            <a:r>
              <a:rPr lang="en-US" dirty="0"/>
              <a:t>.</a:t>
            </a:r>
            <a:r>
              <a:rPr lang="en-US" dirty="0" err="1"/>
              <a:t>predict_proba</a:t>
            </a:r>
            <a:r>
              <a:rPr lang="en-US" dirty="0"/>
              <a:t>(X)</a:t>
            </a:r>
          </a:p>
          <a:p>
            <a:pPr lvl="1"/>
            <a:r>
              <a:rPr lang="en-US" dirty="0"/>
              <a:t>.score(</a:t>
            </a:r>
            <a:r>
              <a:rPr lang="en-US" dirty="0" err="1"/>
              <a:t>X,y</a:t>
            </a:r>
            <a:r>
              <a:rPr lang="en-US" dirty="0"/>
              <a:t>)</a:t>
            </a:r>
          </a:p>
          <a:p>
            <a:pPr lvl="1"/>
            <a:endParaRPr lang="en-US" dirty="0"/>
          </a:p>
        </p:txBody>
      </p:sp>
      <p:sp>
        <p:nvSpPr>
          <p:cNvPr id="6" name="Text Placeholder 5">
            <a:extLst>
              <a:ext uri="{FF2B5EF4-FFF2-40B4-BE49-F238E27FC236}">
                <a16:creationId xmlns:a16="http://schemas.microsoft.com/office/drawing/2014/main" id="{14D941D7-FD17-944E-D682-D3AC5841401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9589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007AB-D394-69C9-C7F0-32B8441AE778}"/>
              </a:ext>
            </a:extLst>
          </p:cNvPr>
          <p:cNvSpPr>
            <a:spLocks noGrp="1"/>
          </p:cNvSpPr>
          <p:nvPr>
            <p:ph type="title"/>
          </p:nvPr>
        </p:nvSpPr>
        <p:spPr/>
        <p:txBody>
          <a:bodyPr>
            <a:normAutofit fontScale="90000"/>
          </a:bodyPr>
          <a:lstStyle/>
          <a:p>
            <a:r>
              <a:rPr lang="en-US" dirty="0" err="1"/>
              <a:t>Sklearn</a:t>
            </a:r>
            <a:r>
              <a:rPr lang="en-US" dirty="0"/>
              <a:t> Decision Tree Classifier</a:t>
            </a:r>
          </a:p>
        </p:txBody>
      </p:sp>
      <p:sp>
        <p:nvSpPr>
          <p:cNvPr id="5" name="Content Placeholder 4">
            <a:extLst>
              <a:ext uri="{FF2B5EF4-FFF2-40B4-BE49-F238E27FC236}">
                <a16:creationId xmlns:a16="http://schemas.microsoft.com/office/drawing/2014/main" id="{A339EBE1-4153-7A9C-4E10-4D003DADDF15}"/>
              </a:ext>
            </a:extLst>
          </p:cNvPr>
          <p:cNvSpPr>
            <a:spLocks noGrp="1"/>
          </p:cNvSpPr>
          <p:nvPr>
            <p:ph idx="1"/>
          </p:nvPr>
        </p:nvSpPr>
        <p:spPr/>
        <p:txBody>
          <a:bodyPr/>
          <a:lstStyle/>
          <a:p>
            <a:pPr marL="0" indent="0">
              <a:buNone/>
            </a:pPr>
            <a:r>
              <a:rPr lang="en-US" dirty="0"/>
              <a:t>Common parameters available when defining a decision tree classifier model:</a:t>
            </a:r>
          </a:p>
          <a:p>
            <a:r>
              <a:rPr lang="en-US" dirty="0"/>
              <a:t>criterion (</a:t>
            </a:r>
            <a:r>
              <a:rPr lang="en-US" dirty="0" err="1"/>
              <a:t>gini</a:t>
            </a:r>
            <a:r>
              <a:rPr lang="en-US" dirty="0"/>
              <a:t>, entropy, etc.)</a:t>
            </a:r>
          </a:p>
          <a:p>
            <a:r>
              <a:rPr lang="en-US" dirty="0" err="1"/>
              <a:t>max_depth</a:t>
            </a:r>
            <a:r>
              <a:rPr lang="en-US" dirty="0"/>
              <a:t>:  Maximum tree depth</a:t>
            </a:r>
          </a:p>
          <a:p>
            <a:r>
              <a:rPr lang="en-US" dirty="0" err="1"/>
              <a:t>min_samples</a:t>
            </a:r>
            <a:r>
              <a:rPr lang="en-US" dirty="0"/>
              <a:t>  Minimum number of samples required to split a node</a:t>
            </a:r>
          </a:p>
          <a:p>
            <a:r>
              <a:rPr lang="en-US" dirty="0" err="1"/>
              <a:t>max_leaf_node</a:t>
            </a:r>
            <a:r>
              <a:rPr lang="en-US" dirty="0"/>
              <a:t>:  Maximum number of leaf nodes</a:t>
            </a:r>
          </a:p>
          <a:p>
            <a:r>
              <a:rPr lang="en-US" dirty="0" err="1"/>
              <a:t>ccp_alpha</a:t>
            </a:r>
            <a:r>
              <a:rPr lang="en-US" dirty="0"/>
              <a:t>:  Cost complexity parameter (alpha)</a:t>
            </a:r>
          </a:p>
        </p:txBody>
      </p:sp>
      <p:sp>
        <p:nvSpPr>
          <p:cNvPr id="6" name="Text Placeholder 5">
            <a:extLst>
              <a:ext uri="{FF2B5EF4-FFF2-40B4-BE49-F238E27FC236}">
                <a16:creationId xmlns:a16="http://schemas.microsoft.com/office/drawing/2014/main" id="{14D941D7-FD17-944E-D682-D3AC5841401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8331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007AB-D394-69C9-C7F0-32B8441AE778}"/>
              </a:ext>
            </a:extLst>
          </p:cNvPr>
          <p:cNvSpPr>
            <a:spLocks noGrp="1"/>
          </p:cNvSpPr>
          <p:nvPr>
            <p:ph type="title"/>
          </p:nvPr>
        </p:nvSpPr>
        <p:spPr/>
        <p:txBody>
          <a:bodyPr>
            <a:normAutofit fontScale="90000"/>
          </a:bodyPr>
          <a:lstStyle/>
          <a:p>
            <a:r>
              <a:rPr lang="en-US" dirty="0"/>
              <a:t>Fitting Classification Trees</a:t>
            </a:r>
          </a:p>
        </p:txBody>
      </p:sp>
      <p:sp>
        <p:nvSpPr>
          <p:cNvPr id="6" name="Text Placeholder 5">
            <a:extLst>
              <a:ext uri="{FF2B5EF4-FFF2-40B4-BE49-F238E27FC236}">
                <a16:creationId xmlns:a16="http://schemas.microsoft.com/office/drawing/2014/main" id="{14D941D7-FD17-944E-D682-D3AC5841401F}"/>
              </a:ext>
            </a:extLst>
          </p:cNvPr>
          <p:cNvSpPr>
            <a:spLocks noGrp="1"/>
          </p:cNvSpPr>
          <p:nvPr>
            <p:ph type="body" sz="quarter" idx="10"/>
          </p:nvPr>
        </p:nvSpPr>
        <p:spPr/>
        <p:txBody>
          <a:bodyPr/>
          <a:lstStyle/>
          <a:p>
            <a:r>
              <a:rPr lang="en-US" dirty="0" err="1"/>
              <a:t>Carseats</a:t>
            </a:r>
            <a:r>
              <a:rPr lang="en-US" dirty="0"/>
              <a:t> Example</a:t>
            </a:r>
          </a:p>
        </p:txBody>
      </p:sp>
      <p:pic>
        <p:nvPicPr>
          <p:cNvPr id="8" name="Picture 7">
            <a:extLst>
              <a:ext uri="{FF2B5EF4-FFF2-40B4-BE49-F238E27FC236}">
                <a16:creationId xmlns:a16="http://schemas.microsoft.com/office/drawing/2014/main" id="{7AA54DE0-39A3-0235-91E6-33719AE52593}"/>
              </a:ext>
            </a:extLst>
          </p:cNvPr>
          <p:cNvPicPr>
            <a:picLocks noChangeAspect="1"/>
          </p:cNvPicPr>
          <p:nvPr/>
        </p:nvPicPr>
        <p:blipFill>
          <a:blip r:embed="rId2"/>
          <a:stretch>
            <a:fillRect/>
          </a:stretch>
        </p:blipFill>
        <p:spPr>
          <a:xfrm>
            <a:off x="1375542" y="1309581"/>
            <a:ext cx="6392916" cy="3411061"/>
          </a:xfrm>
          <a:prstGeom prst="rect">
            <a:avLst/>
          </a:prstGeom>
        </p:spPr>
      </p:pic>
    </p:spTree>
    <p:extLst>
      <p:ext uri="{BB962C8B-B14F-4D97-AF65-F5344CB8AC3E}">
        <p14:creationId xmlns:p14="http://schemas.microsoft.com/office/powerpoint/2010/main" val="10757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007AB-D394-69C9-C7F0-32B8441AE778}"/>
              </a:ext>
            </a:extLst>
          </p:cNvPr>
          <p:cNvSpPr>
            <a:spLocks noGrp="1"/>
          </p:cNvSpPr>
          <p:nvPr>
            <p:ph type="title"/>
          </p:nvPr>
        </p:nvSpPr>
        <p:spPr/>
        <p:txBody>
          <a:bodyPr>
            <a:normAutofit fontScale="90000"/>
          </a:bodyPr>
          <a:lstStyle/>
          <a:p>
            <a:r>
              <a:rPr lang="en-US" dirty="0"/>
              <a:t>Fitting Classification Trees</a:t>
            </a:r>
          </a:p>
        </p:txBody>
      </p:sp>
      <p:sp>
        <p:nvSpPr>
          <p:cNvPr id="6" name="Text Placeholder 5">
            <a:extLst>
              <a:ext uri="{FF2B5EF4-FFF2-40B4-BE49-F238E27FC236}">
                <a16:creationId xmlns:a16="http://schemas.microsoft.com/office/drawing/2014/main" id="{14D941D7-FD17-944E-D682-D3AC5841401F}"/>
              </a:ext>
            </a:extLst>
          </p:cNvPr>
          <p:cNvSpPr>
            <a:spLocks noGrp="1"/>
          </p:cNvSpPr>
          <p:nvPr>
            <p:ph type="body" sz="quarter" idx="10"/>
          </p:nvPr>
        </p:nvSpPr>
        <p:spPr/>
        <p:txBody>
          <a:bodyPr/>
          <a:lstStyle/>
          <a:p>
            <a:r>
              <a:rPr lang="en-US" dirty="0"/>
              <a:t>Converting Categories to Numeric Variables</a:t>
            </a:r>
          </a:p>
        </p:txBody>
      </p:sp>
      <p:pic>
        <p:nvPicPr>
          <p:cNvPr id="8" name="Picture 7">
            <a:extLst>
              <a:ext uri="{FF2B5EF4-FFF2-40B4-BE49-F238E27FC236}">
                <a16:creationId xmlns:a16="http://schemas.microsoft.com/office/drawing/2014/main" id="{F2332F84-2127-C164-F43C-F3E991E577BE}"/>
              </a:ext>
            </a:extLst>
          </p:cNvPr>
          <p:cNvPicPr>
            <a:picLocks noChangeAspect="1"/>
          </p:cNvPicPr>
          <p:nvPr/>
        </p:nvPicPr>
        <p:blipFill>
          <a:blip r:embed="rId2"/>
          <a:stretch>
            <a:fillRect/>
          </a:stretch>
        </p:blipFill>
        <p:spPr>
          <a:xfrm>
            <a:off x="1934421" y="1189038"/>
            <a:ext cx="5631391" cy="3746957"/>
          </a:xfrm>
          <a:prstGeom prst="rect">
            <a:avLst/>
          </a:prstGeom>
        </p:spPr>
      </p:pic>
    </p:spTree>
    <p:extLst>
      <p:ext uri="{BB962C8B-B14F-4D97-AF65-F5344CB8AC3E}">
        <p14:creationId xmlns:p14="http://schemas.microsoft.com/office/powerpoint/2010/main" val="421318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007AB-D394-69C9-C7F0-32B8441AE778}"/>
              </a:ext>
            </a:extLst>
          </p:cNvPr>
          <p:cNvSpPr>
            <a:spLocks noGrp="1"/>
          </p:cNvSpPr>
          <p:nvPr>
            <p:ph type="title"/>
          </p:nvPr>
        </p:nvSpPr>
        <p:spPr/>
        <p:txBody>
          <a:bodyPr>
            <a:normAutofit fontScale="90000"/>
          </a:bodyPr>
          <a:lstStyle/>
          <a:p>
            <a:r>
              <a:rPr lang="en-US" dirty="0"/>
              <a:t>Fitting Classification Trees</a:t>
            </a:r>
          </a:p>
        </p:txBody>
      </p:sp>
      <p:sp>
        <p:nvSpPr>
          <p:cNvPr id="6" name="Text Placeholder 5">
            <a:extLst>
              <a:ext uri="{FF2B5EF4-FFF2-40B4-BE49-F238E27FC236}">
                <a16:creationId xmlns:a16="http://schemas.microsoft.com/office/drawing/2014/main" id="{14D941D7-FD17-944E-D682-D3AC5841401F}"/>
              </a:ext>
            </a:extLst>
          </p:cNvPr>
          <p:cNvSpPr>
            <a:spLocks noGrp="1"/>
          </p:cNvSpPr>
          <p:nvPr>
            <p:ph type="body" sz="quarter" idx="10"/>
          </p:nvPr>
        </p:nvSpPr>
        <p:spPr/>
        <p:txBody>
          <a:bodyPr/>
          <a:lstStyle/>
          <a:p>
            <a:r>
              <a:rPr lang="en-US" dirty="0"/>
              <a:t>No Limits on Depth and Alpha = 0 (no cost complexity pruning)</a:t>
            </a:r>
          </a:p>
        </p:txBody>
      </p:sp>
      <p:pic>
        <p:nvPicPr>
          <p:cNvPr id="8" name="Picture 7">
            <a:extLst>
              <a:ext uri="{FF2B5EF4-FFF2-40B4-BE49-F238E27FC236}">
                <a16:creationId xmlns:a16="http://schemas.microsoft.com/office/drawing/2014/main" id="{7827D110-459A-8CB8-B101-58B95E758853}"/>
              </a:ext>
            </a:extLst>
          </p:cNvPr>
          <p:cNvPicPr>
            <a:picLocks noChangeAspect="1"/>
          </p:cNvPicPr>
          <p:nvPr/>
        </p:nvPicPr>
        <p:blipFill>
          <a:blip r:embed="rId2"/>
          <a:stretch>
            <a:fillRect/>
          </a:stretch>
        </p:blipFill>
        <p:spPr>
          <a:xfrm>
            <a:off x="1323975" y="1189038"/>
            <a:ext cx="6496050" cy="3686175"/>
          </a:xfrm>
          <a:prstGeom prst="rect">
            <a:avLst/>
          </a:prstGeom>
        </p:spPr>
      </p:pic>
    </p:spTree>
    <p:extLst>
      <p:ext uri="{BB962C8B-B14F-4D97-AF65-F5344CB8AC3E}">
        <p14:creationId xmlns:p14="http://schemas.microsoft.com/office/powerpoint/2010/main" val="76105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C1C4-C68C-423F-B229-59080FF54C16}"/>
              </a:ext>
            </a:extLst>
          </p:cNvPr>
          <p:cNvSpPr>
            <a:spLocks noGrp="1"/>
          </p:cNvSpPr>
          <p:nvPr>
            <p:ph type="title"/>
          </p:nvPr>
        </p:nvSpPr>
        <p:spPr/>
        <p:txBody>
          <a:bodyPr>
            <a:normAutofit fontScale="90000"/>
          </a:bodyPr>
          <a:lstStyle/>
          <a:p>
            <a:r>
              <a:rPr lang="en-US" dirty="0"/>
              <a:t>Introduction</a:t>
            </a:r>
          </a:p>
        </p:txBody>
      </p:sp>
      <p:sp>
        <p:nvSpPr>
          <p:cNvPr id="3" name="Slide Number Placeholder 2">
            <a:extLst>
              <a:ext uri="{FF2B5EF4-FFF2-40B4-BE49-F238E27FC236}">
                <a16:creationId xmlns:a16="http://schemas.microsoft.com/office/drawing/2014/main" id="{D4DD0856-5758-4D58-9875-2B2D70FDAFD5}"/>
              </a:ext>
            </a:extLst>
          </p:cNvPr>
          <p:cNvSpPr>
            <a:spLocks noGrp="1"/>
          </p:cNvSpPr>
          <p:nvPr>
            <p:ph type="sldNum" sz="quarter" idx="12"/>
          </p:nvPr>
        </p:nvSpPr>
        <p:spPr/>
        <p:txBody>
          <a:bodyPr/>
          <a:lstStyle/>
          <a:p>
            <a:fld id="{6E61BB2A-F643-4BC4-A7C3-7339FD5A6B19}" type="slidenum">
              <a:rPr lang="en-US" smtClean="0"/>
              <a:pPr/>
              <a:t>4</a:t>
            </a:fld>
            <a:endParaRPr lang="en-US"/>
          </a:p>
        </p:txBody>
      </p:sp>
      <p:sp>
        <p:nvSpPr>
          <p:cNvPr id="4" name="Content Placeholder 3">
            <a:extLst>
              <a:ext uri="{FF2B5EF4-FFF2-40B4-BE49-F238E27FC236}">
                <a16:creationId xmlns:a16="http://schemas.microsoft.com/office/drawing/2014/main" id="{F8451830-2B2F-435B-AC46-EE2D2B763E79}"/>
              </a:ext>
            </a:extLst>
          </p:cNvPr>
          <p:cNvSpPr>
            <a:spLocks noGrp="1"/>
          </p:cNvSpPr>
          <p:nvPr>
            <p:ph sz="quarter" idx="1"/>
          </p:nvPr>
        </p:nvSpPr>
        <p:spPr/>
        <p:txBody>
          <a:bodyPr/>
          <a:lstStyle/>
          <a:p>
            <a:pPr lvl="1"/>
            <a:r>
              <a:rPr lang="en-US" dirty="0"/>
              <a:t>Classic modeling technique that goes back to the 1980s</a:t>
            </a:r>
          </a:p>
          <a:p>
            <a:pPr lvl="1"/>
            <a:r>
              <a:rPr lang="en-US" dirty="0"/>
              <a:t>Fundamentally different from most other techniques which involve fitting some sort of function to the data</a:t>
            </a:r>
          </a:p>
          <a:p>
            <a:pPr lvl="2"/>
            <a:r>
              <a:rPr lang="en-US" dirty="0"/>
              <a:t>Instead, it involves successively partitioning the data according to some sort of “purity” criteria</a:t>
            </a:r>
          </a:p>
          <a:p>
            <a:pPr lvl="2"/>
            <a:r>
              <a:rPr lang="en-US" dirty="0"/>
              <a:t>Trying to break up the data space so that the components of the data are a similar as possible </a:t>
            </a:r>
          </a:p>
          <a:p>
            <a:pPr lvl="1"/>
            <a:r>
              <a:rPr lang="en-US" dirty="0"/>
              <a:t>Can be used for both continuous and categorical targets</a:t>
            </a:r>
          </a:p>
          <a:p>
            <a:pPr lvl="2"/>
            <a:r>
              <a:rPr lang="en-US" dirty="0"/>
              <a:t>Commonly referred to as Classification and Regression Trees (CART)</a:t>
            </a:r>
          </a:p>
          <a:p>
            <a:pPr lvl="1"/>
            <a:r>
              <a:rPr lang="en-US" dirty="0"/>
              <a:t>Approach is to partition the predictor space into several “regions”</a:t>
            </a:r>
          </a:p>
          <a:p>
            <a:pPr lvl="2"/>
            <a:r>
              <a:rPr lang="en-US" dirty="0"/>
              <a:t>For classification trees, final prediction is the mode of the training observations in the region</a:t>
            </a:r>
          </a:p>
          <a:p>
            <a:pPr lvl="2"/>
            <a:r>
              <a:rPr lang="en-US" dirty="0"/>
              <a:t>For regression trees, final prediction is the mean of the training observations in the region</a:t>
            </a:r>
          </a:p>
        </p:txBody>
      </p:sp>
    </p:spTree>
    <p:extLst>
      <p:ext uri="{BB962C8B-B14F-4D97-AF65-F5344CB8AC3E}">
        <p14:creationId xmlns:p14="http://schemas.microsoft.com/office/powerpoint/2010/main" val="2424151747"/>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007AB-D394-69C9-C7F0-32B8441AE778}"/>
              </a:ext>
            </a:extLst>
          </p:cNvPr>
          <p:cNvSpPr>
            <a:spLocks noGrp="1"/>
          </p:cNvSpPr>
          <p:nvPr>
            <p:ph type="title"/>
          </p:nvPr>
        </p:nvSpPr>
        <p:spPr/>
        <p:txBody>
          <a:bodyPr>
            <a:normAutofit fontScale="90000"/>
          </a:bodyPr>
          <a:lstStyle/>
          <a:p>
            <a:r>
              <a:rPr lang="en-US" dirty="0"/>
              <a:t>Fitting Classification Trees</a:t>
            </a:r>
          </a:p>
        </p:txBody>
      </p:sp>
      <p:sp>
        <p:nvSpPr>
          <p:cNvPr id="6" name="Text Placeholder 5">
            <a:extLst>
              <a:ext uri="{FF2B5EF4-FFF2-40B4-BE49-F238E27FC236}">
                <a16:creationId xmlns:a16="http://schemas.microsoft.com/office/drawing/2014/main" id="{14D941D7-FD17-944E-D682-D3AC5841401F}"/>
              </a:ext>
            </a:extLst>
          </p:cNvPr>
          <p:cNvSpPr>
            <a:spLocks noGrp="1"/>
          </p:cNvSpPr>
          <p:nvPr>
            <p:ph type="body" sz="quarter" idx="10"/>
          </p:nvPr>
        </p:nvSpPr>
        <p:spPr/>
        <p:txBody>
          <a:bodyPr/>
          <a:lstStyle/>
          <a:p>
            <a:r>
              <a:rPr lang="en-US" dirty="0"/>
              <a:t>Check Confusion Matrix and Misclassification Rates</a:t>
            </a:r>
          </a:p>
        </p:txBody>
      </p:sp>
      <p:pic>
        <p:nvPicPr>
          <p:cNvPr id="8" name="Picture 7">
            <a:extLst>
              <a:ext uri="{FF2B5EF4-FFF2-40B4-BE49-F238E27FC236}">
                <a16:creationId xmlns:a16="http://schemas.microsoft.com/office/drawing/2014/main" id="{C13EFBE2-DB78-2408-90B2-FAB4315F68E1}"/>
              </a:ext>
            </a:extLst>
          </p:cNvPr>
          <p:cNvPicPr>
            <a:picLocks noChangeAspect="1"/>
          </p:cNvPicPr>
          <p:nvPr/>
        </p:nvPicPr>
        <p:blipFill>
          <a:blip r:embed="rId2"/>
          <a:stretch>
            <a:fillRect/>
          </a:stretch>
        </p:blipFill>
        <p:spPr>
          <a:xfrm>
            <a:off x="2198268" y="1189038"/>
            <a:ext cx="4747464" cy="3680618"/>
          </a:xfrm>
          <a:prstGeom prst="rect">
            <a:avLst/>
          </a:prstGeom>
        </p:spPr>
      </p:pic>
    </p:spTree>
    <p:extLst>
      <p:ext uri="{BB962C8B-B14F-4D97-AF65-F5344CB8AC3E}">
        <p14:creationId xmlns:p14="http://schemas.microsoft.com/office/powerpoint/2010/main" val="1062893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007AB-D394-69C9-C7F0-32B8441AE778}"/>
              </a:ext>
            </a:extLst>
          </p:cNvPr>
          <p:cNvSpPr>
            <a:spLocks noGrp="1"/>
          </p:cNvSpPr>
          <p:nvPr>
            <p:ph type="title"/>
          </p:nvPr>
        </p:nvSpPr>
        <p:spPr/>
        <p:txBody>
          <a:bodyPr>
            <a:normAutofit fontScale="90000"/>
          </a:bodyPr>
          <a:lstStyle/>
          <a:p>
            <a:r>
              <a:rPr lang="en-US" dirty="0"/>
              <a:t>Fitting Classification Trees</a:t>
            </a:r>
          </a:p>
        </p:txBody>
      </p:sp>
      <p:sp>
        <p:nvSpPr>
          <p:cNvPr id="5" name="Content Placeholder 4">
            <a:extLst>
              <a:ext uri="{FF2B5EF4-FFF2-40B4-BE49-F238E27FC236}">
                <a16:creationId xmlns:a16="http://schemas.microsoft.com/office/drawing/2014/main" id="{A339EBE1-4153-7A9C-4E10-4D003DADDF15}"/>
              </a:ext>
            </a:extLst>
          </p:cNvPr>
          <p:cNvSpPr>
            <a:spLocks noGrp="1"/>
          </p:cNvSpPr>
          <p:nvPr>
            <p:ph idx="1"/>
          </p:nvPr>
        </p:nvSpPr>
        <p:spPr/>
        <p:txBody>
          <a:bodyPr/>
          <a:lstStyle/>
          <a:p>
            <a:r>
              <a:rPr lang="en-US" dirty="0"/>
              <a:t>To help specify an optimal alpha for cost complexity pruning, </a:t>
            </a:r>
            <a:r>
              <a:rPr lang="en-US" dirty="0" err="1"/>
              <a:t>sklearn</a:t>
            </a:r>
            <a:r>
              <a:rPr lang="en-US" dirty="0"/>
              <a:t> provides a method “</a:t>
            </a:r>
            <a:r>
              <a:rPr lang="en-US" dirty="0" err="1"/>
              <a:t>cost_complexity_pruning_path</a:t>
            </a:r>
            <a:r>
              <a:rPr lang="en-US" dirty="0"/>
              <a:t>” that returns the “effective alpha” and the corresponding total leaf impurities at each step of the pruning process</a:t>
            </a:r>
          </a:p>
          <a:p>
            <a:pPr lvl="1"/>
            <a:r>
              <a:rPr lang="en-US" dirty="0"/>
              <a:t>Effective alpha – the alpha that would generate the next change in the split decisions</a:t>
            </a:r>
          </a:p>
        </p:txBody>
      </p:sp>
      <p:sp>
        <p:nvSpPr>
          <p:cNvPr id="6" name="Text Placeholder 5">
            <a:extLst>
              <a:ext uri="{FF2B5EF4-FFF2-40B4-BE49-F238E27FC236}">
                <a16:creationId xmlns:a16="http://schemas.microsoft.com/office/drawing/2014/main" id="{14D941D7-FD17-944E-D682-D3AC5841401F}"/>
              </a:ext>
            </a:extLst>
          </p:cNvPr>
          <p:cNvSpPr>
            <a:spLocks noGrp="1"/>
          </p:cNvSpPr>
          <p:nvPr>
            <p:ph type="body" sz="quarter" idx="10"/>
          </p:nvPr>
        </p:nvSpPr>
        <p:spPr/>
        <p:txBody>
          <a:bodyPr/>
          <a:lstStyle/>
          <a:p>
            <a:r>
              <a:rPr lang="en-US" dirty="0"/>
              <a:t>Perform Cost Complexity Pruning</a:t>
            </a:r>
          </a:p>
        </p:txBody>
      </p:sp>
    </p:spTree>
    <p:extLst>
      <p:ext uri="{BB962C8B-B14F-4D97-AF65-F5344CB8AC3E}">
        <p14:creationId xmlns:p14="http://schemas.microsoft.com/office/powerpoint/2010/main" val="133923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007AB-D394-69C9-C7F0-32B8441AE778}"/>
              </a:ext>
            </a:extLst>
          </p:cNvPr>
          <p:cNvSpPr>
            <a:spLocks noGrp="1"/>
          </p:cNvSpPr>
          <p:nvPr>
            <p:ph type="title"/>
          </p:nvPr>
        </p:nvSpPr>
        <p:spPr/>
        <p:txBody>
          <a:bodyPr>
            <a:normAutofit fontScale="90000"/>
          </a:bodyPr>
          <a:lstStyle/>
          <a:p>
            <a:r>
              <a:rPr lang="en-US" dirty="0"/>
              <a:t>Perform Cost Complexity Pruning</a:t>
            </a:r>
          </a:p>
        </p:txBody>
      </p:sp>
      <p:sp>
        <p:nvSpPr>
          <p:cNvPr id="6" name="Text Placeholder 5">
            <a:extLst>
              <a:ext uri="{FF2B5EF4-FFF2-40B4-BE49-F238E27FC236}">
                <a16:creationId xmlns:a16="http://schemas.microsoft.com/office/drawing/2014/main" id="{14D941D7-FD17-944E-D682-D3AC5841401F}"/>
              </a:ext>
            </a:extLst>
          </p:cNvPr>
          <p:cNvSpPr>
            <a:spLocks noGrp="1"/>
          </p:cNvSpPr>
          <p:nvPr>
            <p:ph type="body" sz="quarter" idx="10"/>
          </p:nvPr>
        </p:nvSpPr>
        <p:spPr/>
        <p:txBody>
          <a:bodyPr/>
          <a:lstStyle/>
          <a:p>
            <a:r>
              <a:rPr lang="en-US" dirty="0"/>
              <a:t>Calculate and Plot Alphas and Corresponding Impurities</a:t>
            </a:r>
          </a:p>
        </p:txBody>
      </p:sp>
      <p:pic>
        <p:nvPicPr>
          <p:cNvPr id="3" name="Picture 2">
            <a:extLst>
              <a:ext uri="{FF2B5EF4-FFF2-40B4-BE49-F238E27FC236}">
                <a16:creationId xmlns:a16="http://schemas.microsoft.com/office/drawing/2014/main" id="{5CE64A8C-2714-A336-82FD-D7F15AC85522}"/>
              </a:ext>
            </a:extLst>
          </p:cNvPr>
          <p:cNvPicPr>
            <a:picLocks noChangeAspect="1"/>
          </p:cNvPicPr>
          <p:nvPr/>
        </p:nvPicPr>
        <p:blipFill>
          <a:blip r:embed="rId2"/>
          <a:stretch>
            <a:fillRect/>
          </a:stretch>
        </p:blipFill>
        <p:spPr>
          <a:xfrm>
            <a:off x="2162396" y="1189038"/>
            <a:ext cx="4819207" cy="3802167"/>
          </a:xfrm>
          <a:prstGeom prst="rect">
            <a:avLst/>
          </a:prstGeom>
        </p:spPr>
      </p:pic>
    </p:spTree>
    <p:extLst>
      <p:ext uri="{BB962C8B-B14F-4D97-AF65-F5344CB8AC3E}">
        <p14:creationId xmlns:p14="http://schemas.microsoft.com/office/powerpoint/2010/main" val="142562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007AB-D394-69C9-C7F0-32B8441AE778}"/>
              </a:ext>
            </a:extLst>
          </p:cNvPr>
          <p:cNvSpPr>
            <a:spLocks noGrp="1"/>
          </p:cNvSpPr>
          <p:nvPr>
            <p:ph type="title"/>
          </p:nvPr>
        </p:nvSpPr>
        <p:spPr/>
        <p:txBody>
          <a:bodyPr>
            <a:normAutofit fontScale="90000"/>
          </a:bodyPr>
          <a:lstStyle/>
          <a:p>
            <a:r>
              <a:rPr lang="en-US" dirty="0"/>
              <a:t>Perform Cost Complexity Pruning</a:t>
            </a:r>
          </a:p>
        </p:txBody>
      </p:sp>
      <p:sp>
        <p:nvSpPr>
          <p:cNvPr id="6" name="Text Placeholder 5">
            <a:extLst>
              <a:ext uri="{FF2B5EF4-FFF2-40B4-BE49-F238E27FC236}">
                <a16:creationId xmlns:a16="http://schemas.microsoft.com/office/drawing/2014/main" id="{14D941D7-FD17-944E-D682-D3AC5841401F}"/>
              </a:ext>
            </a:extLst>
          </p:cNvPr>
          <p:cNvSpPr>
            <a:spLocks noGrp="1"/>
          </p:cNvSpPr>
          <p:nvPr>
            <p:ph type="body" sz="quarter" idx="10"/>
          </p:nvPr>
        </p:nvSpPr>
        <p:spPr/>
        <p:txBody>
          <a:bodyPr/>
          <a:lstStyle/>
          <a:p>
            <a:r>
              <a:rPr lang="en-US" dirty="0"/>
              <a:t>Build a Classification Tree For Every Alpha</a:t>
            </a:r>
          </a:p>
        </p:txBody>
      </p:sp>
      <p:pic>
        <p:nvPicPr>
          <p:cNvPr id="3" name="Picture 2">
            <a:extLst>
              <a:ext uri="{FF2B5EF4-FFF2-40B4-BE49-F238E27FC236}">
                <a16:creationId xmlns:a16="http://schemas.microsoft.com/office/drawing/2014/main" id="{B6AC3D6B-A324-62E2-5859-619349939ABD}"/>
              </a:ext>
            </a:extLst>
          </p:cNvPr>
          <p:cNvPicPr>
            <a:picLocks noChangeAspect="1"/>
          </p:cNvPicPr>
          <p:nvPr/>
        </p:nvPicPr>
        <p:blipFill>
          <a:blip r:embed="rId2"/>
          <a:stretch>
            <a:fillRect/>
          </a:stretch>
        </p:blipFill>
        <p:spPr>
          <a:xfrm>
            <a:off x="2098656" y="1189038"/>
            <a:ext cx="4946687" cy="3763562"/>
          </a:xfrm>
          <a:prstGeom prst="rect">
            <a:avLst/>
          </a:prstGeom>
        </p:spPr>
      </p:pic>
    </p:spTree>
    <p:extLst>
      <p:ext uri="{BB962C8B-B14F-4D97-AF65-F5344CB8AC3E}">
        <p14:creationId xmlns:p14="http://schemas.microsoft.com/office/powerpoint/2010/main" val="247730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007AB-D394-69C9-C7F0-32B8441AE778}"/>
              </a:ext>
            </a:extLst>
          </p:cNvPr>
          <p:cNvSpPr>
            <a:spLocks noGrp="1"/>
          </p:cNvSpPr>
          <p:nvPr>
            <p:ph type="title"/>
          </p:nvPr>
        </p:nvSpPr>
        <p:spPr/>
        <p:txBody>
          <a:bodyPr>
            <a:normAutofit fontScale="90000"/>
          </a:bodyPr>
          <a:lstStyle/>
          <a:p>
            <a:r>
              <a:rPr lang="en-US" dirty="0"/>
              <a:t>Perform Cost Complexity Pruning</a:t>
            </a:r>
          </a:p>
        </p:txBody>
      </p:sp>
      <p:sp>
        <p:nvSpPr>
          <p:cNvPr id="6" name="Text Placeholder 5">
            <a:extLst>
              <a:ext uri="{FF2B5EF4-FFF2-40B4-BE49-F238E27FC236}">
                <a16:creationId xmlns:a16="http://schemas.microsoft.com/office/drawing/2014/main" id="{14D941D7-FD17-944E-D682-D3AC5841401F}"/>
              </a:ext>
            </a:extLst>
          </p:cNvPr>
          <p:cNvSpPr>
            <a:spLocks noGrp="1"/>
          </p:cNvSpPr>
          <p:nvPr>
            <p:ph type="body" sz="quarter" idx="10"/>
          </p:nvPr>
        </p:nvSpPr>
        <p:spPr/>
        <p:txBody>
          <a:bodyPr/>
          <a:lstStyle/>
          <a:p>
            <a:r>
              <a:rPr lang="en-US" dirty="0"/>
              <a:t>Remove the Last Alpha Option Because it is the Single Node Tree</a:t>
            </a:r>
          </a:p>
        </p:txBody>
      </p:sp>
      <p:pic>
        <p:nvPicPr>
          <p:cNvPr id="3" name="Picture 2">
            <a:extLst>
              <a:ext uri="{FF2B5EF4-FFF2-40B4-BE49-F238E27FC236}">
                <a16:creationId xmlns:a16="http://schemas.microsoft.com/office/drawing/2014/main" id="{DF123784-498E-F335-A1B2-26577DE1CB9E}"/>
              </a:ext>
            </a:extLst>
          </p:cNvPr>
          <p:cNvPicPr>
            <a:picLocks noChangeAspect="1"/>
          </p:cNvPicPr>
          <p:nvPr/>
        </p:nvPicPr>
        <p:blipFill>
          <a:blip r:embed="rId2"/>
          <a:stretch>
            <a:fillRect/>
          </a:stretch>
        </p:blipFill>
        <p:spPr>
          <a:xfrm>
            <a:off x="1573619" y="1630104"/>
            <a:ext cx="5842130" cy="2112556"/>
          </a:xfrm>
          <a:prstGeom prst="rect">
            <a:avLst/>
          </a:prstGeom>
        </p:spPr>
      </p:pic>
    </p:spTree>
    <p:extLst>
      <p:ext uri="{BB962C8B-B14F-4D97-AF65-F5344CB8AC3E}">
        <p14:creationId xmlns:p14="http://schemas.microsoft.com/office/powerpoint/2010/main" val="250356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007AB-D394-69C9-C7F0-32B8441AE778}"/>
              </a:ext>
            </a:extLst>
          </p:cNvPr>
          <p:cNvSpPr>
            <a:spLocks noGrp="1"/>
          </p:cNvSpPr>
          <p:nvPr>
            <p:ph type="title"/>
          </p:nvPr>
        </p:nvSpPr>
        <p:spPr/>
        <p:txBody>
          <a:bodyPr>
            <a:normAutofit fontScale="90000"/>
          </a:bodyPr>
          <a:lstStyle/>
          <a:p>
            <a:r>
              <a:rPr lang="en-US" dirty="0"/>
              <a:t>Perform Cost Complexity Pruning</a:t>
            </a:r>
          </a:p>
        </p:txBody>
      </p:sp>
      <p:sp>
        <p:nvSpPr>
          <p:cNvPr id="6" name="Text Placeholder 5">
            <a:extLst>
              <a:ext uri="{FF2B5EF4-FFF2-40B4-BE49-F238E27FC236}">
                <a16:creationId xmlns:a16="http://schemas.microsoft.com/office/drawing/2014/main" id="{14D941D7-FD17-944E-D682-D3AC5841401F}"/>
              </a:ext>
            </a:extLst>
          </p:cNvPr>
          <p:cNvSpPr>
            <a:spLocks noGrp="1"/>
          </p:cNvSpPr>
          <p:nvPr>
            <p:ph type="body" sz="quarter" idx="10"/>
          </p:nvPr>
        </p:nvSpPr>
        <p:spPr/>
        <p:txBody>
          <a:bodyPr/>
          <a:lstStyle/>
          <a:p>
            <a:r>
              <a:rPr lang="en-US" dirty="0"/>
              <a:t>Plot Number of Nodes vs Alpha </a:t>
            </a:r>
          </a:p>
        </p:txBody>
      </p:sp>
      <p:pic>
        <p:nvPicPr>
          <p:cNvPr id="8" name="Picture 7">
            <a:extLst>
              <a:ext uri="{FF2B5EF4-FFF2-40B4-BE49-F238E27FC236}">
                <a16:creationId xmlns:a16="http://schemas.microsoft.com/office/drawing/2014/main" id="{BEE13AD9-B0A7-1EE8-DC5A-B4661D6668D5}"/>
              </a:ext>
            </a:extLst>
          </p:cNvPr>
          <p:cNvPicPr>
            <a:picLocks noChangeAspect="1"/>
          </p:cNvPicPr>
          <p:nvPr/>
        </p:nvPicPr>
        <p:blipFill>
          <a:blip r:embed="rId2"/>
          <a:stretch>
            <a:fillRect/>
          </a:stretch>
        </p:blipFill>
        <p:spPr>
          <a:xfrm>
            <a:off x="1568358" y="1131585"/>
            <a:ext cx="6007284" cy="3816286"/>
          </a:xfrm>
          <a:prstGeom prst="rect">
            <a:avLst/>
          </a:prstGeom>
        </p:spPr>
      </p:pic>
    </p:spTree>
    <p:extLst>
      <p:ext uri="{BB962C8B-B14F-4D97-AF65-F5344CB8AC3E}">
        <p14:creationId xmlns:p14="http://schemas.microsoft.com/office/powerpoint/2010/main" val="105096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007AB-D394-69C9-C7F0-32B8441AE778}"/>
              </a:ext>
            </a:extLst>
          </p:cNvPr>
          <p:cNvSpPr>
            <a:spLocks noGrp="1"/>
          </p:cNvSpPr>
          <p:nvPr>
            <p:ph type="title"/>
          </p:nvPr>
        </p:nvSpPr>
        <p:spPr/>
        <p:txBody>
          <a:bodyPr>
            <a:normAutofit fontScale="90000"/>
          </a:bodyPr>
          <a:lstStyle/>
          <a:p>
            <a:r>
              <a:rPr lang="en-US" dirty="0"/>
              <a:t>Fitting Classification Trees</a:t>
            </a:r>
          </a:p>
        </p:txBody>
      </p:sp>
      <p:sp>
        <p:nvSpPr>
          <p:cNvPr id="6" name="Text Placeholder 5">
            <a:extLst>
              <a:ext uri="{FF2B5EF4-FFF2-40B4-BE49-F238E27FC236}">
                <a16:creationId xmlns:a16="http://schemas.microsoft.com/office/drawing/2014/main" id="{14D941D7-FD17-944E-D682-D3AC5841401F}"/>
              </a:ext>
            </a:extLst>
          </p:cNvPr>
          <p:cNvSpPr>
            <a:spLocks noGrp="1"/>
          </p:cNvSpPr>
          <p:nvPr>
            <p:ph type="body" sz="quarter" idx="10"/>
          </p:nvPr>
        </p:nvSpPr>
        <p:spPr/>
        <p:txBody>
          <a:bodyPr/>
          <a:lstStyle/>
          <a:p>
            <a:r>
              <a:rPr lang="en-US" dirty="0"/>
              <a:t>Plot Number of Levels vs Alpha </a:t>
            </a:r>
          </a:p>
          <a:p>
            <a:endParaRPr lang="en-US" dirty="0"/>
          </a:p>
        </p:txBody>
      </p:sp>
      <p:pic>
        <p:nvPicPr>
          <p:cNvPr id="3" name="Picture 2">
            <a:extLst>
              <a:ext uri="{FF2B5EF4-FFF2-40B4-BE49-F238E27FC236}">
                <a16:creationId xmlns:a16="http://schemas.microsoft.com/office/drawing/2014/main" id="{84F2880D-B4EE-3F74-27DB-060AD1B235EC}"/>
              </a:ext>
            </a:extLst>
          </p:cNvPr>
          <p:cNvPicPr>
            <a:picLocks noChangeAspect="1"/>
          </p:cNvPicPr>
          <p:nvPr/>
        </p:nvPicPr>
        <p:blipFill>
          <a:blip r:embed="rId2"/>
          <a:stretch>
            <a:fillRect/>
          </a:stretch>
        </p:blipFill>
        <p:spPr>
          <a:xfrm>
            <a:off x="1362075" y="1139123"/>
            <a:ext cx="6419850" cy="3857625"/>
          </a:xfrm>
          <a:prstGeom prst="rect">
            <a:avLst/>
          </a:prstGeom>
        </p:spPr>
      </p:pic>
    </p:spTree>
    <p:extLst>
      <p:ext uri="{BB962C8B-B14F-4D97-AF65-F5344CB8AC3E}">
        <p14:creationId xmlns:p14="http://schemas.microsoft.com/office/powerpoint/2010/main" val="302503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007AB-D394-69C9-C7F0-32B8441AE778}"/>
              </a:ext>
            </a:extLst>
          </p:cNvPr>
          <p:cNvSpPr>
            <a:spLocks noGrp="1"/>
          </p:cNvSpPr>
          <p:nvPr>
            <p:ph type="title"/>
          </p:nvPr>
        </p:nvSpPr>
        <p:spPr/>
        <p:txBody>
          <a:bodyPr>
            <a:normAutofit fontScale="90000"/>
          </a:bodyPr>
          <a:lstStyle/>
          <a:p>
            <a:r>
              <a:rPr lang="en-US" dirty="0"/>
              <a:t>Fitting Classification Trees</a:t>
            </a:r>
          </a:p>
        </p:txBody>
      </p:sp>
      <p:sp>
        <p:nvSpPr>
          <p:cNvPr id="6" name="Text Placeholder 5">
            <a:extLst>
              <a:ext uri="{FF2B5EF4-FFF2-40B4-BE49-F238E27FC236}">
                <a16:creationId xmlns:a16="http://schemas.microsoft.com/office/drawing/2014/main" id="{14D941D7-FD17-944E-D682-D3AC5841401F}"/>
              </a:ext>
            </a:extLst>
          </p:cNvPr>
          <p:cNvSpPr>
            <a:spLocks noGrp="1"/>
          </p:cNvSpPr>
          <p:nvPr>
            <p:ph type="body" sz="quarter" idx="10"/>
          </p:nvPr>
        </p:nvSpPr>
        <p:spPr/>
        <p:txBody>
          <a:bodyPr/>
          <a:lstStyle/>
          <a:p>
            <a:r>
              <a:rPr lang="en-US" dirty="0"/>
              <a:t>Plot accuracy vs alpha for training and test partitions</a:t>
            </a:r>
          </a:p>
        </p:txBody>
      </p:sp>
      <p:pic>
        <p:nvPicPr>
          <p:cNvPr id="3" name="Picture 2">
            <a:extLst>
              <a:ext uri="{FF2B5EF4-FFF2-40B4-BE49-F238E27FC236}">
                <a16:creationId xmlns:a16="http://schemas.microsoft.com/office/drawing/2014/main" id="{6121A692-62B7-E1FA-C634-F13618117B67}"/>
              </a:ext>
            </a:extLst>
          </p:cNvPr>
          <p:cNvPicPr>
            <a:picLocks noChangeAspect="1"/>
          </p:cNvPicPr>
          <p:nvPr/>
        </p:nvPicPr>
        <p:blipFill>
          <a:blip r:embed="rId2"/>
          <a:stretch>
            <a:fillRect/>
          </a:stretch>
        </p:blipFill>
        <p:spPr>
          <a:xfrm>
            <a:off x="1733716" y="1107453"/>
            <a:ext cx="5676567" cy="3908456"/>
          </a:xfrm>
          <a:prstGeom prst="rect">
            <a:avLst/>
          </a:prstGeom>
        </p:spPr>
      </p:pic>
      <p:cxnSp>
        <p:nvCxnSpPr>
          <p:cNvPr id="8" name="Straight Arrow Connector 7">
            <a:extLst>
              <a:ext uri="{FF2B5EF4-FFF2-40B4-BE49-F238E27FC236}">
                <a16:creationId xmlns:a16="http://schemas.microsoft.com/office/drawing/2014/main" id="{E5691F8A-28D4-937F-4768-D178B35CB53A}"/>
              </a:ext>
            </a:extLst>
          </p:cNvPr>
          <p:cNvCxnSpPr>
            <a:cxnSpLocks/>
          </p:cNvCxnSpPr>
          <p:nvPr/>
        </p:nvCxnSpPr>
        <p:spPr>
          <a:xfrm>
            <a:off x="1328840" y="3854953"/>
            <a:ext cx="2716887" cy="953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95693F0-A652-D953-8C5A-EB3C51123913}"/>
              </a:ext>
            </a:extLst>
          </p:cNvPr>
          <p:cNvSpPr txBox="1"/>
          <p:nvPr/>
        </p:nvSpPr>
        <p:spPr>
          <a:xfrm>
            <a:off x="157882" y="3315522"/>
            <a:ext cx="1059125" cy="461665"/>
          </a:xfrm>
          <a:prstGeom prst="rect">
            <a:avLst/>
          </a:prstGeom>
          <a:noFill/>
        </p:spPr>
        <p:txBody>
          <a:bodyPr wrap="square" rtlCol="0">
            <a:spAutoFit/>
          </a:bodyPr>
          <a:lstStyle/>
          <a:p>
            <a:pPr algn="l"/>
            <a:r>
              <a:rPr lang="en-US" sz="1200" dirty="0">
                <a:solidFill>
                  <a:schemeClr val="bg1"/>
                </a:solidFill>
                <a:latin typeface="+mj-lt"/>
              </a:rPr>
              <a:t>Let’s try alpha = 0.01</a:t>
            </a:r>
          </a:p>
        </p:txBody>
      </p:sp>
    </p:spTree>
    <p:extLst>
      <p:ext uri="{BB962C8B-B14F-4D97-AF65-F5344CB8AC3E}">
        <p14:creationId xmlns:p14="http://schemas.microsoft.com/office/powerpoint/2010/main" val="119395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007AB-D394-69C9-C7F0-32B8441AE778}"/>
              </a:ext>
            </a:extLst>
          </p:cNvPr>
          <p:cNvSpPr>
            <a:spLocks noGrp="1"/>
          </p:cNvSpPr>
          <p:nvPr>
            <p:ph type="title"/>
          </p:nvPr>
        </p:nvSpPr>
        <p:spPr/>
        <p:txBody>
          <a:bodyPr>
            <a:normAutofit fontScale="90000"/>
          </a:bodyPr>
          <a:lstStyle/>
          <a:p>
            <a:r>
              <a:rPr lang="en-US" dirty="0"/>
              <a:t>Fitting Classification Trees</a:t>
            </a:r>
          </a:p>
        </p:txBody>
      </p:sp>
      <p:sp>
        <p:nvSpPr>
          <p:cNvPr id="6" name="Text Placeholder 5">
            <a:extLst>
              <a:ext uri="{FF2B5EF4-FFF2-40B4-BE49-F238E27FC236}">
                <a16:creationId xmlns:a16="http://schemas.microsoft.com/office/drawing/2014/main" id="{14D941D7-FD17-944E-D682-D3AC5841401F}"/>
              </a:ext>
            </a:extLst>
          </p:cNvPr>
          <p:cNvSpPr>
            <a:spLocks noGrp="1"/>
          </p:cNvSpPr>
          <p:nvPr>
            <p:ph type="body" sz="quarter" idx="10"/>
          </p:nvPr>
        </p:nvSpPr>
        <p:spPr/>
        <p:txBody>
          <a:bodyPr/>
          <a:lstStyle/>
          <a:p>
            <a:r>
              <a:rPr lang="en-US" dirty="0"/>
              <a:t>Try Re-Running With Alpha = 0.01</a:t>
            </a:r>
          </a:p>
        </p:txBody>
      </p:sp>
      <p:pic>
        <p:nvPicPr>
          <p:cNvPr id="3" name="Picture 2">
            <a:extLst>
              <a:ext uri="{FF2B5EF4-FFF2-40B4-BE49-F238E27FC236}">
                <a16:creationId xmlns:a16="http://schemas.microsoft.com/office/drawing/2014/main" id="{8704B55E-56F0-0041-F657-C27433E717F6}"/>
              </a:ext>
            </a:extLst>
          </p:cNvPr>
          <p:cNvPicPr>
            <a:picLocks noChangeAspect="1"/>
          </p:cNvPicPr>
          <p:nvPr/>
        </p:nvPicPr>
        <p:blipFill>
          <a:blip r:embed="rId2"/>
          <a:stretch>
            <a:fillRect/>
          </a:stretch>
        </p:blipFill>
        <p:spPr>
          <a:xfrm>
            <a:off x="988446" y="1615041"/>
            <a:ext cx="7167108" cy="2666335"/>
          </a:xfrm>
          <a:prstGeom prst="rect">
            <a:avLst/>
          </a:prstGeom>
        </p:spPr>
      </p:pic>
    </p:spTree>
    <p:extLst>
      <p:ext uri="{BB962C8B-B14F-4D97-AF65-F5344CB8AC3E}">
        <p14:creationId xmlns:p14="http://schemas.microsoft.com/office/powerpoint/2010/main" val="75365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88C4-6667-03D1-FFD1-61882D6D81BE}"/>
              </a:ext>
            </a:extLst>
          </p:cNvPr>
          <p:cNvSpPr>
            <a:spLocks noGrp="1"/>
          </p:cNvSpPr>
          <p:nvPr>
            <p:ph type="title"/>
          </p:nvPr>
        </p:nvSpPr>
        <p:spPr/>
        <p:txBody>
          <a:bodyPr>
            <a:normAutofit fontScale="90000"/>
          </a:bodyPr>
          <a:lstStyle/>
          <a:p>
            <a:r>
              <a:rPr lang="en-US" dirty="0"/>
              <a:t>Regression Trees</a:t>
            </a:r>
          </a:p>
        </p:txBody>
      </p:sp>
      <p:sp>
        <p:nvSpPr>
          <p:cNvPr id="4" name="Text Placeholder 3">
            <a:extLst>
              <a:ext uri="{FF2B5EF4-FFF2-40B4-BE49-F238E27FC236}">
                <a16:creationId xmlns:a16="http://schemas.microsoft.com/office/drawing/2014/main" id="{8D7C7467-D4CD-27CB-6B12-05B2FE249049}"/>
              </a:ext>
            </a:extLst>
          </p:cNvPr>
          <p:cNvSpPr>
            <a:spLocks noGrp="1"/>
          </p:cNvSpPr>
          <p:nvPr>
            <p:ph type="body" sz="quarter" idx="10"/>
          </p:nvPr>
        </p:nvSpPr>
        <p:spPr/>
        <p:txBody>
          <a:bodyPr/>
          <a:lstStyle/>
          <a:p>
            <a:r>
              <a:rPr lang="en-US" dirty="0"/>
              <a:t>Boston Dataset</a:t>
            </a:r>
          </a:p>
        </p:txBody>
      </p:sp>
      <p:pic>
        <p:nvPicPr>
          <p:cNvPr id="6" name="Picture 5">
            <a:extLst>
              <a:ext uri="{FF2B5EF4-FFF2-40B4-BE49-F238E27FC236}">
                <a16:creationId xmlns:a16="http://schemas.microsoft.com/office/drawing/2014/main" id="{96F0C1C0-888E-2F7A-94E0-9AED2D0370BB}"/>
              </a:ext>
            </a:extLst>
          </p:cNvPr>
          <p:cNvPicPr>
            <a:picLocks noChangeAspect="1"/>
          </p:cNvPicPr>
          <p:nvPr/>
        </p:nvPicPr>
        <p:blipFill>
          <a:blip r:embed="rId2"/>
          <a:stretch>
            <a:fillRect/>
          </a:stretch>
        </p:blipFill>
        <p:spPr>
          <a:xfrm>
            <a:off x="2046268" y="1387512"/>
            <a:ext cx="5051463" cy="3409452"/>
          </a:xfrm>
          <a:prstGeom prst="rect">
            <a:avLst/>
          </a:prstGeom>
        </p:spPr>
      </p:pic>
    </p:spTree>
    <p:extLst>
      <p:ext uri="{BB962C8B-B14F-4D97-AF65-F5344CB8AC3E}">
        <p14:creationId xmlns:p14="http://schemas.microsoft.com/office/powerpoint/2010/main" val="35744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CFCDE-3575-4700-93D3-721EC6700A8B}"/>
              </a:ext>
            </a:extLst>
          </p:cNvPr>
          <p:cNvSpPr>
            <a:spLocks noGrp="1"/>
          </p:cNvSpPr>
          <p:nvPr>
            <p:ph type="title"/>
          </p:nvPr>
        </p:nvSpPr>
        <p:spPr/>
        <p:txBody>
          <a:bodyPr>
            <a:normAutofit fontScale="90000"/>
          </a:bodyPr>
          <a:lstStyle/>
          <a:p>
            <a:r>
              <a:rPr lang="en-US" dirty="0"/>
              <a:t>Regression Tree Example – </a:t>
            </a:r>
            <a:br>
              <a:rPr lang="en-US" dirty="0"/>
            </a:br>
            <a:r>
              <a:rPr lang="en-US" dirty="0"/>
              <a:t>Baseball Example</a:t>
            </a:r>
          </a:p>
        </p:txBody>
      </p:sp>
      <p:sp>
        <p:nvSpPr>
          <p:cNvPr id="3" name="Slide Number Placeholder 2">
            <a:extLst>
              <a:ext uri="{FF2B5EF4-FFF2-40B4-BE49-F238E27FC236}">
                <a16:creationId xmlns:a16="http://schemas.microsoft.com/office/drawing/2014/main" id="{360493F5-B195-412B-BA37-6D03FBB0D1F6}"/>
              </a:ext>
            </a:extLst>
          </p:cNvPr>
          <p:cNvSpPr>
            <a:spLocks noGrp="1"/>
          </p:cNvSpPr>
          <p:nvPr>
            <p:ph type="sldNum" sz="quarter" idx="12"/>
          </p:nvPr>
        </p:nvSpPr>
        <p:spPr/>
        <p:txBody>
          <a:bodyPr/>
          <a:lstStyle/>
          <a:p>
            <a:fld id="{6E61BB2A-F643-4BC4-A7C3-7339FD5A6B19}" type="slidenum">
              <a:rPr lang="en-US" smtClean="0"/>
              <a:pPr/>
              <a:t>5</a:t>
            </a:fld>
            <a:endParaRPr lang="en-US"/>
          </a:p>
        </p:txBody>
      </p:sp>
      <p:sp>
        <p:nvSpPr>
          <p:cNvPr id="4" name="Content Placeholder 3">
            <a:extLst>
              <a:ext uri="{FF2B5EF4-FFF2-40B4-BE49-F238E27FC236}">
                <a16:creationId xmlns:a16="http://schemas.microsoft.com/office/drawing/2014/main" id="{97D0E736-F792-4CAC-A8CE-3B6AD2B16374}"/>
              </a:ext>
            </a:extLst>
          </p:cNvPr>
          <p:cNvSpPr>
            <a:spLocks noGrp="1"/>
          </p:cNvSpPr>
          <p:nvPr>
            <p:ph sz="quarter" idx="1"/>
          </p:nvPr>
        </p:nvSpPr>
        <p:spPr/>
        <p:txBody>
          <a:bodyPr/>
          <a:lstStyle/>
          <a:p>
            <a:r>
              <a:rPr lang="en-US" dirty="0"/>
              <a:t>We wish to use a regression tree to model a baseball player’s salary based on the number of years played in the major league and the number of hits during the previous year.</a:t>
            </a:r>
          </a:p>
        </p:txBody>
      </p:sp>
      <p:sp>
        <p:nvSpPr>
          <p:cNvPr id="7" name="TextBox 6">
            <a:extLst>
              <a:ext uri="{FF2B5EF4-FFF2-40B4-BE49-F238E27FC236}">
                <a16:creationId xmlns:a16="http://schemas.microsoft.com/office/drawing/2014/main" id="{A8BEC906-B186-420A-B37A-6C9F554D538D}"/>
              </a:ext>
            </a:extLst>
          </p:cNvPr>
          <p:cNvSpPr txBox="1"/>
          <p:nvPr/>
        </p:nvSpPr>
        <p:spPr>
          <a:xfrm>
            <a:off x="5566070" y="1614196"/>
            <a:ext cx="2400300" cy="577081"/>
          </a:xfrm>
          <a:prstGeom prst="rect">
            <a:avLst/>
          </a:prstGeom>
          <a:noFill/>
        </p:spPr>
        <p:txBody>
          <a:bodyPr wrap="square" rtlCol="0">
            <a:spAutoFit/>
          </a:bodyPr>
          <a:lstStyle/>
          <a:p>
            <a:r>
              <a:rPr lang="en-US" sz="1050" dirty="0">
                <a:solidFill>
                  <a:schemeClr val="bg1"/>
                </a:solidFill>
                <a:latin typeface="Cambria Math" pitchFamily="18" charset="0"/>
                <a:ea typeface="Cambria Math" pitchFamily="18" charset="0"/>
              </a:rPr>
              <a:t>Normality is an assumption for many statistical methods. Salary appears to be heavily right-skewed. Salary</a:t>
            </a:r>
          </a:p>
        </p:txBody>
      </p:sp>
      <p:sp>
        <p:nvSpPr>
          <p:cNvPr id="8" name="TextBox 7">
            <a:extLst>
              <a:ext uri="{FF2B5EF4-FFF2-40B4-BE49-F238E27FC236}">
                <a16:creationId xmlns:a16="http://schemas.microsoft.com/office/drawing/2014/main" id="{F967D430-ADB2-45A9-8159-3CBAE2934505}"/>
              </a:ext>
            </a:extLst>
          </p:cNvPr>
          <p:cNvSpPr txBox="1"/>
          <p:nvPr/>
        </p:nvSpPr>
        <p:spPr>
          <a:xfrm>
            <a:off x="1893278" y="3879056"/>
            <a:ext cx="2400300" cy="738664"/>
          </a:xfrm>
          <a:prstGeom prst="rect">
            <a:avLst/>
          </a:prstGeom>
          <a:noFill/>
        </p:spPr>
        <p:txBody>
          <a:bodyPr wrap="square" rtlCol="0">
            <a:spAutoFit/>
          </a:bodyPr>
          <a:lstStyle/>
          <a:p>
            <a:r>
              <a:rPr lang="en-US" sz="1050" dirty="0">
                <a:solidFill>
                  <a:schemeClr val="bg1"/>
                </a:solidFill>
                <a:latin typeface="Cambria Math" pitchFamily="18" charset="0"/>
                <a:ea typeface="Cambria Math" pitchFamily="18" charset="0"/>
              </a:rPr>
              <a:t>Taking the log compresses the scale of a right-skewed distribution making it approximately normal so we use this in our model.</a:t>
            </a:r>
          </a:p>
        </p:txBody>
      </p:sp>
      <p:cxnSp>
        <p:nvCxnSpPr>
          <p:cNvPr id="10" name="Straight Arrow Connector 9">
            <a:extLst>
              <a:ext uri="{FF2B5EF4-FFF2-40B4-BE49-F238E27FC236}">
                <a16:creationId xmlns:a16="http://schemas.microsoft.com/office/drawing/2014/main" id="{6E81C86F-5B0E-4E56-A82A-BF10241DF160}"/>
              </a:ext>
            </a:extLst>
          </p:cNvPr>
          <p:cNvCxnSpPr/>
          <p:nvPr/>
        </p:nvCxnSpPr>
        <p:spPr>
          <a:xfrm flipH="1">
            <a:off x="3808946" y="1902737"/>
            <a:ext cx="1655064"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B3D7C7C-6D75-4D95-9155-2D90637EDE8A}"/>
              </a:ext>
            </a:extLst>
          </p:cNvPr>
          <p:cNvCxnSpPr>
            <a:cxnSpLocks/>
          </p:cNvCxnSpPr>
          <p:nvPr/>
        </p:nvCxnSpPr>
        <p:spPr>
          <a:xfrm>
            <a:off x="4293578" y="4103429"/>
            <a:ext cx="685800" cy="128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0C25E4C-CEDA-4C22-A6F4-31A99F57C116}"/>
              </a:ext>
            </a:extLst>
          </p:cNvPr>
          <p:cNvPicPr>
            <a:picLocks noChangeAspect="1"/>
          </p:cNvPicPr>
          <p:nvPr/>
        </p:nvPicPr>
        <p:blipFill>
          <a:blip r:embed="rId2"/>
          <a:stretch>
            <a:fillRect/>
          </a:stretch>
        </p:blipFill>
        <p:spPr>
          <a:xfrm>
            <a:off x="742950" y="2341327"/>
            <a:ext cx="2996146" cy="1347953"/>
          </a:xfrm>
          <a:prstGeom prst="rect">
            <a:avLst/>
          </a:prstGeom>
        </p:spPr>
      </p:pic>
      <p:pic>
        <p:nvPicPr>
          <p:cNvPr id="12" name="Picture 11">
            <a:extLst>
              <a:ext uri="{FF2B5EF4-FFF2-40B4-BE49-F238E27FC236}">
                <a16:creationId xmlns:a16="http://schemas.microsoft.com/office/drawing/2014/main" id="{77E72D60-E9BB-4729-A3B8-977ACB6845D6}"/>
              </a:ext>
            </a:extLst>
          </p:cNvPr>
          <p:cNvPicPr>
            <a:picLocks noChangeAspect="1"/>
          </p:cNvPicPr>
          <p:nvPr/>
        </p:nvPicPr>
        <p:blipFill>
          <a:blip r:embed="rId3"/>
          <a:stretch>
            <a:fillRect/>
          </a:stretch>
        </p:blipFill>
        <p:spPr>
          <a:xfrm>
            <a:off x="5175174" y="3385119"/>
            <a:ext cx="3751897" cy="1687962"/>
          </a:xfrm>
          <a:prstGeom prst="rect">
            <a:avLst/>
          </a:prstGeom>
        </p:spPr>
      </p:pic>
    </p:spTree>
    <p:extLst>
      <p:ext uri="{BB962C8B-B14F-4D97-AF65-F5344CB8AC3E}">
        <p14:creationId xmlns:p14="http://schemas.microsoft.com/office/powerpoint/2010/main" val="3129649706"/>
      </p:ext>
    </p:extLst>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88C4-6667-03D1-FFD1-61882D6D81BE}"/>
              </a:ext>
            </a:extLst>
          </p:cNvPr>
          <p:cNvSpPr>
            <a:spLocks noGrp="1"/>
          </p:cNvSpPr>
          <p:nvPr>
            <p:ph type="title"/>
          </p:nvPr>
        </p:nvSpPr>
        <p:spPr/>
        <p:txBody>
          <a:bodyPr>
            <a:normAutofit fontScale="90000"/>
          </a:bodyPr>
          <a:lstStyle/>
          <a:p>
            <a:r>
              <a:rPr lang="en-US" dirty="0"/>
              <a:t>Regression Trees</a:t>
            </a:r>
          </a:p>
        </p:txBody>
      </p:sp>
      <p:sp>
        <p:nvSpPr>
          <p:cNvPr id="4" name="Text Placeholder 3">
            <a:extLst>
              <a:ext uri="{FF2B5EF4-FFF2-40B4-BE49-F238E27FC236}">
                <a16:creationId xmlns:a16="http://schemas.microsoft.com/office/drawing/2014/main" id="{8D7C7467-D4CD-27CB-6B12-05B2FE249049}"/>
              </a:ext>
            </a:extLst>
          </p:cNvPr>
          <p:cNvSpPr>
            <a:spLocks noGrp="1"/>
          </p:cNvSpPr>
          <p:nvPr>
            <p:ph type="body" sz="quarter" idx="10"/>
          </p:nvPr>
        </p:nvSpPr>
        <p:spPr/>
        <p:txBody>
          <a:bodyPr/>
          <a:lstStyle/>
          <a:p>
            <a:r>
              <a:rPr lang="en-US" dirty="0"/>
              <a:t>Fit Regression Tree with </a:t>
            </a:r>
            <a:r>
              <a:rPr lang="en-US" dirty="0" err="1"/>
              <a:t>max_depth</a:t>
            </a:r>
            <a:r>
              <a:rPr lang="en-US" dirty="0"/>
              <a:t> = 3</a:t>
            </a:r>
          </a:p>
        </p:txBody>
      </p:sp>
      <p:pic>
        <p:nvPicPr>
          <p:cNvPr id="6" name="Picture 5">
            <a:extLst>
              <a:ext uri="{FF2B5EF4-FFF2-40B4-BE49-F238E27FC236}">
                <a16:creationId xmlns:a16="http://schemas.microsoft.com/office/drawing/2014/main" id="{266D089E-0885-785C-EC3D-8EE34D381EAF}"/>
              </a:ext>
            </a:extLst>
          </p:cNvPr>
          <p:cNvPicPr>
            <a:picLocks noChangeAspect="1"/>
          </p:cNvPicPr>
          <p:nvPr/>
        </p:nvPicPr>
        <p:blipFill>
          <a:blip r:embed="rId2"/>
          <a:stretch>
            <a:fillRect/>
          </a:stretch>
        </p:blipFill>
        <p:spPr>
          <a:xfrm>
            <a:off x="1420332" y="1125243"/>
            <a:ext cx="6303335" cy="3848671"/>
          </a:xfrm>
          <a:prstGeom prst="rect">
            <a:avLst/>
          </a:prstGeom>
        </p:spPr>
      </p:pic>
    </p:spTree>
    <p:extLst>
      <p:ext uri="{BB962C8B-B14F-4D97-AF65-F5344CB8AC3E}">
        <p14:creationId xmlns:p14="http://schemas.microsoft.com/office/powerpoint/2010/main" val="4079216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2C7EE-2F6C-CFBB-7085-5317AAE96F43}"/>
              </a:ext>
            </a:extLst>
          </p:cNvPr>
          <p:cNvSpPr>
            <a:spLocks noGrp="1"/>
          </p:cNvSpPr>
          <p:nvPr>
            <p:ph type="title"/>
          </p:nvPr>
        </p:nvSpPr>
        <p:spPr/>
        <p:txBody>
          <a:bodyPr>
            <a:normAutofit fontScale="90000"/>
          </a:bodyPr>
          <a:lstStyle/>
          <a:p>
            <a:r>
              <a:rPr lang="en-US" dirty="0"/>
              <a:t>Decision Trees</a:t>
            </a:r>
          </a:p>
        </p:txBody>
      </p:sp>
      <p:sp>
        <p:nvSpPr>
          <p:cNvPr id="3" name="Content Placeholder 2">
            <a:extLst>
              <a:ext uri="{FF2B5EF4-FFF2-40B4-BE49-F238E27FC236}">
                <a16:creationId xmlns:a16="http://schemas.microsoft.com/office/drawing/2014/main" id="{631CB425-F9C8-C6F2-A6E2-F6EDB7AA3E2D}"/>
              </a:ext>
            </a:extLst>
          </p:cNvPr>
          <p:cNvSpPr>
            <a:spLocks noGrp="1"/>
          </p:cNvSpPr>
          <p:nvPr>
            <p:ph idx="1"/>
          </p:nvPr>
        </p:nvSpPr>
        <p:spPr/>
        <p:txBody>
          <a:bodyPr/>
          <a:lstStyle/>
          <a:p>
            <a:r>
              <a:rPr lang="en-US" dirty="0"/>
              <a:t>Decision trees tend to overfit on data with a large number of features</a:t>
            </a:r>
          </a:p>
          <a:p>
            <a:r>
              <a:rPr lang="en-US" dirty="0"/>
              <a:t>Performing dimensionality reduction (e.g., PCA) tends to get better results</a:t>
            </a:r>
          </a:p>
          <a:p>
            <a:r>
              <a:rPr lang="en-US" dirty="0"/>
              <a:t>Understanding the decision tree structure is very valuable in performing inference</a:t>
            </a:r>
          </a:p>
          <a:p>
            <a:pPr lvl="1"/>
            <a:r>
              <a:rPr lang="en-US" dirty="0"/>
              <a:t>Start by limiting the depth (typically, </a:t>
            </a:r>
            <a:r>
              <a:rPr lang="en-US" dirty="0" err="1"/>
              <a:t>max_depth</a:t>
            </a:r>
            <a:r>
              <a:rPr lang="en-US" dirty="0"/>
              <a:t> = 3) to get a feel for the resulting logic</a:t>
            </a:r>
          </a:p>
          <a:p>
            <a:pPr lvl="1"/>
            <a:r>
              <a:rPr lang="en-US" dirty="0"/>
              <a:t>Gradually increase the depth while watching for overfitting</a:t>
            </a:r>
          </a:p>
          <a:p>
            <a:r>
              <a:rPr lang="en-US" dirty="0"/>
              <a:t>If your dataset is significantly unbalanced (much more observations with one class), it can be balanced by stratified sampling</a:t>
            </a:r>
          </a:p>
        </p:txBody>
      </p:sp>
      <p:sp>
        <p:nvSpPr>
          <p:cNvPr id="4" name="Text Placeholder 3">
            <a:extLst>
              <a:ext uri="{FF2B5EF4-FFF2-40B4-BE49-F238E27FC236}">
                <a16:creationId xmlns:a16="http://schemas.microsoft.com/office/drawing/2014/main" id="{9A8C9E34-6532-1533-F0C3-75CF665D4ABD}"/>
              </a:ext>
            </a:extLst>
          </p:cNvPr>
          <p:cNvSpPr>
            <a:spLocks noGrp="1"/>
          </p:cNvSpPr>
          <p:nvPr>
            <p:ph type="body" sz="quarter" idx="10"/>
          </p:nvPr>
        </p:nvSpPr>
        <p:spPr/>
        <p:txBody>
          <a:bodyPr/>
          <a:lstStyle/>
          <a:p>
            <a:r>
              <a:rPr lang="en-US" dirty="0"/>
              <a:t>Guidelines for Fitting</a:t>
            </a:r>
          </a:p>
        </p:txBody>
      </p:sp>
    </p:spTree>
    <p:extLst>
      <p:ext uri="{BB962C8B-B14F-4D97-AF65-F5344CB8AC3E}">
        <p14:creationId xmlns:p14="http://schemas.microsoft.com/office/powerpoint/2010/main" val="235308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A2093D-FD33-4A9A-6CAF-A8E0E938DE15}"/>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9C1EBD64-8438-3450-599E-D82AE890C67F}"/>
              </a:ext>
            </a:extLst>
          </p:cNvPr>
          <p:cNvSpPr>
            <a:spLocks noGrp="1"/>
          </p:cNvSpPr>
          <p:nvPr>
            <p:ph type="body" sz="quarter" idx="10"/>
          </p:nvPr>
        </p:nvSpPr>
        <p:spPr/>
        <p:txBody>
          <a:bodyPr/>
          <a:lstStyle/>
          <a:p>
            <a:r>
              <a:rPr lang="en-US" dirty="0"/>
              <a:t>Ensemble Models</a:t>
            </a:r>
          </a:p>
        </p:txBody>
      </p:sp>
    </p:spTree>
    <p:extLst>
      <p:ext uri="{BB962C8B-B14F-4D97-AF65-F5344CB8AC3E}">
        <p14:creationId xmlns:p14="http://schemas.microsoft.com/office/powerpoint/2010/main" val="330873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9" name="Object 5"/>
          <p:cNvGraphicFramePr>
            <a:graphicFrameLocks/>
          </p:cNvGraphicFramePr>
          <p:nvPr>
            <p:custDataLst>
              <p:tags r:id="rId1"/>
            </p:custDataLst>
          </p:nvPr>
        </p:nvGraphicFramePr>
        <p:xfrm>
          <a:off x="1678781" y="871538"/>
          <a:ext cx="2391966" cy="2391966"/>
        </p:xfrm>
        <a:graphic>
          <a:graphicData uri="http://schemas.openxmlformats.org/presentationml/2006/ole">
            <mc:AlternateContent xmlns:mc="http://schemas.openxmlformats.org/markup-compatibility/2006">
              <mc:Choice xmlns:v="urn:schemas-microsoft-com:vml" Requires="v">
                <p:oleObj name="Chart" r:id="rId14" imgW="4488550" imgH="4488819" progId="MSGraph.Chart.8">
                  <p:embed followColorScheme="full"/>
                </p:oleObj>
              </mc:Choice>
              <mc:Fallback>
                <p:oleObj name="Chart" r:id="rId14" imgW="4488550" imgH="4488819" progId="MSGraph.Chart.8">
                  <p:embed followColorScheme="full"/>
                  <p:pic>
                    <p:nvPicPr>
                      <p:cNvPr id="10249" name="Object 5"/>
                      <p:cNvPicPr>
                        <a:picLocks noChangeArrowheads="1"/>
                      </p:cNvPicPr>
                      <p:nvPr/>
                    </p:nvPicPr>
                    <p:blipFill>
                      <a:blip r:embed="rId15"/>
                      <a:srcRect/>
                      <a:stretch>
                        <a:fillRect/>
                      </a:stretch>
                    </p:blipFill>
                    <p:spPr bwMode="auto">
                      <a:xfrm>
                        <a:off x="1678781" y="871538"/>
                        <a:ext cx="2391966" cy="2391966"/>
                      </a:xfrm>
                      <a:prstGeom prst="rect">
                        <a:avLst/>
                      </a:prstGeom>
                      <a:solidFill>
                        <a:schemeClr val="bg1"/>
                      </a:solidFill>
                      <a:ln w="12700">
                        <a:solidFill>
                          <a:schemeClr val="tx1"/>
                        </a:solidFill>
                        <a:miter lim="800000"/>
                        <a:headEnd/>
                        <a:tailEnd/>
                      </a:ln>
                    </p:spPr>
                  </p:pic>
                </p:oleObj>
              </mc:Fallback>
            </mc:AlternateContent>
          </a:graphicData>
        </a:graphic>
      </p:graphicFrame>
      <p:sp>
        <p:nvSpPr>
          <p:cNvPr id="10242" name="Rectangle 4"/>
          <p:cNvSpPr>
            <a:spLocks noGrp="1" noChangeArrowheads="1"/>
          </p:cNvSpPr>
          <p:nvPr>
            <p:ph type="title"/>
            <p:custDataLst>
              <p:tags r:id="rId2"/>
            </p:custDataLst>
          </p:nvPr>
        </p:nvSpPr>
        <p:spPr>
          <a:prstGeom prst="rect">
            <a:avLst/>
          </a:prstGeom>
        </p:spPr>
        <p:txBody>
          <a:bodyPr>
            <a:normAutofit fontScale="90000"/>
          </a:bodyPr>
          <a:lstStyle/>
          <a:p>
            <a:pPr eaLnBrk="1" hangingPunct="1"/>
            <a:r>
              <a:rPr lang="en-US" altLang="en-US" dirty="0"/>
              <a:t>Ensemble Models</a:t>
            </a:r>
          </a:p>
        </p:txBody>
      </p:sp>
      <p:sp>
        <p:nvSpPr>
          <p:cNvPr id="3" name="Content Placeholder 2"/>
          <p:cNvSpPr>
            <a:spLocks noGrp="1"/>
          </p:cNvSpPr>
          <p:nvPr>
            <p:ph idx="1"/>
            <p:custDataLst>
              <p:tags r:id="rId3"/>
            </p:custDataLst>
          </p:nvPr>
        </p:nvSpPr>
        <p:spPr>
          <a:xfrm>
            <a:off x="5067301" y="848535"/>
            <a:ext cx="3742123" cy="3639312"/>
          </a:xfrm>
        </p:spPr>
        <p:txBody>
          <a:bodyPr/>
          <a:lstStyle/>
          <a:p>
            <a:r>
              <a:rPr lang="en-US" kern="0" dirty="0"/>
              <a:t>An </a:t>
            </a:r>
            <a:r>
              <a:rPr lang="en-US" i="1" kern="0" dirty="0"/>
              <a:t>ensemble model </a:t>
            </a:r>
            <a:r>
              <a:rPr lang="en-US" kern="0" dirty="0"/>
              <a:t>is an aggregation of more than one model where the final prediction of the model is a combination </a:t>
            </a:r>
            <a:br>
              <a:rPr lang="en-US" kern="0" dirty="0"/>
            </a:br>
            <a:r>
              <a:rPr lang="en-US" kern="0" dirty="0"/>
              <a:t>of the predictions from </a:t>
            </a:r>
            <a:br>
              <a:rPr lang="en-US" kern="0" dirty="0"/>
            </a:br>
            <a:r>
              <a:rPr lang="en-US" kern="0" dirty="0"/>
              <a:t>the component models</a:t>
            </a:r>
          </a:p>
          <a:p>
            <a:r>
              <a:rPr lang="en-US" altLang="en-US" dirty="0"/>
              <a:t>An ensemble model creates </a:t>
            </a:r>
            <a:br>
              <a:rPr lang="en-US" altLang="en-US" dirty="0"/>
            </a:br>
            <a:r>
              <a:rPr lang="en-US" altLang="en-US" dirty="0"/>
              <a:t>a single consensus prediction</a:t>
            </a:r>
          </a:p>
          <a:p>
            <a:pPr marL="0" indent="0">
              <a:buNone/>
            </a:pPr>
            <a:endParaRPr lang="en-US" dirty="0"/>
          </a:p>
        </p:txBody>
      </p:sp>
      <p:graphicFrame>
        <p:nvGraphicFramePr>
          <p:cNvPr id="10243" name="Object 40"/>
          <p:cNvGraphicFramePr>
            <a:graphicFrameLocks/>
          </p:cNvGraphicFramePr>
          <p:nvPr>
            <p:custDataLst>
              <p:tags r:id="rId4"/>
            </p:custDataLst>
          </p:nvPr>
        </p:nvGraphicFramePr>
        <p:xfrm>
          <a:off x="1679973" y="871537"/>
          <a:ext cx="2396728" cy="2396729"/>
        </p:xfrm>
        <a:graphic>
          <a:graphicData uri="http://schemas.openxmlformats.org/presentationml/2006/ole">
            <mc:AlternateContent xmlns:mc="http://schemas.openxmlformats.org/markup-compatibility/2006">
              <mc:Choice xmlns:v="urn:schemas-microsoft-com:vml" Requires="v">
                <p:oleObj name="Chart" r:id="rId16" imgW="4488550" imgH="4488819" progId="MSGraph.Chart.8">
                  <p:embed followColorScheme="full"/>
                </p:oleObj>
              </mc:Choice>
              <mc:Fallback>
                <p:oleObj name="Chart" r:id="rId16" imgW="4488550" imgH="4488819" progId="MSGraph.Chart.8">
                  <p:embed followColorScheme="full"/>
                  <p:pic>
                    <p:nvPicPr>
                      <p:cNvPr id="10243" name="Object 40"/>
                      <p:cNvPicPr>
                        <a:picLocks noChangeArrowheads="1"/>
                      </p:cNvPicPr>
                      <p:nvPr/>
                    </p:nvPicPr>
                    <p:blipFill>
                      <a:blip r:embed="rId17"/>
                      <a:srcRect/>
                      <a:stretch>
                        <a:fillRect/>
                      </a:stretch>
                    </p:blipFill>
                    <p:spPr bwMode="auto">
                      <a:xfrm>
                        <a:off x="1679973" y="871537"/>
                        <a:ext cx="2396728" cy="2396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Lst>
                    </p:spPr>
                  </p:pic>
                </p:oleObj>
              </mc:Fallback>
            </mc:AlternateContent>
          </a:graphicData>
        </a:graphic>
      </p:graphicFrame>
      <p:sp>
        <p:nvSpPr>
          <p:cNvPr id="10244" name="Freeform 46"/>
          <p:cNvSpPr>
            <a:spLocks/>
          </p:cNvSpPr>
          <p:nvPr>
            <p:custDataLst>
              <p:tags r:id="rId5"/>
            </p:custDataLst>
          </p:nvPr>
        </p:nvSpPr>
        <p:spPr bwMode="auto">
          <a:xfrm>
            <a:off x="1744266" y="1585913"/>
            <a:ext cx="2300288" cy="1457325"/>
          </a:xfrm>
          <a:custGeom>
            <a:avLst/>
            <a:gdLst>
              <a:gd name="T0" fmla="*/ 0 w 1932"/>
              <a:gd name="T1" fmla="*/ 2147483647 h 1224"/>
              <a:gd name="T2" fmla="*/ 2147483647 w 1932"/>
              <a:gd name="T3" fmla="*/ 2147483647 h 1224"/>
              <a:gd name="T4" fmla="*/ 2147483647 w 1932"/>
              <a:gd name="T5" fmla="*/ 2147483647 h 1224"/>
              <a:gd name="T6" fmla="*/ 2147483647 w 1932"/>
              <a:gd name="T7" fmla="*/ 2147483647 h 1224"/>
              <a:gd name="T8" fmla="*/ 0 60000 65536"/>
              <a:gd name="T9" fmla="*/ 0 60000 65536"/>
              <a:gd name="T10" fmla="*/ 0 60000 65536"/>
              <a:gd name="T11" fmla="*/ 0 60000 65536"/>
              <a:gd name="T12" fmla="*/ 0 w 1932"/>
              <a:gd name="T13" fmla="*/ 0 h 1224"/>
              <a:gd name="T14" fmla="*/ 1932 w 1932"/>
              <a:gd name="T15" fmla="*/ 1224 h 1224"/>
            </a:gdLst>
            <a:ahLst/>
            <a:cxnLst>
              <a:cxn ang="T8">
                <a:pos x="T0" y="T1"/>
              </a:cxn>
              <a:cxn ang="T9">
                <a:pos x="T2" y="T3"/>
              </a:cxn>
              <a:cxn ang="T10">
                <a:pos x="T4" y="T5"/>
              </a:cxn>
              <a:cxn ang="T11">
                <a:pos x="T6" y="T7"/>
              </a:cxn>
            </a:cxnLst>
            <a:rect l="T12" t="T13" r="T14" b="T15"/>
            <a:pathLst>
              <a:path w="1932" h="1224">
                <a:moveTo>
                  <a:pt x="0" y="1224"/>
                </a:moveTo>
                <a:cubicBezTo>
                  <a:pt x="52" y="971"/>
                  <a:pt x="52" y="715"/>
                  <a:pt x="240" y="516"/>
                </a:cubicBezTo>
                <a:cubicBezTo>
                  <a:pt x="428" y="317"/>
                  <a:pt x="849" y="54"/>
                  <a:pt x="1131" y="27"/>
                </a:cubicBezTo>
                <a:cubicBezTo>
                  <a:pt x="1413" y="0"/>
                  <a:pt x="1765" y="283"/>
                  <a:pt x="1932" y="351"/>
                </a:cubicBezTo>
              </a:path>
            </a:pathLst>
          </a:custGeom>
          <a:noFill/>
          <a:ln w="28575">
            <a:solidFill>
              <a:srgbClr val="C0C0C0"/>
            </a:solidFill>
            <a:round/>
            <a:headEnd/>
            <a:tailEnd type="none" w="med" len="lg"/>
          </a:ln>
          <a:extLst>
            <a:ext uri="{909E8E84-426E-40DD-AFC4-6F175D3DCCD1}">
              <a14:hiddenFill xmlns:a14="http://schemas.microsoft.com/office/drawing/2010/main">
                <a:solidFill>
                  <a:srgbClr val="FFFFFF"/>
                </a:solidFill>
              </a14:hiddenFill>
            </a:ext>
          </a:extLst>
        </p:spPr>
        <p:txBody>
          <a:bodyPr/>
          <a:lstStyle/>
          <a:p>
            <a:endParaRPr lang="en-US" sz="1500" dirty="0"/>
          </a:p>
        </p:txBody>
      </p:sp>
      <p:sp>
        <p:nvSpPr>
          <p:cNvPr id="10245" name="Freeform 47"/>
          <p:cNvSpPr>
            <a:spLocks/>
          </p:cNvSpPr>
          <p:nvPr>
            <p:custDataLst>
              <p:tags r:id="rId6"/>
            </p:custDataLst>
          </p:nvPr>
        </p:nvSpPr>
        <p:spPr bwMode="auto">
          <a:xfrm>
            <a:off x="1762125" y="1485900"/>
            <a:ext cx="2282429" cy="1064419"/>
          </a:xfrm>
          <a:custGeom>
            <a:avLst/>
            <a:gdLst>
              <a:gd name="T0" fmla="*/ 0 w 1917"/>
              <a:gd name="T1" fmla="*/ 2147483647 h 894"/>
              <a:gd name="T2" fmla="*/ 2147483647 w 1917"/>
              <a:gd name="T3" fmla="*/ 2147483647 h 894"/>
              <a:gd name="T4" fmla="*/ 2147483647 w 1917"/>
              <a:gd name="T5" fmla="*/ 2147483647 h 894"/>
              <a:gd name="T6" fmla="*/ 2147483647 w 1917"/>
              <a:gd name="T7" fmla="*/ 2147483647 h 894"/>
              <a:gd name="T8" fmla="*/ 0 60000 65536"/>
              <a:gd name="T9" fmla="*/ 0 60000 65536"/>
              <a:gd name="T10" fmla="*/ 0 60000 65536"/>
              <a:gd name="T11" fmla="*/ 0 60000 65536"/>
              <a:gd name="T12" fmla="*/ 0 w 1917"/>
              <a:gd name="T13" fmla="*/ 0 h 894"/>
              <a:gd name="T14" fmla="*/ 1917 w 1917"/>
              <a:gd name="T15" fmla="*/ 894 h 894"/>
            </a:gdLst>
            <a:ahLst/>
            <a:cxnLst>
              <a:cxn ang="T8">
                <a:pos x="T0" y="T1"/>
              </a:cxn>
              <a:cxn ang="T9">
                <a:pos x="T2" y="T3"/>
              </a:cxn>
              <a:cxn ang="T10">
                <a:pos x="T4" y="T5"/>
              </a:cxn>
              <a:cxn ang="T11">
                <a:pos x="T6" y="T7"/>
              </a:cxn>
            </a:cxnLst>
            <a:rect l="T12" t="T13" r="T14" b="T15"/>
            <a:pathLst>
              <a:path w="1917" h="894">
                <a:moveTo>
                  <a:pt x="0" y="894"/>
                </a:moveTo>
                <a:cubicBezTo>
                  <a:pt x="85" y="840"/>
                  <a:pt x="319" y="706"/>
                  <a:pt x="504" y="561"/>
                </a:cubicBezTo>
                <a:cubicBezTo>
                  <a:pt x="689" y="416"/>
                  <a:pt x="872" y="42"/>
                  <a:pt x="1107" y="21"/>
                </a:cubicBezTo>
                <a:cubicBezTo>
                  <a:pt x="1342" y="0"/>
                  <a:pt x="1748" y="349"/>
                  <a:pt x="1917" y="435"/>
                </a:cubicBezTo>
              </a:path>
            </a:pathLst>
          </a:custGeom>
          <a:noFill/>
          <a:ln w="28575">
            <a:solidFill>
              <a:srgbClr val="C0C0C0"/>
            </a:solidFill>
            <a:round/>
            <a:headEnd/>
            <a:tailEnd type="none" w="med" len="lg"/>
          </a:ln>
          <a:extLst>
            <a:ext uri="{909E8E84-426E-40DD-AFC4-6F175D3DCCD1}">
              <a14:hiddenFill xmlns:a14="http://schemas.microsoft.com/office/drawing/2010/main">
                <a:solidFill>
                  <a:srgbClr val="FFFFFF"/>
                </a:solidFill>
              </a14:hiddenFill>
            </a:ext>
          </a:extLst>
        </p:spPr>
        <p:txBody>
          <a:bodyPr/>
          <a:lstStyle/>
          <a:p>
            <a:endParaRPr lang="en-US" sz="1500" dirty="0"/>
          </a:p>
        </p:txBody>
      </p:sp>
      <p:sp>
        <p:nvSpPr>
          <p:cNvPr id="10246" name="Freeform 48"/>
          <p:cNvSpPr>
            <a:spLocks/>
          </p:cNvSpPr>
          <p:nvPr>
            <p:custDataLst>
              <p:tags r:id="rId7"/>
            </p:custDataLst>
          </p:nvPr>
        </p:nvSpPr>
        <p:spPr bwMode="auto">
          <a:xfrm>
            <a:off x="1719263" y="1468041"/>
            <a:ext cx="2325291" cy="1200150"/>
          </a:xfrm>
          <a:custGeom>
            <a:avLst/>
            <a:gdLst>
              <a:gd name="T0" fmla="*/ 0 w 1953"/>
              <a:gd name="T1" fmla="*/ 2147483647 h 1008"/>
              <a:gd name="T2" fmla="*/ 2147483647 w 1953"/>
              <a:gd name="T3" fmla="*/ 2147483647 h 1008"/>
              <a:gd name="T4" fmla="*/ 2147483647 w 1953"/>
              <a:gd name="T5" fmla="*/ 2147483647 h 1008"/>
              <a:gd name="T6" fmla="*/ 2147483647 w 1953"/>
              <a:gd name="T7" fmla="*/ 0 h 1008"/>
              <a:gd name="T8" fmla="*/ 0 60000 65536"/>
              <a:gd name="T9" fmla="*/ 0 60000 65536"/>
              <a:gd name="T10" fmla="*/ 0 60000 65536"/>
              <a:gd name="T11" fmla="*/ 0 60000 65536"/>
              <a:gd name="T12" fmla="*/ 0 w 1953"/>
              <a:gd name="T13" fmla="*/ 0 h 1008"/>
              <a:gd name="T14" fmla="*/ 1953 w 1953"/>
              <a:gd name="T15" fmla="*/ 1008 h 1008"/>
            </a:gdLst>
            <a:ahLst/>
            <a:cxnLst>
              <a:cxn ang="T8">
                <a:pos x="T0" y="T1"/>
              </a:cxn>
              <a:cxn ang="T9">
                <a:pos x="T2" y="T3"/>
              </a:cxn>
              <a:cxn ang="T10">
                <a:pos x="T4" y="T5"/>
              </a:cxn>
              <a:cxn ang="T11">
                <a:pos x="T6" y="T7"/>
              </a:cxn>
            </a:cxnLst>
            <a:rect l="T12" t="T13" r="T14" b="T15"/>
            <a:pathLst>
              <a:path w="1953" h="1008">
                <a:moveTo>
                  <a:pt x="0" y="1008"/>
                </a:moveTo>
                <a:cubicBezTo>
                  <a:pt x="88" y="920"/>
                  <a:pt x="341" y="613"/>
                  <a:pt x="531" y="486"/>
                </a:cubicBezTo>
                <a:cubicBezTo>
                  <a:pt x="721" y="359"/>
                  <a:pt x="906" y="324"/>
                  <a:pt x="1143" y="243"/>
                </a:cubicBezTo>
                <a:cubicBezTo>
                  <a:pt x="1380" y="162"/>
                  <a:pt x="1784" y="51"/>
                  <a:pt x="1953" y="0"/>
                </a:cubicBezTo>
              </a:path>
            </a:pathLst>
          </a:custGeom>
          <a:noFill/>
          <a:ln w="28575">
            <a:solidFill>
              <a:srgbClr val="C0C0C0"/>
            </a:solidFill>
            <a:round/>
            <a:headEnd/>
            <a:tailEnd type="none" w="med" len="lg"/>
          </a:ln>
          <a:extLst>
            <a:ext uri="{909E8E84-426E-40DD-AFC4-6F175D3DCCD1}">
              <a14:hiddenFill xmlns:a14="http://schemas.microsoft.com/office/drawing/2010/main">
                <a:solidFill>
                  <a:srgbClr val="FFFFFF"/>
                </a:solidFill>
              </a14:hiddenFill>
            </a:ext>
          </a:extLst>
        </p:spPr>
        <p:txBody>
          <a:bodyPr/>
          <a:lstStyle/>
          <a:p>
            <a:endParaRPr lang="en-US" sz="1500" dirty="0"/>
          </a:p>
        </p:txBody>
      </p:sp>
      <p:sp>
        <p:nvSpPr>
          <p:cNvPr id="10247" name="Freeform 49"/>
          <p:cNvSpPr>
            <a:spLocks/>
          </p:cNvSpPr>
          <p:nvPr>
            <p:custDataLst>
              <p:tags r:id="rId8"/>
            </p:custDataLst>
          </p:nvPr>
        </p:nvSpPr>
        <p:spPr bwMode="auto">
          <a:xfrm>
            <a:off x="1719263" y="1248966"/>
            <a:ext cx="2303860" cy="1604963"/>
          </a:xfrm>
          <a:custGeom>
            <a:avLst/>
            <a:gdLst>
              <a:gd name="T0" fmla="*/ 0 w 1935"/>
              <a:gd name="T1" fmla="*/ 2147483647 h 1348"/>
              <a:gd name="T2" fmla="*/ 2147483647 w 1935"/>
              <a:gd name="T3" fmla="*/ 2147483647 h 1348"/>
              <a:gd name="T4" fmla="*/ 2147483647 w 1935"/>
              <a:gd name="T5" fmla="*/ 2147483647 h 1348"/>
              <a:gd name="T6" fmla="*/ 2147483647 w 1935"/>
              <a:gd name="T7" fmla="*/ 2147483647 h 1348"/>
              <a:gd name="T8" fmla="*/ 2147483647 w 1935"/>
              <a:gd name="T9" fmla="*/ 2147483647 h 1348"/>
              <a:gd name="T10" fmla="*/ 0 60000 65536"/>
              <a:gd name="T11" fmla="*/ 0 60000 65536"/>
              <a:gd name="T12" fmla="*/ 0 60000 65536"/>
              <a:gd name="T13" fmla="*/ 0 60000 65536"/>
              <a:gd name="T14" fmla="*/ 0 60000 65536"/>
              <a:gd name="T15" fmla="*/ 0 w 1935"/>
              <a:gd name="T16" fmla="*/ 0 h 1348"/>
              <a:gd name="T17" fmla="*/ 1935 w 1935"/>
              <a:gd name="T18" fmla="*/ 1348 h 1348"/>
            </a:gdLst>
            <a:ahLst/>
            <a:cxnLst>
              <a:cxn ang="T10">
                <a:pos x="T0" y="T1"/>
              </a:cxn>
              <a:cxn ang="T11">
                <a:pos x="T2" y="T3"/>
              </a:cxn>
              <a:cxn ang="T12">
                <a:pos x="T4" y="T5"/>
              </a:cxn>
              <a:cxn ang="T13">
                <a:pos x="T6" y="T7"/>
              </a:cxn>
              <a:cxn ang="T14">
                <a:pos x="T8" y="T9"/>
              </a:cxn>
            </a:cxnLst>
            <a:rect l="T15" t="T16" r="T17" b="T18"/>
            <a:pathLst>
              <a:path w="1935" h="1348">
                <a:moveTo>
                  <a:pt x="0" y="823"/>
                </a:moveTo>
                <a:cubicBezTo>
                  <a:pt x="54" y="892"/>
                  <a:pt x="209" y="1348"/>
                  <a:pt x="333" y="1237"/>
                </a:cubicBezTo>
                <a:cubicBezTo>
                  <a:pt x="457" y="1126"/>
                  <a:pt x="573" y="314"/>
                  <a:pt x="747" y="157"/>
                </a:cubicBezTo>
                <a:cubicBezTo>
                  <a:pt x="921" y="0"/>
                  <a:pt x="1179" y="266"/>
                  <a:pt x="1377" y="292"/>
                </a:cubicBezTo>
                <a:cubicBezTo>
                  <a:pt x="1575" y="318"/>
                  <a:pt x="1819" y="306"/>
                  <a:pt x="1935" y="310"/>
                </a:cubicBezTo>
              </a:path>
            </a:pathLst>
          </a:custGeom>
          <a:noFill/>
          <a:ln w="28575">
            <a:solidFill>
              <a:srgbClr val="C0C0C0"/>
            </a:solidFill>
            <a:round/>
            <a:headEnd/>
            <a:tailEnd type="none" w="med" len="lg"/>
          </a:ln>
          <a:extLst>
            <a:ext uri="{909E8E84-426E-40DD-AFC4-6F175D3DCCD1}">
              <a14:hiddenFill xmlns:a14="http://schemas.microsoft.com/office/drawing/2010/main">
                <a:solidFill>
                  <a:srgbClr val="FFFFFF"/>
                </a:solidFill>
              </a14:hiddenFill>
            </a:ext>
          </a:extLst>
        </p:spPr>
        <p:txBody>
          <a:bodyPr/>
          <a:lstStyle/>
          <a:p>
            <a:endParaRPr lang="en-US" sz="1500" dirty="0"/>
          </a:p>
        </p:txBody>
      </p:sp>
      <p:sp>
        <p:nvSpPr>
          <p:cNvPr id="10248" name="Freeform 50"/>
          <p:cNvSpPr>
            <a:spLocks/>
          </p:cNvSpPr>
          <p:nvPr>
            <p:custDataLst>
              <p:tags r:id="rId9"/>
            </p:custDataLst>
          </p:nvPr>
        </p:nvSpPr>
        <p:spPr bwMode="auto">
          <a:xfrm>
            <a:off x="1869282" y="1473994"/>
            <a:ext cx="2089547" cy="1429941"/>
          </a:xfrm>
          <a:custGeom>
            <a:avLst/>
            <a:gdLst>
              <a:gd name="T0" fmla="*/ 0 w 1755"/>
              <a:gd name="T1" fmla="*/ 2147483647 h 1201"/>
              <a:gd name="T2" fmla="*/ 2147483647 w 1755"/>
              <a:gd name="T3" fmla="*/ 2147483647 h 1201"/>
              <a:gd name="T4" fmla="*/ 2147483647 w 1755"/>
              <a:gd name="T5" fmla="*/ 2147483647 h 1201"/>
              <a:gd name="T6" fmla="*/ 2147483647 w 1755"/>
              <a:gd name="T7" fmla="*/ 2147483647 h 1201"/>
              <a:gd name="T8" fmla="*/ 2147483647 w 1755"/>
              <a:gd name="T9" fmla="*/ 2147483647 h 1201"/>
              <a:gd name="T10" fmla="*/ 0 60000 65536"/>
              <a:gd name="T11" fmla="*/ 0 60000 65536"/>
              <a:gd name="T12" fmla="*/ 0 60000 65536"/>
              <a:gd name="T13" fmla="*/ 0 60000 65536"/>
              <a:gd name="T14" fmla="*/ 0 60000 65536"/>
              <a:gd name="T15" fmla="*/ 0 w 1755"/>
              <a:gd name="T16" fmla="*/ 0 h 1201"/>
              <a:gd name="T17" fmla="*/ 1755 w 1755"/>
              <a:gd name="T18" fmla="*/ 1201 h 1201"/>
            </a:gdLst>
            <a:ahLst/>
            <a:cxnLst>
              <a:cxn ang="T10">
                <a:pos x="T0" y="T1"/>
              </a:cxn>
              <a:cxn ang="T11">
                <a:pos x="T2" y="T3"/>
              </a:cxn>
              <a:cxn ang="T12">
                <a:pos x="T4" y="T5"/>
              </a:cxn>
              <a:cxn ang="T13">
                <a:pos x="T6" y="T7"/>
              </a:cxn>
              <a:cxn ang="T14">
                <a:pos x="T8" y="T9"/>
              </a:cxn>
            </a:cxnLst>
            <a:rect l="T15" t="T16" r="T17" b="T18"/>
            <a:pathLst>
              <a:path w="1755" h="1201">
                <a:moveTo>
                  <a:pt x="0" y="1201"/>
                </a:moveTo>
                <a:cubicBezTo>
                  <a:pt x="34" y="1077"/>
                  <a:pt x="88" y="634"/>
                  <a:pt x="207" y="445"/>
                </a:cubicBezTo>
                <a:cubicBezTo>
                  <a:pt x="326" y="256"/>
                  <a:pt x="503" y="128"/>
                  <a:pt x="717" y="64"/>
                </a:cubicBezTo>
                <a:cubicBezTo>
                  <a:pt x="931" y="0"/>
                  <a:pt x="1321" y="66"/>
                  <a:pt x="1494" y="58"/>
                </a:cubicBezTo>
                <a:cubicBezTo>
                  <a:pt x="1667" y="50"/>
                  <a:pt x="1701" y="22"/>
                  <a:pt x="1755" y="13"/>
                </a:cubicBezTo>
              </a:path>
            </a:pathLst>
          </a:custGeom>
          <a:noFill/>
          <a:ln w="28575">
            <a:solidFill>
              <a:srgbClr val="C0C0C0"/>
            </a:solidFill>
            <a:round/>
            <a:headEnd/>
            <a:tailEnd type="none" w="med" len="lg"/>
          </a:ln>
          <a:extLst>
            <a:ext uri="{909E8E84-426E-40DD-AFC4-6F175D3DCCD1}">
              <a14:hiddenFill xmlns:a14="http://schemas.microsoft.com/office/drawing/2010/main">
                <a:solidFill>
                  <a:srgbClr val="FFFFFF"/>
                </a:solidFill>
              </a14:hiddenFill>
            </a:ext>
          </a:extLst>
        </p:spPr>
        <p:txBody>
          <a:bodyPr/>
          <a:lstStyle/>
          <a:p>
            <a:endParaRPr lang="en-US" sz="1500" dirty="0"/>
          </a:p>
        </p:txBody>
      </p:sp>
      <p:sp>
        <p:nvSpPr>
          <p:cNvPr id="5171" name="Freeform 51"/>
          <p:cNvSpPr>
            <a:spLocks/>
          </p:cNvSpPr>
          <p:nvPr>
            <p:custDataLst>
              <p:tags r:id="rId10"/>
            </p:custDataLst>
          </p:nvPr>
        </p:nvSpPr>
        <p:spPr bwMode="auto">
          <a:xfrm>
            <a:off x="1794272" y="1503760"/>
            <a:ext cx="2175272" cy="1207294"/>
          </a:xfrm>
          <a:custGeom>
            <a:avLst/>
            <a:gdLst/>
            <a:ahLst/>
            <a:cxnLst>
              <a:cxn ang="0">
                <a:pos x="0" y="1014"/>
              </a:cxn>
              <a:cxn ang="0">
                <a:pos x="792" y="150"/>
              </a:cxn>
              <a:cxn ang="0">
                <a:pos x="1827" y="114"/>
              </a:cxn>
            </a:cxnLst>
            <a:rect l="0" t="0" r="r" b="b"/>
            <a:pathLst>
              <a:path w="1827" h="1014">
                <a:moveTo>
                  <a:pt x="0" y="1014"/>
                </a:moveTo>
                <a:cubicBezTo>
                  <a:pt x="132" y="870"/>
                  <a:pt x="488" y="300"/>
                  <a:pt x="792" y="150"/>
                </a:cubicBezTo>
                <a:cubicBezTo>
                  <a:pt x="1096" y="0"/>
                  <a:pt x="1612" y="121"/>
                  <a:pt x="1827" y="114"/>
                </a:cubicBezTo>
              </a:path>
            </a:pathLst>
          </a:custGeom>
          <a:noFill/>
          <a:ln w="76200" cap="flat" cmpd="sng">
            <a:solidFill>
              <a:schemeClr val="tx2"/>
            </a:solidFill>
            <a:prstDash val="solid"/>
            <a:round/>
            <a:headEnd type="none" w="med" len="med"/>
            <a:tailEnd type="none" w="med" len="lg"/>
          </a:ln>
          <a:effectLst>
            <a:outerShdw blurRad="127000" dist="63500" dir="2700000" algn="tl" rotWithShape="0">
              <a:prstClr val="black">
                <a:alpha val="40000"/>
              </a:prstClr>
            </a:outerShdw>
          </a:effectLst>
        </p:spPr>
        <p:txBody>
          <a:bodyPr/>
          <a:lstStyle/>
          <a:p>
            <a:pPr eaLnBrk="0" hangingPunct="0">
              <a:defRPr/>
            </a:pPr>
            <a:endParaRPr lang="en-US" sz="1500" dirty="0">
              <a:latin typeface="Arial"/>
            </a:endParaRPr>
          </a:p>
        </p:txBody>
      </p:sp>
      <p:graphicFrame>
        <p:nvGraphicFramePr>
          <p:cNvPr id="2" name="Diagram 1"/>
          <p:cNvGraphicFramePr/>
          <p:nvPr>
            <p:custDataLst>
              <p:tags r:id="rId11"/>
            </p:custDataLst>
          </p:nvPr>
        </p:nvGraphicFramePr>
        <p:xfrm>
          <a:off x="1471612" y="2814639"/>
          <a:ext cx="2931914" cy="2157412"/>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90515533"/>
      </p:ext>
    </p:extLst>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004F4-8E50-3C03-E19D-F0A501C6D0BB}"/>
              </a:ext>
            </a:extLst>
          </p:cNvPr>
          <p:cNvSpPr>
            <a:spLocks noGrp="1"/>
          </p:cNvSpPr>
          <p:nvPr>
            <p:ph type="title"/>
          </p:nvPr>
        </p:nvSpPr>
        <p:spPr/>
        <p:txBody>
          <a:bodyPr>
            <a:normAutofit fontScale="90000"/>
          </a:bodyPr>
          <a:lstStyle/>
          <a:p>
            <a:r>
              <a:rPr lang="en-US" dirty="0"/>
              <a:t>Ensemble Models</a:t>
            </a:r>
          </a:p>
        </p:txBody>
      </p:sp>
      <p:sp>
        <p:nvSpPr>
          <p:cNvPr id="5" name="Content Placeholder 4">
            <a:extLst>
              <a:ext uri="{FF2B5EF4-FFF2-40B4-BE49-F238E27FC236}">
                <a16:creationId xmlns:a16="http://schemas.microsoft.com/office/drawing/2014/main" id="{152F0BB7-9F69-3B2F-32FE-8766F40A01BC}"/>
              </a:ext>
            </a:extLst>
          </p:cNvPr>
          <p:cNvSpPr>
            <a:spLocks noGrp="1"/>
          </p:cNvSpPr>
          <p:nvPr>
            <p:ph idx="1"/>
          </p:nvPr>
        </p:nvSpPr>
        <p:spPr/>
        <p:txBody>
          <a:bodyPr/>
          <a:lstStyle/>
          <a:p>
            <a:r>
              <a:rPr lang="en-US" dirty="0"/>
              <a:t>Averaging methods</a:t>
            </a:r>
          </a:p>
          <a:p>
            <a:pPr lvl="1"/>
            <a:r>
              <a:rPr lang="en-US" dirty="0"/>
              <a:t>Build several estimators independently and average their predictions</a:t>
            </a:r>
          </a:p>
          <a:p>
            <a:pPr lvl="1"/>
            <a:r>
              <a:rPr lang="en-US" dirty="0"/>
              <a:t>Objective is to decrease model variance</a:t>
            </a:r>
          </a:p>
          <a:p>
            <a:pPr lvl="1"/>
            <a:r>
              <a:rPr lang="en-US" dirty="0"/>
              <a:t>Examples include bagging and forests of randomized trees</a:t>
            </a:r>
          </a:p>
          <a:p>
            <a:r>
              <a:rPr lang="en-US" dirty="0"/>
              <a:t>Boosting methods</a:t>
            </a:r>
          </a:p>
          <a:p>
            <a:pPr lvl="1"/>
            <a:r>
              <a:rPr lang="en-US" dirty="0"/>
              <a:t>Build estimators sequentially where the residuals from one model are used as inputs to the next model</a:t>
            </a:r>
          </a:p>
          <a:p>
            <a:pPr lvl="1"/>
            <a:r>
              <a:rPr lang="en-US" dirty="0"/>
              <a:t>Objective is to decrease bias of the combined estimator by combining several weak models to produce a powerful ensemble model</a:t>
            </a:r>
          </a:p>
          <a:p>
            <a:pPr lvl="1"/>
            <a:r>
              <a:rPr lang="en-US" dirty="0"/>
              <a:t>Examples include AdaBoost and Gradient Tree Boosting</a:t>
            </a:r>
          </a:p>
        </p:txBody>
      </p:sp>
      <p:sp>
        <p:nvSpPr>
          <p:cNvPr id="6" name="Text Placeholder 5">
            <a:extLst>
              <a:ext uri="{FF2B5EF4-FFF2-40B4-BE49-F238E27FC236}">
                <a16:creationId xmlns:a16="http://schemas.microsoft.com/office/drawing/2014/main" id="{5BE769C8-7421-2608-A7A7-070476977867}"/>
              </a:ext>
            </a:extLst>
          </p:cNvPr>
          <p:cNvSpPr>
            <a:spLocks noGrp="1"/>
          </p:cNvSpPr>
          <p:nvPr>
            <p:ph type="body" sz="quarter" idx="10"/>
          </p:nvPr>
        </p:nvSpPr>
        <p:spPr/>
        <p:txBody>
          <a:bodyPr/>
          <a:lstStyle/>
          <a:p>
            <a:r>
              <a:rPr lang="en-US" dirty="0"/>
              <a:t>Basic Types</a:t>
            </a:r>
          </a:p>
        </p:txBody>
      </p:sp>
    </p:spTree>
    <p:extLst>
      <p:ext uri="{BB962C8B-B14F-4D97-AF65-F5344CB8AC3E}">
        <p14:creationId xmlns:p14="http://schemas.microsoft.com/office/powerpoint/2010/main" val="1542359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B4EED0F-C50A-42AC-A8A4-BB4B21DE7E95}"/>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21EB3FEC-DAD8-41BF-AD02-F2B700E92FC5}"/>
              </a:ext>
            </a:extLst>
          </p:cNvPr>
          <p:cNvSpPr>
            <a:spLocks noGrp="1"/>
          </p:cNvSpPr>
          <p:nvPr>
            <p:ph type="body" sz="quarter" idx="10"/>
          </p:nvPr>
        </p:nvSpPr>
        <p:spPr/>
        <p:txBody>
          <a:bodyPr/>
          <a:lstStyle/>
          <a:p>
            <a:r>
              <a:rPr lang="en-US" dirty="0"/>
              <a:t>Random Forests</a:t>
            </a:r>
          </a:p>
        </p:txBody>
      </p:sp>
    </p:spTree>
    <p:extLst>
      <p:ext uri="{BB962C8B-B14F-4D97-AF65-F5344CB8AC3E}">
        <p14:creationId xmlns:p14="http://schemas.microsoft.com/office/powerpoint/2010/main" val="201234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custDataLst>
              <p:tags r:id="rId1"/>
            </p:custDataLst>
          </p:nvPr>
        </p:nvSpPr>
        <p:spPr/>
        <p:txBody>
          <a:bodyPr>
            <a:normAutofit fontScale="90000"/>
          </a:bodyPr>
          <a:lstStyle/>
          <a:p>
            <a:pPr eaLnBrk="1" hangingPunct="1"/>
            <a:r>
              <a:rPr lang="en-US" dirty="0"/>
              <a:t>Forest</a:t>
            </a:r>
          </a:p>
        </p:txBody>
      </p:sp>
      <p:sp>
        <p:nvSpPr>
          <p:cNvPr id="16387" name="Content Placeholder 2"/>
          <p:cNvSpPr>
            <a:spLocks noGrp="1"/>
          </p:cNvSpPr>
          <p:nvPr>
            <p:ph idx="1"/>
            <p:custDataLst>
              <p:tags r:id="rId2"/>
            </p:custDataLst>
          </p:nvPr>
        </p:nvSpPr>
        <p:spPr/>
        <p:txBody>
          <a:bodyPr/>
          <a:lstStyle/>
          <a:p>
            <a:r>
              <a:rPr lang="en-US" dirty="0"/>
              <a:t>A </a:t>
            </a:r>
            <a:r>
              <a:rPr lang="en-US" i="1" dirty="0"/>
              <a:t>forest model </a:t>
            </a:r>
            <a:r>
              <a:rPr lang="en-US" dirty="0"/>
              <a:t>is an ensemble of classification or regression trees.</a:t>
            </a:r>
          </a:p>
          <a:p>
            <a:r>
              <a:rPr lang="en-US" dirty="0"/>
              <a:t>The forest models were developed to overcome the instability that </a:t>
            </a:r>
            <a:br>
              <a:rPr lang="en-US" dirty="0"/>
            </a:br>
            <a:r>
              <a:rPr lang="en-US" dirty="0"/>
              <a:t>a single classification or regression tree exhibits with minor perturbations of the training data</a:t>
            </a:r>
          </a:p>
          <a:p>
            <a:r>
              <a:rPr lang="en-US" dirty="0"/>
              <a:t>Trees in the forest differ from each other in two ways:</a:t>
            </a:r>
          </a:p>
          <a:p>
            <a:pPr lvl="1"/>
            <a:r>
              <a:rPr lang="en-US" dirty="0"/>
              <a:t>Training data for a tree is a sample with replacement from all observations.</a:t>
            </a:r>
          </a:p>
          <a:p>
            <a:pPr lvl="1"/>
            <a:r>
              <a:rPr lang="en-US" dirty="0"/>
              <a:t>Input variables considered for splitting a node are randomly selected from available inputs at each point in the algorithm</a:t>
            </a:r>
          </a:p>
          <a:p>
            <a:endParaRPr lang="en-US" dirty="0"/>
          </a:p>
          <a:p>
            <a:pPr lvl="1"/>
            <a:endParaRPr lang="en-US" dirty="0"/>
          </a:p>
        </p:txBody>
      </p:sp>
      <p:sp>
        <p:nvSpPr>
          <p:cNvPr id="2" name="Text Placeholder 1">
            <a:extLst>
              <a:ext uri="{FF2B5EF4-FFF2-40B4-BE49-F238E27FC236}">
                <a16:creationId xmlns:a16="http://schemas.microsoft.com/office/drawing/2014/main" id="{D2DDB226-A244-F077-0D9D-0C76762905AC}"/>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74288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35884-C4DD-4EB3-B701-8DCD8E602942}"/>
              </a:ext>
            </a:extLst>
          </p:cNvPr>
          <p:cNvSpPr>
            <a:spLocks noGrp="1"/>
          </p:cNvSpPr>
          <p:nvPr>
            <p:ph type="title"/>
          </p:nvPr>
        </p:nvSpPr>
        <p:spPr/>
        <p:txBody>
          <a:bodyPr>
            <a:normAutofit fontScale="90000"/>
          </a:bodyPr>
          <a:lstStyle/>
          <a:p>
            <a:r>
              <a:rPr lang="en-US" dirty="0"/>
              <a:t>Decision Trees</a:t>
            </a:r>
          </a:p>
        </p:txBody>
      </p:sp>
      <p:sp>
        <p:nvSpPr>
          <p:cNvPr id="5" name="Content Placeholder 4">
            <a:extLst>
              <a:ext uri="{FF2B5EF4-FFF2-40B4-BE49-F238E27FC236}">
                <a16:creationId xmlns:a16="http://schemas.microsoft.com/office/drawing/2014/main" id="{43B235D1-F8B5-4251-B9BF-7FAB467AC467}"/>
              </a:ext>
            </a:extLst>
          </p:cNvPr>
          <p:cNvSpPr>
            <a:spLocks noGrp="1"/>
          </p:cNvSpPr>
          <p:nvPr>
            <p:ph idx="1"/>
          </p:nvPr>
        </p:nvSpPr>
        <p:spPr>
          <a:xfrm>
            <a:off x="437876" y="1135282"/>
            <a:ext cx="7886700" cy="1026063"/>
          </a:xfrm>
        </p:spPr>
        <p:txBody>
          <a:bodyPr/>
          <a:lstStyle/>
          <a:p>
            <a:r>
              <a:rPr lang="en-US" dirty="0"/>
              <a:t>Repetitive partitioning of the predictor space into internal and leaf nodes.</a:t>
            </a:r>
          </a:p>
          <a:p>
            <a:r>
              <a:rPr lang="en-US" dirty="0"/>
              <a:t>Leaf nodes yield Boolean prediction rules:</a:t>
            </a:r>
          </a:p>
        </p:txBody>
      </p:sp>
      <p:sp>
        <p:nvSpPr>
          <p:cNvPr id="6" name="Text Placeholder 5">
            <a:extLst>
              <a:ext uri="{FF2B5EF4-FFF2-40B4-BE49-F238E27FC236}">
                <a16:creationId xmlns:a16="http://schemas.microsoft.com/office/drawing/2014/main" id="{1E87FE0A-6885-4A36-94CC-07149BB7BCE3}"/>
              </a:ext>
            </a:extLst>
          </p:cNvPr>
          <p:cNvSpPr>
            <a:spLocks noGrp="1"/>
          </p:cNvSpPr>
          <p:nvPr>
            <p:ph type="body" sz="quarter" idx="10"/>
          </p:nvPr>
        </p:nvSpPr>
        <p:spPr/>
        <p:txBody>
          <a:bodyPr/>
          <a:lstStyle/>
          <a:p>
            <a:r>
              <a:rPr lang="en-US" dirty="0"/>
              <a:t>Reminder</a:t>
            </a:r>
          </a:p>
        </p:txBody>
      </p:sp>
      <p:graphicFrame>
        <p:nvGraphicFramePr>
          <p:cNvPr id="7" name="Table 7">
            <a:extLst>
              <a:ext uri="{FF2B5EF4-FFF2-40B4-BE49-F238E27FC236}">
                <a16:creationId xmlns:a16="http://schemas.microsoft.com/office/drawing/2014/main" id="{D5D674D2-0683-4C5D-B211-D5A9B393141C}"/>
              </a:ext>
            </a:extLst>
          </p:cNvPr>
          <p:cNvGraphicFramePr>
            <a:graphicFrameLocks noGrp="1"/>
          </p:cNvGraphicFramePr>
          <p:nvPr>
            <p:extLst>
              <p:ext uri="{D42A27DB-BD31-4B8C-83A1-F6EECF244321}">
                <p14:modId xmlns:p14="http://schemas.microsoft.com/office/powerpoint/2010/main" val="3802419729"/>
              </p:ext>
            </p:extLst>
          </p:nvPr>
        </p:nvGraphicFramePr>
        <p:xfrm>
          <a:off x="1524000" y="2308231"/>
          <a:ext cx="6096000" cy="2735073"/>
        </p:xfrm>
        <a:graphic>
          <a:graphicData uri="http://schemas.openxmlformats.org/drawingml/2006/table">
            <a:tbl>
              <a:tblPr firstRow="1" bandRow="1">
                <a:tableStyleId>{073A0DAA-6AF3-43AB-8588-CEC1D06C72B9}</a:tableStyleId>
              </a:tblPr>
              <a:tblGrid>
                <a:gridCol w="1524000">
                  <a:extLst>
                    <a:ext uri="{9D8B030D-6E8A-4147-A177-3AD203B41FA5}">
                      <a16:colId xmlns:a16="http://schemas.microsoft.com/office/drawing/2014/main" val="3286832163"/>
                    </a:ext>
                  </a:extLst>
                </a:gridCol>
                <a:gridCol w="1524000">
                  <a:extLst>
                    <a:ext uri="{9D8B030D-6E8A-4147-A177-3AD203B41FA5}">
                      <a16:colId xmlns:a16="http://schemas.microsoft.com/office/drawing/2014/main" val="3679753161"/>
                    </a:ext>
                  </a:extLst>
                </a:gridCol>
                <a:gridCol w="1524000">
                  <a:extLst>
                    <a:ext uri="{9D8B030D-6E8A-4147-A177-3AD203B41FA5}">
                      <a16:colId xmlns:a16="http://schemas.microsoft.com/office/drawing/2014/main" val="2429384062"/>
                    </a:ext>
                  </a:extLst>
                </a:gridCol>
                <a:gridCol w="1524000">
                  <a:extLst>
                    <a:ext uri="{9D8B030D-6E8A-4147-A177-3AD203B41FA5}">
                      <a16:colId xmlns:a16="http://schemas.microsoft.com/office/drawing/2014/main" val="2265433944"/>
                    </a:ext>
                  </a:extLst>
                </a:gridCol>
              </a:tblGrid>
              <a:tr h="0">
                <a:tc>
                  <a:txBody>
                    <a:bodyPr/>
                    <a:lstStyle/>
                    <a:p>
                      <a:pPr algn="ctr"/>
                      <a:r>
                        <a:rPr lang="en-US" dirty="0"/>
                        <a:t>Leaf</a:t>
                      </a:r>
                    </a:p>
                  </a:txBody>
                  <a:tcPr/>
                </a:tc>
                <a:tc>
                  <a:txBody>
                    <a:bodyPr/>
                    <a:lstStyle/>
                    <a:p>
                      <a:pPr algn="ctr"/>
                      <a:r>
                        <a:rPr lang="en-US" dirty="0"/>
                        <a:t>X1</a:t>
                      </a:r>
                    </a:p>
                  </a:txBody>
                  <a:tcPr/>
                </a:tc>
                <a:tc>
                  <a:txBody>
                    <a:bodyPr/>
                    <a:lstStyle/>
                    <a:p>
                      <a:pPr algn="ctr"/>
                      <a:r>
                        <a:rPr lang="en-US" dirty="0"/>
                        <a:t>X2</a:t>
                      </a:r>
                    </a:p>
                  </a:txBody>
                  <a:tcPr/>
                </a:tc>
                <a:tc>
                  <a:txBody>
                    <a:bodyPr/>
                    <a:lstStyle/>
                    <a:p>
                      <a:pPr algn="ctr"/>
                      <a:r>
                        <a:rPr lang="en-US" dirty="0"/>
                        <a:t>Predicted Y</a:t>
                      </a:r>
                    </a:p>
                  </a:txBody>
                  <a:tcPr/>
                </a:tc>
                <a:extLst>
                  <a:ext uri="{0D108BD9-81ED-4DB2-BD59-A6C34878D82A}">
                    <a16:rowId xmlns:a16="http://schemas.microsoft.com/office/drawing/2014/main" val="494698197"/>
                  </a:ext>
                </a:extLst>
              </a:tr>
              <a:tr h="0">
                <a:tc>
                  <a:txBody>
                    <a:bodyPr/>
                    <a:lstStyle/>
                    <a:p>
                      <a:pPr algn="ctr"/>
                      <a:r>
                        <a:rPr lang="en-US" dirty="0"/>
                        <a:t>1</a:t>
                      </a:r>
                    </a:p>
                  </a:txBody>
                  <a:tcPr/>
                </a:tc>
                <a:tc>
                  <a:txBody>
                    <a:bodyPr/>
                    <a:lstStyle/>
                    <a:p>
                      <a:pPr algn="ctr">
                        <a:lnSpc>
                          <a:spcPct val="130000"/>
                        </a:lnSpc>
                      </a:pPr>
                      <a:r>
                        <a:rPr lang="en-US" sz="1400" dirty="0">
                          <a:solidFill>
                            <a:schemeClr val="tx1"/>
                          </a:solidFill>
                        </a:rPr>
                        <a:t>&lt;6.5</a:t>
                      </a:r>
                    </a:p>
                  </a:txBody>
                  <a:tcPr/>
                </a:tc>
                <a:tc>
                  <a:txBody>
                    <a:bodyPr/>
                    <a:lstStyle/>
                    <a:p>
                      <a:pPr algn="ctr">
                        <a:lnSpc>
                          <a:spcPct val="130000"/>
                        </a:lnSpc>
                      </a:pPr>
                      <a:r>
                        <a:rPr lang="en-US" sz="1400" dirty="0">
                          <a:solidFill>
                            <a:schemeClr val="tx1"/>
                          </a:solidFill>
                        </a:rPr>
                        <a:t>&lt;.51</a:t>
                      </a:r>
                    </a:p>
                  </a:txBody>
                  <a:tcPr/>
                </a:tc>
                <a:tc>
                  <a:txBody>
                    <a:bodyPr/>
                    <a:lstStyle/>
                    <a:p>
                      <a:pPr algn="ctr"/>
                      <a:r>
                        <a:rPr lang="en-US" dirty="0"/>
                        <a:t>.22</a:t>
                      </a:r>
                    </a:p>
                  </a:txBody>
                  <a:tcPr/>
                </a:tc>
                <a:extLst>
                  <a:ext uri="{0D108BD9-81ED-4DB2-BD59-A6C34878D82A}">
                    <a16:rowId xmlns:a16="http://schemas.microsoft.com/office/drawing/2014/main" val="2788066802"/>
                  </a:ext>
                </a:extLst>
              </a:tr>
              <a:tr h="0">
                <a:tc>
                  <a:txBody>
                    <a:bodyPr/>
                    <a:lstStyle/>
                    <a:p>
                      <a:pPr algn="ctr"/>
                      <a:r>
                        <a:rPr lang="en-US" dirty="0"/>
                        <a:t>2</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&lt;6.5</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[.51, .63)</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.19</a:t>
                      </a:r>
                    </a:p>
                  </a:txBody>
                  <a:tcPr/>
                </a:tc>
                <a:extLst>
                  <a:ext uri="{0D108BD9-81ED-4DB2-BD59-A6C34878D82A}">
                    <a16:rowId xmlns:a16="http://schemas.microsoft.com/office/drawing/2014/main" val="2786545169"/>
                  </a:ext>
                </a:extLst>
              </a:tr>
              <a:tr h="0">
                <a:tc>
                  <a:txBody>
                    <a:bodyPr/>
                    <a:lstStyle/>
                    <a:p>
                      <a:pPr algn="ctr"/>
                      <a:r>
                        <a:rPr lang="en-US" dirty="0"/>
                        <a:t>3</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&lt;6.5</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[.63, .67)</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.27</a:t>
                      </a:r>
                    </a:p>
                  </a:txBody>
                  <a:tcPr/>
                </a:tc>
                <a:extLst>
                  <a:ext uri="{0D108BD9-81ED-4DB2-BD59-A6C34878D82A}">
                    <a16:rowId xmlns:a16="http://schemas.microsoft.com/office/drawing/2014/main" val="527871808"/>
                  </a:ext>
                </a:extLst>
              </a:tr>
              <a:tr h="0">
                <a:tc>
                  <a:txBody>
                    <a:bodyPr/>
                    <a:lstStyle/>
                    <a:p>
                      <a:pPr algn="ctr"/>
                      <a:r>
                        <a:rPr lang="en-US" dirty="0"/>
                        <a:t>4</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[6.5, 6.9)</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&lt;.67</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.27</a:t>
                      </a:r>
                    </a:p>
                  </a:txBody>
                  <a:tcPr/>
                </a:tc>
                <a:extLst>
                  <a:ext uri="{0D108BD9-81ED-4DB2-BD59-A6C34878D82A}">
                    <a16:rowId xmlns:a16="http://schemas.microsoft.com/office/drawing/2014/main" val="2826155674"/>
                  </a:ext>
                </a:extLst>
              </a:tr>
              <a:tr h="0">
                <a:tc>
                  <a:txBody>
                    <a:bodyPr/>
                    <a:lstStyle/>
                    <a:p>
                      <a:pPr algn="ctr"/>
                      <a:r>
                        <a:rPr lang="en-US" dirty="0"/>
                        <a:t>5</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&lt;6.9</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sym typeface="Symbol" panose="05050102010706020507" pitchFamily="18" charset="2"/>
                        </a:rPr>
                        <a:t>.67</a:t>
                      </a:r>
                      <a:endParaRPr lang="en-US" sz="1200" dirty="0">
                        <a:solidFill>
                          <a:schemeClr val="tx1"/>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.14</a:t>
                      </a:r>
                    </a:p>
                  </a:txBody>
                  <a:tcPr/>
                </a:tc>
                <a:extLst>
                  <a:ext uri="{0D108BD9-81ED-4DB2-BD59-A6C34878D82A}">
                    <a16:rowId xmlns:a16="http://schemas.microsoft.com/office/drawing/2014/main" val="1668205711"/>
                  </a:ext>
                </a:extLst>
              </a:tr>
              <a:tr h="0">
                <a:tc>
                  <a:txBody>
                    <a:bodyPr/>
                    <a:lstStyle/>
                    <a:p>
                      <a:pPr algn="ctr"/>
                      <a:r>
                        <a:rPr lang="en-US" dirty="0"/>
                        <a:t>6</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[6.9, 7.4)</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&lt;.66</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.33</a:t>
                      </a:r>
                    </a:p>
                  </a:txBody>
                  <a:tcPr/>
                </a:tc>
                <a:extLst>
                  <a:ext uri="{0D108BD9-81ED-4DB2-BD59-A6C34878D82A}">
                    <a16:rowId xmlns:a16="http://schemas.microsoft.com/office/drawing/2014/main" val="2350720227"/>
                  </a:ext>
                </a:extLst>
              </a:tr>
              <a:tr h="0">
                <a:tc>
                  <a:txBody>
                    <a:bodyPr/>
                    <a:lstStyle/>
                    <a:p>
                      <a:pPr algn="ctr"/>
                      <a:r>
                        <a:rPr lang="en-US" dirty="0"/>
                        <a:t>7</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sym typeface="Symbol" panose="05050102010706020507" pitchFamily="18" charset="2"/>
                        </a:rPr>
                        <a:t>7.4</a:t>
                      </a:r>
                      <a:endParaRPr lang="en-US" sz="1200" dirty="0">
                        <a:solidFill>
                          <a:schemeClr val="tx1"/>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&lt;.66</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.46</a:t>
                      </a:r>
                    </a:p>
                  </a:txBody>
                  <a:tcPr/>
                </a:tc>
                <a:extLst>
                  <a:ext uri="{0D108BD9-81ED-4DB2-BD59-A6C34878D82A}">
                    <a16:rowId xmlns:a16="http://schemas.microsoft.com/office/drawing/2014/main" val="1961907014"/>
                  </a:ext>
                </a:extLst>
              </a:tr>
              <a:tr h="0">
                <a:tc>
                  <a:txBody>
                    <a:bodyPr/>
                    <a:lstStyle/>
                    <a:p>
                      <a:pPr algn="ctr"/>
                      <a:r>
                        <a:rPr lang="en-US" dirty="0"/>
                        <a:t>8</a:t>
                      </a:r>
                    </a:p>
                  </a:txBody>
                  <a:tcPr/>
                </a:tc>
                <a:tc>
                  <a:txBody>
                    <a:bodyPr/>
                    <a:lstStyle/>
                    <a:p>
                      <a:pPr algn="ctr">
                        <a:lnSpc>
                          <a:spcPct val="130000"/>
                        </a:lnSpc>
                      </a:pPr>
                      <a:r>
                        <a:rPr lang="en-US" sz="1200" dirty="0">
                          <a:solidFill>
                            <a:schemeClr val="tx1"/>
                          </a:solidFill>
                          <a:sym typeface="Symbol" panose="05050102010706020507" pitchFamily="18" charset="2"/>
                        </a:rPr>
                        <a:t>6.9</a:t>
                      </a:r>
                      <a:endParaRPr lang="en-US" dirty="0">
                        <a:solidFill>
                          <a:schemeClr val="tx1"/>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sym typeface="Symbol" panose="05050102010706020507" pitchFamily="18" charset="2"/>
                        </a:rPr>
                        <a:t>.66</a:t>
                      </a:r>
                      <a:endParaRPr lang="en-US" dirty="0">
                        <a:solidFill>
                          <a:schemeClr val="tx1"/>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.16</a:t>
                      </a:r>
                    </a:p>
                  </a:txBody>
                  <a:tcPr/>
                </a:tc>
                <a:extLst>
                  <a:ext uri="{0D108BD9-81ED-4DB2-BD59-A6C34878D82A}">
                    <a16:rowId xmlns:a16="http://schemas.microsoft.com/office/drawing/2014/main" val="634605509"/>
                  </a:ext>
                </a:extLst>
              </a:tr>
            </a:tbl>
          </a:graphicData>
        </a:graphic>
      </p:graphicFrame>
    </p:spTree>
    <p:extLst>
      <p:ext uri="{BB962C8B-B14F-4D97-AF65-F5344CB8AC3E}">
        <p14:creationId xmlns:p14="http://schemas.microsoft.com/office/powerpoint/2010/main" val="242603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
          <p:cNvSpPr>
            <a:spLocks noGrp="1" noChangeArrowheads="1"/>
          </p:cNvSpPr>
          <p:nvPr>
            <p:ph type="title"/>
            <p:custDataLst>
              <p:tags r:id="rId1"/>
            </p:custDataLst>
          </p:nvPr>
        </p:nvSpPr>
        <p:spPr/>
        <p:txBody>
          <a:bodyPr>
            <a:normAutofit fontScale="90000"/>
          </a:bodyPr>
          <a:lstStyle/>
          <a:p>
            <a:pPr eaLnBrk="1" hangingPunct="1"/>
            <a:r>
              <a:rPr lang="en-US" dirty="0"/>
              <a:t>Decision Trees Reminder</a:t>
            </a:r>
          </a:p>
        </p:txBody>
      </p:sp>
      <p:sp>
        <p:nvSpPr>
          <p:cNvPr id="4" name="Text Placeholder 3">
            <a:extLst>
              <a:ext uri="{FF2B5EF4-FFF2-40B4-BE49-F238E27FC236}">
                <a16:creationId xmlns:a16="http://schemas.microsoft.com/office/drawing/2014/main" id="{6C893688-1AFA-48C3-988E-974705E7B9B4}"/>
              </a:ext>
            </a:extLst>
          </p:cNvPr>
          <p:cNvSpPr>
            <a:spLocks noGrp="1"/>
          </p:cNvSpPr>
          <p:nvPr>
            <p:ph type="body" sz="quarter" idx="10"/>
          </p:nvPr>
        </p:nvSpPr>
        <p:spPr/>
        <p:txBody>
          <a:bodyPr/>
          <a:lstStyle/>
          <a:p>
            <a:r>
              <a:rPr lang="en-US" dirty="0"/>
              <a:t>Partitioned Input Space</a:t>
            </a:r>
          </a:p>
        </p:txBody>
      </p:sp>
      <p:pic>
        <p:nvPicPr>
          <p:cNvPr id="3" name="Picture 2">
            <a:extLst>
              <a:ext uri="{FF2B5EF4-FFF2-40B4-BE49-F238E27FC236}">
                <a16:creationId xmlns:a16="http://schemas.microsoft.com/office/drawing/2014/main" id="{FE5901BD-DFD1-4B6C-93E4-27631594EF26}"/>
              </a:ext>
            </a:extLst>
          </p:cNvPr>
          <p:cNvPicPr>
            <a:picLocks noChangeAspect="1"/>
          </p:cNvPicPr>
          <p:nvPr/>
        </p:nvPicPr>
        <p:blipFill>
          <a:blip r:embed="rId4"/>
          <a:stretch>
            <a:fillRect/>
          </a:stretch>
        </p:blipFill>
        <p:spPr>
          <a:xfrm>
            <a:off x="2238375" y="1497012"/>
            <a:ext cx="4667250" cy="2914650"/>
          </a:xfrm>
          <a:prstGeom prst="rect">
            <a:avLst/>
          </a:prstGeom>
        </p:spPr>
      </p:pic>
    </p:spTree>
    <p:extLst>
      <p:ext uri="{BB962C8B-B14F-4D97-AF65-F5344CB8AC3E}">
        <p14:creationId xmlns:p14="http://schemas.microsoft.com/office/powerpoint/2010/main" val="356057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custDataLst>
              <p:tags r:id="rId1"/>
            </p:custDataLst>
          </p:nvPr>
        </p:nvSpPr>
        <p:spPr/>
        <p:txBody>
          <a:bodyPr/>
          <a:lstStyle/>
          <a:p>
            <a:pPr eaLnBrk="1" hangingPunct="1"/>
            <a:r>
              <a:rPr lang="en-US" dirty="0"/>
              <a:t>Multivariate Step Function</a:t>
            </a:r>
          </a:p>
        </p:txBody>
      </p:sp>
      <p:pic>
        <p:nvPicPr>
          <p:cNvPr id="4" name="Picture 3">
            <a:extLst>
              <a:ext uri="{FF2B5EF4-FFF2-40B4-BE49-F238E27FC236}">
                <a16:creationId xmlns:a16="http://schemas.microsoft.com/office/drawing/2014/main" id="{8AD98E5B-B984-4C1F-8139-9A36BDC52660}"/>
              </a:ext>
            </a:extLst>
          </p:cNvPr>
          <p:cNvPicPr>
            <a:picLocks noChangeAspect="1"/>
          </p:cNvPicPr>
          <p:nvPr/>
        </p:nvPicPr>
        <p:blipFill>
          <a:blip r:embed="rId4"/>
          <a:stretch>
            <a:fillRect/>
          </a:stretch>
        </p:blipFill>
        <p:spPr>
          <a:xfrm>
            <a:off x="1273051" y="857250"/>
            <a:ext cx="6597897" cy="3836334"/>
          </a:xfrm>
          <a:prstGeom prst="rect">
            <a:avLst/>
          </a:prstGeom>
        </p:spPr>
      </p:pic>
    </p:spTree>
    <p:extLst>
      <p:ext uri="{BB962C8B-B14F-4D97-AF65-F5344CB8AC3E}">
        <p14:creationId xmlns:p14="http://schemas.microsoft.com/office/powerpoint/2010/main" val="3902047108"/>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C4D20-EDCB-4C7F-897F-0B27DD925FA0}"/>
              </a:ext>
            </a:extLst>
          </p:cNvPr>
          <p:cNvSpPr>
            <a:spLocks noGrp="1"/>
          </p:cNvSpPr>
          <p:nvPr>
            <p:ph type="title"/>
          </p:nvPr>
        </p:nvSpPr>
        <p:spPr/>
        <p:txBody>
          <a:bodyPr>
            <a:normAutofit fontScale="90000"/>
          </a:bodyPr>
          <a:lstStyle/>
          <a:p>
            <a:r>
              <a:rPr lang="en-US" dirty="0"/>
              <a:t>Partitioned Predictor Space</a:t>
            </a:r>
          </a:p>
        </p:txBody>
      </p:sp>
      <p:sp>
        <p:nvSpPr>
          <p:cNvPr id="3" name="Slide Number Placeholder 2">
            <a:extLst>
              <a:ext uri="{FF2B5EF4-FFF2-40B4-BE49-F238E27FC236}">
                <a16:creationId xmlns:a16="http://schemas.microsoft.com/office/drawing/2014/main" id="{D60CEBFC-B57E-42CA-9B6E-94F0499F2A63}"/>
              </a:ext>
            </a:extLst>
          </p:cNvPr>
          <p:cNvSpPr>
            <a:spLocks noGrp="1"/>
          </p:cNvSpPr>
          <p:nvPr>
            <p:ph type="sldNum" sz="quarter" idx="12"/>
          </p:nvPr>
        </p:nvSpPr>
        <p:spPr/>
        <p:txBody>
          <a:bodyPr/>
          <a:lstStyle/>
          <a:p>
            <a:fld id="{6E61BB2A-F643-4BC4-A7C3-7339FD5A6B19}" type="slidenum">
              <a:rPr lang="en-US" smtClean="0"/>
              <a:pPr/>
              <a:t>6</a:t>
            </a:fld>
            <a:endParaRPr lang="en-US"/>
          </a:p>
        </p:txBody>
      </p:sp>
      <p:cxnSp>
        <p:nvCxnSpPr>
          <p:cNvPr id="7" name="Straight Connector 6">
            <a:extLst>
              <a:ext uri="{FF2B5EF4-FFF2-40B4-BE49-F238E27FC236}">
                <a16:creationId xmlns:a16="http://schemas.microsoft.com/office/drawing/2014/main" id="{757C66A5-AA10-474B-9162-C97F8761C944}"/>
              </a:ext>
            </a:extLst>
          </p:cNvPr>
          <p:cNvCxnSpPr/>
          <p:nvPr/>
        </p:nvCxnSpPr>
        <p:spPr>
          <a:xfrm>
            <a:off x="3088386" y="1085850"/>
            <a:ext cx="0" cy="33718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DAC12B2-9633-434E-ADF6-9B4402A93B60}"/>
              </a:ext>
            </a:extLst>
          </p:cNvPr>
          <p:cNvCxnSpPr>
            <a:cxnSpLocks/>
          </p:cNvCxnSpPr>
          <p:nvPr/>
        </p:nvCxnSpPr>
        <p:spPr>
          <a:xfrm flipH="1">
            <a:off x="3088386" y="3028950"/>
            <a:ext cx="47411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C7D3246-11EC-4D17-802B-87C0EAFFF535}"/>
                  </a:ext>
                </a:extLst>
              </p:cNvPr>
              <p:cNvSpPr txBox="1"/>
              <p:nvPr/>
            </p:nvSpPr>
            <p:spPr>
              <a:xfrm>
                <a:off x="1442460" y="2679922"/>
                <a:ext cx="2226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itchFamily="18" charset="0"/>
                            </a:rPr>
                          </m:ctrlPr>
                        </m:sSubPr>
                        <m:e>
                          <m:r>
                            <a:rPr lang="en-US" b="0" i="1" smtClean="0">
                              <a:latin typeface="Cambria Math" panose="02040503050406030204" pitchFamily="18" charset="0"/>
                              <a:ea typeface="Cambria Math" pitchFamily="18" charset="0"/>
                            </a:rPr>
                            <m:t>𝑅</m:t>
                          </m:r>
                        </m:e>
                        <m:sub>
                          <m:r>
                            <a:rPr lang="en-US" b="0" i="1" smtClean="0">
                              <a:latin typeface="Cambria Math" panose="02040503050406030204" pitchFamily="18" charset="0"/>
                              <a:ea typeface="Cambria Math" pitchFamily="18" charset="0"/>
                            </a:rPr>
                            <m:t>1</m:t>
                          </m:r>
                        </m:sub>
                      </m:sSub>
                    </m:oMath>
                  </m:oMathPara>
                </a14:m>
                <a:endParaRPr lang="en-US" dirty="0">
                  <a:latin typeface="Cambria Math" pitchFamily="18" charset="0"/>
                  <a:ea typeface="Cambria Math" pitchFamily="18" charset="0"/>
                </a:endParaRPr>
              </a:p>
            </p:txBody>
          </p:sp>
        </mc:Choice>
        <mc:Fallback xmlns="">
          <p:sp>
            <p:nvSpPr>
              <p:cNvPr id="12" name="TextBox 11">
                <a:extLst>
                  <a:ext uri="{FF2B5EF4-FFF2-40B4-BE49-F238E27FC236}">
                    <a16:creationId xmlns:a16="http://schemas.microsoft.com/office/drawing/2014/main" id="{1C7D3246-11EC-4D17-802B-87C0EAFFF535}"/>
                  </a:ext>
                </a:extLst>
              </p:cNvPr>
              <p:cNvSpPr txBox="1">
                <a:spLocks noRot="1" noChangeAspect="1" noMove="1" noResize="1" noEditPoints="1" noAdjustHandles="1" noChangeArrowheads="1" noChangeShapeType="1" noTextEdit="1"/>
              </p:cNvSpPr>
              <p:nvPr/>
            </p:nvSpPr>
            <p:spPr>
              <a:xfrm>
                <a:off x="1442460" y="2679922"/>
                <a:ext cx="222610" cy="276999"/>
              </a:xfrm>
              <a:prstGeom prst="rect">
                <a:avLst/>
              </a:prstGeom>
              <a:blipFill>
                <a:blip r:embed="rId3"/>
                <a:stretch>
                  <a:fillRect l="-38889" r="-30556"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EDF40B8-E1D1-4241-B1AD-524383DC2A92}"/>
                  </a:ext>
                </a:extLst>
              </p:cNvPr>
              <p:cNvSpPr txBox="1"/>
              <p:nvPr/>
            </p:nvSpPr>
            <p:spPr>
              <a:xfrm>
                <a:off x="5657850" y="3839476"/>
                <a:ext cx="2266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itchFamily="18" charset="0"/>
                            </a:rPr>
                          </m:ctrlPr>
                        </m:sSubPr>
                        <m:e>
                          <m:r>
                            <a:rPr lang="en-US" b="0" i="1" smtClean="0">
                              <a:latin typeface="Cambria Math" panose="02040503050406030204" pitchFamily="18" charset="0"/>
                              <a:ea typeface="Cambria Math" pitchFamily="18" charset="0"/>
                            </a:rPr>
                            <m:t>𝑅</m:t>
                          </m:r>
                        </m:e>
                        <m:sub>
                          <m:r>
                            <a:rPr lang="en-US" b="0" i="1" smtClean="0">
                              <a:latin typeface="Cambria Math" panose="02040503050406030204" pitchFamily="18" charset="0"/>
                              <a:ea typeface="Cambria Math" pitchFamily="18" charset="0"/>
                            </a:rPr>
                            <m:t>2</m:t>
                          </m:r>
                        </m:sub>
                      </m:sSub>
                    </m:oMath>
                  </m:oMathPara>
                </a14:m>
                <a:endParaRPr lang="en-US" dirty="0">
                  <a:latin typeface="Cambria Math" pitchFamily="18" charset="0"/>
                  <a:ea typeface="Cambria Math" pitchFamily="18" charset="0"/>
                </a:endParaRPr>
              </a:p>
            </p:txBody>
          </p:sp>
        </mc:Choice>
        <mc:Fallback xmlns="">
          <p:sp>
            <p:nvSpPr>
              <p:cNvPr id="13" name="TextBox 12">
                <a:extLst>
                  <a:ext uri="{FF2B5EF4-FFF2-40B4-BE49-F238E27FC236}">
                    <a16:creationId xmlns:a16="http://schemas.microsoft.com/office/drawing/2014/main" id="{9EDF40B8-E1D1-4241-B1AD-524383DC2A92}"/>
                  </a:ext>
                </a:extLst>
              </p:cNvPr>
              <p:cNvSpPr txBox="1">
                <a:spLocks noRot="1" noChangeAspect="1" noMove="1" noResize="1" noEditPoints="1" noAdjustHandles="1" noChangeArrowheads="1" noChangeShapeType="1" noTextEdit="1"/>
              </p:cNvSpPr>
              <p:nvPr/>
            </p:nvSpPr>
            <p:spPr>
              <a:xfrm>
                <a:off x="5657850" y="3839476"/>
                <a:ext cx="226601" cy="276999"/>
              </a:xfrm>
              <a:prstGeom prst="rect">
                <a:avLst/>
              </a:prstGeom>
              <a:blipFill>
                <a:blip r:embed="rId4"/>
                <a:stretch>
                  <a:fillRect l="-35135" r="-3243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88F3A9B-2B30-4736-BBB3-54B1BAF666F1}"/>
                  </a:ext>
                </a:extLst>
              </p:cNvPr>
              <p:cNvSpPr txBox="1"/>
              <p:nvPr/>
            </p:nvSpPr>
            <p:spPr>
              <a:xfrm>
                <a:off x="6172200" y="1690457"/>
                <a:ext cx="2266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itchFamily="18" charset="0"/>
                            </a:rPr>
                          </m:ctrlPr>
                        </m:sSubPr>
                        <m:e>
                          <m:r>
                            <a:rPr lang="en-US" b="0" i="1" smtClean="0">
                              <a:latin typeface="Cambria Math" panose="02040503050406030204" pitchFamily="18" charset="0"/>
                              <a:ea typeface="Cambria Math" pitchFamily="18" charset="0"/>
                            </a:rPr>
                            <m:t>𝑅</m:t>
                          </m:r>
                        </m:e>
                        <m:sub>
                          <m:r>
                            <a:rPr lang="en-US" b="0" i="1" smtClean="0">
                              <a:latin typeface="Cambria Math" panose="02040503050406030204" pitchFamily="18" charset="0"/>
                              <a:ea typeface="Cambria Math" pitchFamily="18" charset="0"/>
                            </a:rPr>
                            <m:t>3</m:t>
                          </m:r>
                        </m:sub>
                      </m:sSub>
                    </m:oMath>
                  </m:oMathPara>
                </a14:m>
                <a:endParaRPr lang="en-US" dirty="0">
                  <a:latin typeface="Cambria Math" pitchFamily="18" charset="0"/>
                  <a:ea typeface="Cambria Math" pitchFamily="18" charset="0"/>
                </a:endParaRPr>
              </a:p>
            </p:txBody>
          </p:sp>
        </mc:Choice>
        <mc:Fallback xmlns="">
          <p:sp>
            <p:nvSpPr>
              <p:cNvPr id="14" name="TextBox 13">
                <a:extLst>
                  <a:ext uri="{FF2B5EF4-FFF2-40B4-BE49-F238E27FC236}">
                    <a16:creationId xmlns:a16="http://schemas.microsoft.com/office/drawing/2014/main" id="{688F3A9B-2B30-4736-BBB3-54B1BAF666F1}"/>
                  </a:ext>
                </a:extLst>
              </p:cNvPr>
              <p:cNvSpPr txBox="1">
                <a:spLocks noRot="1" noChangeAspect="1" noMove="1" noResize="1" noEditPoints="1" noAdjustHandles="1" noChangeArrowheads="1" noChangeShapeType="1" noTextEdit="1"/>
              </p:cNvSpPr>
              <p:nvPr/>
            </p:nvSpPr>
            <p:spPr>
              <a:xfrm>
                <a:off x="6172200" y="1690457"/>
                <a:ext cx="226601" cy="276999"/>
              </a:xfrm>
              <a:prstGeom prst="rect">
                <a:avLst/>
              </a:prstGeom>
              <a:blipFill>
                <a:blip r:embed="rId5"/>
                <a:stretch>
                  <a:fillRect l="-37838" r="-29730" b="-1739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6E95E02-125F-4C15-A003-661354D201F9}"/>
              </a:ext>
            </a:extLst>
          </p:cNvPr>
          <p:cNvPicPr>
            <a:picLocks noChangeAspect="1"/>
          </p:cNvPicPr>
          <p:nvPr/>
        </p:nvPicPr>
        <p:blipFill>
          <a:blip r:embed="rId6"/>
          <a:stretch>
            <a:fillRect/>
          </a:stretch>
        </p:blipFill>
        <p:spPr>
          <a:xfrm>
            <a:off x="495607" y="1027025"/>
            <a:ext cx="8152786" cy="3667903"/>
          </a:xfrm>
          <a:prstGeom prst="rect">
            <a:avLst/>
          </a:prstGeom>
        </p:spPr>
      </p:pic>
      <p:cxnSp>
        <p:nvCxnSpPr>
          <p:cNvPr id="9" name="Straight Connector 8">
            <a:extLst>
              <a:ext uri="{FF2B5EF4-FFF2-40B4-BE49-F238E27FC236}">
                <a16:creationId xmlns:a16="http://schemas.microsoft.com/office/drawing/2014/main" id="{10908027-98C1-4129-92B4-502176D4CEB6}"/>
              </a:ext>
            </a:extLst>
          </p:cNvPr>
          <p:cNvCxnSpPr>
            <a:cxnSpLocks/>
          </p:cNvCxnSpPr>
          <p:nvPr/>
        </p:nvCxnSpPr>
        <p:spPr>
          <a:xfrm>
            <a:off x="1949450" y="1027025"/>
            <a:ext cx="0" cy="3500525"/>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1DD1C75-7FB0-4964-88AA-80016FBDC543}"/>
              </a:ext>
            </a:extLst>
          </p:cNvPr>
          <p:cNvCxnSpPr>
            <a:cxnSpLocks/>
          </p:cNvCxnSpPr>
          <p:nvPr/>
        </p:nvCxnSpPr>
        <p:spPr>
          <a:xfrm flipH="1">
            <a:off x="1949450" y="3102971"/>
            <a:ext cx="5422900"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875029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p:txBody>
          <a:bodyPr>
            <a:normAutofit fontScale="90000"/>
          </a:bodyPr>
          <a:lstStyle/>
          <a:p>
            <a:pPr eaLnBrk="1" hangingPunct="1"/>
            <a:r>
              <a:rPr lang="en-US" dirty="0"/>
              <a:t>Classification Trees </a:t>
            </a:r>
          </a:p>
        </p:txBody>
      </p:sp>
      <p:sp>
        <p:nvSpPr>
          <p:cNvPr id="8" name="Text Placeholder 7">
            <a:extLst>
              <a:ext uri="{FF2B5EF4-FFF2-40B4-BE49-F238E27FC236}">
                <a16:creationId xmlns:a16="http://schemas.microsoft.com/office/drawing/2014/main" id="{541D37B0-B042-405A-A79E-D70E281DC912}"/>
              </a:ext>
            </a:extLst>
          </p:cNvPr>
          <p:cNvSpPr>
            <a:spLocks noGrp="1"/>
          </p:cNvSpPr>
          <p:nvPr>
            <p:ph type="body" sz="quarter" idx="10"/>
          </p:nvPr>
        </p:nvSpPr>
        <p:spPr/>
        <p:txBody>
          <a:bodyPr/>
          <a:lstStyle/>
          <a:p>
            <a:r>
              <a:rPr lang="en-US" dirty="0"/>
              <a:t>Instability</a:t>
            </a:r>
          </a:p>
        </p:txBody>
      </p:sp>
      <p:sp>
        <p:nvSpPr>
          <p:cNvPr id="4" name="TextBox 3"/>
          <p:cNvSpPr txBox="1"/>
          <p:nvPr>
            <p:custDataLst>
              <p:tags r:id="rId2"/>
            </p:custDataLst>
          </p:nvPr>
        </p:nvSpPr>
        <p:spPr>
          <a:xfrm>
            <a:off x="8775700" y="4787900"/>
            <a:ext cx="333746" cy="338554"/>
          </a:xfrm>
          <a:prstGeom prst="rect">
            <a:avLst/>
          </a:prstGeom>
          <a:noFill/>
        </p:spPr>
        <p:txBody>
          <a:bodyPr vert="horz" wrap="none" lIns="91440" tIns="45720" rIns="91440" bIns="45720" rtlCol="0">
            <a:spAutoFit/>
          </a:bodyPr>
          <a:lstStyle/>
          <a:p>
            <a:r>
              <a:rPr lang="en-US" sz="1600" b="1" dirty="0"/>
              <a:t>...</a:t>
            </a:r>
          </a:p>
        </p:txBody>
      </p:sp>
      <p:pic>
        <p:nvPicPr>
          <p:cNvPr id="6" name="Picture 5">
            <a:extLst>
              <a:ext uri="{FF2B5EF4-FFF2-40B4-BE49-F238E27FC236}">
                <a16:creationId xmlns:a16="http://schemas.microsoft.com/office/drawing/2014/main" id="{3F156B47-1044-42DF-B071-00B8808EEC04}"/>
              </a:ext>
            </a:extLst>
          </p:cNvPr>
          <p:cNvPicPr>
            <a:picLocks noChangeAspect="1"/>
          </p:cNvPicPr>
          <p:nvPr/>
        </p:nvPicPr>
        <p:blipFill>
          <a:blip r:embed="rId5"/>
          <a:stretch>
            <a:fillRect/>
          </a:stretch>
        </p:blipFill>
        <p:spPr>
          <a:xfrm>
            <a:off x="1391952" y="1282962"/>
            <a:ext cx="6561099" cy="3674215"/>
          </a:xfrm>
          <a:prstGeom prst="rect">
            <a:avLst/>
          </a:prstGeom>
        </p:spPr>
      </p:pic>
    </p:spTree>
    <p:extLst>
      <p:ext uri="{BB962C8B-B14F-4D97-AF65-F5344CB8AC3E}">
        <p14:creationId xmlns:p14="http://schemas.microsoft.com/office/powerpoint/2010/main" val="374617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custDataLst>
              <p:tags r:id="rId1"/>
            </p:custDataLst>
          </p:nvPr>
        </p:nvSpPr>
        <p:spPr/>
        <p:txBody>
          <a:bodyPr/>
          <a:lstStyle/>
          <a:p>
            <a:pPr eaLnBrk="1" hangingPunct="1"/>
            <a:r>
              <a:rPr lang="en-US" dirty="0"/>
              <a:t>Perturb</a:t>
            </a:r>
          </a:p>
        </p:txBody>
      </p:sp>
      <p:sp>
        <p:nvSpPr>
          <p:cNvPr id="2" name="TextBox 1"/>
          <p:cNvSpPr txBox="1"/>
          <p:nvPr>
            <p:custDataLst>
              <p:tags r:id="rId2"/>
            </p:custDataLst>
          </p:nvPr>
        </p:nvSpPr>
        <p:spPr>
          <a:xfrm>
            <a:off x="8775700" y="4787900"/>
            <a:ext cx="333746" cy="338554"/>
          </a:xfrm>
          <a:prstGeom prst="rect">
            <a:avLst/>
          </a:prstGeom>
          <a:noFill/>
        </p:spPr>
        <p:txBody>
          <a:bodyPr vert="horz" wrap="none" lIns="91440" tIns="45720" rIns="91440" bIns="45720" rtlCol="0">
            <a:spAutoFit/>
          </a:bodyPr>
          <a:lstStyle/>
          <a:p>
            <a:r>
              <a:rPr lang="en-US" sz="1600" b="1" dirty="0"/>
              <a:t>...</a:t>
            </a:r>
          </a:p>
        </p:txBody>
      </p:sp>
      <p:pic>
        <p:nvPicPr>
          <p:cNvPr id="6" name="Picture 5">
            <a:extLst>
              <a:ext uri="{FF2B5EF4-FFF2-40B4-BE49-F238E27FC236}">
                <a16:creationId xmlns:a16="http://schemas.microsoft.com/office/drawing/2014/main" id="{614C0B87-0522-46C3-AEB0-31DA5D1CA191}"/>
              </a:ext>
            </a:extLst>
          </p:cNvPr>
          <p:cNvPicPr>
            <a:picLocks noChangeAspect="1"/>
          </p:cNvPicPr>
          <p:nvPr/>
        </p:nvPicPr>
        <p:blipFill>
          <a:blip r:embed="rId5"/>
          <a:stretch>
            <a:fillRect/>
          </a:stretch>
        </p:blipFill>
        <p:spPr>
          <a:xfrm>
            <a:off x="1478897" y="896558"/>
            <a:ext cx="6186206" cy="4001615"/>
          </a:xfrm>
          <a:prstGeom prst="rect">
            <a:avLst/>
          </a:prstGeom>
        </p:spPr>
      </p:pic>
    </p:spTree>
    <p:extLst>
      <p:ext uri="{BB962C8B-B14F-4D97-AF65-F5344CB8AC3E}">
        <p14:creationId xmlns:p14="http://schemas.microsoft.com/office/powerpoint/2010/main" val="2318186469"/>
      </p:ext>
    </p:extLst>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custDataLst>
              <p:tags r:id="rId1"/>
            </p:custDataLst>
          </p:nvPr>
        </p:nvSpPr>
        <p:spPr/>
        <p:txBody>
          <a:bodyPr/>
          <a:lstStyle/>
          <a:p>
            <a:pPr eaLnBrk="1" hangingPunct="1"/>
            <a:r>
              <a:rPr lang="en-US" dirty="0"/>
              <a:t>Combine</a:t>
            </a:r>
          </a:p>
        </p:txBody>
      </p:sp>
      <p:sp>
        <p:nvSpPr>
          <p:cNvPr id="8196" name="Rectangle 123"/>
          <p:cNvSpPr>
            <a:spLocks noChangeArrowheads="1"/>
          </p:cNvSpPr>
          <p:nvPr>
            <p:custDataLst>
              <p:tags r:id="rId2"/>
            </p:custDataLst>
          </p:nvPr>
        </p:nvSpPr>
        <p:spPr bwMode="auto">
          <a:xfrm>
            <a:off x="6874669" y="2160564"/>
            <a:ext cx="422672" cy="59531"/>
          </a:xfrm>
          <a:prstGeom prst="rect">
            <a:avLst/>
          </a:prstGeom>
          <a:solidFill>
            <a:srgbClr val="CC9900"/>
          </a:solidFill>
          <a:ln w="9525">
            <a:solidFill>
              <a:schemeClr val="tx1"/>
            </a:solidFill>
            <a:miter lim="800000"/>
            <a:headEnd/>
            <a:tailEnd/>
          </a:ln>
        </p:spPr>
        <p:txBody>
          <a:bodyPr wrap="none" anchor="ctr"/>
          <a:lstStyle/>
          <a:p>
            <a:endParaRPr lang="en-US" sz="1500" dirty="0"/>
          </a:p>
        </p:txBody>
      </p:sp>
      <p:sp>
        <p:nvSpPr>
          <p:cNvPr id="8197" name="Rectangle 3"/>
          <p:cNvSpPr>
            <a:spLocks noChangeArrowheads="1"/>
          </p:cNvSpPr>
          <p:nvPr>
            <p:custDataLst>
              <p:tags r:id="rId3"/>
            </p:custDataLst>
          </p:nvPr>
        </p:nvSpPr>
        <p:spPr bwMode="auto">
          <a:xfrm>
            <a:off x="1658541" y="1200920"/>
            <a:ext cx="1238250" cy="75010"/>
          </a:xfrm>
          <a:prstGeom prst="rect">
            <a:avLst/>
          </a:prstGeom>
          <a:solidFill>
            <a:srgbClr val="CC9900"/>
          </a:solidFill>
          <a:ln w="19050">
            <a:solidFill>
              <a:schemeClr val="tx1"/>
            </a:solidFill>
            <a:miter lim="800000"/>
            <a:headEnd/>
            <a:tailEnd/>
          </a:ln>
        </p:spPr>
        <p:txBody>
          <a:bodyPr wrap="none" anchor="ctr"/>
          <a:lstStyle/>
          <a:p>
            <a:endParaRPr lang="en-US" sz="1500" dirty="0"/>
          </a:p>
        </p:txBody>
      </p:sp>
      <p:sp>
        <p:nvSpPr>
          <p:cNvPr id="8198" name="Rectangle 4"/>
          <p:cNvSpPr>
            <a:spLocks noChangeArrowheads="1"/>
          </p:cNvSpPr>
          <p:nvPr>
            <p:custDataLst>
              <p:tags r:id="rId4"/>
            </p:custDataLst>
          </p:nvPr>
        </p:nvSpPr>
        <p:spPr bwMode="auto">
          <a:xfrm>
            <a:off x="2897982" y="1200920"/>
            <a:ext cx="531019" cy="373856"/>
          </a:xfrm>
          <a:prstGeom prst="rect">
            <a:avLst/>
          </a:prstGeom>
          <a:solidFill>
            <a:srgbClr val="008000"/>
          </a:solidFill>
          <a:ln w="9525">
            <a:solidFill>
              <a:schemeClr val="tx1"/>
            </a:solidFill>
            <a:miter lim="800000"/>
            <a:headEnd/>
            <a:tailEnd/>
          </a:ln>
        </p:spPr>
        <p:txBody>
          <a:bodyPr wrap="none" anchor="ctr"/>
          <a:lstStyle/>
          <a:p>
            <a:endParaRPr lang="en-US" sz="1500" dirty="0"/>
          </a:p>
        </p:txBody>
      </p:sp>
      <p:sp>
        <p:nvSpPr>
          <p:cNvPr id="8199" name="Rectangle 5"/>
          <p:cNvSpPr>
            <a:spLocks noChangeArrowheads="1"/>
          </p:cNvSpPr>
          <p:nvPr>
            <p:custDataLst>
              <p:tags r:id="rId5"/>
            </p:custDataLst>
          </p:nvPr>
        </p:nvSpPr>
        <p:spPr bwMode="auto">
          <a:xfrm>
            <a:off x="2897982" y="1574776"/>
            <a:ext cx="531019" cy="1291829"/>
          </a:xfrm>
          <a:prstGeom prst="rect">
            <a:avLst/>
          </a:prstGeom>
          <a:solidFill>
            <a:srgbClr val="CC9900"/>
          </a:solidFill>
          <a:ln w="9525">
            <a:solidFill>
              <a:schemeClr val="tx1"/>
            </a:solidFill>
            <a:miter lim="800000"/>
            <a:headEnd/>
            <a:tailEnd/>
          </a:ln>
        </p:spPr>
        <p:txBody>
          <a:bodyPr wrap="none" anchor="ctr"/>
          <a:lstStyle/>
          <a:p>
            <a:endParaRPr lang="en-US" sz="1500" dirty="0"/>
          </a:p>
        </p:txBody>
      </p:sp>
      <p:sp>
        <p:nvSpPr>
          <p:cNvPr id="8200" name="Rectangle 6"/>
          <p:cNvSpPr>
            <a:spLocks noChangeArrowheads="1"/>
          </p:cNvSpPr>
          <p:nvPr>
            <p:custDataLst>
              <p:tags r:id="rId6"/>
            </p:custDataLst>
          </p:nvPr>
        </p:nvSpPr>
        <p:spPr bwMode="auto">
          <a:xfrm>
            <a:off x="1658541" y="2278436"/>
            <a:ext cx="1238250" cy="588169"/>
          </a:xfrm>
          <a:prstGeom prst="rect">
            <a:avLst/>
          </a:prstGeom>
          <a:solidFill>
            <a:srgbClr val="CC9900"/>
          </a:solidFill>
          <a:ln w="9525">
            <a:solidFill>
              <a:schemeClr val="tx1"/>
            </a:solidFill>
            <a:miter lim="800000"/>
            <a:headEnd/>
            <a:tailEnd/>
          </a:ln>
        </p:spPr>
        <p:txBody>
          <a:bodyPr wrap="none" anchor="ctr"/>
          <a:lstStyle/>
          <a:p>
            <a:endParaRPr lang="en-US" sz="1500" dirty="0"/>
          </a:p>
        </p:txBody>
      </p:sp>
      <p:sp>
        <p:nvSpPr>
          <p:cNvPr id="8201" name="Rectangle 7"/>
          <p:cNvSpPr>
            <a:spLocks noChangeArrowheads="1"/>
          </p:cNvSpPr>
          <p:nvPr>
            <p:custDataLst>
              <p:tags r:id="rId7"/>
            </p:custDataLst>
          </p:nvPr>
        </p:nvSpPr>
        <p:spPr bwMode="auto">
          <a:xfrm>
            <a:off x="1722835" y="1277120"/>
            <a:ext cx="1173956" cy="1001316"/>
          </a:xfrm>
          <a:prstGeom prst="rect">
            <a:avLst/>
          </a:prstGeom>
          <a:solidFill>
            <a:srgbClr val="008000"/>
          </a:solidFill>
          <a:ln w="9525">
            <a:solidFill>
              <a:schemeClr val="tx1"/>
            </a:solidFill>
            <a:miter lim="800000"/>
            <a:headEnd/>
            <a:tailEnd/>
          </a:ln>
        </p:spPr>
        <p:txBody>
          <a:bodyPr wrap="none" anchor="ctr"/>
          <a:lstStyle/>
          <a:p>
            <a:endParaRPr lang="en-US" sz="1500" dirty="0"/>
          </a:p>
        </p:txBody>
      </p:sp>
      <p:sp>
        <p:nvSpPr>
          <p:cNvPr id="8202" name="Rectangle 8"/>
          <p:cNvSpPr>
            <a:spLocks noChangeArrowheads="1"/>
          </p:cNvSpPr>
          <p:nvPr>
            <p:custDataLst>
              <p:tags r:id="rId8"/>
            </p:custDataLst>
          </p:nvPr>
        </p:nvSpPr>
        <p:spPr bwMode="auto">
          <a:xfrm>
            <a:off x="1658541" y="1278311"/>
            <a:ext cx="64294" cy="1000125"/>
          </a:xfrm>
          <a:prstGeom prst="rect">
            <a:avLst/>
          </a:prstGeom>
          <a:solidFill>
            <a:srgbClr val="CC9900"/>
          </a:solidFill>
          <a:ln w="19050">
            <a:solidFill>
              <a:schemeClr val="tx1"/>
            </a:solidFill>
            <a:miter lim="800000"/>
            <a:headEnd/>
            <a:tailEnd/>
          </a:ln>
        </p:spPr>
        <p:txBody>
          <a:bodyPr wrap="none" anchor="ctr"/>
          <a:lstStyle/>
          <a:p>
            <a:endParaRPr lang="en-US" sz="1500" dirty="0"/>
          </a:p>
        </p:txBody>
      </p:sp>
      <p:sp>
        <p:nvSpPr>
          <p:cNvPr id="8203" name="Rectangle 9"/>
          <p:cNvSpPr>
            <a:spLocks noChangeArrowheads="1"/>
          </p:cNvSpPr>
          <p:nvPr>
            <p:custDataLst>
              <p:tags r:id="rId9"/>
            </p:custDataLst>
          </p:nvPr>
        </p:nvSpPr>
        <p:spPr bwMode="auto">
          <a:xfrm>
            <a:off x="3667125" y="1815283"/>
            <a:ext cx="1239441" cy="1051322"/>
          </a:xfrm>
          <a:prstGeom prst="rect">
            <a:avLst/>
          </a:prstGeom>
          <a:solidFill>
            <a:srgbClr val="008000"/>
          </a:solidFill>
          <a:ln w="9525">
            <a:solidFill>
              <a:schemeClr val="tx1"/>
            </a:solidFill>
            <a:miter lim="800000"/>
            <a:headEnd/>
            <a:tailEnd/>
          </a:ln>
        </p:spPr>
        <p:txBody>
          <a:bodyPr wrap="none" anchor="ctr"/>
          <a:lstStyle/>
          <a:p>
            <a:endParaRPr lang="en-US" sz="1500" dirty="0"/>
          </a:p>
        </p:txBody>
      </p:sp>
      <p:sp>
        <p:nvSpPr>
          <p:cNvPr id="8204" name="Rectangle 10"/>
          <p:cNvSpPr>
            <a:spLocks noChangeArrowheads="1"/>
          </p:cNvSpPr>
          <p:nvPr>
            <p:custDataLst>
              <p:tags r:id="rId10"/>
            </p:custDataLst>
          </p:nvPr>
        </p:nvSpPr>
        <p:spPr bwMode="auto">
          <a:xfrm>
            <a:off x="4904185" y="1815283"/>
            <a:ext cx="533400" cy="1051322"/>
          </a:xfrm>
          <a:prstGeom prst="rect">
            <a:avLst/>
          </a:prstGeom>
          <a:solidFill>
            <a:srgbClr val="CC9900"/>
          </a:solidFill>
          <a:ln w="9525">
            <a:solidFill>
              <a:schemeClr val="tx1"/>
            </a:solidFill>
            <a:miter lim="800000"/>
            <a:headEnd/>
            <a:tailEnd/>
          </a:ln>
        </p:spPr>
        <p:txBody>
          <a:bodyPr wrap="none" anchor="ctr"/>
          <a:lstStyle/>
          <a:p>
            <a:endParaRPr lang="en-US" sz="1500" dirty="0"/>
          </a:p>
        </p:txBody>
      </p:sp>
      <p:sp>
        <p:nvSpPr>
          <p:cNvPr id="8205" name="Rectangle 11"/>
          <p:cNvSpPr>
            <a:spLocks noChangeArrowheads="1"/>
          </p:cNvSpPr>
          <p:nvPr>
            <p:custDataLst>
              <p:tags r:id="rId11"/>
            </p:custDataLst>
          </p:nvPr>
        </p:nvSpPr>
        <p:spPr bwMode="auto">
          <a:xfrm>
            <a:off x="3667126" y="1200919"/>
            <a:ext cx="907256" cy="614363"/>
          </a:xfrm>
          <a:prstGeom prst="rect">
            <a:avLst/>
          </a:prstGeom>
          <a:solidFill>
            <a:srgbClr val="008000"/>
          </a:solidFill>
          <a:ln w="9525">
            <a:solidFill>
              <a:schemeClr val="tx1"/>
            </a:solidFill>
            <a:miter lim="800000"/>
            <a:headEnd/>
            <a:tailEnd/>
          </a:ln>
        </p:spPr>
        <p:txBody>
          <a:bodyPr wrap="none" anchor="ctr"/>
          <a:lstStyle/>
          <a:p>
            <a:endParaRPr lang="en-US" sz="1500" dirty="0"/>
          </a:p>
        </p:txBody>
      </p:sp>
      <p:sp>
        <p:nvSpPr>
          <p:cNvPr id="8206" name="Rectangle 12"/>
          <p:cNvSpPr>
            <a:spLocks noChangeArrowheads="1"/>
          </p:cNvSpPr>
          <p:nvPr>
            <p:custDataLst>
              <p:tags r:id="rId12"/>
            </p:custDataLst>
          </p:nvPr>
        </p:nvSpPr>
        <p:spPr bwMode="auto">
          <a:xfrm>
            <a:off x="4574381" y="1200919"/>
            <a:ext cx="744141" cy="614363"/>
          </a:xfrm>
          <a:prstGeom prst="rect">
            <a:avLst/>
          </a:prstGeom>
          <a:solidFill>
            <a:srgbClr val="008000"/>
          </a:solidFill>
          <a:ln w="9525">
            <a:solidFill>
              <a:schemeClr val="tx1"/>
            </a:solidFill>
            <a:miter lim="800000"/>
            <a:headEnd/>
            <a:tailEnd/>
          </a:ln>
        </p:spPr>
        <p:txBody>
          <a:bodyPr wrap="none" anchor="ctr"/>
          <a:lstStyle/>
          <a:p>
            <a:endParaRPr lang="en-US" sz="1500" dirty="0"/>
          </a:p>
        </p:txBody>
      </p:sp>
      <p:sp>
        <p:nvSpPr>
          <p:cNvPr id="8207" name="Rectangle 13"/>
          <p:cNvSpPr>
            <a:spLocks noChangeArrowheads="1"/>
          </p:cNvSpPr>
          <p:nvPr>
            <p:custDataLst>
              <p:tags r:id="rId13"/>
            </p:custDataLst>
          </p:nvPr>
        </p:nvSpPr>
        <p:spPr bwMode="auto">
          <a:xfrm>
            <a:off x="5319713" y="1484289"/>
            <a:ext cx="116681" cy="330994"/>
          </a:xfrm>
          <a:prstGeom prst="rect">
            <a:avLst/>
          </a:prstGeom>
          <a:solidFill>
            <a:srgbClr val="CC9900"/>
          </a:solidFill>
          <a:ln w="9525">
            <a:solidFill>
              <a:schemeClr val="tx1"/>
            </a:solidFill>
            <a:miter lim="800000"/>
            <a:headEnd/>
            <a:tailEnd/>
          </a:ln>
        </p:spPr>
        <p:txBody>
          <a:bodyPr wrap="none" anchor="ctr"/>
          <a:lstStyle/>
          <a:p>
            <a:endParaRPr lang="en-US" sz="1500" dirty="0"/>
          </a:p>
        </p:txBody>
      </p:sp>
      <p:sp>
        <p:nvSpPr>
          <p:cNvPr id="8208" name="Rectangle 14"/>
          <p:cNvSpPr>
            <a:spLocks noChangeArrowheads="1"/>
          </p:cNvSpPr>
          <p:nvPr>
            <p:custDataLst>
              <p:tags r:id="rId14"/>
            </p:custDataLst>
          </p:nvPr>
        </p:nvSpPr>
        <p:spPr bwMode="auto">
          <a:xfrm>
            <a:off x="5319713" y="1200920"/>
            <a:ext cx="116681" cy="283369"/>
          </a:xfrm>
          <a:prstGeom prst="rect">
            <a:avLst/>
          </a:prstGeom>
          <a:solidFill>
            <a:srgbClr val="008000"/>
          </a:solidFill>
          <a:ln w="9525">
            <a:solidFill>
              <a:schemeClr val="tx1"/>
            </a:solidFill>
            <a:miter lim="800000"/>
            <a:headEnd/>
            <a:tailEnd/>
          </a:ln>
        </p:spPr>
        <p:txBody>
          <a:bodyPr wrap="none" anchor="ctr"/>
          <a:lstStyle/>
          <a:p>
            <a:endParaRPr lang="en-US" sz="1500" dirty="0"/>
          </a:p>
        </p:txBody>
      </p:sp>
      <p:sp>
        <p:nvSpPr>
          <p:cNvPr id="8209" name="Rectangle 15"/>
          <p:cNvSpPr>
            <a:spLocks noChangeArrowheads="1"/>
          </p:cNvSpPr>
          <p:nvPr>
            <p:custDataLst>
              <p:tags r:id="rId15"/>
            </p:custDataLst>
          </p:nvPr>
        </p:nvSpPr>
        <p:spPr bwMode="auto">
          <a:xfrm>
            <a:off x="5978129" y="2203426"/>
            <a:ext cx="1507331" cy="663179"/>
          </a:xfrm>
          <a:prstGeom prst="rect">
            <a:avLst/>
          </a:prstGeom>
          <a:solidFill>
            <a:srgbClr val="CC9900"/>
          </a:solidFill>
          <a:ln w="9525">
            <a:solidFill>
              <a:schemeClr val="tx1"/>
            </a:solidFill>
            <a:miter lim="800000"/>
            <a:headEnd/>
            <a:tailEnd/>
          </a:ln>
        </p:spPr>
        <p:txBody>
          <a:bodyPr wrap="none" anchor="ctr"/>
          <a:lstStyle/>
          <a:p>
            <a:endParaRPr lang="en-US" sz="1500" dirty="0"/>
          </a:p>
        </p:txBody>
      </p:sp>
      <p:sp>
        <p:nvSpPr>
          <p:cNvPr id="8210" name="Rectangle 16"/>
          <p:cNvSpPr>
            <a:spLocks noChangeArrowheads="1"/>
          </p:cNvSpPr>
          <p:nvPr>
            <p:custDataLst>
              <p:tags r:id="rId16"/>
            </p:custDataLst>
          </p:nvPr>
        </p:nvSpPr>
        <p:spPr bwMode="auto">
          <a:xfrm>
            <a:off x="5715000" y="2583236"/>
            <a:ext cx="263129" cy="283369"/>
          </a:xfrm>
          <a:prstGeom prst="rect">
            <a:avLst/>
          </a:prstGeom>
          <a:solidFill>
            <a:srgbClr val="CC9900"/>
          </a:solidFill>
          <a:ln w="9525">
            <a:solidFill>
              <a:schemeClr val="tx1"/>
            </a:solidFill>
            <a:miter lim="800000"/>
            <a:headEnd/>
            <a:tailEnd/>
          </a:ln>
        </p:spPr>
        <p:txBody>
          <a:bodyPr wrap="none" anchor="ctr"/>
          <a:lstStyle/>
          <a:p>
            <a:endParaRPr lang="en-US" sz="1500" dirty="0"/>
          </a:p>
        </p:txBody>
      </p:sp>
      <p:sp>
        <p:nvSpPr>
          <p:cNvPr id="8211" name="Rectangle 17"/>
          <p:cNvSpPr>
            <a:spLocks noChangeArrowheads="1"/>
          </p:cNvSpPr>
          <p:nvPr>
            <p:custDataLst>
              <p:tags r:id="rId17"/>
            </p:custDataLst>
          </p:nvPr>
        </p:nvSpPr>
        <p:spPr bwMode="auto">
          <a:xfrm>
            <a:off x="5715000" y="2203426"/>
            <a:ext cx="263129" cy="379810"/>
          </a:xfrm>
          <a:prstGeom prst="rect">
            <a:avLst/>
          </a:prstGeom>
          <a:solidFill>
            <a:srgbClr val="008000"/>
          </a:solidFill>
          <a:ln w="9525">
            <a:solidFill>
              <a:schemeClr val="tx1"/>
            </a:solidFill>
            <a:miter lim="800000"/>
            <a:headEnd/>
            <a:tailEnd/>
          </a:ln>
        </p:spPr>
        <p:txBody>
          <a:bodyPr wrap="none" anchor="ctr"/>
          <a:lstStyle/>
          <a:p>
            <a:endParaRPr lang="en-US" sz="1500" dirty="0"/>
          </a:p>
        </p:txBody>
      </p:sp>
      <p:sp>
        <p:nvSpPr>
          <p:cNvPr id="8212" name="Rectangle 18"/>
          <p:cNvSpPr>
            <a:spLocks noChangeArrowheads="1"/>
          </p:cNvSpPr>
          <p:nvPr>
            <p:custDataLst>
              <p:tags r:id="rId18"/>
            </p:custDataLst>
          </p:nvPr>
        </p:nvSpPr>
        <p:spPr bwMode="auto">
          <a:xfrm>
            <a:off x="5715000" y="1200920"/>
            <a:ext cx="1159669" cy="1000125"/>
          </a:xfrm>
          <a:prstGeom prst="rect">
            <a:avLst/>
          </a:prstGeom>
          <a:solidFill>
            <a:srgbClr val="008000"/>
          </a:solidFill>
          <a:ln w="9525">
            <a:solidFill>
              <a:schemeClr val="tx1"/>
            </a:solidFill>
            <a:miter lim="800000"/>
            <a:headEnd/>
            <a:tailEnd/>
          </a:ln>
        </p:spPr>
        <p:txBody>
          <a:bodyPr wrap="none" anchor="ctr"/>
          <a:lstStyle/>
          <a:p>
            <a:endParaRPr lang="en-US" sz="1500" dirty="0"/>
          </a:p>
        </p:txBody>
      </p:sp>
      <p:sp>
        <p:nvSpPr>
          <p:cNvPr id="8213" name="Rectangle 19"/>
          <p:cNvSpPr>
            <a:spLocks noChangeArrowheads="1"/>
          </p:cNvSpPr>
          <p:nvPr>
            <p:custDataLst>
              <p:tags r:id="rId19"/>
            </p:custDataLst>
          </p:nvPr>
        </p:nvSpPr>
        <p:spPr bwMode="auto">
          <a:xfrm>
            <a:off x="6873479" y="1200920"/>
            <a:ext cx="611981" cy="832247"/>
          </a:xfrm>
          <a:prstGeom prst="rect">
            <a:avLst/>
          </a:prstGeom>
          <a:solidFill>
            <a:srgbClr val="CC9900"/>
          </a:solidFill>
          <a:ln w="9525">
            <a:solidFill>
              <a:schemeClr val="tx1"/>
            </a:solidFill>
            <a:miter lim="800000"/>
            <a:headEnd/>
            <a:tailEnd/>
          </a:ln>
        </p:spPr>
        <p:txBody>
          <a:bodyPr wrap="none" anchor="ctr"/>
          <a:lstStyle/>
          <a:p>
            <a:endParaRPr lang="en-US" sz="1500" dirty="0"/>
          </a:p>
        </p:txBody>
      </p:sp>
      <p:sp>
        <p:nvSpPr>
          <p:cNvPr id="8214" name="Rectangle 20"/>
          <p:cNvSpPr>
            <a:spLocks noChangeArrowheads="1"/>
          </p:cNvSpPr>
          <p:nvPr>
            <p:custDataLst>
              <p:tags r:id="rId20"/>
            </p:custDataLst>
          </p:nvPr>
        </p:nvSpPr>
        <p:spPr bwMode="auto">
          <a:xfrm>
            <a:off x="7297341" y="2033167"/>
            <a:ext cx="188119" cy="166688"/>
          </a:xfrm>
          <a:prstGeom prst="rect">
            <a:avLst/>
          </a:prstGeom>
          <a:solidFill>
            <a:srgbClr val="CC9900"/>
          </a:solidFill>
          <a:ln w="9525">
            <a:solidFill>
              <a:schemeClr val="tx1"/>
            </a:solidFill>
            <a:miter lim="800000"/>
            <a:headEnd/>
            <a:tailEnd/>
          </a:ln>
        </p:spPr>
        <p:txBody>
          <a:bodyPr wrap="none" anchor="ctr"/>
          <a:lstStyle/>
          <a:p>
            <a:endParaRPr lang="en-US" sz="1500" dirty="0"/>
          </a:p>
        </p:txBody>
      </p:sp>
      <p:sp>
        <p:nvSpPr>
          <p:cNvPr id="8215" name="Rectangle 22"/>
          <p:cNvSpPr>
            <a:spLocks noChangeArrowheads="1"/>
          </p:cNvSpPr>
          <p:nvPr>
            <p:custDataLst>
              <p:tags r:id="rId21"/>
            </p:custDataLst>
          </p:nvPr>
        </p:nvSpPr>
        <p:spPr bwMode="auto">
          <a:xfrm>
            <a:off x="6873478" y="2036738"/>
            <a:ext cx="423863" cy="138113"/>
          </a:xfrm>
          <a:prstGeom prst="rect">
            <a:avLst/>
          </a:prstGeom>
          <a:solidFill>
            <a:srgbClr val="008000"/>
          </a:solidFill>
          <a:ln w="9525">
            <a:solidFill>
              <a:schemeClr val="tx1"/>
            </a:solidFill>
            <a:miter lim="800000"/>
            <a:headEnd/>
            <a:tailEnd/>
          </a:ln>
        </p:spPr>
        <p:txBody>
          <a:bodyPr wrap="none" anchor="ctr"/>
          <a:lstStyle/>
          <a:p>
            <a:endParaRPr lang="en-US" sz="1500" dirty="0"/>
          </a:p>
        </p:txBody>
      </p:sp>
      <p:sp>
        <p:nvSpPr>
          <p:cNvPr id="8216" name="Line 23"/>
          <p:cNvSpPr>
            <a:spLocks noChangeShapeType="1"/>
          </p:cNvSpPr>
          <p:nvPr>
            <p:custDataLst>
              <p:tags r:id="rId22"/>
            </p:custDataLst>
          </p:nvPr>
        </p:nvSpPr>
        <p:spPr bwMode="auto">
          <a:xfrm>
            <a:off x="1658542" y="2278436"/>
            <a:ext cx="1239440" cy="119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500" dirty="0"/>
          </a:p>
        </p:txBody>
      </p:sp>
      <p:sp>
        <p:nvSpPr>
          <p:cNvPr id="8217" name="Line 24"/>
          <p:cNvSpPr>
            <a:spLocks noChangeShapeType="1"/>
          </p:cNvSpPr>
          <p:nvPr>
            <p:custDataLst>
              <p:tags r:id="rId23"/>
            </p:custDataLst>
          </p:nvPr>
        </p:nvSpPr>
        <p:spPr bwMode="auto">
          <a:xfrm>
            <a:off x="2897982" y="1574776"/>
            <a:ext cx="53101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500" dirty="0"/>
          </a:p>
        </p:txBody>
      </p:sp>
      <p:sp>
        <p:nvSpPr>
          <p:cNvPr id="8218" name="Line 25"/>
          <p:cNvSpPr>
            <a:spLocks noChangeShapeType="1"/>
          </p:cNvSpPr>
          <p:nvPr>
            <p:custDataLst>
              <p:tags r:id="rId24"/>
            </p:custDataLst>
          </p:nvPr>
        </p:nvSpPr>
        <p:spPr bwMode="auto">
          <a:xfrm>
            <a:off x="1658542" y="1277120"/>
            <a:ext cx="1239440" cy="119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500" dirty="0"/>
          </a:p>
        </p:txBody>
      </p:sp>
      <p:sp>
        <p:nvSpPr>
          <p:cNvPr id="8219" name="Line 26"/>
          <p:cNvSpPr>
            <a:spLocks noChangeShapeType="1"/>
          </p:cNvSpPr>
          <p:nvPr>
            <p:custDataLst>
              <p:tags r:id="rId25"/>
            </p:custDataLst>
          </p:nvPr>
        </p:nvSpPr>
        <p:spPr bwMode="auto">
          <a:xfrm flipV="1">
            <a:off x="1722835" y="1275929"/>
            <a:ext cx="1190" cy="100369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500" dirty="0"/>
          </a:p>
        </p:txBody>
      </p:sp>
      <p:sp>
        <p:nvSpPr>
          <p:cNvPr id="8220" name="Line 27"/>
          <p:cNvSpPr>
            <a:spLocks noChangeShapeType="1"/>
          </p:cNvSpPr>
          <p:nvPr>
            <p:custDataLst>
              <p:tags r:id="rId26"/>
            </p:custDataLst>
          </p:nvPr>
        </p:nvSpPr>
        <p:spPr bwMode="auto">
          <a:xfrm flipV="1">
            <a:off x="2896792" y="1200920"/>
            <a:ext cx="1190" cy="166568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500" dirty="0"/>
          </a:p>
        </p:txBody>
      </p:sp>
      <p:sp>
        <p:nvSpPr>
          <p:cNvPr id="8221" name="Rectangle 28"/>
          <p:cNvSpPr>
            <a:spLocks noChangeArrowheads="1"/>
          </p:cNvSpPr>
          <p:nvPr>
            <p:custDataLst>
              <p:tags r:id="rId27"/>
            </p:custDataLst>
          </p:nvPr>
        </p:nvSpPr>
        <p:spPr bwMode="auto">
          <a:xfrm>
            <a:off x="1658541" y="1200920"/>
            <a:ext cx="1770459" cy="166568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500" dirty="0"/>
          </a:p>
        </p:txBody>
      </p:sp>
      <p:sp>
        <p:nvSpPr>
          <p:cNvPr id="8222" name="Line 29"/>
          <p:cNvSpPr>
            <a:spLocks noChangeShapeType="1"/>
          </p:cNvSpPr>
          <p:nvPr>
            <p:custDataLst>
              <p:tags r:id="rId28"/>
            </p:custDataLst>
          </p:nvPr>
        </p:nvSpPr>
        <p:spPr bwMode="auto">
          <a:xfrm>
            <a:off x="3665935" y="1815282"/>
            <a:ext cx="1770459" cy="119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500" dirty="0"/>
          </a:p>
        </p:txBody>
      </p:sp>
      <p:sp>
        <p:nvSpPr>
          <p:cNvPr id="8223" name="Line 30"/>
          <p:cNvSpPr>
            <a:spLocks noChangeShapeType="1"/>
          </p:cNvSpPr>
          <p:nvPr>
            <p:custDataLst>
              <p:tags r:id="rId29"/>
            </p:custDataLst>
          </p:nvPr>
        </p:nvSpPr>
        <p:spPr bwMode="auto">
          <a:xfrm>
            <a:off x="5318522" y="1484288"/>
            <a:ext cx="11787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500" dirty="0"/>
          </a:p>
        </p:txBody>
      </p:sp>
      <p:sp>
        <p:nvSpPr>
          <p:cNvPr id="8224" name="Line 31"/>
          <p:cNvSpPr>
            <a:spLocks noChangeShapeType="1"/>
          </p:cNvSpPr>
          <p:nvPr>
            <p:custDataLst>
              <p:tags r:id="rId30"/>
            </p:custDataLst>
          </p:nvPr>
        </p:nvSpPr>
        <p:spPr bwMode="auto">
          <a:xfrm flipV="1">
            <a:off x="4574381" y="1200920"/>
            <a:ext cx="0" cy="6226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500" dirty="0"/>
          </a:p>
        </p:txBody>
      </p:sp>
      <p:sp>
        <p:nvSpPr>
          <p:cNvPr id="8225" name="Line 32"/>
          <p:cNvSpPr>
            <a:spLocks noChangeShapeType="1"/>
          </p:cNvSpPr>
          <p:nvPr>
            <p:custDataLst>
              <p:tags r:id="rId31"/>
            </p:custDataLst>
          </p:nvPr>
        </p:nvSpPr>
        <p:spPr bwMode="auto">
          <a:xfrm flipV="1">
            <a:off x="4904185" y="1815283"/>
            <a:ext cx="1190" cy="10513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500" dirty="0"/>
          </a:p>
        </p:txBody>
      </p:sp>
      <p:sp>
        <p:nvSpPr>
          <p:cNvPr id="8226" name="Line 33"/>
          <p:cNvSpPr>
            <a:spLocks noChangeShapeType="1"/>
          </p:cNvSpPr>
          <p:nvPr>
            <p:custDataLst>
              <p:tags r:id="rId32"/>
            </p:custDataLst>
          </p:nvPr>
        </p:nvSpPr>
        <p:spPr bwMode="auto">
          <a:xfrm flipV="1">
            <a:off x="5318522" y="1200920"/>
            <a:ext cx="0" cy="6191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500" dirty="0"/>
          </a:p>
        </p:txBody>
      </p:sp>
      <p:sp>
        <p:nvSpPr>
          <p:cNvPr id="8227" name="Rectangle 34"/>
          <p:cNvSpPr>
            <a:spLocks noChangeArrowheads="1"/>
          </p:cNvSpPr>
          <p:nvPr>
            <p:custDataLst>
              <p:tags r:id="rId33"/>
            </p:custDataLst>
          </p:nvPr>
        </p:nvSpPr>
        <p:spPr bwMode="auto">
          <a:xfrm>
            <a:off x="3665935" y="1200920"/>
            <a:ext cx="1770459" cy="166568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500" dirty="0"/>
          </a:p>
        </p:txBody>
      </p:sp>
      <p:sp>
        <p:nvSpPr>
          <p:cNvPr id="8228" name="Line 35"/>
          <p:cNvSpPr>
            <a:spLocks noChangeShapeType="1"/>
          </p:cNvSpPr>
          <p:nvPr>
            <p:custDataLst>
              <p:tags r:id="rId34"/>
            </p:custDataLst>
          </p:nvPr>
        </p:nvSpPr>
        <p:spPr bwMode="auto">
          <a:xfrm>
            <a:off x="5715000" y="2583236"/>
            <a:ext cx="26312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500" dirty="0"/>
          </a:p>
        </p:txBody>
      </p:sp>
      <p:sp>
        <p:nvSpPr>
          <p:cNvPr id="8229" name="Line 36"/>
          <p:cNvSpPr>
            <a:spLocks noChangeShapeType="1"/>
          </p:cNvSpPr>
          <p:nvPr>
            <p:custDataLst>
              <p:tags r:id="rId35"/>
            </p:custDataLst>
          </p:nvPr>
        </p:nvSpPr>
        <p:spPr bwMode="auto">
          <a:xfrm>
            <a:off x="5715000" y="2202236"/>
            <a:ext cx="1770460" cy="119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500" dirty="0"/>
          </a:p>
        </p:txBody>
      </p:sp>
      <p:sp>
        <p:nvSpPr>
          <p:cNvPr id="8230" name="Line 37"/>
          <p:cNvSpPr>
            <a:spLocks noChangeShapeType="1"/>
          </p:cNvSpPr>
          <p:nvPr>
            <p:custDataLst>
              <p:tags r:id="rId36"/>
            </p:custDataLst>
          </p:nvPr>
        </p:nvSpPr>
        <p:spPr bwMode="auto">
          <a:xfrm>
            <a:off x="6884194" y="2174851"/>
            <a:ext cx="41314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500" dirty="0"/>
          </a:p>
        </p:txBody>
      </p:sp>
      <p:sp>
        <p:nvSpPr>
          <p:cNvPr id="8231" name="Line 38"/>
          <p:cNvSpPr>
            <a:spLocks noChangeShapeType="1"/>
          </p:cNvSpPr>
          <p:nvPr>
            <p:custDataLst>
              <p:tags r:id="rId37"/>
            </p:custDataLst>
          </p:nvPr>
        </p:nvSpPr>
        <p:spPr bwMode="auto">
          <a:xfrm>
            <a:off x="6873479" y="2036738"/>
            <a:ext cx="6119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500" dirty="0"/>
          </a:p>
        </p:txBody>
      </p:sp>
      <p:sp>
        <p:nvSpPr>
          <p:cNvPr id="8232" name="Line 39"/>
          <p:cNvSpPr>
            <a:spLocks noChangeShapeType="1"/>
          </p:cNvSpPr>
          <p:nvPr>
            <p:custDataLst>
              <p:tags r:id="rId38"/>
            </p:custDataLst>
          </p:nvPr>
        </p:nvSpPr>
        <p:spPr bwMode="auto">
          <a:xfrm flipV="1">
            <a:off x="5978129" y="2199854"/>
            <a:ext cx="0" cy="6667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500" dirty="0"/>
          </a:p>
        </p:txBody>
      </p:sp>
      <p:sp>
        <p:nvSpPr>
          <p:cNvPr id="8233" name="Line 40"/>
          <p:cNvSpPr>
            <a:spLocks noChangeShapeType="1"/>
          </p:cNvSpPr>
          <p:nvPr>
            <p:custDataLst>
              <p:tags r:id="rId39"/>
            </p:custDataLst>
          </p:nvPr>
        </p:nvSpPr>
        <p:spPr bwMode="auto">
          <a:xfrm flipV="1">
            <a:off x="6873479" y="1200920"/>
            <a:ext cx="1190" cy="10001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500" dirty="0"/>
          </a:p>
        </p:txBody>
      </p:sp>
      <p:sp>
        <p:nvSpPr>
          <p:cNvPr id="8234" name="Line 41"/>
          <p:cNvSpPr>
            <a:spLocks noChangeShapeType="1"/>
          </p:cNvSpPr>
          <p:nvPr>
            <p:custDataLst>
              <p:tags r:id="rId40"/>
            </p:custDataLst>
          </p:nvPr>
        </p:nvSpPr>
        <p:spPr bwMode="auto">
          <a:xfrm flipV="1">
            <a:off x="7297341" y="2033167"/>
            <a:ext cx="0" cy="17025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500" dirty="0"/>
          </a:p>
        </p:txBody>
      </p:sp>
      <p:sp>
        <p:nvSpPr>
          <p:cNvPr id="8235" name="Rectangle 42"/>
          <p:cNvSpPr>
            <a:spLocks noChangeArrowheads="1"/>
          </p:cNvSpPr>
          <p:nvPr>
            <p:custDataLst>
              <p:tags r:id="rId41"/>
            </p:custDataLst>
          </p:nvPr>
        </p:nvSpPr>
        <p:spPr bwMode="auto">
          <a:xfrm>
            <a:off x="5715000" y="1200920"/>
            <a:ext cx="1770460" cy="166568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500" dirty="0"/>
          </a:p>
        </p:txBody>
      </p:sp>
      <p:sp>
        <p:nvSpPr>
          <p:cNvPr id="8236" name="Text Box 146"/>
          <p:cNvSpPr txBox="1">
            <a:spLocks noChangeArrowheads="1"/>
          </p:cNvSpPr>
          <p:nvPr>
            <p:custDataLst>
              <p:tags r:id="rId42"/>
            </p:custDataLst>
          </p:nvPr>
        </p:nvSpPr>
        <p:spPr bwMode="auto">
          <a:xfrm>
            <a:off x="2481263" y="830636"/>
            <a:ext cx="375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defRPr/>
            </a:pPr>
            <a:r>
              <a:rPr lang="en-US" sz="1800" dirty="0">
                <a:solidFill>
                  <a:schemeClr val="bg1"/>
                </a:solidFill>
                <a:latin typeface="+mn-lt"/>
              </a:rPr>
              <a:t>T</a:t>
            </a:r>
            <a:r>
              <a:rPr lang="en-US" sz="1800" baseline="-25000" dirty="0">
                <a:solidFill>
                  <a:schemeClr val="bg1"/>
                </a:solidFill>
                <a:latin typeface="+mn-lt"/>
              </a:rPr>
              <a:t>1</a:t>
            </a:r>
            <a:endParaRPr lang="en-US" sz="1800" dirty="0">
              <a:solidFill>
                <a:schemeClr val="bg1"/>
              </a:solidFill>
              <a:latin typeface="+mn-lt"/>
            </a:endParaRPr>
          </a:p>
        </p:txBody>
      </p:sp>
      <p:sp>
        <p:nvSpPr>
          <p:cNvPr id="8237" name="Text Box 147"/>
          <p:cNvSpPr txBox="1">
            <a:spLocks noChangeArrowheads="1"/>
          </p:cNvSpPr>
          <p:nvPr>
            <p:custDataLst>
              <p:tags r:id="rId43"/>
            </p:custDataLst>
          </p:nvPr>
        </p:nvSpPr>
        <p:spPr bwMode="auto">
          <a:xfrm>
            <a:off x="4455319" y="830636"/>
            <a:ext cx="375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defRPr/>
            </a:pPr>
            <a:r>
              <a:rPr lang="en-US" sz="1800" dirty="0">
                <a:solidFill>
                  <a:schemeClr val="bg1"/>
                </a:solidFill>
                <a:latin typeface="+mn-lt"/>
              </a:rPr>
              <a:t>T</a:t>
            </a:r>
            <a:r>
              <a:rPr lang="en-US" sz="1800" baseline="-25000" dirty="0">
                <a:solidFill>
                  <a:schemeClr val="bg1"/>
                </a:solidFill>
                <a:latin typeface="+mn-lt"/>
              </a:rPr>
              <a:t>2</a:t>
            </a:r>
            <a:endParaRPr lang="en-US" sz="1800" dirty="0">
              <a:solidFill>
                <a:schemeClr val="bg1"/>
              </a:solidFill>
              <a:latin typeface="+mn-lt"/>
            </a:endParaRPr>
          </a:p>
        </p:txBody>
      </p:sp>
      <p:sp>
        <p:nvSpPr>
          <p:cNvPr id="8238" name="Text Box 148"/>
          <p:cNvSpPr txBox="1">
            <a:spLocks noChangeArrowheads="1"/>
          </p:cNvSpPr>
          <p:nvPr>
            <p:custDataLst>
              <p:tags r:id="rId44"/>
            </p:custDataLst>
          </p:nvPr>
        </p:nvSpPr>
        <p:spPr bwMode="auto">
          <a:xfrm>
            <a:off x="6482954" y="830636"/>
            <a:ext cx="375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defRPr/>
            </a:pPr>
            <a:r>
              <a:rPr lang="en-US" sz="1800" dirty="0">
                <a:solidFill>
                  <a:schemeClr val="bg1"/>
                </a:solidFill>
                <a:latin typeface="+mn-lt"/>
              </a:rPr>
              <a:t>T</a:t>
            </a:r>
            <a:r>
              <a:rPr lang="en-US" sz="1800" baseline="-25000" dirty="0">
                <a:solidFill>
                  <a:schemeClr val="bg1"/>
                </a:solidFill>
                <a:latin typeface="+mn-lt"/>
              </a:rPr>
              <a:t>3</a:t>
            </a:r>
            <a:endParaRPr lang="en-US" sz="1800" dirty="0">
              <a:solidFill>
                <a:schemeClr val="bg1"/>
              </a:solidFill>
              <a:latin typeface="+mn-lt"/>
            </a:endParaRPr>
          </a:p>
        </p:txBody>
      </p:sp>
      <p:grpSp>
        <p:nvGrpSpPr>
          <p:cNvPr id="8239" name="Group 157"/>
          <p:cNvGrpSpPr>
            <a:grpSpLocks/>
          </p:cNvGrpSpPr>
          <p:nvPr>
            <p:custDataLst>
              <p:tags r:id="rId45"/>
            </p:custDataLst>
          </p:nvPr>
        </p:nvGrpSpPr>
        <p:grpSpPr bwMode="auto">
          <a:xfrm>
            <a:off x="1676400" y="3134495"/>
            <a:ext cx="3771900" cy="1665685"/>
            <a:chOff x="448" y="2676"/>
            <a:chExt cx="3168" cy="1399"/>
          </a:xfrm>
        </p:grpSpPr>
        <p:sp>
          <p:nvSpPr>
            <p:cNvPr id="8245" name="Rectangle 122"/>
            <p:cNvSpPr>
              <a:spLocks noChangeArrowheads="1"/>
            </p:cNvSpPr>
            <p:nvPr>
              <p:custDataLst>
                <p:tags r:id="rId51"/>
              </p:custDataLst>
            </p:nvPr>
          </p:nvSpPr>
          <p:spPr bwMode="auto">
            <a:xfrm>
              <a:off x="3102" y="3482"/>
              <a:ext cx="57" cy="47"/>
            </a:xfrm>
            <a:prstGeom prst="rect">
              <a:avLst/>
            </a:prstGeom>
            <a:solidFill>
              <a:srgbClr val="008000"/>
            </a:solidFill>
            <a:ln w="9525">
              <a:solidFill>
                <a:schemeClr val="tx1"/>
              </a:solidFill>
              <a:miter lim="800000"/>
              <a:headEnd/>
              <a:tailEnd/>
            </a:ln>
          </p:spPr>
          <p:txBody>
            <a:bodyPr wrap="none" anchor="ctr"/>
            <a:lstStyle/>
            <a:p>
              <a:endParaRPr lang="en-US" sz="1500" dirty="0"/>
            </a:p>
          </p:txBody>
        </p:sp>
        <p:sp>
          <p:nvSpPr>
            <p:cNvPr id="8246" name="Rectangle 121"/>
            <p:cNvSpPr>
              <a:spLocks noChangeArrowheads="1"/>
            </p:cNvSpPr>
            <p:nvPr>
              <p:custDataLst>
                <p:tags r:id="rId52"/>
              </p:custDataLst>
            </p:nvPr>
          </p:nvSpPr>
          <p:spPr bwMode="auto">
            <a:xfrm>
              <a:off x="3168" y="3482"/>
              <a:ext cx="290" cy="47"/>
            </a:xfrm>
            <a:prstGeom prst="rect">
              <a:avLst/>
            </a:prstGeom>
            <a:solidFill>
              <a:srgbClr val="CC9900"/>
            </a:solidFill>
            <a:ln w="9525">
              <a:solidFill>
                <a:schemeClr val="tx1"/>
              </a:solidFill>
              <a:miter lim="800000"/>
              <a:headEnd/>
              <a:tailEnd/>
            </a:ln>
          </p:spPr>
          <p:txBody>
            <a:bodyPr wrap="none" anchor="ctr"/>
            <a:lstStyle/>
            <a:p>
              <a:endParaRPr lang="en-US" sz="1500" dirty="0"/>
            </a:p>
          </p:txBody>
        </p:sp>
        <p:sp>
          <p:nvSpPr>
            <p:cNvPr id="8247" name="Rectangle 88"/>
            <p:cNvSpPr>
              <a:spLocks noChangeArrowheads="1"/>
            </p:cNvSpPr>
            <p:nvPr>
              <p:custDataLst>
                <p:tags r:id="rId53"/>
              </p:custDataLst>
            </p:nvPr>
          </p:nvSpPr>
          <p:spPr bwMode="auto">
            <a:xfrm>
              <a:off x="2129" y="3581"/>
              <a:ext cx="221" cy="256"/>
            </a:xfrm>
            <a:prstGeom prst="rect">
              <a:avLst/>
            </a:prstGeom>
            <a:solidFill>
              <a:srgbClr val="008000"/>
            </a:solidFill>
            <a:ln w="19050">
              <a:solidFill>
                <a:schemeClr val="tx1"/>
              </a:solidFill>
              <a:miter lim="800000"/>
              <a:headEnd/>
              <a:tailEnd/>
            </a:ln>
          </p:spPr>
          <p:txBody>
            <a:bodyPr wrap="none" anchor="ctr"/>
            <a:lstStyle/>
            <a:p>
              <a:endParaRPr lang="en-US" sz="1500" dirty="0"/>
            </a:p>
          </p:txBody>
        </p:sp>
        <p:sp>
          <p:nvSpPr>
            <p:cNvPr id="8248" name="Rectangle 89"/>
            <p:cNvSpPr>
              <a:spLocks noChangeArrowheads="1"/>
            </p:cNvSpPr>
            <p:nvPr>
              <p:custDataLst>
                <p:tags r:id="rId54"/>
              </p:custDataLst>
            </p:nvPr>
          </p:nvSpPr>
          <p:spPr bwMode="auto">
            <a:xfrm>
              <a:off x="2128" y="3837"/>
              <a:ext cx="222" cy="238"/>
            </a:xfrm>
            <a:prstGeom prst="rect">
              <a:avLst/>
            </a:prstGeom>
            <a:solidFill>
              <a:srgbClr val="CC9900"/>
            </a:solidFill>
            <a:ln w="19050">
              <a:solidFill>
                <a:schemeClr val="tx1"/>
              </a:solidFill>
              <a:miter lim="800000"/>
              <a:headEnd/>
              <a:tailEnd/>
            </a:ln>
          </p:spPr>
          <p:txBody>
            <a:bodyPr wrap="none" anchor="ctr"/>
            <a:lstStyle/>
            <a:p>
              <a:endParaRPr lang="en-US" sz="1500" dirty="0"/>
            </a:p>
          </p:txBody>
        </p:sp>
        <p:sp>
          <p:nvSpPr>
            <p:cNvPr id="8249" name="Rectangle 90"/>
            <p:cNvSpPr>
              <a:spLocks noChangeArrowheads="1"/>
            </p:cNvSpPr>
            <p:nvPr>
              <p:custDataLst>
                <p:tags r:id="rId55"/>
              </p:custDataLst>
            </p:nvPr>
          </p:nvSpPr>
          <p:spPr bwMode="auto">
            <a:xfrm>
              <a:off x="2350" y="3582"/>
              <a:ext cx="818" cy="493"/>
            </a:xfrm>
            <a:prstGeom prst="rect">
              <a:avLst/>
            </a:prstGeom>
            <a:solidFill>
              <a:srgbClr val="CC9900"/>
            </a:solidFill>
            <a:ln w="19050">
              <a:solidFill>
                <a:schemeClr val="tx1"/>
              </a:solidFill>
              <a:miter lim="800000"/>
              <a:headEnd/>
              <a:tailEnd/>
            </a:ln>
          </p:spPr>
          <p:txBody>
            <a:bodyPr wrap="none" anchor="ctr"/>
            <a:lstStyle/>
            <a:p>
              <a:endParaRPr lang="en-US" sz="1500" dirty="0"/>
            </a:p>
          </p:txBody>
        </p:sp>
        <p:sp>
          <p:nvSpPr>
            <p:cNvPr id="8250" name="Rectangle 91"/>
            <p:cNvSpPr>
              <a:spLocks noChangeArrowheads="1"/>
            </p:cNvSpPr>
            <p:nvPr>
              <p:custDataLst>
                <p:tags r:id="rId56"/>
              </p:custDataLst>
            </p:nvPr>
          </p:nvSpPr>
          <p:spPr bwMode="auto">
            <a:xfrm>
              <a:off x="3168" y="3515"/>
              <a:ext cx="448" cy="560"/>
            </a:xfrm>
            <a:prstGeom prst="rect">
              <a:avLst/>
            </a:prstGeom>
            <a:solidFill>
              <a:srgbClr val="CC9900"/>
            </a:solidFill>
            <a:ln w="19050">
              <a:solidFill>
                <a:schemeClr val="tx1"/>
              </a:solidFill>
              <a:miter lim="800000"/>
              <a:headEnd/>
              <a:tailEnd/>
            </a:ln>
          </p:spPr>
          <p:txBody>
            <a:bodyPr wrap="none" anchor="ctr"/>
            <a:lstStyle/>
            <a:p>
              <a:endParaRPr lang="en-US" sz="1500" dirty="0"/>
            </a:p>
          </p:txBody>
        </p:sp>
        <p:sp>
          <p:nvSpPr>
            <p:cNvPr id="8251" name="Rectangle 92"/>
            <p:cNvSpPr>
              <a:spLocks noChangeArrowheads="1"/>
            </p:cNvSpPr>
            <p:nvPr>
              <p:custDataLst>
                <p:tags r:id="rId57"/>
              </p:custDataLst>
            </p:nvPr>
          </p:nvSpPr>
          <p:spPr bwMode="auto">
            <a:xfrm>
              <a:off x="2128" y="3515"/>
              <a:ext cx="56" cy="66"/>
            </a:xfrm>
            <a:prstGeom prst="rect">
              <a:avLst/>
            </a:prstGeom>
            <a:solidFill>
              <a:srgbClr val="008000"/>
            </a:solidFill>
            <a:ln w="19050">
              <a:solidFill>
                <a:schemeClr val="tx1"/>
              </a:solidFill>
              <a:miter lim="800000"/>
              <a:headEnd/>
              <a:tailEnd/>
            </a:ln>
          </p:spPr>
          <p:txBody>
            <a:bodyPr wrap="none" anchor="ctr"/>
            <a:lstStyle/>
            <a:p>
              <a:endParaRPr lang="en-US" sz="1500" dirty="0"/>
            </a:p>
          </p:txBody>
        </p:sp>
        <p:sp>
          <p:nvSpPr>
            <p:cNvPr id="8252" name="Rectangle 93"/>
            <p:cNvSpPr>
              <a:spLocks noChangeArrowheads="1"/>
            </p:cNvSpPr>
            <p:nvPr>
              <p:custDataLst>
                <p:tags r:id="rId58"/>
              </p:custDataLst>
            </p:nvPr>
          </p:nvSpPr>
          <p:spPr bwMode="auto">
            <a:xfrm>
              <a:off x="2184" y="3515"/>
              <a:ext cx="166" cy="66"/>
            </a:xfrm>
            <a:prstGeom prst="rect">
              <a:avLst/>
            </a:prstGeom>
            <a:solidFill>
              <a:srgbClr val="008000"/>
            </a:solidFill>
            <a:ln w="19050">
              <a:solidFill>
                <a:schemeClr val="tx1"/>
              </a:solidFill>
              <a:miter lim="800000"/>
              <a:headEnd/>
              <a:tailEnd/>
            </a:ln>
          </p:spPr>
          <p:txBody>
            <a:bodyPr wrap="none" anchor="ctr"/>
            <a:lstStyle/>
            <a:p>
              <a:endParaRPr lang="en-US" sz="1500" dirty="0"/>
            </a:p>
          </p:txBody>
        </p:sp>
        <p:sp>
          <p:nvSpPr>
            <p:cNvPr id="8253" name="Rectangle 94"/>
            <p:cNvSpPr>
              <a:spLocks noChangeArrowheads="1"/>
            </p:cNvSpPr>
            <p:nvPr>
              <p:custDataLst>
                <p:tags r:id="rId59"/>
              </p:custDataLst>
            </p:nvPr>
          </p:nvSpPr>
          <p:spPr bwMode="auto">
            <a:xfrm>
              <a:off x="2350" y="3515"/>
              <a:ext cx="818" cy="67"/>
            </a:xfrm>
            <a:prstGeom prst="rect">
              <a:avLst/>
            </a:prstGeom>
            <a:solidFill>
              <a:srgbClr val="008000"/>
            </a:solidFill>
            <a:ln w="19050">
              <a:solidFill>
                <a:schemeClr val="tx1"/>
              </a:solidFill>
              <a:miter lim="800000"/>
              <a:headEnd/>
              <a:tailEnd/>
            </a:ln>
          </p:spPr>
          <p:txBody>
            <a:bodyPr wrap="none" anchor="ctr"/>
            <a:lstStyle/>
            <a:p>
              <a:endParaRPr lang="en-US" sz="1500" dirty="0"/>
            </a:p>
          </p:txBody>
        </p:sp>
        <p:sp>
          <p:nvSpPr>
            <p:cNvPr id="8254" name="Rectangle 95"/>
            <p:cNvSpPr>
              <a:spLocks noChangeArrowheads="1"/>
            </p:cNvSpPr>
            <p:nvPr>
              <p:custDataLst>
                <p:tags r:id="rId60"/>
              </p:custDataLst>
            </p:nvPr>
          </p:nvSpPr>
          <p:spPr bwMode="auto">
            <a:xfrm>
              <a:off x="2129" y="3192"/>
              <a:ext cx="54" cy="323"/>
            </a:xfrm>
            <a:prstGeom prst="rect">
              <a:avLst/>
            </a:prstGeom>
            <a:solidFill>
              <a:srgbClr val="008000"/>
            </a:solidFill>
            <a:ln w="19050">
              <a:solidFill>
                <a:schemeClr val="tx1"/>
              </a:solidFill>
              <a:miter lim="800000"/>
              <a:headEnd/>
              <a:tailEnd/>
            </a:ln>
          </p:spPr>
          <p:txBody>
            <a:bodyPr wrap="none" anchor="ctr"/>
            <a:lstStyle/>
            <a:p>
              <a:endParaRPr lang="en-US" sz="1500" dirty="0"/>
            </a:p>
          </p:txBody>
        </p:sp>
        <p:sp>
          <p:nvSpPr>
            <p:cNvPr id="8255" name="Rectangle 96"/>
            <p:cNvSpPr>
              <a:spLocks noChangeArrowheads="1"/>
            </p:cNvSpPr>
            <p:nvPr>
              <p:custDataLst>
                <p:tags r:id="rId61"/>
              </p:custDataLst>
            </p:nvPr>
          </p:nvSpPr>
          <p:spPr bwMode="auto">
            <a:xfrm>
              <a:off x="2129" y="2739"/>
              <a:ext cx="54" cy="453"/>
            </a:xfrm>
            <a:prstGeom prst="rect">
              <a:avLst/>
            </a:prstGeom>
            <a:solidFill>
              <a:srgbClr val="008000"/>
            </a:solidFill>
            <a:ln w="19050">
              <a:solidFill>
                <a:schemeClr val="tx1"/>
              </a:solidFill>
              <a:miter lim="800000"/>
              <a:headEnd/>
              <a:tailEnd/>
            </a:ln>
          </p:spPr>
          <p:txBody>
            <a:bodyPr wrap="none" anchor="ctr"/>
            <a:lstStyle/>
            <a:p>
              <a:endParaRPr lang="en-US" sz="1500" dirty="0"/>
            </a:p>
          </p:txBody>
        </p:sp>
        <p:sp>
          <p:nvSpPr>
            <p:cNvPr id="8256" name="Rectangle 97"/>
            <p:cNvSpPr>
              <a:spLocks noChangeArrowheads="1"/>
            </p:cNvSpPr>
            <p:nvPr>
              <p:custDataLst>
                <p:tags r:id="rId62"/>
              </p:custDataLst>
            </p:nvPr>
          </p:nvSpPr>
          <p:spPr bwMode="auto">
            <a:xfrm>
              <a:off x="2128" y="2676"/>
              <a:ext cx="764" cy="63"/>
            </a:xfrm>
            <a:prstGeom prst="rect">
              <a:avLst/>
            </a:prstGeom>
            <a:solidFill>
              <a:srgbClr val="008000"/>
            </a:solidFill>
            <a:ln w="19050">
              <a:solidFill>
                <a:schemeClr val="tx1"/>
              </a:solidFill>
              <a:miter lim="800000"/>
              <a:headEnd/>
              <a:tailEnd/>
            </a:ln>
          </p:spPr>
          <p:txBody>
            <a:bodyPr wrap="none" anchor="ctr"/>
            <a:lstStyle/>
            <a:p>
              <a:endParaRPr lang="en-US" sz="1500" dirty="0"/>
            </a:p>
          </p:txBody>
        </p:sp>
        <p:sp>
          <p:nvSpPr>
            <p:cNvPr id="8257" name="Rectangle 98"/>
            <p:cNvSpPr>
              <a:spLocks noChangeArrowheads="1"/>
            </p:cNvSpPr>
            <p:nvPr>
              <p:custDataLst>
                <p:tags r:id="rId63"/>
              </p:custDataLst>
            </p:nvPr>
          </p:nvSpPr>
          <p:spPr bwMode="auto">
            <a:xfrm>
              <a:off x="2183" y="2739"/>
              <a:ext cx="709" cy="453"/>
            </a:xfrm>
            <a:prstGeom prst="rect">
              <a:avLst/>
            </a:prstGeom>
            <a:solidFill>
              <a:srgbClr val="008000"/>
            </a:solidFill>
            <a:ln w="19050">
              <a:solidFill>
                <a:schemeClr val="tx1"/>
              </a:solidFill>
              <a:miter lim="800000"/>
              <a:headEnd/>
              <a:tailEnd/>
            </a:ln>
          </p:spPr>
          <p:txBody>
            <a:bodyPr wrap="none" anchor="ctr"/>
            <a:lstStyle/>
            <a:p>
              <a:endParaRPr lang="en-US" sz="1500" dirty="0"/>
            </a:p>
          </p:txBody>
        </p:sp>
        <p:sp>
          <p:nvSpPr>
            <p:cNvPr id="8258" name="Rectangle 99"/>
            <p:cNvSpPr>
              <a:spLocks noChangeArrowheads="1"/>
            </p:cNvSpPr>
            <p:nvPr>
              <p:custDataLst>
                <p:tags r:id="rId64"/>
              </p:custDataLst>
            </p:nvPr>
          </p:nvSpPr>
          <p:spPr bwMode="auto">
            <a:xfrm>
              <a:off x="2183" y="3192"/>
              <a:ext cx="920" cy="323"/>
            </a:xfrm>
            <a:prstGeom prst="rect">
              <a:avLst/>
            </a:prstGeom>
            <a:solidFill>
              <a:srgbClr val="008000"/>
            </a:solidFill>
            <a:ln w="19050">
              <a:solidFill>
                <a:schemeClr val="tx1"/>
              </a:solidFill>
              <a:miter lim="800000"/>
              <a:headEnd/>
              <a:tailEnd/>
            </a:ln>
          </p:spPr>
          <p:txBody>
            <a:bodyPr wrap="none" anchor="ctr"/>
            <a:lstStyle/>
            <a:p>
              <a:endParaRPr lang="en-US" sz="1500" dirty="0"/>
            </a:p>
          </p:txBody>
        </p:sp>
        <p:sp>
          <p:nvSpPr>
            <p:cNvPr id="8259" name="Rectangle 100"/>
            <p:cNvSpPr>
              <a:spLocks noChangeArrowheads="1"/>
            </p:cNvSpPr>
            <p:nvPr>
              <p:custDataLst>
                <p:tags r:id="rId65"/>
              </p:custDataLst>
            </p:nvPr>
          </p:nvSpPr>
          <p:spPr bwMode="auto">
            <a:xfrm>
              <a:off x="2892" y="2676"/>
              <a:ext cx="210" cy="63"/>
            </a:xfrm>
            <a:prstGeom prst="rect">
              <a:avLst/>
            </a:prstGeom>
            <a:solidFill>
              <a:srgbClr val="008000"/>
            </a:solidFill>
            <a:ln w="19050">
              <a:solidFill>
                <a:schemeClr val="tx1"/>
              </a:solidFill>
              <a:miter lim="800000"/>
              <a:headEnd/>
              <a:tailEnd/>
            </a:ln>
          </p:spPr>
          <p:txBody>
            <a:bodyPr wrap="none" anchor="ctr"/>
            <a:lstStyle/>
            <a:p>
              <a:endParaRPr lang="en-US" sz="1500" dirty="0"/>
            </a:p>
          </p:txBody>
        </p:sp>
        <p:sp>
          <p:nvSpPr>
            <p:cNvPr id="8260" name="Rectangle 101"/>
            <p:cNvSpPr>
              <a:spLocks noChangeArrowheads="1"/>
            </p:cNvSpPr>
            <p:nvPr>
              <p:custDataLst>
                <p:tags r:id="rId66"/>
              </p:custDataLst>
            </p:nvPr>
          </p:nvSpPr>
          <p:spPr bwMode="auto">
            <a:xfrm>
              <a:off x="2892" y="2739"/>
              <a:ext cx="210" cy="453"/>
            </a:xfrm>
            <a:prstGeom prst="rect">
              <a:avLst/>
            </a:prstGeom>
            <a:solidFill>
              <a:srgbClr val="008000"/>
            </a:solidFill>
            <a:ln w="19050">
              <a:solidFill>
                <a:schemeClr val="tx1"/>
              </a:solidFill>
              <a:miter lim="800000"/>
              <a:headEnd/>
              <a:tailEnd/>
            </a:ln>
          </p:spPr>
          <p:txBody>
            <a:bodyPr wrap="none" anchor="ctr"/>
            <a:lstStyle/>
            <a:p>
              <a:endParaRPr lang="en-US" sz="1500" dirty="0"/>
            </a:p>
          </p:txBody>
        </p:sp>
        <p:sp>
          <p:nvSpPr>
            <p:cNvPr id="8261" name="Rectangle 102"/>
            <p:cNvSpPr>
              <a:spLocks noChangeArrowheads="1"/>
            </p:cNvSpPr>
            <p:nvPr>
              <p:custDataLst>
                <p:tags r:id="rId67"/>
              </p:custDataLst>
            </p:nvPr>
          </p:nvSpPr>
          <p:spPr bwMode="auto">
            <a:xfrm>
              <a:off x="3102" y="2676"/>
              <a:ext cx="68" cy="63"/>
            </a:xfrm>
            <a:prstGeom prst="rect">
              <a:avLst/>
            </a:prstGeom>
            <a:solidFill>
              <a:srgbClr val="008000"/>
            </a:solidFill>
            <a:ln w="19050">
              <a:solidFill>
                <a:schemeClr val="tx1"/>
              </a:solidFill>
              <a:miter lim="800000"/>
              <a:headEnd/>
              <a:tailEnd/>
            </a:ln>
          </p:spPr>
          <p:txBody>
            <a:bodyPr wrap="none" anchor="ctr"/>
            <a:lstStyle/>
            <a:p>
              <a:endParaRPr lang="en-US" sz="1500" dirty="0"/>
            </a:p>
          </p:txBody>
        </p:sp>
        <p:sp>
          <p:nvSpPr>
            <p:cNvPr id="8262" name="Rectangle 103"/>
            <p:cNvSpPr>
              <a:spLocks noChangeArrowheads="1"/>
            </p:cNvSpPr>
            <p:nvPr>
              <p:custDataLst>
                <p:tags r:id="rId68"/>
              </p:custDataLst>
            </p:nvPr>
          </p:nvSpPr>
          <p:spPr bwMode="auto">
            <a:xfrm>
              <a:off x="3102" y="2739"/>
              <a:ext cx="68" cy="453"/>
            </a:xfrm>
            <a:prstGeom prst="rect">
              <a:avLst/>
            </a:prstGeom>
            <a:solidFill>
              <a:srgbClr val="008000"/>
            </a:solidFill>
            <a:ln w="19050">
              <a:solidFill>
                <a:schemeClr val="tx1"/>
              </a:solidFill>
              <a:miter lim="800000"/>
              <a:headEnd/>
              <a:tailEnd/>
            </a:ln>
          </p:spPr>
          <p:txBody>
            <a:bodyPr wrap="none" anchor="ctr"/>
            <a:lstStyle/>
            <a:p>
              <a:endParaRPr lang="en-US" sz="1500" dirty="0"/>
            </a:p>
          </p:txBody>
        </p:sp>
        <p:sp>
          <p:nvSpPr>
            <p:cNvPr id="8263" name="Rectangle 104"/>
            <p:cNvSpPr>
              <a:spLocks noChangeArrowheads="1"/>
            </p:cNvSpPr>
            <p:nvPr>
              <p:custDataLst>
                <p:tags r:id="rId69"/>
              </p:custDataLst>
            </p:nvPr>
          </p:nvSpPr>
          <p:spPr bwMode="auto">
            <a:xfrm>
              <a:off x="3170" y="2676"/>
              <a:ext cx="347" cy="314"/>
            </a:xfrm>
            <a:prstGeom prst="rect">
              <a:avLst/>
            </a:prstGeom>
            <a:solidFill>
              <a:srgbClr val="008000"/>
            </a:solidFill>
            <a:ln w="19050">
              <a:solidFill>
                <a:schemeClr val="tx1"/>
              </a:solidFill>
              <a:miter lim="800000"/>
              <a:headEnd/>
              <a:tailEnd/>
            </a:ln>
          </p:spPr>
          <p:txBody>
            <a:bodyPr wrap="none" anchor="ctr"/>
            <a:lstStyle/>
            <a:p>
              <a:endParaRPr lang="en-US" sz="1500" dirty="0"/>
            </a:p>
          </p:txBody>
        </p:sp>
        <p:sp>
          <p:nvSpPr>
            <p:cNvPr id="8264" name="Rectangle 105"/>
            <p:cNvSpPr>
              <a:spLocks noChangeArrowheads="1"/>
            </p:cNvSpPr>
            <p:nvPr>
              <p:custDataLst>
                <p:tags r:id="rId70"/>
              </p:custDataLst>
            </p:nvPr>
          </p:nvSpPr>
          <p:spPr bwMode="auto">
            <a:xfrm>
              <a:off x="3103" y="3192"/>
              <a:ext cx="65" cy="186"/>
            </a:xfrm>
            <a:prstGeom prst="rect">
              <a:avLst/>
            </a:prstGeom>
            <a:solidFill>
              <a:srgbClr val="008000"/>
            </a:solidFill>
            <a:ln w="19050">
              <a:solidFill>
                <a:schemeClr val="tx1"/>
              </a:solidFill>
              <a:miter lim="800000"/>
              <a:headEnd/>
              <a:tailEnd/>
            </a:ln>
          </p:spPr>
          <p:txBody>
            <a:bodyPr wrap="none" anchor="ctr"/>
            <a:lstStyle/>
            <a:p>
              <a:endParaRPr lang="en-US" sz="1500" dirty="0"/>
            </a:p>
          </p:txBody>
        </p:sp>
        <p:sp>
          <p:nvSpPr>
            <p:cNvPr id="8265" name="Rectangle 106"/>
            <p:cNvSpPr>
              <a:spLocks noChangeArrowheads="1"/>
            </p:cNvSpPr>
            <p:nvPr>
              <p:custDataLst>
                <p:tags r:id="rId71"/>
              </p:custDataLst>
            </p:nvPr>
          </p:nvSpPr>
          <p:spPr bwMode="auto">
            <a:xfrm>
              <a:off x="3103" y="3378"/>
              <a:ext cx="65" cy="116"/>
            </a:xfrm>
            <a:prstGeom prst="rect">
              <a:avLst/>
            </a:prstGeom>
            <a:solidFill>
              <a:srgbClr val="008000"/>
            </a:solidFill>
            <a:ln w="19050">
              <a:solidFill>
                <a:schemeClr val="tx1"/>
              </a:solidFill>
              <a:miter lim="800000"/>
              <a:headEnd/>
              <a:tailEnd/>
            </a:ln>
          </p:spPr>
          <p:txBody>
            <a:bodyPr wrap="none" anchor="ctr"/>
            <a:lstStyle/>
            <a:p>
              <a:endParaRPr lang="en-US" sz="1500" dirty="0"/>
            </a:p>
          </p:txBody>
        </p:sp>
        <p:sp>
          <p:nvSpPr>
            <p:cNvPr id="8266" name="Rectangle 107"/>
            <p:cNvSpPr>
              <a:spLocks noChangeArrowheads="1"/>
            </p:cNvSpPr>
            <p:nvPr>
              <p:custDataLst>
                <p:tags r:id="rId72"/>
              </p:custDataLst>
            </p:nvPr>
          </p:nvSpPr>
          <p:spPr bwMode="auto">
            <a:xfrm>
              <a:off x="3170" y="2990"/>
              <a:ext cx="346" cy="201"/>
            </a:xfrm>
            <a:prstGeom prst="rect">
              <a:avLst/>
            </a:prstGeom>
            <a:solidFill>
              <a:srgbClr val="CC9900"/>
            </a:solidFill>
            <a:ln w="19050">
              <a:solidFill>
                <a:schemeClr val="tx1"/>
              </a:solidFill>
              <a:miter lim="800000"/>
              <a:headEnd/>
              <a:tailEnd/>
            </a:ln>
          </p:spPr>
          <p:txBody>
            <a:bodyPr wrap="none" anchor="ctr"/>
            <a:lstStyle/>
            <a:p>
              <a:endParaRPr lang="en-US" sz="1500" dirty="0"/>
            </a:p>
          </p:txBody>
        </p:sp>
        <p:sp>
          <p:nvSpPr>
            <p:cNvPr id="8267" name="Rectangle 108"/>
            <p:cNvSpPr>
              <a:spLocks noChangeArrowheads="1"/>
            </p:cNvSpPr>
            <p:nvPr>
              <p:custDataLst>
                <p:tags r:id="rId73"/>
              </p:custDataLst>
            </p:nvPr>
          </p:nvSpPr>
          <p:spPr bwMode="auto">
            <a:xfrm>
              <a:off x="3169" y="3191"/>
              <a:ext cx="447" cy="187"/>
            </a:xfrm>
            <a:prstGeom prst="rect">
              <a:avLst/>
            </a:prstGeom>
            <a:solidFill>
              <a:srgbClr val="CC9900"/>
            </a:solidFill>
            <a:ln w="19050">
              <a:solidFill>
                <a:schemeClr val="tx1"/>
              </a:solidFill>
              <a:miter lim="800000"/>
              <a:headEnd/>
              <a:tailEnd/>
            </a:ln>
          </p:spPr>
          <p:txBody>
            <a:bodyPr wrap="none" anchor="ctr"/>
            <a:lstStyle/>
            <a:p>
              <a:endParaRPr lang="en-US" sz="1500" dirty="0"/>
            </a:p>
          </p:txBody>
        </p:sp>
        <p:sp>
          <p:nvSpPr>
            <p:cNvPr id="8268" name="Rectangle 109"/>
            <p:cNvSpPr>
              <a:spLocks noChangeArrowheads="1"/>
            </p:cNvSpPr>
            <p:nvPr>
              <p:custDataLst>
                <p:tags r:id="rId74"/>
              </p:custDataLst>
            </p:nvPr>
          </p:nvSpPr>
          <p:spPr bwMode="auto">
            <a:xfrm>
              <a:off x="3517" y="2676"/>
              <a:ext cx="98" cy="238"/>
            </a:xfrm>
            <a:prstGeom prst="rect">
              <a:avLst/>
            </a:prstGeom>
            <a:solidFill>
              <a:srgbClr val="008000"/>
            </a:solidFill>
            <a:ln w="19050">
              <a:solidFill>
                <a:schemeClr val="tx1"/>
              </a:solidFill>
              <a:miter lim="800000"/>
              <a:headEnd/>
              <a:tailEnd/>
            </a:ln>
          </p:spPr>
          <p:txBody>
            <a:bodyPr wrap="none" anchor="ctr"/>
            <a:lstStyle/>
            <a:p>
              <a:endParaRPr lang="en-US" sz="1500" dirty="0"/>
            </a:p>
          </p:txBody>
        </p:sp>
        <p:sp>
          <p:nvSpPr>
            <p:cNvPr id="8269" name="Rectangle 110"/>
            <p:cNvSpPr>
              <a:spLocks noChangeArrowheads="1"/>
            </p:cNvSpPr>
            <p:nvPr>
              <p:custDataLst>
                <p:tags r:id="rId75"/>
              </p:custDataLst>
            </p:nvPr>
          </p:nvSpPr>
          <p:spPr bwMode="auto">
            <a:xfrm>
              <a:off x="3517" y="2914"/>
              <a:ext cx="98" cy="76"/>
            </a:xfrm>
            <a:prstGeom prst="rect">
              <a:avLst/>
            </a:prstGeom>
            <a:solidFill>
              <a:srgbClr val="CC9900"/>
            </a:solidFill>
            <a:ln w="19050">
              <a:solidFill>
                <a:schemeClr val="tx1"/>
              </a:solidFill>
              <a:miter lim="800000"/>
              <a:headEnd/>
              <a:tailEnd/>
            </a:ln>
          </p:spPr>
          <p:txBody>
            <a:bodyPr wrap="none" anchor="ctr"/>
            <a:lstStyle/>
            <a:p>
              <a:endParaRPr lang="en-US" sz="1500" dirty="0"/>
            </a:p>
          </p:txBody>
        </p:sp>
        <p:sp>
          <p:nvSpPr>
            <p:cNvPr id="8270" name="Rectangle 111"/>
            <p:cNvSpPr>
              <a:spLocks noChangeArrowheads="1"/>
            </p:cNvSpPr>
            <p:nvPr>
              <p:custDataLst>
                <p:tags r:id="rId76"/>
              </p:custDataLst>
            </p:nvPr>
          </p:nvSpPr>
          <p:spPr bwMode="auto">
            <a:xfrm>
              <a:off x="3517" y="2990"/>
              <a:ext cx="98" cy="201"/>
            </a:xfrm>
            <a:prstGeom prst="rect">
              <a:avLst/>
            </a:prstGeom>
            <a:solidFill>
              <a:srgbClr val="CC9900"/>
            </a:solidFill>
            <a:ln w="19050">
              <a:solidFill>
                <a:schemeClr val="tx1"/>
              </a:solidFill>
              <a:miter lim="800000"/>
              <a:headEnd/>
              <a:tailEnd/>
            </a:ln>
          </p:spPr>
          <p:txBody>
            <a:bodyPr wrap="none" anchor="ctr"/>
            <a:lstStyle/>
            <a:p>
              <a:endParaRPr lang="en-US" sz="1500" dirty="0"/>
            </a:p>
          </p:txBody>
        </p:sp>
        <p:sp>
          <p:nvSpPr>
            <p:cNvPr id="8271" name="Rectangle 112"/>
            <p:cNvSpPr>
              <a:spLocks noChangeArrowheads="1"/>
            </p:cNvSpPr>
            <p:nvPr>
              <p:custDataLst>
                <p:tags r:id="rId77"/>
              </p:custDataLst>
            </p:nvPr>
          </p:nvSpPr>
          <p:spPr bwMode="auto">
            <a:xfrm>
              <a:off x="3169" y="3378"/>
              <a:ext cx="289" cy="116"/>
            </a:xfrm>
            <a:prstGeom prst="rect">
              <a:avLst/>
            </a:prstGeom>
            <a:solidFill>
              <a:srgbClr val="CC9900"/>
            </a:solidFill>
            <a:ln w="19050">
              <a:solidFill>
                <a:schemeClr val="tx1"/>
              </a:solidFill>
              <a:miter lim="800000"/>
              <a:headEnd/>
              <a:tailEnd/>
            </a:ln>
          </p:spPr>
          <p:txBody>
            <a:bodyPr wrap="none" anchor="ctr"/>
            <a:lstStyle/>
            <a:p>
              <a:endParaRPr lang="en-US" sz="1500" dirty="0"/>
            </a:p>
          </p:txBody>
        </p:sp>
        <p:sp>
          <p:nvSpPr>
            <p:cNvPr id="8272" name="Rectangle 113"/>
            <p:cNvSpPr>
              <a:spLocks noChangeArrowheads="1"/>
            </p:cNvSpPr>
            <p:nvPr>
              <p:custDataLst>
                <p:tags r:id="rId78"/>
              </p:custDataLst>
            </p:nvPr>
          </p:nvSpPr>
          <p:spPr bwMode="auto">
            <a:xfrm>
              <a:off x="3458" y="3378"/>
              <a:ext cx="157" cy="137"/>
            </a:xfrm>
            <a:prstGeom prst="rect">
              <a:avLst/>
            </a:prstGeom>
            <a:solidFill>
              <a:srgbClr val="CC9900"/>
            </a:solidFill>
            <a:ln w="19050">
              <a:solidFill>
                <a:schemeClr val="tx1"/>
              </a:solidFill>
              <a:miter lim="800000"/>
              <a:headEnd/>
              <a:tailEnd/>
            </a:ln>
          </p:spPr>
          <p:txBody>
            <a:bodyPr wrap="none" anchor="ctr"/>
            <a:lstStyle/>
            <a:p>
              <a:endParaRPr lang="en-US" sz="1500" dirty="0"/>
            </a:p>
          </p:txBody>
        </p:sp>
        <p:sp>
          <p:nvSpPr>
            <p:cNvPr id="8273" name="Line 118"/>
            <p:cNvSpPr>
              <a:spLocks noChangeShapeType="1"/>
            </p:cNvSpPr>
            <p:nvPr>
              <p:custDataLst>
                <p:tags r:id="rId79"/>
              </p:custDataLst>
            </p:nvPr>
          </p:nvSpPr>
          <p:spPr bwMode="auto">
            <a:xfrm>
              <a:off x="3167" y="3378"/>
              <a:ext cx="0" cy="20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500" dirty="0"/>
            </a:p>
          </p:txBody>
        </p:sp>
        <p:sp>
          <p:nvSpPr>
            <p:cNvPr id="8274" name="Text Box 149"/>
            <p:cNvSpPr txBox="1">
              <a:spLocks noChangeArrowheads="1"/>
            </p:cNvSpPr>
            <p:nvPr>
              <p:custDataLst>
                <p:tags r:id="rId80"/>
              </p:custDataLst>
            </p:nvPr>
          </p:nvSpPr>
          <p:spPr bwMode="auto">
            <a:xfrm>
              <a:off x="448" y="3285"/>
              <a:ext cx="133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defRPr/>
              </a:pPr>
              <a:r>
                <a:rPr lang="en-US" sz="1800" dirty="0">
                  <a:solidFill>
                    <a:schemeClr val="bg1"/>
                  </a:solidFill>
                  <a:latin typeface="+mn-lt"/>
                </a:rPr>
                <a:t>avg(T</a:t>
              </a:r>
              <a:r>
                <a:rPr lang="en-US" sz="1800" baseline="-25000" dirty="0">
                  <a:solidFill>
                    <a:schemeClr val="bg1"/>
                  </a:solidFill>
                  <a:latin typeface="+mn-lt"/>
                </a:rPr>
                <a:t>1</a:t>
              </a:r>
              <a:r>
                <a:rPr lang="en-US" sz="1800" dirty="0">
                  <a:solidFill>
                    <a:schemeClr val="bg1"/>
                  </a:solidFill>
                  <a:latin typeface="+mn-lt"/>
                </a:rPr>
                <a:t>, T</a:t>
              </a:r>
              <a:r>
                <a:rPr lang="en-US" sz="1800" baseline="-25000" dirty="0">
                  <a:solidFill>
                    <a:schemeClr val="bg1"/>
                  </a:solidFill>
                  <a:latin typeface="+mn-lt"/>
                </a:rPr>
                <a:t>2</a:t>
              </a:r>
              <a:r>
                <a:rPr lang="en-US" sz="1800" dirty="0">
                  <a:solidFill>
                    <a:schemeClr val="bg1"/>
                  </a:solidFill>
                  <a:latin typeface="+mn-lt"/>
                </a:rPr>
                <a:t>, T</a:t>
              </a:r>
              <a:r>
                <a:rPr lang="en-US" sz="1800" baseline="-25000" dirty="0">
                  <a:solidFill>
                    <a:schemeClr val="bg1"/>
                  </a:solidFill>
                  <a:latin typeface="+mn-lt"/>
                </a:rPr>
                <a:t>3</a:t>
              </a:r>
              <a:r>
                <a:rPr lang="en-US" sz="1800" dirty="0">
                  <a:solidFill>
                    <a:schemeClr val="bg1"/>
                  </a:solidFill>
                  <a:latin typeface="+mn-lt"/>
                </a:rPr>
                <a:t>) =</a:t>
              </a:r>
            </a:p>
          </p:txBody>
        </p:sp>
      </p:grpSp>
      <p:grpSp>
        <p:nvGrpSpPr>
          <p:cNvPr id="3" name="Group 156"/>
          <p:cNvGrpSpPr>
            <a:grpSpLocks/>
          </p:cNvGrpSpPr>
          <p:nvPr>
            <p:custDataLst>
              <p:tags r:id="rId46"/>
            </p:custDataLst>
          </p:nvPr>
        </p:nvGrpSpPr>
        <p:grpSpPr bwMode="auto">
          <a:xfrm>
            <a:off x="5715000" y="3134495"/>
            <a:ext cx="1770460" cy="1665685"/>
            <a:chOff x="3840" y="2676"/>
            <a:chExt cx="1487" cy="1399"/>
          </a:xfrm>
        </p:grpSpPr>
        <p:sp>
          <p:nvSpPr>
            <p:cNvPr id="8242" name="Rectangle 142"/>
            <p:cNvSpPr>
              <a:spLocks noChangeArrowheads="1"/>
            </p:cNvSpPr>
            <p:nvPr>
              <p:custDataLst>
                <p:tags r:id="rId48"/>
              </p:custDataLst>
            </p:nvPr>
          </p:nvSpPr>
          <p:spPr bwMode="auto">
            <a:xfrm>
              <a:off x="3840" y="2676"/>
              <a:ext cx="1487" cy="1399"/>
            </a:xfrm>
            <a:prstGeom prst="rect">
              <a:avLst/>
            </a:prstGeom>
            <a:solidFill>
              <a:srgbClr val="008000"/>
            </a:solidFill>
            <a:ln w="19050">
              <a:solidFill>
                <a:srgbClr val="000000"/>
              </a:solidFill>
              <a:miter lim="800000"/>
              <a:headEnd/>
              <a:tailEnd/>
            </a:ln>
          </p:spPr>
          <p:txBody>
            <a:bodyPr/>
            <a:lstStyle/>
            <a:p>
              <a:endParaRPr lang="en-US" sz="1500" dirty="0"/>
            </a:p>
          </p:txBody>
        </p:sp>
        <p:sp>
          <p:nvSpPr>
            <p:cNvPr id="8243" name="AutoShape 144"/>
            <p:cNvSpPr>
              <a:spLocks noChangeArrowheads="1"/>
            </p:cNvSpPr>
            <p:nvPr>
              <p:custDataLst>
                <p:tags r:id="rId49"/>
              </p:custDataLst>
            </p:nvPr>
          </p:nvSpPr>
          <p:spPr bwMode="auto">
            <a:xfrm flipH="1">
              <a:off x="3840" y="2676"/>
              <a:ext cx="1487" cy="1399"/>
            </a:xfrm>
            <a:prstGeom prst="rtTriangle">
              <a:avLst/>
            </a:prstGeom>
            <a:solidFill>
              <a:srgbClr val="CC9900"/>
            </a:solidFill>
            <a:ln w="19050">
              <a:solidFill>
                <a:schemeClr val="tx1"/>
              </a:solidFill>
              <a:miter lim="800000"/>
              <a:headEnd/>
              <a:tailEnd/>
            </a:ln>
          </p:spPr>
          <p:txBody>
            <a:bodyPr wrap="none" anchor="ctr"/>
            <a:lstStyle/>
            <a:p>
              <a:endParaRPr lang="en-US" sz="1500" dirty="0"/>
            </a:p>
          </p:txBody>
        </p:sp>
        <p:sp>
          <p:nvSpPr>
            <p:cNvPr id="8244" name="Text Box 151"/>
            <p:cNvSpPr txBox="1">
              <a:spLocks noChangeArrowheads="1"/>
            </p:cNvSpPr>
            <p:nvPr>
              <p:custDataLst>
                <p:tags r:id="rId50"/>
              </p:custDataLst>
            </p:nvPr>
          </p:nvSpPr>
          <p:spPr bwMode="auto">
            <a:xfrm>
              <a:off x="4175" y="2885"/>
              <a:ext cx="58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950" b="1" dirty="0">
                  <a:solidFill>
                    <a:schemeClr val="bg1"/>
                  </a:solidFill>
                  <a:latin typeface="Arial Narrow" pitchFamily="34" charset="0"/>
                </a:rPr>
                <a:t>Truth</a:t>
              </a:r>
            </a:p>
          </p:txBody>
        </p:sp>
      </p:grpSp>
      <p:sp>
        <p:nvSpPr>
          <p:cNvPr id="2" name="TextBox 1"/>
          <p:cNvSpPr txBox="1"/>
          <p:nvPr>
            <p:custDataLst>
              <p:tags r:id="rId47"/>
            </p:custDataLst>
          </p:nvPr>
        </p:nvSpPr>
        <p:spPr>
          <a:xfrm>
            <a:off x="8775700" y="4787900"/>
            <a:ext cx="333746" cy="338554"/>
          </a:xfrm>
          <a:prstGeom prst="rect">
            <a:avLst/>
          </a:prstGeom>
          <a:noFill/>
        </p:spPr>
        <p:txBody>
          <a:bodyPr vert="horz" wrap="none" lIns="91440" tIns="45720" rIns="91440" bIns="45720" rtlCol="0">
            <a:spAutoFit/>
          </a:bodyPr>
          <a:lstStyle/>
          <a:p>
            <a:r>
              <a:rPr lang="en-US" sz="1600" b="1" dirty="0"/>
              <a:t>...</a:t>
            </a:r>
          </a:p>
        </p:txBody>
      </p:sp>
    </p:spTree>
    <p:extLst>
      <p:ext uri="{BB962C8B-B14F-4D97-AF65-F5344CB8AC3E}">
        <p14:creationId xmlns:p14="http://schemas.microsoft.com/office/powerpoint/2010/main" val="314349557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p:txBody>
          <a:bodyPr/>
          <a:lstStyle/>
          <a:p>
            <a:pPr eaLnBrk="1" hangingPunct="1"/>
            <a:r>
              <a:rPr lang="en-US" dirty="0"/>
              <a:t>Single versus Bagged Trees</a:t>
            </a:r>
          </a:p>
        </p:txBody>
      </p:sp>
      <p:graphicFrame>
        <p:nvGraphicFramePr>
          <p:cNvPr id="9220" name="Object 3"/>
          <p:cNvGraphicFramePr>
            <a:graphicFrameLocks noChangeAspect="1"/>
          </p:cNvGraphicFramePr>
          <p:nvPr>
            <p:custDataLst>
              <p:tags r:id="rId2"/>
            </p:custDataLst>
          </p:nvPr>
        </p:nvGraphicFramePr>
        <p:xfrm>
          <a:off x="1257300" y="1543051"/>
          <a:ext cx="3177992" cy="2228850"/>
        </p:xfrm>
        <a:graphic>
          <a:graphicData uri="http://schemas.openxmlformats.org/presentationml/2006/ole">
            <mc:AlternateContent xmlns:mc="http://schemas.openxmlformats.org/markup-compatibility/2006">
              <mc:Choice xmlns:v="urn:schemas-microsoft-com:vml" Requires="v">
                <p:oleObj name="Bitmap Image" r:id="rId6" imgW="7411485" imgH="5200000" progId="Paint.Picture">
                  <p:embed/>
                </p:oleObj>
              </mc:Choice>
              <mc:Fallback>
                <p:oleObj name="Bitmap Image" r:id="rId6" imgW="7411485" imgH="5200000" progId="Paint.Picture">
                  <p:embed/>
                  <p:pic>
                    <p:nvPicPr>
                      <p:cNvPr id="922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7300" y="1543051"/>
                        <a:ext cx="3177992" cy="2228850"/>
                      </a:xfrm>
                      <a:prstGeom prst="rect">
                        <a:avLst/>
                      </a:prstGeom>
                      <a:noFill/>
                      <a:ln>
                        <a:noFill/>
                      </a:ln>
                      <a:effectLst/>
                    </p:spPr>
                  </p:pic>
                </p:oleObj>
              </mc:Fallback>
            </mc:AlternateContent>
          </a:graphicData>
        </a:graphic>
      </p:graphicFrame>
      <p:graphicFrame>
        <p:nvGraphicFramePr>
          <p:cNvPr id="9221" name="Object 4"/>
          <p:cNvGraphicFramePr>
            <a:graphicFrameLocks noChangeAspect="1"/>
          </p:cNvGraphicFramePr>
          <p:nvPr>
            <p:custDataLst>
              <p:tags r:id="rId3"/>
            </p:custDataLst>
          </p:nvPr>
        </p:nvGraphicFramePr>
        <p:xfrm>
          <a:off x="4629150" y="1525315"/>
          <a:ext cx="3244454" cy="2246585"/>
        </p:xfrm>
        <a:graphic>
          <a:graphicData uri="http://schemas.openxmlformats.org/presentationml/2006/ole">
            <mc:AlternateContent xmlns:mc="http://schemas.openxmlformats.org/markup-compatibility/2006">
              <mc:Choice xmlns:v="urn:schemas-microsoft-com:vml" Requires="v">
                <p:oleObj name="Bitmap Image" r:id="rId8" imgW="7429680" imgH="5143680" progId="Paint.Picture">
                  <p:embed/>
                </p:oleObj>
              </mc:Choice>
              <mc:Fallback>
                <p:oleObj name="Bitmap Image" r:id="rId8" imgW="7429680" imgH="5143680" progId="Paint.Picture">
                  <p:embed/>
                  <p:pic>
                    <p:nvPicPr>
                      <p:cNvPr id="9221" name="Object 4"/>
                      <p:cNvPicPr>
                        <a:picLocks noChangeAspect="1" noChangeArrowheads="1"/>
                      </p:cNvPicPr>
                      <p:nvPr/>
                    </p:nvPicPr>
                    <p:blipFill>
                      <a:blip r:embed="rId9"/>
                      <a:srcRect/>
                      <a:stretch>
                        <a:fillRect/>
                      </a:stretch>
                    </p:blipFill>
                    <p:spPr bwMode="auto">
                      <a:xfrm>
                        <a:off x="4629150" y="1525315"/>
                        <a:ext cx="3244454" cy="224658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39690334"/>
      </p:ext>
    </p:extLst>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58241-D110-4B81-BA15-1698197089BA}"/>
              </a:ext>
            </a:extLst>
          </p:cNvPr>
          <p:cNvSpPr>
            <a:spLocks noGrp="1"/>
          </p:cNvSpPr>
          <p:nvPr>
            <p:ph type="title"/>
          </p:nvPr>
        </p:nvSpPr>
        <p:spPr/>
        <p:txBody>
          <a:bodyPr>
            <a:normAutofit fontScale="90000"/>
          </a:bodyPr>
          <a:lstStyle/>
          <a:p>
            <a:r>
              <a:rPr lang="en-US" dirty="0"/>
              <a:t>Ensemble Models - Review</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85CEFE0-0B70-4071-88DE-D841B8552485}"/>
                  </a:ext>
                </a:extLst>
              </p:cNvPr>
              <p:cNvSpPr>
                <a:spLocks noGrp="1"/>
              </p:cNvSpPr>
              <p:nvPr>
                <p:ph idx="1"/>
              </p:nvPr>
            </p:nvSpPr>
            <p:spPr>
              <a:xfrm>
                <a:off x="628650" y="1400443"/>
                <a:ext cx="7886700" cy="3263504"/>
              </a:xfrm>
            </p:spPr>
            <p:txBody>
              <a:bodyPr/>
              <a:lstStyle/>
              <a:p>
                <a:r>
                  <a:rPr lang="en-US" dirty="0"/>
                  <a:t>A general-purpose technique for reducing the variance of a predictive model.</a:t>
                </a:r>
              </a:p>
              <a:p>
                <a:pPr lvl="1"/>
                <a:r>
                  <a:rPr lang="en-US" dirty="0"/>
                  <a:t>Used with many predictive modeling types to reduce variance</a:t>
                </a:r>
              </a:p>
              <a:p>
                <a:r>
                  <a:rPr lang="en-US" dirty="0"/>
                  <a:t>Recall from introductory statistics that if you take a set of </a:t>
                </a:r>
                <a14:m>
                  <m:oMath xmlns:m="http://schemas.openxmlformats.org/officeDocument/2006/math">
                    <m:r>
                      <a:rPr lang="en-US" i="1" dirty="0" smtClean="0">
                        <a:latin typeface="Cambria Math" panose="02040503050406030204" pitchFamily="18" charset="0"/>
                      </a:rPr>
                      <m:t>𝑛</m:t>
                    </m:r>
                  </m:oMath>
                </a14:m>
                <a:r>
                  <a:rPr lang="en-US" dirty="0"/>
                  <a:t> independent observations, each with variance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𝜎</m:t>
                        </m:r>
                      </m:e>
                      <m:sup>
                        <m:r>
                          <a:rPr lang="en-US" b="0" i="1" smtClean="0">
                            <a:latin typeface="Cambria Math" panose="02040503050406030204" pitchFamily="18" charset="0"/>
                          </a:rPr>
                          <m:t>2</m:t>
                        </m:r>
                      </m:sup>
                    </m:sSup>
                  </m:oMath>
                </a14:m>
                <a:r>
                  <a:rPr lang="en-US" dirty="0"/>
                  <a:t>, the variance of the mean of the observations is given by </a:t>
                </a:r>
                <a14:m>
                  <m:oMath xmlns:m="http://schemas.openxmlformats.org/officeDocument/2006/math">
                    <m:f>
                      <m:fPr>
                        <m:type m:val="skw"/>
                        <m:ctrlPr>
                          <a:rPr lang="en-US"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num>
                      <m:den>
                        <m:r>
                          <a:rPr lang="en-US" b="0" i="1" smtClean="0">
                            <a:latin typeface="Cambria Math" panose="02040503050406030204" pitchFamily="18" charset="0"/>
                          </a:rPr>
                          <m:t>𝑛</m:t>
                        </m:r>
                      </m:den>
                    </m:f>
                  </m:oMath>
                </a14:m>
                <a:endParaRPr lang="en-US" dirty="0"/>
              </a:p>
              <a:p>
                <a:r>
                  <a:rPr lang="en-US" dirty="0"/>
                  <a:t>Bagging operates on the same principal by taking repeated samples with replacement from the training set</a:t>
                </a:r>
              </a:p>
              <a:p>
                <a:pPr lvl="1"/>
                <a:endParaRPr lang="en-US" dirty="0"/>
              </a:p>
            </p:txBody>
          </p:sp>
        </mc:Choice>
        <mc:Fallback xmlns="">
          <p:sp>
            <p:nvSpPr>
              <p:cNvPr id="4" name="Content Placeholder 3">
                <a:extLst>
                  <a:ext uri="{FF2B5EF4-FFF2-40B4-BE49-F238E27FC236}">
                    <a16:creationId xmlns:a16="http://schemas.microsoft.com/office/drawing/2014/main" id="{685CEFE0-0B70-4071-88DE-D841B8552485}"/>
                  </a:ext>
                </a:extLst>
              </p:cNvPr>
              <p:cNvSpPr>
                <a:spLocks noGrp="1" noRot="1" noChangeAspect="1" noMove="1" noResize="1" noEditPoints="1" noAdjustHandles="1" noChangeArrowheads="1" noChangeShapeType="1" noTextEdit="1"/>
              </p:cNvSpPr>
              <p:nvPr>
                <p:ph idx="1"/>
              </p:nvPr>
            </p:nvSpPr>
            <p:spPr>
              <a:xfrm>
                <a:off x="628650" y="1400443"/>
                <a:ext cx="7886700" cy="3263504"/>
              </a:xfrm>
              <a:blipFill>
                <a:blip r:embed="rId2"/>
                <a:stretch>
                  <a:fillRect l="-773" t="-2804" r="-386"/>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CC5B7FBE-C886-43F8-898B-294654E1ECE6}"/>
              </a:ext>
            </a:extLst>
          </p:cNvPr>
          <p:cNvSpPr>
            <a:spLocks noGrp="1"/>
          </p:cNvSpPr>
          <p:nvPr>
            <p:ph type="body" sz="quarter" idx="10"/>
          </p:nvPr>
        </p:nvSpPr>
        <p:spPr/>
        <p:txBody>
          <a:bodyPr/>
          <a:lstStyle/>
          <a:p>
            <a:r>
              <a:rPr lang="en-US" dirty="0"/>
              <a:t>Bootstrap Aggregation (Bagging)</a:t>
            </a:r>
          </a:p>
        </p:txBody>
      </p:sp>
      <p:sp>
        <p:nvSpPr>
          <p:cNvPr id="3" name="Slide Number Placeholder 2">
            <a:extLst>
              <a:ext uri="{FF2B5EF4-FFF2-40B4-BE49-F238E27FC236}">
                <a16:creationId xmlns:a16="http://schemas.microsoft.com/office/drawing/2014/main" id="{83B40F67-8813-4BAF-9374-A3D700620054}"/>
              </a:ext>
            </a:extLst>
          </p:cNvPr>
          <p:cNvSpPr>
            <a:spLocks noGrp="1"/>
          </p:cNvSpPr>
          <p:nvPr>
            <p:ph type="sldNum" sz="quarter" idx="4294967295"/>
          </p:nvPr>
        </p:nvSpPr>
        <p:spPr>
          <a:xfrm>
            <a:off x="0" y="0"/>
            <a:ext cx="0" cy="0"/>
          </a:xfrm>
        </p:spPr>
        <p:txBody>
          <a:bodyPr/>
          <a:lstStyle/>
          <a:p>
            <a:fld id="{6E61BB2A-F643-4BC4-A7C3-7339FD5A6B19}" type="slidenum">
              <a:rPr lang="en-US" smtClean="0"/>
              <a:pPr/>
              <a:t>64</a:t>
            </a:fld>
            <a:endParaRPr lang="en-US"/>
          </a:p>
        </p:txBody>
      </p:sp>
    </p:spTree>
    <p:extLst>
      <p:ext uri="{BB962C8B-B14F-4D97-AF65-F5344CB8AC3E}">
        <p14:creationId xmlns:p14="http://schemas.microsoft.com/office/powerpoint/2010/main" val="334008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58241-D110-4B81-BA15-1698197089BA}"/>
              </a:ext>
            </a:extLst>
          </p:cNvPr>
          <p:cNvSpPr>
            <a:spLocks noGrp="1"/>
          </p:cNvSpPr>
          <p:nvPr>
            <p:ph type="title"/>
          </p:nvPr>
        </p:nvSpPr>
        <p:spPr/>
        <p:txBody>
          <a:bodyPr>
            <a:normAutofit fontScale="90000"/>
          </a:bodyPr>
          <a:lstStyle/>
          <a:p>
            <a:r>
              <a:rPr lang="en-US" dirty="0"/>
              <a:t>Ensemble Models - Review</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85CEFE0-0B70-4071-88DE-D841B8552485}"/>
                  </a:ext>
                </a:extLst>
              </p:cNvPr>
              <p:cNvSpPr>
                <a:spLocks noGrp="1"/>
              </p:cNvSpPr>
              <p:nvPr>
                <p:ph idx="1"/>
              </p:nvPr>
            </p:nvSpPr>
            <p:spPr>
              <a:xfrm>
                <a:off x="628650" y="1400443"/>
                <a:ext cx="7886700" cy="3263504"/>
              </a:xfrm>
            </p:spPr>
            <p:txBody>
              <a:bodyPr/>
              <a:lstStyle/>
              <a:p>
                <a:r>
                  <a:rPr lang="en-US" dirty="0"/>
                  <a:t>Draw a random sample of size </a:t>
                </a:r>
                <a14:m>
                  <m:oMath xmlns:m="http://schemas.openxmlformats.org/officeDocument/2006/math">
                    <m:r>
                      <a:rPr lang="en-US" b="0" i="1" smtClean="0">
                        <a:latin typeface="Cambria Math" panose="02040503050406030204" pitchFamily="18" charset="0"/>
                      </a:rPr>
                      <m:t>𝑁</m:t>
                    </m:r>
                  </m:oMath>
                </a14:m>
                <a:r>
                  <a:rPr lang="en-US" dirty="0"/>
                  <a:t> with replacements from the data consisting of </a:t>
                </a:r>
                <a14:m>
                  <m:oMath xmlns:m="http://schemas.openxmlformats.org/officeDocument/2006/math">
                    <m:r>
                      <a:rPr lang="en-US" b="0" i="1" smtClean="0">
                        <a:latin typeface="Cambria Math" panose="02040503050406030204" pitchFamily="18" charset="0"/>
                      </a:rPr>
                      <m:t>𝑁</m:t>
                    </m:r>
                  </m:oMath>
                </a14:m>
                <a:r>
                  <a:rPr lang="en-US" dirty="0"/>
                  <a:t> observations, referred to as a </a:t>
                </a:r>
                <a:r>
                  <a:rPr lang="en-US" b="1" i="1" dirty="0"/>
                  <a:t>bootstrap sample</a:t>
                </a:r>
              </a:p>
              <a:p>
                <a:r>
                  <a:rPr lang="en-US" dirty="0"/>
                  <a:t>Construct a classification tree from the bootstrap sample</a:t>
                </a:r>
              </a:p>
              <a:p>
                <a:r>
                  <a:rPr lang="en-US" dirty="0"/>
                  <a:t>Assign a class to each terminal node and store the predicted class of each observation</a:t>
                </a:r>
              </a:p>
              <a:p>
                <a:r>
                  <a:rPr lang="en-US" dirty="0"/>
                  <a:t>Repeat steps 1-3 a large number of times</a:t>
                </a:r>
              </a:p>
              <a:p>
                <a:r>
                  <a:rPr lang="en-US" dirty="0"/>
                  <a:t>Assign each observation to a final class by a majority vote over the set of trees</a:t>
                </a:r>
              </a:p>
              <a:p>
                <a:pPr lvl="1"/>
                <a:endParaRPr lang="en-US" dirty="0"/>
              </a:p>
            </p:txBody>
          </p:sp>
        </mc:Choice>
        <mc:Fallback xmlns="">
          <p:sp>
            <p:nvSpPr>
              <p:cNvPr id="4" name="Content Placeholder 3">
                <a:extLst>
                  <a:ext uri="{FF2B5EF4-FFF2-40B4-BE49-F238E27FC236}">
                    <a16:creationId xmlns:a16="http://schemas.microsoft.com/office/drawing/2014/main" id="{685CEFE0-0B70-4071-88DE-D841B8552485}"/>
                  </a:ext>
                </a:extLst>
              </p:cNvPr>
              <p:cNvSpPr>
                <a:spLocks noGrp="1" noRot="1" noChangeAspect="1" noMove="1" noResize="1" noEditPoints="1" noAdjustHandles="1" noChangeArrowheads="1" noChangeShapeType="1" noTextEdit="1"/>
              </p:cNvSpPr>
              <p:nvPr>
                <p:ph idx="1"/>
              </p:nvPr>
            </p:nvSpPr>
            <p:spPr>
              <a:xfrm>
                <a:off x="628650" y="1400443"/>
                <a:ext cx="7886700" cy="3263504"/>
              </a:xfrm>
              <a:blipFill>
                <a:blip r:embed="rId2"/>
                <a:stretch>
                  <a:fillRect l="-773" t="-2804" r="-773"/>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CC5B7FBE-C886-43F8-898B-294654E1ECE6}"/>
              </a:ext>
            </a:extLst>
          </p:cNvPr>
          <p:cNvSpPr>
            <a:spLocks noGrp="1"/>
          </p:cNvSpPr>
          <p:nvPr>
            <p:ph type="body" sz="quarter" idx="10"/>
          </p:nvPr>
        </p:nvSpPr>
        <p:spPr/>
        <p:txBody>
          <a:bodyPr/>
          <a:lstStyle/>
          <a:p>
            <a:r>
              <a:rPr lang="en-US" dirty="0"/>
              <a:t>Bagging Algorithm</a:t>
            </a:r>
          </a:p>
        </p:txBody>
      </p:sp>
      <p:sp>
        <p:nvSpPr>
          <p:cNvPr id="3" name="Slide Number Placeholder 2">
            <a:extLst>
              <a:ext uri="{FF2B5EF4-FFF2-40B4-BE49-F238E27FC236}">
                <a16:creationId xmlns:a16="http://schemas.microsoft.com/office/drawing/2014/main" id="{83B40F67-8813-4BAF-9374-A3D700620054}"/>
              </a:ext>
            </a:extLst>
          </p:cNvPr>
          <p:cNvSpPr>
            <a:spLocks noGrp="1"/>
          </p:cNvSpPr>
          <p:nvPr>
            <p:ph type="sldNum" sz="quarter" idx="4294967295"/>
          </p:nvPr>
        </p:nvSpPr>
        <p:spPr>
          <a:xfrm>
            <a:off x="0" y="0"/>
            <a:ext cx="0" cy="0"/>
          </a:xfrm>
        </p:spPr>
        <p:txBody>
          <a:bodyPr/>
          <a:lstStyle/>
          <a:p>
            <a:fld id="{6E61BB2A-F643-4BC4-A7C3-7339FD5A6B19}" type="slidenum">
              <a:rPr lang="en-US" smtClean="0"/>
              <a:pPr/>
              <a:t>65</a:t>
            </a:fld>
            <a:endParaRPr lang="en-US"/>
          </a:p>
        </p:txBody>
      </p:sp>
    </p:spTree>
    <p:extLst>
      <p:ext uri="{BB962C8B-B14F-4D97-AF65-F5344CB8AC3E}">
        <p14:creationId xmlns:p14="http://schemas.microsoft.com/office/powerpoint/2010/main" val="55512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4F5282-62FA-4183-B6D7-A59CC084EB7D}"/>
              </a:ext>
            </a:extLst>
          </p:cNvPr>
          <p:cNvSpPr>
            <a:spLocks noGrp="1"/>
          </p:cNvSpPr>
          <p:nvPr>
            <p:ph type="title"/>
          </p:nvPr>
        </p:nvSpPr>
        <p:spPr/>
        <p:txBody>
          <a:bodyPr>
            <a:normAutofit fontScale="90000"/>
          </a:bodyPr>
          <a:lstStyle/>
          <a:p>
            <a:r>
              <a:rPr lang="en-US" dirty="0"/>
              <a:t>Ensemble Models - Review</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C59F9CC-C904-4C5C-99CE-A0BC03F8727C}"/>
                  </a:ext>
                </a:extLst>
              </p:cNvPr>
              <p:cNvSpPr>
                <a:spLocks noGrp="1"/>
              </p:cNvSpPr>
              <p:nvPr>
                <p:ph idx="1"/>
              </p:nvPr>
            </p:nvSpPr>
            <p:spPr/>
            <p:txBody>
              <a:bodyPr/>
              <a:lstStyle/>
              <a:p>
                <a:r>
                  <a:rPr lang="en-US" i="1" dirty="0"/>
                  <a:t>Homogenous ensemble model</a:t>
                </a:r>
                <a:r>
                  <a:rPr lang="en-US" dirty="0"/>
                  <a:t>:  the base learning algorithm is the same for all models (classification tree)</a:t>
                </a:r>
              </a:p>
              <a:p>
                <a:r>
                  <a:rPr lang="en-US" dirty="0"/>
                  <a:t>Basic result:  if </a:t>
                </a:r>
                <a14:m>
                  <m:oMath xmlns:m="http://schemas.openxmlformats.org/officeDocument/2006/math">
                    <m:r>
                      <a:rPr lang="en-US" b="0" i="1" smtClean="0">
                        <a:latin typeface="Cambria Math" panose="02040503050406030204" pitchFamily="18" charset="0"/>
                      </a:rPr>
                      <m:t>𝑁</m:t>
                    </m:r>
                  </m:oMath>
                </a14:m>
                <a:r>
                  <a:rPr lang="en-US" dirty="0"/>
                  <a:t> observations are drawn with replacement from </a:t>
                </a:r>
                <a14:m>
                  <m:oMath xmlns:m="http://schemas.openxmlformats.org/officeDocument/2006/math">
                    <m:r>
                      <a:rPr lang="en-US" b="0" i="1" smtClean="0">
                        <a:latin typeface="Cambria Math" panose="02040503050406030204" pitchFamily="18" charset="0"/>
                      </a:rPr>
                      <m:t>𝑁</m:t>
                    </m:r>
                  </m:oMath>
                </a14:m>
                <a:r>
                  <a:rPr lang="en-US" dirty="0"/>
                  <a:t> units, then 37% of the observations are left out on average</a:t>
                </a:r>
              </a:p>
            </p:txBody>
          </p:sp>
        </mc:Choice>
        <mc:Fallback xmlns="">
          <p:sp>
            <p:nvSpPr>
              <p:cNvPr id="5" name="Content Placeholder 4">
                <a:extLst>
                  <a:ext uri="{FF2B5EF4-FFF2-40B4-BE49-F238E27FC236}">
                    <a16:creationId xmlns:a16="http://schemas.microsoft.com/office/drawing/2014/main" id="{6C59F9CC-C904-4C5C-99CE-A0BC03F8727C}"/>
                  </a:ext>
                </a:extLst>
              </p:cNvPr>
              <p:cNvSpPr>
                <a:spLocks noGrp="1" noRot="1" noChangeAspect="1" noMove="1" noResize="1" noEditPoints="1" noAdjustHandles="1" noChangeArrowheads="1" noChangeShapeType="1" noTextEdit="1"/>
              </p:cNvSpPr>
              <p:nvPr>
                <p:ph idx="1"/>
              </p:nvPr>
            </p:nvSpPr>
            <p:spPr>
              <a:blipFill>
                <a:blip r:embed="rId2"/>
                <a:stretch>
                  <a:fillRect l="-773" t="-2804"/>
                </a:stretch>
              </a:blipFill>
            </p:spPr>
            <p:txBody>
              <a:bodyPr/>
              <a:lstStyle/>
              <a:p>
                <a:r>
                  <a:rPr lang="en-US">
                    <a:noFill/>
                  </a:rPr>
                  <a:t> </a:t>
                </a:r>
              </a:p>
            </p:txBody>
          </p:sp>
        </mc:Fallback>
      </mc:AlternateContent>
      <p:sp>
        <p:nvSpPr>
          <p:cNvPr id="6" name="Text Placeholder 5">
            <a:extLst>
              <a:ext uri="{FF2B5EF4-FFF2-40B4-BE49-F238E27FC236}">
                <a16:creationId xmlns:a16="http://schemas.microsoft.com/office/drawing/2014/main" id="{3ED8FD08-2449-4EB2-98BD-648669EF81E1}"/>
              </a:ext>
            </a:extLst>
          </p:cNvPr>
          <p:cNvSpPr>
            <a:spLocks noGrp="1"/>
          </p:cNvSpPr>
          <p:nvPr>
            <p:ph type="body" sz="quarter" idx="10"/>
          </p:nvPr>
        </p:nvSpPr>
        <p:spPr/>
        <p:txBody>
          <a:bodyPr/>
          <a:lstStyle/>
          <a:p>
            <a:r>
              <a:rPr lang="en-US" dirty="0"/>
              <a:t>Bootstrap Aggregation (Bagging)</a:t>
            </a:r>
          </a:p>
        </p:txBody>
      </p:sp>
    </p:spTree>
    <p:extLst>
      <p:ext uri="{BB962C8B-B14F-4D97-AF65-F5344CB8AC3E}">
        <p14:creationId xmlns:p14="http://schemas.microsoft.com/office/powerpoint/2010/main" val="3741621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custDataLst>
              <p:tags r:id="rId1"/>
            </p:custDataLst>
          </p:nvPr>
        </p:nvSpPr>
        <p:spPr/>
        <p:txBody>
          <a:bodyPr>
            <a:normAutofit fontScale="90000"/>
          </a:bodyPr>
          <a:lstStyle/>
          <a:p>
            <a:pPr eaLnBrk="1" hangingPunct="1"/>
            <a:r>
              <a:rPr lang="en-US" dirty="0"/>
              <a:t>Forest Algorithm</a:t>
            </a:r>
          </a:p>
        </p:txBody>
      </p:sp>
      <mc:AlternateContent xmlns:mc="http://schemas.openxmlformats.org/markup-compatibility/2006">
        <mc:Choice xmlns:a14="http://schemas.microsoft.com/office/drawing/2010/main" Requires="a14">
          <p:sp>
            <p:nvSpPr>
              <p:cNvPr id="16387" name="Content Placeholder 2"/>
              <p:cNvSpPr>
                <a:spLocks noGrp="1"/>
              </p:cNvSpPr>
              <p:nvPr>
                <p:ph idx="1"/>
                <p:custDataLst>
                  <p:tags r:id="rId2"/>
                </p:custDataLst>
              </p:nvPr>
            </p:nvSpPr>
            <p:spPr/>
            <p:txBody>
              <a:bodyPr>
                <a:normAutofit lnSpcReduction="10000"/>
              </a:bodyPr>
              <a:lstStyle/>
              <a:p>
                <a:r>
                  <a:rPr lang="en-US" dirty="0"/>
                  <a:t>Forest algorithms extend the bagging technique to perform sampling of the rows </a:t>
                </a:r>
                <a:r>
                  <a:rPr lang="en-US" b="1" i="1" dirty="0"/>
                  <a:t>and</a:t>
                </a:r>
                <a:r>
                  <a:rPr lang="en-US" dirty="0"/>
                  <a:t>  sampling of the columns at each step.</a:t>
                </a:r>
              </a:p>
              <a:p>
                <a:pPr lvl="1"/>
                <a:r>
                  <a:rPr lang="en-US" dirty="0"/>
                  <a:t>Each time a split in a tree is considered a random selection of </a:t>
                </a:r>
                <a14:m>
                  <m:oMath xmlns:m="http://schemas.openxmlformats.org/officeDocument/2006/math">
                    <m:r>
                      <a:rPr lang="en-US" i="1" dirty="0">
                        <a:latin typeface="Cambria Math" panose="02040503050406030204" pitchFamily="18" charset="0"/>
                      </a:rPr>
                      <m:t>𝑚</m:t>
                    </m:r>
                  </m:oMath>
                </a14:m>
                <a:r>
                  <a:rPr lang="en-US" dirty="0"/>
                  <a:t> predictors is chosen as split candidates from the full set of </a:t>
                </a:r>
                <a14:m>
                  <m:oMath xmlns:m="http://schemas.openxmlformats.org/officeDocument/2006/math">
                    <m:r>
                      <a:rPr lang="en-US" i="1" dirty="0">
                        <a:latin typeface="Cambria Math" panose="02040503050406030204" pitchFamily="18" charset="0"/>
                      </a:rPr>
                      <m:t>𝑝</m:t>
                    </m:r>
                  </m:oMath>
                </a14:m>
                <a:r>
                  <a:rPr lang="en-US" dirty="0"/>
                  <a:t> predictors. The split is allowed to use only one of those </a:t>
                </a:r>
                <a14:m>
                  <m:oMath xmlns:m="http://schemas.openxmlformats.org/officeDocument/2006/math">
                    <m:r>
                      <a:rPr lang="en-US" i="1" dirty="0">
                        <a:latin typeface="Cambria Math" panose="02040503050406030204" pitchFamily="18" charset="0"/>
                      </a:rPr>
                      <m:t>𝑚</m:t>
                    </m:r>
                  </m:oMath>
                </a14:m>
                <a:r>
                  <a:rPr lang="en-US" dirty="0"/>
                  <a:t> predictors.</a:t>
                </a:r>
              </a:p>
              <a:p>
                <a:pPr lvl="1"/>
                <a:r>
                  <a:rPr lang="en-US" dirty="0"/>
                  <a:t>Typically, we choose </a:t>
                </a:r>
                <a14:m>
                  <m:oMath xmlns:m="http://schemas.openxmlformats.org/officeDocument/2006/math">
                    <m:r>
                      <a:rPr lang="en-US" i="1" dirty="0">
                        <a:latin typeface="Cambria Math" panose="02040503050406030204" pitchFamily="18" charset="0"/>
                      </a:rPr>
                      <m:t>𝑚</m:t>
                    </m:r>
                    <m:r>
                      <a:rPr lang="en-US" i="1" dirty="0">
                        <a:latin typeface="Cambria Math" panose="02040503050406030204" pitchFamily="18" charset="0"/>
                      </a:rPr>
                      <m:t>≈</m:t>
                    </m:r>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𝑝</m:t>
                        </m:r>
                      </m:e>
                    </m:rad>
                    <m:r>
                      <a:rPr lang="en-US" i="1" dirty="0">
                        <a:latin typeface="Cambria Math" panose="02040503050406030204" pitchFamily="18" charset="0"/>
                      </a:rPr>
                      <m:t> </m:t>
                    </m:r>
                  </m:oMath>
                </a14:m>
                <a:endParaRPr lang="en-US" dirty="0"/>
              </a:p>
              <a:p>
                <a:r>
                  <a:rPr lang="en-US" dirty="0"/>
                  <a:t>The forest algorithm perturbs the training data more than the bagging algorithm, producing more variation among the trees in the ensemble.</a:t>
                </a:r>
              </a:p>
              <a:p>
                <a:r>
                  <a:rPr lang="en-US" dirty="0"/>
                  <a:t>Ensembles of a more diverse set of trees often lead to improved predictive accuracy.</a:t>
                </a:r>
              </a:p>
            </p:txBody>
          </p:sp>
        </mc:Choice>
        <mc:Fallback>
          <p:sp>
            <p:nvSpPr>
              <p:cNvPr id="16387" name="Content Placeholder 2"/>
              <p:cNvSpPr>
                <a:spLocks noGrp="1" noRot="1" noChangeAspect="1" noMove="1" noResize="1" noEditPoints="1" noAdjustHandles="1" noChangeArrowheads="1" noChangeShapeType="1" noTextEdit="1"/>
              </p:cNvSpPr>
              <p:nvPr>
                <p:ph idx="1"/>
                <p:custDataLst>
                  <p:tags r:id="rId2"/>
                </p:custDataLst>
              </p:nvPr>
            </p:nvSpPr>
            <p:spPr>
              <a:blipFill>
                <a:blip r:embed="rId5"/>
                <a:stretch>
                  <a:fillRect l="-773" t="-3364" r="-1159"/>
                </a:stretch>
              </a:blipFill>
            </p:spPr>
            <p:txBody>
              <a:bodyPr/>
              <a:lstStyle/>
              <a:p>
                <a:r>
                  <a:rPr lang="en-US">
                    <a:noFill/>
                  </a:rPr>
                  <a:t> </a:t>
                </a:r>
              </a:p>
            </p:txBody>
          </p:sp>
        </mc:Fallback>
      </mc:AlternateContent>
      <p:sp>
        <p:nvSpPr>
          <p:cNvPr id="2" name="Text Placeholder 1">
            <a:extLst>
              <a:ext uri="{FF2B5EF4-FFF2-40B4-BE49-F238E27FC236}">
                <a16:creationId xmlns:a16="http://schemas.microsoft.com/office/drawing/2014/main" id="{DC60B8D4-64AD-E2CD-4511-39476494B81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5548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BD09B-CD39-456D-ADAB-70A4F0C29177}"/>
              </a:ext>
            </a:extLst>
          </p:cNvPr>
          <p:cNvSpPr>
            <a:spLocks noGrp="1"/>
          </p:cNvSpPr>
          <p:nvPr>
            <p:ph type="title"/>
          </p:nvPr>
        </p:nvSpPr>
        <p:spPr/>
        <p:txBody>
          <a:bodyPr>
            <a:normAutofit fontScale="90000"/>
          </a:bodyPr>
          <a:lstStyle/>
          <a:p>
            <a:r>
              <a:rPr lang="en-US" dirty="0"/>
              <a:t>Rationale Behind Forests</a:t>
            </a:r>
          </a:p>
        </p:txBody>
      </p:sp>
      <p:sp>
        <p:nvSpPr>
          <p:cNvPr id="4" name="Content Placeholder 3">
            <a:extLst>
              <a:ext uri="{FF2B5EF4-FFF2-40B4-BE49-F238E27FC236}">
                <a16:creationId xmlns:a16="http://schemas.microsoft.com/office/drawing/2014/main" id="{3751BA53-CBF6-47C9-9C22-3E7D887E7AD8}"/>
              </a:ext>
            </a:extLst>
          </p:cNvPr>
          <p:cNvSpPr>
            <a:spLocks noGrp="1"/>
          </p:cNvSpPr>
          <p:nvPr>
            <p:ph idx="1"/>
          </p:nvPr>
        </p:nvSpPr>
        <p:spPr/>
        <p:txBody>
          <a:bodyPr/>
          <a:lstStyle/>
          <a:p>
            <a:r>
              <a:rPr lang="en-US" dirty="0"/>
              <a:t>Suppose that we have a very strong predictor in the data set along with a number of other moderately strong predictors, then in the collection of bagged trees, most or all of them will use the very strong predictor for the first split</a:t>
            </a:r>
          </a:p>
          <a:p>
            <a:r>
              <a:rPr lang="en-US" dirty="0"/>
              <a:t>All bagged trees will look similar. Hence all the predictions from the bagged trees will be highly correlated</a:t>
            </a:r>
          </a:p>
          <a:p>
            <a:r>
              <a:rPr lang="en-US" dirty="0"/>
              <a:t>Averaging many highly correlated quantities does not lead to a large variance reduction, and thus random forests “de-correlates” the bagged trees leading to more reduction in variance</a:t>
            </a:r>
          </a:p>
          <a:p>
            <a:pPr lvl="1"/>
            <a:endParaRPr lang="en-US" dirty="0"/>
          </a:p>
          <a:p>
            <a:endParaRPr lang="en-US" dirty="0"/>
          </a:p>
        </p:txBody>
      </p:sp>
      <p:sp>
        <p:nvSpPr>
          <p:cNvPr id="5" name="Text Placeholder 4">
            <a:extLst>
              <a:ext uri="{FF2B5EF4-FFF2-40B4-BE49-F238E27FC236}">
                <a16:creationId xmlns:a16="http://schemas.microsoft.com/office/drawing/2014/main" id="{D946EC53-244D-DD28-FA20-46629A5946FE}"/>
              </a:ext>
            </a:extLst>
          </p:cNvPr>
          <p:cNvSpPr>
            <a:spLocks noGrp="1"/>
          </p:cNvSpPr>
          <p:nvPr>
            <p:ph type="body" sz="quarter" idx="10"/>
          </p:nvPr>
        </p:nvSpPr>
        <p:spPr/>
        <p:txBody>
          <a:bodyPr/>
          <a:lstStyle/>
          <a:p>
            <a:endParaRPr lang="en-US"/>
          </a:p>
        </p:txBody>
      </p:sp>
      <p:sp>
        <p:nvSpPr>
          <p:cNvPr id="3" name="Slide Number Placeholder 2">
            <a:extLst>
              <a:ext uri="{FF2B5EF4-FFF2-40B4-BE49-F238E27FC236}">
                <a16:creationId xmlns:a16="http://schemas.microsoft.com/office/drawing/2014/main" id="{71264270-9DE6-4AED-BBFC-6D571E6C4E44}"/>
              </a:ext>
            </a:extLst>
          </p:cNvPr>
          <p:cNvSpPr>
            <a:spLocks noGrp="1"/>
          </p:cNvSpPr>
          <p:nvPr>
            <p:ph type="sldNum" sz="quarter" idx="4294967295"/>
          </p:nvPr>
        </p:nvSpPr>
        <p:spPr>
          <a:xfrm>
            <a:off x="0" y="0"/>
            <a:ext cx="0" cy="0"/>
          </a:xfrm>
        </p:spPr>
        <p:txBody>
          <a:bodyPr/>
          <a:lstStyle/>
          <a:p>
            <a:fld id="{6E61BB2A-F643-4BC4-A7C3-7339FD5A6B19}" type="slidenum">
              <a:rPr lang="en-US" smtClean="0"/>
              <a:pPr/>
              <a:t>68</a:t>
            </a:fld>
            <a:endParaRPr lang="en-US"/>
          </a:p>
        </p:txBody>
      </p:sp>
    </p:spTree>
    <p:extLst>
      <p:ext uri="{BB962C8B-B14F-4D97-AF65-F5344CB8AC3E}">
        <p14:creationId xmlns:p14="http://schemas.microsoft.com/office/powerpoint/2010/main" val="94771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prstGeom prst="rect">
            <a:avLst/>
          </a:prstGeom>
        </p:spPr>
        <p:txBody>
          <a:bodyPr>
            <a:normAutofit fontScale="90000"/>
          </a:bodyPr>
          <a:lstStyle/>
          <a:p>
            <a:r>
              <a:rPr lang="en-US" dirty="0"/>
              <a:t>Forest Algorithm </a:t>
            </a:r>
          </a:p>
        </p:txBody>
      </p:sp>
      <mc:AlternateContent xmlns:mc="http://schemas.openxmlformats.org/markup-compatibility/2006">
        <mc:Choice xmlns:a14="http://schemas.microsoft.com/office/drawing/2010/main" Requires="a14">
          <p:sp>
            <p:nvSpPr>
              <p:cNvPr id="3" name="Content Placeholder 2"/>
              <p:cNvSpPr>
                <a:spLocks noGrp="1"/>
              </p:cNvSpPr>
              <p:nvPr>
                <p:ph idx="1"/>
                <p:custDataLst>
                  <p:tags r:id="rId2"/>
                </p:custDataLst>
              </p:nvPr>
            </p:nvSpPr>
            <p:spPr>
              <a:prstGeom prst="rect">
                <a:avLst/>
              </a:prstGeom>
            </p:spPr>
            <p:txBody>
              <a:bodyPr/>
              <a:lstStyle/>
              <a:p>
                <a:r>
                  <a:rPr lang="en-US" dirty="0"/>
                  <a:t>These are the three main options.</a:t>
                </a:r>
              </a:p>
              <a:p>
                <a:pPr lvl="1"/>
                <a:r>
                  <a:rPr lang="en-US" dirty="0"/>
                  <a:t>Number of trees</a:t>
                </a:r>
              </a:p>
              <a:p>
                <a:pPr lvl="2"/>
                <a:r>
                  <a:rPr lang="en-US" dirty="0"/>
                  <a:t>Specifies the number of trees that make up the forest</a:t>
                </a:r>
              </a:p>
              <a:p>
                <a:pPr lvl="1"/>
                <a:r>
                  <a:rPr lang="en-US" dirty="0"/>
                  <a:t>Number of predictors to split nodes</a:t>
                </a:r>
              </a:p>
              <a:p>
                <a:pPr lvl="2"/>
                <a:r>
                  <a:rPr lang="en-US" dirty="0"/>
                  <a:t>Specifies the number of input variables to consider splitting for each decision tree (Default = </a:t>
                </a:r>
                <a14:m>
                  <m:oMath xmlns:m="http://schemas.openxmlformats.org/officeDocument/2006/math">
                    <m:rad>
                      <m:radPr>
                        <m:degHide m:val="on"/>
                        <m:ctrlPr>
                          <a:rPr lang="en-US" i="1" smtClean="0">
                            <a:latin typeface="Cambria Math" panose="02040503050406030204" pitchFamily="18" charset="0"/>
                          </a:rPr>
                        </m:ctrlPr>
                      </m:radPr>
                      <m:deg/>
                      <m:e>
                        <m:r>
                          <a:rPr lang="en-US" smtClean="0">
                            <a:latin typeface="Cambria Math"/>
                          </a:rPr>
                          <m:t># </m:t>
                        </m:r>
                        <m:r>
                          <a:rPr lang="en-US" smtClean="0">
                            <a:latin typeface="Cambria Math"/>
                          </a:rPr>
                          <m:t>𝑜𝑓</m:t>
                        </m:r>
                        <m:r>
                          <a:rPr lang="en-US" smtClean="0">
                            <a:latin typeface="Cambria Math"/>
                          </a:rPr>
                          <m:t> </m:t>
                        </m:r>
                        <m:r>
                          <a:rPr lang="en-US" smtClean="0">
                            <a:latin typeface="Cambria Math"/>
                          </a:rPr>
                          <m:t>𝑖𝑛𝑝𝑢𝑡𝑠</m:t>
                        </m:r>
                      </m:e>
                    </m:rad>
                  </m:oMath>
                </a14:m>
                <a:r>
                  <a:rPr lang="en-US" dirty="0"/>
                  <a:t> )</a:t>
                </a:r>
              </a:p>
              <a:p>
                <a:pPr lvl="1"/>
                <a:r>
                  <a:rPr lang="en-US" dirty="0"/>
                  <a:t>Sampling strategy (Bootstrap)</a:t>
                </a:r>
              </a:p>
              <a:p>
                <a:pPr lvl="2"/>
                <a:r>
                  <a:rPr lang="en-US" dirty="0"/>
                  <a:t>Specifies the proportion of data to randomly sample for each tree </a:t>
                </a:r>
                <a:br>
                  <a:rPr lang="en-US" dirty="0"/>
                </a:br>
                <a:r>
                  <a:rPr lang="en-US" dirty="0"/>
                  <a:t>(Default =  0.6) </a:t>
                </a:r>
              </a:p>
            </p:txBody>
          </p:sp>
        </mc:Choice>
        <mc:Fallback>
          <p:sp>
            <p:nvSpPr>
              <p:cNvPr id="3" name="Content Placeholder 2"/>
              <p:cNvSpPr>
                <a:spLocks noGrp="1" noRot="1" noChangeAspect="1" noMove="1" noResize="1" noEditPoints="1" noAdjustHandles="1" noChangeArrowheads="1" noChangeShapeType="1" noTextEdit="1"/>
              </p:cNvSpPr>
              <p:nvPr>
                <p:ph idx="1"/>
                <p:custDataLst>
                  <p:tags r:id="rId2"/>
                </p:custDataLst>
              </p:nvPr>
            </p:nvSpPr>
            <p:spPr>
              <a:prstGeom prst="rect">
                <a:avLst/>
              </a:prstGeom>
              <a:blipFill>
                <a:blip r:embed="rId5"/>
                <a:stretch>
                  <a:fillRect l="-773" t="-2804"/>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BCBA67E-DD56-3D4F-FBB8-FF6B55FFCCB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6122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96EFFB4B-7474-C91F-E264-2BE4E9E76589}"/>
              </a:ext>
            </a:extLst>
          </p:cNvPr>
          <p:cNvSpPr/>
          <p:nvPr/>
        </p:nvSpPr>
        <p:spPr>
          <a:xfrm>
            <a:off x="4159250" y="1060450"/>
            <a:ext cx="4597400" cy="27305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A8330-032E-466D-BCA2-9DF5058EB0EF}"/>
              </a:ext>
            </a:extLst>
          </p:cNvPr>
          <p:cNvSpPr>
            <a:spLocks noGrp="1"/>
          </p:cNvSpPr>
          <p:nvPr>
            <p:ph type="title"/>
          </p:nvPr>
        </p:nvSpPr>
        <p:spPr/>
        <p:txBody>
          <a:bodyPr>
            <a:normAutofit fontScale="90000"/>
          </a:bodyPr>
          <a:lstStyle/>
          <a:p>
            <a:r>
              <a:rPr lang="en-US" dirty="0"/>
              <a:t>Interpretation</a:t>
            </a:r>
          </a:p>
        </p:txBody>
      </p:sp>
      <p:sp>
        <p:nvSpPr>
          <p:cNvPr id="3" name="Slide Number Placeholder 2">
            <a:extLst>
              <a:ext uri="{FF2B5EF4-FFF2-40B4-BE49-F238E27FC236}">
                <a16:creationId xmlns:a16="http://schemas.microsoft.com/office/drawing/2014/main" id="{F5746459-1E42-4EEF-B842-C0BAC895ACDE}"/>
              </a:ext>
            </a:extLst>
          </p:cNvPr>
          <p:cNvSpPr>
            <a:spLocks noGrp="1"/>
          </p:cNvSpPr>
          <p:nvPr>
            <p:ph type="sldNum" sz="quarter" idx="12"/>
          </p:nvPr>
        </p:nvSpPr>
        <p:spPr/>
        <p:txBody>
          <a:bodyPr/>
          <a:lstStyle/>
          <a:p>
            <a:fld id="{6E61BB2A-F643-4BC4-A7C3-7339FD5A6B19}" type="slidenum">
              <a:rPr lang="en-US" smtClean="0"/>
              <a:pPr/>
              <a:t>7</a:t>
            </a:fld>
            <a:endParaRPr lang="en-US"/>
          </a:p>
        </p:txBody>
      </p:sp>
      <p:sp>
        <p:nvSpPr>
          <p:cNvPr id="4" name="Content Placeholder 3">
            <a:extLst>
              <a:ext uri="{FF2B5EF4-FFF2-40B4-BE49-F238E27FC236}">
                <a16:creationId xmlns:a16="http://schemas.microsoft.com/office/drawing/2014/main" id="{735E2790-DA13-4BB4-AF93-EB2E48D2B16E}"/>
              </a:ext>
            </a:extLst>
          </p:cNvPr>
          <p:cNvSpPr>
            <a:spLocks noGrp="1"/>
          </p:cNvSpPr>
          <p:nvPr>
            <p:ph sz="quarter" idx="1"/>
          </p:nvPr>
        </p:nvSpPr>
        <p:spPr>
          <a:xfrm>
            <a:off x="0" y="978866"/>
            <a:ext cx="3600450" cy="3703320"/>
          </a:xfrm>
        </p:spPr>
        <p:txBody>
          <a:bodyPr/>
          <a:lstStyle/>
          <a:p>
            <a:pPr lvl="1"/>
            <a:r>
              <a:rPr lang="en-US" dirty="0"/>
              <a:t>For less experienced players, the number of hits in the previous year does not have much effect on their salary.</a:t>
            </a:r>
          </a:p>
          <a:p>
            <a:pPr lvl="1"/>
            <a:r>
              <a:rPr lang="en-US" dirty="0"/>
              <a:t>For more experienced players, having more hits the previous year leads to higher salaries.</a:t>
            </a:r>
          </a:p>
          <a:p>
            <a:pPr lvl="1"/>
            <a:r>
              <a:rPr lang="en-US" dirty="0"/>
              <a:t>While regression trees are not the most powerful predictive model in terms of accuracy, they are easy to interpret and have a nice graphical representation.</a:t>
            </a:r>
          </a:p>
          <a:p>
            <a:endParaRPr lang="en-US" dirty="0"/>
          </a:p>
        </p:txBody>
      </p:sp>
      <p:pic>
        <p:nvPicPr>
          <p:cNvPr id="8" name="Picture 7" descr="A picture containing timeline&#10;&#10;Description automatically generated">
            <a:extLst>
              <a:ext uri="{FF2B5EF4-FFF2-40B4-BE49-F238E27FC236}">
                <a16:creationId xmlns:a16="http://schemas.microsoft.com/office/drawing/2014/main" id="{9FBAABAD-762C-632D-DACE-1E02BFE99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5394" y="978866"/>
            <a:ext cx="5017305" cy="2647203"/>
          </a:xfrm>
          <a:prstGeom prst="rect">
            <a:avLst/>
          </a:prstGeom>
        </p:spPr>
      </p:pic>
    </p:spTree>
    <p:extLst>
      <p:ext uri="{BB962C8B-B14F-4D97-AF65-F5344CB8AC3E}">
        <p14:creationId xmlns:p14="http://schemas.microsoft.com/office/powerpoint/2010/main" val="1378052904"/>
      </p:ext>
    </p:extLst>
  </p:cSld>
  <p:clrMapOvr>
    <a:masterClrMapping/>
  </p:clrMapOvr>
  <p:transition>
    <p:fade thruBlk="1"/>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59CD-2A17-37B7-E8C1-A938CEFC34F5}"/>
              </a:ext>
            </a:extLst>
          </p:cNvPr>
          <p:cNvSpPr>
            <a:spLocks noGrp="1"/>
          </p:cNvSpPr>
          <p:nvPr>
            <p:ph type="title"/>
          </p:nvPr>
        </p:nvSpPr>
        <p:spPr/>
        <p:txBody>
          <a:bodyPr>
            <a:normAutofit fontScale="90000"/>
          </a:bodyPr>
          <a:lstStyle/>
          <a:p>
            <a:r>
              <a:rPr lang="en-US" dirty="0"/>
              <a:t>Variable Importance</a:t>
            </a:r>
          </a:p>
        </p:txBody>
      </p:sp>
      <p:sp>
        <p:nvSpPr>
          <p:cNvPr id="3" name="Content Placeholder 2">
            <a:extLst>
              <a:ext uri="{FF2B5EF4-FFF2-40B4-BE49-F238E27FC236}">
                <a16:creationId xmlns:a16="http://schemas.microsoft.com/office/drawing/2014/main" id="{9815E8C3-FAD1-8A41-FAAA-5D010245530C}"/>
              </a:ext>
            </a:extLst>
          </p:cNvPr>
          <p:cNvSpPr>
            <a:spLocks noGrp="1"/>
          </p:cNvSpPr>
          <p:nvPr>
            <p:ph idx="1"/>
          </p:nvPr>
        </p:nvSpPr>
        <p:spPr/>
        <p:txBody>
          <a:bodyPr/>
          <a:lstStyle/>
          <a:p>
            <a:r>
              <a:rPr lang="en-US" dirty="0"/>
              <a:t>Forests improve the performance of decision trees, but at a cost of easy visualization and interpretation</a:t>
            </a:r>
          </a:p>
          <a:p>
            <a:r>
              <a:rPr lang="en-US" dirty="0"/>
              <a:t>Tree-based algorithms are able to calculate a variable importance measure by recording the total amount that the RSS is decreased due to splits over a given predictor (averaged over all B trees)</a:t>
            </a:r>
          </a:p>
        </p:txBody>
      </p:sp>
      <p:sp>
        <p:nvSpPr>
          <p:cNvPr id="4" name="Text Placeholder 3">
            <a:extLst>
              <a:ext uri="{FF2B5EF4-FFF2-40B4-BE49-F238E27FC236}">
                <a16:creationId xmlns:a16="http://schemas.microsoft.com/office/drawing/2014/main" id="{B6DE22FF-7ADC-8581-6831-0BD43E26209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0448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1"/>
            </p:custDataLst>
          </p:nvPr>
        </p:nvSpPr>
        <p:spPr>
          <a:prstGeom prst="rect">
            <a:avLst/>
          </a:prstGeom>
        </p:spPr>
        <p:txBody>
          <a:bodyPr>
            <a:normAutofit fontScale="90000"/>
          </a:bodyPr>
          <a:lstStyle/>
          <a:p>
            <a:r>
              <a:rPr lang="en-US" dirty="0"/>
              <a:t>Summary</a:t>
            </a:r>
          </a:p>
        </p:txBody>
      </p:sp>
      <p:sp>
        <p:nvSpPr>
          <p:cNvPr id="4" name="Content Placeholder 3"/>
          <p:cNvSpPr>
            <a:spLocks noGrp="1"/>
          </p:cNvSpPr>
          <p:nvPr>
            <p:ph idx="1"/>
            <p:custDataLst>
              <p:tags r:id="rId2"/>
            </p:custDataLst>
          </p:nvPr>
        </p:nvSpPr>
        <p:spPr>
          <a:prstGeom prst="rect">
            <a:avLst/>
          </a:prstGeom>
        </p:spPr>
        <p:txBody>
          <a:bodyPr>
            <a:normAutofit lnSpcReduction="10000"/>
          </a:bodyPr>
          <a:lstStyle/>
          <a:p>
            <a:r>
              <a:rPr lang="en-US" dirty="0"/>
              <a:t>Forests tend to give better prediction than any specific tree and often outperform other classes of models. </a:t>
            </a:r>
          </a:p>
          <a:p>
            <a:r>
              <a:rPr lang="en-US" dirty="0"/>
              <a:t>Forests are challenging to interpret, but they can be considered an “ideal” model for other models to be compared against. </a:t>
            </a:r>
          </a:p>
          <a:p>
            <a:r>
              <a:rPr lang="en-US" dirty="0"/>
              <a:t>Trees automatically handle missing values and variable reduction.  Therefore, input data requires less preparation.</a:t>
            </a:r>
          </a:p>
          <a:p>
            <a:r>
              <a:rPr lang="en-US" dirty="0"/>
              <a:t>Trees are independent of each other so they can be built simultaneously, making training faster.</a:t>
            </a:r>
          </a:p>
          <a:p>
            <a:r>
              <a:rPr lang="en-US" dirty="0"/>
              <a:t>Forests are challenging to interpret</a:t>
            </a:r>
          </a:p>
          <a:p>
            <a:r>
              <a:rPr lang="en-US" dirty="0"/>
              <a:t>Forest algorithm requires a large number of trees, which might make the algorithm slow for real-time prediction</a:t>
            </a:r>
          </a:p>
        </p:txBody>
      </p:sp>
      <p:sp>
        <p:nvSpPr>
          <p:cNvPr id="2" name="Text Placeholder 1">
            <a:extLst>
              <a:ext uri="{FF2B5EF4-FFF2-40B4-BE49-F238E27FC236}">
                <a16:creationId xmlns:a16="http://schemas.microsoft.com/office/drawing/2014/main" id="{1A299E95-7B62-5445-D5E1-8BC324235CB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38548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7B2E43-4410-1CF3-6630-4B5449178955}"/>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F7A65B10-04F3-089B-1737-48A7938FBEBE}"/>
              </a:ext>
            </a:extLst>
          </p:cNvPr>
          <p:cNvSpPr>
            <a:spLocks noGrp="1"/>
          </p:cNvSpPr>
          <p:nvPr>
            <p:ph type="body" sz="quarter" idx="10"/>
          </p:nvPr>
        </p:nvSpPr>
        <p:spPr/>
        <p:txBody>
          <a:bodyPr/>
          <a:lstStyle/>
          <a:p>
            <a:r>
              <a:rPr lang="en-US" dirty="0"/>
              <a:t>Scikit-Learn Forests</a:t>
            </a:r>
          </a:p>
        </p:txBody>
      </p:sp>
    </p:spTree>
    <p:extLst>
      <p:ext uri="{BB962C8B-B14F-4D97-AF65-F5344CB8AC3E}">
        <p14:creationId xmlns:p14="http://schemas.microsoft.com/office/powerpoint/2010/main" val="276978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BDC03F-CAF8-F69E-F742-2AE07EBFF50D}"/>
              </a:ext>
            </a:extLst>
          </p:cNvPr>
          <p:cNvSpPr>
            <a:spLocks noGrp="1"/>
          </p:cNvSpPr>
          <p:nvPr>
            <p:ph type="title"/>
          </p:nvPr>
        </p:nvSpPr>
        <p:spPr/>
        <p:txBody>
          <a:bodyPr>
            <a:normAutofit fontScale="90000"/>
          </a:bodyPr>
          <a:lstStyle/>
          <a:p>
            <a:r>
              <a:rPr lang="en-US" dirty="0"/>
              <a:t>Scikit-Learn Bagging Methods</a:t>
            </a:r>
          </a:p>
        </p:txBody>
      </p:sp>
      <p:sp>
        <p:nvSpPr>
          <p:cNvPr id="5" name="Content Placeholder 4">
            <a:extLst>
              <a:ext uri="{FF2B5EF4-FFF2-40B4-BE49-F238E27FC236}">
                <a16:creationId xmlns:a16="http://schemas.microsoft.com/office/drawing/2014/main" id="{925573CB-E5BB-2006-AAB4-3B50F21E0F4F}"/>
              </a:ext>
            </a:extLst>
          </p:cNvPr>
          <p:cNvSpPr>
            <a:spLocks noGrp="1"/>
          </p:cNvSpPr>
          <p:nvPr>
            <p:ph idx="1"/>
          </p:nvPr>
        </p:nvSpPr>
        <p:spPr/>
        <p:txBody>
          <a:bodyPr/>
          <a:lstStyle/>
          <a:p>
            <a:pPr marL="0" indent="0">
              <a:buNone/>
            </a:pPr>
            <a:r>
              <a:rPr lang="en-US" dirty="0"/>
              <a:t>Bagging methods come in several variations:</a:t>
            </a:r>
          </a:p>
          <a:p>
            <a:r>
              <a:rPr lang="en-US" dirty="0"/>
              <a:t>Random subsets of observations:  Pasting</a:t>
            </a:r>
          </a:p>
          <a:p>
            <a:r>
              <a:rPr lang="en-US" dirty="0"/>
              <a:t>Observations drawn with replacement:  Bagging</a:t>
            </a:r>
          </a:p>
          <a:p>
            <a:r>
              <a:rPr lang="en-US" dirty="0"/>
              <a:t>Random subsets of features:  Random Subspaces</a:t>
            </a:r>
          </a:p>
          <a:p>
            <a:r>
              <a:rPr lang="en-US" dirty="0"/>
              <a:t>Both random samples and features:  Random Patches</a:t>
            </a:r>
          </a:p>
        </p:txBody>
      </p:sp>
      <p:sp>
        <p:nvSpPr>
          <p:cNvPr id="6" name="Text Placeholder 5">
            <a:extLst>
              <a:ext uri="{FF2B5EF4-FFF2-40B4-BE49-F238E27FC236}">
                <a16:creationId xmlns:a16="http://schemas.microsoft.com/office/drawing/2014/main" id="{9BC14C8C-23DF-468C-0884-0F73D1CFAD52}"/>
              </a:ext>
            </a:extLst>
          </p:cNvPr>
          <p:cNvSpPr>
            <a:spLocks noGrp="1"/>
          </p:cNvSpPr>
          <p:nvPr>
            <p:ph type="body" sz="quarter" idx="10"/>
          </p:nvPr>
        </p:nvSpPr>
        <p:spPr/>
        <p:txBody>
          <a:bodyPr/>
          <a:lstStyle/>
          <a:p>
            <a:r>
              <a:rPr lang="en-US" dirty="0"/>
              <a:t>Bagging Meta-Estimator</a:t>
            </a:r>
          </a:p>
        </p:txBody>
      </p:sp>
    </p:spTree>
    <p:extLst>
      <p:ext uri="{BB962C8B-B14F-4D97-AF65-F5344CB8AC3E}">
        <p14:creationId xmlns:p14="http://schemas.microsoft.com/office/powerpoint/2010/main" val="78880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DE1D-6A25-7ADC-48AA-1256AEBD0458}"/>
              </a:ext>
            </a:extLst>
          </p:cNvPr>
          <p:cNvSpPr>
            <a:spLocks noGrp="1"/>
          </p:cNvSpPr>
          <p:nvPr>
            <p:ph type="title"/>
          </p:nvPr>
        </p:nvSpPr>
        <p:spPr/>
        <p:txBody>
          <a:bodyPr>
            <a:normAutofit fontScale="90000"/>
          </a:bodyPr>
          <a:lstStyle/>
          <a:p>
            <a:r>
              <a:rPr lang="en-US" dirty="0"/>
              <a:t>Scikit-Learn Bagging Methods</a:t>
            </a:r>
          </a:p>
        </p:txBody>
      </p:sp>
      <p:sp>
        <p:nvSpPr>
          <p:cNvPr id="3" name="Content Placeholder 2">
            <a:extLst>
              <a:ext uri="{FF2B5EF4-FFF2-40B4-BE49-F238E27FC236}">
                <a16:creationId xmlns:a16="http://schemas.microsoft.com/office/drawing/2014/main" id="{4F845F59-A789-C155-8CE9-ADCEE46C44B4}"/>
              </a:ext>
            </a:extLst>
          </p:cNvPr>
          <p:cNvSpPr>
            <a:spLocks noGrp="1"/>
          </p:cNvSpPr>
          <p:nvPr>
            <p:ph idx="1"/>
          </p:nvPr>
        </p:nvSpPr>
        <p:spPr/>
        <p:txBody>
          <a:bodyPr/>
          <a:lstStyle/>
          <a:p>
            <a:pPr marL="0" indent="0">
              <a:buNone/>
            </a:pPr>
            <a:r>
              <a:rPr lang="en-US" dirty="0"/>
              <a:t>Parameters</a:t>
            </a:r>
          </a:p>
          <a:p>
            <a:r>
              <a:rPr lang="en-US" dirty="0" err="1"/>
              <a:t>base_estimator</a:t>
            </a:r>
            <a:r>
              <a:rPr lang="en-US" dirty="0"/>
              <a:t> (default </a:t>
            </a:r>
          </a:p>
          <a:p>
            <a:r>
              <a:rPr lang="en-US" dirty="0" err="1"/>
              <a:t>n_estimators</a:t>
            </a:r>
            <a:r>
              <a:rPr lang="en-US" dirty="0"/>
              <a:t> (default = 100)</a:t>
            </a:r>
          </a:p>
        </p:txBody>
      </p:sp>
      <p:sp>
        <p:nvSpPr>
          <p:cNvPr id="4" name="Text Placeholder 3">
            <a:extLst>
              <a:ext uri="{FF2B5EF4-FFF2-40B4-BE49-F238E27FC236}">
                <a16:creationId xmlns:a16="http://schemas.microsoft.com/office/drawing/2014/main" id="{0DE465D0-BB8F-D65C-D2A5-88895B4C50B1}"/>
              </a:ext>
            </a:extLst>
          </p:cNvPr>
          <p:cNvSpPr>
            <a:spLocks noGrp="1"/>
          </p:cNvSpPr>
          <p:nvPr>
            <p:ph type="body" sz="quarter" idx="10"/>
          </p:nvPr>
        </p:nvSpPr>
        <p:spPr/>
        <p:txBody>
          <a:bodyPr/>
          <a:lstStyle/>
          <a:p>
            <a:r>
              <a:rPr lang="en-US" dirty="0" err="1"/>
              <a:t>BaggingRegressor</a:t>
            </a:r>
            <a:r>
              <a:rPr lang="en-US" dirty="0"/>
              <a:t>() Function</a:t>
            </a:r>
          </a:p>
        </p:txBody>
      </p:sp>
    </p:spTree>
    <p:extLst>
      <p:ext uri="{BB962C8B-B14F-4D97-AF65-F5344CB8AC3E}">
        <p14:creationId xmlns:p14="http://schemas.microsoft.com/office/powerpoint/2010/main" val="350346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9DDB-2B4F-620E-EA27-E9A27B111550}"/>
              </a:ext>
            </a:extLst>
          </p:cNvPr>
          <p:cNvSpPr>
            <a:spLocks noGrp="1"/>
          </p:cNvSpPr>
          <p:nvPr>
            <p:ph type="title"/>
          </p:nvPr>
        </p:nvSpPr>
        <p:spPr/>
        <p:txBody>
          <a:bodyPr>
            <a:normAutofit fontScale="90000"/>
          </a:bodyPr>
          <a:lstStyle/>
          <a:p>
            <a:r>
              <a:rPr lang="en-US" dirty="0"/>
              <a:t>Scikit-Learn Bagging Methods</a:t>
            </a:r>
          </a:p>
        </p:txBody>
      </p:sp>
      <p:sp>
        <p:nvSpPr>
          <p:cNvPr id="4" name="Text Placeholder 3">
            <a:extLst>
              <a:ext uri="{FF2B5EF4-FFF2-40B4-BE49-F238E27FC236}">
                <a16:creationId xmlns:a16="http://schemas.microsoft.com/office/drawing/2014/main" id="{B265AFC2-4F79-05C5-D9F1-2507514FE4E0}"/>
              </a:ext>
            </a:extLst>
          </p:cNvPr>
          <p:cNvSpPr>
            <a:spLocks noGrp="1"/>
          </p:cNvSpPr>
          <p:nvPr>
            <p:ph type="body" sz="quarter" idx="10"/>
          </p:nvPr>
        </p:nvSpPr>
        <p:spPr/>
        <p:txBody>
          <a:bodyPr/>
          <a:lstStyle/>
          <a:p>
            <a:r>
              <a:rPr lang="en-US" dirty="0" err="1"/>
              <a:t>RandomForestRegressor</a:t>
            </a:r>
            <a:r>
              <a:rPr lang="en-US" dirty="0"/>
              <a:t> Function</a:t>
            </a:r>
          </a:p>
        </p:txBody>
      </p:sp>
      <p:pic>
        <p:nvPicPr>
          <p:cNvPr id="6" name="Picture 5">
            <a:extLst>
              <a:ext uri="{FF2B5EF4-FFF2-40B4-BE49-F238E27FC236}">
                <a16:creationId xmlns:a16="http://schemas.microsoft.com/office/drawing/2014/main" id="{655C0432-2CFE-F9C7-338F-7F3CF02456E9}"/>
              </a:ext>
            </a:extLst>
          </p:cNvPr>
          <p:cNvPicPr>
            <a:picLocks noChangeAspect="1"/>
          </p:cNvPicPr>
          <p:nvPr/>
        </p:nvPicPr>
        <p:blipFill>
          <a:blip r:embed="rId2"/>
          <a:stretch>
            <a:fillRect/>
          </a:stretch>
        </p:blipFill>
        <p:spPr>
          <a:xfrm>
            <a:off x="872202" y="1482023"/>
            <a:ext cx="7071655" cy="3014699"/>
          </a:xfrm>
          <a:prstGeom prst="rect">
            <a:avLst/>
          </a:prstGeom>
        </p:spPr>
      </p:pic>
    </p:spTree>
    <p:extLst>
      <p:ext uri="{BB962C8B-B14F-4D97-AF65-F5344CB8AC3E}">
        <p14:creationId xmlns:p14="http://schemas.microsoft.com/office/powerpoint/2010/main" val="221500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C508-B6BD-F5A8-8E04-AFD615D745F4}"/>
              </a:ext>
            </a:extLst>
          </p:cNvPr>
          <p:cNvSpPr>
            <a:spLocks noGrp="1"/>
          </p:cNvSpPr>
          <p:nvPr>
            <p:ph type="title"/>
          </p:nvPr>
        </p:nvSpPr>
        <p:spPr/>
        <p:txBody>
          <a:bodyPr>
            <a:normAutofit fontScale="90000"/>
          </a:bodyPr>
          <a:lstStyle/>
          <a:p>
            <a:r>
              <a:rPr lang="en-US" dirty="0"/>
              <a:t>Variable Importance</a:t>
            </a:r>
          </a:p>
        </p:txBody>
      </p:sp>
      <p:sp>
        <p:nvSpPr>
          <p:cNvPr id="4" name="Text Placeholder 3">
            <a:extLst>
              <a:ext uri="{FF2B5EF4-FFF2-40B4-BE49-F238E27FC236}">
                <a16:creationId xmlns:a16="http://schemas.microsoft.com/office/drawing/2014/main" id="{A134CA98-F6CC-EF4A-41E8-ED728A68C769}"/>
              </a:ext>
            </a:extLst>
          </p:cNvPr>
          <p:cNvSpPr>
            <a:spLocks noGrp="1"/>
          </p:cNvSpPr>
          <p:nvPr>
            <p:ph type="body" sz="quarter" idx="10"/>
          </p:nvPr>
        </p:nvSpPr>
        <p:spPr/>
        <p:txBody>
          <a:bodyPr/>
          <a:lstStyle/>
          <a:p>
            <a:r>
              <a:rPr lang="en-US" dirty="0"/>
              <a:t>Bagging</a:t>
            </a:r>
          </a:p>
        </p:txBody>
      </p:sp>
      <p:pic>
        <p:nvPicPr>
          <p:cNvPr id="6" name="Picture 5">
            <a:extLst>
              <a:ext uri="{FF2B5EF4-FFF2-40B4-BE49-F238E27FC236}">
                <a16:creationId xmlns:a16="http://schemas.microsoft.com/office/drawing/2014/main" id="{177F9B36-6676-C331-992C-EC77F73A6AE8}"/>
              </a:ext>
            </a:extLst>
          </p:cNvPr>
          <p:cNvPicPr>
            <a:picLocks noChangeAspect="1"/>
          </p:cNvPicPr>
          <p:nvPr/>
        </p:nvPicPr>
        <p:blipFill>
          <a:blip r:embed="rId2"/>
          <a:stretch>
            <a:fillRect/>
          </a:stretch>
        </p:blipFill>
        <p:spPr>
          <a:xfrm>
            <a:off x="1552796" y="1189038"/>
            <a:ext cx="6038407" cy="3823017"/>
          </a:xfrm>
          <a:prstGeom prst="rect">
            <a:avLst/>
          </a:prstGeom>
        </p:spPr>
      </p:pic>
    </p:spTree>
    <p:extLst>
      <p:ext uri="{BB962C8B-B14F-4D97-AF65-F5344CB8AC3E}">
        <p14:creationId xmlns:p14="http://schemas.microsoft.com/office/powerpoint/2010/main" val="3042781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C508-B6BD-F5A8-8E04-AFD615D745F4}"/>
              </a:ext>
            </a:extLst>
          </p:cNvPr>
          <p:cNvSpPr>
            <a:spLocks noGrp="1"/>
          </p:cNvSpPr>
          <p:nvPr>
            <p:ph type="title"/>
          </p:nvPr>
        </p:nvSpPr>
        <p:spPr/>
        <p:txBody>
          <a:bodyPr>
            <a:normAutofit fontScale="90000"/>
          </a:bodyPr>
          <a:lstStyle/>
          <a:p>
            <a:r>
              <a:rPr lang="en-US" dirty="0"/>
              <a:t>Variable Importance</a:t>
            </a:r>
          </a:p>
        </p:txBody>
      </p:sp>
      <p:sp>
        <p:nvSpPr>
          <p:cNvPr id="4" name="Text Placeholder 3">
            <a:extLst>
              <a:ext uri="{FF2B5EF4-FFF2-40B4-BE49-F238E27FC236}">
                <a16:creationId xmlns:a16="http://schemas.microsoft.com/office/drawing/2014/main" id="{A134CA98-F6CC-EF4A-41E8-ED728A68C769}"/>
              </a:ext>
            </a:extLst>
          </p:cNvPr>
          <p:cNvSpPr>
            <a:spLocks noGrp="1"/>
          </p:cNvSpPr>
          <p:nvPr>
            <p:ph type="body" sz="quarter" idx="10"/>
          </p:nvPr>
        </p:nvSpPr>
        <p:spPr/>
        <p:txBody>
          <a:bodyPr/>
          <a:lstStyle/>
          <a:p>
            <a:r>
              <a:rPr lang="en-US" dirty="0"/>
              <a:t>Forest</a:t>
            </a:r>
          </a:p>
        </p:txBody>
      </p:sp>
      <p:pic>
        <p:nvPicPr>
          <p:cNvPr id="5" name="Picture 4">
            <a:extLst>
              <a:ext uri="{FF2B5EF4-FFF2-40B4-BE49-F238E27FC236}">
                <a16:creationId xmlns:a16="http://schemas.microsoft.com/office/drawing/2014/main" id="{29D94C7F-C832-F608-B9CD-BB94D43101C3}"/>
              </a:ext>
            </a:extLst>
          </p:cNvPr>
          <p:cNvPicPr>
            <a:picLocks noChangeAspect="1"/>
          </p:cNvPicPr>
          <p:nvPr/>
        </p:nvPicPr>
        <p:blipFill>
          <a:blip r:embed="rId2"/>
          <a:stretch>
            <a:fillRect/>
          </a:stretch>
        </p:blipFill>
        <p:spPr>
          <a:xfrm>
            <a:off x="1542164" y="1189038"/>
            <a:ext cx="6059672" cy="3836481"/>
          </a:xfrm>
          <a:prstGeom prst="rect">
            <a:avLst/>
          </a:prstGeom>
        </p:spPr>
      </p:pic>
    </p:spTree>
    <p:extLst>
      <p:ext uri="{BB962C8B-B14F-4D97-AF65-F5344CB8AC3E}">
        <p14:creationId xmlns:p14="http://schemas.microsoft.com/office/powerpoint/2010/main" val="5147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220C68-1043-45E9-919B-1606833EA8E3}"/>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90558B07-C30C-4870-8C62-7716609FEDBC}"/>
              </a:ext>
            </a:extLst>
          </p:cNvPr>
          <p:cNvSpPr>
            <a:spLocks noGrp="1"/>
          </p:cNvSpPr>
          <p:nvPr>
            <p:ph type="body" sz="quarter" idx="10"/>
          </p:nvPr>
        </p:nvSpPr>
        <p:spPr/>
        <p:txBody>
          <a:bodyPr/>
          <a:lstStyle/>
          <a:p>
            <a:r>
              <a:rPr lang="en-US" dirty="0"/>
              <a:t>Boosting</a:t>
            </a:r>
          </a:p>
        </p:txBody>
      </p:sp>
    </p:spTree>
    <p:extLst>
      <p:ext uri="{BB962C8B-B14F-4D97-AF65-F5344CB8AC3E}">
        <p14:creationId xmlns:p14="http://schemas.microsoft.com/office/powerpoint/2010/main" val="172971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A6B94C-7917-41BA-AF05-956219DE3C9D}"/>
              </a:ext>
            </a:extLst>
          </p:cNvPr>
          <p:cNvSpPr>
            <a:spLocks noGrp="1"/>
          </p:cNvSpPr>
          <p:nvPr>
            <p:ph type="title"/>
          </p:nvPr>
        </p:nvSpPr>
        <p:spPr/>
        <p:txBody>
          <a:bodyPr>
            <a:normAutofit fontScale="90000"/>
          </a:bodyPr>
          <a:lstStyle/>
          <a:p>
            <a:r>
              <a:rPr lang="en-US" dirty="0"/>
              <a:t>Boosting</a:t>
            </a:r>
          </a:p>
        </p:txBody>
      </p:sp>
      <p:sp>
        <p:nvSpPr>
          <p:cNvPr id="5" name="Content Placeholder 4">
            <a:extLst>
              <a:ext uri="{FF2B5EF4-FFF2-40B4-BE49-F238E27FC236}">
                <a16:creationId xmlns:a16="http://schemas.microsoft.com/office/drawing/2014/main" id="{509EB4FF-D0D2-45BF-A4F9-FA3C3533FFA0}"/>
              </a:ext>
            </a:extLst>
          </p:cNvPr>
          <p:cNvSpPr>
            <a:spLocks noGrp="1"/>
          </p:cNvSpPr>
          <p:nvPr>
            <p:ph idx="1"/>
          </p:nvPr>
        </p:nvSpPr>
        <p:spPr/>
        <p:txBody>
          <a:bodyPr/>
          <a:lstStyle/>
          <a:p>
            <a:r>
              <a:rPr lang="en-US" dirty="0"/>
              <a:t>A third type of ensemble modeling technique (after bagging and random forests) is </a:t>
            </a:r>
            <a:r>
              <a:rPr lang="en-US" b="1" i="1" dirty="0"/>
              <a:t>boosting</a:t>
            </a:r>
          </a:p>
          <a:p>
            <a:r>
              <a:rPr lang="en-US" dirty="0"/>
              <a:t>Unlike the other techniques, this approach is a </a:t>
            </a:r>
            <a:r>
              <a:rPr lang="en-US" b="1" i="1" dirty="0"/>
              <a:t>sequential</a:t>
            </a:r>
            <a:r>
              <a:rPr lang="en-US" dirty="0"/>
              <a:t> ensemble method</a:t>
            </a:r>
          </a:p>
          <a:p>
            <a:pPr lvl="1"/>
            <a:r>
              <a:rPr lang="en-US" dirty="0"/>
              <a:t>The residual (or misclassified point) from the previous learner is incorporated in the next run of the algorithm</a:t>
            </a:r>
          </a:p>
        </p:txBody>
      </p:sp>
      <p:sp>
        <p:nvSpPr>
          <p:cNvPr id="6" name="Text Placeholder 5">
            <a:extLst>
              <a:ext uri="{FF2B5EF4-FFF2-40B4-BE49-F238E27FC236}">
                <a16:creationId xmlns:a16="http://schemas.microsoft.com/office/drawing/2014/main" id="{19A654C6-B02D-45BE-BA86-5F541FE91C1D}"/>
              </a:ext>
            </a:extLst>
          </p:cNvPr>
          <p:cNvSpPr>
            <a:spLocks noGrp="1"/>
          </p:cNvSpPr>
          <p:nvPr>
            <p:ph type="body" sz="quarter" idx="10"/>
          </p:nvPr>
        </p:nvSpPr>
        <p:spPr/>
        <p:txBody>
          <a:bodyPr/>
          <a:lstStyle/>
          <a:p>
            <a:r>
              <a:rPr lang="en-US" dirty="0"/>
              <a:t>Overview</a:t>
            </a:r>
          </a:p>
        </p:txBody>
      </p:sp>
    </p:spTree>
    <p:extLst>
      <p:ext uri="{BB962C8B-B14F-4D97-AF65-F5344CB8AC3E}">
        <p14:creationId xmlns:p14="http://schemas.microsoft.com/office/powerpoint/2010/main" val="333599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FE09-2C5A-4369-B0D0-E5C005040F92}"/>
              </a:ext>
            </a:extLst>
          </p:cNvPr>
          <p:cNvSpPr>
            <a:spLocks noGrp="1"/>
          </p:cNvSpPr>
          <p:nvPr>
            <p:ph type="title"/>
          </p:nvPr>
        </p:nvSpPr>
        <p:spPr/>
        <p:txBody>
          <a:bodyPr>
            <a:normAutofit fontScale="90000"/>
          </a:bodyPr>
          <a:lstStyle/>
          <a:p>
            <a:r>
              <a:rPr lang="en-US" dirty="0"/>
              <a:t>Making Predictions</a:t>
            </a:r>
          </a:p>
        </p:txBody>
      </p:sp>
      <p:sp>
        <p:nvSpPr>
          <p:cNvPr id="3" name="Slide Number Placeholder 2">
            <a:extLst>
              <a:ext uri="{FF2B5EF4-FFF2-40B4-BE49-F238E27FC236}">
                <a16:creationId xmlns:a16="http://schemas.microsoft.com/office/drawing/2014/main" id="{EEC8ECC2-021A-43C8-BB95-F1030B91B061}"/>
              </a:ext>
            </a:extLst>
          </p:cNvPr>
          <p:cNvSpPr>
            <a:spLocks noGrp="1"/>
          </p:cNvSpPr>
          <p:nvPr>
            <p:ph type="sldNum" sz="quarter" idx="12"/>
          </p:nvPr>
        </p:nvSpPr>
        <p:spPr/>
        <p:txBody>
          <a:bodyPr/>
          <a:lstStyle/>
          <a:p>
            <a:fld id="{6E61BB2A-F643-4BC4-A7C3-7339FD5A6B19}" type="slidenum">
              <a:rPr lang="en-US" smtClean="0"/>
              <a:pPr/>
              <a:t>8</a:t>
            </a:fld>
            <a:endParaRPr lang="en-US"/>
          </a:p>
        </p:txBody>
      </p:sp>
      <p:sp>
        <p:nvSpPr>
          <p:cNvPr id="4" name="Content Placeholder 3">
            <a:extLst>
              <a:ext uri="{FF2B5EF4-FFF2-40B4-BE49-F238E27FC236}">
                <a16:creationId xmlns:a16="http://schemas.microsoft.com/office/drawing/2014/main" id="{AD080085-D637-4DA6-B630-1E6290532D19}"/>
              </a:ext>
            </a:extLst>
          </p:cNvPr>
          <p:cNvSpPr>
            <a:spLocks noGrp="1"/>
          </p:cNvSpPr>
          <p:nvPr>
            <p:ph sz="quarter" idx="1"/>
          </p:nvPr>
        </p:nvSpPr>
        <p:spPr/>
        <p:txBody>
          <a:bodyPr/>
          <a:lstStyle/>
          <a:p>
            <a:r>
              <a:rPr lang="en-US" dirty="0"/>
              <a:t>For continuous targets, we predict the response for a given observation using the mean of the training observations in the region to which that test observation belongs.</a:t>
            </a:r>
          </a:p>
        </p:txBody>
      </p:sp>
      <p:pic>
        <p:nvPicPr>
          <p:cNvPr id="5" name="Picture 4">
            <a:extLst>
              <a:ext uri="{FF2B5EF4-FFF2-40B4-BE49-F238E27FC236}">
                <a16:creationId xmlns:a16="http://schemas.microsoft.com/office/drawing/2014/main" id="{E6BA3F8D-8C32-4041-8580-0CF35DCCEA71}"/>
              </a:ext>
            </a:extLst>
          </p:cNvPr>
          <p:cNvPicPr>
            <a:picLocks noChangeAspect="1"/>
          </p:cNvPicPr>
          <p:nvPr/>
        </p:nvPicPr>
        <p:blipFill rotWithShape="1">
          <a:blip r:embed="rId2"/>
          <a:srcRect l="59402" b="57179"/>
          <a:stretch/>
        </p:blipFill>
        <p:spPr>
          <a:xfrm>
            <a:off x="1295970" y="1974286"/>
            <a:ext cx="1773262" cy="1850594"/>
          </a:xfrm>
          <a:prstGeom prst="rect">
            <a:avLst/>
          </a:prstGeom>
        </p:spPr>
      </p:pic>
      <p:pic>
        <p:nvPicPr>
          <p:cNvPr id="6" name="Picture 5">
            <a:extLst>
              <a:ext uri="{FF2B5EF4-FFF2-40B4-BE49-F238E27FC236}">
                <a16:creationId xmlns:a16="http://schemas.microsoft.com/office/drawing/2014/main" id="{02AF870B-A0D1-424F-B935-C509C55754FC}"/>
              </a:ext>
            </a:extLst>
          </p:cNvPr>
          <p:cNvPicPr>
            <a:picLocks noChangeAspect="1"/>
          </p:cNvPicPr>
          <p:nvPr/>
        </p:nvPicPr>
        <p:blipFill rotWithShape="1">
          <a:blip r:embed="rId2"/>
          <a:srcRect t="50853" r="49655"/>
          <a:stretch/>
        </p:blipFill>
        <p:spPr>
          <a:xfrm>
            <a:off x="3653185" y="1908027"/>
            <a:ext cx="1860252" cy="1796769"/>
          </a:xfrm>
          <a:prstGeom prst="rect">
            <a:avLst/>
          </a:prstGeom>
        </p:spPr>
      </p:pic>
      <p:pic>
        <p:nvPicPr>
          <p:cNvPr id="7" name="Picture 6">
            <a:extLst>
              <a:ext uri="{FF2B5EF4-FFF2-40B4-BE49-F238E27FC236}">
                <a16:creationId xmlns:a16="http://schemas.microsoft.com/office/drawing/2014/main" id="{37B5361F-31F9-48A0-85B2-C81725306166}"/>
              </a:ext>
            </a:extLst>
          </p:cNvPr>
          <p:cNvPicPr>
            <a:picLocks noChangeAspect="1"/>
          </p:cNvPicPr>
          <p:nvPr/>
        </p:nvPicPr>
        <p:blipFill rotWithShape="1">
          <a:blip r:embed="rId2"/>
          <a:srcRect l="46142" t="46045"/>
          <a:stretch/>
        </p:blipFill>
        <p:spPr>
          <a:xfrm>
            <a:off x="6188400" y="1844124"/>
            <a:ext cx="1860251" cy="1843871"/>
          </a:xfrm>
          <a:prstGeom prst="rect">
            <a:avLst/>
          </a:prstGeom>
        </p:spPr>
      </p:pic>
      <p:sp>
        <p:nvSpPr>
          <p:cNvPr id="8" name="TextBox 7">
            <a:extLst>
              <a:ext uri="{FF2B5EF4-FFF2-40B4-BE49-F238E27FC236}">
                <a16:creationId xmlns:a16="http://schemas.microsoft.com/office/drawing/2014/main" id="{237FE5D6-41BF-44F3-8E0E-5FC1B7126A62}"/>
              </a:ext>
            </a:extLst>
          </p:cNvPr>
          <p:cNvSpPr txBox="1"/>
          <p:nvPr/>
        </p:nvSpPr>
        <p:spPr>
          <a:xfrm>
            <a:off x="1204809" y="3824880"/>
            <a:ext cx="1735245" cy="577081"/>
          </a:xfrm>
          <a:prstGeom prst="rect">
            <a:avLst/>
          </a:prstGeom>
          <a:noFill/>
        </p:spPr>
        <p:txBody>
          <a:bodyPr wrap="square" rtlCol="0">
            <a:spAutoFit/>
          </a:bodyPr>
          <a:lstStyle/>
          <a:p>
            <a:r>
              <a:rPr lang="en-US" sz="1050" dirty="0">
                <a:solidFill>
                  <a:schemeClr val="bg1"/>
                </a:solidFill>
                <a:latin typeface="Cambria Math" pitchFamily="18" charset="0"/>
                <a:ea typeface="Cambria Math" pitchFamily="18" charset="0"/>
              </a:rPr>
              <a:t>Sample output of recursive binary splitting on a two-dimensional example.</a:t>
            </a:r>
          </a:p>
        </p:txBody>
      </p:sp>
      <p:sp>
        <p:nvSpPr>
          <p:cNvPr id="9" name="TextBox 8">
            <a:extLst>
              <a:ext uri="{FF2B5EF4-FFF2-40B4-BE49-F238E27FC236}">
                <a16:creationId xmlns:a16="http://schemas.microsoft.com/office/drawing/2014/main" id="{3F6B750C-6F49-4F2D-9892-EF22308BC296}"/>
              </a:ext>
            </a:extLst>
          </p:cNvPr>
          <p:cNvSpPr txBox="1"/>
          <p:nvPr/>
        </p:nvSpPr>
        <p:spPr>
          <a:xfrm>
            <a:off x="3682697" y="3705507"/>
            <a:ext cx="1735245" cy="415498"/>
          </a:xfrm>
          <a:prstGeom prst="rect">
            <a:avLst/>
          </a:prstGeom>
          <a:noFill/>
        </p:spPr>
        <p:txBody>
          <a:bodyPr wrap="square" rtlCol="0">
            <a:spAutoFit/>
          </a:bodyPr>
          <a:lstStyle/>
          <a:p>
            <a:r>
              <a:rPr lang="en-US" sz="1050" dirty="0">
                <a:solidFill>
                  <a:schemeClr val="bg1"/>
                </a:solidFill>
                <a:latin typeface="Cambria Math" pitchFamily="18" charset="0"/>
                <a:ea typeface="Cambria Math" pitchFamily="18" charset="0"/>
              </a:rPr>
              <a:t>Tree corresponding to this splitting</a:t>
            </a:r>
          </a:p>
        </p:txBody>
      </p:sp>
      <p:sp>
        <p:nvSpPr>
          <p:cNvPr id="10" name="TextBox 9">
            <a:extLst>
              <a:ext uri="{FF2B5EF4-FFF2-40B4-BE49-F238E27FC236}">
                <a16:creationId xmlns:a16="http://schemas.microsoft.com/office/drawing/2014/main" id="{FF0CFABF-0315-4C60-97E2-E7FB9F26DDB8}"/>
              </a:ext>
            </a:extLst>
          </p:cNvPr>
          <p:cNvSpPr txBox="1"/>
          <p:nvPr/>
        </p:nvSpPr>
        <p:spPr>
          <a:xfrm>
            <a:off x="6182661" y="3652019"/>
            <a:ext cx="1735245" cy="577081"/>
          </a:xfrm>
          <a:prstGeom prst="rect">
            <a:avLst/>
          </a:prstGeom>
          <a:noFill/>
        </p:spPr>
        <p:txBody>
          <a:bodyPr wrap="square" rtlCol="0">
            <a:spAutoFit/>
          </a:bodyPr>
          <a:lstStyle/>
          <a:p>
            <a:r>
              <a:rPr lang="en-US" sz="1050" dirty="0">
                <a:solidFill>
                  <a:schemeClr val="bg1"/>
                </a:solidFill>
                <a:latin typeface="Cambria Math" pitchFamily="18" charset="0"/>
                <a:ea typeface="Cambria Math" pitchFamily="18" charset="0"/>
              </a:rPr>
              <a:t>Perspective plot of prediction surface corresponding to this tree</a:t>
            </a:r>
          </a:p>
        </p:txBody>
      </p:sp>
    </p:spTree>
    <p:extLst>
      <p:ext uri="{BB962C8B-B14F-4D97-AF65-F5344CB8AC3E}">
        <p14:creationId xmlns:p14="http://schemas.microsoft.com/office/powerpoint/2010/main" val="1898439750"/>
      </p:ext>
    </p:extLst>
  </p:cSld>
  <p:clrMapOvr>
    <a:masterClrMapping/>
  </p:clrMapOvr>
  <p:transition>
    <p:fade thruBlk="1"/>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CCA7-7756-3B65-116E-F6A644BB32A7}"/>
              </a:ext>
            </a:extLst>
          </p:cNvPr>
          <p:cNvSpPr>
            <a:spLocks noGrp="1"/>
          </p:cNvSpPr>
          <p:nvPr>
            <p:ph type="title"/>
          </p:nvPr>
        </p:nvSpPr>
        <p:spPr/>
        <p:txBody>
          <a:bodyPr>
            <a:normAutofit fontScale="90000"/>
          </a:bodyPr>
          <a:lstStyle/>
          <a:p>
            <a:r>
              <a:rPr lang="en-US" dirty="0"/>
              <a:t>Boosting</a:t>
            </a:r>
          </a:p>
        </p:txBody>
      </p:sp>
      <p:sp>
        <p:nvSpPr>
          <p:cNvPr id="3" name="Content Placeholder 2">
            <a:extLst>
              <a:ext uri="{FF2B5EF4-FFF2-40B4-BE49-F238E27FC236}">
                <a16:creationId xmlns:a16="http://schemas.microsoft.com/office/drawing/2014/main" id="{882AF1EB-C41B-C0AE-FE18-4ABB26AD1518}"/>
              </a:ext>
            </a:extLst>
          </p:cNvPr>
          <p:cNvSpPr>
            <a:spLocks noGrp="1"/>
          </p:cNvSpPr>
          <p:nvPr>
            <p:ph idx="1"/>
          </p:nvPr>
        </p:nvSpPr>
        <p:spPr/>
        <p:txBody>
          <a:bodyPr/>
          <a:lstStyle/>
          <a:p>
            <a:pPr marL="0" indent="0">
              <a:buNone/>
            </a:pPr>
            <a:r>
              <a:rPr lang="en-US" dirty="0"/>
              <a:t>Many boosting methods have been proposed, but the two most popular are:</a:t>
            </a:r>
          </a:p>
          <a:p>
            <a:r>
              <a:rPr lang="en-US" dirty="0"/>
              <a:t>AdaBoost (Adaptive Boosting)</a:t>
            </a:r>
          </a:p>
          <a:p>
            <a:pPr lvl="1"/>
            <a:r>
              <a:rPr lang="en-US" dirty="0"/>
              <a:t>Iteratively adjusts the weights on “hard” observations in the purity calculations for deciding on the next split</a:t>
            </a:r>
          </a:p>
          <a:p>
            <a:r>
              <a:rPr lang="en-US" dirty="0"/>
              <a:t>Gradient Boosting</a:t>
            </a:r>
          </a:p>
          <a:p>
            <a:pPr lvl="1"/>
            <a:r>
              <a:rPr lang="en-US" dirty="0"/>
              <a:t>Iteratively fits subsequent models to the residuals from the previous model and combines the models together</a:t>
            </a:r>
          </a:p>
        </p:txBody>
      </p:sp>
      <p:sp>
        <p:nvSpPr>
          <p:cNvPr id="4" name="Text Placeholder 3">
            <a:extLst>
              <a:ext uri="{FF2B5EF4-FFF2-40B4-BE49-F238E27FC236}">
                <a16:creationId xmlns:a16="http://schemas.microsoft.com/office/drawing/2014/main" id="{86575FF8-AD63-4808-5F59-5E38474631B3}"/>
              </a:ext>
            </a:extLst>
          </p:cNvPr>
          <p:cNvSpPr>
            <a:spLocks noGrp="1"/>
          </p:cNvSpPr>
          <p:nvPr>
            <p:ph type="body" sz="quarter" idx="10"/>
          </p:nvPr>
        </p:nvSpPr>
        <p:spPr/>
        <p:txBody>
          <a:bodyPr/>
          <a:lstStyle/>
          <a:p>
            <a:r>
              <a:rPr lang="en-US" dirty="0"/>
              <a:t>Overview</a:t>
            </a:r>
          </a:p>
        </p:txBody>
      </p:sp>
    </p:spTree>
    <p:extLst>
      <p:ext uri="{BB962C8B-B14F-4D97-AF65-F5344CB8AC3E}">
        <p14:creationId xmlns:p14="http://schemas.microsoft.com/office/powerpoint/2010/main" val="142457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0C80-DD54-80CA-5629-44A5C7EE19CE}"/>
              </a:ext>
            </a:extLst>
          </p:cNvPr>
          <p:cNvSpPr>
            <a:spLocks noGrp="1"/>
          </p:cNvSpPr>
          <p:nvPr>
            <p:ph type="title"/>
          </p:nvPr>
        </p:nvSpPr>
        <p:spPr/>
        <p:txBody>
          <a:bodyPr>
            <a:normAutofit fontScale="90000"/>
          </a:bodyPr>
          <a:lstStyle/>
          <a:p>
            <a:r>
              <a:rPr lang="en-US" dirty="0"/>
              <a:t>AdaBoost</a:t>
            </a:r>
          </a:p>
        </p:txBody>
      </p:sp>
      <p:sp>
        <p:nvSpPr>
          <p:cNvPr id="3" name="Content Placeholder 2">
            <a:extLst>
              <a:ext uri="{FF2B5EF4-FFF2-40B4-BE49-F238E27FC236}">
                <a16:creationId xmlns:a16="http://schemas.microsoft.com/office/drawing/2014/main" id="{4CA4E911-605A-6132-B62D-9AA7AE37572E}"/>
              </a:ext>
            </a:extLst>
          </p:cNvPr>
          <p:cNvSpPr>
            <a:spLocks noGrp="1"/>
          </p:cNvSpPr>
          <p:nvPr>
            <p:ph idx="1"/>
          </p:nvPr>
        </p:nvSpPr>
        <p:spPr/>
        <p:txBody>
          <a:bodyPr/>
          <a:lstStyle/>
          <a:p>
            <a:r>
              <a:rPr lang="en-US" dirty="0"/>
              <a:t>“Pays more attention” to the training observations that the predecessor model missed</a:t>
            </a:r>
          </a:p>
          <a:p>
            <a:pPr lvl="1"/>
            <a:r>
              <a:rPr lang="en-US" dirty="0"/>
              <a:t>New predictors focus more on the “hard cases”</a:t>
            </a:r>
          </a:p>
          <a:p>
            <a:r>
              <a:rPr lang="en-US" dirty="0"/>
              <a:t>For example, for an AdaBoost classifier:</a:t>
            </a:r>
          </a:p>
          <a:p>
            <a:pPr lvl="1"/>
            <a:r>
              <a:rPr lang="en-US" dirty="0"/>
              <a:t>Trains a “base classifier” (e.g., decision tree) and uses it to make predictions on the training set</a:t>
            </a:r>
          </a:p>
          <a:p>
            <a:pPr lvl="1"/>
            <a:r>
              <a:rPr lang="en-US" dirty="0"/>
              <a:t>Increase the relative weights on the misclassified observations that are used to calculate the purities of the regions</a:t>
            </a:r>
          </a:p>
          <a:p>
            <a:pPr lvl="1"/>
            <a:r>
              <a:rPr lang="en-US" dirty="0"/>
              <a:t>Repeat</a:t>
            </a:r>
          </a:p>
        </p:txBody>
      </p:sp>
      <p:sp>
        <p:nvSpPr>
          <p:cNvPr id="4" name="Text Placeholder 3">
            <a:extLst>
              <a:ext uri="{FF2B5EF4-FFF2-40B4-BE49-F238E27FC236}">
                <a16:creationId xmlns:a16="http://schemas.microsoft.com/office/drawing/2014/main" id="{B1D93A09-3A40-8677-DA59-7C89C3EAC777}"/>
              </a:ext>
            </a:extLst>
          </p:cNvPr>
          <p:cNvSpPr>
            <a:spLocks noGrp="1"/>
          </p:cNvSpPr>
          <p:nvPr>
            <p:ph type="body" sz="quarter" idx="10"/>
          </p:nvPr>
        </p:nvSpPr>
        <p:spPr/>
        <p:txBody>
          <a:bodyPr/>
          <a:lstStyle/>
          <a:p>
            <a:r>
              <a:rPr lang="en-US" dirty="0"/>
              <a:t>Overview</a:t>
            </a:r>
          </a:p>
        </p:txBody>
      </p:sp>
    </p:spTree>
    <p:extLst>
      <p:ext uri="{BB962C8B-B14F-4D97-AF65-F5344CB8AC3E}">
        <p14:creationId xmlns:p14="http://schemas.microsoft.com/office/powerpoint/2010/main" val="367249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6046-8468-D7FC-201C-7FB7E3DFEE99}"/>
              </a:ext>
            </a:extLst>
          </p:cNvPr>
          <p:cNvSpPr>
            <a:spLocks noGrp="1"/>
          </p:cNvSpPr>
          <p:nvPr>
            <p:ph type="title"/>
          </p:nvPr>
        </p:nvSpPr>
        <p:spPr/>
        <p:txBody>
          <a:bodyPr>
            <a:normAutofit fontScale="90000"/>
          </a:bodyPr>
          <a:lstStyle/>
          <a:p>
            <a:r>
              <a:rPr lang="en-US" dirty="0"/>
              <a:t>AdaBoost</a:t>
            </a:r>
          </a:p>
        </p:txBody>
      </p:sp>
      <p:sp>
        <p:nvSpPr>
          <p:cNvPr id="4" name="Text Placeholder 3">
            <a:extLst>
              <a:ext uri="{FF2B5EF4-FFF2-40B4-BE49-F238E27FC236}">
                <a16:creationId xmlns:a16="http://schemas.microsoft.com/office/drawing/2014/main" id="{BFCEDEFB-8A29-4667-FEB1-819AB99808C0}"/>
              </a:ext>
            </a:extLst>
          </p:cNvPr>
          <p:cNvSpPr>
            <a:spLocks noGrp="1"/>
          </p:cNvSpPr>
          <p:nvPr>
            <p:ph type="body" sz="quarter" idx="10"/>
          </p:nvPr>
        </p:nvSpPr>
        <p:spPr/>
        <p:txBody>
          <a:bodyPr/>
          <a:lstStyle/>
          <a:p>
            <a:r>
              <a:rPr lang="en-US" dirty="0"/>
              <a:t>Overview</a:t>
            </a:r>
          </a:p>
        </p:txBody>
      </p:sp>
      <p:pic>
        <p:nvPicPr>
          <p:cNvPr id="6" name="Picture 5" descr="A picture containing text, sky&#10;&#10;Description automatically generated">
            <a:extLst>
              <a:ext uri="{FF2B5EF4-FFF2-40B4-BE49-F238E27FC236}">
                <a16:creationId xmlns:a16="http://schemas.microsoft.com/office/drawing/2014/main" id="{C2293406-3640-BA84-59A2-0520B798E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784" y="1262616"/>
            <a:ext cx="5236431" cy="3063985"/>
          </a:xfrm>
          <a:prstGeom prst="rect">
            <a:avLst/>
          </a:prstGeom>
        </p:spPr>
      </p:pic>
      <p:sp>
        <p:nvSpPr>
          <p:cNvPr id="7" name="TextBox 6">
            <a:extLst>
              <a:ext uri="{FF2B5EF4-FFF2-40B4-BE49-F238E27FC236}">
                <a16:creationId xmlns:a16="http://schemas.microsoft.com/office/drawing/2014/main" id="{A8F73E51-DDCB-F14C-4A3F-2BAB646E4E7A}"/>
              </a:ext>
            </a:extLst>
          </p:cNvPr>
          <p:cNvSpPr txBox="1"/>
          <p:nvPr/>
        </p:nvSpPr>
        <p:spPr>
          <a:xfrm>
            <a:off x="1846520" y="4515294"/>
            <a:ext cx="5404885" cy="461665"/>
          </a:xfrm>
          <a:prstGeom prst="rect">
            <a:avLst/>
          </a:prstGeom>
          <a:noFill/>
        </p:spPr>
        <p:txBody>
          <a:bodyPr wrap="square" rtlCol="0">
            <a:spAutoFit/>
          </a:bodyPr>
          <a:lstStyle/>
          <a:p>
            <a:pPr algn="l"/>
            <a:r>
              <a:rPr lang="en-US" sz="1200" dirty="0">
                <a:solidFill>
                  <a:schemeClr val="bg1"/>
                </a:solidFill>
                <a:latin typeface="+mj-lt"/>
              </a:rPr>
              <a:t>Figure from</a:t>
            </a:r>
            <a:r>
              <a:rPr lang="en-US" sz="1200" i="1" dirty="0">
                <a:solidFill>
                  <a:schemeClr val="bg1"/>
                </a:solidFill>
                <a:latin typeface="+mj-lt"/>
              </a:rPr>
              <a:t> Hands-On Machine Learning with Scikit-Learn, </a:t>
            </a:r>
            <a:r>
              <a:rPr lang="en-US" sz="1200" i="1" dirty="0" err="1">
                <a:solidFill>
                  <a:schemeClr val="bg1"/>
                </a:solidFill>
                <a:latin typeface="+mj-lt"/>
              </a:rPr>
              <a:t>Keras</a:t>
            </a:r>
            <a:r>
              <a:rPr lang="en-US" sz="1200" i="1" dirty="0">
                <a:solidFill>
                  <a:schemeClr val="bg1"/>
                </a:solidFill>
                <a:latin typeface="+mj-lt"/>
              </a:rPr>
              <a:t>, and TensorFlow</a:t>
            </a:r>
            <a:r>
              <a:rPr lang="en-US" sz="1200" dirty="0">
                <a:solidFill>
                  <a:schemeClr val="bg1"/>
                </a:solidFill>
                <a:latin typeface="+mj-lt"/>
              </a:rPr>
              <a:t>, 2</a:t>
            </a:r>
            <a:r>
              <a:rPr lang="en-US" sz="1200" baseline="30000" dirty="0">
                <a:solidFill>
                  <a:schemeClr val="bg1"/>
                </a:solidFill>
                <a:latin typeface="+mj-lt"/>
              </a:rPr>
              <a:t>nd</a:t>
            </a:r>
            <a:r>
              <a:rPr lang="en-US" sz="1200" dirty="0">
                <a:solidFill>
                  <a:schemeClr val="bg1"/>
                </a:solidFill>
                <a:latin typeface="+mj-lt"/>
              </a:rPr>
              <a:t> edition, </a:t>
            </a:r>
            <a:r>
              <a:rPr lang="en-US" sz="1200" dirty="0" err="1">
                <a:solidFill>
                  <a:schemeClr val="bg1"/>
                </a:solidFill>
                <a:latin typeface="+mj-lt"/>
              </a:rPr>
              <a:t>Aurelien</a:t>
            </a:r>
            <a:r>
              <a:rPr lang="en-US" sz="1200" dirty="0">
                <a:solidFill>
                  <a:schemeClr val="bg1"/>
                </a:solidFill>
                <a:latin typeface="+mj-lt"/>
              </a:rPr>
              <a:t> </a:t>
            </a:r>
            <a:r>
              <a:rPr lang="en-US" sz="1200" dirty="0" err="1">
                <a:solidFill>
                  <a:schemeClr val="bg1"/>
                </a:solidFill>
                <a:latin typeface="+mj-lt"/>
              </a:rPr>
              <a:t>Geron</a:t>
            </a:r>
            <a:r>
              <a:rPr lang="en-US" sz="1200" dirty="0">
                <a:solidFill>
                  <a:schemeClr val="bg1"/>
                </a:solidFill>
                <a:latin typeface="+mj-lt"/>
              </a:rPr>
              <a:t>, O’Reilly Media</a:t>
            </a:r>
          </a:p>
        </p:txBody>
      </p:sp>
    </p:spTree>
    <p:extLst>
      <p:ext uri="{BB962C8B-B14F-4D97-AF65-F5344CB8AC3E}">
        <p14:creationId xmlns:p14="http://schemas.microsoft.com/office/powerpoint/2010/main" val="2404994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BA60B-6202-4BC4-9996-F6302DC20E7C}"/>
              </a:ext>
            </a:extLst>
          </p:cNvPr>
          <p:cNvSpPr>
            <a:spLocks noGrp="1"/>
          </p:cNvSpPr>
          <p:nvPr>
            <p:ph type="title"/>
          </p:nvPr>
        </p:nvSpPr>
        <p:spPr/>
        <p:txBody>
          <a:bodyPr>
            <a:normAutofit fontScale="90000"/>
          </a:bodyPr>
          <a:lstStyle/>
          <a:p>
            <a:r>
              <a:rPr lang="en-US" dirty="0"/>
              <a:t>Gradient Boosting</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C2CFD960-824C-4C4B-9180-B395E0C2818E}"/>
                  </a:ext>
                </a:extLst>
              </p:cNvPr>
              <p:cNvSpPr>
                <a:spLocks noGrp="1"/>
              </p:cNvSpPr>
              <p:nvPr>
                <p:ph idx="1"/>
              </p:nvPr>
            </p:nvSpPr>
            <p:spPr>
              <a:xfrm>
                <a:off x="628650" y="1377299"/>
                <a:ext cx="7886700" cy="3263504"/>
              </a:xfrm>
            </p:spPr>
            <p:txBody>
              <a:bodyPr>
                <a:normAutofit fontScale="62500" lnSpcReduction="20000"/>
              </a:bodyPr>
              <a:lstStyle/>
              <a:p>
                <a:pPr marL="0" indent="0">
                  <a:buNone/>
                </a:pPr>
                <a:r>
                  <a:rPr lang="en-US" dirty="0"/>
                  <a:t>Given a set of data </a:t>
                </a:r>
                <a14:m>
                  <m:oMath xmlns:m="http://schemas.openxmlformats.org/officeDocument/2006/math">
                    <m:r>
                      <a:rPr lang="en-US" sz="1700" b="0" i="1" smtClean="0">
                        <a:latin typeface="Cambria Math" panose="02040503050406030204" pitchFamily="18" charset="0"/>
                      </a:rPr>
                      <m:t>(</m:t>
                    </m:r>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𝑥</m:t>
                        </m:r>
                      </m:e>
                      <m:sub>
                        <m:r>
                          <a:rPr lang="en-US" sz="1700" b="0" i="1" smtClean="0">
                            <a:latin typeface="Cambria Math" panose="02040503050406030204" pitchFamily="18" charset="0"/>
                          </a:rPr>
                          <m:t>1</m:t>
                        </m:r>
                      </m:sub>
                    </m:sSub>
                    <m:r>
                      <a:rPr lang="en-US" sz="1700" b="0" i="1" smtClean="0">
                        <a:latin typeface="Cambria Math" panose="02040503050406030204" pitchFamily="18" charset="0"/>
                      </a:rPr>
                      <m:t>,</m:t>
                    </m:r>
                  </m:oMath>
                </a14:m>
                <a:r>
                  <a:rPr lang="en-US" sz="1700" dirty="0"/>
                  <a:t> </a:t>
                </a:r>
                <a14:m>
                  <m:oMath xmlns:m="http://schemas.openxmlformats.org/officeDocument/2006/math">
                    <m:sSub>
                      <m:sSubPr>
                        <m:ctrlPr>
                          <a:rPr lang="en-US" sz="1700" i="1">
                            <a:latin typeface="Cambria Math" panose="02040503050406030204" pitchFamily="18" charset="0"/>
                          </a:rPr>
                        </m:ctrlPr>
                      </m:sSubPr>
                      <m:e>
                        <m:r>
                          <a:rPr lang="en-US" sz="1700" b="0" i="1" smtClean="0">
                            <a:latin typeface="Cambria Math" panose="02040503050406030204" pitchFamily="18" charset="0"/>
                          </a:rPr>
                          <m:t>𝑦</m:t>
                        </m:r>
                      </m:e>
                      <m:sub>
                        <m:r>
                          <a:rPr lang="en-US" sz="1700" i="1">
                            <a:latin typeface="Cambria Math" panose="02040503050406030204" pitchFamily="18" charset="0"/>
                          </a:rPr>
                          <m:t>1</m:t>
                        </m:r>
                      </m:sub>
                    </m:sSub>
                  </m:oMath>
                </a14:m>
                <a:r>
                  <a:rPr lang="en-US" sz="1700" dirty="0"/>
                  <a:t>), </a:t>
                </a:r>
                <a14:m>
                  <m:oMath xmlns:m="http://schemas.openxmlformats.org/officeDocument/2006/math">
                    <m:r>
                      <a:rPr lang="en-US" sz="1700" i="1">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𝑥</m:t>
                        </m:r>
                      </m:e>
                      <m:sub>
                        <m:r>
                          <a:rPr lang="en-US" sz="1700" b="0" i="1" smtClean="0">
                            <a:latin typeface="Cambria Math" panose="02040503050406030204" pitchFamily="18" charset="0"/>
                          </a:rPr>
                          <m:t>2</m:t>
                        </m:r>
                      </m:sub>
                    </m:sSub>
                    <m:r>
                      <a:rPr lang="en-US" sz="1700" i="1">
                        <a:latin typeface="Cambria Math" panose="02040503050406030204" pitchFamily="18" charset="0"/>
                      </a:rPr>
                      <m:t>,</m:t>
                    </m:r>
                  </m:oMath>
                </a14:m>
                <a:r>
                  <a:rPr lang="en-US" sz="1700" dirty="0"/>
                  <a:t> </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𝑦</m:t>
                        </m:r>
                      </m:e>
                      <m:sub>
                        <m:r>
                          <a:rPr lang="en-US" sz="1700" b="0" i="1" smtClean="0">
                            <a:latin typeface="Cambria Math" panose="02040503050406030204" pitchFamily="18" charset="0"/>
                          </a:rPr>
                          <m:t>2</m:t>
                        </m:r>
                      </m:sub>
                    </m:sSub>
                  </m:oMath>
                </a14:m>
                <a:r>
                  <a:rPr lang="en-US" sz="1700" dirty="0"/>
                  <a:t>), … </a:t>
                </a:r>
                <a14:m>
                  <m:oMath xmlns:m="http://schemas.openxmlformats.org/officeDocument/2006/math">
                    <m:r>
                      <a:rPr lang="en-US" sz="1700" i="1">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𝑥</m:t>
                        </m:r>
                      </m:e>
                      <m:sub>
                        <m:r>
                          <a:rPr lang="en-US" sz="1700" b="0" i="1" smtClean="0">
                            <a:latin typeface="Cambria Math" panose="02040503050406030204" pitchFamily="18" charset="0"/>
                          </a:rPr>
                          <m:t>𝑛</m:t>
                        </m:r>
                      </m:sub>
                    </m:sSub>
                    <m:r>
                      <a:rPr lang="en-US" sz="1700" i="1">
                        <a:latin typeface="Cambria Math" panose="02040503050406030204" pitchFamily="18" charset="0"/>
                      </a:rPr>
                      <m:t>,</m:t>
                    </m:r>
                  </m:oMath>
                </a14:m>
                <a:r>
                  <a:rPr lang="en-US" sz="1700" dirty="0"/>
                  <a:t> </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𝑦</m:t>
                        </m:r>
                      </m:e>
                      <m:sub>
                        <m:r>
                          <a:rPr lang="en-US" sz="1700" b="0" i="1" smtClean="0">
                            <a:latin typeface="Cambria Math" panose="02040503050406030204" pitchFamily="18" charset="0"/>
                          </a:rPr>
                          <m:t>𝑛</m:t>
                        </m:r>
                      </m:sub>
                    </m:sSub>
                  </m:oMath>
                </a14:m>
                <a:r>
                  <a:rPr lang="en-US" sz="1700" dirty="0"/>
                  <a:t>)</a:t>
                </a:r>
                <a:r>
                  <a:rPr lang="en-US" dirty="0"/>
                  <a:t> and an initial decision tree model </a:t>
                </a:r>
                <a14:m>
                  <m:oMath xmlns:m="http://schemas.openxmlformats.org/officeDocument/2006/math">
                    <m:r>
                      <a:rPr lang="en-US" i="1" dirty="0" smtClean="0">
                        <a:latin typeface="Cambria Math" panose="02040503050406030204" pitchFamily="18" charset="0"/>
                      </a:rPr>
                      <m:t>𝐹</m:t>
                    </m:r>
                  </m:oMath>
                </a14:m>
                <a:r>
                  <a:rPr lang="en-US" dirty="0"/>
                  <a:t>, calculate the residuals </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𝑦</m:t>
                        </m:r>
                      </m:e>
                      <m:sub>
                        <m:r>
                          <a:rPr lang="en-US" sz="1700" i="1">
                            <a:latin typeface="Cambria Math" panose="02040503050406030204" pitchFamily="18" charset="0"/>
                          </a:rPr>
                          <m:t>𝑛</m:t>
                        </m:r>
                      </m:sub>
                    </m:sSub>
                    <m:r>
                      <a:rPr lang="en-US" sz="1700" i="1">
                        <a:latin typeface="Cambria Math" panose="02040503050406030204" pitchFamily="18" charset="0"/>
                      </a:rPr>
                      <m:t>−</m:t>
                    </m:r>
                    <m:r>
                      <a:rPr lang="en-US" sz="1700" i="1">
                        <a:latin typeface="Cambria Math" panose="02040503050406030204" pitchFamily="18" charset="0"/>
                      </a:rPr>
                      <m:t>𝐹</m:t>
                    </m:r>
                    <m:d>
                      <m:dPr>
                        <m:ctrlPr>
                          <a:rPr lang="en-US" sz="1700" i="1">
                            <a:latin typeface="Cambria Math" panose="02040503050406030204" pitchFamily="18" charset="0"/>
                          </a:rPr>
                        </m:ctrlPr>
                      </m:dPr>
                      <m:e>
                        <m:sSub>
                          <m:sSubPr>
                            <m:ctrlPr>
                              <a:rPr lang="en-US" sz="1700" i="1">
                                <a:latin typeface="Cambria Math" panose="02040503050406030204" pitchFamily="18" charset="0"/>
                              </a:rPr>
                            </m:ctrlPr>
                          </m:sSubPr>
                          <m:e>
                            <m:r>
                              <a:rPr lang="en-US" sz="1700" i="1">
                                <a:latin typeface="Cambria Math" panose="02040503050406030204" pitchFamily="18" charset="0"/>
                              </a:rPr>
                              <m:t>𝑥</m:t>
                            </m:r>
                          </m:e>
                          <m:sub>
                            <m:r>
                              <a:rPr lang="en-US" sz="1700" i="1">
                                <a:latin typeface="Cambria Math" panose="02040503050406030204" pitchFamily="18" charset="0"/>
                              </a:rPr>
                              <m:t>𝑛</m:t>
                            </m:r>
                          </m:sub>
                        </m:sSub>
                      </m:e>
                    </m:d>
                  </m:oMath>
                </a14:m>
                <a:endParaRPr lang="en-US" dirty="0"/>
              </a:p>
              <a:p>
                <a:r>
                  <a:rPr lang="en-US" dirty="0"/>
                  <a:t>You want to add an additional model </a:t>
                </a:r>
                <a14:m>
                  <m:oMath xmlns:m="http://schemas.openxmlformats.org/officeDocument/2006/math">
                    <m:r>
                      <a:rPr lang="en-US" i="1" dirty="0" smtClean="0">
                        <a:latin typeface="Cambria Math" panose="02040503050406030204" pitchFamily="18" charset="0"/>
                      </a:rPr>
                      <m:t>h</m:t>
                    </m:r>
                  </m:oMath>
                </a14:m>
                <a:r>
                  <a:rPr lang="en-US" dirty="0"/>
                  <a:t> to </a:t>
                </a:r>
                <a14:m>
                  <m:oMath xmlns:m="http://schemas.openxmlformats.org/officeDocument/2006/math">
                    <m:r>
                      <a:rPr lang="en-US" i="1" dirty="0" smtClean="0">
                        <a:latin typeface="Cambria Math" panose="02040503050406030204" pitchFamily="18" charset="0"/>
                      </a:rPr>
                      <m:t>𝐹</m:t>
                    </m:r>
                  </m:oMath>
                </a14:m>
                <a:r>
                  <a:rPr lang="en-US" dirty="0"/>
                  <a:t> so that the new prediction will be </a:t>
                </a: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so that</a:t>
                </a:r>
                <a:br>
                  <a:rPr lang="en-US" dirty="0"/>
                </a:br>
                <a:endParaRPr lang="en-US" dirty="0"/>
              </a:p>
              <a:p>
                <a:pPr marL="445770" lvl="2" indent="0">
                  <a:lnSpc>
                    <a:spcPct val="120000"/>
                  </a:lnSpc>
                  <a:buNone/>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r>
                        <a:rPr lang="en-US" sz="1800" b="0" i="1" smtClean="0">
                          <a:latin typeface="Cambria Math" panose="02040503050406030204" pitchFamily="18" charset="0"/>
                        </a:rPr>
                        <m:t>h</m:t>
                      </m:r>
                      <m:d>
                        <m:dPr>
                          <m:ctrlPr>
                            <a:rPr lang="en-US" sz="1800" b="0" i="1" smtClean="0">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e>
                      </m:d>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1</m:t>
                          </m:r>
                        </m:sub>
                      </m:sSub>
                    </m:oMath>
                    <m:oMath xmlns:m="http://schemas.openxmlformats.org/officeDocument/2006/math">
                      <m:r>
                        <a:rPr lang="en-US" sz="1800" i="1">
                          <a:latin typeface="Cambria Math" panose="02040503050406030204" pitchFamily="18" charset="0"/>
                        </a:rPr>
                        <m:t>𝐹</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e>
                      </m:d>
                      <m:r>
                        <a:rPr lang="en-US" sz="1800" i="1">
                          <a:latin typeface="Cambria Math" panose="02040503050406030204" pitchFamily="18" charset="0"/>
                        </a:rPr>
                        <m:t>+</m:t>
                      </m:r>
                      <m:r>
                        <a:rPr lang="en-US" sz="1800" i="1">
                          <a:latin typeface="Cambria Math" panose="02040503050406030204" pitchFamily="18" charset="0"/>
                        </a:rPr>
                        <m:t>h</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e>
                      </m:d>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2</m:t>
                          </m:r>
                        </m:sub>
                      </m:sSub>
                    </m:oMath>
                    <m:oMath xmlns:m="http://schemas.openxmlformats.org/officeDocument/2006/math">
                      <m:r>
                        <a:rPr lang="en-US" sz="1800" i="1" smtClean="0">
                          <a:latin typeface="Cambria Math" panose="02040503050406030204" pitchFamily="18" charset="0"/>
                          <a:ea typeface="Cambria Math" panose="02040503050406030204" pitchFamily="18" charset="0"/>
                        </a:rPr>
                        <m:t>⋮</m:t>
                      </m:r>
                    </m:oMath>
                    <m:oMath xmlns:m="http://schemas.openxmlformats.org/officeDocument/2006/math">
                      <m:r>
                        <a:rPr lang="en-US" sz="1800" i="1">
                          <a:latin typeface="Cambria Math" panose="02040503050406030204" pitchFamily="18" charset="0"/>
                        </a:rPr>
                        <m:t>𝐹</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𝑛</m:t>
                              </m:r>
                            </m:sub>
                          </m:sSub>
                        </m:e>
                      </m:d>
                      <m:r>
                        <a:rPr lang="en-US" sz="1800" i="1">
                          <a:latin typeface="Cambria Math" panose="02040503050406030204" pitchFamily="18" charset="0"/>
                        </a:rPr>
                        <m:t>+</m:t>
                      </m:r>
                      <m:r>
                        <a:rPr lang="en-US" sz="1800" i="1">
                          <a:latin typeface="Cambria Math" panose="02040503050406030204" pitchFamily="18" charset="0"/>
                        </a:rPr>
                        <m:t>h</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𝑛</m:t>
                              </m:r>
                            </m:sub>
                          </m:sSub>
                        </m:e>
                      </m:d>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𝑛</m:t>
                          </m:r>
                        </m:sub>
                      </m:sSub>
                    </m:oMath>
                  </m:oMathPara>
                </a14:m>
                <a:endParaRPr lang="en-US" sz="1800" dirty="0"/>
              </a:p>
              <a:p>
                <a:pPr marL="445770" lvl="2" indent="0">
                  <a:buNone/>
                </a:pPr>
                <a:endParaRPr lang="en-US" dirty="0"/>
              </a:p>
              <a:p>
                <a:pPr marL="445770" lvl="2" indent="0">
                  <a:buNone/>
                </a:pPr>
                <a:r>
                  <a:rPr lang="en-US" dirty="0"/>
                  <a:t>					</a:t>
                </a:r>
              </a:p>
              <a:p>
                <a:pPr marL="182880" lvl="1" indent="0">
                  <a:buNone/>
                </a:pPr>
                <a:r>
                  <a:rPr lang="en-US" dirty="0"/>
                  <a:t>Or, equivalently,</a:t>
                </a:r>
              </a:p>
              <a:p>
                <a:pPr marL="182880" lvl="1" indent="0">
                  <a:lnSpc>
                    <a:spcPct val="120000"/>
                  </a:lnSpc>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oMath>
                    <m:oMath xmlns:m="http://schemas.openxmlformats.org/officeDocument/2006/math">
                      <m:r>
                        <a:rPr lang="en-US" i="1">
                          <a:latin typeface="Cambria Math" panose="02040503050406030204" pitchFamily="18" charset="0"/>
                        </a:rPr>
                        <m:t>𝐹</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oMath>
                    <m:oMath xmlns:m="http://schemas.openxmlformats.org/officeDocument/2006/math">
                      <m:r>
                        <a:rPr lang="en-US" i="1" smtClean="0">
                          <a:latin typeface="Cambria Math" panose="02040503050406030204" pitchFamily="18" charset="0"/>
                          <a:ea typeface="Cambria Math" panose="02040503050406030204" pitchFamily="18" charset="0"/>
                        </a:rPr>
                        <m:t>⋮</m:t>
                      </m:r>
                    </m:oMath>
                    <m:oMath xmlns:m="http://schemas.openxmlformats.org/officeDocument/2006/math">
                      <m:r>
                        <a:rPr lang="en-US" i="1">
                          <a:latin typeface="Cambria Math" panose="02040503050406030204" pitchFamily="18" charset="0"/>
                        </a:rPr>
                        <m:t>𝐹</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r>
                        <a:rPr lang="en-US" i="1">
                          <a:latin typeface="Cambria Math" panose="02040503050406030204" pitchFamily="18" charset="0"/>
                        </a:rPr>
                        <m:t>+</m:t>
                      </m:r>
                      <m:r>
                        <a:rPr lang="en-US" i="1">
                          <a:latin typeface="Cambria Math" panose="02040503050406030204" pitchFamily="18" charset="0"/>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oMath>
                  </m:oMathPara>
                </a14:m>
                <a:endParaRPr lang="en-US" dirty="0"/>
              </a:p>
              <a:p>
                <a:pPr marL="182880" lvl="1" indent="0">
                  <a:buNone/>
                </a:pPr>
                <a:r>
                  <a:rPr lang="en-US" dirty="0"/>
                  <a:t>				</a:t>
                </a:r>
                <a:endParaRPr lang="en-US" i="1" dirty="0"/>
              </a:p>
              <a:p>
                <a:pPr marL="445770" lvl="2" indent="0">
                  <a:buNone/>
                </a:pPr>
                <a:endParaRPr lang="en-US" dirty="0"/>
              </a:p>
            </p:txBody>
          </p:sp>
        </mc:Choice>
        <mc:Fallback>
          <p:sp>
            <p:nvSpPr>
              <p:cNvPr id="4" name="Content Placeholder 3">
                <a:extLst>
                  <a:ext uri="{FF2B5EF4-FFF2-40B4-BE49-F238E27FC236}">
                    <a16:creationId xmlns:a16="http://schemas.microsoft.com/office/drawing/2014/main" id="{C2CFD960-824C-4C4B-9180-B395E0C2818E}"/>
                  </a:ext>
                </a:extLst>
              </p:cNvPr>
              <p:cNvSpPr>
                <a:spLocks noGrp="1" noRot="1" noChangeAspect="1" noMove="1" noResize="1" noEditPoints="1" noAdjustHandles="1" noChangeArrowheads="1" noChangeShapeType="1" noTextEdit="1"/>
              </p:cNvSpPr>
              <p:nvPr>
                <p:ph idx="1"/>
              </p:nvPr>
            </p:nvSpPr>
            <p:spPr>
              <a:xfrm>
                <a:off x="628650" y="1377299"/>
                <a:ext cx="7886700" cy="3263504"/>
              </a:xfrm>
              <a:blipFill>
                <a:blip r:embed="rId2"/>
                <a:stretch>
                  <a:fillRect l="-77" t="-1869"/>
                </a:stretch>
              </a:blipFill>
            </p:spPr>
            <p:txBody>
              <a:bodyPr/>
              <a:lstStyle/>
              <a:p>
                <a:r>
                  <a:rPr lang="en-US">
                    <a:noFill/>
                  </a:rPr>
                  <a:t> </a:t>
                </a:r>
              </a:p>
            </p:txBody>
          </p:sp>
        </mc:Fallback>
      </mc:AlternateContent>
      <p:sp>
        <p:nvSpPr>
          <p:cNvPr id="8" name="Text Placeholder 7">
            <a:extLst>
              <a:ext uri="{FF2B5EF4-FFF2-40B4-BE49-F238E27FC236}">
                <a16:creationId xmlns:a16="http://schemas.microsoft.com/office/drawing/2014/main" id="{77E074B9-DFAB-4B3A-A61D-6761B202EA74}"/>
              </a:ext>
            </a:extLst>
          </p:cNvPr>
          <p:cNvSpPr>
            <a:spLocks noGrp="1"/>
          </p:cNvSpPr>
          <p:nvPr>
            <p:ph type="body" sz="quarter" idx="10"/>
          </p:nvPr>
        </p:nvSpPr>
        <p:spPr/>
        <p:txBody>
          <a:bodyPr/>
          <a:lstStyle/>
          <a:p>
            <a:r>
              <a:rPr lang="en-US" dirty="0"/>
              <a:t>Basic Approach</a:t>
            </a:r>
          </a:p>
        </p:txBody>
      </p:sp>
      <p:sp>
        <p:nvSpPr>
          <p:cNvPr id="3" name="Slide Number Placeholder 2">
            <a:extLst>
              <a:ext uri="{FF2B5EF4-FFF2-40B4-BE49-F238E27FC236}">
                <a16:creationId xmlns:a16="http://schemas.microsoft.com/office/drawing/2014/main" id="{91480B6D-E18C-40AA-ACD1-174DFCE5EF5C}"/>
              </a:ext>
            </a:extLst>
          </p:cNvPr>
          <p:cNvSpPr>
            <a:spLocks noGrp="1"/>
          </p:cNvSpPr>
          <p:nvPr>
            <p:ph type="sldNum" sz="quarter" idx="4294967295"/>
          </p:nvPr>
        </p:nvSpPr>
        <p:spPr/>
        <p:txBody>
          <a:bodyPr/>
          <a:lstStyle/>
          <a:p>
            <a:fld id="{6E61BB2A-F643-4BC4-A7C3-7339FD5A6B19}" type="slidenum">
              <a:rPr lang="en-US" smtClean="0"/>
              <a:pPr/>
              <a:t>83</a:t>
            </a:fld>
            <a:endParaRPr lang="en-US"/>
          </a:p>
        </p:txBody>
      </p:sp>
      <p:sp>
        <p:nvSpPr>
          <p:cNvPr id="6" name="Right Brace 5">
            <a:extLst>
              <a:ext uri="{FF2B5EF4-FFF2-40B4-BE49-F238E27FC236}">
                <a16:creationId xmlns:a16="http://schemas.microsoft.com/office/drawing/2014/main" id="{14BBCDF2-AF86-4BA5-AE76-E977F6FDAEDC}"/>
              </a:ext>
            </a:extLst>
          </p:cNvPr>
          <p:cNvSpPr/>
          <p:nvPr/>
        </p:nvSpPr>
        <p:spPr>
          <a:xfrm rot="5400000">
            <a:off x="4174217" y="3835304"/>
            <a:ext cx="227813"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922DD08E-89A8-45AA-BAFA-18AE854DCD95}"/>
              </a:ext>
            </a:extLst>
          </p:cNvPr>
          <p:cNvSpPr txBox="1"/>
          <p:nvPr/>
        </p:nvSpPr>
        <p:spPr>
          <a:xfrm>
            <a:off x="7678702" y="4409971"/>
            <a:ext cx="914401" cy="230832"/>
          </a:xfrm>
          <a:prstGeom prst="rect">
            <a:avLst/>
          </a:prstGeom>
          <a:noFill/>
        </p:spPr>
        <p:txBody>
          <a:bodyPr wrap="square" rtlCol="0">
            <a:spAutoFit/>
          </a:bodyPr>
          <a:lstStyle/>
          <a:p>
            <a:pPr algn="ctr"/>
            <a:r>
              <a:rPr lang="en-US" sz="900" dirty="0">
                <a:latin typeface="Cambria Math" pitchFamily="18" charset="0"/>
                <a:ea typeface="Cambria Math" pitchFamily="18" charset="0"/>
              </a:rPr>
              <a:t>Residual</a:t>
            </a:r>
          </a:p>
        </p:txBody>
      </p:sp>
      <p:sp>
        <p:nvSpPr>
          <p:cNvPr id="5" name="TextBox 4">
            <a:extLst>
              <a:ext uri="{FF2B5EF4-FFF2-40B4-BE49-F238E27FC236}">
                <a16:creationId xmlns:a16="http://schemas.microsoft.com/office/drawing/2014/main" id="{77F49D9E-4A28-4DDE-8548-C82E16F2E0B4}"/>
              </a:ext>
            </a:extLst>
          </p:cNvPr>
          <p:cNvSpPr txBox="1"/>
          <p:nvPr/>
        </p:nvSpPr>
        <p:spPr>
          <a:xfrm>
            <a:off x="3805522" y="4406411"/>
            <a:ext cx="965202" cy="276999"/>
          </a:xfrm>
          <a:prstGeom prst="rect">
            <a:avLst/>
          </a:prstGeom>
          <a:noFill/>
        </p:spPr>
        <p:txBody>
          <a:bodyPr wrap="square" rtlCol="0">
            <a:spAutoFit/>
          </a:bodyPr>
          <a:lstStyle/>
          <a:p>
            <a:pPr algn="ctr"/>
            <a:r>
              <a:rPr lang="en-US" sz="1200" dirty="0">
                <a:solidFill>
                  <a:schemeClr val="bg1"/>
                </a:solidFill>
                <a:latin typeface="+mj-lt"/>
              </a:rPr>
              <a:t>Residuals</a:t>
            </a:r>
          </a:p>
        </p:txBody>
      </p:sp>
    </p:spTree>
    <p:extLst>
      <p:ext uri="{BB962C8B-B14F-4D97-AF65-F5344CB8AC3E}">
        <p14:creationId xmlns:p14="http://schemas.microsoft.com/office/powerpoint/2010/main" val="147474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36CD6-8375-486A-BD21-67BEF5EF6A70}"/>
              </a:ext>
            </a:extLst>
          </p:cNvPr>
          <p:cNvSpPr>
            <a:spLocks noGrp="1"/>
          </p:cNvSpPr>
          <p:nvPr>
            <p:ph type="title"/>
          </p:nvPr>
        </p:nvSpPr>
        <p:spPr>
          <a:xfrm>
            <a:off x="628650" y="96393"/>
            <a:ext cx="7886700" cy="457200"/>
          </a:xfrm>
        </p:spPr>
        <p:txBody>
          <a:bodyPr>
            <a:normAutofit fontScale="90000"/>
          </a:bodyPr>
          <a:lstStyle/>
          <a:p>
            <a:r>
              <a:rPr lang="en-US" dirty="0"/>
              <a:t>Gradient Boosting</a:t>
            </a:r>
          </a:p>
        </p:txBody>
      </p:sp>
      <p:pic>
        <p:nvPicPr>
          <p:cNvPr id="6" name="Picture 5" descr="Graphical user interface, chart, histogram&#10;&#10;Description automatically generated">
            <a:extLst>
              <a:ext uri="{FF2B5EF4-FFF2-40B4-BE49-F238E27FC236}">
                <a16:creationId xmlns:a16="http://schemas.microsoft.com/office/drawing/2014/main" id="{29EE758D-47D6-4F1D-D8C2-2CB13D4A5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728" y="710421"/>
            <a:ext cx="3679223" cy="3722658"/>
          </a:xfrm>
          <a:prstGeom prst="rect">
            <a:avLst/>
          </a:prstGeom>
        </p:spPr>
      </p:pic>
      <p:sp>
        <p:nvSpPr>
          <p:cNvPr id="7" name="TextBox 6">
            <a:extLst>
              <a:ext uri="{FF2B5EF4-FFF2-40B4-BE49-F238E27FC236}">
                <a16:creationId xmlns:a16="http://schemas.microsoft.com/office/drawing/2014/main" id="{0441645B-F85C-1D0C-E8A4-D359B90C4996}"/>
              </a:ext>
            </a:extLst>
          </p:cNvPr>
          <p:cNvSpPr txBox="1"/>
          <p:nvPr/>
        </p:nvSpPr>
        <p:spPr>
          <a:xfrm>
            <a:off x="2757789" y="4631609"/>
            <a:ext cx="3791099" cy="415498"/>
          </a:xfrm>
          <a:prstGeom prst="rect">
            <a:avLst/>
          </a:prstGeom>
          <a:noFill/>
        </p:spPr>
        <p:txBody>
          <a:bodyPr wrap="square" rtlCol="0">
            <a:spAutoFit/>
          </a:bodyPr>
          <a:lstStyle/>
          <a:p>
            <a:pPr algn="l"/>
            <a:r>
              <a:rPr lang="en-US" sz="1050" dirty="0">
                <a:solidFill>
                  <a:schemeClr val="bg1"/>
                </a:solidFill>
                <a:latin typeface="+mj-lt"/>
              </a:rPr>
              <a:t>Figure from</a:t>
            </a:r>
            <a:r>
              <a:rPr lang="en-US" sz="1050" i="1" dirty="0">
                <a:solidFill>
                  <a:schemeClr val="bg1"/>
                </a:solidFill>
                <a:latin typeface="+mj-lt"/>
              </a:rPr>
              <a:t> Hands-On Machine Learning with Scikit-Learn, </a:t>
            </a:r>
            <a:r>
              <a:rPr lang="en-US" sz="1050" i="1" dirty="0" err="1">
                <a:solidFill>
                  <a:schemeClr val="bg1"/>
                </a:solidFill>
                <a:latin typeface="+mj-lt"/>
              </a:rPr>
              <a:t>Keras</a:t>
            </a:r>
            <a:r>
              <a:rPr lang="en-US" sz="1050" i="1" dirty="0">
                <a:solidFill>
                  <a:schemeClr val="bg1"/>
                </a:solidFill>
                <a:latin typeface="+mj-lt"/>
              </a:rPr>
              <a:t>, and TensorFlow</a:t>
            </a:r>
            <a:r>
              <a:rPr lang="en-US" sz="1050" dirty="0">
                <a:solidFill>
                  <a:schemeClr val="bg1"/>
                </a:solidFill>
                <a:latin typeface="+mj-lt"/>
              </a:rPr>
              <a:t>, 2</a:t>
            </a:r>
            <a:r>
              <a:rPr lang="en-US" sz="1050" baseline="30000" dirty="0">
                <a:solidFill>
                  <a:schemeClr val="bg1"/>
                </a:solidFill>
                <a:latin typeface="+mj-lt"/>
              </a:rPr>
              <a:t>nd</a:t>
            </a:r>
            <a:r>
              <a:rPr lang="en-US" sz="1050" dirty="0">
                <a:solidFill>
                  <a:schemeClr val="bg1"/>
                </a:solidFill>
                <a:latin typeface="+mj-lt"/>
              </a:rPr>
              <a:t> edition, </a:t>
            </a:r>
            <a:r>
              <a:rPr lang="en-US" sz="1050" dirty="0" err="1">
                <a:solidFill>
                  <a:schemeClr val="bg1"/>
                </a:solidFill>
                <a:latin typeface="+mj-lt"/>
              </a:rPr>
              <a:t>Aurelien</a:t>
            </a:r>
            <a:r>
              <a:rPr lang="en-US" sz="1050" dirty="0">
                <a:solidFill>
                  <a:schemeClr val="bg1"/>
                </a:solidFill>
                <a:latin typeface="+mj-lt"/>
              </a:rPr>
              <a:t> </a:t>
            </a:r>
            <a:r>
              <a:rPr lang="en-US" sz="1050" dirty="0" err="1">
                <a:solidFill>
                  <a:schemeClr val="bg1"/>
                </a:solidFill>
                <a:latin typeface="+mj-lt"/>
              </a:rPr>
              <a:t>Geron</a:t>
            </a:r>
            <a:r>
              <a:rPr lang="en-US" sz="1050" dirty="0">
                <a:solidFill>
                  <a:schemeClr val="bg1"/>
                </a:solidFill>
                <a:latin typeface="+mj-lt"/>
              </a:rPr>
              <a:t>, O’Reilly Media</a:t>
            </a:r>
          </a:p>
        </p:txBody>
      </p:sp>
      <p:sp>
        <p:nvSpPr>
          <p:cNvPr id="8" name="TextBox 7">
            <a:extLst>
              <a:ext uri="{FF2B5EF4-FFF2-40B4-BE49-F238E27FC236}">
                <a16:creationId xmlns:a16="http://schemas.microsoft.com/office/drawing/2014/main" id="{3D07DD6F-652F-678E-F1FD-B6AAB3810046}"/>
              </a:ext>
            </a:extLst>
          </p:cNvPr>
          <p:cNvSpPr txBox="1"/>
          <p:nvPr/>
        </p:nvSpPr>
        <p:spPr>
          <a:xfrm>
            <a:off x="1275908" y="777024"/>
            <a:ext cx="1486341" cy="307777"/>
          </a:xfrm>
          <a:prstGeom prst="rect">
            <a:avLst/>
          </a:prstGeom>
          <a:noFill/>
        </p:spPr>
        <p:txBody>
          <a:bodyPr wrap="square" rtlCol="0">
            <a:spAutoFit/>
          </a:bodyPr>
          <a:lstStyle/>
          <a:p>
            <a:pPr algn="r"/>
            <a:r>
              <a:rPr lang="en-US" sz="1400" dirty="0">
                <a:solidFill>
                  <a:schemeClr val="bg1"/>
                </a:solidFill>
                <a:latin typeface="+mj-lt"/>
              </a:rPr>
              <a:t>First model fit</a:t>
            </a:r>
          </a:p>
        </p:txBody>
      </p:sp>
      <p:sp>
        <p:nvSpPr>
          <p:cNvPr id="9" name="TextBox 8">
            <a:extLst>
              <a:ext uri="{FF2B5EF4-FFF2-40B4-BE49-F238E27FC236}">
                <a16:creationId xmlns:a16="http://schemas.microsoft.com/office/drawing/2014/main" id="{B1166A5F-5514-3436-91D1-12827ECCFAE4}"/>
              </a:ext>
            </a:extLst>
          </p:cNvPr>
          <p:cNvSpPr txBox="1"/>
          <p:nvPr/>
        </p:nvSpPr>
        <p:spPr>
          <a:xfrm>
            <a:off x="893134" y="1946605"/>
            <a:ext cx="1869115" cy="738664"/>
          </a:xfrm>
          <a:prstGeom prst="rect">
            <a:avLst/>
          </a:prstGeom>
          <a:noFill/>
        </p:spPr>
        <p:txBody>
          <a:bodyPr wrap="square" rtlCol="0">
            <a:spAutoFit/>
          </a:bodyPr>
          <a:lstStyle/>
          <a:p>
            <a:pPr algn="l"/>
            <a:r>
              <a:rPr lang="en-US" sz="1400" dirty="0">
                <a:solidFill>
                  <a:schemeClr val="bg1"/>
                </a:solidFill>
                <a:latin typeface="+mj-lt"/>
              </a:rPr>
              <a:t>Fitting a model to the residuals from the first model</a:t>
            </a:r>
          </a:p>
        </p:txBody>
      </p:sp>
      <p:sp>
        <p:nvSpPr>
          <p:cNvPr id="10" name="TextBox 9">
            <a:extLst>
              <a:ext uri="{FF2B5EF4-FFF2-40B4-BE49-F238E27FC236}">
                <a16:creationId xmlns:a16="http://schemas.microsoft.com/office/drawing/2014/main" id="{19D7CB04-C6F3-BE77-3110-88B48C7F8453}"/>
              </a:ext>
            </a:extLst>
          </p:cNvPr>
          <p:cNvSpPr txBox="1"/>
          <p:nvPr/>
        </p:nvSpPr>
        <p:spPr>
          <a:xfrm>
            <a:off x="6646235" y="1946605"/>
            <a:ext cx="1869115" cy="738664"/>
          </a:xfrm>
          <a:prstGeom prst="rect">
            <a:avLst/>
          </a:prstGeom>
          <a:noFill/>
        </p:spPr>
        <p:txBody>
          <a:bodyPr wrap="square" rtlCol="0">
            <a:spAutoFit/>
          </a:bodyPr>
          <a:lstStyle/>
          <a:p>
            <a:pPr algn="l"/>
            <a:r>
              <a:rPr lang="en-US" sz="1400" dirty="0">
                <a:solidFill>
                  <a:schemeClr val="bg1"/>
                </a:solidFill>
                <a:latin typeface="+mj-lt"/>
              </a:rPr>
              <a:t>Combining the first two models to form the second</a:t>
            </a:r>
          </a:p>
        </p:txBody>
      </p:sp>
      <p:sp>
        <p:nvSpPr>
          <p:cNvPr id="11" name="TextBox 10">
            <a:extLst>
              <a:ext uri="{FF2B5EF4-FFF2-40B4-BE49-F238E27FC236}">
                <a16:creationId xmlns:a16="http://schemas.microsoft.com/office/drawing/2014/main" id="{8DB50104-726B-739B-7281-52C6F2415666}"/>
              </a:ext>
            </a:extLst>
          </p:cNvPr>
          <p:cNvSpPr txBox="1"/>
          <p:nvPr/>
        </p:nvSpPr>
        <p:spPr>
          <a:xfrm>
            <a:off x="794292" y="3101466"/>
            <a:ext cx="1869115" cy="738664"/>
          </a:xfrm>
          <a:prstGeom prst="rect">
            <a:avLst/>
          </a:prstGeom>
          <a:noFill/>
        </p:spPr>
        <p:txBody>
          <a:bodyPr wrap="square" rtlCol="0">
            <a:spAutoFit/>
          </a:bodyPr>
          <a:lstStyle/>
          <a:p>
            <a:pPr algn="l"/>
            <a:r>
              <a:rPr lang="en-US" sz="1400" dirty="0">
                <a:solidFill>
                  <a:schemeClr val="bg1"/>
                </a:solidFill>
                <a:latin typeface="+mj-lt"/>
              </a:rPr>
              <a:t>Fitting a model to the residuals from the second model</a:t>
            </a:r>
          </a:p>
        </p:txBody>
      </p:sp>
      <p:sp>
        <p:nvSpPr>
          <p:cNvPr id="12" name="TextBox 11">
            <a:extLst>
              <a:ext uri="{FF2B5EF4-FFF2-40B4-BE49-F238E27FC236}">
                <a16:creationId xmlns:a16="http://schemas.microsoft.com/office/drawing/2014/main" id="{3C635802-D1B0-CFCC-9D09-C156F31C399C}"/>
              </a:ext>
            </a:extLst>
          </p:cNvPr>
          <p:cNvSpPr txBox="1"/>
          <p:nvPr/>
        </p:nvSpPr>
        <p:spPr>
          <a:xfrm>
            <a:off x="6569593" y="3116586"/>
            <a:ext cx="1543893" cy="738664"/>
          </a:xfrm>
          <a:prstGeom prst="rect">
            <a:avLst/>
          </a:prstGeom>
          <a:noFill/>
        </p:spPr>
        <p:txBody>
          <a:bodyPr wrap="square" rtlCol="0">
            <a:spAutoFit/>
          </a:bodyPr>
          <a:lstStyle/>
          <a:p>
            <a:pPr algn="l"/>
            <a:r>
              <a:rPr lang="en-US" sz="1400" dirty="0">
                <a:solidFill>
                  <a:schemeClr val="bg1"/>
                </a:solidFill>
                <a:latin typeface="+mj-lt"/>
              </a:rPr>
              <a:t>Combining the first three models to form the third</a:t>
            </a:r>
          </a:p>
        </p:txBody>
      </p:sp>
    </p:spTree>
    <p:extLst>
      <p:ext uri="{BB962C8B-B14F-4D97-AF65-F5344CB8AC3E}">
        <p14:creationId xmlns:p14="http://schemas.microsoft.com/office/powerpoint/2010/main" val="277532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390-75DE-4B4F-9DCB-CEAC9712590E}"/>
              </a:ext>
            </a:extLst>
          </p:cNvPr>
          <p:cNvSpPr>
            <a:spLocks noGrp="1"/>
          </p:cNvSpPr>
          <p:nvPr>
            <p:ph type="title"/>
          </p:nvPr>
        </p:nvSpPr>
        <p:spPr/>
        <p:txBody>
          <a:bodyPr>
            <a:normAutofit fontScale="90000"/>
          </a:bodyPr>
          <a:lstStyle/>
          <a:p>
            <a:r>
              <a:rPr lang="en-US" dirty="0"/>
              <a:t>Gradient Boosting</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9C10D59-DE15-48E6-A2D9-A9F4D6F2102F}"/>
                  </a:ext>
                </a:extLst>
              </p:cNvPr>
              <p:cNvSpPr>
                <a:spLocks noGrp="1"/>
              </p:cNvSpPr>
              <p:nvPr>
                <p:ph idx="1"/>
              </p:nvPr>
            </p:nvSpPr>
            <p:spPr/>
            <p:txBody>
              <a:bodyPr/>
              <a:lstStyle/>
              <a:p>
                <a:r>
                  <a:rPr lang="en-US" dirty="0"/>
                  <a:t>Number of trees B.  Unlike bagging and random forests, overfitting is a possibility</a:t>
                </a:r>
              </a:p>
              <a:p>
                <a:r>
                  <a:rPr lang="en-US" dirty="0"/>
                  <a:t>Shrinkage parameter </a:t>
                </a:r>
                <a14:m>
                  <m:oMath xmlns:m="http://schemas.openxmlformats.org/officeDocument/2006/math">
                    <m:r>
                      <a:rPr lang="en-US" i="1" smtClean="0">
                        <a:latin typeface="Cambria Math" panose="02040503050406030204" pitchFamily="18" charset="0"/>
                      </a:rPr>
                      <m:t>𝜆</m:t>
                    </m:r>
                  </m:oMath>
                </a14:m>
                <a:r>
                  <a:rPr lang="en-US" dirty="0"/>
                  <a:t> (also referred to as tuning parameter)  </a:t>
                </a:r>
              </a:p>
              <a:p>
                <a:r>
                  <a:rPr lang="en-US" dirty="0"/>
                  <a:t>Number of splits </a:t>
                </a:r>
                <a14:m>
                  <m:oMath xmlns:m="http://schemas.openxmlformats.org/officeDocument/2006/math">
                    <m:r>
                      <a:rPr lang="en-US" i="1" dirty="0" smtClean="0">
                        <a:latin typeface="Cambria Math" panose="02040503050406030204" pitchFamily="18" charset="0"/>
                      </a:rPr>
                      <m:t>𝑑</m:t>
                    </m:r>
                  </m:oMath>
                </a14:m>
                <a:r>
                  <a:rPr lang="en-US" dirty="0"/>
                  <a:t> in each tree.</a:t>
                </a:r>
              </a:p>
            </p:txBody>
          </p:sp>
        </mc:Choice>
        <mc:Fallback xmlns="">
          <p:sp>
            <p:nvSpPr>
              <p:cNvPr id="4" name="Content Placeholder 3">
                <a:extLst>
                  <a:ext uri="{FF2B5EF4-FFF2-40B4-BE49-F238E27FC236}">
                    <a16:creationId xmlns:a16="http://schemas.microsoft.com/office/drawing/2014/main" id="{39C10D59-DE15-48E6-A2D9-A9F4D6F2102F}"/>
                  </a:ext>
                </a:extLst>
              </p:cNvPr>
              <p:cNvSpPr>
                <a:spLocks noGrp="1" noRot="1" noChangeAspect="1" noMove="1" noResize="1" noEditPoints="1" noAdjustHandles="1" noChangeArrowheads="1" noChangeShapeType="1" noTextEdit="1"/>
              </p:cNvSpPr>
              <p:nvPr>
                <p:ph idx="1"/>
              </p:nvPr>
            </p:nvSpPr>
            <p:spPr>
              <a:blipFill>
                <a:blip r:embed="rId2"/>
                <a:stretch>
                  <a:fillRect l="-773" t="-2804" r="-1468"/>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5097E4AC-F879-4606-8D9B-DF09B9EDE048}"/>
              </a:ext>
            </a:extLst>
          </p:cNvPr>
          <p:cNvSpPr>
            <a:spLocks noGrp="1"/>
          </p:cNvSpPr>
          <p:nvPr>
            <p:ph type="body" sz="quarter" idx="10"/>
          </p:nvPr>
        </p:nvSpPr>
        <p:spPr/>
        <p:txBody>
          <a:bodyPr/>
          <a:lstStyle/>
          <a:p>
            <a:r>
              <a:rPr lang="en-US" dirty="0"/>
              <a:t>Hyperparameters</a:t>
            </a:r>
          </a:p>
        </p:txBody>
      </p:sp>
      <p:sp>
        <p:nvSpPr>
          <p:cNvPr id="3" name="Slide Number Placeholder 2">
            <a:extLst>
              <a:ext uri="{FF2B5EF4-FFF2-40B4-BE49-F238E27FC236}">
                <a16:creationId xmlns:a16="http://schemas.microsoft.com/office/drawing/2014/main" id="{A0D9574A-8074-42A5-A7FE-60DC9DB73AE1}"/>
              </a:ext>
            </a:extLst>
          </p:cNvPr>
          <p:cNvSpPr>
            <a:spLocks noGrp="1"/>
          </p:cNvSpPr>
          <p:nvPr>
            <p:ph type="sldNum" sz="quarter" idx="4294967295"/>
          </p:nvPr>
        </p:nvSpPr>
        <p:spPr/>
        <p:txBody>
          <a:bodyPr/>
          <a:lstStyle/>
          <a:p>
            <a:fld id="{6E61BB2A-F643-4BC4-A7C3-7339FD5A6B19}" type="slidenum">
              <a:rPr lang="en-US" smtClean="0"/>
              <a:pPr/>
              <a:t>85</a:t>
            </a:fld>
            <a:endParaRPr lang="en-US"/>
          </a:p>
        </p:txBody>
      </p:sp>
    </p:spTree>
    <p:extLst>
      <p:ext uri="{BB962C8B-B14F-4D97-AF65-F5344CB8AC3E}">
        <p14:creationId xmlns:p14="http://schemas.microsoft.com/office/powerpoint/2010/main" val="192878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47A3-31E5-4593-91E9-2791C3E0C2B8}"/>
              </a:ext>
            </a:extLst>
          </p:cNvPr>
          <p:cNvSpPr>
            <a:spLocks noGrp="1"/>
          </p:cNvSpPr>
          <p:nvPr>
            <p:ph type="title"/>
          </p:nvPr>
        </p:nvSpPr>
        <p:spPr/>
        <p:txBody>
          <a:bodyPr>
            <a:normAutofit fontScale="90000"/>
          </a:bodyPr>
          <a:lstStyle/>
          <a:p>
            <a:r>
              <a:rPr lang="en-US" dirty="0"/>
              <a:t>Advantages of Gradient Boosting</a:t>
            </a:r>
          </a:p>
        </p:txBody>
      </p:sp>
      <p:sp>
        <p:nvSpPr>
          <p:cNvPr id="3" name="Content Placeholder 2">
            <a:extLst>
              <a:ext uri="{FF2B5EF4-FFF2-40B4-BE49-F238E27FC236}">
                <a16:creationId xmlns:a16="http://schemas.microsoft.com/office/drawing/2014/main" id="{DB24923C-C6A2-4019-ADC1-F56069196F32}"/>
              </a:ext>
            </a:extLst>
          </p:cNvPr>
          <p:cNvSpPr>
            <a:spLocks noGrp="1"/>
          </p:cNvSpPr>
          <p:nvPr>
            <p:ph idx="1"/>
          </p:nvPr>
        </p:nvSpPr>
        <p:spPr/>
        <p:txBody>
          <a:bodyPr/>
          <a:lstStyle/>
          <a:p>
            <a:r>
              <a:rPr lang="en-US" dirty="0"/>
              <a:t>Less data pre-processing (than neural networks, but same as forests) is required as trees automatically handle missing values and variable reduction.</a:t>
            </a:r>
          </a:p>
          <a:p>
            <a:r>
              <a:rPr lang="en-US" dirty="0"/>
              <a:t>Often outperforms other classes of models, as boosting reduces </a:t>
            </a:r>
            <a:br>
              <a:rPr lang="en-US" dirty="0"/>
            </a:br>
            <a:r>
              <a:rPr lang="en-US" dirty="0"/>
              <a:t>the correlation of the predictions of the trees, which in turn improves </a:t>
            </a:r>
            <a:br>
              <a:rPr lang="en-US" dirty="0"/>
            </a:br>
            <a:r>
              <a:rPr lang="en-US" dirty="0"/>
              <a:t>the predictions of the boosting model. </a:t>
            </a:r>
          </a:p>
          <a:p>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31612A8F-BEDD-87B4-F614-2BA449A13DF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3856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47A3-31E5-4593-91E9-2791C3E0C2B8}"/>
              </a:ext>
            </a:extLst>
          </p:cNvPr>
          <p:cNvSpPr>
            <a:spLocks noGrp="1"/>
          </p:cNvSpPr>
          <p:nvPr>
            <p:ph type="title"/>
          </p:nvPr>
        </p:nvSpPr>
        <p:spPr/>
        <p:txBody>
          <a:bodyPr>
            <a:normAutofit fontScale="90000"/>
          </a:bodyPr>
          <a:lstStyle/>
          <a:p>
            <a:r>
              <a:rPr lang="en-US" dirty="0">
                <a:solidFill>
                  <a:schemeClr val="bg1"/>
                </a:solidFill>
              </a:rPr>
              <a:t>Disadvantages of Gradient Boosting</a:t>
            </a:r>
          </a:p>
        </p:txBody>
      </p:sp>
      <p:sp>
        <p:nvSpPr>
          <p:cNvPr id="3" name="Content Placeholder 2">
            <a:extLst>
              <a:ext uri="{FF2B5EF4-FFF2-40B4-BE49-F238E27FC236}">
                <a16:creationId xmlns:a16="http://schemas.microsoft.com/office/drawing/2014/main" id="{DB24923C-C6A2-4019-ADC1-F56069196F32}"/>
              </a:ext>
            </a:extLst>
          </p:cNvPr>
          <p:cNvSpPr>
            <a:spLocks noGrp="1"/>
          </p:cNvSpPr>
          <p:nvPr>
            <p:ph idx="1"/>
          </p:nvPr>
        </p:nvSpPr>
        <p:spPr/>
        <p:txBody>
          <a:bodyPr/>
          <a:lstStyle/>
          <a:p>
            <a:r>
              <a:rPr lang="en-US" dirty="0">
                <a:solidFill>
                  <a:schemeClr val="bg1"/>
                </a:solidFill>
              </a:rPr>
              <a:t>Training generally takes longer because trees are built sequentially.</a:t>
            </a:r>
          </a:p>
          <a:p>
            <a:r>
              <a:rPr lang="en-US" dirty="0">
                <a:solidFill>
                  <a:schemeClr val="bg1"/>
                </a:solidFill>
              </a:rPr>
              <a:t>Gradient boosting models are more sensitive to extreme values and anomalies in the data. </a:t>
            </a:r>
          </a:p>
          <a:p>
            <a:r>
              <a:rPr lang="en-US" dirty="0">
                <a:solidFill>
                  <a:schemeClr val="bg1"/>
                </a:solidFill>
              </a:rPr>
              <a:t>Can be slow for real-time scoring.</a:t>
            </a:r>
          </a:p>
        </p:txBody>
      </p:sp>
      <p:sp>
        <p:nvSpPr>
          <p:cNvPr id="4" name="Text Placeholder 3">
            <a:extLst>
              <a:ext uri="{FF2B5EF4-FFF2-40B4-BE49-F238E27FC236}">
                <a16:creationId xmlns:a16="http://schemas.microsoft.com/office/drawing/2014/main" id="{062444C8-CB44-DC46-294B-838D080E74E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943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FCE821-10F8-42B9-8937-1ADA10C4F03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44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805B-57A5-4A1B-A0EC-A57BCC27EBF0}"/>
              </a:ext>
            </a:extLst>
          </p:cNvPr>
          <p:cNvSpPr>
            <a:spLocks noGrp="1"/>
          </p:cNvSpPr>
          <p:nvPr>
            <p:ph type="title"/>
          </p:nvPr>
        </p:nvSpPr>
        <p:spPr/>
        <p:txBody>
          <a:bodyPr>
            <a:normAutofit fontScale="90000"/>
          </a:bodyPr>
          <a:lstStyle/>
          <a:p>
            <a:r>
              <a:rPr lang="en-US" dirty="0"/>
              <a:t>Classification Trees</a:t>
            </a:r>
          </a:p>
        </p:txBody>
      </p:sp>
      <p:sp>
        <p:nvSpPr>
          <p:cNvPr id="4" name="Content Placeholder 3">
            <a:extLst>
              <a:ext uri="{FF2B5EF4-FFF2-40B4-BE49-F238E27FC236}">
                <a16:creationId xmlns:a16="http://schemas.microsoft.com/office/drawing/2014/main" id="{3D473E48-4014-478B-A0E0-A71AB68AC837}"/>
              </a:ext>
            </a:extLst>
          </p:cNvPr>
          <p:cNvSpPr>
            <a:spLocks noGrp="1"/>
          </p:cNvSpPr>
          <p:nvPr>
            <p:ph idx="1"/>
          </p:nvPr>
        </p:nvSpPr>
        <p:spPr/>
        <p:txBody>
          <a:bodyPr/>
          <a:lstStyle/>
          <a:p>
            <a:r>
              <a:rPr lang="en-US" dirty="0"/>
              <a:t>Very similar to a regression tree, except that it is used to predict a qualitative response rather than a quantitative one.</a:t>
            </a:r>
          </a:p>
          <a:p>
            <a:r>
              <a:rPr lang="en-US" dirty="0"/>
              <a:t>For a classification tree, we predict that each observation belongs to the most commonly occurring class, or the mode, of training observations in the region to which it belongs.</a:t>
            </a:r>
          </a:p>
          <a:p>
            <a:endParaRPr lang="en-US" dirty="0"/>
          </a:p>
        </p:txBody>
      </p:sp>
      <p:sp>
        <p:nvSpPr>
          <p:cNvPr id="5" name="Text Placeholder 4">
            <a:extLst>
              <a:ext uri="{FF2B5EF4-FFF2-40B4-BE49-F238E27FC236}">
                <a16:creationId xmlns:a16="http://schemas.microsoft.com/office/drawing/2014/main" id="{503E2BD4-9F93-9E41-055E-B2E80A70DB1E}"/>
              </a:ext>
            </a:extLst>
          </p:cNvPr>
          <p:cNvSpPr>
            <a:spLocks noGrp="1"/>
          </p:cNvSpPr>
          <p:nvPr>
            <p:ph type="body" sz="quarter" idx="10"/>
          </p:nvPr>
        </p:nvSpPr>
        <p:spPr/>
        <p:txBody>
          <a:bodyPr/>
          <a:lstStyle/>
          <a:p>
            <a:endParaRPr lang="en-US"/>
          </a:p>
        </p:txBody>
      </p:sp>
      <p:sp>
        <p:nvSpPr>
          <p:cNvPr id="3" name="Slide Number Placeholder 2">
            <a:extLst>
              <a:ext uri="{FF2B5EF4-FFF2-40B4-BE49-F238E27FC236}">
                <a16:creationId xmlns:a16="http://schemas.microsoft.com/office/drawing/2014/main" id="{960DBD7E-936D-4273-A6EE-E782983FE11F}"/>
              </a:ext>
            </a:extLst>
          </p:cNvPr>
          <p:cNvSpPr>
            <a:spLocks noGrp="1"/>
          </p:cNvSpPr>
          <p:nvPr>
            <p:ph type="sldNum" sz="quarter" idx="4294967295"/>
          </p:nvPr>
        </p:nvSpPr>
        <p:spPr>
          <a:xfrm>
            <a:off x="0" y="0"/>
            <a:ext cx="0" cy="0"/>
          </a:xfrm>
        </p:spPr>
        <p:txBody>
          <a:bodyPr/>
          <a:lstStyle/>
          <a:p>
            <a:fld id="{6E61BB2A-F643-4BC4-A7C3-7339FD5A6B19}" type="slidenum">
              <a:rPr lang="en-US" smtClean="0"/>
              <a:pPr/>
              <a:t>9</a:t>
            </a:fld>
            <a:endParaRPr lang="en-US"/>
          </a:p>
        </p:txBody>
      </p:sp>
    </p:spTree>
    <p:extLst>
      <p:ext uri="{BB962C8B-B14F-4D97-AF65-F5344CB8AC3E}">
        <p14:creationId xmlns:p14="http://schemas.microsoft.com/office/powerpoint/2010/main" val="582033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587C4683-0596-4A1E-B6AE-52B0FD86AB3A}_82.png&quot;/&gt;&lt;left val=&quot;48&quot;/&gt;&lt;top val=&quot;6&quot;/&gt;&lt;width val=&quot;622&quot;/&gt;&lt;height val=&quot;60&quot;/&gt;&lt;hasText val=&quot;1&quot;/&gt;&lt;/Image&gt;&lt;/ThreeDShapeInfo&gt;"/>
  <p:tag name="PRESENTER_SHAPETEXTINFO" val="&lt;ShapeTextInfo&gt;&lt;TableIndex row=&quot;-1&quot; col=&quot;-1&quot;&gt;&lt;linesCount val=&quot;1&quot;/&gt;&lt;lineCharCount val=&quot;26&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INFO" val="&lt;ThreeDShapeInfo&gt;&lt;uuid val=&quot;{83020980-B62C-493C-8689-2AF2CB091CB9}&quot;/&gt;&lt;isInvalidForFieldText val=&quot;0&quot;/&gt;&lt;Image&gt;&lt;filename val=&quot;C:\Users\sassnh\AppData\Local\Temp\PR\data\asimages\{83020980-B62C-493C-8689-2AF2CB091CB9}_82.png&quot;/&gt;&lt;left val=&quot;98&quot;/&gt;&lt;top val=&quot;120&quot;/&gt;&lt;width val=&quot;251&quot;/&gt;&lt;height val=&quot;176&quot;/&gt;&lt;hasText val=&quot;1&quot;/&gt;&lt;/Image&gt;&lt;/ThreeDShapeInfo&gt;"/>
</p:tagLst>
</file>

<file path=ppt/tags/tag1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C4E59860-56B5-4FD5-9996-A7FA081E8D4E}&quot;/&gt;&lt;isInvalidForFieldText val=&quot;0&quot;/&gt;&lt;Image&gt;&lt;filename val=&quot;C:\Users\sassnh\AppData\Local\Temp\PR\data\asimages\{C4E59860-56B5-4FD5-9996-A7FA081E8D4E}_82.png&quot;/&gt;&lt;left val=&quot;364&quot;/&gt;&lt;top val=&quot;120&quot;/&gt;&lt;width val=&quot;256&quot;/&gt;&lt;height val=&quot;177&quot;/&gt;&lt;hasText val=&quot;1&quot;/&gt;&lt;/Image&gt;&lt;/ThreeDShapeInfo&gt;"/>
</p:tagLst>
</file>

<file path=ppt/tags/tag12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4E4A74A6-7E61-448D-B6DE-16F65C609A24}_83.png&quot;/&gt;&lt;left val=&quot;48&quot;/&gt;&lt;top val=&quot;6&quot;/&gt;&lt;width val=&quot;622&quot;/&gt;&lt;height val=&quot;60&quot;/&gt;&lt;hasText val=&quot;1&quot;/&gt;&lt;/Image&gt;&lt;/ThreeDShapeInfo&gt;"/>
  <p:tag name="PRESENTER_SHAPETEXTINFO" val="&lt;ShapeTextInfo&gt;&lt;TableIndex row=&quot;-1&quot; col=&quot;-1&quot;&gt;&lt;linesCount val=&quot;1&quot;/&gt;&lt;lineCharCount val=&quot;16&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DA5C6126-A63B-4728-BA28-9E6FF0F6AA08}_83.png&quot;/&gt;&lt;left val=&quot;40&quot;/&gt;&lt;top val=&quot;56&quot;/&gt;&lt;width val=&quot;646&quot;/&gt;&lt;height val=&quot;293&quot;/&gt;&lt;hasText val=&quot;1&quot;/&gt;&lt;/Image&gt;&lt;/ThreeDShapeInfo&gt;"/>
  <p:tag name="PRESENTER_SHAPETEXTINFO" val="&lt;ShapeTextInfo&gt;&lt;TableIndex row=&quot;-1&quot; col=&quot;-1&quot;&gt;&lt;linesCount val=&quot;9&quot;/&gt;&lt;lineCharCount val=&quot;72&quot;/&gt;&lt;lineCharCount val=&quot;80&quot;/&gt;&lt;lineCharCount val=&quot;6&quot;/&gt;&lt;lineCharCount val=&quot;67&quot;/&gt;&lt;lineCharCount val=&quot;22&quot;/&gt;&lt;lineCharCount val=&quot;70&quot;/&gt;&lt;lineCharCount val=&quot;69&quot;/&gt;&lt;lineCharCount val=&quot;75&quot;/&gt;&lt;lineCharCount val=&quot;9&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20046963-527F-45EF-967D-7132084835CF}_84.png&quot;/&gt;&lt;left val=&quot;48&quot;/&gt;&lt;top val=&quot;6&quot;/&gt;&lt;width val=&quot;622&quot;/&gt;&lt;height val=&quot;60&quot;/&gt;&lt;hasText val=&quot;1&quot;/&gt;&lt;/Image&gt;&lt;/ThreeDShapeInfo&gt;"/>
  <p:tag name="PRESENTER_SHAPETEXTINFO" val="&lt;ShapeTextInfo&gt;&lt;TableIndex row=&quot;-1&quot; col=&quot;-1&quot;&gt;&lt;linesCount val=&quot;1&quot;/&gt;&lt;lineCharCount val=&quot;17&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5FD31AE1-1A8C-4661-BABA-DAC62D3A945C}_84.png&quot;/&gt;&lt;left val=&quot;36&quot;/&gt;&lt;top val=&quot;56&quot;/&gt;&lt;width val=&quot;649&quot;/&gt;&lt;height val=&quot;293&quot;/&gt;&lt;hasText val=&quot;1&quot;/&gt;&lt;/Image&gt;&lt;/ThreeDShapeInfo&gt;"/>
  <p:tag name="PRESENTER_SHAPETEXTINFO" val="&lt;ShapeTextInfo&gt;&lt;TableIndex row=&quot;-1&quot; col=&quot;-1&quot;&gt;&lt;linesCount val=&quot;9&quot;/&gt;&lt;lineCharCount val=&quot;34&quot;/&gt;&lt;lineCharCount val=&quot;16&quot;/&gt;&lt;lineCharCount val=&quot;70&quot;/&gt;&lt;lineCharCount val=&quot;36&quot;/&gt;&lt;lineCharCount val=&quot;85&quot;/&gt;&lt;lineCharCount val=&quot;36&quot;/&gt;&lt;lineCharCount val=&quot;18&quot;/&gt;&lt;lineCharCount val=&quot;67&quot;/&gt;&lt;lineCharCount val=&quot;17&quot;/&gt;&lt;/TableIndex&gt;&lt;/ShapeTextInfo&gt;"/>
  <p:tag name="PRESENTER_SHAPEINFO" val="&lt;ThreeDShapeInfo&gt;&lt;uuid val=&quot;{CBD501AF-1E59-45CD-A650-6DC69E3D9A18}&quot;/&gt;&lt;isInvalidForFieldText val=&quot;0&quot;/&gt;&lt;Image&gt;&lt;filename val=&quot;C:\Users\sassnh\AppData\Local\Temp\PR\data\asimages\{CBD501AF-1E59-45CD-A650-6DC69E3D9A18}.png&quot;/&gt;&lt;left val=&quot;36&quot;/&gt;&lt;top val=&quot;56&quot;/&gt;&lt;width val=&quot;649&quot;/&gt;&lt;height val=&quot;293&quot;/&gt;&lt;hasText val=&quot;1&quot;/&gt;&lt;/Image&gt;&lt;/ThreeDShapeInfo&gt;"/>
</p:tagLst>
</file>

<file path=ppt/tags/tag13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0441FC16-526C-4850-8E60-EC7E42F0FC9B}_86.png&quot;/&gt;&lt;left val=&quot;48&quot;/&gt;&lt;top val=&quot;6&quot;/&gt;&lt;width val=&quot;622&quot;/&gt;&lt;height val=&quot;60&quot;/&gt;&lt;hasText val=&quot;1&quot;/&gt;&lt;/Image&gt;&lt;/ThreeDShapeInfo&gt;"/>
  <p:tag name="PRESENTER_SHAPETEXTINFO" val="&lt;ShapeTextInfo&gt;&lt;TableIndex row=&quot;-1&quot; col=&quot;-1&quot;&gt;&lt;linesCount val=&quot;1&quot;/&gt;&lt;lineCharCount val=&quot;14&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3AC5C768-B74D-4D42-AFB2-8093750E3037}_86.png&quot;/&gt;&lt;left val=&quot;40&quot;/&gt;&lt;top val=&quot;56&quot;/&gt;&lt;width val=&quot;631&quot;/&gt;&lt;height val=&quot;293&quot;/&gt;&lt;hasText val=&quot;1&quot;/&gt;&lt;/Image&gt;&lt;/ThreeDShapeInfo&gt;"/>
  <p:tag name="PRESENTER_SHAPETEXTINFO" val="&lt;ShapeTextInfo&gt;&lt;TableIndex row=&quot;-1&quot; col=&quot;-1&quot;&gt;&lt;linesCount val=&quot;6&quot;/&gt;&lt;lineCharCount val=&quot;66&quot;/&gt;&lt;lineCharCount val=&quot;54&quot;/&gt;&lt;lineCharCount val=&quot;73&quot;/&gt;&lt;lineCharCount val=&quot;37&quot;/&gt;&lt;lineCharCount val=&quot;76&quot;/&gt;&lt;lineCharCount val=&quot;47&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9FEC5A-9E10-420A-8FD7-B3B30FA578D5}&quot;/&gt;&lt;isInvalidForFieldText val=&quot;0&quot;/&gt;&lt;Image&gt;&lt;filename val=&quot;C:\Users\sassnh\AppData\Local\Temp\PR\data\asimages\{359FEC5A-9E10-420A-8FD7-B3B30FA578D5}_103.png&quot;/&gt;&lt;left val=&quot;130&quot;/&gt;&lt;top val=&quot;67&quot;/&gt;&lt;width val=&quot;192&quot;/&gt;&lt;height val=&quot;191&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E2FB6B21-FC03-4024-89AD-0902198507BA}_103.png&quot;/&gt;&lt;left val=&quot;48&quot;/&gt;&lt;top val=&quot;6&quot;/&gt;&lt;width val=&quot;622&quot;/&gt;&lt;height val=&quot;60&quot;/&gt;&lt;hasText val=&quot;1&quot;/&gt;&lt;/Image&gt;&lt;/ThreeDShapeInfo&gt;"/>
  <p:tag name="PRESENTER_SHAPETEXTINFO" val="&lt;ShapeTextInfo&gt;&lt;TableIndex row=&quot;-1&quot; col=&quot;-1&quot;&gt;&lt;linesCount val=&quot;1&quot;/&gt;&lt;lineCharCount val=&quot;15&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E49D0086-E488-4EA9-A385-EAFDCDF0F395}_103.png&quot;/&gt;&lt;left val=&quot;354&quot;/&gt;&lt;top val=&quot;57&quot;/&gt;&lt;width val=&quot;307&quot;/&gt;&lt;height val=&quot;292&quot;/&gt;&lt;hasText val=&quot;1&quot;/&gt;&lt;/Image&gt;&lt;/ThreeDShapeInfo&gt;"/>
  <p:tag name="PRESENTER_SHAPETEXTINFO" val="&lt;ShapeTextInfo&gt;&lt;TableIndex row=&quot;-1&quot; col=&quot;-1&quot;&gt;&lt;linesCount val=&quot;9&quot;/&gt;&lt;lineCharCount val=&quot;36&quot;/&gt;&lt;lineCharCount val=&quot;33&quot;/&gt;&lt;lineCharCount val=&quot;35&quot;/&gt;&lt;lineCharCount val=&quot;37&quot;/&gt;&lt;lineCharCount val=&quot;22&quot;/&gt;&lt;lineCharCount val=&quot;35&quot;/&gt;&lt;lineCharCount val=&quot;22&quot;/&gt;&lt;lineCharCount val=&quot;32&quot;/&gt;&lt;lineCharCount val=&quot;18&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C4378AFD-3164-4B99-8826-DE2598DD01F6}&quot;/&gt;&lt;isInvalidForFieldText val=&quot;0&quot;/&gt;&lt;Image&gt;&lt;filename val=&quot;C:\Users\sassnh\AppData\Local\Temp\PR\data\asimages\{C4378AFD-3164-4B99-8826-DE2598DD01F6}_103.png&quot;/&gt;&lt;left val=&quot;132&quot;/&gt;&lt;top val=&quot;68&quot;/&gt;&lt;width val=&quot;189&quot;/&gt;&lt;height val=&quot;189&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HTML_AUTOSHAPE_INFO" val="&lt;ThreeDShapeInfo&gt;&lt;uuid val=&quot;{89B6BF47-0A87-4A69-BF22-81CD5BB237D4}&quot;/&gt;&lt;isInvalidForFieldText val=&quot;1&quot;/&gt;&lt;Image&gt;&lt;filename val=&quot;C:\Users\sassnh\AppData\Local\Temp\PR\data\asimages\{89B6BF47-0A87-4A69-BF22-81CD5BB237D4}_103_S.png&quot;/&gt;&lt;left val=&quot;136&quot;/&gt;&lt;top val=&quot;125&quot;/&gt;&lt;width val=&quot;183&quot;/&gt;&lt;height val=&quot;114&quot;/&gt;&lt;hasText val=&quot;0&quot;/&gt;&lt;/Image&gt;&lt;Image&gt;&lt;filename val=&quot;C:\Users\sassnh\AppData\Local\Temp\PR\data\asimages\{89B6BF47-0A87-4A69-BF22-81CD5BB237D4}_103_T.png&quot;/&gt;&lt;left val=&quot;136&quot;/&gt;&lt;top val=&quot;126&quot;/&gt;&lt;width val=&quot;182&quot;/&gt;&lt;height val=&quot;113&quot;/&gt;&lt;hasText val=&quot;1&quot;/&gt;&lt;/Image&gt;&lt;/ThreeDShapeInfo&gt;"/>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HTML_AUTOSHAPE_INFO" val="&lt;ThreeDShapeInfo&gt;&lt;uuid val=&quot;{B671BC13-A8A3-4DDF-B4BE-816765336340}&quot;/&gt;&lt;isInvalidForFieldText val=&quot;1&quot;/&gt;&lt;Image&gt;&lt;filename val=&quot;C:\Users\sassnh\AppData\Local\Temp\PR\data\asimages\{B671BC13-A8A3-4DDF-B4BE-816765336340}_103_S.png&quot;/&gt;&lt;left val=&quot;137&quot;/&gt;&lt;top val=&quot;117&quot;/&gt;&lt;width val=&quot;182&quot;/&gt;&lt;height val=&quot;84&quot;/&gt;&lt;hasText val=&quot;0&quot;/&gt;&lt;/Image&gt;&lt;Image&gt;&lt;filename val=&quot;C:\Users\sassnh\AppData\Local\Temp\PR\data\asimages\{B671BC13-A8A3-4DDF-B4BE-816765336340}_103_T.png&quot;/&gt;&lt;left val=&quot;138&quot;/&gt;&lt;top val=&quot;118&quot;/&gt;&lt;width val=&quot;180&quot;/&gt;&lt;height val=&quot;83&quot;/&gt;&lt;hasText val=&quot;1&quot;/&gt;&lt;/Image&gt;&lt;/ThreeDShapeInfo&gt;"/>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HTML_AUTOSHAPE_INFO" val="&lt;ThreeDShapeInfo&gt;&lt;uuid val=&quot;{934A5F95-4C34-479E-805F-F988AB611EC2}&quot;/&gt;&lt;isInvalidForFieldText val=&quot;1&quot;/&gt;&lt;Image&gt;&lt;filename val=&quot;C:\Users\sassnh\AppData\Local\Temp\PR\data\asimages\{934A5F95-4C34-479E-805F-F988AB611EC2}_103_S.png&quot;/&gt;&lt;left val=&quot;134&quot;/&gt;&lt;top val=&quot;114&quot;/&gt;&lt;width val=&quot;184&quot;/&gt;&lt;height val=&quot;96&quot;/&gt;&lt;hasText val=&quot;0&quot;/&gt;&lt;/Image&gt;&lt;Image&gt;&lt;filename val=&quot;C:\Users\sassnh\AppData\Local\Temp\PR\data\asimages\{934A5F95-4C34-479E-805F-F988AB611EC2}_103_T.png&quot;/&gt;&lt;left val=&quot;135&quot;/&gt;&lt;top val=&quot;115&quot;/&gt;&lt;width val=&quot;184&quot;/&gt;&lt;height val=&quot;95&quot;/&gt;&lt;hasText val=&quot;1&quot;/&gt;&lt;/Image&gt;&lt;/ThreeDShapeInfo&gt;"/>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HTML_AUTOSHAPE_INFO" val="&lt;ThreeDShapeInfo&gt;&lt;uuid val=&quot;{7D7D5940-DBA2-4F4F-B877-83868F24C728}&quot;/&gt;&lt;isInvalidForFieldText val=&quot;1&quot;/&gt;&lt;Image&gt;&lt;filename val=&quot;C:\Users\sassnh\AppData\Local\Temp\PR\data\asimages\{7D7D5940-DBA2-4F4F-B877-83868F24C728}_103_S.png&quot;/&gt;&lt;left val=&quot;133&quot;/&gt;&lt;top val=&quot;106&quot;/&gt;&lt;width val=&quot;184&quot;/&gt;&lt;height val=&quot;111&quot;/&gt;&lt;hasText val=&quot;0&quot;/&gt;&lt;/Image&gt;&lt;Image&gt;&lt;filename val=&quot;C:\Users\sassnh\AppData\Local\Temp\PR\data\asimages\{7D7D5940-DBA2-4F4F-B877-83868F24C728}_103_T.png&quot;/&gt;&lt;left val=&quot;135&quot;/&gt;&lt;top val=&quot;108&quot;/&gt;&lt;width val=&quot;182&quot;/&gt;&lt;height val=&quot;108&quot;/&gt;&lt;hasText val=&quot;1&quot;/&gt;&lt;/Image&gt;&lt;/ThreeDShapeInfo&gt;"/>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HTML_AUTOSHAPE_INFO" val="&lt;ThreeDShapeInfo&gt;&lt;uuid val=&quot;{6303FF57-7366-419B-9AF1-E5506CEF2D34}&quot;/&gt;&lt;isInvalidForFieldText val=&quot;1&quot;/&gt;&lt;Image&gt;&lt;filename val=&quot;C:\Users\sassnh\AppData\Local\Temp\PR\data\asimages\{6303FF57-7366-419B-9AF1-E5506CEF2D34}_103_S.png&quot;/&gt;&lt;left val=&quot;145&quot;/&gt;&lt;top val=&quot;116&quot;/&gt;&lt;width val=&quot;167&quot;/&gt;&lt;height val=&quot;113&quot;/&gt;&lt;hasText val=&quot;0&quot;/&gt;&lt;/Image&gt;&lt;Image&gt;&lt;filename val=&quot;C:\Users\sassnh\AppData\Local\Temp\PR\data\asimages\{6303FF57-7366-419B-9AF1-E5506CEF2D34}_103_T.png&quot;/&gt;&lt;left val=&quot;146&quot;/&gt;&lt;top val=&quot;116&quot;/&gt;&lt;width val=&quot;165&quot;/&gt;&lt;height val=&quot;112&quot;/&gt;&lt;hasText val=&quot;1&quot;/&gt;&lt;/Image&gt;&lt;/ThreeDShapeInfo&gt;"/>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INFO" val="&lt;ThreeDShapeInfo&gt;&lt;uuid val=&quot;{4EDA665C-155F-41A6-85D4-C08EEAF360A7}&quot;/&gt;&lt;isInvalidForFieldText val=&quot;0&quot;/&gt;&lt;Image&gt;&lt;filename val=&quot;C:\Users\sassnh\AppData\Local\Temp\PR\data\asimages\{4EDA665C-155F-41A6-85D4-C08EEAF360A7}_103.png&quot;/&gt;&lt;left val=&quot;132&quot;/&gt;&lt;top val=&quot;115&quot;/&gt;&lt;width val=&quot;196&quot;/&gt;&lt;height val=&quot;114&quot;/&gt;&lt;hasText val=&quot;1&quot;/&gt;&lt;/Image&gt;&lt;/ThreeDShapeInfo&gt;"/>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E52BDD-0A71-4D3C-9575-BB9AA49D2430}&quot;/&gt;&lt;isInvalidForFieldText val=&quot;0&quot;/&gt;&lt;Image&gt;&lt;filename val=&quot;C:\Users\sassnh\AppData\Local\Temp\PR\data\asimages\{39E52BDD-0A71-4D3C-9575-BB9AA49D2430}_103.png&quot;/&gt;&lt;left val=&quot;111&quot;/&gt;&lt;top val=&quot;220&quot;/&gt;&lt;width val=&quot;238&quot;/&gt;&lt;height val=&quot;171&quot;/&gt;&lt;hasText val=&quot;1&quot;/&gt;&lt;/Image&gt;&lt;/ThreeDShapeInfo&gt;"/>
</p:tagLst>
</file>

<file path=ppt/tags/tag37.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F63E525E-7285-4717-A3F6-92B3BD6652E3}_73.png&quot;/&gt;&lt;left val=&quot;48&quot;/&gt;&lt;top val=&quot;6&quot;/&gt;&lt;width val=&quot;622&quot;/&gt;&lt;height val=&quot;60&quot;/&gt;&lt;hasText val=&quot;1&quot;/&gt;&lt;/Image&gt;&lt;/ThreeDShapeInfo&gt;"/>
  <p:tag name="PRESENTER_SHAPETEXTINFO" val="&lt;ShapeTextInfo&gt;&lt;TableIndex row=&quot;-1&quot; col=&quot;-1&quot;&gt;&lt;linesCount val=&quot;1&quot;/&gt;&lt;lineCharCount val=&quot;6&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4FE12EA4-8202-414B-806D-8B3D031140BC}_73.png&quot;/&gt;&lt;left val=&quot;40&quot;/&gt;&lt;top val=&quot;56&quot;/&gt;&lt;width val=&quot;638&quot;/&gt;&lt;height val=&quot;293&quot;/&gt;&lt;hasText val=&quot;1&quot;/&gt;&lt;/Image&gt;&lt;/ThreeDShapeInfo&gt;"/>
  <p:tag name="PRESENTER_SHAPETEXTINFO" val="&lt;ShapeTextInfo&gt;&lt;TableIndex row=&quot;-1&quot; col=&quot;-1&quot;&gt;&lt;linesCount val=&quot;7&quot;/&gt;&lt;lineCharCount val=&quot;69&quot;/&gt;&lt;lineCharCount val=&quot;75&quot;/&gt;&lt;lineCharCount val=&quot;34&quot;/&gt;&lt;lineCharCount val=&quot;69&quot;/&gt;&lt;lineCharCount val=&quot;75&quot;/&gt;&lt;lineCharCount val=&quot;75&quot;/&gt;&lt;lineCharCount val=&quot;15&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52BF37E1-B0BA-4A38-9F20-7CE3F39E1963}_76.png&quot;/&gt;&lt;left val=&quot;48&quot;/&gt;&lt;top val=&quot;6&quot;/&gt;&lt;width val=&quot;622&quot;/&gt;&lt;height val=&quot;60&quot;/&gt;&lt;hasText val=&quot;1&quot;/&gt;&lt;/Image&gt;&lt;/ThreeDShapeInfo&gt;"/>
  <p:tag name="PRESENTER_SHAPETEXTINFO" val="&lt;ShapeTextInfo&gt;&lt;TableIndex row=&quot;-1&quot; col=&quot;-1&quot;&gt;&lt;linesCount val=&quot;1&quot;/&gt;&lt;lineCharCount val=&quot;23&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21CF3EE2-69CC-42D5-83EF-D99C6ABB1FF6}_77.png&quot;/&gt;&lt;left val=&quot;48&quot;/&gt;&lt;top val=&quot;6&quot;/&gt;&lt;width val=&quot;622&quot;/&gt;&lt;height val=&quot;60&quot;/&gt;&lt;hasText val=&quot;1&quot;/&gt;&lt;/Image&gt;&lt;/ThreeDShapeInfo&gt;"/>
  <p:tag name="PRESENTER_SHAPETEXTINFO" val="&lt;ShapeTextInfo&gt;&lt;TableIndex row=&quot;-1&quot; col=&quot;-1&quot;&gt;&lt;linesCount val=&quot;1&quot;/&gt;&lt;lineCharCount val=&quot;26&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9814BC31-FBDE-4622-B0AD-70359D8E7CA8}_79.png&quot;/&gt;&lt;left val=&quot;48&quot;/&gt;&lt;top val=&quot;6&quot;/&gt;&lt;width val=&quot;622&quot;/&gt;&lt;height val=&quot;60&quot;/&gt;&lt;hasText val=&quot;1&quot;/&gt;&lt;/Image&gt;&lt;/ThreeDShapeInfo&gt;"/>
  <p:tag name="PRESENTER_SHAPETEXTINFO" val="&lt;ShapeTextInfo&gt;&lt;TableIndex row=&quot;-1&quot; col=&quot;-1&quot;&gt;&lt;linesCount val=&quot;1&quot;/&gt;&lt;lineCharCount val=&quot;12&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OBJECTTYPE" val="Animation Flag"/>
  <p:tag name="HTML_SHAPEINFO" val="&lt;ThreeDShapeInfo&gt;&lt;uuid val=&quot;&quot;/&gt;&lt;isInvalidForFieldText val=&quot;0&quot;/&gt;&lt;Image&gt;&lt;filename val=&quot;C:\Users\sassnh\AppData\Local\Temp\PR\data\asimages\{B54CD2E9-4246-49C9-A708-687588CE04B8}_79.png&quot;/&gt;&lt;left val=&quot;688&quot;/&gt;&lt;top val=&quot;375&quot;/&gt;&lt;width val=&quot;32&quot;/&gt;&lt;height val=&quot;35&quot;/&gt;&lt;hasText val=&quot;1&quot;/&gt;&lt;/Image&gt;&lt;/ThreeDShapeInfo&gt;"/>
  <p:tag name="PRESENTER_SHAPETEXTINFO" val="&lt;ShapeTextInfo&gt;&lt;TableIndex row=&quot;-1&quot; col=&quot;-1&quot;&gt;&lt;linesCount val=&quot;1&quot;/&gt;&lt;lineCharCount val=&quot;3&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022A1794-4246-4920-BE24-E592F1ADD753}_80.png&quot;/&gt;&lt;left val=&quot;48&quot;/&gt;&lt;top val=&quot;6&quot;/&gt;&lt;width val=&quot;622&quot;/&gt;&lt;height val=&quot;60&quot;/&gt;&lt;hasText val=&quot;1&quot;/&gt;&lt;/Image&gt;&lt;/ThreeDShapeInfo&gt;"/>
  <p:tag name="PRESENTER_SHAPETEXTINFO" val="&lt;ShapeTextInfo&gt;&lt;TableIndex row=&quot;-1&quot; col=&quot;-1&quot;&gt;&lt;linesCount val=&quot;1&quot;/&gt;&lt;lineCharCount val=&quot;7&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OBJECTTYPE" val="Animation Flag"/>
  <p:tag name="HTML_SHAPEINFO" val="&lt;ThreeDShapeInfo&gt;&lt;uuid val=&quot;&quot;/&gt;&lt;isInvalidForFieldText val=&quot;0&quot;/&gt;&lt;Image&gt;&lt;filename val=&quot;C:\Users\sassnh\AppData\Local\Temp\PR\data\asimages\{99BB6788-86EA-4D39-B03C-4B4AE64AC913}_80.png&quot;/&gt;&lt;left val=&quot;688&quot;/&gt;&lt;top val=&quot;375&quot;/&gt;&lt;width val=&quot;32&quot;/&gt;&lt;height val=&quot;35&quot;/&gt;&lt;hasText val=&quot;1&quot;/&gt;&lt;/Image&gt;&lt;/ThreeDShapeInfo&gt;"/>
  <p:tag name="PRESENTER_SHAPETEXTINFO" val="&lt;ShapeTextInfo&gt;&lt;TableIndex row=&quot;-1&quot; col=&quot;-1&quot;&gt;&lt;linesCount val=&quot;1&quot;/&gt;&lt;lineCharCount val=&quot;3&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F8646F8D-A782-46A0-89C4-16F0CD484826}_81.png&quot;/&gt;&lt;left val=&quot;48&quot;/&gt;&lt;top val=&quot;6&quot;/&gt;&lt;width val=&quot;622&quot;/&gt;&lt;height val=&quot;60&quot;/&gt;&lt;hasText val=&quot;1&quot;/&gt;&lt;/Image&gt;&lt;/ThreeDShapeInfo&gt;"/>
  <p:tag name="PRESENTER_SHAPETEXTINFO" val="&lt;ShapeTextInfo&gt;&lt;TableIndex row=&quot;-1&quot; col=&quot;-1&quot;&gt;&lt;linesCount val=&quot;1&quot;/&gt;&lt;lineCharCount val=&quot;7&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F91A124E-9853-40E4-B036-121D274A7866}_81.png&quot;/&gt;&lt;left val=&quot;191&quot;/&gt;&lt;top val=&quot;67&quot;/&gt;&lt;width val=&quot;34&quot;/&gt;&lt;height val=&quot;39&quot;/&gt;&lt;hasText val=&quot;1&quot;/&gt;&lt;/Image&gt;&lt;/ThreeDShapeInfo&gt;"/>
  <p:tag name="PRESENTER_SHAPETEXTINFO" val="&lt;ShapeTextInfo&gt;&lt;TableIndex row=&quot;-1&quot; col=&quot;-1&quot;&gt;&lt;linesCount val=&quot;1&quot;/&gt;&lt;lineCharCount val=&quot;2&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34509C56-683B-49B8-949D-752320386A36}_81.png&quot;/&gt;&lt;left val=&quot;346&quot;/&gt;&lt;top val=&quot;67&quot;/&gt;&lt;width val=&quot;34&quot;/&gt;&lt;height val=&quot;39&quot;/&gt;&lt;hasText val=&quot;1&quot;/&gt;&lt;/Image&gt;&lt;/ThreeDShapeInfo&gt;"/>
  <p:tag name="PRESENTER_SHAPETEXTINFO" val="&lt;ShapeTextInfo&gt;&lt;TableIndex row=&quot;-1&quot; col=&quot;-1&quot;&gt;&lt;linesCount val=&quot;1&quot;/&gt;&lt;lineCharCount val=&quot;2&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03BB5723-EFCD-4C6E-8016-71037A3516B8}_81.png&quot;/&gt;&lt;left val=&quot;506&quot;/&gt;&lt;top val=&quot;67&quot;/&gt;&lt;width val=&quot;34&quot;/&gt;&lt;height val=&quot;39&quot;/&gt;&lt;hasText val=&quot;1&quot;/&gt;&lt;/Image&gt;&lt;/ThreeDShapeInfo&gt;"/>
  <p:tag name="PRESENTER_SHAPETEXTINFO" val="&lt;ShapeTextInfo&gt;&lt;TableIndex row=&quot;-1&quot; col=&quot;-1&quot;&gt;&lt;linesCount val=&quot;1&quot;/&gt;&lt;lineCharCount val=&quot;2&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69F91985-1C5C-4EE4-A711-5F086BDB3361}_81.png&quot;/&gt;&lt;left val=&quot;128&quot;/&gt;&lt;top val=&quot;249&quot;/&gt;&lt;width val=&quot;302&quot;/&gt;&lt;height val=&quot;133&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8505F51E-EE81-4F6C-AF63-1473A26883C9}_81.png&quot;/&gt;&lt;left val=&quot;447&quot;/&gt;&lt;top val=&quot;248&quot;/&gt;&lt;width val=&quot;143&quot;/&gt;&lt;height val=&quot;134&quot;/&gt;&lt;hasText val=&quot;1&quot;/&gt;&lt;/Image&gt;&lt;/ThreeDShapeInfo&gt;"/>
</p:tagLst>
</file>

<file path=ppt/tags/tag91.xml><?xml version="1.0" encoding="utf-8"?>
<p:tagLst xmlns:a="http://schemas.openxmlformats.org/drawingml/2006/main" xmlns:r="http://schemas.openxmlformats.org/officeDocument/2006/relationships" xmlns:p="http://schemas.openxmlformats.org/presentationml/2006/main">
  <p:tag name="OBJECTTYPE" val="Animation Flag"/>
  <p:tag name="HTML_SHAPEINFO" val="&lt;ThreeDShapeInfo&gt;&lt;uuid val=&quot;&quot;/&gt;&lt;isInvalidForFieldText val=&quot;0&quot;/&gt;&lt;Image&gt;&lt;filename val=&quot;C:\Users\sassnh\AppData\Local\Temp\PR\data\asimages\{0BF31DD4-6C1B-407F-9E0B-BBFFD51A2786}_81.png&quot;/&gt;&lt;left val=&quot;688&quot;/&gt;&lt;top val=&quot;375&quot;/&gt;&lt;width val=&quot;32&quot;/&gt;&lt;height val=&quot;35&quot;/&gt;&lt;hasText val=&quot;1&quot;/&gt;&lt;/Image&gt;&lt;/ThreeDShapeInfo&gt;"/>
  <p:tag name="PRESENTER_SHAPETEXTINFO" val="&lt;ShapeTextInfo&gt;&lt;TableIndex row=&quot;-1&quot; col=&quot;-1&quot;&gt;&lt;linesCount val=&quot;1&quot;/&gt;&lt;lineCharCount val=&quot;3&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1_2020-Template-External">
  <a:themeElements>
    <a:clrScheme name="SAS 2020">
      <a:dk1>
        <a:srgbClr val="012036"/>
      </a:dk1>
      <a:lt1>
        <a:srgbClr val="FFFFFF"/>
      </a:lt1>
      <a:dk2>
        <a:srgbClr val="012036"/>
      </a:dk2>
      <a:lt2>
        <a:srgbClr val="768396"/>
      </a:lt2>
      <a:accent1>
        <a:srgbClr val="33A3FF"/>
      </a:accent1>
      <a:accent2>
        <a:srgbClr val="29D6CD"/>
      </a:accent2>
      <a:accent3>
        <a:srgbClr val="15B57B"/>
      </a:accent3>
      <a:accent4>
        <a:srgbClr val="6D69FF"/>
      </a:accent4>
      <a:accent5>
        <a:srgbClr val="86134F"/>
      </a:accent5>
      <a:accent6>
        <a:srgbClr val="FFCC32"/>
      </a:accent6>
      <a:hlink>
        <a:srgbClr val="6D69FF"/>
      </a:hlink>
      <a:folHlink>
        <a:srgbClr val="FFCC3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a:solidFill>
              <a:schemeClr val="bg1"/>
            </a:solidFill>
            <a:latin typeface="+mj-lt"/>
          </a:defRPr>
        </a:defPPr>
      </a:lstStyle>
    </a:txDef>
  </a:objectDefaults>
  <a:extraClrSchemeLst/>
  <a:extLst>
    <a:ext uri="{05A4C25C-085E-4340-85A3-A5531E510DB2}">
      <thm15:themeFamily xmlns:thm15="http://schemas.microsoft.com/office/thememl/2012/main" name="Presentation1" id="{B073ED02-2935-B44A-A6CB-DDD09AF28534}" vid="{3D556F1D-43AC-9A44-A933-3CB7A027B220}"/>
    </a:ext>
  </a:extLst>
</a:theme>
</file>

<file path=ppt/theme/theme2.xml><?xml version="1.0" encoding="utf-8"?>
<a:theme xmlns:a="http://schemas.openxmlformats.org/drawingml/2006/main" name="1_NDA">
  <a:themeElements>
    <a:clrScheme name="SAS 2020">
      <a:dk1>
        <a:srgbClr val="012036"/>
      </a:dk1>
      <a:lt1>
        <a:srgbClr val="FFFFFF"/>
      </a:lt1>
      <a:dk2>
        <a:srgbClr val="012036"/>
      </a:dk2>
      <a:lt2>
        <a:srgbClr val="768396"/>
      </a:lt2>
      <a:accent1>
        <a:srgbClr val="33A3FF"/>
      </a:accent1>
      <a:accent2>
        <a:srgbClr val="29D6CD"/>
      </a:accent2>
      <a:accent3>
        <a:srgbClr val="15B57B"/>
      </a:accent3>
      <a:accent4>
        <a:srgbClr val="6D69FF"/>
      </a:accent4>
      <a:accent5>
        <a:srgbClr val="86134F"/>
      </a:accent5>
      <a:accent6>
        <a:srgbClr val="FFCC32"/>
      </a:accent6>
      <a:hlink>
        <a:srgbClr val="6D69FF"/>
      </a:hlink>
      <a:folHlink>
        <a:srgbClr val="FFCC3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a:solidFill>
              <a:schemeClr val="bg1"/>
            </a:solidFill>
            <a:latin typeface="+mj-lt"/>
          </a:defRPr>
        </a:defPPr>
      </a:lstStyle>
    </a:txDef>
  </a:objectDefaults>
  <a:extraClrSchemeLst/>
  <a:extLst>
    <a:ext uri="{05A4C25C-085E-4340-85A3-A5531E510DB2}">
      <thm15:themeFamily xmlns:thm15="http://schemas.microsoft.com/office/thememl/2012/main" name="Presentation1" id="{B073ED02-2935-B44A-A6CB-DDD09AF28534}" vid="{FD92C41C-E938-6644-A877-2D0FB8407C3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SAS-External-16x9</Template>
  <TotalTime>34955</TotalTime>
  <Words>3593</Words>
  <Application>Microsoft Office PowerPoint</Application>
  <PresentationFormat>On-screen Show (16:9)</PresentationFormat>
  <Paragraphs>538</Paragraphs>
  <Slides>88</Slides>
  <Notes>13</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2</vt:i4>
      </vt:variant>
      <vt:variant>
        <vt:lpstr>Slide Titles</vt:lpstr>
      </vt:variant>
      <vt:variant>
        <vt:i4>88</vt:i4>
      </vt:variant>
    </vt:vector>
  </HeadingPairs>
  <TitlesOfParts>
    <vt:vector size="99" baseType="lpstr">
      <vt:lpstr>Arial</vt:lpstr>
      <vt:lpstr>Arial Narrow</vt:lpstr>
      <vt:lpstr>Calibri</vt:lpstr>
      <vt:lpstr>Calibri Light</vt:lpstr>
      <vt:lpstr>Cambria Math</vt:lpstr>
      <vt:lpstr>Symbol</vt:lpstr>
      <vt:lpstr>Times New Roman</vt:lpstr>
      <vt:lpstr>1_2020-Template-External</vt:lpstr>
      <vt:lpstr>1_NDA</vt:lpstr>
      <vt:lpstr>Chart</vt:lpstr>
      <vt:lpstr>Bitmap Image</vt:lpstr>
      <vt:lpstr>PowerPoint Presentation</vt:lpstr>
      <vt:lpstr>Module 8 Outline</vt:lpstr>
      <vt:lpstr>PowerPoint Presentation</vt:lpstr>
      <vt:lpstr>Introduction</vt:lpstr>
      <vt:lpstr>Regression Tree Example –  Baseball Example</vt:lpstr>
      <vt:lpstr>Partitioned Predictor Space</vt:lpstr>
      <vt:lpstr>Interpretation</vt:lpstr>
      <vt:lpstr>Making Predictions</vt:lpstr>
      <vt:lpstr>Classification Trees</vt:lpstr>
      <vt:lpstr>Classification Tree</vt:lpstr>
      <vt:lpstr>Terminology</vt:lpstr>
      <vt:lpstr>PowerPoint Presentation</vt:lpstr>
      <vt:lpstr>Constructing Trees</vt:lpstr>
      <vt:lpstr>Constructing Trees</vt:lpstr>
      <vt:lpstr>Constructing Trees</vt:lpstr>
      <vt:lpstr>Calculating "Purity"</vt:lpstr>
      <vt:lpstr>Calculating "Purity"</vt:lpstr>
      <vt:lpstr>Calculating "Purity"</vt:lpstr>
      <vt:lpstr>Calculating "Purity"</vt:lpstr>
      <vt:lpstr>How and Where to Draw Boundaries</vt:lpstr>
      <vt:lpstr>Where and How to Draw Boundaries</vt:lpstr>
      <vt:lpstr>Example</vt:lpstr>
      <vt:lpstr>Example</vt:lpstr>
      <vt:lpstr>Example</vt:lpstr>
      <vt:lpstr>Example</vt:lpstr>
      <vt:lpstr>PowerPoint Presentation</vt:lpstr>
      <vt:lpstr>Tree Size Decisions</vt:lpstr>
      <vt:lpstr>Pruning Trees</vt:lpstr>
      <vt:lpstr>Pruning Trees</vt:lpstr>
      <vt:lpstr>Tree-Pruning Algorithm</vt:lpstr>
      <vt:lpstr>How Much to Prune?</vt:lpstr>
      <vt:lpstr>Tree-Building Algorithms</vt:lpstr>
      <vt:lpstr>Advantages and Disadvantages of Trees</vt:lpstr>
      <vt:lpstr>PowerPoint Presentation</vt:lpstr>
      <vt:lpstr>Scikit-Learn Decision Trees</vt:lpstr>
      <vt:lpstr>Sklearn Decision Tree Classifier</vt:lpstr>
      <vt:lpstr>Fitting Classification Trees</vt:lpstr>
      <vt:lpstr>Fitting Classification Trees</vt:lpstr>
      <vt:lpstr>Fitting Classification Trees</vt:lpstr>
      <vt:lpstr>Fitting Classification Trees</vt:lpstr>
      <vt:lpstr>Fitting Classification Trees</vt:lpstr>
      <vt:lpstr>Perform Cost Complexity Pruning</vt:lpstr>
      <vt:lpstr>Perform Cost Complexity Pruning</vt:lpstr>
      <vt:lpstr>Perform Cost Complexity Pruning</vt:lpstr>
      <vt:lpstr>Perform Cost Complexity Pruning</vt:lpstr>
      <vt:lpstr>Fitting Classification Trees</vt:lpstr>
      <vt:lpstr>Fitting Classification Trees</vt:lpstr>
      <vt:lpstr>Fitting Classification Trees</vt:lpstr>
      <vt:lpstr>Regression Trees</vt:lpstr>
      <vt:lpstr>Regression Trees</vt:lpstr>
      <vt:lpstr>Decision Trees</vt:lpstr>
      <vt:lpstr>PowerPoint Presentation</vt:lpstr>
      <vt:lpstr>Ensemble Models</vt:lpstr>
      <vt:lpstr>Ensemble Models</vt:lpstr>
      <vt:lpstr>PowerPoint Presentation</vt:lpstr>
      <vt:lpstr>Forest</vt:lpstr>
      <vt:lpstr>Decision Trees</vt:lpstr>
      <vt:lpstr>Decision Trees Reminder</vt:lpstr>
      <vt:lpstr>Multivariate Step Function</vt:lpstr>
      <vt:lpstr>Classification Trees </vt:lpstr>
      <vt:lpstr>Perturb</vt:lpstr>
      <vt:lpstr>Combine</vt:lpstr>
      <vt:lpstr>Single versus Bagged Trees</vt:lpstr>
      <vt:lpstr>Ensemble Models - Review</vt:lpstr>
      <vt:lpstr>Ensemble Models - Review</vt:lpstr>
      <vt:lpstr>Ensemble Models - Review</vt:lpstr>
      <vt:lpstr>Forest Algorithm</vt:lpstr>
      <vt:lpstr>Rationale Behind Forests</vt:lpstr>
      <vt:lpstr>Forest Algorithm </vt:lpstr>
      <vt:lpstr>Variable Importance</vt:lpstr>
      <vt:lpstr>Summary</vt:lpstr>
      <vt:lpstr>PowerPoint Presentation</vt:lpstr>
      <vt:lpstr>Scikit-Learn Bagging Methods</vt:lpstr>
      <vt:lpstr>Scikit-Learn Bagging Methods</vt:lpstr>
      <vt:lpstr>Scikit-Learn Bagging Methods</vt:lpstr>
      <vt:lpstr>Variable Importance</vt:lpstr>
      <vt:lpstr>Variable Importance</vt:lpstr>
      <vt:lpstr>PowerPoint Presentation</vt:lpstr>
      <vt:lpstr>Boosting</vt:lpstr>
      <vt:lpstr>Boosting</vt:lpstr>
      <vt:lpstr>AdaBoost</vt:lpstr>
      <vt:lpstr>AdaBoost</vt:lpstr>
      <vt:lpstr>Gradient Boosting</vt:lpstr>
      <vt:lpstr>Gradient Boosting</vt:lpstr>
      <vt:lpstr>Gradient Boosting</vt:lpstr>
      <vt:lpstr>Advantages of Gradient Boosting</vt:lpstr>
      <vt:lpstr>Disadvantages of Gradient Boosting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Wilcox</dc:creator>
  <cp:lastModifiedBy>Bruce Alan Wilcox</cp:lastModifiedBy>
  <cp:revision>125</cp:revision>
  <dcterms:created xsi:type="dcterms:W3CDTF">2020-08-15T04:45:47Z</dcterms:created>
  <dcterms:modified xsi:type="dcterms:W3CDTF">2022-08-04T16:14:43Z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451006F2-8E20-4D4E-B05C-4B5D02827FD6</vt:lpwstr>
  </property>
  <property fmtid="{D5CDD505-2E9C-101B-9397-08002B2CF9AE}" pid="3" name="ArticulatePath">
    <vt:lpwstr>2020-Template-External</vt:lpwstr>
  </property>
</Properties>
</file>