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f0e333d79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f0e333d7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f0e333d79_0_5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f0e333d7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f0e333d79_0_4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f0e333d7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f0e333d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f0e333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f0e333d79_0_5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f0e333d7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Biodiversity in National Parks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</a:t>
            </a:r>
            <a:r>
              <a:rPr lang="en"/>
              <a:t>analysis</a:t>
            </a:r>
            <a:r>
              <a:rPr lang="en"/>
              <a:t> in the parks around 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Data: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in species_info.csv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43A5B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43A5B"/>
              </a:solidFill>
            </a:endParaRPr>
          </a:p>
          <a:p>
            <a:pPr indent="-339725" lvl="0" marL="457200" rtl="0" algn="l">
              <a:spcBef>
                <a:spcPts val="1100"/>
              </a:spcBef>
              <a:spcAft>
                <a:spcPts val="0"/>
              </a:spcAft>
              <a:buClr>
                <a:srgbClr val="043A5B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043A5B"/>
                </a:solidFill>
              </a:rPr>
              <a:t>category</a:t>
            </a:r>
            <a:r>
              <a:rPr lang="en" sz="1750">
                <a:solidFill>
                  <a:srgbClr val="043A5B"/>
                </a:solidFill>
              </a:rPr>
              <a:t> - The category of taxonomy for each species</a:t>
            </a:r>
            <a:endParaRPr sz="1750">
              <a:solidFill>
                <a:srgbClr val="043A5B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043A5B"/>
                </a:solidFill>
              </a:rPr>
              <a:t>scientific_name</a:t>
            </a:r>
            <a:r>
              <a:rPr lang="en" sz="1750">
                <a:solidFill>
                  <a:srgbClr val="043A5B"/>
                </a:solidFill>
              </a:rPr>
              <a:t> - The scientific name of each species</a:t>
            </a:r>
            <a:endParaRPr sz="1750">
              <a:solidFill>
                <a:srgbClr val="043A5B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043A5B"/>
                </a:solidFill>
              </a:rPr>
              <a:t>common_names</a:t>
            </a:r>
            <a:r>
              <a:rPr lang="en" sz="1750">
                <a:solidFill>
                  <a:srgbClr val="043A5B"/>
                </a:solidFill>
              </a:rPr>
              <a:t> - The common names of each species</a:t>
            </a:r>
            <a:endParaRPr sz="1750">
              <a:solidFill>
                <a:srgbClr val="043A5B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43A5B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043A5B"/>
                </a:solidFill>
              </a:rPr>
              <a:t>conservation_status</a:t>
            </a:r>
            <a:r>
              <a:rPr lang="en" sz="1750">
                <a:solidFill>
                  <a:srgbClr val="043A5B"/>
                </a:solidFill>
              </a:rPr>
              <a:t> - The species conservation status</a:t>
            </a:r>
            <a:endParaRPr sz="1750">
              <a:solidFill>
                <a:srgbClr val="043A5B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3A5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in the Species Data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1487925" y="1304986"/>
            <a:ext cx="2628925" cy="2794957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1562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Total Number of Species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1570363" y="1605460"/>
            <a:ext cx="24786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285750" lvl="0" marL="2857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/>
              <a:t>5541</a:t>
            </a:r>
            <a:endParaRPr sz="38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182375" y="1304935"/>
            <a:ext cx="2632500" cy="2794957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251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Species per Category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011750" y="1766275"/>
            <a:ext cx="30630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Reptile: 79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Amphibian: 80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Fish: 127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Mammal: 214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Nonvascular Plant: 333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Bird: 521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Vascular Plant: 4470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9" name="Google Shape;109;p15"/>
          <p:cNvSpPr txBox="1"/>
          <p:nvPr/>
        </p:nvSpPr>
        <p:spPr>
          <a:xfrm>
            <a:off x="1487925" y="4261675"/>
            <a:ext cx="65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As we can see Reptiles make up the least amount of observations with Vascular plants totalling an overwhelming amount.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Statuses of Species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Total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5541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20" name="Google Shape;120;p16"/>
            <p:cNvCxnSpPr>
              <a:stCxn id="115" idx="2"/>
              <a:endCxn id="121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>
              <a:stCxn id="115" idx="2"/>
              <a:endCxn id="123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4" name="Google Shape;124;p16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Not Protected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5633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Protected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191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Threatened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3" name="Google Shape;133;p16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10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Species of Concern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7" name="Google Shape;137;p16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161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3858719" y="3507881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858688" y="35077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3858850" y="35670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Endangered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1" name="Google Shape;141;p16"/>
          <p:cNvSpPr txBox="1"/>
          <p:nvPr>
            <p:ph idx="4294967295" type="body"/>
          </p:nvPr>
        </p:nvSpPr>
        <p:spPr>
          <a:xfrm>
            <a:off x="3858775" y="3917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195244" y="3507881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195213" y="350778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idx="4294967295" type="body"/>
          </p:nvPr>
        </p:nvSpPr>
        <p:spPr>
          <a:xfrm>
            <a:off x="2195375" y="35670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 Recovery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5" name="Google Shape;145;p16"/>
          <p:cNvSpPr txBox="1"/>
          <p:nvPr>
            <p:ph idx="4294967295" type="body"/>
          </p:nvPr>
        </p:nvSpPr>
        <p:spPr>
          <a:xfrm>
            <a:off x="2195300" y="39178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4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46" name="Google Shape;146;p16"/>
          <p:cNvCxnSpPr>
            <a:stCxn id="144" idx="0"/>
            <a:endCxn id="140" idx="0"/>
          </p:cNvCxnSpPr>
          <p:nvPr/>
        </p:nvCxnSpPr>
        <p:spPr>
          <a:xfrm flipH="1" rot="-5400000">
            <a:off x="3751325" y="2735588"/>
            <a:ext cx="600" cy="1663500"/>
          </a:xfrm>
          <a:prstGeom prst="bentConnector3">
            <a:avLst>
              <a:gd fmla="val -462812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stCxn id="132" idx="0"/>
            <a:endCxn id="136" idx="0"/>
          </p:cNvCxnSpPr>
          <p:nvPr/>
        </p:nvCxnSpPr>
        <p:spPr>
          <a:xfrm flipH="1" rot="-5400000">
            <a:off x="7078288" y="2735525"/>
            <a:ext cx="600" cy="1663500"/>
          </a:xfrm>
          <a:prstGeom prst="bentConnector3">
            <a:avLst>
              <a:gd fmla="val -4627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>
            <a:stCxn id="140" idx="0"/>
            <a:endCxn id="132" idx="0"/>
          </p:cNvCxnSpPr>
          <p:nvPr/>
        </p:nvCxnSpPr>
        <p:spPr>
          <a:xfrm flipH="1" rot="-5400000">
            <a:off x="5414800" y="2735588"/>
            <a:ext cx="600" cy="1663500"/>
          </a:xfrm>
          <a:prstGeom prst="bentConnector3">
            <a:avLst>
              <a:gd fmla="val -49727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endCxn id="129" idx="2"/>
          </p:cNvCxnSpPr>
          <p:nvPr/>
        </p:nvCxnSpPr>
        <p:spPr>
          <a:xfrm flipH="1" rot="10800000">
            <a:off x="5358213" y="2876487"/>
            <a:ext cx="1718700" cy="371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of Protected Species per Category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75" y="1017800"/>
            <a:ext cx="6864450" cy="3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Chi2 Contingency</a:t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1487925" y="1304986"/>
            <a:ext cx="2628925" cy="2794957"/>
            <a:chOff x="431925" y="1304875"/>
            <a:chExt cx="2628925" cy="3416400"/>
          </a:xfrm>
        </p:grpSpPr>
        <p:sp>
          <p:nvSpPr>
            <p:cNvPr id="162" name="Google Shape;162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8"/>
          <p:cNvSpPr txBox="1"/>
          <p:nvPr>
            <p:ph idx="4294967295" type="body"/>
          </p:nvPr>
        </p:nvSpPr>
        <p:spPr>
          <a:xfrm>
            <a:off x="1562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Mammal and Bird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>
            <p:ph idx="4294967295" type="body"/>
          </p:nvPr>
        </p:nvSpPr>
        <p:spPr>
          <a:xfrm>
            <a:off x="888625" y="1898838"/>
            <a:ext cx="38421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P-Val: </a:t>
            </a:r>
            <a:endParaRPr sz="3800"/>
          </a:p>
          <a:p>
            <a:pPr indent="285750" lvl="0" marL="2857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/>
              <a:t>0.69</a:t>
            </a:r>
            <a:endParaRPr sz="3800"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182375" y="1304935"/>
            <a:ext cx="2632500" cy="2794957"/>
            <a:chOff x="3320450" y="1304875"/>
            <a:chExt cx="2632500" cy="3416400"/>
          </a:xfrm>
        </p:grpSpPr>
        <p:sp>
          <p:nvSpPr>
            <p:cNvPr id="167" name="Google Shape;167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4"/>
                </a:highlight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4"/>
                </a:highlight>
              </a:endParaRPr>
            </a:p>
          </p:txBody>
        </p:sp>
      </p:grpSp>
      <p:sp>
        <p:nvSpPr>
          <p:cNvPr id="169" name="Google Shape;169;p18"/>
          <p:cNvSpPr txBox="1"/>
          <p:nvPr>
            <p:ph idx="4294967295" type="body"/>
          </p:nvPr>
        </p:nvSpPr>
        <p:spPr>
          <a:xfrm>
            <a:off x="5251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Reptile and Mammal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487925" y="4099950"/>
            <a:ext cx="658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p-val below 0.05 is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statistically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significant. Therefore, Mammals have a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statistically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significant higher rate of needed protection compared to Reptiles.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>
            <p:ph idx="4294967295" type="body"/>
          </p:nvPr>
        </p:nvSpPr>
        <p:spPr>
          <a:xfrm>
            <a:off x="4730725" y="1898838"/>
            <a:ext cx="38421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P-Val:</a:t>
            </a:r>
            <a:endParaRPr sz="3800"/>
          </a:p>
          <a:p>
            <a:pPr indent="285750" lvl="0" marL="2857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800"/>
              <a:t>0.039</a:t>
            </a:r>
            <a:endParaRPr b="1"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725"/>
            <a:ext cx="5925960" cy="51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title"/>
          </p:nvPr>
        </p:nvSpPr>
        <p:spPr>
          <a:xfrm>
            <a:off x="5371175" y="1955000"/>
            <a:ext cx="43107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</a:rPr>
              <a:t>Conservation Status By Species</a:t>
            </a:r>
            <a:endParaRPr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Status of Bats Across the Parks (Bats)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Recommendations</a:t>
            </a:r>
            <a:endParaRPr sz="3600"/>
          </a:p>
        </p:txBody>
      </p:sp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worried about endangered species.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more data on why Bats have such a high rate of conservation protections.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observations for multiple weeks, months, years to track the change over time for the various species’ conservation protections and population.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