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734F-4A44-4457-A26D-E88E1C7397F9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EDB8-51B3-44DB-AD0C-68FDDB6F9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13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734F-4A44-4457-A26D-E88E1C7397F9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EDB8-51B3-44DB-AD0C-68FDDB6F9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76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734F-4A44-4457-A26D-E88E1C7397F9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EDB8-51B3-44DB-AD0C-68FDDB6F9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46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734F-4A44-4457-A26D-E88E1C7397F9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EDB8-51B3-44DB-AD0C-68FDDB6F9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74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734F-4A44-4457-A26D-E88E1C7397F9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EDB8-51B3-44DB-AD0C-68FDDB6F9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18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734F-4A44-4457-A26D-E88E1C7397F9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EDB8-51B3-44DB-AD0C-68FDDB6F9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66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734F-4A44-4457-A26D-E88E1C7397F9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EDB8-51B3-44DB-AD0C-68FDDB6F9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12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734F-4A44-4457-A26D-E88E1C7397F9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EDB8-51B3-44DB-AD0C-68FDDB6F9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35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734F-4A44-4457-A26D-E88E1C7397F9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EDB8-51B3-44DB-AD0C-68FDDB6F9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1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734F-4A44-4457-A26D-E88E1C7397F9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EDB8-51B3-44DB-AD0C-68FDDB6F9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68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734F-4A44-4457-A26D-E88E1C7397F9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EDB8-51B3-44DB-AD0C-68FDDB6F9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16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A734F-4A44-4457-A26D-E88E1C7397F9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9EDB8-51B3-44DB-AD0C-68FDDB6F9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86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73135" y="3036192"/>
            <a:ext cx="1648496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 Proctor Platform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640171" y="837126"/>
            <a:ext cx="1661374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stream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679584" y="837126"/>
            <a:ext cx="1661374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Proctor Engine</a:t>
            </a:r>
            <a:endParaRPr lang="en-IN" dirty="0"/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4301545" y="1210614"/>
            <a:ext cx="1378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718997" y="605307"/>
            <a:ext cx="1854558" cy="1159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Eyeballs Tracking</a:t>
            </a:r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8718997" y="2099255"/>
            <a:ext cx="1854558" cy="1159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 Lips Tracking</a:t>
            </a:r>
            <a:endParaRPr lang="en-IN" dirty="0"/>
          </a:p>
        </p:txBody>
      </p:sp>
      <p:sp>
        <p:nvSpPr>
          <p:cNvPr id="22" name="Oval 21"/>
          <p:cNvSpPr/>
          <p:nvPr/>
        </p:nvSpPr>
        <p:spPr>
          <a:xfrm>
            <a:off x="8718997" y="3593203"/>
            <a:ext cx="1854558" cy="1159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No. of person Tracking</a:t>
            </a:r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8718997" y="5087151"/>
            <a:ext cx="1854558" cy="1159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Phones Tracking</a:t>
            </a:r>
            <a:endParaRPr lang="en-IN" dirty="0"/>
          </a:p>
        </p:txBody>
      </p:sp>
      <p:cxnSp>
        <p:nvCxnSpPr>
          <p:cNvPr id="25" name="Elbow Connector 24"/>
          <p:cNvCxnSpPr>
            <a:stCxn id="6" idx="3"/>
            <a:endCxn id="23" idx="2"/>
          </p:cNvCxnSpPr>
          <p:nvPr/>
        </p:nvCxnSpPr>
        <p:spPr>
          <a:xfrm>
            <a:off x="7340958" y="1210614"/>
            <a:ext cx="1378039" cy="44560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3"/>
            <a:endCxn id="22" idx="2"/>
          </p:cNvCxnSpPr>
          <p:nvPr/>
        </p:nvCxnSpPr>
        <p:spPr>
          <a:xfrm>
            <a:off x="7340958" y="1210614"/>
            <a:ext cx="1378039" cy="29621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3"/>
            <a:endCxn id="21" idx="2"/>
          </p:cNvCxnSpPr>
          <p:nvPr/>
        </p:nvCxnSpPr>
        <p:spPr>
          <a:xfrm>
            <a:off x="7340958" y="1210614"/>
            <a:ext cx="1378039" cy="1468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20" idx="2"/>
          </p:cNvCxnSpPr>
          <p:nvPr/>
        </p:nvCxnSpPr>
        <p:spPr>
          <a:xfrm flipV="1">
            <a:off x="7340958" y="1184857"/>
            <a:ext cx="1378039" cy="2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miley Face 33"/>
          <p:cNvSpPr/>
          <p:nvPr/>
        </p:nvSpPr>
        <p:spPr>
          <a:xfrm>
            <a:off x="360608" y="476518"/>
            <a:ext cx="734096" cy="73409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35" name="Smiley Face 34"/>
          <p:cNvSpPr/>
          <p:nvPr/>
        </p:nvSpPr>
        <p:spPr>
          <a:xfrm>
            <a:off x="360608" y="1584101"/>
            <a:ext cx="734096" cy="73409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6" name="Smiley Face 35"/>
          <p:cNvSpPr/>
          <p:nvPr/>
        </p:nvSpPr>
        <p:spPr>
          <a:xfrm>
            <a:off x="360608" y="2717440"/>
            <a:ext cx="734096" cy="73409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37" name="Smiley Face 36"/>
          <p:cNvSpPr/>
          <p:nvPr/>
        </p:nvSpPr>
        <p:spPr>
          <a:xfrm>
            <a:off x="360608" y="3850779"/>
            <a:ext cx="734096" cy="73409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38" name="Smiley Face 37"/>
          <p:cNvSpPr/>
          <p:nvPr/>
        </p:nvSpPr>
        <p:spPr>
          <a:xfrm>
            <a:off x="360608" y="4984118"/>
            <a:ext cx="734096" cy="73409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cxnSp>
        <p:nvCxnSpPr>
          <p:cNvPr id="40" name="Elbow Connector 39"/>
          <p:cNvCxnSpPr>
            <a:stCxn id="34" idx="6"/>
            <a:endCxn id="5" idx="1"/>
          </p:cNvCxnSpPr>
          <p:nvPr/>
        </p:nvCxnSpPr>
        <p:spPr>
          <a:xfrm>
            <a:off x="1094704" y="843566"/>
            <a:ext cx="1545467" cy="367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5" idx="6"/>
            <a:endCxn id="5" idx="1"/>
          </p:cNvCxnSpPr>
          <p:nvPr/>
        </p:nvCxnSpPr>
        <p:spPr>
          <a:xfrm flipV="1">
            <a:off x="1094704" y="1210614"/>
            <a:ext cx="1545467" cy="740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6" idx="6"/>
            <a:endCxn id="5" idx="1"/>
          </p:cNvCxnSpPr>
          <p:nvPr/>
        </p:nvCxnSpPr>
        <p:spPr>
          <a:xfrm flipV="1">
            <a:off x="1094704" y="1210614"/>
            <a:ext cx="1545467" cy="1873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7" idx="6"/>
            <a:endCxn id="5" idx="1"/>
          </p:cNvCxnSpPr>
          <p:nvPr/>
        </p:nvCxnSpPr>
        <p:spPr>
          <a:xfrm flipV="1">
            <a:off x="1094704" y="1210614"/>
            <a:ext cx="1545467" cy="30072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8" idx="6"/>
            <a:endCxn id="5" idx="1"/>
          </p:cNvCxnSpPr>
          <p:nvPr/>
        </p:nvCxnSpPr>
        <p:spPr>
          <a:xfrm flipV="1">
            <a:off x="1094704" y="1210614"/>
            <a:ext cx="1545467" cy="4140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" idx="3"/>
          </p:cNvCxnSpPr>
          <p:nvPr/>
        </p:nvCxnSpPr>
        <p:spPr>
          <a:xfrm flipH="1">
            <a:off x="5621631" y="3409678"/>
            <a:ext cx="240834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28071" y="3077841"/>
            <a:ext cx="201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Continuous prompt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167427" y="5932791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11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27" y="171941"/>
            <a:ext cx="10515600" cy="433365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Agent Proctoring Solution</a:t>
            </a:r>
            <a:endParaRPr lang="en-IN" b="1" u="sng" dirty="0"/>
          </a:p>
        </p:txBody>
      </p:sp>
      <p:pic>
        <p:nvPicPr>
          <p:cNvPr id="4" name="Picture 24" descr="Image result for natural language processing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3" t="24007" r="40863" b="48346"/>
          <a:stretch/>
        </p:blipFill>
        <p:spPr bwMode="auto">
          <a:xfrm>
            <a:off x="10418165" y="4780507"/>
            <a:ext cx="548640" cy="49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2" descr="Image result for control room log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99" b="17076"/>
          <a:stretch/>
        </p:blipFill>
        <p:spPr bwMode="auto">
          <a:xfrm>
            <a:off x="56667" y="2585078"/>
            <a:ext cx="731520" cy="48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312" y="2522352"/>
            <a:ext cx="731520" cy="6096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788187" y="2825110"/>
            <a:ext cx="1481125" cy="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80266" y="2548110"/>
            <a:ext cx="11887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Agent Logged In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52506" y="3102108"/>
            <a:ext cx="1915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Agent Authentication using </a:t>
            </a:r>
          </a:p>
          <a:p>
            <a:pPr algn="ctr"/>
            <a:r>
              <a:rPr lang="en-US" sz="1200" dirty="0" smtClean="0"/>
              <a:t>Face detection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750437" y="2341262"/>
            <a:ext cx="45333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1200" dirty="0"/>
              <a:t>Report if no agent is identified on screen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1200" dirty="0" smtClean="0"/>
              <a:t>Face </a:t>
            </a:r>
            <a:r>
              <a:rPr lang="en-US" sz="1200" dirty="0"/>
              <a:t>detection - Continuous face monitoring of the agent, prompt if any other face detected in the frame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1200" dirty="0"/>
              <a:t>Gadgets tracking - Detection of mobile phone or any other device in frame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1200" dirty="0" err="1"/>
              <a:t>EyeBall</a:t>
            </a:r>
            <a:r>
              <a:rPr lang="en-US" sz="1200" dirty="0"/>
              <a:t> tracking - Capture </a:t>
            </a:r>
            <a:r>
              <a:rPr lang="en-US" sz="1200" dirty="0" smtClean="0"/>
              <a:t>face, eye </a:t>
            </a:r>
            <a:r>
              <a:rPr lang="en-US" sz="1200" dirty="0"/>
              <a:t>movement away from screen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0796" t="15127" r="15525" b="19825"/>
          <a:stretch/>
        </p:blipFill>
        <p:spPr>
          <a:xfrm>
            <a:off x="3878328" y="1867420"/>
            <a:ext cx="434526" cy="42497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50437" y="1867420"/>
            <a:ext cx="4736740" cy="1907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619586" y="1443558"/>
            <a:ext cx="1816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AI Proctor Model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24" name="Straight Arrow Connector 23"/>
          <p:cNvCxnSpPr>
            <a:stCxn id="6" idx="3"/>
            <a:endCxn id="17" idx="1"/>
          </p:cNvCxnSpPr>
          <p:nvPr/>
        </p:nvCxnSpPr>
        <p:spPr>
          <a:xfrm flipV="1">
            <a:off x="3000832" y="2821272"/>
            <a:ext cx="749605" cy="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3405" y="1931784"/>
            <a:ext cx="2872552" cy="1769519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17" idx="3"/>
            <a:endCxn id="25" idx="1"/>
          </p:cNvCxnSpPr>
          <p:nvPr/>
        </p:nvCxnSpPr>
        <p:spPr>
          <a:xfrm flipV="1">
            <a:off x="8487177" y="2816544"/>
            <a:ext cx="546228" cy="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0"/>
          </p:cNvCxnSpPr>
          <p:nvPr/>
        </p:nvCxnSpPr>
        <p:spPr>
          <a:xfrm flipH="1" flipV="1">
            <a:off x="10676585" y="3701303"/>
            <a:ext cx="15900" cy="10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397854" y="5311962"/>
            <a:ext cx="2799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Admin to monitor multiple </a:t>
            </a:r>
            <a:endParaRPr lang="en-US" b="1" dirty="0" smtClean="0">
              <a:solidFill>
                <a:schemeClr val="accent2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agents </a:t>
            </a:r>
            <a:r>
              <a:rPr lang="en-US" b="1" dirty="0">
                <a:solidFill>
                  <a:schemeClr val="accent2"/>
                </a:solidFill>
              </a:rPr>
              <a:t>simultaneously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933801" y="1443558"/>
            <a:ext cx="2967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Agent Monitoring Dashboard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667" y="3928056"/>
            <a:ext cx="174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Web Application (.NET/JAVA etc.)</a:t>
            </a:r>
            <a:endParaRPr lang="en-IN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873211" y="3953813"/>
            <a:ext cx="174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Agent Validation screen</a:t>
            </a:r>
            <a:endParaRPr lang="en-IN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6666" y="4527990"/>
            <a:ext cx="30427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Face Detector - </a:t>
            </a:r>
            <a:r>
              <a:rPr lang="en-US" sz="1200" dirty="0" err="1"/>
              <a:t>Dlib’s</a:t>
            </a:r>
            <a:r>
              <a:rPr lang="en-US" sz="1200" dirty="0"/>
              <a:t> facial </a:t>
            </a:r>
            <a:r>
              <a:rPr lang="en-US" sz="1200" dirty="0" err="1"/>
              <a:t>keypoint</a:t>
            </a:r>
            <a:r>
              <a:rPr lang="en-US" sz="1200" dirty="0"/>
              <a:t> detector and </a:t>
            </a:r>
            <a:r>
              <a:rPr lang="en-US" sz="1200" dirty="0" err="1"/>
              <a:t>OpenCV</a:t>
            </a:r>
            <a:r>
              <a:rPr lang="en-US" sz="1200" dirty="0"/>
              <a:t> for further image </a:t>
            </a:r>
            <a:r>
              <a:rPr lang="en-US" sz="1200" dirty="0" smtClean="0"/>
              <a:t>processing. </a:t>
            </a:r>
          </a:p>
          <a:p>
            <a:pPr marL="228600" indent="-228600">
              <a:buFontTx/>
              <a:buAutoNum type="arabicPeriod"/>
            </a:pPr>
            <a:r>
              <a:rPr lang="en-US" sz="1200" dirty="0" err="1"/>
              <a:t>EyeBall</a:t>
            </a:r>
            <a:r>
              <a:rPr lang="en-US" sz="1200" dirty="0"/>
              <a:t> </a:t>
            </a:r>
            <a:r>
              <a:rPr lang="en-US" sz="1200" dirty="0" smtClean="0"/>
              <a:t>tracking – </a:t>
            </a:r>
            <a:r>
              <a:rPr lang="en-US" sz="1200" dirty="0" err="1" smtClean="0"/>
              <a:t>Dlib’frontal</a:t>
            </a:r>
            <a:r>
              <a:rPr lang="en-US" sz="1200" dirty="0" smtClean="0"/>
              <a:t> face HOG detector OR </a:t>
            </a:r>
            <a:r>
              <a:rPr lang="en-US" sz="1200" dirty="0" err="1" smtClean="0"/>
              <a:t>OpenCV’s</a:t>
            </a:r>
            <a:r>
              <a:rPr lang="en-US" sz="1200" dirty="0" smtClean="0"/>
              <a:t> DNN module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Mobile Phones &amp; person tracking – YOLOv3 in </a:t>
            </a:r>
            <a:r>
              <a:rPr lang="en-US" sz="1200" dirty="0" err="1" smtClean="0"/>
              <a:t>Tensorflow</a:t>
            </a:r>
            <a:r>
              <a:rPr lang="en-US" sz="1200" dirty="0" smtClean="0"/>
              <a:t> 2, Will use COCO dataset</a:t>
            </a:r>
          </a:p>
          <a:p>
            <a:pPr marL="228600" indent="-228600">
              <a:buFontTx/>
              <a:buAutoNum type="arabicPeriod"/>
            </a:pPr>
            <a:r>
              <a:rPr lang="en-IN" sz="1200" dirty="0"/>
              <a:t>Face Spoofing </a:t>
            </a:r>
            <a:r>
              <a:rPr lang="en-IN" sz="1200" dirty="0" smtClean="0"/>
              <a:t>Detection - </a:t>
            </a:r>
            <a:r>
              <a:rPr lang="en-IN" sz="1200" dirty="0"/>
              <a:t>frontal face HOG detector</a:t>
            </a:r>
          </a:p>
          <a:p>
            <a:pPr marL="228600" indent="-228600">
              <a:buAutoNum type="arabicPeriod"/>
            </a:pPr>
            <a:endParaRPr lang="en-IN" sz="1200" dirty="0"/>
          </a:p>
        </p:txBody>
      </p:sp>
      <p:sp>
        <p:nvSpPr>
          <p:cNvPr id="36" name="Rectangle 35"/>
          <p:cNvSpPr/>
          <p:nvPr/>
        </p:nvSpPr>
        <p:spPr>
          <a:xfrm>
            <a:off x="4077391" y="4527990"/>
            <a:ext cx="2980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IN" sz="1200" dirty="0" err="1" smtClean="0"/>
              <a:t>OpenCV</a:t>
            </a:r>
            <a:r>
              <a:rPr lang="en-IN" sz="1200" dirty="0" smtClean="0"/>
              <a:t> - </a:t>
            </a:r>
            <a:r>
              <a:rPr lang="en-IN" sz="1200" dirty="0" err="1"/>
              <a:t>OpenCV's</a:t>
            </a:r>
            <a:r>
              <a:rPr lang="en-IN" sz="1200" dirty="0"/>
              <a:t> DNN module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IN" sz="1200" dirty="0" err="1" smtClean="0"/>
              <a:t>Dlib</a:t>
            </a:r>
            <a:r>
              <a:rPr lang="en-IN" sz="1200" dirty="0" smtClean="0"/>
              <a:t> - </a:t>
            </a:r>
            <a:r>
              <a:rPr lang="en-IN" sz="1200" dirty="0"/>
              <a:t>frontal face HOG detector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IN" sz="1200" dirty="0" err="1"/>
              <a:t>TensorFlow</a:t>
            </a:r>
            <a:endParaRPr lang="en-IN" sz="1200" dirty="0"/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IN" sz="1200" dirty="0" err="1"/>
              <a:t>Speech_recognition</a:t>
            </a:r>
            <a:endParaRPr lang="en-IN" sz="1200" dirty="0"/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IN" sz="1200" dirty="0" err="1"/>
              <a:t>PyAudio</a:t>
            </a:r>
            <a:endParaRPr lang="en-IN" sz="1200" dirty="0"/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IN" sz="1200" dirty="0"/>
              <a:t>NLTK</a:t>
            </a:r>
          </a:p>
        </p:txBody>
      </p:sp>
    </p:spTree>
    <p:extLst>
      <p:ext uri="{BB962C8B-B14F-4D97-AF65-F5344CB8AC3E}">
        <p14:creationId xmlns:p14="http://schemas.microsoft.com/office/powerpoint/2010/main" val="14330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7585656" y="809479"/>
            <a:ext cx="4327302" cy="233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27" y="171941"/>
            <a:ext cx="10515600" cy="433365"/>
          </a:xfrm>
        </p:spPr>
        <p:txBody>
          <a:bodyPr>
            <a:noAutofit/>
          </a:bodyPr>
          <a:lstStyle/>
          <a:p>
            <a:r>
              <a:rPr lang="en-US" sz="2800" b="1" u="sng" dirty="0" smtClean="0"/>
              <a:t>Agent Proctoring Technical Solution</a:t>
            </a:r>
            <a:endParaRPr lang="en-IN" sz="2800" b="1" u="sng" dirty="0"/>
          </a:p>
        </p:txBody>
      </p:sp>
      <p:pic>
        <p:nvPicPr>
          <p:cNvPr id="5" name="Picture 32" descr="Image result for control room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99" b="17076"/>
          <a:stretch/>
        </p:blipFill>
        <p:spPr bwMode="auto">
          <a:xfrm>
            <a:off x="56667" y="1719693"/>
            <a:ext cx="731520" cy="48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84856" y="1726683"/>
            <a:ext cx="1326524" cy="46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Face detection &amp; Authentication </a:t>
            </a:r>
            <a:endParaRPr lang="en-IN" sz="1200" dirty="0"/>
          </a:p>
        </p:txBody>
      </p:sp>
      <p:sp>
        <p:nvSpPr>
          <p:cNvPr id="14" name="Rectangle 13"/>
          <p:cNvSpPr/>
          <p:nvPr/>
        </p:nvSpPr>
        <p:spPr>
          <a:xfrm>
            <a:off x="1179359" y="2382047"/>
            <a:ext cx="1298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 err="1" smtClean="0">
                <a:solidFill>
                  <a:schemeClr val="accent2"/>
                </a:solidFill>
              </a:rPr>
              <a:t>Dlib’s</a:t>
            </a:r>
            <a:r>
              <a:rPr lang="en-IN" sz="1200" b="1" dirty="0" smtClean="0">
                <a:solidFill>
                  <a:schemeClr val="accent2"/>
                </a:solidFill>
              </a:rPr>
              <a:t> </a:t>
            </a:r>
            <a:r>
              <a:rPr lang="en-IN" sz="1200" b="1" dirty="0">
                <a:solidFill>
                  <a:schemeClr val="accent2"/>
                </a:solidFill>
              </a:rPr>
              <a:t>frontal </a:t>
            </a:r>
            <a:r>
              <a:rPr lang="en-IN" sz="1200" b="1" dirty="0" smtClean="0">
                <a:solidFill>
                  <a:schemeClr val="accent2"/>
                </a:solidFill>
              </a:rPr>
              <a:t>face</a:t>
            </a:r>
          </a:p>
          <a:p>
            <a:r>
              <a:rPr lang="en-IN" sz="1200" b="1" dirty="0" smtClean="0">
                <a:solidFill>
                  <a:schemeClr val="accent2"/>
                </a:solidFill>
              </a:rPr>
              <a:t> </a:t>
            </a:r>
            <a:r>
              <a:rPr lang="en-IN" sz="1200" b="1" dirty="0">
                <a:solidFill>
                  <a:schemeClr val="accent2"/>
                </a:solidFill>
              </a:rPr>
              <a:t>HOG detector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973445" y="1724152"/>
            <a:ext cx="1326524" cy="46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Vision Model</a:t>
            </a:r>
            <a:endParaRPr lang="en-IN" sz="1200" dirty="0"/>
          </a:p>
        </p:txBody>
      </p:sp>
      <p:cxnSp>
        <p:nvCxnSpPr>
          <p:cNvPr id="22" name="Straight Arrow Connector 21"/>
          <p:cNvCxnSpPr>
            <a:stCxn id="5" idx="3"/>
            <a:endCxn id="13" idx="1"/>
          </p:cNvCxnSpPr>
          <p:nvPr/>
        </p:nvCxnSpPr>
        <p:spPr>
          <a:xfrm flipV="1">
            <a:off x="788187" y="1958046"/>
            <a:ext cx="396669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>
            <a:off x="2908049" y="1550256"/>
            <a:ext cx="1573799" cy="8155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Authorize</a:t>
            </a:r>
            <a:endParaRPr lang="en-IN" sz="1200" dirty="0"/>
          </a:p>
        </p:txBody>
      </p:sp>
      <p:cxnSp>
        <p:nvCxnSpPr>
          <p:cNvPr id="35" name="Straight Arrow Connector 34"/>
          <p:cNvCxnSpPr>
            <a:stCxn id="13" idx="3"/>
            <a:endCxn id="33" idx="1"/>
          </p:cNvCxnSpPr>
          <p:nvPr/>
        </p:nvCxnSpPr>
        <p:spPr>
          <a:xfrm flipV="1">
            <a:off x="2511380" y="1958045"/>
            <a:ext cx="3966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0"/>
          </p:cNvCxnSpPr>
          <p:nvPr/>
        </p:nvCxnSpPr>
        <p:spPr>
          <a:xfrm rot="16200000" flipV="1">
            <a:off x="3165163" y="1020470"/>
            <a:ext cx="481310" cy="578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90166" y="854393"/>
            <a:ext cx="141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Unauthorized user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4526906" y="1963379"/>
            <a:ext cx="557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IN" dirty="0"/>
          </a:p>
        </p:txBody>
      </p:sp>
      <p:cxnSp>
        <p:nvCxnSpPr>
          <p:cNvPr id="43" name="Straight Arrow Connector 42"/>
          <p:cNvCxnSpPr>
            <a:stCxn id="33" idx="3"/>
            <a:endCxn id="28" idx="1"/>
          </p:cNvCxnSpPr>
          <p:nvPr/>
        </p:nvCxnSpPr>
        <p:spPr>
          <a:xfrm flipV="1">
            <a:off x="4481848" y="1955515"/>
            <a:ext cx="491597" cy="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94948" y="1213468"/>
            <a:ext cx="557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IN" dirty="0"/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6299969" y="1309600"/>
            <a:ext cx="1190364" cy="6587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750938" y="1047578"/>
            <a:ext cx="427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lt1"/>
                </a:solidFill>
              </a:rPr>
              <a:t>Face Spoofing Detector (</a:t>
            </a:r>
            <a:r>
              <a:rPr lang="en-US" sz="1200" dirty="0" err="1">
                <a:solidFill>
                  <a:schemeClr val="lt1"/>
                </a:solidFill>
              </a:rPr>
              <a:t>Dlib’s</a:t>
            </a:r>
            <a:r>
              <a:rPr lang="en-US" sz="1200" dirty="0">
                <a:solidFill>
                  <a:schemeClr val="lt1"/>
                </a:solidFill>
              </a:rPr>
              <a:t> facial </a:t>
            </a:r>
            <a:r>
              <a:rPr lang="en-US" sz="1200" dirty="0" err="1">
                <a:solidFill>
                  <a:schemeClr val="lt1"/>
                </a:solidFill>
              </a:rPr>
              <a:t>keypoint</a:t>
            </a:r>
            <a:r>
              <a:rPr lang="en-US" sz="1200" dirty="0">
                <a:solidFill>
                  <a:schemeClr val="lt1"/>
                </a:solidFill>
              </a:rPr>
              <a:t> detector and </a:t>
            </a:r>
            <a:r>
              <a:rPr lang="en-US" sz="1200" dirty="0" err="1">
                <a:solidFill>
                  <a:schemeClr val="lt1"/>
                </a:solidFill>
              </a:rPr>
              <a:t>OpenCV</a:t>
            </a:r>
            <a:r>
              <a:rPr lang="en-US" sz="1200" dirty="0">
                <a:solidFill>
                  <a:schemeClr val="lt1"/>
                </a:solidFill>
              </a:rPr>
              <a:t> for further image processing) </a:t>
            </a:r>
            <a:endParaRPr lang="en-IN" sz="1200" dirty="0">
              <a:solidFill>
                <a:schemeClr val="l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00253" y="1808541"/>
            <a:ext cx="397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lt1"/>
                </a:solidFill>
              </a:rPr>
              <a:t>Eyeball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chemeClr val="lt1"/>
                </a:solidFill>
              </a:rPr>
              <a:t>tracking (</a:t>
            </a:r>
            <a:r>
              <a:rPr lang="en-US" sz="1200" dirty="0" err="1">
                <a:solidFill>
                  <a:schemeClr val="lt1"/>
                </a:solidFill>
              </a:rPr>
              <a:t>Dlib’frontal</a:t>
            </a:r>
            <a:r>
              <a:rPr lang="en-US" sz="1200" dirty="0">
                <a:solidFill>
                  <a:schemeClr val="lt1"/>
                </a:solidFill>
              </a:rPr>
              <a:t> face HOG detector OR </a:t>
            </a:r>
            <a:r>
              <a:rPr lang="en-US" sz="1200" dirty="0" err="1">
                <a:solidFill>
                  <a:schemeClr val="lt1"/>
                </a:solidFill>
              </a:rPr>
              <a:t>OpenCV’s</a:t>
            </a:r>
            <a:r>
              <a:rPr lang="en-US" sz="1200" dirty="0">
                <a:solidFill>
                  <a:schemeClr val="lt1"/>
                </a:solidFill>
              </a:rPr>
              <a:t> DNN module)</a:t>
            </a:r>
            <a:endParaRPr lang="en-IN" sz="1200" dirty="0">
              <a:solidFill>
                <a:schemeClr val="l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89893" y="2474379"/>
            <a:ext cx="3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lt1"/>
                </a:solidFill>
              </a:rPr>
              <a:t>Mobile Phones &amp; person tracking (YOLOv3 in </a:t>
            </a:r>
            <a:r>
              <a:rPr lang="en-US" sz="1200" dirty="0" err="1">
                <a:solidFill>
                  <a:schemeClr val="lt1"/>
                </a:solidFill>
              </a:rPr>
              <a:t>Tensorflow</a:t>
            </a:r>
            <a:r>
              <a:rPr lang="en-US" sz="1200" dirty="0">
                <a:solidFill>
                  <a:schemeClr val="lt1"/>
                </a:solidFill>
              </a:rPr>
              <a:t> 2, Will use COCO dataset)</a:t>
            </a:r>
            <a:endParaRPr lang="en-IN" sz="1200" dirty="0">
              <a:solidFill>
                <a:schemeClr val="lt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890197" y="1955515"/>
            <a:ext cx="695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936385" y="2401188"/>
            <a:ext cx="15480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accent2"/>
                </a:solidFill>
              </a:rPr>
              <a:t>Dlib’s</a:t>
            </a:r>
            <a:r>
              <a:rPr lang="en-US" sz="1200" b="1" dirty="0">
                <a:solidFill>
                  <a:schemeClr val="accent2"/>
                </a:solidFill>
              </a:rPr>
              <a:t> facial </a:t>
            </a:r>
            <a:r>
              <a:rPr lang="en-US" sz="1200" b="1" dirty="0" err="1" smtClean="0">
                <a:solidFill>
                  <a:schemeClr val="accent2"/>
                </a:solidFill>
              </a:rPr>
              <a:t>keypoint</a:t>
            </a:r>
            <a:r>
              <a:rPr lang="en-US" sz="1200" b="1" dirty="0" smtClean="0">
                <a:solidFill>
                  <a:schemeClr val="accent2"/>
                </a:solidFill>
              </a:rPr>
              <a:t> detector </a:t>
            </a:r>
            <a:r>
              <a:rPr lang="en-US" sz="1200" b="1" dirty="0">
                <a:solidFill>
                  <a:schemeClr val="accent2"/>
                </a:solidFill>
              </a:rPr>
              <a:t>and </a:t>
            </a:r>
            <a:r>
              <a:rPr lang="en-US" sz="1200" b="1" dirty="0" err="1">
                <a:solidFill>
                  <a:schemeClr val="accent2"/>
                </a:solidFill>
              </a:rPr>
              <a:t>OpenCV</a:t>
            </a:r>
            <a:r>
              <a:rPr lang="en-US" sz="1200" b="1" dirty="0">
                <a:solidFill>
                  <a:schemeClr val="accent2"/>
                </a:solidFill>
              </a:rPr>
              <a:t> </a:t>
            </a:r>
            <a:endParaRPr lang="en-IN" sz="1200" b="1" dirty="0">
              <a:solidFill>
                <a:schemeClr val="accent2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234994" y="2488791"/>
            <a:ext cx="1804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Continuous Monitoring</a:t>
            </a:r>
            <a:endParaRPr lang="en-IN" sz="1200" b="1" dirty="0">
              <a:solidFill>
                <a:schemeClr val="accent2"/>
              </a:solidFill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6890197" y="1955515"/>
            <a:ext cx="695459" cy="671775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929" y="4340133"/>
            <a:ext cx="2872552" cy="1769519"/>
          </a:xfrm>
          <a:prstGeom prst="rect">
            <a:avLst/>
          </a:prstGeom>
        </p:spPr>
      </p:pic>
      <p:cxnSp>
        <p:nvCxnSpPr>
          <p:cNvPr id="64" name="Straight Arrow Connector 63"/>
          <p:cNvCxnSpPr>
            <a:stCxn id="62" idx="2"/>
            <a:endCxn id="61" idx="0"/>
          </p:cNvCxnSpPr>
          <p:nvPr/>
        </p:nvCxnSpPr>
        <p:spPr>
          <a:xfrm>
            <a:off x="9749307" y="3140217"/>
            <a:ext cx="22898" cy="119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4" descr="Image result for natural language processing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3" t="24007" r="40863" b="48346"/>
          <a:stretch/>
        </p:blipFill>
        <p:spPr bwMode="auto">
          <a:xfrm>
            <a:off x="3928360" y="4613081"/>
            <a:ext cx="548640" cy="49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3337685" y="5144536"/>
            <a:ext cx="19402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Admin to monitor multiple </a:t>
            </a:r>
          </a:p>
          <a:p>
            <a:pPr algn="ctr"/>
            <a:r>
              <a:rPr lang="en-US" sz="1200" b="1" dirty="0">
                <a:solidFill>
                  <a:schemeClr val="accent2"/>
                </a:solidFill>
              </a:rPr>
              <a:t>agents simultaneously</a:t>
            </a:r>
          </a:p>
        </p:txBody>
      </p:sp>
      <p:cxnSp>
        <p:nvCxnSpPr>
          <p:cNvPr id="72" name="Straight Arrow Connector 71"/>
          <p:cNvCxnSpPr>
            <a:stCxn id="66" idx="3"/>
          </p:cNvCxnSpPr>
          <p:nvPr/>
        </p:nvCxnSpPr>
        <p:spPr>
          <a:xfrm flipV="1">
            <a:off x="5277896" y="5373368"/>
            <a:ext cx="3058033" cy="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8677235" y="6121723"/>
            <a:ext cx="2052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Agent Monitoring Dashboard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24033" y="4507464"/>
            <a:ext cx="2980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IN" sz="1200" dirty="0" err="1" smtClean="0"/>
              <a:t>OpenCV</a:t>
            </a:r>
            <a:r>
              <a:rPr lang="en-IN" sz="1200" dirty="0" smtClean="0"/>
              <a:t> - </a:t>
            </a:r>
            <a:r>
              <a:rPr lang="en-IN" sz="1200" dirty="0" err="1"/>
              <a:t>OpenCV's</a:t>
            </a:r>
            <a:r>
              <a:rPr lang="en-IN" sz="1200" dirty="0"/>
              <a:t> DNN module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IN" sz="1200" dirty="0" err="1" smtClean="0"/>
              <a:t>Dlib</a:t>
            </a:r>
            <a:r>
              <a:rPr lang="en-IN" sz="1200" dirty="0" smtClean="0"/>
              <a:t> - </a:t>
            </a:r>
            <a:r>
              <a:rPr lang="en-IN" sz="1200" dirty="0"/>
              <a:t>frontal face HOG detector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IN" sz="1200" dirty="0" err="1"/>
              <a:t>TensorFlow</a:t>
            </a:r>
            <a:endParaRPr lang="en-IN" sz="1200" dirty="0"/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IN" sz="1200" dirty="0" err="1"/>
              <a:t>Speech_recognition</a:t>
            </a:r>
            <a:endParaRPr lang="en-IN" sz="1200" dirty="0"/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IN" sz="1200" dirty="0" err="1"/>
              <a:t>PyAudio</a:t>
            </a:r>
            <a:endParaRPr lang="en-IN" sz="1200" dirty="0"/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IN" sz="1200" dirty="0"/>
              <a:t>NLTK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39500" y="4245483"/>
            <a:ext cx="2111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2"/>
                </a:solidFill>
              </a:rPr>
              <a:t>Major Library and Techniques </a:t>
            </a:r>
            <a:endParaRPr lang="en-US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23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95410" y="6280528"/>
            <a:ext cx="168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in scope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396821" y="6280528"/>
            <a:ext cx="168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scope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2427" y="171941"/>
            <a:ext cx="10515600" cy="433365"/>
          </a:xfrm>
        </p:spPr>
        <p:txBody>
          <a:bodyPr>
            <a:noAutofit/>
          </a:bodyPr>
          <a:lstStyle/>
          <a:p>
            <a:r>
              <a:rPr lang="en-US" sz="2800" b="1" u="sng" dirty="0" smtClean="0"/>
              <a:t>Agent Proctoring </a:t>
            </a:r>
            <a:r>
              <a:rPr lang="en-US" sz="2800" b="1" u="sng" dirty="0" smtClean="0"/>
              <a:t>Features </a:t>
            </a:r>
            <a:r>
              <a:rPr lang="en-US" sz="2800" b="1" u="sng" dirty="0" smtClean="0"/>
              <a:t>details</a:t>
            </a:r>
            <a:endParaRPr lang="en-IN" sz="2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83789" y="708333"/>
            <a:ext cx="1074355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Scope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Facial scanning for authorizing of using while login into system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B050"/>
                </a:solidFill>
              </a:rPr>
              <a:t>Facial Landmark and Eyeball movement detection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B050"/>
                </a:solidFill>
              </a:rPr>
              <a:t>Multiple face and people detection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B050"/>
                </a:solidFill>
              </a:rPr>
              <a:t>Background motion detection – Detect if an person observe behind agent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0B050"/>
                </a:solidFill>
              </a:rPr>
              <a:t>Background motion </a:t>
            </a:r>
            <a:r>
              <a:rPr lang="en-US" sz="1600" dirty="0" smtClean="0">
                <a:solidFill>
                  <a:srgbClr val="00B050"/>
                </a:solidFill>
              </a:rPr>
              <a:t>detection – Detect if any object like books, mobile phone, pen, remote will be identified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Imposter and unauthorized person detection – Detects person apart from authorized agent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Background audio – Identifying background audio apart from Agent audio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Real-time notification of any policy violation – Notification will be send only for this product feature violation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Out of Scope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FF0000"/>
                </a:solidFill>
              </a:rPr>
              <a:t>Enforce auto start boot – Not included in the product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Blacklisting apps – Not included in the </a:t>
            </a:r>
            <a:r>
              <a:rPr lang="en-US" sz="1600" dirty="0" smtClean="0">
                <a:solidFill>
                  <a:srgbClr val="FF0000"/>
                </a:solidFill>
              </a:rPr>
              <a:t>product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VM and external storage detection – Not included in the </a:t>
            </a:r>
            <a:r>
              <a:rPr lang="en-US" sz="1600" dirty="0" smtClean="0">
                <a:solidFill>
                  <a:srgbClr val="FF0000"/>
                </a:solidFill>
              </a:rPr>
              <a:t>product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Print Screen Violation – Will be done at application/system </a:t>
            </a:r>
            <a:r>
              <a:rPr lang="en-US" sz="1600" dirty="0" smtClean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5155" y="6272011"/>
            <a:ext cx="1018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Legend :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525329" y="6418037"/>
            <a:ext cx="218941" cy="1287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575218" y="6387921"/>
            <a:ext cx="218941" cy="1287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188298" y="6379401"/>
            <a:ext cx="218941" cy="1287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302872" y="6263494"/>
            <a:ext cx="98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80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34" y="223458"/>
            <a:ext cx="10515600" cy="497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Overview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0" y="734097"/>
            <a:ext cx="12157656" cy="6143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0" y="721218"/>
            <a:ext cx="12192000" cy="540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1262130"/>
            <a:ext cx="1081825" cy="55958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1262130"/>
            <a:ext cx="1068946" cy="497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Dashboard</a:t>
            </a:r>
            <a:endParaRPr lang="en-IN" sz="1200" dirty="0"/>
          </a:p>
        </p:txBody>
      </p:sp>
      <p:sp>
        <p:nvSpPr>
          <p:cNvPr id="8" name="Rectangle 7"/>
          <p:cNvSpPr/>
          <p:nvPr/>
        </p:nvSpPr>
        <p:spPr>
          <a:xfrm>
            <a:off x="12879" y="1759890"/>
            <a:ext cx="1068946" cy="497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Cases</a:t>
            </a:r>
            <a:endParaRPr lang="en-IN" sz="1200" dirty="0"/>
          </a:p>
        </p:txBody>
      </p:sp>
      <p:sp>
        <p:nvSpPr>
          <p:cNvPr id="9" name="Rectangle 8"/>
          <p:cNvSpPr/>
          <p:nvPr/>
        </p:nvSpPr>
        <p:spPr>
          <a:xfrm>
            <a:off x="6439" y="2257650"/>
            <a:ext cx="1068946" cy="497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Profile</a:t>
            </a:r>
            <a:endParaRPr lang="en-IN" sz="1200" dirty="0"/>
          </a:p>
        </p:txBody>
      </p:sp>
      <p:sp>
        <p:nvSpPr>
          <p:cNvPr id="10" name="Rectangle 9"/>
          <p:cNvSpPr/>
          <p:nvPr/>
        </p:nvSpPr>
        <p:spPr>
          <a:xfrm>
            <a:off x="12879" y="2755410"/>
            <a:ext cx="1068946" cy="497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Documents</a:t>
            </a:r>
            <a:endParaRPr lang="en-IN" sz="1200" dirty="0"/>
          </a:p>
        </p:txBody>
      </p:sp>
      <p:sp>
        <p:nvSpPr>
          <p:cNvPr id="11" name="Rectangle 10"/>
          <p:cNvSpPr/>
          <p:nvPr/>
        </p:nvSpPr>
        <p:spPr>
          <a:xfrm>
            <a:off x="0" y="3230967"/>
            <a:ext cx="1068946" cy="497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Settings</a:t>
            </a:r>
            <a:endParaRPr lang="en-IN" sz="1200" dirty="0"/>
          </a:p>
        </p:txBody>
      </p:sp>
      <p:sp>
        <p:nvSpPr>
          <p:cNvPr id="12" name="Rectangle 11"/>
          <p:cNvSpPr/>
          <p:nvPr/>
        </p:nvSpPr>
        <p:spPr>
          <a:xfrm>
            <a:off x="12879" y="3728727"/>
            <a:ext cx="1068946" cy="497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Help</a:t>
            </a:r>
            <a:endParaRPr lang="en-IN" sz="1200" dirty="0"/>
          </a:p>
        </p:txBody>
      </p:sp>
      <p:sp>
        <p:nvSpPr>
          <p:cNvPr id="13" name="Rectangle 12"/>
          <p:cNvSpPr/>
          <p:nvPr/>
        </p:nvSpPr>
        <p:spPr>
          <a:xfrm>
            <a:off x="1068946" y="1262130"/>
            <a:ext cx="1571223" cy="55958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81825" y="1262130"/>
            <a:ext cx="1558344" cy="497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Opened Cases</a:t>
            </a:r>
            <a:endParaRPr lang="en-IN" sz="1200" dirty="0"/>
          </a:p>
        </p:txBody>
      </p:sp>
      <p:sp>
        <p:nvSpPr>
          <p:cNvPr id="15" name="Rectangle 14"/>
          <p:cNvSpPr/>
          <p:nvPr/>
        </p:nvSpPr>
        <p:spPr>
          <a:xfrm>
            <a:off x="1081825" y="1764406"/>
            <a:ext cx="1558344" cy="497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Escalations</a:t>
            </a:r>
            <a:endParaRPr lang="en-IN" sz="1200" dirty="0"/>
          </a:p>
        </p:txBody>
      </p:sp>
      <p:sp>
        <p:nvSpPr>
          <p:cNvPr id="16" name="Rectangle 15"/>
          <p:cNvSpPr/>
          <p:nvPr/>
        </p:nvSpPr>
        <p:spPr>
          <a:xfrm>
            <a:off x="1081824" y="2266682"/>
            <a:ext cx="1558344" cy="497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Summary</a:t>
            </a:r>
            <a:endParaRPr lang="en-IN" sz="1200" dirty="0"/>
          </a:p>
        </p:txBody>
      </p:sp>
      <p:sp>
        <p:nvSpPr>
          <p:cNvPr id="17" name="Rectangle 16"/>
          <p:cNvSpPr/>
          <p:nvPr/>
        </p:nvSpPr>
        <p:spPr>
          <a:xfrm>
            <a:off x="2640168" y="1262130"/>
            <a:ext cx="9551832" cy="3477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2653048" y="1300766"/>
            <a:ext cx="1056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Case Number</a:t>
            </a:r>
            <a:endParaRPr lang="en-IN" sz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709115" y="1300766"/>
            <a:ext cx="0" cy="309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96236" y="1313542"/>
            <a:ext cx="746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Title</a:t>
            </a:r>
            <a:endParaRPr lang="en-IN" sz="12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426816" y="1281448"/>
            <a:ext cx="0" cy="309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16084" y="1323201"/>
            <a:ext cx="110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Assigned To</a:t>
            </a:r>
            <a:endParaRPr lang="en-IN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8682506" y="1307050"/>
            <a:ext cx="110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Date</a:t>
            </a:r>
            <a:endParaRPr lang="en-IN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734276" y="1288694"/>
            <a:ext cx="110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Status</a:t>
            </a:r>
            <a:endParaRPr lang="en-IN" sz="12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67434" y="1275678"/>
            <a:ext cx="0" cy="366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792236" y="1300766"/>
            <a:ext cx="0" cy="34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682506" y="1288694"/>
            <a:ext cx="0" cy="321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993191" y="1313541"/>
            <a:ext cx="110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Comment</a:t>
            </a:r>
            <a:endParaRPr lang="en-IN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60607" y="806854"/>
            <a:ext cx="455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Agent Proctoring System</a:t>
            </a:r>
            <a:endParaRPr lang="en-IN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395" y="813921"/>
            <a:ext cx="352425" cy="332093"/>
          </a:xfrm>
          <a:prstGeom prst="rect">
            <a:avLst/>
          </a:prstGeom>
        </p:spPr>
      </p:pic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737326"/>
              </p:ext>
            </p:extLst>
          </p:nvPr>
        </p:nvGraphicFramePr>
        <p:xfrm>
          <a:off x="2653048" y="1635513"/>
          <a:ext cx="9504609" cy="1447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063"/>
                <a:gridCol w="3659120"/>
                <a:gridCol w="1275008"/>
                <a:gridCol w="1107584"/>
                <a:gridCol w="1158599"/>
                <a:gridCol w="1198235"/>
              </a:tblGrid>
              <a:tr h="334955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NC1023</a:t>
                      </a:r>
                      <a:endParaRPr lang="en-IN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Something to address in system</a:t>
                      </a:r>
                      <a:endParaRPr lang="en-IN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Ajay</a:t>
                      </a:r>
                      <a:endParaRPr lang="en-IN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01-06-2021</a:t>
                      </a:r>
                      <a:endParaRPr lang="en-IN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IN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XYZ</a:t>
                      </a:r>
                      <a:endParaRPr lang="en-IN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NC2344</a:t>
                      </a:r>
                      <a:endParaRPr lang="en-IN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wants to check balance</a:t>
                      </a:r>
                      <a:endParaRPr lang="en-IN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Umesh</a:t>
                      </a:r>
                      <a:endParaRPr lang="en-IN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15-12-2021</a:t>
                      </a:r>
                      <a:endParaRPr lang="en-IN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IN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en-IN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NC3245</a:t>
                      </a:r>
                      <a:endParaRPr lang="en-IN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Cheque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got bounce</a:t>
                      </a:r>
                      <a:endParaRPr lang="en-IN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Dinesh</a:t>
                      </a:r>
                      <a:endParaRPr lang="en-IN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16-09-2021</a:t>
                      </a:r>
                      <a:endParaRPr lang="en-IN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IN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PQR</a:t>
                      </a:r>
                      <a:endParaRPr lang="en-IN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NC8765</a:t>
                      </a:r>
                      <a:endParaRPr lang="en-IN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Facing monitor issue</a:t>
                      </a:r>
                      <a:endParaRPr lang="en-IN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Ahmad</a:t>
                      </a:r>
                      <a:endParaRPr lang="en-IN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12-06-2021</a:t>
                      </a:r>
                      <a:endParaRPr lang="en-IN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IN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hjkkx</a:t>
                      </a:r>
                      <a:endParaRPr lang="en-IN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76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547"/>
            <a:ext cx="10515600" cy="45912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Detailed Timelines and plan</a:t>
            </a:r>
            <a:endParaRPr lang="en-IN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E3788270-8C59-416E-8A1C-A5C0561FD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95209"/>
              </p:ext>
            </p:extLst>
          </p:nvPr>
        </p:nvGraphicFramePr>
        <p:xfrm>
          <a:off x="407988" y="1133590"/>
          <a:ext cx="11608001" cy="514126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28775">
                  <a:extLst>
                    <a:ext uri="{9D8B030D-6E8A-4147-A177-3AD203B41FA5}">
                      <a16:colId xmlns:a16="http://schemas.microsoft.com/office/drawing/2014/main" xmlns="" val="3240609405"/>
                    </a:ext>
                  </a:extLst>
                </a:gridCol>
                <a:gridCol w="3433270">
                  <a:extLst>
                    <a:ext uri="{9D8B030D-6E8A-4147-A177-3AD203B41FA5}">
                      <a16:colId xmlns:a16="http://schemas.microsoft.com/office/drawing/2014/main" xmlns="" val="1198970357"/>
                    </a:ext>
                  </a:extLst>
                </a:gridCol>
                <a:gridCol w="6252432">
                  <a:extLst>
                    <a:ext uri="{9D8B030D-6E8A-4147-A177-3AD203B41FA5}">
                      <a16:colId xmlns:a16="http://schemas.microsoft.com/office/drawing/2014/main" xmlns="" val="1718952227"/>
                    </a:ext>
                  </a:extLst>
                </a:gridCol>
                <a:gridCol w="1193524"/>
              </a:tblGrid>
              <a:tr h="553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#</a:t>
                      </a:r>
                      <a:endParaRPr lang="en-US" sz="16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Key Activities </a:t>
                      </a:r>
                      <a:endParaRPr lang="en-US" sz="1600" b="1" u="none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Detailed activities </a:t>
                      </a:r>
                      <a:endParaRPr lang="en-US" sz="1600" b="1" u="none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1" u="none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of Weeks</a:t>
                      </a:r>
                      <a:endParaRPr lang="en-US" sz="1600" b="1" u="none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7319487"/>
                  </a:ext>
                </a:extLst>
              </a:tr>
              <a:tr h="1026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Process understanding and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scoping problem statement in detailed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Current</a:t>
                      </a:r>
                      <a:r>
                        <a:rPr lang="en-US" sz="1400" kern="1200" baseline="0" dirty="0" smtClean="0">
                          <a:effectLst/>
                        </a:rPr>
                        <a:t> process flow understanding, defining user/agent and manager screens key fields, design complete workflow</a:t>
                      </a:r>
                      <a:endParaRPr lang="en-US" sz="1400" kern="1200" dirty="0" smtClean="0">
                        <a:effectLst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58785916"/>
                  </a:ext>
                </a:extLst>
              </a:tr>
              <a:tr h="781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Underlying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system and existing application understanding for integration</a:t>
                      </a:r>
                      <a:r>
                        <a:rPr lang="en-US" sz="1400" u="none" strike="noStrike" dirty="0" smtClean="0">
                          <a:effectLst/>
                        </a:rPr>
                        <a:t> and feasibility study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Detailed study</a:t>
                      </a:r>
                      <a:r>
                        <a:rPr lang="en-US" sz="1400" kern="1200" baseline="0" dirty="0" smtClean="0">
                          <a:effectLst/>
                        </a:rPr>
                        <a:t> of the existing application, technical feasibility study and Integration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40391113"/>
                  </a:ext>
                </a:extLst>
              </a:tr>
              <a:tr h="1163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System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prototype design, Facial landmark using </a:t>
                      </a:r>
                      <a:r>
                        <a:rPr lang="en-US" sz="1400" u="none" strike="noStrike" baseline="0" dirty="0" err="1" smtClean="0">
                          <a:effectLst/>
                        </a:rPr>
                        <a:t>OpenCv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, Eyeball movement, Mobile phone detection and Multiple person detection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 dirty="0" smtClean="0">
                          <a:effectLst/>
                        </a:rPr>
                        <a:t>Leverage the different techniques to identify the best approach</a:t>
                      </a:r>
                      <a:r>
                        <a:rPr lang="en-US" sz="1400" kern="1200" baseline="0" dirty="0" smtClean="0">
                          <a:effectLst/>
                        </a:rPr>
                        <a:t> for identify face, eyeball tracking, Mobile phone detection and multiple person detection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73209916"/>
                  </a:ext>
                </a:extLst>
              </a:tr>
              <a:tr h="781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Facial scanning for authorizing agent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face of the agent to authorize and continuous monitoring while working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63672641"/>
                  </a:ext>
                </a:extLst>
              </a:tr>
              <a:tr h="399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 Audio Verification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the background voice apart from Agent voice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5516657"/>
                  </a:ext>
                </a:extLst>
              </a:tr>
              <a:tr h="399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 creation, model 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 and Deployment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Building</a:t>
                      </a:r>
                      <a:r>
                        <a:rPr 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Flask API, hosting and deployment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44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AA2BB81D11A6478B9D7D98184D9A5D" ma:contentTypeVersion="0" ma:contentTypeDescription="Create a new document." ma:contentTypeScope="" ma:versionID="3884a22e66a185bff78b500cec42a9b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968D2F-C39C-4022-B069-3781EFF7B31B}"/>
</file>

<file path=customXml/itemProps2.xml><?xml version="1.0" encoding="utf-8"?>
<ds:datastoreItem xmlns:ds="http://schemas.openxmlformats.org/officeDocument/2006/customXml" ds:itemID="{1120822F-A3EE-4CFD-A180-1E0011988AF3}"/>
</file>

<file path=customXml/itemProps3.xml><?xml version="1.0" encoding="utf-8"?>
<ds:datastoreItem xmlns:ds="http://schemas.openxmlformats.org/officeDocument/2006/customXml" ds:itemID="{A8C35438-7C09-45FB-B064-994B55CEC47A}"/>
</file>

<file path=docProps/app.xml><?xml version="1.0" encoding="utf-8"?>
<Properties xmlns="http://schemas.openxmlformats.org/officeDocument/2006/extended-properties" xmlns:vt="http://schemas.openxmlformats.org/officeDocument/2006/docPropsVTypes">
  <TotalTime>8392</TotalTime>
  <Words>635</Words>
  <Application>Microsoft Office PowerPoint</Application>
  <PresentationFormat>Widescreen</PresentationFormat>
  <Paragraphs>151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Agent Proctoring Solution</vt:lpstr>
      <vt:lpstr>Agent Proctoring Technical Solution</vt:lpstr>
      <vt:lpstr>Agent Proctoring Features details</vt:lpstr>
      <vt:lpstr>Application Overview</vt:lpstr>
      <vt:lpstr>Detailed Timelines and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Dubey</dc:creator>
  <cp:lastModifiedBy>Ashish Dubey</cp:lastModifiedBy>
  <cp:revision>48</cp:revision>
  <dcterms:created xsi:type="dcterms:W3CDTF">2020-07-20T10:10:50Z</dcterms:created>
  <dcterms:modified xsi:type="dcterms:W3CDTF">2021-11-01T11:27:30Z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0x010100A9AA2BB81D11A6478B9D7D98184D9A5D</vt:lpwstr>
  </property>
</Properties>
</file>