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6" r:id="rId3"/>
    <p:sldId id="257" r:id="rId4"/>
    <p:sldId id="258" r:id="rId5"/>
    <p:sldId id="273" r:id="rId6"/>
    <p:sldId id="259" r:id="rId7"/>
    <p:sldId id="268" r:id="rId8"/>
    <p:sldId id="277" r:id="rId9"/>
    <p:sldId id="270" r:id="rId10"/>
    <p:sldId id="260" r:id="rId11"/>
    <p:sldId id="261" r:id="rId12"/>
    <p:sldId id="274" r:id="rId13"/>
    <p:sldId id="275" r:id="rId14"/>
    <p:sldId id="267" r:id="rId15"/>
    <p:sldId id="262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B90EA-F298-B045-8A06-8284A9F783E7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F7EAC-6767-8C40-97C8-32CA58A30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all this data and you have no freaking clue what to do with it.  Imagine a scenario where you</a:t>
            </a:r>
            <a:r>
              <a:rPr lang="en-US" baseline="0" dirty="0" smtClean="0"/>
              <a:t> have tons of meta data information about each of your products.  Or perhaps say that you have a bunch of movies that have ratings.  Overall you want to be able to judge what is useful for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F7EAC-6767-8C40-97C8-32CA58A304D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</a:t>
            </a:r>
            <a:r>
              <a:rPr lang="en-US" baseline="0" dirty="0" smtClean="0"/>
              <a:t> there is a plethora of solutions, one of the easiest to use is support vector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F7EAC-6767-8C40-97C8-32CA58A304D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machines are a</a:t>
            </a:r>
            <a:r>
              <a:rPr lang="en-US" baseline="0" dirty="0" smtClean="0"/>
              <a:t> supervised learning model.  This means that you give it the data you want it to learn from, instead of it going out to find some new data.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Hyperplanes</a:t>
            </a:r>
            <a:r>
              <a:rPr lang="en-US" baseline="0" dirty="0" smtClean="0"/>
              <a:t> are really just high dimensional plates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F7EAC-6767-8C40-97C8-32CA58A304D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</a:t>
            </a:r>
            <a:r>
              <a:rPr lang="en-US" baseline="0" dirty="0" smtClean="0"/>
              <a:t> first speech was at </a:t>
            </a:r>
            <a:r>
              <a:rPr lang="en-US" baseline="0" dirty="0" err="1" smtClean="0"/>
              <a:t>reddirt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rubyconf</a:t>
            </a:r>
            <a:r>
              <a:rPr lang="en-US" baseline="0" dirty="0" smtClean="0"/>
              <a:t> and I bombed.  I have some ideas why, but at the end of the day I got a lot of ratings without explanation.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love to learn so please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F7EAC-6767-8C40-97C8-32CA58A304D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me feedback </a:t>
            </a:r>
            <a:r>
              <a:rPr lang="en-US" dirty="0" err="1" smtClean="0">
                <a:sym typeface="Wingdings"/>
              </a:rPr>
              <a:t></a:t>
            </a:r>
            <a:r>
              <a:rPr lang="en-US" dirty="0" smtClean="0">
                <a:sym typeface="Wingdings"/>
              </a:rPr>
              <a:t>.  I will &lt;3 you forever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F7EAC-6767-8C40-97C8-32CA58A304D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84" y="645528"/>
            <a:ext cx="8397228" cy="4320480"/>
          </a:xfrm>
        </p:spPr>
        <p:txBody>
          <a:bodyPr anchor="t" anchorCtr="0">
            <a:noAutofit/>
          </a:bodyPr>
          <a:lstStyle>
            <a:lvl1pPr algn="l">
              <a:lnSpc>
                <a:spcPts val="5000"/>
              </a:lnSpc>
              <a:defRPr sz="6600" b="0" cap="all" baseline="0">
                <a:solidFill>
                  <a:srgbClr val="344447"/>
                </a:solidFill>
                <a:latin typeface="Helvetica Neue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972" y="4446005"/>
            <a:ext cx="8389316" cy="1752600"/>
          </a:xfrm>
        </p:spPr>
        <p:txBody>
          <a:bodyPr>
            <a:normAutofit/>
          </a:bodyPr>
          <a:lstStyle>
            <a:lvl1pPr marL="0" indent="0" algn="l">
              <a:lnSpc>
                <a:spcPts val="1500"/>
              </a:lnSpc>
              <a:buNone/>
              <a:defRPr sz="2000">
                <a:solidFill>
                  <a:srgbClr val="344447"/>
                </a:solidFill>
                <a:latin typeface="Helvetica Neu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CE01-85D9-3345-902D-FBD9C209A421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C669-6AF4-BD43-9D3D-D2AA4988C6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24128" y="4033867"/>
            <a:ext cx="2353444" cy="2824133"/>
          </a:xfrm>
          <a:prstGeom prst="line">
            <a:avLst/>
          </a:prstGeom>
          <a:ln>
            <a:solidFill>
              <a:srgbClr val="344447">
                <a:alpha val="14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7812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c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552337"/>
            <a:ext cx="2749921" cy="11430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5" y="2131131"/>
            <a:ext cx="2124109" cy="3364130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4447"/>
                </a:solidFill>
              </a:defRPr>
            </a:lvl1pPr>
            <a:lvl2pPr marL="0" indent="0">
              <a:buNone/>
              <a:defRPr sz="1400">
                <a:solidFill>
                  <a:srgbClr val="344447"/>
                </a:solidFill>
              </a:defRPr>
            </a:lvl2pPr>
            <a:lvl3pPr marL="0" indent="0">
              <a:buNone/>
              <a:defRPr sz="1400">
                <a:solidFill>
                  <a:srgbClr val="344447"/>
                </a:solidFill>
              </a:defRPr>
            </a:lvl3pPr>
            <a:lvl4pPr marL="0" indent="0">
              <a:buNone/>
              <a:defRPr sz="1400">
                <a:solidFill>
                  <a:srgbClr val="344447"/>
                </a:solidFill>
              </a:defRPr>
            </a:lvl4pPr>
            <a:lvl5pPr marL="0" indent="0">
              <a:buNone/>
              <a:defRPr sz="1400">
                <a:solidFill>
                  <a:srgbClr val="3444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CE01-85D9-3345-902D-FBD9C209A421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C669-6AF4-BD43-9D3D-D2AA4988C6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941935" y="717794"/>
            <a:ext cx="6003583" cy="528566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31066" y="1172824"/>
            <a:ext cx="5104800" cy="40003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813561"/>
            <a:ext cx="2162690" cy="283661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2pPr>
            <a:lvl3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3pPr>
            <a:lvl4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4pPr>
            <a:lvl5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3333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_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552337"/>
            <a:ext cx="2749921" cy="11430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5" y="2131131"/>
            <a:ext cx="2124109" cy="3364130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4447"/>
                </a:solidFill>
              </a:defRPr>
            </a:lvl1pPr>
            <a:lvl2pPr marL="0" indent="0">
              <a:buNone/>
              <a:defRPr sz="1400">
                <a:solidFill>
                  <a:srgbClr val="344447"/>
                </a:solidFill>
              </a:defRPr>
            </a:lvl2pPr>
            <a:lvl3pPr marL="0" indent="0">
              <a:buNone/>
              <a:defRPr sz="1400">
                <a:solidFill>
                  <a:srgbClr val="344447"/>
                </a:solidFill>
              </a:defRPr>
            </a:lvl3pPr>
            <a:lvl4pPr marL="0" indent="0">
              <a:buNone/>
              <a:defRPr sz="1400">
                <a:solidFill>
                  <a:srgbClr val="344447"/>
                </a:solidFill>
              </a:defRPr>
            </a:lvl4pPr>
            <a:lvl5pPr marL="0" indent="0">
              <a:buNone/>
              <a:defRPr sz="1400">
                <a:solidFill>
                  <a:srgbClr val="3444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CE01-85D9-3345-902D-FBD9C209A421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C669-6AF4-BD43-9D3D-D2AA4988C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813561"/>
            <a:ext cx="2162690" cy="283661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2pPr>
            <a:lvl3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3pPr>
            <a:lvl4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4pPr>
            <a:lvl5pPr marL="0" indent="0">
              <a:buNone/>
              <a:defRPr sz="1200" cap="all" baseline="0">
                <a:solidFill>
                  <a:schemeClr val="bg1"/>
                </a:solidFill>
                <a:latin typeface="Helvetica Neue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002423" y="785482"/>
            <a:ext cx="5753148" cy="5292000"/>
          </a:xfrm>
          <a:prstGeom prst="rect">
            <a:avLst/>
          </a:prstGeom>
        </p:spPr>
      </p:pic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3133725" y="1286427"/>
            <a:ext cx="5398217" cy="466897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8107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CE01-85D9-3345-902D-FBD9C209A421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C669-6AF4-BD43-9D3D-D2AA4988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0537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552337"/>
            <a:ext cx="8229600" cy="11430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4" y="1600202"/>
            <a:ext cx="8229600" cy="4334677"/>
          </a:xfrm>
        </p:spPr>
        <p:txBody>
          <a:bodyPr/>
          <a:lstStyle>
            <a:lvl1pPr marL="0" indent="0">
              <a:buNone/>
              <a:defRPr>
                <a:solidFill>
                  <a:srgbClr val="344447"/>
                </a:solidFill>
              </a:defRPr>
            </a:lvl1pPr>
            <a:lvl2pPr marL="457200" indent="0">
              <a:buNone/>
              <a:defRPr>
                <a:solidFill>
                  <a:srgbClr val="344447"/>
                </a:solidFill>
              </a:defRPr>
            </a:lvl2pPr>
            <a:lvl3pPr marL="914400" indent="0">
              <a:buNone/>
              <a:defRPr>
                <a:solidFill>
                  <a:srgbClr val="344447"/>
                </a:solidFill>
              </a:defRPr>
            </a:lvl3pPr>
            <a:lvl4pPr marL="1371600" indent="0">
              <a:buNone/>
              <a:defRPr>
                <a:solidFill>
                  <a:srgbClr val="344447"/>
                </a:solidFill>
              </a:defRPr>
            </a:lvl4pPr>
            <a:lvl5pPr marL="1828800" indent="0"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CE01-85D9-3345-902D-FBD9C209A421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C669-6AF4-BD43-9D3D-D2AA4988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061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552337"/>
            <a:ext cx="8229600" cy="11430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CE01-85D9-3345-902D-FBD9C209A421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C669-6AF4-BD43-9D3D-D2AA4988C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 rot="18900000">
            <a:off x="277536" y="3294697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 rot="18900000">
            <a:off x="729853" y="3144008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 rot="18900000">
            <a:off x="962296" y="3258121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 rot="18900000">
            <a:off x="975623" y="3634128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 rot="18900000">
            <a:off x="1505813" y="3393087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 rot="18900000">
            <a:off x="1621631" y="3646197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 rot="18900000">
            <a:off x="2080848" y="3488181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 rot="18900000">
            <a:off x="2117335" y="3837856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 rot="18900000">
            <a:off x="2706909" y="3521469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 rot="18900000">
            <a:off x="3161778" y="3370780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 rot="18900000">
            <a:off x="3243154" y="3669236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 rot="18900000">
            <a:off x="3580199" y="3659002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/>
          </p:nvPr>
        </p:nvSpPr>
        <p:spPr>
          <a:xfrm rot="18900000">
            <a:off x="4213661" y="3294698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/>
          </p:nvPr>
        </p:nvSpPr>
        <p:spPr>
          <a:xfrm rot="18900000">
            <a:off x="4651532" y="3163023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/>
          </p:nvPr>
        </p:nvSpPr>
        <p:spPr>
          <a:xfrm rot="18900000">
            <a:off x="4996257" y="3144367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8"/>
          </p:nvPr>
        </p:nvSpPr>
        <p:spPr>
          <a:xfrm rot="18900000">
            <a:off x="5200247" y="3294698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9"/>
          </p:nvPr>
        </p:nvSpPr>
        <p:spPr>
          <a:xfrm rot="18900000">
            <a:off x="5613650" y="3196308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0"/>
          </p:nvPr>
        </p:nvSpPr>
        <p:spPr>
          <a:xfrm rot="18900000">
            <a:off x="6070730" y="3045619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31"/>
          </p:nvPr>
        </p:nvSpPr>
        <p:spPr>
          <a:xfrm rot="18900000">
            <a:off x="6305725" y="3159732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 rot="18900000">
            <a:off x="6285028" y="3579631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33"/>
          </p:nvPr>
        </p:nvSpPr>
        <p:spPr>
          <a:xfrm rot="18900000">
            <a:off x="6727510" y="3443926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34"/>
          </p:nvPr>
        </p:nvSpPr>
        <p:spPr>
          <a:xfrm rot="18900000">
            <a:off x="7182379" y="3294698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35"/>
          </p:nvPr>
        </p:nvSpPr>
        <p:spPr>
          <a:xfrm rot="18900000">
            <a:off x="-1295110" y="3205456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6"/>
          </p:nvPr>
        </p:nvSpPr>
        <p:spPr>
          <a:xfrm rot="18900000">
            <a:off x="-1060115" y="3319569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37"/>
          </p:nvPr>
        </p:nvSpPr>
        <p:spPr>
          <a:xfrm rot="18900000">
            <a:off x="-649215" y="3221552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8"/>
          </p:nvPr>
        </p:nvSpPr>
        <p:spPr>
          <a:xfrm rot="18900000">
            <a:off x="-638330" y="3603764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9"/>
          </p:nvPr>
        </p:nvSpPr>
        <p:spPr>
          <a:xfrm rot="18900000">
            <a:off x="-183461" y="3454536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0"/>
          </p:nvPr>
        </p:nvSpPr>
        <p:spPr>
          <a:xfrm rot="18900000">
            <a:off x="7686162" y="3088413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41"/>
          </p:nvPr>
        </p:nvSpPr>
        <p:spPr>
          <a:xfrm rot="18900000">
            <a:off x="7767538" y="3386869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2"/>
          </p:nvPr>
        </p:nvSpPr>
        <p:spPr>
          <a:xfrm rot="18900000">
            <a:off x="8104583" y="3376635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3"/>
          </p:nvPr>
        </p:nvSpPr>
        <p:spPr>
          <a:xfrm rot="18900000">
            <a:off x="8738045" y="3012331"/>
            <a:ext cx="1843088" cy="268604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cap="all" baseline="0">
                <a:solidFill>
                  <a:schemeClr val="bg1"/>
                </a:solidFill>
                <a:latin typeface="Helvetica Neue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061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69" y="555161"/>
            <a:ext cx="8229600" cy="1143000"/>
          </a:xfrm>
        </p:spPr>
        <p:txBody>
          <a:bodyPr/>
          <a:lstStyle>
            <a:lvl1pPr>
              <a:lnSpc>
                <a:spcPts val="23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CE01-85D9-3345-902D-FBD9C209A421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C669-6AF4-BD43-9D3D-D2AA4988C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48462" y="1697761"/>
            <a:ext cx="2516188" cy="38176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48463" y="2084500"/>
            <a:ext cx="3730251" cy="38176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48463" y="2476955"/>
            <a:ext cx="3069028" cy="38176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448462" y="2869411"/>
            <a:ext cx="4123538" cy="38176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448463" y="3256150"/>
            <a:ext cx="3924435" cy="38176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48463" y="3642890"/>
            <a:ext cx="2691613" cy="38176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48463" y="4029629"/>
            <a:ext cx="3400867" cy="38176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48463" y="4416369"/>
            <a:ext cx="3083777" cy="38176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48463" y="4808821"/>
            <a:ext cx="2346357" cy="381762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163208" y="1602105"/>
            <a:ext cx="3466443" cy="44234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1006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552337"/>
            <a:ext cx="8229600" cy="11430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1" y="1600202"/>
            <a:ext cx="5007077" cy="4334677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CE01-85D9-3345-902D-FBD9C209A421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C669-6AF4-BD43-9D3D-D2AA4988C6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677422" y="1567543"/>
            <a:ext cx="4036728" cy="381459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4505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552337"/>
            <a:ext cx="8229600" cy="11430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978" y="1600202"/>
            <a:ext cx="2520000" cy="1921714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CE01-85D9-3345-902D-FBD9C209A421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C669-6AF4-BD43-9D3D-D2AA4988C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12964" y="1602106"/>
            <a:ext cx="2520000" cy="19202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519524" y="3889146"/>
            <a:ext cx="2520000" cy="1921714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10510" y="3891049"/>
            <a:ext cx="2520000" cy="19202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-2018364" y="1567544"/>
            <a:ext cx="4036728" cy="381459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_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552337"/>
            <a:ext cx="8229600" cy="11430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273" y="2021546"/>
            <a:ext cx="2520000" cy="1921714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CE01-85D9-3345-902D-FBD9C209A421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C669-6AF4-BD43-9D3D-D2AA4988C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3259" y="2023450"/>
            <a:ext cx="2520000" cy="19202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199819" y="4275378"/>
            <a:ext cx="2520000" cy="1921714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090805" y="4277281"/>
            <a:ext cx="2520000" cy="19202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361042" y="2028866"/>
            <a:ext cx="2520000" cy="1921714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358588" y="4282698"/>
            <a:ext cx="2520000" cy="1921714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5" y="1690074"/>
            <a:ext cx="2516188" cy="2592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205910" y="1697394"/>
            <a:ext cx="2516188" cy="2592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1517" y="1687153"/>
            <a:ext cx="2516188" cy="2592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364875" y="3935837"/>
            <a:ext cx="2516188" cy="2592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212010" y="3943157"/>
            <a:ext cx="2516188" cy="2592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6097617" y="3932916"/>
            <a:ext cx="2516188" cy="2592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cap="all" baseline="0">
                <a:solidFill>
                  <a:schemeClr val="bg1"/>
                </a:solidFill>
                <a:latin typeface="Helvetica Neue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552337"/>
            <a:ext cx="8229600" cy="11430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CE01-85D9-3345-902D-FBD9C209A421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C669-6AF4-BD43-9D3D-D2AA4988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eam-Bi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552337"/>
            <a:ext cx="8229600" cy="11430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CE01-85D9-3345-902D-FBD9C209A421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C669-6AF4-BD43-9D3D-D2AA4988C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63715" y="2488600"/>
            <a:ext cx="4489450" cy="360741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7664" y="1584334"/>
            <a:ext cx="4427537" cy="499110"/>
          </a:xfrm>
        </p:spPr>
        <p:txBody>
          <a:bodyPr>
            <a:noAutofit/>
          </a:bodyPr>
          <a:lstStyle>
            <a:lvl1pPr>
              <a:buNone/>
              <a:defRPr sz="1600" cap="all" baseline="0">
                <a:latin typeface="Helvetica Neue" pitchFamily="2" charset="0"/>
              </a:defRPr>
            </a:lvl1pPr>
            <a:lvl2pPr>
              <a:buNone/>
              <a:defRPr sz="1600" cap="all" baseline="0">
                <a:latin typeface="Helvetica Neue" pitchFamily="2" charset="0"/>
              </a:defRPr>
            </a:lvl2pPr>
            <a:lvl3pPr>
              <a:buNone/>
              <a:defRPr sz="1600" cap="all" baseline="0">
                <a:latin typeface="Helvetica Neue" pitchFamily="2" charset="0"/>
              </a:defRPr>
            </a:lvl3pPr>
            <a:lvl4pPr>
              <a:buNone/>
              <a:defRPr sz="1600" cap="all" baseline="0">
                <a:latin typeface="Helvetica Neue" pitchFamily="2" charset="0"/>
              </a:defRPr>
            </a:lvl4pPr>
            <a:lvl5pPr>
              <a:buNone/>
              <a:defRPr sz="1600" cap="all" baseline="0"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Team player name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166125" y="1990743"/>
            <a:ext cx="4427537" cy="499110"/>
          </a:xfrm>
        </p:spPr>
        <p:txBody>
          <a:bodyPr>
            <a:noAutofit/>
          </a:bodyPr>
          <a:lstStyle>
            <a:lvl1pPr>
              <a:buNone/>
              <a:defRPr sz="1600" cap="none" baseline="0">
                <a:solidFill>
                  <a:schemeClr val="bg1">
                    <a:lumMod val="50000"/>
                  </a:schemeClr>
                </a:solidFill>
                <a:latin typeface="Helvetica Neue" pitchFamily="2" charset="0"/>
              </a:defRPr>
            </a:lvl1pPr>
            <a:lvl2pPr>
              <a:buNone/>
              <a:defRPr sz="1600" cap="all" baseline="0">
                <a:latin typeface="Helvetica Neue" pitchFamily="2" charset="0"/>
              </a:defRPr>
            </a:lvl2pPr>
            <a:lvl3pPr>
              <a:buNone/>
              <a:defRPr sz="1600" cap="all" baseline="0">
                <a:latin typeface="Helvetica Neue" pitchFamily="2" charset="0"/>
              </a:defRPr>
            </a:lvl3pPr>
            <a:lvl4pPr>
              <a:buNone/>
              <a:defRPr sz="1600" cap="all" baseline="0">
                <a:latin typeface="Helvetica Neue" pitchFamily="2" charset="0"/>
              </a:defRPr>
            </a:lvl4pPr>
            <a:lvl5pPr>
              <a:buNone/>
              <a:defRPr sz="1600" cap="all" baseline="0"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Team player title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-451620" y="0"/>
            <a:ext cx="307347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669" y="457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22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CE01-85D9-3345-902D-FBD9C209A421}" type="datetimeFigureOut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C669-6AF4-BD43-9D3D-D2AA4988C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7374" y="556269"/>
            <a:ext cx="353961" cy="159283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354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 cap="all" baseline="0">
          <a:solidFill>
            <a:srgbClr val="344447"/>
          </a:solidFill>
          <a:latin typeface="Helvetica Neue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4444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444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444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444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444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matt@matthewkirk.com" TargetMode="External"/><Relationship Id="rId4" Type="http://schemas.openxmlformats.org/officeDocument/2006/relationships/hyperlink" Target="http://github.com/hexgnu/rmw-svm" TargetMode="External"/><Relationship Id="rId5" Type="http://schemas.openxmlformats.org/officeDocument/2006/relationships/hyperlink" Target="http://spkr8.com/t/884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</a:rPr>
              <a:t>Support Vector Machines With JRUBY</a:t>
            </a:r>
            <a:endParaRPr lang="en-US" dirty="0"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Matt Kirk</a:t>
            </a:r>
          </a:p>
          <a:p>
            <a:r>
              <a:rPr lang="en-US" dirty="0" err="1" smtClean="0">
                <a:latin typeface="Arial"/>
              </a:rPr>
              <a:t>SocialVolt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LibSVM</a:t>
            </a:r>
            <a:r>
              <a:rPr lang="en-US" dirty="0" smtClean="0"/>
              <a:t> is the post popular </a:t>
            </a:r>
            <a:r>
              <a:rPr lang="en-US" dirty="0" err="1" smtClean="0"/>
              <a:t>svm</a:t>
            </a:r>
            <a:r>
              <a:rPr lang="en-US" dirty="0" smtClean="0"/>
              <a:t> library out there written originally in C</a:t>
            </a:r>
          </a:p>
          <a:p>
            <a:endParaRPr lang="en-US" dirty="0" smtClean="0"/>
          </a:p>
          <a:p>
            <a:r>
              <a:rPr lang="en-US" dirty="0" smtClean="0"/>
              <a:t>But also simultaneously ported to Java.</a:t>
            </a:r>
          </a:p>
          <a:p>
            <a:endParaRPr lang="en-US" dirty="0" smtClean="0"/>
          </a:p>
          <a:p>
            <a:r>
              <a:rPr lang="en-US" dirty="0" smtClean="0"/>
              <a:t>To utilize it’s bindings it’s easier to load it all up in a Jar and mess around with it in IRB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THERE IS A </a:t>
            </a:r>
            <a:r>
              <a:rPr lang="en-US" dirty="0" err="1" smtClean="0"/>
              <a:t>RUBy</a:t>
            </a:r>
            <a:r>
              <a:rPr lang="en-US" dirty="0" smtClean="0"/>
              <a:t> VERSION!!!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 the ruby version isn’t very good and runs exceptionally slow.</a:t>
            </a:r>
          </a:p>
          <a:p>
            <a:endParaRPr lang="en-US" dirty="0" smtClean="0"/>
          </a:p>
          <a:p>
            <a:r>
              <a:rPr lang="en-US" dirty="0" smtClean="0"/>
              <a:t>One you can’t really find easily, and the other one using Swig has some interesting implementation problems such as overcomplicating </a:t>
            </a:r>
            <a:r>
              <a:rPr lang="en-US" dirty="0" err="1" smtClean="0"/>
              <a:t>svm_node</a:t>
            </a:r>
            <a:r>
              <a:rPr lang="en-US" dirty="0" smtClean="0"/>
              <a:t> creation.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941702"/>
            <a:ext cx="7772400" cy="1362074"/>
          </a:xfrm>
        </p:spPr>
        <p:txBody>
          <a:bodyPr/>
          <a:lstStyle/>
          <a:p>
            <a:r>
              <a:rPr lang="en-US" dirty="0" smtClean="0"/>
              <a:t>Stop! Example Time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Ghost Fever (Campy, 1987): 5 Stars</a:t>
            </a:r>
          </a:p>
          <a:p>
            <a:r>
              <a:rPr lang="en-US" dirty="0" smtClean="0"/>
              <a:t>Attack of the Killer Tomatoes (“Man eating monster”, 1978): 3 Stars</a:t>
            </a:r>
          </a:p>
          <a:p>
            <a:r>
              <a:rPr lang="en-US" dirty="0" smtClean="0"/>
              <a:t>The Blob (Teenagers, 1988): 2 stars</a:t>
            </a:r>
          </a:p>
          <a:p>
            <a:endParaRPr lang="en-US" dirty="0" smtClean="0"/>
          </a:p>
          <a:p>
            <a:r>
              <a:rPr lang="en-US" dirty="0" smtClean="0"/>
              <a:t>Turns into: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9851" y="4064399"/>
          <a:ext cx="80207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406"/>
                <a:gridCol w="1105688"/>
                <a:gridCol w="1188896"/>
                <a:gridCol w="1105688"/>
                <a:gridCol w="1105688"/>
                <a:gridCol w="1105688"/>
                <a:gridCol w="110568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All located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classifying generic attributes support vector machines shine but there are many other supervised and unsupervised learning </a:t>
            </a:r>
            <a:r>
              <a:rPr lang="en-US" dirty="0" err="1" smtClean="0"/>
              <a:t>algoritms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Linear regression</a:t>
            </a:r>
          </a:p>
          <a:p>
            <a:pPr>
              <a:buFontTx/>
              <a:buChar char="•"/>
            </a:pPr>
            <a:r>
              <a:rPr lang="en-US" dirty="0" smtClean="0"/>
              <a:t>Logistic regression</a:t>
            </a:r>
          </a:p>
          <a:p>
            <a:pPr>
              <a:buFontTx/>
              <a:buChar char="•"/>
            </a:pPr>
            <a:r>
              <a:rPr lang="en-US" dirty="0" smtClean="0"/>
              <a:t>Naïve Bayesian ranks</a:t>
            </a:r>
          </a:p>
          <a:p>
            <a:pPr>
              <a:buFontTx/>
              <a:buChar char="•"/>
            </a:pPr>
            <a:r>
              <a:rPr lang="en-US" dirty="0" smtClean="0"/>
              <a:t>K-nearest neighbor algorithm</a:t>
            </a:r>
          </a:p>
          <a:p>
            <a:pPr>
              <a:buFontTx/>
              <a:buChar char="•"/>
            </a:pPr>
            <a:r>
              <a:rPr lang="en-US" dirty="0" smtClean="0"/>
              <a:t>Etc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 err="1" smtClean="0">
                <a:sym typeface="Wingdings"/>
              </a:rPr>
              <a:t></a:t>
            </a:r>
            <a:r>
              <a:rPr lang="en-US" dirty="0" smtClean="0">
                <a:sym typeface="Wingdings"/>
              </a:rPr>
              <a:t>	</a:t>
            </a:r>
            <a:endParaRPr lang="en-US" dirty="0"/>
          </a:p>
        </p:txBody>
      </p:sp>
      <p:pic>
        <p:nvPicPr>
          <p:cNvPr id="4" name="Content Placeholder 3" descr="Screen shot 2011-11-04 at 1.36.37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90820" r="-9082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me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Twitter: @</a:t>
            </a:r>
            <a:r>
              <a:rPr lang="en-US" dirty="0" err="1" smtClean="0"/>
              <a:t>mjkirk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smtClean="0">
                <a:hlinkClick r:id="rId3"/>
              </a:rPr>
              <a:t>matt@matthewkirk.com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http://github.com/hexgnu/rmw-</a:t>
            </a:r>
            <a:r>
              <a:rPr lang="en-US" dirty="0" smtClean="0">
                <a:hlinkClick r:id="rId4"/>
              </a:rPr>
              <a:t>svm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SpeakerRate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http://spkr8.com/t/8842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 Safari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Kirk</a:t>
            </a:r>
          </a:p>
          <a:p>
            <a:r>
              <a:rPr lang="en-US" dirty="0" err="1" smtClean="0"/>
              <a:t>SocialVolt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so much data out in the world.</a:t>
            </a:r>
          </a:p>
          <a:p>
            <a:endParaRPr lang="en-US" dirty="0" smtClean="0"/>
          </a:p>
          <a:p>
            <a:r>
              <a:rPr lang="en-US" dirty="0" smtClean="0"/>
              <a:t>What the hell should people do with it?</a:t>
            </a:r>
          </a:p>
          <a:p>
            <a:endParaRPr lang="en-US" dirty="0" smtClean="0"/>
          </a:p>
          <a:p>
            <a:r>
              <a:rPr lang="en-US" dirty="0" smtClean="0"/>
              <a:t>Ruby doesn’t have many machine learning or data mining packages out there.</a:t>
            </a:r>
          </a:p>
          <a:p>
            <a:endParaRPr lang="en-US" dirty="0" smtClean="0"/>
          </a:p>
          <a:p>
            <a:r>
              <a:rPr lang="en-US" dirty="0" smtClean="0"/>
              <a:t>Writing C-extensions to pull in existing open source work is a pain!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15" y="1600202"/>
            <a:ext cx="8229600" cy="4334677"/>
          </a:xfrm>
        </p:spPr>
        <p:txBody>
          <a:bodyPr/>
          <a:lstStyle/>
          <a:p>
            <a:r>
              <a:rPr lang="en-US" dirty="0" smtClean="0"/>
              <a:t>Given a data set we can utilize a supervised learning model.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While many supervised learning models exist support vector machines are great for classification and are well supported in packages.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ruby’s </a:t>
            </a:r>
            <a:r>
              <a:rPr lang="en-US" dirty="0" err="1" smtClean="0"/>
              <a:t>svm</a:t>
            </a:r>
            <a:r>
              <a:rPr lang="en-US" dirty="0" smtClean="0"/>
              <a:t> gems are somewhat outdated the best option is to tie into the java package that is under active development.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Jruby</a:t>
            </a:r>
            <a:r>
              <a:rPr lang="en-US" dirty="0" smtClean="0"/>
              <a:t>?!!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Ruby’s power along with Java’s tons of packages.</a:t>
            </a:r>
          </a:p>
          <a:p>
            <a:endParaRPr lang="en-US" dirty="0" smtClean="0"/>
          </a:p>
          <a:p>
            <a:r>
              <a:rPr lang="en-US" dirty="0" smtClean="0"/>
              <a:t>Don’t think I like Java :-P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steps to support vector machines:</a:t>
            </a:r>
          </a:p>
          <a:p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Collect data</a:t>
            </a:r>
          </a:p>
          <a:p>
            <a:pPr marL="457200" indent="-457200">
              <a:buAutoNum type="arabicPeriod"/>
            </a:pPr>
            <a:r>
              <a:rPr lang="en-US" dirty="0" smtClean="0"/>
              <a:t>Map data onto high dimensional planes</a:t>
            </a:r>
          </a:p>
          <a:p>
            <a:pPr marL="457200" indent="-457200">
              <a:buAutoNum type="arabicPeriod"/>
            </a:pPr>
            <a:r>
              <a:rPr lang="en-US" dirty="0" smtClean="0"/>
              <a:t>Use hyper planes to determine classification of new data</a:t>
            </a:r>
          </a:p>
          <a:p>
            <a:pPr marL="457200" indent="-457200">
              <a:buAutoNum type="arabicPeriod"/>
            </a:pPr>
            <a:r>
              <a:rPr lang="en-US" dirty="0" smtClean="0"/>
              <a:t>Rinse and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Linear: </a:t>
            </a:r>
            <a:r>
              <a:rPr lang="en-US" dirty="0" err="1" smtClean="0"/>
              <a:t>u</a:t>
            </a:r>
            <a:r>
              <a:rPr lang="en-US" dirty="0" smtClean="0"/>
              <a:t>’*</a:t>
            </a:r>
            <a:r>
              <a:rPr lang="en-US" dirty="0" err="1" smtClean="0"/>
              <a:t>v</a:t>
            </a:r>
            <a:endParaRPr lang="en-US" dirty="0"/>
          </a:p>
        </p:txBody>
      </p:sp>
      <p:pic>
        <p:nvPicPr>
          <p:cNvPr id="4" name="Content Placeholder 3" descr="SvmDimensionMap.jpg"/>
          <p:cNvPicPr>
            <a:picLocks noGrp="1" noChangeAspect="1"/>
          </p:cNvPicPr>
          <p:nvPr>
            <p:ph idx="1"/>
          </p:nvPr>
        </p:nvPicPr>
        <p:blipFill>
          <a:blip r:embed="rId2"/>
          <a:srcRect l="-5533" r="-553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Margins</a:t>
            </a:r>
            <a:endParaRPr lang="en-US" dirty="0"/>
          </a:p>
        </p:txBody>
      </p:sp>
      <p:pic>
        <p:nvPicPr>
          <p:cNvPr id="4" name="Content Placeholder 3" descr="SVM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25428" r="-2542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“Kernel Trick”</a:t>
            </a:r>
            <a:endParaRPr lang="en-US" dirty="0"/>
          </a:p>
        </p:txBody>
      </p:sp>
      <p:pic>
        <p:nvPicPr>
          <p:cNvPr id="5" name="Content Placeholder 4" descr="SvmWiggl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61189" r="-61189"/>
          <a:stretch>
            <a:fillRect/>
          </a:stretch>
        </p:blipFill>
        <p:spPr/>
      </p:pic>
      <p:pic>
        <p:nvPicPr>
          <p:cNvPr id="4" name="Picture 3" descr="gif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188" y="337313"/>
            <a:ext cx="2120900" cy="63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SwissStyle.potx</Template>
  <TotalTime>1250</TotalTime>
  <Words>605</Words>
  <Application>Microsoft Macintosh PowerPoint</Application>
  <PresentationFormat>On-screen Show (4:3)</PresentationFormat>
  <Paragraphs>118</Paragraphs>
  <Slides>17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SwissStyle</vt:lpstr>
      <vt:lpstr>Support Vector Machines With JRUBY</vt:lpstr>
      <vt:lpstr>Support Vector Machines Safari</vt:lpstr>
      <vt:lpstr>Problem</vt:lpstr>
      <vt:lpstr>Solution</vt:lpstr>
      <vt:lpstr>Why Jruby?!!</vt:lpstr>
      <vt:lpstr>Model</vt:lpstr>
      <vt:lpstr>Linear: u’*v</vt:lpstr>
      <vt:lpstr>Support Margins</vt:lpstr>
      <vt:lpstr>“Kernel Trick”</vt:lpstr>
      <vt:lpstr>Underlying Technology</vt:lpstr>
      <vt:lpstr>BUT THERE IS A RUBy VERSION!!!</vt:lpstr>
      <vt:lpstr>Stop! Example Time</vt:lpstr>
      <vt:lpstr>Some Data</vt:lpstr>
      <vt:lpstr>Source code All located on Github</vt:lpstr>
      <vt:lpstr>Competition</vt:lpstr>
      <vt:lpstr>Please  </vt:lpstr>
      <vt:lpstr>Give me Feedback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with JRuby</dc:title>
  <dc:creator>Matthew Kirk</dc:creator>
  <cp:lastModifiedBy>Matthew Kirk</cp:lastModifiedBy>
  <cp:revision>18</cp:revision>
  <dcterms:created xsi:type="dcterms:W3CDTF">2011-11-05T14:01:26Z</dcterms:created>
  <dcterms:modified xsi:type="dcterms:W3CDTF">2011-11-05T16:01:26Z</dcterms:modified>
</cp:coreProperties>
</file>