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notesSlides/notesSlide11.xml" ContentType="application/vnd.openxmlformats-officedocument.presentationml.notesSlide+xml"/>
  <Override PartName="/ppt/slides/slide2.xml" ContentType="application/vnd.openxmlformats-officedocument.presentationml.slide+xml"/>
  <Override PartName="/docProps/app.xml" ContentType="application/vnd.openxmlformats-officedocument.extended-properties+xml"/>
  <Override PartName="/ppt/notesSlides/notesSlide9.xml" ContentType="application/vnd.openxmlformats-officedocument.presentationml.notesSlide+xml"/>
  <Override PartName="/ppt/slides/slide11.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notesSlides/notesSlide16.xml" ContentType="application/vnd.openxmlformats-officedocument.presentationml.notesSlide+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notesSlides/notesSlide19.xml" ContentType="application/vnd.openxmlformats-officedocument.presentationml.notes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4.xml" ContentType="application/vnd.openxmlformats-officedocument.presentationml.slide+xml"/>
  <Override PartName="/ppt/notesSlides/notesSlide17.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Override PartName="/ppt/notesSlides/notesSlide18.xml" ContentType="application/vnd.openxmlformats-officedocument.presentationml.notesSlide+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Default Extension="pdf" ContentType="application/pdf"/>
  <Override PartName="/ppt/slides/slide19.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4036" r:id="rId1"/>
  </p:sldMasterIdLst>
  <p:notesMasterIdLst>
    <p:notesMasterId r:id="rId21"/>
  </p:notesMasterIdLst>
  <p:handoutMasterIdLst>
    <p:handoutMasterId r:id="rId22"/>
  </p:handoutMasterIdLst>
  <p:sldIdLst>
    <p:sldId id="296" r:id="rId2"/>
    <p:sldId id="257" r:id="rId3"/>
    <p:sldId id="339" r:id="rId4"/>
    <p:sldId id="337" r:id="rId5"/>
    <p:sldId id="320" r:id="rId6"/>
    <p:sldId id="312" r:id="rId7"/>
    <p:sldId id="340" r:id="rId8"/>
    <p:sldId id="314" r:id="rId9"/>
    <p:sldId id="338" r:id="rId10"/>
    <p:sldId id="341" r:id="rId11"/>
    <p:sldId id="343" r:id="rId12"/>
    <p:sldId id="344" r:id="rId13"/>
    <p:sldId id="345" r:id="rId14"/>
    <p:sldId id="347" r:id="rId15"/>
    <p:sldId id="348" r:id="rId16"/>
    <p:sldId id="349" r:id="rId17"/>
    <p:sldId id="350" r:id="rId18"/>
    <p:sldId id="351" r:id="rId19"/>
    <p:sldId id="352" r:id="rId20"/>
  </p:sldIdLst>
  <p:sldSz cx="9144000" cy="6858000" type="screen4x3"/>
  <p:notesSz cx="6858000" cy="9144000"/>
  <p:defaultTextStyle>
    <a:defPPr>
      <a:defRPr lang="en-US"/>
    </a:defPPr>
    <a:lvl1pPr algn="l" defTabSz="457200" rtl="0" fontAlgn="base">
      <a:spcBef>
        <a:spcPct val="0"/>
      </a:spcBef>
      <a:spcAft>
        <a:spcPct val="0"/>
      </a:spcAft>
      <a:defRPr sz="20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0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0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0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0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0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0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0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0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34551" autoAdjust="0"/>
    <p:restoredTop sz="86386" autoAdjust="0"/>
  </p:normalViewPr>
  <p:slideViewPr>
    <p:cSldViewPr snapToObjects="1">
      <p:cViewPr varScale="1">
        <p:scale>
          <a:sx n="83" d="100"/>
          <a:sy n="83" d="100"/>
        </p:scale>
        <p:origin x="-360"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presProps" Target="presProps.xml"/><Relationship Id="rId25" Type="http://schemas.openxmlformats.org/officeDocument/2006/relationships/viewProps" Target="viewProps.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tableStyles" Target="tableStyles.xml"/><Relationship Id="rId14" Type="http://schemas.openxmlformats.org/officeDocument/2006/relationships/slide" Target="slides/slide13.xml"/><Relationship Id="rId23" Type="http://schemas.openxmlformats.org/officeDocument/2006/relationships/printerSettings" Target="printerSettings/printerSettings1.bin"/><Relationship Id="rId4" Type="http://schemas.openxmlformats.org/officeDocument/2006/relationships/slide" Target="slides/slide3.xml"/><Relationship Id="rId26" Type="http://schemas.openxmlformats.org/officeDocument/2006/relationships/theme" Target="theme/theme1.xml"/><Relationship Id="rId11" Type="http://schemas.openxmlformats.org/officeDocument/2006/relationships/slide" Target="slides/slide10.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r>
              <a:rPr lang="en-US"/>
              <a:t>fdddddddddddddd</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E0641293-6525-F640-8A28-40EC2490912D}" type="datetime1">
              <a:rPr lang="en-US"/>
              <a:pPr>
                <a:defRPr/>
              </a:pPr>
              <a:t>8/21/09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D9A5CEC-77DD-5B41-A787-A2DA39072DAC}"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r>
              <a:rPr lang="en-US"/>
              <a:t>fdddddddddddddd</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75AE4D24-2BAC-BC4E-9B98-264C7502402C}" type="datetime1">
              <a:rPr lang="en-US"/>
              <a:pPr>
                <a:defRPr/>
              </a:pPr>
              <a:t>8/21/09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367094ED-7635-B448-B267-89D216DD45FA}"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Let’s start.</a:t>
            </a:r>
          </a:p>
          <a:p>
            <a:r>
              <a:rPr lang="en-US"/>
              <a:t>Good afternoon, everyone. My name is Xi He. Today I am going to talk about thermal-aware resource management framework.</a:t>
            </a:r>
          </a:p>
        </p:txBody>
      </p:sp>
      <p:sp>
        <p:nvSpPr>
          <p:cNvPr id="1638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prstTxWarp prst="textNoShape">
              <a:avLst/>
            </a:prstTxWarp>
          </a:bodyPr>
          <a:lstStyle/>
          <a:p>
            <a:pPr algn="r"/>
            <a:fld id="{73A46D37-EC43-D94A-B0DB-01BF170EA636}" type="slidenum">
              <a:rPr lang="en-US" sz="1200"/>
              <a:pPr algn="r"/>
              <a:t>1</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headEnd/>
            <a:tailEnd/>
          </a:ln>
        </p:spPr>
      </p:sp>
      <p:sp>
        <p:nvSpPr>
          <p:cNvPr id="30723" name="Rectangle 3"/>
          <p:cNvSpPr>
            <a:spLocks noGrp="1"/>
          </p:cNvSpPr>
          <p:nvPr>
            <p:ph type="body" idx="1"/>
          </p:nvPr>
        </p:nvSpPr>
        <p:spPr bwMode="auto">
          <a:noFill/>
        </p:spPr>
        <p:txBody>
          <a:bodyPr wrap="square" numCol="1" anchor="t" anchorCtr="0" compatLnSpc="1">
            <a:prstTxWarp prst="textNoShape">
              <a:avLst/>
            </a:prstTxWarp>
          </a:bodyPr>
          <a:lstStyle/>
          <a:p>
            <a:r>
              <a:rPr lang="en-US"/>
              <a:t>Ok. In the rest of the presentation, I will focus on thermal aware task scheduling, which is an important component in the thermal aware resource management framework. </a:t>
            </a:r>
          </a:p>
          <a:p>
            <a:endParaRPr lang="en-US"/>
          </a:p>
          <a:p>
            <a:r>
              <a:rPr lang="en-US"/>
              <a:t>This slide contains different the task-temperature profiles. A task-temperature profile   shows the temperature increase along with the task execution. You can see this figure, x-axis is the task execution time. Y-axis is the core’s temperature increase. It has been observed that different types of computing tasks generate different amount of heat, and thus have different task-temperature profiles.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headEnd/>
            <a:tailEnd/>
          </a:ln>
        </p:spPr>
      </p:sp>
      <p:sp>
        <p:nvSpPr>
          <p:cNvPr id="30723" name="Rectangle 3"/>
          <p:cNvSpPr>
            <a:spLocks noGrp="1"/>
          </p:cNvSpPr>
          <p:nvPr>
            <p:ph type="body" idx="1"/>
          </p:nvPr>
        </p:nvSpPr>
        <p:spPr bwMode="auto">
          <a:noFill/>
        </p:spPr>
        <p:txBody>
          <a:bodyPr wrap="square" numCol="1" anchor="t" anchorCtr="0" compatLnSpc="1">
            <a:prstTxWarp prst="textNoShape">
              <a:avLst/>
            </a:prstTxWarp>
          </a:bodyPr>
          <a:lstStyle/>
          <a:p>
            <a:r>
              <a:rPr lang="en-US"/>
              <a:t>Ok. In the rest of the presentation, I will focus on thermal aware task scheduling, which is an important component in the thermal aware resource management framework. </a:t>
            </a:r>
          </a:p>
          <a:p>
            <a:endParaRPr lang="en-US"/>
          </a:p>
          <a:p>
            <a:r>
              <a:rPr lang="en-US"/>
              <a:t>This slide contains different the task-temperature profiles. A task-temperature profile   shows the temperature increase along with the task execution. You can see this figure, x-axis is the task execution time. Y-axis is the core’s temperature increase. It has been observed that different types of computing tasks generate different amount of heat, and thus have different task-temperature profiles.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headEnd/>
            <a:tailEnd/>
          </a:ln>
        </p:spPr>
      </p:sp>
      <p:sp>
        <p:nvSpPr>
          <p:cNvPr id="30723" name="Rectangle 3"/>
          <p:cNvSpPr>
            <a:spLocks noGrp="1"/>
          </p:cNvSpPr>
          <p:nvPr>
            <p:ph type="body" idx="1"/>
          </p:nvPr>
        </p:nvSpPr>
        <p:spPr bwMode="auto">
          <a:noFill/>
        </p:spPr>
        <p:txBody>
          <a:bodyPr wrap="square" numCol="1" anchor="t" anchorCtr="0" compatLnSpc="1">
            <a:prstTxWarp prst="textNoShape">
              <a:avLst/>
            </a:prstTxWarp>
          </a:bodyPr>
          <a:lstStyle/>
          <a:p>
            <a:r>
              <a:rPr lang="en-US"/>
              <a:t>Ok. In the rest of the presentation, I will focus on thermal aware task scheduling, which is an important component in the thermal aware resource management framework. </a:t>
            </a:r>
          </a:p>
          <a:p>
            <a:endParaRPr lang="en-US"/>
          </a:p>
          <a:p>
            <a:r>
              <a:rPr lang="en-US"/>
              <a:t>This slide contains different the task-temperature profiles. A task-temperature profile   shows the temperature increase along with the task execution. You can see this figure, x-axis is the task execution time. Y-axis is the core’s temperature increase. It has been observed that different types of computing tasks generate different amount of heat, and thus have different task-temperature profiles.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headEnd/>
            <a:tailEnd/>
          </a:ln>
        </p:spPr>
      </p:sp>
      <p:sp>
        <p:nvSpPr>
          <p:cNvPr id="30723" name="Rectangle 3"/>
          <p:cNvSpPr>
            <a:spLocks noGrp="1"/>
          </p:cNvSpPr>
          <p:nvPr>
            <p:ph type="body" idx="1"/>
          </p:nvPr>
        </p:nvSpPr>
        <p:spPr bwMode="auto">
          <a:noFill/>
        </p:spPr>
        <p:txBody>
          <a:bodyPr wrap="square" numCol="1" anchor="t" anchorCtr="0" compatLnSpc="1">
            <a:prstTxWarp prst="textNoShape">
              <a:avLst/>
            </a:prstTxWarp>
          </a:bodyPr>
          <a:lstStyle/>
          <a:p>
            <a:r>
              <a:rPr lang="en-US"/>
              <a:t>Ok. In the rest of the presentation, I will focus on thermal aware task scheduling, which is an important component in the thermal aware resource management framework. </a:t>
            </a:r>
          </a:p>
          <a:p>
            <a:endParaRPr lang="en-US"/>
          </a:p>
          <a:p>
            <a:r>
              <a:rPr lang="en-US"/>
              <a:t>This slide contains different the task-temperature profiles. A task-temperature profile   shows the temperature increase along with the task execution. You can see this figure, x-axis is the task execution time. Y-axis is the core’s temperature increase. It has been observed that different types of computing tasks generate different amount of heat, and thus have different task-temperature profiles.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headEnd/>
            <a:tailEnd/>
          </a:ln>
        </p:spPr>
      </p:sp>
      <p:sp>
        <p:nvSpPr>
          <p:cNvPr id="30723" name="Rectangle 3"/>
          <p:cNvSpPr>
            <a:spLocks noGrp="1"/>
          </p:cNvSpPr>
          <p:nvPr>
            <p:ph type="body" idx="1"/>
          </p:nvPr>
        </p:nvSpPr>
        <p:spPr bwMode="auto">
          <a:noFill/>
        </p:spPr>
        <p:txBody>
          <a:bodyPr wrap="square" numCol="1" anchor="t" anchorCtr="0" compatLnSpc="1">
            <a:prstTxWarp prst="textNoShape">
              <a:avLst/>
            </a:prstTxWarp>
          </a:bodyPr>
          <a:lstStyle/>
          <a:p>
            <a:r>
              <a:rPr lang="en-US"/>
              <a:t>Ok. In the rest of the presentation, I will focus on thermal aware task scheduling, which is an important component in the thermal aware resource management framework. </a:t>
            </a:r>
          </a:p>
          <a:p>
            <a:endParaRPr lang="en-US"/>
          </a:p>
          <a:p>
            <a:r>
              <a:rPr lang="en-US"/>
              <a:t>This slide contains different the task-temperature profiles. A task-temperature profile   shows the temperature increase along with the task execution. You can see this figure, x-axis is the task execution time. Y-axis is the core’s temperature increase. It has been observed that different types of computing tasks generate different amount of heat, and thus have different task-temperature profiles.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headEnd/>
            <a:tailEnd/>
          </a:ln>
        </p:spPr>
      </p:sp>
      <p:sp>
        <p:nvSpPr>
          <p:cNvPr id="30723" name="Rectangle 3"/>
          <p:cNvSpPr>
            <a:spLocks noGrp="1"/>
          </p:cNvSpPr>
          <p:nvPr>
            <p:ph type="body" idx="1"/>
          </p:nvPr>
        </p:nvSpPr>
        <p:spPr bwMode="auto">
          <a:noFill/>
        </p:spPr>
        <p:txBody>
          <a:bodyPr wrap="square" numCol="1" anchor="t" anchorCtr="0" compatLnSpc="1">
            <a:prstTxWarp prst="textNoShape">
              <a:avLst/>
            </a:prstTxWarp>
          </a:bodyPr>
          <a:lstStyle/>
          <a:p>
            <a:r>
              <a:rPr lang="en-US"/>
              <a:t>Ok. In the rest of the presentation, I will focus on thermal aware task scheduling, which is an important component in the thermal aware resource management framework. </a:t>
            </a:r>
          </a:p>
          <a:p>
            <a:endParaRPr lang="en-US"/>
          </a:p>
          <a:p>
            <a:r>
              <a:rPr lang="en-US"/>
              <a:t>This slide contains different the task-temperature profiles. A task-temperature profile   shows the temperature increase along with the task execution. You can see this figure, x-axis is the task execution time. Y-axis is the core’s temperature increase. It has been observed that different types of computing tasks generate different amount of heat, and thus have different task-temperature profiles.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headEnd/>
            <a:tailEnd/>
          </a:ln>
        </p:spPr>
      </p:sp>
      <p:sp>
        <p:nvSpPr>
          <p:cNvPr id="30723" name="Rectangle 3"/>
          <p:cNvSpPr>
            <a:spLocks noGrp="1"/>
          </p:cNvSpPr>
          <p:nvPr>
            <p:ph type="body" idx="1"/>
          </p:nvPr>
        </p:nvSpPr>
        <p:spPr bwMode="auto">
          <a:noFill/>
        </p:spPr>
        <p:txBody>
          <a:bodyPr wrap="square" numCol="1" anchor="t" anchorCtr="0" compatLnSpc="1">
            <a:prstTxWarp prst="textNoShape">
              <a:avLst/>
            </a:prstTxWarp>
          </a:bodyPr>
          <a:lstStyle/>
          <a:p>
            <a:r>
              <a:rPr lang="en-US"/>
              <a:t>Ok. In the rest of the presentation, I will focus on thermal aware task scheduling, which is an important component in the thermal aware resource management framework. </a:t>
            </a:r>
          </a:p>
          <a:p>
            <a:endParaRPr lang="en-US"/>
          </a:p>
          <a:p>
            <a:r>
              <a:rPr lang="en-US"/>
              <a:t>This slide contains different the task-temperature profiles. A task-temperature profile   shows the temperature increase along with the task execution. You can see this figure, x-axis is the task execution time. Y-axis is the core’s temperature increase. It has been observed that different types of computing tasks generate different amount of heat, and thus have different task-temperature profiles.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headEnd/>
            <a:tailEnd/>
          </a:ln>
        </p:spPr>
      </p:sp>
      <p:sp>
        <p:nvSpPr>
          <p:cNvPr id="30723" name="Rectangle 3"/>
          <p:cNvSpPr>
            <a:spLocks noGrp="1"/>
          </p:cNvSpPr>
          <p:nvPr>
            <p:ph type="body" idx="1"/>
          </p:nvPr>
        </p:nvSpPr>
        <p:spPr bwMode="auto">
          <a:noFill/>
        </p:spPr>
        <p:txBody>
          <a:bodyPr wrap="square" numCol="1" anchor="t" anchorCtr="0" compatLnSpc="1">
            <a:prstTxWarp prst="textNoShape">
              <a:avLst/>
            </a:prstTxWarp>
          </a:bodyPr>
          <a:lstStyle/>
          <a:p>
            <a:r>
              <a:rPr lang="en-US"/>
              <a:t>Ok. In the rest of the presentation, I will focus on thermal aware task scheduling, which is an important component in the thermal aware resource management framework. </a:t>
            </a:r>
          </a:p>
          <a:p>
            <a:endParaRPr lang="en-US"/>
          </a:p>
          <a:p>
            <a:r>
              <a:rPr lang="en-US"/>
              <a:t>This slide contains different the task-temperature profiles. A task-temperature profile   shows the temperature increase along with the task execution. You can see this figure, x-axis is the task execution time. Y-axis is the core’s temperature increase. It has been observed that different types of computing tasks generate different amount of heat, and thus have different task-temperature profiles.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headEnd/>
            <a:tailEnd/>
          </a:ln>
        </p:spPr>
      </p:sp>
      <p:sp>
        <p:nvSpPr>
          <p:cNvPr id="30723" name="Rectangle 3"/>
          <p:cNvSpPr>
            <a:spLocks noGrp="1"/>
          </p:cNvSpPr>
          <p:nvPr>
            <p:ph type="body" idx="1"/>
          </p:nvPr>
        </p:nvSpPr>
        <p:spPr bwMode="auto">
          <a:noFill/>
        </p:spPr>
        <p:txBody>
          <a:bodyPr wrap="square" numCol="1" anchor="t" anchorCtr="0" compatLnSpc="1">
            <a:prstTxWarp prst="textNoShape">
              <a:avLst/>
            </a:prstTxWarp>
          </a:bodyPr>
          <a:lstStyle/>
          <a:p>
            <a:r>
              <a:rPr lang="en-US"/>
              <a:t>Ok. In the rest of the presentation, I will focus on thermal aware task scheduling, which is an important component in the thermal aware resource management framework. </a:t>
            </a:r>
          </a:p>
          <a:p>
            <a:endParaRPr lang="en-US"/>
          </a:p>
          <a:p>
            <a:r>
              <a:rPr lang="en-US"/>
              <a:t>This slide contains different the task-temperature profiles. A task-temperature profile   shows the temperature increase along with the task execution. You can see this figure, x-axis is the task execution time. Y-axis is the core’s temperature increase. It has been observed that different types of computing tasks generate different amount of heat, and thus have different task-temperature profiles.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headEnd/>
            <a:tailEnd/>
          </a:ln>
        </p:spPr>
      </p:sp>
      <p:sp>
        <p:nvSpPr>
          <p:cNvPr id="30723" name="Rectangle 3"/>
          <p:cNvSpPr>
            <a:spLocks noGrp="1"/>
          </p:cNvSpPr>
          <p:nvPr>
            <p:ph type="body" idx="1"/>
          </p:nvPr>
        </p:nvSpPr>
        <p:spPr bwMode="auto">
          <a:noFill/>
        </p:spPr>
        <p:txBody>
          <a:bodyPr wrap="square" numCol="1" anchor="t" anchorCtr="0" compatLnSpc="1">
            <a:prstTxWarp prst="textNoShape">
              <a:avLst/>
            </a:prstTxWarp>
          </a:bodyPr>
          <a:lstStyle/>
          <a:p>
            <a:r>
              <a:rPr lang="en-US"/>
              <a:t>Ok. In the rest of the presentation, I will focus on thermal aware task scheduling, which is an important component in the thermal aware resource management framework. </a:t>
            </a:r>
          </a:p>
          <a:p>
            <a:endParaRPr lang="en-US"/>
          </a:p>
          <a:p>
            <a:r>
              <a:rPr lang="en-US"/>
              <a:t>This slide contains different the task-temperature profiles. A task-temperature profile   shows the temperature increase along with the task execution. You can see this figure, x-axis is the task execution time. Y-axis is the core’s temperature increase. It has been observed that different types of computing tasks generate different amount of heat, and thus have different task-temperature profiles.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Slide Image Placeholder 1"/>
          <p:cNvSpPr>
            <a:spLocks noGrp="1" noRot="1" noChangeAspec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I will first talk about the background and motivation of thermal aware resource management framework. Then I introduce the architecture of the thermal aware resource management framework. After that, I will present an example to illustrate my thermal aware task scheduling. I will also present my model, problem definition and solution. At last, I will conclude my research and propose my future work.</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Slide Image Placeholder 1"/>
          <p:cNvSpPr>
            <a:spLocks noGrp="1" noRot="1" noChangeAspec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I will first talk about the background and motivation of thermal aware resource management framework. Then I introduce the architecture of the thermal aware resource management framework. After that, I will present an example to illustrate my thermal aware task scheduling. I will also present my model, problem definition and solution. At last, I will conclude my research and propose my future work.</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Slide Image Placeholder 1"/>
          <p:cNvSpPr>
            <a:spLocks noGrp="1" noRot="1" noChangeAspec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I will first talk about the background and motivation of thermal aware resource management framework. Then I introduce the architecture of the thermal aware resource management framework. After that, I will present an example to illustrate my thermal aware task scheduling. I will also present my model, problem definition and solution. At last, I will conclude my research and propose my future work.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Slide Image Placeholder 1"/>
          <p:cNvSpPr>
            <a:spLocks noGrp="1" noRot="1" noChangeAspec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But in data centers, one of important cloud computing </a:t>
            </a:r>
            <a:r>
              <a:rPr lang="en-US" dirty="0" err="1"/>
              <a:t>componenets</a:t>
            </a:r>
            <a:r>
              <a:rPr lang="en-US" dirty="0"/>
              <a:t>, large energy consumption is becoming a challenging problem. According to U.S. Environment Protection Agency, 61 billion kilowatt-hours of power was consumed in data centers in 2006 that is 1.5 percent of all US electricity consumption costing around $4.5 billion. {In fact, the energy consumption in data centers doubled between 2000 and 2006. and U.S. Environment Protection Agency estimates the energy consumption in data centers will double again by 2011.}</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marL="228600" indent="-228600"/>
            <a:r>
              <a:rPr lang="en-US"/>
              <a:t>Motivation for thermal aware resource management framework:</a:t>
            </a:r>
          </a:p>
          <a:p>
            <a:pPr marL="228600" indent="-228600"/>
            <a:r>
              <a:rPr lang="en-US"/>
              <a:t>Resource management is very important and complex. A number of issues are to be addressed. For example, </a:t>
            </a:r>
          </a:p>
          <a:p>
            <a:pPr marL="228600" indent="-228600"/>
            <a:r>
              <a:rPr lang="en-US"/>
              <a:t>1.	How can end users easily get access to remote resources?</a:t>
            </a:r>
          </a:p>
          <a:p>
            <a:pPr marL="228600" indent="-228600"/>
            <a:r>
              <a:rPr lang="en-US"/>
              <a:t>2.	How can end users collaborate with each others and integrate resources into their research project?  </a:t>
            </a:r>
          </a:p>
          <a:p>
            <a:pPr marL="228600" indent="-228600"/>
            <a:r>
              <a:rPr lang="en-US"/>
              <a:t>3.	How can make resources efficient?</a:t>
            </a:r>
          </a:p>
          <a:p>
            <a:pPr marL="228600" indent="-228600">
              <a:buFontTx/>
              <a:buAutoNum type="arabicPeriod" startAt="4"/>
            </a:pPr>
            <a:r>
              <a:rPr lang="en-US"/>
              <a:t>How can the administrator monitor and manage different geographically distributed  resources?</a:t>
            </a:r>
          </a:p>
          <a:p>
            <a:pPr marL="228600" indent="-228600"/>
            <a:r>
              <a:rPr lang="en-US"/>
              <a:t>Temperature is considered as an important physical metrics in data centers. First, appropriate temperature management can increase hardware reliability. Some studies show that 15 Celsius\ centigrade increases hard disk drive failure rate by a factor of two.</a:t>
            </a:r>
          </a:p>
          <a:p>
            <a:pPr marL="228600" indent="-228600"/>
            <a:r>
              <a:rPr lang="en-US"/>
              <a:t>Second, smart temperature management can decrease cooling energy costs in data centers. Some studies show that a data center can lower computer room air conditioning power consumption by 20%-40%  by maintaining ambient room temperature 5 Celsius cooler by smart temperature management . </a:t>
            </a:r>
          </a:p>
          <a:p>
            <a:pPr marL="228600" indent="-228600"/>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marL="228600" indent="-228600"/>
            <a:r>
              <a:rPr lang="en-US"/>
              <a:t>Motivation for thermal aware resource management framework:</a:t>
            </a:r>
          </a:p>
          <a:p>
            <a:pPr marL="228600" indent="-228600"/>
            <a:r>
              <a:rPr lang="en-US"/>
              <a:t>Resource management is very important and complex. A number of issues are to be addressed. For example, </a:t>
            </a:r>
          </a:p>
          <a:p>
            <a:pPr marL="228600" indent="-228600"/>
            <a:r>
              <a:rPr lang="en-US"/>
              <a:t>1.	How can end users easily get access to remote resources?</a:t>
            </a:r>
          </a:p>
          <a:p>
            <a:pPr marL="228600" indent="-228600"/>
            <a:r>
              <a:rPr lang="en-US"/>
              <a:t>2.	How can end users collaborate with each others and integrate resources into their research project?  </a:t>
            </a:r>
          </a:p>
          <a:p>
            <a:pPr marL="228600" indent="-228600"/>
            <a:r>
              <a:rPr lang="en-US"/>
              <a:t>3.	How can make resources efficient?</a:t>
            </a:r>
          </a:p>
          <a:p>
            <a:pPr marL="228600" indent="-228600">
              <a:buFontTx/>
              <a:buAutoNum type="arabicPeriod" startAt="4"/>
            </a:pPr>
            <a:r>
              <a:rPr lang="en-US"/>
              <a:t>How can the administrator monitor and manage different geographically distributed  resources?</a:t>
            </a:r>
          </a:p>
          <a:p>
            <a:pPr marL="228600" indent="-228600"/>
            <a:r>
              <a:rPr lang="en-US"/>
              <a:t>Temperature is considered as an important physical metrics in data centers. First, appropriate temperature management can increase hardware reliability. Some studies show that 15 Celsius\ centigrade increases hard disk drive failure rate by a factor of two.</a:t>
            </a:r>
          </a:p>
          <a:p>
            <a:pPr marL="228600" indent="-228600"/>
            <a:r>
              <a:rPr lang="en-US"/>
              <a:t>Second, smart temperature management can decrease cooling energy costs in data centers. Some studies show that a data center can lower computer room air conditioning power consumption by 20%-40%  by maintaining ambient room temperature 5 Celsius cooler by smart temperature management . </a:t>
            </a:r>
          </a:p>
          <a:p>
            <a:pPr marL="228600" indent="-228600"/>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headEnd/>
            <a:tailEnd/>
          </a:ln>
        </p:spPr>
      </p:sp>
      <p:sp>
        <p:nvSpPr>
          <p:cNvPr id="30723" name="Rectangle 3"/>
          <p:cNvSpPr>
            <a:spLocks noGrp="1"/>
          </p:cNvSpPr>
          <p:nvPr>
            <p:ph type="body" idx="1"/>
          </p:nvPr>
        </p:nvSpPr>
        <p:spPr bwMode="auto">
          <a:noFill/>
        </p:spPr>
        <p:txBody>
          <a:bodyPr wrap="square" numCol="1" anchor="t" anchorCtr="0" compatLnSpc="1">
            <a:prstTxWarp prst="textNoShape">
              <a:avLst/>
            </a:prstTxWarp>
          </a:bodyPr>
          <a:lstStyle/>
          <a:p>
            <a:r>
              <a:rPr lang="en-US"/>
              <a:t>Ok. In the rest of the presentation, I will focus on thermal aware task scheduling, which is an important component in the thermal aware resource management framework. </a:t>
            </a:r>
          </a:p>
          <a:p>
            <a:endParaRPr lang="en-US"/>
          </a:p>
          <a:p>
            <a:r>
              <a:rPr lang="en-US"/>
              <a:t>This slide contains different the task-temperature profiles. A task-temperature profile   shows the temperature increase along with the task execution. You can see this figure, x-axis is the task execution time. Y-axis is the core’s temperature increase. It has been observed that different types of computing tasks generate different amount of heat, and thus have different task-temperature profiles.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headEnd/>
            <a:tailEnd/>
          </a:ln>
        </p:spPr>
      </p:sp>
      <p:sp>
        <p:nvSpPr>
          <p:cNvPr id="30723" name="Rectangle 3"/>
          <p:cNvSpPr>
            <a:spLocks noGrp="1"/>
          </p:cNvSpPr>
          <p:nvPr>
            <p:ph type="body" idx="1"/>
          </p:nvPr>
        </p:nvSpPr>
        <p:spPr bwMode="auto">
          <a:noFill/>
        </p:spPr>
        <p:txBody>
          <a:bodyPr wrap="square" numCol="1" anchor="t" anchorCtr="0" compatLnSpc="1">
            <a:prstTxWarp prst="textNoShape">
              <a:avLst/>
            </a:prstTxWarp>
          </a:bodyPr>
          <a:lstStyle/>
          <a:p>
            <a:r>
              <a:rPr lang="en-US"/>
              <a:t>Ok. In the rest of the presentation, I will focus on thermal aware task scheduling, which is an important component in the thermal aware resource management framework. </a:t>
            </a:r>
          </a:p>
          <a:p>
            <a:endParaRPr lang="en-US"/>
          </a:p>
          <a:p>
            <a:r>
              <a:rPr lang="en-US"/>
              <a:t>This slide contains different the task-temperature profiles. A task-temperature profile   shows the temperature increase along with the task execution. You can see this figure, x-axis is the task execution time. Y-axis is the core’s temperature increase. It has been observed that different types of computing tasks generate different amount of heat, and thus have different task-temperature profiles.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083036C0-AE07-F24E-B22A-DEA97F882BD9}" type="datetime1">
              <a:rPr lang="en-US" smtClean="0"/>
              <a:pPr>
                <a:defRPr/>
              </a:pPr>
              <a:t>8/21/09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96A701E-8149-7442-9C96-72FA1C6C1082}"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4" name="Group 6"/>
          <p:cNvGrpSpPr/>
          <p:nvPr/>
        </p:nvGrpSpPr>
        <p:grpSpPr>
          <a:xfrm>
            <a:off x="-1352550" y="-692150"/>
            <a:ext cx="2705100" cy="1606550"/>
            <a:chOff x="-1352550" y="-692150"/>
            <a:chExt cx="2705100" cy="1606550"/>
          </a:xfrm>
        </p:grpSpPr>
        <p:sp>
          <p:nvSpPr>
            <p:cNvPr id="8" name="Pie 7"/>
            <p:cNvSpPr/>
            <p:nvPr userDrawn="1"/>
          </p:nvSpPr>
          <p:spPr>
            <a:xfrm>
              <a:off x="-1352550" y="-692150"/>
              <a:ext cx="2705100" cy="1377950"/>
            </a:xfrm>
            <a:prstGeom prst="pie">
              <a:avLst>
                <a:gd name="adj1" fmla="val 0"/>
                <a:gd name="adj2" fmla="val 54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9" name="Picture 8" descr="logo_96.png"/>
            <p:cNvPicPr>
              <a:picLocks noChangeAspect="1"/>
            </p:cNvPicPr>
            <p:nvPr userDrawn="1"/>
          </p:nvPicPr>
          <p:blipFill>
            <a:blip r:embed="rId2"/>
            <a:stretch>
              <a:fillRect/>
            </a:stretch>
          </p:blipFill>
          <p:spPr>
            <a:xfrm>
              <a:off x="76200" y="-228600"/>
              <a:ext cx="1143000" cy="1143000"/>
            </a:xfrm>
            <a:prstGeom prst="rect">
              <a:avLst/>
            </a:prstGeom>
            <a:effectLst>
              <a:outerShdw blurRad="50800" dist="38100" dir="2700000">
                <a:srgbClr val="000000">
                  <a:alpha val="43000"/>
                </a:srgbClr>
              </a:outerShdw>
            </a:effectLst>
          </p:spPr>
        </p:pic>
      </p:grpSp>
      <p:sp>
        <p:nvSpPr>
          <p:cNvPr id="10" name="Date Placeholder 3"/>
          <p:cNvSpPr>
            <a:spLocks noGrp="1"/>
          </p:cNvSpPr>
          <p:nvPr>
            <p:ph type="dt" sz="half" idx="2"/>
          </p:nvPr>
        </p:nvSpPr>
        <p:spPr>
          <a:xfrm>
            <a:off x="457200" y="6492875"/>
            <a:ext cx="2133600" cy="365125"/>
          </a:xfrm>
          <a:prstGeom prst="rect">
            <a:avLst/>
          </a:prstGeom>
        </p:spPr>
        <p:txBody>
          <a:bodyPr vert="horz" lIns="91440" tIns="45720" rIns="91440" bIns="45720" rtlCol="0" anchor="ctr"/>
          <a:lstStyle>
            <a:lvl1pPr algn="l">
              <a:defRPr sz="1200">
                <a:solidFill>
                  <a:srgbClr val="000000"/>
                </a:solidFill>
              </a:defRPr>
            </a:lvl1pPr>
          </a:lstStyle>
          <a:p>
            <a:pPr>
              <a:defRPr/>
            </a:pPr>
            <a:fld id="{C4B50E91-1239-7249-B184-FD4E245D5D83}" type="datetime1">
              <a:rPr lang="en-US" smtClean="0"/>
              <a:pPr>
                <a:defRPr/>
              </a:pPr>
              <a:t>8/21/09</a:t>
            </a:fld>
            <a:endParaRPr lang="en-US"/>
          </a:p>
        </p:txBody>
      </p:sp>
      <p:sp>
        <p:nvSpPr>
          <p:cNvPr id="11" name="Footer Placeholder 4"/>
          <p:cNvSpPr>
            <a:spLocks noGrp="1"/>
          </p:cNvSpPr>
          <p:nvPr>
            <p:ph type="ftr" sz="quarter" idx="3"/>
          </p:nvPr>
        </p:nvSpPr>
        <p:spPr>
          <a:xfrm>
            <a:off x="2590800" y="6492875"/>
            <a:ext cx="3962400" cy="365125"/>
          </a:xfrm>
          <a:prstGeom prst="rect">
            <a:avLst/>
          </a:prstGeom>
        </p:spPr>
        <p:txBody>
          <a:bodyPr vert="horz" lIns="91440" tIns="45720" rIns="91440" bIns="45720" rtlCol="0" anchor="ctr"/>
          <a:lstStyle>
            <a:lvl1pPr algn="ctr">
              <a:defRPr sz="1200">
                <a:solidFill>
                  <a:schemeClr val="tx1"/>
                </a:solidFill>
              </a:defRPr>
            </a:lvl1pPr>
          </a:lstStyle>
          <a:p>
            <a:pPr>
              <a:defRPr/>
            </a:pPr>
            <a:endParaRPr lang="en-US"/>
          </a:p>
        </p:txBody>
      </p:sp>
      <p:sp>
        <p:nvSpPr>
          <p:cNvPr id="12" name="Slide Number Placeholder 5"/>
          <p:cNvSpPr>
            <a:spLocks noGrp="1"/>
          </p:cNvSpPr>
          <p:nvPr>
            <p:ph type="sldNum" sz="quarter" idx="4"/>
          </p:nvPr>
        </p:nvSpPr>
        <p:spPr>
          <a:xfrm>
            <a:off x="6553200" y="6492875"/>
            <a:ext cx="2133600" cy="365125"/>
          </a:xfrm>
          <a:prstGeom prst="rect">
            <a:avLst/>
          </a:prstGeom>
        </p:spPr>
        <p:txBody>
          <a:bodyPr vert="horz" lIns="91440" tIns="45720" rIns="91440" bIns="45720" rtlCol="0" anchor="ctr"/>
          <a:lstStyle>
            <a:lvl1pPr algn="r">
              <a:defRPr sz="1200">
                <a:solidFill>
                  <a:srgbClr val="000000"/>
                </a:solidFill>
              </a:defRPr>
            </a:lvl1pPr>
          </a:lstStyle>
          <a:p>
            <a:pPr>
              <a:defRPr/>
            </a:pPr>
            <a:fld id="{2BC8FCC0-FD77-1B48-A3DB-C768D45310F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457200" y="6492875"/>
            <a:ext cx="2133600" cy="365125"/>
          </a:xfrm>
          <a:prstGeom prst="rect">
            <a:avLst/>
          </a:prstGeom>
        </p:spPr>
        <p:txBody>
          <a:bodyPr vert="horz" lIns="91440" tIns="45720" rIns="91440" bIns="45720" rtlCol="0" anchor="ctr"/>
          <a:lstStyle>
            <a:lvl1pPr algn="l">
              <a:defRPr sz="1200">
                <a:solidFill>
                  <a:srgbClr val="000000"/>
                </a:solidFill>
              </a:defRPr>
            </a:lvl1pPr>
          </a:lstStyle>
          <a:p>
            <a:pPr>
              <a:defRPr/>
            </a:pPr>
            <a:fld id="{2760E608-D39E-864D-B753-B2EEA7CC1A98}" type="datetime1">
              <a:rPr lang="en-US" smtClean="0"/>
              <a:pPr>
                <a:defRPr/>
              </a:pPr>
              <a:t>8/21/09</a:t>
            </a:fld>
            <a:endParaRPr lang="en-US"/>
          </a:p>
        </p:txBody>
      </p:sp>
      <p:sp>
        <p:nvSpPr>
          <p:cNvPr id="8" name="Footer Placeholder 4"/>
          <p:cNvSpPr>
            <a:spLocks noGrp="1"/>
          </p:cNvSpPr>
          <p:nvPr>
            <p:ph type="ftr" sz="quarter" idx="3"/>
          </p:nvPr>
        </p:nvSpPr>
        <p:spPr>
          <a:xfrm>
            <a:off x="2590800" y="6492875"/>
            <a:ext cx="3962400" cy="365125"/>
          </a:xfrm>
          <a:prstGeom prst="rect">
            <a:avLst/>
          </a:prstGeom>
        </p:spPr>
        <p:txBody>
          <a:bodyPr vert="horz" lIns="91440" tIns="45720" rIns="91440" bIns="45720" rtlCol="0" anchor="ctr"/>
          <a:lstStyle>
            <a:lvl1pPr algn="ctr">
              <a:defRPr sz="1200">
                <a:solidFill>
                  <a:schemeClr val="tx1"/>
                </a:solidFill>
              </a:defRPr>
            </a:lvl1pPr>
          </a:lstStyle>
          <a:p>
            <a:pPr>
              <a:defRPr/>
            </a:pPr>
            <a:endParaRPr lang="en-US"/>
          </a:p>
        </p:txBody>
      </p:sp>
      <p:sp>
        <p:nvSpPr>
          <p:cNvPr id="9" name="Slide Number Placeholder 5"/>
          <p:cNvSpPr>
            <a:spLocks noGrp="1"/>
          </p:cNvSpPr>
          <p:nvPr>
            <p:ph type="sldNum" sz="quarter" idx="4"/>
          </p:nvPr>
        </p:nvSpPr>
        <p:spPr>
          <a:xfrm>
            <a:off x="6553200" y="6492875"/>
            <a:ext cx="2133600" cy="365125"/>
          </a:xfrm>
          <a:prstGeom prst="rect">
            <a:avLst/>
          </a:prstGeom>
        </p:spPr>
        <p:txBody>
          <a:bodyPr vert="horz" lIns="91440" tIns="45720" rIns="91440" bIns="45720" rtlCol="0" anchor="ctr"/>
          <a:lstStyle>
            <a:lvl1pPr algn="r">
              <a:defRPr sz="1200">
                <a:solidFill>
                  <a:srgbClr val="000000"/>
                </a:solidFill>
              </a:defRPr>
            </a:lvl1pPr>
          </a:lstStyle>
          <a:p>
            <a:pPr>
              <a:defRPr/>
            </a:pPr>
            <a:fld id="{2C900797-7C6D-3246-8249-4A5C2F62F2C8}"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4" name="Group 6"/>
          <p:cNvGrpSpPr/>
          <p:nvPr/>
        </p:nvGrpSpPr>
        <p:grpSpPr>
          <a:xfrm>
            <a:off x="-1352550" y="-692150"/>
            <a:ext cx="2705100" cy="1606550"/>
            <a:chOff x="-1352550" y="-692150"/>
            <a:chExt cx="2705100" cy="1606550"/>
          </a:xfrm>
        </p:grpSpPr>
        <p:sp>
          <p:nvSpPr>
            <p:cNvPr id="8" name="Pie 7"/>
            <p:cNvSpPr/>
            <p:nvPr userDrawn="1"/>
          </p:nvSpPr>
          <p:spPr>
            <a:xfrm>
              <a:off x="-1352550" y="-692150"/>
              <a:ext cx="2705100" cy="1377950"/>
            </a:xfrm>
            <a:prstGeom prst="pie">
              <a:avLst>
                <a:gd name="adj1" fmla="val 0"/>
                <a:gd name="adj2" fmla="val 54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9" name="Picture 8" descr="logo_96.png"/>
            <p:cNvPicPr>
              <a:picLocks noChangeAspect="1"/>
            </p:cNvPicPr>
            <p:nvPr userDrawn="1"/>
          </p:nvPicPr>
          <p:blipFill>
            <a:blip r:embed="rId2"/>
            <a:stretch>
              <a:fillRect/>
            </a:stretch>
          </p:blipFill>
          <p:spPr>
            <a:xfrm>
              <a:off x="76200" y="-228600"/>
              <a:ext cx="1143000" cy="1143000"/>
            </a:xfrm>
            <a:prstGeom prst="rect">
              <a:avLst/>
            </a:prstGeom>
            <a:effectLst>
              <a:outerShdw blurRad="50800" dist="38100" dir="2700000">
                <a:srgbClr val="000000">
                  <a:alpha val="43000"/>
                </a:srgbClr>
              </a:outerShdw>
            </a:effectLst>
          </p:spPr>
        </p:pic>
      </p:grpSp>
      <p:sp>
        <p:nvSpPr>
          <p:cNvPr id="10" name="Date Placeholder 3"/>
          <p:cNvSpPr>
            <a:spLocks noGrp="1"/>
          </p:cNvSpPr>
          <p:nvPr>
            <p:ph type="dt" sz="half" idx="2"/>
          </p:nvPr>
        </p:nvSpPr>
        <p:spPr>
          <a:xfrm>
            <a:off x="457200" y="6492875"/>
            <a:ext cx="2133600" cy="365125"/>
          </a:xfrm>
          <a:prstGeom prst="rect">
            <a:avLst/>
          </a:prstGeom>
        </p:spPr>
        <p:txBody>
          <a:bodyPr vert="horz" lIns="91440" tIns="45720" rIns="91440" bIns="45720" rtlCol="0" anchor="ctr"/>
          <a:lstStyle>
            <a:lvl1pPr algn="l">
              <a:defRPr sz="1200">
                <a:solidFill>
                  <a:srgbClr val="000000"/>
                </a:solidFill>
                <a:effectLst>
                  <a:outerShdw blurRad="50800" dist="38100" dir="2700000">
                    <a:srgbClr val="000000">
                      <a:alpha val="43000"/>
                    </a:srgbClr>
                  </a:outerShdw>
                </a:effectLst>
              </a:defRPr>
            </a:lvl1pPr>
          </a:lstStyle>
          <a:p>
            <a:pPr>
              <a:defRPr/>
            </a:pPr>
            <a:fld id="{5129E360-0A8F-6447-A78C-22FDEC52C339}" type="datetime1">
              <a:rPr lang="en-US" smtClean="0"/>
              <a:pPr>
                <a:defRPr/>
              </a:pPr>
              <a:t>8/21/09</a:t>
            </a:fld>
            <a:endParaRPr lang="en-US"/>
          </a:p>
        </p:txBody>
      </p:sp>
      <p:sp>
        <p:nvSpPr>
          <p:cNvPr id="11" name="Footer Placeholder 4"/>
          <p:cNvSpPr>
            <a:spLocks noGrp="1"/>
          </p:cNvSpPr>
          <p:nvPr>
            <p:ph type="ftr" sz="quarter" idx="3"/>
          </p:nvPr>
        </p:nvSpPr>
        <p:spPr>
          <a:xfrm>
            <a:off x="2590800" y="6492875"/>
            <a:ext cx="3962400" cy="365125"/>
          </a:xfrm>
          <a:prstGeom prst="rect">
            <a:avLst/>
          </a:prstGeom>
        </p:spPr>
        <p:txBody>
          <a:bodyPr vert="horz" lIns="91440" tIns="45720" rIns="91440" bIns="45720" rtlCol="0" anchor="ctr"/>
          <a:lstStyle>
            <a:lvl1pPr algn="ctr">
              <a:defRPr sz="1200">
                <a:solidFill>
                  <a:schemeClr val="tx1"/>
                </a:solidFill>
                <a:effectLst>
                  <a:outerShdw blurRad="50800" dist="38100" dir="2700000">
                    <a:srgbClr val="000000">
                      <a:alpha val="43000"/>
                    </a:srgbClr>
                  </a:outerShdw>
                </a:effectLst>
              </a:defRPr>
            </a:lvl1pPr>
          </a:lstStyle>
          <a:p>
            <a:pPr>
              <a:defRPr/>
            </a:pPr>
            <a:endParaRPr lang="en-US"/>
          </a:p>
        </p:txBody>
      </p:sp>
      <p:sp>
        <p:nvSpPr>
          <p:cNvPr id="12" name="Slide Number Placeholder 5"/>
          <p:cNvSpPr>
            <a:spLocks noGrp="1"/>
          </p:cNvSpPr>
          <p:nvPr>
            <p:ph type="sldNum" sz="quarter" idx="4"/>
          </p:nvPr>
        </p:nvSpPr>
        <p:spPr>
          <a:xfrm>
            <a:off x="6553200" y="6492875"/>
            <a:ext cx="2133600" cy="365125"/>
          </a:xfrm>
          <a:prstGeom prst="rect">
            <a:avLst/>
          </a:prstGeom>
        </p:spPr>
        <p:txBody>
          <a:bodyPr vert="horz" lIns="91440" tIns="45720" rIns="91440" bIns="45720" rtlCol="0" anchor="ctr"/>
          <a:lstStyle>
            <a:lvl1pPr algn="r">
              <a:defRPr sz="1200">
                <a:solidFill>
                  <a:srgbClr val="000000"/>
                </a:solidFill>
                <a:effectLst>
                  <a:outerShdw blurRad="50800" dist="38100" dir="2700000">
                    <a:srgbClr val="000000">
                      <a:alpha val="43000"/>
                    </a:srgbClr>
                  </a:outerShdw>
                </a:effectLst>
              </a:defRPr>
            </a:lvl1pPr>
          </a:lstStyle>
          <a:p>
            <a:pPr>
              <a:defRPr/>
            </a:pPr>
            <a:fld id="{340F8C36-2FBB-FB4C-8062-E2471333579B}"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44B1EF6D-7D68-FE46-87F5-4C0423AAACD6}" type="datetime1">
              <a:rPr lang="en-US" smtClean="0"/>
              <a:pPr>
                <a:defRPr/>
              </a:pPr>
              <a:t>8/21/09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DA0467E-8DEB-7145-8798-1FC990BFB6A8}"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892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892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5" name="Group 7"/>
          <p:cNvGrpSpPr/>
          <p:nvPr/>
        </p:nvGrpSpPr>
        <p:grpSpPr>
          <a:xfrm>
            <a:off x="-1352550" y="-692150"/>
            <a:ext cx="2705100" cy="1606550"/>
            <a:chOff x="-1352550" y="-692150"/>
            <a:chExt cx="2705100" cy="1606550"/>
          </a:xfrm>
        </p:grpSpPr>
        <p:sp>
          <p:nvSpPr>
            <p:cNvPr id="9" name="Pie 8"/>
            <p:cNvSpPr/>
            <p:nvPr userDrawn="1"/>
          </p:nvSpPr>
          <p:spPr>
            <a:xfrm>
              <a:off x="-1352550" y="-692150"/>
              <a:ext cx="2705100" cy="1377950"/>
            </a:xfrm>
            <a:prstGeom prst="pie">
              <a:avLst>
                <a:gd name="adj1" fmla="val 0"/>
                <a:gd name="adj2" fmla="val 54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10" name="Picture 9" descr="logo_96.png"/>
            <p:cNvPicPr>
              <a:picLocks noChangeAspect="1"/>
            </p:cNvPicPr>
            <p:nvPr userDrawn="1"/>
          </p:nvPicPr>
          <p:blipFill>
            <a:blip r:embed="rId2"/>
            <a:stretch>
              <a:fillRect/>
            </a:stretch>
          </p:blipFill>
          <p:spPr>
            <a:xfrm>
              <a:off x="76200" y="-228600"/>
              <a:ext cx="1143000" cy="1143000"/>
            </a:xfrm>
            <a:prstGeom prst="rect">
              <a:avLst/>
            </a:prstGeom>
            <a:effectLst>
              <a:outerShdw blurRad="50800" dist="38100" dir="2700000">
                <a:srgbClr val="000000">
                  <a:alpha val="43000"/>
                </a:srgbClr>
              </a:outerShdw>
            </a:effectLst>
          </p:spPr>
        </p:pic>
      </p:grpSp>
      <p:sp>
        <p:nvSpPr>
          <p:cNvPr id="11" name="Date Placeholder 3"/>
          <p:cNvSpPr>
            <a:spLocks noGrp="1"/>
          </p:cNvSpPr>
          <p:nvPr>
            <p:ph type="dt" sz="half" idx="10"/>
          </p:nvPr>
        </p:nvSpPr>
        <p:spPr>
          <a:xfrm>
            <a:off x="457200" y="6492875"/>
            <a:ext cx="2133600" cy="365125"/>
          </a:xfrm>
          <a:prstGeom prst="rect">
            <a:avLst/>
          </a:prstGeom>
        </p:spPr>
        <p:txBody>
          <a:bodyPr vert="horz" lIns="91440" tIns="45720" rIns="91440" bIns="45720" rtlCol="0" anchor="ctr"/>
          <a:lstStyle>
            <a:lvl1pPr algn="l">
              <a:defRPr sz="1200">
                <a:solidFill>
                  <a:srgbClr val="000000"/>
                </a:solidFill>
              </a:defRPr>
            </a:lvl1pPr>
          </a:lstStyle>
          <a:p>
            <a:pPr>
              <a:defRPr/>
            </a:pPr>
            <a:fld id="{64503BE2-1ADF-A448-A62D-77DF74415BDA}" type="datetime1">
              <a:rPr lang="en-US" smtClean="0"/>
              <a:pPr>
                <a:defRPr/>
              </a:pPr>
              <a:t>8/21/09</a:t>
            </a:fld>
            <a:endParaRPr lang="en-US"/>
          </a:p>
        </p:txBody>
      </p:sp>
      <p:sp>
        <p:nvSpPr>
          <p:cNvPr id="12" name="Footer Placeholder 4"/>
          <p:cNvSpPr>
            <a:spLocks noGrp="1"/>
          </p:cNvSpPr>
          <p:nvPr>
            <p:ph type="ftr" sz="quarter" idx="3"/>
          </p:nvPr>
        </p:nvSpPr>
        <p:spPr>
          <a:xfrm>
            <a:off x="2590800" y="6492875"/>
            <a:ext cx="3962400" cy="365125"/>
          </a:xfrm>
          <a:prstGeom prst="rect">
            <a:avLst/>
          </a:prstGeom>
        </p:spPr>
        <p:txBody>
          <a:bodyPr vert="horz" lIns="91440" tIns="45720" rIns="91440" bIns="45720" rtlCol="0" anchor="ctr"/>
          <a:lstStyle>
            <a:lvl1pPr algn="ctr">
              <a:defRPr sz="1200">
                <a:solidFill>
                  <a:schemeClr val="tx1"/>
                </a:solidFill>
              </a:defRPr>
            </a:lvl1pPr>
          </a:lstStyle>
          <a:p>
            <a:pPr>
              <a:defRPr/>
            </a:pPr>
            <a:endParaRPr lang="en-US"/>
          </a:p>
        </p:txBody>
      </p:sp>
      <p:sp>
        <p:nvSpPr>
          <p:cNvPr id="13" name="Slide Number Placeholder 5"/>
          <p:cNvSpPr>
            <a:spLocks noGrp="1"/>
          </p:cNvSpPr>
          <p:nvPr>
            <p:ph type="sldNum" sz="quarter" idx="4"/>
          </p:nvPr>
        </p:nvSpPr>
        <p:spPr>
          <a:xfrm>
            <a:off x="6553200" y="6492875"/>
            <a:ext cx="2133600" cy="365125"/>
          </a:xfrm>
          <a:prstGeom prst="rect">
            <a:avLst/>
          </a:prstGeom>
        </p:spPr>
        <p:txBody>
          <a:bodyPr vert="horz" lIns="91440" tIns="45720" rIns="91440" bIns="45720" rtlCol="0" anchor="ctr"/>
          <a:lstStyle>
            <a:lvl1pPr algn="r">
              <a:defRPr sz="1200">
                <a:solidFill>
                  <a:srgbClr val="000000"/>
                </a:solidFill>
              </a:defRPr>
            </a:lvl1pPr>
          </a:lstStyle>
          <a:p>
            <a:pPr>
              <a:defRPr/>
            </a:pPr>
            <a:fld id="{BEBFD461-A268-9B4E-A726-CD12524E00BD}"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4318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4318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7" name="Group 9"/>
          <p:cNvGrpSpPr/>
          <p:nvPr/>
        </p:nvGrpSpPr>
        <p:grpSpPr>
          <a:xfrm>
            <a:off x="-1352550" y="-692150"/>
            <a:ext cx="2705100" cy="1606550"/>
            <a:chOff x="-1352550" y="-692150"/>
            <a:chExt cx="2705100" cy="1606550"/>
          </a:xfrm>
        </p:grpSpPr>
        <p:sp>
          <p:nvSpPr>
            <p:cNvPr id="11" name="Pie 10"/>
            <p:cNvSpPr/>
            <p:nvPr userDrawn="1"/>
          </p:nvSpPr>
          <p:spPr>
            <a:xfrm>
              <a:off x="-1352550" y="-692150"/>
              <a:ext cx="2705100" cy="1377950"/>
            </a:xfrm>
            <a:prstGeom prst="pie">
              <a:avLst>
                <a:gd name="adj1" fmla="val 0"/>
                <a:gd name="adj2" fmla="val 54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12" name="Picture 11" descr="logo_96.png"/>
            <p:cNvPicPr>
              <a:picLocks noChangeAspect="1"/>
            </p:cNvPicPr>
            <p:nvPr userDrawn="1"/>
          </p:nvPicPr>
          <p:blipFill>
            <a:blip r:embed="rId2"/>
            <a:stretch>
              <a:fillRect/>
            </a:stretch>
          </p:blipFill>
          <p:spPr>
            <a:xfrm>
              <a:off x="76200" y="-228600"/>
              <a:ext cx="1143000" cy="1143000"/>
            </a:xfrm>
            <a:prstGeom prst="rect">
              <a:avLst/>
            </a:prstGeom>
            <a:effectLst>
              <a:outerShdw blurRad="50800" dist="38100" dir="2700000">
                <a:srgbClr val="000000">
                  <a:alpha val="43000"/>
                </a:srgbClr>
              </a:outerShdw>
            </a:effectLst>
          </p:spPr>
        </p:pic>
      </p:grpSp>
      <p:sp>
        <p:nvSpPr>
          <p:cNvPr id="13" name="Date Placeholder 3"/>
          <p:cNvSpPr>
            <a:spLocks noGrp="1"/>
          </p:cNvSpPr>
          <p:nvPr>
            <p:ph type="dt" sz="half" idx="10"/>
          </p:nvPr>
        </p:nvSpPr>
        <p:spPr>
          <a:xfrm>
            <a:off x="457200" y="6492875"/>
            <a:ext cx="2133600" cy="365125"/>
          </a:xfrm>
          <a:prstGeom prst="rect">
            <a:avLst/>
          </a:prstGeom>
        </p:spPr>
        <p:txBody>
          <a:bodyPr vert="horz" lIns="91440" tIns="45720" rIns="91440" bIns="45720" rtlCol="0" anchor="ctr"/>
          <a:lstStyle>
            <a:lvl1pPr algn="l">
              <a:defRPr sz="1200">
                <a:solidFill>
                  <a:srgbClr val="000000"/>
                </a:solidFill>
              </a:defRPr>
            </a:lvl1pPr>
          </a:lstStyle>
          <a:p>
            <a:pPr>
              <a:defRPr/>
            </a:pPr>
            <a:fld id="{B07D66C0-F0BD-2243-A7EE-04B82C6CCC21}" type="datetime1">
              <a:rPr lang="en-US" smtClean="0"/>
              <a:pPr>
                <a:defRPr/>
              </a:pPr>
              <a:t>8/21/09</a:t>
            </a:fld>
            <a:endParaRPr lang="en-US"/>
          </a:p>
        </p:txBody>
      </p:sp>
      <p:sp>
        <p:nvSpPr>
          <p:cNvPr id="14" name="Footer Placeholder 4"/>
          <p:cNvSpPr>
            <a:spLocks noGrp="1"/>
          </p:cNvSpPr>
          <p:nvPr>
            <p:ph type="ftr" sz="quarter" idx="11"/>
          </p:nvPr>
        </p:nvSpPr>
        <p:spPr>
          <a:xfrm>
            <a:off x="2590800" y="6492875"/>
            <a:ext cx="3962400" cy="365125"/>
          </a:xfrm>
          <a:prstGeom prst="rect">
            <a:avLst/>
          </a:prstGeom>
        </p:spPr>
        <p:txBody>
          <a:bodyPr vert="horz" lIns="91440" tIns="45720" rIns="91440" bIns="45720" rtlCol="0" anchor="ctr"/>
          <a:lstStyle>
            <a:lvl1pPr algn="ctr">
              <a:defRPr sz="1200">
                <a:solidFill>
                  <a:schemeClr val="tx1"/>
                </a:solidFill>
              </a:defRPr>
            </a:lvl1pPr>
          </a:lstStyle>
          <a:p>
            <a:pPr>
              <a:defRPr/>
            </a:pPr>
            <a:endParaRPr lang="en-US"/>
          </a:p>
        </p:txBody>
      </p:sp>
      <p:sp>
        <p:nvSpPr>
          <p:cNvPr id="15" name="Slide Number Placeholder 5"/>
          <p:cNvSpPr>
            <a:spLocks noGrp="1"/>
          </p:cNvSpPr>
          <p:nvPr>
            <p:ph type="sldNum" sz="quarter" idx="12"/>
          </p:nvPr>
        </p:nvSpPr>
        <p:spPr>
          <a:xfrm>
            <a:off x="6553200" y="6492875"/>
            <a:ext cx="2133600" cy="365125"/>
          </a:xfrm>
          <a:prstGeom prst="rect">
            <a:avLst/>
          </a:prstGeom>
        </p:spPr>
        <p:txBody>
          <a:bodyPr vert="horz" lIns="91440" tIns="45720" rIns="91440" bIns="45720" rtlCol="0" anchor="ctr"/>
          <a:lstStyle>
            <a:lvl1pPr algn="r">
              <a:defRPr sz="1200">
                <a:solidFill>
                  <a:srgbClr val="000000"/>
                </a:solidFill>
              </a:defRPr>
            </a:lvl1pPr>
          </a:lstStyle>
          <a:p>
            <a:pPr>
              <a:defRPr/>
            </a:pPr>
            <a:fld id="{FA8F9A99-6219-1240-BA98-EFC35C9A7C95}"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DAD42B1A-4C40-7548-A7B8-FA1AE58A0BB3}" type="datetime1">
              <a:rPr lang="en-US" smtClean="0"/>
              <a:pPr>
                <a:defRPr/>
              </a:pPr>
              <a:t>8/21/09</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F774903-6BCA-2A4F-A168-744EAF6E56B6}" type="slidenum">
              <a:rPr lang="en-US" smtClean="0"/>
              <a:pPr>
                <a:defRPr/>
              </a:pPr>
              <a:t>‹#›</a:t>
            </a:fld>
            <a:endParaRPr lang="en-US"/>
          </a:p>
        </p:txBody>
      </p:sp>
      <p:grpSp>
        <p:nvGrpSpPr>
          <p:cNvPr id="6" name="Group 5"/>
          <p:cNvGrpSpPr/>
          <p:nvPr/>
        </p:nvGrpSpPr>
        <p:grpSpPr>
          <a:xfrm>
            <a:off x="-1352550" y="-692150"/>
            <a:ext cx="2705100" cy="1606550"/>
            <a:chOff x="-1352550" y="-692150"/>
            <a:chExt cx="2705100" cy="1606550"/>
          </a:xfrm>
        </p:grpSpPr>
        <p:sp>
          <p:nvSpPr>
            <p:cNvPr id="7" name="Pie 6"/>
            <p:cNvSpPr/>
            <p:nvPr userDrawn="1"/>
          </p:nvSpPr>
          <p:spPr>
            <a:xfrm>
              <a:off x="-1352550" y="-692150"/>
              <a:ext cx="2705100" cy="1377950"/>
            </a:xfrm>
            <a:prstGeom prst="pie">
              <a:avLst>
                <a:gd name="adj1" fmla="val 0"/>
                <a:gd name="adj2" fmla="val 54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8" name="Picture 7" descr="logo_96.png"/>
            <p:cNvPicPr>
              <a:picLocks noChangeAspect="1"/>
            </p:cNvPicPr>
            <p:nvPr userDrawn="1"/>
          </p:nvPicPr>
          <p:blipFill>
            <a:blip r:embed="rId2"/>
            <a:stretch>
              <a:fillRect/>
            </a:stretch>
          </p:blipFill>
          <p:spPr>
            <a:xfrm>
              <a:off x="76200" y="-228600"/>
              <a:ext cx="1143000" cy="1143000"/>
            </a:xfrm>
            <a:prstGeom prst="rect">
              <a:avLst/>
            </a:prstGeom>
            <a:effectLst>
              <a:outerShdw blurRad="50800" dist="38100" dir="2700000">
                <a:srgbClr val="000000">
                  <a:alpha val="43000"/>
                </a:srgbClr>
              </a:outerShdw>
            </a:effectLst>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457200" y="6492875"/>
            <a:ext cx="2133600" cy="365125"/>
          </a:xfrm>
          <a:prstGeom prst="rect">
            <a:avLst/>
          </a:prstGeom>
        </p:spPr>
        <p:txBody>
          <a:bodyPr vert="horz" lIns="91440" tIns="45720" rIns="91440" bIns="45720" rtlCol="0" anchor="ctr"/>
          <a:lstStyle>
            <a:lvl1pPr algn="l">
              <a:defRPr sz="1200">
                <a:solidFill>
                  <a:srgbClr val="000000"/>
                </a:solidFill>
              </a:defRPr>
            </a:lvl1pPr>
          </a:lstStyle>
          <a:p>
            <a:pPr>
              <a:defRPr/>
            </a:pPr>
            <a:fld id="{7503C6F3-B3D4-6548-AD20-BA888B1C188A}" type="datetime1">
              <a:rPr lang="en-US" smtClean="0"/>
              <a:pPr>
                <a:defRPr/>
              </a:pPr>
              <a:t>8/21/09</a:t>
            </a:fld>
            <a:endParaRPr lang="en-US"/>
          </a:p>
        </p:txBody>
      </p:sp>
      <p:sp>
        <p:nvSpPr>
          <p:cNvPr id="6" name="Footer Placeholder 4"/>
          <p:cNvSpPr>
            <a:spLocks noGrp="1"/>
          </p:cNvSpPr>
          <p:nvPr>
            <p:ph type="ftr" sz="quarter" idx="3"/>
          </p:nvPr>
        </p:nvSpPr>
        <p:spPr>
          <a:xfrm>
            <a:off x="2590800" y="6492875"/>
            <a:ext cx="3962400" cy="365125"/>
          </a:xfrm>
          <a:prstGeom prst="rect">
            <a:avLst/>
          </a:prstGeom>
        </p:spPr>
        <p:txBody>
          <a:bodyPr vert="horz" lIns="91440" tIns="45720" rIns="91440" bIns="45720" rtlCol="0" anchor="ctr"/>
          <a:lstStyle>
            <a:lvl1pPr algn="ctr">
              <a:defRPr sz="1200">
                <a:solidFill>
                  <a:schemeClr val="tx1"/>
                </a:solidFill>
              </a:defRPr>
            </a:lvl1pPr>
          </a:lstStyle>
          <a:p>
            <a:pPr>
              <a:defRPr/>
            </a:pPr>
            <a:endParaRPr lang="en-US"/>
          </a:p>
        </p:txBody>
      </p:sp>
      <p:sp>
        <p:nvSpPr>
          <p:cNvPr id="7" name="Slide Number Placeholder 5"/>
          <p:cNvSpPr>
            <a:spLocks noGrp="1"/>
          </p:cNvSpPr>
          <p:nvPr>
            <p:ph type="sldNum" sz="quarter" idx="4"/>
          </p:nvPr>
        </p:nvSpPr>
        <p:spPr>
          <a:xfrm>
            <a:off x="6553200" y="6492875"/>
            <a:ext cx="2133600" cy="365125"/>
          </a:xfrm>
          <a:prstGeom prst="rect">
            <a:avLst/>
          </a:prstGeom>
        </p:spPr>
        <p:txBody>
          <a:bodyPr vert="horz" lIns="91440" tIns="45720" rIns="91440" bIns="45720" rtlCol="0" anchor="ctr"/>
          <a:lstStyle>
            <a:lvl1pPr algn="r">
              <a:defRPr sz="1200">
                <a:solidFill>
                  <a:srgbClr val="000000"/>
                </a:solidFill>
              </a:defRPr>
            </a:lvl1pPr>
          </a:lstStyle>
          <a:p>
            <a:pPr>
              <a:defRPr/>
            </a:pPr>
            <a:fld id="{755022DD-1A06-084C-9FCD-477C5A8808F9}"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457200" y="6492875"/>
            <a:ext cx="2133600" cy="365125"/>
          </a:xfrm>
          <a:prstGeom prst="rect">
            <a:avLst/>
          </a:prstGeom>
        </p:spPr>
        <p:txBody>
          <a:bodyPr vert="horz" lIns="91440" tIns="45720" rIns="91440" bIns="45720" rtlCol="0" anchor="ctr"/>
          <a:lstStyle>
            <a:lvl1pPr algn="l">
              <a:defRPr sz="1200">
                <a:solidFill>
                  <a:srgbClr val="000000"/>
                </a:solidFill>
              </a:defRPr>
            </a:lvl1pPr>
          </a:lstStyle>
          <a:p>
            <a:pPr>
              <a:defRPr/>
            </a:pPr>
            <a:fld id="{C9A6C4B3-3E68-9646-AA18-F29D8EF42E7A}" type="datetime1">
              <a:rPr lang="en-US" smtClean="0"/>
              <a:pPr>
                <a:defRPr/>
              </a:pPr>
              <a:t>8/21/09</a:t>
            </a:fld>
            <a:endParaRPr lang="en-US"/>
          </a:p>
        </p:txBody>
      </p:sp>
      <p:sp>
        <p:nvSpPr>
          <p:cNvPr id="9" name="Footer Placeholder 4"/>
          <p:cNvSpPr>
            <a:spLocks noGrp="1"/>
          </p:cNvSpPr>
          <p:nvPr>
            <p:ph type="ftr" sz="quarter" idx="3"/>
          </p:nvPr>
        </p:nvSpPr>
        <p:spPr>
          <a:xfrm>
            <a:off x="2590800" y="6492875"/>
            <a:ext cx="3962400" cy="365125"/>
          </a:xfrm>
          <a:prstGeom prst="rect">
            <a:avLst/>
          </a:prstGeom>
        </p:spPr>
        <p:txBody>
          <a:bodyPr vert="horz" lIns="91440" tIns="45720" rIns="91440" bIns="45720" rtlCol="0" anchor="ctr"/>
          <a:lstStyle>
            <a:lvl1pPr algn="ctr">
              <a:defRPr sz="1200">
                <a:solidFill>
                  <a:schemeClr val="tx1"/>
                </a:solidFill>
              </a:defRPr>
            </a:lvl1pPr>
          </a:lstStyle>
          <a:p>
            <a:pPr>
              <a:defRPr/>
            </a:pPr>
            <a:endParaRPr lang="en-US"/>
          </a:p>
        </p:txBody>
      </p:sp>
      <p:sp>
        <p:nvSpPr>
          <p:cNvPr id="10" name="Slide Number Placeholder 5"/>
          <p:cNvSpPr>
            <a:spLocks noGrp="1"/>
          </p:cNvSpPr>
          <p:nvPr>
            <p:ph type="sldNum" sz="quarter" idx="4"/>
          </p:nvPr>
        </p:nvSpPr>
        <p:spPr>
          <a:xfrm>
            <a:off x="6553200" y="6492875"/>
            <a:ext cx="2133600" cy="365125"/>
          </a:xfrm>
          <a:prstGeom prst="rect">
            <a:avLst/>
          </a:prstGeom>
        </p:spPr>
        <p:txBody>
          <a:bodyPr vert="horz" lIns="91440" tIns="45720" rIns="91440" bIns="45720" rtlCol="0" anchor="ctr"/>
          <a:lstStyle>
            <a:lvl1pPr algn="r">
              <a:defRPr sz="1200">
                <a:solidFill>
                  <a:srgbClr val="000000"/>
                </a:solidFill>
              </a:defRPr>
            </a:lvl1pPr>
          </a:lstStyle>
          <a:p>
            <a:pPr>
              <a:defRPr/>
            </a:pPr>
            <a:fld id="{144A89E1-C976-6E4A-9869-3399578047CF}"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457200" y="6492875"/>
            <a:ext cx="2133600" cy="365125"/>
          </a:xfrm>
          <a:prstGeom prst="rect">
            <a:avLst/>
          </a:prstGeom>
        </p:spPr>
        <p:txBody>
          <a:bodyPr vert="horz" lIns="91440" tIns="45720" rIns="91440" bIns="45720" rtlCol="0" anchor="ctr"/>
          <a:lstStyle>
            <a:lvl1pPr algn="l">
              <a:defRPr sz="1200">
                <a:solidFill>
                  <a:srgbClr val="000000"/>
                </a:solidFill>
              </a:defRPr>
            </a:lvl1pPr>
          </a:lstStyle>
          <a:p>
            <a:pPr>
              <a:defRPr/>
            </a:pPr>
            <a:fld id="{32BC888D-D57E-9D4D-A7EC-1F5E08AB66FE}" type="datetime1">
              <a:rPr lang="en-US" smtClean="0"/>
              <a:pPr>
                <a:defRPr/>
              </a:pPr>
              <a:t>8/21/09</a:t>
            </a:fld>
            <a:endParaRPr lang="en-US"/>
          </a:p>
        </p:txBody>
      </p:sp>
      <p:sp>
        <p:nvSpPr>
          <p:cNvPr id="9" name="Footer Placeholder 4"/>
          <p:cNvSpPr>
            <a:spLocks noGrp="1"/>
          </p:cNvSpPr>
          <p:nvPr>
            <p:ph type="ftr" sz="quarter" idx="3"/>
          </p:nvPr>
        </p:nvSpPr>
        <p:spPr>
          <a:xfrm>
            <a:off x="2590800" y="6492875"/>
            <a:ext cx="3962400" cy="365125"/>
          </a:xfrm>
          <a:prstGeom prst="rect">
            <a:avLst/>
          </a:prstGeom>
        </p:spPr>
        <p:txBody>
          <a:bodyPr vert="horz" lIns="91440" tIns="45720" rIns="91440" bIns="45720" rtlCol="0" anchor="ctr"/>
          <a:lstStyle>
            <a:lvl1pPr algn="ctr">
              <a:defRPr sz="1200">
                <a:solidFill>
                  <a:schemeClr val="tx1"/>
                </a:solidFill>
              </a:defRPr>
            </a:lvl1pPr>
          </a:lstStyle>
          <a:p>
            <a:pPr>
              <a:defRPr/>
            </a:pPr>
            <a:endParaRPr lang="en-US"/>
          </a:p>
        </p:txBody>
      </p:sp>
      <p:sp>
        <p:nvSpPr>
          <p:cNvPr id="10" name="Slide Number Placeholder 5"/>
          <p:cNvSpPr>
            <a:spLocks noGrp="1"/>
          </p:cNvSpPr>
          <p:nvPr>
            <p:ph type="sldNum" sz="quarter" idx="4"/>
          </p:nvPr>
        </p:nvSpPr>
        <p:spPr>
          <a:xfrm>
            <a:off x="6553200" y="6492875"/>
            <a:ext cx="2133600" cy="365125"/>
          </a:xfrm>
          <a:prstGeom prst="rect">
            <a:avLst/>
          </a:prstGeom>
        </p:spPr>
        <p:txBody>
          <a:bodyPr vert="horz" lIns="91440" tIns="45720" rIns="91440" bIns="45720" rtlCol="0" anchor="ctr"/>
          <a:lstStyle>
            <a:lvl1pPr algn="r">
              <a:defRPr sz="1200">
                <a:solidFill>
                  <a:srgbClr val="000000"/>
                </a:solidFill>
              </a:defRPr>
            </a:lvl1pPr>
          </a:lstStyle>
          <a:p>
            <a:pPr>
              <a:defRPr/>
            </a:pPr>
            <a:fld id="{91F3D305-CF44-1942-9AD8-E61F9FF16C44}"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image" Target="../media/image1.png"/><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theme" Target="../theme/theme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52550" y="0"/>
            <a:ext cx="7791450" cy="1143000"/>
          </a:xfrm>
          <a:prstGeom prst="rect">
            <a:avLst/>
          </a:prstGeom>
          <a:solidFill>
            <a:schemeClr val="bg1"/>
          </a:solidFill>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95399"/>
            <a:ext cx="8229600" cy="51974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8" name="Group 9"/>
          <p:cNvGrpSpPr/>
          <p:nvPr/>
        </p:nvGrpSpPr>
        <p:grpSpPr>
          <a:xfrm>
            <a:off x="-1352550" y="-692150"/>
            <a:ext cx="2705100" cy="1606550"/>
            <a:chOff x="-1352550" y="-692150"/>
            <a:chExt cx="2705100" cy="1606550"/>
          </a:xfrm>
        </p:grpSpPr>
        <p:sp>
          <p:nvSpPr>
            <p:cNvPr id="9" name="Pie 8"/>
            <p:cNvSpPr/>
            <p:nvPr userDrawn="1"/>
          </p:nvSpPr>
          <p:spPr>
            <a:xfrm>
              <a:off x="-1352550" y="-692150"/>
              <a:ext cx="2705100" cy="1377950"/>
            </a:xfrm>
            <a:prstGeom prst="pie">
              <a:avLst>
                <a:gd name="adj1" fmla="val 0"/>
                <a:gd name="adj2" fmla="val 54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7" name="Picture 6" descr="logo_96.png"/>
            <p:cNvPicPr>
              <a:picLocks noChangeAspect="1"/>
            </p:cNvPicPr>
            <p:nvPr userDrawn="1"/>
          </p:nvPicPr>
          <p:blipFill>
            <a:blip r:embed="rId13"/>
            <a:stretch>
              <a:fillRect/>
            </a:stretch>
          </p:blipFill>
          <p:spPr>
            <a:xfrm>
              <a:off x="76200" y="-228600"/>
              <a:ext cx="1143000" cy="1143000"/>
            </a:xfrm>
            <a:prstGeom prst="rect">
              <a:avLst/>
            </a:prstGeom>
            <a:effectLst>
              <a:outerShdw blurRad="50800" dist="38100" dir="2700000">
                <a:srgbClr val="000000">
                  <a:alpha val="43000"/>
                </a:srgbClr>
              </a:outerShdw>
            </a:effectLst>
          </p:spPr>
        </p:pic>
      </p:grpSp>
      <p:sp>
        <p:nvSpPr>
          <p:cNvPr id="5" name="Footer Placeholder 4"/>
          <p:cNvSpPr>
            <a:spLocks noGrp="1"/>
          </p:cNvSpPr>
          <p:nvPr>
            <p:ph type="ftr" sz="quarter" idx="3"/>
          </p:nvPr>
        </p:nvSpPr>
        <p:spPr>
          <a:xfrm>
            <a:off x="2590800" y="6492875"/>
            <a:ext cx="3962400" cy="365125"/>
          </a:xfrm>
          <a:prstGeom prst="rect">
            <a:avLst/>
          </a:prstGeom>
          <a:effectLst>
            <a:outerShdw blurRad="50800" dist="38100" dir="2700000">
              <a:srgbClr val="000000">
                <a:alpha val="43000"/>
              </a:srgbClr>
            </a:outerShdw>
          </a:effectLst>
        </p:spPr>
        <p:txBody>
          <a:bodyPr vert="horz" lIns="91440" tIns="45720" rIns="91440" bIns="45720" rtlCol="0" anchor="ctr"/>
          <a:lstStyle>
            <a:lvl1pPr algn="ctr">
              <a:defRPr sz="1200" b="0">
                <a:solidFill>
                  <a:srgbClr val="000000"/>
                </a:solidFill>
                <a:effectLst>
                  <a:outerShdw blurRad="50800" dist="38100" dir="2700000">
                    <a:srgbClr val="000000">
                      <a:alpha val="43000"/>
                    </a:srgbClr>
                  </a:outerShdw>
                </a:effectLst>
              </a:defRPr>
            </a:lvl1pPr>
          </a:lstStyle>
          <a:p>
            <a:pPr>
              <a:defRPr/>
            </a:pPr>
            <a:endParaRPr lang="en-US"/>
          </a:p>
        </p:txBody>
      </p:sp>
      <p:sp>
        <p:nvSpPr>
          <p:cNvPr id="6" name="Slide Number Placeholder 5"/>
          <p:cNvSpPr>
            <a:spLocks noGrp="1"/>
          </p:cNvSpPr>
          <p:nvPr>
            <p:ph type="sldNum" sz="quarter" idx="4"/>
          </p:nvPr>
        </p:nvSpPr>
        <p:spPr>
          <a:xfrm>
            <a:off x="6553200" y="6492875"/>
            <a:ext cx="2133600" cy="365125"/>
          </a:xfrm>
          <a:prstGeom prst="rect">
            <a:avLst/>
          </a:prstGeom>
        </p:spPr>
        <p:txBody>
          <a:bodyPr vert="horz" lIns="91440" tIns="45720" rIns="91440" bIns="45720" rtlCol="0" anchor="ctr"/>
          <a:lstStyle>
            <a:lvl1pPr algn="r">
              <a:defRPr sz="1200" b="0">
                <a:solidFill>
                  <a:srgbClr val="000000"/>
                </a:solidFill>
                <a:effectLst>
                  <a:outerShdw blurRad="50800" dist="38100" dir="2700000">
                    <a:srgbClr val="000000">
                      <a:alpha val="43000"/>
                    </a:srgbClr>
                  </a:outerShdw>
                </a:effectLst>
              </a:defRPr>
            </a:lvl1pPr>
          </a:lstStyle>
          <a:p>
            <a:pPr>
              <a:defRPr/>
            </a:pPr>
            <a:fld id="{CC2AACEA-16DA-194E-8916-9ED07AD0F964}" type="slidenum">
              <a:rPr lang="en-US" smtClean="0"/>
              <a:pPr>
                <a:defRPr/>
              </a:pPr>
              <a:t>‹#›</a:t>
            </a:fld>
            <a:endParaRPr lang="en-US"/>
          </a:p>
        </p:txBody>
      </p:sp>
      <p:sp>
        <p:nvSpPr>
          <p:cNvPr id="4" name="Date Placeholder 3"/>
          <p:cNvSpPr>
            <a:spLocks noGrp="1"/>
          </p:cNvSpPr>
          <p:nvPr>
            <p:ph type="dt" sz="half" idx="2"/>
          </p:nvPr>
        </p:nvSpPr>
        <p:spPr>
          <a:xfrm>
            <a:off x="457200" y="6492875"/>
            <a:ext cx="2133600" cy="365125"/>
          </a:xfrm>
          <a:prstGeom prst="rect">
            <a:avLst/>
          </a:prstGeom>
          <a:effectLst>
            <a:outerShdw blurRad="50800" dist="38100" dir="2700000">
              <a:srgbClr val="000000">
                <a:alpha val="43000"/>
              </a:srgbClr>
            </a:outerShdw>
          </a:effectLst>
        </p:spPr>
        <p:txBody>
          <a:bodyPr vert="horz" lIns="91440" tIns="45720" rIns="91440" bIns="45720" rtlCol="0" anchor="ctr"/>
          <a:lstStyle>
            <a:lvl1pPr algn="l">
              <a:defRPr sz="1200" b="0">
                <a:solidFill>
                  <a:srgbClr val="000000"/>
                </a:solidFill>
              </a:defRPr>
            </a:lvl1pPr>
          </a:lstStyle>
          <a:p>
            <a:pPr>
              <a:defRPr/>
            </a:pPr>
            <a:fld id="{7B2AF002-EC5E-DA40-ACFE-B3221639B721}" type="datetime1">
              <a:rPr lang="en-US" smtClean="0"/>
              <a:pPr>
                <a:defRPr/>
              </a:pPr>
              <a:t>8/21/09</a:t>
            </a:fld>
            <a:endParaRPr lang="en-US"/>
          </a:p>
        </p:txBody>
      </p:sp>
    </p:spTree>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4.pd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6.pd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4"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8.pdf"/></Relationships>
</file>

<file path=ppt/slides/_rels/slide17.xml.rels><?xml version="1.0" encoding="UTF-8" standalone="yes"?>
<Relationships xmlns="http://schemas.openxmlformats.org/package/2006/relationships"><Relationship Id="rId4"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3" Type="http://schemas.openxmlformats.org/officeDocument/2006/relationships/hyperlink" Target="http://greenit.cyberaide.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pd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1371600"/>
            <a:ext cx="7772400" cy="1470025"/>
          </a:xfrm>
        </p:spPr>
        <p:txBody>
          <a:bodyPr>
            <a:normAutofit/>
          </a:bodyPr>
          <a:lstStyle/>
          <a:p>
            <a:r>
              <a:rPr lang="en-US" dirty="0" smtClean="0"/>
              <a:t>Summer Report</a:t>
            </a:r>
            <a:endParaRPr lang="en-US" dirty="0"/>
          </a:p>
        </p:txBody>
      </p:sp>
      <p:sp>
        <p:nvSpPr>
          <p:cNvPr id="15362" name="Subtitle 2"/>
          <p:cNvSpPr>
            <a:spLocks noGrp="1"/>
          </p:cNvSpPr>
          <p:nvPr>
            <p:ph type="subTitle" idx="1"/>
          </p:nvPr>
        </p:nvSpPr>
        <p:spPr>
          <a:xfrm>
            <a:off x="1371600" y="3048000"/>
            <a:ext cx="6400800" cy="2438400"/>
          </a:xfrm>
        </p:spPr>
        <p:txBody>
          <a:bodyPr>
            <a:noAutofit/>
          </a:bodyPr>
          <a:lstStyle/>
          <a:p>
            <a:pPr marL="0" indent="0" algn="ctr" eaLnBrk="1" hangingPunct="1">
              <a:lnSpc>
                <a:spcPct val="80000"/>
              </a:lnSpc>
              <a:buFont typeface="Wingdings 2" charset="2"/>
              <a:buNone/>
            </a:pPr>
            <a:r>
              <a:rPr lang="en-US" sz="2400" dirty="0">
                <a:solidFill>
                  <a:srgbClr val="262626"/>
                </a:solidFill>
              </a:rPr>
              <a:t>Xi </a:t>
            </a:r>
            <a:r>
              <a:rPr lang="en-US" sz="2400" dirty="0" smtClean="0">
                <a:solidFill>
                  <a:srgbClr val="262626"/>
                </a:solidFill>
              </a:rPr>
              <a:t>He</a:t>
            </a:r>
          </a:p>
          <a:p>
            <a:pPr marL="0" indent="0" algn="ctr" eaLnBrk="1" hangingPunct="1">
              <a:lnSpc>
                <a:spcPct val="80000"/>
              </a:lnSpc>
              <a:buFont typeface="Wingdings 2" charset="2"/>
              <a:buNone/>
            </a:pPr>
            <a:r>
              <a:rPr lang="en-US" sz="2400" dirty="0">
                <a:solidFill>
                  <a:srgbClr val="262626"/>
                </a:solidFill>
              </a:rPr>
              <a:t>Golisano College of Computing and Information Sciences</a:t>
            </a:r>
          </a:p>
          <a:p>
            <a:pPr marL="0" indent="0" algn="ctr" eaLnBrk="1" hangingPunct="1">
              <a:lnSpc>
                <a:spcPct val="80000"/>
              </a:lnSpc>
              <a:buFont typeface="Wingdings 2" charset="2"/>
              <a:buNone/>
            </a:pPr>
            <a:r>
              <a:rPr lang="en-US" sz="2400" dirty="0">
                <a:solidFill>
                  <a:srgbClr val="262626"/>
                </a:solidFill>
              </a:rPr>
              <a:t>Rochester Institute of Technology</a:t>
            </a:r>
          </a:p>
          <a:p>
            <a:pPr marL="0" indent="0" algn="ctr" eaLnBrk="1" hangingPunct="1">
              <a:lnSpc>
                <a:spcPct val="80000"/>
              </a:lnSpc>
              <a:buFont typeface="Wingdings 2" charset="2"/>
              <a:buNone/>
            </a:pPr>
            <a:r>
              <a:rPr lang="en-US" sz="2400" dirty="0">
                <a:solidFill>
                  <a:srgbClr val="262626"/>
                </a:solidFill>
              </a:rPr>
              <a:t>Rochester, NY 14623</a:t>
            </a:r>
          </a:p>
          <a:p>
            <a:pPr marL="0" indent="0" algn="ctr" eaLnBrk="1" hangingPunct="1">
              <a:lnSpc>
                <a:spcPct val="80000"/>
              </a:lnSpc>
              <a:buFont typeface="Wingdings 2" charset="2"/>
              <a:buNone/>
            </a:pPr>
            <a:r>
              <a:rPr lang="en-US" sz="2400" dirty="0">
                <a:solidFill>
                  <a:srgbClr val="262626"/>
                </a:solidFill>
              </a:rPr>
              <a:t>xi.he@mail.rit.edu</a:t>
            </a:r>
          </a:p>
        </p:txBody>
      </p:sp>
      <p:sp>
        <p:nvSpPr>
          <p:cNvPr id="7" name="Slide Number Placeholder 6"/>
          <p:cNvSpPr>
            <a:spLocks noGrp="1"/>
          </p:cNvSpPr>
          <p:nvPr>
            <p:ph type="sldNum" sz="quarter" idx="12"/>
          </p:nvPr>
        </p:nvSpPr>
        <p:spPr/>
        <p:txBody>
          <a:bodyPr/>
          <a:lstStyle/>
          <a:p>
            <a:pPr>
              <a:defRPr/>
            </a:pPr>
            <a:fld id="{F7E71701-D926-9B4B-B1E1-12D9CBE8447B}"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9" name="Slide Number Placeholder 5"/>
          <p:cNvSpPr>
            <a:spLocks noGrp="1"/>
          </p:cNvSpPr>
          <p:nvPr>
            <p:ph type="sldNum" sz="quarter" idx="4"/>
          </p:nvPr>
        </p:nvSpPr>
        <p:spPr bwMode="auto">
          <a:ln>
            <a:miter lim="800000"/>
            <a:headEnd/>
            <a:tailEnd/>
          </a:ln>
        </p:spPr>
        <p:txBody>
          <a:bodyPr wrap="square" lIns="91440" tIns="45720" rIns="91440" bIns="45720" numCol="1" anchorCtr="0" compatLnSpc="1">
            <a:prstTxWarp prst="textNoShape">
              <a:avLst/>
            </a:prstTxWarp>
          </a:bodyPr>
          <a:lstStyle/>
          <a:p>
            <a:pPr>
              <a:defRPr/>
            </a:pPr>
            <a:fld id="{52668D2C-FD01-4944-8176-3272A4C4D903}" type="slidenum">
              <a:rPr lang="en-US"/>
              <a:pPr>
                <a:defRPr/>
              </a:pPr>
              <a:t>10</a:t>
            </a:fld>
            <a:endParaRPr lang="en-US"/>
          </a:p>
        </p:txBody>
      </p:sp>
      <p:sp>
        <p:nvSpPr>
          <p:cNvPr id="13315" name="Subtitle 2"/>
          <p:cNvSpPr>
            <a:spLocks noGrp="1"/>
          </p:cNvSpPr>
          <p:nvPr>
            <p:ph type="subTitle" idx="4294967295"/>
          </p:nvPr>
        </p:nvSpPr>
        <p:spPr>
          <a:xfrm>
            <a:off x="1066800" y="1295400"/>
            <a:ext cx="8077200" cy="609600"/>
          </a:xfrm>
        </p:spPr>
        <p:txBody>
          <a:bodyPr>
            <a:normAutofit/>
          </a:bodyPr>
          <a:lstStyle/>
          <a:p>
            <a:pPr marL="0" indent="0" eaLnBrk="1" fontAlgn="auto" hangingPunct="1">
              <a:spcAft>
                <a:spcPts val="0"/>
              </a:spcAft>
              <a:buClr>
                <a:schemeClr val="accent4">
                  <a:lumMod val="75000"/>
                </a:schemeClr>
              </a:buClr>
              <a:buFont typeface="Wingdings 2" charset="2"/>
              <a:buNone/>
              <a:defRPr/>
            </a:pPr>
            <a:endParaRPr lang="en-US" dirty="0" smtClean="0">
              <a:solidFill>
                <a:srgbClr val="000000"/>
              </a:solidFill>
              <a:ea typeface="+mn-ea"/>
              <a:cs typeface="+mn-cs"/>
            </a:endParaRPr>
          </a:p>
          <a:p>
            <a:pPr marL="0" indent="0" eaLnBrk="1" fontAlgn="auto" hangingPunct="1">
              <a:spcAft>
                <a:spcPts val="0"/>
              </a:spcAft>
              <a:buClr>
                <a:schemeClr val="accent4">
                  <a:lumMod val="75000"/>
                </a:schemeClr>
              </a:buClr>
              <a:buFont typeface="Wingdings 2" charset="2"/>
              <a:buNone/>
              <a:defRPr/>
            </a:pPr>
            <a:endParaRPr lang="en-US" dirty="0" smtClean="0">
              <a:solidFill>
                <a:srgbClr val="000000"/>
              </a:solidFill>
              <a:ea typeface="+mn-ea"/>
              <a:cs typeface="+mn-cs"/>
            </a:endParaRPr>
          </a:p>
          <a:p>
            <a:pPr marL="0" indent="0" eaLnBrk="1" fontAlgn="auto" hangingPunct="1">
              <a:spcAft>
                <a:spcPts val="0"/>
              </a:spcAft>
              <a:buClr>
                <a:schemeClr val="accent4">
                  <a:lumMod val="75000"/>
                </a:schemeClr>
              </a:buClr>
              <a:buFont typeface="Wingdings 2" charset="2"/>
              <a:buNone/>
              <a:defRPr/>
            </a:pPr>
            <a:endParaRPr lang="en-US" dirty="0">
              <a:solidFill>
                <a:srgbClr val="000000"/>
              </a:solidFill>
              <a:ea typeface="+mn-ea"/>
              <a:cs typeface="+mn-cs"/>
            </a:endParaRPr>
          </a:p>
        </p:txBody>
      </p:sp>
      <p:sp>
        <p:nvSpPr>
          <p:cNvPr id="6" name="Title 5"/>
          <p:cNvSpPr>
            <a:spLocks noGrp="1"/>
          </p:cNvSpPr>
          <p:nvPr>
            <p:ph type="title" idx="4294967295"/>
          </p:nvPr>
        </p:nvSpPr>
        <p:spPr/>
        <p:txBody>
          <a:bodyPr/>
          <a:lstStyle/>
          <a:p>
            <a:r>
              <a:rPr lang="en-US" dirty="0" smtClean="0"/>
              <a:t>Motivation</a:t>
            </a:r>
            <a:endParaRPr lang="en-US" dirty="0"/>
          </a:p>
        </p:txBody>
      </p:sp>
      <p:sp>
        <p:nvSpPr>
          <p:cNvPr id="7" name="TextBox 6"/>
          <p:cNvSpPr txBox="1"/>
          <p:nvPr/>
        </p:nvSpPr>
        <p:spPr>
          <a:xfrm>
            <a:off x="914400" y="1305580"/>
            <a:ext cx="7620000" cy="523220"/>
          </a:xfrm>
          <a:prstGeom prst="rect">
            <a:avLst/>
          </a:prstGeom>
          <a:noFill/>
        </p:spPr>
        <p:txBody>
          <a:bodyPr wrap="square" rtlCol="0">
            <a:spAutoFit/>
          </a:bodyPr>
          <a:lstStyle/>
          <a:p>
            <a:r>
              <a:rPr lang="en-US" sz="2800" dirty="0" smtClean="0"/>
              <a:t>Correlation between temperature and workload</a:t>
            </a:r>
            <a:endParaRPr lang="en-US" sz="2800" dirty="0"/>
          </a:p>
        </p:txBody>
      </p:sp>
      <p:pic>
        <p:nvPicPr>
          <p:cNvPr id="8" name="Picture 7" descr="Buffalo_data.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692150" y="2209800"/>
            <a:ext cx="7759700" cy="43942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9" name="Slide Number Placeholder 5"/>
          <p:cNvSpPr>
            <a:spLocks noGrp="1"/>
          </p:cNvSpPr>
          <p:nvPr>
            <p:ph type="sldNum" sz="quarter" idx="4"/>
          </p:nvPr>
        </p:nvSpPr>
        <p:spPr bwMode="auto">
          <a:ln>
            <a:miter lim="800000"/>
            <a:headEnd/>
            <a:tailEnd/>
          </a:ln>
        </p:spPr>
        <p:txBody>
          <a:bodyPr wrap="square" lIns="91440" tIns="45720" rIns="91440" bIns="45720" numCol="1" anchorCtr="0" compatLnSpc="1">
            <a:prstTxWarp prst="textNoShape">
              <a:avLst/>
            </a:prstTxWarp>
          </a:bodyPr>
          <a:lstStyle/>
          <a:p>
            <a:pPr>
              <a:defRPr/>
            </a:pPr>
            <a:fld id="{52668D2C-FD01-4944-8176-3272A4C4D903}" type="slidenum">
              <a:rPr lang="en-US"/>
              <a:pPr>
                <a:defRPr/>
              </a:pPr>
              <a:t>11</a:t>
            </a:fld>
            <a:endParaRPr lang="en-US"/>
          </a:p>
        </p:txBody>
      </p:sp>
      <p:sp>
        <p:nvSpPr>
          <p:cNvPr id="13315" name="Subtitle 2"/>
          <p:cNvSpPr>
            <a:spLocks noGrp="1"/>
          </p:cNvSpPr>
          <p:nvPr>
            <p:ph type="subTitle" idx="4294967295"/>
          </p:nvPr>
        </p:nvSpPr>
        <p:spPr>
          <a:xfrm>
            <a:off x="1066800" y="1295400"/>
            <a:ext cx="8077200" cy="609600"/>
          </a:xfrm>
        </p:spPr>
        <p:txBody>
          <a:bodyPr>
            <a:normAutofit/>
          </a:bodyPr>
          <a:lstStyle/>
          <a:p>
            <a:pPr marL="0" indent="0" eaLnBrk="1" fontAlgn="auto" hangingPunct="1">
              <a:spcAft>
                <a:spcPts val="0"/>
              </a:spcAft>
              <a:buClr>
                <a:schemeClr val="accent4">
                  <a:lumMod val="75000"/>
                </a:schemeClr>
              </a:buClr>
              <a:buFont typeface="Wingdings 2" charset="2"/>
              <a:buNone/>
              <a:defRPr/>
            </a:pPr>
            <a:endParaRPr lang="en-US" dirty="0" smtClean="0">
              <a:solidFill>
                <a:srgbClr val="000000"/>
              </a:solidFill>
              <a:ea typeface="+mn-ea"/>
              <a:cs typeface="+mn-cs"/>
            </a:endParaRPr>
          </a:p>
          <a:p>
            <a:pPr marL="0" indent="0" eaLnBrk="1" fontAlgn="auto" hangingPunct="1">
              <a:spcAft>
                <a:spcPts val="0"/>
              </a:spcAft>
              <a:buClr>
                <a:schemeClr val="accent4">
                  <a:lumMod val="75000"/>
                </a:schemeClr>
              </a:buClr>
              <a:buFont typeface="Wingdings 2" charset="2"/>
              <a:buNone/>
              <a:defRPr/>
            </a:pPr>
            <a:endParaRPr lang="en-US" dirty="0" smtClean="0">
              <a:solidFill>
                <a:srgbClr val="000000"/>
              </a:solidFill>
              <a:ea typeface="+mn-ea"/>
              <a:cs typeface="+mn-cs"/>
            </a:endParaRPr>
          </a:p>
          <a:p>
            <a:pPr marL="0" indent="0" eaLnBrk="1" fontAlgn="auto" hangingPunct="1">
              <a:spcAft>
                <a:spcPts val="0"/>
              </a:spcAft>
              <a:buClr>
                <a:schemeClr val="accent4">
                  <a:lumMod val="75000"/>
                </a:schemeClr>
              </a:buClr>
              <a:buFont typeface="Wingdings 2" charset="2"/>
              <a:buNone/>
              <a:defRPr/>
            </a:pPr>
            <a:endParaRPr lang="en-US" dirty="0">
              <a:solidFill>
                <a:srgbClr val="000000"/>
              </a:solidFill>
              <a:ea typeface="+mn-ea"/>
              <a:cs typeface="+mn-cs"/>
            </a:endParaRPr>
          </a:p>
        </p:txBody>
      </p:sp>
      <p:sp>
        <p:nvSpPr>
          <p:cNvPr id="6" name="Title 5"/>
          <p:cNvSpPr>
            <a:spLocks noGrp="1"/>
          </p:cNvSpPr>
          <p:nvPr>
            <p:ph type="title" idx="4294967295"/>
          </p:nvPr>
        </p:nvSpPr>
        <p:spPr/>
        <p:txBody>
          <a:bodyPr/>
          <a:lstStyle/>
          <a:p>
            <a:r>
              <a:rPr lang="en-US" dirty="0" smtClean="0"/>
              <a:t>Motivation</a:t>
            </a:r>
            <a:endParaRPr lang="en-US" dirty="0"/>
          </a:p>
        </p:txBody>
      </p:sp>
      <p:sp>
        <p:nvSpPr>
          <p:cNvPr id="9" name="Rectangle 3"/>
          <p:cNvSpPr>
            <a:spLocks noChangeArrowheads="1"/>
          </p:cNvSpPr>
          <p:nvPr/>
        </p:nvSpPr>
        <p:spPr bwMode="auto">
          <a:xfrm>
            <a:off x="3587496" y="3810000"/>
            <a:ext cx="310896" cy="762000"/>
          </a:xfrm>
          <a:prstGeom prst="rect">
            <a:avLst/>
          </a:prstGeom>
          <a:solidFill>
            <a:srgbClr val="FF99CC"/>
          </a:solidFill>
          <a:ln w="9525">
            <a:solidFill>
              <a:schemeClr val="tx1"/>
            </a:solidFill>
            <a:miter lim="800000"/>
            <a:headEnd/>
            <a:tailEnd/>
          </a:ln>
        </p:spPr>
        <p:txBody>
          <a:bodyPr wrap="none" anchor="ctr">
            <a:prstTxWarp prst="textNoShape">
              <a:avLst/>
            </a:prstTxWarp>
          </a:bodyPr>
          <a:lstStyle/>
          <a:p>
            <a:pPr algn="ctr" eaLnBrk="1" hangingPunct="1"/>
            <a:endParaRPr lang="zh-CN" altLang="en-US" baseline="0">
              <a:ea typeface="宋体" pitchFamily="-107" charset="-122"/>
              <a:cs typeface="宋体" pitchFamily="-107" charset="-122"/>
            </a:endParaRPr>
          </a:p>
        </p:txBody>
      </p:sp>
      <p:sp>
        <p:nvSpPr>
          <p:cNvPr id="10" name="Rectangle 4"/>
          <p:cNvSpPr>
            <a:spLocks noChangeArrowheads="1"/>
          </p:cNvSpPr>
          <p:nvPr/>
        </p:nvSpPr>
        <p:spPr bwMode="auto">
          <a:xfrm>
            <a:off x="3276600" y="3962400"/>
            <a:ext cx="310896" cy="609600"/>
          </a:xfrm>
          <a:prstGeom prst="rect">
            <a:avLst/>
          </a:prstGeom>
          <a:solidFill>
            <a:srgbClr val="FF99CC"/>
          </a:solidFill>
          <a:ln w="9525">
            <a:solidFill>
              <a:schemeClr val="tx1"/>
            </a:solidFill>
            <a:miter lim="800000"/>
            <a:headEnd/>
            <a:tailEnd/>
          </a:ln>
        </p:spPr>
        <p:txBody>
          <a:bodyPr wrap="none" anchor="ctr">
            <a:prstTxWarp prst="textNoShape">
              <a:avLst/>
            </a:prstTxWarp>
          </a:bodyPr>
          <a:lstStyle/>
          <a:p>
            <a:pPr algn="ctr" eaLnBrk="1" hangingPunct="1"/>
            <a:endParaRPr lang="zh-CN" altLang="en-US" baseline="0">
              <a:ea typeface="宋体" pitchFamily="-107" charset="-122"/>
              <a:cs typeface="宋体" pitchFamily="-107" charset="-122"/>
            </a:endParaRPr>
          </a:p>
        </p:txBody>
      </p:sp>
      <p:sp>
        <p:nvSpPr>
          <p:cNvPr id="11" name="Rectangle 5"/>
          <p:cNvSpPr>
            <a:spLocks noChangeArrowheads="1"/>
          </p:cNvSpPr>
          <p:nvPr/>
        </p:nvSpPr>
        <p:spPr bwMode="auto">
          <a:xfrm>
            <a:off x="3874008" y="3352800"/>
            <a:ext cx="310896" cy="1219200"/>
          </a:xfrm>
          <a:prstGeom prst="rect">
            <a:avLst/>
          </a:prstGeom>
          <a:solidFill>
            <a:srgbClr val="FF99CC"/>
          </a:solidFill>
          <a:ln w="9525">
            <a:solidFill>
              <a:schemeClr val="tx1"/>
            </a:solidFill>
            <a:miter lim="800000"/>
            <a:headEnd/>
            <a:tailEnd/>
          </a:ln>
        </p:spPr>
        <p:txBody>
          <a:bodyPr wrap="none" anchor="ctr">
            <a:prstTxWarp prst="textNoShape">
              <a:avLst/>
            </a:prstTxWarp>
          </a:bodyPr>
          <a:lstStyle/>
          <a:p>
            <a:pPr algn="ctr" eaLnBrk="1" hangingPunct="1"/>
            <a:endParaRPr lang="zh-CN" altLang="en-US" baseline="0">
              <a:ea typeface="宋体" pitchFamily="-107" charset="-122"/>
              <a:cs typeface="宋体" pitchFamily="-107" charset="-122"/>
            </a:endParaRPr>
          </a:p>
        </p:txBody>
      </p:sp>
      <p:sp>
        <p:nvSpPr>
          <p:cNvPr id="12" name="Rectangle 6"/>
          <p:cNvSpPr>
            <a:spLocks noChangeArrowheads="1"/>
          </p:cNvSpPr>
          <p:nvPr/>
        </p:nvSpPr>
        <p:spPr bwMode="auto">
          <a:xfrm>
            <a:off x="4184904" y="3810000"/>
            <a:ext cx="310896" cy="762000"/>
          </a:xfrm>
          <a:prstGeom prst="rect">
            <a:avLst/>
          </a:prstGeom>
          <a:solidFill>
            <a:srgbClr val="FF99CC"/>
          </a:solidFill>
          <a:ln w="9525">
            <a:solidFill>
              <a:schemeClr val="tx1"/>
            </a:solidFill>
            <a:miter lim="800000"/>
            <a:headEnd/>
            <a:tailEnd/>
          </a:ln>
        </p:spPr>
        <p:txBody>
          <a:bodyPr wrap="none" anchor="ctr">
            <a:prstTxWarp prst="textNoShape">
              <a:avLst/>
            </a:prstTxWarp>
          </a:bodyPr>
          <a:lstStyle/>
          <a:p>
            <a:pPr algn="ctr" eaLnBrk="1" hangingPunct="1"/>
            <a:endParaRPr lang="zh-CN" altLang="en-US" baseline="0">
              <a:ea typeface="宋体" pitchFamily="-107" charset="-122"/>
              <a:cs typeface="宋体" pitchFamily="-107" charset="-122"/>
            </a:endParaRPr>
          </a:p>
        </p:txBody>
      </p:sp>
      <p:sp>
        <p:nvSpPr>
          <p:cNvPr id="13" name="Rectangle 7"/>
          <p:cNvSpPr>
            <a:spLocks noChangeArrowheads="1"/>
          </p:cNvSpPr>
          <p:nvPr/>
        </p:nvSpPr>
        <p:spPr bwMode="auto">
          <a:xfrm>
            <a:off x="4495800" y="3962400"/>
            <a:ext cx="310896" cy="609600"/>
          </a:xfrm>
          <a:prstGeom prst="rect">
            <a:avLst/>
          </a:prstGeom>
          <a:solidFill>
            <a:srgbClr val="FF99CC"/>
          </a:solidFill>
          <a:ln w="9525">
            <a:solidFill>
              <a:schemeClr val="tx1"/>
            </a:solidFill>
            <a:miter lim="800000"/>
            <a:headEnd/>
            <a:tailEnd/>
          </a:ln>
        </p:spPr>
        <p:txBody>
          <a:bodyPr wrap="none" anchor="ctr">
            <a:prstTxWarp prst="textNoShape">
              <a:avLst/>
            </a:prstTxWarp>
          </a:bodyPr>
          <a:lstStyle/>
          <a:p>
            <a:pPr algn="ctr" eaLnBrk="1" hangingPunct="1"/>
            <a:endParaRPr lang="zh-CN" altLang="en-US" baseline="0">
              <a:ea typeface="宋体" pitchFamily="-107" charset="-122"/>
              <a:cs typeface="宋体" pitchFamily="-107" charset="-122"/>
            </a:endParaRPr>
          </a:p>
        </p:txBody>
      </p:sp>
      <p:sp>
        <p:nvSpPr>
          <p:cNvPr id="14" name="Rectangle 8"/>
          <p:cNvSpPr>
            <a:spLocks noChangeArrowheads="1"/>
          </p:cNvSpPr>
          <p:nvPr/>
        </p:nvSpPr>
        <p:spPr bwMode="auto">
          <a:xfrm>
            <a:off x="4806696" y="3810000"/>
            <a:ext cx="310896" cy="762000"/>
          </a:xfrm>
          <a:prstGeom prst="rect">
            <a:avLst/>
          </a:prstGeom>
          <a:solidFill>
            <a:srgbClr val="FF99CC"/>
          </a:solidFill>
          <a:ln w="9525">
            <a:solidFill>
              <a:schemeClr val="tx1"/>
            </a:solidFill>
            <a:miter lim="800000"/>
            <a:headEnd/>
            <a:tailEnd/>
          </a:ln>
        </p:spPr>
        <p:txBody>
          <a:bodyPr wrap="none" anchor="ctr">
            <a:prstTxWarp prst="textNoShape">
              <a:avLst/>
            </a:prstTxWarp>
          </a:bodyPr>
          <a:lstStyle/>
          <a:p>
            <a:pPr algn="ctr" eaLnBrk="1" hangingPunct="1"/>
            <a:endParaRPr lang="zh-CN" altLang="en-US" baseline="0">
              <a:ea typeface="宋体" pitchFamily="-107" charset="-122"/>
              <a:cs typeface="宋体" pitchFamily="-107" charset="-122"/>
            </a:endParaRPr>
          </a:p>
        </p:txBody>
      </p:sp>
      <p:sp>
        <p:nvSpPr>
          <p:cNvPr id="15" name="Line 9"/>
          <p:cNvSpPr>
            <a:spLocks noChangeShapeType="1"/>
          </p:cNvSpPr>
          <p:nvPr/>
        </p:nvSpPr>
        <p:spPr bwMode="auto">
          <a:xfrm>
            <a:off x="2743200" y="4572000"/>
            <a:ext cx="411480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16" name="Line 10"/>
          <p:cNvSpPr>
            <a:spLocks noChangeShapeType="1"/>
          </p:cNvSpPr>
          <p:nvPr/>
        </p:nvSpPr>
        <p:spPr bwMode="auto">
          <a:xfrm flipV="1">
            <a:off x="2743200" y="2133600"/>
            <a:ext cx="0" cy="24384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7" name="Text Box 11"/>
          <p:cNvSpPr txBox="1">
            <a:spLocks noChangeArrowheads="1"/>
          </p:cNvSpPr>
          <p:nvPr/>
        </p:nvSpPr>
        <p:spPr bwMode="auto">
          <a:xfrm>
            <a:off x="6018213" y="4953000"/>
            <a:ext cx="2592387" cy="707886"/>
          </a:xfrm>
          <a:prstGeom prst="rect">
            <a:avLst/>
          </a:prstGeom>
          <a:noFill/>
          <a:ln w="9525">
            <a:noFill/>
            <a:miter lim="800000"/>
            <a:headEnd/>
            <a:tailEnd/>
          </a:ln>
        </p:spPr>
        <p:txBody>
          <a:bodyPr wrap="square">
            <a:prstTxWarp prst="textNoShape">
              <a:avLst/>
            </a:prstTxWarp>
            <a:spAutoFit/>
          </a:bodyPr>
          <a:lstStyle/>
          <a:p>
            <a:pPr eaLnBrk="1" hangingPunct="1"/>
            <a:r>
              <a:rPr lang="en-US" altLang="zh-CN" dirty="0" smtClean="0">
                <a:ea typeface="宋体" pitchFamily="-107" charset="-122"/>
                <a:cs typeface="宋体" pitchFamily="-107" charset="-122"/>
              </a:rPr>
              <a:t>Temperature before Scheduling</a:t>
            </a:r>
            <a:endParaRPr lang="en-US" altLang="zh-CN" baseline="0" dirty="0">
              <a:ea typeface="宋体" pitchFamily="-107" charset="-122"/>
              <a:cs typeface="宋体" pitchFamily="-107" charset="-122"/>
            </a:endParaRPr>
          </a:p>
        </p:txBody>
      </p:sp>
      <p:sp>
        <p:nvSpPr>
          <p:cNvPr id="19" name="Rectangle 15"/>
          <p:cNvSpPr>
            <a:spLocks noChangeArrowheads="1"/>
          </p:cNvSpPr>
          <p:nvPr/>
        </p:nvSpPr>
        <p:spPr bwMode="auto">
          <a:xfrm>
            <a:off x="3898392" y="3197226"/>
            <a:ext cx="310896" cy="152400"/>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eaLnBrk="1" hangingPunct="1"/>
            <a:endParaRPr lang="zh-CN" altLang="en-US" baseline="0">
              <a:ea typeface="宋体" pitchFamily="-107" charset="-122"/>
              <a:cs typeface="宋体" pitchFamily="-107" charset="-122"/>
            </a:endParaRPr>
          </a:p>
        </p:txBody>
      </p:sp>
      <p:sp>
        <p:nvSpPr>
          <p:cNvPr id="20" name="Rectangle 16"/>
          <p:cNvSpPr>
            <a:spLocks noChangeArrowheads="1"/>
          </p:cNvSpPr>
          <p:nvPr/>
        </p:nvSpPr>
        <p:spPr bwMode="auto">
          <a:xfrm>
            <a:off x="4498848" y="3810001"/>
            <a:ext cx="310896" cy="152400"/>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eaLnBrk="1" hangingPunct="1"/>
            <a:endParaRPr lang="zh-CN" altLang="en-US" baseline="0">
              <a:ea typeface="宋体" pitchFamily="-107" charset="-122"/>
              <a:cs typeface="宋体" pitchFamily="-107" charset="-122"/>
            </a:endParaRPr>
          </a:p>
        </p:txBody>
      </p:sp>
      <p:sp>
        <p:nvSpPr>
          <p:cNvPr id="21" name="Rectangle 17"/>
          <p:cNvSpPr>
            <a:spLocks noChangeArrowheads="1"/>
          </p:cNvSpPr>
          <p:nvPr/>
        </p:nvSpPr>
        <p:spPr bwMode="auto">
          <a:xfrm>
            <a:off x="3276600" y="3810001"/>
            <a:ext cx="310896" cy="152400"/>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eaLnBrk="1" hangingPunct="1"/>
            <a:endParaRPr lang="zh-CN" altLang="en-US" baseline="0">
              <a:ea typeface="宋体" pitchFamily="-107" charset="-122"/>
              <a:cs typeface="宋体" pitchFamily="-107" charset="-122"/>
            </a:endParaRPr>
          </a:p>
        </p:txBody>
      </p:sp>
      <p:sp>
        <p:nvSpPr>
          <p:cNvPr id="22" name="Rectangle 18"/>
          <p:cNvSpPr>
            <a:spLocks noChangeArrowheads="1"/>
          </p:cNvSpPr>
          <p:nvPr/>
        </p:nvSpPr>
        <p:spPr bwMode="auto">
          <a:xfrm>
            <a:off x="3581400" y="3657601"/>
            <a:ext cx="310896" cy="152400"/>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eaLnBrk="1" hangingPunct="1"/>
            <a:endParaRPr lang="zh-CN" altLang="en-US" baseline="0">
              <a:ea typeface="宋体" pitchFamily="-107" charset="-122"/>
              <a:cs typeface="宋体" pitchFamily="-107" charset="-122"/>
            </a:endParaRPr>
          </a:p>
        </p:txBody>
      </p:sp>
      <p:sp>
        <p:nvSpPr>
          <p:cNvPr id="23" name="Rectangle 19"/>
          <p:cNvSpPr>
            <a:spLocks noChangeArrowheads="1"/>
          </p:cNvSpPr>
          <p:nvPr/>
        </p:nvSpPr>
        <p:spPr bwMode="auto">
          <a:xfrm>
            <a:off x="3276600" y="3657601"/>
            <a:ext cx="310896" cy="152400"/>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eaLnBrk="1" hangingPunct="1"/>
            <a:endParaRPr lang="zh-CN" altLang="en-US" baseline="0">
              <a:ea typeface="宋体" pitchFamily="-107" charset="-122"/>
              <a:cs typeface="宋体" pitchFamily="-107" charset="-122"/>
            </a:endParaRPr>
          </a:p>
        </p:txBody>
      </p:sp>
      <p:sp>
        <p:nvSpPr>
          <p:cNvPr id="24" name="Rectangle 20"/>
          <p:cNvSpPr>
            <a:spLocks noChangeArrowheads="1"/>
          </p:cNvSpPr>
          <p:nvPr/>
        </p:nvSpPr>
        <p:spPr bwMode="auto">
          <a:xfrm>
            <a:off x="4197096" y="3657601"/>
            <a:ext cx="310896" cy="152400"/>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eaLnBrk="1" hangingPunct="1"/>
            <a:endParaRPr lang="zh-CN" altLang="en-US" baseline="0">
              <a:ea typeface="宋体" pitchFamily="-107" charset="-122"/>
              <a:cs typeface="宋体" pitchFamily="-107" charset="-122"/>
            </a:endParaRPr>
          </a:p>
        </p:txBody>
      </p:sp>
      <p:sp>
        <p:nvSpPr>
          <p:cNvPr id="25" name="Rectangle 21"/>
          <p:cNvSpPr>
            <a:spLocks noChangeArrowheads="1"/>
          </p:cNvSpPr>
          <p:nvPr/>
        </p:nvSpPr>
        <p:spPr bwMode="auto">
          <a:xfrm>
            <a:off x="4498848" y="3657600"/>
            <a:ext cx="310896" cy="152400"/>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eaLnBrk="1" hangingPunct="1"/>
            <a:endParaRPr lang="zh-CN" altLang="en-US" baseline="0">
              <a:ea typeface="宋体" pitchFamily="-107" charset="-122"/>
              <a:cs typeface="宋体" pitchFamily="-107" charset="-122"/>
            </a:endParaRPr>
          </a:p>
        </p:txBody>
      </p:sp>
      <p:sp>
        <p:nvSpPr>
          <p:cNvPr id="26" name="Rectangle 22"/>
          <p:cNvSpPr>
            <a:spLocks noChangeArrowheads="1"/>
          </p:cNvSpPr>
          <p:nvPr/>
        </p:nvSpPr>
        <p:spPr bwMode="auto">
          <a:xfrm>
            <a:off x="3581400" y="3505201"/>
            <a:ext cx="310896" cy="152400"/>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eaLnBrk="1" hangingPunct="1"/>
            <a:endParaRPr lang="zh-CN" altLang="en-US" baseline="0">
              <a:ea typeface="宋体" pitchFamily="-107" charset="-122"/>
              <a:cs typeface="宋体" pitchFamily="-107" charset="-122"/>
            </a:endParaRPr>
          </a:p>
        </p:txBody>
      </p:sp>
      <p:sp>
        <p:nvSpPr>
          <p:cNvPr id="27" name="Rectangle 23"/>
          <p:cNvSpPr>
            <a:spLocks noChangeArrowheads="1"/>
          </p:cNvSpPr>
          <p:nvPr/>
        </p:nvSpPr>
        <p:spPr bwMode="auto">
          <a:xfrm>
            <a:off x="3581400" y="3352801"/>
            <a:ext cx="310896" cy="152400"/>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eaLnBrk="1" hangingPunct="1"/>
            <a:endParaRPr lang="zh-CN" altLang="en-US" baseline="0">
              <a:ea typeface="宋体" pitchFamily="-107" charset="-122"/>
              <a:cs typeface="宋体" pitchFamily="-107" charset="-122"/>
            </a:endParaRPr>
          </a:p>
        </p:txBody>
      </p:sp>
      <p:sp>
        <p:nvSpPr>
          <p:cNvPr id="28" name="Rectangle 24"/>
          <p:cNvSpPr>
            <a:spLocks noChangeArrowheads="1"/>
          </p:cNvSpPr>
          <p:nvPr/>
        </p:nvSpPr>
        <p:spPr bwMode="auto">
          <a:xfrm>
            <a:off x="4197096" y="3505201"/>
            <a:ext cx="310896" cy="152400"/>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eaLnBrk="1" hangingPunct="1"/>
            <a:endParaRPr lang="zh-CN" altLang="en-US" baseline="0">
              <a:ea typeface="宋体" pitchFamily="-107" charset="-122"/>
              <a:cs typeface="宋体" pitchFamily="-107" charset="-122"/>
            </a:endParaRPr>
          </a:p>
        </p:txBody>
      </p:sp>
      <p:sp>
        <p:nvSpPr>
          <p:cNvPr id="29" name="Rectangle 25"/>
          <p:cNvSpPr>
            <a:spLocks noChangeArrowheads="1"/>
          </p:cNvSpPr>
          <p:nvPr/>
        </p:nvSpPr>
        <p:spPr bwMode="auto">
          <a:xfrm>
            <a:off x="4197096" y="3352801"/>
            <a:ext cx="310896" cy="152400"/>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eaLnBrk="1" hangingPunct="1"/>
            <a:endParaRPr lang="zh-CN" altLang="en-US" baseline="0">
              <a:ea typeface="宋体" pitchFamily="-107" charset="-122"/>
              <a:cs typeface="宋体" pitchFamily="-107" charset="-122"/>
            </a:endParaRPr>
          </a:p>
        </p:txBody>
      </p:sp>
      <p:sp>
        <p:nvSpPr>
          <p:cNvPr id="30" name="Rectangle 26"/>
          <p:cNvSpPr>
            <a:spLocks noChangeArrowheads="1"/>
          </p:cNvSpPr>
          <p:nvPr/>
        </p:nvSpPr>
        <p:spPr bwMode="auto">
          <a:xfrm>
            <a:off x="4495800" y="3505201"/>
            <a:ext cx="310896" cy="152400"/>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eaLnBrk="1" hangingPunct="1"/>
            <a:endParaRPr lang="zh-CN" altLang="en-US" baseline="0">
              <a:ea typeface="宋体" pitchFamily="-107" charset="-122"/>
              <a:cs typeface="宋体" pitchFamily="-107" charset="-122"/>
            </a:endParaRPr>
          </a:p>
        </p:txBody>
      </p:sp>
      <p:sp>
        <p:nvSpPr>
          <p:cNvPr id="31" name="Rectangle 27"/>
          <p:cNvSpPr>
            <a:spLocks noChangeArrowheads="1"/>
          </p:cNvSpPr>
          <p:nvPr/>
        </p:nvSpPr>
        <p:spPr bwMode="auto">
          <a:xfrm>
            <a:off x="4495800" y="3352801"/>
            <a:ext cx="310896" cy="152400"/>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eaLnBrk="1" hangingPunct="1"/>
            <a:endParaRPr lang="zh-CN" altLang="en-US" baseline="0">
              <a:ea typeface="宋体" pitchFamily="-107" charset="-122"/>
              <a:cs typeface="宋体" pitchFamily="-107" charset="-122"/>
            </a:endParaRPr>
          </a:p>
        </p:txBody>
      </p:sp>
      <p:sp>
        <p:nvSpPr>
          <p:cNvPr id="32" name="Rectangle 28"/>
          <p:cNvSpPr>
            <a:spLocks noChangeArrowheads="1"/>
          </p:cNvSpPr>
          <p:nvPr/>
        </p:nvSpPr>
        <p:spPr bwMode="auto">
          <a:xfrm>
            <a:off x="3276600" y="3505201"/>
            <a:ext cx="310896" cy="152400"/>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eaLnBrk="1" hangingPunct="1"/>
            <a:endParaRPr lang="zh-CN" altLang="en-US" baseline="0">
              <a:ea typeface="宋体" pitchFamily="-107" charset="-122"/>
              <a:cs typeface="宋体" pitchFamily="-107" charset="-122"/>
            </a:endParaRPr>
          </a:p>
        </p:txBody>
      </p:sp>
      <p:sp>
        <p:nvSpPr>
          <p:cNvPr id="33" name="Rectangle 29"/>
          <p:cNvSpPr>
            <a:spLocks noChangeArrowheads="1"/>
          </p:cNvSpPr>
          <p:nvPr/>
        </p:nvSpPr>
        <p:spPr bwMode="auto">
          <a:xfrm>
            <a:off x="3276600" y="3352801"/>
            <a:ext cx="310896" cy="152400"/>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eaLnBrk="1" hangingPunct="1"/>
            <a:endParaRPr lang="zh-CN" altLang="en-US" baseline="0">
              <a:ea typeface="宋体" pitchFamily="-107" charset="-122"/>
              <a:cs typeface="宋体" pitchFamily="-107" charset="-122"/>
            </a:endParaRPr>
          </a:p>
        </p:txBody>
      </p:sp>
      <p:sp>
        <p:nvSpPr>
          <p:cNvPr id="34" name="Rectangle 30"/>
          <p:cNvSpPr>
            <a:spLocks noChangeArrowheads="1"/>
          </p:cNvSpPr>
          <p:nvPr/>
        </p:nvSpPr>
        <p:spPr bwMode="auto">
          <a:xfrm>
            <a:off x="4806696" y="3657601"/>
            <a:ext cx="310896" cy="152400"/>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eaLnBrk="1" hangingPunct="1"/>
            <a:endParaRPr lang="zh-CN" altLang="en-US" baseline="0">
              <a:ea typeface="宋体" pitchFamily="-107" charset="-122"/>
              <a:cs typeface="宋体" pitchFamily="-107" charset="-122"/>
            </a:endParaRPr>
          </a:p>
        </p:txBody>
      </p:sp>
      <p:sp>
        <p:nvSpPr>
          <p:cNvPr id="35" name="Rectangle 31"/>
          <p:cNvSpPr>
            <a:spLocks noChangeArrowheads="1"/>
          </p:cNvSpPr>
          <p:nvPr/>
        </p:nvSpPr>
        <p:spPr bwMode="auto">
          <a:xfrm>
            <a:off x="4812792" y="3505201"/>
            <a:ext cx="310896" cy="152400"/>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eaLnBrk="1" hangingPunct="1"/>
            <a:endParaRPr lang="zh-CN" altLang="en-US" baseline="0">
              <a:ea typeface="宋体" pitchFamily="-107" charset="-122"/>
              <a:cs typeface="宋体" pitchFamily="-107" charset="-122"/>
            </a:endParaRPr>
          </a:p>
        </p:txBody>
      </p:sp>
      <p:sp>
        <p:nvSpPr>
          <p:cNvPr id="36" name="Rectangle 32"/>
          <p:cNvSpPr>
            <a:spLocks noChangeArrowheads="1"/>
          </p:cNvSpPr>
          <p:nvPr/>
        </p:nvSpPr>
        <p:spPr bwMode="auto">
          <a:xfrm>
            <a:off x="3581400" y="3200401"/>
            <a:ext cx="310896" cy="152400"/>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eaLnBrk="1" hangingPunct="1"/>
            <a:endParaRPr lang="zh-CN" altLang="en-US" baseline="0">
              <a:ea typeface="宋体" pitchFamily="-107" charset="-122"/>
              <a:cs typeface="宋体" pitchFamily="-107" charset="-122"/>
            </a:endParaRPr>
          </a:p>
        </p:txBody>
      </p:sp>
      <p:sp>
        <p:nvSpPr>
          <p:cNvPr id="37" name="Rectangle 33"/>
          <p:cNvSpPr>
            <a:spLocks noChangeArrowheads="1"/>
          </p:cNvSpPr>
          <p:nvPr/>
        </p:nvSpPr>
        <p:spPr bwMode="auto">
          <a:xfrm>
            <a:off x="3276600" y="3200401"/>
            <a:ext cx="310896" cy="152400"/>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eaLnBrk="1" hangingPunct="1"/>
            <a:endParaRPr lang="zh-CN" altLang="en-US" baseline="0">
              <a:ea typeface="宋体" pitchFamily="-107" charset="-122"/>
              <a:cs typeface="宋体" pitchFamily="-107" charset="-122"/>
            </a:endParaRPr>
          </a:p>
        </p:txBody>
      </p:sp>
      <p:sp>
        <p:nvSpPr>
          <p:cNvPr id="38" name="Rectangle 34"/>
          <p:cNvSpPr>
            <a:spLocks noChangeArrowheads="1"/>
          </p:cNvSpPr>
          <p:nvPr/>
        </p:nvSpPr>
        <p:spPr bwMode="auto">
          <a:xfrm>
            <a:off x="4495800" y="3200401"/>
            <a:ext cx="310896" cy="152400"/>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eaLnBrk="1" hangingPunct="1"/>
            <a:endParaRPr lang="zh-CN" altLang="en-US" baseline="0">
              <a:ea typeface="宋体" pitchFamily="-107" charset="-122"/>
              <a:cs typeface="宋体" pitchFamily="-107" charset="-122"/>
            </a:endParaRPr>
          </a:p>
        </p:txBody>
      </p:sp>
      <p:sp>
        <p:nvSpPr>
          <p:cNvPr id="39" name="Rectangle 35"/>
          <p:cNvSpPr>
            <a:spLocks noChangeArrowheads="1"/>
          </p:cNvSpPr>
          <p:nvPr/>
        </p:nvSpPr>
        <p:spPr bwMode="auto">
          <a:xfrm>
            <a:off x="4197096" y="3200401"/>
            <a:ext cx="310896" cy="152400"/>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eaLnBrk="1" hangingPunct="1"/>
            <a:endParaRPr lang="zh-CN" altLang="en-US" baseline="0">
              <a:ea typeface="宋体" pitchFamily="-107" charset="-122"/>
              <a:cs typeface="宋体" pitchFamily="-107" charset="-122"/>
            </a:endParaRPr>
          </a:p>
        </p:txBody>
      </p:sp>
      <p:sp>
        <p:nvSpPr>
          <p:cNvPr id="40" name="Rectangle 36"/>
          <p:cNvSpPr>
            <a:spLocks noChangeArrowheads="1"/>
          </p:cNvSpPr>
          <p:nvPr/>
        </p:nvSpPr>
        <p:spPr bwMode="auto">
          <a:xfrm>
            <a:off x="4806696" y="3352801"/>
            <a:ext cx="310896" cy="152400"/>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eaLnBrk="1" hangingPunct="1"/>
            <a:endParaRPr lang="zh-CN" altLang="en-US" baseline="0">
              <a:ea typeface="宋体" pitchFamily="-107" charset="-122"/>
              <a:cs typeface="宋体" pitchFamily="-107" charset="-122"/>
            </a:endParaRPr>
          </a:p>
        </p:txBody>
      </p:sp>
      <p:sp>
        <p:nvSpPr>
          <p:cNvPr id="41" name="Rectangle 37"/>
          <p:cNvSpPr>
            <a:spLocks noChangeArrowheads="1"/>
          </p:cNvSpPr>
          <p:nvPr/>
        </p:nvSpPr>
        <p:spPr bwMode="auto">
          <a:xfrm>
            <a:off x="4806696" y="3200401"/>
            <a:ext cx="310896" cy="152400"/>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eaLnBrk="1" hangingPunct="1"/>
            <a:endParaRPr lang="zh-CN" altLang="en-US" baseline="0">
              <a:ea typeface="宋体" pitchFamily="-107" charset="-122"/>
              <a:cs typeface="宋体" pitchFamily="-107" charset="-122"/>
            </a:endParaRPr>
          </a:p>
        </p:txBody>
      </p:sp>
      <p:grpSp>
        <p:nvGrpSpPr>
          <p:cNvPr id="42" name="Group 38"/>
          <p:cNvGrpSpPr>
            <a:grpSpLocks/>
          </p:cNvGrpSpPr>
          <p:nvPr/>
        </p:nvGrpSpPr>
        <p:grpSpPr bwMode="auto">
          <a:xfrm>
            <a:off x="3276600" y="3200400"/>
            <a:ext cx="1828800" cy="762000"/>
            <a:chOff x="3504" y="1056"/>
            <a:chExt cx="576" cy="480"/>
          </a:xfrm>
        </p:grpSpPr>
        <p:sp>
          <p:nvSpPr>
            <p:cNvPr id="43" name="Rectangle 39"/>
            <p:cNvSpPr>
              <a:spLocks noChangeArrowheads="1"/>
            </p:cNvSpPr>
            <p:nvPr/>
          </p:nvSpPr>
          <p:spPr bwMode="auto">
            <a:xfrm>
              <a:off x="3984" y="1056"/>
              <a:ext cx="96" cy="384"/>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eaLnBrk="1" hangingPunct="1"/>
              <a:endParaRPr lang="zh-CN" altLang="en-US" baseline="0">
                <a:ea typeface="宋体" pitchFamily="-107" charset="-122"/>
                <a:cs typeface="宋体" pitchFamily="-107" charset="-122"/>
              </a:endParaRPr>
            </a:p>
          </p:txBody>
        </p:sp>
        <p:sp>
          <p:nvSpPr>
            <p:cNvPr id="44" name="Rectangle 40"/>
            <p:cNvSpPr>
              <a:spLocks noChangeArrowheads="1"/>
            </p:cNvSpPr>
            <p:nvPr/>
          </p:nvSpPr>
          <p:spPr bwMode="auto">
            <a:xfrm>
              <a:off x="3888" y="1056"/>
              <a:ext cx="96" cy="480"/>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eaLnBrk="1" hangingPunct="1"/>
              <a:endParaRPr lang="zh-CN" altLang="en-US" baseline="0">
                <a:ea typeface="宋体" pitchFamily="-107" charset="-122"/>
                <a:cs typeface="宋体" pitchFamily="-107" charset="-122"/>
              </a:endParaRPr>
            </a:p>
          </p:txBody>
        </p:sp>
        <p:sp>
          <p:nvSpPr>
            <p:cNvPr id="45" name="Rectangle 41"/>
            <p:cNvSpPr>
              <a:spLocks noChangeArrowheads="1"/>
            </p:cNvSpPr>
            <p:nvPr/>
          </p:nvSpPr>
          <p:spPr bwMode="auto">
            <a:xfrm>
              <a:off x="3792" y="1056"/>
              <a:ext cx="96" cy="384"/>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eaLnBrk="1" hangingPunct="1"/>
              <a:endParaRPr lang="zh-CN" altLang="en-US" baseline="0">
                <a:ea typeface="宋体" pitchFamily="-107" charset="-122"/>
                <a:cs typeface="宋体" pitchFamily="-107" charset="-122"/>
              </a:endParaRPr>
            </a:p>
          </p:txBody>
        </p:sp>
        <p:sp>
          <p:nvSpPr>
            <p:cNvPr id="46" name="Rectangle 42"/>
            <p:cNvSpPr>
              <a:spLocks noChangeArrowheads="1"/>
            </p:cNvSpPr>
            <p:nvPr/>
          </p:nvSpPr>
          <p:spPr bwMode="auto">
            <a:xfrm>
              <a:off x="3696" y="1056"/>
              <a:ext cx="96" cy="144"/>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eaLnBrk="1" hangingPunct="1"/>
              <a:endParaRPr lang="zh-CN" altLang="en-US" baseline="0">
                <a:ea typeface="宋体" pitchFamily="-107" charset="-122"/>
                <a:cs typeface="宋体" pitchFamily="-107" charset="-122"/>
              </a:endParaRPr>
            </a:p>
          </p:txBody>
        </p:sp>
        <p:sp>
          <p:nvSpPr>
            <p:cNvPr id="47" name="Rectangle 43"/>
            <p:cNvSpPr>
              <a:spLocks noChangeArrowheads="1"/>
            </p:cNvSpPr>
            <p:nvPr/>
          </p:nvSpPr>
          <p:spPr bwMode="auto">
            <a:xfrm>
              <a:off x="3600" y="1056"/>
              <a:ext cx="96" cy="384"/>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eaLnBrk="1" hangingPunct="1"/>
              <a:endParaRPr lang="zh-CN" altLang="en-US" baseline="0">
                <a:ea typeface="宋体" pitchFamily="-107" charset="-122"/>
                <a:cs typeface="宋体" pitchFamily="-107" charset="-122"/>
              </a:endParaRPr>
            </a:p>
          </p:txBody>
        </p:sp>
        <p:sp>
          <p:nvSpPr>
            <p:cNvPr id="48" name="Rectangle 44"/>
            <p:cNvSpPr>
              <a:spLocks noChangeArrowheads="1"/>
            </p:cNvSpPr>
            <p:nvPr/>
          </p:nvSpPr>
          <p:spPr bwMode="auto">
            <a:xfrm>
              <a:off x="3504" y="1056"/>
              <a:ext cx="96" cy="480"/>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eaLnBrk="1" hangingPunct="1"/>
              <a:endParaRPr lang="zh-CN" altLang="en-US" baseline="0">
                <a:ea typeface="宋体" pitchFamily="-107" charset="-122"/>
                <a:cs typeface="宋体" pitchFamily="-107" charset="-122"/>
              </a:endParaRPr>
            </a:p>
          </p:txBody>
        </p:sp>
      </p:grpSp>
      <p:sp>
        <p:nvSpPr>
          <p:cNvPr id="51" name="TextBox 50"/>
          <p:cNvSpPr txBox="1"/>
          <p:nvPr/>
        </p:nvSpPr>
        <p:spPr>
          <a:xfrm>
            <a:off x="3165157" y="4632325"/>
            <a:ext cx="492443" cy="1539875"/>
          </a:xfrm>
          <a:prstGeom prst="rect">
            <a:avLst/>
          </a:prstGeom>
          <a:noFill/>
        </p:spPr>
        <p:txBody>
          <a:bodyPr vert="vert270" wrap="square" rtlCol="0" anchor="t" anchorCtr="1">
            <a:spAutoFit/>
          </a:bodyPr>
          <a:lstStyle/>
          <a:p>
            <a:r>
              <a:rPr lang="en-US" dirty="0" smtClean="0"/>
              <a:t>Node1</a:t>
            </a:r>
            <a:endParaRPr lang="en-US" dirty="0"/>
          </a:p>
        </p:txBody>
      </p:sp>
      <p:sp>
        <p:nvSpPr>
          <p:cNvPr id="52" name="TextBox 51"/>
          <p:cNvSpPr txBox="1"/>
          <p:nvPr/>
        </p:nvSpPr>
        <p:spPr>
          <a:xfrm>
            <a:off x="3469957" y="4632325"/>
            <a:ext cx="492443" cy="1539875"/>
          </a:xfrm>
          <a:prstGeom prst="rect">
            <a:avLst/>
          </a:prstGeom>
          <a:noFill/>
        </p:spPr>
        <p:txBody>
          <a:bodyPr vert="vert270" wrap="square" rtlCol="0" anchor="t" anchorCtr="1">
            <a:spAutoFit/>
          </a:bodyPr>
          <a:lstStyle/>
          <a:p>
            <a:r>
              <a:rPr lang="en-US" dirty="0" smtClean="0"/>
              <a:t>Node2</a:t>
            </a:r>
            <a:endParaRPr lang="en-US" dirty="0"/>
          </a:p>
        </p:txBody>
      </p:sp>
      <p:sp>
        <p:nvSpPr>
          <p:cNvPr id="53" name="TextBox 52"/>
          <p:cNvSpPr txBox="1"/>
          <p:nvPr/>
        </p:nvSpPr>
        <p:spPr>
          <a:xfrm>
            <a:off x="3774757" y="4632325"/>
            <a:ext cx="492443" cy="1539875"/>
          </a:xfrm>
          <a:prstGeom prst="rect">
            <a:avLst/>
          </a:prstGeom>
          <a:noFill/>
        </p:spPr>
        <p:txBody>
          <a:bodyPr vert="vert270" wrap="square" rtlCol="0" anchor="t" anchorCtr="1">
            <a:spAutoFit/>
          </a:bodyPr>
          <a:lstStyle/>
          <a:p>
            <a:r>
              <a:rPr lang="en-US" dirty="0" smtClean="0"/>
              <a:t>Node3</a:t>
            </a:r>
            <a:endParaRPr lang="en-US" dirty="0"/>
          </a:p>
        </p:txBody>
      </p:sp>
      <p:sp>
        <p:nvSpPr>
          <p:cNvPr id="54" name="TextBox 53"/>
          <p:cNvSpPr txBox="1"/>
          <p:nvPr/>
        </p:nvSpPr>
        <p:spPr>
          <a:xfrm>
            <a:off x="4079557" y="4632325"/>
            <a:ext cx="492443" cy="1539875"/>
          </a:xfrm>
          <a:prstGeom prst="rect">
            <a:avLst/>
          </a:prstGeom>
          <a:noFill/>
        </p:spPr>
        <p:txBody>
          <a:bodyPr vert="vert270" wrap="square" rtlCol="0" anchor="t" anchorCtr="1">
            <a:spAutoFit/>
          </a:bodyPr>
          <a:lstStyle/>
          <a:p>
            <a:r>
              <a:rPr lang="en-US" dirty="0" smtClean="0"/>
              <a:t>Node4</a:t>
            </a:r>
            <a:endParaRPr lang="en-US" dirty="0"/>
          </a:p>
        </p:txBody>
      </p:sp>
      <p:sp>
        <p:nvSpPr>
          <p:cNvPr id="55" name="TextBox 54"/>
          <p:cNvSpPr txBox="1"/>
          <p:nvPr/>
        </p:nvSpPr>
        <p:spPr>
          <a:xfrm>
            <a:off x="4384357" y="4632325"/>
            <a:ext cx="492443" cy="1539875"/>
          </a:xfrm>
          <a:prstGeom prst="rect">
            <a:avLst/>
          </a:prstGeom>
          <a:noFill/>
        </p:spPr>
        <p:txBody>
          <a:bodyPr vert="vert270" wrap="square" rtlCol="0" anchor="t" anchorCtr="1">
            <a:spAutoFit/>
          </a:bodyPr>
          <a:lstStyle/>
          <a:p>
            <a:r>
              <a:rPr lang="en-US" dirty="0" smtClean="0"/>
              <a:t>Node5</a:t>
            </a:r>
            <a:endParaRPr lang="en-US" dirty="0"/>
          </a:p>
        </p:txBody>
      </p:sp>
      <p:sp>
        <p:nvSpPr>
          <p:cNvPr id="56" name="TextBox 55"/>
          <p:cNvSpPr txBox="1"/>
          <p:nvPr/>
        </p:nvSpPr>
        <p:spPr>
          <a:xfrm>
            <a:off x="4689157" y="4632325"/>
            <a:ext cx="492443" cy="1539875"/>
          </a:xfrm>
          <a:prstGeom prst="rect">
            <a:avLst/>
          </a:prstGeom>
          <a:noFill/>
        </p:spPr>
        <p:txBody>
          <a:bodyPr vert="vert270" wrap="square" rtlCol="0" anchor="t" anchorCtr="1">
            <a:spAutoFit/>
          </a:bodyPr>
          <a:lstStyle/>
          <a:p>
            <a:r>
              <a:rPr lang="en-US" dirty="0" smtClean="0"/>
              <a:t>Node6</a:t>
            </a:r>
            <a:endParaRPr lang="en-US" dirty="0"/>
          </a:p>
        </p:txBody>
      </p:sp>
      <p:cxnSp>
        <p:nvCxnSpPr>
          <p:cNvPr id="58" name="Straight Arrow Connector 57"/>
          <p:cNvCxnSpPr/>
          <p:nvPr/>
        </p:nvCxnSpPr>
        <p:spPr>
          <a:xfrm rot="16200000" flipV="1">
            <a:off x="5143501" y="4381500"/>
            <a:ext cx="838200" cy="762000"/>
          </a:xfrm>
          <a:prstGeom prst="straightConnector1">
            <a:avLst/>
          </a:prstGeom>
          <a:ln>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59" name="Text Box 11"/>
          <p:cNvSpPr txBox="1">
            <a:spLocks noChangeArrowheads="1"/>
          </p:cNvSpPr>
          <p:nvPr/>
        </p:nvSpPr>
        <p:spPr bwMode="auto">
          <a:xfrm>
            <a:off x="5943600" y="2797314"/>
            <a:ext cx="2592387" cy="707886"/>
          </a:xfrm>
          <a:prstGeom prst="rect">
            <a:avLst/>
          </a:prstGeom>
          <a:noFill/>
          <a:ln w="9525">
            <a:noFill/>
            <a:miter lim="800000"/>
            <a:headEnd/>
            <a:tailEnd/>
          </a:ln>
        </p:spPr>
        <p:txBody>
          <a:bodyPr wrap="square">
            <a:prstTxWarp prst="textNoShape">
              <a:avLst/>
            </a:prstTxWarp>
            <a:spAutoFit/>
          </a:bodyPr>
          <a:lstStyle/>
          <a:p>
            <a:pPr eaLnBrk="1" hangingPunct="1"/>
            <a:r>
              <a:rPr lang="en-US" altLang="zh-CN" dirty="0" smtClean="0">
                <a:ea typeface="宋体" pitchFamily="-107" charset="-122"/>
                <a:cs typeface="宋体" pitchFamily="-107" charset="-122"/>
              </a:rPr>
              <a:t>Temperature after Scheduling</a:t>
            </a:r>
            <a:endParaRPr lang="en-US" altLang="zh-CN" baseline="0" dirty="0">
              <a:ea typeface="宋体" pitchFamily="-107" charset="-122"/>
              <a:cs typeface="宋体" pitchFamily="-107" charset="-122"/>
            </a:endParaRPr>
          </a:p>
        </p:txBody>
      </p:sp>
      <p:cxnSp>
        <p:nvCxnSpPr>
          <p:cNvPr id="60" name="Straight Arrow Connector 59"/>
          <p:cNvCxnSpPr>
            <a:stCxn id="59" idx="1"/>
          </p:cNvCxnSpPr>
          <p:nvPr/>
        </p:nvCxnSpPr>
        <p:spPr>
          <a:xfrm rot="10800000" flipV="1">
            <a:off x="5181602" y="3151256"/>
            <a:ext cx="761998" cy="353943"/>
          </a:xfrm>
          <a:prstGeom prst="straightConnector1">
            <a:avLst/>
          </a:prstGeom>
          <a:ln>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66" name="Rectangle 33"/>
          <p:cNvSpPr>
            <a:spLocks noChangeArrowheads="1"/>
          </p:cNvSpPr>
          <p:nvPr/>
        </p:nvSpPr>
        <p:spPr bwMode="auto">
          <a:xfrm>
            <a:off x="1066800" y="2895600"/>
            <a:ext cx="310896" cy="152400"/>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eaLnBrk="1" hangingPunct="1"/>
            <a:endParaRPr lang="zh-CN" altLang="en-US" baseline="0">
              <a:ea typeface="宋体" pitchFamily="-107" charset="-122"/>
              <a:cs typeface="宋体" pitchFamily="-107" charset="-122"/>
            </a:endParaRPr>
          </a:p>
        </p:txBody>
      </p:sp>
      <p:sp>
        <p:nvSpPr>
          <p:cNvPr id="67" name="Text Box 11"/>
          <p:cNvSpPr txBox="1">
            <a:spLocks noChangeArrowheads="1"/>
          </p:cNvSpPr>
          <p:nvPr/>
        </p:nvSpPr>
        <p:spPr bwMode="auto">
          <a:xfrm>
            <a:off x="457200" y="3178314"/>
            <a:ext cx="2592387" cy="707886"/>
          </a:xfrm>
          <a:prstGeom prst="rect">
            <a:avLst/>
          </a:prstGeom>
          <a:noFill/>
          <a:ln w="9525">
            <a:noFill/>
            <a:miter lim="800000"/>
            <a:headEnd/>
            <a:tailEnd/>
          </a:ln>
        </p:spPr>
        <p:txBody>
          <a:bodyPr wrap="square">
            <a:prstTxWarp prst="textNoShape">
              <a:avLst/>
            </a:prstTxWarp>
            <a:spAutoFit/>
          </a:bodyPr>
          <a:lstStyle/>
          <a:p>
            <a:pPr eaLnBrk="1" hangingPunct="1"/>
            <a:r>
              <a:rPr lang="en-US" altLang="zh-CN" dirty="0" smtClean="0">
                <a:ea typeface="宋体" pitchFamily="-107" charset="-122"/>
                <a:cs typeface="宋体" pitchFamily="-107" charset="-122"/>
              </a:rPr>
              <a:t>Temperature increase by tasks</a:t>
            </a:r>
            <a:endParaRPr lang="en-US" altLang="zh-CN" baseline="0" dirty="0">
              <a:ea typeface="宋体" pitchFamily="-107" charset="-122"/>
              <a:cs typeface="宋体" pitchFamily="-107"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ppt_x"/>
                                          </p:val>
                                        </p:tav>
                                        <p:tav tm="100000">
                                          <p:val>
                                            <p:strVal val="#ppt_x"/>
                                          </p:val>
                                        </p:tav>
                                      </p:tavLst>
                                    </p:anim>
                                    <p:anim calcmode="lin" valueType="num">
                                      <p:cBhvr additive="base">
                                        <p:cTn id="13" dur="500" fill="hold"/>
                                        <p:tgtEl>
                                          <p:spTgt spid="21"/>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fill="hold"/>
                                        <p:tgtEl>
                                          <p:spTgt spid="34"/>
                                        </p:tgtEl>
                                        <p:attrNameLst>
                                          <p:attrName>ppt_x</p:attrName>
                                        </p:attrNameLst>
                                      </p:cBhvr>
                                      <p:tavLst>
                                        <p:tav tm="0">
                                          <p:val>
                                            <p:strVal val="#ppt_x"/>
                                          </p:val>
                                        </p:tav>
                                        <p:tav tm="100000">
                                          <p:val>
                                            <p:strVal val="#ppt_x"/>
                                          </p:val>
                                        </p:tav>
                                      </p:tavLst>
                                    </p:anim>
                                    <p:anim calcmode="lin" valueType="num">
                                      <p:cBhvr additive="base">
                                        <p:cTn id="18" dur="500" fill="hold"/>
                                        <p:tgtEl>
                                          <p:spTgt spid="34"/>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500" fill="hold"/>
                                        <p:tgtEl>
                                          <p:spTgt spid="25"/>
                                        </p:tgtEl>
                                        <p:attrNameLst>
                                          <p:attrName>ppt_x</p:attrName>
                                        </p:attrNameLst>
                                      </p:cBhvr>
                                      <p:tavLst>
                                        <p:tav tm="0">
                                          <p:val>
                                            <p:strVal val="#ppt_x"/>
                                          </p:val>
                                        </p:tav>
                                        <p:tav tm="100000">
                                          <p:val>
                                            <p:strVal val="#ppt_x"/>
                                          </p:val>
                                        </p:tav>
                                      </p:tavLst>
                                    </p:anim>
                                    <p:anim calcmode="lin" valueType="num">
                                      <p:cBhvr additive="base">
                                        <p:cTn id="23" dur="500" fill="hold"/>
                                        <p:tgtEl>
                                          <p:spTgt spid="25"/>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 presetClass="entr" presetSubtype="1"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2" presetClass="entr" presetSubtype="1"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500" fill="hold"/>
                                        <p:tgtEl>
                                          <p:spTgt spid="22"/>
                                        </p:tgtEl>
                                        <p:attrNameLst>
                                          <p:attrName>ppt_x</p:attrName>
                                        </p:attrNameLst>
                                      </p:cBhvr>
                                      <p:tavLst>
                                        <p:tav tm="0">
                                          <p:val>
                                            <p:strVal val="#ppt_x"/>
                                          </p:val>
                                        </p:tav>
                                        <p:tav tm="100000">
                                          <p:val>
                                            <p:strVal val="#ppt_x"/>
                                          </p:val>
                                        </p:tav>
                                      </p:tavLst>
                                    </p:anim>
                                    <p:anim calcmode="lin" valueType="num">
                                      <p:cBhvr additive="base">
                                        <p:cTn id="33" dur="500" fill="hold"/>
                                        <p:tgtEl>
                                          <p:spTgt spid="22"/>
                                        </p:tgtEl>
                                        <p:attrNameLst>
                                          <p:attrName>ppt_y</p:attrName>
                                        </p:attrNameLst>
                                      </p:cBhvr>
                                      <p:tavLst>
                                        <p:tav tm="0">
                                          <p:val>
                                            <p:strVal val="0-#ppt_h/2"/>
                                          </p:val>
                                        </p:tav>
                                        <p:tav tm="100000">
                                          <p:val>
                                            <p:strVal val="#ppt_y"/>
                                          </p:val>
                                        </p:tav>
                                      </p:tavLst>
                                    </p:anim>
                                  </p:childTnLst>
                                </p:cTn>
                              </p:par>
                            </p:childTnLst>
                          </p:cTn>
                        </p:par>
                        <p:par>
                          <p:cTn id="34" fill="hold">
                            <p:stCondLst>
                              <p:cond delay="3000"/>
                            </p:stCondLst>
                            <p:childTnLst>
                              <p:par>
                                <p:cTn id="35" presetID="2" presetClass="entr" presetSubtype="1"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0-#ppt_h/2"/>
                                          </p:val>
                                        </p:tav>
                                        <p:tav tm="100000">
                                          <p:val>
                                            <p:strVal val="#ppt_y"/>
                                          </p:val>
                                        </p:tav>
                                      </p:tavLst>
                                    </p:anim>
                                  </p:childTnLst>
                                </p:cTn>
                              </p:par>
                            </p:childTnLst>
                          </p:cTn>
                        </p:par>
                        <p:par>
                          <p:cTn id="39" fill="hold">
                            <p:stCondLst>
                              <p:cond delay="3500"/>
                            </p:stCondLst>
                            <p:childTnLst>
                              <p:par>
                                <p:cTn id="40" presetID="2" presetClass="entr" presetSubtype="1"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additive="base">
                                        <p:cTn id="42" dur="500" fill="hold"/>
                                        <p:tgtEl>
                                          <p:spTgt spid="35"/>
                                        </p:tgtEl>
                                        <p:attrNameLst>
                                          <p:attrName>ppt_x</p:attrName>
                                        </p:attrNameLst>
                                      </p:cBhvr>
                                      <p:tavLst>
                                        <p:tav tm="0">
                                          <p:val>
                                            <p:strVal val="#ppt_x"/>
                                          </p:val>
                                        </p:tav>
                                        <p:tav tm="100000">
                                          <p:val>
                                            <p:strVal val="#ppt_x"/>
                                          </p:val>
                                        </p:tav>
                                      </p:tavLst>
                                    </p:anim>
                                    <p:anim calcmode="lin" valueType="num">
                                      <p:cBhvr additive="base">
                                        <p:cTn id="43" dur="500" fill="hold"/>
                                        <p:tgtEl>
                                          <p:spTgt spid="35"/>
                                        </p:tgtEl>
                                        <p:attrNameLst>
                                          <p:attrName>ppt_y</p:attrName>
                                        </p:attrNameLst>
                                      </p:cBhvr>
                                      <p:tavLst>
                                        <p:tav tm="0">
                                          <p:val>
                                            <p:strVal val="0-#ppt_h/2"/>
                                          </p:val>
                                        </p:tav>
                                        <p:tav tm="100000">
                                          <p:val>
                                            <p:strVal val="#ppt_y"/>
                                          </p:val>
                                        </p:tav>
                                      </p:tavLst>
                                    </p:anim>
                                  </p:childTnLst>
                                </p:cTn>
                              </p:par>
                            </p:childTnLst>
                          </p:cTn>
                        </p:par>
                        <p:par>
                          <p:cTn id="44" fill="hold">
                            <p:stCondLst>
                              <p:cond delay="4000"/>
                            </p:stCondLst>
                            <p:childTnLst>
                              <p:par>
                                <p:cTn id="45" presetID="2" presetClass="entr" presetSubtype="1"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fill="hold"/>
                                        <p:tgtEl>
                                          <p:spTgt spid="30"/>
                                        </p:tgtEl>
                                        <p:attrNameLst>
                                          <p:attrName>ppt_x</p:attrName>
                                        </p:attrNameLst>
                                      </p:cBhvr>
                                      <p:tavLst>
                                        <p:tav tm="0">
                                          <p:val>
                                            <p:strVal val="#ppt_x"/>
                                          </p:val>
                                        </p:tav>
                                        <p:tav tm="100000">
                                          <p:val>
                                            <p:strVal val="#ppt_x"/>
                                          </p:val>
                                        </p:tav>
                                      </p:tavLst>
                                    </p:anim>
                                    <p:anim calcmode="lin" valueType="num">
                                      <p:cBhvr additive="base">
                                        <p:cTn id="48" dur="500" fill="hold"/>
                                        <p:tgtEl>
                                          <p:spTgt spid="30"/>
                                        </p:tgtEl>
                                        <p:attrNameLst>
                                          <p:attrName>ppt_y</p:attrName>
                                        </p:attrNameLst>
                                      </p:cBhvr>
                                      <p:tavLst>
                                        <p:tav tm="0">
                                          <p:val>
                                            <p:strVal val="0-#ppt_h/2"/>
                                          </p:val>
                                        </p:tav>
                                        <p:tav tm="100000">
                                          <p:val>
                                            <p:strVal val="#ppt_y"/>
                                          </p:val>
                                        </p:tav>
                                      </p:tavLst>
                                    </p:anim>
                                  </p:childTnLst>
                                </p:cTn>
                              </p:par>
                            </p:childTnLst>
                          </p:cTn>
                        </p:par>
                        <p:par>
                          <p:cTn id="49" fill="hold">
                            <p:stCondLst>
                              <p:cond delay="4500"/>
                            </p:stCondLst>
                            <p:childTnLst>
                              <p:par>
                                <p:cTn id="50" presetID="2" presetClass="entr" presetSubtype="1" fill="hold" grpId="0" nodeType="after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additive="base">
                                        <p:cTn id="52" dur="500" fill="hold"/>
                                        <p:tgtEl>
                                          <p:spTgt spid="28"/>
                                        </p:tgtEl>
                                        <p:attrNameLst>
                                          <p:attrName>ppt_x</p:attrName>
                                        </p:attrNameLst>
                                      </p:cBhvr>
                                      <p:tavLst>
                                        <p:tav tm="0">
                                          <p:val>
                                            <p:strVal val="#ppt_x"/>
                                          </p:val>
                                        </p:tav>
                                        <p:tav tm="100000">
                                          <p:val>
                                            <p:strVal val="#ppt_x"/>
                                          </p:val>
                                        </p:tav>
                                      </p:tavLst>
                                    </p:anim>
                                    <p:anim calcmode="lin" valueType="num">
                                      <p:cBhvr additive="base">
                                        <p:cTn id="53" dur="500" fill="hold"/>
                                        <p:tgtEl>
                                          <p:spTgt spid="28"/>
                                        </p:tgtEl>
                                        <p:attrNameLst>
                                          <p:attrName>ppt_y</p:attrName>
                                        </p:attrNameLst>
                                      </p:cBhvr>
                                      <p:tavLst>
                                        <p:tav tm="0">
                                          <p:val>
                                            <p:strVal val="0-#ppt_h/2"/>
                                          </p:val>
                                        </p:tav>
                                        <p:tav tm="100000">
                                          <p:val>
                                            <p:strVal val="#ppt_y"/>
                                          </p:val>
                                        </p:tav>
                                      </p:tavLst>
                                    </p:anim>
                                  </p:childTnLst>
                                </p:cTn>
                              </p:par>
                            </p:childTnLst>
                          </p:cTn>
                        </p:par>
                        <p:par>
                          <p:cTn id="54" fill="hold">
                            <p:stCondLst>
                              <p:cond delay="5000"/>
                            </p:stCondLst>
                            <p:childTnLst>
                              <p:par>
                                <p:cTn id="55" presetID="2" presetClass="entr" presetSubtype="1"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 calcmode="lin" valueType="num">
                                      <p:cBhvr additive="base">
                                        <p:cTn id="57" dur="500" fill="hold"/>
                                        <p:tgtEl>
                                          <p:spTgt spid="26"/>
                                        </p:tgtEl>
                                        <p:attrNameLst>
                                          <p:attrName>ppt_x</p:attrName>
                                        </p:attrNameLst>
                                      </p:cBhvr>
                                      <p:tavLst>
                                        <p:tav tm="0">
                                          <p:val>
                                            <p:strVal val="#ppt_x"/>
                                          </p:val>
                                        </p:tav>
                                        <p:tav tm="100000">
                                          <p:val>
                                            <p:strVal val="#ppt_x"/>
                                          </p:val>
                                        </p:tav>
                                      </p:tavLst>
                                    </p:anim>
                                    <p:anim calcmode="lin" valueType="num">
                                      <p:cBhvr additive="base">
                                        <p:cTn id="58" dur="500" fill="hold"/>
                                        <p:tgtEl>
                                          <p:spTgt spid="26"/>
                                        </p:tgtEl>
                                        <p:attrNameLst>
                                          <p:attrName>ppt_y</p:attrName>
                                        </p:attrNameLst>
                                      </p:cBhvr>
                                      <p:tavLst>
                                        <p:tav tm="0">
                                          <p:val>
                                            <p:strVal val="0-#ppt_h/2"/>
                                          </p:val>
                                        </p:tav>
                                        <p:tav tm="100000">
                                          <p:val>
                                            <p:strVal val="#ppt_y"/>
                                          </p:val>
                                        </p:tav>
                                      </p:tavLst>
                                    </p:anim>
                                  </p:childTnLst>
                                </p:cTn>
                              </p:par>
                            </p:childTnLst>
                          </p:cTn>
                        </p:par>
                        <p:par>
                          <p:cTn id="59" fill="hold">
                            <p:stCondLst>
                              <p:cond delay="5500"/>
                            </p:stCondLst>
                            <p:childTnLst>
                              <p:par>
                                <p:cTn id="60" presetID="2" presetClass="entr" presetSubtype="1" fill="hold" grpId="0" nodeType="afterEffect">
                                  <p:stCondLst>
                                    <p:cond delay="0"/>
                                  </p:stCondLst>
                                  <p:childTnLst>
                                    <p:set>
                                      <p:cBhvr>
                                        <p:cTn id="61" dur="1" fill="hold">
                                          <p:stCondLst>
                                            <p:cond delay="0"/>
                                          </p:stCondLst>
                                        </p:cTn>
                                        <p:tgtEl>
                                          <p:spTgt spid="32"/>
                                        </p:tgtEl>
                                        <p:attrNameLst>
                                          <p:attrName>style.visibility</p:attrName>
                                        </p:attrNameLst>
                                      </p:cBhvr>
                                      <p:to>
                                        <p:strVal val="visible"/>
                                      </p:to>
                                    </p:set>
                                    <p:anim calcmode="lin" valueType="num">
                                      <p:cBhvr additive="base">
                                        <p:cTn id="62" dur="500" fill="hold"/>
                                        <p:tgtEl>
                                          <p:spTgt spid="32"/>
                                        </p:tgtEl>
                                        <p:attrNameLst>
                                          <p:attrName>ppt_x</p:attrName>
                                        </p:attrNameLst>
                                      </p:cBhvr>
                                      <p:tavLst>
                                        <p:tav tm="0">
                                          <p:val>
                                            <p:strVal val="#ppt_x"/>
                                          </p:val>
                                        </p:tav>
                                        <p:tav tm="100000">
                                          <p:val>
                                            <p:strVal val="#ppt_x"/>
                                          </p:val>
                                        </p:tav>
                                      </p:tavLst>
                                    </p:anim>
                                    <p:anim calcmode="lin" valueType="num">
                                      <p:cBhvr additive="base">
                                        <p:cTn id="63" dur="500" fill="hold"/>
                                        <p:tgtEl>
                                          <p:spTgt spid="32"/>
                                        </p:tgtEl>
                                        <p:attrNameLst>
                                          <p:attrName>ppt_y</p:attrName>
                                        </p:attrNameLst>
                                      </p:cBhvr>
                                      <p:tavLst>
                                        <p:tav tm="0">
                                          <p:val>
                                            <p:strVal val="0-#ppt_h/2"/>
                                          </p:val>
                                        </p:tav>
                                        <p:tav tm="100000">
                                          <p:val>
                                            <p:strVal val="#ppt_y"/>
                                          </p:val>
                                        </p:tav>
                                      </p:tavLst>
                                    </p:anim>
                                  </p:childTnLst>
                                </p:cTn>
                              </p:par>
                            </p:childTnLst>
                          </p:cTn>
                        </p:par>
                        <p:par>
                          <p:cTn id="64" fill="hold">
                            <p:stCondLst>
                              <p:cond delay="6000"/>
                            </p:stCondLst>
                            <p:childTnLst>
                              <p:par>
                                <p:cTn id="65" presetID="2" presetClass="entr" presetSubtype="1" fill="hold" grpId="0" nodeType="afterEffect">
                                  <p:stCondLst>
                                    <p:cond delay="0"/>
                                  </p:stCondLst>
                                  <p:childTnLst>
                                    <p:set>
                                      <p:cBhvr>
                                        <p:cTn id="66" dur="1" fill="hold">
                                          <p:stCondLst>
                                            <p:cond delay="0"/>
                                          </p:stCondLst>
                                        </p:cTn>
                                        <p:tgtEl>
                                          <p:spTgt spid="40"/>
                                        </p:tgtEl>
                                        <p:attrNameLst>
                                          <p:attrName>style.visibility</p:attrName>
                                        </p:attrNameLst>
                                      </p:cBhvr>
                                      <p:to>
                                        <p:strVal val="visible"/>
                                      </p:to>
                                    </p:set>
                                    <p:anim calcmode="lin" valueType="num">
                                      <p:cBhvr additive="base">
                                        <p:cTn id="67" dur="500" fill="hold"/>
                                        <p:tgtEl>
                                          <p:spTgt spid="40"/>
                                        </p:tgtEl>
                                        <p:attrNameLst>
                                          <p:attrName>ppt_x</p:attrName>
                                        </p:attrNameLst>
                                      </p:cBhvr>
                                      <p:tavLst>
                                        <p:tav tm="0">
                                          <p:val>
                                            <p:strVal val="#ppt_x"/>
                                          </p:val>
                                        </p:tav>
                                        <p:tav tm="100000">
                                          <p:val>
                                            <p:strVal val="#ppt_x"/>
                                          </p:val>
                                        </p:tav>
                                      </p:tavLst>
                                    </p:anim>
                                    <p:anim calcmode="lin" valueType="num">
                                      <p:cBhvr additive="base">
                                        <p:cTn id="68" dur="500" fill="hold"/>
                                        <p:tgtEl>
                                          <p:spTgt spid="40"/>
                                        </p:tgtEl>
                                        <p:attrNameLst>
                                          <p:attrName>ppt_y</p:attrName>
                                        </p:attrNameLst>
                                      </p:cBhvr>
                                      <p:tavLst>
                                        <p:tav tm="0">
                                          <p:val>
                                            <p:strVal val="0-#ppt_h/2"/>
                                          </p:val>
                                        </p:tav>
                                        <p:tav tm="100000">
                                          <p:val>
                                            <p:strVal val="#ppt_y"/>
                                          </p:val>
                                        </p:tav>
                                      </p:tavLst>
                                    </p:anim>
                                  </p:childTnLst>
                                </p:cTn>
                              </p:par>
                            </p:childTnLst>
                          </p:cTn>
                        </p:par>
                        <p:par>
                          <p:cTn id="69" fill="hold">
                            <p:stCondLst>
                              <p:cond delay="6500"/>
                            </p:stCondLst>
                            <p:childTnLst>
                              <p:par>
                                <p:cTn id="70" presetID="2" presetClass="entr" presetSubtype="1" fill="hold" grpId="0" nodeType="afterEffect">
                                  <p:stCondLst>
                                    <p:cond delay="0"/>
                                  </p:stCondLst>
                                  <p:childTnLst>
                                    <p:set>
                                      <p:cBhvr>
                                        <p:cTn id="71" dur="1" fill="hold">
                                          <p:stCondLst>
                                            <p:cond delay="0"/>
                                          </p:stCondLst>
                                        </p:cTn>
                                        <p:tgtEl>
                                          <p:spTgt spid="31"/>
                                        </p:tgtEl>
                                        <p:attrNameLst>
                                          <p:attrName>style.visibility</p:attrName>
                                        </p:attrNameLst>
                                      </p:cBhvr>
                                      <p:to>
                                        <p:strVal val="visible"/>
                                      </p:to>
                                    </p:set>
                                    <p:anim calcmode="lin" valueType="num">
                                      <p:cBhvr additive="base">
                                        <p:cTn id="72" dur="500" fill="hold"/>
                                        <p:tgtEl>
                                          <p:spTgt spid="31"/>
                                        </p:tgtEl>
                                        <p:attrNameLst>
                                          <p:attrName>ppt_x</p:attrName>
                                        </p:attrNameLst>
                                      </p:cBhvr>
                                      <p:tavLst>
                                        <p:tav tm="0">
                                          <p:val>
                                            <p:strVal val="#ppt_x"/>
                                          </p:val>
                                        </p:tav>
                                        <p:tav tm="100000">
                                          <p:val>
                                            <p:strVal val="#ppt_x"/>
                                          </p:val>
                                        </p:tav>
                                      </p:tavLst>
                                    </p:anim>
                                    <p:anim calcmode="lin" valueType="num">
                                      <p:cBhvr additive="base">
                                        <p:cTn id="73" dur="500" fill="hold"/>
                                        <p:tgtEl>
                                          <p:spTgt spid="31"/>
                                        </p:tgtEl>
                                        <p:attrNameLst>
                                          <p:attrName>ppt_y</p:attrName>
                                        </p:attrNameLst>
                                      </p:cBhvr>
                                      <p:tavLst>
                                        <p:tav tm="0">
                                          <p:val>
                                            <p:strVal val="0-#ppt_h/2"/>
                                          </p:val>
                                        </p:tav>
                                        <p:tav tm="100000">
                                          <p:val>
                                            <p:strVal val="#ppt_y"/>
                                          </p:val>
                                        </p:tav>
                                      </p:tavLst>
                                    </p:anim>
                                  </p:childTnLst>
                                </p:cTn>
                              </p:par>
                            </p:childTnLst>
                          </p:cTn>
                        </p:par>
                        <p:par>
                          <p:cTn id="74" fill="hold">
                            <p:stCondLst>
                              <p:cond delay="7000"/>
                            </p:stCondLst>
                            <p:childTnLst>
                              <p:par>
                                <p:cTn id="75" presetID="2" presetClass="entr" presetSubtype="1" fill="hold" grpId="0" nodeType="afterEffect">
                                  <p:stCondLst>
                                    <p:cond delay="0"/>
                                  </p:stCondLst>
                                  <p:childTnLst>
                                    <p:set>
                                      <p:cBhvr>
                                        <p:cTn id="76" dur="1" fill="hold">
                                          <p:stCondLst>
                                            <p:cond delay="0"/>
                                          </p:stCondLst>
                                        </p:cTn>
                                        <p:tgtEl>
                                          <p:spTgt spid="29"/>
                                        </p:tgtEl>
                                        <p:attrNameLst>
                                          <p:attrName>style.visibility</p:attrName>
                                        </p:attrNameLst>
                                      </p:cBhvr>
                                      <p:to>
                                        <p:strVal val="visible"/>
                                      </p:to>
                                    </p:set>
                                    <p:anim calcmode="lin" valueType="num">
                                      <p:cBhvr additive="base">
                                        <p:cTn id="77" dur="500" fill="hold"/>
                                        <p:tgtEl>
                                          <p:spTgt spid="29"/>
                                        </p:tgtEl>
                                        <p:attrNameLst>
                                          <p:attrName>ppt_x</p:attrName>
                                        </p:attrNameLst>
                                      </p:cBhvr>
                                      <p:tavLst>
                                        <p:tav tm="0">
                                          <p:val>
                                            <p:strVal val="#ppt_x"/>
                                          </p:val>
                                        </p:tav>
                                        <p:tav tm="100000">
                                          <p:val>
                                            <p:strVal val="#ppt_x"/>
                                          </p:val>
                                        </p:tav>
                                      </p:tavLst>
                                    </p:anim>
                                    <p:anim calcmode="lin" valueType="num">
                                      <p:cBhvr additive="base">
                                        <p:cTn id="78" dur="500" fill="hold"/>
                                        <p:tgtEl>
                                          <p:spTgt spid="29"/>
                                        </p:tgtEl>
                                        <p:attrNameLst>
                                          <p:attrName>ppt_y</p:attrName>
                                        </p:attrNameLst>
                                      </p:cBhvr>
                                      <p:tavLst>
                                        <p:tav tm="0">
                                          <p:val>
                                            <p:strVal val="0-#ppt_h/2"/>
                                          </p:val>
                                        </p:tav>
                                        <p:tav tm="100000">
                                          <p:val>
                                            <p:strVal val="#ppt_y"/>
                                          </p:val>
                                        </p:tav>
                                      </p:tavLst>
                                    </p:anim>
                                  </p:childTnLst>
                                </p:cTn>
                              </p:par>
                            </p:childTnLst>
                          </p:cTn>
                        </p:par>
                        <p:par>
                          <p:cTn id="79" fill="hold">
                            <p:stCondLst>
                              <p:cond delay="7500"/>
                            </p:stCondLst>
                            <p:childTnLst>
                              <p:par>
                                <p:cTn id="80" presetID="2" presetClass="entr" presetSubtype="1" fill="hold" grpId="0" nodeType="afterEffect">
                                  <p:stCondLst>
                                    <p:cond delay="0"/>
                                  </p:stCondLst>
                                  <p:childTnLst>
                                    <p:set>
                                      <p:cBhvr>
                                        <p:cTn id="81" dur="1" fill="hold">
                                          <p:stCondLst>
                                            <p:cond delay="0"/>
                                          </p:stCondLst>
                                        </p:cTn>
                                        <p:tgtEl>
                                          <p:spTgt spid="27"/>
                                        </p:tgtEl>
                                        <p:attrNameLst>
                                          <p:attrName>style.visibility</p:attrName>
                                        </p:attrNameLst>
                                      </p:cBhvr>
                                      <p:to>
                                        <p:strVal val="visible"/>
                                      </p:to>
                                    </p:set>
                                    <p:anim calcmode="lin" valueType="num">
                                      <p:cBhvr additive="base">
                                        <p:cTn id="82" dur="500" fill="hold"/>
                                        <p:tgtEl>
                                          <p:spTgt spid="27"/>
                                        </p:tgtEl>
                                        <p:attrNameLst>
                                          <p:attrName>ppt_x</p:attrName>
                                        </p:attrNameLst>
                                      </p:cBhvr>
                                      <p:tavLst>
                                        <p:tav tm="0">
                                          <p:val>
                                            <p:strVal val="#ppt_x"/>
                                          </p:val>
                                        </p:tav>
                                        <p:tav tm="100000">
                                          <p:val>
                                            <p:strVal val="#ppt_x"/>
                                          </p:val>
                                        </p:tav>
                                      </p:tavLst>
                                    </p:anim>
                                    <p:anim calcmode="lin" valueType="num">
                                      <p:cBhvr additive="base">
                                        <p:cTn id="83" dur="500" fill="hold"/>
                                        <p:tgtEl>
                                          <p:spTgt spid="27"/>
                                        </p:tgtEl>
                                        <p:attrNameLst>
                                          <p:attrName>ppt_y</p:attrName>
                                        </p:attrNameLst>
                                      </p:cBhvr>
                                      <p:tavLst>
                                        <p:tav tm="0">
                                          <p:val>
                                            <p:strVal val="0-#ppt_h/2"/>
                                          </p:val>
                                        </p:tav>
                                        <p:tav tm="100000">
                                          <p:val>
                                            <p:strVal val="#ppt_y"/>
                                          </p:val>
                                        </p:tav>
                                      </p:tavLst>
                                    </p:anim>
                                  </p:childTnLst>
                                </p:cTn>
                              </p:par>
                            </p:childTnLst>
                          </p:cTn>
                        </p:par>
                        <p:par>
                          <p:cTn id="84" fill="hold">
                            <p:stCondLst>
                              <p:cond delay="8000"/>
                            </p:stCondLst>
                            <p:childTnLst>
                              <p:par>
                                <p:cTn id="85" presetID="2" presetClass="entr" presetSubtype="1" fill="hold" grpId="0" nodeType="afterEffect">
                                  <p:stCondLst>
                                    <p:cond delay="0"/>
                                  </p:stCondLst>
                                  <p:childTnLst>
                                    <p:set>
                                      <p:cBhvr>
                                        <p:cTn id="86" dur="1" fill="hold">
                                          <p:stCondLst>
                                            <p:cond delay="0"/>
                                          </p:stCondLst>
                                        </p:cTn>
                                        <p:tgtEl>
                                          <p:spTgt spid="33"/>
                                        </p:tgtEl>
                                        <p:attrNameLst>
                                          <p:attrName>style.visibility</p:attrName>
                                        </p:attrNameLst>
                                      </p:cBhvr>
                                      <p:to>
                                        <p:strVal val="visible"/>
                                      </p:to>
                                    </p:set>
                                    <p:anim calcmode="lin" valueType="num">
                                      <p:cBhvr additive="base">
                                        <p:cTn id="87" dur="500" fill="hold"/>
                                        <p:tgtEl>
                                          <p:spTgt spid="33"/>
                                        </p:tgtEl>
                                        <p:attrNameLst>
                                          <p:attrName>ppt_x</p:attrName>
                                        </p:attrNameLst>
                                      </p:cBhvr>
                                      <p:tavLst>
                                        <p:tav tm="0">
                                          <p:val>
                                            <p:strVal val="#ppt_x"/>
                                          </p:val>
                                        </p:tav>
                                        <p:tav tm="100000">
                                          <p:val>
                                            <p:strVal val="#ppt_x"/>
                                          </p:val>
                                        </p:tav>
                                      </p:tavLst>
                                    </p:anim>
                                    <p:anim calcmode="lin" valueType="num">
                                      <p:cBhvr additive="base">
                                        <p:cTn id="88" dur="500" fill="hold"/>
                                        <p:tgtEl>
                                          <p:spTgt spid="33"/>
                                        </p:tgtEl>
                                        <p:attrNameLst>
                                          <p:attrName>ppt_y</p:attrName>
                                        </p:attrNameLst>
                                      </p:cBhvr>
                                      <p:tavLst>
                                        <p:tav tm="0">
                                          <p:val>
                                            <p:strVal val="0-#ppt_h/2"/>
                                          </p:val>
                                        </p:tav>
                                        <p:tav tm="100000">
                                          <p:val>
                                            <p:strVal val="#ppt_y"/>
                                          </p:val>
                                        </p:tav>
                                      </p:tavLst>
                                    </p:anim>
                                  </p:childTnLst>
                                </p:cTn>
                              </p:par>
                            </p:childTnLst>
                          </p:cTn>
                        </p:par>
                        <p:par>
                          <p:cTn id="89" fill="hold">
                            <p:stCondLst>
                              <p:cond delay="8500"/>
                            </p:stCondLst>
                            <p:childTnLst>
                              <p:par>
                                <p:cTn id="90" presetID="2" presetClass="entr" presetSubtype="1" fill="hold" grpId="0" nodeType="afterEffect">
                                  <p:stCondLst>
                                    <p:cond delay="0"/>
                                  </p:stCondLst>
                                  <p:childTnLst>
                                    <p:set>
                                      <p:cBhvr>
                                        <p:cTn id="91" dur="1" fill="hold">
                                          <p:stCondLst>
                                            <p:cond delay="0"/>
                                          </p:stCondLst>
                                        </p:cTn>
                                        <p:tgtEl>
                                          <p:spTgt spid="41"/>
                                        </p:tgtEl>
                                        <p:attrNameLst>
                                          <p:attrName>style.visibility</p:attrName>
                                        </p:attrNameLst>
                                      </p:cBhvr>
                                      <p:to>
                                        <p:strVal val="visible"/>
                                      </p:to>
                                    </p:set>
                                    <p:anim calcmode="lin" valueType="num">
                                      <p:cBhvr additive="base">
                                        <p:cTn id="92" dur="500" fill="hold"/>
                                        <p:tgtEl>
                                          <p:spTgt spid="41"/>
                                        </p:tgtEl>
                                        <p:attrNameLst>
                                          <p:attrName>ppt_x</p:attrName>
                                        </p:attrNameLst>
                                      </p:cBhvr>
                                      <p:tavLst>
                                        <p:tav tm="0">
                                          <p:val>
                                            <p:strVal val="#ppt_x"/>
                                          </p:val>
                                        </p:tav>
                                        <p:tav tm="100000">
                                          <p:val>
                                            <p:strVal val="#ppt_x"/>
                                          </p:val>
                                        </p:tav>
                                      </p:tavLst>
                                    </p:anim>
                                    <p:anim calcmode="lin" valueType="num">
                                      <p:cBhvr additive="base">
                                        <p:cTn id="93" dur="500" fill="hold"/>
                                        <p:tgtEl>
                                          <p:spTgt spid="41"/>
                                        </p:tgtEl>
                                        <p:attrNameLst>
                                          <p:attrName>ppt_y</p:attrName>
                                        </p:attrNameLst>
                                      </p:cBhvr>
                                      <p:tavLst>
                                        <p:tav tm="0">
                                          <p:val>
                                            <p:strVal val="0-#ppt_h/2"/>
                                          </p:val>
                                        </p:tav>
                                        <p:tav tm="100000">
                                          <p:val>
                                            <p:strVal val="#ppt_y"/>
                                          </p:val>
                                        </p:tav>
                                      </p:tavLst>
                                    </p:anim>
                                  </p:childTnLst>
                                </p:cTn>
                              </p:par>
                            </p:childTnLst>
                          </p:cTn>
                        </p:par>
                        <p:par>
                          <p:cTn id="94" fill="hold">
                            <p:stCondLst>
                              <p:cond delay="9000"/>
                            </p:stCondLst>
                            <p:childTnLst>
                              <p:par>
                                <p:cTn id="95" presetID="2" presetClass="entr" presetSubtype="1" fill="hold" grpId="0" nodeType="afterEffect">
                                  <p:stCondLst>
                                    <p:cond delay="0"/>
                                  </p:stCondLst>
                                  <p:childTnLst>
                                    <p:set>
                                      <p:cBhvr>
                                        <p:cTn id="96" dur="1" fill="hold">
                                          <p:stCondLst>
                                            <p:cond delay="0"/>
                                          </p:stCondLst>
                                        </p:cTn>
                                        <p:tgtEl>
                                          <p:spTgt spid="38"/>
                                        </p:tgtEl>
                                        <p:attrNameLst>
                                          <p:attrName>style.visibility</p:attrName>
                                        </p:attrNameLst>
                                      </p:cBhvr>
                                      <p:to>
                                        <p:strVal val="visible"/>
                                      </p:to>
                                    </p:set>
                                    <p:anim calcmode="lin" valueType="num">
                                      <p:cBhvr additive="base">
                                        <p:cTn id="97" dur="500" fill="hold"/>
                                        <p:tgtEl>
                                          <p:spTgt spid="38"/>
                                        </p:tgtEl>
                                        <p:attrNameLst>
                                          <p:attrName>ppt_x</p:attrName>
                                        </p:attrNameLst>
                                      </p:cBhvr>
                                      <p:tavLst>
                                        <p:tav tm="0">
                                          <p:val>
                                            <p:strVal val="#ppt_x"/>
                                          </p:val>
                                        </p:tav>
                                        <p:tav tm="100000">
                                          <p:val>
                                            <p:strVal val="#ppt_x"/>
                                          </p:val>
                                        </p:tav>
                                      </p:tavLst>
                                    </p:anim>
                                    <p:anim calcmode="lin" valueType="num">
                                      <p:cBhvr additive="base">
                                        <p:cTn id="98" dur="500" fill="hold"/>
                                        <p:tgtEl>
                                          <p:spTgt spid="38"/>
                                        </p:tgtEl>
                                        <p:attrNameLst>
                                          <p:attrName>ppt_y</p:attrName>
                                        </p:attrNameLst>
                                      </p:cBhvr>
                                      <p:tavLst>
                                        <p:tav tm="0">
                                          <p:val>
                                            <p:strVal val="0-#ppt_h/2"/>
                                          </p:val>
                                        </p:tav>
                                        <p:tav tm="100000">
                                          <p:val>
                                            <p:strVal val="#ppt_y"/>
                                          </p:val>
                                        </p:tav>
                                      </p:tavLst>
                                    </p:anim>
                                  </p:childTnLst>
                                </p:cTn>
                              </p:par>
                            </p:childTnLst>
                          </p:cTn>
                        </p:par>
                        <p:par>
                          <p:cTn id="99" fill="hold">
                            <p:stCondLst>
                              <p:cond delay="9500"/>
                            </p:stCondLst>
                            <p:childTnLst>
                              <p:par>
                                <p:cTn id="100" presetID="2" presetClass="entr" presetSubtype="1" fill="hold" grpId="0" nodeType="afterEffect">
                                  <p:stCondLst>
                                    <p:cond delay="0"/>
                                  </p:stCondLst>
                                  <p:childTnLst>
                                    <p:set>
                                      <p:cBhvr>
                                        <p:cTn id="101" dur="1" fill="hold">
                                          <p:stCondLst>
                                            <p:cond delay="0"/>
                                          </p:stCondLst>
                                        </p:cTn>
                                        <p:tgtEl>
                                          <p:spTgt spid="39"/>
                                        </p:tgtEl>
                                        <p:attrNameLst>
                                          <p:attrName>style.visibility</p:attrName>
                                        </p:attrNameLst>
                                      </p:cBhvr>
                                      <p:to>
                                        <p:strVal val="visible"/>
                                      </p:to>
                                    </p:set>
                                    <p:anim calcmode="lin" valueType="num">
                                      <p:cBhvr additive="base">
                                        <p:cTn id="102" dur="500" fill="hold"/>
                                        <p:tgtEl>
                                          <p:spTgt spid="39"/>
                                        </p:tgtEl>
                                        <p:attrNameLst>
                                          <p:attrName>ppt_x</p:attrName>
                                        </p:attrNameLst>
                                      </p:cBhvr>
                                      <p:tavLst>
                                        <p:tav tm="0">
                                          <p:val>
                                            <p:strVal val="#ppt_x"/>
                                          </p:val>
                                        </p:tav>
                                        <p:tav tm="100000">
                                          <p:val>
                                            <p:strVal val="#ppt_x"/>
                                          </p:val>
                                        </p:tav>
                                      </p:tavLst>
                                    </p:anim>
                                    <p:anim calcmode="lin" valueType="num">
                                      <p:cBhvr additive="base">
                                        <p:cTn id="103" dur="500" fill="hold"/>
                                        <p:tgtEl>
                                          <p:spTgt spid="39"/>
                                        </p:tgtEl>
                                        <p:attrNameLst>
                                          <p:attrName>ppt_y</p:attrName>
                                        </p:attrNameLst>
                                      </p:cBhvr>
                                      <p:tavLst>
                                        <p:tav tm="0">
                                          <p:val>
                                            <p:strVal val="0-#ppt_h/2"/>
                                          </p:val>
                                        </p:tav>
                                        <p:tav tm="100000">
                                          <p:val>
                                            <p:strVal val="#ppt_y"/>
                                          </p:val>
                                        </p:tav>
                                      </p:tavLst>
                                    </p:anim>
                                  </p:childTnLst>
                                </p:cTn>
                              </p:par>
                            </p:childTnLst>
                          </p:cTn>
                        </p:par>
                        <p:par>
                          <p:cTn id="104" fill="hold">
                            <p:stCondLst>
                              <p:cond delay="10000"/>
                            </p:stCondLst>
                            <p:childTnLst>
                              <p:par>
                                <p:cTn id="105" presetID="2" presetClass="entr" presetSubtype="1" fill="hold" grpId="0" nodeType="afterEffect">
                                  <p:stCondLst>
                                    <p:cond delay="0"/>
                                  </p:stCondLst>
                                  <p:childTnLst>
                                    <p:set>
                                      <p:cBhvr>
                                        <p:cTn id="106" dur="1" fill="hold">
                                          <p:stCondLst>
                                            <p:cond delay="0"/>
                                          </p:stCondLst>
                                        </p:cTn>
                                        <p:tgtEl>
                                          <p:spTgt spid="19"/>
                                        </p:tgtEl>
                                        <p:attrNameLst>
                                          <p:attrName>style.visibility</p:attrName>
                                        </p:attrNameLst>
                                      </p:cBhvr>
                                      <p:to>
                                        <p:strVal val="visible"/>
                                      </p:to>
                                    </p:set>
                                    <p:anim calcmode="lin" valueType="num">
                                      <p:cBhvr additive="base">
                                        <p:cTn id="107" dur="500" fill="hold"/>
                                        <p:tgtEl>
                                          <p:spTgt spid="19"/>
                                        </p:tgtEl>
                                        <p:attrNameLst>
                                          <p:attrName>ppt_x</p:attrName>
                                        </p:attrNameLst>
                                      </p:cBhvr>
                                      <p:tavLst>
                                        <p:tav tm="0">
                                          <p:val>
                                            <p:strVal val="#ppt_x"/>
                                          </p:val>
                                        </p:tav>
                                        <p:tav tm="100000">
                                          <p:val>
                                            <p:strVal val="#ppt_x"/>
                                          </p:val>
                                        </p:tav>
                                      </p:tavLst>
                                    </p:anim>
                                    <p:anim calcmode="lin" valueType="num">
                                      <p:cBhvr additive="base">
                                        <p:cTn id="108" dur="500" fill="hold"/>
                                        <p:tgtEl>
                                          <p:spTgt spid="19"/>
                                        </p:tgtEl>
                                        <p:attrNameLst>
                                          <p:attrName>ppt_y</p:attrName>
                                        </p:attrNameLst>
                                      </p:cBhvr>
                                      <p:tavLst>
                                        <p:tav tm="0">
                                          <p:val>
                                            <p:strVal val="0-#ppt_h/2"/>
                                          </p:val>
                                        </p:tav>
                                        <p:tav tm="100000">
                                          <p:val>
                                            <p:strVal val="#ppt_y"/>
                                          </p:val>
                                        </p:tav>
                                      </p:tavLst>
                                    </p:anim>
                                  </p:childTnLst>
                                </p:cTn>
                              </p:par>
                            </p:childTnLst>
                          </p:cTn>
                        </p:par>
                        <p:par>
                          <p:cTn id="109" fill="hold">
                            <p:stCondLst>
                              <p:cond delay="10500"/>
                            </p:stCondLst>
                            <p:childTnLst>
                              <p:par>
                                <p:cTn id="110" presetID="2" presetClass="entr" presetSubtype="1" fill="hold" grpId="0" nodeType="afterEffect">
                                  <p:stCondLst>
                                    <p:cond delay="0"/>
                                  </p:stCondLst>
                                  <p:childTnLst>
                                    <p:set>
                                      <p:cBhvr>
                                        <p:cTn id="111" dur="1" fill="hold">
                                          <p:stCondLst>
                                            <p:cond delay="0"/>
                                          </p:stCondLst>
                                        </p:cTn>
                                        <p:tgtEl>
                                          <p:spTgt spid="36"/>
                                        </p:tgtEl>
                                        <p:attrNameLst>
                                          <p:attrName>style.visibility</p:attrName>
                                        </p:attrNameLst>
                                      </p:cBhvr>
                                      <p:to>
                                        <p:strVal val="visible"/>
                                      </p:to>
                                    </p:set>
                                    <p:anim calcmode="lin" valueType="num">
                                      <p:cBhvr additive="base">
                                        <p:cTn id="112" dur="500" fill="hold"/>
                                        <p:tgtEl>
                                          <p:spTgt spid="36"/>
                                        </p:tgtEl>
                                        <p:attrNameLst>
                                          <p:attrName>ppt_x</p:attrName>
                                        </p:attrNameLst>
                                      </p:cBhvr>
                                      <p:tavLst>
                                        <p:tav tm="0">
                                          <p:val>
                                            <p:strVal val="#ppt_x"/>
                                          </p:val>
                                        </p:tav>
                                        <p:tav tm="100000">
                                          <p:val>
                                            <p:strVal val="#ppt_x"/>
                                          </p:val>
                                        </p:tav>
                                      </p:tavLst>
                                    </p:anim>
                                    <p:anim calcmode="lin" valueType="num">
                                      <p:cBhvr additive="base">
                                        <p:cTn id="113" dur="500" fill="hold"/>
                                        <p:tgtEl>
                                          <p:spTgt spid="36"/>
                                        </p:tgtEl>
                                        <p:attrNameLst>
                                          <p:attrName>ppt_y</p:attrName>
                                        </p:attrNameLst>
                                      </p:cBhvr>
                                      <p:tavLst>
                                        <p:tav tm="0">
                                          <p:val>
                                            <p:strVal val="0-#ppt_h/2"/>
                                          </p:val>
                                        </p:tav>
                                        <p:tav tm="100000">
                                          <p:val>
                                            <p:strVal val="#ppt_y"/>
                                          </p:val>
                                        </p:tav>
                                      </p:tavLst>
                                    </p:anim>
                                  </p:childTnLst>
                                </p:cTn>
                              </p:par>
                            </p:childTnLst>
                          </p:cTn>
                        </p:par>
                        <p:par>
                          <p:cTn id="114" fill="hold">
                            <p:stCondLst>
                              <p:cond delay="11000"/>
                            </p:stCondLst>
                            <p:childTnLst>
                              <p:par>
                                <p:cTn id="115" presetID="2" presetClass="entr" presetSubtype="1" fill="hold" grpId="0" nodeType="afterEffect">
                                  <p:stCondLst>
                                    <p:cond delay="0"/>
                                  </p:stCondLst>
                                  <p:childTnLst>
                                    <p:set>
                                      <p:cBhvr>
                                        <p:cTn id="116" dur="1" fill="hold">
                                          <p:stCondLst>
                                            <p:cond delay="0"/>
                                          </p:stCondLst>
                                        </p:cTn>
                                        <p:tgtEl>
                                          <p:spTgt spid="37"/>
                                        </p:tgtEl>
                                        <p:attrNameLst>
                                          <p:attrName>style.visibility</p:attrName>
                                        </p:attrNameLst>
                                      </p:cBhvr>
                                      <p:to>
                                        <p:strVal val="visible"/>
                                      </p:to>
                                    </p:set>
                                    <p:anim calcmode="lin" valueType="num">
                                      <p:cBhvr additive="base">
                                        <p:cTn id="117" dur="500" fill="hold"/>
                                        <p:tgtEl>
                                          <p:spTgt spid="37"/>
                                        </p:tgtEl>
                                        <p:attrNameLst>
                                          <p:attrName>ppt_x</p:attrName>
                                        </p:attrNameLst>
                                      </p:cBhvr>
                                      <p:tavLst>
                                        <p:tav tm="0">
                                          <p:val>
                                            <p:strVal val="#ppt_x"/>
                                          </p:val>
                                        </p:tav>
                                        <p:tav tm="100000">
                                          <p:val>
                                            <p:strVal val="#ppt_x"/>
                                          </p:val>
                                        </p:tav>
                                      </p:tavLst>
                                    </p:anim>
                                    <p:anim calcmode="lin" valueType="num">
                                      <p:cBhvr additive="base">
                                        <p:cTn id="118" dur="500" fill="hold"/>
                                        <p:tgtEl>
                                          <p:spTgt spid="37"/>
                                        </p:tgtEl>
                                        <p:attrNameLst>
                                          <p:attrName>ppt_y</p:attrName>
                                        </p:attrNameLst>
                                      </p:cBhvr>
                                      <p:tavLst>
                                        <p:tav tm="0">
                                          <p:val>
                                            <p:strVal val="0-#ppt_h/2"/>
                                          </p:val>
                                        </p:tav>
                                        <p:tav tm="100000">
                                          <p:val>
                                            <p:strVal val="#ppt_y"/>
                                          </p:val>
                                        </p:tav>
                                      </p:tavLst>
                                    </p:anim>
                                  </p:childTnLst>
                                </p:cTn>
                              </p:par>
                            </p:childTnLst>
                          </p:cTn>
                        </p:par>
                        <p:par>
                          <p:cTn id="119" fill="hold">
                            <p:stCondLst>
                              <p:cond delay="11500"/>
                            </p:stCondLst>
                            <p:childTnLst>
                              <p:par>
                                <p:cTn id="120" presetID="1" presetClass="entr" presetSubtype="0" fill="hold" nodeType="afterEffect">
                                  <p:stCondLst>
                                    <p:cond delay="0"/>
                                  </p:stCondLst>
                                  <p:childTnLst>
                                    <p:set>
                                      <p:cBhvr>
                                        <p:cTn id="121"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9" name="Slide Number Placeholder 5"/>
          <p:cNvSpPr>
            <a:spLocks noGrp="1"/>
          </p:cNvSpPr>
          <p:nvPr>
            <p:ph type="sldNum" sz="quarter" idx="4"/>
          </p:nvPr>
        </p:nvSpPr>
        <p:spPr bwMode="auto">
          <a:ln>
            <a:miter lim="800000"/>
            <a:headEnd/>
            <a:tailEnd/>
          </a:ln>
        </p:spPr>
        <p:txBody>
          <a:bodyPr wrap="square" lIns="91440" tIns="45720" rIns="91440" bIns="45720" numCol="1" anchorCtr="0" compatLnSpc="1">
            <a:prstTxWarp prst="textNoShape">
              <a:avLst/>
            </a:prstTxWarp>
          </a:bodyPr>
          <a:lstStyle/>
          <a:p>
            <a:pPr>
              <a:defRPr/>
            </a:pPr>
            <a:fld id="{52668D2C-FD01-4944-8176-3272A4C4D903}" type="slidenum">
              <a:rPr lang="en-US"/>
              <a:pPr>
                <a:defRPr/>
              </a:pPr>
              <a:t>12</a:t>
            </a:fld>
            <a:endParaRPr lang="en-US"/>
          </a:p>
        </p:txBody>
      </p:sp>
      <p:sp>
        <p:nvSpPr>
          <p:cNvPr id="6" name="Title 5"/>
          <p:cNvSpPr>
            <a:spLocks noGrp="1"/>
          </p:cNvSpPr>
          <p:nvPr>
            <p:ph type="title" idx="4294967295"/>
          </p:nvPr>
        </p:nvSpPr>
        <p:spPr/>
        <p:txBody>
          <a:bodyPr/>
          <a:lstStyle/>
          <a:p>
            <a:r>
              <a:rPr lang="en-US" dirty="0" smtClean="0"/>
              <a:t>System Model</a:t>
            </a:r>
            <a:endParaRPr lang="en-US" dirty="0"/>
          </a:p>
        </p:txBody>
      </p:sp>
      <p:sp>
        <p:nvSpPr>
          <p:cNvPr id="9" name="Rectangle 8"/>
          <p:cNvSpPr/>
          <p:nvPr/>
        </p:nvSpPr>
        <p:spPr>
          <a:xfrm>
            <a:off x="6329766" y="3200400"/>
            <a:ext cx="1671234" cy="28462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Rectangle 9"/>
          <p:cNvSpPr/>
          <p:nvPr/>
        </p:nvSpPr>
        <p:spPr>
          <a:xfrm>
            <a:off x="6610749" y="3443689"/>
            <a:ext cx="1033068"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Node</a:t>
            </a:r>
            <a:endParaRPr lang="en-US" dirty="0">
              <a:solidFill>
                <a:schemeClr val="tx1"/>
              </a:solidFill>
            </a:endParaRPr>
          </a:p>
        </p:txBody>
      </p:sp>
      <p:sp>
        <p:nvSpPr>
          <p:cNvPr id="11" name="Rectangle 10"/>
          <p:cNvSpPr/>
          <p:nvPr/>
        </p:nvSpPr>
        <p:spPr>
          <a:xfrm>
            <a:off x="6610749" y="5272489"/>
            <a:ext cx="1033068"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Node</a:t>
            </a:r>
            <a:endParaRPr lang="en-US" dirty="0">
              <a:solidFill>
                <a:schemeClr val="tx1"/>
              </a:solidFill>
            </a:endParaRPr>
          </a:p>
        </p:txBody>
      </p:sp>
      <p:sp>
        <p:nvSpPr>
          <p:cNvPr id="12" name="Rectangle 11"/>
          <p:cNvSpPr/>
          <p:nvPr/>
        </p:nvSpPr>
        <p:spPr>
          <a:xfrm>
            <a:off x="6610749" y="3900889"/>
            <a:ext cx="1033068"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Node</a:t>
            </a:r>
            <a:endParaRPr lang="en-US" dirty="0">
              <a:solidFill>
                <a:schemeClr val="tx1"/>
              </a:solidFill>
            </a:endParaRPr>
          </a:p>
        </p:txBody>
      </p:sp>
      <p:sp>
        <p:nvSpPr>
          <p:cNvPr id="13" name="Rectangle 12"/>
          <p:cNvSpPr/>
          <p:nvPr/>
        </p:nvSpPr>
        <p:spPr>
          <a:xfrm>
            <a:off x="6610749" y="4358089"/>
            <a:ext cx="1033068"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Node</a:t>
            </a:r>
            <a:endParaRPr lang="en-US" dirty="0">
              <a:solidFill>
                <a:schemeClr val="tx1"/>
              </a:solidFill>
            </a:endParaRPr>
          </a:p>
        </p:txBody>
      </p:sp>
      <p:sp>
        <p:nvSpPr>
          <p:cNvPr id="14" name="Rectangle 13"/>
          <p:cNvSpPr/>
          <p:nvPr/>
        </p:nvSpPr>
        <p:spPr>
          <a:xfrm>
            <a:off x="6610749" y="4815289"/>
            <a:ext cx="1033068"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Node</a:t>
            </a:r>
            <a:endParaRPr lang="en-US" dirty="0">
              <a:solidFill>
                <a:schemeClr val="tx1"/>
              </a:solidFill>
            </a:endParaRPr>
          </a:p>
        </p:txBody>
      </p:sp>
      <p:cxnSp>
        <p:nvCxnSpPr>
          <p:cNvPr id="16" name="Straight Connector 15"/>
          <p:cNvCxnSpPr/>
          <p:nvPr/>
        </p:nvCxnSpPr>
        <p:spPr>
          <a:xfrm flipV="1">
            <a:off x="2330058" y="4573588"/>
            <a:ext cx="1371600" cy="2382"/>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330058" y="5106988"/>
            <a:ext cx="13716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a:off x="3435752" y="4839494"/>
            <a:ext cx="531812"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5400000">
            <a:off x="2979743" y="4837509"/>
            <a:ext cx="531018"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5400000">
            <a:off x="2753128" y="4837906"/>
            <a:ext cx="53022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a:off x="2371731" y="4835921"/>
            <a:ext cx="527842" cy="1588"/>
          </a:xfrm>
          <a:prstGeom prst="line">
            <a:avLst/>
          </a:prstGeom>
        </p:spPr>
        <p:style>
          <a:lnRef idx="2">
            <a:schemeClr val="accent1"/>
          </a:lnRef>
          <a:fillRef idx="0">
            <a:schemeClr val="accent1"/>
          </a:fillRef>
          <a:effectRef idx="1">
            <a:schemeClr val="accent1"/>
          </a:effectRef>
          <a:fontRef idx="minor">
            <a:schemeClr val="tx1"/>
          </a:fontRef>
        </p:style>
      </p:cxnSp>
      <p:sp>
        <p:nvSpPr>
          <p:cNvPr id="22" name="Rounded Rectangle 21"/>
          <p:cNvSpPr/>
          <p:nvPr/>
        </p:nvSpPr>
        <p:spPr>
          <a:xfrm>
            <a:off x="4307287" y="4485875"/>
            <a:ext cx="1365245" cy="68421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Scheduler                 </a:t>
            </a:r>
            <a:endParaRPr lang="en-US" dirty="0">
              <a:solidFill>
                <a:schemeClr val="tx1"/>
              </a:solidFill>
            </a:endParaRPr>
          </a:p>
        </p:txBody>
      </p:sp>
      <p:cxnSp>
        <p:nvCxnSpPr>
          <p:cNvPr id="23" name="Straight Arrow Connector 22"/>
          <p:cNvCxnSpPr/>
          <p:nvPr/>
        </p:nvCxnSpPr>
        <p:spPr>
          <a:xfrm>
            <a:off x="3700864" y="4827981"/>
            <a:ext cx="60642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ounded Rectangle 23"/>
          <p:cNvSpPr/>
          <p:nvPr/>
        </p:nvSpPr>
        <p:spPr>
          <a:xfrm>
            <a:off x="685800" y="2303865"/>
            <a:ext cx="688183" cy="59769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 name="Rounded Rectangle 24"/>
          <p:cNvSpPr/>
          <p:nvPr/>
        </p:nvSpPr>
        <p:spPr>
          <a:xfrm>
            <a:off x="838200" y="2456265"/>
            <a:ext cx="688183" cy="59769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 name="Rounded Rectangle 25"/>
          <p:cNvSpPr/>
          <p:nvPr/>
        </p:nvSpPr>
        <p:spPr>
          <a:xfrm>
            <a:off x="990600" y="2608665"/>
            <a:ext cx="688183" cy="59769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7" name="Rounded Rectangle 26"/>
          <p:cNvSpPr/>
          <p:nvPr/>
        </p:nvSpPr>
        <p:spPr>
          <a:xfrm>
            <a:off x="1143000" y="2761065"/>
            <a:ext cx="688183" cy="59769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Rounded Rectangle 27"/>
          <p:cNvSpPr/>
          <p:nvPr/>
        </p:nvSpPr>
        <p:spPr>
          <a:xfrm>
            <a:off x="1295400" y="2913465"/>
            <a:ext cx="688183" cy="59769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Job</a:t>
            </a:r>
            <a:endParaRPr lang="en-US" dirty="0">
              <a:solidFill>
                <a:schemeClr val="tx1"/>
              </a:solidFill>
            </a:endParaRPr>
          </a:p>
        </p:txBody>
      </p:sp>
      <p:cxnSp>
        <p:nvCxnSpPr>
          <p:cNvPr id="29" name="Curved Connector 28"/>
          <p:cNvCxnSpPr/>
          <p:nvPr/>
        </p:nvCxnSpPr>
        <p:spPr>
          <a:xfrm rot="16200000" flipH="1">
            <a:off x="1028114" y="3830043"/>
            <a:ext cx="1006070" cy="992982"/>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5486400" y="6153090"/>
            <a:ext cx="3581400" cy="400110"/>
          </a:xfrm>
          <a:prstGeom prst="rect">
            <a:avLst/>
          </a:prstGeom>
          <a:noFill/>
        </p:spPr>
        <p:txBody>
          <a:bodyPr wrap="square" rtlCol="0">
            <a:spAutoFit/>
          </a:bodyPr>
          <a:lstStyle/>
          <a:p>
            <a:pPr algn="ctr"/>
            <a:r>
              <a:rPr lang="en-US" dirty="0" smtClean="0"/>
              <a:t>Compute Resource</a:t>
            </a:r>
            <a:endParaRPr lang="en-US" dirty="0"/>
          </a:p>
        </p:txBody>
      </p:sp>
      <p:sp>
        <p:nvSpPr>
          <p:cNvPr id="31" name="TextBox 30"/>
          <p:cNvSpPr txBox="1"/>
          <p:nvPr/>
        </p:nvSpPr>
        <p:spPr>
          <a:xfrm>
            <a:off x="2628344" y="5272489"/>
            <a:ext cx="778203" cy="369332"/>
          </a:xfrm>
          <a:prstGeom prst="rect">
            <a:avLst/>
          </a:prstGeom>
          <a:noFill/>
        </p:spPr>
        <p:txBody>
          <a:bodyPr wrap="none" rtlCol="0">
            <a:spAutoFit/>
          </a:bodyPr>
          <a:lstStyle/>
          <a:p>
            <a:r>
              <a:rPr lang="en-US" dirty="0" smtClean="0"/>
              <a:t>queue</a:t>
            </a:r>
            <a:endParaRPr lang="en-US" dirty="0"/>
          </a:p>
        </p:txBody>
      </p:sp>
      <p:cxnSp>
        <p:nvCxnSpPr>
          <p:cNvPr id="32" name="Straight Arrow Connector 31"/>
          <p:cNvCxnSpPr>
            <a:stCxn id="22" idx="3"/>
          </p:cNvCxnSpPr>
          <p:nvPr/>
        </p:nvCxnSpPr>
        <p:spPr>
          <a:xfrm flipV="1">
            <a:off x="5672532" y="4815289"/>
            <a:ext cx="657234" cy="126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7" name="Rounded Rectangle 56"/>
          <p:cNvSpPr/>
          <p:nvPr/>
        </p:nvSpPr>
        <p:spPr>
          <a:xfrm>
            <a:off x="3733800" y="2678909"/>
            <a:ext cx="2464187" cy="5976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smtClean="0">
                <a:solidFill>
                  <a:schemeClr val="tx1"/>
                </a:solidFill>
              </a:rPr>
              <a:t>Thermal topology</a:t>
            </a:r>
          </a:p>
          <a:p>
            <a:pPr algn="ctr"/>
            <a:r>
              <a:rPr lang="en-US" dirty="0" smtClean="0">
                <a:solidFill>
                  <a:schemeClr val="tx1"/>
                </a:solidFill>
              </a:rPr>
              <a:t>    </a:t>
            </a:r>
            <a:endParaRPr lang="en-US" dirty="0">
              <a:solidFill>
                <a:schemeClr val="tx1"/>
              </a:solidFill>
            </a:endParaRPr>
          </a:p>
        </p:txBody>
      </p:sp>
      <p:cxnSp>
        <p:nvCxnSpPr>
          <p:cNvPr id="61" name="Straight Arrow Connector 60"/>
          <p:cNvCxnSpPr>
            <a:endCxn id="22" idx="0"/>
          </p:cNvCxnSpPr>
          <p:nvPr/>
        </p:nvCxnSpPr>
        <p:spPr>
          <a:xfrm rot="16200000" flipH="1">
            <a:off x="4414342" y="3910307"/>
            <a:ext cx="1127120" cy="240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Rounded Rectangle 32"/>
          <p:cNvSpPr/>
          <p:nvPr/>
        </p:nvSpPr>
        <p:spPr>
          <a:xfrm>
            <a:off x="4191000" y="5868988"/>
            <a:ext cx="1636313" cy="68421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Scheduling             </a:t>
            </a:r>
          </a:p>
          <a:p>
            <a:pPr algn="ctr"/>
            <a:r>
              <a:rPr lang="en-US" dirty="0" smtClean="0">
                <a:solidFill>
                  <a:schemeClr val="tx1"/>
                </a:solidFill>
              </a:rPr>
              <a:t>algorithm    </a:t>
            </a:r>
            <a:endParaRPr lang="en-US" dirty="0">
              <a:solidFill>
                <a:schemeClr val="tx1"/>
              </a:solidFill>
            </a:endParaRPr>
          </a:p>
        </p:txBody>
      </p:sp>
      <p:cxnSp>
        <p:nvCxnSpPr>
          <p:cNvPr id="35" name="Straight Arrow Connector 34"/>
          <p:cNvCxnSpPr/>
          <p:nvPr/>
        </p:nvCxnSpPr>
        <p:spPr>
          <a:xfrm rot="5400000" flipH="1" flipV="1">
            <a:off x="4640460" y="5519538"/>
            <a:ext cx="698901"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hape 40"/>
          <p:cNvCxnSpPr>
            <a:stCxn id="9" idx="0"/>
          </p:cNvCxnSpPr>
          <p:nvPr/>
        </p:nvCxnSpPr>
        <p:spPr>
          <a:xfrm rot="16200000" flipV="1">
            <a:off x="5601992" y="1637008"/>
            <a:ext cx="1447800" cy="1678983"/>
          </a:xfrm>
          <a:prstGeom prst="curvedConnector2">
            <a:avLst/>
          </a:prstGeom>
        </p:spPr>
        <p:style>
          <a:lnRef idx="2">
            <a:schemeClr val="accent1"/>
          </a:lnRef>
          <a:fillRef idx="0">
            <a:schemeClr val="accent1"/>
          </a:fillRef>
          <a:effectRef idx="1">
            <a:schemeClr val="accent1"/>
          </a:effectRef>
          <a:fontRef idx="minor">
            <a:schemeClr val="tx1"/>
          </a:fontRef>
        </p:style>
      </p:cxnSp>
      <p:cxnSp>
        <p:nvCxnSpPr>
          <p:cNvPr id="43" name="Curved Connector 42"/>
          <p:cNvCxnSpPr>
            <a:endCxn id="57" idx="0"/>
          </p:cNvCxnSpPr>
          <p:nvPr/>
        </p:nvCxnSpPr>
        <p:spPr>
          <a:xfrm rot="5400000">
            <a:off x="4762992" y="1955501"/>
            <a:ext cx="926310" cy="52050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6096000" y="1524000"/>
            <a:ext cx="2076051" cy="400110"/>
          </a:xfrm>
          <a:prstGeom prst="rect">
            <a:avLst/>
          </a:prstGeom>
          <a:noFill/>
        </p:spPr>
        <p:txBody>
          <a:bodyPr wrap="square" rtlCol="0">
            <a:spAutoFit/>
          </a:bodyPr>
          <a:lstStyle/>
          <a:p>
            <a:r>
              <a:rPr lang="en-US" dirty="0" smtClean="0"/>
              <a:t>Predict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9" name="Slide Number Placeholder 5"/>
          <p:cNvSpPr>
            <a:spLocks noGrp="1"/>
          </p:cNvSpPr>
          <p:nvPr>
            <p:ph type="sldNum" sz="quarter" idx="4"/>
          </p:nvPr>
        </p:nvSpPr>
        <p:spPr bwMode="auto">
          <a:ln>
            <a:miter lim="800000"/>
            <a:headEnd/>
            <a:tailEnd/>
          </a:ln>
        </p:spPr>
        <p:txBody>
          <a:bodyPr wrap="square" lIns="91440" tIns="45720" rIns="91440" bIns="45720" numCol="1" anchorCtr="0" compatLnSpc="1">
            <a:prstTxWarp prst="textNoShape">
              <a:avLst/>
            </a:prstTxWarp>
          </a:bodyPr>
          <a:lstStyle/>
          <a:p>
            <a:pPr>
              <a:defRPr/>
            </a:pPr>
            <a:fld id="{52668D2C-FD01-4944-8176-3272A4C4D903}" type="slidenum">
              <a:rPr lang="en-US"/>
              <a:pPr>
                <a:defRPr/>
              </a:pPr>
              <a:t>13</a:t>
            </a:fld>
            <a:endParaRPr lang="en-US"/>
          </a:p>
        </p:txBody>
      </p:sp>
      <p:sp>
        <p:nvSpPr>
          <p:cNvPr id="13315" name="Subtitle 2"/>
          <p:cNvSpPr>
            <a:spLocks noGrp="1"/>
          </p:cNvSpPr>
          <p:nvPr>
            <p:ph type="subTitle" idx="4294967295"/>
          </p:nvPr>
        </p:nvSpPr>
        <p:spPr>
          <a:xfrm>
            <a:off x="1066800" y="1295400"/>
            <a:ext cx="8077200" cy="609600"/>
          </a:xfrm>
        </p:spPr>
        <p:txBody>
          <a:bodyPr>
            <a:normAutofit/>
          </a:bodyPr>
          <a:lstStyle/>
          <a:p>
            <a:pPr marL="0" indent="0" eaLnBrk="1" fontAlgn="auto" hangingPunct="1">
              <a:spcAft>
                <a:spcPts val="0"/>
              </a:spcAft>
              <a:buClr>
                <a:schemeClr val="accent4">
                  <a:lumMod val="75000"/>
                </a:schemeClr>
              </a:buClr>
              <a:buFont typeface="Wingdings 2" charset="2"/>
              <a:buNone/>
              <a:defRPr/>
            </a:pPr>
            <a:endParaRPr lang="en-US" dirty="0" smtClean="0">
              <a:solidFill>
                <a:srgbClr val="000000"/>
              </a:solidFill>
              <a:ea typeface="+mn-ea"/>
              <a:cs typeface="+mn-cs"/>
            </a:endParaRPr>
          </a:p>
          <a:p>
            <a:pPr marL="0" indent="0" eaLnBrk="1" fontAlgn="auto" hangingPunct="1">
              <a:spcAft>
                <a:spcPts val="0"/>
              </a:spcAft>
              <a:buClr>
                <a:schemeClr val="accent4">
                  <a:lumMod val="75000"/>
                </a:schemeClr>
              </a:buClr>
              <a:buFont typeface="Wingdings 2" charset="2"/>
              <a:buNone/>
              <a:defRPr/>
            </a:pPr>
            <a:endParaRPr lang="en-US" dirty="0" smtClean="0">
              <a:solidFill>
                <a:srgbClr val="000000"/>
              </a:solidFill>
              <a:ea typeface="+mn-ea"/>
              <a:cs typeface="+mn-cs"/>
            </a:endParaRPr>
          </a:p>
          <a:p>
            <a:pPr marL="0" indent="0" eaLnBrk="1" fontAlgn="auto" hangingPunct="1">
              <a:spcAft>
                <a:spcPts val="0"/>
              </a:spcAft>
              <a:buClr>
                <a:schemeClr val="accent4">
                  <a:lumMod val="75000"/>
                </a:schemeClr>
              </a:buClr>
              <a:buFont typeface="Wingdings 2" charset="2"/>
              <a:buNone/>
              <a:defRPr/>
            </a:pPr>
            <a:endParaRPr lang="en-US" dirty="0">
              <a:solidFill>
                <a:srgbClr val="000000"/>
              </a:solidFill>
              <a:ea typeface="+mn-ea"/>
              <a:cs typeface="+mn-cs"/>
            </a:endParaRPr>
          </a:p>
        </p:txBody>
      </p:sp>
      <p:sp>
        <p:nvSpPr>
          <p:cNvPr id="6" name="Title 5"/>
          <p:cNvSpPr>
            <a:spLocks noGrp="1"/>
          </p:cNvSpPr>
          <p:nvPr>
            <p:ph type="title" idx="4294967295"/>
          </p:nvPr>
        </p:nvSpPr>
        <p:spPr/>
        <p:txBody>
          <a:bodyPr/>
          <a:lstStyle/>
          <a:p>
            <a:r>
              <a:rPr lang="en-US" dirty="0" smtClean="0"/>
              <a:t>Artificial Neural Network</a:t>
            </a:r>
            <a:endParaRPr lang="en-US" dirty="0"/>
          </a:p>
        </p:txBody>
      </p:sp>
      <p:sp>
        <p:nvSpPr>
          <p:cNvPr id="8" name="Rectangle 7"/>
          <p:cNvSpPr/>
          <p:nvPr/>
        </p:nvSpPr>
        <p:spPr>
          <a:xfrm>
            <a:off x="762000" y="1524000"/>
            <a:ext cx="19812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Temperature Distribution</a:t>
            </a:r>
            <a:endParaRPr lang="en-US" dirty="0"/>
          </a:p>
        </p:txBody>
      </p:sp>
      <p:sp>
        <p:nvSpPr>
          <p:cNvPr id="9" name="Rectangle 8"/>
          <p:cNvSpPr/>
          <p:nvPr/>
        </p:nvSpPr>
        <p:spPr>
          <a:xfrm>
            <a:off x="762000" y="4343400"/>
            <a:ext cx="19812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Workload Distribution</a:t>
            </a:r>
            <a:endParaRPr lang="en-US" dirty="0"/>
          </a:p>
        </p:txBody>
      </p:sp>
      <p:sp>
        <p:nvSpPr>
          <p:cNvPr id="10" name="Oval 9"/>
          <p:cNvSpPr/>
          <p:nvPr/>
        </p:nvSpPr>
        <p:spPr>
          <a:xfrm>
            <a:off x="2286000" y="2819400"/>
            <a:ext cx="1524000" cy="1143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rPr>
              <a:t>?</a:t>
            </a:r>
            <a:r>
              <a:rPr lang="en-US" dirty="0" smtClean="0">
                <a:solidFill>
                  <a:srgbClr val="000000"/>
                </a:solidFill>
              </a:rPr>
              <a:t>Relation</a:t>
            </a:r>
            <a:endParaRPr lang="en-US" dirty="0"/>
          </a:p>
        </p:txBody>
      </p:sp>
      <p:sp>
        <p:nvSpPr>
          <p:cNvPr id="11" name="Rectangle 10"/>
          <p:cNvSpPr/>
          <p:nvPr/>
        </p:nvSpPr>
        <p:spPr>
          <a:xfrm>
            <a:off x="3657600" y="1524000"/>
            <a:ext cx="19812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Data Center Structure</a:t>
            </a:r>
            <a:endParaRPr lang="en-US" dirty="0"/>
          </a:p>
        </p:txBody>
      </p:sp>
      <p:cxnSp>
        <p:nvCxnSpPr>
          <p:cNvPr id="13" name="Straight Arrow Connector 12"/>
          <p:cNvCxnSpPr>
            <a:stCxn id="8" idx="2"/>
            <a:endCxn id="10" idx="1"/>
          </p:cNvCxnSpPr>
          <p:nvPr/>
        </p:nvCxnSpPr>
        <p:spPr>
          <a:xfrm rot="16200000" flipH="1">
            <a:off x="1780498" y="2258101"/>
            <a:ext cx="700788" cy="7565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9" idx="0"/>
            <a:endCxn id="10" idx="3"/>
          </p:cNvCxnSpPr>
          <p:nvPr/>
        </p:nvCxnSpPr>
        <p:spPr>
          <a:xfrm rot="5400000" flipH="1" flipV="1">
            <a:off x="1856698" y="3690914"/>
            <a:ext cx="548388" cy="7565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1" idx="2"/>
            <a:endCxn id="10" idx="7"/>
          </p:cNvCxnSpPr>
          <p:nvPr/>
        </p:nvCxnSpPr>
        <p:spPr>
          <a:xfrm rot="5400000">
            <a:off x="3767114" y="2105702"/>
            <a:ext cx="700788" cy="10613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3733800" y="4343400"/>
            <a:ext cx="19812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Cooling Configuration</a:t>
            </a:r>
            <a:endParaRPr lang="en-US" dirty="0"/>
          </a:p>
        </p:txBody>
      </p:sp>
      <p:cxnSp>
        <p:nvCxnSpPr>
          <p:cNvPr id="20" name="Straight Arrow Connector 19"/>
          <p:cNvCxnSpPr>
            <a:stCxn id="18" idx="0"/>
            <a:endCxn id="10" idx="5"/>
          </p:cNvCxnSpPr>
          <p:nvPr/>
        </p:nvCxnSpPr>
        <p:spPr>
          <a:xfrm rot="16200000" flipV="1">
            <a:off x="3881414" y="3500413"/>
            <a:ext cx="548388" cy="11375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038600" y="2721114"/>
            <a:ext cx="2590799" cy="707886"/>
          </a:xfrm>
          <a:prstGeom prst="rect">
            <a:avLst/>
          </a:prstGeom>
          <a:noFill/>
        </p:spPr>
        <p:txBody>
          <a:bodyPr wrap="square" rtlCol="0">
            <a:spAutoFit/>
          </a:bodyPr>
          <a:lstStyle/>
          <a:p>
            <a:r>
              <a:rPr lang="en-US" dirty="0" smtClean="0">
                <a:solidFill>
                  <a:srgbClr val="000000"/>
                </a:solidFill>
              </a:rPr>
              <a:t>non-linear statistical data model</a:t>
            </a:r>
            <a:endParaRPr lang="en-US" dirty="0">
              <a:solidFill>
                <a:srgbClr val="000000"/>
              </a:solidFill>
            </a:endParaRPr>
          </a:p>
        </p:txBody>
      </p:sp>
      <p:sp>
        <p:nvSpPr>
          <p:cNvPr id="25" name="Rectangle 24"/>
          <p:cNvSpPr/>
          <p:nvPr/>
        </p:nvSpPr>
        <p:spPr>
          <a:xfrm>
            <a:off x="6400800" y="2971800"/>
            <a:ext cx="19812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Neural Network</a:t>
            </a:r>
            <a:endParaRPr lang="en-US" dirty="0"/>
          </a:p>
        </p:txBody>
      </p:sp>
      <p:sp>
        <p:nvSpPr>
          <p:cNvPr id="29" name="Left Arrow 28"/>
          <p:cNvSpPr/>
          <p:nvPr/>
        </p:nvSpPr>
        <p:spPr>
          <a:xfrm>
            <a:off x="3810000" y="3352800"/>
            <a:ext cx="2590800" cy="228600"/>
          </a:xfrm>
          <a:prstGeom prst="lef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9" name="Slide Number Placeholder 5"/>
          <p:cNvSpPr>
            <a:spLocks noGrp="1"/>
          </p:cNvSpPr>
          <p:nvPr>
            <p:ph type="sldNum" sz="quarter" idx="4"/>
          </p:nvPr>
        </p:nvSpPr>
        <p:spPr bwMode="auto">
          <a:ln>
            <a:miter lim="800000"/>
            <a:headEnd/>
            <a:tailEnd/>
          </a:ln>
        </p:spPr>
        <p:txBody>
          <a:bodyPr wrap="square" lIns="91440" tIns="45720" rIns="91440" bIns="45720" numCol="1" anchorCtr="0" compatLnSpc="1">
            <a:prstTxWarp prst="textNoShape">
              <a:avLst/>
            </a:prstTxWarp>
          </a:bodyPr>
          <a:lstStyle/>
          <a:p>
            <a:pPr>
              <a:defRPr/>
            </a:pPr>
            <a:fld id="{52668D2C-FD01-4944-8176-3272A4C4D903}" type="slidenum">
              <a:rPr lang="en-US"/>
              <a:pPr>
                <a:defRPr/>
              </a:pPr>
              <a:t>14</a:t>
            </a:fld>
            <a:endParaRPr lang="en-US"/>
          </a:p>
        </p:txBody>
      </p:sp>
      <p:sp>
        <p:nvSpPr>
          <p:cNvPr id="13315" name="Subtitle 2"/>
          <p:cNvSpPr>
            <a:spLocks noGrp="1"/>
          </p:cNvSpPr>
          <p:nvPr>
            <p:ph type="subTitle" idx="4294967295"/>
          </p:nvPr>
        </p:nvSpPr>
        <p:spPr>
          <a:xfrm>
            <a:off x="1066800" y="1295400"/>
            <a:ext cx="8077200" cy="609600"/>
          </a:xfrm>
        </p:spPr>
        <p:txBody>
          <a:bodyPr>
            <a:normAutofit/>
          </a:bodyPr>
          <a:lstStyle/>
          <a:p>
            <a:pPr marL="0" indent="0" eaLnBrk="1" fontAlgn="auto" hangingPunct="1">
              <a:spcAft>
                <a:spcPts val="0"/>
              </a:spcAft>
              <a:buClr>
                <a:schemeClr val="accent4">
                  <a:lumMod val="75000"/>
                </a:schemeClr>
              </a:buClr>
              <a:buFont typeface="Wingdings 2" charset="2"/>
              <a:buNone/>
              <a:defRPr/>
            </a:pPr>
            <a:endParaRPr lang="en-US" dirty="0" smtClean="0">
              <a:solidFill>
                <a:srgbClr val="000000"/>
              </a:solidFill>
              <a:ea typeface="+mn-ea"/>
              <a:cs typeface="+mn-cs"/>
            </a:endParaRPr>
          </a:p>
          <a:p>
            <a:pPr marL="0" indent="0" eaLnBrk="1" fontAlgn="auto" hangingPunct="1">
              <a:spcAft>
                <a:spcPts val="0"/>
              </a:spcAft>
              <a:buClr>
                <a:schemeClr val="accent4">
                  <a:lumMod val="75000"/>
                </a:schemeClr>
              </a:buClr>
              <a:buFont typeface="Wingdings 2" charset="2"/>
              <a:buNone/>
              <a:defRPr/>
            </a:pPr>
            <a:endParaRPr lang="en-US" dirty="0" smtClean="0">
              <a:solidFill>
                <a:srgbClr val="000000"/>
              </a:solidFill>
              <a:ea typeface="+mn-ea"/>
              <a:cs typeface="+mn-cs"/>
            </a:endParaRPr>
          </a:p>
          <a:p>
            <a:pPr marL="0" indent="0" eaLnBrk="1" fontAlgn="auto" hangingPunct="1">
              <a:spcAft>
                <a:spcPts val="0"/>
              </a:spcAft>
              <a:buClr>
                <a:schemeClr val="accent4">
                  <a:lumMod val="75000"/>
                </a:schemeClr>
              </a:buClr>
              <a:buFont typeface="Wingdings 2" charset="2"/>
              <a:buNone/>
              <a:defRPr/>
            </a:pPr>
            <a:endParaRPr lang="en-US" dirty="0">
              <a:solidFill>
                <a:srgbClr val="000000"/>
              </a:solidFill>
              <a:ea typeface="+mn-ea"/>
              <a:cs typeface="+mn-cs"/>
            </a:endParaRPr>
          </a:p>
        </p:txBody>
      </p:sp>
      <p:sp>
        <p:nvSpPr>
          <p:cNvPr id="6" name="Title 5"/>
          <p:cNvSpPr>
            <a:spLocks noGrp="1"/>
          </p:cNvSpPr>
          <p:nvPr>
            <p:ph type="title" idx="4294967295"/>
          </p:nvPr>
        </p:nvSpPr>
        <p:spPr/>
        <p:txBody>
          <a:bodyPr/>
          <a:lstStyle/>
          <a:p>
            <a:r>
              <a:rPr lang="en-US" dirty="0" smtClean="0"/>
              <a:t>Artificial Neural Network</a:t>
            </a:r>
            <a:endParaRPr lang="en-US" dirty="0"/>
          </a:p>
        </p:txBody>
      </p:sp>
      <p:pic>
        <p:nvPicPr>
          <p:cNvPr id="7" name="Picture 6" descr="ann1.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749300" y="1803400"/>
            <a:ext cx="7645400" cy="32512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9" name="Slide Number Placeholder 5"/>
          <p:cNvSpPr>
            <a:spLocks noGrp="1"/>
          </p:cNvSpPr>
          <p:nvPr>
            <p:ph type="sldNum" sz="quarter" idx="4"/>
          </p:nvPr>
        </p:nvSpPr>
        <p:spPr bwMode="auto">
          <a:ln>
            <a:miter lim="800000"/>
            <a:headEnd/>
            <a:tailEnd/>
          </a:ln>
        </p:spPr>
        <p:txBody>
          <a:bodyPr wrap="square" lIns="91440" tIns="45720" rIns="91440" bIns="45720" numCol="1" anchorCtr="0" compatLnSpc="1">
            <a:prstTxWarp prst="textNoShape">
              <a:avLst/>
            </a:prstTxWarp>
          </a:bodyPr>
          <a:lstStyle/>
          <a:p>
            <a:pPr>
              <a:defRPr/>
            </a:pPr>
            <a:fld id="{52668D2C-FD01-4944-8176-3272A4C4D903}" type="slidenum">
              <a:rPr lang="en-US"/>
              <a:pPr>
                <a:defRPr/>
              </a:pPr>
              <a:t>15</a:t>
            </a:fld>
            <a:endParaRPr lang="en-US"/>
          </a:p>
        </p:txBody>
      </p:sp>
      <p:sp>
        <p:nvSpPr>
          <p:cNvPr id="6" name="Title 5"/>
          <p:cNvSpPr>
            <a:spLocks noGrp="1"/>
          </p:cNvSpPr>
          <p:nvPr>
            <p:ph type="title" idx="4294967295"/>
          </p:nvPr>
        </p:nvSpPr>
        <p:spPr/>
        <p:txBody>
          <a:bodyPr>
            <a:normAutofit fontScale="90000"/>
          </a:bodyPr>
          <a:lstStyle/>
          <a:p>
            <a:r>
              <a:rPr lang="en-US" dirty="0" smtClean="0"/>
              <a:t>Thermal Aware Scheduling Algorithm</a:t>
            </a:r>
            <a:endParaRPr lang="en-US" dirty="0"/>
          </a:p>
        </p:txBody>
      </p:sp>
      <p:sp>
        <p:nvSpPr>
          <p:cNvPr id="7" name="Slide Number Placeholder 5"/>
          <p:cNvSpPr txBox="1">
            <a:spLocks/>
          </p:cNvSpPr>
          <p:nvPr/>
        </p:nvSpPr>
        <p:spPr bwMode="auto">
          <a:xfrm>
            <a:off x="6553200" y="6492875"/>
            <a:ext cx="2133600" cy="365125"/>
          </a:xfrm>
          <a:prstGeom prst="rect">
            <a:avLst/>
          </a:prstGeom>
          <a:ln>
            <a:miter lim="800000"/>
            <a:headEnd/>
            <a:tailEnd/>
          </a:ln>
        </p:spPr>
        <p:txBody>
          <a:bodyPr vert="horz" wrap="square" lIns="91440" tIns="45720" rIns="91440" bIns="45720" numCol="1" rtlCol="0" anchor="ctr" anchorCtr="0" compatLnSpc="1">
            <a:prstTxWarp prst="textNoShape">
              <a:avLst/>
            </a:prstTxWarp>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2668D2C-FD01-4944-8176-3272A4C4D903}" type="slidenum">
              <a:rPr kumimoji="0" lang="en-US" sz="1200" b="0" i="0" u="none" strike="noStrike" kern="1200" cap="none" spc="0" normalizeH="0" baseline="0" noProof="0" smtClean="0">
                <a:ln>
                  <a:noFill/>
                </a:ln>
                <a:solidFill>
                  <a:srgbClr val="000000"/>
                </a:solidFill>
                <a:effectLst>
                  <a:outerShdw blurRad="50800" dist="38100" dir="2700000">
                    <a:srgbClr val="000000">
                      <a:alpha val="43000"/>
                    </a:srgbClr>
                  </a:outerShdw>
                </a:effectLst>
                <a:uLnTx/>
                <a:uFillTx/>
                <a:latin typeface="Arial" charset="0"/>
                <a:ea typeface="ＭＳ Ｐゴシック" charset="-128"/>
                <a:cs typeface="ＭＳ Ｐゴシック" charset="-128"/>
              </a:rPr>
              <a:pPr marL="0" marR="0" lvl="0" indent="0" algn="r" defTabSz="457200" rtl="0" eaLnBrk="1" fontAlgn="base" latinLnBrk="0" hangingPunct="1">
                <a:lnSpc>
                  <a:spcPct val="100000"/>
                </a:lnSpc>
                <a:spcBef>
                  <a:spcPct val="0"/>
                </a:spcBef>
                <a:spcAft>
                  <a:spcPct val="0"/>
                </a:spcAft>
                <a:buClrTx/>
                <a:buSzTx/>
                <a:buFontTx/>
                <a:buNone/>
                <a:tabLst/>
                <a:defRPr/>
              </a:pPr>
              <a:t>15</a:t>
            </a:fld>
            <a:endParaRPr kumimoji="0" lang="en-US" sz="1200" b="0" i="0" u="none" strike="noStrike" kern="1200" cap="none" spc="0" normalizeH="0" baseline="0" noProof="0">
              <a:ln>
                <a:noFill/>
              </a:ln>
              <a:solidFill>
                <a:srgbClr val="000000"/>
              </a:solidFill>
              <a:effectLst>
                <a:outerShdw blurRad="50800" dist="38100" dir="2700000">
                  <a:srgbClr val="000000">
                    <a:alpha val="43000"/>
                  </a:srgbClr>
                </a:outerShdw>
              </a:effectLst>
              <a:uLnTx/>
              <a:uFillTx/>
              <a:latin typeface="Arial" charset="0"/>
              <a:ea typeface="ＭＳ Ｐゴシック" charset="-128"/>
              <a:cs typeface="ＭＳ Ｐゴシック" charset="-128"/>
            </a:endParaRPr>
          </a:p>
        </p:txBody>
      </p:sp>
      <p:sp>
        <p:nvSpPr>
          <p:cNvPr id="9" name="Rectangle 8"/>
          <p:cNvSpPr/>
          <p:nvPr/>
        </p:nvSpPr>
        <p:spPr>
          <a:xfrm>
            <a:off x="1905000" y="5334000"/>
            <a:ext cx="1033068"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Node</a:t>
            </a:r>
            <a:endParaRPr lang="en-US" dirty="0">
              <a:solidFill>
                <a:schemeClr val="tx1"/>
              </a:solidFill>
            </a:endParaRPr>
          </a:p>
        </p:txBody>
      </p:sp>
      <p:sp>
        <p:nvSpPr>
          <p:cNvPr id="10" name="Rectangle 9"/>
          <p:cNvSpPr/>
          <p:nvPr/>
        </p:nvSpPr>
        <p:spPr>
          <a:xfrm>
            <a:off x="7577532" y="5334000"/>
            <a:ext cx="1033068"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Node</a:t>
            </a:r>
            <a:endParaRPr lang="en-US" dirty="0">
              <a:solidFill>
                <a:schemeClr val="tx1"/>
              </a:solidFill>
            </a:endParaRPr>
          </a:p>
        </p:txBody>
      </p:sp>
      <p:sp>
        <p:nvSpPr>
          <p:cNvPr id="11" name="Rectangle 10"/>
          <p:cNvSpPr/>
          <p:nvPr/>
        </p:nvSpPr>
        <p:spPr>
          <a:xfrm>
            <a:off x="3276600" y="5334000"/>
            <a:ext cx="1033068"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Node</a:t>
            </a:r>
            <a:endParaRPr lang="en-US" dirty="0">
              <a:solidFill>
                <a:schemeClr val="tx1"/>
              </a:solidFill>
            </a:endParaRPr>
          </a:p>
        </p:txBody>
      </p:sp>
      <p:sp>
        <p:nvSpPr>
          <p:cNvPr id="12" name="Rectangle 11"/>
          <p:cNvSpPr/>
          <p:nvPr/>
        </p:nvSpPr>
        <p:spPr>
          <a:xfrm>
            <a:off x="4648200" y="5334000"/>
            <a:ext cx="1033068"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Node</a:t>
            </a:r>
            <a:endParaRPr lang="en-US" dirty="0">
              <a:solidFill>
                <a:schemeClr val="tx1"/>
              </a:solidFill>
            </a:endParaRPr>
          </a:p>
        </p:txBody>
      </p:sp>
      <p:sp>
        <p:nvSpPr>
          <p:cNvPr id="13" name="Rectangle 12"/>
          <p:cNvSpPr/>
          <p:nvPr/>
        </p:nvSpPr>
        <p:spPr>
          <a:xfrm>
            <a:off x="6096000" y="5334000"/>
            <a:ext cx="1033068"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Node</a:t>
            </a:r>
            <a:endParaRPr lang="en-US" dirty="0">
              <a:solidFill>
                <a:schemeClr val="tx1"/>
              </a:solidFill>
            </a:endParaRPr>
          </a:p>
        </p:txBody>
      </p:sp>
      <p:sp>
        <p:nvSpPr>
          <p:cNvPr id="22" name="Rounded Rectangle 21"/>
          <p:cNvSpPr/>
          <p:nvPr/>
        </p:nvSpPr>
        <p:spPr>
          <a:xfrm>
            <a:off x="912017" y="2456265"/>
            <a:ext cx="688183" cy="59769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Job</a:t>
            </a:r>
            <a:endParaRPr lang="en-US" dirty="0">
              <a:solidFill>
                <a:schemeClr val="tx1"/>
              </a:solidFill>
            </a:endParaRPr>
          </a:p>
        </p:txBody>
      </p:sp>
      <p:sp>
        <p:nvSpPr>
          <p:cNvPr id="23" name="Rounded Rectangle 22"/>
          <p:cNvSpPr/>
          <p:nvPr/>
        </p:nvSpPr>
        <p:spPr>
          <a:xfrm>
            <a:off x="912017" y="1524000"/>
            <a:ext cx="688183" cy="59769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Job</a:t>
            </a:r>
            <a:endParaRPr lang="en-US" dirty="0">
              <a:solidFill>
                <a:schemeClr val="tx1"/>
              </a:solidFill>
            </a:endParaRPr>
          </a:p>
        </p:txBody>
      </p:sp>
      <p:sp>
        <p:nvSpPr>
          <p:cNvPr id="24" name="Rounded Rectangle 23"/>
          <p:cNvSpPr/>
          <p:nvPr/>
        </p:nvSpPr>
        <p:spPr>
          <a:xfrm>
            <a:off x="912017" y="3352800"/>
            <a:ext cx="688183" cy="59769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Job</a:t>
            </a:r>
            <a:endParaRPr lang="en-US" dirty="0">
              <a:solidFill>
                <a:schemeClr val="tx1"/>
              </a:solidFill>
            </a:endParaRPr>
          </a:p>
        </p:txBody>
      </p:sp>
      <p:sp>
        <p:nvSpPr>
          <p:cNvPr id="25" name="Rounded Rectangle 24"/>
          <p:cNvSpPr/>
          <p:nvPr/>
        </p:nvSpPr>
        <p:spPr>
          <a:xfrm>
            <a:off x="912017" y="4202910"/>
            <a:ext cx="688183" cy="59769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Job</a:t>
            </a:r>
            <a:endParaRPr lang="en-US" dirty="0">
              <a:solidFill>
                <a:schemeClr val="tx1"/>
              </a:solidFill>
            </a:endParaRPr>
          </a:p>
        </p:txBody>
      </p:sp>
      <p:sp>
        <p:nvSpPr>
          <p:cNvPr id="26" name="Rounded Rectangle 25"/>
          <p:cNvSpPr/>
          <p:nvPr/>
        </p:nvSpPr>
        <p:spPr>
          <a:xfrm>
            <a:off x="912017" y="5041110"/>
            <a:ext cx="688183" cy="59769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Job</a:t>
            </a:r>
            <a:endParaRPr lang="en-US" dirty="0">
              <a:solidFill>
                <a:schemeClr val="tx1"/>
              </a:solidFill>
            </a:endParaRPr>
          </a:p>
        </p:txBody>
      </p:sp>
      <p:cxnSp>
        <p:nvCxnSpPr>
          <p:cNvPr id="36" name="Straight Arrow Connector 35"/>
          <p:cNvCxnSpPr/>
          <p:nvPr/>
        </p:nvCxnSpPr>
        <p:spPr>
          <a:xfrm rot="5400000">
            <a:off x="-1532139" y="3512544"/>
            <a:ext cx="4434289"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11798" y="1721580"/>
            <a:ext cx="800219" cy="400110"/>
          </a:xfrm>
          <a:prstGeom prst="rect">
            <a:avLst/>
          </a:prstGeom>
          <a:noFill/>
        </p:spPr>
        <p:txBody>
          <a:bodyPr vert="horz" wrap="square" rtlCol="0">
            <a:spAutoFit/>
          </a:bodyPr>
          <a:lstStyle/>
          <a:p>
            <a:r>
              <a:rPr lang="en-US" dirty="0" smtClean="0"/>
              <a:t>Hot</a:t>
            </a:r>
            <a:endParaRPr lang="en-US" dirty="0"/>
          </a:p>
        </p:txBody>
      </p:sp>
      <p:sp>
        <p:nvSpPr>
          <p:cNvPr id="38" name="TextBox 37"/>
          <p:cNvSpPr txBox="1"/>
          <p:nvPr/>
        </p:nvSpPr>
        <p:spPr>
          <a:xfrm>
            <a:off x="0" y="5086290"/>
            <a:ext cx="800219" cy="400110"/>
          </a:xfrm>
          <a:prstGeom prst="rect">
            <a:avLst/>
          </a:prstGeom>
          <a:noFill/>
        </p:spPr>
        <p:txBody>
          <a:bodyPr vert="horz" wrap="square" rtlCol="0">
            <a:spAutoFit/>
          </a:bodyPr>
          <a:lstStyle/>
          <a:p>
            <a:r>
              <a:rPr lang="en-US" dirty="0" smtClean="0"/>
              <a:t>Cool</a:t>
            </a:r>
            <a:endParaRPr lang="en-US" dirty="0"/>
          </a:p>
        </p:txBody>
      </p:sp>
      <p:cxnSp>
        <p:nvCxnSpPr>
          <p:cNvPr id="40" name="Straight Arrow Connector 39"/>
          <p:cNvCxnSpPr/>
          <p:nvPr/>
        </p:nvCxnSpPr>
        <p:spPr>
          <a:xfrm>
            <a:off x="1905000" y="6019800"/>
            <a:ext cx="6705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2019181" y="6153090"/>
            <a:ext cx="800219" cy="400110"/>
          </a:xfrm>
          <a:prstGeom prst="rect">
            <a:avLst/>
          </a:prstGeom>
          <a:noFill/>
        </p:spPr>
        <p:txBody>
          <a:bodyPr vert="horz" wrap="square" rtlCol="0">
            <a:spAutoFit/>
          </a:bodyPr>
          <a:lstStyle/>
          <a:p>
            <a:r>
              <a:rPr lang="en-US" dirty="0" smtClean="0"/>
              <a:t>Cool</a:t>
            </a:r>
            <a:endParaRPr lang="en-US" dirty="0"/>
          </a:p>
        </p:txBody>
      </p:sp>
      <p:sp>
        <p:nvSpPr>
          <p:cNvPr id="42" name="TextBox 41"/>
          <p:cNvSpPr txBox="1"/>
          <p:nvPr/>
        </p:nvSpPr>
        <p:spPr>
          <a:xfrm>
            <a:off x="7734181" y="6153090"/>
            <a:ext cx="800219" cy="400110"/>
          </a:xfrm>
          <a:prstGeom prst="rect">
            <a:avLst/>
          </a:prstGeom>
          <a:noFill/>
        </p:spPr>
        <p:txBody>
          <a:bodyPr vert="horz" wrap="square" rtlCol="0">
            <a:spAutoFit/>
          </a:bodyPr>
          <a:lstStyle/>
          <a:p>
            <a:r>
              <a:rPr lang="en-US" dirty="0" smtClean="0"/>
              <a:t>Hot</a:t>
            </a:r>
            <a:endParaRPr lang="en-US" dirty="0"/>
          </a:p>
        </p:txBody>
      </p:sp>
      <p:sp>
        <p:nvSpPr>
          <p:cNvPr id="56" name="Freeform 55"/>
          <p:cNvSpPr/>
          <p:nvPr/>
        </p:nvSpPr>
        <p:spPr>
          <a:xfrm>
            <a:off x="1693473" y="1647886"/>
            <a:ext cx="879498" cy="3686114"/>
          </a:xfrm>
          <a:custGeom>
            <a:avLst/>
            <a:gdLst>
              <a:gd name="connsiteX0" fmla="*/ 0 w 879498"/>
              <a:gd name="connsiteY0" fmla="*/ 105827 h 3189943"/>
              <a:gd name="connsiteX1" fmla="*/ 740895 w 879498"/>
              <a:gd name="connsiteY1" fmla="*/ 514019 h 3189943"/>
              <a:gd name="connsiteX2" fmla="*/ 831617 w 879498"/>
              <a:gd name="connsiteY2" fmla="*/ 3189943 h 3189943"/>
            </a:gdLst>
            <a:ahLst/>
            <a:cxnLst>
              <a:cxn ang="0">
                <a:pos x="connsiteX0" y="connsiteY0"/>
              </a:cxn>
              <a:cxn ang="0">
                <a:pos x="connsiteX1" y="connsiteY1"/>
              </a:cxn>
              <a:cxn ang="0">
                <a:pos x="connsiteX2" y="connsiteY2"/>
              </a:cxn>
            </a:cxnLst>
            <a:rect l="l" t="t" r="r" b="b"/>
            <a:pathLst>
              <a:path w="879498" h="3189943">
                <a:moveTo>
                  <a:pt x="0" y="105827"/>
                </a:moveTo>
                <a:cubicBezTo>
                  <a:pt x="301146" y="52913"/>
                  <a:pt x="602292" y="0"/>
                  <a:pt x="740895" y="514019"/>
                </a:cubicBezTo>
                <a:cubicBezTo>
                  <a:pt x="879498" y="1028038"/>
                  <a:pt x="831617" y="3189943"/>
                  <a:pt x="831617" y="3189943"/>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9" name="TextBox 58"/>
          <p:cNvSpPr txBox="1"/>
          <p:nvPr/>
        </p:nvSpPr>
        <p:spPr>
          <a:xfrm>
            <a:off x="2938068" y="1219200"/>
            <a:ext cx="4191000" cy="3785652"/>
          </a:xfrm>
          <a:prstGeom prst="rect">
            <a:avLst/>
          </a:prstGeom>
          <a:noFill/>
        </p:spPr>
        <p:txBody>
          <a:bodyPr wrap="square" rtlCol="0">
            <a:spAutoFit/>
          </a:bodyPr>
          <a:lstStyle/>
          <a:p>
            <a:pPr marL="457200" indent="-457200">
              <a:buAutoNum type="arabicPeriod"/>
            </a:pPr>
            <a:r>
              <a:rPr lang="en-US" dirty="0" smtClean="0"/>
              <a:t>Sort the jobs by their execute time</a:t>
            </a:r>
          </a:p>
          <a:p>
            <a:pPr marL="457200" indent="-457200">
              <a:buAutoNum type="arabicPeriod"/>
            </a:pPr>
            <a:r>
              <a:rPr lang="en-US" dirty="0" smtClean="0"/>
              <a:t>Sort the compute nodes by their temperature </a:t>
            </a:r>
          </a:p>
          <a:p>
            <a:pPr marL="457200" indent="-457200">
              <a:buAutoNum type="arabicPeriod"/>
            </a:pPr>
            <a:r>
              <a:rPr lang="en-US" dirty="0" smtClean="0"/>
              <a:t>Assign the hottest job to the coolest compute node</a:t>
            </a:r>
          </a:p>
          <a:p>
            <a:pPr marL="457200" indent="-457200">
              <a:buAutoNum type="arabicPeriod"/>
            </a:pPr>
            <a:r>
              <a:rPr lang="en-US" dirty="0" smtClean="0"/>
              <a:t>Predict compute node’s temperature using ANNs</a:t>
            </a:r>
          </a:p>
          <a:p>
            <a:pPr marL="457200" indent="-457200">
              <a:buAutoNum type="arabicPeriod"/>
            </a:pPr>
            <a:r>
              <a:rPr lang="en-US" dirty="0" smtClean="0"/>
              <a:t>Sort the compute nodes by their next available time’s temperature </a:t>
            </a:r>
          </a:p>
          <a:p>
            <a:pPr marL="457200" indent="-457200">
              <a:buAutoNum type="arabicPeriod"/>
            </a:pPr>
            <a:r>
              <a:rPr lang="en-US" dirty="0" smtClean="0"/>
              <a:t>Goto 3</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9" name="Slide Number Placeholder 5"/>
          <p:cNvSpPr>
            <a:spLocks noGrp="1"/>
          </p:cNvSpPr>
          <p:nvPr>
            <p:ph type="sldNum" sz="quarter" idx="4"/>
          </p:nvPr>
        </p:nvSpPr>
        <p:spPr bwMode="auto">
          <a:ln>
            <a:miter lim="800000"/>
            <a:headEnd/>
            <a:tailEnd/>
          </a:ln>
        </p:spPr>
        <p:txBody>
          <a:bodyPr wrap="square" lIns="91440" tIns="45720" rIns="91440" bIns="45720" numCol="1" anchorCtr="0" compatLnSpc="1">
            <a:prstTxWarp prst="textNoShape">
              <a:avLst/>
            </a:prstTxWarp>
          </a:bodyPr>
          <a:lstStyle/>
          <a:p>
            <a:pPr>
              <a:defRPr/>
            </a:pPr>
            <a:fld id="{52668D2C-FD01-4944-8176-3272A4C4D903}" type="slidenum">
              <a:rPr lang="en-US"/>
              <a:pPr>
                <a:defRPr/>
              </a:pPr>
              <a:t>16</a:t>
            </a:fld>
            <a:endParaRPr lang="en-US"/>
          </a:p>
        </p:txBody>
      </p:sp>
      <p:sp>
        <p:nvSpPr>
          <p:cNvPr id="13315" name="Subtitle 2"/>
          <p:cNvSpPr>
            <a:spLocks noGrp="1"/>
          </p:cNvSpPr>
          <p:nvPr>
            <p:ph type="subTitle" idx="4294967295"/>
          </p:nvPr>
        </p:nvSpPr>
        <p:spPr>
          <a:xfrm>
            <a:off x="1066800" y="1295400"/>
            <a:ext cx="8077200" cy="609600"/>
          </a:xfrm>
        </p:spPr>
        <p:txBody>
          <a:bodyPr>
            <a:normAutofit/>
          </a:bodyPr>
          <a:lstStyle/>
          <a:p>
            <a:pPr marL="0" indent="0" eaLnBrk="1" fontAlgn="auto" hangingPunct="1">
              <a:spcAft>
                <a:spcPts val="0"/>
              </a:spcAft>
              <a:buClr>
                <a:schemeClr val="accent4">
                  <a:lumMod val="75000"/>
                </a:schemeClr>
              </a:buClr>
              <a:buFont typeface="Wingdings 2" charset="2"/>
              <a:buNone/>
              <a:defRPr/>
            </a:pPr>
            <a:endParaRPr lang="en-US" dirty="0" smtClean="0">
              <a:solidFill>
                <a:srgbClr val="000000"/>
              </a:solidFill>
              <a:ea typeface="+mn-ea"/>
              <a:cs typeface="+mn-cs"/>
            </a:endParaRPr>
          </a:p>
          <a:p>
            <a:pPr marL="0" indent="0" eaLnBrk="1" fontAlgn="auto" hangingPunct="1">
              <a:spcAft>
                <a:spcPts val="0"/>
              </a:spcAft>
              <a:buClr>
                <a:schemeClr val="accent4">
                  <a:lumMod val="75000"/>
                </a:schemeClr>
              </a:buClr>
              <a:buFont typeface="Wingdings 2" charset="2"/>
              <a:buNone/>
              <a:defRPr/>
            </a:pPr>
            <a:endParaRPr lang="en-US" dirty="0" smtClean="0">
              <a:solidFill>
                <a:srgbClr val="000000"/>
              </a:solidFill>
              <a:ea typeface="+mn-ea"/>
              <a:cs typeface="+mn-cs"/>
            </a:endParaRPr>
          </a:p>
          <a:p>
            <a:pPr marL="0" indent="0" eaLnBrk="1" fontAlgn="auto" hangingPunct="1">
              <a:spcAft>
                <a:spcPts val="0"/>
              </a:spcAft>
              <a:buClr>
                <a:schemeClr val="accent4">
                  <a:lumMod val="75000"/>
                </a:schemeClr>
              </a:buClr>
              <a:buFont typeface="Wingdings 2" charset="2"/>
              <a:buNone/>
              <a:defRPr/>
            </a:pPr>
            <a:endParaRPr lang="en-US" dirty="0">
              <a:solidFill>
                <a:srgbClr val="000000"/>
              </a:solidFill>
              <a:ea typeface="+mn-ea"/>
              <a:cs typeface="+mn-cs"/>
            </a:endParaRPr>
          </a:p>
        </p:txBody>
      </p:sp>
      <p:sp>
        <p:nvSpPr>
          <p:cNvPr id="6" name="Title 5"/>
          <p:cNvSpPr>
            <a:spLocks noGrp="1"/>
          </p:cNvSpPr>
          <p:nvPr>
            <p:ph type="title" idx="4294967295"/>
          </p:nvPr>
        </p:nvSpPr>
        <p:spPr/>
        <p:txBody>
          <a:bodyPr>
            <a:normAutofit/>
          </a:bodyPr>
          <a:lstStyle/>
          <a:p>
            <a:r>
              <a:rPr lang="en-US" dirty="0" smtClean="0"/>
              <a:t>Simulation Result</a:t>
            </a:r>
            <a:endParaRPr lang="en-US" dirty="0"/>
          </a:p>
        </p:txBody>
      </p:sp>
      <p:pic>
        <p:nvPicPr>
          <p:cNvPr id="5" name="Picture 4" descr="result_temperature.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219200" y="2273300"/>
            <a:ext cx="6705600" cy="3517900"/>
          </a:xfrm>
          <a:prstGeom prst="rect">
            <a:avLst/>
          </a:prstGeom>
        </p:spPr>
      </p:pic>
      <p:sp>
        <p:nvSpPr>
          <p:cNvPr id="7" name="TextBox 6"/>
          <p:cNvSpPr txBox="1"/>
          <p:nvPr/>
        </p:nvSpPr>
        <p:spPr>
          <a:xfrm>
            <a:off x="3386947" y="1511821"/>
            <a:ext cx="3263183" cy="461665"/>
          </a:xfrm>
          <a:prstGeom prst="rect">
            <a:avLst/>
          </a:prstGeom>
          <a:noFill/>
        </p:spPr>
        <p:txBody>
          <a:bodyPr wrap="none" rtlCol="0">
            <a:spAutoFit/>
          </a:bodyPr>
          <a:lstStyle/>
          <a:p>
            <a:r>
              <a:rPr lang="en-US" sz="2400" dirty="0" smtClean="0"/>
              <a:t>Maximum Comparison </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9" name="Slide Number Placeholder 5"/>
          <p:cNvSpPr>
            <a:spLocks noGrp="1"/>
          </p:cNvSpPr>
          <p:nvPr>
            <p:ph type="sldNum" sz="quarter" idx="4"/>
          </p:nvPr>
        </p:nvSpPr>
        <p:spPr bwMode="auto">
          <a:ln>
            <a:miter lim="800000"/>
            <a:headEnd/>
            <a:tailEnd/>
          </a:ln>
        </p:spPr>
        <p:txBody>
          <a:bodyPr wrap="square" lIns="91440" tIns="45720" rIns="91440" bIns="45720" numCol="1" anchorCtr="0" compatLnSpc="1">
            <a:prstTxWarp prst="textNoShape">
              <a:avLst/>
            </a:prstTxWarp>
          </a:bodyPr>
          <a:lstStyle/>
          <a:p>
            <a:pPr>
              <a:defRPr/>
            </a:pPr>
            <a:fld id="{52668D2C-FD01-4944-8176-3272A4C4D903}" type="slidenum">
              <a:rPr lang="en-US"/>
              <a:pPr>
                <a:defRPr/>
              </a:pPr>
              <a:t>17</a:t>
            </a:fld>
            <a:endParaRPr lang="en-US"/>
          </a:p>
        </p:txBody>
      </p:sp>
      <p:sp>
        <p:nvSpPr>
          <p:cNvPr id="13315" name="Subtitle 2"/>
          <p:cNvSpPr>
            <a:spLocks noGrp="1"/>
          </p:cNvSpPr>
          <p:nvPr>
            <p:ph type="subTitle" idx="4294967295"/>
          </p:nvPr>
        </p:nvSpPr>
        <p:spPr>
          <a:xfrm>
            <a:off x="1066800" y="1295400"/>
            <a:ext cx="8077200" cy="609600"/>
          </a:xfrm>
        </p:spPr>
        <p:txBody>
          <a:bodyPr>
            <a:normAutofit/>
          </a:bodyPr>
          <a:lstStyle/>
          <a:p>
            <a:pPr marL="0" indent="0" eaLnBrk="1" fontAlgn="auto" hangingPunct="1">
              <a:spcAft>
                <a:spcPts val="0"/>
              </a:spcAft>
              <a:buClr>
                <a:schemeClr val="accent4">
                  <a:lumMod val="75000"/>
                </a:schemeClr>
              </a:buClr>
              <a:buFont typeface="Wingdings 2" charset="2"/>
              <a:buNone/>
              <a:defRPr/>
            </a:pPr>
            <a:endParaRPr lang="en-US" dirty="0" smtClean="0">
              <a:solidFill>
                <a:srgbClr val="000000"/>
              </a:solidFill>
              <a:ea typeface="+mn-ea"/>
              <a:cs typeface="+mn-cs"/>
            </a:endParaRPr>
          </a:p>
          <a:p>
            <a:pPr marL="0" indent="0" eaLnBrk="1" fontAlgn="auto" hangingPunct="1">
              <a:spcAft>
                <a:spcPts val="0"/>
              </a:spcAft>
              <a:buClr>
                <a:schemeClr val="accent4">
                  <a:lumMod val="75000"/>
                </a:schemeClr>
              </a:buClr>
              <a:buFont typeface="Wingdings 2" charset="2"/>
              <a:buNone/>
              <a:defRPr/>
            </a:pPr>
            <a:endParaRPr lang="en-US" dirty="0" smtClean="0">
              <a:solidFill>
                <a:srgbClr val="000000"/>
              </a:solidFill>
              <a:ea typeface="+mn-ea"/>
              <a:cs typeface="+mn-cs"/>
            </a:endParaRPr>
          </a:p>
          <a:p>
            <a:pPr marL="0" indent="0" eaLnBrk="1" fontAlgn="auto" hangingPunct="1">
              <a:spcAft>
                <a:spcPts val="0"/>
              </a:spcAft>
              <a:buClr>
                <a:schemeClr val="accent4">
                  <a:lumMod val="75000"/>
                </a:schemeClr>
              </a:buClr>
              <a:buFont typeface="Wingdings 2" charset="2"/>
              <a:buNone/>
              <a:defRPr/>
            </a:pPr>
            <a:endParaRPr lang="en-US" dirty="0">
              <a:solidFill>
                <a:srgbClr val="000000"/>
              </a:solidFill>
              <a:ea typeface="+mn-ea"/>
              <a:cs typeface="+mn-cs"/>
            </a:endParaRPr>
          </a:p>
        </p:txBody>
      </p:sp>
      <p:sp>
        <p:nvSpPr>
          <p:cNvPr id="6" name="Title 5"/>
          <p:cNvSpPr>
            <a:spLocks noGrp="1"/>
          </p:cNvSpPr>
          <p:nvPr>
            <p:ph type="title" idx="4294967295"/>
          </p:nvPr>
        </p:nvSpPr>
        <p:spPr/>
        <p:txBody>
          <a:bodyPr>
            <a:normAutofit/>
          </a:bodyPr>
          <a:lstStyle/>
          <a:p>
            <a:r>
              <a:rPr lang="en-US" dirty="0" smtClean="0"/>
              <a:t>Simulation Result</a:t>
            </a:r>
            <a:endParaRPr lang="en-US" dirty="0"/>
          </a:p>
        </p:txBody>
      </p:sp>
      <p:pic>
        <p:nvPicPr>
          <p:cNvPr id="7" name="Picture 6" descr="response-tasa.png"/>
          <p:cNvPicPr>
            <a:picLocks noChangeAspect="1"/>
          </p:cNvPicPr>
          <p:nvPr/>
        </p:nvPicPr>
        <p:blipFill>
          <a:blip r:embed="rId3"/>
          <a:stretch>
            <a:fillRect/>
          </a:stretch>
        </p:blipFill>
        <p:spPr>
          <a:xfrm>
            <a:off x="4572000" y="2209800"/>
            <a:ext cx="4419600" cy="4419600"/>
          </a:xfrm>
          <a:prstGeom prst="rect">
            <a:avLst/>
          </a:prstGeom>
        </p:spPr>
      </p:pic>
      <p:pic>
        <p:nvPicPr>
          <p:cNvPr id="8" name="Picture 7" descr="response-fcfs.png"/>
          <p:cNvPicPr>
            <a:picLocks noChangeAspect="1"/>
          </p:cNvPicPr>
          <p:nvPr/>
        </p:nvPicPr>
        <p:blipFill>
          <a:blip r:embed="rId4"/>
          <a:stretch>
            <a:fillRect/>
          </a:stretch>
        </p:blipFill>
        <p:spPr>
          <a:xfrm>
            <a:off x="152400" y="2133600"/>
            <a:ext cx="4572000" cy="4572000"/>
          </a:xfrm>
          <a:prstGeom prst="rect">
            <a:avLst/>
          </a:prstGeom>
        </p:spPr>
      </p:pic>
      <p:sp>
        <p:nvSpPr>
          <p:cNvPr id="9" name="TextBox 8"/>
          <p:cNvSpPr txBox="1"/>
          <p:nvPr/>
        </p:nvSpPr>
        <p:spPr>
          <a:xfrm>
            <a:off x="3386947" y="1511821"/>
            <a:ext cx="3982280" cy="461665"/>
          </a:xfrm>
          <a:prstGeom prst="rect">
            <a:avLst/>
          </a:prstGeom>
          <a:noFill/>
        </p:spPr>
        <p:txBody>
          <a:bodyPr wrap="none" rtlCol="0">
            <a:spAutoFit/>
          </a:bodyPr>
          <a:lstStyle/>
          <a:p>
            <a:r>
              <a:rPr lang="en-US" sz="2400" dirty="0" smtClean="0"/>
              <a:t>Response time Comparison </a:t>
            </a:r>
            <a:endParaRPr lang="en-US" sz="2400" dirty="0"/>
          </a:p>
        </p:txBody>
      </p:sp>
      <p:sp>
        <p:nvSpPr>
          <p:cNvPr id="10" name="TextBox 9"/>
          <p:cNvSpPr txBox="1"/>
          <p:nvPr/>
        </p:nvSpPr>
        <p:spPr>
          <a:xfrm>
            <a:off x="2057400" y="2205335"/>
            <a:ext cx="1981200" cy="461665"/>
          </a:xfrm>
          <a:prstGeom prst="rect">
            <a:avLst/>
          </a:prstGeom>
          <a:noFill/>
        </p:spPr>
        <p:txBody>
          <a:bodyPr wrap="square" rtlCol="0">
            <a:spAutoFit/>
          </a:bodyPr>
          <a:lstStyle/>
          <a:p>
            <a:r>
              <a:rPr lang="en-US" sz="2400" dirty="0" smtClean="0"/>
              <a:t>FCFS</a:t>
            </a:r>
            <a:endParaRPr lang="en-US" sz="2400" dirty="0"/>
          </a:p>
        </p:txBody>
      </p:sp>
      <p:sp>
        <p:nvSpPr>
          <p:cNvPr id="11" name="TextBox 10"/>
          <p:cNvSpPr txBox="1"/>
          <p:nvPr/>
        </p:nvSpPr>
        <p:spPr>
          <a:xfrm>
            <a:off x="6553200" y="2209800"/>
            <a:ext cx="1981200" cy="461665"/>
          </a:xfrm>
          <a:prstGeom prst="rect">
            <a:avLst/>
          </a:prstGeom>
          <a:noFill/>
        </p:spPr>
        <p:txBody>
          <a:bodyPr wrap="square" rtlCol="0">
            <a:spAutoFit/>
          </a:bodyPr>
          <a:lstStyle/>
          <a:p>
            <a:r>
              <a:rPr lang="en-US" sz="2400" dirty="0" smtClean="0"/>
              <a:t>TASA</a:t>
            </a:r>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9" name="Slide Number Placeholder 5"/>
          <p:cNvSpPr>
            <a:spLocks noGrp="1"/>
          </p:cNvSpPr>
          <p:nvPr>
            <p:ph type="sldNum" sz="quarter" idx="4"/>
          </p:nvPr>
        </p:nvSpPr>
        <p:spPr bwMode="auto">
          <a:ln>
            <a:miter lim="800000"/>
            <a:headEnd/>
            <a:tailEnd/>
          </a:ln>
        </p:spPr>
        <p:txBody>
          <a:bodyPr wrap="square" lIns="91440" tIns="45720" rIns="91440" bIns="45720" numCol="1" anchorCtr="0" compatLnSpc="1">
            <a:prstTxWarp prst="textNoShape">
              <a:avLst/>
            </a:prstTxWarp>
          </a:bodyPr>
          <a:lstStyle/>
          <a:p>
            <a:pPr>
              <a:defRPr/>
            </a:pPr>
            <a:fld id="{52668D2C-FD01-4944-8176-3272A4C4D903}" type="slidenum">
              <a:rPr lang="en-US"/>
              <a:pPr>
                <a:defRPr/>
              </a:pPr>
              <a:t>18</a:t>
            </a:fld>
            <a:endParaRPr lang="en-US"/>
          </a:p>
        </p:txBody>
      </p:sp>
      <p:sp>
        <p:nvSpPr>
          <p:cNvPr id="13315" name="Subtitle 2"/>
          <p:cNvSpPr>
            <a:spLocks noGrp="1"/>
          </p:cNvSpPr>
          <p:nvPr>
            <p:ph type="subTitle" idx="4294967295"/>
          </p:nvPr>
        </p:nvSpPr>
        <p:spPr>
          <a:xfrm>
            <a:off x="1066800" y="1295400"/>
            <a:ext cx="8077200" cy="609600"/>
          </a:xfrm>
        </p:spPr>
        <p:txBody>
          <a:bodyPr>
            <a:normAutofit/>
          </a:bodyPr>
          <a:lstStyle/>
          <a:p>
            <a:pPr marL="0" indent="0" eaLnBrk="1" fontAlgn="auto" hangingPunct="1">
              <a:spcAft>
                <a:spcPts val="0"/>
              </a:spcAft>
              <a:buClr>
                <a:schemeClr val="accent4">
                  <a:lumMod val="75000"/>
                </a:schemeClr>
              </a:buClr>
              <a:buFont typeface="Wingdings 2" charset="2"/>
              <a:buNone/>
              <a:defRPr/>
            </a:pPr>
            <a:endParaRPr lang="en-US" dirty="0" smtClean="0">
              <a:solidFill>
                <a:srgbClr val="000000"/>
              </a:solidFill>
              <a:ea typeface="+mn-ea"/>
              <a:cs typeface="+mn-cs"/>
            </a:endParaRPr>
          </a:p>
          <a:p>
            <a:pPr marL="0" indent="0" eaLnBrk="1" fontAlgn="auto" hangingPunct="1">
              <a:spcAft>
                <a:spcPts val="0"/>
              </a:spcAft>
              <a:buClr>
                <a:schemeClr val="accent4">
                  <a:lumMod val="75000"/>
                </a:schemeClr>
              </a:buClr>
              <a:buFont typeface="Wingdings 2" charset="2"/>
              <a:buNone/>
              <a:defRPr/>
            </a:pPr>
            <a:endParaRPr lang="en-US" dirty="0" smtClean="0">
              <a:solidFill>
                <a:srgbClr val="000000"/>
              </a:solidFill>
              <a:ea typeface="+mn-ea"/>
              <a:cs typeface="+mn-cs"/>
            </a:endParaRPr>
          </a:p>
          <a:p>
            <a:pPr marL="0" indent="0" eaLnBrk="1" fontAlgn="auto" hangingPunct="1">
              <a:spcAft>
                <a:spcPts val="0"/>
              </a:spcAft>
              <a:buClr>
                <a:schemeClr val="accent4">
                  <a:lumMod val="75000"/>
                </a:schemeClr>
              </a:buClr>
              <a:buFont typeface="Wingdings 2" charset="2"/>
              <a:buNone/>
              <a:defRPr/>
            </a:pPr>
            <a:endParaRPr lang="en-US" dirty="0">
              <a:solidFill>
                <a:srgbClr val="000000"/>
              </a:solidFill>
              <a:ea typeface="+mn-ea"/>
              <a:cs typeface="+mn-cs"/>
            </a:endParaRPr>
          </a:p>
        </p:txBody>
      </p:sp>
      <p:sp>
        <p:nvSpPr>
          <p:cNvPr id="6" name="Title 5"/>
          <p:cNvSpPr>
            <a:spLocks noGrp="1"/>
          </p:cNvSpPr>
          <p:nvPr>
            <p:ph type="title" idx="4294967295"/>
          </p:nvPr>
        </p:nvSpPr>
        <p:spPr/>
        <p:txBody>
          <a:bodyPr>
            <a:normAutofit/>
          </a:bodyPr>
          <a:lstStyle/>
          <a:p>
            <a:r>
              <a:rPr lang="en-US" dirty="0" smtClean="0"/>
              <a:t>Future Work</a:t>
            </a:r>
            <a:endParaRPr lang="en-US" dirty="0"/>
          </a:p>
        </p:txBody>
      </p:sp>
      <p:sp>
        <p:nvSpPr>
          <p:cNvPr id="10" name="TextBox 9"/>
          <p:cNvSpPr txBox="1"/>
          <p:nvPr/>
        </p:nvSpPr>
        <p:spPr>
          <a:xfrm>
            <a:off x="1066800" y="1676400"/>
            <a:ext cx="7620000" cy="3416320"/>
          </a:xfrm>
          <a:prstGeom prst="rect">
            <a:avLst/>
          </a:prstGeom>
          <a:noFill/>
        </p:spPr>
        <p:txBody>
          <a:bodyPr wrap="square" rtlCol="0">
            <a:spAutoFit/>
          </a:bodyPr>
          <a:lstStyle/>
          <a:p>
            <a:pPr marL="457200" indent="-457200"/>
            <a:endParaRPr lang="en-US" sz="2400" dirty="0" smtClean="0"/>
          </a:p>
          <a:p>
            <a:pPr marL="457200" indent="-457200">
              <a:buAutoNum type="arabicPeriod"/>
            </a:pPr>
            <a:r>
              <a:rPr lang="en-US" sz="2400" dirty="0" smtClean="0"/>
              <a:t>Refine and improve our neural network model. We are going to pay more attention to the effect of compute nodes’ spatial location on temperature distribution</a:t>
            </a:r>
          </a:p>
          <a:p>
            <a:pPr marL="457200" indent="-457200">
              <a:buAutoNum type="arabicPeriod"/>
            </a:pPr>
            <a:r>
              <a:rPr lang="en-US" sz="2400" dirty="0" smtClean="0"/>
              <a:t>Compare our neural network based prediction model with CFD based prediction model</a:t>
            </a:r>
          </a:p>
          <a:p>
            <a:pPr marL="457200" indent="-457200">
              <a:buAutoNum type="arabicPeriod"/>
            </a:pPr>
            <a:r>
              <a:rPr lang="en-US" sz="2400" dirty="0" smtClean="0"/>
              <a:t>Integrate back-</a:t>
            </a:r>
            <a:r>
              <a:rPr lang="en-US" sz="2400" smtClean="0"/>
              <a:t>filling</a:t>
            </a:r>
            <a:r>
              <a:rPr lang="en-US" sz="2400" smtClean="0"/>
              <a:t> algorithm into </a:t>
            </a:r>
            <a:r>
              <a:rPr lang="en-US" sz="2400" dirty="0" smtClean="0"/>
              <a:t>our thermal aware scheduling algorithm.</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9" name="Slide Number Placeholder 5"/>
          <p:cNvSpPr>
            <a:spLocks noGrp="1"/>
          </p:cNvSpPr>
          <p:nvPr>
            <p:ph type="sldNum" sz="quarter" idx="4"/>
          </p:nvPr>
        </p:nvSpPr>
        <p:spPr bwMode="auto">
          <a:ln>
            <a:miter lim="800000"/>
            <a:headEnd/>
            <a:tailEnd/>
          </a:ln>
        </p:spPr>
        <p:txBody>
          <a:bodyPr wrap="square" lIns="91440" tIns="45720" rIns="91440" bIns="45720" numCol="1" anchorCtr="0" compatLnSpc="1">
            <a:prstTxWarp prst="textNoShape">
              <a:avLst/>
            </a:prstTxWarp>
          </a:bodyPr>
          <a:lstStyle/>
          <a:p>
            <a:pPr>
              <a:defRPr/>
            </a:pPr>
            <a:fld id="{52668D2C-FD01-4944-8176-3272A4C4D903}" type="slidenum">
              <a:rPr lang="en-US"/>
              <a:pPr>
                <a:defRPr/>
              </a:pPr>
              <a:t>19</a:t>
            </a:fld>
            <a:endParaRPr lang="en-US"/>
          </a:p>
        </p:txBody>
      </p:sp>
      <p:sp>
        <p:nvSpPr>
          <p:cNvPr id="6" name="Title 5"/>
          <p:cNvSpPr>
            <a:spLocks noGrp="1"/>
          </p:cNvSpPr>
          <p:nvPr>
            <p:ph type="title" idx="4294967295"/>
          </p:nvPr>
        </p:nvSpPr>
        <p:spPr>
          <a:xfrm>
            <a:off x="914400" y="3276600"/>
            <a:ext cx="7791450" cy="1143000"/>
          </a:xfrm>
        </p:spPr>
        <p:txBody>
          <a:bodyPr>
            <a:normAutofit/>
          </a:bodyPr>
          <a:lstStyle/>
          <a:p>
            <a:r>
              <a:rPr lang="en-US" sz="6000" dirty="0" smtClean="0"/>
              <a:t>Thank you</a:t>
            </a:r>
            <a:endParaRPr lang="en-US" sz="6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Title 1"/>
          <p:cNvSpPr>
            <a:spLocks noGrp="1"/>
          </p:cNvSpPr>
          <p:nvPr>
            <p:ph type="title"/>
          </p:nvPr>
        </p:nvSpPr>
        <p:spPr bwMode="auto">
          <a:xfrm>
            <a:off x="1189037" y="274638"/>
            <a:ext cx="7497763" cy="1143000"/>
          </a:xfrm>
        </p:spPr>
        <p:txBody>
          <a:bodyPr wrap="square" lIns="91440" tIns="45720" rIns="91440" bIns="45720" numCol="1" anchorCtr="0" compatLnSpc="1">
            <a:prstTxWarp prst="textNoShape">
              <a:avLst/>
            </a:prstTxWarp>
          </a:bodyPr>
          <a:lstStyle/>
          <a:p>
            <a:pPr eaLnBrk="1" fontAlgn="auto" hangingPunct="1">
              <a:spcAft>
                <a:spcPts val="0"/>
              </a:spcAft>
              <a:defRPr/>
            </a:pPr>
            <a:r>
              <a:rPr lang="en-US" dirty="0" smtClean="0">
                <a:solidFill>
                  <a:schemeClr val="tx2">
                    <a:satMod val="130000"/>
                  </a:schemeClr>
                </a:solidFill>
              </a:rPr>
              <a:t>Progress and Achievement</a:t>
            </a:r>
            <a:endParaRPr lang="en-US" dirty="0" smtClean="0">
              <a:solidFill>
                <a:schemeClr val="tx2">
                  <a:satMod val="130000"/>
                </a:schemeClr>
              </a:solidFill>
              <a:ea typeface="+mj-ea"/>
              <a:cs typeface="+mj-cs"/>
            </a:endParaRPr>
          </a:p>
        </p:txBody>
      </p:sp>
      <p:sp>
        <p:nvSpPr>
          <p:cNvPr id="8" name="Slide Number Placeholder 7"/>
          <p:cNvSpPr>
            <a:spLocks noGrp="1"/>
          </p:cNvSpPr>
          <p:nvPr>
            <p:ph type="sldNum" sz="quarter" idx="4"/>
          </p:nvPr>
        </p:nvSpPr>
        <p:spPr/>
        <p:txBody>
          <a:bodyPr/>
          <a:lstStyle/>
          <a:p>
            <a:pPr>
              <a:defRPr/>
            </a:pPr>
            <a:fld id="{56075558-B346-3D4E-BAEE-C00D55875940}" type="slidenum">
              <a:rPr lang="en-US"/>
              <a:pPr>
                <a:defRPr/>
              </a:pPr>
              <a:t>2</a:t>
            </a:fld>
            <a:endParaRPr lang="en-US"/>
          </a:p>
        </p:txBody>
      </p:sp>
      <p:sp>
        <p:nvSpPr>
          <p:cNvPr id="17412" name="Subtitle 2"/>
          <p:cNvSpPr txBox="1">
            <a:spLocks/>
          </p:cNvSpPr>
          <p:nvPr/>
        </p:nvSpPr>
        <p:spPr bwMode="auto">
          <a:xfrm>
            <a:off x="1371600" y="1752600"/>
            <a:ext cx="8537575" cy="4267200"/>
          </a:xfrm>
          <a:prstGeom prst="rect">
            <a:avLst/>
          </a:prstGeom>
          <a:noFill/>
          <a:ln w="9525">
            <a:noFill/>
            <a:miter lim="800000"/>
            <a:headEnd/>
            <a:tailEnd/>
          </a:ln>
        </p:spPr>
        <p:txBody>
          <a:bodyPr>
            <a:prstTxWarp prst="textNoShape">
              <a:avLst/>
            </a:prstTxWarp>
          </a:bodyPr>
          <a:lstStyle/>
          <a:p>
            <a:pPr algn="ctr">
              <a:buSzPct val="70000"/>
            </a:pPr>
            <a:endParaRPr lang="en-US" sz="3200" dirty="0" smtClean="0">
              <a:solidFill>
                <a:srgbClr val="262626"/>
              </a:solidFill>
              <a:latin typeface="Century Schoolbook" charset="0"/>
            </a:endParaRPr>
          </a:p>
          <a:p>
            <a:pPr algn="ctr">
              <a:spcBef>
                <a:spcPts val="600"/>
              </a:spcBef>
              <a:buClr>
                <a:schemeClr val="accent1"/>
              </a:buClr>
              <a:buSzPct val="80000"/>
              <a:buFont typeface="Wingdings 2" charset="2"/>
              <a:buNone/>
            </a:pPr>
            <a:endParaRPr lang="en-US" sz="3200" dirty="0">
              <a:solidFill>
                <a:srgbClr val="262626"/>
              </a:solidFill>
              <a:latin typeface="Gill Sans MT" charset="-18"/>
            </a:endParaRPr>
          </a:p>
        </p:txBody>
      </p:sp>
      <p:sp>
        <p:nvSpPr>
          <p:cNvPr id="5" name="Content Placeholder 4"/>
          <p:cNvSpPr>
            <a:spLocks noGrp="1"/>
          </p:cNvSpPr>
          <p:nvPr>
            <p:ph idx="1"/>
          </p:nvPr>
        </p:nvSpPr>
        <p:spPr/>
        <p:txBody>
          <a:bodyPr>
            <a:normAutofit/>
          </a:bodyPr>
          <a:lstStyle/>
          <a:p>
            <a:pPr rtl="0" fontAlgn="base"/>
            <a:r>
              <a:rPr lang="en-US" dirty="0" smtClean="0"/>
              <a:t>Review more than 20 related papers, and achieve a deeper understanding of the research problem and progress in my research field.</a:t>
            </a:r>
          </a:p>
          <a:p>
            <a:pPr rtl="0" fontAlgn="base"/>
            <a:r>
              <a:rPr lang="en-US" dirty="0" smtClean="0"/>
              <a:t>To further the research in Green Computing, learn thermodynamic and heat transfer  theory.  Develop a CFD model for Buffalo Data Center using CFD software COMSOL.  </a:t>
            </a:r>
          </a:p>
          <a:p>
            <a:pPr rtl="0" fontAlgn="base"/>
            <a:r>
              <a:rPr lang="en-US" dirty="0" smtClean="0"/>
              <a:t>Rework on thermal aware scheduling algorithm and Improve the assessment paper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Title 1"/>
          <p:cNvSpPr>
            <a:spLocks noGrp="1"/>
          </p:cNvSpPr>
          <p:nvPr>
            <p:ph type="title"/>
          </p:nvPr>
        </p:nvSpPr>
        <p:spPr bwMode="auto">
          <a:xfrm>
            <a:off x="1189037" y="274638"/>
            <a:ext cx="7497763" cy="1143000"/>
          </a:xfrm>
        </p:spPr>
        <p:txBody>
          <a:bodyPr wrap="square" lIns="91440" tIns="45720" rIns="91440" bIns="45720" numCol="1" anchorCtr="0" compatLnSpc="1">
            <a:prstTxWarp prst="textNoShape">
              <a:avLst/>
            </a:prstTxWarp>
          </a:bodyPr>
          <a:lstStyle/>
          <a:p>
            <a:pPr eaLnBrk="1" fontAlgn="auto" hangingPunct="1">
              <a:spcAft>
                <a:spcPts val="0"/>
              </a:spcAft>
              <a:defRPr/>
            </a:pPr>
            <a:r>
              <a:rPr lang="en-US" dirty="0" smtClean="0">
                <a:solidFill>
                  <a:schemeClr val="tx2">
                    <a:satMod val="130000"/>
                  </a:schemeClr>
                </a:solidFill>
              </a:rPr>
              <a:t>Progress and Achievement</a:t>
            </a:r>
            <a:endParaRPr lang="en-US" dirty="0" smtClean="0">
              <a:solidFill>
                <a:schemeClr val="tx2">
                  <a:satMod val="130000"/>
                </a:schemeClr>
              </a:solidFill>
              <a:ea typeface="+mj-ea"/>
              <a:cs typeface="+mj-cs"/>
            </a:endParaRPr>
          </a:p>
        </p:txBody>
      </p:sp>
      <p:sp>
        <p:nvSpPr>
          <p:cNvPr id="8" name="Slide Number Placeholder 7"/>
          <p:cNvSpPr>
            <a:spLocks noGrp="1"/>
          </p:cNvSpPr>
          <p:nvPr>
            <p:ph type="sldNum" sz="quarter" idx="4"/>
          </p:nvPr>
        </p:nvSpPr>
        <p:spPr/>
        <p:txBody>
          <a:bodyPr/>
          <a:lstStyle/>
          <a:p>
            <a:pPr>
              <a:defRPr/>
            </a:pPr>
            <a:fld id="{56075558-B346-3D4E-BAEE-C00D55875940}" type="slidenum">
              <a:rPr lang="en-US"/>
              <a:pPr>
                <a:defRPr/>
              </a:pPr>
              <a:t>3</a:t>
            </a:fld>
            <a:endParaRPr lang="en-US"/>
          </a:p>
        </p:txBody>
      </p:sp>
      <p:sp>
        <p:nvSpPr>
          <p:cNvPr id="17412" name="Subtitle 2"/>
          <p:cNvSpPr txBox="1">
            <a:spLocks/>
          </p:cNvSpPr>
          <p:nvPr/>
        </p:nvSpPr>
        <p:spPr bwMode="auto">
          <a:xfrm>
            <a:off x="1371600" y="1752600"/>
            <a:ext cx="8537575" cy="4267200"/>
          </a:xfrm>
          <a:prstGeom prst="rect">
            <a:avLst/>
          </a:prstGeom>
          <a:noFill/>
          <a:ln w="9525">
            <a:noFill/>
            <a:miter lim="800000"/>
            <a:headEnd/>
            <a:tailEnd/>
          </a:ln>
        </p:spPr>
        <p:txBody>
          <a:bodyPr>
            <a:prstTxWarp prst="textNoShape">
              <a:avLst/>
            </a:prstTxWarp>
          </a:bodyPr>
          <a:lstStyle/>
          <a:p>
            <a:pPr algn="ctr">
              <a:buSzPct val="70000"/>
            </a:pPr>
            <a:endParaRPr lang="en-US" sz="3200" dirty="0" smtClean="0">
              <a:solidFill>
                <a:srgbClr val="262626"/>
              </a:solidFill>
              <a:latin typeface="Century Schoolbook" charset="0"/>
            </a:endParaRPr>
          </a:p>
          <a:p>
            <a:pPr algn="ctr">
              <a:spcBef>
                <a:spcPts val="600"/>
              </a:spcBef>
              <a:buClr>
                <a:schemeClr val="accent1"/>
              </a:buClr>
              <a:buSzPct val="80000"/>
              <a:buFont typeface="Wingdings 2" charset="2"/>
              <a:buNone/>
            </a:pPr>
            <a:endParaRPr lang="en-US" sz="3200" dirty="0">
              <a:solidFill>
                <a:srgbClr val="262626"/>
              </a:solidFill>
              <a:latin typeface="Gill Sans MT" charset="-18"/>
            </a:endParaRPr>
          </a:p>
        </p:txBody>
      </p:sp>
      <p:sp>
        <p:nvSpPr>
          <p:cNvPr id="5" name="Content Placeholder 4"/>
          <p:cNvSpPr>
            <a:spLocks noGrp="1"/>
          </p:cNvSpPr>
          <p:nvPr>
            <p:ph idx="1"/>
          </p:nvPr>
        </p:nvSpPr>
        <p:spPr/>
        <p:txBody>
          <a:bodyPr>
            <a:normAutofit/>
          </a:bodyPr>
          <a:lstStyle/>
          <a:p>
            <a:pPr fontAlgn="base"/>
            <a:r>
              <a:rPr lang="en-US" dirty="0" smtClean="0"/>
              <a:t>Start to Implement Green IT infrastructure</a:t>
            </a:r>
          </a:p>
          <a:p>
            <a:pPr lvl="1" fontAlgn="base"/>
            <a:r>
              <a:rPr lang="en-US" dirty="0" smtClean="0"/>
              <a:t>Data Center Monitoring System</a:t>
            </a:r>
          </a:p>
          <a:p>
            <a:pPr lvl="1" fontAlgn="base"/>
            <a:r>
              <a:rPr lang="en-US" dirty="0" smtClean="0"/>
              <a:t>CFD based Data Center Simulation Environment</a:t>
            </a:r>
          </a:p>
          <a:p>
            <a:pPr lvl="1" fontAlgn="base"/>
            <a:r>
              <a:rPr lang="en-US" dirty="0" smtClean="0"/>
              <a:t>Web Portal </a:t>
            </a:r>
            <a:r>
              <a:rPr lang="en-US" dirty="0" smtClean="0">
                <a:hlinkClick r:id="rId3"/>
              </a:rPr>
              <a:t>http://greenit.cyberaide.org/ </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Title 1"/>
          <p:cNvSpPr>
            <a:spLocks noGrp="1"/>
          </p:cNvSpPr>
          <p:nvPr>
            <p:ph type="title"/>
          </p:nvPr>
        </p:nvSpPr>
        <p:spPr bwMode="auto">
          <a:xfrm>
            <a:off x="1189037" y="274638"/>
            <a:ext cx="7497763" cy="1143000"/>
          </a:xfrm>
        </p:spPr>
        <p:txBody>
          <a:bodyPr wrap="square" lIns="91440" tIns="45720" rIns="91440" bIns="45720" numCol="1" anchorCtr="0" compatLnSpc="1">
            <a:prstTxWarp prst="textNoShape">
              <a:avLst/>
            </a:prstTxWarp>
          </a:bodyPr>
          <a:lstStyle/>
          <a:p>
            <a:pPr eaLnBrk="1" fontAlgn="auto" hangingPunct="1">
              <a:spcAft>
                <a:spcPts val="0"/>
              </a:spcAft>
              <a:defRPr/>
            </a:pPr>
            <a:r>
              <a:rPr lang="en-US" dirty="0" smtClean="0">
                <a:solidFill>
                  <a:schemeClr val="tx2">
                    <a:satMod val="130000"/>
                  </a:schemeClr>
                </a:solidFill>
                <a:ea typeface="+mj-ea"/>
                <a:cs typeface="+mj-cs"/>
              </a:rPr>
              <a:t>Paper Outline</a:t>
            </a:r>
          </a:p>
        </p:txBody>
      </p:sp>
      <p:sp>
        <p:nvSpPr>
          <p:cNvPr id="8" name="Slide Number Placeholder 7"/>
          <p:cNvSpPr>
            <a:spLocks noGrp="1"/>
          </p:cNvSpPr>
          <p:nvPr>
            <p:ph type="sldNum" sz="quarter" idx="4"/>
          </p:nvPr>
        </p:nvSpPr>
        <p:spPr/>
        <p:txBody>
          <a:bodyPr/>
          <a:lstStyle/>
          <a:p>
            <a:pPr>
              <a:defRPr/>
            </a:pPr>
            <a:fld id="{56075558-B346-3D4E-BAEE-C00D55875940}" type="slidenum">
              <a:rPr lang="en-US"/>
              <a:pPr>
                <a:defRPr/>
              </a:pPr>
              <a:t>4</a:t>
            </a:fld>
            <a:endParaRPr lang="en-US"/>
          </a:p>
        </p:txBody>
      </p:sp>
      <p:sp>
        <p:nvSpPr>
          <p:cNvPr id="17412" name="Subtitle 2"/>
          <p:cNvSpPr txBox="1">
            <a:spLocks/>
          </p:cNvSpPr>
          <p:nvPr/>
        </p:nvSpPr>
        <p:spPr bwMode="auto">
          <a:xfrm>
            <a:off x="1371600" y="1752600"/>
            <a:ext cx="8537575" cy="4267200"/>
          </a:xfrm>
          <a:prstGeom prst="rect">
            <a:avLst/>
          </a:prstGeom>
          <a:noFill/>
          <a:ln w="9525">
            <a:noFill/>
            <a:miter lim="800000"/>
            <a:headEnd/>
            <a:tailEnd/>
          </a:ln>
        </p:spPr>
        <p:txBody>
          <a:bodyPr>
            <a:prstTxWarp prst="textNoShape">
              <a:avLst/>
            </a:prstTxWarp>
          </a:bodyPr>
          <a:lstStyle/>
          <a:p>
            <a:pPr algn="ctr">
              <a:buSzPct val="70000"/>
            </a:pPr>
            <a:endParaRPr lang="en-US" sz="3200" dirty="0" smtClean="0">
              <a:solidFill>
                <a:srgbClr val="262626"/>
              </a:solidFill>
              <a:latin typeface="Century Schoolbook" charset="0"/>
            </a:endParaRPr>
          </a:p>
          <a:p>
            <a:pPr algn="ctr">
              <a:spcBef>
                <a:spcPts val="600"/>
              </a:spcBef>
              <a:buClr>
                <a:schemeClr val="accent1"/>
              </a:buClr>
              <a:buSzPct val="80000"/>
              <a:buFont typeface="Wingdings 2" charset="2"/>
              <a:buNone/>
            </a:pPr>
            <a:endParaRPr lang="en-US" sz="3200" dirty="0">
              <a:solidFill>
                <a:srgbClr val="262626"/>
              </a:solidFill>
              <a:latin typeface="Gill Sans MT" charset="-18"/>
            </a:endParaRPr>
          </a:p>
        </p:txBody>
      </p:sp>
      <p:sp>
        <p:nvSpPr>
          <p:cNvPr id="5" name="Content Placeholder 4"/>
          <p:cNvSpPr>
            <a:spLocks noGrp="1"/>
          </p:cNvSpPr>
          <p:nvPr>
            <p:ph idx="1"/>
          </p:nvPr>
        </p:nvSpPr>
        <p:spPr/>
        <p:txBody>
          <a:bodyPr/>
          <a:lstStyle/>
          <a:p>
            <a:pPr rtl="0" fontAlgn="base"/>
            <a:r>
              <a:rPr lang="en-US" dirty="0" smtClean="0"/>
              <a:t>Problem</a:t>
            </a:r>
            <a:endParaRPr lang="en-US" sz="3200" dirty="0" smtClean="0"/>
          </a:p>
          <a:p>
            <a:pPr rtl="0" fontAlgn="base"/>
            <a:r>
              <a:rPr lang="en-US" dirty="0" smtClean="0"/>
              <a:t>Literature Review</a:t>
            </a:r>
          </a:p>
          <a:p>
            <a:pPr rtl="0" fontAlgn="base"/>
            <a:r>
              <a:rPr lang="en-US" dirty="0" smtClean="0"/>
              <a:t>Motivation</a:t>
            </a:r>
          </a:p>
          <a:p>
            <a:pPr rtl="0" fontAlgn="base"/>
            <a:r>
              <a:rPr lang="en-US" dirty="0" smtClean="0"/>
              <a:t>System Model</a:t>
            </a:r>
          </a:p>
          <a:p>
            <a:pPr rtl="0" fontAlgn="base"/>
            <a:r>
              <a:rPr lang="en-US" dirty="0" smtClean="0"/>
              <a:t>Artificial Neural Network</a:t>
            </a:r>
          </a:p>
          <a:p>
            <a:pPr rtl="0" fontAlgn="base"/>
            <a:r>
              <a:rPr lang="en-US" dirty="0" smtClean="0"/>
              <a:t>Thermal Aware Scheduling Algorithm</a:t>
            </a:r>
          </a:p>
          <a:p>
            <a:pPr rtl="0" fontAlgn="base"/>
            <a:r>
              <a:rPr lang="en-US" dirty="0" smtClean="0"/>
              <a:t>Simulation Result</a:t>
            </a:r>
          </a:p>
          <a:p>
            <a:pPr rtl="0" fontAlgn="base"/>
            <a:r>
              <a:rPr lang="en-US" dirty="0" smtClean="0"/>
              <a:t>Future work</a:t>
            </a:r>
          </a:p>
          <a:p>
            <a:pPr rtl="0" fontAlgn="base">
              <a:buNone/>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Title 1"/>
          <p:cNvSpPr>
            <a:spLocks noGrp="1"/>
          </p:cNvSpPr>
          <p:nvPr>
            <p:ph type="title"/>
          </p:nvPr>
        </p:nvSpPr>
        <p:spPr bwMode="auto">
          <a:xfrm>
            <a:off x="1447800" y="228600"/>
            <a:ext cx="6019800" cy="1143000"/>
          </a:xfrm>
        </p:spPr>
        <p:txBody>
          <a:bodyPr wrap="square" lIns="91440" tIns="45720" rIns="91440" bIns="45720" numCol="1" anchorCtr="0" compatLnSpc="1">
            <a:prstTxWarp prst="textNoShape">
              <a:avLst/>
            </a:prstTxWarp>
          </a:bodyPr>
          <a:lstStyle/>
          <a:p>
            <a:pPr eaLnBrk="1" fontAlgn="auto" hangingPunct="1">
              <a:spcAft>
                <a:spcPts val="0"/>
              </a:spcAft>
              <a:defRPr/>
            </a:pPr>
            <a:r>
              <a:rPr lang="en-US" altLang="zh-CN" dirty="0" smtClean="0">
                <a:solidFill>
                  <a:schemeClr val="tx2">
                    <a:satMod val="130000"/>
                  </a:schemeClr>
                </a:solidFill>
                <a:ea typeface="+mj-ea"/>
                <a:cs typeface="+mj-cs"/>
              </a:rPr>
              <a:t>Problem</a:t>
            </a:r>
            <a:endParaRPr lang="en-US" dirty="0" smtClean="0">
              <a:solidFill>
                <a:schemeClr val="tx2">
                  <a:satMod val="130000"/>
                </a:schemeClr>
              </a:solidFill>
              <a:ea typeface="+mj-ea"/>
              <a:cs typeface="+mj-cs"/>
            </a:endParaRPr>
          </a:p>
        </p:txBody>
      </p:sp>
      <p:sp>
        <p:nvSpPr>
          <p:cNvPr id="19461" name="Slide Number Placeholder 5"/>
          <p:cNvSpPr>
            <a:spLocks noGrp="1"/>
          </p:cNvSpPr>
          <p:nvPr>
            <p:ph type="sldNum" sz="quarter" idx="12"/>
          </p:nvPr>
        </p:nvSpPr>
        <p:spPr>
          <a:ln>
            <a:miter lim="800000"/>
            <a:headEnd/>
            <a:tailEnd/>
          </a:ln>
        </p:spPr>
        <p:txBody>
          <a:bodyPr wrap="square" lIns="91440" tIns="45720" rIns="91440" bIns="45720" numCol="1" anchorCtr="0" compatLnSpc="1">
            <a:prstTxWarp prst="textNoShape">
              <a:avLst/>
            </a:prstTxWarp>
          </a:bodyPr>
          <a:lstStyle/>
          <a:p>
            <a:pPr>
              <a:defRPr/>
            </a:pPr>
            <a:fld id="{15CA6566-EC1C-6742-96E3-5D803E431B42}" type="slidenum">
              <a:rPr lang="en-US"/>
              <a:pPr>
                <a:defRPr/>
              </a:pPr>
              <a:t>5</a:t>
            </a:fld>
            <a:endParaRPr lang="en-US"/>
          </a:p>
        </p:txBody>
      </p:sp>
      <p:sp>
        <p:nvSpPr>
          <p:cNvPr id="21507" name="Subtitle 2"/>
          <p:cNvSpPr>
            <a:spLocks noGrp="1"/>
          </p:cNvSpPr>
          <p:nvPr>
            <p:ph type="subTitle" idx="4294967295"/>
          </p:nvPr>
        </p:nvSpPr>
        <p:spPr>
          <a:xfrm>
            <a:off x="1143000" y="1524000"/>
            <a:ext cx="8001000" cy="5867400"/>
          </a:xfrm>
        </p:spPr>
        <p:txBody>
          <a:bodyPr>
            <a:normAutofit/>
          </a:bodyPr>
          <a:lstStyle/>
          <a:p>
            <a:pPr>
              <a:buNone/>
            </a:pPr>
            <a:r>
              <a:rPr lang="en-US" dirty="0" smtClean="0">
                <a:solidFill>
                  <a:schemeClr val="tx2">
                    <a:satMod val="130000"/>
                  </a:schemeClr>
                </a:solidFill>
              </a:rPr>
              <a:t>    Energy Crisis in Data Centers:</a:t>
            </a:r>
            <a:endParaRPr lang="en-US" kern="1200" dirty="0" smtClean="0">
              <a:solidFill>
                <a:schemeClr val="tx1"/>
              </a:solidFill>
              <a:latin typeface="+mn-lt"/>
              <a:ea typeface="+mn-ea"/>
              <a:cs typeface="+mn-cs"/>
            </a:endParaRPr>
          </a:p>
          <a:p>
            <a:r>
              <a:rPr lang="en-US" dirty="0" smtClean="0"/>
              <a:t>Energy consumption in data centers doubled between 2000 and 2006</a:t>
            </a:r>
            <a:endParaRPr lang="en-US" sz="3200" kern="1200" dirty="0" smtClean="0">
              <a:solidFill>
                <a:schemeClr val="tx1"/>
              </a:solidFill>
              <a:latin typeface="+mn-lt"/>
              <a:ea typeface="+mn-ea"/>
              <a:cs typeface="+mn-cs"/>
            </a:endParaRPr>
          </a:p>
          <a:p>
            <a:r>
              <a:rPr lang="en-US" sz="3200" kern="1200" dirty="0" smtClean="0">
                <a:solidFill>
                  <a:schemeClr val="tx1"/>
                </a:solidFill>
                <a:latin typeface="+mn-lt"/>
                <a:ea typeface="+mn-ea"/>
                <a:cs typeface="+mn-cs"/>
              </a:rPr>
              <a:t>In 2006, 61 billion kilowatt-hours of power </a:t>
            </a:r>
            <a:r>
              <a:rPr lang="en-US" dirty="0" smtClean="0"/>
              <a:t>was consumed</a:t>
            </a:r>
            <a:r>
              <a:rPr lang="en-US" sz="3200" kern="1200" dirty="0" smtClean="0">
                <a:solidFill>
                  <a:schemeClr val="tx1"/>
                </a:solidFill>
                <a:latin typeface="+mn-lt"/>
                <a:ea typeface="+mn-ea"/>
                <a:cs typeface="+mn-cs"/>
              </a:rPr>
              <a:t>, 1.5 percent of all US electricity use</a:t>
            </a:r>
            <a:r>
              <a:rPr lang="en-US" dirty="0" smtClean="0"/>
              <a:t>. </a:t>
            </a:r>
          </a:p>
          <a:p>
            <a:r>
              <a:rPr lang="en-US" dirty="0" smtClean="0"/>
              <a:t>EPA estimates that the energy usage will double again by 2011. </a:t>
            </a:r>
            <a:endParaRPr lang="en-US" sz="3200" dirty="0" smtClean="0"/>
          </a:p>
          <a:p>
            <a:pPr rtl="0" eaLnBrk="1" latinLnBrk="0" hangingPunct="1">
              <a:buNone/>
            </a:pPr>
            <a:r>
              <a:rPr lang="en-US" sz="2400" dirty="0" smtClean="0">
                <a:solidFill>
                  <a:srgbClr val="000000"/>
                </a:solidFill>
              </a:rPr>
              <a:t/>
            </a:r>
            <a:br>
              <a:rPr lang="en-US" sz="2400" dirty="0" smtClean="0">
                <a:solidFill>
                  <a:srgbClr val="000000"/>
                </a:solidFill>
              </a:rPr>
            </a:br>
            <a:endParaRPr lang="en-US" sz="2400" dirty="0" smtClean="0">
              <a:solidFill>
                <a:srgbClr val="000000"/>
              </a:solidFill>
            </a:endParaRPr>
          </a:p>
          <a:p>
            <a:pPr>
              <a:buNone/>
            </a:pPr>
            <a:endParaRPr lang="en-US" sz="2800" dirty="0" smtClean="0">
              <a:solidFill>
                <a:srgbClr val="00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9" name="Title 1"/>
          <p:cNvSpPr>
            <a:spLocks noGrp="1"/>
          </p:cNvSpPr>
          <p:nvPr>
            <p:ph type="title"/>
          </p:nvPr>
        </p:nvSpPr>
        <p:spPr/>
        <p:txBody>
          <a:bodyPr/>
          <a:lstStyle/>
          <a:p>
            <a:r>
              <a:rPr lang="en-US" dirty="0" smtClean="0"/>
              <a:t>Literature Review</a:t>
            </a:r>
          </a:p>
        </p:txBody>
      </p:sp>
      <p:sp>
        <p:nvSpPr>
          <p:cNvPr id="25604" name="Subtitle 2"/>
          <p:cNvSpPr>
            <a:spLocks noGrp="1"/>
          </p:cNvSpPr>
          <p:nvPr>
            <p:ph idx="1"/>
          </p:nvPr>
        </p:nvSpPr>
        <p:spPr>
          <a:xfrm>
            <a:off x="457200" y="1295399"/>
            <a:ext cx="8229600" cy="5562601"/>
          </a:xfrm>
        </p:spPr>
        <p:txBody>
          <a:bodyPr>
            <a:normAutofit lnSpcReduction="10000"/>
          </a:bodyPr>
          <a:lstStyle/>
          <a:p>
            <a:r>
              <a:rPr lang="en-US" dirty="0" smtClean="0"/>
              <a:t>Improve computation power efficiency</a:t>
            </a:r>
          </a:p>
          <a:p>
            <a:pPr lvl="1"/>
            <a:r>
              <a:rPr lang="en-US" dirty="0" smtClean="0"/>
              <a:t>Scheduling VM in the DVFS cluster </a:t>
            </a:r>
          </a:p>
          <a:p>
            <a:r>
              <a:rPr lang="en-US" dirty="0" smtClean="0"/>
              <a:t>Improve cooling power efficiency</a:t>
            </a:r>
          </a:p>
          <a:p>
            <a:pPr lvl="1"/>
            <a:r>
              <a:rPr lang="en-US" dirty="0" smtClean="0"/>
              <a:t>Task scheduling in accordance with compute racks’ inlet temperature to minimize heat recirculation [1]</a:t>
            </a:r>
          </a:p>
          <a:p>
            <a:pPr lvl="1">
              <a:buNone/>
            </a:pPr>
            <a:endParaRPr lang="en-US" dirty="0" smtClean="0"/>
          </a:p>
          <a:p>
            <a:pPr lvl="1">
              <a:buNone/>
            </a:pPr>
            <a:endParaRPr lang="en-US" dirty="0" smtClean="0"/>
          </a:p>
          <a:p>
            <a:pPr lvl="1">
              <a:buNone/>
            </a:pPr>
            <a:endParaRPr lang="en-US" dirty="0" smtClean="0"/>
          </a:p>
          <a:p>
            <a:pPr>
              <a:buNone/>
            </a:pPr>
            <a:r>
              <a:rPr lang="en-US" sz="2000" dirty="0" smtClean="0"/>
              <a:t>    [1] Q. Tang, S. K. S. Gupta, and G. </a:t>
            </a:r>
            <a:r>
              <a:rPr lang="en-US" sz="2000" dirty="0" err="1" smtClean="0"/>
              <a:t>Varsamopoulos</a:t>
            </a:r>
            <a:r>
              <a:rPr lang="en-US" sz="2000" dirty="0" smtClean="0"/>
              <a:t>, “Thermal-aware task scheduling for data centers through minimizing heat recirculation,” in CLUSTER, 2007, pp. 129–138.    </a:t>
            </a:r>
            <a:r>
              <a:rPr lang="en-US" sz="2162" dirty="0" smtClean="0"/>
              <a:t>  </a:t>
            </a:r>
          </a:p>
          <a:p>
            <a:endParaRPr lang="en-US" dirty="0"/>
          </a:p>
        </p:txBody>
      </p:sp>
      <p:sp>
        <p:nvSpPr>
          <p:cNvPr id="9" name="Slide Number Placeholder 8"/>
          <p:cNvSpPr>
            <a:spLocks noGrp="1"/>
          </p:cNvSpPr>
          <p:nvPr>
            <p:ph type="sldNum" sz="quarter" idx="4"/>
          </p:nvPr>
        </p:nvSpPr>
        <p:spPr/>
        <p:txBody>
          <a:bodyPr/>
          <a:lstStyle/>
          <a:p>
            <a:fld id="{5841F6BC-CE5E-A243-8188-86C193262F84}" type="slidenum">
              <a:rPr lang="en-US" smtClean="0"/>
              <a:pPr/>
              <a:t>6</a:t>
            </a:fld>
            <a:endParaRPr lang="en-US"/>
          </a:p>
        </p:txBody>
      </p:sp>
      <p:sp>
        <p:nvSpPr>
          <p:cNvPr id="25605" name="Subtitle 2"/>
          <p:cNvSpPr>
            <a:spLocks/>
          </p:cNvSpPr>
          <p:nvPr/>
        </p:nvSpPr>
        <p:spPr bwMode="auto">
          <a:xfrm>
            <a:off x="1352550" y="1028700"/>
            <a:ext cx="8382000" cy="990600"/>
          </a:xfrm>
          <a:prstGeom prst="rect">
            <a:avLst/>
          </a:prstGeom>
          <a:noFill/>
          <a:ln w="9525">
            <a:noFill/>
            <a:miter lim="800000"/>
            <a:headEnd/>
            <a:tailEnd/>
          </a:ln>
        </p:spPr>
        <p:txBody>
          <a:bodyPr tIns="0">
            <a:prstTxWarp prst="textNoShape">
              <a:avLst/>
            </a:prstTxWarp>
          </a:bodyPr>
          <a:lstStyle/>
          <a:p>
            <a:pPr marL="636588" indent="-609600" defTabSz="914400">
              <a:spcBef>
                <a:spcPts val="600"/>
              </a:spcBef>
              <a:buClr>
                <a:schemeClr val="tx1"/>
              </a:buClr>
              <a:buSzPct val="80000"/>
              <a:buFont typeface="Wingdings" charset="2"/>
              <a:buNone/>
            </a:pPr>
            <a:endParaRPr lang="en-US" sz="2800" dirty="0">
              <a:solidFill>
                <a:srgbClr val="000000"/>
              </a:solidFill>
              <a:latin typeface="Gill Sans MT" charset="-1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9" name="Title 1"/>
          <p:cNvSpPr>
            <a:spLocks noGrp="1"/>
          </p:cNvSpPr>
          <p:nvPr>
            <p:ph type="title"/>
          </p:nvPr>
        </p:nvSpPr>
        <p:spPr/>
        <p:txBody>
          <a:bodyPr/>
          <a:lstStyle/>
          <a:p>
            <a:r>
              <a:rPr lang="en-US" dirty="0" smtClean="0"/>
              <a:t>Literature Review</a:t>
            </a:r>
          </a:p>
        </p:txBody>
      </p:sp>
      <p:sp>
        <p:nvSpPr>
          <p:cNvPr id="25604" name="Subtitle 2"/>
          <p:cNvSpPr>
            <a:spLocks noGrp="1"/>
          </p:cNvSpPr>
          <p:nvPr>
            <p:ph idx="1"/>
          </p:nvPr>
        </p:nvSpPr>
        <p:spPr>
          <a:xfrm>
            <a:off x="457200" y="1295399"/>
            <a:ext cx="8229600" cy="5562601"/>
          </a:xfrm>
        </p:spPr>
        <p:txBody>
          <a:bodyPr>
            <a:normAutofit fontScale="85000" lnSpcReduction="20000"/>
          </a:bodyPr>
          <a:lstStyle/>
          <a:p>
            <a:pPr lvl="1"/>
            <a:r>
              <a:rPr lang="en-US" dirty="0" smtClean="0"/>
              <a:t>Task scheduling in accordance with compute racks’ outlet temperature [2]</a:t>
            </a:r>
          </a:p>
          <a:p>
            <a:pPr lvl="1"/>
            <a:r>
              <a:rPr lang="en-US" dirty="0" smtClean="0"/>
              <a:t>Task Scheduling in accordance with compute nodes’ thermal distribution.</a:t>
            </a:r>
          </a:p>
          <a:p>
            <a:pPr lvl="1">
              <a:buNone/>
            </a:pPr>
            <a:r>
              <a:rPr lang="en-US" dirty="0" smtClean="0"/>
              <a:t>       How to predict </a:t>
            </a:r>
            <a:r>
              <a:rPr lang="en-US" smtClean="0"/>
              <a:t>the future thermal </a:t>
            </a:r>
            <a:r>
              <a:rPr lang="en-US" dirty="0" smtClean="0"/>
              <a:t>distribution?</a:t>
            </a:r>
          </a:p>
          <a:p>
            <a:pPr lvl="2"/>
            <a:r>
              <a:rPr lang="en-US" dirty="0" smtClean="0"/>
              <a:t>CFD model :too complex</a:t>
            </a:r>
          </a:p>
          <a:p>
            <a:pPr lvl="2"/>
            <a:r>
              <a:rPr lang="en-US" dirty="0" smtClean="0"/>
              <a:t>A online scheduling is preferred.</a:t>
            </a:r>
          </a:p>
          <a:p>
            <a:pPr lvl="1">
              <a:buNone/>
            </a:pPr>
            <a:endParaRPr lang="en-US" dirty="0" smtClean="0"/>
          </a:p>
          <a:p>
            <a:pPr lvl="1">
              <a:buNone/>
            </a:pPr>
            <a:endParaRPr lang="en-US" dirty="0" smtClean="0"/>
          </a:p>
          <a:p>
            <a:pPr lvl="1">
              <a:buNone/>
            </a:pPr>
            <a:endParaRPr lang="en-US" dirty="0" smtClean="0"/>
          </a:p>
          <a:p>
            <a:pPr>
              <a:buNone/>
            </a:pPr>
            <a:r>
              <a:rPr lang="en-US" sz="2000" dirty="0" smtClean="0"/>
              <a:t>    </a:t>
            </a:r>
          </a:p>
          <a:p>
            <a:pPr>
              <a:buNone/>
            </a:pPr>
            <a:endParaRPr lang="en-US" sz="2000" dirty="0" smtClean="0"/>
          </a:p>
          <a:p>
            <a:pPr>
              <a:buNone/>
            </a:pPr>
            <a:endParaRPr lang="en-US" sz="2000" dirty="0" smtClean="0"/>
          </a:p>
          <a:p>
            <a:pPr>
              <a:buNone/>
            </a:pPr>
            <a:r>
              <a:rPr lang="en-US" sz="2000" dirty="0" smtClean="0"/>
              <a:t>       [2]  R. K. Sharma, C. Bash, C. D. Patel, R. J. Friedrich, and J. S. Chase, “Balance of power: Dynamic thermal management for internet data centers,” IEEE Internet Computing, vol. 9, no. 1, pp. 42–49, 2005.    </a:t>
            </a:r>
          </a:p>
          <a:p>
            <a:pPr>
              <a:buNone/>
            </a:pPr>
            <a:r>
              <a:rPr lang="en-US" sz="2000" dirty="0" smtClean="0"/>
              <a:t>       [3] J. Moore, J. Chase, and P. Ranganathan, “Weatherman: Automated, Online and Predictive Thermal Mapping and Management for Data Centers,” in IEEE International Conference on Autonomic Computing, 2006. ICAC’06, 2006, pp. 155–164. </a:t>
            </a:r>
            <a:endParaRPr lang="en-US" sz="2000" b="1" dirty="0" smtClean="0"/>
          </a:p>
          <a:p>
            <a:endParaRPr lang="en-US" dirty="0"/>
          </a:p>
        </p:txBody>
      </p:sp>
      <p:sp>
        <p:nvSpPr>
          <p:cNvPr id="9" name="Slide Number Placeholder 8"/>
          <p:cNvSpPr>
            <a:spLocks noGrp="1"/>
          </p:cNvSpPr>
          <p:nvPr>
            <p:ph type="sldNum" sz="quarter" idx="4"/>
          </p:nvPr>
        </p:nvSpPr>
        <p:spPr/>
        <p:txBody>
          <a:bodyPr/>
          <a:lstStyle/>
          <a:p>
            <a:fld id="{5841F6BC-CE5E-A243-8188-86C193262F84}" type="slidenum">
              <a:rPr lang="en-US" smtClean="0"/>
              <a:pPr/>
              <a:t>7</a:t>
            </a:fld>
            <a:endParaRPr lang="en-US"/>
          </a:p>
        </p:txBody>
      </p:sp>
      <p:sp>
        <p:nvSpPr>
          <p:cNvPr id="25605" name="Subtitle 2"/>
          <p:cNvSpPr>
            <a:spLocks/>
          </p:cNvSpPr>
          <p:nvPr/>
        </p:nvSpPr>
        <p:spPr bwMode="auto">
          <a:xfrm>
            <a:off x="1352550" y="1028700"/>
            <a:ext cx="8382000" cy="990600"/>
          </a:xfrm>
          <a:prstGeom prst="rect">
            <a:avLst/>
          </a:prstGeom>
          <a:noFill/>
          <a:ln w="9525">
            <a:noFill/>
            <a:miter lim="800000"/>
            <a:headEnd/>
            <a:tailEnd/>
          </a:ln>
        </p:spPr>
        <p:txBody>
          <a:bodyPr tIns="0">
            <a:prstTxWarp prst="textNoShape">
              <a:avLst/>
            </a:prstTxWarp>
          </a:bodyPr>
          <a:lstStyle/>
          <a:p>
            <a:pPr marL="636588" indent="-609600" defTabSz="914400">
              <a:spcBef>
                <a:spcPts val="600"/>
              </a:spcBef>
              <a:buClr>
                <a:schemeClr val="tx1"/>
              </a:buClr>
              <a:buSzPct val="80000"/>
              <a:buFont typeface="Wingdings" charset="2"/>
              <a:buNone/>
            </a:pPr>
            <a:endParaRPr lang="en-US" sz="2800" dirty="0">
              <a:solidFill>
                <a:srgbClr val="000000"/>
              </a:solidFill>
              <a:latin typeface="Gill Sans MT" charset="-1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9" name="Slide Number Placeholder 5"/>
          <p:cNvSpPr>
            <a:spLocks noGrp="1"/>
          </p:cNvSpPr>
          <p:nvPr>
            <p:ph type="sldNum" sz="quarter" idx="4"/>
          </p:nvPr>
        </p:nvSpPr>
        <p:spPr bwMode="auto">
          <a:ln>
            <a:miter lim="800000"/>
            <a:headEnd/>
            <a:tailEnd/>
          </a:ln>
        </p:spPr>
        <p:txBody>
          <a:bodyPr wrap="square" lIns="91440" tIns="45720" rIns="91440" bIns="45720" numCol="1" anchorCtr="0" compatLnSpc="1">
            <a:prstTxWarp prst="textNoShape">
              <a:avLst/>
            </a:prstTxWarp>
          </a:bodyPr>
          <a:lstStyle/>
          <a:p>
            <a:pPr>
              <a:defRPr/>
            </a:pPr>
            <a:fld id="{52668D2C-FD01-4944-8176-3272A4C4D903}" type="slidenum">
              <a:rPr lang="en-US"/>
              <a:pPr>
                <a:defRPr/>
              </a:pPr>
              <a:t>8</a:t>
            </a:fld>
            <a:endParaRPr lang="en-US"/>
          </a:p>
        </p:txBody>
      </p:sp>
      <p:sp>
        <p:nvSpPr>
          <p:cNvPr id="13315" name="Subtitle 2"/>
          <p:cNvSpPr>
            <a:spLocks noGrp="1"/>
          </p:cNvSpPr>
          <p:nvPr>
            <p:ph type="subTitle" idx="4294967295"/>
          </p:nvPr>
        </p:nvSpPr>
        <p:spPr>
          <a:xfrm>
            <a:off x="1066800" y="1295400"/>
            <a:ext cx="8077200" cy="609600"/>
          </a:xfrm>
        </p:spPr>
        <p:txBody>
          <a:bodyPr>
            <a:normAutofit/>
          </a:bodyPr>
          <a:lstStyle/>
          <a:p>
            <a:pPr marL="0" indent="0" eaLnBrk="1" fontAlgn="auto" hangingPunct="1">
              <a:spcAft>
                <a:spcPts val="0"/>
              </a:spcAft>
              <a:buClr>
                <a:schemeClr val="accent4">
                  <a:lumMod val="75000"/>
                </a:schemeClr>
              </a:buClr>
              <a:buFont typeface="Wingdings 2" charset="2"/>
              <a:buNone/>
              <a:defRPr/>
            </a:pPr>
            <a:endParaRPr lang="en-US" dirty="0" smtClean="0">
              <a:solidFill>
                <a:srgbClr val="000000"/>
              </a:solidFill>
              <a:ea typeface="+mn-ea"/>
              <a:cs typeface="+mn-cs"/>
            </a:endParaRPr>
          </a:p>
          <a:p>
            <a:pPr marL="0" indent="0" eaLnBrk="1" fontAlgn="auto" hangingPunct="1">
              <a:spcAft>
                <a:spcPts val="0"/>
              </a:spcAft>
              <a:buClr>
                <a:schemeClr val="accent4">
                  <a:lumMod val="75000"/>
                </a:schemeClr>
              </a:buClr>
              <a:buFont typeface="Wingdings 2" charset="2"/>
              <a:buNone/>
              <a:defRPr/>
            </a:pPr>
            <a:endParaRPr lang="en-US" dirty="0" smtClean="0">
              <a:solidFill>
                <a:srgbClr val="000000"/>
              </a:solidFill>
              <a:ea typeface="+mn-ea"/>
              <a:cs typeface="+mn-cs"/>
            </a:endParaRPr>
          </a:p>
          <a:p>
            <a:pPr marL="0" indent="0" eaLnBrk="1" fontAlgn="auto" hangingPunct="1">
              <a:spcAft>
                <a:spcPts val="0"/>
              </a:spcAft>
              <a:buClr>
                <a:schemeClr val="accent4">
                  <a:lumMod val="75000"/>
                </a:schemeClr>
              </a:buClr>
              <a:buFont typeface="Wingdings 2" charset="2"/>
              <a:buNone/>
              <a:defRPr/>
            </a:pPr>
            <a:endParaRPr lang="en-US" dirty="0">
              <a:solidFill>
                <a:srgbClr val="000000"/>
              </a:solidFill>
              <a:ea typeface="+mn-ea"/>
              <a:cs typeface="+mn-cs"/>
            </a:endParaRPr>
          </a:p>
        </p:txBody>
      </p:sp>
      <p:sp>
        <p:nvSpPr>
          <p:cNvPr id="6" name="Title 5"/>
          <p:cNvSpPr>
            <a:spLocks noGrp="1"/>
          </p:cNvSpPr>
          <p:nvPr>
            <p:ph type="title" idx="4294967295"/>
          </p:nvPr>
        </p:nvSpPr>
        <p:spPr/>
        <p:txBody>
          <a:bodyPr/>
          <a:lstStyle/>
          <a:p>
            <a:r>
              <a:rPr lang="en-US" dirty="0" smtClean="0"/>
              <a:t>Motivation</a:t>
            </a:r>
            <a:endParaRPr lang="en-US" dirty="0"/>
          </a:p>
        </p:txBody>
      </p:sp>
      <p:sp>
        <p:nvSpPr>
          <p:cNvPr id="8" name="TextBox 7"/>
          <p:cNvSpPr txBox="1"/>
          <p:nvPr/>
        </p:nvSpPr>
        <p:spPr>
          <a:xfrm>
            <a:off x="1066800" y="1703850"/>
            <a:ext cx="7010399" cy="3970318"/>
          </a:xfrm>
          <a:prstGeom prst="rect">
            <a:avLst/>
          </a:prstGeom>
          <a:noFill/>
        </p:spPr>
        <p:txBody>
          <a:bodyPr wrap="square" rtlCol="0">
            <a:spAutoFit/>
          </a:bodyPr>
          <a:lstStyle/>
          <a:p>
            <a:r>
              <a:rPr lang="en-US" sz="2800" dirty="0" smtClean="0"/>
              <a:t>Why use temperature as the metric for task scheduling?</a:t>
            </a:r>
          </a:p>
          <a:p>
            <a:pPr lvl="1">
              <a:buFont typeface="Arial"/>
              <a:buChar char="•"/>
            </a:pPr>
            <a:r>
              <a:rPr lang="en-US" sz="2800" dirty="0" smtClean="0"/>
              <a:t> Efficient thermal management can decrease the cooling costs in data centers</a:t>
            </a:r>
          </a:p>
          <a:p>
            <a:pPr lvl="1">
              <a:buFont typeface="Arial"/>
              <a:buChar char="•"/>
            </a:pPr>
            <a:r>
              <a:rPr lang="en-US" sz="2800" dirty="0" smtClean="0"/>
              <a:t> Efficient thermal management can increase hardware reliability.</a:t>
            </a:r>
          </a:p>
          <a:p>
            <a:pPr lvl="1">
              <a:buFont typeface="Arial"/>
              <a:buChar char="•"/>
            </a:pPr>
            <a:endParaRPr lang="en-US" sz="2800" dirty="0" smtClean="0"/>
          </a:p>
          <a:p>
            <a:pPr lvl="1">
              <a:buFont typeface="Arial"/>
              <a:buChar char="•"/>
            </a:pPr>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9" name="Slide Number Placeholder 5"/>
          <p:cNvSpPr>
            <a:spLocks noGrp="1"/>
          </p:cNvSpPr>
          <p:nvPr>
            <p:ph type="sldNum" sz="quarter" idx="4"/>
          </p:nvPr>
        </p:nvSpPr>
        <p:spPr bwMode="auto">
          <a:ln>
            <a:miter lim="800000"/>
            <a:headEnd/>
            <a:tailEnd/>
          </a:ln>
        </p:spPr>
        <p:txBody>
          <a:bodyPr wrap="square" lIns="91440" tIns="45720" rIns="91440" bIns="45720" numCol="1" anchorCtr="0" compatLnSpc="1">
            <a:prstTxWarp prst="textNoShape">
              <a:avLst/>
            </a:prstTxWarp>
          </a:bodyPr>
          <a:lstStyle/>
          <a:p>
            <a:pPr>
              <a:defRPr/>
            </a:pPr>
            <a:fld id="{52668D2C-FD01-4944-8176-3272A4C4D903}" type="slidenum">
              <a:rPr lang="en-US"/>
              <a:pPr>
                <a:defRPr/>
              </a:pPr>
              <a:t>9</a:t>
            </a:fld>
            <a:endParaRPr lang="en-US"/>
          </a:p>
        </p:txBody>
      </p:sp>
      <p:sp>
        <p:nvSpPr>
          <p:cNvPr id="13315" name="Subtitle 2"/>
          <p:cNvSpPr>
            <a:spLocks noGrp="1"/>
          </p:cNvSpPr>
          <p:nvPr>
            <p:ph type="subTitle" idx="4294967295"/>
          </p:nvPr>
        </p:nvSpPr>
        <p:spPr>
          <a:xfrm>
            <a:off x="1066800" y="1295400"/>
            <a:ext cx="8077200" cy="609600"/>
          </a:xfrm>
        </p:spPr>
        <p:txBody>
          <a:bodyPr>
            <a:normAutofit/>
          </a:bodyPr>
          <a:lstStyle/>
          <a:p>
            <a:pPr marL="0" indent="0" eaLnBrk="1" fontAlgn="auto" hangingPunct="1">
              <a:spcAft>
                <a:spcPts val="0"/>
              </a:spcAft>
              <a:buClr>
                <a:schemeClr val="accent4">
                  <a:lumMod val="75000"/>
                </a:schemeClr>
              </a:buClr>
              <a:buFont typeface="Wingdings 2" charset="2"/>
              <a:buNone/>
              <a:defRPr/>
            </a:pPr>
            <a:endParaRPr lang="en-US" dirty="0" smtClean="0">
              <a:solidFill>
                <a:srgbClr val="000000"/>
              </a:solidFill>
              <a:ea typeface="+mn-ea"/>
              <a:cs typeface="+mn-cs"/>
            </a:endParaRPr>
          </a:p>
          <a:p>
            <a:pPr marL="0" indent="0" eaLnBrk="1" fontAlgn="auto" hangingPunct="1">
              <a:spcAft>
                <a:spcPts val="0"/>
              </a:spcAft>
              <a:buClr>
                <a:schemeClr val="accent4">
                  <a:lumMod val="75000"/>
                </a:schemeClr>
              </a:buClr>
              <a:buFont typeface="Wingdings 2" charset="2"/>
              <a:buNone/>
              <a:defRPr/>
            </a:pPr>
            <a:endParaRPr lang="en-US" dirty="0" smtClean="0">
              <a:solidFill>
                <a:srgbClr val="000000"/>
              </a:solidFill>
              <a:ea typeface="+mn-ea"/>
              <a:cs typeface="+mn-cs"/>
            </a:endParaRPr>
          </a:p>
          <a:p>
            <a:pPr marL="0" indent="0" eaLnBrk="1" fontAlgn="auto" hangingPunct="1">
              <a:spcAft>
                <a:spcPts val="0"/>
              </a:spcAft>
              <a:buClr>
                <a:schemeClr val="accent4">
                  <a:lumMod val="75000"/>
                </a:schemeClr>
              </a:buClr>
              <a:buFont typeface="Wingdings 2" charset="2"/>
              <a:buNone/>
              <a:defRPr/>
            </a:pPr>
            <a:endParaRPr lang="en-US" dirty="0">
              <a:solidFill>
                <a:srgbClr val="000000"/>
              </a:solidFill>
              <a:ea typeface="+mn-ea"/>
              <a:cs typeface="+mn-cs"/>
            </a:endParaRPr>
          </a:p>
        </p:txBody>
      </p:sp>
      <p:sp>
        <p:nvSpPr>
          <p:cNvPr id="6" name="Title 5"/>
          <p:cNvSpPr>
            <a:spLocks noGrp="1"/>
          </p:cNvSpPr>
          <p:nvPr>
            <p:ph type="title" idx="4294967295"/>
          </p:nvPr>
        </p:nvSpPr>
        <p:spPr/>
        <p:txBody>
          <a:bodyPr/>
          <a:lstStyle/>
          <a:p>
            <a:r>
              <a:rPr lang="en-US" dirty="0" smtClean="0"/>
              <a:t>Motivation</a:t>
            </a:r>
            <a:endParaRPr lang="en-US" dirty="0"/>
          </a:p>
        </p:txBody>
      </p:sp>
      <p:pic>
        <p:nvPicPr>
          <p:cNvPr id="5" name="Picture 4" descr="datacenter4.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066800" y="2058242"/>
            <a:ext cx="7239000" cy="4418758"/>
          </a:xfrm>
          <a:prstGeom prst="rect">
            <a:avLst/>
          </a:prstGeom>
        </p:spPr>
      </p:pic>
      <p:sp>
        <p:nvSpPr>
          <p:cNvPr id="7" name="TextBox 6"/>
          <p:cNvSpPr txBox="1"/>
          <p:nvPr/>
        </p:nvSpPr>
        <p:spPr>
          <a:xfrm>
            <a:off x="2286000" y="1305580"/>
            <a:ext cx="5867400" cy="523220"/>
          </a:xfrm>
          <a:prstGeom prst="rect">
            <a:avLst/>
          </a:prstGeom>
          <a:noFill/>
        </p:spPr>
        <p:txBody>
          <a:bodyPr wrap="square" rtlCol="0">
            <a:spAutoFit/>
          </a:bodyPr>
          <a:lstStyle/>
          <a:p>
            <a:r>
              <a:rPr lang="en-US" sz="2800" dirty="0" smtClean="0"/>
              <a:t>Imbalance Thermal Distribution</a:t>
            </a:r>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yberaide-slide-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cyberaide-slide-template.pptx</Template>
  <TotalTime>28986</TotalTime>
  <Words>2636</Words>
  <Application>Microsoft Macintosh PowerPoint</Application>
  <PresentationFormat>On-screen Show (4:3)</PresentationFormat>
  <Paragraphs>216</Paragraphs>
  <Slides>19</Slides>
  <Notes>19</Notes>
  <HiddenSlides>0</HiddenSlides>
  <MMClips>0</MMClips>
  <ScaleCrop>false</ScaleCrop>
  <HeadingPairs>
    <vt:vector size="4" baseType="variant">
      <vt:variant>
        <vt:lpstr>Design Template</vt:lpstr>
      </vt:variant>
      <vt:variant>
        <vt:i4>1</vt:i4>
      </vt:variant>
      <vt:variant>
        <vt:lpstr>Slide Titles</vt:lpstr>
      </vt:variant>
      <vt:variant>
        <vt:i4>19</vt:i4>
      </vt:variant>
    </vt:vector>
  </HeadingPairs>
  <TitlesOfParts>
    <vt:vector size="20" baseType="lpstr">
      <vt:lpstr>cyberaide-slide-template</vt:lpstr>
      <vt:lpstr>Summer Report</vt:lpstr>
      <vt:lpstr>Progress and Achievement</vt:lpstr>
      <vt:lpstr>Progress and Achievement</vt:lpstr>
      <vt:lpstr>Paper Outline</vt:lpstr>
      <vt:lpstr>Problem</vt:lpstr>
      <vt:lpstr>Literature Review</vt:lpstr>
      <vt:lpstr>Literature Review</vt:lpstr>
      <vt:lpstr>Motivation</vt:lpstr>
      <vt:lpstr>Motivation</vt:lpstr>
      <vt:lpstr>Motivation</vt:lpstr>
      <vt:lpstr>Motivation</vt:lpstr>
      <vt:lpstr>System Model</vt:lpstr>
      <vt:lpstr>Artificial Neural Network</vt:lpstr>
      <vt:lpstr>Artificial Neural Network</vt:lpstr>
      <vt:lpstr>Thermal Aware Scheduling Algorithm</vt:lpstr>
      <vt:lpstr>Simulation Result</vt:lpstr>
      <vt:lpstr>Simulation Result</vt:lpstr>
      <vt:lpstr>Future Work</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xi</dc:creator>
  <cp:lastModifiedBy>xi</cp:lastModifiedBy>
  <cp:revision>399</cp:revision>
  <cp:lastPrinted>2009-05-26T13:17:31Z</cp:lastPrinted>
  <dcterms:created xsi:type="dcterms:W3CDTF">2009-08-21T05:06:24Z</dcterms:created>
  <dcterms:modified xsi:type="dcterms:W3CDTF">2009-08-21T05:32:08Z</dcterms:modified>
</cp:coreProperties>
</file>