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3"/>
  </p:notesMasterIdLst>
  <p:sldIdLst>
    <p:sldId id="261" r:id="rId2"/>
    <p:sldId id="294" r:id="rId3"/>
    <p:sldId id="302" r:id="rId4"/>
    <p:sldId id="297" r:id="rId5"/>
    <p:sldId id="298" r:id="rId6"/>
    <p:sldId id="299" r:id="rId7"/>
    <p:sldId id="300" r:id="rId8"/>
    <p:sldId id="301" r:id="rId9"/>
    <p:sldId id="303" r:id="rId10"/>
    <p:sldId id="304" r:id="rId11"/>
    <p:sldId id="305" r:id="rId12"/>
    <p:sldId id="306" r:id="rId13"/>
    <p:sldId id="307" r:id="rId14"/>
    <p:sldId id="308" r:id="rId15"/>
    <p:sldId id="309" r:id="rId16"/>
    <p:sldId id="310" r:id="rId17"/>
    <p:sldId id="311" r:id="rId18"/>
    <p:sldId id="312" r:id="rId19"/>
    <p:sldId id="313" r:id="rId20"/>
    <p:sldId id="314" r:id="rId21"/>
    <p:sldId id="315" r:id="rId22"/>
    <p:sldId id="316" r:id="rId23"/>
    <p:sldId id="317" r:id="rId24"/>
    <p:sldId id="318" r:id="rId25"/>
    <p:sldId id="319" r:id="rId26"/>
    <p:sldId id="320" r:id="rId27"/>
    <p:sldId id="321" r:id="rId28"/>
    <p:sldId id="322" r:id="rId29"/>
    <p:sldId id="323" r:id="rId30"/>
    <p:sldId id="324" r:id="rId31"/>
    <p:sldId id="325" r:id="rId32"/>
  </p:sldIdLst>
  <p:sldSz cx="12192000" cy="6858000"/>
  <p:notesSz cx="6858000" cy="9144000"/>
  <p:embeddedFontLst>
    <p:embeddedFont>
      <p:font typeface="Calibri" panose="020F0502020204030204" pitchFamily="34" charset="0"/>
      <p:regular r:id="rId34"/>
      <p:bold r:id="rId35"/>
      <p:italic r:id="rId36"/>
      <p:boldItalic r:id="rId37"/>
    </p:embeddedFont>
    <p:embeddedFont>
      <p:font typeface="微软雅黑" panose="020B0503020204020204" pitchFamily="34" charset="-122"/>
      <p:regular r:id="rId38"/>
      <p:bold r:id="rId39"/>
    </p:embeddedFont>
  </p:embeddedFontLst>
  <p:custDataLst>
    <p:tags r:id="rId4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 Hesy" initials="HH" lastIdx="4" clrIdx="0">
    <p:extLst>
      <p:ext uri="{19B8F6BF-5375-455C-9EA6-DF929625EA0E}">
        <p15:presenceInfo xmlns:p15="http://schemas.microsoft.com/office/powerpoint/2012/main" userId="49f821ab88cb79c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FBFB"/>
    <a:srgbClr val="7190C7"/>
    <a:srgbClr val="359CDA"/>
    <a:srgbClr val="7A98CC"/>
    <a:srgbClr val="E1D3B8"/>
    <a:srgbClr val="2CBEFD"/>
    <a:srgbClr val="9A2424"/>
    <a:srgbClr val="68DB13"/>
    <a:srgbClr val="FF9425"/>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26" autoAdjust="0"/>
    <p:restoredTop sz="94660"/>
  </p:normalViewPr>
  <p:slideViewPr>
    <p:cSldViewPr snapToGrid="0">
      <p:cViewPr varScale="1">
        <p:scale>
          <a:sx n="96" d="100"/>
          <a:sy n="96" d="100"/>
        </p:scale>
        <p:origin x="102" y="89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tags" Target="tags/tag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80BFD8-3EFB-4662-A6C5-0617795C5F14}" type="datetimeFigureOut">
              <a:rPr lang="zh-CN" altLang="en-US" smtClean="0"/>
              <a:t>2020/8/27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5E4D13-0F77-4153-B279-5BD9F682CDE0}" type="slidenum">
              <a:rPr lang="zh-CN" altLang="en-US" smtClean="0"/>
              <a:t>‹#›</a:t>
            </a:fld>
            <a:endParaRPr lang="zh-CN" altLang="en-US"/>
          </a:p>
        </p:txBody>
      </p:sp>
    </p:spTree>
    <p:extLst>
      <p:ext uri="{BB962C8B-B14F-4D97-AF65-F5344CB8AC3E}">
        <p14:creationId xmlns:p14="http://schemas.microsoft.com/office/powerpoint/2010/main" val="2769747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5E4D13-0F77-4153-B279-5BD9F682CDE0}" type="slidenum">
              <a:rPr lang="zh-CN" altLang="en-US" smtClean="0"/>
              <a:t>1</a:t>
            </a:fld>
            <a:endParaRPr lang="zh-CN" altLang="en-US"/>
          </a:p>
        </p:txBody>
      </p:sp>
    </p:spTree>
    <p:extLst>
      <p:ext uri="{BB962C8B-B14F-4D97-AF65-F5344CB8AC3E}">
        <p14:creationId xmlns:p14="http://schemas.microsoft.com/office/powerpoint/2010/main" val="4059338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2675606"/>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19CDA3ED-71EA-4841-8BBD-ABD29DF9F449}" type="datetimeFigureOut">
              <a:rPr lang="zh-CN" altLang="en-US" smtClean="0"/>
              <a:t>2020/8/27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7F66BBAD-8FB9-49DF-AAE2-11A181007D83}" type="slidenum">
              <a:rPr lang="zh-CN" altLang="en-US" smtClean="0"/>
              <a:t>‹#›</a:t>
            </a:fld>
            <a:endParaRPr lang="zh-CN" altLang="en-US"/>
          </a:p>
        </p:txBody>
      </p:sp>
    </p:spTree>
    <p:extLst>
      <p:ext uri="{BB962C8B-B14F-4D97-AF65-F5344CB8AC3E}">
        <p14:creationId xmlns:p14="http://schemas.microsoft.com/office/powerpoint/2010/main" val="1289548145"/>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19CDA3ED-71EA-4841-8BBD-ABD29DF9F449}" type="datetimeFigureOut">
              <a:rPr lang="zh-CN" altLang="en-US" smtClean="0"/>
              <a:t>2020/8/27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7F66BBAD-8FB9-49DF-AAE2-11A181007D83}" type="slidenum">
              <a:rPr lang="zh-CN" altLang="en-US" smtClean="0"/>
              <a:t>‹#›</a:t>
            </a:fld>
            <a:endParaRPr lang="zh-CN" altLang="en-US"/>
          </a:p>
        </p:txBody>
      </p:sp>
    </p:spTree>
    <p:extLst>
      <p:ext uri="{BB962C8B-B14F-4D97-AF65-F5344CB8AC3E}">
        <p14:creationId xmlns:p14="http://schemas.microsoft.com/office/powerpoint/2010/main" val="2756007568"/>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2280952"/>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p:cNvSpPr>
            <a:spLocks noGrp="1"/>
          </p:cNvSpPr>
          <p:nvPr>
            <p:ph type="title" hasCustomPrompt="1"/>
          </p:nvPr>
        </p:nvSpPr>
        <p:spPr>
          <a:xfrm>
            <a:off x="1395850" y="269621"/>
            <a:ext cx="2298781" cy="523220"/>
          </a:xfrm>
          <a:prstGeom prst="rect">
            <a:avLst/>
          </a:prstGeom>
        </p:spPr>
        <p:txBody>
          <a:bodyPr wrap="square" anchor="ctr" anchorCtr="0">
            <a:spAutoFit/>
          </a:bodyPr>
          <a:lstStyle>
            <a:lvl1pPr algn="l">
              <a:lnSpc>
                <a:spcPct val="100000"/>
              </a:lnSpc>
              <a:defRPr sz="2800">
                <a:solidFill>
                  <a:schemeClr val="accent1"/>
                </a:solidFill>
              </a:defRPr>
            </a:lvl1pPr>
          </a:lstStyle>
          <a:p>
            <a:r>
              <a:rPr lang="zh-CN" altLang="en-US" dirty="0"/>
              <a:t>标题样式</a:t>
            </a:r>
          </a:p>
        </p:txBody>
      </p:sp>
      <p:sp>
        <p:nvSpPr>
          <p:cNvPr id="4" name="任意多边形 3"/>
          <p:cNvSpPr>
            <a:spLocks noChangeAspect="1"/>
          </p:cNvSpPr>
          <p:nvPr userDrawn="1"/>
        </p:nvSpPr>
        <p:spPr>
          <a:xfrm>
            <a:off x="887370" y="351231"/>
            <a:ext cx="360000" cy="360000"/>
          </a:xfrm>
          <a:custGeom>
            <a:avLst/>
            <a:gdLst>
              <a:gd name="connsiteX0" fmla="*/ 3972550 w 6209732"/>
              <a:gd name="connsiteY0" fmla="*/ 1782188 h 6209732"/>
              <a:gd name="connsiteX1" fmla="*/ 5266539 w 6209732"/>
              <a:gd name="connsiteY1" fmla="*/ 3076178 h 6209732"/>
              <a:gd name="connsiteX2" fmla="*/ 5264289 w 6209732"/>
              <a:gd name="connsiteY2" fmla="*/ 3078428 h 6209732"/>
              <a:gd name="connsiteX3" fmla="*/ 5266538 w 6209732"/>
              <a:gd name="connsiteY3" fmla="*/ 3080677 h 6209732"/>
              <a:gd name="connsiteX4" fmla="*/ 5021379 w 6209732"/>
              <a:gd name="connsiteY4" fmla="*/ 3325836 h 6209732"/>
              <a:gd name="connsiteX5" fmla="*/ 5021379 w 6209732"/>
              <a:gd name="connsiteY5" fmla="*/ 3338865 h 6209732"/>
              <a:gd name="connsiteX6" fmla="*/ 5008350 w 6209732"/>
              <a:gd name="connsiteY6" fmla="*/ 3338865 h 6209732"/>
              <a:gd name="connsiteX7" fmla="*/ 3975715 w 6209732"/>
              <a:gd name="connsiteY7" fmla="*/ 4371500 h 6209732"/>
              <a:gd name="connsiteX8" fmla="*/ 3644789 w 6209732"/>
              <a:gd name="connsiteY8" fmla="*/ 4040574 h 6209732"/>
              <a:gd name="connsiteX9" fmla="*/ 4346498 w 6209732"/>
              <a:gd name="connsiteY9" fmla="*/ 3338865 h 6209732"/>
              <a:gd name="connsiteX10" fmla="*/ 1213654 w 6209732"/>
              <a:gd name="connsiteY10" fmla="*/ 3338865 h 6209732"/>
              <a:gd name="connsiteX11" fmla="*/ 1213654 w 6209732"/>
              <a:gd name="connsiteY11" fmla="*/ 2870865 h 6209732"/>
              <a:gd name="connsiteX12" fmla="*/ 4399375 w 6209732"/>
              <a:gd name="connsiteY12" fmla="*/ 2870865 h 6209732"/>
              <a:gd name="connsiteX13" fmla="*/ 3641624 w 6209732"/>
              <a:gd name="connsiteY13" fmla="*/ 2113114 h 6209732"/>
              <a:gd name="connsiteX14" fmla="*/ 3104865 w 6209732"/>
              <a:gd name="connsiteY14" fmla="*/ 515036 h 6209732"/>
              <a:gd name="connsiteX15" fmla="*/ 515035 w 6209732"/>
              <a:gd name="connsiteY15" fmla="*/ 3104866 h 6209732"/>
              <a:gd name="connsiteX16" fmla="*/ 3104865 w 6209732"/>
              <a:gd name="connsiteY16" fmla="*/ 5694696 h 6209732"/>
              <a:gd name="connsiteX17" fmla="*/ 5694695 w 6209732"/>
              <a:gd name="connsiteY17" fmla="*/ 3104866 h 6209732"/>
              <a:gd name="connsiteX18" fmla="*/ 3104865 w 6209732"/>
              <a:gd name="connsiteY18" fmla="*/ 515036 h 6209732"/>
              <a:gd name="connsiteX19" fmla="*/ 3104866 w 6209732"/>
              <a:gd name="connsiteY19" fmla="*/ 0 h 6209732"/>
              <a:gd name="connsiteX20" fmla="*/ 6209732 w 6209732"/>
              <a:gd name="connsiteY20" fmla="*/ 3104866 h 6209732"/>
              <a:gd name="connsiteX21" fmla="*/ 3104866 w 6209732"/>
              <a:gd name="connsiteY21" fmla="*/ 6209732 h 6209732"/>
              <a:gd name="connsiteX22" fmla="*/ 0 w 6209732"/>
              <a:gd name="connsiteY22" fmla="*/ 3104866 h 6209732"/>
              <a:gd name="connsiteX23" fmla="*/ 3104866 w 6209732"/>
              <a:gd name="connsiteY23" fmla="*/ 0 h 620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209732" h="6209732">
                <a:moveTo>
                  <a:pt x="3972550" y="1782188"/>
                </a:moveTo>
                <a:lnTo>
                  <a:pt x="5266539" y="3076178"/>
                </a:lnTo>
                <a:lnTo>
                  <a:pt x="5264289" y="3078428"/>
                </a:lnTo>
                <a:lnTo>
                  <a:pt x="5266538" y="3080677"/>
                </a:lnTo>
                <a:lnTo>
                  <a:pt x="5021379" y="3325836"/>
                </a:lnTo>
                <a:lnTo>
                  <a:pt x="5021379" y="3338865"/>
                </a:lnTo>
                <a:lnTo>
                  <a:pt x="5008350" y="3338865"/>
                </a:lnTo>
                <a:lnTo>
                  <a:pt x="3975715" y="4371500"/>
                </a:lnTo>
                <a:lnTo>
                  <a:pt x="3644789" y="4040574"/>
                </a:lnTo>
                <a:lnTo>
                  <a:pt x="4346498" y="3338865"/>
                </a:lnTo>
                <a:lnTo>
                  <a:pt x="1213654" y="3338865"/>
                </a:lnTo>
                <a:lnTo>
                  <a:pt x="1213654" y="2870865"/>
                </a:lnTo>
                <a:lnTo>
                  <a:pt x="4399375" y="2870865"/>
                </a:lnTo>
                <a:lnTo>
                  <a:pt x="3641624" y="2113114"/>
                </a:lnTo>
                <a:close/>
                <a:moveTo>
                  <a:pt x="3104865" y="515036"/>
                </a:moveTo>
                <a:cubicBezTo>
                  <a:pt x="1674541" y="515036"/>
                  <a:pt x="515035" y="1674542"/>
                  <a:pt x="515035" y="3104866"/>
                </a:cubicBezTo>
                <a:cubicBezTo>
                  <a:pt x="515035" y="4535190"/>
                  <a:pt x="1674541" y="5694696"/>
                  <a:pt x="3104865" y="5694696"/>
                </a:cubicBezTo>
                <a:cubicBezTo>
                  <a:pt x="4535189" y="5694696"/>
                  <a:pt x="5694695" y="4535190"/>
                  <a:pt x="5694695" y="3104866"/>
                </a:cubicBezTo>
                <a:cubicBezTo>
                  <a:pt x="5694695" y="1674542"/>
                  <a:pt x="4535189" y="515036"/>
                  <a:pt x="3104865" y="515036"/>
                </a:cubicBezTo>
                <a:close/>
                <a:moveTo>
                  <a:pt x="3104866" y="0"/>
                </a:moveTo>
                <a:cubicBezTo>
                  <a:pt x="4819636" y="0"/>
                  <a:pt x="6209732" y="1390096"/>
                  <a:pt x="6209732" y="3104866"/>
                </a:cubicBezTo>
                <a:cubicBezTo>
                  <a:pt x="6209732" y="4819636"/>
                  <a:pt x="4819636" y="6209732"/>
                  <a:pt x="3104866" y="6209732"/>
                </a:cubicBezTo>
                <a:cubicBezTo>
                  <a:pt x="1390096" y="6209732"/>
                  <a:pt x="0" y="4819636"/>
                  <a:pt x="0" y="3104866"/>
                </a:cubicBezTo>
                <a:cubicBezTo>
                  <a:pt x="0" y="1390096"/>
                  <a:pt x="1390096" y="0"/>
                  <a:pt x="310486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a:spLocks noChangeAspect="1"/>
          </p:cNvSpPr>
          <p:nvPr userDrawn="1"/>
        </p:nvSpPr>
        <p:spPr>
          <a:xfrm>
            <a:off x="378890" y="351231"/>
            <a:ext cx="360000" cy="360000"/>
          </a:xfrm>
          <a:custGeom>
            <a:avLst/>
            <a:gdLst>
              <a:gd name="connsiteX0" fmla="*/ 3110258 w 6209732"/>
              <a:gd name="connsiteY0" fmla="*/ 1108669 h 6209732"/>
              <a:gd name="connsiteX1" fmla="*/ 4404247 w 6209732"/>
              <a:gd name="connsiteY1" fmla="*/ 2402658 h 6209732"/>
              <a:gd name="connsiteX2" fmla="*/ 4073321 w 6209732"/>
              <a:gd name="connsiteY2" fmla="*/ 2733584 h 6209732"/>
              <a:gd name="connsiteX3" fmla="*/ 3315571 w 6209732"/>
              <a:gd name="connsiteY3" fmla="*/ 1975833 h 6209732"/>
              <a:gd name="connsiteX4" fmla="*/ 3315571 w 6209732"/>
              <a:gd name="connsiteY4" fmla="*/ 5161554 h 6209732"/>
              <a:gd name="connsiteX5" fmla="*/ 2847571 w 6209732"/>
              <a:gd name="connsiteY5" fmla="*/ 5161554 h 6209732"/>
              <a:gd name="connsiteX6" fmla="*/ 2847571 w 6209732"/>
              <a:gd name="connsiteY6" fmla="*/ 2028710 h 6209732"/>
              <a:gd name="connsiteX7" fmla="*/ 2145862 w 6209732"/>
              <a:gd name="connsiteY7" fmla="*/ 2730418 h 6209732"/>
              <a:gd name="connsiteX8" fmla="*/ 1814936 w 6209732"/>
              <a:gd name="connsiteY8" fmla="*/ 2399492 h 6209732"/>
              <a:gd name="connsiteX9" fmla="*/ 2847571 w 6209732"/>
              <a:gd name="connsiteY9" fmla="*/ 1366858 h 6209732"/>
              <a:gd name="connsiteX10" fmla="*/ 2847571 w 6209732"/>
              <a:gd name="connsiteY10" fmla="*/ 1353829 h 6209732"/>
              <a:gd name="connsiteX11" fmla="*/ 2860600 w 6209732"/>
              <a:gd name="connsiteY11" fmla="*/ 1353829 h 6209732"/>
              <a:gd name="connsiteX12" fmla="*/ 3105759 w 6209732"/>
              <a:gd name="connsiteY12" fmla="*/ 1108670 h 6209732"/>
              <a:gd name="connsiteX13" fmla="*/ 3108008 w 6209732"/>
              <a:gd name="connsiteY13" fmla="*/ 1110919 h 6209732"/>
              <a:gd name="connsiteX14" fmla="*/ 3104865 w 6209732"/>
              <a:gd name="connsiteY14" fmla="*/ 515036 h 6209732"/>
              <a:gd name="connsiteX15" fmla="*/ 515035 w 6209732"/>
              <a:gd name="connsiteY15" fmla="*/ 3104866 h 6209732"/>
              <a:gd name="connsiteX16" fmla="*/ 3104865 w 6209732"/>
              <a:gd name="connsiteY16" fmla="*/ 5694696 h 6209732"/>
              <a:gd name="connsiteX17" fmla="*/ 5694695 w 6209732"/>
              <a:gd name="connsiteY17" fmla="*/ 3104866 h 6209732"/>
              <a:gd name="connsiteX18" fmla="*/ 3104865 w 6209732"/>
              <a:gd name="connsiteY18" fmla="*/ 515036 h 6209732"/>
              <a:gd name="connsiteX19" fmla="*/ 3104866 w 6209732"/>
              <a:gd name="connsiteY19" fmla="*/ 0 h 6209732"/>
              <a:gd name="connsiteX20" fmla="*/ 6209732 w 6209732"/>
              <a:gd name="connsiteY20" fmla="*/ 3104866 h 6209732"/>
              <a:gd name="connsiteX21" fmla="*/ 3104866 w 6209732"/>
              <a:gd name="connsiteY21" fmla="*/ 6209732 h 6209732"/>
              <a:gd name="connsiteX22" fmla="*/ 0 w 6209732"/>
              <a:gd name="connsiteY22" fmla="*/ 3104866 h 6209732"/>
              <a:gd name="connsiteX23" fmla="*/ 3104866 w 6209732"/>
              <a:gd name="connsiteY23" fmla="*/ 0 h 620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209732" h="6209732">
                <a:moveTo>
                  <a:pt x="3110258" y="1108669"/>
                </a:moveTo>
                <a:lnTo>
                  <a:pt x="4404247" y="2402658"/>
                </a:lnTo>
                <a:lnTo>
                  <a:pt x="4073321" y="2733584"/>
                </a:lnTo>
                <a:lnTo>
                  <a:pt x="3315571" y="1975833"/>
                </a:lnTo>
                <a:lnTo>
                  <a:pt x="3315571" y="5161554"/>
                </a:lnTo>
                <a:lnTo>
                  <a:pt x="2847571" y="5161554"/>
                </a:lnTo>
                <a:lnTo>
                  <a:pt x="2847571" y="2028710"/>
                </a:lnTo>
                <a:lnTo>
                  <a:pt x="2145862" y="2730418"/>
                </a:lnTo>
                <a:lnTo>
                  <a:pt x="1814936" y="2399492"/>
                </a:lnTo>
                <a:lnTo>
                  <a:pt x="2847571" y="1366858"/>
                </a:lnTo>
                <a:lnTo>
                  <a:pt x="2847571" y="1353829"/>
                </a:lnTo>
                <a:lnTo>
                  <a:pt x="2860600" y="1353829"/>
                </a:lnTo>
                <a:lnTo>
                  <a:pt x="3105759" y="1108670"/>
                </a:lnTo>
                <a:lnTo>
                  <a:pt x="3108008" y="1110919"/>
                </a:lnTo>
                <a:close/>
                <a:moveTo>
                  <a:pt x="3104865" y="515036"/>
                </a:moveTo>
                <a:cubicBezTo>
                  <a:pt x="1674541" y="515036"/>
                  <a:pt x="515035" y="1674542"/>
                  <a:pt x="515035" y="3104866"/>
                </a:cubicBezTo>
                <a:cubicBezTo>
                  <a:pt x="515035" y="4535190"/>
                  <a:pt x="1674541" y="5694696"/>
                  <a:pt x="3104865" y="5694696"/>
                </a:cubicBezTo>
                <a:cubicBezTo>
                  <a:pt x="4535189" y="5694696"/>
                  <a:pt x="5694695" y="4535190"/>
                  <a:pt x="5694695" y="3104866"/>
                </a:cubicBezTo>
                <a:cubicBezTo>
                  <a:pt x="5694695" y="1674542"/>
                  <a:pt x="4535189" y="515036"/>
                  <a:pt x="3104865" y="515036"/>
                </a:cubicBezTo>
                <a:close/>
                <a:moveTo>
                  <a:pt x="3104866" y="0"/>
                </a:moveTo>
                <a:cubicBezTo>
                  <a:pt x="4819636" y="0"/>
                  <a:pt x="6209732" y="1390096"/>
                  <a:pt x="6209732" y="3104866"/>
                </a:cubicBezTo>
                <a:cubicBezTo>
                  <a:pt x="6209732" y="4819636"/>
                  <a:pt x="4819636" y="6209732"/>
                  <a:pt x="3104866" y="6209732"/>
                </a:cubicBezTo>
                <a:cubicBezTo>
                  <a:pt x="1390096" y="6209732"/>
                  <a:pt x="0" y="4819636"/>
                  <a:pt x="0" y="3104866"/>
                </a:cubicBezTo>
                <a:cubicBezTo>
                  <a:pt x="0" y="1390096"/>
                  <a:pt x="1390096" y="0"/>
                  <a:pt x="310486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684161820"/>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11" name="文本占位符 10"/>
          <p:cNvSpPr>
            <a:spLocks noGrp="1"/>
          </p:cNvSpPr>
          <p:nvPr>
            <p:ph type="body" sz="quarter" idx="10" hasCustomPrompt="1"/>
          </p:nvPr>
        </p:nvSpPr>
        <p:spPr>
          <a:xfrm>
            <a:off x="1191501" y="4421289"/>
            <a:ext cx="1800000" cy="424732"/>
          </a:xfrm>
          <a:prstGeom prst="rect">
            <a:avLst/>
          </a:prstGeom>
        </p:spPr>
        <p:txBody>
          <a:bodyPr anchor="ctr" anchorCtr="0">
            <a:spAutoFit/>
          </a:bodyPr>
          <a:lstStyle>
            <a:lvl1pPr marL="0" indent="0" algn="ctr">
              <a:buNone/>
              <a:defRPr sz="2400">
                <a:solidFill>
                  <a:schemeClr val="accent1"/>
                </a:solidFill>
              </a:defRPr>
            </a:lvl1pPr>
          </a:lstStyle>
          <a:p>
            <a:pPr lvl="0"/>
            <a:r>
              <a:rPr lang="zh-CN" altLang="en-US" dirty="0"/>
              <a:t>二级目录</a:t>
            </a:r>
          </a:p>
        </p:txBody>
      </p:sp>
      <p:sp>
        <p:nvSpPr>
          <p:cNvPr id="13" name="文本占位符 12"/>
          <p:cNvSpPr>
            <a:spLocks noGrp="1"/>
          </p:cNvSpPr>
          <p:nvPr>
            <p:ph type="body" sz="quarter" idx="11" hasCustomPrompt="1"/>
          </p:nvPr>
        </p:nvSpPr>
        <p:spPr>
          <a:xfrm>
            <a:off x="3383314" y="4421289"/>
            <a:ext cx="1800000" cy="424732"/>
          </a:xfrm>
          <a:prstGeom prst="rect">
            <a:avLst/>
          </a:prstGeom>
        </p:spPr>
        <p:txBody>
          <a:bodyPr anchor="ctr" anchorCtr="0">
            <a:spAutoFit/>
          </a:bodyPr>
          <a:lstStyle>
            <a:lvl1pPr marL="0" indent="0" algn="ctr">
              <a:buNone/>
              <a:defRPr sz="2400">
                <a:solidFill>
                  <a:schemeClr val="accent1"/>
                </a:solidFill>
              </a:defRPr>
            </a:lvl1pPr>
          </a:lstStyle>
          <a:p>
            <a:pPr lvl="0"/>
            <a:r>
              <a:rPr lang="zh-CN" altLang="en-US" dirty="0"/>
              <a:t>二级目录</a:t>
            </a:r>
          </a:p>
        </p:txBody>
      </p:sp>
      <p:sp>
        <p:nvSpPr>
          <p:cNvPr id="15" name="文本占位符 14"/>
          <p:cNvSpPr>
            <a:spLocks noGrp="1"/>
          </p:cNvSpPr>
          <p:nvPr>
            <p:ph type="body" sz="quarter" idx="12" hasCustomPrompt="1"/>
          </p:nvPr>
        </p:nvSpPr>
        <p:spPr>
          <a:xfrm>
            <a:off x="1191501" y="5206547"/>
            <a:ext cx="1800000" cy="424732"/>
          </a:xfrm>
          <a:prstGeom prst="rect">
            <a:avLst/>
          </a:prstGeom>
        </p:spPr>
        <p:txBody>
          <a:bodyPr anchor="ctr" anchorCtr="0">
            <a:spAutoFit/>
          </a:bodyPr>
          <a:lstStyle>
            <a:lvl1pPr marL="0" indent="0" algn="ctr">
              <a:buNone/>
              <a:defRPr sz="2400">
                <a:solidFill>
                  <a:schemeClr val="accent1"/>
                </a:solidFill>
              </a:defRPr>
            </a:lvl1pPr>
          </a:lstStyle>
          <a:p>
            <a:pPr lvl="0"/>
            <a:r>
              <a:rPr lang="zh-CN" altLang="en-US" dirty="0"/>
              <a:t>二级目录</a:t>
            </a:r>
          </a:p>
        </p:txBody>
      </p:sp>
      <p:sp>
        <p:nvSpPr>
          <p:cNvPr id="17" name="文本占位符 16"/>
          <p:cNvSpPr>
            <a:spLocks noGrp="1"/>
          </p:cNvSpPr>
          <p:nvPr>
            <p:ph type="body" sz="quarter" idx="13" hasCustomPrompt="1"/>
          </p:nvPr>
        </p:nvSpPr>
        <p:spPr>
          <a:xfrm>
            <a:off x="3383314" y="5206547"/>
            <a:ext cx="1800000" cy="424732"/>
          </a:xfrm>
          <a:prstGeom prst="rect">
            <a:avLst/>
          </a:prstGeom>
        </p:spPr>
        <p:txBody>
          <a:bodyPr anchor="ctr" anchorCtr="0">
            <a:spAutoFit/>
          </a:bodyPr>
          <a:lstStyle>
            <a:lvl1pPr marL="0" indent="0" algn="ctr">
              <a:buNone/>
              <a:defRPr sz="2400">
                <a:solidFill>
                  <a:schemeClr val="accent1"/>
                </a:solidFill>
              </a:defRPr>
            </a:lvl1pPr>
          </a:lstStyle>
          <a:p>
            <a:pPr lvl="0"/>
            <a:r>
              <a:rPr lang="zh-CN" altLang="en-US" dirty="0"/>
              <a:t>二级目录</a:t>
            </a:r>
          </a:p>
        </p:txBody>
      </p:sp>
      <p:sp>
        <p:nvSpPr>
          <p:cNvPr id="19" name="文本占位符 18"/>
          <p:cNvSpPr>
            <a:spLocks noGrp="1"/>
          </p:cNvSpPr>
          <p:nvPr>
            <p:ph type="body" sz="quarter" idx="14" hasCustomPrompt="1"/>
          </p:nvPr>
        </p:nvSpPr>
        <p:spPr>
          <a:xfrm>
            <a:off x="1867191" y="2917321"/>
            <a:ext cx="2519362" cy="535531"/>
          </a:xfrm>
          <a:prstGeom prst="rect">
            <a:avLst/>
          </a:prstGeom>
        </p:spPr>
        <p:txBody>
          <a:bodyPr anchor="ctr" anchorCtr="0">
            <a:spAutoFit/>
          </a:bodyPr>
          <a:lstStyle>
            <a:lvl1pPr marL="0" indent="0" algn="ctr">
              <a:buNone/>
              <a:defRPr sz="3200">
                <a:solidFill>
                  <a:schemeClr val="accent1"/>
                </a:solidFill>
              </a:defRPr>
            </a:lvl1pPr>
          </a:lstStyle>
          <a:p>
            <a:pPr lvl="0"/>
            <a:r>
              <a:rPr lang="zh-CN" altLang="en-US" dirty="0"/>
              <a:t>一级标题</a:t>
            </a:r>
          </a:p>
        </p:txBody>
      </p:sp>
      <p:sp>
        <p:nvSpPr>
          <p:cNvPr id="21" name="文本占位符 20"/>
          <p:cNvSpPr>
            <a:spLocks noGrp="1"/>
          </p:cNvSpPr>
          <p:nvPr>
            <p:ph type="body" sz="quarter" idx="15" hasCustomPrompt="1"/>
          </p:nvPr>
        </p:nvSpPr>
        <p:spPr>
          <a:xfrm>
            <a:off x="1867191" y="3392962"/>
            <a:ext cx="2540000" cy="286232"/>
          </a:xfrm>
          <a:prstGeom prst="rect">
            <a:avLst/>
          </a:prstGeom>
        </p:spPr>
        <p:txBody>
          <a:bodyPr anchor="ctr" anchorCtr="0">
            <a:spAutoFit/>
          </a:bodyPr>
          <a:lstStyle>
            <a:lvl1pPr marL="0" indent="0" algn="ctr">
              <a:buNone/>
              <a:defRPr sz="1400">
                <a:solidFill>
                  <a:schemeClr val="accent2"/>
                </a:solidFill>
              </a:defRPr>
            </a:lvl1pPr>
          </a:lstStyle>
          <a:p>
            <a:pPr lvl="0"/>
            <a:r>
              <a:rPr lang="en-US" altLang="zh-CN" dirty="0"/>
              <a:t>YIJIBIAOTI</a:t>
            </a:r>
            <a:endParaRPr lang="zh-CN" altLang="en-US" dirty="0"/>
          </a:p>
        </p:txBody>
      </p:sp>
      <p:sp>
        <p:nvSpPr>
          <p:cNvPr id="2" name="椭圆 1"/>
          <p:cNvSpPr/>
          <p:nvPr userDrawn="1"/>
        </p:nvSpPr>
        <p:spPr>
          <a:xfrm>
            <a:off x="2349023" y="3994212"/>
            <a:ext cx="72000" cy="72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userDrawn="1"/>
        </p:nvSpPr>
        <p:spPr>
          <a:xfrm>
            <a:off x="2563928" y="3994212"/>
            <a:ext cx="72000" cy="72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userDrawn="1"/>
        </p:nvSpPr>
        <p:spPr>
          <a:xfrm>
            <a:off x="2778833" y="3994212"/>
            <a:ext cx="72000" cy="72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993738" y="3994212"/>
            <a:ext cx="72000" cy="72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3208643" y="3994212"/>
            <a:ext cx="72000" cy="72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3423548" y="3994212"/>
            <a:ext cx="72000" cy="72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userDrawn="1"/>
        </p:nvSpPr>
        <p:spPr>
          <a:xfrm>
            <a:off x="3638453" y="3994212"/>
            <a:ext cx="72000" cy="72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nvSpPr>
        <p:spPr>
          <a:xfrm>
            <a:off x="3853359" y="3994212"/>
            <a:ext cx="72000" cy="72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33507463"/>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750"/>
                                        <p:tgtEl>
                                          <p:spTgt spid="19">
                                            <p:txEl>
                                              <p:pRg st="0" end="0"/>
                                            </p:txEl>
                                          </p:spTgt>
                                        </p:tgtEl>
                                      </p:cBhvr>
                                    </p:animEffect>
                                    <p:anim calcmode="lin" valueType="num">
                                      <p:cBhvr>
                                        <p:cTn id="8" dur="75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9" dur="750" fill="hold"/>
                                        <p:tgtEl>
                                          <p:spTgt spid="19">
                                            <p:txEl>
                                              <p:pRg st="0" end="0"/>
                                            </p:txEl>
                                          </p:spTgt>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21">
                                            <p:txEl>
                                              <p:pRg st="0" end="0"/>
                                            </p:txEl>
                                          </p:spTgt>
                                        </p:tgtEl>
                                        <p:attrNameLst>
                                          <p:attrName>style.visibility</p:attrName>
                                        </p:attrNameLst>
                                      </p:cBhvr>
                                      <p:to>
                                        <p:strVal val="visible"/>
                                      </p:to>
                                    </p:set>
                                    <p:animEffect transition="in" filter="fade">
                                      <p:cBhvr>
                                        <p:cTn id="12" dur="750"/>
                                        <p:tgtEl>
                                          <p:spTgt spid="21">
                                            <p:txEl>
                                              <p:pRg st="0" end="0"/>
                                            </p:txEl>
                                          </p:spTgt>
                                        </p:tgtEl>
                                      </p:cBhvr>
                                    </p:animEffect>
                                    <p:anim calcmode="lin" valueType="num">
                                      <p:cBhvr>
                                        <p:cTn id="13" dur="750" fill="hold"/>
                                        <p:tgtEl>
                                          <p:spTgt spid="21">
                                            <p:txEl>
                                              <p:pRg st="0" end="0"/>
                                            </p:txEl>
                                          </p:spTgt>
                                        </p:tgtEl>
                                        <p:attrNameLst>
                                          <p:attrName>ppt_x</p:attrName>
                                        </p:attrNameLst>
                                      </p:cBhvr>
                                      <p:tavLst>
                                        <p:tav tm="0">
                                          <p:val>
                                            <p:strVal val="#ppt_x"/>
                                          </p:val>
                                        </p:tav>
                                        <p:tav tm="100000">
                                          <p:val>
                                            <p:strVal val="#ppt_x"/>
                                          </p:val>
                                        </p:tav>
                                      </p:tavLst>
                                    </p:anim>
                                    <p:anim calcmode="lin" valueType="num">
                                      <p:cBhvr>
                                        <p:cTn id="14" dur="750" fill="hold"/>
                                        <p:tgtEl>
                                          <p:spTgt spid="21">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750"/>
                            </p:stCondLst>
                            <p:childTnLst>
                              <p:par>
                                <p:cTn id="16" presetID="10" presetClass="entr" presetSubtype="0"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par>
                                <p:cTn id="19" presetID="10" presetClass="entr" presetSubtype="0" fill="hold" grpId="0" nodeType="withEffect">
                                  <p:stCondLst>
                                    <p:cond delay="5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10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par>
                                <p:cTn id="25" presetID="10" presetClass="entr" presetSubtype="0" fill="hold" grpId="0" nodeType="withEffect">
                                  <p:stCondLst>
                                    <p:cond delay="15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grpId="0" nodeType="withEffect">
                                  <p:stCondLst>
                                    <p:cond delay="20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par>
                                <p:cTn id="31" presetID="10" presetClass="entr" presetSubtype="0" fill="hold" grpId="0" nodeType="withEffect">
                                  <p:stCondLst>
                                    <p:cond delay="25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par>
                                <p:cTn id="34" presetID="10" presetClass="entr" presetSubtype="0" fill="hold" grpId="0" nodeType="withEffect">
                                  <p:stCondLst>
                                    <p:cond delay="30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500"/>
                                        <p:tgtEl>
                                          <p:spTgt spid="20"/>
                                        </p:tgtEl>
                                      </p:cBhvr>
                                    </p:animEffect>
                                  </p:childTnLst>
                                </p:cTn>
                              </p:par>
                              <p:par>
                                <p:cTn id="37" presetID="10" presetClass="entr" presetSubtype="0" fill="hold" grpId="0" nodeType="withEffect">
                                  <p:stCondLst>
                                    <p:cond delay="35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cTn>
                              </p:par>
                              <p:par>
                                <p:cTn id="40" presetID="10" presetClass="entr" presetSubtype="0" fill="hold" grpId="0" nodeType="withEffect">
                                  <p:stCondLst>
                                    <p:cond delay="1000"/>
                                  </p:stCondLst>
                                  <p:childTnLst>
                                    <p:set>
                                      <p:cBhvr>
                                        <p:cTn id="41" dur="1" fill="hold">
                                          <p:stCondLst>
                                            <p:cond delay="0"/>
                                          </p:stCondLst>
                                        </p:cTn>
                                        <p:tgtEl>
                                          <p:spTgt spid="11">
                                            <p:txEl>
                                              <p:pRg st="0" end="0"/>
                                            </p:txEl>
                                          </p:spTgt>
                                        </p:tgtEl>
                                        <p:attrNameLst>
                                          <p:attrName>style.visibility</p:attrName>
                                        </p:attrNameLst>
                                      </p:cBhvr>
                                      <p:to>
                                        <p:strVal val="visible"/>
                                      </p:to>
                                    </p:set>
                                    <p:animEffect transition="in" filter="fade">
                                      <p:cBhvr>
                                        <p:cTn id="42" dur="500"/>
                                        <p:tgtEl>
                                          <p:spTgt spid="11">
                                            <p:txEl>
                                              <p:pRg st="0" end="0"/>
                                            </p:txEl>
                                          </p:spTgt>
                                        </p:tgtEl>
                                      </p:cBhvr>
                                    </p:animEffect>
                                  </p:childTnLst>
                                </p:cTn>
                              </p:par>
                              <p:par>
                                <p:cTn id="43" presetID="10" presetClass="entr" presetSubtype="0" fill="hold" grpId="0" nodeType="withEffect">
                                  <p:stCondLst>
                                    <p:cond delay="1500"/>
                                  </p:stCondLst>
                                  <p:childTnLst>
                                    <p:set>
                                      <p:cBhvr>
                                        <p:cTn id="44" dur="1" fill="hold">
                                          <p:stCondLst>
                                            <p:cond delay="0"/>
                                          </p:stCondLst>
                                        </p:cTn>
                                        <p:tgtEl>
                                          <p:spTgt spid="13">
                                            <p:txEl>
                                              <p:pRg st="0" end="0"/>
                                            </p:txEl>
                                          </p:spTgt>
                                        </p:tgtEl>
                                        <p:attrNameLst>
                                          <p:attrName>style.visibility</p:attrName>
                                        </p:attrNameLst>
                                      </p:cBhvr>
                                      <p:to>
                                        <p:strVal val="visible"/>
                                      </p:to>
                                    </p:set>
                                    <p:animEffect transition="in" filter="fade">
                                      <p:cBhvr>
                                        <p:cTn id="45" dur="500"/>
                                        <p:tgtEl>
                                          <p:spTgt spid="13">
                                            <p:txEl>
                                              <p:pRg st="0" end="0"/>
                                            </p:txEl>
                                          </p:spTgt>
                                        </p:tgtEl>
                                      </p:cBhvr>
                                    </p:animEffect>
                                  </p:childTnLst>
                                </p:cTn>
                              </p:par>
                              <p:par>
                                <p:cTn id="46" presetID="10" presetClass="entr" presetSubtype="0" fill="hold" grpId="0" nodeType="withEffect">
                                  <p:stCondLst>
                                    <p:cond delay="2000"/>
                                  </p:stCondLst>
                                  <p:childTnLst>
                                    <p:set>
                                      <p:cBhvr>
                                        <p:cTn id="47" dur="1" fill="hold">
                                          <p:stCondLst>
                                            <p:cond delay="0"/>
                                          </p:stCondLst>
                                        </p:cTn>
                                        <p:tgtEl>
                                          <p:spTgt spid="15">
                                            <p:txEl>
                                              <p:pRg st="0" end="0"/>
                                            </p:txEl>
                                          </p:spTgt>
                                        </p:tgtEl>
                                        <p:attrNameLst>
                                          <p:attrName>style.visibility</p:attrName>
                                        </p:attrNameLst>
                                      </p:cBhvr>
                                      <p:to>
                                        <p:strVal val="visible"/>
                                      </p:to>
                                    </p:set>
                                    <p:animEffect transition="in" filter="fade">
                                      <p:cBhvr>
                                        <p:cTn id="48" dur="500"/>
                                        <p:tgtEl>
                                          <p:spTgt spid="15">
                                            <p:txEl>
                                              <p:pRg st="0" end="0"/>
                                            </p:txEl>
                                          </p:spTgt>
                                        </p:tgtEl>
                                      </p:cBhvr>
                                    </p:animEffect>
                                  </p:childTnLst>
                                </p:cTn>
                              </p:par>
                              <p:par>
                                <p:cTn id="49" presetID="10" presetClass="entr" presetSubtype="0" fill="hold" grpId="0" nodeType="withEffect">
                                  <p:stCondLst>
                                    <p:cond delay="2500"/>
                                  </p:stCondLst>
                                  <p:childTnLst>
                                    <p:set>
                                      <p:cBhvr>
                                        <p:cTn id="50" dur="1" fill="hold">
                                          <p:stCondLst>
                                            <p:cond delay="0"/>
                                          </p:stCondLst>
                                        </p:cTn>
                                        <p:tgtEl>
                                          <p:spTgt spid="17">
                                            <p:txEl>
                                              <p:pRg st="0" end="0"/>
                                            </p:txEl>
                                          </p:spTgt>
                                        </p:tgtEl>
                                        <p:attrNameLst>
                                          <p:attrName>style.visibility</p:attrName>
                                        </p:attrNameLst>
                                      </p:cBhvr>
                                      <p:to>
                                        <p:strVal val="visible"/>
                                      </p:to>
                                    </p:set>
                                    <p:animEffect transition="in" filter="fade">
                                      <p:cBhvr>
                                        <p:cTn id="51"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tmplLst>
          <p:tmpl lvl="1">
            <p:tnLst>
              <p:par>
                <p:cTn presetID="10" presetClass="entr" presetSubtype="0" fill="hold" nodeType="withEffect">
                  <p:stCondLst>
                    <p:cond delay="100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3" grpId="0" build="p">
        <p:tmplLst>
          <p:tmpl lvl="1">
            <p:tnLst>
              <p:par>
                <p:cTn presetID="10" presetClass="entr" presetSubtype="0" fill="hold" nodeType="withEffect">
                  <p:stCondLst>
                    <p:cond delay="150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build="p">
        <p:tmplLst>
          <p:tmpl lvl="1">
            <p:tnLst>
              <p:par>
                <p:cTn presetID="10" presetClass="entr" presetSubtype="0" fill="hold" nodeType="withEffect">
                  <p:stCondLst>
                    <p:cond delay="200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7" grpId="0" build="p">
        <p:tmplLst>
          <p:tmpl lvl="1">
            <p:tnLst>
              <p:par>
                <p:cTn presetID="10" presetClass="entr" presetSubtype="0" fill="hold" nodeType="withEffect">
                  <p:stCondLst>
                    <p:cond delay="250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42"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750"/>
                        <p:tgtEl>
                          <p:spTgt spid="19"/>
                        </p:tgtEl>
                      </p:cBhvr>
                    </p:animEffect>
                    <p:anim calcmode="lin" valueType="num">
                      <p:cBhvr>
                        <p:cTn dur="750" fill="hold"/>
                        <p:tgtEl>
                          <p:spTgt spid="19"/>
                        </p:tgtEl>
                        <p:attrNameLst>
                          <p:attrName>ppt_x</p:attrName>
                        </p:attrNameLst>
                      </p:cBhvr>
                      <p:tavLst>
                        <p:tav tm="0">
                          <p:val>
                            <p:strVal val="#ppt_x"/>
                          </p:val>
                        </p:tav>
                        <p:tav tm="100000">
                          <p:val>
                            <p:strVal val="#ppt_x"/>
                          </p:val>
                        </p:tav>
                      </p:tavLst>
                    </p:anim>
                    <p:anim calcmode="lin" valueType="num">
                      <p:cBhvr>
                        <p:cTn dur="750" fill="hold"/>
                        <p:tgtEl>
                          <p:spTgt spid="19"/>
                        </p:tgtEl>
                        <p:attrNameLst>
                          <p:attrName>ppt_y</p:attrName>
                        </p:attrNameLst>
                      </p:cBhvr>
                      <p:tavLst>
                        <p:tav tm="0">
                          <p:val>
                            <p:strVal val="#ppt_y+.1"/>
                          </p:val>
                        </p:tav>
                        <p:tav tm="100000">
                          <p:val>
                            <p:strVal val="#ppt_y"/>
                          </p:val>
                        </p:tav>
                      </p:tavLst>
                    </p:anim>
                  </p:childTnLst>
                </p:cTn>
              </p:par>
            </p:tnLst>
          </p:tmpl>
        </p:tmplLst>
      </p:bldP>
      <p:bldP spid="21" grpId="0" build="p">
        <p:tmplLst>
          <p:tmpl lvl="1">
            <p:tnLst>
              <p:par>
                <p:cTn presetID="47"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750"/>
                        <p:tgtEl>
                          <p:spTgt spid="21"/>
                        </p:tgtEl>
                      </p:cBhvr>
                    </p:animEffect>
                    <p:anim calcmode="lin" valueType="num">
                      <p:cBhvr>
                        <p:cTn dur="750" fill="hold"/>
                        <p:tgtEl>
                          <p:spTgt spid="21"/>
                        </p:tgtEl>
                        <p:attrNameLst>
                          <p:attrName>ppt_x</p:attrName>
                        </p:attrNameLst>
                      </p:cBhvr>
                      <p:tavLst>
                        <p:tav tm="0">
                          <p:val>
                            <p:strVal val="#ppt_x"/>
                          </p:val>
                        </p:tav>
                        <p:tav tm="100000">
                          <p:val>
                            <p:strVal val="#ppt_x"/>
                          </p:val>
                        </p:tav>
                      </p:tavLst>
                    </p:anim>
                    <p:anim calcmode="lin" valueType="num">
                      <p:cBhvr>
                        <p:cTn dur="750" fill="hold"/>
                        <p:tgtEl>
                          <p:spTgt spid="21"/>
                        </p:tgtEl>
                        <p:attrNameLst>
                          <p:attrName>ppt_y</p:attrName>
                        </p:attrNameLst>
                      </p:cBhvr>
                      <p:tavLst>
                        <p:tav tm="0">
                          <p:val>
                            <p:strVal val="#ppt_y-.1"/>
                          </p:val>
                        </p:tav>
                        <p:tav tm="100000">
                          <p:val>
                            <p:strVal val="#ppt_y"/>
                          </p:val>
                        </p:tav>
                      </p:tavLst>
                    </p:anim>
                  </p:childTnLst>
                </p:cTn>
              </p:par>
            </p:tnLst>
          </p:tmpl>
        </p:tmplLst>
      </p:bldP>
      <p:bldP spid="2" grpId="0" animBg="1"/>
      <p:bldP spid="10" grpId="0" animBg="1"/>
      <p:bldP spid="12" grpId="0" animBg="1"/>
      <p:bldP spid="14" grpId="0" animBg="1"/>
      <p:bldP spid="16" grpId="0" animBg="1"/>
      <p:bldP spid="18" grpId="0" animBg="1"/>
      <p:bldP spid="20" grpId="0" animBg="1"/>
      <p:bldP spid="22"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18" name="文本占位符 10"/>
          <p:cNvSpPr>
            <a:spLocks noGrp="1"/>
          </p:cNvSpPr>
          <p:nvPr>
            <p:ph type="body" sz="quarter" idx="10" hasCustomPrompt="1"/>
          </p:nvPr>
        </p:nvSpPr>
        <p:spPr>
          <a:xfrm>
            <a:off x="3197283" y="5618572"/>
            <a:ext cx="1800000" cy="424732"/>
          </a:xfrm>
          <a:prstGeom prst="rect">
            <a:avLst/>
          </a:prstGeom>
        </p:spPr>
        <p:txBody>
          <a:bodyPr anchor="ctr" anchorCtr="0">
            <a:spAutoFit/>
          </a:bodyPr>
          <a:lstStyle>
            <a:lvl1pPr marL="0" indent="0" algn="ctr">
              <a:buNone/>
              <a:defRPr sz="2400">
                <a:solidFill>
                  <a:schemeClr val="tx1"/>
                </a:solidFill>
              </a:defRPr>
            </a:lvl1pPr>
          </a:lstStyle>
          <a:p>
            <a:pPr lvl="0"/>
            <a:r>
              <a:rPr lang="zh-CN" altLang="en-US" dirty="0"/>
              <a:t>二级目录</a:t>
            </a:r>
          </a:p>
        </p:txBody>
      </p:sp>
      <p:sp>
        <p:nvSpPr>
          <p:cNvPr id="19" name="文本占位符 12"/>
          <p:cNvSpPr>
            <a:spLocks noGrp="1"/>
          </p:cNvSpPr>
          <p:nvPr>
            <p:ph type="body" sz="quarter" idx="11" hasCustomPrompt="1"/>
          </p:nvPr>
        </p:nvSpPr>
        <p:spPr>
          <a:xfrm>
            <a:off x="5232793" y="5618572"/>
            <a:ext cx="1800000" cy="424732"/>
          </a:xfrm>
          <a:prstGeom prst="rect">
            <a:avLst/>
          </a:prstGeom>
        </p:spPr>
        <p:txBody>
          <a:bodyPr anchor="ctr" anchorCtr="0">
            <a:spAutoFit/>
          </a:bodyPr>
          <a:lstStyle>
            <a:lvl1pPr marL="0" indent="0" algn="ctr">
              <a:buNone/>
              <a:defRPr sz="2400">
                <a:solidFill>
                  <a:schemeClr val="tx1"/>
                </a:solidFill>
              </a:defRPr>
            </a:lvl1pPr>
          </a:lstStyle>
          <a:p>
            <a:pPr lvl="0"/>
            <a:r>
              <a:rPr lang="zh-CN" altLang="en-US" dirty="0"/>
              <a:t>二级目录</a:t>
            </a:r>
          </a:p>
        </p:txBody>
      </p:sp>
      <p:sp>
        <p:nvSpPr>
          <p:cNvPr id="20" name="文本占位符 14"/>
          <p:cNvSpPr>
            <a:spLocks noGrp="1"/>
          </p:cNvSpPr>
          <p:nvPr>
            <p:ph type="body" sz="quarter" idx="12" hasCustomPrompt="1"/>
          </p:nvPr>
        </p:nvSpPr>
        <p:spPr>
          <a:xfrm>
            <a:off x="7268303" y="5618572"/>
            <a:ext cx="1800000" cy="424732"/>
          </a:xfrm>
          <a:prstGeom prst="rect">
            <a:avLst/>
          </a:prstGeom>
        </p:spPr>
        <p:txBody>
          <a:bodyPr anchor="ctr" anchorCtr="0">
            <a:spAutoFit/>
          </a:bodyPr>
          <a:lstStyle>
            <a:lvl1pPr marL="0" indent="0" algn="ctr">
              <a:buNone/>
              <a:defRPr sz="2400">
                <a:solidFill>
                  <a:schemeClr val="tx1"/>
                </a:solidFill>
              </a:defRPr>
            </a:lvl1pPr>
          </a:lstStyle>
          <a:p>
            <a:pPr lvl="0"/>
            <a:r>
              <a:rPr lang="zh-CN" altLang="en-US" dirty="0"/>
              <a:t>二级目录</a:t>
            </a:r>
          </a:p>
        </p:txBody>
      </p:sp>
      <p:sp>
        <p:nvSpPr>
          <p:cNvPr id="21" name="文本占位符 16"/>
          <p:cNvSpPr>
            <a:spLocks noGrp="1"/>
          </p:cNvSpPr>
          <p:nvPr>
            <p:ph type="body" sz="quarter" idx="13" hasCustomPrompt="1"/>
          </p:nvPr>
        </p:nvSpPr>
        <p:spPr>
          <a:xfrm>
            <a:off x="9303813" y="5618572"/>
            <a:ext cx="1800000" cy="424732"/>
          </a:xfrm>
          <a:prstGeom prst="rect">
            <a:avLst/>
          </a:prstGeom>
        </p:spPr>
        <p:txBody>
          <a:bodyPr anchor="ctr" anchorCtr="0">
            <a:spAutoFit/>
          </a:bodyPr>
          <a:lstStyle>
            <a:lvl1pPr marL="0" indent="0" algn="ctr">
              <a:buNone/>
              <a:defRPr sz="2400">
                <a:solidFill>
                  <a:schemeClr val="tx1"/>
                </a:solidFill>
              </a:defRPr>
            </a:lvl1pPr>
          </a:lstStyle>
          <a:p>
            <a:pPr lvl="0"/>
            <a:r>
              <a:rPr lang="zh-CN" altLang="en-US" dirty="0"/>
              <a:t>二级目录</a:t>
            </a:r>
          </a:p>
        </p:txBody>
      </p:sp>
      <p:sp>
        <p:nvSpPr>
          <p:cNvPr id="22" name="文本占位符 18"/>
          <p:cNvSpPr>
            <a:spLocks noGrp="1"/>
          </p:cNvSpPr>
          <p:nvPr>
            <p:ph type="body" sz="quarter" idx="14" hasCustomPrompt="1"/>
          </p:nvPr>
        </p:nvSpPr>
        <p:spPr>
          <a:xfrm>
            <a:off x="119619" y="5238462"/>
            <a:ext cx="2519362" cy="535531"/>
          </a:xfrm>
          <a:prstGeom prst="rect">
            <a:avLst/>
          </a:prstGeom>
        </p:spPr>
        <p:txBody>
          <a:bodyPr anchor="ctr" anchorCtr="0">
            <a:spAutoFit/>
          </a:bodyPr>
          <a:lstStyle>
            <a:lvl1pPr marL="0" indent="0" algn="r">
              <a:buNone/>
              <a:defRPr sz="3200">
                <a:solidFill>
                  <a:schemeClr val="tx1"/>
                </a:solidFill>
              </a:defRPr>
            </a:lvl1pPr>
          </a:lstStyle>
          <a:p>
            <a:pPr lvl="0"/>
            <a:r>
              <a:rPr lang="zh-CN" altLang="en-US" dirty="0"/>
              <a:t>一级标题</a:t>
            </a:r>
          </a:p>
        </p:txBody>
      </p:sp>
      <p:sp>
        <p:nvSpPr>
          <p:cNvPr id="23" name="文本占位符 20"/>
          <p:cNvSpPr>
            <a:spLocks noGrp="1"/>
          </p:cNvSpPr>
          <p:nvPr>
            <p:ph type="body" sz="quarter" idx="15" hasCustomPrompt="1"/>
          </p:nvPr>
        </p:nvSpPr>
        <p:spPr>
          <a:xfrm>
            <a:off x="3098653" y="5165987"/>
            <a:ext cx="2540000" cy="313932"/>
          </a:xfrm>
          <a:prstGeom prst="rect">
            <a:avLst/>
          </a:prstGeom>
        </p:spPr>
        <p:txBody>
          <a:bodyPr anchor="ctr" anchorCtr="0">
            <a:spAutoFit/>
          </a:bodyPr>
          <a:lstStyle>
            <a:lvl1pPr marL="0" indent="0" algn="l">
              <a:buNone/>
              <a:defRPr sz="1600">
                <a:solidFill>
                  <a:schemeClr val="tx1"/>
                </a:solidFill>
              </a:defRPr>
            </a:lvl1pPr>
          </a:lstStyle>
          <a:p>
            <a:pPr lvl="0"/>
            <a:r>
              <a:rPr lang="en-US" altLang="zh-CN" dirty="0"/>
              <a:t>YIJIBIAOTI</a:t>
            </a:r>
            <a:endParaRPr lang="zh-CN" altLang="en-US" dirty="0"/>
          </a:p>
        </p:txBody>
      </p:sp>
      <p:cxnSp>
        <p:nvCxnSpPr>
          <p:cNvPr id="24" name="直接连接符 23"/>
          <p:cNvCxnSpPr/>
          <p:nvPr userDrawn="1"/>
        </p:nvCxnSpPr>
        <p:spPr>
          <a:xfrm>
            <a:off x="2668400" y="5456903"/>
            <a:ext cx="881727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userDrawn="1"/>
        </p:nvCxnSpPr>
        <p:spPr>
          <a:xfrm>
            <a:off x="2963293" y="5147187"/>
            <a:ext cx="0" cy="1253613"/>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241735"/>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par>
                                <p:cTn id="8" presetID="22" presetClass="entr" presetSubtype="4"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ipe(down)">
                                      <p:cBhvr>
                                        <p:cTn id="10" dur="500"/>
                                        <p:tgtEl>
                                          <p:spTgt spid="25"/>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22">
                                            <p:txEl>
                                              <p:pRg st="0" end="0"/>
                                            </p:txEl>
                                          </p:spTgt>
                                        </p:tgtEl>
                                        <p:attrNameLst>
                                          <p:attrName>style.visibility</p:attrName>
                                        </p:attrNameLst>
                                      </p:cBhvr>
                                      <p:to>
                                        <p:strVal val="visible"/>
                                      </p:to>
                                    </p:set>
                                    <p:animEffect transition="in" filter="fade">
                                      <p:cBhvr>
                                        <p:cTn id="14" dur="750"/>
                                        <p:tgtEl>
                                          <p:spTgt spid="22">
                                            <p:txEl>
                                              <p:pRg st="0" end="0"/>
                                            </p:txEl>
                                          </p:spTgt>
                                        </p:tgtEl>
                                      </p:cBhvr>
                                    </p:animEffect>
                                    <p:anim calcmode="lin" valueType="num">
                                      <p:cBhvr>
                                        <p:cTn id="15" dur="750" fill="hold"/>
                                        <p:tgtEl>
                                          <p:spTgt spid="22">
                                            <p:txEl>
                                              <p:pRg st="0" end="0"/>
                                            </p:txEl>
                                          </p:spTgt>
                                        </p:tgtEl>
                                        <p:attrNameLst>
                                          <p:attrName>ppt_x</p:attrName>
                                        </p:attrNameLst>
                                      </p:cBhvr>
                                      <p:tavLst>
                                        <p:tav tm="0">
                                          <p:val>
                                            <p:strVal val="#ppt_x"/>
                                          </p:val>
                                        </p:tav>
                                        <p:tav tm="100000">
                                          <p:val>
                                            <p:strVal val="#ppt_x"/>
                                          </p:val>
                                        </p:tav>
                                      </p:tavLst>
                                    </p:anim>
                                    <p:anim calcmode="lin" valueType="num">
                                      <p:cBhvr>
                                        <p:cTn id="16" dur="750" fill="hold"/>
                                        <p:tgtEl>
                                          <p:spTgt spid="22">
                                            <p:txEl>
                                              <p:pRg st="0" end="0"/>
                                            </p:txEl>
                                          </p:spTgt>
                                        </p:tgtEl>
                                        <p:attrNameLst>
                                          <p:attrName>ppt_y</p:attrName>
                                        </p:attrNameLst>
                                      </p:cBhvr>
                                      <p:tavLst>
                                        <p:tav tm="0">
                                          <p:val>
                                            <p:strVal val="#ppt_y+.1"/>
                                          </p:val>
                                        </p:tav>
                                        <p:tav tm="100000">
                                          <p:val>
                                            <p:strVal val="#ppt_y"/>
                                          </p:val>
                                        </p:tav>
                                      </p:tavLst>
                                    </p:anim>
                                  </p:childTnLst>
                                </p:cTn>
                              </p:par>
                              <p:par>
                                <p:cTn id="17" presetID="47" presetClass="entr" presetSubtype="0" fill="hold" grpId="0" nodeType="withEffect">
                                  <p:stCondLst>
                                    <p:cond delay="0"/>
                                  </p:stCondLst>
                                  <p:childTnLst>
                                    <p:set>
                                      <p:cBhvr>
                                        <p:cTn id="18" dur="1" fill="hold">
                                          <p:stCondLst>
                                            <p:cond delay="0"/>
                                          </p:stCondLst>
                                        </p:cTn>
                                        <p:tgtEl>
                                          <p:spTgt spid="23">
                                            <p:txEl>
                                              <p:pRg st="0" end="0"/>
                                            </p:txEl>
                                          </p:spTgt>
                                        </p:tgtEl>
                                        <p:attrNameLst>
                                          <p:attrName>style.visibility</p:attrName>
                                        </p:attrNameLst>
                                      </p:cBhvr>
                                      <p:to>
                                        <p:strVal val="visible"/>
                                      </p:to>
                                    </p:set>
                                    <p:animEffect transition="in" filter="fade">
                                      <p:cBhvr>
                                        <p:cTn id="19" dur="750"/>
                                        <p:tgtEl>
                                          <p:spTgt spid="23">
                                            <p:txEl>
                                              <p:pRg st="0" end="0"/>
                                            </p:txEl>
                                          </p:spTgt>
                                        </p:tgtEl>
                                      </p:cBhvr>
                                    </p:animEffect>
                                    <p:anim calcmode="lin" valueType="num">
                                      <p:cBhvr>
                                        <p:cTn id="20" dur="750" fill="hold"/>
                                        <p:tgtEl>
                                          <p:spTgt spid="23">
                                            <p:txEl>
                                              <p:pRg st="0" end="0"/>
                                            </p:txEl>
                                          </p:spTgt>
                                        </p:tgtEl>
                                        <p:attrNameLst>
                                          <p:attrName>ppt_x</p:attrName>
                                        </p:attrNameLst>
                                      </p:cBhvr>
                                      <p:tavLst>
                                        <p:tav tm="0">
                                          <p:val>
                                            <p:strVal val="#ppt_x"/>
                                          </p:val>
                                        </p:tav>
                                        <p:tav tm="100000">
                                          <p:val>
                                            <p:strVal val="#ppt_x"/>
                                          </p:val>
                                        </p:tav>
                                      </p:tavLst>
                                    </p:anim>
                                    <p:anim calcmode="lin" valueType="num">
                                      <p:cBhvr>
                                        <p:cTn id="21" dur="750" fill="hold"/>
                                        <p:tgtEl>
                                          <p:spTgt spid="23">
                                            <p:txEl>
                                              <p:pRg st="0" end="0"/>
                                            </p:txEl>
                                          </p:spTgt>
                                        </p:tgtEl>
                                        <p:attrNameLst>
                                          <p:attrName>ppt_y</p:attrName>
                                        </p:attrNameLst>
                                      </p:cBhvr>
                                      <p:tavLst>
                                        <p:tav tm="0">
                                          <p:val>
                                            <p:strVal val="#ppt_y-.1"/>
                                          </p:val>
                                        </p:tav>
                                        <p:tav tm="100000">
                                          <p:val>
                                            <p:strVal val="#ppt_y"/>
                                          </p:val>
                                        </p:tav>
                                      </p:tavLst>
                                    </p:anim>
                                  </p:childTnLst>
                                </p:cTn>
                              </p:par>
                              <p:par>
                                <p:cTn id="22" presetID="10" presetClass="entr" presetSubtype="0" fill="hold" grpId="0" nodeType="withEffect">
                                  <p:stCondLst>
                                    <p:cond delay="1000"/>
                                  </p:stCondLst>
                                  <p:childTnLst>
                                    <p:set>
                                      <p:cBhvr>
                                        <p:cTn id="23" dur="1" fill="hold">
                                          <p:stCondLst>
                                            <p:cond delay="0"/>
                                          </p:stCondLst>
                                        </p:cTn>
                                        <p:tgtEl>
                                          <p:spTgt spid="18">
                                            <p:txEl>
                                              <p:pRg st="0" end="0"/>
                                            </p:txEl>
                                          </p:spTgt>
                                        </p:tgtEl>
                                        <p:attrNameLst>
                                          <p:attrName>style.visibility</p:attrName>
                                        </p:attrNameLst>
                                      </p:cBhvr>
                                      <p:to>
                                        <p:strVal val="visible"/>
                                      </p:to>
                                    </p:set>
                                    <p:animEffect transition="in" filter="fade">
                                      <p:cBhvr>
                                        <p:cTn id="24" dur="500"/>
                                        <p:tgtEl>
                                          <p:spTgt spid="18">
                                            <p:txEl>
                                              <p:pRg st="0" end="0"/>
                                            </p:txEl>
                                          </p:spTgt>
                                        </p:tgtEl>
                                      </p:cBhvr>
                                    </p:animEffect>
                                  </p:childTnLst>
                                </p:cTn>
                              </p:par>
                              <p:par>
                                <p:cTn id="25" presetID="10" presetClass="entr" presetSubtype="0" fill="hold" grpId="0" nodeType="withEffect">
                                  <p:stCondLst>
                                    <p:cond delay="1500"/>
                                  </p:stCondLst>
                                  <p:childTnLst>
                                    <p:set>
                                      <p:cBhvr>
                                        <p:cTn id="26" dur="1" fill="hold">
                                          <p:stCondLst>
                                            <p:cond delay="0"/>
                                          </p:stCondLst>
                                        </p:cTn>
                                        <p:tgtEl>
                                          <p:spTgt spid="19">
                                            <p:txEl>
                                              <p:pRg st="0" end="0"/>
                                            </p:txEl>
                                          </p:spTgt>
                                        </p:tgtEl>
                                        <p:attrNameLst>
                                          <p:attrName>style.visibility</p:attrName>
                                        </p:attrNameLst>
                                      </p:cBhvr>
                                      <p:to>
                                        <p:strVal val="visible"/>
                                      </p:to>
                                    </p:set>
                                    <p:animEffect transition="in" filter="fade">
                                      <p:cBhvr>
                                        <p:cTn id="27" dur="500"/>
                                        <p:tgtEl>
                                          <p:spTgt spid="19">
                                            <p:txEl>
                                              <p:pRg st="0" end="0"/>
                                            </p:txEl>
                                          </p:spTgt>
                                        </p:tgtEl>
                                      </p:cBhvr>
                                    </p:animEffect>
                                  </p:childTnLst>
                                </p:cTn>
                              </p:par>
                              <p:par>
                                <p:cTn id="28" presetID="10" presetClass="entr" presetSubtype="0" fill="hold" grpId="0" nodeType="withEffect">
                                  <p:stCondLst>
                                    <p:cond delay="2000"/>
                                  </p:stCondLst>
                                  <p:childTnLst>
                                    <p:set>
                                      <p:cBhvr>
                                        <p:cTn id="29" dur="1" fill="hold">
                                          <p:stCondLst>
                                            <p:cond delay="0"/>
                                          </p:stCondLst>
                                        </p:cTn>
                                        <p:tgtEl>
                                          <p:spTgt spid="20">
                                            <p:txEl>
                                              <p:pRg st="0" end="0"/>
                                            </p:txEl>
                                          </p:spTgt>
                                        </p:tgtEl>
                                        <p:attrNameLst>
                                          <p:attrName>style.visibility</p:attrName>
                                        </p:attrNameLst>
                                      </p:cBhvr>
                                      <p:to>
                                        <p:strVal val="visible"/>
                                      </p:to>
                                    </p:set>
                                    <p:animEffect transition="in" filter="fade">
                                      <p:cBhvr>
                                        <p:cTn id="30" dur="500"/>
                                        <p:tgtEl>
                                          <p:spTgt spid="20">
                                            <p:txEl>
                                              <p:pRg st="0" end="0"/>
                                            </p:txEl>
                                          </p:spTgt>
                                        </p:tgtEl>
                                      </p:cBhvr>
                                    </p:animEffect>
                                  </p:childTnLst>
                                </p:cTn>
                              </p:par>
                              <p:par>
                                <p:cTn id="31" presetID="10" presetClass="entr" presetSubtype="0" fill="hold" grpId="0" nodeType="withEffect">
                                  <p:stCondLst>
                                    <p:cond delay="2500"/>
                                  </p:stCondLst>
                                  <p:childTnLst>
                                    <p:set>
                                      <p:cBhvr>
                                        <p:cTn id="32" dur="1" fill="hold">
                                          <p:stCondLst>
                                            <p:cond delay="0"/>
                                          </p:stCondLst>
                                        </p:cTn>
                                        <p:tgtEl>
                                          <p:spTgt spid="21">
                                            <p:txEl>
                                              <p:pRg st="0" end="0"/>
                                            </p:txEl>
                                          </p:spTgt>
                                        </p:tgtEl>
                                        <p:attrNameLst>
                                          <p:attrName>style.visibility</p:attrName>
                                        </p:attrNameLst>
                                      </p:cBhvr>
                                      <p:to>
                                        <p:strVal val="visible"/>
                                      </p:to>
                                    </p:set>
                                    <p:animEffect transition="in" filter="fade">
                                      <p:cBhvr>
                                        <p:cTn id="33"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tmplLst>
          <p:tmpl lvl="1">
            <p:tnLst>
              <p:par>
                <p:cTn presetID="10" presetClass="entr" presetSubtype="0" fill="hold" nodeType="withEffect">
                  <p:stCondLst>
                    <p:cond delay="100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withEffect">
                  <p:stCondLst>
                    <p:cond delay="150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withEffect">
                  <p:stCondLst>
                    <p:cond delay="20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withEffect">
                  <p:stCondLst>
                    <p:cond delay="250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42"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750"/>
                        <p:tgtEl>
                          <p:spTgt spid="22"/>
                        </p:tgtEl>
                      </p:cBhvr>
                    </p:animEffect>
                    <p:anim calcmode="lin" valueType="num">
                      <p:cBhvr>
                        <p:cTn dur="750" fill="hold"/>
                        <p:tgtEl>
                          <p:spTgt spid="22"/>
                        </p:tgtEl>
                        <p:attrNameLst>
                          <p:attrName>ppt_x</p:attrName>
                        </p:attrNameLst>
                      </p:cBhvr>
                      <p:tavLst>
                        <p:tav tm="0">
                          <p:val>
                            <p:strVal val="#ppt_x"/>
                          </p:val>
                        </p:tav>
                        <p:tav tm="100000">
                          <p:val>
                            <p:strVal val="#ppt_x"/>
                          </p:val>
                        </p:tav>
                      </p:tavLst>
                    </p:anim>
                    <p:anim calcmode="lin" valueType="num">
                      <p:cBhvr>
                        <p:cTn dur="750" fill="hold"/>
                        <p:tgtEl>
                          <p:spTgt spid="22"/>
                        </p:tgtEl>
                        <p:attrNameLst>
                          <p:attrName>ppt_y</p:attrName>
                        </p:attrNameLst>
                      </p:cBhvr>
                      <p:tavLst>
                        <p:tav tm="0">
                          <p:val>
                            <p:strVal val="#ppt_y+.1"/>
                          </p:val>
                        </p:tav>
                        <p:tav tm="100000">
                          <p:val>
                            <p:strVal val="#ppt_y"/>
                          </p:val>
                        </p:tav>
                      </p:tavLst>
                    </p:anim>
                  </p:childTnLst>
                </p:cTn>
              </p:par>
            </p:tnLst>
          </p:tmpl>
        </p:tmplLst>
      </p:bldP>
      <p:bldP spid="23" grpId="0" build="p">
        <p:tmplLst>
          <p:tmpl lvl="1">
            <p:tnLst>
              <p:par>
                <p:cTn presetID="47"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750"/>
                        <p:tgtEl>
                          <p:spTgt spid="23"/>
                        </p:tgtEl>
                      </p:cBhvr>
                    </p:animEffect>
                    <p:anim calcmode="lin" valueType="num">
                      <p:cBhvr>
                        <p:cTn dur="750" fill="hold"/>
                        <p:tgtEl>
                          <p:spTgt spid="23"/>
                        </p:tgtEl>
                        <p:attrNameLst>
                          <p:attrName>ppt_x</p:attrName>
                        </p:attrNameLst>
                      </p:cBhvr>
                      <p:tavLst>
                        <p:tav tm="0">
                          <p:val>
                            <p:strVal val="#ppt_x"/>
                          </p:val>
                        </p:tav>
                        <p:tav tm="100000">
                          <p:val>
                            <p:strVal val="#ppt_x"/>
                          </p:val>
                        </p:tav>
                      </p:tavLst>
                    </p:anim>
                    <p:anim calcmode="lin" valueType="num">
                      <p:cBhvr>
                        <p:cTn dur="750" fill="hold"/>
                        <p:tgtEl>
                          <p:spTgt spid="23"/>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19CDA3ED-71EA-4841-8BBD-ABD29DF9F449}" type="datetimeFigureOut">
              <a:rPr lang="zh-CN" altLang="en-US" smtClean="0"/>
              <a:t>2020/8/27</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7F66BBAD-8FB9-49DF-AAE2-11A181007D83}" type="slidenum">
              <a:rPr lang="zh-CN" altLang="en-US" smtClean="0"/>
              <a:t>‹#›</a:t>
            </a:fld>
            <a:endParaRPr lang="zh-CN" altLang="en-US"/>
          </a:p>
        </p:txBody>
      </p:sp>
    </p:spTree>
    <p:extLst>
      <p:ext uri="{BB962C8B-B14F-4D97-AF65-F5344CB8AC3E}">
        <p14:creationId xmlns:p14="http://schemas.microsoft.com/office/powerpoint/2010/main" val="3415877817"/>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19CDA3ED-71EA-4841-8BBD-ABD29DF9F449}" type="datetimeFigureOut">
              <a:rPr lang="zh-CN" altLang="en-US" smtClean="0"/>
              <a:t>2020/8/27</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7F66BBAD-8FB9-49DF-AAE2-11A181007D83}" type="slidenum">
              <a:rPr lang="zh-CN" altLang="en-US" smtClean="0"/>
              <a:t>‹#›</a:t>
            </a:fld>
            <a:endParaRPr lang="zh-CN" altLang="en-US"/>
          </a:p>
        </p:txBody>
      </p:sp>
    </p:spTree>
    <p:extLst>
      <p:ext uri="{BB962C8B-B14F-4D97-AF65-F5344CB8AC3E}">
        <p14:creationId xmlns:p14="http://schemas.microsoft.com/office/powerpoint/2010/main" val="4032601123"/>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19CDA3ED-71EA-4841-8BBD-ABD29DF9F449}" type="datetimeFigureOut">
              <a:rPr lang="zh-CN" altLang="en-US" smtClean="0"/>
              <a:t>2020/8/27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7F66BBAD-8FB9-49DF-AAE2-11A181007D83}" type="slidenum">
              <a:rPr lang="zh-CN" altLang="en-US" smtClean="0"/>
              <a:t>‹#›</a:t>
            </a:fld>
            <a:endParaRPr lang="zh-CN" altLang="en-US"/>
          </a:p>
        </p:txBody>
      </p:sp>
    </p:spTree>
    <p:extLst>
      <p:ext uri="{BB962C8B-B14F-4D97-AF65-F5344CB8AC3E}">
        <p14:creationId xmlns:p14="http://schemas.microsoft.com/office/powerpoint/2010/main" val="137613552"/>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19CDA3ED-71EA-4841-8BBD-ABD29DF9F449}" type="datetimeFigureOut">
              <a:rPr lang="zh-CN" altLang="en-US" smtClean="0"/>
              <a:t>2020/8/27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7F66BBAD-8FB9-49DF-AAE2-11A181007D83}" type="slidenum">
              <a:rPr lang="zh-CN" altLang="en-US" smtClean="0"/>
              <a:t>‹#›</a:t>
            </a:fld>
            <a:endParaRPr lang="zh-CN" altLang="en-US"/>
          </a:p>
        </p:txBody>
      </p:sp>
    </p:spTree>
    <p:extLst>
      <p:ext uri="{BB962C8B-B14F-4D97-AF65-F5344CB8AC3E}">
        <p14:creationId xmlns:p14="http://schemas.microsoft.com/office/powerpoint/2010/main" val="1933146401"/>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34596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flipV="1">
            <a:off x="0" y="0"/>
            <a:ext cx="12192000" cy="6858000"/>
          </a:xfrm>
          <a:prstGeom prst="rect">
            <a:avLst/>
          </a:prstGeom>
        </p:spPr>
      </p:pic>
      <p:sp>
        <p:nvSpPr>
          <p:cNvPr id="7" name="文本框 6"/>
          <p:cNvSpPr txBox="1"/>
          <p:nvPr/>
        </p:nvSpPr>
        <p:spPr>
          <a:xfrm>
            <a:off x="1123666" y="1922043"/>
            <a:ext cx="9944668" cy="1015663"/>
          </a:xfrm>
          <a:prstGeom prst="rect">
            <a:avLst/>
          </a:prstGeom>
          <a:noFill/>
        </p:spPr>
        <p:txBody>
          <a:bodyPr wrap="square" rtlCol="0">
            <a:spAutoFit/>
          </a:bodyPr>
          <a:lstStyle/>
          <a:p>
            <a:pPr algn="ctr"/>
            <a:r>
              <a:rPr lang="zh-CN" altLang="en-US" sz="6000" dirty="0">
                <a:solidFill>
                  <a:schemeClr val="accent1"/>
                </a:solidFill>
                <a:cs typeface="+mn-ea"/>
                <a:sym typeface="+mn-lt"/>
              </a:rPr>
              <a:t>动态规划</a:t>
            </a:r>
            <a:r>
              <a:rPr lang="en-US" altLang="zh-CN" sz="6000" dirty="0">
                <a:solidFill>
                  <a:schemeClr val="accent1"/>
                </a:solidFill>
                <a:cs typeface="+mn-ea"/>
                <a:sym typeface="+mn-lt"/>
              </a:rPr>
              <a:t>——</a:t>
            </a:r>
            <a:r>
              <a:rPr lang="zh-CN" altLang="en-US" sz="6000" dirty="0">
                <a:solidFill>
                  <a:schemeClr val="accent1"/>
                </a:solidFill>
                <a:cs typeface="+mn-ea"/>
                <a:sym typeface="+mn-lt"/>
              </a:rPr>
              <a:t>背包问题</a:t>
            </a:r>
          </a:p>
        </p:txBody>
      </p:sp>
      <p:sp>
        <p:nvSpPr>
          <p:cNvPr id="10" name="任意多边形 9"/>
          <p:cNvSpPr>
            <a:spLocks noChangeAspect="1"/>
          </p:cNvSpPr>
          <p:nvPr/>
        </p:nvSpPr>
        <p:spPr>
          <a:xfrm>
            <a:off x="4704534" y="4045117"/>
            <a:ext cx="360000" cy="360000"/>
          </a:xfrm>
          <a:custGeom>
            <a:avLst/>
            <a:gdLst>
              <a:gd name="connsiteX0" fmla="*/ 3972550 w 6209732"/>
              <a:gd name="connsiteY0" fmla="*/ 1782188 h 6209732"/>
              <a:gd name="connsiteX1" fmla="*/ 5266539 w 6209732"/>
              <a:gd name="connsiteY1" fmla="*/ 3076178 h 6209732"/>
              <a:gd name="connsiteX2" fmla="*/ 5264289 w 6209732"/>
              <a:gd name="connsiteY2" fmla="*/ 3078428 h 6209732"/>
              <a:gd name="connsiteX3" fmla="*/ 5266538 w 6209732"/>
              <a:gd name="connsiteY3" fmla="*/ 3080677 h 6209732"/>
              <a:gd name="connsiteX4" fmla="*/ 5021379 w 6209732"/>
              <a:gd name="connsiteY4" fmla="*/ 3325836 h 6209732"/>
              <a:gd name="connsiteX5" fmla="*/ 5021379 w 6209732"/>
              <a:gd name="connsiteY5" fmla="*/ 3338865 h 6209732"/>
              <a:gd name="connsiteX6" fmla="*/ 5008350 w 6209732"/>
              <a:gd name="connsiteY6" fmla="*/ 3338865 h 6209732"/>
              <a:gd name="connsiteX7" fmla="*/ 3975715 w 6209732"/>
              <a:gd name="connsiteY7" fmla="*/ 4371500 h 6209732"/>
              <a:gd name="connsiteX8" fmla="*/ 3644789 w 6209732"/>
              <a:gd name="connsiteY8" fmla="*/ 4040574 h 6209732"/>
              <a:gd name="connsiteX9" fmla="*/ 4346498 w 6209732"/>
              <a:gd name="connsiteY9" fmla="*/ 3338865 h 6209732"/>
              <a:gd name="connsiteX10" fmla="*/ 1213654 w 6209732"/>
              <a:gd name="connsiteY10" fmla="*/ 3338865 h 6209732"/>
              <a:gd name="connsiteX11" fmla="*/ 1213654 w 6209732"/>
              <a:gd name="connsiteY11" fmla="*/ 2870865 h 6209732"/>
              <a:gd name="connsiteX12" fmla="*/ 4399375 w 6209732"/>
              <a:gd name="connsiteY12" fmla="*/ 2870865 h 6209732"/>
              <a:gd name="connsiteX13" fmla="*/ 3641624 w 6209732"/>
              <a:gd name="connsiteY13" fmla="*/ 2113114 h 6209732"/>
              <a:gd name="connsiteX14" fmla="*/ 3104865 w 6209732"/>
              <a:gd name="connsiteY14" fmla="*/ 515036 h 6209732"/>
              <a:gd name="connsiteX15" fmla="*/ 515035 w 6209732"/>
              <a:gd name="connsiteY15" fmla="*/ 3104866 h 6209732"/>
              <a:gd name="connsiteX16" fmla="*/ 3104865 w 6209732"/>
              <a:gd name="connsiteY16" fmla="*/ 5694696 h 6209732"/>
              <a:gd name="connsiteX17" fmla="*/ 5694695 w 6209732"/>
              <a:gd name="connsiteY17" fmla="*/ 3104866 h 6209732"/>
              <a:gd name="connsiteX18" fmla="*/ 3104865 w 6209732"/>
              <a:gd name="connsiteY18" fmla="*/ 515036 h 6209732"/>
              <a:gd name="connsiteX19" fmla="*/ 3104866 w 6209732"/>
              <a:gd name="connsiteY19" fmla="*/ 0 h 6209732"/>
              <a:gd name="connsiteX20" fmla="*/ 6209732 w 6209732"/>
              <a:gd name="connsiteY20" fmla="*/ 3104866 h 6209732"/>
              <a:gd name="connsiteX21" fmla="*/ 3104866 w 6209732"/>
              <a:gd name="connsiteY21" fmla="*/ 6209732 h 6209732"/>
              <a:gd name="connsiteX22" fmla="*/ 0 w 6209732"/>
              <a:gd name="connsiteY22" fmla="*/ 3104866 h 6209732"/>
              <a:gd name="connsiteX23" fmla="*/ 3104866 w 6209732"/>
              <a:gd name="connsiteY23" fmla="*/ 0 h 620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209732" h="6209732">
                <a:moveTo>
                  <a:pt x="3972550" y="1782188"/>
                </a:moveTo>
                <a:lnTo>
                  <a:pt x="5266539" y="3076178"/>
                </a:lnTo>
                <a:lnTo>
                  <a:pt x="5264289" y="3078428"/>
                </a:lnTo>
                <a:lnTo>
                  <a:pt x="5266538" y="3080677"/>
                </a:lnTo>
                <a:lnTo>
                  <a:pt x="5021379" y="3325836"/>
                </a:lnTo>
                <a:lnTo>
                  <a:pt x="5021379" y="3338865"/>
                </a:lnTo>
                <a:lnTo>
                  <a:pt x="5008350" y="3338865"/>
                </a:lnTo>
                <a:lnTo>
                  <a:pt x="3975715" y="4371500"/>
                </a:lnTo>
                <a:lnTo>
                  <a:pt x="3644789" y="4040574"/>
                </a:lnTo>
                <a:lnTo>
                  <a:pt x="4346498" y="3338865"/>
                </a:lnTo>
                <a:lnTo>
                  <a:pt x="1213654" y="3338865"/>
                </a:lnTo>
                <a:lnTo>
                  <a:pt x="1213654" y="2870865"/>
                </a:lnTo>
                <a:lnTo>
                  <a:pt x="4399375" y="2870865"/>
                </a:lnTo>
                <a:lnTo>
                  <a:pt x="3641624" y="2113114"/>
                </a:lnTo>
                <a:close/>
                <a:moveTo>
                  <a:pt x="3104865" y="515036"/>
                </a:moveTo>
                <a:cubicBezTo>
                  <a:pt x="1674541" y="515036"/>
                  <a:pt x="515035" y="1674542"/>
                  <a:pt x="515035" y="3104866"/>
                </a:cubicBezTo>
                <a:cubicBezTo>
                  <a:pt x="515035" y="4535190"/>
                  <a:pt x="1674541" y="5694696"/>
                  <a:pt x="3104865" y="5694696"/>
                </a:cubicBezTo>
                <a:cubicBezTo>
                  <a:pt x="4535189" y="5694696"/>
                  <a:pt x="5694695" y="4535190"/>
                  <a:pt x="5694695" y="3104866"/>
                </a:cubicBezTo>
                <a:cubicBezTo>
                  <a:pt x="5694695" y="1674542"/>
                  <a:pt x="4535189" y="515036"/>
                  <a:pt x="3104865" y="515036"/>
                </a:cubicBezTo>
                <a:close/>
                <a:moveTo>
                  <a:pt x="3104866" y="0"/>
                </a:moveTo>
                <a:cubicBezTo>
                  <a:pt x="4819636" y="0"/>
                  <a:pt x="6209732" y="1390096"/>
                  <a:pt x="6209732" y="3104866"/>
                </a:cubicBezTo>
                <a:cubicBezTo>
                  <a:pt x="6209732" y="4819636"/>
                  <a:pt x="4819636" y="6209732"/>
                  <a:pt x="3104866" y="6209732"/>
                </a:cubicBezTo>
                <a:cubicBezTo>
                  <a:pt x="1390096" y="6209732"/>
                  <a:pt x="0" y="4819636"/>
                  <a:pt x="0" y="3104866"/>
                </a:cubicBezTo>
                <a:cubicBezTo>
                  <a:pt x="0" y="1390096"/>
                  <a:pt x="1390096" y="0"/>
                  <a:pt x="310486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a:spLocks noChangeAspect="1"/>
          </p:cNvSpPr>
          <p:nvPr/>
        </p:nvSpPr>
        <p:spPr>
          <a:xfrm flipH="1">
            <a:off x="5512178" y="4045117"/>
            <a:ext cx="360000" cy="360000"/>
          </a:xfrm>
          <a:custGeom>
            <a:avLst/>
            <a:gdLst>
              <a:gd name="connsiteX0" fmla="*/ 3786384 w 6209732"/>
              <a:gd name="connsiteY0" fmla="*/ 1782188 h 6209732"/>
              <a:gd name="connsiteX1" fmla="*/ 3455458 w 6209732"/>
              <a:gd name="connsiteY1" fmla="*/ 2113114 h 6209732"/>
              <a:gd name="connsiteX2" fmla="*/ 4213209 w 6209732"/>
              <a:gd name="connsiteY2" fmla="*/ 2870865 h 6209732"/>
              <a:gd name="connsiteX3" fmla="*/ 1027488 w 6209732"/>
              <a:gd name="connsiteY3" fmla="*/ 2870865 h 6209732"/>
              <a:gd name="connsiteX4" fmla="*/ 1027488 w 6209732"/>
              <a:gd name="connsiteY4" fmla="*/ 3338865 h 6209732"/>
              <a:gd name="connsiteX5" fmla="*/ 4160332 w 6209732"/>
              <a:gd name="connsiteY5" fmla="*/ 3338865 h 6209732"/>
              <a:gd name="connsiteX6" fmla="*/ 3458623 w 6209732"/>
              <a:gd name="connsiteY6" fmla="*/ 4040574 h 6209732"/>
              <a:gd name="connsiteX7" fmla="*/ 3789549 w 6209732"/>
              <a:gd name="connsiteY7" fmla="*/ 4371500 h 6209732"/>
              <a:gd name="connsiteX8" fmla="*/ 4822184 w 6209732"/>
              <a:gd name="connsiteY8" fmla="*/ 3338865 h 6209732"/>
              <a:gd name="connsiteX9" fmla="*/ 4835213 w 6209732"/>
              <a:gd name="connsiteY9" fmla="*/ 3338865 h 6209732"/>
              <a:gd name="connsiteX10" fmla="*/ 4835213 w 6209732"/>
              <a:gd name="connsiteY10" fmla="*/ 3325836 h 6209732"/>
              <a:gd name="connsiteX11" fmla="*/ 5080372 w 6209732"/>
              <a:gd name="connsiteY11" fmla="*/ 3080677 h 6209732"/>
              <a:gd name="connsiteX12" fmla="*/ 5078123 w 6209732"/>
              <a:gd name="connsiteY12" fmla="*/ 3078428 h 6209732"/>
              <a:gd name="connsiteX13" fmla="*/ 5080373 w 6209732"/>
              <a:gd name="connsiteY13" fmla="*/ 3076178 h 6209732"/>
              <a:gd name="connsiteX14" fmla="*/ 3104867 w 6209732"/>
              <a:gd name="connsiteY14" fmla="*/ 515036 h 6209732"/>
              <a:gd name="connsiteX15" fmla="*/ 5694697 w 6209732"/>
              <a:gd name="connsiteY15" fmla="*/ 3104866 h 6209732"/>
              <a:gd name="connsiteX16" fmla="*/ 3104867 w 6209732"/>
              <a:gd name="connsiteY16" fmla="*/ 5694696 h 6209732"/>
              <a:gd name="connsiteX17" fmla="*/ 515037 w 6209732"/>
              <a:gd name="connsiteY17" fmla="*/ 3104866 h 6209732"/>
              <a:gd name="connsiteX18" fmla="*/ 3104867 w 6209732"/>
              <a:gd name="connsiteY18" fmla="*/ 515036 h 6209732"/>
              <a:gd name="connsiteX19" fmla="*/ 3104866 w 6209732"/>
              <a:gd name="connsiteY19" fmla="*/ 0 h 6209732"/>
              <a:gd name="connsiteX20" fmla="*/ 0 w 6209732"/>
              <a:gd name="connsiteY20" fmla="*/ 3104866 h 6209732"/>
              <a:gd name="connsiteX21" fmla="*/ 3104866 w 6209732"/>
              <a:gd name="connsiteY21" fmla="*/ 6209732 h 6209732"/>
              <a:gd name="connsiteX22" fmla="*/ 6209732 w 6209732"/>
              <a:gd name="connsiteY22" fmla="*/ 3104866 h 6209732"/>
              <a:gd name="connsiteX23" fmla="*/ 3104866 w 6209732"/>
              <a:gd name="connsiteY23" fmla="*/ 0 h 620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209732" h="6209732">
                <a:moveTo>
                  <a:pt x="3786384" y="1782188"/>
                </a:moveTo>
                <a:lnTo>
                  <a:pt x="3455458" y="2113114"/>
                </a:lnTo>
                <a:lnTo>
                  <a:pt x="4213209" y="2870865"/>
                </a:lnTo>
                <a:lnTo>
                  <a:pt x="1027488" y="2870865"/>
                </a:lnTo>
                <a:lnTo>
                  <a:pt x="1027488" y="3338865"/>
                </a:lnTo>
                <a:lnTo>
                  <a:pt x="4160332" y="3338865"/>
                </a:lnTo>
                <a:lnTo>
                  <a:pt x="3458623" y="4040574"/>
                </a:lnTo>
                <a:lnTo>
                  <a:pt x="3789549" y="4371500"/>
                </a:lnTo>
                <a:lnTo>
                  <a:pt x="4822184" y="3338865"/>
                </a:lnTo>
                <a:lnTo>
                  <a:pt x="4835213" y="3338865"/>
                </a:lnTo>
                <a:lnTo>
                  <a:pt x="4835213" y="3325836"/>
                </a:lnTo>
                <a:lnTo>
                  <a:pt x="5080372" y="3080677"/>
                </a:lnTo>
                <a:lnTo>
                  <a:pt x="5078123" y="3078428"/>
                </a:lnTo>
                <a:lnTo>
                  <a:pt x="5080373" y="3076178"/>
                </a:lnTo>
                <a:close/>
                <a:moveTo>
                  <a:pt x="3104867" y="515036"/>
                </a:moveTo>
                <a:cubicBezTo>
                  <a:pt x="4535191" y="515036"/>
                  <a:pt x="5694697" y="1674542"/>
                  <a:pt x="5694697" y="3104866"/>
                </a:cubicBezTo>
                <a:cubicBezTo>
                  <a:pt x="5694697" y="4535190"/>
                  <a:pt x="4535191" y="5694696"/>
                  <a:pt x="3104867" y="5694696"/>
                </a:cubicBezTo>
                <a:cubicBezTo>
                  <a:pt x="1674543" y="5694696"/>
                  <a:pt x="515037" y="4535190"/>
                  <a:pt x="515037" y="3104866"/>
                </a:cubicBezTo>
                <a:cubicBezTo>
                  <a:pt x="515037" y="1674542"/>
                  <a:pt x="1674543" y="515036"/>
                  <a:pt x="3104867" y="515036"/>
                </a:cubicBezTo>
                <a:close/>
                <a:moveTo>
                  <a:pt x="3104866" y="0"/>
                </a:moveTo>
                <a:cubicBezTo>
                  <a:pt x="1390096" y="0"/>
                  <a:pt x="0" y="1390096"/>
                  <a:pt x="0" y="3104866"/>
                </a:cubicBezTo>
                <a:cubicBezTo>
                  <a:pt x="0" y="4819636"/>
                  <a:pt x="1390096" y="6209732"/>
                  <a:pt x="3104866" y="6209732"/>
                </a:cubicBezTo>
                <a:cubicBezTo>
                  <a:pt x="4819636" y="6209732"/>
                  <a:pt x="6209732" y="4819636"/>
                  <a:pt x="6209732" y="3104866"/>
                </a:cubicBezTo>
                <a:cubicBezTo>
                  <a:pt x="6209732" y="1390096"/>
                  <a:pt x="4819636" y="0"/>
                  <a:pt x="310486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a:spLocks noChangeAspect="1"/>
          </p:cNvSpPr>
          <p:nvPr/>
        </p:nvSpPr>
        <p:spPr>
          <a:xfrm>
            <a:off x="6319822" y="4045117"/>
            <a:ext cx="360000" cy="360000"/>
          </a:xfrm>
          <a:custGeom>
            <a:avLst/>
            <a:gdLst>
              <a:gd name="connsiteX0" fmla="*/ 3110258 w 6209732"/>
              <a:gd name="connsiteY0" fmla="*/ 1108669 h 6209732"/>
              <a:gd name="connsiteX1" fmla="*/ 4404247 w 6209732"/>
              <a:gd name="connsiteY1" fmla="*/ 2402658 h 6209732"/>
              <a:gd name="connsiteX2" fmla="*/ 4073321 w 6209732"/>
              <a:gd name="connsiteY2" fmla="*/ 2733584 h 6209732"/>
              <a:gd name="connsiteX3" fmla="*/ 3315571 w 6209732"/>
              <a:gd name="connsiteY3" fmla="*/ 1975833 h 6209732"/>
              <a:gd name="connsiteX4" fmla="*/ 3315571 w 6209732"/>
              <a:gd name="connsiteY4" fmla="*/ 5161554 h 6209732"/>
              <a:gd name="connsiteX5" fmla="*/ 2847571 w 6209732"/>
              <a:gd name="connsiteY5" fmla="*/ 5161554 h 6209732"/>
              <a:gd name="connsiteX6" fmla="*/ 2847571 w 6209732"/>
              <a:gd name="connsiteY6" fmla="*/ 2028710 h 6209732"/>
              <a:gd name="connsiteX7" fmla="*/ 2145862 w 6209732"/>
              <a:gd name="connsiteY7" fmla="*/ 2730418 h 6209732"/>
              <a:gd name="connsiteX8" fmla="*/ 1814936 w 6209732"/>
              <a:gd name="connsiteY8" fmla="*/ 2399492 h 6209732"/>
              <a:gd name="connsiteX9" fmla="*/ 2847571 w 6209732"/>
              <a:gd name="connsiteY9" fmla="*/ 1366858 h 6209732"/>
              <a:gd name="connsiteX10" fmla="*/ 2847571 w 6209732"/>
              <a:gd name="connsiteY10" fmla="*/ 1353829 h 6209732"/>
              <a:gd name="connsiteX11" fmla="*/ 2860600 w 6209732"/>
              <a:gd name="connsiteY11" fmla="*/ 1353829 h 6209732"/>
              <a:gd name="connsiteX12" fmla="*/ 3105759 w 6209732"/>
              <a:gd name="connsiteY12" fmla="*/ 1108670 h 6209732"/>
              <a:gd name="connsiteX13" fmla="*/ 3108008 w 6209732"/>
              <a:gd name="connsiteY13" fmla="*/ 1110919 h 6209732"/>
              <a:gd name="connsiteX14" fmla="*/ 3104865 w 6209732"/>
              <a:gd name="connsiteY14" fmla="*/ 515036 h 6209732"/>
              <a:gd name="connsiteX15" fmla="*/ 515035 w 6209732"/>
              <a:gd name="connsiteY15" fmla="*/ 3104866 h 6209732"/>
              <a:gd name="connsiteX16" fmla="*/ 3104865 w 6209732"/>
              <a:gd name="connsiteY16" fmla="*/ 5694696 h 6209732"/>
              <a:gd name="connsiteX17" fmla="*/ 5694695 w 6209732"/>
              <a:gd name="connsiteY17" fmla="*/ 3104866 h 6209732"/>
              <a:gd name="connsiteX18" fmla="*/ 3104865 w 6209732"/>
              <a:gd name="connsiteY18" fmla="*/ 515036 h 6209732"/>
              <a:gd name="connsiteX19" fmla="*/ 3104866 w 6209732"/>
              <a:gd name="connsiteY19" fmla="*/ 0 h 6209732"/>
              <a:gd name="connsiteX20" fmla="*/ 6209732 w 6209732"/>
              <a:gd name="connsiteY20" fmla="*/ 3104866 h 6209732"/>
              <a:gd name="connsiteX21" fmla="*/ 3104866 w 6209732"/>
              <a:gd name="connsiteY21" fmla="*/ 6209732 h 6209732"/>
              <a:gd name="connsiteX22" fmla="*/ 0 w 6209732"/>
              <a:gd name="connsiteY22" fmla="*/ 3104866 h 6209732"/>
              <a:gd name="connsiteX23" fmla="*/ 3104866 w 6209732"/>
              <a:gd name="connsiteY23" fmla="*/ 0 h 620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209732" h="6209732">
                <a:moveTo>
                  <a:pt x="3110258" y="1108669"/>
                </a:moveTo>
                <a:lnTo>
                  <a:pt x="4404247" y="2402658"/>
                </a:lnTo>
                <a:lnTo>
                  <a:pt x="4073321" y="2733584"/>
                </a:lnTo>
                <a:lnTo>
                  <a:pt x="3315571" y="1975833"/>
                </a:lnTo>
                <a:lnTo>
                  <a:pt x="3315571" y="5161554"/>
                </a:lnTo>
                <a:lnTo>
                  <a:pt x="2847571" y="5161554"/>
                </a:lnTo>
                <a:lnTo>
                  <a:pt x="2847571" y="2028710"/>
                </a:lnTo>
                <a:lnTo>
                  <a:pt x="2145862" y="2730418"/>
                </a:lnTo>
                <a:lnTo>
                  <a:pt x="1814936" y="2399492"/>
                </a:lnTo>
                <a:lnTo>
                  <a:pt x="2847571" y="1366858"/>
                </a:lnTo>
                <a:lnTo>
                  <a:pt x="2847571" y="1353829"/>
                </a:lnTo>
                <a:lnTo>
                  <a:pt x="2860600" y="1353829"/>
                </a:lnTo>
                <a:lnTo>
                  <a:pt x="3105759" y="1108670"/>
                </a:lnTo>
                <a:lnTo>
                  <a:pt x="3108008" y="1110919"/>
                </a:lnTo>
                <a:close/>
                <a:moveTo>
                  <a:pt x="3104865" y="515036"/>
                </a:moveTo>
                <a:cubicBezTo>
                  <a:pt x="1674541" y="515036"/>
                  <a:pt x="515035" y="1674542"/>
                  <a:pt x="515035" y="3104866"/>
                </a:cubicBezTo>
                <a:cubicBezTo>
                  <a:pt x="515035" y="4535190"/>
                  <a:pt x="1674541" y="5694696"/>
                  <a:pt x="3104865" y="5694696"/>
                </a:cubicBezTo>
                <a:cubicBezTo>
                  <a:pt x="4535189" y="5694696"/>
                  <a:pt x="5694695" y="4535190"/>
                  <a:pt x="5694695" y="3104866"/>
                </a:cubicBezTo>
                <a:cubicBezTo>
                  <a:pt x="5694695" y="1674542"/>
                  <a:pt x="4535189" y="515036"/>
                  <a:pt x="3104865" y="515036"/>
                </a:cubicBezTo>
                <a:close/>
                <a:moveTo>
                  <a:pt x="3104866" y="0"/>
                </a:moveTo>
                <a:cubicBezTo>
                  <a:pt x="4819636" y="0"/>
                  <a:pt x="6209732" y="1390096"/>
                  <a:pt x="6209732" y="3104866"/>
                </a:cubicBezTo>
                <a:cubicBezTo>
                  <a:pt x="6209732" y="4819636"/>
                  <a:pt x="4819636" y="6209732"/>
                  <a:pt x="3104866" y="6209732"/>
                </a:cubicBezTo>
                <a:cubicBezTo>
                  <a:pt x="1390096" y="6209732"/>
                  <a:pt x="0" y="4819636"/>
                  <a:pt x="0" y="3104866"/>
                </a:cubicBezTo>
                <a:cubicBezTo>
                  <a:pt x="0" y="1390096"/>
                  <a:pt x="1390096" y="0"/>
                  <a:pt x="310486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任意多边形 13"/>
          <p:cNvSpPr>
            <a:spLocks noChangeAspect="1"/>
          </p:cNvSpPr>
          <p:nvPr/>
        </p:nvSpPr>
        <p:spPr>
          <a:xfrm>
            <a:off x="7127467" y="4045117"/>
            <a:ext cx="360000" cy="360000"/>
          </a:xfrm>
          <a:custGeom>
            <a:avLst/>
            <a:gdLst>
              <a:gd name="connsiteX0" fmla="*/ 2847571 w 6209732"/>
              <a:gd name="connsiteY0" fmla="*/ 1027486 h 6209732"/>
              <a:gd name="connsiteX1" fmla="*/ 3315571 w 6209732"/>
              <a:gd name="connsiteY1" fmla="*/ 1027486 h 6209732"/>
              <a:gd name="connsiteX2" fmla="*/ 3315571 w 6209732"/>
              <a:gd name="connsiteY2" fmla="*/ 4213206 h 6209732"/>
              <a:gd name="connsiteX3" fmla="*/ 4073321 w 6209732"/>
              <a:gd name="connsiteY3" fmla="*/ 3455456 h 6209732"/>
              <a:gd name="connsiteX4" fmla="*/ 4404247 w 6209732"/>
              <a:gd name="connsiteY4" fmla="*/ 3786382 h 6209732"/>
              <a:gd name="connsiteX5" fmla="*/ 3110258 w 6209732"/>
              <a:gd name="connsiteY5" fmla="*/ 5080371 h 6209732"/>
              <a:gd name="connsiteX6" fmla="*/ 3108008 w 6209732"/>
              <a:gd name="connsiteY6" fmla="*/ 5078121 h 6209732"/>
              <a:gd name="connsiteX7" fmla="*/ 3105759 w 6209732"/>
              <a:gd name="connsiteY7" fmla="*/ 5080370 h 6209732"/>
              <a:gd name="connsiteX8" fmla="*/ 2860600 w 6209732"/>
              <a:gd name="connsiteY8" fmla="*/ 4835211 h 6209732"/>
              <a:gd name="connsiteX9" fmla="*/ 2847571 w 6209732"/>
              <a:gd name="connsiteY9" fmla="*/ 4835211 h 6209732"/>
              <a:gd name="connsiteX10" fmla="*/ 2847571 w 6209732"/>
              <a:gd name="connsiteY10" fmla="*/ 4822181 h 6209732"/>
              <a:gd name="connsiteX11" fmla="*/ 1814936 w 6209732"/>
              <a:gd name="connsiteY11" fmla="*/ 3789547 h 6209732"/>
              <a:gd name="connsiteX12" fmla="*/ 2145862 w 6209732"/>
              <a:gd name="connsiteY12" fmla="*/ 3458621 h 6209732"/>
              <a:gd name="connsiteX13" fmla="*/ 2847571 w 6209732"/>
              <a:gd name="connsiteY13" fmla="*/ 4160329 h 6209732"/>
              <a:gd name="connsiteX14" fmla="*/ 3104865 w 6209732"/>
              <a:gd name="connsiteY14" fmla="*/ 515036 h 6209732"/>
              <a:gd name="connsiteX15" fmla="*/ 515035 w 6209732"/>
              <a:gd name="connsiteY15" fmla="*/ 3104866 h 6209732"/>
              <a:gd name="connsiteX16" fmla="*/ 3104865 w 6209732"/>
              <a:gd name="connsiteY16" fmla="*/ 5694696 h 6209732"/>
              <a:gd name="connsiteX17" fmla="*/ 5694695 w 6209732"/>
              <a:gd name="connsiteY17" fmla="*/ 3104866 h 6209732"/>
              <a:gd name="connsiteX18" fmla="*/ 3104865 w 6209732"/>
              <a:gd name="connsiteY18" fmla="*/ 515036 h 6209732"/>
              <a:gd name="connsiteX19" fmla="*/ 3104866 w 6209732"/>
              <a:gd name="connsiteY19" fmla="*/ 0 h 6209732"/>
              <a:gd name="connsiteX20" fmla="*/ 6209732 w 6209732"/>
              <a:gd name="connsiteY20" fmla="*/ 3104866 h 6209732"/>
              <a:gd name="connsiteX21" fmla="*/ 3104866 w 6209732"/>
              <a:gd name="connsiteY21" fmla="*/ 6209732 h 6209732"/>
              <a:gd name="connsiteX22" fmla="*/ 0 w 6209732"/>
              <a:gd name="connsiteY22" fmla="*/ 3104866 h 6209732"/>
              <a:gd name="connsiteX23" fmla="*/ 3104866 w 6209732"/>
              <a:gd name="connsiteY23" fmla="*/ 0 h 620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209732" h="6209732">
                <a:moveTo>
                  <a:pt x="2847571" y="1027486"/>
                </a:moveTo>
                <a:lnTo>
                  <a:pt x="3315571" y="1027486"/>
                </a:lnTo>
                <a:lnTo>
                  <a:pt x="3315571" y="4213206"/>
                </a:lnTo>
                <a:lnTo>
                  <a:pt x="4073321" y="3455456"/>
                </a:lnTo>
                <a:lnTo>
                  <a:pt x="4404247" y="3786382"/>
                </a:lnTo>
                <a:lnTo>
                  <a:pt x="3110258" y="5080371"/>
                </a:lnTo>
                <a:lnTo>
                  <a:pt x="3108008" y="5078121"/>
                </a:lnTo>
                <a:lnTo>
                  <a:pt x="3105759" y="5080370"/>
                </a:lnTo>
                <a:lnTo>
                  <a:pt x="2860600" y="4835211"/>
                </a:lnTo>
                <a:lnTo>
                  <a:pt x="2847571" y="4835211"/>
                </a:lnTo>
                <a:lnTo>
                  <a:pt x="2847571" y="4822181"/>
                </a:lnTo>
                <a:lnTo>
                  <a:pt x="1814936" y="3789547"/>
                </a:lnTo>
                <a:lnTo>
                  <a:pt x="2145862" y="3458621"/>
                </a:lnTo>
                <a:lnTo>
                  <a:pt x="2847571" y="4160329"/>
                </a:lnTo>
                <a:close/>
                <a:moveTo>
                  <a:pt x="3104865" y="515036"/>
                </a:moveTo>
                <a:cubicBezTo>
                  <a:pt x="1674541" y="515036"/>
                  <a:pt x="515035" y="1674542"/>
                  <a:pt x="515035" y="3104866"/>
                </a:cubicBezTo>
                <a:cubicBezTo>
                  <a:pt x="515035" y="4535190"/>
                  <a:pt x="1674541" y="5694696"/>
                  <a:pt x="3104865" y="5694696"/>
                </a:cubicBezTo>
                <a:cubicBezTo>
                  <a:pt x="4535189" y="5694696"/>
                  <a:pt x="5694695" y="4535190"/>
                  <a:pt x="5694695" y="3104866"/>
                </a:cubicBezTo>
                <a:cubicBezTo>
                  <a:pt x="5694695" y="1674542"/>
                  <a:pt x="4535189" y="515036"/>
                  <a:pt x="3104865" y="515036"/>
                </a:cubicBezTo>
                <a:close/>
                <a:moveTo>
                  <a:pt x="3104866" y="0"/>
                </a:moveTo>
                <a:cubicBezTo>
                  <a:pt x="4819636" y="0"/>
                  <a:pt x="6209732" y="1390096"/>
                  <a:pt x="6209732" y="3104866"/>
                </a:cubicBezTo>
                <a:cubicBezTo>
                  <a:pt x="6209732" y="4819636"/>
                  <a:pt x="4819636" y="6209732"/>
                  <a:pt x="3104866" y="6209732"/>
                </a:cubicBezTo>
                <a:cubicBezTo>
                  <a:pt x="1390096" y="6209732"/>
                  <a:pt x="0" y="4819636"/>
                  <a:pt x="0" y="3104866"/>
                </a:cubicBezTo>
                <a:cubicBezTo>
                  <a:pt x="0" y="1390096"/>
                  <a:pt x="1390096" y="0"/>
                  <a:pt x="310486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38069088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childTnLst>
                          </p:cTn>
                        </p:par>
                        <p:par>
                          <p:cTn id="12" fill="hold">
                            <p:stCondLst>
                              <p:cond delay="950"/>
                            </p:stCondLst>
                            <p:childTnLst>
                              <p:par>
                                <p:cTn id="13" presetID="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1+#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animBg="1"/>
      <p:bldP spid="11" grpId="0" animBg="1"/>
      <p:bldP spid="13" grpId="0" animBg="1"/>
      <p:bldP spid="1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2453714" y="1981825"/>
            <a:ext cx="6663391" cy="1446550"/>
          </a:xfrm>
        </p:spPr>
        <p:txBody>
          <a:bodyPr/>
          <a:lstStyle/>
          <a:p>
            <a:r>
              <a:rPr lang="zh-CN" altLang="en-US" sz="4400" dirty="0"/>
              <a:t>能否转化成</a:t>
            </a:r>
            <a:r>
              <a:rPr lang="en-US" altLang="zh-CN" sz="4400" dirty="0"/>
              <a:t>01</a:t>
            </a:r>
            <a:r>
              <a:rPr lang="zh-CN" altLang="en-US" sz="4400" dirty="0"/>
              <a:t>背包问题？</a:t>
            </a:r>
          </a:p>
        </p:txBody>
      </p:sp>
    </p:spTree>
    <p:extLst>
      <p:ext uri="{BB962C8B-B14F-4D97-AF65-F5344CB8AC3E}">
        <p14:creationId xmlns:p14="http://schemas.microsoft.com/office/powerpoint/2010/main" val="1869327383"/>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850" y="269621"/>
            <a:ext cx="3929185" cy="523220"/>
          </a:xfrm>
        </p:spPr>
        <p:txBody>
          <a:bodyPr/>
          <a:lstStyle/>
          <a:p>
            <a:r>
              <a:rPr lang="zh-CN" altLang="en-US" dirty="0"/>
              <a:t>基本思路</a:t>
            </a:r>
          </a:p>
        </p:txBody>
      </p:sp>
      <p:sp>
        <p:nvSpPr>
          <p:cNvPr id="3" name="TextBox 2"/>
          <p:cNvSpPr txBox="1"/>
          <p:nvPr/>
        </p:nvSpPr>
        <p:spPr>
          <a:xfrm>
            <a:off x="887505" y="1425387"/>
            <a:ext cx="10448365" cy="3970318"/>
          </a:xfrm>
          <a:prstGeom prst="rect">
            <a:avLst/>
          </a:prstGeom>
          <a:noFill/>
        </p:spPr>
        <p:txBody>
          <a:bodyPr wrap="square" rtlCol="0">
            <a:spAutoFit/>
          </a:bodyPr>
          <a:lstStyle/>
          <a:p>
            <a:r>
              <a:rPr lang="zh-CN" altLang="en-US" sz="2800" dirty="0"/>
              <a:t>这个问题非常类似于</a:t>
            </a:r>
            <a:r>
              <a:rPr lang="en-US" altLang="zh-CN" sz="2800" dirty="0"/>
              <a:t>01</a:t>
            </a:r>
            <a:r>
              <a:rPr lang="zh-CN" altLang="en-US" sz="2800" dirty="0"/>
              <a:t>背包问题，所不同的是每种物品有无限件。也就是从每种物品的角度考虑，与它相关的策略已并非取或不取两种，而是有取</a:t>
            </a:r>
            <a:r>
              <a:rPr lang="en-US" altLang="zh-CN" sz="2800" dirty="0"/>
              <a:t>0</a:t>
            </a:r>
            <a:r>
              <a:rPr lang="zh-CN" altLang="en-US" sz="2800" dirty="0"/>
              <a:t>件、取</a:t>
            </a:r>
            <a:r>
              <a:rPr lang="en-US" altLang="zh-CN" sz="2800" dirty="0"/>
              <a:t>1</a:t>
            </a:r>
            <a:r>
              <a:rPr lang="zh-CN" altLang="en-US" sz="2800" dirty="0"/>
              <a:t>件、取</a:t>
            </a:r>
            <a:r>
              <a:rPr lang="en-US" altLang="zh-CN" sz="2800" dirty="0"/>
              <a:t>2</a:t>
            </a:r>
            <a:r>
              <a:rPr lang="zh-CN" altLang="en-US" sz="2800" dirty="0"/>
              <a:t>件</a:t>
            </a:r>
            <a:r>
              <a:rPr lang="en-US" altLang="zh-CN" sz="2800" dirty="0"/>
              <a:t>……</a:t>
            </a:r>
            <a:r>
              <a:rPr lang="zh-CN" altLang="en-US" sz="2800" dirty="0"/>
              <a:t>等很多种。如果仍然按照解</a:t>
            </a:r>
            <a:r>
              <a:rPr lang="en-US" altLang="zh-CN" sz="2800" dirty="0"/>
              <a:t>01</a:t>
            </a:r>
            <a:r>
              <a:rPr lang="zh-CN" altLang="en-US" sz="2800" dirty="0"/>
              <a:t>背包时的思路，令</a:t>
            </a:r>
            <a:r>
              <a:rPr lang="en-US" altLang="zh-CN" sz="2800" dirty="0"/>
              <a:t>f[i][v]</a:t>
            </a:r>
            <a:r>
              <a:rPr lang="zh-CN" altLang="en-US" sz="2800" dirty="0"/>
              <a:t>表示前</a:t>
            </a:r>
            <a:r>
              <a:rPr lang="en-US" altLang="zh-CN" sz="2800" dirty="0"/>
              <a:t>i</a:t>
            </a:r>
            <a:r>
              <a:rPr lang="zh-CN" altLang="en-US" sz="2800" dirty="0"/>
              <a:t>种物品恰放入一个容量为</a:t>
            </a:r>
            <a:r>
              <a:rPr lang="en-US" altLang="zh-CN" sz="2800" dirty="0"/>
              <a:t>v</a:t>
            </a:r>
            <a:r>
              <a:rPr lang="zh-CN" altLang="en-US" sz="2800" dirty="0"/>
              <a:t>的背包的最大权值。仍然可以按照每种物品不同的策略写出状态转移方程，像这样：</a:t>
            </a:r>
            <a:endParaRPr lang="en-US" altLang="zh-CN" sz="2800" dirty="0"/>
          </a:p>
          <a:p>
            <a:endParaRPr lang="zh-CN" altLang="en-US" sz="2800" dirty="0"/>
          </a:p>
          <a:p>
            <a:r>
              <a:rPr lang="en-US" altLang="zh-CN" sz="2800" dirty="0">
                <a:solidFill>
                  <a:srgbClr val="FF0000"/>
                </a:solidFill>
              </a:rPr>
              <a:t>f[i][v]=max{f[i-1][v-k*c[i]]+k*w[i]|0&lt;=k*c[i]&lt;=v}</a:t>
            </a:r>
            <a:endParaRPr lang="zh-CN" altLang="en-US" sz="2800" dirty="0">
              <a:solidFill>
                <a:srgbClr val="FF0000"/>
              </a:solidFill>
            </a:endParaRPr>
          </a:p>
          <a:p>
            <a:endParaRPr lang="zh-CN" altLang="en-US" sz="2800" dirty="0"/>
          </a:p>
        </p:txBody>
      </p:sp>
    </p:spTree>
    <p:extLst>
      <p:ext uri="{BB962C8B-B14F-4D97-AF65-F5344CB8AC3E}">
        <p14:creationId xmlns:p14="http://schemas.microsoft.com/office/powerpoint/2010/main" val="37876249"/>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850" y="269621"/>
            <a:ext cx="3929185" cy="523220"/>
          </a:xfrm>
        </p:spPr>
        <p:txBody>
          <a:bodyPr/>
          <a:lstStyle/>
          <a:p>
            <a:r>
              <a:rPr lang="zh-CN" altLang="en-US" dirty="0"/>
              <a:t>基本思路</a:t>
            </a:r>
          </a:p>
        </p:txBody>
      </p:sp>
      <p:sp>
        <p:nvSpPr>
          <p:cNvPr id="3" name="TextBox 2"/>
          <p:cNvSpPr txBox="1"/>
          <p:nvPr/>
        </p:nvSpPr>
        <p:spPr>
          <a:xfrm>
            <a:off x="887505" y="1425387"/>
            <a:ext cx="10448365" cy="2246769"/>
          </a:xfrm>
          <a:prstGeom prst="rect">
            <a:avLst/>
          </a:prstGeom>
          <a:noFill/>
        </p:spPr>
        <p:txBody>
          <a:bodyPr wrap="square" rtlCol="0">
            <a:spAutoFit/>
          </a:bodyPr>
          <a:lstStyle/>
          <a:p>
            <a:r>
              <a:rPr lang="zh-CN" altLang="en-US" sz="2800" dirty="0"/>
              <a:t>这跟</a:t>
            </a:r>
            <a:r>
              <a:rPr lang="en-US" altLang="zh-CN" sz="2800" dirty="0"/>
              <a:t>01</a:t>
            </a:r>
            <a:r>
              <a:rPr lang="zh-CN" altLang="en-US" sz="2800" dirty="0"/>
              <a:t>背包问题一样有</a:t>
            </a:r>
            <a:r>
              <a:rPr lang="en-US" altLang="zh-CN" sz="2800" dirty="0"/>
              <a:t>O(N*V)</a:t>
            </a:r>
            <a:r>
              <a:rPr lang="zh-CN" altLang="en-US" sz="2800" dirty="0"/>
              <a:t>个状态需要求解，但求解每个状态的时间已经不是常数了，求解状态</a:t>
            </a:r>
            <a:r>
              <a:rPr lang="en-US" altLang="zh-CN" sz="2800" dirty="0"/>
              <a:t>f[i][v]</a:t>
            </a:r>
            <a:r>
              <a:rPr lang="zh-CN" altLang="en-US" sz="2800" dirty="0"/>
              <a:t>的时间是</a:t>
            </a:r>
            <a:r>
              <a:rPr lang="en-US" altLang="zh-CN" sz="2800" dirty="0"/>
              <a:t>O(v/c[i])</a:t>
            </a:r>
            <a:r>
              <a:rPr lang="zh-CN" altLang="en-US" sz="2800" dirty="0"/>
              <a:t>，总的复杂度是超过</a:t>
            </a:r>
            <a:r>
              <a:rPr lang="en-US" altLang="zh-CN" sz="2800" dirty="0"/>
              <a:t>O(VN)</a:t>
            </a:r>
            <a:r>
              <a:rPr lang="zh-CN" altLang="en-US" sz="2800" dirty="0"/>
              <a:t>的。</a:t>
            </a:r>
          </a:p>
          <a:p>
            <a:endParaRPr lang="zh-CN" altLang="en-US" sz="2800" dirty="0"/>
          </a:p>
          <a:p>
            <a:r>
              <a:rPr lang="zh-CN" altLang="en-US" sz="2800" dirty="0"/>
              <a:t>希望优化一下时间复杂度</a:t>
            </a:r>
          </a:p>
        </p:txBody>
      </p:sp>
    </p:spTree>
    <p:extLst>
      <p:ext uri="{BB962C8B-B14F-4D97-AF65-F5344CB8AC3E}">
        <p14:creationId xmlns:p14="http://schemas.microsoft.com/office/powerpoint/2010/main" val="140970630"/>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850" y="269621"/>
            <a:ext cx="3929185" cy="523220"/>
          </a:xfrm>
        </p:spPr>
        <p:txBody>
          <a:bodyPr/>
          <a:lstStyle/>
          <a:p>
            <a:r>
              <a:rPr lang="zh-CN" altLang="en-US" dirty="0"/>
              <a:t>优化时间复杂度</a:t>
            </a:r>
          </a:p>
        </p:txBody>
      </p:sp>
      <p:sp>
        <p:nvSpPr>
          <p:cNvPr id="3" name="TextBox 2"/>
          <p:cNvSpPr txBox="1"/>
          <p:nvPr/>
        </p:nvSpPr>
        <p:spPr>
          <a:xfrm>
            <a:off x="887505" y="1425387"/>
            <a:ext cx="10448365" cy="3539430"/>
          </a:xfrm>
          <a:prstGeom prst="rect">
            <a:avLst/>
          </a:prstGeom>
          <a:noFill/>
        </p:spPr>
        <p:txBody>
          <a:bodyPr wrap="square" rtlCol="0">
            <a:spAutoFit/>
          </a:bodyPr>
          <a:lstStyle/>
          <a:p>
            <a:r>
              <a:rPr lang="zh-CN" altLang="en-US" sz="2800" dirty="0"/>
              <a:t>尝试一：</a:t>
            </a:r>
          </a:p>
          <a:p>
            <a:r>
              <a:rPr lang="zh-CN" altLang="en-US" sz="2800" dirty="0"/>
              <a:t>完全背包问题有一个很简单有效的优化，是这样的：若两件物品</a:t>
            </a:r>
            <a:r>
              <a:rPr lang="en-US" altLang="zh-CN" sz="2800" dirty="0"/>
              <a:t>i</a:t>
            </a:r>
            <a:r>
              <a:rPr lang="zh-CN" altLang="en-US" sz="2800" dirty="0"/>
              <a:t>、</a:t>
            </a:r>
            <a:r>
              <a:rPr lang="en-US" altLang="zh-CN" sz="2800" dirty="0"/>
              <a:t>j</a:t>
            </a:r>
            <a:r>
              <a:rPr lang="zh-CN" altLang="en-US" sz="2800" dirty="0"/>
              <a:t>满足</a:t>
            </a:r>
            <a:r>
              <a:rPr lang="en-US" altLang="zh-CN" sz="2800" dirty="0"/>
              <a:t>c[i]&lt;=c[j]</a:t>
            </a:r>
            <a:r>
              <a:rPr lang="zh-CN" altLang="en-US" sz="2800" dirty="0"/>
              <a:t>且</a:t>
            </a:r>
            <a:r>
              <a:rPr lang="en-US" altLang="zh-CN" sz="2800" dirty="0"/>
              <a:t>w[i]&gt;=w[j]</a:t>
            </a:r>
            <a:r>
              <a:rPr lang="zh-CN" altLang="en-US" sz="2800" dirty="0"/>
              <a:t>，则将物品</a:t>
            </a:r>
            <a:r>
              <a:rPr lang="en-US" altLang="zh-CN" sz="2800" dirty="0"/>
              <a:t>j</a:t>
            </a:r>
            <a:r>
              <a:rPr lang="zh-CN" altLang="en-US" sz="2800" dirty="0"/>
              <a:t>去掉，不用考虑。这个优化的正确性显然：任何情况下都可将价值小费用高得</a:t>
            </a:r>
            <a:r>
              <a:rPr lang="en-US" altLang="zh-CN" sz="2800" dirty="0"/>
              <a:t>j</a:t>
            </a:r>
            <a:r>
              <a:rPr lang="zh-CN" altLang="en-US" sz="2800" dirty="0"/>
              <a:t>换成物美价廉的</a:t>
            </a:r>
            <a:r>
              <a:rPr lang="en-US" altLang="zh-CN" sz="2800" dirty="0"/>
              <a:t>i</a:t>
            </a:r>
            <a:r>
              <a:rPr lang="zh-CN" altLang="en-US" sz="2800" dirty="0"/>
              <a:t>，得到至少不会更差的方案。对于随机生成的数据，这个方法往往会大大减少物品的件数，从而加快速度。然而这个并不能改善最坏情况的复杂度，因为有可能特别设计的数据可以一件物品也去不掉。</a:t>
            </a:r>
          </a:p>
        </p:txBody>
      </p:sp>
    </p:spTree>
    <p:extLst>
      <p:ext uri="{BB962C8B-B14F-4D97-AF65-F5344CB8AC3E}">
        <p14:creationId xmlns:p14="http://schemas.microsoft.com/office/powerpoint/2010/main" val="2720247570"/>
      </p:ext>
    </p:extLst>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0" advTm="3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850" y="269621"/>
            <a:ext cx="3929185" cy="523220"/>
          </a:xfrm>
        </p:spPr>
        <p:txBody>
          <a:bodyPr/>
          <a:lstStyle/>
          <a:p>
            <a:r>
              <a:rPr lang="zh-CN" altLang="en-US" dirty="0"/>
              <a:t>优化时间复杂度</a:t>
            </a:r>
          </a:p>
        </p:txBody>
      </p:sp>
      <p:sp>
        <p:nvSpPr>
          <p:cNvPr id="3" name="TextBox 2"/>
          <p:cNvSpPr txBox="1"/>
          <p:nvPr/>
        </p:nvSpPr>
        <p:spPr>
          <a:xfrm>
            <a:off x="887505" y="1425387"/>
            <a:ext cx="10448365" cy="1815882"/>
          </a:xfrm>
          <a:prstGeom prst="rect">
            <a:avLst/>
          </a:prstGeom>
          <a:noFill/>
        </p:spPr>
        <p:txBody>
          <a:bodyPr wrap="square" rtlCol="0">
            <a:spAutoFit/>
          </a:bodyPr>
          <a:lstStyle/>
          <a:p>
            <a:r>
              <a:rPr lang="zh-CN" altLang="en-US" sz="2800" dirty="0"/>
              <a:t>这个优化可以简单的</a:t>
            </a:r>
            <a:r>
              <a:rPr lang="en-US" altLang="zh-CN" sz="2800" dirty="0"/>
              <a:t>O(N^2)</a:t>
            </a:r>
            <a:r>
              <a:rPr lang="zh-CN" altLang="en-US" sz="2800" dirty="0"/>
              <a:t>地实现，一般都可以承受。另外，针对背包问题而言，比较不错的一种方法是：首先将费用大于</a:t>
            </a:r>
            <a:r>
              <a:rPr lang="en-US" altLang="zh-CN" sz="2800" dirty="0"/>
              <a:t>V</a:t>
            </a:r>
            <a:r>
              <a:rPr lang="zh-CN" altLang="en-US" sz="2800" dirty="0"/>
              <a:t>的物品去掉，然后使用类似计数排序的做法，计算出费用相同的物品中价值最高的是哪个，可以</a:t>
            </a:r>
            <a:r>
              <a:rPr lang="en-US" altLang="zh-CN" sz="2800" dirty="0"/>
              <a:t>O(V+N)</a:t>
            </a:r>
            <a:r>
              <a:rPr lang="zh-CN" altLang="en-US" sz="2800" dirty="0"/>
              <a:t>地完成这个优化。</a:t>
            </a:r>
          </a:p>
        </p:txBody>
      </p:sp>
    </p:spTree>
    <p:extLst>
      <p:ext uri="{BB962C8B-B14F-4D97-AF65-F5344CB8AC3E}">
        <p14:creationId xmlns:p14="http://schemas.microsoft.com/office/powerpoint/2010/main" val="3553308650"/>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2046848" y="2214909"/>
            <a:ext cx="8495646" cy="1446550"/>
          </a:xfrm>
          <a:prstGeom prst="rect">
            <a:avLst/>
          </a:prstGeom>
        </p:spPr>
        <p:txBody>
          <a:bodyPr wrap="square" anchor="ctr" anchorCtr="0">
            <a:spAutoFit/>
          </a:bodyPr>
          <a:lstStyle>
            <a:lvl1pPr algn="l" defTabSz="914400" rtl="0" eaLnBrk="1" latinLnBrk="0" hangingPunct="1">
              <a:lnSpc>
                <a:spcPct val="100000"/>
              </a:lnSpc>
              <a:spcBef>
                <a:spcPct val="0"/>
              </a:spcBef>
              <a:buNone/>
              <a:defRPr sz="2800" kern="1200">
                <a:solidFill>
                  <a:schemeClr val="accent1"/>
                </a:solidFill>
                <a:latin typeface="+mj-lt"/>
                <a:ea typeface="+mj-ea"/>
                <a:cs typeface="+mj-cs"/>
              </a:defRPr>
            </a:lvl1pPr>
          </a:lstStyle>
          <a:p>
            <a:r>
              <a:rPr lang="zh-CN" altLang="en-US" sz="4400" b="1" dirty="0"/>
              <a:t>当然</a:t>
            </a:r>
            <a:br>
              <a:rPr lang="en-US" altLang="zh-CN" sz="4400" b="1" dirty="0"/>
            </a:br>
            <a:r>
              <a:rPr lang="zh-CN" altLang="en-US" sz="4400" b="1" dirty="0"/>
              <a:t>这个优化并没有什么显著的作用</a:t>
            </a:r>
          </a:p>
        </p:txBody>
      </p:sp>
      <p:sp>
        <p:nvSpPr>
          <p:cNvPr id="5" name="标题 4"/>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248964547"/>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850" y="269621"/>
            <a:ext cx="3929185" cy="523220"/>
          </a:xfrm>
        </p:spPr>
        <p:txBody>
          <a:bodyPr/>
          <a:lstStyle/>
          <a:p>
            <a:r>
              <a:rPr lang="zh-CN" altLang="en-US" dirty="0"/>
              <a:t>优化时间复杂度</a:t>
            </a:r>
          </a:p>
        </p:txBody>
      </p:sp>
      <p:sp>
        <p:nvSpPr>
          <p:cNvPr id="3" name="TextBox 2"/>
          <p:cNvSpPr txBox="1"/>
          <p:nvPr/>
        </p:nvSpPr>
        <p:spPr>
          <a:xfrm>
            <a:off x="887505" y="1425387"/>
            <a:ext cx="10448365" cy="2246769"/>
          </a:xfrm>
          <a:prstGeom prst="rect">
            <a:avLst/>
          </a:prstGeom>
          <a:noFill/>
        </p:spPr>
        <p:txBody>
          <a:bodyPr wrap="square" rtlCol="0">
            <a:spAutoFit/>
          </a:bodyPr>
          <a:lstStyle/>
          <a:p>
            <a:r>
              <a:rPr lang="zh-CN" altLang="en-US" sz="2800" dirty="0"/>
              <a:t>尝试二：</a:t>
            </a:r>
          </a:p>
          <a:p>
            <a:r>
              <a:rPr lang="zh-CN" altLang="en-US" sz="2800" dirty="0"/>
              <a:t>把第</a:t>
            </a:r>
            <a:r>
              <a:rPr lang="en-US" altLang="zh-CN" sz="2800" dirty="0"/>
              <a:t>i</a:t>
            </a:r>
            <a:r>
              <a:rPr lang="zh-CN" altLang="en-US" sz="2800" dirty="0"/>
              <a:t>种物品拆成费用为</a:t>
            </a:r>
            <a:r>
              <a:rPr lang="en-US" altLang="zh-CN" sz="2800" dirty="0"/>
              <a:t>c[i]*2^k</a:t>
            </a:r>
            <a:r>
              <a:rPr lang="zh-CN" altLang="en-US" sz="2800" dirty="0"/>
              <a:t>、价值为</a:t>
            </a:r>
            <a:r>
              <a:rPr lang="en-US" altLang="zh-CN" sz="2800" dirty="0"/>
              <a:t>w[i]*2^k</a:t>
            </a:r>
            <a:r>
              <a:rPr lang="zh-CN" altLang="en-US" sz="2800" dirty="0"/>
              <a:t>的若干件物品，其中</a:t>
            </a:r>
            <a:r>
              <a:rPr lang="en-US" altLang="zh-CN" sz="2800" dirty="0"/>
              <a:t>k</a:t>
            </a:r>
            <a:r>
              <a:rPr lang="zh-CN" altLang="en-US" sz="2800" dirty="0"/>
              <a:t>满足</a:t>
            </a:r>
            <a:r>
              <a:rPr lang="en-US" altLang="zh-CN" sz="2800" dirty="0"/>
              <a:t>c[i]*2^k&lt;=V</a:t>
            </a:r>
            <a:r>
              <a:rPr lang="zh-CN" altLang="en-US" sz="2800" dirty="0"/>
              <a:t>。这是二进制的思想，因为不管最优策略选几件第</a:t>
            </a:r>
            <a:r>
              <a:rPr lang="en-US" altLang="zh-CN" sz="2800" dirty="0"/>
              <a:t>i</a:t>
            </a:r>
            <a:r>
              <a:rPr lang="zh-CN" altLang="en-US" sz="2800" dirty="0"/>
              <a:t>种物品，总可以表示成若干个</a:t>
            </a:r>
            <a:r>
              <a:rPr lang="en-US" altLang="zh-CN" sz="2800" dirty="0"/>
              <a:t>2^k</a:t>
            </a:r>
            <a:r>
              <a:rPr lang="zh-CN" altLang="en-US" sz="2800" dirty="0"/>
              <a:t>件物品的和。这样把每种物品拆成</a:t>
            </a:r>
            <a:r>
              <a:rPr lang="en-US" altLang="zh-CN" sz="2800" dirty="0"/>
              <a:t>O(log(V/c[i]))</a:t>
            </a:r>
            <a:r>
              <a:rPr lang="zh-CN" altLang="en-US" sz="2800" dirty="0"/>
              <a:t>件物品，是一个很大的改进。</a:t>
            </a:r>
          </a:p>
        </p:txBody>
      </p:sp>
    </p:spTree>
    <p:extLst>
      <p:ext uri="{BB962C8B-B14F-4D97-AF65-F5344CB8AC3E}">
        <p14:creationId xmlns:p14="http://schemas.microsoft.com/office/powerpoint/2010/main" val="263338870"/>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850" y="269621"/>
            <a:ext cx="3929185" cy="523220"/>
          </a:xfrm>
        </p:spPr>
        <p:txBody>
          <a:bodyPr/>
          <a:lstStyle/>
          <a:p>
            <a:r>
              <a:rPr lang="zh-CN" altLang="en-US" dirty="0"/>
              <a:t>优化时间复杂度</a:t>
            </a:r>
          </a:p>
        </p:txBody>
      </p:sp>
      <p:sp>
        <p:nvSpPr>
          <p:cNvPr id="3" name="TextBox 2"/>
          <p:cNvSpPr txBox="1"/>
          <p:nvPr/>
        </p:nvSpPr>
        <p:spPr>
          <a:xfrm>
            <a:off x="887505" y="1425387"/>
            <a:ext cx="10448365" cy="2677656"/>
          </a:xfrm>
          <a:prstGeom prst="rect">
            <a:avLst/>
          </a:prstGeom>
          <a:noFill/>
        </p:spPr>
        <p:txBody>
          <a:bodyPr wrap="square" rtlCol="0">
            <a:spAutoFit/>
          </a:bodyPr>
          <a:lstStyle/>
          <a:p>
            <a:r>
              <a:rPr lang="zh-CN" altLang="en-US" sz="2800" dirty="0"/>
              <a:t>尝试三：</a:t>
            </a:r>
          </a:p>
          <a:p>
            <a:r>
              <a:rPr lang="en-US" altLang="zh-CN" sz="2800" dirty="0"/>
              <a:t>for i=1..N</a:t>
            </a:r>
          </a:p>
          <a:p>
            <a:r>
              <a:rPr lang="en-US" altLang="zh-CN" sz="2800" dirty="0"/>
              <a:t>   </a:t>
            </a:r>
            <a:r>
              <a:rPr lang="en-US" altLang="zh-CN" sz="2800" dirty="0">
                <a:solidFill>
                  <a:srgbClr val="FF0000"/>
                </a:solidFill>
              </a:rPr>
              <a:t> for v=0..V</a:t>
            </a:r>
          </a:p>
          <a:p>
            <a:r>
              <a:rPr lang="en-US" altLang="zh-CN" sz="2800" dirty="0"/>
              <a:t>        f[v]=max{f[v],f[v-cost]+weight}</a:t>
            </a:r>
          </a:p>
          <a:p>
            <a:endParaRPr lang="en-US" altLang="zh-CN" sz="2800" dirty="0"/>
          </a:p>
          <a:p>
            <a:r>
              <a:rPr lang="zh-CN" altLang="en-US" sz="2800" dirty="0"/>
              <a:t>时间复杂度</a:t>
            </a:r>
            <a:r>
              <a:rPr lang="en-US" altLang="zh-CN" sz="2800" dirty="0"/>
              <a:t>O(VN)</a:t>
            </a:r>
          </a:p>
        </p:txBody>
      </p:sp>
    </p:spTree>
    <p:extLst>
      <p:ext uri="{BB962C8B-B14F-4D97-AF65-F5344CB8AC3E}">
        <p14:creationId xmlns:p14="http://schemas.microsoft.com/office/powerpoint/2010/main" val="929574793"/>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endParaRPr lang="zh-CN" altLang="en-US"/>
          </a:p>
        </p:txBody>
      </p:sp>
      <p:sp>
        <p:nvSpPr>
          <p:cNvPr id="6" name="标题 1"/>
          <p:cNvSpPr txBox="1">
            <a:spLocks/>
          </p:cNvSpPr>
          <p:nvPr/>
        </p:nvSpPr>
        <p:spPr>
          <a:xfrm>
            <a:off x="907022" y="1949075"/>
            <a:ext cx="10536425" cy="2123658"/>
          </a:xfrm>
          <a:prstGeom prst="rect">
            <a:avLst/>
          </a:prstGeom>
        </p:spPr>
        <p:txBody>
          <a:bodyPr wrap="square" anchor="ctr" anchorCtr="0">
            <a:spAutoFit/>
          </a:bodyPr>
          <a:lstStyle>
            <a:lvl1pPr algn="l" defTabSz="914400" rtl="0" eaLnBrk="1" latinLnBrk="0" hangingPunct="1">
              <a:lnSpc>
                <a:spcPct val="100000"/>
              </a:lnSpc>
              <a:spcBef>
                <a:spcPct val="0"/>
              </a:spcBef>
              <a:buNone/>
              <a:defRPr sz="2800" kern="1200">
                <a:solidFill>
                  <a:schemeClr val="accent1"/>
                </a:solidFill>
                <a:latin typeface="+mj-lt"/>
                <a:ea typeface="+mj-ea"/>
                <a:cs typeface="+mj-cs"/>
              </a:defRPr>
            </a:lvl1pPr>
          </a:lstStyle>
          <a:p>
            <a:r>
              <a:rPr lang="zh-CN" altLang="en-US" sz="4400" b="1" dirty="0"/>
              <a:t>为什么这样一改就可行呢？</a:t>
            </a:r>
            <a:br>
              <a:rPr lang="en-US" altLang="zh-CN" sz="4400" b="1" dirty="0"/>
            </a:br>
            <a:r>
              <a:rPr lang="zh-CN" altLang="en-US" sz="4400" b="1" dirty="0"/>
              <a:t>首先想想为什么</a:t>
            </a:r>
            <a:r>
              <a:rPr lang="en-US" altLang="zh-CN" sz="4400" b="1" dirty="0"/>
              <a:t>01</a:t>
            </a:r>
            <a:r>
              <a:rPr lang="zh-CN" altLang="en-US" sz="4400" b="1" dirty="0"/>
              <a:t>背包中要按照</a:t>
            </a:r>
            <a:r>
              <a:rPr lang="en-US" altLang="zh-CN" sz="4400" b="1" dirty="0"/>
              <a:t>v=V..0</a:t>
            </a:r>
            <a:r>
              <a:rPr lang="zh-CN" altLang="en-US" sz="4400" b="1" dirty="0"/>
              <a:t>的逆序来循环</a:t>
            </a:r>
            <a:r>
              <a:rPr lang="en-US" altLang="zh-CN" sz="4400" b="1" dirty="0"/>
              <a:t>?</a:t>
            </a:r>
            <a:endParaRPr lang="zh-CN" altLang="en-US" sz="4400" b="1" dirty="0"/>
          </a:p>
        </p:txBody>
      </p:sp>
    </p:spTree>
    <p:extLst>
      <p:ext uri="{BB962C8B-B14F-4D97-AF65-F5344CB8AC3E}">
        <p14:creationId xmlns:p14="http://schemas.microsoft.com/office/powerpoint/2010/main" val="1896044966"/>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87505" y="1425387"/>
            <a:ext cx="10448365" cy="3539430"/>
          </a:xfrm>
          <a:prstGeom prst="rect">
            <a:avLst/>
          </a:prstGeom>
          <a:noFill/>
        </p:spPr>
        <p:txBody>
          <a:bodyPr wrap="square" rtlCol="0">
            <a:spAutoFit/>
          </a:bodyPr>
          <a:lstStyle/>
          <a:p>
            <a:r>
              <a:rPr lang="zh-CN" altLang="en-US" sz="2800" dirty="0"/>
              <a:t>这是因为要保证第</a:t>
            </a:r>
            <a:r>
              <a:rPr lang="en-US" altLang="zh-CN" sz="2800" dirty="0"/>
              <a:t>i</a:t>
            </a:r>
            <a:r>
              <a:rPr lang="zh-CN" altLang="en-US" sz="2800" dirty="0"/>
              <a:t>次循环中的状态</a:t>
            </a:r>
            <a:r>
              <a:rPr lang="en-US" altLang="zh-CN" sz="2800" dirty="0"/>
              <a:t>f[i][v]</a:t>
            </a:r>
            <a:r>
              <a:rPr lang="zh-CN" altLang="en-US" sz="2800" dirty="0"/>
              <a:t>是由状态</a:t>
            </a:r>
            <a:r>
              <a:rPr lang="en-US" altLang="zh-CN" sz="2800" dirty="0"/>
              <a:t>f[i-1][v-c[i]]</a:t>
            </a:r>
            <a:r>
              <a:rPr lang="zh-CN" altLang="en-US" sz="2800" dirty="0"/>
              <a:t>递推而来。换句话说，这正是为了保证每件物品只选一次，保证在考虑“选入第</a:t>
            </a:r>
            <a:r>
              <a:rPr lang="en-US" altLang="zh-CN" sz="2800" dirty="0"/>
              <a:t>i</a:t>
            </a:r>
            <a:r>
              <a:rPr lang="zh-CN" altLang="en-US" sz="2800" dirty="0"/>
              <a:t>件物品”这件策略时，依据的是一个绝无已经选入第</a:t>
            </a:r>
            <a:r>
              <a:rPr lang="en-US" altLang="zh-CN" sz="2800" dirty="0"/>
              <a:t>i</a:t>
            </a:r>
            <a:r>
              <a:rPr lang="zh-CN" altLang="en-US" sz="2800" dirty="0"/>
              <a:t>件物品的子结果</a:t>
            </a:r>
            <a:r>
              <a:rPr lang="en-US" altLang="zh-CN" sz="2800" dirty="0"/>
              <a:t>f[i-1][v-c[i]]</a:t>
            </a:r>
            <a:r>
              <a:rPr lang="zh-CN" altLang="en-US" sz="2800" dirty="0"/>
              <a:t>。而现在完全背包的特点恰是每种物品可选无限件，所以在考虑“加选一件第</a:t>
            </a:r>
            <a:r>
              <a:rPr lang="en-US" altLang="zh-CN" sz="2800" dirty="0"/>
              <a:t>i</a:t>
            </a:r>
            <a:r>
              <a:rPr lang="zh-CN" altLang="en-US" sz="2800" dirty="0"/>
              <a:t>种物品”这种策略时，却正需要一个可能已选入第</a:t>
            </a:r>
            <a:r>
              <a:rPr lang="en-US" altLang="zh-CN" sz="2800" dirty="0"/>
              <a:t>i</a:t>
            </a:r>
            <a:r>
              <a:rPr lang="zh-CN" altLang="en-US" sz="2800" dirty="0"/>
              <a:t>种物品的子结果</a:t>
            </a:r>
            <a:r>
              <a:rPr lang="en-US" altLang="zh-CN" sz="2800" dirty="0"/>
              <a:t>f[i][v-c[i]]</a:t>
            </a:r>
            <a:r>
              <a:rPr lang="zh-CN" altLang="en-US" sz="2800" dirty="0"/>
              <a:t>，所以就可以并且必须采用</a:t>
            </a:r>
            <a:r>
              <a:rPr lang="en-US" altLang="zh-CN" sz="2800" dirty="0"/>
              <a:t>v=0..V</a:t>
            </a:r>
            <a:r>
              <a:rPr lang="zh-CN" altLang="en-US" sz="2800" dirty="0"/>
              <a:t>的顺序循环。这就是这个简单的程序为何成立的道理。</a:t>
            </a:r>
          </a:p>
        </p:txBody>
      </p:sp>
      <p:sp>
        <p:nvSpPr>
          <p:cNvPr id="4" name="标题 3"/>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013544387"/>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850" y="269621"/>
            <a:ext cx="2665162" cy="523220"/>
          </a:xfrm>
        </p:spPr>
        <p:txBody>
          <a:bodyPr/>
          <a:lstStyle/>
          <a:p>
            <a:r>
              <a:rPr lang="en-US" altLang="zh-CN" dirty="0"/>
              <a:t>01</a:t>
            </a:r>
            <a:r>
              <a:rPr lang="zh-CN" altLang="en-US" dirty="0"/>
              <a:t>背包</a:t>
            </a:r>
          </a:p>
        </p:txBody>
      </p:sp>
      <p:sp>
        <p:nvSpPr>
          <p:cNvPr id="3" name="TextBox 2"/>
          <p:cNvSpPr txBox="1"/>
          <p:nvPr/>
        </p:nvSpPr>
        <p:spPr>
          <a:xfrm>
            <a:off x="887506" y="1425387"/>
            <a:ext cx="9614648" cy="1815882"/>
          </a:xfrm>
          <a:prstGeom prst="rect">
            <a:avLst/>
          </a:prstGeom>
          <a:noFill/>
        </p:spPr>
        <p:txBody>
          <a:bodyPr wrap="square" rtlCol="0">
            <a:spAutoFit/>
          </a:bodyPr>
          <a:lstStyle/>
          <a:p>
            <a:r>
              <a:rPr lang="zh-CN" altLang="en-US" sz="2800" dirty="0"/>
              <a:t>问题描述：</a:t>
            </a:r>
          </a:p>
          <a:p>
            <a:r>
              <a:rPr lang="en-US" altLang="zh-CN" sz="2800" dirty="0"/>
              <a:t>	</a:t>
            </a:r>
            <a:r>
              <a:rPr lang="zh-CN" altLang="en-US" sz="2800" dirty="0"/>
              <a:t>有</a:t>
            </a:r>
            <a:r>
              <a:rPr lang="en-US" altLang="zh-CN" sz="2800" dirty="0"/>
              <a:t>N</a:t>
            </a:r>
            <a:r>
              <a:rPr lang="zh-CN" altLang="en-US" sz="2800" dirty="0"/>
              <a:t>件物品和一个容量为</a:t>
            </a:r>
            <a:r>
              <a:rPr lang="en-US" altLang="zh-CN" sz="2800" dirty="0"/>
              <a:t>V</a:t>
            </a:r>
            <a:r>
              <a:rPr lang="zh-CN" altLang="en-US" sz="2800" dirty="0"/>
              <a:t>的背包。第</a:t>
            </a:r>
            <a:r>
              <a:rPr lang="en-US" altLang="zh-CN" sz="2800" dirty="0"/>
              <a:t>i</a:t>
            </a:r>
            <a:r>
              <a:rPr lang="zh-CN" altLang="en-US" sz="2800" dirty="0"/>
              <a:t>件物品的费用是</a:t>
            </a:r>
            <a:r>
              <a:rPr lang="en-US" altLang="zh-CN" sz="2800" dirty="0"/>
              <a:t>c[i]</a:t>
            </a:r>
            <a:r>
              <a:rPr lang="zh-CN" altLang="en-US" sz="2800" dirty="0"/>
              <a:t>，价值是</a:t>
            </a:r>
            <a:r>
              <a:rPr lang="en-US" altLang="zh-CN" sz="2800" dirty="0"/>
              <a:t>w[i]</a:t>
            </a:r>
            <a:r>
              <a:rPr lang="zh-CN" altLang="en-US" sz="2800" dirty="0"/>
              <a:t>。求解将哪些物品装入背包可使这些物品的费用总和不超过背包容量，且价值总和最大。 </a:t>
            </a:r>
          </a:p>
        </p:txBody>
      </p:sp>
    </p:spTree>
    <p:extLst>
      <p:ext uri="{BB962C8B-B14F-4D97-AF65-F5344CB8AC3E}">
        <p14:creationId xmlns:p14="http://schemas.microsoft.com/office/powerpoint/2010/main" val="3817492435"/>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87505" y="1425387"/>
            <a:ext cx="10246659" cy="2246769"/>
          </a:xfrm>
          <a:prstGeom prst="rect">
            <a:avLst/>
          </a:prstGeom>
          <a:noFill/>
        </p:spPr>
        <p:txBody>
          <a:bodyPr wrap="square" rtlCol="0">
            <a:spAutoFit/>
          </a:bodyPr>
          <a:lstStyle/>
          <a:p>
            <a:r>
              <a:rPr lang="zh-CN" altLang="en-US" sz="2800" dirty="0"/>
              <a:t>这个算法也可以以另外的思路得出。例如，基本思路中的状态转移方程可以等价地变形成这种形式：</a:t>
            </a:r>
            <a:endParaRPr lang="en-US" altLang="zh-CN" sz="2800" dirty="0"/>
          </a:p>
          <a:p>
            <a:endParaRPr lang="en-US" altLang="zh-CN" sz="2800" dirty="0"/>
          </a:p>
          <a:p>
            <a:endParaRPr lang="zh-CN" altLang="en-US" sz="2800" dirty="0"/>
          </a:p>
          <a:p>
            <a:r>
              <a:rPr lang="en-US" altLang="zh-CN" sz="2800" dirty="0">
                <a:solidFill>
                  <a:srgbClr val="FF0000"/>
                </a:solidFill>
              </a:rPr>
              <a:t>f[i][v]=max{f[i-1][v],f[i][v-c[i]]+w[i]}</a:t>
            </a:r>
          </a:p>
        </p:txBody>
      </p:sp>
      <p:sp>
        <p:nvSpPr>
          <p:cNvPr id="4" name="标题 3"/>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101356269"/>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850" y="269621"/>
            <a:ext cx="2665162" cy="523220"/>
          </a:xfrm>
        </p:spPr>
        <p:txBody>
          <a:bodyPr/>
          <a:lstStyle/>
          <a:p>
            <a:r>
              <a:rPr lang="zh-CN" altLang="en-US" dirty="0"/>
              <a:t>多重背包</a:t>
            </a:r>
          </a:p>
        </p:txBody>
      </p:sp>
      <p:sp>
        <p:nvSpPr>
          <p:cNvPr id="3" name="TextBox 2"/>
          <p:cNvSpPr txBox="1"/>
          <p:nvPr/>
        </p:nvSpPr>
        <p:spPr>
          <a:xfrm>
            <a:off x="887506" y="1425387"/>
            <a:ext cx="9614648" cy="2246769"/>
          </a:xfrm>
          <a:prstGeom prst="rect">
            <a:avLst/>
          </a:prstGeom>
          <a:noFill/>
        </p:spPr>
        <p:txBody>
          <a:bodyPr wrap="square" rtlCol="0">
            <a:spAutoFit/>
          </a:bodyPr>
          <a:lstStyle/>
          <a:p>
            <a:r>
              <a:rPr lang="zh-CN" altLang="en-US" sz="2800" dirty="0"/>
              <a:t>题目描述：</a:t>
            </a:r>
            <a:endParaRPr lang="en-US" altLang="zh-CN" sz="2800" dirty="0"/>
          </a:p>
          <a:p>
            <a:r>
              <a:rPr lang="en-US" altLang="zh-CN" sz="2800" dirty="0"/>
              <a:t>	</a:t>
            </a:r>
            <a:r>
              <a:rPr lang="zh-CN" altLang="en-US" sz="2800" dirty="0"/>
              <a:t>有</a:t>
            </a:r>
            <a:r>
              <a:rPr lang="en-US" altLang="zh-CN" sz="2800" dirty="0"/>
              <a:t>N</a:t>
            </a:r>
            <a:r>
              <a:rPr lang="zh-CN" altLang="en-US" sz="2800" dirty="0"/>
              <a:t>种物品和一个容量为</a:t>
            </a:r>
            <a:r>
              <a:rPr lang="en-US" altLang="zh-CN" sz="2800" dirty="0"/>
              <a:t>V</a:t>
            </a:r>
            <a:r>
              <a:rPr lang="zh-CN" altLang="en-US" sz="2800" dirty="0"/>
              <a:t>的背包。第</a:t>
            </a:r>
            <a:r>
              <a:rPr lang="en-US" altLang="zh-CN" sz="2800" dirty="0"/>
              <a:t>i</a:t>
            </a:r>
            <a:r>
              <a:rPr lang="zh-CN" altLang="en-US" sz="2800" dirty="0"/>
              <a:t>种物品</a:t>
            </a:r>
            <a:r>
              <a:rPr lang="zh-CN" altLang="en-US" sz="2800" dirty="0">
                <a:solidFill>
                  <a:srgbClr val="FF0000"/>
                </a:solidFill>
              </a:rPr>
              <a:t>最多有</a:t>
            </a:r>
            <a:r>
              <a:rPr lang="en-US" altLang="zh-CN" sz="2800" dirty="0">
                <a:solidFill>
                  <a:srgbClr val="FF0000"/>
                </a:solidFill>
              </a:rPr>
              <a:t>n[i]</a:t>
            </a:r>
            <a:r>
              <a:rPr lang="zh-CN" altLang="en-US" sz="2800" dirty="0">
                <a:solidFill>
                  <a:srgbClr val="FF0000"/>
                </a:solidFill>
              </a:rPr>
              <a:t>件</a:t>
            </a:r>
            <a:r>
              <a:rPr lang="zh-CN" altLang="en-US" sz="2800" dirty="0"/>
              <a:t>可用，每件费用是</a:t>
            </a:r>
            <a:r>
              <a:rPr lang="en-US" altLang="zh-CN" sz="2800" dirty="0"/>
              <a:t>c[i]</a:t>
            </a:r>
            <a:r>
              <a:rPr lang="zh-CN" altLang="en-US" sz="2800" dirty="0"/>
              <a:t>，价值是</a:t>
            </a:r>
            <a:r>
              <a:rPr lang="en-US" altLang="zh-CN" sz="2800" dirty="0"/>
              <a:t>w[i]</a:t>
            </a:r>
            <a:r>
              <a:rPr lang="zh-CN" altLang="en-US" sz="2800" dirty="0"/>
              <a:t>。求解将哪些物品装入背包可使这些物品的费用总和不超过背包容量，且价值总和最大。</a:t>
            </a:r>
          </a:p>
        </p:txBody>
      </p:sp>
    </p:spTree>
    <p:extLst>
      <p:ext uri="{BB962C8B-B14F-4D97-AF65-F5344CB8AC3E}">
        <p14:creationId xmlns:p14="http://schemas.microsoft.com/office/powerpoint/2010/main" val="305390185"/>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850" y="269621"/>
            <a:ext cx="3929185" cy="523220"/>
          </a:xfrm>
        </p:spPr>
        <p:txBody>
          <a:bodyPr/>
          <a:lstStyle/>
          <a:p>
            <a:r>
              <a:rPr lang="zh-CN" altLang="en-US" dirty="0"/>
              <a:t>基本思路</a:t>
            </a:r>
          </a:p>
        </p:txBody>
      </p:sp>
      <p:sp>
        <p:nvSpPr>
          <p:cNvPr id="3" name="TextBox 2"/>
          <p:cNvSpPr txBox="1"/>
          <p:nvPr/>
        </p:nvSpPr>
        <p:spPr>
          <a:xfrm>
            <a:off x="887505" y="1425387"/>
            <a:ext cx="10448365" cy="3539430"/>
          </a:xfrm>
          <a:prstGeom prst="rect">
            <a:avLst/>
          </a:prstGeom>
          <a:noFill/>
        </p:spPr>
        <p:txBody>
          <a:bodyPr wrap="square" rtlCol="0">
            <a:spAutoFit/>
          </a:bodyPr>
          <a:lstStyle/>
          <a:p>
            <a:r>
              <a:rPr lang="zh-CN" altLang="en-US" sz="2800" dirty="0"/>
              <a:t>这题目和完全背包问题很类似。基本的方程只需将完全背包问题的方程略微一改即可，因为对于第</a:t>
            </a:r>
            <a:r>
              <a:rPr lang="en-US" altLang="zh-CN" sz="2800" dirty="0"/>
              <a:t>i</a:t>
            </a:r>
            <a:r>
              <a:rPr lang="zh-CN" altLang="en-US" sz="2800" dirty="0"/>
              <a:t>种物品有</a:t>
            </a:r>
            <a:r>
              <a:rPr lang="en-US" altLang="zh-CN" sz="2800" dirty="0"/>
              <a:t>n[i]+1</a:t>
            </a:r>
            <a:r>
              <a:rPr lang="zh-CN" altLang="en-US" sz="2800" dirty="0"/>
              <a:t>种策略：取</a:t>
            </a:r>
            <a:r>
              <a:rPr lang="en-US" altLang="zh-CN" sz="2800" dirty="0"/>
              <a:t>0</a:t>
            </a:r>
            <a:r>
              <a:rPr lang="zh-CN" altLang="en-US" sz="2800" dirty="0"/>
              <a:t>件，取</a:t>
            </a:r>
            <a:r>
              <a:rPr lang="en-US" altLang="zh-CN" sz="2800" dirty="0"/>
              <a:t>1</a:t>
            </a:r>
            <a:r>
              <a:rPr lang="zh-CN" altLang="en-US" sz="2800" dirty="0"/>
              <a:t>件</a:t>
            </a:r>
            <a:r>
              <a:rPr lang="en-US" altLang="zh-CN" sz="2800" dirty="0"/>
              <a:t>……</a:t>
            </a:r>
            <a:r>
              <a:rPr lang="zh-CN" altLang="en-US" sz="2800" dirty="0"/>
              <a:t>取</a:t>
            </a:r>
            <a:r>
              <a:rPr lang="en-US" altLang="zh-CN" sz="2800" dirty="0"/>
              <a:t>n[i]</a:t>
            </a:r>
            <a:r>
              <a:rPr lang="zh-CN" altLang="en-US" sz="2800" dirty="0"/>
              <a:t>件。令</a:t>
            </a:r>
            <a:r>
              <a:rPr lang="en-US" altLang="zh-CN" sz="2800" dirty="0"/>
              <a:t>f[i][v]</a:t>
            </a:r>
            <a:r>
              <a:rPr lang="zh-CN" altLang="en-US" sz="2800" dirty="0"/>
              <a:t>表示前</a:t>
            </a:r>
            <a:r>
              <a:rPr lang="en-US" altLang="zh-CN" sz="2800" dirty="0"/>
              <a:t>i</a:t>
            </a:r>
            <a:r>
              <a:rPr lang="zh-CN" altLang="en-US" sz="2800" dirty="0"/>
              <a:t>种物品恰放入一个容量为</a:t>
            </a:r>
            <a:r>
              <a:rPr lang="en-US" altLang="zh-CN" sz="2800" dirty="0"/>
              <a:t>v</a:t>
            </a:r>
            <a:r>
              <a:rPr lang="zh-CN" altLang="en-US" sz="2800" dirty="0"/>
              <a:t>的背包的最大权值，则有状态转移方程：</a:t>
            </a:r>
            <a:endParaRPr lang="en-US" altLang="zh-CN" sz="2800" dirty="0"/>
          </a:p>
          <a:p>
            <a:endParaRPr lang="zh-CN" altLang="en-US" sz="2800" dirty="0"/>
          </a:p>
          <a:p>
            <a:r>
              <a:rPr lang="en-US" altLang="zh-CN" sz="2800" dirty="0">
                <a:solidFill>
                  <a:srgbClr val="FF0000"/>
                </a:solidFill>
              </a:rPr>
              <a:t>f[i][v]=max{f[i-1][v-k*c[i]]+k*w[i]|0&lt;=k&lt;=n[i]}</a:t>
            </a:r>
          </a:p>
          <a:p>
            <a:endParaRPr lang="en-US" altLang="zh-CN" sz="2800" dirty="0">
              <a:solidFill>
                <a:srgbClr val="FF0000"/>
              </a:solidFill>
            </a:endParaRPr>
          </a:p>
          <a:p>
            <a:r>
              <a:rPr lang="zh-CN" altLang="en-US" sz="2800" dirty="0"/>
              <a:t>复杂度是</a:t>
            </a:r>
            <a:r>
              <a:rPr lang="en-US" altLang="zh-CN" sz="2800" dirty="0"/>
              <a:t>O(V*</a:t>
            </a:r>
            <a:r>
              <a:rPr lang="el-GR" altLang="zh-CN" sz="2800" dirty="0"/>
              <a:t>Σ</a:t>
            </a:r>
            <a:r>
              <a:rPr lang="en-US" altLang="zh-CN" sz="2800" dirty="0"/>
              <a:t>n[i])</a:t>
            </a:r>
            <a:r>
              <a:rPr lang="zh-CN" altLang="en-US" sz="2800" dirty="0"/>
              <a:t>。</a:t>
            </a:r>
          </a:p>
        </p:txBody>
      </p:sp>
    </p:spTree>
    <p:extLst>
      <p:ext uri="{BB962C8B-B14F-4D97-AF65-F5344CB8AC3E}">
        <p14:creationId xmlns:p14="http://schemas.microsoft.com/office/powerpoint/2010/main" val="1916118276"/>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850" y="269621"/>
            <a:ext cx="3929185" cy="523220"/>
          </a:xfrm>
        </p:spPr>
        <p:txBody>
          <a:bodyPr/>
          <a:lstStyle/>
          <a:p>
            <a:r>
              <a:rPr lang="zh-CN" altLang="en-US" dirty="0"/>
              <a:t>优化时间复杂度</a:t>
            </a:r>
          </a:p>
        </p:txBody>
      </p:sp>
      <p:sp>
        <p:nvSpPr>
          <p:cNvPr id="3" name="TextBox 2"/>
          <p:cNvSpPr txBox="1"/>
          <p:nvPr/>
        </p:nvSpPr>
        <p:spPr>
          <a:xfrm>
            <a:off x="887505" y="1425387"/>
            <a:ext cx="10448365" cy="1815882"/>
          </a:xfrm>
          <a:prstGeom prst="rect">
            <a:avLst/>
          </a:prstGeom>
          <a:noFill/>
        </p:spPr>
        <p:txBody>
          <a:bodyPr wrap="square" rtlCol="0">
            <a:spAutoFit/>
          </a:bodyPr>
          <a:lstStyle/>
          <a:p>
            <a:r>
              <a:rPr lang="zh-CN" altLang="en-US" sz="2800" dirty="0"/>
              <a:t>仍考虑二进制的思想</a:t>
            </a:r>
            <a:endParaRPr lang="en-US" altLang="zh-CN" sz="2800" dirty="0"/>
          </a:p>
          <a:p>
            <a:r>
              <a:rPr lang="zh-CN" altLang="en-US" sz="2800" dirty="0"/>
              <a:t>我们考虑把第</a:t>
            </a:r>
            <a:r>
              <a:rPr lang="en-US" altLang="zh-CN" sz="2800" dirty="0"/>
              <a:t>i</a:t>
            </a:r>
            <a:r>
              <a:rPr lang="zh-CN" altLang="en-US" sz="2800" dirty="0"/>
              <a:t>种物品换成若干件物品，使得原问题中第</a:t>
            </a:r>
            <a:r>
              <a:rPr lang="en-US" altLang="zh-CN" sz="2800" dirty="0"/>
              <a:t>i</a:t>
            </a:r>
            <a:r>
              <a:rPr lang="zh-CN" altLang="en-US" sz="2800" dirty="0"/>
              <a:t>种物品可取的每种策略</a:t>
            </a:r>
            <a:r>
              <a:rPr lang="en-US" altLang="zh-CN" sz="2800" dirty="0"/>
              <a:t>——</a:t>
            </a:r>
            <a:r>
              <a:rPr lang="zh-CN" altLang="en-US" sz="2800" dirty="0"/>
              <a:t>取</a:t>
            </a:r>
            <a:r>
              <a:rPr lang="en-US" altLang="zh-CN" sz="2800" dirty="0"/>
              <a:t>0..n[i]</a:t>
            </a:r>
            <a:r>
              <a:rPr lang="zh-CN" altLang="en-US" sz="2800" dirty="0"/>
              <a:t>件</a:t>
            </a:r>
            <a:r>
              <a:rPr lang="en-US" altLang="zh-CN" sz="2800" dirty="0"/>
              <a:t>——</a:t>
            </a:r>
            <a:r>
              <a:rPr lang="zh-CN" altLang="en-US" sz="2800" dirty="0"/>
              <a:t>均能等价于取若干件代换以后的物品。另外，取超过</a:t>
            </a:r>
            <a:r>
              <a:rPr lang="en-US" altLang="zh-CN" sz="2800" dirty="0"/>
              <a:t>n[i]</a:t>
            </a:r>
            <a:r>
              <a:rPr lang="zh-CN" altLang="en-US" sz="2800" dirty="0"/>
              <a:t>件的策略必不能出现。</a:t>
            </a:r>
          </a:p>
        </p:txBody>
      </p:sp>
    </p:spTree>
    <p:extLst>
      <p:ext uri="{BB962C8B-B14F-4D97-AF65-F5344CB8AC3E}">
        <p14:creationId xmlns:p14="http://schemas.microsoft.com/office/powerpoint/2010/main" val="2389916155"/>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850" y="269621"/>
            <a:ext cx="3929185" cy="523220"/>
          </a:xfrm>
        </p:spPr>
        <p:txBody>
          <a:bodyPr/>
          <a:lstStyle/>
          <a:p>
            <a:r>
              <a:rPr lang="zh-CN" altLang="en-US" dirty="0"/>
              <a:t>优化时间复杂度</a:t>
            </a:r>
          </a:p>
        </p:txBody>
      </p:sp>
      <p:sp>
        <p:nvSpPr>
          <p:cNvPr id="3" name="TextBox 2"/>
          <p:cNvSpPr txBox="1"/>
          <p:nvPr/>
        </p:nvSpPr>
        <p:spPr>
          <a:xfrm>
            <a:off x="887505" y="1425387"/>
            <a:ext cx="10448365" cy="2246769"/>
          </a:xfrm>
          <a:prstGeom prst="rect">
            <a:avLst/>
          </a:prstGeom>
          <a:noFill/>
        </p:spPr>
        <p:txBody>
          <a:bodyPr wrap="square" rtlCol="0">
            <a:spAutoFit/>
          </a:bodyPr>
          <a:lstStyle/>
          <a:p>
            <a:r>
              <a:rPr lang="zh-CN" altLang="en-US" sz="2800" dirty="0"/>
              <a:t>将第</a:t>
            </a:r>
            <a:r>
              <a:rPr lang="en-US" altLang="zh-CN" sz="2800" dirty="0"/>
              <a:t>i</a:t>
            </a:r>
            <a:r>
              <a:rPr lang="zh-CN" altLang="en-US" sz="2800" dirty="0"/>
              <a:t>种物品分成若干件物品，其中每件物品有一个系数，这件物品的费用和价值均是原来的费用和价值乘以这个系数。使这些系数分别为</a:t>
            </a:r>
            <a:r>
              <a:rPr lang="en-US" altLang="zh-CN" sz="2800" dirty="0"/>
              <a:t>1,2,4,...,2^(k-1),n[i]-2^k+1</a:t>
            </a:r>
            <a:r>
              <a:rPr lang="zh-CN" altLang="en-US" sz="2800" dirty="0"/>
              <a:t>，且</a:t>
            </a:r>
            <a:r>
              <a:rPr lang="en-US" altLang="zh-CN" sz="2800" dirty="0"/>
              <a:t>k</a:t>
            </a:r>
            <a:r>
              <a:rPr lang="zh-CN" altLang="en-US" sz="2800" dirty="0"/>
              <a:t>是满足</a:t>
            </a:r>
            <a:r>
              <a:rPr lang="en-US" altLang="zh-CN" sz="2800" dirty="0"/>
              <a:t>n[i]-2^k+1&gt;0</a:t>
            </a:r>
            <a:r>
              <a:rPr lang="zh-CN" altLang="en-US" sz="2800" dirty="0"/>
              <a:t>的最大整数。例如，如果</a:t>
            </a:r>
            <a:r>
              <a:rPr lang="en-US" altLang="zh-CN" sz="2800" dirty="0"/>
              <a:t>n[i]</a:t>
            </a:r>
            <a:r>
              <a:rPr lang="zh-CN" altLang="en-US" sz="2800" dirty="0"/>
              <a:t>为</a:t>
            </a:r>
            <a:r>
              <a:rPr lang="en-US" altLang="zh-CN" sz="2800" dirty="0"/>
              <a:t>13</a:t>
            </a:r>
            <a:r>
              <a:rPr lang="zh-CN" altLang="en-US" sz="2800" dirty="0"/>
              <a:t>，就将这种物品分成系数分别为</a:t>
            </a:r>
            <a:r>
              <a:rPr lang="en-US" altLang="zh-CN" sz="2800" dirty="0"/>
              <a:t>1,2,4,6</a:t>
            </a:r>
            <a:r>
              <a:rPr lang="zh-CN" altLang="en-US" sz="2800" dirty="0"/>
              <a:t>的四件物品。</a:t>
            </a:r>
          </a:p>
        </p:txBody>
      </p:sp>
    </p:spTree>
    <p:extLst>
      <p:ext uri="{BB962C8B-B14F-4D97-AF65-F5344CB8AC3E}">
        <p14:creationId xmlns:p14="http://schemas.microsoft.com/office/powerpoint/2010/main" val="873833093"/>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850" y="269621"/>
            <a:ext cx="3929185" cy="523220"/>
          </a:xfrm>
        </p:spPr>
        <p:txBody>
          <a:bodyPr/>
          <a:lstStyle/>
          <a:p>
            <a:r>
              <a:rPr lang="zh-CN" altLang="en-US" dirty="0"/>
              <a:t>优化时间复杂度</a:t>
            </a:r>
          </a:p>
        </p:txBody>
      </p:sp>
      <p:sp>
        <p:nvSpPr>
          <p:cNvPr id="3" name="TextBox 2"/>
          <p:cNvSpPr txBox="1"/>
          <p:nvPr/>
        </p:nvSpPr>
        <p:spPr>
          <a:xfrm>
            <a:off x="887505" y="1425387"/>
            <a:ext cx="10448365" cy="2677656"/>
          </a:xfrm>
          <a:prstGeom prst="rect">
            <a:avLst/>
          </a:prstGeom>
          <a:noFill/>
        </p:spPr>
        <p:txBody>
          <a:bodyPr wrap="square" rtlCol="0">
            <a:spAutoFit/>
          </a:bodyPr>
          <a:lstStyle/>
          <a:p>
            <a:r>
              <a:rPr lang="zh-CN" altLang="en-US" sz="2800" dirty="0"/>
              <a:t>分成的这几件物品的系数和为</a:t>
            </a:r>
            <a:r>
              <a:rPr lang="en-US" altLang="zh-CN" sz="2800" dirty="0"/>
              <a:t>n[i]</a:t>
            </a:r>
            <a:r>
              <a:rPr lang="zh-CN" altLang="en-US" sz="2800" dirty="0"/>
              <a:t>，表明不可能取多于</a:t>
            </a:r>
            <a:r>
              <a:rPr lang="en-US" altLang="zh-CN" sz="2800" dirty="0"/>
              <a:t>n[i]</a:t>
            </a:r>
            <a:r>
              <a:rPr lang="zh-CN" altLang="en-US" sz="2800" dirty="0"/>
              <a:t>件的第</a:t>
            </a:r>
            <a:r>
              <a:rPr lang="en-US" altLang="zh-CN" sz="2800" dirty="0"/>
              <a:t>i</a:t>
            </a:r>
            <a:r>
              <a:rPr lang="zh-CN" altLang="en-US" sz="2800" dirty="0"/>
              <a:t>种物品。另外这种方法也能保证对于</a:t>
            </a:r>
            <a:r>
              <a:rPr lang="en-US" altLang="zh-CN" sz="2800" dirty="0"/>
              <a:t>0..n[i]</a:t>
            </a:r>
            <a:r>
              <a:rPr lang="zh-CN" altLang="en-US" sz="2800" dirty="0"/>
              <a:t>间的每一个整数，均可以用若干个系数的和表示</a:t>
            </a:r>
          </a:p>
          <a:p>
            <a:endParaRPr lang="zh-CN" altLang="en-US" sz="2800" dirty="0"/>
          </a:p>
          <a:p>
            <a:r>
              <a:rPr lang="zh-CN" altLang="en-US" sz="2800" dirty="0"/>
              <a:t>这样就将第</a:t>
            </a:r>
            <a:r>
              <a:rPr lang="en-US" altLang="zh-CN" sz="2800" dirty="0"/>
              <a:t>i</a:t>
            </a:r>
            <a:r>
              <a:rPr lang="zh-CN" altLang="en-US" sz="2800" dirty="0"/>
              <a:t>种物品分成了</a:t>
            </a:r>
            <a:r>
              <a:rPr lang="en-US" altLang="zh-CN" sz="2800" dirty="0"/>
              <a:t>O(log n[i])</a:t>
            </a:r>
            <a:r>
              <a:rPr lang="zh-CN" altLang="en-US" sz="2800" dirty="0"/>
              <a:t>种物品，将原问题转化为了复杂度为</a:t>
            </a:r>
            <a:r>
              <a:rPr lang="en-US" altLang="zh-CN" sz="2800" dirty="0"/>
              <a:t>O(V*</a:t>
            </a:r>
            <a:r>
              <a:rPr lang="en-US" altLang="zh-CN" sz="2800" dirty="0" err="1"/>
              <a:t>Σlog</a:t>
            </a:r>
            <a:r>
              <a:rPr lang="en-US" altLang="zh-CN" sz="2800" dirty="0"/>
              <a:t> n[i])</a:t>
            </a:r>
            <a:r>
              <a:rPr lang="zh-CN" altLang="en-US" sz="2800" dirty="0"/>
              <a:t>的</a:t>
            </a:r>
            <a:r>
              <a:rPr lang="en-US" altLang="zh-CN" sz="2800" dirty="0"/>
              <a:t>01</a:t>
            </a:r>
            <a:r>
              <a:rPr lang="zh-CN" altLang="en-US" sz="2800" dirty="0"/>
              <a:t>背包问题，是很大的改进。</a:t>
            </a:r>
          </a:p>
        </p:txBody>
      </p:sp>
    </p:spTree>
    <p:extLst>
      <p:ext uri="{BB962C8B-B14F-4D97-AF65-F5344CB8AC3E}">
        <p14:creationId xmlns:p14="http://schemas.microsoft.com/office/powerpoint/2010/main" val="698107669"/>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850" y="269621"/>
            <a:ext cx="2665162" cy="523220"/>
          </a:xfrm>
        </p:spPr>
        <p:txBody>
          <a:bodyPr/>
          <a:lstStyle/>
          <a:p>
            <a:r>
              <a:rPr lang="zh-CN" altLang="en-US" dirty="0"/>
              <a:t>二维费用背包</a:t>
            </a:r>
          </a:p>
        </p:txBody>
      </p:sp>
      <p:sp>
        <p:nvSpPr>
          <p:cNvPr id="3" name="TextBox 2"/>
          <p:cNvSpPr txBox="1"/>
          <p:nvPr/>
        </p:nvSpPr>
        <p:spPr>
          <a:xfrm>
            <a:off x="887506" y="1425387"/>
            <a:ext cx="9614648" cy="3108543"/>
          </a:xfrm>
          <a:prstGeom prst="rect">
            <a:avLst/>
          </a:prstGeom>
          <a:noFill/>
        </p:spPr>
        <p:txBody>
          <a:bodyPr wrap="square" rtlCol="0">
            <a:spAutoFit/>
          </a:bodyPr>
          <a:lstStyle/>
          <a:p>
            <a:r>
              <a:rPr lang="zh-CN" altLang="en-US" sz="2800" dirty="0"/>
              <a:t>题目描述：</a:t>
            </a:r>
            <a:endParaRPr lang="en-US" altLang="zh-CN" sz="2800" dirty="0"/>
          </a:p>
          <a:p>
            <a:r>
              <a:rPr lang="en-US" altLang="zh-CN" sz="2800" dirty="0"/>
              <a:t>	</a:t>
            </a:r>
            <a:r>
              <a:rPr lang="zh-CN" altLang="en-US" sz="2800" dirty="0"/>
              <a:t>对于每件物品，具有</a:t>
            </a:r>
            <a:r>
              <a:rPr lang="zh-CN" altLang="en-US" sz="2800" dirty="0">
                <a:solidFill>
                  <a:srgbClr val="FF0000"/>
                </a:solidFill>
              </a:rPr>
              <a:t>两种</a:t>
            </a:r>
            <a:r>
              <a:rPr lang="zh-CN" altLang="en-US" sz="2800" dirty="0"/>
              <a:t>不同的费用，选择这件物品必须同时付出这两种费用。对于每种费用都有一个可付出的最大值（背包容量）。问怎样选择物品可以得到最大的价值。设第</a:t>
            </a:r>
            <a:r>
              <a:rPr lang="en-US" altLang="zh-CN" sz="2800" dirty="0"/>
              <a:t>i </a:t>
            </a:r>
            <a:r>
              <a:rPr lang="zh-CN" altLang="en-US" sz="2800" dirty="0"/>
              <a:t>件物品所需的两种费用分别为</a:t>
            </a:r>
            <a:r>
              <a:rPr lang="en-US" altLang="zh-CN" sz="2800" dirty="0" err="1"/>
              <a:t>Ci</a:t>
            </a:r>
            <a:r>
              <a:rPr lang="en-US" altLang="zh-CN" sz="2800" dirty="0"/>
              <a:t> </a:t>
            </a:r>
            <a:r>
              <a:rPr lang="zh-CN" altLang="en-US" sz="2800" dirty="0"/>
              <a:t>和</a:t>
            </a:r>
            <a:r>
              <a:rPr lang="en-US" altLang="zh-CN" sz="2800" dirty="0"/>
              <a:t>Di</a:t>
            </a:r>
            <a:r>
              <a:rPr lang="zh-CN" altLang="en-US" sz="2800" dirty="0"/>
              <a:t>。两种费用可付出的最大值（也即两种背包容量）分别为</a:t>
            </a:r>
            <a:r>
              <a:rPr lang="en-US" altLang="zh-CN" sz="2800" dirty="0"/>
              <a:t>V </a:t>
            </a:r>
            <a:r>
              <a:rPr lang="zh-CN" altLang="en-US" sz="2800" dirty="0"/>
              <a:t>和</a:t>
            </a:r>
            <a:r>
              <a:rPr lang="en-US" altLang="zh-CN" sz="2800" dirty="0"/>
              <a:t>U</a:t>
            </a:r>
            <a:r>
              <a:rPr lang="zh-CN" altLang="en-US" sz="2800" dirty="0"/>
              <a:t>。物品的价值为</a:t>
            </a:r>
            <a:r>
              <a:rPr lang="en-US" altLang="zh-CN" sz="2800" dirty="0"/>
              <a:t>Wi</a:t>
            </a:r>
            <a:r>
              <a:rPr lang="zh-CN" altLang="en-US" sz="2800" dirty="0"/>
              <a:t>。</a:t>
            </a:r>
          </a:p>
        </p:txBody>
      </p:sp>
    </p:spTree>
    <p:extLst>
      <p:ext uri="{BB962C8B-B14F-4D97-AF65-F5344CB8AC3E}">
        <p14:creationId xmlns:p14="http://schemas.microsoft.com/office/powerpoint/2010/main" val="137199052"/>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850" y="269621"/>
            <a:ext cx="3929185" cy="523220"/>
          </a:xfrm>
        </p:spPr>
        <p:txBody>
          <a:bodyPr/>
          <a:lstStyle/>
          <a:p>
            <a:r>
              <a:rPr lang="zh-CN" altLang="en-US" dirty="0"/>
              <a:t>基本思路</a:t>
            </a:r>
          </a:p>
        </p:txBody>
      </p:sp>
      <p:sp>
        <p:nvSpPr>
          <p:cNvPr id="3" name="TextBox 2"/>
          <p:cNvSpPr txBox="1"/>
          <p:nvPr/>
        </p:nvSpPr>
        <p:spPr>
          <a:xfrm>
            <a:off x="887505" y="1425387"/>
            <a:ext cx="10448365" cy="3970318"/>
          </a:xfrm>
          <a:prstGeom prst="rect">
            <a:avLst/>
          </a:prstGeom>
          <a:noFill/>
        </p:spPr>
        <p:txBody>
          <a:bodyPr wrap="square" rtlCol="0">
            <a:spAutoFit/>
          </a:bodyPr>
          <a:lstStyle/>
          <a:p>
            <a:r>
              <a:rPr lang="zh-CN" altLang="en-US" sz="2800" dirty="0"/>
              <a:t>费用加了一维，只需状态也加一维即可。设</a:t>
            </a:r>
            <a:r>
              <a:rPr lang="en-US" altLang="zh-CN" sz="2800" dirty="0"/>
              <a:t>F[i, v, u] </a:t>
            </a:r>
            <a:r>
              <a:rPr lang="zh-CN" altLang="en-US" sz="2800" dirty="0"/>
              <a:t>表示前</a:t>
            </a:r>
            <a:r>
              <a:rPr lang="en-US" altLang="zh-CN" sz="2800" dirty="0"/>
              <a:t>i </a:t>
            </a:r>
            <a:r>
              <a:rPr lang="zh-CN" altLang="en-US" sz="2800" dirty="0"/>
              <a:t>件物品付出两种费用分别为</a:t>
            </a:r>
            <a:r>
              <a:rPr lang="en-US" altLang="zh-CN" sz="2800" dirty="0"/>
              <a:t>v </a:t>
            </a:r>
            <a:r>
              <a:rPr lang="zh-CN" altLang="en-US" sz="2800" dirty="0"/>
              <a:t>和</a:t>
            </a:r>
            <a:r>
              <a:rPr lang="en-US" altLang="zh-CN" sz="2800" dirty="0"/>
              <a:t>u </a:t>
            </a:r>
            <a:r>
              <a:rPr lang="zh-CN" altLang="en-US" sz="2800" dirty="0"/>
              <a:t>时可获得的最大价值。状态转移方程就是：</a:t>
            </a:r>
            <a:endParaRPr lang="en-US" altLang="zh-CN" sz="2800" dirty="0"/>
          </a:p>
          <a:p>
            <a:endParaRPr lang="en-US" altLang="zh-CN" sz="2800" dirty="0"/>
          </a:p>
          <a:p>
            <a:endParaRPr lang="en-US" altLang="zh-CN" sz="2800" dirty="0"/>
          </a:p>
          <a:p>
            <a:r>
              <a:rPr lang="zh-CN" altLang="en-US" sz="2800" dirty="0"/>
              <a:t>如前述优化空间复杂度的方法，可以只使用二维的数组：当每件物品只可以取一次时变量</a:t>
            </a:r>
            <a:r>
              <a:rPr lang="en-US" altLang="zh-CN" sz="2800" dirty="0"/>
              <a:t>v </a:t>
            </a:r>
            <a:r>
              <a:rPr lang="zh-CN" altLang="en-US" sz="2800" dirty="0"/>
              <a:t>和</a:t>
            </a:r>
            <a:r>
              <a:rPr lang="en-US" altLang="zh-CN" sz="2800" dirty="0"/>
              <a:t>u </a:t>
            </a:r>
            <a:r>
              <a:rPr lang="zh-CN" altLang="en-US" sz="2800" dirty="0"/>
              <a:t>采用逆序的循环，当物品有如完全背包问题时采用顺序的循环，当物品有如多重背包问题时拆分物品。</a:t>
            </a:r>
          </a:p>
        </p:txBody>
      </p:sp>
      <p:pic>
        <p:nvPicPr>
          <p:cNvPr id="1026" name="Picture 2" descr="https://upload-images.jianshu.io/upload_images/1727685-1c2e020256d16b98.png?imageMogr2/auto-ori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1306" y="2810382"/>
            <a:ext cx="9344977" cy="696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7891960"/>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850" y="269621"/>
            <a:ext cx="3929185" cy="523220"/>
          </a:xfrm>
        </p:spPr>
        <p:txBody>
          <a:bodyPr/>
          <a:lstStyle/>
          <a:p>
            <a:r>
              <a:rPr lang="zh-CN" altLang="en-US" dirty="0"/>
              <a:t>物品总个数的限制</a:t>
            </a:r>
          </a:p>
        </p:txBody>
      </p:sp>
      <p:sp>
        <p:nvSpPr>
          <p:cNvPr id="3" name="TextBox 2"/>
          <p:cNvSpPr txBox="1"/>
          <p:nvPr/>
        </p:nvSpPr>
        <p:spPr>
          <a:xfrm>
            <a:off x="887505" y="1425387"/>
            <a:ext cx="10448365" cy="3108543"/>
          </a:xfrm>
          <a:prstGeom prst="rect">
            <a:avLst/>
          </a:prstGeom>
          <a:noFill/>
        </p:spPr>
        <p:txBody>
          <a:bodyPr wrap="square" rtlCol="0">
            <a:spAutoFit/>
          </a:bodyPr>
          <a:lstStyle/>
          <a:p>
            <a:r>
              <a:rPr lang="zh-CN" altLang="en-US" sz="2800" dirty="0"/>
              <a:t>有时，“二维费用”的条件是以这样一种隐含的方式给出的：最多只能取</a:t>
            </a:r>
            <a:r>
              <a:rPr lang="en-US" altLang="zh-CN" sz="2800" dirty="0"/>
              <a:t>U </a:t>
            </a:r>
            <a:r>
              <a:rPr lang="zh-CN" altLang="en-US" sz="2800" dirty="0"/>
              <a:t>件物品。这事实上相当于每件物品多了一种“件数”的费用，每个物品的件数费用均为</a:t>
            </a:r>
            <a:r>
              <a:rPr lang="en-US" altLang="zh-CN" sz="2800" dirty="0"/>
              <a:t>1</a:t>
            </a:r>
            <a:r>
              <a:rPr lang="zh-CN" altLang="en-US" sz="2800" dirty="0"/>
              <a:t>，可以付出的最大件数费用为</a:t>
            </a:r>
            <a:r>
              <a:rPr lang="en-US" altLang="zh-CN" sz="2800" dirty="0"/>
              <a:t>U</a:t>
            </a:r>
            <a:r>
              <a:rPr lang="zh-CN" altLang="en-US" sz="2800" dirty="0"/>
              <a:t>。换句话说，设</a:t>
            </a:r>
            <a:r>
              <a:rPr lang="en-US" altLang="zh-CN" sz="2800" dirty="0"/>
              <a:t>F[</a:t>
            </a:r>
            <a:r>
              <a:rPr lang="en-US" altLang="zh-CN" sz="2800" dirty="0" err="1"/>
              <a:t>v,u</a:t>
            </a:r>
            <a:r>
              <a:rPr lang="en-US" altLang="zh-CN" sz="2800" dirty="0"/>
              <a:t>] </a:t>
            </a:r>
            <a:r>
              <a:rPr lang="zh-CN" altLang="en-US" sz="2800" dirty="0"/>
              <a:t>表示付出费用</a:t>
            </a:r>
            <a:r>
              <a:rPr lang="en-US" altLang="zh-CN" sz="2800" dirty="0"/>
              <a:t>v</a:t>
            </a:r>
            <a:r>
              <a:rPr lang="zh-CN" altLang="en-US" sz="2800" dirty="0"/>
              <a:t>、最多选</a:t>
            </a:r>
            <a:r>
              <a:rPr lang="en-US" altLang="zh-CN" sz="2800" dirty="0"/>
              <a:t>u </a:t>
            </a:r>
            <a:r>
              <a:rPr lang="zh-CN" altLang="en-US" sz="2800" dirty="0"/>
              <a:t>件时可得到的最大价值，则根据物品的类型（</a:t>
            </a:r>
            <a:r>
              <a:rPr lang="en-US" altLang="zh-CN" sz="2800" dirty="0"/>
              <a:t>01</a:t>
            </a:r>
            <a:r>
              <a:rPr lang="zh-CN" altLang="en-US" sz="2800" dirty="0"/>
              <a:t>、完全、多重）用不同的方法循环更新，最后在</a:t>
            </a:r>
            <a:r>
              <a:rPr lang="en-US" altLang="zh-CN" sz="2800" dirty="0"/>
              <a:t>f[0 ... V, 0...U] </a:t>
            </a:r>
            <a:r>
              <a:rPr lang="zh-CN" altLang="en-US" sz="2800" dirty="0"/>
              <a:t>范围内寻找答案。</a:t>
            </a:r>
          </a:p>
          <a:p>
            <a:endParaRPr lang="zh-CN" altLang="en-US" sz="2800" dirty="0"/>
          </a:p>
        </p:txBody>
      </p:sp>
    </p:spTree>
    <p:extLst>
      <p:ext uri="{BB962C8B-B14F-4D97-AF65-F5344CB8AC3E}">
        <p14:creationId xmlns:p14="http://schemas.microsoft.com/office/powerpoint/2010/main" val="774784743"/>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850" y="269621"/>
            <a:ext cx="2665162" cy="523220"/>
          </a:xfrm>
        </p:spPr>
        <p:txBody>
          <a:bodyPr/>
          <a:lstStyle/>
          <a:p>
            <a:r>
              <a:rPr lang="zh-CN" altLang="en-US" dirty="0"/>
              <a:t>分组背包</a:t>
            </a:r>
          </a:p>
        </p:txBody>
      </p:sp>
      <p:sp>
        <p:nvSpPr>
          <p:cNvPr id="3" name="TextBox 2"/>
          <p:cNvSpPr txBox="1"/>
          <p:nvPr/>
        </p:nvSpPr>
        <p:spPr>
          <a:xfrm>
            <a:off x="887506" y="1425387"/>
            <a:ext cx="9614648" cy="2246769"/>
          </a:xfrm>
          <a:prstGeom prst="rect">
            <a:avLst/>
          </a:prstGeom>
          <a:noFill/>
        </p:spPr>
        <p:txBody>
          <a:bodyPr wrap="square" rtlCol="0">
            <a:spAutoFit/>
          </a:bodyPr>
          <a:lstStyle/>
          <a:p>
            <a:r>
              <a:rPr lang="zh-CN" altLang="en-US" sz="2800" dirty="0"/>
              <a:t>题目描述：</a:t>
            </a:r>
            <a:endParaRPr lang="en-US" altLang="zh-CN" sz="2800" dirty="0"/>
          </a:p>
          <a:p>
            <a:r>
              <a:rPr lang="en-US" altLang="zh-CN" sz="2800" dirty="0"/>
              <a:t>	</a:t>
            </a:r>
            <a:r>
              <a:rPr lang="zh-CN" altLang="en-US" sz="2800" dirty="0"/>
              <a:t>有</a:t>
            </a:r>
            <a:r>
              <a:rPr lang="en-US" altLang="zh-CN" sz="2800" dirty="0"/>
              <a:t>N </a:t>
            </a:r>
            <a:r>
              <a:rPr lang="zh-CN" altLang="en-US" sz="2800" dirty="0"/>
              <a:t>件物品和一个容量为</a:t>
            </a:r>
            <a:r>
              <a:rPr lang="en-US" altLang="zh-CN" sz="2800" dirty="0"/>
              <a:t>V </a:t>
            </a:r>
            <a:r>
              <a:rPr lang="zh-CN" altLang="en-US" sz="2800" dirty="0"/>
              <a:t>的背包。第</a:t>
            </a:r>
            <a:r>
              <a:rPr lang="en-US" altLang="zh-CN" sz="2800" dirty="0"/>
              <a:t>i </a:t>
            </a:r>
            <a:r>
              <a:rPr lang="zh-CN" altLang="en-US" sz="2800" dirty="0"/>
              <a:t>件物品的费用是</a:t>
            </a:r>
            <a:r>
              <a:rPr lang="en-US" altLang="zh-CN" sz="2800" dirty="0" err="1"/>
              <a:t>Ci</a:t>
            </a:r>
            <a:r>
              <a:rPr lang="zh-CN" altLang="en-US" sz="2800" dirty="0"/>
              <a:t>，价值是</a:t>
            </a:r>
            <a:r>
              <a:rPr lang="en-US" altLang="zh-CN" sz="2800" dirty="0"/>
              <a:t>Wi</a:t>
            </a:r>
            <a:r>
              <a:rPr lang="zh-CN" altLang="en-US" sz="2800" dirty="0"/>
              <a:t>。</a:t>
            </a:r>
            <a:r>
              <a:rPr lang="zh-CN" altLang="en-US" sz="2800" dirty="0">
                <a:solidFill>
                  <a:srgbClr val="FF0000"/>
                </a:solidFill>
              </a:rPr>
              <a:t>这些物品被划分为</a:t>
            </a:r>
            <a:r>
              <a:rPr lang="en-US" altLang="zh-CN" sz="2800" dirty="0">
                <a:solidFill>
                  <a:srgbClr val="FF0000"/>
                </a:solidFill>
              </a:rPr>
              <a:t>K </a:t>
            </a:r>
            <a:r>
              <a:rPr lang="zh-CN" altLang="en-US" sz="2800" dirty="0">
                <a:solidFill>
                  <a:srgbClr val="FF0000"/>
                </a:solidFill>
              </a:rPr>
              <a:t>组，每组中的物品互相冲突，最多选一件</a:t>
            </a:r>
            <a:r>
              <a:rPr lang="zh-CN" altLang="en-US" sz="2800" dirty="0"/>
              <a:t>。求解将哪些物品装入背包可使这些物品的费用总和不超过背包容量，且价值总和最大。</a:t>
            </a:r>
          </a:p>
        </p:txBody>
      </p:sp>
    </p:spTree>
    <p:extLst>
      <p:ext uri="{BB962C8B-B14F-4D97-AF65-F5344CB8AC3E}">
        <p14:creationId xmlns:p14="http://schemas.microsoft.com/office/powerpoint/2010/main" val="2588761682"/>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4664143" y="1336499"/>
            <a:ext cx="1641335" cy="692497"/>
          </a:xfrm>
          <a:prstGeom prst="rect">
            <a:avLst/>
          </a:prstGeom>
        </p:spPr>
        <p:txBody>
          <a:bodyPr wrap="square" anchor="ctr" anchorCtr="0">
            <a:spAutoFit/>
          </a:bodyPr>
          <a:lstStyle>
            <a:lvl1pPr algn="l" defTabSz="914400" rtl="0" eaLnBrk="1" latinLnBrk="0" hangingPunct="1">
              <a:lnSpc>
                <a:spcPct val="100000"/>
              </a:lnSpc>
              <a:spcBef>
                <a:spcPct val="0"/>
              </a:spcBef>
              <a:buNone/>
              <a:defRPr sz="2800" kern="1200">
                <a:solidFill>
                  <a:schemeClr val="accent1"/>
                </a:solidFill>
                <a:latin typeface="+mj-lt"/>
                <a:ea typeface="+mj-ea"/>
                <a:cs typeface="+mj-cs"/>
              </a:defRPr>
            </a:lvl1pPr>
          </a:lstStyle>
          <a:p>
            <a:pPr algn="ctr"/>
            <a:r>
              <a:rPr kumimoji="1" lang="zh-CN" altLang="en-US" sz="3900" b="1" dirty="0">
                <a:solidFill>
                  <a:schemeClr val="tx2"/>
                </a:solidFill>
                <a:latin typeface="Arial" pitchFamily="34" charset="0"/>
                <a:ea typeface="宋体" pitchFamily="2" charset="-122"/>
                <a:cs typeface="+mn-cs"/>
              </a:rPr>
              <a:t>贪心？</a:t>
            </a:r>
          </a:p>
        </p:txBody>
      </p:sp>
      <p:sp>
        <p:nvSpPr>
          <p:cNvPr id="4" name="标题 1"/>
          <p:cNvSpPr txBox="1">
            <a:spLocks/>
          </p:cNvSpPr>
          <p:nvPr/>
        </p:nvSpPr>
        <p:spPr bwMode="auto">
          <a:xfrm>
            <a:off x="4012404" y="2702857"/>
            <a:ext cx="2944813" cy="793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a:solidFill>
                  <a:schemeClr val="tx1"/>
                </a:solidFill>
                <a:latin typeface="Arial" pitchFamily="34" charset="0"/>
                <a:ea typeface="宋体" pitchFamily="2" charset="-122"/>
              </a:defRPr>
            </a:lvl1pPr>
            <a:lvl2pPr marL="742950" indent="-285750" eaLnBrk="0" hangingPunct="0">
              <a:defRPr kumimoji="1">
                <a:solidFill>
                  <a:schemeClr val="tx1"/>
                </a:solidFill>
                <a:latin typeface="Arial" pitchFamily="34" charset="0"/>
                <a:ea typeface="宋体" pitchFamily="2" charset="-122"/>
              </a:defRPr>
            </a:lvl2pPr>
            <a:lvl3pPr marL="1143000" indent="-228600" eaLnBrk="0" hangingPunct="0">
              <a:defRPr kumimoji="1">
                <a:solidFill>
                  <a:schemeClr val="tx1"/>
                </a:solidFill>
                <a:latin typeface="Arial" pitchFamily="34" charset="0"/>
                <a:ea typeface="宋体" pitchFamily="2" charset="-122"/>
              </a:defRPr>
            </a:lvl3pPr>
            <a:lvl4pPr marL="1600200" indent="-228600" eaLnBrk="0" hangingPunct="0">
              <a:defRPr kumimoji="1">
                <a:solidFill>
                  <a:schemeClr val="tx1"/>
                </a:solidFill>
                <a:latin typeface="Arial" pitchFamily="34" charset="0"/>
                <a:ea typeface="宋体" pitchFamily="2" charset="-122"/>
              </a:defRPr>
            </a:lvl4pPr>
            <a:lvl5pPr marL="2057400" indent="-228600" eaLnBrk="0" hangingPunct="0">
              <a:defRPr kumimoji="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a:solidFill>
                  <a:schemeClr val="tx1"/>
                </a:solidFill>
                <a:latin typeface="Arial" pitchFamily="34" charset="0"/>
                <a:ea typeface="宋体" pitchFamily="2" charset="-122"/>
              </a:defRPr>
            </a:lvl9pPr>
          </a:lstStyle>
          <a:p>
            <a:pPr algn="ctr"/>
            <a:r>
              <a:rPr lang="zh-CN" altLang="en-US" sz="3900" b="1" dirty="0">
                <a:solidFill>
                  <a:schemeClr val="tx2"/>
                </a:solidFill>
                <a:sym typeface="Arial" pitchFamily="34" charset="0"/>
              </a:rPr>
              <a:t>暴力枚举？</a:t>
            </a:r>
          </a:p>
        </p:txBody>
      </p:sp>
      <p:sp>
        <p:nvSpPr>
          <p:cNvPr id="5" name="标题 1"/>
          <p:cNvSpPr txBox="1">
            <a:spLocks/>
          </p:cNvSpPr>
          <p:nvPr/>
        </p:nvSpPr>
        <p:spPr bwMode="auto">
          <a:xfrm>
            <a:off x="4012405" y="4128247"/>
            <a:ext cx="2944813" cy="847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a:solidFill>
                  <a:schemeClr val="tx1"/>
                </a:solidFill>
                <a:latin typeface="Arial" pitchFamily="34" charset="0"/>
                <a:ea typeface="宋体" pitchFamily="2" charset="-122"/>
              </a:defRPr>
            </a:lvl1pPr>
            <a:lvl2pPr marL="742950" indent="-285750" eaLnBrk="0" hangingPunct="0">
              <a:defRPr kumimoji="1">
                <a:solidFill>
                  <a:schemeClr val="tx1"/>
                </a:solidFill>
                <a:latin typeface="Arial" pitchFamily="34" charset="0"/>
                <a:ea typeface="宋体" pitchFamily="2" charset="-122"/>
              </a:defRPr>
            </a:lvl2pPr>
            <a:lvl3pPr marL="1143000" indent="-228600" eaLnBrk="0" hangingPunct="0">
              <a:defRPr kumimoji="1">
                <a:solidFill>
                  <a:schemeClr val="tx1"/>
                </a:solidFill>
                <a:latin typeface="Arial" pitchFamily="34" charset="0"/>
                <a:ea typeface="宋体" pitchFamily="2" charset="-122"/>
              </a:defRPr>
            </a:lvl3pPr>
            <a:lvl4pPr marL="1600200" indent="-228600" eaLnBrk="0" hangingPunct="0">
              <a:defRPr kumimoji="1">
                <a:solidFill>
                  <a:schemeClr val="tx1"/>
                </a:solidFill>
                <a:latin typeface="Arial" pitchFamily="34" charset="0"/>
                <a:ea typeface="宋体" pitchFamily="2" charset="-122"/>
              </a:defRPr>
            </a:lvl4pPr>
            <a:lvl5pPr marL="2057400" indent="-228600" eaLnBrk="0" hangingPunct="0">
              <a:defRPr kumimoji="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a:solidFill>
                  <a:schemeClr val="tx1"/>
                </a:solidFill>
                <a:latin typeface="Arial" pitchFamily="34" charset="0"/>
                <a:ea typeface="宋体" pitchFamily="2" charset="-122"/>
              </a:defRPr>
            </a:lvl9pPr>
          </a:lstStyle>
          <a:p>
            <a:pPr algn="ctr"/>
            <a:r>
              <a:rPr lang="zh-CN" altLang="en-US" sz="3900" b="1" dirty="0">
                <a:solidFill>
                  <a:schemeClr val="tx2"/>
                </a:solidFill>
                <a:sym typeface="Arial" pitchFamily="34" charset="0"/>
              </a:rPr>
              <a:t>动态规划！</a:t>
            </a:r>
          </a:p>
        </p:txBody>
      </p:sp>
    </p:spTree>
    <p:extLst>
      <p:ext uri="{BB962C8B-B14F-4D97-AF65-F5344CB8AC3E}">
        <p14:creationId xmlns:p14="http://schemas.microsoft.com/office/powerpoint/2010/main" val="1470516814"/>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850" y="269621"/>
            <a:ext cx="3929185" cy="523220"/>
          </a:xfrm>
        </p:spPr>
        <p:txBody>
          <a:bodyPr/>
          <a:lstStyle/>
          <a:p>
            <a:r>
              <a:rPr lang="zh-CN" altLang="en-US" dirty="0"/>
              <a:t>基本思路</a:t>
            </a:r>
          </a:p>
        </p:txBody>
      </p:sp>
      <p:sp>
        <p:nvSpPr>
          <p:cNvPr id="3" name="TextBox 2"/>
          <p:cNvSpPr txBox="1"/>
          <p:nvPr/>
        </p:nvSpPr>
        <p:spPr>
          <a:xfrm>
            <a:off x="887505" y="1425387"/>
            <a:ext cx="10448365" cy="2677656"/>
          </a:xfrm>
          <a:prstGeom prst="rect">
            <a:avLst/>
          </a:prstGeom>
          <a:noFill/>
        </p:spPr>
        <p:txBody>
          <a:bodyPr wrap="square" rtlCol="0">
            <a:spAutoFit/>
          </a:bodyPr>
          <a:lstStyle/>
          <a:p>
            <a:r>
              <a:rPr lang="zh-CN" altLang="en-US" sz="2800" dirty="0"/>
              <a:t>这个问题变成了每组物品有若干种策略：是选择本组的某一件，还是一件都不选。也就是说设</a:t>
            </a:r>
            <a:r>
              <a:rPr lang="en-US" altLang="zh-CN" sz="2800" dirty="0"/>
              <a:t>F[k, v] </a:t>
            </a:r>
            <a:r>
              <a:rPr lang="zh-CN" altLang="en-US" sz="2800" dirty="0"/>
              <a:t>表示前</a:t>
            </a:r>
            <a:r>
              <a:rPr lang="en-US" altLang="zh-CN" sz="2800" dirty="0"/>
              <a:t>k </a:t>
            </a:r>
            <a:r>
              <a:rPr lang="zh-CN" altLang="en-US" sz="2800" dirty="0"/>
              <a:t>组物品花费费用</a:t>
            </a:r>
            <a:r>
              <a:rPr lang="en-US" altLang="zh-CN" sz="2800" dirty="0"/>
              <a:t>v </a:t>
            </a:r>
            <a:r>
              <a:rPr lang="zh-CN" altLang="en-US" sz="2800" dirty="0"/>
              <a:t>能取得的最大权值，则有：</a:t>
            </a:r>
            <a:endParaRPr lang="en-US" altLang="zh-CN" sz="2800" dirty="0"/>
          </a:p>
          <a:p>
            <a:endParaRPr lang="en-US" altLang="zh-CN" sz="2800" dirty="0"/>
          </a:p>
          <a:p>
            <a:endParaRPr lang="en-US" altLang="zh-CN" sz="2800" dirty="0"/>
          </a:p>
          <a:p>
            <a:endParaRPr lang="en-US" altLang="zh-CN" sz="2800" dirty="0"/>
          </a:p>
        </p:txBody>
      </p:sp>
      <p:pic>
        <p:nvPicPr>
          <p:cNvPr id="2050" name="Picture 2" descr="https://upload-images.jianshu.io/upload_images/1727685-09d02ab1ab0a319b.png?imageMogr2/auto-ori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7505" y="2810382"/>
            <a:ext cx="10757448" cy="901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6181528"/>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850" y="269621"/>
            <a:ext cx="3929185" cy="523220"/>
          </a:xfrm>
        </p:spPr>
        <p:txBody>
          <a:bodyPr/>
          <a:lstStyle/>
          <a:p>
            <a:r>
              <a:rPr lang="zh-CN" altLang="en-US" dirty="0"/>
              <a:t>基本思路</a:t>
            </a:r>
          </a:p>
        </p:txBody>
      </p:sp>
      <p:sp>
        <p:nvSpPr>
          <p:cNvPr id="3" name="TextBox 2"/>
          <p:cNvSpPr txBox="1"/>
          <p:nvPr/>
        </p:nvSpPr>
        <p:spPr>
          <a:xfrm>
            <a:off x="887505" y="1425387"/>
            <a:ext cx="10448365" cy="4401205"/>
          </a:xfrm>
          <a:prstGeom prst="rect">
            <a:avLst/>
          </a:prstGeom>
          <a:noFill/>
        </p:spPr>
        <p:txBody>
          <a:bodyPr wrap="square" rtlCol="0">
            <a:spAutoFit/>
          </a:bodyPr>
          <a:lstStyle/>
          <a:p>
            <a:r>
              <a:rPr lang="zh-CN" altLang="en-US" sz="2800" dirty="0"/>
              <a:t>使用一维数组的伪代码如下：</a:t>
            </a:r>
            <a:endParaRPr lang="en-US" altLang="zh-CN" sz="2800" dirty="0"/>
          </a:p>
          <a:p>
            <a:endParaRPr lang="en-US" altLang="zh-CN" sz="2800" dirty="0"/>
          </a:p>
          <a:p>
            <a:endParaRPr lang="en-US" altLang="zh-CN" sz="2800" dirty="0"/>
          </a:p>
          <a:p>
            <a:endParaRPr lang="en-US" altLang="zh-CN" sz="2800" dirty="0"/>
          </a:p>
          <a:p>
            <a:endParaRPr lang="en-US" altLang="zh-CN" sz="2800" dirty="0"/>
          </a:p>
          <a:p>
            <a:endParaRPr lang="en-US" altLang="zh-CN" sz="2800" dirty="0"/>
          </a:p>
          <a:p>
            <a:endParaRPr lang="en-US" altLang="zh-CN" sz="2800" dirty="0"/>
          </a:p>
          <a:p>
            <a:endParaRPr lang="en-US" altLang="zh-CN" sz="2800" dirty="0"/>
          </a:p>
          <a:p>
            <a:r>
              <a:rPr lang="zh-CN" altLang="en-US" sz="2800" dirty="0"/>
              <a:t>这里三层循环的顺序保证了每一组内的物品最多只有一个会被添加到背包中。</a:t>
            </a:r>
          </a:p>
        </p:txBody>
      </p:sp>
      <p:pic>
        <p:nvPicPr>
          <p:cNvPr id="2052" name="Picture 4" descr="https://upload-images.jianshu.io/upload_images/1727685-c01921a4ea3e6912.png?imageMogr2/auto-ori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7748" y="2147367"/>
            <a:ext cx="9267878" cy="2095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8466528"/>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850" y="269621"/>
            <a:ext cx="3929185" cy="523220"/>
          </a:xfrm>
        </p:spPr>
        <p:txBody>
          <a:bodyPr/>
          <a:lstStyle/>
          <a:p>
            <a:r>
              <a:rPr lang="zh-CN" altLang="en-US" dirty="0"/>
              <a:t>基本思路</a:t>
            </a:r>
          </a:p>
        </p:txBody>
      </p:sp>
      <p:sp>
        <p:nvSpPr>
          <p:cNvPr id="3" name="TextBox 2"/>
          <p:cNvSpPr txBox="1"/>
          <p:nvPr/>
        </p:nvSpPr>
        <p:spPr>
          <a:xfrm>
            <a:off x="887505" y="1425387"/>
            <a:ext cx="10448365" cy="4401205"/>
          </a:xfrm>
          <a:prstGeom prst="rect">
            <a:avLst/>
          </a:prstGeom>
          <a:noFill/>
        </p:spPr>
        <p:txBody>
          <a:bodyPr wrap="square" rtlCol="0">
            <a:spAutoFit/>
          </a:bodyPr>
          <a:lstStyle/>
          <a:p>
            <a:r>
              <a:rPr lang="zh-CN" altLang="en-US" sz="2800" dirty="0"/>
              <a:t>这是最基础的背包问题，特点是：每种物品仅有一件，可以选择放或不放</a:t>
            </a:r>
          </a:p>
          <a:p>
            <a:endParaRPr lang="zh-CN" altLang="en-US" sz="2800" dirty="0"/>
          </a:p>
          <a:p>
            <a:r>
              <a:rPr lang="zh-CN" altLang="en-US" sz="2800" dirty="0"/>
              <a:t>定义状态：</a:t>
            </a:r>
            <a:r>
              <a:rPr lang="en-US" altLang="zh-CN" sz="2800" dirty="0"/>
              <a:t>f[i][v]</a:t>
            </a:r>
            <a:r>
              <a:rPr lang="zh-CN" altLang="en-US" sz="2800" dirty="0"/>
              <a:t>表示前</a:t>
            </a:r>
            <a:r>
              <a:rPr lang="en-US" altLang="zh-CN" sz="2800" dirty="0"/>
              <a:t>i</a:t>
            </a:r>
            <a:r>
              <a:rPr lang="zh-CN" altLang="en-US" sz="2800" dirty="0"/>
              <a:t>件物品恰放入一个容量为</a:t>
            </a:r>
            <a:r>
              <a:rPr lang="en-US" altLang="zh-CN" sz="2800" dirty="0"/>
              <a:t>v</a:t>
            </a:r>
            <a:r>
              <a:rPr lang="zh-CN" altLang="en-US" sz="2800" dirty="0"/>
              <a:t>的背包可以获得的最大价值。</a:t>
            </a:r>
          </a:p>
          <a:p>
            <a:endParaRPr lang="zh-CN" altLang="en-US" sz="2800" dirty="0"/>
          </a:p>
          <a:p>
            <a:r>
              <a:rPr lang="zh-CN" altLang="en-US" sz="2800" dirty="0"/>
              <a:t>转移方程：</a:t>
            </a:r>
            <a:r>
              <a:rPr lang="en-US" altLang="zh-CN" sz="2800" dirty="0">
                <a:solidFill>
                  <a:srgbClr val="FF0000"/>
                </a:solidFill>
              </a:rPr>
              <a:t>f[i][v]=max{f[i-1][v],f[i-1][v-c[i]]+w[i]}</a:t>
            </a:r>
          </a:p>
          <a:p>
            <a:endParaRPr lang="en-US" altLang="zh-CN" sz="2800" dirty="0">
              <a:solidFill>
                <a:srgbClr val="FF0000"/>
              </a:solidFill>
            </a:endParaRPr>
          </a:p>
          <a:p>
            <a:r>
              <a:rPr lang="zh-CN" altLang="en-US" sz="2800" dirty="0">
                <a:solidFill>
                  <a:srgbClr val="FF0000"/>
                </a:solidFill>
              </a:rPr>
              <a:t>这个方程非常重要，基本上所有跟背包相关的问题的方程都是由它衍生出来的。</a:t>
            </a:r>
            <a:endParaRPr lang="en-US" altLang="zh-CN" sz="2800" dirty="0">
              <a:solidFill>
                <a:srgbClr val="FF0000"/>
              </a:solidFill>
            </a:endParaRPr>
          </a:p>
        </p:txBody>
      </p:sp>
    </p:spTree>
    <p:extLst>
      <p:ext uri="{BB962C8B-B14F-4D97-AF65-F5344CB8AC3E}">
        <p14:creationId xmlns:p14="http://schemas.microsoft.com/office/powerpoint/2010/main" val="4279967222"/>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850" y="269621"/>
            <a:ext cx="3929185" cy="523220"/>
          </a:xfrm>
        </p:spPr>
        <p:txBody>
          <a:bodyPr/>
          <a:lstStyle/>
          <a:p>
            <a:r>
              <a:rPr lang="zh-CN" altLang="en-US" dirty="0"/>
              <a:t>基本思路</a:t>
            </a:r>
          </a:p>
        </p:txBody>
      </p:sp>
      <p:sp>
        <p:nvSpPr>
          <p:cNvPr id="3" name="TextBox 2"/>
          <p:cNvSpPr txBox="1"/>
          <p:nvPr/>
        </p:nvSpPr>
        <p:spPr>
          <a:xfrm>
            <a:off x="1183340" y="1600199"/>
            <a:ext cx="9372601" cy="3539430"/>
          </a:xfrm>
          <a:prstGeom prst="rect">
            <a:avLst/>
          </a:prstGeom>
          <a:noFill/>
        </p:spPr>
        <p:txBody>
          <a:bodyPr wrap="square" rtlCol="0">
            <a:spAutoFit/>
          </a:bodyPr>
          <a:lstStyle/>
          <a:p>
            <a:r>
              <a:rPr lang="zh-CN" altLang="en-US" sz="2800" dirty="0"/>
              <a:t>“将前</a:t>
            </a:r>
            <a:r>
              <a:rPr lang="en-US" altLang="zh-CN" sz="2800" dirty="0"/>
              <a:t>i</a:t>
            </a:r>
            <a:r>
              <a:rPr lang="zh-CN" altLang="en-US" sz="2800" dirty="0"/>
              <a:t>件物品放入容量为</a:t>
            </a:r>
            <a:r>
              <a:rPr lang="en-US" altLang="zh-CN" sz="2800" dirty="0"/>
              <a:t>v</a:t>
            </a:r>
            <a:r>
              <a:rPr lang="zh-CN" altLang="en-US" sz="2800" dirty="0"/>
              <a:t>的背包中”这个子问题，若只考虑第</a:t>
            </a:r>
            <a:r>
              <a:rPr lang="en-US" altLang="zh-CN" sz="2800" dirty="0"/>
              <a:t>i</a:t>
            </a:r>
            <a:r>
              <a:rPr lang="zh-CN" altLang="en-US" sz="2800" dirty="0"/>
              <a:t>件物品的策略（放或不放），那么就可以转化为一个只牵扯前</a:t>
            </a:r>
            <a:r>
              <a:rPr lang="en-US" altLang="zh-CN" sz="2800" dirty="0"/>
              <a:t>i-1</a:t>
            </a:r>
            <a:r>
              <a:rPr lang="zh-CN" altLang="en-US" sz="2800" dirty="0"/>
              <a:t>件物品的问题。如果不放第</a:t>
            </a:r>
            <a:r>
              <a:rPr lang="en-US" altLang="zh-CN" sz="2800" dirty="0"/>
              <a:t>i</a:t>
            </a:r>
            <a:r>
              <a:rPr lang="zh-CN" altLang="en-US" sz="2800" dirty="0"/>
              <a:t>件物品，那么问题就转化为“前</a:t>
            </a:r>
            <a:r>
              <a:rPr lang="en-US" altLang="zh-CN" sz="2800" dirty="0"/>
              <a:t>i-1</a:t>
            </a:r>
            <a:r>
              <a:rPr lang="zh-CN" altLang="en-US" sz="2800" dirty="0"/>
              <a:t>件物品放入容量为</a:t>
            </a:r>
            <a:r>
              <a:rPr lang="en-US" altLang="zh-CN" sz="2800" dirty="0"/>
              <a:t>v</a:t>
            </a:r>
            <a:r>
              <a:rPr lang="zh-CN" altLang="en-US" sz="2800" dirty="0"/>
              <a:t>的背包中”，价值为</a:t>
            </a:r>
            <a:r>
              <a:rPr lang="en-US" altLang="zh-CN" sz="2800" dirty="0"/>
              <a:t>f[i-1][v]</a:t>
            </a:r>
            <a:r>
              <a:rPr lang="zh-CN" altLang="en-US" sz="2800" dirty="0"/>
              <a:t>；如果放第</a:t>
            </a:r>
            <a:r>
              <a:rPr lang="en-US" altLang="zh-CN" sz="2800" dirty="0"/>
              <a:t>i</a:t>
            </a:r>
            <a:r>
              <a:rPr lang="zh-CN" altLang="en-US" sz="2800" dirty="0"/>
              <a:t>件物品，那么问题就转化为“前</a:t>
            </a:r>
            <a:r>
              <a:rPr lang="en-US" altLang="zh-CN" sz="2800" dirty="0"/>
              <a:t>i-1</a:t>
            </a:r>
            <a:r>
              <a:rPr lang="zh-CN" altLang="en-US" sz="2800" dirty="0"/>
              <a:t>件物品放入剩下的容量为</a:t>
            </a:r>
            <a:r>
              <a:rPr lang="en-US" altLang="zh-CN" sz="2800" dirty="0"/>
              <a:t>v-c[i]</a:t>
            </a:r>
            <a:r>
              <a:rPr lang="zh-CN" altLang="en-US" sz="2800" dirty="0"/>
              <a:t>的背包中”，此时能获得的最大价值就是</a:t>
            </a:r>
            <a:r>
              <a:rPr lang="en-US" altLang="zh-CN" sz="2800" dirty="0"/>
              <a:t>f[i-1][v-c[i]]</a:t>
            </a:r>
            <a:r>
              <a:rPr lang="zh-CN" altLang="en-US" sz="2800" dirty="0"/>
              <a:t>再加上通过放入第</a:t>
            </a:r>
            <a:r>
              <a:rPr lang="en-US" altLang="zh-CN" sz="2800" dirty="0"/>
              <a:t>i</a:t>
            </a:r>
            <a:r>
              <a:rPr lang="zh-CN" altLang="en-US" sz="2800" dirty="0"/>
              <a:t>件物品获得的价值</a:t>
            </a:r>
            <a:r>
              <a:rPr lang="en-US" altLang="zh-CN" sz="2800" dirty="0"/>
              <a:t>w[i]</a:t>
            </a:r>
            <a:r>
              <a:rPr lang="zh-CN" altLang="en-US" sz="2800" dirty="0"/>
              <a:t>。</a:t>
            </a:r>
          </a:p>
        </p:txBody>
      </p:sp>
    </p:spTree>
    <p:extLst>
      <p:ext uri="{BB962C8B-B14F-4D97-AF65-F5344CB8AC3E}">
        <p14:creationId xmlns:p14="http://schemas.microsoft.com/office/powerpoint/2010/main" val="682127095"/>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850" y="269621"/>
            <a:ext cx="3929185" cy="523220"/>
          </a:xfrm>
        </p:spPr>
        <p:txBody>
          <a:bodyPr/>
          <a:lstStyle/>
          <a:p>
            <a:r>
              <a:rPr lang="zh-CN" altLang="en-US" dirty="0"/>
              <a:t>优化空间复杂度</a:t>
            </a:r>
          </a:p>
        </p:txBody>
      </p:sp>
      <p:sp>
        <p:nvSpPr>
          <p:cNvPr id="3" name="TextBox 2"/>
          <p:cNvSpPr txBox="1"/>
          <p:nvPr/>
        </p:nvSpPr>
        <p:spPr>
          <a:xfrm>
            <a:off x="887505" y="1425387"/>
            <a:ext cx="10448365" cy="4401205"/>
          </a:xfrm>
          <a:prstGeom prst="rect">
            <a:avLst/>
          </a:prstGeom>
          <a:noFill/>
        </p:spPr>
        <p:txBody>
          <a:bodyPr wrap="square" rtlCol="0">
            <a:spAutoFit/>
          </a:bodyPr>
          <a:lstStyle/>
          <a:p>
            <a:r>
              <a:rPr lang="zh-CN" altLang="en-US" sz="2800" dirty="0"/>
              <a:t>以上方法的时间和空间复杂度均为</a:t>
            </a:r>
            <a:r>
              <a:rPr lang="en-US" altLang="zh-CN" sz="2800" dirty="0"/>
              <a:t>O(N*V)</a:t>
            </a:r>
            <a:r>
              <a:rPr lang="zh-CN" altLang="en-US" sz="2800" dirty="0"/>
              <a:t>，其中时间复杂度基本已经不能再优化了，但空间复杂度却可以优化到</a:t>
            </a:r>
            <a:r>
              <a:rPr lang="en-US" altLang="zh-CN" sz="2800" dirty="0"/>
              <a:t>O(V)</a:t>
            </a:r>
            <a:r>
              <a:rPr lang="zh-CN" altLang="en-US" sz="2800" dirty="0"/>
              <a:t>。</a:t>
            </a:r>
            <a:endParaRPr lang="en-US" altLang="zh-CN" sz="2800" dirty="0"/>
          </a:p>
          <a:p>
            <a:endParaRPr lang="zh-CN" altLang="en-US" sz="2800" dirty="0"/>
          </a:p>
          <a:p>
            <a:r>
              <a:rPr lang="en-US" altLang="zh-CN" sz="2800" dirty="0"/>
              <a:t>f[2][V]</a:t>
            </a:r>
          </a:p>
          <a:p>
            <a:endParaRPr lang="en-US" altLang="zh-CN" sz="2800" dirty="0"/>
          </a:p>
          <a:p>
            <a:r>
              <a:rPr lang="zh-CN" altLang="en-US" sz="2800" dirty="0"/>
              <a:t>能否变成</a:t>
            </a:r>
            <a:r>
              <a:rPr lang="en-US" altLang="zh-CN" sz="2800" dirty="0"/>
              <a:t>f[V]</a:t>
            </a:r>
            <a:r>
              <a:rPr lang="zh-CN" altLang="en-US" sz="2800" dirty="0"/>
              <a:t>？</a:t>
            </a:r>
            <a:endParaRPr lang="en-US" altLang="zh-CN" sz="2800" dirty="0"/>
          </a:p>
          <a:p>
            <a:endParaRPr lang="zh-CN" altLang="en-US" sz="2800" dirty="0"/>
          </a:p>
          <a:p>
            <a:r>
              <a:rPr lang="en-US" altLang="zh-CN" sz="2800" dirty="0"/>
              <a:t>f[i][v]</a:t>
            </a:r>
            <a:r>
              <a:rPr lang="zh-CN" altLang="en-US" sz="2800" dirty="0"/>
              <a:t>是由</a:t>
            </a:r>
            <a:r>
              <a:rPr lang="en-US" altLang="zh-CN" sz="2800" dirty="0"/>
              <a:t>f[i-1][v]</a:t>
            </a:r>
            <a:r>
              <a:rPr lang="zh-CN" altLang="en-US" sz="2800" dirty="0"/>
              <a:t>和</a:t>
            </a:r>
            <a:r>
              <a:rPr lang="en-US" altLang="zh-CN" sz="2800" dirty="0"/>
              <a:t>f[i-1][v-c[i]]</a:t>
            </a:r>
            <a:r>
              <a:rPr lang="zh-CN" altLang="en-US" sz="2800" dirty="0"/>
              <a:t>两个子问题递推而来，能否保证在推</a:t>
            </a:r>
            <a:r>
              <a:rPr lang="en-US" altLang="zh-CN" sz="2800" dirty="0"/>
              <a:t>f[i][v]</a:t>
            </a:r>
            <a:r>
              <a:rPr lang="zh-CN" altLang="en-US" sz="2800" dirty="0"/>
              <a:t>时（也即在第</a:t>
            </a:r>
            <a:r>
              <a:rPr lang="en-US" altLang="zh-CN" sz="2800" dirty="0"/>
              <a:t>i</a:t>
            </a:r>
            <a:r>
              <a:rPr lang="zh-CN" altLang="en-US" sz="2800" dirty="0"/>
              <a:t>次主循环中推</a:t>
            </a:r>
            <a:r>
              <a:rPr lang="en-US" altLang="zh-CN" sz="2800" dirty="0"/>
              <a:t>f[v]</a:t>
            </a:r>
            <a:r>
              <a:rPr lang="zh-CN" altLang="en-US" sz="2800" dirty="0"/>
              <a:t>时）能够得到</a:t>
            </a:r>
            <a:r>
              <a:rPr lang="en-US" altLang="zh-CN" sz="2800" dirty="0"/>
              <a:t>f[i-1][v]</a:t>
            </a:r>
            <a:r>
              <a:rPr lang="zh-CN" altLang="en-US" sz="2800" dirty="0"/>
              <a:t>和</a:t>
            </a:r>
            <a:r>
              <a:rPr lang="en-US" altLang="zh-CN" sz="2800" dirty="0"/>
              <a:t>f[i-1][v-c[i]]</a:t>
            </a:r>
            <a:r>
              <a:rPr lang="zh-CN" altLang="en-US" sz="2800" dirty="0"/>
              <a:t>的值呢？</a:t>
            </a:r>
          </a:p>
        </p:txBody>
      </p:sp>
    </p:spTree>
    <p:extLst>
      <p:ext uri="{BB962C8B-B14F-4D97-AF65-F5344CB8AC3E}">
        <p14:creationId xmlns:p14="http://schemas.microsoft.com/office/powerpoint/2010/main" val="1252115436"/>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000"/>
                                        <p:tgtEl>
                                          <p:spTgt spid="3">
                                            <p:txEl>
                                              <p:pRg st="2" end="2"/>
                                            </p:txEl>
                                          </p:spTgt>
                                        </p:tgtEl>
                                      </p:cBhvr>
                                    </p:animEffect>
                                    <p:anim calcmode="lin" valueType="num">
                                      <p:cBhvr>
                                        <p:cTn id="1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1000"/>
                                        <p:tgtEl>
                                          <p:spTgt spid="3">
                                            <p:txEl>
                                              <p:pRg st="4" end="4"/>
                                            </p:txEl>
                                          </p:spTgt>
                                        </p:tgtEl>
                                      </p:cBhvr>
                                    </p:animEffect>
                                    <p:anim calcmode="lin" valueType="num">
                                      <p:cBhvr>
                                        <p:cTn id="2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anim calcmode="lin" valueType="num">
                                      <p:cBhvr>
                                        <p:cTn id="2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850" y="269621"/>
            <a:ext cx="3929185" cy="523220"/>
          </a:xfrm>
        </p:spPr>
        <p:txBody>
          <a:bodyPr/>
          <a:lstStyle/>
          <a:p>
            <a:r>
              <a:rPr lang="zh-CN" altLang="en-US" dirty="0"/>
              <a:t>伪代码</a:t>
            </a:r>
          </a:p>
        </p:txBody>
      </p:sp>
      <p:sp>
        <p:nvSpPr>
          <p:cNvPr id="3" name="TextBox 2"/>
          <p:cNvSpPr txBox="1"/>
          <p:nvPr/>
        </p:nvSpPr>
        <p:spPr>
          <a:xfrm>
            <a:off x="1344704" y="1465727"/>
            <a:ext cx="9076767" cy="3539430"/>
          </a:xfrm>
          <a:prstGeom prst="rect">
            <a:avLst/>
          </a:prstGeom>
          <a:noFill/>
        </p:spPr>
        <p:txBody>
          <a:bodyPr wrap="square" rtlCol="0">
            <a:spAutoFit/>
          </a:bodyPr>
          <a:lstStyle/>
          <a:p>
            <a:r>
              <a:rPr lang="en-US" altLang="zh-CN" sz="2800" dirty="0"/>
              <a:t>for i=1..N</a:t>
            </a:r>
          </a:p>
          <a:p>
            <a:r>
              <a:rPr lang="en-US" altLang="zh-CN" sz="2800" dirty="0"/>
              <a:t>   </a:t>
            </a:r>
            <a:r>
              <a:rPr lang="en-US" altLang="zh-CN" sz="2800" dirty="0">
                <a:solidFill>
                  <a:srgbClr val="FF0000"/>
                </a:solidFill>
              </a:rPr>
              <a:t> for v=V..0</a:t>
            </a:r>
          </a:p>
          <a:p>
            <a:r>
              <a:rPr lang="en-US" altLang="zh-CN" sz="2800" dirty="0"/>
              <a:t>        f[v]=max{f[v],f[v-c[i]]+w[i]};</a:t>
            </a:r>
          </a:p>
          <a:p>
            <a:endParaRPr lang="en-US" altLang="zh-CN" sz="2800" dirty="0"/>
          </a:p>
          <a:p>
            <a:endParaRPr lang="en-US" altLang="zh-CN" sz="2800" dirty="0"/>
          </a:p>
          <a:p>
            <a:r>
              <a:rPr lang="zh-CN" altLang="en-US" sz="2800" dirty="0"/>
              <a:t>其中的</a:t>
            </a:r>
            <a:r>
              <a:rPr lang="en-US" altLang="zh-CN" sz="2800" dirty="0"/>
              <a:t>f[v]=max{f[v],f[v-c[i]]}</a:t>
            </a:r>
            <a:r>
              <a:rPr lang="zh-CN" altLang="en-US" sz="2800" dirty="0"/>
              <a:t>一句恰就相当于我们的转移方程</a:t>
            </a:r>
            <a:r>
              <a:rPr lang="en-US" altLang="zh-CN" sz="2800" dirty="0"/>
              <a:t>f[i][v]=max{f[i-1][v],f[i-1][v-c[i]]}</a:t>
            </a:r>
            <a:r>
              <a:rPr lang="zh-CN" altLang="en-US" sz="2800" dirty="0"/>
              <a:t>，因为现在的</a:t>
            </a:r>
            <a:r>
              <a:rPr lang="en-US" altLang="zh-CN" sz="2800" dirty="0"/>
              <a:t>f[v-c[i]]</a:t>
            </a:r>
            <a:r>
              <a:rPr lang="zh-CN" altLang="en-US" sz="2800" dirty="0"/>
              <a:t>就相当于原来的</a:t>
            </a:r>
            <a:r>
              <a:rPr lang="en-US" altLang="zh-CN" sz="2800" dirty="0"/>
              <a:t>f[i-1][v-c[i]]</a:t>
            </a:r>
            <a:r>
              <a:rPr lang="zh-CN" altLang="en-US" sz="2800" dirty="0"/>
              <a:t>。</a:t>
            </a:r>
          </a:p>
        </p:txBody>
      </p:sp>
    </p:spTree>
    <p:extLst>
      <p:ext uri="{BB962C8B-B14F-4D97-AF65-F5344CB8AC3E}">
        <p14:creationId xmlns:p14="http://schemas.microsoft.com/office/powerpoint/2010/main" val="1132509596"/>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850" y="269621"/>
            <a:ext cx="3929185" cy="523220"/>
          </a:xfrm>
        </p:spPr>
        <p:txBody>
          <a:bodyPr/>
          <a:lstStyle/>
          <a:p>
            <a:r>
              <a:rPr lang="zh-CN" altLang="en-US" dirty="0"/>
              <a:t>进一步优化</a:t>
            </a:r>
          </a:p>
        </p:txBody>
      </p:sp>
      <p:sp>
        <p:nvSpPr>
          <p:cNvPr id="3" name="TextBox 2"/>
          <p:cNvSpPr txBox="1"/>
          <p:nvPr/>
        </p:nvSpPr>
        <p:spPr>
          <a:xfrm>
            <a:off x="1223681" y="1983994"/>
            <a:ext cx="9224683" cy="2246769"/>
          </a:xfrm>
          <a:prstGeom prst="rect">
            <a:avLst/>
          </a:prstGeom>
          <a:noFill/>
        </p:spPr>
        <p:txBody>
          <a:bodyPr wrap="square" rtlCol="0">
            <a:spAutoFit/>
          </a:bodyPr>
          <a:lstStyle/>
          <a:p>
            <a:r>
              <a:rPr lang="en-US" altLang="zh-CN" sz="2800" dirty="0"/>
              <a:t>for i=1..N</a:t>
            </a:r>
          </a:p>
          <a:p>
            <a:r>
              <a:rPr lang="en-US" altLang="zh-CN" sz="2800" dirty="0"/>
              <a:t>  </a:t>
            </a:r>
            <a:r>
              <a:rPr lang="en-US" altLang="zh-CN" sz="2800" dirty="0">
                <a:solidFill>
                  <a:srgbClr val="FF0000"/>
                </a:solidFill>
              </a:rPr>
              <a:t>  for v=</a:t>
            </a:r>
            <a:r>
              <a:rPr lang="en-US" altLang="zh-CN" sz="2800" dirty="0" err="1">
                <a:solidFill>
                  <a:srgbClr val="FF0000"/>
                </a:solidFill>
              </a:rPr>
              <a:t>V..c</a:t>
            </a:r>
            <a:r>
              <a:rPr lang="en-US" altLang="zh-CN" sz="2800" dirty="0">
                <a:solidFill>
                  <a:srgbClr val="FF0000"/>
                </a:solidFill>
              </a:rPr>
              <a:t>[i]</a:t>
            </a:r>
          </a:p>
          <a:p>
            <a:r>
              <a:rPr lang="en-US" altLang="zh-CN" sz="2800" dirty="0"/>
              <a:t>        f[v]=max{f[v],f[v-c[i]]+w[i]};</a:t>
            </a:r>
          </a:p>
          <a:p>
            <a:endParaRPr lang="en-US" altLang="zh-CN" sz="2800" dirty="0"/>
          </a:p>
          <a:p>
            <a:r>
              <a:rPr lang="zh-CN" altLang="en-US" sz="2800" dirty="0"/>
              <a:t>费用为</a:t>
            </a:r>
            <a:r>
              <a:rPr lang="en-US" altLang="zh-CN" sz="2800" dirty="0"/>
              <a:t>c[i]</a:t>
            </a:r>
            <a:r>
              <a:rPr lang="zh-CN" altLang="en-US" sz="2800" dirty="0"/>
              <a:t>的物品不会影响状态</a:t>
            </a:r>
            <a:r>
              <a:rPr lang="en-US" altLang="zh-CN" sz="2800" dirty="0"/>
              <a:t>f[0..c[i]-1]</a:t>
            </a:r>
            <a:r>
              <a:rPr lang="zh-CN" altLang="en-US" sz="2800" dirty="0"/>
              <a:t>，这是显然的。</a:t>
            </a:r>
          </a:p>
        </p:txBody>
      </p:sp>
    </p:spTree>
    <p:extLst>
      <p:ext uri="{BB962C8B-B14F-4D97-AF65-F5344CB8AC3E}">
        <p14:creationId xmlns:p14="http://schemas.microsoft.com/office/powerpoint/2010/main" val="1132509596"/>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850" y="269621"/>
            <a:ext cx="2665162" cy="523220"/>
          </a:xfrm>
        </p:spPr>
        <p:txBody>
          <a:bodyPr/>
          <a:lstStyle/>
          <a:p>
            <a:r>
              <a:rPr lang="zh-CN" altLang="en-US" dirty="0"/>
              <a:t>完全背包</a:t>
            </a:r>
          </a:p>
        </p:txBody>
      </p:sp>
      <p:sp>
        <p:nvSpPr>
          <p:cNvPr id="3" name="TextBox 2"/>
          <p:cNvSpPr txBox="1"/>
          <p:nvPr/>
        </p:nvSpPr>
        <p:spPr>
          <a:xfrm>
            <a:off x="887506" y="1425387"/>
            <a:ext cx="9614648" cy="2246769"/>
          </a:xfrm>
          <a:prstGeom prst="rect">
            <a:avLst/>
          </a:prstGeom>
          <a:noFill/>
        </p:spPr>
        <p:txBody>
          <a:bodyPr wrap="square" rtlCol="0">
            <a:spAutoFit/>
          </a:bodyPr>
          <a:lstStyle/>
          <a:p>
            <a:r>
              <a:rPr lang="zh-CN" altLang="en-US" sz="2800" dirty="0"/>
              <a:t>题目描述：</a:t>
            </a:r>
            <a:endParaRPr lang="en-US" altLang="zh-CN" sz="2800" dirty="0"/>
          </a:p>
          <a:p>
            <a:r>
              <a:rPr lang="en-US" altLang="zh-CN" sz="2800" dirty="0"/>
              <a:t>	</a:t>
            </a:r>
            <a:r>
              <a:rPr lang="zh-CN" altLang="en-US" sz="2800" dirty="0"/>
              <a:t>有</a:t>
            </a:r>
            <a:r>
              <a:rPr lang="en-US" altLang="zh-CN" sz="2800" dirty="0"/>
              <a:t>N</a:t>
            </a:r>
            <a:r>
              <a:rPr lang="zh-CN" altLang="en-US" sz="2800" dirty="0"/>
              <a:t>种物品和一个容量为</a:t>
            </a:r>
            <a:r>
              <a:rPr lang="en-US" altLang="zh-CN" sz="2800" dirty="0"/>
              <a:t>V</a:t>
            </a:r>
            <a:r>
              <a:rPr lang="zh-CN" altLang="en-US" sz="2800" dirty="0"/>
              <a:t>的背包，每种物品都有</a:t>
            </a:r>
            <a:r>
              <a:rPr lang="zh-CN" altLang="en-US" sz="2800" dirty="0">
                <a:solidFill>
                  <a:srgbClr val="FF0000"/>
                </a:solidFill>
              </a:rPr>
              <a:t>无限</a:t>
            </a:r>
            <a:r>
              <a:rPr lang="zh-CN" altLang="en-US" sz="2800" dirty="0"/>
              <a:t>件可用。第</a:t>
            </a:r>
            <a:r>
              <a:rPr lang="en-US" altLang="zh-CN" sz="2800" dirty="0"/>
              <a:t>i</a:t>
            </a:r>
            <a:r>
              <a:rPr lang="zh-CN" altLang="en-US" sz="2800" dirty="0"/>
              <a:t>种物品的费用是</a:t>
            </a:r>
            <a:r>
              <a:rPr lang="en-US" altLang="zh-CN" sz="2800" dirty="0"/>
              <a:t>c[i]</a:t>
            </a:r>
            <a:r>
              <a:rPr lang="zh-CN" altLang="en-US" sz="2800" dirty="0"/>
              <a:t>，价值是</a:t>
            </a:r>
            <a:r>
              <a:rPr lang="en-US" altLang="zh-CN" sz="2800" dirty="0"/>
              <a:t>w[i]</a:t>
            </a:r>
            <a:r>
              <a:rPr lang="zh-CN" altLang="en-US" sz="2800" dirty="0"/>
              <a:t>。求解将哪些物品装入背包可使这些物品的费用总和不超过背包容量，且价值总和最大。</a:t>
            </a:r>
          </a:p>
        </p:txBody>
      </p:sp>
    </p:spTree>
    <p:extLst>
      <p:ext uri="{BB962C8B-B14F-4D97-AF65-F5344CB8AC3E}">
        <p14:creationId xmlns:p14="http://schemas.microsoft.com/office/powerpoint/2010/main" val="3699912503"/>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B0CE636F-9047-4691-A9CA-EE31F01F1CC4"/>
  <p:tag name="ISPRING_SCORM_RATE_SLIDES" val="1"/>
  <p:tag name="ISPRINGONLINEFOLDERID" val="0"/>
  <p:tag name="ISPRINGONLINEFOLDERPATH" val="Content List"/>
  <p:tag name="ISPRINGCLOUDFOLDERID" val="0"/>
  <p:tag name="ISPRINGCLOUDFOLDERPATH" val="Repository"/>
  <p:tag name="ISPRING_PLAYERS_CUSTOMIZATION" val="UEsDBBQAAgAIAOgQ40gVDq0oZAQAAAcRAAAdAAAAdW5pdmVyc2Fs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DoEONIeEoGHCgDAACGDAAAJwAAAHVuaXZlcnNhbC9mbGFzaF9wdWJsaXNoaW5nX3NldHRpbmdzLnhtbNVX3W7aMBS+5yksT70saTu6diihmgpoVVtAhW3tVWViQ6w6dhbbUHq1p9mD7Ul2HAMFtevSH6QNCRGfn+/8n5jw6DYVaMJyzZWM8G51ByMmY0W5HEf4y6C9fYiRNkRSIpRkEZYKo6NGJczsUHCd9JkxIKoRwEhdz0yEE2OyehBMp9Mq11nuuEpYA/i6Gqs0yHKmmTQsDzJBZvBjZhnTeI5QAgC+qZJztUalglDokc4VtYIhTsFzyV1QRLQF0QkOvNiQxDfjXFlJj5VQOcrHwwi/axefhYyHavKUSZcT3QCiI5s6oZQ7L4jo8zuGEsbHCbh7UMNoyqlJIrxXcyggHTxEKbB96MShHCvIgTRz+JQZQokh/ujtGXZr9ILgSXQmScrjAXCQiz/CzcH156te6+LspHN6Peh2zwYnPe9EoROs44TBuqEQHFI2j9nSTkiMIXECfoPOiAjNwmCVtBAbKbnmnDujoRKQ+0IL2igdMtohKVupRv+GyzZI7mI0gkDELMKfck4ERtwQweOlsrZDbbgpqt5elUSABe3J0Hkf35v32YkTkmu26taCo13O48Y3ZQVFM2WR4DcMGYUgfpvCU8LQanHQKFdpQYX2MUgLDhYnnE0ZPSpyOgf8k6ErMJFa0IRezQQz3sJ3y+/QkI1UDriMTKCzgc61x68+CzgjWt+DkoWPW/2zk2br+qTTbF1uuQAJnRAZPxMcCs7SzGwEn8yQVGahB+mIidWsKArltOCVia368jJonlrhy/zWxViB3mBJNmPlOYX5qwelzSZkUgyiG64CGkaQQ0k8JjBiWBdcWlYWMCYSKSlmiMSw1rQb6wlXVgPFD7CH1i/30OsjLovTGFYbWMwpy0tB7uzuva/tfzg4/FivBr9+/Nx+Umm+8HuCOHN+4x8/ufKXa//hNgwDt6UfX9omt//mzu5dtL6WyWundTkoVdJWvxRct4xU97SM1IV/yfRWXjClXIClNPZDBmtJ8JQbRt+yxV7QJq96t/se20ybbDDm14zGfxOyPy2viWv3wjB49OLqOCmXPIVEuJW4vO029ms7cNN8lFWpANr6f4dG5TdQSwMEFAACAAgA6BDjSCkiHkG1AgAAUwoAACEAAAB1bml2ZXJzYWwvZmxhc2hfc2tpbl9zZXR0aW5ncy54bWyVVm1v2yAQ/r5fEWXf6+41m0QjtWkmVerWaq36HdsXGwVDBOd0+fcDDDUkceIGVQrPPQ93HHeXEr1mYv5hMiGF5FI9ASITlbZIwCasvJrmLaIUF4UUCAIvhFQN5dP5x1/uQzLHPKeSW1BjNStaQO9m5j5jJN7Ht5ldQ4JCNhsqdveykhc5LdaVkq0oz4ZW7zagOBNrw7z8OVssBx1wpvEOoUliWv6wa5xko0BrsCF9X9p1VsVpDjx4unSfkZre1enb78m2TDN0sutPdg3JNrSC9yTZPIw5PRXM7DotQPiHhvrls12DVE53oNLDb7/aNaiQm3bzrvCVrGxCU83pR3zTcElL0342qku7zgrshayjs6/g0+PuehuR/Ne474ltVyX5o83r3kCwj55zmKNqgWRh19l0LV8fWjT9AfMV5doQYqgnPZqgH2mrwzEp1vP+wisTZUTyQM94kbxtYNHFGxFTvOcvFjduVMTxvWFRgAq2Howi7MGe+cek9YAZgT3zibMSHgTfHdD3LZ0mPPEN9Y95OvvGCoKabchX2AWr9XRvG1dHrj0QOI0sYa5tOM+sAftqJHNYF1J2EBMRdMsqikyK35aX79xlNMn2DL7SjtcVQYYcjpWbi9EM6fi93D6tRm9Ny7H7Uegv1+0naGb41ZQi0qJuzI+Snk68zjSJScw0O66wU9LQQd2JlYw0zveQqKFqDepZSj7WjZAIeuzxsmutITrJohyQ7HiWiT/kWPpF2+SglubVGOiQ5RTsiDWram7+8IXBK5R7igFrJ8XanCcoe6vLCPBFAFQVdajabtNZmpYj47CF0PsR4K48dDeiTZUOFdw13sMK45LzyKia9KOir5V0hET4Ef6LCSs5eM8youyR5trdLOn8MIT7WJKxHKaZLb54kLm9r6XkYGM/zKAB7T+T/wFQSwMEFAACAAgA6BDjSJNBNSb9AgAAlwsAACYAAAB1bml2ZXJzYWwvaHRtbF9wdWJsaXNoaW5nX3NldHRpbmdzLnhtbM2W3VIaMRSA73mKTDpeyqq11TK7OB3B0akVRmirV07YBDZjNtnmB8SrPk0frE/Skw0gjJaujnTKDAM5yfnOX3KS+OguF2jMtOFKJni3voMRk6miXI4S/KV/sn2IkbFEUiKUZAmWCqOjZi0u3EBwk/WYtbDUIMBI0yhsgjNri0YUTSaTOjeF9rNKOAt8U09VHhWaGSYt01EhyBR+7LRgBs8IFQDwzZWcqTVrNYTiQPqsqBMMcQqeS+6DIuLU5gJHYdWApLcjrZykx0oojfRokOA3J+VnviaQWjxn0qfENEHoxbZBKOXeCSJ6/J6hjPFRBt4e7GM04dRmCd7b9xRYHT2mlOwQOfGUYwUpkHaGz5kllFgShsGeZXfWzAVBRKeS5Dztwwzy4Se41b85ve62L8/PLj7d9Dud8/5ZNzhR6kSrnDhaNRSDQ8rplC3sxMRakmbgN+gMiTAsjpZF82VDJVec82M0UAJSX2phNARPxTTBHzUnAiNuieDpYtYSPWL2hAuIwevu1ofS4gdgiDfNiDZs2dB8xvgsps1vygmKpsohwW8ZsgpBRC6HfxlDy+lGQ63yUiqIscgIThkaczZh9KjM0gz4J0PXYCJ3oAmbrxDMBgvfHb9HAzZUGriMjGGrgpybwK8/C1wQYx6gZO7jVu/8rNW+Obtota+2fICEjolMnwmHErK8sBvhkymSys71IB0pcYaVRaGclnNVYqu/vAyG506EMr92MZbQGyzJZqw8pzB/9aCy2YyMy4PoD1eJhiPIoSSBCRMpHHcuHasKTIlESoopIik0KuOP9ZgrZ0ASDnBAm5d7GPQRl+VoBDcHWNSU6UrInd29t/vv3h8cfmjUo18/fm6vVZq18K4g3lzo4cdrm/iikT/uhnHke+fTbdhq96+6cPey/bVKpi7aV/1KRWr3KuE6VVZ1PlVZdRmuje7SlVHJBWgzo3BsoNEInnPL6GtumhcUfv39G7bFKxV+g1Gs3b7/bxBhtHhurbyv4ujJB2AN5KuP6WbtN1BLAwQUAAIACADoEONIKshEQpQBAAAdBgAAHwAAAHVuaXZlcnNhbC9odG1sX3NraW5fc2V0dGluZ3MuanONlMtuwjAQRfd8ReRuK0SfaburCpUqsahUdlUXThhChGNHtpOSIv69HgMldpyCZ4MvhzsP5NkMInNISqKnaGM/2/u7e7caoKZlBZeuznr0AnWiWD6HWV4AyzkQD6kPP/2Tt0ciZEy4NU2aD7RVLT8i8JsFZaqNlwELGdBUQKsD2ndAW4cS/zid7bvaddQac1JpLfgwFVwD10MuZEEtQy5e7Wk36MGiBnkCXdAUHNPYnj7y6HgXY7S5VBQl5c1UZGKY0HSVSVHxeV/+ZVOCNH/4ageMHuOXiWPHcqXfNBR+4skDRj9ZSlAK9nnvJxhBmNEEWMt3ZM8/qGPcbcij61zl+kA/X2G06ZJmcMaUzECNV4eLMbqchrXeETfXGA7BaAOyYzW+xXBAUVblOaVJkeFEOmh35n8oE3Se82yfeoQR5LBYtO2b3rFRW/6YOE9IeE9oGXp9Rd/m8MHQu9fBp6u8vNOQHQuJPJBDBLSybwdZQ6cY7e8RvH9GhGpN02Vh1oNZjWYMVK5AzoRgpvqvU3X6uQbbX1BLAwQUAAIACADoEONIPTwv0cEAAADlAQAAGgAAAHVuaXZlcnNhbC9pMThuX3ByZXNldHMueG1snZGxCsIwEIb3PkW43cRupSR1E9wcdJaaphppLyWXWh/flIp0kYBDIP/xfT8kJ3evvmNP48k6VJDzLTCD2jUWbwrOp/2mAEahxqbuHBoF6IDtqkzavMCjN2QCsViBpOAewlAKMU0TtzT42ECuG0MsJq5dL+LpHYrZFMOiwuKW9i/7M4MqyxiT19F24YBVvMe0IIy8VjA7F43cYutA/AIakwBMqsFQAmh9AngMCcCPK0CK75vnpEcK8aNikGK1nip7A1BLAwQUAAIACADoEONIsO1dV24AAAB2AAAAHAAAAHVuaXZlcnNhbC9sb2NhbF9zZXR0aW5ncy54bWwNzD0OwjAMQOG9p7C8l5+NoWk3NhAS5QBWY1Akx0aJheD2eHvDpzct3yrw4daLacLj7oDAulku+kr4WM/jCaE7aSYx5YRqCMs8TGIbyZ3dA3Z4C/24rVwjnK9UQ94ad1YnjzOMcInns3DG/Tz8AVBLAwQUAAIACABElFdHI7RO+/sCAACwCAAAFAAAAHVuaXZlcnNhbC9wbGF5ZXIueG1srVXfT9swEH4u0v6HyO/YLR0DqgTEkNAexoTUse2tMombeE3izHYI5a/f2c7vpWxIe2iVnO/77nz33cW/es5S74lJxUUeoAWeI4/loYh4Hgfo4evt8Tm6unx35Bcp3TPp8ShAZc4NgKbIi5gKJS80gO+pTgLUM2BgRl4huZBc74H7FLjbSCdL9O5oBi65ClCidbEipKoqzBUg8liJtDQkCociI4VkiuWaSeLSQF6DXem/o+GXiZzofcFUD1notweuSVqOZ8UHJNUSCxmTk/l8QX7cfV6HCcvoMc+VpnnIkAeVnNlSPtJwdyeiMmXK2Ga+S3LNtDZJWNvM1yu+OM89JcMAOYdNxpSiMVM4zWNEHJZMgP1tSlVS86gBreFVO17zWr+Ned80brZzpHMuyseUqwSO+pDOOgn0yTCqn9nrWgU9NAq6NUzIk+xXySWL7Ou3VozzBXIBW8XZPLGqQjiAp1saaiH3NwADFdUdxG3TsGsatqCWA7fR1x0Fam67ZVSXkjWlmvlPPGLiC5WSGllcalkyn4yMNZYMwT5xV66b1DXET3SWnv5Db4zfqDU/1WudsYD/0ZhPQNTWhOcRe77l4KNZBjXVDIptbFgXKTYxu5xU+Zj1dD0wuRzrpsBFPE1lzGAMI6op6ezkEJRJqsAlLOUI2zs4CE54nKTw05MM49ODNBmVu0mG3sFBcCrC3QS0NbdlJOM6jsTUKsgnE+vED0ulRcZfrDwHe0avrA5fG7nm6Lrg7cHZ/I9RHMRoBnOLJlaXeertq+bw3sypVp3PpnCWgVphHpguC+fVzEJZjHwitqVlqm/6OTX7sAcd5Tw1HdNc30HvolrzF+ZVPDJfusXS1CRhRjMB+nC+7DFAP2G7DMJb06GIW5E3dcCY2Df3byvabPm6da7rhzrsQw2fOKscxs3UR1BHLEWZR6Me4qL7iKgUdtq1ZNRL2RZutDgBkYoiQO/hob7zxelFd+WzxUWDtXndu8Aulzes9DrhTkGk1nV7Eb/eDfD4G1BLAwQUAAIACADoEONIF6nhQW8BAAD7AgAAKQAAAHVuaXZlcnNhbC9za2luX2N1c3RvbWl6YXRpb25fc2V0dGluZ3MueG1sjVLbatwwEH3PV4j8wEoa3Qzugm4ufklCspBnd60W00QulkJL0cdXTrJsttnQap5mzpkzzOi06fsU7VPK8+P0e8jTHO9CzlP8lrYXCLX7+WFebpaQQk6bY+V+iuP8s49f57VWqykPcRyW0a5o2mLUPT+kpFZO1YwZRpFknnqFnOe2Yg24BmzFHCW23fwl8aK7hH2I+bxquzlB3zf0MYUl93EMv7Zwyn4LnW7weRnGqfLSVrA1ymFqcWwNxAiX3BeqAUAgyx1xuEjZSE2Qx4xjKEZRoIAI56QRhUjKoWZdI6oK841ATDJGXaGe1m6ktXHUFgkNIbpO86qxpeuMxBgRQoC5wgV0BqPKhqqhQa0HBAcGRNFGEwWos53pWPHOC8uRol5gXJgxgPHxuMft3p7rWP3vdQ7n/Ifg2S84i67e2pwxV7t/WpZK3oXHHw9DDujLkEI/frq8ufV3/mqnd/311eWrN599fGCuhq2bf+jvP1BLAwQUAAIACADpEONIDNVzuNoOAACnGwAAFwAAAHVuaXZlcnNhbC91bml2ZXJzYWwucG5n7Vf5V5NXt36pLVoVh9V6RQLEoV9bkYJRAZmCCBZdNUAklYKEUFEpU5AhCVMCLV8VUUhHBhHQaANhSIyRKYFEqpC2EaISiBAD2hSQjEJMQiZyX/Dr6l13rfsXXH54V9795D3nPGfv5+yz96XI8DCHtU5rAQBwOHY09AQArNoCAG+VrrEHEfsfxLvAH7vsE2GHAfqQ8yxovJ0UjAgGACZ5neXLd0D73fNHY7IBYMP9pceOn9F0BgAgAcdCg1G58SopouWDqW38F8bjRoAEdNpt7UOc/4jS8vEHCaU75YdRmx4Uf0D/6W1Y1+bNOTco31wv3b6jCfLeju9q6jRPfif+wA+IyjYobHf3N/au9RiqoTfT1X7SESGjRVjzWUuy6c/LnicbiPox+Y8RcF/ti4vQtwDA8mjNyLoRB+3rEJRFBrV9FQ1u44tmkuNwDCqOW9iN3gQACXXyUlbTgknBkCzx76DVd6EaLsnPgaPTogIzZxlF1lT/98DvauWXPpOuB4Bi9CXQPdt3uoGvpU3gkJ0U8NvS0hVwBVwBV8AVcAVcAVfAFXAFXAH/H4JVXMu8AOya7t0IBTuKTZvB10OhKPCfzUg7AAj9v0Hfj93ocd138md/qToZATf+Je9bDY2TZgsDfa6x0TizHD+qUqlXA4BiMJGL7cEhRSpPz55Xv8bLfo3tGN2mIIiJIBQ03ZWraVqwaIXRPKsqQwIpuNksOdXJ4QQBQJxiOCKo98vJgHBR1231KUJDUvvDIxCtmkKicp7ZiCqXLUK4Oa1gVUYOjsMx/5i/aJwR5mgrSdrayVaQz4+pHkXaQZ/oiIC5BzVBi3Nk8cOZXPjC8xKo3irw5BWO9BhnTggGted0+yECq7bB1pMy0VUoblCw+b/lpSVKsjYGvn40YK65OqnyI2+lhQg/ZbsAkpFa5kxmGhtpfbGx6CuNobVydjTwHR0rUOPzzFBRdjk2bZlLU9+YkKRnsb6O9Sma7ZBgOdN31v7A7rG/PTVdmwE3s+MqZE1EDAxpttA5atMO95TncNJ/TVWewsZA/t0eT2zDpXbDGK5bvSIZeTJznjTc4OhLTk+LpatT0UWBlamLPRN5vvptQ2w1ekMFdvU9vG7gwU0yfNwVE36MMJkk9Wu8RRqYMX4omkA+ljZdpnCCLjYHf+Gglqc6PGGfPee1XWVfqBt6HfBdi2J8yvTbCKlh9UudB/HbUCLPOTf60KiwmcvY5BzE2vyvxO78gCv7o72ONgjdnuUMI9Kr1ytcd13E3lTfXyANZ+Ea+DLjF8i5xGsvnk2l3ZLY3UbXzSkr9jRSORoWti4qKkih5kIPo5y/Kjx+RrymKXg2YG8cv6YMGmE9XhnEcSoUi88qRwwy98MOFv51rv1MYs0+141eCZh6XFNRhmmMXnDFmV1u4ro2SiohmTAMfqLCSLdESl52BGb7A94twnEC/6cokdQW0zlEo4nLtCbrWuRmp1U92InWiXfrJ3erRYfwPZChOVwQZ/MWgR0e3GB1FdOyl846RZJcJ0oTP5AO0AXpHOIltTF3vbQD9B3/UXrBaFs2aNiN0si/XpvXIN1x5gQQKpMnRkqtk1VNa8rt4n0yOpxFgynbY7Tv9JNbzGNoYdNLOq+0TIqT1OMUziGdKpATezaiyBTFsXiw01e1Zv/Bq342q+9rPTWDGmkYVOn74KFHvlr/ip0XQrx1Vrpvy/u6GL2a9do5mvjv5A3dRoKbfH5uc+M+W3h/ayUUCnWTGVzkdzLR96mTtKevHY91MhVZYn+3+rzpmpGLUFKXaUFG3uh6lPDP+uE+/wpGgkvnTOQr2vQHs/5gW/cqRn3PanoN8RwoHielnPZV+Xk+ljaIPJDIvtvqCNzoIZzlG+VtZ2Wmc3tD6vlAkreO5fgiskRv6ka9Ln8F+R6J4T8viG+kJ7m2ig+R4pN8bzekg1G6U54fp84+RY9GBeifJrbwbFaNraDDRsif+jl6/GznbEegYnTsnDSdRuP05CwxdG8MMfS1SrzvPWHadkrLmyVblwRzkvz1X56ry8oiHR4NJKTXTYVFXJhjNv6SLuYbaUQ01NNt186BHqffyHk4fEIc3EbRr6lgPrOwIHaRVWIxYhXIklBVFdKJFPsePlslubM77YRUyxTZKeenBLYCKmOIqxlC9Sz8eTlJK59HeBYuB1whwss7RKJBDCFvmWZMOKZwrj/mPE6gbgb5nZifSVQ4fPeLnzZgWpwqCGBUzEQE6kRe/M68mhgXAx+Xk5ShYKfEE9FDEuryLtLB6YjXPCGdTHWYlbP0RGlTbSMGLckd14vL64UPKtxd7nhe+MuwJ/Sd8zkgwyvBBQjcdmXlbh2zKS/fICVI7AidqrEsI05eHFdigg1qB3h8cfiypqrl3HIa9j61dJwKsmuFfzbpEoRvxzqtUvjV02vlT7mqfDmOMk1OnJ+vPjiUQ7Yzw9lW2JL3j2vvceMnpwXTYu4USqvQtVGNXtffukllBnkjauMjCJkvNdGla5+/ZM8k9kbtpzodJQjWK6hTX7Mk+rR4fPLw3Tjs4viyi2jJPet8NLX5fQEH3EF9rYcSXyMLlE/DEInXT7l9OC34FPWQr1hbnFmZ/+AQQqtzL/eJm2YB7VgE7tq1KunnnRHnpH6SKzT1ZFcaGnXFWMcMl2ryHRyR7VcamUU+Kk6IKPGm5KPaN2RkB82RqycQJdNz6ofV8nuxqyVqNA0rYU3NsxDD1ZNE1Rs9RSjE/p/jMIIb0BJ5h8Pea3xMQXOy73WXpI1ys4fbHwoGj4Q3On4lvpucEDDR27Dq9NsP5xe6W7AND9m4jprGzIaNl8r26WVfkLo3CpgUiitECh8D77wwcSCUj/J0l1q+XDwYiaid+F6+5IFt3ohEkqF9eClXDNO2Pg4poeRI7B3ZsgFuSrMsywErKP02P+TWtLBkwun9qql9snx2sutRMgsi6zpoL+X71UraWAgEDqPoGLG2+NwbPdKfFXuhbw3t6vR+KCvxyJFZ/e8fUk6XLF2KLZO2RUPSxtIY9EktG1ecihPyYThNz8OUxYVf2mE4wc+gL7B1Xw4fmCZg/JcVzWlOjCTkNYLyeOTiowe1wTsTYN+7a01Kcx++rq2enCSbd3IWTrM27fpUntp2ariDLMQ+Uf0Iisvba0TlauCoZ9hN1ZqkGO7v3kVK2rRQa4+cgwqSxXmX1Is5bo7yvvyZOgLdlbTwYkRGDiL9vNo1NwFnVnU2fLLLI4GjNh6kTgXn1M2dPhHlw1uOzvpaKoxnfiOesSO9uaPrHs4r+9msbWCWvaBdmGSlXhWirnyt3WvfK3O4BbsX72pOHffe66p5Js48X/g62bj1B/3j/zAsN8OG7op5qU7mc5aCeMb+ouNdVKPh2AVmkdDfTc4EP0OE9v/KW9QxRhgkXQvrfNNquV9EkPX12L72tLZh9NZXGKk20xklrnuCdmrsVqT+w3EqS/ufU+Yt+/Ym1dddnmot6C6cBfXUox9PVTEToV7pTo88blKuyIzzjCDVvr31wlylycQMf6Np0QE1v5B6g0qknLb0VcTiK2hTtUf5ZWX5aTnmM+8hmZFJO0lWBaZzx2Pa2dQ6NbvYJq8nazEHr2LS/HRxkChD+ODy9TO8TXOrPLneZzGQi2enC9k4PEzDys+kFZG3tmKNWAnA+qih8E4gSdlMRawa93AbCKtKcVqluirPPSluPzC6R7b+CIJTPxvfKIEuJaSUqxlai6n9SpkRvmGLQ3tRCuYnE3d0m6HAODAOA7X+nnTx6aeo4/KgxWay1+Dj25dPZfTidFU8y1ndolmT3WcxCovg5mqIYsSOXsBV3iyAVxpdGnFfIoVM2Hk6o5a0gyHRt55KqvOLJKvwWjE6/g1pr4v9ATgBXmJfje7OmnqOyfHwqpYe6GKIv4ulVqC1U15H6QI+k8fFJMUz7Mdk87DncFRn0LIjVbFqsskRhYYP7RNZMqGVKTXjH+ms84i7mYE69kEPiNnHofWG6zpd9Us935ty+gSvGM0Lga0OoUHVkIyeTCoXM8SzLZqjeWapZjx4jw8Xu31whD0jgIPZjVbywrFLjNLcE2WnOTZ85BIVOMlWbFum7E0rSXVp5eR54aqqls8VUcSNCZdmgTqtHJLZWrpK2UQwmfrilu9QT3ymlPJn/ku1UFnhrz5YQMjacKH5wdT2ux61VbThUN5Cvyc9puLyDUhodrvaeIcMngyRP0KmbVdQ15Izx3N/XF4i8eXysRjZ92BA9IkkHXJd++Qzz3b+91GjqougFHcX6MeSJNbbe5CwblWHhF727ROHw4Ks7gabZUaV9WyBHXwgWlHvaX5ZT2b57Ypkwoucm6kmQt0Tqe59wrKYYcv6Vp5GR4pEn0ymQxLqwqDEu4GV15qxUDD7hX9ubW8MCdIfKC271LSQLLd/HNf2JsquIf9jPFhTpBfj4DaL9qVhj8fVN0NHGhtI4+oSYmnZMcNco0k5n7UptmpQsLAw3D/qQOmONRSO8clzOz//p2QT/VOy7QbLks5xM88TCaMFOUisFH0Lg2u6D9wFg8fAiOhBn/hvRHUf/HuDTcJkvPB37V1BUrB0Q7GKdCVRVH79TaGZXc/YUhDWT57bIIEp5+lSSQaP6F0c++l9b55lyjNaGGiI80+YGtAP+Wvi9hdPpxAmiQQzSI0ZQRPjxN5g6J9tKJbeshX1l2OrbDBTwCJ/DjJ2wwbt9wOnPdImRn+mnCjQSE28ZGHKWGwjx+O5Ta69ys/9vlnxbIZ1fakI55O0snzJ2bjcP5LSKuamhyeQmZuhZ8zKLrBNUSoJe9QcDdd75wXQYaa0GrAHmqWvA55Tmn0+Doe541221qd8MUL0G6iNKAg74jvqn8Y//xsHv+VdnXmLjkk2sdeXhbnm/aVM3OEVEQkAjfKd5UY8U9P1qpFkM2RGoiyopQSVVATlLYqUrR4teVI/AHgVtet/dX9xJnkLY3wbaEtQEXEmsBsZr/nbAE+65G8j1pqU1QEOeBqNC0UkIZHDnZMkiccaALiNsu6lQikUqoZrxup0YkznHrAjRHmifCxFsW2LDmfWIGysmnew4DzAsSPhofTDCd/8N1BLAwQUAAIACADpEONIcGveuksAAABqAAAAGwAAAHVuaXZlcnNhbC91bml2ZXJzYWwucG5nLnhtbLOxr8jNUShLLSrOzM+zVTLUM1Cyt+PlsikoSi3LTC1XqACKAQUhQEmhEsg1QnDLM1NKMmyVzM1MEWIZqZnpGSW2SqbmJnBBfaCRAFBLAQIAABQAAgAIAOgQ40gVDq0oZAQAAAcRAAAdAAAAAAAAAAEAAAAAAAAAAAB1bml2ZXJzYWwvY29tbW9uX21lc3NhZ2VzLmxuZ1BLAQIAABQAAgAIAOgQ40h4SgYcKAMAAIYMAAAnAAAAAAAAAAEAAAAAAJ8EAAB1bml2ZXJzYWwvZmxhc2hfcHVibGlzaGluZ19zZXR0aW5ncy54bWxQSwECAAAUAAIACADoEONIKSIeQbUCAABTCgAAIQAAAAAAAAABAAAAAAAMCAAAdW5pdmVyc2FsL2ZsYXNoX3NraW5fc2V0dGluZ3MueG1sUEsBAgAAFAACAAgA6BDjSJNBNSb9AgAAlwsAACYAAAAAAAAAAQAAAAAAAAsAAHVuaXZlcnNhbC9odG1sX3B1Ymxpc2hpbmdfc2V0dGluZ3MueG1sUEsBAgAAFAACAAgA6BDjSCrIREKUAQAAHQYAAB8AAAAAAAAAAQAAAAAAQQ4AAHVuaXZlcnNhbC9odG1sX3NraW5fc2V0dGluZ3MuanNQSwECAAAUAAIACADoEONIPTwv0cEAAADlAQAAGgAAAAAAAAABAAAAAAASEAAAdW5pdmVyc2FsL2kxOG5fcHJlc2V0cy54bWxQSwECAAAUAAIACADoEONIsO1dV24AAAB2AAAAHAAAAAAAAAABAAAAAAALEQAAdW5pdmVyc2FsL2xvY2FsX3NldHRpbmdzLnhtbFBLAQIAABQAAgAIAESUV0cjtE77+wIAALAIAAAUAAAAAAAAAAEAAAAAALMRAAB1bml2ZXJzYWwvcGxheWVyLnhtbFBLAQIAABQAAgAIAOgQ40gXqeFBbwEAAPsCAAApAAAAAAAAAAEAAAAAAOAUAAB1bml2ZXJzYWwvc2tpbl9jdXN0b21pemF0aW9uX3NldHRpbmdzLnhtbFBLAQIAABQAAgAIAOkQ40gM1XO42g4AAKcbAAAXAAAAAAAAAAAAAAAAAJYWAAB1bml2ZXJzYWwvdW5pdmVyc2FsLnBuZ1BLAQIAABQAAgAIAOkQ40hwa966SwAAAGoAAAAbAAAAAAAAAAEAAAAAAKUlAAB1bml2ZXJzYWwvdW5pdmVyc2FsLnBuZy54bWxQSwUGAAAAAAsACwBJAwAAKSYAAAAA"/>
  <p:tag name="ISPRING_SCORM_ENDPOINT" val="&lt;endpoint&gt;&lt;enable&gt;0&lt;/enable&gt;&lt;lrs&gt;http://&lt;/lrs&gt;&lt;auth&gt;0&lt;/auth&gt;&lt;login&gt;&lt;/login&gt;&lt;password&gt;&lt;/password&gt;&lt;key&gt;&lt;/key&gt;&lt;name&gt;&lt;/name&gt;&lt;email&gt;&lt;/email&gt;&lt;/endpoint&gt;&#10;"/>
  <p:tag name="ISPRING_PRESENTATION_TITLE" val="炫酷时尚简约科技感岗位竞聘PPT模板"/>
</p:tagLst>
</file>

<file path=ppt/theme/theme1.xml><?xml version="1.0" encoding="utf-8"?>
<a:theme xmlns:a="http://schemas.openxmlformats.org/drawingml/2006/main" name="Office 主题">
  <a:themeElements>
    <a:clrScheme name="自定义 1">
      <a:dk1>
        <a:srgbClr val="000000"/>
      </a:dk1>
      <a:lt1>
        <a:srgbClr val="FFFFFF"/>
      </a:lt1>
      <a:dk2>
        <a:srgbClr val="44546A"/>
      </a:dk2>
      <a:lt2>
        <a:srgbClr val="FFFFFF"/>
      </a:lt2>
      <a:accent1>
        <a:srgbClr val="7190C7"/>
      </a:accent1>
      <a:accent2>
        <a:srgbClr val="3F3F3F"/>
      </a:accent2>
      <a:accent3>
        <a:srgbClr val="7F7F7F"/>
      </a:accent3>
      <a:accent4>
        <a:srgbClr val="A5A5A5"/>
      </a:accent4>
      <a:accent5>
        <a:srgbClr val="BFBFBF"/>
      </a:accent5>
      <a:accent6>
        <a:srgbClr val="F2F2F2"/>
      </a:accent6>
      <a:hlink>
        <a:srgbClr val="00B0F0"/>
      </a:hlink>
      <a:folHlink>
        <a:srgbClr val="954F72"/>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707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1610</TotalTime>
  <Words>2583</Words>
  <Application>Microsoft Office PowerPoint</Application>
  <PresentationFormat>宽屏</PresentationFormat>
  <Paragraphs>117</Paragraphs>
  <Slides>31</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31</vt:i4>
      </vt:variant>
    </vt:vector>
  </HeadingPairs>
  <TitlesOfParts>
    <vt:vector size="35" baseType="lpstr">
      <vt:lpstr>Arial</vt:lpstr>
      <vt:lpstr>Calibri</vt:lpstr>
      <vt:lpstr>微软雅黑</vt:lpstr>
      <vt:lpstr>Office 主题</vt:lpstr>
      <vt:lpstr>PowerPoint 演示文稿</vt:lpstr>
      <vt:lpstr>01背包</vt:lpstr>
      <vt:lpstr>PowerPoint 演示文稿</vt:lpstr>
      <vt:lpstr>基本思路</vt:lpstr>
      <vt:lpstr>基本思路</vt:lpstr>
      <vt:lpstr>优化空间复杂度</vt:lpstr>
      <vt:lpstr>伪代码</vt:lpstr>
      <vt:lpstr>进一步优化</vt:lpstr>
      <vt:lpstr>完全背包</vt:lpstr>
      <vt:lpstr>能否转化成01背包问题？</vt:lpstr>
      <vt:lpstr>基本思路</vt:lpstr>
      <vt:lpstr>基本思路</vt:lpstr>
      <vt:lpstr>优化时间复杂度</vt:lpstr>
      <vt:lpstr>优化时间复杂度</vt:lpstr>
      <vt:lpstr>PowerPoint 演示文稿</vt:lpstr>
      <vt:lpstr>优化时间复杂度</vt:lpstr>
      <vt:lpstr>优化时间复杂度</vt:lpstr>
      <vt:lpstr>PowerPoint 演示文稿</vt:lpstr>
      <vt:lpstr>PowerPoint 演示文稿</vt:lpstr>
      <vt:lpstr>PowerPoint 演示文稿</vt:lpstr>
      <vt:lpstr>多重背包</vt:lpstr>
      <vt:lpstr>基本思路</vt:lpstr>
      <vt:lpstr>优化时间复杂度</vt:lpstr>
      <vt:lpstr>优化时间复杂度</vt:lpstr>
      <vt:lpstr>优化时间复杂度</vt:lpstr>
      <vt:lpstr>二维费用背包</vt:lpstr>
      <vt:lpstr>基本思路</vt:lpstr>
      <vt:lpstr>物品总个数的限制</vt:lpstr>
      <vt:lpstr>分组背包</vt:lpstr>
      <vt:lpstr>基本思路</vt:lpstr>
      <vt:lpstr>基本思路</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H Hesy</cp:lastModifiedBy>
  <cp:revision>260</cp:revision>
  <dcterms:created xsi:type="dcterms:W3CDTF">2016-03-23T02:00:53Z</dcterms:created>
  <dcterms:modified xsi:type="dcterms:W3CDTF">2020-08-27T13:55:55Z</dcterms:modified>
</cp:coreProperties>
</file>