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0"/>
  </p:notesMasterIdLst>
  <p:sldIdLst>
    <p:sldId id="261" r:id="rId2"/>
    <p:sldId id="313" r:id="rId3"/>
    <p:sldId id="314" r:id="rId4"/>
    <p:sldId id="293" r:id="rId5"/>
    <p:sldId id="294" r:id="rId6"/>
    <p:sldId id="295" r:id="rId7"/>
    <p:sldId id="346" r:id="rId8"/>
    <p:sldId id="347" r:id="rId9"/>
    <p:sldId id="348" r:id="rId10"/>
    <p:sldId id="369" r:id="rId11"/>
    <p:sldId id="370" r:id="rId12"/>
    <p:sldId id="371" r:id="rId13"/>
    <p:sldId id="372" r:id="rId14"/>
    <p:sldId id="373" r:id="rId15"/>
    <p:sldId id="374" r:id="rId16"/>
    <p:sldId id="349" r:id="rId17"/>
    <p:sldId id="350" r:id="rId18"/>
    <p:sldId id="351" r:id="rId19"/>
    <p:sldId id="352" r:id="rId20"/>
    <p:sldId id="353" r:id="rId21"/>
    <p:sldId id="354" r:id="rId22"/>
    <p:sldId id="355" r:id="rId23"/>
    <p:sldId id="356" r:id="rId24"/>
    <p:sldId id="357" r:id="rId25"/>
    <p:sldId id="358" r:id="rId26"/>
    <p:sldId id="359" r:id="rId27"/>
    <p:sldId id="360" r:id="rId28"/>
    <p:sldId id="361" r:id="rId29"/>
    <p:sldId id="362" r:id="rId30"/>
    <p:sldId id="378" r:id="rId31"/>
    <p:sldId id="375" r:id="rId32"/>
    <p:sldId id="377" r:id="rId33"/>
    <p:sldId id="363" r:id="rId34"/>
    <p:sldId id="364" r:id="rId35"/>
    <p:sldId id="365" r:id="rId36"/>
    <p:sldId id="366" r:id="rId37"/>
    <p:sldId id="367" r:id="rId38"/>
    <p:sldId id="368" r:id="rId39"/>
  </p:sldIdLst>
  <p:sldSz cx="12192000" cy="6858000"/>
  <p:notesSz cx="6858000" cy="9144000"/>
  <p:embeddedFontLst>
    <p:embeddedFont>
      <p:font typeface="黑体" pitchFamily="49" charset="-122"/>
      <p:regular r:id="rId41"/>
    </p:embeddedFont>
    <p:embeddedFont>
      <p:font typeface="微软雅黑" pitchFamily="34" charset="-122"/>
      <p:regular r:id="rId42"/>
      <p:bold r:id="rId43"/>
    </p:embeddedFont>
    <p:embeddedFont>
      <p:font typeface="Cambria Math" pitchFamily="18" charset="0"/>
      <p:regular r:id="rId44"/>
    </p:embeddedFont>
    <p:embeddedFont>
      <p:font typeface="Tahoma" pitchFamily="34" charset="0"/>
      <p:regular r:id="rId45"/>
      <p:bold r:id="rId46"/>
    </p:embeddedFont>
    <p:embeddedFont>
      <p:font typeface="Calibri" pitchFamily="34" charset="0"/>
      <p:regular r:id="rId47"/>
      <p:bold r:id="rId48"/>
      <p:italic r:id="rId49"/>
      <p:boldItalic r:id="rId50"/>
    </p:embeddedFont>
  </p:embeddedFontLst>
  <p:custDataLst>
    <p:tags r:id="rId5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FBFB"/>
    <a:srgbClr val="7190C7"/>
    <a:srgbClr val="359CDA"/>
    <a:srgbClr val="7A98CC"/>
    <a:srgbClr val="E1D3B8"/>
    <a:srgbClr val="2CBEFD"/>
    <a:srgbClr val="9A2424"/>
    <a:srgbClr val="68DB13"/>
    <a:srgbClr val="FF9425"/>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26" autoAdjust="0"/>
    <p:restoredTop sz="94660"/>
  </p:normalViewPr>
  <p:slideViewPr>
    <p:cSldViewPr snapToGrid="0">
      <p:cViewPr varScale="1">
        <p:scale>
          <a:sx n="71" d="100"/>
          <a:sy n="71" d="100"/>
        </p:scale>
        <p:origin x="-696" y="-9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tags" Target="tags/tag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80BFD8-3EFB-4662-A6C5-0617795C5F14}" type="datetimeFigureOut">
              <a:rPr lang="zh-CN" altLang="en-US" smtClean="0"/>
              <a:t>2019/2/14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5E4D13-0F77-4153-B279-5BD9F682CDE0}" type="slidenum">
              <a:rPr lang="zh-CN" altLang="en-US" smtClean="0"/>
              <a:t>‹#›</a:t>
            </a:fld>
            <a:endParaRPr lang="zh-CN" altLang="en-US"/>
          </a:p>
        </p:txBody>
      </p:sp>
    </p:spTree>
    <p:extLst>
      <p:ext uri="{BB962C8B-B14F-4D97-AF65-F5344CB8AC3E}">
        <p14:creationId xmlns:p14="http://schemas.microsoft.com/office/powerpoint/2010/main" val="2769747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5E4D13-0F77-4153-B279-5BD9F682CDE0}" type="slidenum">
              <a:rPr lang="zh-CN" altLang="en-US" smtClean="0"/>
              <a:t>1</a:t>
            </a:fld>
            <a:endParaRPr lang="zh-CN" altLang="en-US"/>
          </a:p>
        </p:txBody>
      </p:sp>
    </p:spTree>
    <p:extLst>
      <p:ext uri="{BB962C8B-B14F-4D97-AF65-F5344CB8AC3E}">
        <p14:creationId xmlns:p14="http://schemas.microsoft.com/office/powerpoint/2010/main" val="4059338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2675606"/>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19CDA3ED-71EA-4841-8BBD-ABD29DF9F449}" type="datetimeFigureOut">
              <a:rPr lang="zh-CN" altLang="en-US" smtClean="0"/>
              <a:t>2019/2/14</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7F66BBAD-8FB9-49DF-AAE2-11A181007D83}" type="slidenum">
              <a:rPr lang="zh-CN" altLang="en-US" smtClean="0"/>
              <a:t>‹#›</a:t>
            </a:fld>
            <a:endParaRPr lang="zh-CN" altLang="en-US"/>
          </a:p>
        </p:txBody>
      </p:sp>
    </p:spTree>
    <p:extLst>
      <p:ext uri="{BB962C8B-B14F-4D97-AF65-F5344CB8AC3E}">
        <p14:creationId xmlns:p14="http://schemas.microsoft.com/office/powerpoint/2010/main" val="1289548145"/>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19CDA3ED-71EA-4841-8BBD-ABD29DF9F449}" type="datetimeFigureOut">
              <a:rPr lang="zh-CN" altLang="en-US" smtClean="0"/>
              <a:t>2019/2/14</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7F66BBAD-8FB9-49DF-AAE2-11A181007D83}" type="slidenum">
              <a:rPr lang="zh-CN" altLang="en-US" smtClean="0"/>
              <a:t>‹#›</a:t>
            </a:fld>
            <a:endParaRPr lang="zh-CN" altLang="en-US"/>
          </a:p>
        </p:txBody>
      </p:sp>
    </p:spTree>
    <p:extLst>
      <p:ext uri="{BB962C8B-B14F-4D97-AF65-F5344CB8AC3E}">
        <p14:creationId xmlns:p14="http://schemas.microsoft.com/office/powerpoint/2010/main" val="2756007568"/>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2280952"/>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p:cNvSpPr>
            <a:spLocks noGrp="1"/>
          </p:cNvSpPr>
          <p:nvPr>
            <p:ph type="title" hasCustomPrompt="1"/>
          </p:nvPr>
        </p:nvSpPr>
        <p:spPr>
          <a:xfrm>
            <a:off x="1395850" y="269621"/>
            <a:ext cx="2298781" cy="523220"/>
          </a:xfrm>
          <a:prstGeom prst="rect">
            <a:avLst/>
          </a:prstGeom>
        </p:spPr>
        <p:txBody>
          <a:bodyPr wrap="square" anchor="ctr" anchorCtr="0">
            <a:spAutoFit/>
          </a:bodyPr>
          <a:lstStyle>
            <a:lvl1pPr algn="l">
              <a:lnSpc>
                <a:spcPct val="100000"/>
              </a:lnSpc>
              <a:defRPr sz="2800">
                <a:solidFill>
                  <a:schemeClr val="accent1"/>
                </a:solidFill>
              </a:defRPr>
            </a:lvl1pPr>
          </a:lstStyle>
          <a:p>
            <a:r>
              <a:rPr lang="zh-CN" altLang="en-US" dirty="0" smtClean="0"/>
              <a:t>标题样式</a:t>
            </a:r>
            <a:endParaRPr lang="zh-CN" altLang="en-US" dirty="0"/>
          </a:p>
        </p:txBody>
      </p:sp>
      <p:sp>
        <p:nvSpPr>
          <p:cNvPr id="4" name="任意多边形 3"/>
          <p:cNvSpPr>
            <a:spLocks noChangeAspect="1"/>
          </p:cNvSpPr>
          <p:nvPr userDrawn="1"/>
        </p:nvSpPr>
        <p:spPr>
          <a:xfrm>
            <a:off x="887370" y="351231"/>
            <a:ext cx="360000" cy="360000"/>
          </a:xfrm>
          <a:custGeom>
            <a:avLst/>
            <a:gdLst>
              <a:gd name="connsiteX0" fmla="*/ 3972550 w 6209732"/>
              <a:gd name="connsiteY0" fmla="*/ 1782188 h 6209732"/>
              <a:gd name="connsiteX1" fmla="*/ 5266539 w 6209732"/>
              <a:gd name="connsiteY1" fmla="*/ 3076178 h 6209732"/>
              <a:gd name="connsiteX2" fmla="*/ 5264289 w 6209732"/>
              <a:gd name="connsiteY2" fmla="*/ 3078428 h 6209732"/>
              <a:gd name="connsiteX3" fmla="*/ 5266538 w 6209732"/>
              <a:gd name="connsiteY3" fmla="*/ 3080677 h 6209732"/>
              <a:gd name="connsiteX4" fmla="*/ 5021379 w 6209732"/>
              <a:gd name="connsiteY4" fmla="*/ 3325836 h 6209732"/>
              <a:gd name="connsiteX5" fmla="*/ 5021379 w 6209732"/>
              <a:gd name="connsiteY5" fmla="*/ 3338865 h 6209732"/>
              <a:gd name="connsiteX6" fmla="*/ 5008350 w 6209732"/>
              <a:gd name="connsiteY6" fmla="*/ 3338865 h 6209732"/>
              <a:gd name="connsiteX7" fmla="*/ 3975715 w 6209732"/>
              <a:gd name="connsiteY7" fmla="*/ 4371500 h 6209732"/>
              <a:gd name="connsiteX8" fmla="*/ 3644789 w 6209732"/>
              <a:gd name="connsiteY8" fmla="*/ 4040574 h 6209732"/>
              <a:gd name="connsiteX9" fmla="*/ 4346498 w 6209732"/>
              <a:gd name="connsiteY9" fmla="*/ 3338865 h 6209732"/>
              <a:gd name="connsiteX10" fmla="*/ 1213654 w 6209732"/>
              <a:gd name="connsiteY10" fmla="*/ 3338865 h 6209732"/>
              <a:gd name="connsiteX11" fmla="*/ 1213654 w 6209732"/>
              <a:gd name="connsiteY11" fmla="*/ 2870865 h 6209732"/>
              <a:gd name="connsiteX12" fmla="*/ 4399375 w 6209732"/>
              <a:gd name="connsiteY12" fmla="*/ 2870865 h 6209732"/>
              <a:gd name="connsiteX13" fmla="*/ 3641624 w 6209732"/>
              <a:gd name="connsiteY13" fmla="*/ 2113114 h 6209732"/>
              <a:gd name="connsiteX14" fmla="*/ 3104865 w 6209732"/>
              <a:gd name="connsiteY14" fmla="*/ 515036 h 6209732"/>
              <a:gd name="connsiteX15" fmla="*/ 515035 w 6209732"/>
              <a:gd name="connsiteY15" fmla="*/ 3104866 h 6209732"/>
              <a:gd name="connsiteX16" fmla="*/ 3104865 w 6209732"/>
              <a:gd name="connsiteY16" fmla="*/ 5694696 h 6209732"/>
              <a:gd name="connsiteX17" fmla="*/ 5694695 w 6209732"/>
              <a:gd name="connsiteY17" fmla="*/ 3104866 h 6209732"/>
              <a:gd name="connsiteX18" fmla="*/ 3104865 w 6209732"/>
              <a:gd name="connsiteY18" fmla="*/ 515036 h 6209732"/>
              <a:gd name="connsiteX19" fmla="*/ 3104866 w 6209732"/>
              <a:gd name="connsiteY19" fmla="*/ 0 h 6209732"/>
              <a:gd name="connsiteX20" fmla="*/ 6209732 w 6209732"/>
              <a:gd name="connsiteY20" fmla="*/ 3104866 h 6209732"/>
              <a:gd name="connsiteX21" fmla="*/ 3104866 w 6209732"/>
              <a:gd name="connsiteY21" fmla="*/ 6209732 h 6209732"/>
              <a:gd name="connsiteX22" fmla="*/ 0 w 6209732"/>
              <a:gd name="connsiteY22" fmla="*/ 3104866 h 6209732"/>
              <a:gd name="connsiteX23" fmla="*/ 3104866 w 6209732"/>
              <a:gd name="connsiteY23" fmla="*/ 0 h 620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209732" h="6209732">
                <a:moveTo>
                  <a:pt x="3972550" y="1782188"/>
                </a:moveTo>
                <a:lnTo>
                  <a:pt x="5266539" y="3076178"/>
                </a:lnTo>
                <a:lnTo>
                  <a:pt x="5264289" y="3078428"/>
                </a:lnTo>
                <a:lnTo>
                  <a:pt x="5266538" y="3080677"/>
                </a:lnTo>
                <a:lnTo>
                  <a:pt x="5021379" y="3325836"/>
                </a:lnTo>
                <a:lnTo>
                  <a:pt x="5021379" y="3338865"/>
                </a:lnTo>
                <a:lnTo>
                  <a:pt x="5008350" y="3338865"/>
                </a:lnTo>
                <a:lnTo>
                  <a:pt x="3975715" y="4371500"/>
                </a:lnTo>
                <a:lnTo>
                  <a:pt x="3644789" y="4040574"/>
                </a:lnTo>
                <a:lnTo>
                  <a:pt x="4346498" y="3338865"/>
                </a:lnTo>
                <a:lnTo>
                  <a:pt x="1213654" y="3338865"/>
                </a:lnTo>
                <a:lnTo>
                  <a:pt x="1213654" y="2870865"/>
                </a:lnTo>
                <a:lnTo>
                  <a:pt x="4399375" y="2870865"/>
                </a:lnTo>
                <a:lnTo>
                  <a:pt x="3641624" y="2113114"/>
                </a:lnTo>
                <a:close/>
                <a:moveTo>
                  <a:pt x="3104865" y="515036"/>
                </a:moveTo>
                <a:cubicBezTo>
                  <a:pt x="1674541" y="515036"/>
                  <a:pt x="515035" y="1674542"/>
                  <a:pt x="515035" y="3104866"/>
                </a:cubicBezTo>
                <a:cubicBezTo>
                  <a:pt x="515035" y="4535190"/>
                  <a:pt x="1674541" y="5694696"/>
                  <a:pt x="3104865" y="5694696"/>
                </a:cubicBezTo>
                <a:cubicBezTo>
                  <a:pt x="4535189" y="5694696"/>
                  <a:pt x="5694695" y="4535190"/>
                  <a:pt x="5694695" y="3104866"/>
                </a:cubicBezTo>
                <a:cubicBezTo>
                  <a:pt x="5694695" y="1674542"/>
                  <a:pt x="4535189" y="515036"/>
                  <a:pt x="3104865" y="515036"/>
                </a:cubicBezTo>
                <a:close/>
                <a:moveTo>
                  <a:pt x="3104866" y="0"/>
                </a:moveTo>
                <a:cubicBezTo>
                  <a:pt x="4819636" y="0"/>
                  <a:pt x="6209732" y="1390096"/>
                  <a:pt x="6209732" y="3104866"/>
                </a:cubicBezTo>
                <a:cubicBezTo>
                  <a:pt x="6209732" y="4819636"/>
                  <a:pt x="4819636" y="6209732"/>
                  <a:pt x="3104866" y="6209732"/>
                </a:cubicBezTo>
                <a:cubicBezTo>
                  <a:pt x="1390096" y="6209732"/>
                  <a:pt x="0" y="4819636"/>
                  <a:pt x="0" y="3104866"/>
                </a:cubicBezTo>
                <a:cubicBezTo>
                  <a:pt x="0" y="1390096"/>
                  <a:pt x="1390096" y="0"/>
                  <a:pt x="310486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a:spLocks noChangeAspect="1"/>
          </p:cNvSpPr>
          <p:nvPr userDrawn="1"/>
        </p:nvSpPr>
        <p:spPr>
          <a:xfrm>
            <a:off x="378890" y="351231"/>
            <a:ext cx="360000" cy="360000"/>
          </a:xfrm>
          <a:custGeom>
            <a:avLst/>
            <a:gdLst>
              <a:gd name="connsiteX0" fmla="*/ 3110258 w 6209732"/>
              <a:gd name="connsiteY0" fmla="*/ 1108669 h 6209732"/>
              <a:gd name="connsiteX1" fmla="*/ 4404247 w 6209732"/>
              <a:gd name="connsiteY1" fmla="*/ 2402658 h 6209732"/>
              <a:gd name="connsiteX2" fmla="*/ 4073321 w 6209732"/>
              <a:gd name="connsiteY2" fmla="*/ 2733584 h 6209732"/>
              <a:gd name="connsiteX3" fmla="*/ 3315571 w 6209732"/>
              <a:gd name="connsiteY3" fmla="*/ 1975833 h 6209732"/>
              <a:gd name="connsiteX4" fmla="*/ 3315571 w 6209732"/>
              <a:gd name="connsiteY4" fmla="*/ 5161554 h 6209732"/>
              <a:gd name="connsiteX5" fmla="*/ 2847571 w 6209732"/>
              <a:gd name="connsiteY5" fmla="*/ 5161554 h 6209732"/>
              <a:gd name="connsiteX6" fmla="*/ 2847571 w 6209732"/>
              <a:gd name="connsiteY6" fmla="*/ 2028710 h 6209732"/>
              <a:gd name="connsiteX7" fmla="*/ 2145862 w 6209732"/>
              <a:gd name="connsiteY7" fmla="*/ 2730418 h 6209732"/>
              <a:gd name="connsiteX8" fmla="*/ 1814936 w 6209732"/>
              <a:gd name="connsiteY8" fmla="*/ 2399492 h 6209732"/>
              <a:gd name="connsiteX9" fmla="*/ 2847571 w 6209732"/>
              <a:gd name="connsiteY9" fmla="*/ 1366858 h 6209732"/>
              <a:gd name="connsiteX10" fmla="*/ 2847571 w 6209732"/>
              <a:gd name="connsiteY10" fmla="*/ 1353829 h 6209732"/>
              <a:gd name="connsiteX11" fmla="*/ 2860600 w 6209732"/>
              <a:gd name="connsiteY11" fmla="*/ 1353829 h 6209732"/>
              <a:gd name="connsiteX12" fmla="*/ 3105759 w 6209732"/>
              <a:gd name="connsiteY12" fmla="*/ 1108670 h 6209732"/>
              <a:gd name="connsiteX13" fmla="*/ 3108008 w 6209732"/>
              <a:gd name="connsiteY13" fmla="*/ 1110919 h 6209732"/>
              <a:gd name="connsiteX14" fmla="*/ 3104865 w 6209732"/>
              <a:gd name="connsiteY14" fmla="*/ 515036 h 6209732"/>
              <a:gd name="connsiteX15" fmla="*/ 515035 w 6209732"/>
              <a:gd name="connsiteY15" fmla="*/ 3104866 h 6209732"/>
              <a:gd name="connsiteX16" fmla="*/ 3104865 w 6209732"/>
              <a:gd name="connsiteY16" fmla="*/ 5694696 h 6209732"/>
              <a:gd name="connsiteX17" fmla="*/ 5694695 w 6209732"/>
              <a:gd name="connsiteY17" fmla="*/ 3104866 h 6209732"/>
              <a:gd name="connsiteX18" fmla="*/ 3104865 w 6209732"/>
              <a:gd name="connsiteY18" fmla="*/ 515036 h 6209732"/>
              <a:gd name="connsiteX19" fmla="*/ 3104866 w 6209732"/>
              <a:gd name="connsiteY19" fmla="*/ 0 h 6209732"/>
              <a:gd name="connsiteX20" fmla="*/ 6209732 w 6209732"/>
              <a:gd name="connsiteY20" fmla="*/ 3104866 h 6209732"/>
              <a:gd name="connsiteX21" fmla="*/ 3104866 w 6209732"/>
              <a:gd name="connsiteY21" fmla="*/ 6209732 h 6209732"/>
              <a:gd name="connsiteX22" fmla="*/ 0 w 6209732"/>
              <a:gd name="connsiteY22" fmla="*/ 3104866 h 6209732"/>
              <a:gd name="connsiteX23" fmla="*/ 3104866 w 6209732"/>
              <a:gd name="connsiteY23" fmla="*/ 0 h 620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209732" h="6209732">
                <a:moveTo>
                  <a:pt x="3110258" y="1108669"/>
                </a:moveTo>
                <a:lnTo>
                  <a:pt x="4404247" y="2402658"/>
                </a:lnTo>
                <a:lnTo>
                  <a:pt x="4073321" y="2733584"/>
                </a:lnTo>
                <a:lnTo>
                  <a:pt x="3315571" y="1975833"/>
                </a:lnTo>
                <a:lnTo>
                  <a:pt x="3315571" y="5161554"/>
                </a:lnTo>
                <a:lnTo>
                  <a:pt x="2847571" y="5161554"/>
                </a:lnTo>
                <a:lnTo>
                  <a:pt x="2847571" y="2028710"/>
                </a:lnTo>
                <a:lnTo>
                  <a:pt x="2145862" y="2730418"/>
                </a:lnTo>
                <a:lnTo>
                  <a:pt x="1814936" y="2399492"/>
                </a:lnTo>
                <a:lnTo>
                  <a:pt x="2847571" y="1366858"/>
                </a:lnTo>
                <a:lnTo>
                  <a:pt x="2847571" y="1353829"/>
                </a:lnTo>
                <a:lnTo>
                  <a:pt x="2860600" y="1353829"/>
                </a:lnTo>
                <a:lnTo>
                  <a:pt x="3105759" y="1108670"/>
                </a:lnTo>
                <a:lnTo>
                  <a:pt x="3108008" y="1110919"/>
                </a:lnTo>
                <a:close/>
                <a:moveTo>
                  <a:pt x="3104865" y="515036"/>
                </a:moveTo>
                <a:cubicBezTo>
                  <a:pt x="1674541" y="515036"/>
                  <a:pt x="515035" y="1674542"/>
                  <a:pt x="515035" y="3104866"/>
                </a:cubicBezTo>
                <a:cubicBezTo>
                  <a:pt x="515035" y="4535190"/>
                  <a:pt x="1674541" y="5694696"/>
                  <a:pt x="3104865" y="5694696"/>
                </a:cubicBezTo>
                <a:cubicBezTo>
                  <a:pt x="4535189" y="5694696"/>
                  <a:pt x="5694695" y="4535190"/>
                  <a:pt x="5694695" y="3104866"/>
                </a:cubicBezTo>
                <a:cubicBezTo>
                  <a:pt x="5694695" y="1674542"/>
                  <a:pt x="4535189" y="515036"/>
                  <a:pt x="3104865" y="515036"/>
                </a:cubicBezTo>
                <a:close/>
                <a:moveTo>
                  <a:pt x="3104866" y="0"/>
                </a:moveTo>
                <a:cubicBezTo>
                  <a:pt x="4819636" y="0"/>
                  <a:pt x="6209732" y="1390096"/>
                  <a:pt x="6209732" y="3104866"/>
                </a:cubicBezTo>
                <a:cubicBezTo>
                  <a:pt x="6209732" y="4819636"/>
                  <a:pt x="4819636" y="6209732"/>
                  <a:pt x="3104866" y="6209732"/>
                </a:cubicBezTo>
                <a:cubicBezTo>
                  <a:pt x="1390096" y="6209732"/>
                  <a:pt x="0" y="4819636"/>
                  <a:pt x="0" y="3104866"/>
                </a:cubicBezTo>
                <a:cubicBezTo>
                  <a:pt x="0" y="1390096"/>
                  <a:pt x="1390096" y="0"/>
                  <a:pt x="310486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684161820"/>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11" name="文本占位符 10"/>
          <p:cNvSpPr>
            <a:spLocks noGrp="1"/>
          </p:cNvSpPr>
          <p:nvPr>
            <p:ph type="body" sz="quarter" idx="10" hasCustomPrompt="1"/>
          </p:nvPr>
        </p:nvSpPr>
        <p:spPr>
          <a:xfrm>
            <a:off x="1191501" y="4421289"/>
            <a:ext cx="1800000" cy="424732"/>
          </a:xfrm>
          <a:prstGeom prst="rect">
            <a:avLst/>
          </a:prstGeom>
        </p:spPr>
        <p:txBody>
          <a:bodyPr anchor="ctr" anchorCtr="0">
            <a:spAutoFit/>
          </a:bodyPr>
          <a:lstStyle>
            <a:lvl1pPr marL="0" indent="0" algn="ctr">
              <a:buNone/>
              <a:defRPr sz="2400">
                <a:solidFill>
                  <a:schemeClr val="accent1"/>
                </a:solidFill>
              </a:defRPr>
            </a:lvl1pPr>
          </a:lstStyle>
          <a:p>
            <a:pPr lvl="0"/>
            <a:r>
              <a:rPr lang="zh-CN" altLang="en-US" dirty="0" smtClean="0"/>
              <a:t>二级目录</a:t>
            </a:r>
            <a:endParaRPr lang="zh-CN" altLang="en-US" dirty="0"/>
          </a:p>
        </p:txBody>
      </p:sp>
      <p:sp>
        <p:nvSpPr>
          <p:cNvPr id="13" name="文本占位符 12"/>
          <p:cNvSpPr>
            <a:spLocks noGrp="1"/>
          </p:cNvSpPr>
          <p:nvPr>
            <p:ph type="body" sz="quarter" idx="11" hasCustomPrompt="1"/>
          </p:nvPr>
        </p:nvSpPr>
        <p:spPr>
          <a:xfrm>
            <a:off x="3383314" y="4421289"/>
            <a:ext cx="1800000" cy="424732"/>
          </a:xfrm>
          <a:prstGeom prst="rect">
            <a:avLst/>
          </a:prstGeom>
        </p:spPr>
        <p:txBody>
          <a:bodyPr anchor="ctr" anchorCtr="0">
            <a:spAutoFit/>
          </a:bodyPr>
          <a:lstStyle>
            <a:lvl1pPr marL="0" indent="0" algn="ctr">
              <a:buNone/>
              <a:defRPr sz="2400">
                <a:solidFill>
                  <a:schemeClr val="accent1"/>
                </a:solidFill>
              </a:defRPr>
            </a:lvl1pPr>
          </a:lstStyle>
          <a:p>
            <a:pPr lvl="0"/>
            <a:r>
              <a:rPr lang="zh-CN" altLang="en-US" dirty="0" smtClean="0"/>
              <a:t>二级目录</a:t>
            </a:r>
            <a:endParaRPr lang="zh-CN" altLang="en-US" dirty="0"/>
          </a:p>
        </p:txBody>
      </p:sp>
      <p:sp>
        <p:nvSpPr>
          <p:cNvPr id="15" name="文本占位符 14"/>
          <p:cNvSpPr>
            <a:spLocks noGrp="1"/>
          </p:cNvSpPr>
          <p:nvPr>
            <p:ph type="body" sz="quarter" idx="12" hasCustomPrompt="1"/>
          </p:nvPr>
        </p:nvSpPr>
        <p:spPr>
          <a:xfrm>
            <a:off x="1191501" y="5206547"/>
            <a:ext cx="1800000" cy="424732"/>
          </a:xfrm>
          <a:prstGeom prst="rect">
            <a:avLst/>
          </a:prstGeom>
        </p:spPr>
        <p:txBody>
          <a:bodyPr anchor="ctr" anchorCtr="0">
            <a:spAutoFit/>
          </a:bodyPr>
          <a:lstStyle>
            <a:lvl1pPr marL="0" indent="0" algn="ctr">
              <a:buNone/>
              <a:defRPr sz="2400">
                <a:solidFill>
                  <a:schemeClr val="accent1"/>
                </a:solidFill>
              </a:defRPr>
            </a:lvl1pPr>
          </a:lstStyle>
          <a:p>
            <a:pPr lvl="0"/>
            <a:r>
              <a:rPr lang="zh-CN" altLang="en-US" dirty="0" smtClean="0"/>
              <a:t>二级目录</a:t>
            </a:r>
            <a:endParaRPr lang="zh-CN" altLang="en-US" dirty="0"/>
          </a:p>
        </p:txBody>
      </p:sp>
      <p:sp>
        <p:nvSpPr>
          <p:cNvPr id="17" name="文本占位符 16"/>
          <p:cNvSpPr>
            <a:spLocks noGrp="1"/>
          </p:cNvSpPr>
          <p:nvPr>
            <p:ph type="body" sz="quarter" idx="13" hasCustomPrompt="1"/>
          </p:nvPr>
        </p:nvSpPr>
        <p:spPr>
          <a:xfrm>
            <a:off x="3383314" y="5206547"/>
            <a:ext cx="1800000" cy="424732"/>
          </a:xfrm>
          <a:prstGeom prst="rect">
            <a:avLst/>
          </a:prstGeom>
        </p:spPr>
        <p:txBody>
          <a:bodyPr anchor="ctr" anchorCtr="0">
            <a:spAutoFit/>
          </a:bodyPr>
          <a:lstStyle>
            <a:lvl1pPr marL="0" indent="0" algn="ctr">
              <a:buNone/>
              <a:defRPr sz="2400">
                <a:solidFill>
                  <a:schemeClr val="accent1"/>
                </a:solidFill>
              </a:defRPr>
            </a:lvl1pPr>
          </a:lstStyle>
          <a:p>
            <a:pPr lvl="0"/>
            <a:r>
              <a:rPr lang="zh-CN" altLang="en-US" dirty="0" smtClean="0"/>
              <a:t>二级目录</a:t>
            </a:r>
            <a:endParaRPr lang="zh-CN" altLang="en-US" dirty="0"/>
          </a:p>
        </p:txBody>
      </p:sp>
      <p:sp>
        <p:nvSpPr>
          <p:cNvPr id="19" name="文本占位符 18"/>
          <p:cNvSpPr>
            <a:spLocks noGrp="1"/>
          </p:cNvSpPr>
          <p:nvPr>
            <p:ph type="body" sz="quarter" idx="14" hasCustomPrompt="1"/>
          </p:nvPr>
        </p:nvSpPr>
        <p:spPr>
          <a:xfrm>
            <a:off x="1867191" y="2917321"/>
            <a:ext cx="2519362" cy="535531"/>
          </a:xfrm>
          <a:prstGeom prst="rect">
            <a:avLst/>
          </a:prstGeom>
        </p:spPr>
        <p:txBody>
          <a:bodyPr anchor="ctr" anchorCtr="0">
            <a:spAutoFit/>
          </a:bodyPr>
          <a:lstStyle>
            <a:lvl1pPr marL="0" indent="0" algn="ctr">
              <a:buNone/>
              <a:defRPr sz="3200">
                <a:solidFill>
                  <a:schemeClr val="accent1"/>
                </a:solidFill>
              </a:defRPr>
            </a:lvl1pPr>
          </a:lstStyle>
          <a:p>
            <a:pPr lvl="0"/>
            <a:r>
              <a:rPr lang="zh-CN" altLang="en-US" dirty="0" smtClean="0"/>
              <a:t>一级标题</a:t>
            </a:r>
            <a:endParaRPr lang="zh-CN" altLang="en-US" dirty="0"/>
          </a:p>
        </p:txBody>
      </p:sp>
      <p:sp>
        <p:nvSpPr>
          <p:cNvPr id="21" name="文本占位符 20"/>
          <p:cNvSpPr>
            <a:spLocks noGrp="1"/>
          </p:cNvSpPr>
          <p:nvPr>
            <p:ph type="body" sz="quarter" idx="15" hasCustomPrompt="1"/>
          </p:nvPr>
        </p:nvSpPr>
        <p:spPr>
          <a:xfrm>
            <a:off x="1867191" y="3392962"/>
            <a:ext cx="2540000" cy="286232"/>
          </a:xfrm>
          <a:prstGeom prst="rect">
            <a:avLst/>
          </a:prstGeom>
        </p:spPr>
        <p:txBody>
          <a:bodyPr anchor="ctr" anchorCtr="0">
            <a:spAutoFit/>
          </a:bodyPr>
          <a:lstStyle>
            <a:lvl1pPr marL="0" indent="0" algn="ctr">
              <a:buNone/>
              <a:defRPr sz="1400">
                <a:solidFill>
                  <a:schemeClr val="accent2"/>
                </a:solidFill>
              </a:defRPr>
            </a:lvl1pPr>
          </a:lstStyle>
          <a:p>
            <a:pPr lvl="0"/>
            <a:r>
              <a:rPr lang="en-US" altLang="zh-CN" dirty="0" smtClean="0"/>
              <a:t>YIJIBIAOTI</a:t>
            </a:r>
            <a:endParaRPr lang="zh-CN" altLang="en-US" dirty="0"/>
          </a:p>
        </p:txBody>
      </p:sp>
      <p:sp>
        <p:nvSpPr>
          <p:cNvPr id="2" name="椭圆 1"/>
          <p:cNvSpPr/>
          <p:nvPr userDrawn="1"/>
        </p:nvSpPr>
        <p:spPr>
          <a:xfrm>
            <a:off x="2349023" y="3994212"/>
            <a:ext cx="72000" cy="72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userDrawn="1"/>
        </p:nvSpPr>
        <p:spPr>
          <a:xfrm>
            <a:off x="2563928" y="3994212"/>
            <a:ext cx="72000" cy="72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userDrawn="1"/>
        </p:nvSpPr>
        <p:spPr>
          <a:xfrm>
            <a:off x="2778833" y="3994212"/>
            <a:ext cx="72000" cy="72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993738" y="3994212"/>
            <a:ext cx="72000" cy="72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3208643" y="3994212"/>
            <a:ext cx="72000" cy="72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3423548" y="3994212"/>
            <a:ext cx="72000" cy="72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userDrawn="1"/>
        </p:nvSpPr>
        <p:spPr>
          <a:xfrm>
            <a:off x="3638453" y="3994212"/>
            <a:ext cx="72000" cy="72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nvSpPr>
        <p:spPr>
          <a:xfrm>
            <a:off x="3853359" y="3994212"/>
            <a:ext cx="72000" cy="72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33507463"/>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750"/>
                                        <p:tgtEl>
                                          <p:spTgt spid="19">
                                            <p:txEl>
                                              <p:pRg st="0" end="0"/>
                                            </p:txEl>
                                          </p:spTgt>
                                        </p:tgtEl>
                                      </p:cBhvr>
                                    </p:animEffect>
                                    <p:anim calcmode="lin" valueType="num">
                                      <p:cBhvr>
                                        <p:cTn id="8" dur="75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9" dur="750" fill="hold"/>
                                        <p:tgtEl>
                                          <p:spTgt spid="19">
                                            <p:txEl>
                                              <p:pRg st="0" end="0"/>
                                            </p:txEl>
                                          </p:spTgt>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21">
                                            <p:txEl>
                                              <p:pRg st="0" end="0"/>
                                            </p:txEl>
                                          </p:spTgt>
                                        </p:tgtEl>
                                        <p:attrNameLst>
                                          <p:attrName>style.visibility</p:attrName>
                                        </p:attrNameLst>
                                      </p:cBhvr>
                                      <p:to>
                                        <p:strVal val="visible"/>
                                      </p:to>
                                    </p:set>
                                    <p:animEffect transition="in" filter="fade">
                                      <p:cBhvr>
                                        <p:cTn id="12" dur="750"/>
                                        <p:tgtEl>
                                          <p:spTgt spid="21">
                                            <p:txEl>
                                              <p:pRg st="0" end="0"/>
                                            </p:txEl>
                                          </p:spTgt>
                                        </p:tgtEl>
                                      </p:cBhvr>
                                    </p:animEffect>
                                    <p:anim calcmode="lin" valueType="num">
                                      <p:cBhvr>
                                        <p:cTn id="13" dur="750" fill="hold"/>
                                        <p:tgtEl>
                                          <p:spTgt spid="21">
                                            <p:txEl>
                                              <p:pRg st="0" end="0"/>
                                            </p:txEl>
                                          </p:spTgt>
                                        </p:tgtEl>
                                        <p:attrNameLst>
                                          <p:attrName>ppt_x</p:attrName>
                                        </p:attrNameLst>
                                      </p:cBhvr>
                                      <p:tavLst>
                                        <p:tav tm="0">
                                          <p:val>
                                            <p:strVal val="#ppt_x"/>
                                          </p:val>
                                        </p:tav>
                                        <p:tav tm="100000">
                                          <p:val>
                                            <p:strVal val="#ppt_x"/>
                                          </p:val>
                                        </p:tav>
                                      </p:tavLst>
                                    </p:anim>
                                    <p:anim calcmode="lin" valueType="num">
                                      <p:cBhvr>
                                        <p:cTn id="14" dur="750" fill="hold"/>
                                        <p:tgtEl>
                                          <p:spTgt spid="21">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750"/>
                            </p:stCondLst>
                            <p:childTnLst>
                              <p:par>
                                <p:cTn id="16" presetID="10" presetClass="entr" presetSubtype="0"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par>
                                <p:cTn id="19" presetID="10" presetClass="entr" presetSubtype="0" fill="hold" grpId="0" nodeType="withEffect">
                                  <p:stCondLst>
                                    <p:cond delay="5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10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par>
                                <p:cTn id="25" presetID="10" presetClass="entr" presetSubtype="0" fill="hold" grpId="0" nodeType="withEffect">
                                  <p:stCondLst>
                                    <p:cond delay="15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grpId="0" nodeType="withEffect">
                                  <p:stCondLst>
                                    <p:cond delay="20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par>
                                <p:cTn id="31" presetID="10" presetClass="entr" presetSubtype="0" fill="hold" grpId="0" nodeType="withEffect">
                                  <p:stCondLst>
                                    <p:cond delay="25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par>
                                <p:cTn id="34" presetID="10" presetClass="entr" presetSubtype="0" fill="hold" grpId="0" nodeType="withEffect">
                                  <p:stCondLst>
                                    <p:cond delay="30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500"/>
                                        <p:tgtEl>
                                          <p:spTgt spid="20"/>
                                        </p:tgtEl>
                                      </p:cBhvr>
                                    </p:animEffect>
                                  </p:childTnLst>
                                </p:cTn>
                              </p:par>
                              <p:par>
                                <p:cTn id="37" presetID="10" presetClass="entr" presetSubtype="0" fill="hold" grpId="0" nodeType="withEffect">
                                  <p:stCondLst>
                                    <p:cond delay="35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cTn>
                              </p:par>
                              <p:par>
                                <p:cTn id="40" presetID="10" presetClass="entr" presetSubtype="0" fill="hold" grpId="0" nodeType="withEffect">
                                  <p:stCondLst>
                                    <p:cond delay="1000"/>
                                  </p:stCondLst>
                                  <p:childTnLst>
                                    <p:set>
                                      <p:cBhvr>
                                        <p:cTn id="41" dur="1" fill="hold">
                                          <p:stCondLst>
                                            <p:cond delay="0"/>
                                          </p:stCondLst>
                                        </p:cTn>
                                        <p:tgtEl>
                                          <p:spTgt spid="11">
                                            <p:txEl>
                                              <p:pRg st="0" end="0"/>
                                            </p:txEl>
                                          </p:spTgt>
                                        </p:tgtEl>
                                        <p:attrNameLst>
                                          <p:attrName>style.visibility</p:attrName>
                                        </p:attrNameLst>
                                      </p:cBhvr>
                                      <p:to>
                                        <p:strVal val="visible"/>
                                      </p:to>
                                    </p:set>
                                    <p:animEffect transition="in" filter="fade">
                                      <p:cBhvr>
                                        <p:cTn id="42" dur="500"/>
                                        <p:tgtEl>
                                          <p:spTgt spid="11">
                                            <p:txEl>
                                              <p:pRg st="0" end="0"/>
                                            </p:txEl>
                                          </p:spTgt>
                                        </p:tgtEl>
                                      </p:cBhvr>
                                    </p:animEffect>
                                  </p:childTnLst>
                                </p:cTn>
                              </p:par>
                              <p:par>
                                <p:cTn id="43" presetID="10" presetClass="entr" presetSubtype="0" fill="hold" grpId="0" nodeType="withEffect">
                                  <p:stCondLst>
                                    <p:cond delay="1500"/>
                                  </p:stCondLst>
                                  <p:childTnLst>
                                    <p:set>
                                      <p:cBhvr>
                                        <p:cTn id="44" dur="1" fill="hold">
                                          <p:stCondLst>
                                            <p:cond delay="0"/>
                                          </p:stCondLst>
                                        </p:cTn>
                                        <p:tgtEl>
                                          <p:spTgt spid="13">
                                            <p:txEl>
                                              <p:pRg st="0" end="0"/>
                                            </p:txEl>
                                          </p:spTgt>
                                        </p:tgtEl>
                                        <p:attrNameLst>
                                          <p:attrName>style.visibility</p:attrName>
                                        </p:attrNameLst>
                                      </p:cBhvr>
                                      <p:to>
                                        <p:strVal val="visible"/>
                                      </p:to>
                                    </p:set>
                                    <p:animEffect transition="in" filter="fade">
                                      <p:cBhvr>
                                        <p:cTn id="45" dur="500"/>
                                        <p:tgtEl>
                                          <p:spTgt spid="13">
                                            <p:txEl>
                                              <p:pRg st="0" end="0"/>
                                            </p:txEl>
                                          </p:spTgt>
                                        </p:tgtEl>
                                      </p:cBhvr>
                                    </p:animEffect>
                                  </p:childTnLst>
                                </p:cTn>
                              </p:par>
                              <p:par>
                                <p:cTn id="46" presetID="10" presetClass="entr" presetSubtype="0" fill="hold" grpId="0" nodeType="withEffect">
                                  <p:stCondLst>
                                    <p:cond delay="2000"/>
                                  </p:stCondLst>
                                  <p:childTnLst>
                                    <p:set>
                                      <p:cBhvr>
                                        <p:cTn id="47" dur="1" fill="hold">
                                          <p:stCondLst>
                                            <p:cond delay="0"/>
                                          </p:stCondLst>
                                        </p:cTn>
                                        <p:tgtEl>
                                          <p:spTgt spid="15">
                                            <p:txEl>
                                              <p:pRg st="0" end="0"/>
                                            </p:txEl>
                                          </p:spTgt>
                                        </p:tgtEl>
                                        <p:attrNameLst>
                                          <p:attrName>style.visibility</p:attrName>
                                        </p:attrNameLst>
                                      </p:cBhvr>
                                      <p:to>
                                        <p:strVal val="visible"/>
                                      </p:to>
                                    </p:set>
                                    <p:animEffect transition="in" filter="fade">
                                      <p:cBhvr>
                                        <p:cTn id="48" dur="500"/>
                                        <p:tgtEl>
                                          <p:spTgt spid="15">
                                            <p:txEl>
                                              <p:pRg st="0" end="0"/>
                                            </p:txEl>
                                          </p:spTgt>
                                        </p:tgtEl>
                                      </p:cBhvr>
                                    </p:animEffect>
                                  </p:childTnLst>
                                </p:cTn>
                              </p:par>
                              <p:par>
                                <p:cTn id="49" presetID="10" presetClass="entr" presetSubtype="0" fill="hold" grpId="0" nodeType="withEffect">
                                  <p:stCondLst>
                                    <p:cond delay="2500"/>
                                  </p:stCondLst>
                                  <p:childTnLst>
                                    <p:set>
                                      <p:cBhvr>
                                        <p:cTn id="50" dur="1" fill="hold">
                                          <p:stCondLst>
                                            <p:cond delay="0"/>
                                          </p:stCondLst>
                                        </p:cTn>
                                        <p:tgtEl>
                                          <p:spTgt spid="17">
                                            <p:txEl>
                                              <p:pRg st="0" end="0"/>
                                            </p:txEl>
                                          </p:spTgt>
                                        </p:tgtEl>
                                        <p:attrNameLst>
                                          <p:attrName>style.visibility</p:attrName>
                                        </p:attrNameLst>
                                      </p:cBhvr>
                                      <p:to>
                                        <p:strVal val="visible"/>
                                      </p:to>
                                    </p:set>
                                    <p:animEffect transition="in" filter="fade">
                                      <p:cBhvr>
                                        <p:cTn id="51"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tmplLst>
          <p:tmpl lvl="1">
            <p:tnLst>
              <p:par>
                <p:cTn presetID="10" presetClass="entr" presetSubtype="0" fill="hold" nodeType="withEffect">
                  <p:stCondLst>
                    <p:cond delay="100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3" grpId="0" build="p">
        <p:tmplLst>
          <p:tmpl lvl="1">
            <p:tnLst>
              <p:par>
                <p:cTn presetID="10" presetClass="entr" presetSubtype="0" fill="hold" nodeType="withEffect">
                  <p:stCondLst>
                    <p:cond delay="150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build="p">
        <p:tmplLst>
          <p:tmpl lvl="1">
            <p:tnLst>
              <p:par>
                <p:cTn presetID="10" presetClass="entr" presetSubtype="0" fill="hold" nodeType="withEffect">
                  <p:stCondLst>
                    <p:cond delay="200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7" grpId="0" build="p">
        <p:tmplLst>
          <p:tmpl lvl="1">
            <p:tnLst>
              <p:par>
                <p:cTn presetID="10" presetClass="entr" presetSubtype="0" fill="hold" nodeType="withEffect">
                  <p:stCondLst>
                    <p:cond delay="250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42"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750"/>
                        <p:tgtEl>
                          <p:spTgt spid="19"/>
                        </p:tgtEl>
                      </p:cBhvr>
                    </p:animEffect>
                    <p:anim calcmode="lin" valueType="num">
                      <p:cBhvr>
                        <p:cTn dur="750" fill="hold"/>
                        <p:tgtEl>
                          <p:spTgt spid="19"/>
                        </p:tgtEl>
                        <p:attrNameLst>
                          <p:attrName>ppt_x</p:attrName>
                        </p:attrNameLst>
                      </p:cBhvr>
                      <p:tavLst>
                        <p:tav tm="0">
                          <p:val>
                            <p:strVal val="#ppt_x"/>
                          </p:val>
                        </p:tav>
                        <p:tav tm="100000">
                          <p:val>
                            <p:strVal val="#ppt_x"/>
                          </p:val>
                        </p:tav>
                      </p:tavLst>
                    </p:anim>
                    <p:anim calcmode="lin" valueType="num">
                      <p:cBhvr>
                        <p:cTn dur="750" fill="hold"/>
                        <p:tgtEl>
                          <p:spTgt spid="19"/>
                        </p:tgtEl>
                        <p:attrNameLst>
                          <p:attrName>ppt_y</p:attrName>
                        </p:attrNameLst>
                      </p:cBhvr>
                      <p:tavLst>
                        <p:tav tm="0">
                          <p:val>
                            <p:strVal val="#ppt_y+.1"/>
                          </p:val>
                        </p:tav>
                        <p:tav tm="100000">
                          <p:val>
                            <p:strVal val="#ppt_y"/>
                          </p:val>
                        </p:tav>
                      </p:tavLst>
                    </p:anim>
                  </p:childTnLst>
                </p:cTn>
              </p:par>
            </p:tnLst>
          </p:tmpl>
        </p:tmplLst>
      </p:bldP>
      <p:bldP spid="21" grpId="0" build="p">
        <p:tmplLst>
          <p:tmpl lvl="1">
            <p:tnLst>
              <p:par>
                <p:cTn presetID="47"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750"/>
                        <p:tgtEl>
                          <p:spTgt spid="21"/>
                        </p:tgtEl>
                      </p:cBhvr>
                    </p:animEffect>
                    <p:anim calcmode="lin" valueType="num">
                      <p:cBhvr>
                        <p:cTn dur="750" fill="hold"/>
                        <p:tgtEl>
                          <p:spTgt spid="21"/>
                        </p:tgtEl>
                        <p:attrNameLst>
                          <p:attrName>ppt_x</p:attrName>
                        </p:attrNameLst>
                      </p:cBhvr>
                      <p:tavLst>
                        <p:tav tm="0">
                          <p:val>
                            <p:strVal val="#ppt_x"/>
                          </p:val>
                        </p:tav>
                        <p:tav tm="100000">
                          <p:val>
                            <p:strVal val="#ppt_x"/>
                          </p:val>
                        </p:tav>
                      </p:tavLst>
                    </p:anim>
                    <p:anim calcmode="lin" valueType="num">
                      <p:cBhvr>
                        <p:cTn dur="750" fill="hold"/>
                        <p:tgtEl>
                          <p:spTgt spid="21"/>
                        </p:tgtEl>
                        <p:attrNameLst>
                          <p:attrName>ppt_y</p:attrName>
                        </p:attrNameLst>
                      </p:cBhvr>
                      <p:tavLst>
                        <p:tav tm="0">
                          <p:val>
                            <p:strVal val="#ppt_y-.1"/>
                          </p:val>
                        </p:tav>
                        <p:tav tm="100000">
                          <p:val>
                            <p:strVal val="#ppt_y"/>
                          </p:val>
                        </p:tav>
                      </p:tavLst>
                    </p:anim>
                  </p:childTnLst>
                </p:cTn>
              </p:par>
            </p:tnLst>
          </p:tmpl>
        </p:tmplLst>
      </p:bldP>
      <p:bldP spid="2" grpId="0" animBg="1"/>
      <p:bldP spid="10" grpId="0" animBg="1"/>
      <p:bldP spid="12" grpId="0" animBg="1"/>
      <p:bldP spid="14" grpId="0" animBg="1"/>
      <p:bldP spid="16" grpId="0" animBg="1"/>
      <p:bldP spid="18" grpId="0" animBg="1"/>
      <p:bldP spid="20" grpId="0" animBg="1"/>
      <p:bldP spid="22"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18" name="文本占位符 10"/>
          <p:cNvSpPr>
            <a:spLocks noGrp="1"/>
          </p:cNvSpPr>
          <p:nvPr>
            <p:ph type="body" sz="quarter" idx="10" hasCustomPrompt="1"/>
          </p:nvPr>
        </p:nvSpPr>
        <p:spPr>
          <a:xfrm>
            <a:off x="3197283" y="5618572"/>
            <a:ext cx="1800000" cy="424732"/>
          </a:xfrm>
          <a:prstGeom prst="rect">
            <a:avLst/>
          </a:prstGeom>
        </p:spPr>
        <p:txBody>
          <a:bodyPr anchor="ctr" anchorCtr="0">
            <a:spAutoFit/>
          </a:bodyPr>
          <a:lstStyle>
            <a:lvl1pPr marL="0" indent="0" algn="ctr">
              <a:buNone/>
              <a:defRPr sz="2400">
                <a:solidFill>
                  <a:schemeClr val="tx1"/>
                </a:solidFill>
              </a:defRPr>
            </a:lvl1pPr>
          </a:lstStyle>
          <a:p>
            <a:pPr lvl="0"/>
            <a:r>
              <a:rPr lang="zh-CN" altLang="en-US" dirty="0" smtClean="0"/>
              <a:t>二级目录</a:t>
            </a:r>
            <a:endParaRPr lang="zh-CN" altLang="en-US" dirty="0"/>
          </a:p>
        </p:txBody>
      </p:sp>
      <p:sp>
        <p:nvSpPr>
          <p:cNvPr id="19" name="文本占位符 12"/>
          <p:cNvSpPr>
            <a:spLocks noGrp="1"/>
          </p:cNvSpPr>
          <p:nvPr>
            <p:ph type="body" sz="quarter" idx="11" hasCustomPrompt="1"/>
          </p:nvPr>
        </p:nvSpPr>
        <p:spPr>
          <a:xfrm>
            <a:off x="5232793" y="5618572"/>
            <a:ext cx="1800000" cy="424732"/>
          </a:xfrm>
          <a:prstGeom prst="rect">
            <a:avLst/>
          </a:prstGeom>
        </p:spPr>
        <p:txBody>
          <a:bodyPr anchor="ctr" anchorCtr="0">
            <a:spAutoFit/>
          </a:bodyPr>
          <a:lstStyle>
            <a:lvl1pPr marL="0" indent="0" algn="ctr">
              <a:buNone/>
              <a:defRPr sz="2400">
                <a:solidFill>
                  <a:schemeClr val="tx1"/>
                </a:solidFill>
              </a:defRPr>
            </a:lvl1pPr>
          </a:lstStyle>
          <a:p>
            <a:pPr lvl="0"/>
            <a:r>
              <a:rPr lang="zh-CN" altLang="en-US" dirty="0" smtClean="0"/>
              <a:t>二级目录</a:t>
            </a:r>
            <a:endParaRPr lang="zh-CN" altLang="en-US" dirty="0"/>
          </a:p>
        </p:txBody>
      </p:sp>
      <p:sp>
        <p:nvSpPr>
          <p:cNvPr id="20" name="文本占位符 14"/>
          <p:cNvSpPr>
            <a:spLocks noGrp="1"/>
          </p:cNvSpPr>
          <p:nvPr>
            <p:ph type="body" sz="quarter" idx="12" hasCustomPrompt="1"/>
          </p:nvPr>
        </p:nvSpPr>
        <p:spPr>
          <a:xfrm>
            <a:off x="7268303" y="5618572"/>
            <a:ext cx="1800000" cy="424732"/>
          </a:xfrm>
          <a:prstGeom prst="rect">
            <a:avLst/>
          </a:prstGeom>
        </p:spPr>
        <p:txBody>
          <a:bodyPr anchor="ctr" anchorCtr="0">
            <a:spAutoFit/>
          </a:bodyPr>
          <a:lstStyle>
            <a:lvl1pPr marL="0" indent="0" algn="ctr">
              <a:buNone/>
              <a:defRPr sz="2400">
                <a:solidFill>
                  <a:schemeClr val="tx1"/>
                </a:solidFill>
              </a:defRPr>
            </a:lvl1pPr>
          </a:lstStyle>
          <a:p>
            <a:pPr lvl="0"/>
            <a:r>
              <a:rPr lang="zh-CN" altLang="en-US" dirty="0" smtClean="0"/>
              <a:t>二级目录</a:t>
            </a:r>
            <a:endParaRPr lang="zh-CN" altLang="en-US" dirty="0"/>
          </a:p>
        </p:txBody>
      </p:sp>
      <p:sp>
        <p:nvSpPr>
          <p:cNvPr id="21" name="文本占位符 16"/>
          <p:cNvSpPr>
            <a:spLocks noGrp="1"/>
          </p:cNvSpPr>
          <p:nvPr>
            <p:ph type="body" sz="quarter" idx="13" hasCustomPrompt="1"/>
          </p:nvPr>
        </p:nvSpPr>
        <p:spPr>
          <a:xfrm>
            <a:off x="9303813" y="5618572"/>
            <a:ext cx="1800000" cy="424732"/>
          </a:xfrm>
          <a:prstGeom prst="rect">
            <a:avLst/>
          </a:prstGeom>
        </p:spPr>
        <p:txBody>
          <a:bodyPr anchor="ctr" anchorCtr="0">
            <a:spAutoFit/>
          </a:bodyPr>
          <a:lstStyle>
            <a:lvl1pPr marL="0" indent="0" algn="ctr">
              <a:buNone/>
              <a:defRPr sz="2400">
                <a:solidFill>
                  <a:schemeClr val="tx1"/>
                </a:solidFill>
              </a:defRPr>
            </a:lvl1pPr>
          </a:lstStyle>
          <a:p>
            <a:pPr lvl="0"/>
            <a:r>
              <a:rPr lang="zh-CN" altLang="en-US" dirty="0" smtClean="0"/>
              <a:t>二级目录</a:t>
            </a:r>
            <a:endParaRPr lang="zh-CN" altLang="en-US" dirty="0"/>
          </a:p>
        </p:txBody>
      </p:sp>
      <p:sp>
        <p:nvSpPr>
          <p:cNvPr id="22" name="文本占位符 18"/>
          <p:cNvSpPr>
            <a:spLocks noGrp="1"/>
          </p:cNvSpPr>
          <p:nvPr>
            <p:ph type="body" sz="quarter" idx="14" hasCustomPrompt="1"/>
          </p:nvPr>
        </p:nvSpPr>
        <p:spPr>
          <a:xfrm>
            <a:off x="119619" y="5238462"/>
            <a:ext cx="2519362" cy="535531"/>
          </a:xfrm>
          <a:prstGeom prst="rect">
            <a:avLst/>
          </a:prstGeom>
        </p:spPr>
        <p:txBody>
          <a:bodyPr anchor="ctr" anchorCtr="0">
            <a:spAutoFit/>
          </a:bodyPr>
          <a:lstStyle>
            <a:lvl1pPr marL="0" indent="0" algn="r">
              <a:buNone/>
              <a:defRPr sz="3200">
                <a:solidFill>
                  <a:schemeClr val="tx1"/>
                </a:solidFill>
              </a:defRPr>
            </a:lvl1pPr>
          </a:lstStyle>
          <a:p>
            <a:pPr lvl="0"/>
            <a:r>
              <a:rPr lang="zh-CN" altLang="en-US" dirty="0" smtClean="0"/>
              <a:t>一级标题</a:t>
            </a:r>
            <a:endParaRPr lang="zh-CN" altLang="en-US" dirty="0"/>
          </a:p>
        </p:txBody>
      </p:sp>
      <p:sp>
        <p:nvSpPr>
          <p:cNvPr id="23" name="文本占位符 20"/>
          <p:cNvSpPr>
            <a:spLocks noGrp="1"/>
          </p:cNvSpPr>
          <p:nvPr>
            <p:ph type="body" sz="quarter" idx="15" hasCustomPrompt="1"/>
          </p:nvPr>
        </p:nvSpPr>
        <p:spPr>
          <a:xfrm>
            <a:off x="3098653" y="5165987"/>
            <a:ext cx="2540000" cy="313932"/>
          </a:xfrm>
          <a:prstGeom prst="rect">
            <a:avLst/>
          </a:prstGeom>
        </p:spPr>
        <p:txBody>
          <a:bodyPr anchor="ctr" anchorCtr="0">
            <a:spAutoFit/>
          </a:bodyPr>
          <a:lstStyle>
            <a:lvl1pPr marL="0" indent="0" algn="l">
              <a:buNone/>
              <a:defRPr sz="1600">
                <a:solidFill>
                  <a:schemeClr val="tx1"/>
                </a:solidFill>
              </a:defRPr>
            </a:lvl1pPr>
          </a:lstStyle>
          <a:p>
            <a:pPr lvl="0"/>
            <a:r>
              <a:rPr lang="en-US" altLang="zh-CN" dirty="0" smtClean="0"/>
              <a:t>YIJIBIAOTI</a:t>
            </a:r>
            <a:endParaRPr lang="zh-CN" altLang="en-US" dirty="0"/>
          </a:p>
        </p:txBody>
      </p:sp>
      <p:cxnSp>
        <p:nvCxnSpPr>
          <p:cNvPr id="24" name="直接连接符 23"/>
          <p:cNvCxnSpPr/>
          <p:nvPr userDrawn="1"/>
        </p:nvCxnSpPr>
        <p:spPr>
          <a:xfrm>
            <a:off x="2668400" y="5456903"/>
            <a:ext cx="881727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userDrawn="1"/>
        </p:nvCxnSpPr>
        <p:spPr>
          <a:xfrm>
            <a:off x="2963293" y="5147187"/>
            <a:ext cx="0" cy="1253613"/>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241735"/>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par>
                                <p:cTn id="8" presetID="22" presetClass="entr" presetSubtype="4"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ipe(down)">
                                      <p:cBhvr>
                                        <p:cTn id="10" dur="500"/>
                                        <p:tgtEl>
                                          <p:spTgt spid="25"/>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22">
                                            <p:txEl>
                                              <p:pRg st="0" end="0"/>
                                            </p:txEl>
                                          </p:spTgt>
                                        </p:tgtEl>
                                        <p:attrNameLst>
                                          <p:attrName>style.visibility</p:attrName>
                                        </p:attrNameLst>
                                      </p:cBhvr>
                                      <p:to>
                                        <p:strVal val="visible"/>
                                      </p:to>
                                    </p:set>
                                    <p:animEffect transition="in" filter="fade">
                                      <p:cBhvr>
                                        <p:cTn id="14" dur="750"/>
                                        <p:tgtEl>
                                          <p:spTgt spid="22">
                                            <p:txEl>
                                              <p:pRg st="0" end="0"/>
                                            </p:txEl>
                                          </p:spTgt>
                                        </p:tgtEl>
                                      </p:cBhvr>
                                    </p:animEffect>
                                    <p:anim calcmode="lin" valueType="num">
                                      <p:cBhvr>
                                        <p:cTn id="15" dur="750" fill="hold"/>
                                        <p:tgtEl>
                                          <p:spTgt spid="22">
                                            <p:txEl>
                                              <p:pRg st="0" end="0"/>
                                            </p:txEl>
                                          </p:spTgt>
                                        </p:tgtEl>
                                        <p:attrNameLst>
                                          <p:attrName>ppt_x</p:attrName>
                                        </p:attrNameLst>
                                      </p:cBhvr>
                                      <p:tavLst>
                                        <p:tav tm="0">
                                          <p:val>
                                            <p:strVal val="#ppt_x"/>
                                          </p:val>
                                        </p:tav>
                                        <p:tav tm="100000">
                                          <p:val>
                                            <p:strVal val="#ppt_x"/>
                                          </p:val>
                                        </p:tav>
                                      </p:tavLst>
                                    </p:anim>
                                    <p:anim calcmode="lin" valueType="num">
                                      <p:cBhvr>
                                        <p:cTn id="16" dur="750" fill="hold"/>
                                        <p:tgtEl>
                                          <p:spTgt spid="22">
                                            <p:txEl>
                                              <p:pRg st="0" end="0"/>
                                            </p:txEl>
                                          </p:spTgt>
                                        </p:tgtEl>
                                        <p:attrNameLst>
                                          <p:attrName>ppt_y</p:attrName>
                                        </p:attrNameLst>
                                      </p:cBhvr>
                                      <p:tavLst>
                                        <p:tav tm="0">
                                          <p:val>
                                            <p:strVal val="#ppt_y+.1"/>
                                          </p:val>
                                        </p:tav>
                                        <p:tav tm="100000">
                                          <p:val>
                                            <p:strVal val="#ppt_y"/>
                                          </p:val>
                                        </p:tav>
                                      </p:tavLst>
                                    </p:anim>
                                  </p:childTnLst>
                                </p:cTn>
                              </p:par>
                              <p:par>
                                <p:cTn id="17" presetID="47" presetClass="entr" presetSubtype="0" fill="hold" grpId="0" nodeType="withEffect">
                                  <p:stCondLst>
                                    <p:cond delay="0"/>
                                  </p:stCondLst>
                                  <p:childTnLst>
                                    <p:set>
                                      <p:cBhvr>
                                        <p:cTn id="18" dur="1" fill="hold">
                                          <p:stCondLst>
                                            <p:cond delay="0"/>
                                          </p:stCondLst>
                                        </p:cTn>
                                        <p:tgtEl>
                                          <p:spTgt spid="23">
                                            <p:txEl>
                                              <p:pRg st="0" end="0"/>
                                            </p:txEl>
                                          </p:spTgt>
                                        </p:tgtEl>
                                        <p:attrNameLst>
                                          <p:attrName>style.visibility</p:attrName>
                                        </p:attrNameLst>
                                      </p:cBhvr>
                                      <p:to>
                                        <p:strVal val="visible"/>
                                      </p:to>
                                    </p:set>
                                    <p:animEffect transition="in" filter="fade">
                                      <p:cBhvr>
                                        <p:cTn id="19" dur="750"/>
                                        <p:tgtEl>
                                          <p:spTgt spid="23">
                                            <p:txEl>
                                              <p:pRg st="0" end="0"/>
                                            </p:txEl>
                                          </p:spTgt>
                                        </p:tgtEl>
                                      </p:cBhvr>
                                    </p:animEffect>
                                    <p:anim calcmode="lin" valueType="num">
                                      <p:cBhvr>
                                        <p:cTn id="20" dur="750" fill="hold"/>
                                        <p:tgtEl>
                                          <p:spTgt spid="23">
                                            <p:txEl>
                                              <p:pRg st="0" end="0"/>
                                            </p:txEl>
                                          </p:spTgt>
                                        </p:tgtEl>
                                        <p:attrNameLst>
                                          <p:attrName>ppt_x</p:attrName>
                                        </p:attrNameLst>
                                      </p:cBhvr>
                                      <p:tavLst>
                                        <p:tav tm="0">
                                          <p:val>
                                            <p:strVal val="#ppt_x"/>
                                          </p:val>
                                        </p:tav>
                                        <p:tav tm="100000">
                                          <p:val>
                                            <p:strVal val="#ppt_x"/>
                                          </p:val>
                                        </p:tav>
                                      </p:tavLst>
                                    </p:anim>
                                    <p:anim calcmode="lin" valueType="num">
                                      <p:cBhvr>
                                        <p:cTn id="21" dur="750" fill="hold"/>
                                        <p:tgtEl>
                                          <p:spTgt spid="23">
                                            <p:txEl>
                                              <p:pRg st="0" end="0"/>
                                            </p:txEl>
                                          </p:spTgt>
                                        </p:tgtEl>
                                        <p:attrNameLst>
                                          <p:attrName>ppt_y</p:attrName>
                                        </p:attrNameLst>
                                      </p:cBhvr>
                                      <p:tavLst>
                                        <p:tav tm="0">
                                          <p:val>
                                            <p:strVal val="#ppt_y-.1"/>
                                          </p:val>
                                        </p:tav>
                                        <p:tav tm="100000">
                                          <p:val>
                                            <p:strVal val="#ppt_y"/>
                                          </p:val>
                                        </p:tav>
                                      </p:tavLst>
                                    </p:anim>
                                  </p:childTnLst>
                                </p:cTn>
                              </p:par>
                              <p:par>
                                <p:cTn id="22" presetID="10" presetClass="entr" presetSubtype="0" fill="hold" grpId="0" nodeType="withEffect">
                                  <p:stCondLst>
                                    <p:cond delay="1000"/>
                                  </p:stCondLst>
                                  <p:childTnLst>
                                    <p:set>
                                      <p:cBhvr>
                                        <p:cTn id="23" dur="1" fill="hold">
                                          <p:stCondLst>
                                            <p:cond delay="0"/>
                                          </p:stCondLst>
                                        </p:cTn>
                                        <p:tgtEl>
                                          <p:spTgt spid="18">
                                            <p:txEl>
                                              <p:pRg st="0" end="0"/>
                                            </p:txEl>
                                          </p:spTgt>
                                        </p:tgtEl>
                                        <p:attrNameLst>
                                          <p:attrName>style.visibility</p:attrName>
                                        </p:attrNameLst>
                                      </p:cBhvr>
                                      <p:to>
                                        <p:strVal val="visible"/>
                                      </p:to>
                                    </p:set>
                                    <p:animEffect transition="in" filter="fade">
                                      <p:cBhvr>
                                        <p:cTn id="24" dur="500"/>
                                        <p:tgtEl>
                                          <p:spTgt spid="18">
                                            <p:txEl>
                                              <p:pRg st="0" end="0"/>
                                            </p:txEl>
                                          </p:spTgt>
                                        </p:tgtEl>
                                      </p:cBhvr>
                                    </p:animEffect>
                                  </p:childTnLst>
                                </p:cTn>
                              </p:par>
                              <p:par>
                                <p:cTn id="25" presetID="10" presetClass="entr" presetSubtype="0" fill="hold" grpId="0" nodeType="withEffect">
                                  <p:stCondLst>
                                    <p:cond delay="1500"/>
                                  </p:stCondLst>
                                  <p:childTnLst>
                                    <p:set>
                                      <p:cBhvr>
                                        <p:cTn id="26" dur="1" fill="hold">
                                          <p:stCondLst>
                                            <p:cond delay="0"/>
                                          </p:stCondLst>
                                        </p:cTn>
                                        <p:tgtEl>
                                          <p:spTgt spid="19">
                                            <p:txEl>
                                              <p:pRg st="0" end="0"/>
                                            </p:txEl>
                                          </p:spTgt>
                                        </p:tgtEl>
                                        <p:attrNameLst>
                                          <p:attrName>style.visibility</p:attrName>
                                        </p:attrNameLst>
                                      </p:cBhvr>
                                      <p:to>
                                        <p:strVal val="visible"/>
                                      </p:to>
                                    </p:set>
                                    <p:animEffect transition="in" filter="fade">
                                      <p:cBhvr>
                                        <p:cTn id="27" dur="500"/>
                                        <p:tgtEl>
                                          <p:spTgt spid="19">
                                            <p:txEl>
                                              <p:pRg st="0" end="0"/>
                                            </p:txEl>
                                          </p:spTgt>
                                        </p:tgtEl>
                                      </p:cBhvr>
                                    </p:animEffect>
                                  </p:childTnLst>
                                </p:cTn>
                              </p:par>
                              <p:par>
                                <p:cTn id="28" presetID="10" presetClass="entr" presetSubtype="0" fill="hold" grpId="0" nodeType="withEffect">
                                  <p:stCondLst>
                                    <p:cond delay="2000"/>
                                  </p:stCondLst>
                                  <p:childTnLst>
                                    <p:set>
                                      <p:cBhvr>
                                        <p:cTn id="29" dur="1" fill="hold">
                                          <p:stCondLst>
                                            <p:cond delay="0"/>
                                          </p:stCondLst>
                                        </p:cTn>
                                        <p:tgtEl>
                                          <p:spTgt spid="20">
                                            <p:txEl>
                                              <p:pRg st="0" end="0"/>
                                            </p:txEl>
                                          </p:spTgt>
                                        </p:tgtEl>
                                        <p:attrNameLst>
                                          <p:attrName>style.visibility</p:attrName>
                                        </p:attrNameLst>
                                      </p:cBhvr>
                                      <p:to>
                                        <p:strVal val="visible"/>
                                      </p:to>
                                    </p:set>
                                    <p:animEffect transition="in" filter="fade">
                                      <p:cBhvr>
                                        <p:cTn id="30" dur="500"/>
                                        <p:tgtEl>
                                          <p:spTgt spid="20">
                                            <p:txEl>
                                              <p:pRg st="0" end="0"/>
                                            </p:txEl>
                                          </p:spTgt>
                                        </p:tgtEl>
                                      </p:cBhvr>
                                    </p:animEffect>
                                  </p:childTnLst>
                                </p:cTn>
                              </p:par>
                              <p:par>
                                <p:cTn id="31" presetID="10" presetClass="entr" presetSubtype="0" fill="hold" grpId="0" nodeType="withEffect">
                                  <p:stCondLst>
                                    <p:cond delay="2500"/>
                                  </p:stCondLst>
                                  <p:childTnLst>
                                    <p:set>
                                      <p:cBhvr>
                                        <p:cTn id="32" dur="1" fill="hold">
                                          <p:stCondLst>
                                            <p:cond delay="0"/>
                                          </p:stCondLst>
                                        </p:cTn>
                                        <p:tgtEl>
                                          <p:spTgt spid="21">
                                            <p:txEl>
                                              <p:pRg st="0" end="0"/>
                                            </p:txEl>
                                          </p:spTgt>
                                        </p:tgtEl>
                                        <p:attrNameLst>
                                          <p:attrName>style.visibility</p:attrName>
                                        </p:attrNameLst>
                                      </p:cBhvr>
                                      <p:to>
                                        <p:strVal val="visible"/>
                                      </p:to>
                                    </p:set>
                                    <p:animEffect transition="in" filter="fade">
                                      <p:cBhvr>
                                        <p:cTn id="33"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tmplLst>
          <p:tmpl lvl="1">
            <p:tnLst>
              <p:par>
                <p:cTn presetID="10" presetClass="entr" presetSubtype="0" fill="hold" nodeType="withEffect">
                  <p:stCondLst>
                    <p:cond delay="100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withEffect">
                  <p:stCondLst>
                    <p:cond delay="150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withEffect">
                  <p:stCondLst>
                    <p:cond delay="20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withEffect">
                  <p:stCondLst>
                    <p:cond delay="250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42"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750"/>
                        <p:tgtEl>
                          <p:spTgt spid="22"/>
                        </p:tgtEl>
                      </p:cBhvr>
                    </p:animEffect>
                    <p:anim calcmode="lin" valueType="num">
                      <p:cBhvr>
                        <p:cTn dur="750" fill="hold"/>
                        <p:tgtEl>
                          <p:spTgt spid="22"/>
                        </p:tgtEl>
                        <p:attrNameLst>
                          <p:attrName>ppt_x</p:attrName>
                        </p:attrNameLst>
                      </p:cBhvr>
                      <p:tavLst>
                        <p:tav tm="0">
                          <p:val>
                            <p:strVal val="#ppt_x"/>
                          </p:val>
                        </p:tav>
                        <p:tav tm="100000">
                          <p:val>
                            <p:strVal val="#ppt_x"/>
                          </p:val>
                        </p:tav>
                      </p:tavLst>
                    </p:anim>
                    <p:anim calcmode="lin" valueType="num">
                      <p:cBhvr>
                        <p:cTn dur="750" fill="hold"/>
                        <p:tgtEl>
                          <p:spTgt spid="22"/>
                        </p:tgtEl>
                        <p:attrNameLst>
                          <p:attrName>ppt_y</p:attrName>
                        </p:attrNameLst>
                      </p:cBhvr>
                      <p:tavLst>
                        <p:tav tm="0">
                          <p:val>
                            <p:strVal val="#ppt_y+.1"/>
                          </p:val>
                        </p:tav>
                        <p:tav tm="100000">
                          <p:val>
                            <p:strVal val="#ppt_y"/>
                          </p:val>
                        </p:tav>
                      </p:tavLst>
                    </p:anim>
                  </p:childTnLst>
                </p:cTn>
              </p:par>
            </p:tnLst>
          </p:tmpl>
        </p:tmplLst>
      </p:bldP>
      <p:bldP spid="23" grpId="0" build="p">
        <p:tmplLst>
          <p:tmpl lvl="1">
            <p:tnLst>
              <p:par>
                <p:cTn presetID="47"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750"/>
                        <p:tgtEl>
                          <p:spTgt spid="23"/>
                        </p:tgtEl>
                      </p:cBhvr>
                    </p:animEffect>
                    <p:anim calcmode="lin" valueType="num">
                      <p:cBhvr>
                        <p:cTn dur="750" fill="hold"/>
                        <p:tgtEl>
                          <p:spTgt spid="23"/>
                        </p:tgtEl>
                        <p:attrNameLst>
                          <p:attrName>ppt_x</p:attrName>
                        </p:attrNameLst>
                      </p:cBhvr>
                      <p:tavLst>
                        <p:tav tm="0">
                          <p:val>
                            <p:strVal val="#ppt_x"/>
                          </p:val>
                        </p:tav>
                        <p:tav tm="100000">
                          <p:val>
                            <p:strVal val="#ppt_x"/>
                          </p:val>
                        </p:tav>
                      </p:tavLst>
                    </p:anim>
                    <p:anim calcmode="lin" valueType="num">
                      <p:cBhvr>
                        <p:cTn dur="750" fill="hold"/>
                        <p:tgtEl>
                          <p:spTgt spid="23"/>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19CDA3ED-71EA-4841-8BBD-ABD29DF9F449}" type="datetimeFigureOut">
              <a:rPr lang="zh-CN" altLang="en-US" smtClean="0"/>
              <a:t>2019/2/14</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7F66BBAD-8FB9-49DF-AAE2-11A181007D83}" type="slidenum">
              <a:rPr lang="zh-CN" altLang="en-US" smtClean="0"/>
              <a:t>‹#›</a:t>
            </a:fld>
            <a:endParaRPr lang="zh-CN" altLang="en-US"/>
          </a:p>
        </p:txBody>
      </p:sp>
    </p:spTree>
    <p:extLst>
      <p:ext uri="{BB962C8B-B14F-4D97-AF65-F5344CB8AC3E}">
        <p14:creationId xmlns:p14="http://schemas.microsoft.com/office/powerpoint/2010/main" val="3415877817"/>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19CDA3ED-71EA-4841-8BBD-ABD29DF9F449}" type="datetimeFigureOut">
              <a:rPr lang="zh-CN" altLang="en-US" smtClean="0"/>
              <a:t>2019/2/14</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7F66BBAD-8FB9-49DF-AAE2-11A181007D83}" type="slidenum">
              <a:rPr lang="zh-CN" altLang="en-US" smtClean="0"/>
              <a:t>‹#›</a:t>
            </a:fld>
            <a:endParaRPr lang="zh-CN" altLang="en-US"/>
          </a:p>
        </p:txBody>
      </p:sp>
    </p:spTree>
    <p:extLst>
      <p:ext uri="{BB962C8B-B14F-4D97-AF65-F5344CB8AC3E}">
        <p14:creationId xmlns:p14="http://schemas.microsoft.com/office/powerpoint/2010/main" val="4032601123"/>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19CDA3ED-71EA-4841-8BBD-ABD29DF9F449}" type="datetimeFigureOut">
              <a:rPr lang="zh-CN" altLang="en-US" smtClean="0"/>
              <a:t>2019/2/14</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7F66BBAD-8FB9-49DF-AAE2-11A181007D83}" type="slidenum">
              <a:rPr lang="zh-CN" altLang="en-US" smtClean="0"/>
              <a:t>‹#›</a:t>
            </a:fld>
            <a:endParaRPr lang="zh-CN" altLang="en-US"/>
          </a:p>
        </p:txBody>
      </p:sp>
    </p:spTree>
    <p:extLst>
      <p:ext uri="{BB962C8B-B14F-4D97-AF65-F5344CB8AC3E}">
        <p14:creationId xmlns:p14="http://schemas.microsoft.com/office/powerpoint/2010/main" val="137613552"/>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19CDA3ED-71EA-4841-8BBD-ABD29DF9F449}" type="datetimeFigureOut">
              <a:rPr lang="zh-CN" altLang="en-US" smtClean="0"/>
              <a:t>2019/2/14</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7F66BBAD-8FB9-49DF-AAE2-11A181007D83}" type="slidenum">
              <a:rPr lang="zh-CN" altLang="en-US" smtClean="0"/>
              <a:t>‹#›</a:t>
            </a:fld>
            <a:endParaRPr lang="zh-CN" altLang="en-US"/>
          </a:p>
        </p:txBody>
      </p:sp>
    </p:spTree>
    <p:extLst>
      <p:ext uri="{BB962C8B-B14F-4D97-AF65-F5344CB8AC3E}">
        <p14:creationId xmlns:p14="http://schemas.microsoft.com/office/powerpoint/2010/main" val="1933146401"/>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34596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flipV="1">
            <a:off x="0" y="0"/>
            <a:ext cx="12192000" cy="6858000"/>
          </a:xfrm>
          <a:prstGeom prst="rect">
            <a:avLst/>
          </a:prstGeom>
        </p:spPr>
      </p:pic>
      <p:sp>
        <p:nvSpPr>
          <p:cNvPr id="7" name="文本框 6"/>
          <p:cNvSpPr txBox="1"/>
          <p:nvPr/>
        </p:nvSpPr>
        <p:spPr>
          <a:xfrm>
            <a:off x="1123666" y="1922043"/>
            <a:ext cx="9944668" cy="1015663"/>
          </a:xfrm>
          <a:prstGeom prst="rect">
            <a:avLst/>
          </a:prstGeom>
          <a:noFill/>
        </p:spPr>
        <p:txBody>
          <a:bodyPr wrap="square" rtlCol="0">
            <a:spAutoFit/>
          </a:bodyPr>
          <a:lstStyle/>
          <a:p>
            <a:pPr algn="ctr"/>
            <a:r>
              <a:rPr lang="zh-CN" altLang="en-US" sz="6000" dirty="0" smtClean="0">
                <a:solidFill>
                  <a:schemeClr val="accent1"/>
                </a:solidFill>
                <a:cs typeface="+mn-ea"/>
                <a:sym typeface="+mn-lt"/>
              </a:rPr>
              <a:t>动态规划</a:t>
            </a:r>
            <a:endParaRPr lang="zh-CN" altLang="en-US" sz="6000" dirty="0">
              <a:solidFill>
                <a:schemeClr val="accent1"/>
              </a:solidFill>
              <a:cs typeface="+mn-ea"/>
              <a:sym typeface="+mn-lt"/>
            </a:endParaRPr>
          </a:p>
        </p:txBody>
      </p:sp>
      <p:sp>
        <p:nvSpPr>
          <p:cNvPr id="10" name="任意多边形 9"/>
          <p:cNvSpPr>
            <a:spLocks noChangeAspect="1"/>
          </p:cNvSpPr>
          <p:nvPr/>
        </p:nvSpPr>
        <p:spPr>
          <a:xfrm>
            <a:off x="4704534" y="4045117"/>
            <a:ext cx="360000" cy="360000"/>
          </a:xfrm>
          <a:custGeom>
            <a:avLst/>
            <a:gdLst>
              <a:gd name="connsiteX0" fmla="*/ 3972550 w 6209732"/>
              <a:gd name="connsiteY0" fmla="*/ 1782188 h 6209732"/>
              <a:gd name="connsiteX1" fmla="*/ 5266539 w 6209732"/>
              <a:gd name="connsiteY1" fmla="*/ 3076178 h 6209732"/>
              <a:gd name="connsiteX2" fmla="*/ 5264289 w 6209732"/>
              <a:gd name="connsiteY2" fmla="*/ 3078428 h 6209732"/>
              <a:gd name="connsiteX3" fmla="*/ 5266538 w 6209732"/>
              <a:gd name="connsiteY3" fmla="*/ 3080677 h 6209732"/>
              <a:gd name="connsiteX4" fmla="*/ 5021379 w 6209732"/>
              <a:gd name="connsiteY4" fmla="*/ 3325836 h 6209732"/>
              <a:gd name="connsiteX5" fmla="*/ 5021379 w 6209732"/>
              <a:gd name="connsiteY5" fmla="*/ 3338865 h 6209732"/>
              <a:gd name="connsiteX6" fmla="*/ 5008350 w 6209732"/>
              <a:gd name="connsiteY6" fmla="*/ 3338865 h 6209732"/>
              <a:gd name="connsiteX7" fmla="*/ 3975715 w 6209732"/>
              <a:gd name="connsiteY7" fmla="*/ 4371500 h 6209732"/>
              <a:gd name="connsiteX8" fmla="*/ 3644789 w 6209732"/>
              <a:gd name="connsiteY8" fmla="*/ 4040574 h 6209732"/>
              <a:gd name="connsiteX9" fmla="*/ 4346498 w 6209732"/>
              <a:gd name="connsiteY9" fmla="*/ 3338865 h 6209732"/>
              <a:gd name="connsiteX10" fmla="*/ 1213654 w 6209732"/>
              <a:gd name="connsiteY10" fmla="*/ 3338865 h 6209732"/>
              <a:gd name="connsiteX11" fmla="*/ 1213654 w 6209732"/>
              <a:gd name="connsiteY11" fmla="*/ 2870865 h 6209732"/>
              <a:gd name="connsiteX12" fmla="*/ 4399375 w 6209732"/>
              <a:gd name="connsiteY12" fmla="*/ 2870865 h 6209732"/>
              <a:gd name="connsiteX13" fmla="*/ 3641624 w 6209732"/>
              <a:gd name="connsiteY13" fmla="*/ 2113114 h 6209732"/>
              <a:gd name="connsiteX14" fmla="*/ 3104865 w 6209732"/>
              <a:gd name="connsiteY14" fmla="*/ 515036 h 6209732"/>
              <a:gd name="connsiteX15" fmla="*/ 515035 w 6209732"/>
              <a:gd name="connsiteY15" fmla="*/ 3104866 h 6209732"/>
              <a:gd name="connsiteX16" fmla="*/ 3104865 w 6209732"/>
              <a:gd name="connsiteY16" fmla="*/ 5694696 h 6209732"/>
              <a:gd name="connsiteX17" fmla="*/ 5694695 w 6209732"/>
              <a:gd name="connsiteY17" fmla="*/ 3104866 h 6209732"/>
              <a:gd name="connsiteX18" fmla="*/ 3104865 w 6209732"/>
              <a:gd name="connsiteY18" fmla="*/ 515036 h 6209732"/>
              <a:gd name="connsiteX19" fmla="*/ 3104866 w 6209732"/>
              <a:gd name="connsiteY19" fmla="*/ 0 h 6209732"/>
              <a:gd name="connsiteX20" fmla="*/ 6209732 w 6209732"/>
              <a:gd name="connsiteY20" fmla="*/ 3104866 h 6209732"/>
              <a:gd name="connsiteX21" fmla="*/ 3104866 w 6209732"/>
              <a:gd name="connsiteY21" fmla="*/ 6209732 h 6209732"/>
              <a:gd name="connsiteX22" fmla="*/ 0 w 6209732"/>
              <a:gd name="connsiteY22" fmla="*/ 3104866 h 6209732"/>
              <a:gd name="connsiteX23" fmla="*/ 3104866 w 6209732"/>
              <a:gd name="connsiteY23" fmla="*/ 0 h 620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209732" h="6209732">
                <a:moveTo>
                  <a:pt x="3972550" y="1782188"/>
                </a:moveTo>
                <a:lnTo>
                  <a:pt x="5266539" y="3076178"/>
                </a:lnTo>
                <a:lnTo>
                  <a:pt x="5264289" y="3078428"/>
                </a:lnTo>
                <a:lnTo>
                  <a:pt x="5266538" y="3080677"/>
                </a:lnTo>
                <a:lnTo>
                  <a:pt x="5021379" y="3325836"/>
                </a:lnTo>
                <a:lnTo>
                  <a:pt x="5021379" y="3338865"/>
                </a:lnTo>
                <a:lnTo>
                  <a:pt x="5008350" y="3338865"/>
                </a:lnTo>
                <a:lnTo>
                  <a:pt x="3975715" y="4371500"/>
                </a:lnTo>
                <a:lnTo>
                  <a:pt x="3644789" y="4040574"/>
                </a:lnTo>
                <a:lnTo>
                  <a:pt x="4346498" y="3338865"/>
                </a:lnTo>
                <a:lnTo>
                  <a:pt x="1213654" y="3338865"/>
                </a:lnTo>
                <a:lnTo>
                  <a:pt x="1213654" y="2870865"/>
                </a:lnTo>
                <a:lnTo>
                  <a:pt x="4399375" y="2870865"/>
                </a:lnTo>
                <a:lnTo>
                  <a:pt x="3641624" y="2113114"/>
                </a:lnTo>
                <a:close/>
                <a:moveTo>
                  <a:pt x="3104865" y="515036"/>
                </a:moveTo>
                <a:cubicBezTo>
                  <a:pt x="1674541" y="515036"/>
                  <a:pt x="515035" y="1674542"/>
                  <a:pt x="515035" y="3104866"/>
                </a:cubicBezTo>
                <a:cubicBezTo>
                  <a:pt x="515035" y="4535190"/>
                  <a:pt x="1674541" y="5694696"/>
                  <a:pt x="3104865" y="5694696"/>
                </a:cubicBezTo>
                <a:cubicBezTo>
                  <a:pt x="4535189" y="5694696"/>
                  <a:pt x="5694695" y="4535190"/>
                  <a:pt x="5694695" y="3104866"/>
                </a:cubicBezTo>
                <a:cubicBezTo>
                  <a:pt x="5694695" y="1674542"/>
                  <a:pt x="4535189" y="515036"/>
                  <a:pt x="3104865" y="515036"/>
                </a:cubicBezTo>
                <a:close/>
                <a:moveTo>
                  <a:pt x="3104866" y="0"/>
                </a:moveTo>
                <a:cubicBezTo>
                  <a:pt x="4819636" y="0"/>
                  <a:pt x="6209732" y="1390096"/>
                  <a:pt x="6209732" y="3104866"/>
                </a:cubicBezTo>
                <a:cubicBezTo>
                  <a:pt x="6209732" y="4819636"/>
                  <a:pt x="4819636" y="6209732"/>
                  <a:pt x="3104866" y="6209732"/>
                </a:cubicBezTo>
                <a:cubicBezTo>
                  <a:pt x="1390096" y="6209732"/>
                  <a:pt x="0" y="4819636"/>
                  <a:pt x="0" y="3104866"/>
                </a:cubicBezTo>
                <a:cubicBezTo>
                  <a:pt x="0" y="1390096"/>
                  <a:pt x="1390096" y="0"/>
                  <a:pt x="310486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a:spLocks noChangeAspect="1"/>
          </p:cNvSpPr>
          <p:nvPr/>
        </p:nvSpPr>
        <p:spPr>
          <a:xfrm flipH="1">
            <a:off x="5512178" y="4045117"/>
            <a:ext cx="360000" cy="360000"/>
          </a:xfrm>
          <a:custGeom>
            <a:avLst/>
            <a:gdLst>
              <a:gd name="connsiteX0" fmla="*/ 3786384 w 6209732"/>
              <a:gd name="connsiteY0" fmla="*/ 1782188 h 6209732"/>
              <a:gd name="connsiteX1" fmla="*/ 3455458 w 6209732"/>
              <a:gd name="connsiteY1" fmla="*/ 2113114 h 6209732"/>
              <a:gd name="connsiteX2" fmla="*/ 4213209 w 6209732"/>
              <a:gd name="connsiteY2" fmla="*/ 2870865 h 6209732"/>
              <a:gd name="connsiteX3" fmla="*/ 1027488 w 6209732"/>
              <a:gd name="connsiteY3" fmla="*/ 2870865 h 6209732"/>
              <a:gd name="connsiteX4" fmla="*/ 1027488 w 6209732"/>
              <a:gd name="connsiteY4" fmla="*/ 3338865 h 6209732"/>
              <a:gd name="connsiteX5" fmla="*/ 4160332 w 6209732"/>
              <a:gd name="connsiteY5" fmla="*/ 3338865 h 6209732"/>
              <a:gd name="connsiteX6" fmla="*/ 3458623 w 6209732"/>
              <a:gd name="connsiteY6" fmla="*/ 4040574 h 6209732"/>
              <a:gd name="connsiteX7" fmla="*/ 3789549 w 6209732"/>
              <a:gd name="connsiteY7" fmla="*/ 4371500 h 6209732"/>
              <a:gd name="connsiteX8" fmla="*/ 4822184 w 6209732"/>
              <a:gd name="connsiteY8" fmla="*/ 3338865 h 6209732"/>
              <a:gd name="connsiteX9" fmla="*/ 4835213 w 6209732"/>
              <a:gd name="connsiteY9" fmla="*/ 3338865 h 6209732"/>
              <a:gd name="connsiteX10" fmla="*/ 4835213 w 6209732"/>
              <a:gd name="connsiteY10" fmla="*/ 3325836 h 6209732"/>
              <a:gd name="connsiteX11" fmla="*/ 5080372 w 6209732"/>
              <a:gd name="connsiteY11" fmla="*/ 3080677 h 6209732"/>
              <a:gd name="connsiteX12" fmla="*/ 5078123 w 6209732"/>
              <a:gd name="connsiteY12" fmla="*/ 3078428 h 6209732"/>
              <a:gd name="connsiteX13" fmla="*/ 5080373 w 6209732"/>
              <a:gd name="connsiteY13" fmla="*/ 3076178 h 6209732"/>
              <a:gd name="connsiteX14" fmla="*/ 3104867 w 6209732"/>
              <a:gd name="connsiteY14" fmla="*/ 515036 h 6209732"/>
              <a:gd name="connsiteX15" fmla="*/ 5694697 w 6209732"/>
              <a:gd name="connsiteY15" fmla="*/ 3104866 h 6209732"/>
              <a:gd name="connsiteX16" fmla="*/ 3104867 w 6209732"/>
              <a:gd name="connsiteY16" fmla="*/ 5694696 h 6209732"/>
              <a:gd name="connsiteX17" fmla="*/ 515037 w 6209732"/>
              <a:gd name="connsiteY17" fmla="*/ 3104866 h 6209732"/>
              <a:gd name="connsiteX18" fmla="*/ 3104867 w 6209732"/>
              <a:gd name="connsiteY18" fmla="*/ 515036 h 6209732"/>
              <a:gd name="connsiteX19" fmla="*/ 3104866 w 6209732"/>
              <a:gd name="connsiteY19" fmla="*/ 0 h 6209732"/>
              <a:gd name="connsiteX20" fmla="*/ 0 w 6209732"/>
              <a:gd name="connsiteY20" fmla="*/ 3104866 h 6209732"/>
              <a:gd name="connsiteX21" fmla="*/ 3104866 w 6209732"/>
              <a:gd name="connsiteY21" fmla="*/ 6209732 h 6209732"/>
              <a:gd name="connsiteX22" fmla="*/ 6209732 w 6209732"/>
              <a:gd name="connsiteY22" fmla="*/ 3104866 h 6209732"/>
              <a:gd name="connsiteX23" fmla="*/ 3104866 w 6209732"/>
              <a:gd name="connsiteY23" fmla="*/ 0 h 620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209732" h="6209732">
                <a:moveTo>
                  <a:pt x="3786384" y="1782188"/>
                </a:moveTo>
                <a:lnTo>
                  <a:pt x="3455458" y="2113114"/>
                </a:lnTo>
                <a:lnTo>
                  <a:pt x="4213209" y="2870865"/>
                </a:lnTo>
                <a:lnTo>
                  <a:pt x="1027488" y="2870865"/>
                </a:lnTo>
                <a:lnTo>
                  <a:pt x="1027488" y="3338865"/>
                </a:lnTo>
                <a:lnTo>
                  <a:pt x="4160332" y="3338865"/>
                </a:lnTo>
                <a:lnTo>
                  <a:pt x="3458623" y="4040574"/>
                </a:lnTo>
                <a:lnTo>
                  <a:pt x="3789549" y="4371500"/>
                </a:lnTo>
                <a:lnTo>
                  <a:pt x="4822184" y="3338865"/>
                </a:lnTo>
                <a:lnTo>
                  <a:pt x="4835213" y="3338865"/>
                </a:lnTo>
                <a:lnTo>
                  <a:pt x="4835213" y="3325836"/>
                </a:lnTo>
                <a:lnTo>
                  <a:pt x="5080372" y="3080677"/>
                </a:lnTo>
                <a:lnTo>
                  <a:pt x="5078123" y="3078428"/>
                </a:lnTo>
                <a:lnTo>
                  <a:pt x="5080373" y="3076178"/>
                </a:lnTo>
                <a:close/>
                <a:moveTo>
                  <a:pt x="3104867" y="515036"/>
                </a:moveTo>
                <a:cubicBezTo>
                  <a:pt x="4535191" y="515036"/>
                  <a:pt x="5694697" y="1674542"/>
                  <a:pt x="5694697" y="3104866"/>
                </a:cubicBezTo>
                <a:cubicBezTo>
                  <a:pt x="5694697" y="4535190"/>
                  <a:pt x="4535191" y="5694696"/>
                  <a:pt x="3104867" y="5694696"/>
                </a:cubicBezTo>
                <a:cubicBezTo>
                  <a:pt x="1674543" y="5694696"/>
                  <a:pt x="515037" y="4535190"/>
                  <a:pt x="515037" y="3104866"/>
                </a:cubicBezTo>
                <a:cubicBezTo>
                  <a:pt x="515037" y="1674542"/>
                  <a:pt x="1674543" y="515036"/>
                  <a:pt x="3104867" y="515036"/>
                </a:cubicBezTo>
                <a:close/>
                <a:moveTo>
                  <a:pt x="3104866" y="0"/>
                </a:moveTo>
                <a:cubicBezTo>
                  <a:pt x="1390096" y="0"/>
                  <a:pt x="0" y="1390096"/>
                  <a:pt x="0" y="3104866"/>
                </a:cubicBezTo>
                <a:cubicBezTo>
                  <a:pt x="0" y="4819636"/>
                  <a:pt x="1390096" y="6209732"/>
                  <a:pt x="3104866" y="6209732"/>
                </a:cubicBezTo>
                <a:cubicBezTo>
                  <a:pt x="4819636" y="6209732"/>
                  <a:pt x="6209732" y="4819636"/>
                  <a:pt x="6209732" y="3104866"/>
                </a:cubicBezTo>
                <a:cubicBezTo>
                  <a:pt x="6209732" y="1390096"/>
                  <a:pt x="4819636" y="0"/>
                  <a:pt x="310486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a:spLocks noChangeAspect="1"/>
          </p:cNvSpPr>
          <p:nvPr/>
        </p:nvSpPr>
        <p:spPr>
          <a:xfrm>
            <a:off x="6319822" y="4045117"/>
            <a:ext cx="360000" cy="360000"/>
          </a:xfrm>
          <a:custGeom>
            <a:avLst/>
            <a:gdLst>
              <a:gd name="connsiteX0" fmla="*/ 3110258 w 6209732"/>
              <a:gd name="connsiteY0" fmla="*/ 1108669 h 6209732"/>
              <a:gd name="connsiteX1" fmla="*/ 4404247 w 6209732"/>
              <a:gd name="connsiteY1" fmla="*/ 2402658 h 6209732"/>
              <a:gd name="connsiteX2" fmla="*/ 4073321 w 6209732"/>
              <a:gd name="connsiteY2" fmla="*/ 2733584 h 6209732"/>
              <a:gd name="connsiteX3" fmla="*/ 3315571 w 6209732"/>
              <a:gd name="connsiteY3" fmla="*/ 1975833 h 6209732"/>
              <a:gd name="connsiteX4" fmla="*/ 3315571 w 6209732"/>
              <a:gd name="connsiteY4" fmla="*/ 5161554 h 6209732"/>
              <a:gd name="connsiteX5" fmla="*/ 2847571 w 6209732"/>
              <a:gd name="connsiteY5" fmla="*/ 5161554 h 6209732"/>
              <a:gd name="connsiteX6" fmla="*/ 2847571 w 6209732"/>
              <a:gd name="connsiteY6" fmla="*/ 2028710 h 6209732"/>
              <a:gd name="connsiteX7" fmla="*/ 2145862 w 6209732"/>
              <a:gd name="connsiteY7" fmla="*/ 2730418 h 6209732"/>
              <a:gd name="connsiteX8" fmla="*/ 1814936 w 6209732"/>
              <a:gd name="connsiteY8" fmla="*/ 2399492 h 6209732"/>
              <a:gd name="connsiteX9" fmla="*/ 2847571 w 6209732"/>
              <a:gd name="connsiteY9" fmla="*/ 1366858 h 6209732"/>
              <a:gd name="connsiteX10" fmla="*/ 2847571 w 6209732"/>
              <a:gd name="connsiteY10" fmla="*/ 1353829 h 6209732"/>
              <a:gd name="connsiteX11" fmla="*/ 2860600 w 6209732"/>
              <a:gd name="connsiteY11" fmla="*/ 1353829 h 6209732"/>
              <a:gd name="connsiteX12" fmla="*/ 3105759 w 6209732"/>
              <a:gd name="connsiteY12" fmla="*/ 1108670 h 6209732"/>
              <a:gd name="connsiteX13" fmla="*/ 3108008 w 6209732"/>
              <a:gd name="connsiteY13" fmla="*/ 1110919 h 6209732"/>
              <a:gd name="connsiteX14" fmla="*/ 3104865 w 6209732"/>
              <a:gd name="connsiteY14" fmla="*/ 515036 h 6209732"/>
              <a:gd name="connsiteX15" fmla="*/ 515035 w 6209732"/>
              <a:gd name="connsiteY15" fmla="*/ 3104866 h 6209732"/>
              <a:gd name="connsiteX16" fmla="*/ 3104865 w 6209732"/>
              <a:gd name="connsiteY16" fmla="*/ 5694696 h 6209732"/>
              <a:gd name="connsiteX17" fmla="*/ 5694695 w 6209732"/>
              <a:gd name="connsiteY17" fmla="*/ 3104866 h 6209732"/>
              <a:gd name="connsiteX18" fmla="*/ 3104865 w 6209732"/>
              <a:gd name="connsiteY18" fmla="*/ 515036 h 6209732"/>
              <a:gd name="connsiteX19" fmla="*/ 3104866 w 6209732"/>
              <a:gd name="connsiteY19" fmla="*/ 0 h 6209732"/>
              <a:gd name="connsiteX20" fmla="*/ 6209732 w 6209732"/>
              <a:gd name="connsiteY20" fmla="*/ 3104866 h 6209732"/>
              <a:gd name="connsiteX21" fmla="*/ 3104866 w 6209732"/>
              <a:gd name="connsiteY21" fmla="*/ 6209732 h 6209732"/>
              <a:gd name="connsiteX22" fmla="*/ 0 w 6209732"/>
              <a:gd name="connsiteY22" fmla="*/ 3104866 h 6209732"/>
              <a:gd name="connsiteX23" fmla="*/ 3104866 w 6209732"/>
              <a:gd name="connsiteY23" fmla="*/ 0 h 620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209732" h="6209732">
                <a:moveTo>
                  <a:pt x="3110258" y="1108669"/>
                </a:moveTo>
                <a:lnTo>
                  <a:pt x="4404247" y="2402658"/>
                </a:lnTo>
                <a:lnTo>
                  <a:pt x="4073321" y="2733584"/>
                </a:lnTo>
                <a:lnTo>
                  <a:pt x="3315571" y="1975833"/>
                </a:lnTo>
                <a:lnTo>
                  <a:pt x="3315571" y="5161554"/>
                </a:lnTo>
                <a:lnTo>
                  <a:pt x="2847571" y="5161554"/>
                </a:lnTo>
                <a:lnTo>
                  <a:pt x="2847571" y="2028710"/>
                </a:lnTo>
                <a:lnTo>
                  <a:pt x="2145862" y="2730418"/>
                </a:lnTo>
                <a:lnTo>
                  <a:pt x="1814936" y="2399492"/>
                </a:lnTo>
                <a:lnTo>
                  <a:pt x="2847571" y="1366858"/>
                </a:lnTo>
                <a:lnTo>
                  <a:pt x="2847571" y="1353829"/>
                </a:lnTo>
                <a:lnTo>
                  <a:pt x="2860600" y="1353829"/>
                </a:lnTo>
                <a:lnTo>
                  <a:pt x="3105759" y="1108670"/>
                </a:lnTo>
                <a:lnTo>
                  <a:pt x="3108008" y="1110919"/>
                </a:lnTo>
                <a:close/>
                <a:moveTo>
                  <a:pt x="3104865" y="515036"/>
                </a:moveTo>
                <a:cubicBezTo>
                  <a:pt x="1674541" y="515036"/>
                  <a:pt x="515035" y="1674542"/>
                  <a:pt x="515035" y="3104866"/>
                </a:cubicBezTo>
                <a:cubicBezTo>
                  <a:pt x="515035" y="4535190"/>
                  <a:pt x="1674541" y="5694696"/>
                  <a:pt x="3104865" y="5694696"/>
                </a:cubicBezTo>
                <a:cubicBezTo>
                  <a:pt x="4535189" y="5694696"/>
                  <a:pt x="5694695" y="4535190"/>
                  <a:pt x="5694695" y="3104866"/>
                </a:cubicBezTo>
                <a:cubicBezTo>
                  <a:pt x="5694695" y="1674542"/>
                  <a:pt x="4535189" y="515036"/>
                  <a:pt x="3104865" y="515036"/>
                </a:cubicBezTo>
                <a:close/>
                <a:moveTo>
                  <a:pt x="3104866" y="0"/>
                </a:moveTo>
                <a:cubicBezTo>
                  <a:pt x="4819636" y="0"/>
                  <a:pt x="6209732" y="1390096"/>
                  <a:pt x="6209732" y="3104866"/>
                </a:cubicBezTo>
                <a:cubicBezTo>
                  <a:pt x="6209732" y="4819636"/>
                  <a:pt x="4819636" y="6209732"/>
                  <a:pt x="3104866" y="6209732"/>
                </a:cubicBezTo>
                <a:cubicBezTo>
                  <a:pt x="1390096" y="6209732"/>
                  <a:pt x="0" y="4819636"/>
                  <a:pt x="0" y="3104866"/>
                </a:cubicBezTo>
                <a:cubicBezTo>
                  <a:pt x="0" y="1390096"/>
                  <a:pt x="1390096" y="0"/>
                  <a:pt x="310486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任意多边形 13"/>
          <p:cNvSpPr>
            <a:spLocks noChangeAspect="1"/>
          </p:cNvSpPr>
          <p:nvPr/>
        </p:nvSpPr>
        <p:spPr>
          <a:xfrm>
            <a:off x="7127467" y="4045117"/>
            <a:ext cx="360000" cy="360000"/>
          </a:xfrm>
          <a:custGeom>
            <a:avLst/>
            <a:gdLst>
              <a:gd name="connsiteX0" fmla="*/ 2847571 w 6209732"/>
              <a:gd name="connsiteY0" fmla="*/ 1027486 h 6209732"/>
              <a:gd name="connsiteX1" fmla="*/ 3315571 w 6209732"/>
              <a:gd name="connsiteY1" fmla="*/ 1027486 h 6209732"/>
              <a:gd name="connsiteX2" fmla="*/ 3315571 w 6209732"/>
              <a:gd name="connsiteY2" fmla="*/ 4213206 h 6209732"/>
              <a:gd name="connsiteX3" fmla="*/ 4073321 w 6209732"/>
              <a:gd name="connsiteY3" fmla="*/ 3455456 h 6209732"/>
              <a:gd name="connsiteX4" fmla="*/ 4404247 w 6209732"/>
              <a:gd name="connsiteY4" fmla="*/ 3786382 h 6209732"/>
              <a:gd name="connsiteX5" fmla="*/ 3110258 w 6209732"/>
              <a:gd name="connsiteY5" fmla="*/ 5080371 h 6209732"/>
              <a:gd name="connsiteX6" fmla="*/ 3108008 w 6209732"/>
              <a:gd name="connsiteY6" fmla="*/ 5078121 h 6209732"/>
              <a:gd name="connsiteX7" fmla="*/ 3105759 w 6209732"/>
              <a:gd name="connsiteY7" fmla="*/ 5080370 h 6209732"/>
              <a:gd name="connsiteX8" fmla="*/ 2860600 w 6209732"/>
              <a:gd name="connsiteY8" fmla="*/ 4835211 h 6209732"/>
              <a:gd name="connsiteX9" fmla="*/ 2847571 w 6209732"/>
              <a:gd name="connsiteY9" fmla="*/ 4835211 h 6209732"/>
              <a:gd name="connsiteX10" fmla="*/ 2847571 w 6209732"/>
              <a:gd name="connsiteY10" fmla="*/ 4822181 h 6209732"/>
              <a:gd name="connsiteX11" fmla="*/ 1814936 w 6209732"/>
              <a:gd name="connsiteY11" fmla="*/ 3789547 h 6209732"/>
              <a:gd name="connsiteX12" fmla="*/ 2145862 w 6209732"/>
              <a:gd name="connsiteY12" fmla="*/ 3458621 h 6209732"/>
              <a:gd name="connsiteX13" fmla="*/ 2847571 w 6209732"/>
              <a:gd name="connsiteY13" fmla="*/ 4160329 h 6209732"/>
              <a:gd name="connsiteX14" fmla="*/ 3104865 w 6209732"/>
              <a:gd name="connsiteY14" fmla="*/ 515036 h 6209732"/>
              <a:gd name="connsiteX15" fmla="*/ 515035 w 6209732"/>
              <a:gd name="connsiteY15" fmla="*/ 3104866 h 6209732"/>
              <a:gd name="connsiteX16" fmla="*/ 3104865 w 6209732"/>
              <a:gd name="connsiteY16" fmla="*/ 5694696 h 6209732"/>
              <a:gd name="connsiteX17" fmla="*/ 5694695 w 6209732"/>
              <a:gd name="connsiteY17" fmla="*/ 3104866 h 6209732"/>
              <a:gd name="connsiteX18" fmla="*/ 3104865 w 6209732"/>
              <a:gd name="connsiteY18" fmla="*/ 515036 h 6209732"/>
              <a:gd name="connsiteX19" fmla="*/ 3104866 w 6209732"/>
              <a:gd name="connsiteY19" fmla="*/ 0 h 6209732"/>
              <a:gd name="connsiteX20" fmla="*/ 6209732 w 6209732"/>
              <a:gd name="connsiteY20" fmla="*/ 3104866 h 6209732"/>
              <a:gd name="connsiteX21" fmla="*/ 3104866 w 6209732"/>
              <a:gd name="connsiteY21" fmla="*/ 6209732 h 6209732"/>
              <a:gd name="connsiteX22" fmla="*/ 0 w 6209732"/>
              <a:gd name="connsiteY22" fmla="*/ 3104866 h 6209732"/>
              <a:gd name="connsiteX23" fmla="*/ 3104866 w 6209732"/>
              <a:gd name="connsiteY23" fmla="*/ 0 h 620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209732" h="6209732">
                <a:moveTo>
                  <a:pt x="2847571" y="1027486"/>
                </a:moveTo>
                <a:lnTo>
                  <a:pt x="3315571" y="1027486"/>
                </a:lnTo>
                <a:lnTo>
                  <a:pt x="3315571" y="4213206"/>
                </a:lnTo>
                <a:lnTo>
                  <a:pt x="4073321" y="3455456"/>
                </a:lnTo>
                <a:lnTo>
                  <a:pt x="4404247" y="3786382"/>
                </a:lnTo>
                <a:lnTo>
                  <a:pt x="3110258" y="5080371"/>
                </a:lnTo>
                <a:lnTo>
                  <a:pt x="3108008" y="5078121"/>
                </a:lnTo>
                <a:lnTo>
                  <a:pt x="3105759" y="5080370"/>
                </a:lnTo>
                <a:lnTo>
                  <a:pt x="2860600" y="4835211"/>
                </a:lnTo>
                <a:lnTo>
                  <a:pt x="2847571" y="4835211"/>
                </a:lnTo>
                <a:lnTo>
                  <a:pt x="2847571" y="4822181"/>
                </a:lnTo>
                <a:lnTo>
                  <a:pt x="1814936" y="3789547"/>
                </a:lnTo>
                <a:lnTo>
                  <a:pt x="2145862" y="3458621"/>
                </a:lnTo>
                <a:lnTo>
                  <a:pt x="2847571" y="4160329"/>
                </a:lnTo>
                <a:close/>
                <a:moveTo>
                  <a:pt x="3104865" y="515036"/>
                </a:moveTo>
                <a:cubicBezTo>
                  <a:pt x="1674541" y="515036"/>
                  <a:pt x="515035" y="1674542"/>
                  <a:pt x="515035" y="3104866"/>
                </a:cubicBezTo>
                <a:cubicBezTo>
                  <a:pt x="515035" y="4535190"/>
                  <a:pt x="1674541" y="5694696"/>
                  <a:pt x="3104865" y="5694696"/>
                </a:cubicBezTo>
                <a:cubicBezTo>
                  <a:pt x="4535189" y="5694696"/>
                  <a:pt x="5694695" y="4535190"/>
                  <a:pt x="5694695" y="3104866"/>
                </a:cubicBezTo>
                <a:cubicBezTo>
                  <a:pt x="5694695" y="1674542"/>
                  <a:pt x="4535189" y="515036"/>
                  <a:pt x="3104865" y="515036"/>
                </a:cubicBezTo>
                <a:close/>
                <a:moveTo>
                  <a:pt x="3104866" y="0"/>
                </a:moveTo>
                <a:cubicBezTo>
                  <a:pt x="4819636" y="0"/>
                  <a:pt x="6209732" y="1390096"/>
                  <a:pt x="6209732" y="3104866"/>
                </a:cubicBezTo>
                <a:cubicBezTo>
                  <a:pt x="6209732" y="4819636"/>
                  <a:pt x="4819636" y="6209732"/>
                  <a:pt x="3104866" y="6209732"/>
                </a:cubicBezTo>
                <a:cubicBezTo>
                  <a:pt x="1390096" y="6209732"/>
                  <a:pt x="0" y="4819636"/>
                  <a:pt x="0" y="3104866"/>
                </a:cubicBezTo>
                <a:cubicBezTo>
                  <a:pt x="0" y="1390096"/>
                  <a:pt x="1390096" y="0"/>
                  <a:pt x="310486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38069088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childTnLst>
                          </p:cTn>
                        </p:par>
                        <p:par>
                          <p:cTn id="12" fill="hold">
                            <p:stCondLst>
                              <p:cond delay="650"/>
                            </p:stCondLst>
                            <p:childTnLst>
                              <p:par>
                                <p:cTn id="13" presetID="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1+#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animBg="1"/>
      <p:bldP spid="11" grpId="0" animBg="1"/>
      <p:bldP spid="13" grpId="0" animBg="1"/>
      <p:bldP spid="1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850" y="269621"/>
            <a:ext cx="5919350" cy="523220"/>
          </a:xfrm>
        </p:spPr>
        <p:txBody>
          <a:bodyPr/>
          <a:lstStyle/>
          <a:p>
            <a:r>
              <a:rPr lang="zh-CN" altLang="en-US" dirty="0" smtClean="0"/>
              <a:t>最大子段和</a:t>
            </a:r>
            <a:endParaRPr lang="zh-CN" altLang="en-US" dirty="0"/>
          </a:p>
        </p:txBody>
      </p:sp>
      <p:sp>
        <p:nvSpPr>
          <p:cNvPr id="3" name="TextBox 2"/>
          <p:cNvSpPr txBox="1"/>
          <p:nvPr/>
        </p:nvSpPr>
        <p:spPr>
          <a:xfrm>
            <a:off x="740848" y="1331258"/>
            <a:ext cx="10448365" cy="4832092"/>
          </a:xfrm>
          <a:prstGeom prst="rect">
            <a:avLst/>
          </a:prstGeom>
          <a:noFill/>
        </p:spPr>
        <p:txBody>
          <a:bodyPr wrap="square" rtlCol="0">
            <a:spAutoFit/>
          </a:bodyPr>
          <a:lstStyle/>
          <a:p>
            <a:r>
              <a:rPr lang="en-US" altLang="zh-CN" sz="2800" b="1" dirty="0" smtClean="0">
                <a:latin typeface="楷体_GB2312" pitchFamily="49" charset="-122"/>
                <a:ea typeface="楷体_GB2312" pitchFamily="49" charset="-122"/>
              </a:rPr>
              <a:t>【</a:t>
            </a:r>
            <a:r>
              <a:rPr lang="zh-CN" altLang="en-US" sz="2800" b="1" dirty="0" smtClean="0">
                <a:latin typeface="楷体_GB2312" pitchFamily="49" charset="-122"/>
                <a:ea typeface="楷体_GB2312" pitchFamily="49" charset="-122"/>
              </a:rPr>
              <a:t>题目描述</a:t>
            </a:r>
            <a:r>
              <a:rPr lang="en-US" altLang="zh-CN" sz="2800" b="1" dirty="0" smtClean="0">
                <a:latin typeface="楷体_GB2312" pitchFamily="49" charset="-122"/>
                <a:ea typeface="楷体_GB2312" pitchFamily="49" charset="-122"/>
              </a:rPr>
              <a:t>】</a:t>
            </a:r>
          </a:p>
          <a:p>
            <a:r>
              <a:rPr lang="en-US" altLang="zh-CN" sz="2800" b="1" dirty="0" smtClean="0">
                <a:ea typeface="楷体_GB2312" pitchFamily="49" charset="-122"/>
              </a:rPr>
              <a:t>	</a:t>
            </a:r>
            <a:r>
              <a:rPr lang="zh-CN" altLang="en-US" sz="2800" dirty="0" smtClean="0"/>
              <a:t>给</a:t>
            </a:r>
            <a:r>
              <a:rPr lang="zh-CN" altLang="en-US" sz="2800" dirty="0"/>
              <a:t>出一段序列，选出其中连续且非空的一段使得这段和最大</a:t>
            </a:r>
            <a:r>
              <a:rPr lang="zh-CN" altLang="en-US" sz="2800" dirty="0" smtClean="0"/>
              <a:t>。</a:t>
            </a:r>
            <a:endParaRPr lang="en-US" altLang="zh-CN" sz="2800" dirty="0" smtClean="0"/>
          </a:p>
          <a:p>
            <a:r>
              <a:rPr lang="en-US" altLang="zh-CN" sz="2800" b="1" dirty="0" smtClean="0">
                <a:latin typeface="楷体_GB2312" pitchFamily="49" charset="-122"/>
                <a:ea typeface="楷体_GB2312" pitchFamily="49" charset="-122"/>
              </a:rPr>
              <a:t>【</a:t>
            </a:r>
            <a:r>
              <a:rPr lang="zh-CN" altLang="en-US" sz="2800" b="1" dirty="0" smtClean="0">
                <a:latin typeface="楷体_GB2312" pitchFamily="49" charset="-122"/>
                <a:ea typeface="楷体_GB2312" pitchFamily="49" charset="-122"/>
              </a:rPr>
              <a:t>输入格式</a:t>
            </a:r>
            <a:r>
              <a:rPr lang="en-US" altLang="zh-CN" sz="2800" b="1" dirty="0" smtClean="0">
                <a:latin typeface="楷体_GB2312" pitchFamily="49" charset="-122"/>
                <a:ea typeface="楷体_GB2312" pitchFamily="49" charset="-122"/>
              </a:rPr>
              <a:t>】</a:t>
            </a:r>
          </a:p>
          <a:p>
            <a:r>
              <a:rPr lang="en-US" altLang="zh-CN" sz="2800" b="1" dirty="0" smtClean="0">
                <a:latin typeface="楷体_GB2312" pitchFamily="49" charset="-122"/>
                <a:ea typeface="楷体_GB2312" pitchFamily="49" charset="-122"/>
              </a:rPr>
              <a:t>	</a:t>
            </a:r>
            <a:r>
              <a:rPr lang="zh-CN" altLang="en-US" sz="2800" dirty="0"/>
              <a:t>第一行是一个正整数</a:t>
            </a:r>
            <a:r>
              <a:rPr lang="en-US" altLang="zh-CN" sz="2800" dirty="0" smtClean="0"/>
              <a:t>N</a:t>
            </a:r>
            <a:r>
              <a:rPr lang="zh-CN" altLang="en-US" sz="2800" dirty="0" smtClean="0"/>
              <a:t>，</a:t>
            </a:r>
            <a:r>
              <a:rPr lang="zh-CN" altLang="en-US" sz="2800" dirty="0"/>
              <a:t>表示了序列的长度。</a:t>
            </a:r>
          </a:p>
          <a:p>
            <a:r>
              <a:rPr lang="en-US" altLang="zh-CN" sz="2800" dirty="0" smtClean="0"/>
              <a:t>	</a:t>
            </a:r>
            <a:r>
              <a:rPr lang="zh-CN" altLang="en-US" sz="2800" dirty="0" smtClean="0"/>
              <a:t>第二</a:t>
            </a:r>
            <a:r>
              <a:rPr lang="zh-CN" altLang="en-US" sz="2800" dirty="0"/>
              <a:t>行包含</a:t>
            </a:r>
            <a:r>
              <a:rPr lang="en-US" altLang="zh-CN" sz="2800" dirty="0" smtClean="0"/>
              <a:t>N</a:t>
            </a:r>
            <a:r>
              <a:rPr lang="zh-CN" altLang="en-US" sz="2800" dirty="0" smtClean="0"/>
              <a:t>个</a:t>
            </a:r>
            <a:r>
              <a:rPr lang="zh-CN" altLang="en-US" sz="2800" dirty="0"/>
              <a:t>绝对值不大于</a:t>
            </a:r>
            <a:r>
              <a:rPr lang="en-US" altLang="zh-CN" sz="2800" dirty="0" smtClean="0"/>
              <a:t>10000</a:t>
            </a:r>
            <a:r>
              <a:rPr lang="zh-CN" altLang="en-US" sz="2800" dirty="0" smtClean="0"/>
              <a:t>的</a:t>
            </a:r>
            <a:r>
              <a:rPr lang="zh-CN" altLang="en-US" sz="2800" dirty="0"/>
              <a:t>整数</a:t>
            </a:r>
            <a:r>
              <a:rPr lang="en-US" altLang="zh-CN" sz="2800" dirty="0" smtClean="0"/>
              <a:t>Ai</a:t>
            </a:r>
            <a:r>
              <a:rPr lang="zh-CN" altLang="en-US" sz="2800" dirty="0" smtClean="0"/>
              <a:t>，</a:t>
            </a:r>
            <a:r>
              <a:rPr lang="zh-CN" altLang="en-US" sz="2800" dirty="0"/>
              <a:t>描述了这段序列。</a:t>
            </a:r>
          </a:p>
          <a:p>
            <a:r>
              <a:rPr lang="en-US" altLang="zh-CN" sz="2800" b="1" dirty="0" smtClean="0">
                <a:latin typeface="楷体_GB2312" pitchFamily="49" charset="-122"/>
                <a:ea typeface="楷体_GB2312" pitchFamily="49" charset="-122"/>
              </a:rPr>
              <a:t>【</a:t>
            </a:r>
            <a:r>
              <a:rPr lang="zh-CN" altLang="en-US" sz="2800" b="1" dirty="0" smtClean="0">
                <a:latin typeface="楷体_GB2312" pitchFamily="49" charset="-122"/>
                <a:ea typeface="楷体_GB2312" pitchFamily="49" charset="-122"/>
              </a:rPr>
              <a:t>输出格式</a:t>
            </a:r>
            <a:r>
              <a:rPr lang="en-US" altLang="zh-CN" sz="2800" b="1" dirty="0" smtClean="0">
                <a:latin typeface="楷体_GB2312" pitchFamily="49" charset="-122"/>
                <a:ea typeface="楷体_GB2312" pitchFamily="49" charset="-122"/>
              </a:rPr>
              <a:t>】</a:t>
            </a:r>
          </a:p>
          <a:p>
            <a:r>
              <a:rPr lang="en-US" altLang="zh-CN" sz="2800" b="1" dirty="0">
                <a:latin typeface="楷体_GB2312" pitchFamily="49" charset="-122"/>
                <a:ea typeface="楷体_GB2312" pitchFamily="49" charset="-122"/>
              </a:rPr>
              <a:t>	</a:t>
            </a:r>
            <a:r>
              <a:rPr lang="zh-CN" altLang="en-US" sz="2800" dirty="0"/>
              <a:t>一个整数，为最大的子段和是多少。子段的最小长度为</a:t>
            </a:r>
            <a:r>
              <a:rPr lang="en-US" altLang="zh-CN" sz="2800" dirty="0" smtClean="0"/>
              <a:t>1</a:t>
            </a:r>
            <a:r>
              <a:rPr lang="zh-CN" altLang="en-US" sz="2800" dirty="0" smtClean="0"/>
              <a:t>。</a:t>
            </a:r>
            <a:endParaRPr lang="en-US" altLang="zh-CN" sz="2800" dirty="0" smtClean="0"/>
          </a:p>
          <a:p>
            <a:r>
              <a:rPr lang="en-US" altLang="zh-CN" sz="2800" b="1" dirty="0" smtClean="0">
                <a:latin typeface="楷体_GB2312" pitchFamily="49" charset="-122"/>
                <a:ea typeface="楷体_GB2312" pitchFamily="49" charset="-122"/>
              </a:rPr>
              <a:t>【</a:t>
            </a:r>
            <a:r>
              <a:rPr lang="zh-CN" altLang="en-US" sz="2800" b="1" dirty="0" smtClean="0">
                <a:latin typeface="楷体_GB2312" pitchFamily="49" charset="-122"/>
                <a:ea typeface="楷体_GB2312" pitchFamily="49" charset="-122"/>
              </a:rPr>
              <a:t>输入</a:t>
            </a:r>
            <a:r>
              <a:rPr lang="en-US" altLang="zh-CN" sz="2800" b="1" dirty="0" smtClean="0">
                <a:latin typeface="楷体_GB2312" pitchFamily="49" charset="-122"/>
                <a:ea typeface="楷体_GB2312" pitchFamily="49" charset="-122"/>
              </a:rPr>
              <a:t>】                              【</a:t>
            </a:r>
            <a:r>
              <a:rPr lang="zh-CN" altLang="en-US" sz="2800" b="1" dirty="0" smtClean="0">
                <a:latin typeface="楷体_GB2312" pitchFamily="49" charset="-122"/>
                <a:ea typeface="楷体_GB2312" pitchFamily="49" charset="-122"/>
              </a:rPr>
              <a:t>输出</a:t>
            </a:r>
            <a:r>
              <a:rPr lang="en-US" altLang="zh-CN" sz="2800" b="1" dirty="0" smtClean="0">
                <a:latin typeface="楷体_GB2312" pitchFamily="49" charset="-122"/>
                <a:ea typeface="楷体_GB2312" pitchFamily="49" charset="-122"/>
              </a:rPr>
              <a:t>】</a:t>
            </a:r>
            <a:endParaRPr lang="en-US" altLang="zh-CN" sz="2800" b="1" dirty="0">
              <a:latin typeface="楷体_GB2312" pitchFamily="49" charset="-122"/>
              <a:ea typeface="楷体_GB2312" pitchFamily="49" charset="-122"/>
            </a:endParaRPr>
          </a:p>
          <a:p>
            <a:r>
              <a:rPr lang="en-US" altLang="zh-CN" sz="2800" dirty="0"/>
              <a:t>7                                                               4</a:t>
            </a:r>
            <a:endParaRPr lang="en-US" altLang="zh-CN" sz="2800" dirty="0" smtClean="0"/>
          </a:p>
          <a:p>
            <a:r>
              <a:rPr lang="en-US" altLang="zh-CN" sz="2800" dirty="0" smtClean="0"/>
              <a:t>2 </a:t>
            </a:r>
            <a:r>
              <a:rPr lang="en-US" altLang="zh-CN" sz="2800" dirty="0"/>
              <a:t>-4 3 -1 2 -4 3</a:t>
            </a:r>
            <a:endParaRPr lang="en-US" altLang="zh-CN" sz="2800" b="1" dirty="0" smtClean="0">
              <a:latin typeface="楷体_GB2312" pitchFamily="49" charset="-122"/>
              <a:ea typeface="楷体_GB2312" pitchFamily="49" charset="-122"/>
            </a:endParaRPr>
          </a:p>
        </p:txBody>
      </p:sp>
    </p:spTree>
    <p:extLst>
      <p:ext uri="{BB962C8B-B14F-4D97-AF65-F5344CB8AC3E}">
        <p14:creationId xmlns:p14="http://schemas.microsoft.com/office/powerpoint/2010/main" val="2339362833"/>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850" y="269621"/>
            <a:ext cx="5919350" cy="523220"/>
          </a:xfrm>
        </p:spPr>
        <p:txBody>
          <a:bodyPr/>
          <a:lstStyle/>
          <a:p>
            <a:r>
              <a:rPr lang="zh-CN" altLang="en-US" dirty="0" smtClean="0"/>
              <a:t>暴力</a:t>
            </a:r>
            <a:endParaRPr lang="zh-CN" altLang="en-US" dirty="0"/>
          </a:p>
        </p:txBody>
      </p:sp>
      <p:sp>
        <p:nvSpPr>
          <p:cNvPr id="3" name="TextBox 2"/>
          <p:cNvSpPr txBox="1"/>
          <p:nvPr/>
        </p:nvSpPr>
        <p:spPr>
          <a:xfrm>
            <a:off x="740848" y="1331258"/>
            <a:ext cx="10448365" cy="1384995"/>
          </a:xfrm>
          <a:prstGeom prst="rect">
            <a:avLst/>
          </a:prstGeom>
          <a:noFill/>
        </p:spPr>
        <p:txBody>
          <a:bodyPr wrap="square" rtlCol="0">
            <a:spAutoFit/>
          </a:bodyPr>
          <a:lstStyle/>
          <a:p>
            <a:r>
              <a:rPr lang="zh-CN" altLang="en-US" sz="2800" b="1" dirty="0" smtClean="0">
                <a:latin typeface="楷体_GB2312" pitchFamily="49" charset="-122"/>
                <a:ea typeface="楷体_GB2312" pitchFamily="49" charset="-122"/>
              </a:rPr>
              <a:t>枚举子段的左右端点，计算子段和，找出最大值</a:t>
            </a:r>
            <a:endParaRPr lang="en-US" altLang="zh-CN" sz="2800" b="1" dirty="0" smtClean="0">
              <a:latin typeface="楷体_GB2312" pitchFamily="49" charset="-122"/>
              <a:ea typeface="楷体_GB2312" pitchFamily="49" charset="-122"/>
            </a:endParaRPr>
          </a:p>
          <a:p>
            <a:endParaRPr lang="en-US" altLang="zh-CN" sz="2800" b="1" dirty="0">
              <a:latin typeface="楷体_GB2312" pitchFamily="49" charset="-122"/>
              <a:ea typeface="楷体_GB2312" pitchFamily="49" charset="-122"/>
            </a:endParaRPr>
          </a:p>
          <a:p>
            <a:r>
              <a:rPr lang="zh-CN" altLang="en-US" sz="2800" b="1" dirty="0" smtClean="0">
                <a:latin typeface="楷体_GB2312" pitchFamily="49" charset="-122"/>
                <a:ea typeface="楷体_GB2312" pitchFamily="49" charset="-122"/>
              </a:rPr>
              <a:t>复杂度</a:t>
            </a:r>
            <a:r>
              <a:rPr lang="en-US" altLang="zh-CN" sz="2800" b="1" dirty="0" smtClean="0">
                <a:latin typeface="楷体_GB2312" pitchFamily="49" charset="-122"/>
                <a:ea typeface="楷体_GB2312" pitchFamily="49" charset="-122"/>
              </a:rPr>
              <a:t>O(N^2)</a:t>
            </a:r>
          </a:p>
        </p:txBody>
      </p:sp>
    </p:spTree>
    <p:extLst>
      <p:ext uri="{BB962C8B-B14F-4D97-AF65-F5344CB8AC3E}">
        <p14:creationId xmlns:p14="http://schemas.microsoft.com/office/powerpoint/2010/main" val="295988364"/>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850" y="269621"/>
            <a:ext cx="5919350" cy="523220"/>
          </a:xfrm>
        </p:spPr>
        <p:txBody>
          <a:bodyPr/>
          <a:lstStyle/>
          <a:p>
            <a:r>
              <a:rPr lang="zh-CN" altLang="en-US" dirty="0"/>
              <a:t>分治</a:t>
            </a:r>
          </a:p>
        </p:txBody>
      </p:sp>
      <p:sp>
        <p:nvSpPr>
          <p:cNvPr id="3" name="TextBox 2"/>
          <p:cNvSpPr txBox="1"/>
          <p:nvPr/>
        </p:nvSpPr>
        <p:spPr>
          <a:xfrm>
            <a:off x="740848" y="1331258"/>
            <a:ext cx="10448365" cy="2246769"/>
          </a:xfrm>
          <a:prstGeom prst="rect">
            <a:avLst/>
          </a:prstGeom>
          <a:noFill/>
        </p:spPr>
        <p:txBody>
          <a:bodyPr wrap="square" rtlCol="0">
            <a:spAutoFit/>
          </a:bodyPr>
          <a:lstStyle/>
          <a:p>
            <a:r>
              <a:rPr lang="zh-CN" altLang="en-US" sz="2800" b="1" dirty="0" smtClean="0">
                <a:latin typeface="楷体_GB2312" pitchFamily="49" charset="-122"/>
                <a:ea typeface="楷体_GB2312" pitchFamily="49" charset="-122"/>
              </a:rPr>
              <a:t>将数组一分为二，分为左边和右边，整个数组最大的和可能是左半边最大和，也可能是右半边最大和，还有可能是跨越边界的最大和，分别求出来，再比较大小。</a:t>
            </a:r>
            <a:endParaRPr lang="en-US" altLang="zh-CN" sz="2800" b="1" dirty="0" smtClean="0">
              <a:latin typeface="楷体_GB2312" pitchFamily="49" charset="-122"/>
              <a:ea typeface="楷体_GB2312" pitchFamily="49" charset="-122"/>
            </a:endParaRPr>
          </a:p>
          <a:p>
            <a:endParaRPr lang="en-US" altLang="zh-CN" sz="2800" b="1" dirty="0">
              <a:latin typeface="楷体_GB2312" pitchFamily="49" charset="-122"/>
              <a:ea typeface="楷体_GB2312" pitchFamily="49" charset="-122"/>
            </a:endParaRPr>
          </a:p>
          <a:p>
            <a:r>
              <a:rPr lang="zh-CN" altLang="en-US" sz="2800" b="1" dirty="0" smtClean="0">
                <a:latin typeface="楷体_GB2312" pitchFamily="49" charset="-122"/>
                <a:ea typeface="楷体_GB2312" pitchFamily="49" charset="-122"/>
              </a:rPr>
              <a:t>复杂度</a:t>
            </a:r>
            <a:r>
              <a:rPr lang="en-US" altLang="zh-CN" sz="2800" b="1" dirty="0" smtClean="0">
                <a:latin typeface="楷体_GB2312" pitchFamily="49" charset="-122"/>
                <a:ea typeface="楷体_GB2312" pitchFamily="49" charset="-122"/>
              </a:rPr>
              <a:t>O(</a:t>
            </a:r>
            <a:r>
              <a:rPr lang="en-US" altLang="zh-CN" sz="2800" b="1" dirty="0" err="1" smtClean="0">
                <a:latin typeface="楷体_GB2312" pitchFamily="49" charset="-122"/>
                <a:ea typeface="楷体_GB2312" pitchFamily="49" charset="-122"/>
              </a:rPr>
              <a:t>NlogN</a:t>
            </a:r>
            <a:r>
              <a:rPr lang="en-US" altLang="zh-CN" sz="2800" b="1" dirty="0" smtClean="0">
                <a:latin typeface="楷体_GB2312" pitchFamily="49" charset="-122"/>
                <a:ea typeface="楷体_GB2312" pitchFamily="49" charset="-122"/>
              </a:rPr>
              <a:t>)</a:t>
            </a:r>
          </a:p>
        </p:txBody>
      </p:sp>
    </p:spTree>
    <p:extLst>
      <p:ext uri="{BB962C8B-B14F-4D97-AF65-F5344CB8AC3E}">
        <p14:creationId xmlns:p14="http://schemas.microsoft.com/office/powerpoint/2010/main" val="1005576317"/>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850" y="269621"/>
            <a:ext cx="5919350" cy="523220"/>
          </a:xfrm>
        </p:spPr>
        <p:txBody>
          <a:bodyPr/>
          <a:lstStyle/>
          <a:p>
            <a:r>
              <a:rPr lang="zh-CN" altLang="en-US" dirty="0"/>
              <a:t>分治</a:t>
            </a:r>
          </a:p>
        </p:txBody>
      </p:sp>
      <p:sp>
        <p:nvSpPr>
          <p:cNvPr id="3" name="TextBox 2"/>
          <p:cNvSpPr txBox="1"/>
          <p:nvPr/>
        </p:nvSpPr>
        <p:spPr>
          <a:xfrm>
            <a:off x="740848" y="842909"/>
            <a:ext cx="11025328" cy="5909310"/>
          </a:xfrm>
          <a:prstGeom prst="rect">
            <a:avLst/>
          </a:prstGeom>
          <a:noFill/>
        </p:spPr>
        <p:txBody>
          <a:bodyPr wrap="square" rtlCol="0">
            <a:spAutoFit/>
          </a:bodyPr>
          <a:lstStyle/>
          <a:p>
            <a:r>
              <a:rPr lang="en-US" altLang="zh-CN" sz="1600" b="1" dirty="0" err="1">
                <a:latin typeface="楷体_GB2312" pitchFamily="49" charset="-122"/>
                <a:ea typeface="楷体_GB2312" pitchFamily="49" charset="-122"/>
              </a:rPr>
              <a:t>int</a:t>
            </a:r>
            <a:r>
              <a:rPr lang="en-US" altLang="zh-CN" sz="1600" b="1" dirty="0">
                <a:latin typeface="楷体_GB2312" pitchFamily="49" charset="-122"/>
                <a:ea typeface="楷体_GB2312" pitchFamily="49" charset="-122"/>
              </a:rPr>
              <a:t> max(</a:t>
            </a:r>
            <a:r>
              <a:rPr lang="en-US" altLang="zh-CN" sz="1600" b="1" dirty="0" err="1">
                <a:latin typeface="楷体_GB2312" pitchFamily="49" charset="-122"/>
                <a:ea typeface="楷体_GB2312" pitchFamily="49" charset="-122"/>
              </a:rPr>
              <a:t>int</a:t>
            </a:r>
            <a:r>
              <a:rPr lang="en-US" altLang="zh-CN" sz="1600" b="1" dirty="0">
                <a:latin typeface="楷体_GB2312" pitchFamily="49" charset="-122"/>
                <a:ea typeface="楷体_GB2312" pitchFamily="49" charset="-122"/>
              </a:rPr>
              <a:t> a[],</a:t>
            </a:r>
            <a:r>
              <a:rPr lang="en-US" altLang="zh-CN" sz="1600" b="1" dirty="0" err="1">
                <a:latin typeface="楷体_GB2312" pitchFamily="49" charset="-122"/>
                <a:ea typeface="楷体_GB2312" pitchFamily="49" charset="-122"/>
              </a:rPr>
              <a:t>int</a:t>
            </a:r>
            <a:r>
              <a:rPr lang="en-US" altLang="zh-CN" sz="1600" b="1" dirty="0">
                <a:latin typeface="楷体_GB2312" pitchFamily="49" charset="-122"/>
                <a:ea typeface="楷体_GB2312" pitchFamily="49" charset="-122"/>
              </a:rPr>
              <a:t> </a:t>
            </a:r>
            <a:r>
              <a:rPr lang="en-US" altLang="zh-CN" sz="1600" b="1" dirty="0" err="1">
                <a:latin typeface="楷体_GB2312" pitchFamily="49" charset="-122"/>
                <a:ea typeface="楷体_GB2312" pitchFamily="49" charset="-122"/>
              </a:rPr>
              <a:t>left,int</a:t>
            </a:r>
            <a:r>
              <a:rPr lang="en-US" altLang="zh-CN" sz="1600" b="1" dirty="0">
                <a:latin typeface="楷体_GB2312" pitchFamily="49" charset="-122"/>
                <a:ea typeface="楷体_GB2312" pitchFamily="49" charset="-122"/>
              </a:rPr>
              <a:t> right</a:t>
            </a:r>
            <a:r>
              <a:rPr lang="en-US" altLang="zh-CN" sz="1600" b="1" dirty="0" smtClean="0">
                <a:latin typeface="楷体_GB2312" pitchFamily="49" charset="-122"/>
                <a:ea typeface="楷体_GB2312" pitchFamily="49" charset="-122"/>
              </a:rPr>
              <a:t>)</a:t>
            </a:r>
            <a:endParaRPr lang="en-US" altLang="zh-CN" sz="1600" b="1" dirty="0">
              <a:latin typeface="楷体_GB2312" pitchFamily="49" charset="-122"/>
              <a:ea typeface="楷体_GB2312" pitchFamily="49" charset="-122"/>
            </a:endParaRPr>
          </a:p>
          <a:p>
            <a:r>
              <a:rPr lang="en-US" altLang="zh-CN" sz="1600" b="1" dirty="0">
                <a:latin typeface="楷体_GB2312" pitchFamily="49" charset="-122"/>
                <a:ea typeface="楷体_GB2312" pitchFamily="49" charset="-122"/>
              </a:rPr>
              <a:t>{</a:t>
            </a:r>
          </a:p>
          <a:p>
            <a:r>
              <a:rPr lang="en-US" altLang="zh-CN" sz="1600" b="1" dirty="0">
                <a:latin typeface="楷体_GB2312" pitchFamily="49" charset="-122"/>
                <a:ea typeface="楷体_GB2312" pitchFamily="49" charset="-122"/>
              </a:rPr>
              <a:t> </a:t>
            </a:r>
            <a:r>
              <a:rPr lang="en-US" altLang="zh-CN" sz="1600" b="1" dirty="0" smtClean="0">
                <a:latin typeface="楷体_GB2312" pitchFamily="49" charset="-122"/>
                <a:ea typeface="楷体_GB2312" pitchFamily="49" charset="-122"/>
              </a:rPr>
              <a:t>   </a:t>
            </a:r>
            <a:r>
              <a:rPr lang="en-US" altLang="zh-CN" sz="1600" b="1" dirty="0" err="1" smtClean="0">
                <a:latin typeface="楷体_GB2312" pitchFamily="49" charset="-122"/>
                <a:ea typeface="楷体_GB2312" pitchFamily="49" charset="-122"/>
              </a:rPr>
              <a:t>int</a:t>
            </a:r>
            <a:r>
              <a:rPr lang="en-US" altLang="zh-CN" sz="1600" b="1" dirty="0" smtClean="0">
                <a:latin typeface="楷体_GB2312" pitchFamily="49" charset="-122"/>
                <a:ea typeface="楷体_GB2312" pitchFamily="49" charset="-122"/>
              </a:rPr>
              <a:t> </a:t>
            </a:r>
            <a:r>
              <a:rPr lang="en-US" altLang="zh-CN" sz="1600" b="1" dirty="0" err="1">
                <a:latin typeface="楷体_GB2312" pitchFamily="49" charset="-122"/>
                <a:ea typeface="楷体_GB2312" pitchFamily="49" charset="-122"/>
              </a:rPr>
              <a:t>sum,i</a:t>
            </a:r>
            <a:r>
              <a:rPr lang="en-US" altLang="zh-CN" sz="1600" b="1" dirty="0">
                <a:latin typeface="楷体_GB2312" pitchFamily="49" charset="-122"/>
                <a:ea typeface="楷体_GB2312" pitchFamily="49" charset="-122"/>
              </a:rPr>
              <a:t>, </a:t>
            </a:r>
            <a:r>
              <a:rPr lang="en-US" altLang="zh-CN" sz="1600" b="1" dirty="0" err="1">
                <a:latin typeface="楷体_GB2312" pitchFamily="49" charset="-122"/>
                <a:ea typeface="楷体_GB2312" pitchFamily="49" charset="-122"/>
              </a:rPr>
              <a:t>ret,center,leftmax,rightmax,left_max,right_max</a:t>
            </a:r>
            <a:r>
              <a:rPr lang="en-US" altLang="zh-CN" sz="1600" b="1" dirty="0">
                <a:latin typeface="楷体_GB2312" pitchFamily="49" charset="-122"/>
                <a:ea typeface="楷体_GB2312" pitchFamily="49" charset="-122"/>
              </a:rPr>
              <a:t>;</a:t>
            </a:r>
          </a:p>
          <a:p>
            <a:r>
              <a:rPr lang="en-US" altLang="zh-CN" sz="1600" b="1" dirty="0">
                <a:latin typeface="楷体_GB2312" pitchFamily="49" charset="-122"/>
                <a:ea typeface="楷体_GB2312" pitchFamily="49" charset="-122"/>
              </a:rPr>
              <a:t>    if(right==</a:t>
            </a:r>
            <a:r>
              <a:rPr lang="en-US" altLang="zh-CN" sz="1600" b="1" dirty="0" smtClean="0">
                <a:latin typeface="楷体_GB2312" pitchFamily="49" charset="-122"/>
                <a:ea typeface="楷体_GB2312" pitchFamily="49" charset="-122"/>
              </a:rPr>
              <a:t>left) return </a:t>
            </a:r>
            <a:r>
              <a:rPr lang="en-US" altLang="zh-CN" sz="1600" b="1" dirty="0">
                <a:latin typeface="楷体_GB2312" pitchFamily="49" charset="-122"/>
                <a:ea typeface="楷体_GB2312" pitchFamily="49" charset="-122"/>
              </a:rPr>
              <a:t>a[left]&gt;0?a[left]:0;</a:t>
            </a:r>
          </a:p>
          <a:p>
            <a:r>
              <a:rPr lang="en-US" altLang="zh-CN" sz="1600" b="1" dirty="0">
                <a:latin typeface="楷体_GB2312" pitchFamily="49" charset="-122"/>
                <a:ea typeface="楷体_GB2312" pitchFamily="49" charset="-122"/>
              </a:rPr>
              <a:t>    center =(</a:t>
            </a:r>
            <a:r>
              <a:rPr lang="en-US" altLang="zh-CN" sz="1600" b="1" dirty="0" err="1">
                <a:latin typeface="楷体_GB2312" pitchFamily="49" charset="-122"/>
                <a:ea typeface="楷体_GB2312" pitchFamily="49" charset="-122"/>
              </a:rPr>
              <a:t>left+right</a:t>
            </a:r>
            <a:r>
              <a:rPr lang="en-US" altLang="zh-CN" sz="1600" b="1" dirty="0">
                <a:latin typeface="楷体_GB2312" pitchFamily="49" charset="-122"/>
                <a:ea typeface="楷体_GB2312" pitchFamily="49" charset="-122"/>
              </a:rPr>
              <a:t>)/2;</a:t>
            </a:r>
          </a:p>
          <a:p>
            <a:r>
              <a:rPr lang="en-US" altLang="zh-CN" sz="1600" b="1" dirty="0">
                <a:latin typeface="楷体_GB2312" pitchFamily="49" charset="-122"/>
                <a:ea typeface="楷体_GB2312" pitchFamily="49" charset="-122"/>
              </a:rPr>
              <a:t>    </a:t>
            </a:r>
            <a:r>
              <a:rPr lang="en-US" altLang="zh-CN" sz="1600" b="1" dirty="0" err="1">
                <a:latin typeface="楷体_GB2312" pitchFamily="49" charset="-122"/>
                <a:ea typeface="楷体_GB2312" pitchFamily="49" charset="-122"/>
              </a:rPr>
              <a:t>leftmax</a:t>
            </a:r>
            <a:r>
              <a:rPr lang="en-US" altLang="zh-CN" sz="1600" b="1" dirty="0">
                <a:latin typeface="楷体_GB2312" pitchFamily="49" charset="-122"/>
                <a:ea typeface="楷体_GB2312" pitchFamily="49" charset="-122"/>
              </a:rPr>
              <a:t> = max(</a:t>
            </a:r>
            <a:r>
              <a:rPr lang="en-US" altLang="zh-CN" sz="1600" b="1" dirty="0" err="1">
                <a:latin typeface="楷体_GB2312" pitchFamily="49" charset="-122"/>
                <a:ea typeface="楷体_GB2312" pitchFamily="49" charset="-122"/>
              </a:rPr>
              <a:t>a,left,center</a:t>
            </a:r>
            <a:r>
              <a:rPr lang="en-US" altLang="zh-CN" sz="1600" b="1" dirty="0">
                <a:latin typeface="楷体_GB2312" pitchFamily="49" charset="-122"/>
                <a:ea typeface="楷体_GB2312" pitchFamily="49" charset="-122"/>
              </a:rPr>
              <a:t>);</a:t>
            </a:r>
          </a:p>
          <a:p>
            <a:r>
              <a:rPr lang="en-US" altLang="zh-CN" sz="1600" b="1" dirty="0">
                <a:latin typeface="楷体_GB2312" pitchFamily="49" charset="-122"/>
                <a:ea typeface="楷体_GB2312" pitchFamily="49" charset="-122"/>
              </a:rPr>
              <a:t>    </a:t>
            </a:r>
            <a:r>
              <a:rPr lang="en-US" altLang="zh-CN" sz="1600" b="1" dirty="0" err="1">
                <a:latin typeface="楷体_GB2312" pitchFamily="49" charset="-122"/>
                <a:ea typeface="楷体_GB2312" pitchFamily="49" charset="-122"/>
              </a:rPr>
              <a:t>rightmax</a:t>
            </a:r>
            <a:r>
              <a:rPr lang="en-US" altLang="zh-CN" sz="1600" b="1" dirty="0">
                <a:latin typeface="楷体_GB2312" pitchFamily="49" charset="-122"/>
                <a:ea typeface="楷体_GB2312" pitchFamily="49" charset="-122"/>
              </a:rPr>
              <a:t> = max(a,center+1,right);</a:t>
            </a:r>
          </a:p>
          <a:p>
            <a:r>
              <a:rPr lang="en-US" altLang="zh-CN" sz="1600" b="1" dirty="0">
                <a:latin typeface="楷体_GB2312" pitchFamily="49" charset="-122"/>
                <a:ea typeface="楷体_GB2312" pitchFamily="49" charset="-122"/>
              </a:rPr>
              <a:t>    sum = </a:t>
            </a:r>
            <a:r>
              <a:rPr lang="en-US" altLang="zh-CN" sz="1600" b="1" dirty="0" err="1">
                <a:latin typeface="楷体_GB2312" pitchFamily="49" charset="-122"/>
                <a:ea typeface="楷体_GB2312" pitchFamily="49" charset="-122"/>
              </a:rPr>
              <a:t>left_max</a:t>
            </a:r>
            <a:r>
              <a:rPr lang="en-US" altLang="zh-CN" sz="1600" b="1" dirty="0">
                <a:latin typeface="楷体_GB2312" pitchFamily="49" charset="-122"/>
                <a:ea typeface="楷体_GB2312" pitchFamily="49" charset="-122"/>
              </a:rPr>
              <a:t> = 0;</a:t>
            </a:r>
          </a:p>
          <a:p>
            <a:r>
              <a:rPr lang="en-US" altLang="zh-CN" sz="1600" b="1" dirty="0">
                <a:latin typeface="楷体_GB2312" pitchFamily="49" charset="-122"/>
                <a:ea typeface="楷体_GB2312" pitchFamily="49" charset="-122"/>
              </a:rPr>
              <a:t>    for( i = </a:t>
            </a:r>
            <a:r>
              <a:rPr lang="en-US" altLang="zh-CN" sz="1600" b="1" dirty="0" err="1">
                <a:latin typeface="楷体_GB2312" pitchFamily="49" charset="-122"/>
                <a:ea typeface="楷体_GB2312" pitchFamily="49" charset="-122"/>
              </a:rPr>
              <a:t>center;i</a:t>
            </a:r>
            <a:r>
              <a:rPr lang="en-US" altLang="zh-CN" sz="1600" b="1" dirty="0">
                <a:latin typeface="楷体_GB2312" pitchFamily="49" charset="-122"/>
                <a:ea typeface="楷体_GB2312" pitchFamily="49" charset="-122"/>
              </a:rPr>
              <a:t>&gt;=</a:t>
            </a:r>
            <a:r>
              <a:rPr lang="en-US" altLang="zh-CN" sz="1600" b="1" dirty="0" err="1">
                <a:latin typeface="楷体_GB2312" pitchFamily="49" charset="-122"/>
                <a:ea typeface="楷体_GB2312" pitchFamily="49" charset="-122"/>
              </a:rPr>
              <a:t>left;i</a:t>
            </a:r>
            <a:r>
              <a:rPr lang="en-US" altLang="zh-CN" sz="1600" b="1" dirty="0">
                <a:latin typeface="楷体_GB2312" pitchFamily="49" charset="-122"/>
                <a:ea typeface="楷体_GB2312" pitchFamily="49" charset="-122"/>
              </a:rPr>
              <a:t>-</a:t>
            </a:r>
            <a:r>
              <a:rPr lang="en-US" altLang="zh-CN" sz="1600" b="1" dirty="0" smtClean="0">
                <a:latin typeface="楷体_GB2312" pitchFamily="49" charset="-122"/>
                <a:ea typeface="楷体_GB2312" pitchFamily="49" charset="-122"/>
              </a:rPr>
              <a:t>-){</a:t>
            </a:r>
            <a:endParaRPr lang="en-US" altLang="zh-CN" sz="1600" b="1" dirty="0">
              <a:latin typeface="楷体_GB2312" pitchFamily="49" charset="-122"/>
              <a:ea typeface="楷体_GB2312" pitchFamily="49" charset="-122"/>
            </a:endParaRPr>
          </a:p>
          <a:p>
            <a:r>
              <a:rPr lang="en-US" altLang="zh-CN" sz="1600" b="1" dirty="0">
                <a:latin typeface="楷体_GB2312" pitchFamily="49" charset="-122"/>
                <a:ea typeface="楷体_GB2312" pitchFamily="49" charset="-122"/>
              </a:rPr>
              <a:t>        sum+=a[i];</a:t>
            </a:r>
          </a:p>
          <a:p>
            <a:r>
              <a:rPr lang="en-US" altLang="zh-CN" sz="1600" b="1" dirty="0">
                <a:latin typeface="楷体_GB2312" pitchFamily="49" charset="-122"/>
                <a:ea typeface="楷体_GB2312" pitchFamily="49" charset="-122"/>
              </a:rPr>
              <a:t>        </a:t>
            </a:r>
            <a:r>
              <a:rPr lang="en-US" altLang="zh-CN" sz="1600" b="1" dirty="0" smtClean="0">
                <a:latin typeface="楷体_GB2312" pitchFamily="49" charset="-122"/>
                <a:ea typeface="楷体_GB2312" pitchFamily="49" charset="-122"/>
              </a:rPr>
              <a:t>if(sum&gt;</a:t>
            </a:r>
            <a:r>
              <a:rPr lang="en-US" altLang="zh-CN" sz="1600" b="1" dirty="0" err="1" smtClean="0">
                <a:latin typeface="楷体_GB2312" pitchFamily="49" charset="-122"/>
                <a:ea typeface="楷体_GB2312" pitchFamily="49" charset="-122"/>
              </a:rPr>
              <a:t>left_max</a:t>
            </a:r>
            <a:r>
              <a:rPr lang="en-US" altLang="zh-CN" sz="1600" b="1" dirty="0" smtClean="0">
                <a:latin typeface="楷体_GB2312" pitchFamily="49" charset="-122"/>
                <a:ea typeface="楷体_GB2312" pitchFamily="49" charset="-122"/>
              </a:rPr>
              <a:t>) </a:t>
            </a:r>
            <a:r>
              <a:rPr lang="en-US" altLang="zh-CN" sz="1600" b="1" dirty="0" err="1" smtClean="0">
                <a:latin typeface="楷体_GB2312" pitchFamily="49" charset="-122"/>
                <a:ea typeface="楷体_GB2312" pitchFamily="49" charset="-122"/>
              </a:rPr>
              <a:t>left_max</a:t>
            </a:r>
            <a:r>
              <a:rPr lang="en-US" altLang="zh-CN" sz="1600" b="1" dirty="0" smtClean="0">
                <a:latin typeface="楷体_GB2312" pitchFamily="49" charset="-122"/>
                <a:ea typeface="楷体_GB2312" pitchFamily="49" charset="-122"/>
              </a:rPr>
              <a:t> </a:t>
            </a:r>
            <a:r>
              <a:rPr lang="en-US" altLang="zh-CN" sz="1600" b="1" dirty="0">
                <a:latin typeface="楷体_GB2312" pitchFamily="49" charset="-122"/>
                <a:ea typeface="楷体_GB2312" pitchFamily="49" charset="-122"/>
              </a:rPr>
              <a:t>= sum;</a:t>
            </a:r>
          </a:p>
          <a:p>
            <a:r>
              <a:rPr lang="en-US" altLang="zh-CN" sz="1600" b="1" dirty="0">
                <a:latin typeface="楷体_GB2312" pitchFamily="49" charset="-122"/>
                <a:ea typeface="楷体_GB2312" pitchFamily="49" charset="-122"/>
              </a:rPr>
              <a:t>    }</a:t>
            </a:r>
          </a:p>
          <a:p>
            <a:r>
              <a:rPr lang="en-US" altLang="zh-CN" sz="1600" b="1" dirty="0">
                <a:latin typeface="楷体_GB2312" pitchFamily="49" charset="-122"/>
                <a:ea typeface="楷体_GB2312" pitchFamily="49" charset="-122"/>
              </a:rPr>
              <a:t>    sum = 0;</a:t>
            </a:r>
          </a:p>
          <a:p>
            <a:r>
              <a:rPr lang="en-US" altLang="zh-CN" sz="1600" b="1" dirty="0">
                <a:latin typeface="楷体_GB2312" pitchFamily="49" charset="-122"/>
                <a:ea typeface="楷体_GB2312" pitchFamily="49" charset="-122"/>
              </a:rPr>
              <a:t>    </a:t>
            </a:r>
            <a:r>
              <a:rPr lang="en-US" altLang="zh-CN" sz="1600" b="1" dirty="0" err="1">
                <a:latin typeface="楷体_GB2312" pitchFamily="49" charset="-122"/>
                <a:ea typeface="楷体_GB2312" pitchFamily="49" charset="-122"/>
              </a:rPr>
              <a:t>right_max</a:t>
            </a:r>
            <a:r>
              <a:rPr lang="en-US" altLang="zh-CN" sz="1600" b="1" dirty="0">
                <a:latin typeface="楷体_GB2312" pitchFamily="49" charset="-122"/>
                <a:ea typeface="楷体_GB2312" pitchFamily="49" charset="-122"/>
              </a:rPr>
              <a:t> = 0;</a:t>
            </a:r>
          </a:p>
          <a:p>
            <a:r>
              <a:rPr lang="en-US" altLang="zh-CN" sz="1600" b="1" dirty="0">
                <a:latin typeface="楷体_GB2312" pitchFamily="49" charset="-122"/>
                <a:ea typeface="楷体_GB2312" pitchFamily="49" charset="-122"/>
              </a:rPr>
              <a:t>    for(i= center+1;i&lt;=</a:t>
            </a:r>
            <a:r>
              <a:rPr lang="en-US" altLang="zh-CN" sz="1600" b="1" dirty="0" err="1">
                <a:latin typeface="楷体_GB2312" pitchFamily="49" charset="-122"/>
                <a:ea typeface="楷体_GB2312" pitchFamily="49" charset="-122"/>
              </a:rPr>
              <a:t>right;i</a:t>
            </a:r>
            <a:r>
              <a:rPr lang="en-US" altLang="zh-CN" sz="1600" b="1" dirty="0" smtClean="0">
                <a:latin typeface="楷体_GB2312" pitchFamily="49" charset="-122"/>
                <a:ea typeface="楷体_GB2312" pitchFamily="49" charset="-122"/>
              </a:rPr>
              <a:t>++){</a:t>
            </a:r>
            <a:endParaRPr lang="en-US" altLang="zh-CN" sz="1600" b="1" dirty="0">
              <a:latin typeface="楷体_GB2312" pitchFamily="49" charset="-122"/>
              <a:ea typeface="楷体_GB2312" pitchFamily="49" charset="-122"/>
            </a:endParaRPr>
          </a:p>
          <a:p>
            <a:r>
              <a:rPr lang="en-US" altLang="zh-CN" sz="1600" b="1" dirty="0">
                <a:latin typeface="楷体_GB2312" pitchFamily="49" charset="-122"/>
                <a:ea typeface="楷体_GB2312" pitchFamily="49" charset="-122"/>
              </a:rPr>
              <a:t>        sum+=a[i];</a:t>
            </a:r>
          </a:p>
          <a:p>
            <a:r>
              <a:rPr lang="en-US" altLang="zh-CN" sz="1600" b="1" dirty="0">
                <a:latin typeface="楷体_GB2312" pitchFamily="49" charset="-122"/>
                <a:ea typeface="楷体_GB2312" pitchFamily="49" charset="-122"/>
              </a:rPr>
              <a:t>        </a:t>
            </a:r>
            <a:r>
              <a:rPr lang="en-US" altLang="zh-CN" sz="1600" b="1" dirty="0" smtClean="0">
                <a:latin typeface="楷体_GB2312" pitchFamily="49" charset="-122"/>
                <a:ea typeface="楷体_GB2312" pitchFamily="49" charset="-122"/>
              </a:rPr>
              <a:t>if(sum&gt;</a:t>
            </a:r>
            <a:r>
              <a:rPr lang="en-US" altLang="zh-CN" sz="1600" b="1" dirty="0" err="1" smtClean="0">
                <a:latin typeface="楷体_GB2312" pitchFamily="49" charset="-122"/>
                <a:ea typeface="楷体_GB2312" pitchFamily="49" charset="-122"/>
              </a:rPr>
              <a:t>right_max</a:t>
            </a:r>
            <a:r>
              <a:rPr lang="en-US" altLang="zh-CN" sz="1600" b="1" dirty="0" smtClean="0">
                <a:latin typeface="楷体_GB2312" pitchFamily="49" charset="-122"/>
                <a:ea typeface="楷体_GB2312" pitchFamily="49" charset="-122"/>
              </a:rPr>
              <a:t>) </a:t>
            </a:r>
            <a:r>
              <a:rPr lang="en-US" altLang="zh-CN" sz="1600" b="1" dirty="0" err="1" smtClean="0">
                <a:latin typeface="楷体_GB2312" pitchFamily="49" charset="-122"/>
                <a:ea typeface="楷体_GB2312" pitchFamily="49" charset="-122"/>
              </a:rPr>
              <a:t>right_max</a:t>
            </a:r>
            <a:r>
              <a:rPr lang="en-US" altLang="zh-CN" sz="1600" b="1" dirty="0" smtClean="0">
                <a:latin typeface="楷体_GB2312" pitchFamily="49" charset="-122"/>
                <a:ea typeface="楷体_GB2312" pitchFamily="49" charset="-122"/>
              </a:rPr>
              <a:t> </a:t>
            </a:r>
            <a:r>
              <a:rPr lang="en-US" altLang="zh-CN" sz="1600" b="1" dirty="0">
                <a:latin typeface="楷体_GB2312" pitchFamily="49" charset="-122"/>
                <a:ea typeface="楷体_GB2312" pitchFamily="49" charset="-122"/>
              </a:rPr>
              <a:t>= sum;</a:t>
            </a:r>
          </a:p>
          <a:p>
            <a:r>
              <a:rPr lang="en-US" altLang="zh-CN" sz="1600" b="1" dirty="0">
                <a:latin typeface="楷体_GB2312" pitchFamily="49" charset="-122"/>
                <a:ea typeface="楷体_GB2312" pitchFamily="49" charset="-122"/>
              </a:rPr>
              <a:t>    }</a:t>
            </a:r>
          </a:p>
          <a:p>
            <a:r>
              <a:rPr lang="en-US" altLang="zh-CN" sz="1600" b="1" dirty="0">
                <a:latin typeface="楷体_GB2312" pitchFamily="49" charset="-122"/>
                <a:ea typeface="楷体_GB2312" pitchFamily="49" charset="-122"/>
              </a:rPr>
              <a:t>    ret = </a:t>
            </a:r>
            <a:r>
              <a:rPr lang="en-US" altLang="zh-CN" sz="1600" b="1" dirty="0" err="1">
                <a:latin typeface="楷体_GB2312" pitchFamily="49" charset="-122"/>
                <a:ea typeface="楷体_GB2312" pitchFamily="49" charset="-122"/>
              </a:rPr>
              <a:t>left_max+right_max</a:t>
            </a:r>
            <a:r>
              <a:rPr lang="en-US" altLang="zh-CN" sz="1600" b="1" dirty="0">
                <a:latin typeface="楷体_GB2312" pitchFamily="49" charset="-122"/>
                <a:ea typeface="楷体_GB2312" pitchFamily="49" charset="-122"/>
              </a:rPr>
              <a:t>;</a:t>
            </a:r>
          </a:p>
          <a:p>
            <a:r>
              <a:rPr lang="en-US" altLang="zh-CN" sz="1600" b="1" dirty="0">
                <a:latin typeface="楷体_GB2312" pitchFamily="49" charset="-122"/>
                <a:ea typeface="楷体_GB2312" pitchFamily="49" charset="-122"/>
              </a:rPr>
              <a:t>    if(ret &lt;</a:t>
            </a:r>
            <a:r>
              <a:rPr lang="en-US" altLang="zh-CN" sz="1600" b="1" dirty="0" err="1" smtClean="0">
                <a:latin typeface="楷体_GB2312" pitchFamily="49" charset="-122"/>
                <a:ea typeface="楷体_GB2312" pitchFamily="49" charset="-122"/>
              </a:rPr>
              <a:t>leftmax</a:t>
            </a:r>
            <a:r>
              <a:rPr lang="en-US" altLang="zh-CN" sz="1600" b="1" dirty="0" smtClean="0">
                <a:latin typeface="楷体_GB2312" pitchFamily="49" charset="-122"/>
                <a:ea typeface="楷体_GB2312" pitchFamily="49" charset="-122"/>
              </a:rPr>
              <a:t>) ret </a:t>
            </a:r>
            <a:r>
              <a:rPr lang="en-US" altLang="zh-CN" sz="1600" b="1" dirty="0">
                <a:latin typeface="楷体_GB2312" pitchFamily="49" charset="-122"/>
                <a:ea typeface="楷体_GB2312" pitchFamily="49" charset="-122"/>
              </a:rPr>
              <a:t>= </a:t>
            </a:r>
            <a:r>
              <a:rPr lang="en-US" altLang="zh-CN" sz="1600" b="1" dirty="0" err="1">
                <a:latin typeface="楷体_GB2312" pitchFamily="49" charset="-122"/>
                <a:ea typeface="楷体_GB2312" pitchFamily="49" charset="-122"/>
              </a:rPr>
              <a:t>leftmax</a:t>
            </a:r>
            <a:r>
              <a:rPr lang="en-US" altLang="zh-CN" sz="1600" b="1" dirty="0">
                <a:latin typeface="楷体_GB2312" pitchFamily="49" charset="-122"/>
                <a:ea typeface="楷体_GB2312" pitchFamily="49" charset="-122"/>
              </a:rPr>
              <a:t>;</a:t>
            </a:r>
          </a:p>
          <a:p>
            <a:r>
              <a:rPr lang="en-US" altLang="zh-CN" sz="1600" b="1" dirty="0">
                <a:latin typeface="楷体_GB2312" pitchFamily="49" charset="-122"/>
                <a:ea typeface="楷体_GB2312" pitchFamily="49" charset="-122"/>
              </a:rPr>
              <a:t>    </a:t>
            </a:r>
            <a:r>
              <a:rPr lang="en-US" altLang="zh-CN" sz="1600" b="1" dirty="0" smtClean="0">
                <a:latin typeface="楷体_GB2312" pitchFamily="49" charset="-122"/>
                <a:ea typeface="楷体_GB2312" pitchFamily="49" charset="-122"/>
              </a:rPr>
              <a:t>if(ret&lt;</a:t>
            </a:r>
            <a:r>
              <a:rPr lang="en-US" altLang="zh-CN" sz="1600" b="1" dirty="0" err="1" smtClean="0">
                <a:latin typeface="楷体_GB2312" pitchFamily="49" charset="-122"/>
                <a:ea typeface="楷体_GB2312" pitchFamily="49" charset="-122"/>
              </a:rPr>
              <a:t>rightmax</a:t>
            </a:r>
            <a:r>
              <a:rPr lang="en-US" altLang="zh-CN" sz="1600" b="1" dirty="0" smtClean="0">
                <a:latin typeface="楷体_GB2312" pitchFamily="49" charset="-122"/>
                <a:ea typeface="楷体_GB2312" pitchFamily="49" charset="-122"/>
              </a:rPr>
              <a:t>) ret </a:t>
            </a:r>
            <a:r>
              <a:rPr lang="en-US" altLang="zh-CN" sz="1600" b="1" dirty="0">
                <a:latin typeface="楷体_GB2312" pitchFamily="49" charset="-122"/>
                <a:ea typeface="楷体_GB2312" pitchFamily="49" charset="-122"/>
              </a:rPr>
              <a:t>= </a:t>
            </a:r>
            <a:r>
              <a:rPr lang="en-US" altLang="zh-CN" sz="1600" b="1" dirty="0" err="1">
                <a:latin typeface="楷体_GB2312" pitchFamily="49" charset="-122"/>
                <a:ea typeface="楷体_GB2312" pitchFamily="49" charset="-122"/>
              </a:rPr>
              <a:t>rightmax</a:t>
            </a:r>
            <a:r>
              <a:rPr lang="en-US" altLang="zh-CN" sz="1600" b="1" dirty="0">
                <a:latin typeface="楷体_GB2312" pitchFamily="49" charset="-122"/>
                <a:ea typeface="楷体_GB2312" pitchFamily="49" charset="-122"/>
              </a:rPr>
              <a:t>;</a:t>
            </a:r>
          </a:p>
          <a:p>
            <a:r>
              <a:rPr lang="en-US" altLang="zh-CN" sz="1600" b="1" dirty="0">
                <a:latin typeface="楷体_GB2312" pitchFamily="49" charset="-122"/>
                <a:ea typeface="楷体_GB2312" pitchFamily="49" charset="-122"/>
              </a:rPr>
              <a:t>    return ret</a:t>
            </a:r>
            <a:r>
              <a:rPr lang="en-US" altLang="zh-CN" sz="1400" b="1" dirty="0">
                <a:latin typeface="楷体_GB2312" pitchFamily="49" charset="-122"/>
                <a:ea typeface="楷体_GB2312" pitchFamily="49" charset="-122"/>
              </a:rPr>
              <a:t>;</a:t>
            </a:r>
          </a:p>
          <a:p>
            <a:r>
              <a:rPr lang="en-US" altLang="zh-CN" sz="1400" b="1" dirty="0" smtClean="0">
                <a:latin typeface="楷体_GB2312" pitchFamily="49" charset="-122"/>
                <a:ea typeface="楷体_GB2312" pitchFamily="49" charset="-122"/>
              </a:rPr>
              <a:t>}</a:t>
            </a:r>
            <a:endParaRPr lang="en-US" altLang="zh-CN" sz="1400" b="1" dirty="0">
              <a:latin typeface="楷体_GB2312" pitchFamily="49" charset="-122"/>
              <a:ea typeface="楷体_GB2312" pitchFamily="49" charset="-122"/>
            </a:endParaRPr>
          </a:p>
        </p:txBody>
      </p:sp>
    </p:spTree>
    <p:extLst>
      <p:ext uri="{BB962C8B-B14F-4D97-AF65-F5344CB8AC3E}">
        <p14:creationId xmlns:p14="http://schemas.microsoft.com/office/powerpoint/2010/main" val="126034267"/>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850" y="269621"/>
            <a:ext cx="5919350" cy="523220"/>
          </a:xfrm>
        </p:spPr>
        <p:txBody>
          <a:bodyPr/>
          <a:lstStyle/>
          <a:p>
            <a:r>
              <a:rPr lang="zh-CN" altLang="en-US" dirty="0" smtClean="0"/>
              <a:t>贪心</a:t>
            </a:r>
            <a:r>
              <a:rPr lang="en-US" altLang="zh-CN" dirty="0" smtClean="0"/>
              <a:t>+</a:t>
            </a:r>
            <a:r>
              <a:rPr lang="zh-CN" altLang="en-US" dirty="0" smtClean="0"/>
              <a:t>前缀和</a:t>
            </a:r>
            <a:endParaRPr lang="zh-CN" altLang="en-US" dirty="0"/>
          </a:p>
        </p:txBody>
      </p:sp>
      <p:sp>
        <p:nvSpPr>
          <p:cNvPr id="3" name="TextBox 2"/>
          <p:cNvSpPr txBox="1"/>
          <p:nvPr/>
        </p:nvSpPr>
        <p:spPr>
          <a:xfrm>
            <a:off x="740848" y="1331258"/>
            <a:ext cx="10448365" cy="3108543"/>
          </a:xfrm>
          <a:prstGeom prst="rect">
            <a:avLst/>
          </a:prstGeom>
          <a:noFill/>
        </p:spPr>
        <p:txBody>
          <a:bodyPr wrap="square" rtlCol="0">
            <a:spAutoFit/>
          </a:bodyPr>
          <a:lstStyle/>
          <a:p>
            <a:r>
              <a:rPr lang="zh-CN" altLang="en-US" sz="2800" b="1" dirty="0" smtClean="0">
                <a:latin typeface="楷体_GB2312" pitchFamily="49" charset="-122"/>
                <a:ea typeface="楷体_GB2312" pitchFamily="49" charset="-122"/>
              </a:rPr>
              <a:t>枚举子段的右端点，贪心的去找左端点，使得在给定的右端点情况下子段和最大。</a:t>
            </a:r>
            <a:endParaRPr lang="en-US" altLang="zh-CN" sz="2800" b="1" dirty="0" smtClean="0">
              <a:latin typeface="楷体_GB2312" pitchFamily="49" charset="-122"/>
              <a:ea typeface="楷体_GB2312" pitchFamily="49" charset="-122"/>
            </a:endParaRPr>
          </a:p>
          <a:p>
            <a:r>
              <a:rPr lang="zh-CN" altLang="en-US" sz="2800" b="1" dirty="0" smtClean="0">
                <a:latin typeface="楷体_GB2312" pitchFamily="49" charset="-122"/>
                <a:ea typeface="楷体_GB2312" pitchFamily="49" charset="-122"/>
              </a:rPr>
              <a:t>如枚举到右端点位置</a:t>
            </a:r>
            <a:r>
              <a:rPr lang="en-US" altLang="zh-CN" sz="2800" b="1" dirty="0" smtClean="0">
                <a:latin typeface="楷体_GB2312" pitchFamily="49" charset="-122"/>
                <a:ea typeface="楷体_GB2312" pitchFamily="49" charset="-122"/>
              </a:rPr>
              <a:t>r,</a:t>
            </a:r>
            <a:r>
              <a:rPr lang="zh-CN" altLang="en-US" sz="2800" b="1" dirty="0" smtClean="0">
                <a:latin typeface="楷体_GB2312" pitchFamily="49" charset="-122"/>
                <a:ea typeface="楷体_GB2312" pitchFamily="49" charset="-122"/>
              </a:rPr>
              <a:t>记数组</a:t>
            </a:r>
            <a:r>
              <a:rPr lang="en-US" altLang="zh-CN" sz="2800" b="1" dirty="0" smtClean="0">
                <a:latin typeface="楷体_GB2312" pitchFamily="49" charset="-122"/>
                <a:ea typeface="楷体_GB2312" pitchFamily="49" charset="-122"/>
              </a:rPr>
              <a:t>g[]</a:t>
            </a:r>
            <a:r>
              <a:rPr lang="zh-CN" altLang="en-US" sz="2800" b="1" dirty="0" smtClean="0">
                <a:latin typeface="楷体_GB2312" pitchFamily="49" charset="-122"/>
                <a:ea typeface="楷体_GB2312" pitchFamily="49" charset="-122"/>
              </a:rPr>
              <a:t>存放前缀和，那么此时需要找到一个左端点</a:t>
            </a:r>
            <a:r>
              <a:rPr lang="en-US" altLang="zh-CN" sz="2800" b="1" dirty="0" smtClean="0">
                <a:latin typeface="楷体_GB2312" pitchFamily="49" charset="-122"/>
                <a:ea typeface="楷体_GB2312" pitchFamily="49" charset="-122"/>
              </a:rPr>
              <a:t>l</a:t>
            </a:r>
            <a:r>
              <a:rPr lang="zh-CN" altLang="en-US" sz="2800" b="1" dirty="0" smtClean="0">
                <a:latin typeface="楷体_GB2312" pitchFamily="49" charset="-122"/>
                <a:ea typeface="楷体_GB2312" pitchFamily="49" charset="-122"/>
              </a:rPr>
              <a:t>，使得</a:t>
            </a:r>
            <a:r>
              <a:rPr lang="en-US" altLang="zh-CN" sz="2800" b="1" dirty="0" smtClean="0">
                <a:latin typeface="楷体_GB2312" pitchFamily="49" charset="-122"/>
                <a:ea typeface="楷体_GB2312" pitchFamily="49" charset="-122"/>
              </a:rPr>
              <a:t>g[r]-g[l-1]</a:t>
            </a:r>
            <a:r>
              <a:rPr lang="zh-CN" altLang="en-US" sz="2800" b="1" dirty="0" smtClean="0">
                <a:latin typeface="楷体_GB2312" pitchFamily="49" charset="-122"/>
                <a:ea typeface="楷体_GB2312" pitchFamily="49" charset="-122"/>
              </a:rPr>
              <a:t>最大。</a:t>
            </a:r>
            <a:endParaRPr lang="en-US" altLang="zh-CN" sz="2800" b="1" dirty="0" smtClean="0">
              <a:latin typeface="楷体_GB2312" pitchFamily="49" charset="-122"/>
              <a:ea typeface="楷体_GB2312" pitchFamily="49" charset="-122"/>
            </a:endParaRPr>
          </a:p>
          <a:p>
            <a:r>
              <a:rPr lang="zh-CN" altLang="en-US" sz="2800" b="1" dirty="0" smtClean="0">
                <a:latin typeface="楷体_GB2312" pitchFamily="49" charset="-122"/>
                <a:ea typeface="楷体_GB2312" pitchFamily="49" charset="-122"/>
              </a:rPr>
              <a:t>因为对于枚举的当前位置来说</a:t>
            </a:r>
            <a:r>
              <a:rPr lang="en-US" altLang="zh-CN" sz="2800" b="1" dirty="0" smtClean="0">
                <a:latin typeface="楷体_GB2312" pitchFamily="49" charset="-122"/>
                <a:ea typeface="楷体_GB2312" pitchFamily="49" charset="-122"/>
              </a:rPr>
              <a:t>g[r]</a:t>
            </a:r>
            <a:r>
              <a:rPr lang="zh-CN" altLang="en-US" sz="2800" b="1" dirty="0" smtClean="0">
                <a:latin typeface="楷体_GB2312" pitchFamily="49" charset="-122"/>
                <a:ea typeface="楷体_GB2312" pitchFamily="49" charset="-122"/>
              </a:rPr>
              <a:t>为常数，所以转换为找一个左端点</a:t>
            </a:r>
            <a:r>
              <a:rPr lang="en-US" altLang="zh-CN" sz="2800" b="1" dirty="0" smtClean="0">
                <a:latin typeface="楷体_GB2312" pitchFamily="49" charset="-122"/>
                <a:ea typeface="楷体_GB2312" pitchFamily="49" charset="-122"/>
              </a:rPr>
              <a:t>l</a:t>
            </a:r>
            <a:r>
              <a:rPr lang="zh-CN" altLang="en-US" sz="2800" b="1" dirty="0" smtClean="0">
                <a:latin typeface="楷体_GB2312" pitchFamily="49" charset="-122"/>
                <a:ea typeface="楷体_GB2312" pitchFamily="49" charset="-122"/>
              </a:rPr>
              <a:t>，使得</a:t>
            </a:r>
            <a:r>
              <a:rPr lang="en-US" altLang="zh-CN" sz="2800" b="1" dirty="0" smtClean="0">
                <a:latin typeface="楷体_GB2312" pitchFamily="49" charset="-122"/>
                <a:ea typeface="楷体_GB2312" pitchFamily="49" charset="-122"/>
              </a:rPr>
              <a:t>g[l-1]</a:t>
            </a:r>
            <a:r>
              <a:rPr lang="zh-CN" altLang="en-US" sz="2800" b="1" dirty="0" smtClean="0">
                <a:latin typeface="楷体_GB2312" pitchFamily="49" charset="-122"/>
                <a:ea typeface="楷体_GB2312" pitchFamily="49" charset="-122"/>
              </a:rPr>
              <a:t>最小。</a:t>
            </a:r>
            <a:endParaRPr lang="en-US" altLang="zh-CN" sz="2800" b="1" dirty="0" smtClean="0">
              <a:latin typeface="楷体_GB2312" pitchFamily="49" charset="-122"/>
              <a:ea typeface="楷体_GB2312" pitchFamily="49" charset="-122"/>
            </a:endParaRPr>
          </a:p>
          <a:p>
            <a:r>
              <a:rPr lang="zh-CN" altLang="en-US" sz="2800" b="1" dirty="0">
                <a:latin typeface="楷体_GB2312" pitchFamily="49" charset="-122"/>
                <a:ea typeface="楷体_GB2312" pitchFamily="49" charset="-122"/>
              </a:rPr>
              <a:t>复杂</a:t>
            </a:r>
            <a:r>
              <a:rPr lang="zh-CN" altLang="en-US" sz="2800" b="1" dirty="0" smtClean="0">
                <a:latin typeface="楷体_GB2312" pitchFamily="49" charset="-122"/>
                <a:ea typeface="楷体_GB2312" pitchFamily="49" charset="-122"/>
              </a:rPr>
              <a:t>度</a:t>
            </a:r>
            <a:r>
              <a:rPr lang="en-US" altLang="zh-CN" sz="2800" b="1" dirty="0" smtClean="0">
                <a:latin typeface="楷体_GB2312" pitchFamily="49" charset="-122"/>
                <a:ea typeface="楷体_GB2312" pitchFamily="49" charset="-122"/>
              </a:rPr>
              <a:t>O(N)</a:t>
            </a:r>
          </a:p>
        </p:txBody>
      </p:sp>
    </p:spTree>
    <p:extLst>
      <p:ext uri="{BB962C8B-B14F-4D97-AF65-F5344CB8AC3E}">
        <p14:creationId xmlns:p14="http://schemas.microsoft.com/office/powerpoint/2010/main" val="122504317"/>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850" y="269621"/>
            <a:ext cx="5919350" cy="523220"/>
          </a:xfrm>
        </p:spPr>
        <p:txBody>
          <a:bodyPr/>
          <a:lstStyle/>
          <a:p>
            <a:r>
              <a:rPr lang="zh-CN" altLang="en-US" dirty="0" smtClean="0"/>
              <a:t>动态规划</a:t>
            </a:r>
            <a:endParaRPr lang="zh-CN" altLang="en-US" dirty="0"/>
          </a:p>
        </p:txBody>
      </p:sp>
      <p:sp>
        <p:nvSpPr>
          <p:cNvPr id="3" name="TextBox 2"/>
          <p:cNvSpPr txBox="1"/>
          <p:nvPr/>
        </p:nvSpPr>
        <p:spPr>
          <a:xfrm>
            <a:off x="740848" y="1331258"/>
            <a:ext cx="10448365" cy="1815882"/>
          </a:xfrm>
          <a:prstGeom prst="rect">
            <a:avLst/>
          </a:prstGeom>
          <a:noFill/>
        </p:spPr>
        <p:txBody>
          <a:bodyPr wrap="square" rtlCol="0">
            <a:spAutoFit/>
          </a:bodyPr>
          <a:lstStyle/>
          <a:p>
            <a:r>
              <a:rPr lang="en-US" altLang="zh-CN" sz="2800" b="1" dirty="0" err="1" smtClean="0">
                <a:latin typeface="楷体_GB2312" pitchFamily="49" charset="-122"/>
                <a:ea typeface="楷体_GB2312" pitchFamily="49" charset="-122"/>
              </a:rPr>
              <a:t>dp</a:t>
            </a:r>
            <a:r>
              <a:rPr lang="en-US" altLang="zh-CN" sz="2800" b="1" dirty="0" smtClean="0">
                <a:latin typeface="楷体_GB2312" pitchFamily="49" charset="-122"/>
                <a:ea typeface="楷体_GB2312" pitchFamily="49" charset="-122"/>
              </a:rPr>
              <a:t>[i]</a:t>
            </a:r>
            <a:r>
              <a:rPr lang="zh-CN" altLang="en-US" sz="2800" b="1" dirty="0" smtClean="0">
                <a:latin typeface="楷体_GB2312" pitchFamily="49" charset="-122"/>
                <a:ea typeface="楷体_GB2312" pitchFamily="49" charset="-122"/>
              </a:rPr>
              <a:t>表示以</a:t>
            </a:r>
            <a:r>
              <a:rPr lang="en-US" altLang="zh-CN" sz="2800" b="1" dirty="0" smtClean="0">
                <a:latin typeface="楷体_GB2312" pitchFamily="49" charset="-122"/>
                <a:ea typeface="楷体_GB2312" pitchFamily="49" charset="-122"/>
              </a:rPr>
              <a:t>i</a:t>
            </a:r>
            <a:r>
              <a:rPr lang="zh-CN" altLang="en-US" sz="2800" b="1" dirty="0" smtClean="0">
                <a:latin typeface="楷体_GB2312" pitchFamily="49" charset="-122"/>
                <a:ea typeface="楷体_GB2312" pitchFamily="49" charset="-122"/>
              </a:rPr>
              <a:t>为右端点的最大子段和。</a:t>
            </a:r>
            <a:endParaRPr lang="en-US" altLang="zh-CN" sz="2800" b="1" dirty="0" smtClean="0">
              <a:latin typeface="楷体_GB2312" pitchFamily="49" charset="-122"/>
              <a:ea typeface="楷体_GB2312" pitchFamily="49" charset="-122"/>
            </a:endParaRPr>
          </a:p>
          <a:p>
            <a:endParaRPr lang="en-US" altLang="zh-CN" sz="2800" b="1" dirty="0" smtClean="0">
              <a:latin typeface="楷体_GB2312" pitchFamily="49" charset="-122"/>
              <a:ea typeface="楷体_GB2312" pitchFamily="49" charset="-122"/>
            </a:endParaRPr>
          </a:p>
          <a:p>
            <a:r>
              <a:rPr lang="zh-CN" altLang="en-US" sz="2800" b="1" dirty="0" smtClean="0">
                <a:latin typeface="楷体_GB2312" pitchFamily="49" charset="-122"/>
                <a:ea typeface="楷体_GB2312" pitchFamily="49" charset="-122"/>
              </a:rPr>
              <a:t>转移方程：</a:t>
            </a:r>
            <a:endParaRPr lang="en-US" altLang="zh-CN" sz="2800" b="1" dirty="0" smtClean="0">
              <a:latin typeface="楷体_GB2312" pitchFamily="49" charset="-122"/>
              <a:ea typeface="楷体_GB2312" pitchFamily="49" charset="-122"/>
            </a:endParaRPr>
          </a:p>
          <a:p>
            <a:r>
              <a:rPr lang="en-US" altLang="zh-CN" sz="2800" b="1" dirty="0">
                <a:latin typeface="楷体_GB2312" pitchFamily="49" charset="-122"/>
                <a:ea typeface="楷体_GB2312" pitchFamily="49" charset="-122"/>
              </a:rPr>
              <a:t>	</a:t>
            </a:r>
            <a:r>
              <a:rPr lang="en-US" altLang="zh-CN" sz="2800" b="1" dirty="0" err="1" smtClean="0">
                <a:latin typeface="楷体_GB2312" pitchFamily="49" charset="-122"/>
                <a:ea typeface="楷体_GB2312" pitchFamily="49" charset="-122"/>
              </a:rPr>
              <a:t>dp</a:t>
            </a:r>
            <a:r>
              <a:rPr lang="en-US" altLang="zh-CN" sz="2800" b="1" dirty="0" smtClean="0">
                <a:latin typeface="楷体_GB2312" pitchFamily="49" charset="-122"/>
                <a:ea typeface="楷体_GB2312" pitchFamily="49" charset="-122"/>
              </a:rPr>
              <a:t>[i] = max(</a:t>
            </a:r>
            <a:r>
              <a:rPr lang="en-US" altLang="zh-CN" sz="2800" b="1" dirty="0" err="1" smtClean="0">
                <a:latin typeface="楷体_GB2312" pitchFamily="49" charset="-122"/>
                <a:ea typeface="楷体_GB2312" pitchFamily="49" charset="-122"/>
              </a:rPr>
              <a:t>dp</a:t>
            </a:r>
            <a:r>
              <a:rPr lang="en-US" altLang="zh-CN" sz="2800" b="1" dirty="0" smtClean="0">
                <a:latin typeface="楷体_GB2312" pitchFamily="49" charset="-122"/>
                <a:ea typeface="楷体_GB2312" pitchFamily="49" charset="-122"/>
              </a:rPr>
              <a:t>[i – 1], 0) + a[i]</a:t>
            </a:r>
          </a:p>
        </p:txBody>
      </p:sp>
    </p:spTree>
    <p:extLst>
      <p:ext uri="{BB962C8B-B14F-4D97-AF65-F5344CB8AC3E}">
        <p14:creationId xmlns:p14="http://schemas.microsoft.com/office/powerpoint/2010/main" val="990536352"/>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850" y="269621"/>
            <a:ext cx="5919350" cy="523220"/>
          </a:xfrm>
        </p:spPr>
        <p:txBody>
          <a:bodyPr/>
          <a:lstStyle/>
          <a:p>
            <a:r>
              <a:rPr lang="zh-CN" altLang="en-US" dirty="0" smtClean="0"/>
              <a:t>最长不下降子序列</a:t>
            </a:r>
            <a:endParaRPr lang="zh-CN" altLang="en-US" dirty="0"/>
          </a:p>
        </p:txBody>
      </p:sp>
      <p:graphicFrame>
        <p:nvGraphicFramePr>
          <p:cNvPr id="4" name="Group 215"/>
          <p:cNvGraphicFramePr>
            <a:graphicFrameLocks/>
          </p:cNvGraphicFramePr>
          <p:nvPr>
            <p:extLst>
              <p:ext uri="{D42A27DB-BD31-4B8C-83A1-F6EECF244321}">
                <p14:modId xmlns:p14="http://schemas.microsoft.com/office/powerpoint/2010/main" val="3991941989"/>
              </p:ext>
            </p:extLst>
          </p:nvPr>
        </p:nvGraphicFramePr>
        <p:xfrm>
          <a:off x="1563221" y="1859616"/>
          <a:ext cx="7659688" cy="1433513"/>
        </p:xfrm>
        <a:graphic>
          <a:graphicData uri="http://schemas.openxmlformats.org/drawingml/2006/table">
            <a:tbl>
              <a:tblPr/>
              <a:tblGrid>
                <a:gridCol w="1325563"/>
                <a:gridCol w="658812"/>
                <a:gridCol w="614363"/>
                <a:gridCol w="682625"/>
                <a:gridCol w="712787"/>
                <a:gridCol w="744538"/>
                <a:gridCol w="746125"/>
                <a:gridCol w="714375"/>
                <a:gridCol w="746125"/>
                <a:gridCol w="714375"/>
              </a:tblGrid>
              <a:tr h="6619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dirty="0" smtClean="0">
                          <a:ln>
                            <a:noFill/>
                          </a:ln>
                          <a:solidFill>
                            <a:schemeClr val="tx1"/>
                          </a:solidFill>
                          <a:effectLst/>
                          <a:latin typeface="Tahoma" pitchFamily="34" charset="0"/>
                          <a:ea typeface="宋体" pitchFamily="2" charset="-122"/>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15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Num[I]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dirty="0" smtClean="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dirty="0" smtClean="0">
                          <a:ln>
                            <a:noFill/>
                          </a:ln>
                          <a:solidFill>
                            <a:schemeClr val="tx1"/>
                          </a:solidFill>
                          <a:effectLst/>
                          <a:latin typeface="Tahoma" pitchFamily="34" charset="0"/>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dirty="0" smtClean="0">
                          <a:ln>
                            <a:noFill/>
                          </a:ln>
                          <a:solidFill>
                            <a:schemeClr val="tx1"/>
                          </a:solidFill>
                          <a:effectLst/>
                          <a:latin typeface="Tahoma" pitchFamily="34" charset="0"/>
                          <a:ea typeface="宋体" pitchFamily="2" charset="-122"/>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890487984"/>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850" y="269621"/>
            <a:ext cx="5919350" cy="523220"/>
          </a:xfrm>
        </p:spPr>
        <p:txBody>
          <a:bodyPr/>
          <a:lstStyle/>
          <a:p>
            <a:r>
              <a:rPr lang="zh-CN" altLang="en-US" dirty="0" smtClean="0"/>
              <a:t>解决方法</a:t>
            </a:r>
            <a:endParaRPr lang="zh-CN" altLang="en-US" dirty="0"/>
          </a:p>
        </p:txBody>
      </p:sp>
      <p:graphicFrame>
        <p:nvGraphicFramePr>
          <p:cNvPr id="5" name="Group 81"/>
          <p:cNvGraphicFramePr>
            <a:graphicFrameLocks/>
          </p:cNvGraphicFramePr>
          <p:nvPr>
            <p:extLst>
              <p:ext uri="{D42A27DB-BD31-4B8C-83A1-F6EECF244321}">
                <p14:modId xmlns:p14="http://schemas.microsoft.com/office/powerpoint/2010/main" val="3275021462"/>
              </p:ext>
            </p:extLst>
          </p:nvPr>
        </p:nvGraphicFramePr>
        <p:xfrm>
          <a:off x="2303183" y="2043300"/>
          <a:ext cx="7164388" cy="1368425"/>
        </p:xfrm>
        <a:graphic>
          <a:graphicData uri="http://schemas.openxmlformats.org/drawingml/2006/table">
            <a:tbl>
              <a:tblPr/>
              <a:tblGrid>
                <a:gridCol w="1198563"/>
                <a:gridCol w="684212"/>
                <a:gridCol w="638175"/>
                <a:gridCol w="611188"/>
                <a:gridCol w="647700"/>
                <a:gridCol w="649287"/>
                <a:gridCol w="647700"/>
                <a:gridCol w="684213"/>
                <a:gridCol w="719137"/>
                <a:gridCol w="684213"/>
              </a:tblGrid>
              <a:tr h="7270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13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Tahoma" pitchFamily="34" charset="0"/>
                          <a:ea typeface="宋体" pitchFamily="2" charset="-122"/>
                        </a:rPr>
                        <a:t>Num[I]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 name="Group 82"/>
          <p:cNvGraphicFramePr>
            <a:graphicFrameLocks/>
          </p:cNvGraphicFramePr>
          <p:nvPr>
            <p:extLst>
              <p:ext uri="{D42A27DB-BD31-4B8C-83A1-F6EECF244321}">
                <p14:modId xmlns:p14="http://schemas.microsoft.com/office/powerpoint/2010/main" val="3325932329"/>
              </p:ext>
            </p:extLst>
          </p:nvPr>
        </p:nvGraphicFramePr>
        <p:xfrm>
          <a:off x="2303183" y="3914962"/>
          <a:ext cx="7164388" cy="684213"/>
        </p:xfrm>
        <a:graphic>
          <a:graphicData uri="http://schemas.openxmlformats.org/drawingml/2006/table">
            <a:tbl>
              <a:tblPr/>
              <a:tblGrid>
                <a:gridCol w="1187450"/>
                <a:gridCol w="684213"/>
                <a:gridCol w="647700"/>
                <a:gridCol w="612775"/>
                <a:gridCol w="612775"/>
                <a:gridCol w="684212"/>
                <a:gridCol w="647700"/>
                <a:gridCol w="684213"/>
                <a:gridCol w="719137"/>
                <a:gridCol w="684213"/>
              </a:tblGrid>
              <a:tr h="6842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dirty="0" err="1" smtClean="0">
                          <a:ln>
                            <a:noFill/>
                          </a:ln>
                          <a:solidFill>
                            <a:schemeClr val="tx1"/>
                          </a:solidFill>
                          <a:effectLst/>
                          <a:latin typeface="Tahoma" pitchFamily="34" charset="0"/>
                          <a:ea typeface="宋体" pitchFamily="2" charset="-122"/>
                        </a:rPr>
                        <a:t>dp</a:t>
                      </a:r>
                      <a:r>
                        <a:rPr kumimoji="0" lang="en-US" altLang="zh-CN" sz="2800" b="0" i="0" u="none" strike="noStrike" cap="none" normalizeH="0" baseline="0" dirty="0" smtClean="0">
                          <a:ln>
                            <a:noFill/>
                          </a:ln>
                          <a:solidFill>
                            <a:schemeClr val="tx1"/>
                          </a:solidFill>
                          <a:effectLst/>
                          <a:latin typeface="Tahoma" pitchFamily="34" charset="0"/>
                          <a:ea typeface="宋体" pitchFamily="2" charset="-122"/>
                        </a:rPr>
                        <a:t>[I</a:t>
                      </a:r>
                      <a:r>
                        <a:rPr kumimoji="0" lang="en-US" altLang="zh-CN" sz="2800" b="0" i="0" u="none" strike="noStrike" cap="none" normalizeH="0" baseline="0" dirty="0" smtClean="0">
                          <a:ln>
                            <a:noFill/>
                          </a:ln>
                          <a:solidFill>
                            <a:schemeClr val="tx1"/>
                          </a:solidFill>
                          <a:effectLst/>
                          <a:latin typeface="Tahoma"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909857389"/>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850" y="269621"/>
            <a:ext cx="5919350" cy="523220"/>
          </a:xfrm>
        </p:spPr>
        <p:txBody>
          <a:bodyPr/>
          <a:lstStyle/>
          <a:p>
            <a:r>
              <a:rPr lang="zh-CN" altLang="en-US" dirty="0" smtClean="0"/>
              <a:t>解决方法</a:t>
            </a:r>
            <a:endParaRPr lang="zh-CN" altLang="en-US" dirty="0"/>
          </a:p>
        </p:txBody>
      </p:sp>
      <p:sp>
        <p:nvSpPr>
          <p:cNvPr id="3" name="TextBox 2"/>
          <p:cNvSpPr txBox="1"/>
          <p:nvPr/>
        </p:nvSpPr>
        <p:spPr>
          <a:xfrm>
            <a:off x="1224942" y="1775011"/>
            <a:ext cx="9505811" cy="2246769"/>
          </a:xfrm>
          <a:prstGeom prst="rect">
            <a:avLst/>
          </a:prstGeom>
          <a:noFill/>
        </p:spPr>
        <p:txBody>
          <a:bodyPr wrap="square" rtlCol="0">
            <a:spAutoFit/>
          </a:bodyPr>
          <a:lstStyle/>
          <a:p>
            <a:r>
              <a:rPr lang="en-US" altLang="zh-CN" sz="2800" b="1" dirty="0" err="1" smtClean="0">
                <a:latin typeface="楷体_GB2312" pitchFamily="49" charset="-122"/>
                <a:ea typeface="楷体_GB2312" pitchFamily="49" charset="-122"/>
              </a:rPr>
              <a:t>dp</a:t>
            </a:r>
            <a:r>
              <a:rPr lang="en-US" altLang="zh-CN" sz="2800" b="1" dirty="0" smtClean="0">
                <a:latin typeface="楷体_GB2312" pitchFamily="49" charset="-122"/>
                <a:ea typeface="楷体_GB2312" pitchFamily="49" charset="-122"/>
              </a:rPr>
              <a:t>[i]——</a:t>
            </a:r>
            <a:r>
              <a:rPr lang="zh-CN" altLang="en-US" sz="2800" b="1" dirty="0" smtClean="0">
                <a:latin typeface="楷体_GB2312" pitchFamily="49" charset="-122"/>
                <a:ea typeface="楷体_GB2312" pitchFamily="49" charset="-122"/>
              </a:rPr>
              <a:t>以</a:t>
            </a:r>
            <a:r>
              <a:rPr lang="en-US" altLang="zh-CN" sz="2800" b="1" dirty="0" err="1" smtClean="0">
                <a:latin typeface="楷体_GB2312" pitchFamily="49" charset="-122"/>
                <a:ea typeface="楷体_GB2312" pitchFamily="49" charset="-122"/>
              </a:rPr>
              <a:t>ai</a:t>
            </a:r>
            <a:r>
              <a:rPr lang="zh-CN" altLang="en-US" sz="2800" b="1" dirty="0" smtClean="0">
                <a:latin typeface="楷体_GB2312" pitchFamily="49" charset="-122"/>
                <a:ea typeface="楷体_GB2312" pitchFamily="49" charset="-122"/>
              </a:rPr>
              <a:t>结尾的最长非降子序列的长度</a:t>
            </a:r>
            <a:endParaRPr lang="en-US" altLang="zh-CN" sz="2800" b="1" dirty="0" smtClean="0">
              <a:latin typeface="楷体_GB2312" pitchFamily="49" charset="-122"/>
              <a:ea typeface="楷体_GB2312" pitchFamily="49" charset="-122"/>
            </a:endParaRPr>
          </a:p>
          <a:p>
            <a:endParaRPr lang="en-US" altLang="zh-CN" sz="2800" b="1" dirty="0" smtClean="0">
              <a:latin typeface="楷体_GB2312" pitchFamily="49" charset="-122"/>
              <a:ea typeface="楷体_GB2312" pitchFamily="49" charset="-122"/>
            </a:endParaRPr>
          </a:p>
          <a:p>
            <a:r>
              <a:rPr lang="en-US" altLang="zh-CN" sz="2800" b="1" dirty="0" err="1" smtClean="0">
                <a:latin typeface="楷体_GB2312" pitchFamily="49" charset="-122"/>
                <a:ea typeface="楷体_GB2312" pitchFamily="49" charset="-122"/>
              </a:rPr>
              <a:t>dp</a:t>
            </a:r>
            <a:r>
              <a:rPr lang="en-US" altLang="zh-CN" sz="2800" b="1" dirty="0" smtClean="0">
                <a:latin typeface="楷体_GB2312" pitchFamily="49" charset="-122"/>
                <a:ea typeface="楷体_GB2312" pitchFamily="49" charset="-122"/>
              </a:rPr>
              <a:t>[i] = max{</a:t>
            </a:r>
            <a:r>
              <a:rPr lang="en-US" altLang="zh-CN" sz="2800" b="1" dirty="0" err="1" smtClean="0">
                <a:latin typeface="楷体_GB2312" pitchFamily="49" charset="-122"/>
                <a:ea typeface="楷体_GB2312" pitchFamily="49" charset="-122"/>
              </a:rPr>
              <a:t>dp</a:t>
            </a:r>
            <a:r>
              <a:rPr lang="en-US" altLang="zh-CN" sz="2800" b="1" dirty="0" smtClean="0">
                <a:latin typeface="楷体_GB2312" pitchFamily="49" charset="-122"/>
                <a:ea typeface="楷体_GB2312" pitchFamily="49" charset="-122"/>
              </a:rPr>
              <a:t>[k]} + 1,  0&lt;=k&lt;i</a:t>
            </a:r>
            <a:r>
              <a:rPr lang="zh-CN" altLang="en-US" sz="2800" b="1" dirty="0" smtClean="0">
                <a:latin typeface="楷体_GB2312" pitchFamily="49" charset="-122"/>
                <a:ea typeface="楷体_GB2312" pitchFamily="49" charset="-122"/>
              </a:rPr>
              <a:t>，</a:t>
            </a:r>
            <a:r>
              <a:rPr lang="en-US" altLang="zh-CN" sz="2800" b="1" dirty="0" err="1" smtClean="0">
                <a:latin typeface="楷体_GB2312" pitchFamily="49" charset="-122"/>
                <a:ea typeface="楷体_GB2312" pitchFamily="49" charset="-122"/>
              </a:rPr>
              <a:t>ak</a:t>
            </a:r>
            <a:r>
              <a:rPr lang="en-US" altLang="zh-CN" sz="2800" b="1" dirty="0" smtClean="0">
                <a:latin typeface="楷体_GB2312" pitchFamily="49" charset="-122"/>
                <a:ea typeface="楷体_GB2312" pitchFamily="49" charset="-122"/>
              </a:rPr>
              <a:t>&lt;=</a:t>
            </a:r>
            <a:r>
              <a:rPr lang="en-US" altLang="zh-CN" sz="2800" b="1" dirty="0" err="1" smtClean="0">
                <a:latin typeface="楷体_GB2312" pitchFamily="49" charset="-122"/>
                <a:ea typeface="楷体_GB2312" pitchFamily="49" charset="-122"/>
              </a:rPr>
              <a:t>ai</a:t>
            </a:r>
            <a:endParaRPr lang="en-US" altLang="zh-CN" sz="2800" b="1" dirty="0" smtClean="0">
              <a:latin typeface="楷体_GB2312" pitchFamily="49" charset="-122"/>
              <a:ea typeface="楷体_GB2312" pitchFamily="49" charset="-122"/>
            </a:endParaRPr>
          </a:p>
          <a:p>
            <a:endParaRPr lang="en-US" altLang="zh-CN" sz="2800" b="1" dirty="0" smtClean="0">
              <a:latin typeface="楷体_GB2312" pitchFamily="49" charset="-122"/>
              <a:ea typeface="楷体_GB2312" pitchFamily="49" charset="-122"/>
            </a:endParaRPr>
          </a:p>
          <a:p>
            <a:r>
              <a:rPr lang="zh-CN" altLang="en-US" sz="2800" b="1" dirty="0" smtClean="0">
                <a:latin typeface="楷体_GB2312" pitchFamily="49" charset="-122"/>
                <a:ea typeface="楷体_GB2312" pitchFamily="49" charset="-122"/>
              </a:rPr>
              <a:t>边界条件</a:t>
            </a:r>
            <a:r>
              <a:rPr lang="en-US" altLang="zh-CN" sz="2800" b="1" dirty="0" err="1" smtClean="0">
                <a:latin typeface="楷体_GB2312" pitchFamily="49" charset="-122"/>
                <a:ea typeface="楷体_GB2312" pitchFamily="49" charset="-122"/>
              </a:rPr>
              <a:t>dp</a:t>
            </a:r>
            <a:r>
              <a:rPr lang="en-US" altLang="zh-CN" sz="2800" b="1" dirty="0" smtClean="0">
                <a:latin typeface="楷体_GB2312" pitchFamily="49" charset="-122"/>
                <a:ea typeface="楷体_GB2312" pitchFamily="49" charset="-122"/>
              </a:rPr>
              <a:t>[0] = 0;</a:t>
            </a:r>
          </a:p>
        </p:txBody>
      </p:sp>
    </p:spTree>
    <p:extLst>
      <p:ext uri="{BB962C8B-B14F-4D97-AF65-F5344CB8AC3E}">
        <p14:creationId xmlns:p14="http://schemas.microsoft.com/office/powerpoint/2010/main" val="1568095443"/>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850" y="269621"/>
            <a:ext cx="5919350" cy="523220"/>
          </a:xfrm>
        </p:spPr>
        <p:txBody>
          <a:bodyPr/>
          <a:lstStyle/>
          <a:p>
            <a:r>
              <a:rPr lang="zh-CN" altLang="en-US" dirty="0"/>
              <a:t>更</a:t>
            </a:r>
            <a:r>
              <a:rPr lang="zh-CN" altLang="en-US" dirty="0" smtClean="0"/>
              <a:t>优方法</a:t>
            </a:r>
            <a:endParaRPr lang="zh-CN" altLang="en-US" dirty="0"/>
          </a:p>
        </p:txBody>
      </p:sp>
      <p:sp>
        <p:nvSpPr>
          <p:cNvPr id="3" name="TextBox 2"/>
          <p:cNvSpPr txBox="1"/>
          <p:nvPr/>
        </p:nvSpPr>
        <p:spPr>
          <a:xfrm>
            <a:off x="861872" y="1331258"/>
            <a:ext cx="10554681" cy="4832092"/>
          </a:xfrm>
          <a:prstGeom prst="rect">
            <a:avLst/>
          </a:prstGeom>
          <a:noFill/>
        </p:spPr>
        <p:txBody>
          <a:bodyPr wrap="square" rtlCol="0">
            <a:spAutoFit/>
          </a:bodyPr>
          <a:lstStyle/>
          <a:p>
            <a:r>
              <a:rPr lang="zh-CN" altLang="en-US" sz="2800" b="1" dirty="0">
                <a:latin typeface="楷体_GB2312" pitchFamily="49" charset="-122"/>
                <a:ea typeface="楷体_GB2312" pitchFamily="49" charset="-122"/>
              </a:rPr>
              <a:t>这个</a:t>
            </a:r>
            <a:r>
              <a:rPr lang="zh-CN" altLang="en-US" sz="2800" b="1" dirty="0" smtClean="0">
                <a:latin typeface="楷体_GB2312" pitchFamily="49" charset="-122"/>
                <a:ea typeface="楷体_GB2312" pitchFamily="49" charset="-122"/>
              </a:rPr>
              <a:t>的方法复杂度是</a:t>
            </a:r>
            <a:r>
              <a:rPr lang="en-US" altLang="zh-CN" sz="2800" b="1" dirty="0" smtClean="0">
                <a:latin typeface="楷体_GB2312" pitchFamily="49" charset="-122"/>
                <a:ea typeface="楷体_GB2312" pitchFamily="49" charset="-122"/>
              </a:rPr>
              <a:t>O(n^2)</a:t>
            </a:r>
          </a:p>
          <a:p>
            <a:r>
              <a:rPr lang="zh-CN" altLang="en-US" sz="2800" b="1" dirty="0" smtClean="0">
                <a:latin typeface="楷体_GB2312" pitchFamily="49" charset="-122"/>
                <a:ea typeface="楷体_GB2312" pitchFamily="49" charset="-122"/>
              </a:rPr>
              <a:t>能否将复杂度降到</a:t>
            </a:r>
            <a:r>
              <a:rPr lang="en-US" altLang="zh-CN" sz="2800" b="1" dirty="0" smtClean="0">
                <a:latin typeface="楷体_GB2312" pitchFamily="49" charset="-122"/>
                <a:ea typeface="楷体_GB2312" pitchFamily="49" charset="-122"/>
              </a:rPr>
              <a:t>O(</a:t>
            </a:r>
            <a:r>
              <a:rPr lang="en-US" altLang="zh-CN" sz="2800" b="1" dirty="0" err="1" smtClean="0">
                <a:latin typeface="楷体_GB2312" pitchFamily="49" charset="-122"/>
                <a:ea typeface="楷体_GB2312" pitchFamily="49" charset="-122"/>
              </a:rPr>
              <a:t>nlogn</a:t>
            </a:r>
            <a:r>
              <a:rPr lang="en-US" altLang="zh-CN" sz="2800" b="1" dirty="0" smtClean="0">
                <a:latin typeface="楷体_GB2312" pitchFamily="49" charset="-122"/>
                <a:ea typeface="楷体_GB2312" pitchFamily="49" charset="-122"/>
              </a:rPr>
              <a:t>)</a:t>
            </a:r>
            <a:r>
              <a:rPr lang="zh-CN" altLang="en-US" sz="2800" b="1" dirty="0" smtClean="0">
                <a:latin typeface="楷体_GB2312" pitchFamily="49" charset="-122"/>
                <a:ea typeface="楷体_GB2312" pitchFamily="49" charset="-122"/>
              </a:rPr>
              <a:t>？</a:t>
            </a:r>
            <a:endParaRPr lang="en-US" altLang="zh-CN" sz="2800" b="1" dirty="0" smtClean="0">
              <a:latin typeface="楷体_GB2312" pitchFamily="49" charset="-122"/>
              <a:ea typeface="楷体_GB2312" pitchFamily="49" charset="-122"/>
            </a:endParaRPr>
          </a:p>
          <a:p>
            <a:endParaRPr lang="en-US" altLang="zh-CN" sz="2800" b="1" dirty="0">
              <a:latin typeface="楷体_GB2312" pitchFamily="49" charset="-122"/>
              <a:ea typeface="楷体_GB2312" pitchFamily="49" charset="-122"/>
            </a:endParaRPr>
          </a:p>
          <a:p>
            <a:r>
              <a:rPr lang="en-US" altLang="zh-CN" sz="2800" b="1" dirty="0">
                <a:latin typeface="楷体_GB2312" pitchFamily="49" charset="-122"/>
                <a:ea typeface="楷体_GB2312" pitchFamily="49" charset="-122"/>
              </a:rPr>
              <a:t>g</a:t>
            </a:r>
            <a:r>
              <a:rPr lang="en-US" altLang="zh-CN" sz="2800" b="1" dirty="0" smtClean="0">
                <a:latin typeface="楷体_GB2312" pitchFamily="49" charset="-122"/>
                <a:ea typeface="楷体_GB2312" pitchFamily="49" charset="-122"/>
              </a:rPr>
              <a:t>[i]</a:t>
            </a:r>
            <a:r>
              <a:rPr lang="zh-CN" altLang="en-US" sz="2800" b="1" dirty="0" smtClean="0">
                <a:latin typeface="楷体_GB2312" pitchFamily="49" charset="-122"/>
                <a:ea typeface="楷体_GB2312" pitchFamily="49" charset="-122"/>
              </a:rPr>
              <a:t>表示长度为</a:t>
            </a:r>
            <a:r>
              <a:rPr lang="en-US" altLang="zh-CN" sz="2800" b="1" dirty="0" smtClean="0">
                <a:latin typeface="楷体_GB2312" pitchFamily="49" charset="-122"/>
                <a:ea typeface="楷体_GB2312" pitchFamily="49" charset="-122"/>
              </a:rPr>
              <a:t>i</a:t>
            </a:r>
            <a:r>
              <a:rPr lang="zh-CN" altLang="en-US" sz="2800" b="1" dirty="0" smtClean="0">
                <a:latin typeface="楷体_GB2312" pitchFamily="49" charset="-122"/>
                <a:ea typeface="楷体_GB2312" pitchFamily="49" charset="-122"/>
              </a:rPr>
              <a:t>的不下降序列中结尾元素的最小值</a:t>
            </a:r>
            <a:endParaRPr lang="en-US" altLang="zh-CN" sz="2800" b="1" dirty="0" smtClean="0">
              <a:latin typeface="楷体_GB2312" pitchFamily="49" charset="-122"/>
              <a:ea typeface="楷体_GB2312" pitchFamily="49" charset="-122"/>
            </a:endParaRPr>
          </a:p>
          <a:p>
            <a:r>
              <a:rPr lang="zh-CN" altLang="en-US" sz="2800" b="1" dirty="0" smtClean="0">
                <a:latin typeface="楷体_GB2312" pitchFamily="49" charset="-122"/>
                <a:ea typeface="楷体_GB2312" pitchFamily="49" charset="-122"/>
              </a:rPr>
              <a:t>设当前的已求出的长度为</a:t>
            </a:r>
            <a:r>
              <a:rPr lang="en-US" altLang="zh-CN" sz="2800" b="1" dirty="0">
                <a:latin typeface="楷体_GB2312" pitchFamily="49" charset="-122"/>
                <a:ea typeface="楷体_GB2312" pitchFamily="49" charset="-122"/>
              </a:rPr>
              <a:t>K</a:t>
            </a:r>
            <a:r>
              <a:rPr lang="zh-CN" altLang="en-US" sz="2800" b="1" dirty="0" smtClean="0">
                <a:latin typeface="楷体_GB2312" pitchFamily="49" charset="-122"/>
                <a:ea typeface="楷体_GB2312" pitchFamily="49" charset="-122"/>
              </a:rPr>
              <a:t>，则判断</a:t>
            </a:r>
            <a:r>
              <a:rPr lang="en-US" altLang="zh-CN" sz="2800" b="1" dirty="0" smtClean="0">
                <a:latin typeface="楷体_GB2312" pitchFamily="49" charset="-122"/>
                <a:ea typeface="楷体_GB2312" pitchFamily="49" charset="-122"/>
              </a:rPr>
              <a:t>a[i]</a:t>
            </a:r>
            <a:r>
              <a:rPr lang="zh-CN" altLang="en-US" sz="2800" b="1" dirty="0" smtClean="0">
                <a:latin typeface="楷体_GB2312" pitchFamily="49" charset="-122"/>
                <a:ea typeface="楷体_GB2312" pitchFamily="49" charset="-122"/>
              </a:rPr>
              <a:t>和</a:t>
            </a:r>
            <a:r>
              <a:rPr lang="en-US" altLang="zh-CN" sz="2800" b="1" dirty="0" smtClean="0">
                <a:latin typeface="楷体_GB2312" pitchFamily="49" charset="-122"/>
                <a:ea typeface="楷体_GB2312" pitchFamily="49" charset="-122"/>
              </a:rPr>
              <a:t>g[K]</a:t>
            </a:r>
            <a:r>
              <a:rPr lang="zh-CN" altLang="en-US" sz="2800" b="1" dirty="0" smtClean="0">
                <a:latin typeface="楷体_GB2312" pitchFamily="49" charset="-122"/>
                <a:ea typeface="楷体_GB2312" pitchFamily="49" charset="-122"/>
              </a:rPr>
              <a:t>：</a:t>
            </a:r>
            <a:endParaRPr lang="en-US" altLang="zh-CN" sz="2800" b="1" dirty="0" smtClean="0">
              <a:latin typeface="楷体_GB2312" pitchFamily="49" charset="-122"/>
              <a:ea typeface="楷体_GB2312" pitchFamily="49" charset="-122"/>
            </a:endParaRPr>
          </a:p>
          <a:p>
            <a:r>
              <a:rPr lang="en-US" altLang="zh-CN" sz="2800" b="1" dirty="0" smtClean="0">
                <a:latin typeface="楷体_GB2312" pitchFamily="49" charset="-122"/>
                <a:ea typeface="楷体_GB2312" pitchFamily="49" charset="-122"/>
              </a:rPr>
              <a:t>1.</a:t>
            </a:r>
            <a:r>
              <a:rPr lang="zh-CN" altLang="en-US" sz="2800" b="1" dirty="0" smtClean="0">
                <a:latin typeface="楷体_GB2312" pitchFamily="49" charset="-122"/>
                <a:ea typeface="楷体_GB2312" pitchFamily="49" charset="-122"/>
              </a:rPr>
              <a:t>如果</a:t>
            </a:r>
            <a:r>
              <a:rPr lang="en-US" altLang="zh-CN" sz="2800" b="1" dirty="0" smtClean="0">
                <a:latin typeface="楷体_GB2312" pitchFamily="49" charset="-122"/>
                <a:ea typeface="楷体_GB2312" pitchFamily="49" charset="-122"/>
              </a:rPr>
              <a:t>a[i]&gt;=g[K]</a:t>
            </a:r>
            <a:r>
              <a:rPr lang="zh-CN" altLang="en-US" sz="2800" b="1" dirty="0" smtClean="0">
                <a:latin typeface="楷体_GB2312" pitchFamily="49" charset="-122"/>
                <a:ea typeface="楷体_GB2312" pitchFamily="49" charset="-122"/>
              </a:rPr>
              <a:t>，即</a:t>
            </a:r>
            <a:r>
              <a:rPr lang="en-US" altLang="zh-CN" sz="2800" b="1" dirty="0" smtClean="0">
                <a:latin typeface="楷体_GB2312" pitchFamily="49" charset="-122"/>
                <a:ea typeface="楷体_GB2312" pitchFamily="49" charset="-122"/>
              </a:rPr>
              <a:t>a[i]</a:t>
            </a:r>
            <a:r>
              <a:rPr lang="zh-CN" altLang="en-US" sz="2800" b="1" dirty="0" smtClean="0">
                <a:latin typeface="楷体_GB2312" pitchFamily="49" charset="-122"/>
                <a:ea typeface="楷体_GB2312" pitchFamily="49" charset="-122"/>
              </a:rPr>
              <a:t>大于长度为</a:t>
            </a:r>
            <a:r>
              <a:rPr lang="en-US" altLang="zh-CN" sz="2800" b="1" dirty="0" smtClean="0">
                <a:latin typeface="楷体_GB2312" pitchFamily="49" charset="-122"/>
                <a:ea typeface="楷体_GB2312" pitchFamily="49" charset="-122"/>
              </a:rPr>
              <a:t>K</a:t>
            </a:r>
            <a:r>
              <a:rPr lang="zh-CN" altLang="en-US" sz="2800" b="1" dirty="0" smtClean="0">
                <a:latin typeface="楷体_GB2312" pitchFamily="49" charset="-122"/>
                <a:ea typeface="楷体_GB2312" pitchFamily="49" charset="-122"/>
              </a:rPr>
              <a:t>的序列中的最后一个元素，这样就可以是序列的长度增加</a:t>
            </a:r>
            <a:r>
              <a:rPr lang="en-US" altLang="zh-CN" sz="2800" b="1" dirty="0" smtClean="0">
                <a:latin typeface="楷体_GB2312" pitchFamily="49" charset="-122"/>
                <a:ea typeface="楷体_GB2312" pitchFamily="49" charset="-122"/>
              </a:rPr>
              <a:t>1</a:t>
            </a:r>
            <a:r>
              <a:rPr lang="zh-CN" altLang="en-US" sz="2800" b="1" dirty="0" smtClean="0">
                <a:latin typeface="楷体_GB2312" pitchFamily="49" charset="-122"/>
                <a:ea typeface="楷体_GB2312" pitchFamily="49" charset="-122"/>
              </a:rPr>
              <a:t>，即</a:t>
            </a:r>
            <a:r>
              <a:rPr lang="en-US" altLang="zh-CN" sz="2800" b="1" dirty="0" smtClean="0">
                <a:latin typeface="楷体_GB2312" pitchFamily="49" charset="-122"/>
                <a:ea typeface="楷体_GB2312" pitchFamily="49" charset="-122"/>
              </a:rPr>
              <a:t>K=K+1</a:t>
            </a:r>
            <a:r>
              <a:rPr lang="zh-CN" altLang="en-US" sz="2800" b="1" dirty="0" smtClean="0">
                <a:latin typeface="楷体_GB2312" pitchFamily="49" charset="-122"/>
                <a:ea typeface="楷体_GB2312" pitchFamily="49" charset="-122"/>
              </a:rPr>
              <a:t>，然后</a:t>
            </a:r>
            <a:r>
              <a:rPr lang="en-US" altLang="zh-CN" sz="2800" b="1" dirty="0" smtClean="0">
                <a:latin typeface="楷体_GB2312" pitchFamily="49" charset="-122"/>
                <a:ea typeface="楷体_GB2312" pitchFamily="49" charset="-122"/>
              </a:rPr>
              <a:t>g[k]=a[i]</a:t>
            </a:r>
          </a:p>
          <a:p>
            <a:r>
              <a:rPr lang="en-US" altLang="zh-CN" sz="2800" b="1" dirty="0" smtClean="0">
                <a:latin typeface="楷体_GB2312" pitchFamily="49" charset="-122"/>
                <a:ea typeface="楷体_GB2312" pitchFamily="49" charset="-122"/>
              </a:rPr>
              <a:t>2.</a:t>
            </a:r>
            <a:r>
              <a:rPr lang="zh-CN" altLang="en-US" sz="2800" b="1" dirty="0" smtClean="0">
                <a:latin typeface="楷体_GB2312" pitchFamily="49" charset="-122"/>
                <a:ea typeface="楷体_GB2312" pitchFamily="49" charset="-122"/>
              </a:rPr>
              <a:t>如果</a:t>
            </a:r>
            <a:r>
              <a:rPr lang="en-US" altLang="zh-CN" sz="2800" b="1" dirty="0" smtClean="0">
                <a:latin typeface="楷体_GB2312" pitchFamily="49" charset="-122"/>
                <a:ea typeface="楷体_GB2312" pitchFamily="49" charset="-122"/>
              </a:rPr>
              <a:t>a[i]&lt;g[K]</a:t>
            </a:r>
            <a:r>
              <a:rPr lang="zh-CN" altLang="en-US" sz="2800" b="1" dirty="0" smtClean="0">
                <a:latin typeface="楷体_GB2312" pitchFamily="49" charset="-122"/>
                <a:ea typeface="楷体_GB2312" pitchFamily="49" charset="-122"/>
              </a:rPr>
              <a:t>，那么就在</a:t>
            </a:r>
            <a:r>
              <a:rPr lang="en-US" altLang="zh-CN" sz="2800" b="1" dirty="0">
                <a:latin typeface="楷体_GB2312" pitchFamily="49" charset="-122"/>
                <a:ea typeface="楷体_GB2312" pitchFamily="49" charset="-122"/>
              </a:rPr>
              <a:t>g</a:t>
            </a:r>
            <a:r>
              <a:rPr lang="en-US" altLang="zh-CN" sz="2800" b="1" dirty="0" smtClean="0">
                <a:latin typeface="楷体_GB2312" pitchFamily="49" charset="-122"/>
                <a:ea typeface="楷体_GB2312" pitchFamily="49" charset="-122"/>
              </a:rPr>
              <a:t>[1]…g[K]</a:t>
            </a:r>
            <a:r>
              <a:rPr lang="zh-CN" altLang="en-US" sz="2800" b="1" dirty="0" smtClean="0">
                <a:latin typeface="楷体_GB2312" pitchFamily="49" charset="-122"/>
                <a:ea typeface="楷体_GB2312" pitchFamily="49" charset="-122"/>
              </a:rPr>
              <a:t>中找到最大的</a:t>
            </a:r>
            <a:r>
              <a:rPr lang="en-US" altLang="zh-CN" sz="2800" b="1" dirty="0" smtClean="0">
                <a:latin typeface="楷体_GB2312" pitchFamily="49" charset="-122"/>
                <a:ea typeface="楷体_GB2312" pitchFamily="49" charset="-122"/>
              </a:rPr>
              <a:t>i</a:t>
            </a:r>
            <a:r>
              <a:rPr lang="zh-CN" altLang="en-US" sz="2800" b="1" dirty="0" smtClean="0">
                <a:latin typeface="楷体_GB2312" pitchFamily="49" charset="-122"/>
                <a:ea typeface="楷体_GB2312" pitchFamily="49" charset="-122"/>
              </a:rPr>
              <a:t>，使得</a:t>
            </a:r>
            <a:r>
              <a:rPr lang="en-US" altLang="zh-CN" sz="2800" b="1" dirty="0">
                <a:latin typeface="楷体_GB2312" pitchFamily="49" charset="-122"/>
                <a:ea typeface="楷体_GB2312" pitchFamily="49" charset="-122"/>
              </a:rPr>
              <a:t>g</a:t>
            </a:r>
            <a:r>
              <a:rPr lang="en-US" altLang="zh-CN" sz="2800" b="1" dirty="0" smtClean="0">
                <a:latin typeface="楷体_GB2312" pitchFamily="49" charset="-122"/>
                <a:ea typeface="楷体_GB2312" pitchFamily="49" charset="-122"/>
              </a:rPr>
              <a:t>[j]&lt;a[i]</a:t>
            </a:r>
            <a:r>
              <a:rPr lang="zh-CN" altLang="en-US" sz="2800" b="1" dirty="0" smtClean="0">
                <a:latin typeface="楷体_GB2312" pitchFamily="49" charset="-122"/>
                <a:ea typeface="楷体_GB2312" pitchFamily="49" charset="-122"/>
              </a:rPr>
              <a:t>，因为</a:t>
            </a:r>
            <a:r>
              <a:rPr lang="en-US" altLang="zh-CN" sz="2800" b="1" dirty="0">
                <a:latin typeface="楷体_GB2312" pitchFamily="49" charset="-122"/>
                <a:ea typeface="楷体_GB2312" pitchFamily="49" charset="-122"/>
              </a:rPr>
              <a:t>g[j]&lt;a[i</a:t>
            </a:r>
            <a:r>
              <a:rPr lang="en-US" altLang="zh-CN" sz="2800" b="1" dirty="0" smtClean="0">
                <a:latin typeface="楷体_GB2312" pitchFamily="49" charset="-122"/>
                <a:ea typeface="楷体_GB2312" pitchFamily="49" charset="-122"/>
              </a:rPr>
              <a:t>]</a:t>
            </a:r>
            <a:r>
              <a:rPr lang="zh-CN" altLang="en-US" sz="2800" b="1" dirty="0" smtClean="0">
                <a:latin typeface="楷体_GB2312" pitchFamily="49" charset="-122"/>
                <a:ea typeface="楷体_GB2312" pitchFamily="49" charset="-122"/>
              </a:rPr>
              <a:t>，所以</a:t>
            </a:r>
            <a:r>
              <a:rPr lang="en-US" altLang="zh-CN" sz="2800" b="1" dirty="0" smtClean="0">
                <a:latin typeface="楷体_GB2312" pitchFamily="49" charset="-122"/>
                <a:ea typeface="楷体_GB2312" pitchFamily="49" charset="-122"/>
              </a:rPr>
              <a:t>a[i]</a:t>
            </a:r>
            <a:r>
              <a:rPr lang="zh-CN" altLang="en-US" sz="2800" b="1" dirty="0" smtClean="0">
                <a:latin typeface="楷体_GB2312" pitchFamily="49" charset="-122"/>
                <a:ea typeface="楷体_GB2312" pitchFamily="49" charset="-122"/>
              </a:rPr>
              <a:t>大于长度为</a:t>
            </a:r>
            <a:r>
              <a:rPr lang="en-US" altLang="zh-CN" sz="2800" b="1" dirty="0" smtClean="0">
                <a:latin typeface="楷体_GB2312" pitchFamily="49" charset="-122"/>
                <a:ea typeface="楷体_GB2312" pitchFamily="49" charset="-122"/>
              </a:rPr>
              <a:t>j</a:t>
            </a:r>
            <a:r>
              <a:rPr lang="zh-CN" altLang="en-US" sz="2800" b="1" dirty="0" smtClean="0">
                <a:latin typeface="楷体_GB2312" pitchFamily="49" charset="-122"/>
                <a:ea typeface="楷体_GB2312" pitchFamily="49" charset="-122"/>
              </a:rPr>
              <a:t>的序列的最后一个元素，那么就更新长度为</a:t>
            </a:r>
            <a:r>
              <a:rPr lang="en-US" altLang="zh-CN" sz="2800" b="1" dirty="0" smtClean="0">
                <a:latin typeface="楷体_GB2312" pitchFamily="49" charset="-122"/>
                <a:ea typeface="楷体_GB2312" pitchFamily="49" charset="-122"/>
              </a:rPr>
              <a:t>j+1</a:t>
            </a:r>
            <a:r>
              <a:rPr lang="zh-CN" altLang="en-US" sz="2800" b="1" dirty="0" smtClean="0">
                <a:latin typeface="楷体_GB2312" pitchFamily="49" charset="-122"/>
                <a:ea typeface="楷体_GB2312" pitchFamily="49" charset="-122"/>
              </a:rPr>
              <a:t>的序列的最后一个元素，即</a:t>
            </a:r>
            <a:r>
              <a:rPr lang="en-US" altLang="zh-CN" sz="2800" b="1" dirty="0" smtClean="0">
                <a:latin typeface="楷体_GB2312" pitchFamily="49" charset="-122"/>
                <a:ea typeface="楷体_GB2312" pitchFamily="49" charset="-122"/>
              </a:rPr>
              <a:t>b[j+1]=a[i]</a:t>
            </a:r>
          </a:p>
        </p:txBody>
      </p:sp>
    </p:spTree>
    <p:extLst>
      <p:ext uri="{BB962C8B-B14F-4D97-AF65-F5344CB8AC3E}">
        <p14:creationId xmlns:p14="http://schemas.microsoft.com/office/powerpoint/2010/main" val="3466624790"/>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000"/>
                                        <p:tgtEl>
                                          <p:spTgt spid="3">
                                            <p:txEl>
                                              <p:pRg st="4" end="4"/>
                                            </p:txEl>
                                          </p:spTgt>
                                        </p:tgtEl>
                                      </p:cBhvr>
                                    </p:animEffect>
                                    <p:anim calcmode="lin" valueType="num">
                                      <p:cBhvr>
                                        <p:cTn id="2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1000"/>
                                        <p:tgtEl>
                                          <p:spTgt spid="3">
                                            <p:txEl>
                                              <p:pRg st="5" end="5"/>
                                            </p:txEl>
                                          </p:spTgt>
                                        </p:tgtEl>
                                      </p:cBhvr>
                                    </p:animEffect>
                                    <p:anim calcmode="lin" valueType="num">
                                      <p:cBhvr>
                                        <p:cTn id="2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1000"/>
                                        <p:tgtEl>
                                          <p:spTgt spid="3">
                                            <p:txEl>
                                              <p:pRg st="6" end="6"/>
                                            </p:txEl>
                                          </p:spTgt>
                                        </p:tgtEl>
                                      </p:cBhvr>
                                    </p:animEffect>
                                    <p:anim calcmode="lin" valueType="num">
                                      <p:cBhvr>
                                        <p:cTn id="3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87505" y="1586753"/>
            <a:ext cx="10448365" cy="3108543"/>
          </a:xfrm>
          <a:prstGeom prst="rect">
            <a:avLst/>
          </a:prstGeom>
          <a:noFill/>
        </p:spPr>
        <p:txBody>
          <a:bodyPr wrap="square" rtlCol="0">
            <a:spAutoFit/>
          </a:bodyPr>
          <a:lstStyle/>
          <a:p>
            <a:r>
              <a:rPr lang="zh-CN" altLang="en-US" sz="2800" dirty="0" smtClean="0"/>
              <a:t>在学习动态规划之前你一定学过搜索</a:t>
            </a:r>
            <a:endParaRPr lang="en-US" altLang="zh-CN" sz="2800" dirty="0" smtClean="0"/>
          </a:p>
          <a:p>
            <a:endParaRPr lang="en-US" altLang="zh-CN" sz="2800" dirty="0" smtClean="0"/>
          </a:p>
          <a:p>
            <a:endParaRPr lang="en-US" altLang="zh-CN" sz="2800" dirty="0"/>
          </a:p>
          <a:p>
            <a:r>
              <a:rPr lang="zh-CN" altLang="en-US" sz="2800" dirty="0" smtClean="0"/>
              <a:t>那么搜索与动态规划有什么关系呢？</a:t>
            </a:r>
            <a:endParaRPr lang="en-US" altLang="zh-CN" sz="2800" dirty="0" smtClean="0"/>
          </a:p>
          <a:p>
            <a:endParaRPr lang="en-US" altLang="zh-CN" sz="2800" dirty="0"/>
          </a:p>
          <a:p>
            <a:endParaRPr lang="en-US" altLang="zh-CN" sz="2800" dirty="0" smtClean="0"/>
          </a:p>
          <a:p>
            <a:r>
              <a:rPr lang="zh-CN" altLang="en-US" sz="2800" dirty="0" smtClean="0"/>
              <a:t>我们看下面一道例题</a:t>
            </a:r>
            <a:endParaRPr lang="en-US" altLang="zh-CN" sz="2800" dirty="0"/>
          </a:p>
        </p:txBody>
      </p:sp>
      <p:sp>
        <p:nvSpPr>
          <p:cNvPr id="4" name="标题 3"/>
          <p:cNvSpPr>
            <a:spLocks noGrp="1"/>
          </p:cNvSpPr>
          <p:nvPr>
            <p:ph type="title"/>
          </p:nvPr>
        </p:nvSpPr>
        <p:spPr>
          <a:xfrm>
            <a:off x="1395850" y="269621"/>
            <a:ext cx="3122362" cy="523220"/>
          </a:xfrm>
        </p:spPr>
        <p:txBody>
          <a:bodyPr/>
          <a:lstStyle/>
          <a:p>
            <a:r>
              <a:rPr lang="zh-CN" altLang="en-US" dirty="0" smtClean="0"/>
              <a:t>什么是动态规划</a:t>
            </a:r>
            <a:endParaRPr lang="zh-CN" altLang="en-US" dirty="0"/>
          </a:p>
        </p:txBody>
      </p:sp>
    </p:spTree>
    <p:extLst>
      <p:ext uri="{BB962C8B-B14F-4D97-AF65-F5344CB8AC3E}">
        <p14:creationId xmlns:p14="http://schemas.microsoft.com/office/powerpoint/2010/main" val="2438378575"/>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850" y="269621"/>
            <a:ext cx="5919350" cy="523220"/>
          </a:xfrm>
        </p:spPr>
        <p:txBody>
          <a:bodyPr/>
          <a:lstStyle/>
          <a:p>
            <a:endParaRPr lang="zh-CN" altLang="en-US" dirty="0"/>
          </a:p>
        </p:txBody>
      </p:sp>
      <p:sp>
        <p:nvSpPr>
          <p:cNvPr id="3" name="TextBox 2"/>
          <p:cNvSpPr txBox="1"/>
          <p:nvPr/>
        </p:nvSpPr>
        <p:spPr>
          <a:xfrm>
            <a:off x="3147873" y="1854478"/>
            <a:ext cx="6587799" cy="523220"/>
          </a:xfrm>
          <a:prstGeom prst="rect">
            <a:avLst/>
          </a:prstGeom>
          <a:noFill/>
        </p:spPr>
        <p:txBody>
          <a:bodyPr wrap="square" rtlCol="0">
            <a:spAutoFit/>
          </a:bodyPr>
          <a:lstStyle/>
          <a:p>
            <a:r>
              <a:rPr lang="en-US" altLang="zh-CN" sz="2800" b="1" dirty="0" smtClean="0">
                <a:latin typeface="楷体_GB2312" pitchFamily="49" charset="-122"/>
                <a:ea typeface="楷体_GB2312" pitchFamily="49" charset="-122"/>
              </a:rPr>
              <a:t>5   2   8   6   3   6   9   7   </a:t>
            </a:r>
          </a:p>
        </p:txBody>
      </p:sp>
      <p:graphicFrame>
        <p:nvGraphicFramePr>
          <p:cNvPr id="5" name="表格 4"/>
          <p:cNvGraphicFramePr>
            <a:graphicFrameLocks noGrp="1"/>
          </p:cNvGraphicFramePr>
          <p:nvPr>
            <p:extLst>
              <p:ext uri="{D42A27DB-BD31-4B8C-83A1-F6EECF244321}">
                <p14:modId xmlns:p14="http://schemas.microsoft.com/office/powerpoint/2010/main" val="2585735883"/>
              </p:ext>
            </p:extLst>
          </p:nvPr>
        </p:nvGraphicFramePr>
        <p:xfrm>
          <a:off x="1459755" y="2978770"/>
          <a:ext cx="9082740" cy="1378076"/>
        </p:xfrm>
        <a:graphic>
          <a:graphicData uri="http://schemas.openxmlformats.org/drawingml/2006/table">
            <a:tbl>
              <a:tblPr firstRow="1" bandRow="1">
                <a:tableStyleId>{5C22544A-7EE6-4342-B048-85BDC9FD1C3A}</a:tableStyleId>
              </a:tblPr>
              <a:tblGrid>
                <a:gridCol w="2270685"/>
                <a:gridCol w="2270685"/>
                <a:gridCol w="2270685"/>
                <a:gridCol w="2270685"/>
              </a:tblGrid>
              <a:tr h="689038">
                <a:tc>
                  <a:txBody>
                    <a:bodyPr/>
                    <a:lstStyle/>
                    <a:p>
                      <a:pPr algn="ctr"/>
                      <a:r>
                        <a:rPr lang="en-US" altLang="zh-CN" dirty="0" smtClean="0"/>
                        <a:t>1</a:t>
                      </a:r>
                      <a:endParaRPr lang="zh-CN" altLang="en-US" dirty="0"/>
                    </a:p>
                  </a:txBody>
                  <a:tcPr anchor="ctr" anchorCtr="1"/>
                </a:tc>
                <a:tc>
                  <a:txBody>
                    <a:bodyPr/>
                    <a:lstStyle/>
                    <a:p>
                      <a:pPr algn="ctr"/>
                      <a:r>
                        <a:rPr lang="en-US" altLang="zh-CN" dirty="0" smtClean="0"/>
                        <a:t>2</a:t>
                      </a:r>
                      <a:endParaRPr lang="zh-CN" altLang="en-US" dirty="0"/>
                    </a:p>
                  </a:txBody>
                  <a:tcPr anchor="ctr" anchorCtr="1"/>
                </a:tc>
                <a:tc>
                  <a:txBody>
                    <a:bodyPr/>
                    <a:lstStyle/>
                    <a:p>
                      <a:pPr algn="ctr"/>
                      <a:r>
                        <a:rPr lang="en-US" altLang="zh-CN" dirty="0" smtClean="0"/>
                        <a:t>3</a:t>
                      </a:r>
                      <a:endParaRPr lang="zh-CN" altLang="en-US" dirty="0"/>
                    </a:p>
                  </a:txBody>
                  <a:tcPr anchor="ctr" anchorCtr="1"/>
                </a:tc>
                <a:tc>
                  <a:txBody>
                    <a:bodyPr/>
                    <a:lstStyle/>
                    <a:p>
                      <a:pPr algn="ctr"/>
                      <a:r>
                        <a:rPr lang="en-US" altLang="zh-CN" dirty="0" smtClean="0"/>
                        <a:t>4</a:t>
                      </a:r>
                      <a:endParaRPr lang="zh-CN" altLang="en-US" dirty="0"/>
                    </a:p>
                  </a:txBody>
                  <a:tcPr anchor="ctr" anchorCtr="1"/>
                </a:tc>
              </a:tr>
              <a:tr h="689038">
                <a:tc>
                  <a:txBody>
                    <a:bodyPr/>
                    <a:lstStyle/>
                    <a:p>
                      <a:pPr algn="ctr"/>
                      <a:endParaRPr lang="zh-CN" altLang="en-US" dirty="0"/>
                    </a:p>
                  </a:txBody>
                  <a:tcPr anchor="ctr" anchorCtr="1"/>
                </a:tc>
                <a:tc>
                  <a:txBody>
                    <a:bodyPr/>
                    <a:lstStyle/>
                    <a:p>
                      <a:pPr algn="ctr"/>
                      <a:endParaRPr lang="zh-CN" altLang="en-US"/>
                    </a:p>
                  </a:txBody>
                  <a:tcPr anchor="ctr" anchorCtr="1"/>
                </a:tc>
                <a:tc>
                  <a:txBody>
                    <a:bodyPr/>
                    <a:lstStyle/>
                    <a:p>
                      <a:pPr algn="ctr"/>
                      <a:endParaRPr lang="zh-CN" altLang="en-US" dirty="0"/>
                    </a:p>
                  </a:txBody>
                  <a:tcPr anchor="ctr" anchorCtr="1"/>
                </a:tc>
                <a:tc>
                  <a:txBody>
                    <a:bodyPr/>
                    <a:lstStyle/>
                    <a:p>
                      <a:pPr algn="ctr"/>
                      <a:endParaRPr lang="zh-CN" altLang="en-US" dirty="0"/>
                    </a:p>
                  </a:txBody>
                  <a:tcPr anchor="ctr" anchorCtr="1"/>
                </a:tc>
              </a:tr>
            </a:tbl>
          </a:graphicData>
        </a:graphic>
      </p:graphicFrame>
    </p:spTree>
    <p:extLst>
      <p:ext uri="{BB962C8B-B14F-4D97-AF65-F5344CB8AC3E}">
        <p14:creationId xmlns:p14="http://schemas.microsoft.com/office/powerpoint/2010/main" val="2822491318"/>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850" y="269621"/>
            <a:ext cx="5919350" cy="523220"/>
          </a:xfrm>
        </p:spPr>
        <p:txBody>
          <a:bodyPr/>
          <a:lstStyle/>
          <a:p>
            <a:endParaRPr lang="zh-CN" altLang="en-US" dirty="0"/>
          </a:p>
        </p:txBody>
      </p:sp>
      <p:sp>
        <p:nvSpPr>
          <p:cNvPr id="3" name="TextBox 2"/>
          <p:cNvSpPr txBox="1"/>
          <p:nvPr/>
        </p:nvSpPr>
        <p:spPr>
          <a:xfrm>
            <a:off x="3147873" y="1854478"/>
            <a:ext cx="6587799" cy="523220"/>
          </a:xfrm>
          <a:prstGeom prst="rect">
            <a:avLst/>
          </a:prstGeom>
          <a:noFill/>
        </p:spPr>
        <p:txBody>
          <a:bodyPr wrap="square" rtlCol="0">
            <a:spAutoFit/>
          </a:bodyPr>
          <a:lstStyle/>
          <a:p>
            <a:r>
              <a:rPr lang="en-US" altLang="zh-CN" sz="2800" b="1" dirty="0" smtClean="0">
                <a:latin typeface="楷体_GB2312" pitchFamily="49" charset="-122"/>
                <a:ea typeface="楷体_GB2312" pitchFamily="49" charset="-122"/>
              </a:rPr>
              <a:t>5   2   8   6   3   6   9   7   </a:t>
            </a:r>
          </a:p>
        </p:txBody>
      </p:sp>
      <p:graphicFrame>
        <p:nvGraphicFramePr>
          <p:cNvPr id="5" name="表格 4"/>
          <p:cNvGraphicFramePr>
            <a:graphicFrameLocks noGrp="1"/>
          </p:cNvGraphicFramePr>
          <p:nvPr>
            <p:extLst>
              <p:ext uri="{D42A27DB-BD31-4B8C-83A1-F6EECF244321}">
                <p14:modId xmlns:p14="http://schemas.microsoft.com/office/powerpoint/2010/main" val="1619347475"/>
              </p:ext>
            </p:extLst>
          </p:nvPr>
        </p:nvGraphicFramePr>
        <p:xfrm>
          <a:off x="1459755" y="2978770"/>
          <a:ext cx="9082740" cy="1378076"/>
        </p:xfrm>
        <a:graphic>
          <a:graphicData uri="http://schemas.openxmlformats.org/drawingml/2006/table">
            <a:tbl>
              <a:tblPr firstRow="1" bandRow="1">
                <a:tableStyleId>{5C22544A-7EE6-4342-B048-85BDC9FD1C3A}</a:tableStyleId>
              </a:tblPr>
              <a:tblGrid>
                <a:gridCol w="2270685"/>
                <a:gridCol w="2270685"/>
                <a:gridCol w="2270685"/>
                <a:gridCol w="2270685"/>
              </a:tblGrid>
              <a:tr h="689038">
                <a:tc>
                  <a:txBody>
                    <a:bodyPr/>
                    <a:lstStyle/>
                    <a:p>
                      <a:pPr algn="ctr"/>
                      <a:r>
                        <a:rPr lang="en-US" altLang="zh-CN" dirty="0" smtClean="0"/>
                        <a:t>1</a:t>
                      </a:r>
                      <a:endParaRPr lang="zh-CN" altLang="en-US" dirty="0"/>
                    </a:p>
                  </a:txBody>
                  <a:tcPr anchor="ctr" anchorCtr="1"/>
                </a:tc>
                <a:tc>
                  <a:txBody>
                    <a:bodyPr/>
                    <a:lstStyle/>
                    <a:p>
                      <a:pPr algn="ctr"/>
                      <a:r>
                        <a:rPr lang="en-US" altLang="zh-CN" dirty="0" smtClean="0"/>
                        <a:t>2</a:t>
                      </a:r>
                      <a:endParaRPr lang="zh-CN" altLang="en-US" dirty="0"/>
                    </a:p>
                  </a:txBody>
                  <a:tcPr anchor="ctr" anchorCtr="1"/>
                </a:tc>
                <a:tc>
                  <a:txBody>
                    <a:bodyPr/>
                    <a:lstStyle/>
                    <a:p>
                      <a:pPr algn="ctr"/>
                      <a:r>
                        <a:rPr lang="en-US" altLang="zh-CN" dirty="0" smtClean="0"/>
                        <a:t>3</a:t>
                      </a:r>
                      <a:endParaRPr lang="zh-CN" altLang="en-US" dirty="0"/>
                    </a:p>
                  </a:txBody>
                  <a:tcPr anchor="ctr" anchorCtr="1"/>
                </a:tc>
                <a:tc>
                  <a:txBody>
                    <a:bodyPr/>
                    <a:lstStyle/>
                    <a:p>
                      <a:pPr algn="ctr"/>
                      <a:r>
                        <a:rPr lang="en-US" altLang="zh-CN" dirty="0" smtClean="0"/>
                        <a:t>4</a:t>
                      </a:r>
                      <a:endParaRPr lang="zh-CN" altLang="en-US" dirty="0"/>
                    </a:p>
                  </a:txBody>
                  <a:tcPr anchor="ctr" anchorCtr="1"/>
                </a:tc>
              </a:tr>
              <a:tr h="689038">
                <a:tc>
                  <a:txBody>
                    <a:bodyPr/>
                    <a:lstStyle/>
                    <a:p>
                      <a:pPr algn="ctr"/>
                      <a:r>
                        <a:rPr lang="en-US" altLang="zh-CN" dirty="0" smtClean="0"/>
                        <a:t>5</a:t>
                      </a:r>
                      <a:endParaRPr lang="zh-CN" altLang="en-US" dirty="0"/>
                    </a:p>
                  </a:txBody>
                  <a:tcPr anchor="ctr" anchorCtr="1"/>
                </a:tc>
                <a:tc>
                  <a:txBody>
                    <a:bodyPr/>
                    <a:lstStyle/>
                    <a:p>
                      <a:pPr algn="ctr"/>
                      <a:endParaRPr lang="zh-CN" altLang="en-US"/>
                    </a:p>
                  </a:txBody>
                  <a:tcPr anchor="ctr" anchorCtr="1"/>
                </a:tc>
                <a:tc>
                  <a:txBody>
                    <a:bodyPr/>
                    <a:lstStyle/>
                    <a:p>
                      <a:pPr algn="ctr"/>
                      <a:endParaRPr lang="zh-CN" altLang="en-US" dirty="0"/>
                    </a:p>
                  </a:txBody>
                  <a:tcPr anchor="ctr" anchorCtr="1"/>
                </a:tc>
                <a:tc>
                  <a:txBody>
                    <a:bodyPr/>
                    <a:lstStyle/>
                    <a:p>
                      <a:pPr algn="ctr"/>
                      <a:endParaRPr lang="zh-CN" altLang="en-US" dirty="0"/>
                    </a:p>
                  </a:txBody>
                  <a:tcPr anchor="ctr" anchorCtr="1"/>
                </a:tc>
              </a:tr>
            </a:tbl>
          </a:graphicData>
        </a:graphic>
      </p:graphicFrame>
      <p:sp>
        <p:nvSpPr>
          <p:cNvPr id="4" name="下箭头 3"/>
          <p:cNvSpPr/>
          <p:nvPr/>
        </p:nvSpPr>
        <p:spPr>
          <a:xfrm>
            <a:off x="3147873" y="1371600"/>
            <a:ext cx="361809" cy="618565"/>
          </a:xfrm>
          <a:prstGeom prst="downArrow">
            <a:avLst/>
          </a:prstGeom>
          <a:solidFill>
            <a:srgbClr val="FF70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54095323"/>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850" y="269621"/>
            <a:ext cx="5919350" cy="523220"/>
          </a:xfrm>
        </p:spPr>
        <p:txBody>
          <a:bodyPr/>
          <a:lstStyle/>
          <a:p>
            <a:endParaRPr lang="zh-CN" altLang="en-US" dirty="0"/>
          </a:p>
        </p:txBody>
      </p:sp>
      <p:sp>
        <p:nvSpPr>
          <p:cNvPr id="3" name="TextBox 2"/>
          <p:cNvSpPr txBox="1"/>
          <p:nvPr/>
        </p:nvSpPr>
        <p:spPr>
          <a:xfrm>
            <a:off x="3147873" y="1854478"/>
            <a:ext cx="6587799" cy="523220"/>
          </a:xfrm>
          <a:prstGeom prst="rect">
            <a:avLst/>
          </a:prstGeom>
          <a:noFill/>
        </p:spPr>
        <p:txBody>
          <a:bodyPr wrap="square" rtlCol="0">
            <a:spAutoFit/>
          </a:bodyPr>
          <a:lstStyle/>
          <a:p>
            <a:r>
              <a:rPr lang="en-US" altLang="zh-CN" sz="2800" b="1" dirty="0" smtClean="0">
                <a:latin typeface="楷体_GB2312" pitchFamily="49" charset="-122"/>
                <a:ea typeface="楷体_GB2312" pitchFamily="49" charset="-122"/>
              </a:rPr>
              <a:t>5   2   8   6   3   6   9   7   </a:t>
            </a:r>
          </a:p>
        </p:txBody>
      </p:sp>
      <p:graphicFrame>
        <p:nvGraphicFramePr>
          <p:cNvPr id="5" name="表格 4"/>
          <p:cNvGraphicFramePr>
            <a:graphicFrameLocks noGrp="1"/>
          </p:cNvGraphicFramePr>
          <p:nvPr>
            <p:extLst>
              <p:ext uri="{D42A27DB-BD31-4B8C-83A1-F6EECF244321}">
                <p14:modId xmlns:p14="http://schemas.microsoft.com/office/powerpoint/2010/main" val="1611225443"/>
              </p:ext>
            </p:extLst>
          </p:nvPr>
        </p:nvGraphicFramePr>
        <p:xfrm>
          <a:off x="1459755" y="2978770"/>
          <a:ext cx="9082740" cy="1378076"/>
        </p:xfrm>
        <a:graphic>
          <a:graphicData uri="http://schemas.openxmlformats.org/drawingml/2006/table">
            <a:tbl>
              <a:tblPr firstRow="1" bandRow="1">
                <a:tableStyleId>{5C22544A-7EE6-4342-B048-85BDC9FD1C3A}</a:tableStyleId>
              </a:tblPr>
              <a:tblGrid>
                <a:gridCol w="2270685"/>
                <a:gridCol w="2270685"/>
                <a:gridCol w="2270685"/>
                <a:gridCol w="2270685"/>
              </a:tblGrid>
              <a:tr h="689038">
                <a:tc>
                  <a:txBody>
                    <a:bodyPr/>
                    <a:lstStyle/>
                    <a:p>
                      <a:pPr algn="ctr"/>
                      <a:r>
                        <a:rPr lang="en-US" altLang="zh-CN" dirty="0" smtClean="0"/>
                        <a:t>1</a:t>
                      </a:r>
                      <a:endParaRPr lang="zh-CN" altLang="en-US" dirty="0"/>
                    </a:p>
                  </a:txBody>
                  <a:tcPr anchor="ctr" anchorCtr="1"/>
                </a:tc>
                <a:tc>
                  <a:txBody>
                    <a:bodyPr/>
                    <a:lstStyle/>
                    <a:p>
                      <a:pPr algn="ctr"/>
                      <a:r>
                        <a:rPr lang="en-US" altLang="zh-CN" dirty="0" smtClean="0"/>
                        <a:t>2</a:t>
                      </a:r>
                      <a:endParaRPr lang="zh-CN" altLang="en-US" dirty="0"/>
                    </a:p>
                  </a:txBody>
                  <a:tcPr anchor="ctr" anchorCtr="1"/>
                </a:tc>
                <a:tc>
                  <a:txBody>
                    <a:bodyPr/>
                    <a:lstStyle/>
                    <a:p>
                      <a:pPr algn="ctr"/>
                      <a:r>
                        <a:rPr lang="en-US" altLang="zh-CN" dirty="0" smtClean="0"/>
                        <a:t>3</a:t>
                      </a:r>
                      <a:endParaRPr lang="zh-CN" altLang="en-US" dirty="0"/>
                    </a:p>
                  </a:txBody>
                  <a:tcPr anchor="ctr" anchorCtr="1"/>
                </a:tc>
                <a:tc>
                  <a:txBody>
                    <a:bodyPr/>
                    <a:lstStyle/>
                    <a:p>
                      <a:pPr algn="ctr"/>
                      <a:r>
                        <a:rPr lang="en-US" altLang="zh-CN" dirty="0" smtClean="0"/>
                        <a:t>4</a:t>
                      </a:r>
                      <a:endParaRPr lang="zh-CN" altLang="en-US" dirty="0"/>
                    </a:p>
                  </a:txBody>
                  <a:tcPr anchor="ctr" anchorCtr="1"/>
                </a:tc>
              </a:tr>
              <a:tr h="689038">
                <a:tc>
                  <a:txBody>
                    <a:bodyPr/>
                    <a:lstStyle/>
                    <a:p>
                      <a:pPr algn="ctr"/>
                      <a:r>
                        <a:rPr lang="en-US" altLang="zh-CN" dirty="0" smtClean="0"/>
                        <a:t>2</a:t>
                      </a:r>
                      <a:endParaRPr lang="zh-CN" altLang="en-US" dirty="0"/>
                    </a:p>
                  </a:txBody>
                  <a:tcPr anchor="ctr" anchorCtr="1"/>
                </a:tc>
                <a:tc>
                  <a:txBody>
                    <a:bodyPr/>
                    <a:lstStyle/>
                    <a:p>
                      <a:pPr algn="ctr"/>
                      <a:endParaRPr lang="zh-CN" altLang="en-US" dirty="0"/>
                    </a:p>
                  </a:txBody>
                  <a:tcPr anchor="ctr" anchorCtr="1"/>
                </a:tc>
                <a:tc>
                  <a:txBody>
                    <a:bodyPr/>
                    <a:lstStyle/>
                    <a:p>
                      <a:pPr algn="ctr"/>
                      <a:endParaRPr lang="zh-CN" altLang="en-US" dirty="0"/>
                    </a:p>
                  </a:txBody>
                  <a:tcPr anchor="ctr" anchorCtr="1"/>
                </a:tc>
                <a:tc>
                  <a:txBody>
                    <a:bodyPr/>
                    <a:lstStyle/>
                    <a:p>
                      <a:pPr algn="ctr"/>
                      <a:endParaRPr lang="zh-CN" altLang="en-US" dirty="0"/>
                    </a:p>
                  </a:txBody>
                  <a:tcPr anchor="ctr" anchorCtr="1"/>
                </a:tc>
              </a:tr>
            </a:tbl>
          </a:graphicData>
        </a:graphic>
      </p:graphicFrame>
      <p:sp>
        <p:nvSpPr>
          <p:cNvPr id="4" name="下箭头 3"/>
          <p:cNvSpPr/>
          <p:nvPr/>
        </p:nvSpPr>
        <p:spPr>
          <a:xfrm>
            <a:off x="3874014" y="1371599"/>
            <a:ext cx="361809" cy="618565"/>
          </a:xfrm>
          <a:prstGeom prst="downArrow">
            <a:avLst/>
          </a:prstGeom>
          <a:solidFill>
            <a:srgbClr val="FF70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5208522"/>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850" y="269621"/>
            <a:ext cx="5919350" cy="523220"/>
          </a:xfrm>
        </p:spPr>
        <p:txBody>
          <a:bodyPr/>
          <a:lstStyle/>
          <a:p>
            <a:endParaRPr lang="zh-CN" altLang="en-US" dirty="0"/>
          </a:p>
        </p:txBody>
      </p:sp>
      <p:sp>
        <p:nvSpPr>
          <p:cNvPr id="3" name="TextBox 2"/>
          <p:cNvSpPr txBox="1"/>
          <p:nvPr/>
        </p:nvSpPr>
        <p:spPr>
          <a:xfrm>
            <a:off x="3147873" y="1854478"/>
            <a:ext cx="6587799" cy="523220"/>
          </a:xfrm>
          <a:prstGeom prst="rect">
            <a:avLst/>
          </a:prstGeom>
          <a:noFill/>
        </p:spPr>
        <p:txBody>
          <a:bodyPr wrap="square" rtlCol="0">
            <a:spAutoFit/>
          </a:bodyPr>
          <a:lstStyle/>
          <a:p>
            <a:r>
              <a:rPr lang="en-US" altLang="zh-CN" sz="2800" b="1" dirty="0" smtClean="0">
                <a:latin typeface="楷体_GB2312" pitchFamily="49" charset="-122"/>
                <a:ea typeface="楷体_GB2312" pitchFamily="49" charset="-122"/>
              </a:rPr>
              <a:t>5   2   8   6   3   6   9   7   </a:t>
            </a:r>
          </a:p>
        </p:txBody>
      </p:sp>
      <p:graphicFrame>
        <p:nvGraphicFramePr>
          <p:cNvPr id="5" name="表格 4"/>
          <p:cNvGraphicFramePr>
            <a:graphicFrameLocks noGrp="1"/>
          </p:cNvGraphicFramePr>
          <p:nvPr>
            <p:extLst>
              <p:ext uri="{D42A27DB-BD31-4B8C-83A1-F6EECF244321}">
                <p14:modId xmlns:p14="http://schemas.microsoft.com/office/powerpoint/2010/main" val="1162705149"/>
              </p:ext>
            </p:extLst>
          </p:nvPr>
        </p:nvGraphicFramePr>
        <p:xfrm>
          <a:off x="1459755" y="2978770"/>
          <a:ext cx="9082740" cy="1378076"/>
        </p:xfrm>
        <a:graphic>
          <a:graphicData uri="http://schemas.openxmlformats.org/drawingml/2006/table">
            <a:tbl>
              <a:tblPr firstRow="1" bandRow="1">
                <a:tableStyleId>{5C22544A-7EE6-4342-B048-85BDC9FD1C3A}</a:tableStyleId>
              </a:tblPr>
              <a:tblGrid>
                <a:gridCol w="2270685"/>
                <a:gridCol w="2270685"/>
                <a:gridCol w="2270685"/>
                <a:gridCol w="2270685"/>
              </a:tblGrid>
              <a:tr h="689038">
                <a:tc>
                  <a:txBody>
                    <a:bodyPr/>
                    <a:lstStyle/>
                    <a:p>
                      <a:pPr algn="ctr"/>
                      <a:r>
                        <a:rPr lang="en-US" altLang="zh-CN" dirty="0" smtClean="0"/>
                        <a:t>1</a:t>
                      </a:r>
                      <a:endParaRPr lang="zh-CN" altLang="en-US" dirty="0"/>
                    </a:p>
                  </a:txBody>
                  <a:tcPr anchor="ctr" anchorCtr="1"/>
                </a:tc>
                <a:tc>
                  <a:txBody>
                    <a:bodyPr/>
                    <a:lstStyle/>
                    <a:p>
                      <a:pPr algn="ctr"/>
                      <a:r>
                        <a:rPr lang="en-US" altLang="zh-CN" dirty="0" smtClean="0"/>
                        <a:t>2</a:t>
                      </a:r>
                      <a:endParaRPr lang="zh-CN" altLang="en-US" dirty="0"/>
                    </a:p>
                  </a:txBody>
                  <a:tcPr anchor="ctr" anchorCtr="1"/>
                </a:tc>
                <a:tc>
                  <a:txBody>
                    <a:bodyPr/>
                    <a:lstStyle/>
                    <a:p>
                      <a:pPr algn="ctr"/>
                      <a:r>
                        <a:rPr lang="en-US" altLang="zh-CN" dirty="0" smtClean="0"/>
                        <a:t>3</a:t>
                      </a:r>
                      <a:endParaRPr lang="zh-CN" altLang="en-US" dirty="0"/>
                    </a:p>
                  </a:txBody>
                  <a:tcPr anchor="ctr" anchorCtr="1"/>
                </a:tc>
                <a:tc>
                  <a:txBody>
                    <a:bodyPr/>
                    <a:lstStyle/>
                    <a:p>
                      <a:pPr algn="ctr"/>
                      <a:r>
                        <a:rPr lang="en-US" altLang="zh-CN" dirty="0" smtClean="0"/>
                        <a:t>4</a:t>
                      </a:r>
                      <a:endParaRPr lang="zh-CN" altLang="en-US" dirty="0"/>
                    </a:p>
                  </a:txBody>
                  <a:tcPr anchor="ctr" anchorCtr="1"/>
                </a:tc>
              </a:tr>
              <a:tr h="689038">
                <a:tc>
                  <a:txBody>
                    <a:bodyPr/>
                    <a:lstStyle/>
                    <a:p>
                      <a:pPr algn="ctr"/>
                      <a:r>
                        <a:rPr lang="en-US" altLang="zh-CN" dirty="0" smtClean="0"/>
                        <a:t>2</a:t>
                      </a:r>
                      <a:endParaRPr lang="zh-CN" altLang="en-US" dirty="0"/>
                    </a:p>
                  </a:txBody>
                  <a:tcPr anchor="ctr" anchorCtr="1"/>
                </a:tc>
                <a:tc>
                  <a:txBody>
                    <a:bodyPr/>
                    <a:lstStyle/>
                    <a:p>
                      <a:pPr algn="ctr"/>
                      <a:r>
                        <a:rPr lang="en-US" altLang="zh-CN" dirty="0" smtClean="0"/>
                        <a:t>8</a:t>
                      </a:r>
                      <a:endParaRPr lang="zh-CN" altLang="en-US" dirty="0"/>
                    </a:p>
                  </a:txBody>
                  <a:tcPr anchor="ctr" anchorCtr="1"/>
                </a:tc>
                <a:tc>
                  <a:txBody>
                    <a:bodyPr/>
                    <a:lstStyle/>
                    <a:p>
                      <a:pPr algn="ctr"/>
                      <a:endParaRPr lang="zh-CN" altLang="en-US" dirty="0"/>
                    </a:p>
                  </a:txBody>
                  <a:tcPr anchor="ctr" anchorCtr="1"/>
                </a:tc>
                <a:tc>
                  <a:txBody>
                    <a:bodyPr/>
                    <a:lstStyle/>
                    <a:p>
                      <a:pPr algn="ctr"/>
                      <a:endParaRPr lang="zh-CN" altLang="en-US" dirty="0"/>
                    </a:p>
                  </a:txBody>
                  <a:tcPr anchor="ctr" anchorCtr="1"/>
                </a:tc>
              </a:tr>
            </a:tbl>
          </a:graphicData>
        </a:graphic>
      </p:graphicFrame>
      <p:sp>
        <p:nvSpPr>
          <p:cNvPr id="4" name="下箭头 3"/>
          <p:cNvSpPr/>
          <p:nvPr/>
        </p:nvSpPr>
        <p:spPr>
          <a:xfrm>
            <a:off x="4640495" y="1371599"/>
            <a:ext cx="361809" cy="618565"/>
          </a:xfrm>
          <a:prstGeom prst="downArrow">
            <a:avLst/>
          </a:prstGeom>
          <a:solidFill>
            <a:srgbClr val="FF70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91892005"/>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850" y="269621"/>
            <a:ext cx="5919350" cy="523220"/>
          </a:xfrm>
        </p:spPr>
        <p:txBody>
          <a:bodyPr/>
          <a:lstStyle/>
          <a:p>
            <a:endParaRPr lang="zh-CN" altLang="en-US" dirty="0"/>
          </a:p>
        </p:txBody>
      </p:sp>
      <p:sp>
        <p:nvSpPr>
          <p:cNvPr id="3" name="TextBox 2"/>
          <p:cNvSpPr txBox="1"/>
          <p:nvPr/>
        </p:nvSpPr>
        <p:spPr>
          <a:xfrm>
            <a:off x="3147873" y="1854478"/>
            <a:ext cx="6587799" cy="523220"/>
          </a:xfrm>
          <a:prstGeom prst="rect">
            <a:avLst/>
          </a:prstGeom>
          <a:noFill/>
        </p:spPr>
        <p:txBody>
          <a:bodyPr wrap="square" rtlCol="0">
            <a:spAutoFit/>
          </a:bodyPr>
          <a:lstStyle/>
          <a:p>
            <a:r>
              <a:rPr lang="en-US" altLang="zh-CN" sz="2800" b="1" dirty="0" smtClean="0">
                <a:latin typeface="楷体_GB2312" pitchFamily="49" charset="-122"/>
                <a:ea typeface="楷体_GB2312" pitchFamily="49" charset="-122"/>
              </a:rPr>
              <a:t>5   2   8   6   3   6   9   7   </a:t>
            </a:r>
          </a:p>
        </p:txBody>
      </p:sp>
      <p:graphicFrame>
        <p:nvGraphicFramePr>
          <p:cNvPr id="5" name="表格 4"/>
          <p:cNvGraphicFramePr>
            <a:graphicFrameLocks noGrp="1"/>
          </p:cNvGraphicFramePr>
          <p:nvPr>
            <p:extLst>
              <p:ext uri="{D42A27DB-BD31-4B8C-83A1-F6EECF244321}">
                <p14:modId xmlns:p14="http://schemas.microsoft.com/office/powerpoint/2010/main" val="1130722144"/>
              </p:ext>
            </p:extLst>
          </p:nvPr>
        </p:nvGraphicFramePr>
        <p:xfrm>
          <a:off x="1459755" y="2978770"/>
          <a:ext cx="9082740" cy="1378076"/>
        </p:xfrm>
        <a:graphic>
          <a:graphicData uri="http://schemas.openxmlformats.org/drawingml/2006/table">
            <a:tbl>
              <a:tblPr firstRow="1" bandRow="1">
                <a:tableStyleId>{5C22544A-7EE6-4342-B048-85BDC9FD1C3A}</a:tableStyleId>
              </a:tblPr>
              <a:tblGrid>
                <a:gridCol w="2270685"/>
                <a:gridCol w="2270685"/>
                <a:gridCol w="2270685"/>
                <a:gridCol w="2270685"/>
              </a:tblGrid>
              <a:tr h="689038">
                <a:tc>
                  <a:txBody>
                    <a:bodyPr/>
                    <a:lstStyle/>
                    <a:p>
                      <a:pPr algn="ctr"/>
                      <a:r>
                        <a:rPr lang="en-US" altLang="zh-CN" dirty="0" smtClean="0"/>
                        <a:t>1</a:t>
                      </a:r>
                      <a:endParaRPr lang="zh-CN" altLang="en-US" dirty="0"/>
                    </a:p>
                  </a:txBody>
                  <a:tcPr anchor="ctr" anchorCtr="1"/>
                </a:tc>
                <a:tc>
                  <a:txBody>
                    <a:bodyPr/>
                    <a:lstStyle/>
                    <a:p>
                      <a:pPr algn="ctr"/>
                      <a:r>
                        <a:rPr lang="en-US" altLang="zh-CN" dirty="0" smtClean="0"/>
                        <a:t>2</a:t>
                      </a:r>
                      <a:endParaRPr lang="zh-CN" altLang="en-US" dirty="0"/>
                    </a:p>
                  </a:txBody>
                  <a:tcPr anchor="ctr" anchorCtr="1"/>
                </a:tc>
                <a:tc>
                  <a:txBody>
                    <a:bodyPr/>
                    <a:lstStyle/>
                    <a:p>
                      <a:pPr algn="ctr"/>
                      <a:r>
                        <a:rPr lang="en-US" altLang="zh-CN" dirty="0" smtClean="0"/>
                        <a:t>3</a:t>
                      </a:r>
                      <a:endParaRPr lang="zh-CN" altLang="en-US" dirty="0"/>
                    </a:p>
                  </a:txBody>
                  <a:tcPr anchor="ctr" anchorCtr="1"/>
                </a:tc>
                <a:tc>
                  <a:txBody>
                    <a:bodyPr/>
                    <a:lstStyle/>
                    <a:p>
                      <a:pPr algn="ctr"/>
                      <a:r>
                        <a:rPr lang="en-US" altLang="zh-CN" dirty="0" smtClean="0"/>
                        <a:t>4</a:t>
                      </a:r>
                      <a:endParaRPr lang="zh-CN" altLang="en-US" dirty="0"/>
                    </a:p>
                  </a:txBody>
                  <a:tcPr anchor="ctr" anchorCtr="1"/>
                </a:tc>
              </a:tr>
              <a:tr h="689038">
                <a:tc>
                  <a:txBody>
                    <a:bodyPr/>
                    <a:lstStyle/>
                    <a:p>
                      <a:pPr algn="ctr"/>
                      <a:r>
                        <a:rPr lang="en-US" altLang="zh-CN" dirty="0" smtClean="0"/>
                        <a:t>2</a:t>
                      </a:r>
                      <a:endParaRPr lang="zh-CN" altLang="en-US" dirty="0"/>
                    </a:p>
                  </a:txBody>
                  <a:tcPr anchor="ctr" anchorCtr="1"/>
                </a:tc>
                <a:tc>
                  <a:txBody>
                    <a:bodyPr/>
                    <a:lstStyle/>
                    <a:p>
                      <a:pPr algn="ctr"/>
                      <a:r>
                        <a:rPr lang="en-US" altLang="zh-CN" dirty="0" smtClean="0"/>
                        <a:t>6</a:t>
                      </a:r>
                      <a:endParaRPr lang="zh-CN" altLang="en-US" dirty="0"/>
                    </a:p>
                  </a:txBody>
                  <a:tcPr anchor="ctr" anchorCtr="1"/>
                </a:tc>
                <a:tc>
                  <a:txBody>
                    <a:bodyPr/>
                    <a:lstStyle/>
                    <a:p>
                      <a:pPr algn="ctr"/>
                      <a:endParaRPr lang="zh-CN" altLang="en-US" dirty="0"/>
                    </a:p>
                  </a:txBody>
                  <a:tcPr anchor="ctr" anchorCtr="1"/>
                </a:tc>
                <a:tc>
                  <a:txBody>
                    <a:bodyPr/>
                    <a:lstStyle/>
                    <a:p>
                      <a:pPr algn="ctr"/>
                      <a:endParaRPr lang="zh-CN" altLang="en-US" dirty="0"/>
                    </a:p>
                  </a:txBody>
                  <a:tcPr anchor="ctr" anchorCtr="1"/>
                </a:tc>
              </a:tr>
            </a:tbl>
          </a:graphicData>
        </a:graphic>
      </p:graphicFrame>
      <p:sp>
        <p:nvSpPr>
          <p:cNvPr id="4" name="下箭头 3"/>
          <p:cNvSpPr/>
          <p:nvPr/>
        </p:nvSpPr>
        <p:spPr>
          <a:xfrm>
            <a:off x="5299401" y="1371599"/>
            <a:ext cx="361809" cy="618565"/>
          </a:xfrm>
          <a:prstGeom prst="downArrow">
            <a:avLst/>
          </a:prstGeom>
          <a:solidFill>
            <a:srgbClr val="FF70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10161607"/>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850" y="269621"/>
            <a:ext cx="5919350" cy="523220"/>
          </a:xfrm>
        </p:spPr>
        <p:txBody>
          <a:bodyPr/>
          <a:lstStyle/>
          <a:p>
            <a:endParaRPr lang="zh-CN" altLang="en-US" dirty="0"/>
          </a:p>
        </p:txBody>
      </p:sp>
      <p:sp>
        <p:nvSpPr>
          <p:cNvPr id="3" name="TextBox 2"/>
          <p:cNvSpPr txBox="1"/>
          <p:nvPr/>
        </p:nvSpPr>
        <p:spPr>
          <a:xfrm>
            <a:off x="3147873" y="1854478"/>
            <a:ext cx="6587799" cy="523220"/>
          </a:xfrm>
          <a:prstGeom prst="rect">
            <a:avLst/>
          </a:prstGeom>
          <a:noFill/>
        </p:spPr>
        <p:txBody>
          <a:bodyPr wrap="square" rtlCol="0">
            <a:spAutoFit/>
          </a:bodyPr>
          <a:lstStyle/>
          <a:p>
            <a:r>
              <a:rPr lang="en-US" altLang="zh-CN" sz="2800" b="1" dirty="0" smtClean="0">
                <a:latin typeface="楷体_GB2312" pitchFamily="49" charset="-122"/>
                <a:ea typeface="楷体_GB2312" pitchFamily="49" charset="-122"/>
              </a:rPr>
              <a:t>5   2   8   6   3   6   9   7   </a:t>
            </a:r>
          </a:p>
        </p:txBody>
      </p:sp>
      <p:graphicFrame>
        <p:nvGraphicFramePr>
          <p:cNvPr id="5" name="表格 4"/>
          <p:cNvGraphicFramePr>
            <a:graphicFrameLocks noGrp="1"/>
          </p:cNvGraphicFramePr>
          <p:nvPr>
            <p:extLst>
              <p:ext uri="{D42A27DB-BD31-4B8C-83A1-F6EECF244321}">
                <p14:modId xmlns:p14="http://schemas.microsoft.com/office/powerpoint/2010/main" val="3700363389"/>
              </p:ext>
            </p:extLst>
          </p:nvPr>
        </p:nvGraphicFramePr>
        <p:xfrm>
          <a:off x="1459755" y="2978770"/>
          <a:ext cx="9082740" cy="1378076"/>
        </p:xfrm>
        <a:graphic>
          <a:graphicData uri="http://schemas.openxmlformats.org/drawingml/2006/table">
            <a:tbl>
              <a:tblPr firstRow="1" bandRow="1">
                <a:tableStyleId>{5C22544A-7EE6-4342-B048-85BDC9FD1C3A}</a:tableStyleId>
              </a:tblPr>
              <a:tblGrid>
                <a:gridCol w="2270685"/>
                <a:gridCol w="2270685"/>
                <a:gridCol w="2270685"/>
                <a:gridCol w="2270685"/>
              </a:tblGrid>
              <a:tr h="689038">
                <a:tc>
                  <a:txBody>
                    <a:bodyPr/>
                    <a:lstStyle/>
                    <a:p>
                      <a:pPr algn="ctr"/>
                      <a:r>
                        <a:rPr lang="en-US" altLang="zh-CN" dirty="0" smtClean="0"/>
                        <a:t>1</a:t>
                      </a:r>
                      <a:endParaRPr lang="zh-CN" altLang="en-US" dirty="0"/>
                    </a:p>
                  </a:txBody>
                  <a:tcPr anchor="ctr" anchorCtr="1"/>
                </a:tc>
                <a:tc>
                  <a:txBody>
                    <a:bodyPr/>
                    <a:lstStyle/>
                    <a:p>
                      <a:pPr algn="ctr"/>
                      <a:r>
                        <a:rPr lang="en-US" altLang="zh-CN" dirty="0" smtClean="0"/>
                        <a:t>2</a:t>
                      </a:r>
                      <a:endParaRPr lang="zh-CN" altLang="en-US" dirty="0"/>
                    </a:p>
                  </a:txBody>
                  <a:tcPr anchor="ctr" anchorCtr="1"/>
                </a:tc>
                <a:tc>
                  <a:txBody>
                    <a:bodyPr/>
                    <a:lstStyle/>
                    <a:p>
                      <a:pPr algn="ctr"/>
                      <a:r>
                        <a:rPr lang="en-US" altLang="zh-CN" dirty="0" smtClean="0"/>
                        <a:t>3</a:t>
                      </a:r>
                      <a:endParaRPr lang="zh-CN" altLang="en-US" dirty="0"/>
                    </a:p>
                  </a:txBody>
                  <a:tcPr anchor="ctr" anchorCtr="1"/>
                </a:tc>
                <a:tc>
                  <a:txBody>
                    <a:bodyPr/>
                    <a:lstStyle/>
                    <a:p>
                      <a:pPr algn="ctr"/>
                      <a:r>
                        <a:rPr lang="en-US" altLang="zh-CN" dirty="0" smtClean="0"/>
                        <a:t>4</a:t>
                      </a:r>
                      <a:endParaRPr lang="zh-CN" altLang="en-US" dirty="0"/>
                    </a:p>
                  </a:txBody>
                  <a:tcPr anchor="ctr" anchorCtr="1"/>
                </a:tc>
              </a:tr>
              <a:tr h="689038">
                <a:tc>
                  <a:txBody>
                    <a:bodyPr/>
                    <a:lstStyle/>
                    <a:p>
                      <a:pPr algn="ctr"/>
                      <a:r>
                        <a:rPr lang="en-US" altLang="zh-CN" dirty="0" smtClean="0"/>
                        <a:t>2</a:t>
                      </a:r>
                      <a:endParaRPr lang="zh-CN" altLang="en-US" dirty="0"/>
                    </a:p>
                  </a:txBody>
                  <a:tcPr anchor="ctr" anchorCtr="1"/>
                </a:tc>
                <a:tc>
                  <a:txBody>
                    <a:bodyPr/>
                    <a:lstStyle/>
                    <a:p>
                      <a:pPr algn="ctr"/>
                      <a:r>
                        <a:rPr lang="en-US" altLang="zh-CN" dirty="0" smtClean="0"/>
                        <a:t>3</a:t>
                      </a:r>
                      <a:endParaRPr lang="zh-CN" altLang="en-US" dirty="0"/>
                    </a:p>
                  </a:txBody>
                  <a:tcPr anchor="ctr" anchorCtr="1"/>
                </a:tc>
                <a:tc>
                  <a:txBody>
                    <a:bodyPr/>
                    <a:lstStyle/>
                    <a:p>
                      <a:pPr algn="ctr"/>
                      <a:endParaRPr lang="zh-CN" altLang="en-US" dirty="0"/>
                    </a:p>
                  </a:txBody>
                  <a:tcPr anchor="ctr" anchorCtr="1"/>
                </a:tc>
                <a:tc>
                  <a:txBody>
                    <a:bodyPr/>
                    <a:lstStyle/>
                    <a:p>
                      <a:pPr algn="ctr"/>
                      <a:endParaRPr lang="zh-CN" altLang="en-US" dirty="0"/>
                    </a:p>
                  </a:txBody>
                  <a:tcPr anchor="ctr" anchorCtr="1"/>
                </a:tc>
              </a:tr>
            </a:tbl>
          </a:graphicData>
        </a:graphic>
      </p:graphicFrame>
      <p:sp>
        <p:nvSpPr>
          <p:cNvPr id="4" name="下箭头 3"/>
          <p:cNvSpPr/>
          <p:nvPr/>
        </p:nvSpPr>
        <p:spPr>
          <a:xfrm>
            <a:off x="6060421" y="1371599"/>
            <a:ext cx="361809" cy="618565"/>
          </a:xfrm>
          <a:prstGeom prst="downArrow">
            <a:avLst/>
          </a:prstGeom>
          <a:solidFill>
            <a:srgbClr val="FF70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37695680"/>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850" y="269621"/>
            <a:ext cx="5919350" cy="523220"/>
          </a:xfrm>
        </p:spPr>
        <p:txBody>
          <a:bodyPr/>
          <a:lstStyle/>
          <a:p>
            <a:endParaRPr lang="zh-CN" altLang="en-US" dirty="0"/>
          </a:p>
        </p:txBody>
      </p:sp>
      <p:sp>
        <p:nvSpPr>
          <p:cNvPr id="3" name="TextBox 2"/>
          <p:cNvSpPr txBox="1"/>
          <p:nvPr/>
        </p:nvSpPr>
        <p:spPr>
          <a:xfrm>
            <a:off x="3147873" y="1854478"/>
            <a:ext cx="6587799" cy="523220"/>
          </a:xfrm>
          <a:prstGeom prst="rect">
            <a:avLst/>
          </a:prstGeom>
          <a:noFill/>
        </p:spPr>
        <p:txBody>
          <a:bodyPr wrap="square" rtlCol="0">
            <a:spAutoFit/>
          </a:bodyPr>
          <a:lstStyle/>
          <a:p>
            <a:r>
              <a:rPr lang="en-US" altLang="zh-CN" sz="2800" b="1" dirty="0" smtClean="0">
                <a:latin typeface="楷体_GB2312" pitchFamily="49" charset="-122"/>
                <a:ea typeface="楷体_GB2312" pitchFamily="49" charset="-122"/>
              </a:rPr>
              <a:t>5   2   8   6   3   6   9   7   </a:t>
            </a:r>
          </a:p>
        </p:txBody>
      </p:sp>
      <p:graphicFrame>
        <p:nvGraphicFramePr>
          <p:cNvPr id="5" name="表格 4"/>
          <p:cNvGraphicFramePr>
            <a:graphicFrameLocks noGrp="1"/>
          </p:cNvGraphicFramePr>
          <p:nvPr>
            <p:extLst>
              <p:ext uri="{D42A27DB-BD31-4B8C-83A1-F6EECF244321}">
                <p14:modId xmlns:p14="http://schemas.microsoft.com/office/powerpoint/2010/main" val="2781794755"/>
              </p:ext>
            </p:extLst>
          </p:nvPr>
        </p:nvGraphicFramePr>
        <p:xfrm>
          <a:off x="1459755" y="2978770"/>
          <a:ext cx="9082740" cy="1378076"/>
        </p:xfrm>
        <a:graphic>
          <a:graphicData uri="http://schemas.openxmlformats.org/drawingml/2006/table">
            <a:tbl>
              <a:tblPr firstRow="1" bandRow="1">
                <a:tableStyleId>{5C22544A-7EE6-4342-B048-85BDC9FD1C3A}</a:tableStyleId>
              </a:tblPr>
              <a:tblGrid>
                <a:gridCol w="2270685"/>
                <a:gridCol w="2270685"/>
                <a:gridCol w="2270685"/>
                <a:gridCol w="2270685"/>
              </a:tblGrid>
              <a:tr h="689038">
                <a:tc>
                  <a:txBody>
                    <a:bodyPr/>
                    <a:lstStyle/>
                    <a:p>
                      <a:pPr algn="ctr"/>
                      <a:r>
                        <a:rPr lang="en-US" altLang="zh-CN" dirty="0" smtClean="0"/>
                        <a:t>1</a:t>
                      </a:r>
                      <a:endParaRPr lang="zh-CN" altLang="en-US" dirty="0"/>
                    </a:p>
                  </a:txBody>
                  <a:tcPr anchor="ctr" anchorCtr="1"/>
                </a:tc>
                <a:tc>
                  <a:txBody>
                    <a:bodyPr/>
                    <a:lstStyle/>
                    <a:p>
                      <a:pPr algn="ctr"/>
                      <a:r>
                        <a:rPr lang="en-US" altLang="zh-CN" dirty="0" smtClean="0"/>
                        <a:t>2</a:t>
                      </a:r>
                      <a:endParaRPr lang="zh-CN" altLang="en-US" dirty="0"/>
                    </a:p>
                  </a:txBody>
                  <a:tcPr anchor="ctr" anchorCtr="1"/>
                </a:tc>
                <a:tc>
                  <a:txBody>
                    <a:bodyPr/>
                    <a:lstStyle/>
                    <a:p>
                      <a:pPr algn="ctr"/>
                      <a:r>
                        <a:rPr lang="en-US" altLang="zh-CN" dirty="0" smtClean="0"/>
                        <a:t>3</a:t>
                      </a:r>
                      <a:endParaRPr lang="zh-CN" altLang="en-US" dirty="0"/>
                    </a:p>
                  </a:txBody>
                  <a:tcPr anchor="ctr" anchorCtr="1"/>
                </a:tc>
                <a:tc>
                  <a:txBody>
                    <a:bodyPr/>
                    <a:lstStyle/>
                    <a:p>
                      <a:pPr algn="ctr"/>
                      <a:r>
                        <a:rPr lang="en-US" altLang="zh-CN" dirty="0" smtClean="0"/>
                        <a:t>4</a:t>
                      </a:r>
                      <a:endParaRPr lang="zh-CN" altLang="en-US" dirty="0"/>
                    </a:p>
                  </a:txBody>
                  <a:tcPr anchor="ctr" anchorCtr="1"/>
                </a:tc>
              </a:tr>
              <a:tr h="689038">
                <a:tc>
                  <a:txBody>
                    <a:bodyPr/>
                    <a:lstStyle/>
                    <a:p>
                      <a:pPr algn="ctr"/>
                      <a:r>
                        <a:rPr lang="en-US" altLang="zh-CN" dirty="0" smtClean="0"/>
                        <a:t>2</a:t>
                      </a:r>
                      <a:endParaRPr lang="zh-CN" altLang="en-US" dirty="0"/>
                    </a:p>
                  </a:txBody>
                  <a:tcPr anchor="ctr" anchorCtr="1"/>
                </a:tc>
                <a:tc>
                  <a:txBody>
                    <a:bodyPr/>
                    <a:lstStyle/>
                    <a:p>
                      <a:pPr algn="ctr"/>
                      <a:r>
                        <a:rPr lang="en-US" altLang="zh-CN" dirty="0" smtClean="0"/>
                        <a:t>3</a:t>
                      </a:r>
                      <a:endParaRPr lang="zh-CN" altLang="en-US" dirty="0"/>
                    </a:p>
                  </a:txBody>
                  <a:tcPr anchor="ctr" anchorCtr="1"/>
                </a:tc>
                <a:tc>
                  <a:txBody>
                    <a:bodyPr/>
                    <a:lstStyle/>
                    <a:p>
                      <a:pPr algn="ctr"/>
                      <a:r>
                        <a:rPr lang="en-US" altLang="zh-CN" dirty="0" smtClean="0"/>
                        <a:t>6</a:t>
                      </a:r>
                      <a:endParaRPr lang="zh-CN" altLang="en-US" dirty="0"/>
                    </a:p>
                  </a:txBody>
                  <a:tcPr anchor="ctr" anchorCtr="1"/>
                </a:tc>
                <a:tc>
                  <a:txBody>
                    <a:bodyPr/>
                    <a:lstStyle/>
                    <a:p>
                      <a:pPr algn="ctr"/>
                      <a:endParaRPr lang="zh-CN" altLang="en-US" dirty="0"/>
                    </a:p>
                  </a:txBody>
                  <a:tcPr anchor="ctr" anchorCtr="1"/>
                </a:tc>
              </a:tr>
            </a:tbl>
          </a:graphicData>
        </a:graphic>
      </p:graphicFrame>
      <p:sp>
        <p:nvSpPr>
          <p:cNvPr id="4" name="下箭头 3"/>
          <p:cNvSpPr/>
          <p:nvPr/>
        </p:nvSpPr>
        <p:spPr>
          <a:xfrm>
            <a:off x="6746221" y="1371598"/>
            <a:ext cx="361809" cy="618565"/>
          </a:xfrm>
          <a:prstGeom prst="downArrow">
            <a:avLst/>
          </a:prstGeom>
          <a:solidFill>
            <a:srgbClr val="FF70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3631775"/>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850" y="269621"/>
            <a:ext cx="5919350" cy="523220"/>
          </a:xfrm>
        </p:spPr>
        <p:txBody>
          <a:bodyPr/>
          <a:lstStyle/>
          <a:p>
            <a:endParaRPr lang="zh-CN" altLang="en-US" dirty="0"/>
          </a:p>
        </p:txBody>
      </p:sp>
      <p:sp>
        <p:nvSpPr>
          <p:cNvPr id="3" name="TextBox 2"/>
          <p:cNvSpPr txBox="1"/>
          <p:nvPr/>
        </p:nvSpPr>
        <p:spPr>
          <a:xfrm>
            <a:off x="3147873" y="1854478"/>
            <a:ext cx="6587799" cy="523220"/>
          </a:xfrm>
          <a:prstGeom prst="rect">
            <a:avLst/>
          </a:prstGeom>
          <a:noFill/>
        </p:spPr>
        <p:txBody>
          <a:bodyPr wrap="square" rtlCol="0">
            <a:spAutoFit/>
          </a:bodyPr>
          <a:lstStyle/>
          <a:p>
            <a:r>
              <a:rPr lang="en-US" altLang="zh-CN" sz="2800" b="1" dirty="0" smtClean="0">
                <a:latin typeface="楷体_GB2312" pitchFamily="49" charset="-122"/>
                <a:ea typeface="楷体_GB2312" pitchFamily="49" charset="-122"/>
              </a:rPr>
              <a:t>5   2   8   6   3   6   9   7   </a:t>
            </a:r>
          </a:p>
        </p:txBody>
      </p:sp>
      <p:graphicFrame>
        <p:nvGraphicFramePr>
          <p:cNvPr id="5" name="表格 4"/>
          <p:cNvGraphicFramePr>
            <a:graphicFrameLocks noGrp="1"/>
          </p:cNvGraphicFramePr>
          <p:nvPr>
            <p:extLst>
              <p:ext uri="{D42A27DB-BD31-4B8C-83A1-F6EECF244321}">
                <p14:modId xmlns:p14="http://schemas.microsoft.com/office/powerpoint/2010/main" val="201211344"/>
              </p:ext>
            </p:extLst>
          </p:nvPr>
        </p:nvGraphicFramePr>
        <p:xfrm>
          <a:off x="1459755" y="2978770"/>
          <a:ext cx="9082740" cy="1378076"/>
        </p:xfrm>
        <a:graphic>
          <a:graphicData uri="http://schemas.openxmlformats.org/drawingml/2006/table">
            <a:tbl>
              <a:tblPr firstRow="1" bandRow="1">
                <a:tableStyleId>{5C22544A-7EE6-4342-B048-85BDC9FD1C3A}</a:tableStyleId>
              </a:tblPr>
              <a:tblGrid>
                <a:gridCol w="2270685"/>
                <a:gridCol w="2270685"/>
                <a:gridCol w="2270685"/>
                <a:gridCol w="2270685"/>
              </a:tblGrid>
              <a:tr h="689038">
                <a:tc>
                  <a:txBody>
                    <a:bodyPr/>
                    <a:lstStyle/>
                    <a:p>
                      <a:pPr algn="ctr"/>
                      <a:r>
                        <a:rPr lang="en-US" altLang="zh-CN" dirty="0" smtClean="0"/>
                        <a:t>1</a:t>
                      </a:r>
                      <a:endParaRPr lang="zh-CN" altLang="en-US" dirty="0"/>
                    </a:p>
                  </a:txBody>
                  <a:tcPr anchor="ctr" anchorCtr="1"/>
                </a:tc>
                <a:tc>
                  <a:txBody>
                    <a:bodyPr/>
                    <a:lstStyle/>
                    <a:p>
                      <a:pPr algn="ctr"/>
                      <a:r>
                        <a:rPr lang="en-US" altLang="zh-CN" dirty="0" smtClean="0"/>
                        <a:t>2</a:t>
                      </a:r>
                      <a:endParaRPr lang="zh-CN" altLang="en-US" dirty="0"/>
                    </a:p>
                  </a:txBody>
                  <a:tcPr anchor="ctr" anchorCtr="1"/>
                </a:tc>
                <a:tc>
                  <a:txBody>
                    <a:bodyPr/>
                    <a:lstStyle/>
                    <a:p>
                      <a:pPr algn="ctr"/>
                      <a:r>
                        <a:rPr lang="en-US" altLang="zh-CN" dirty="0" smtClean="0"/>
                        <a:t>3</a:t>
                      </a:r>
                      <a:endParaRPr lang="zh-CN" altLang="en-US" dirty="0"/>
                    </a:p>
                  </a:txBody>
                  <a:tcPr anchor="ctr" anchorCtr="1"/>
                </a:tc>
                <a:tc>
                  <a:txBody>
                    <a:bodyPr/>
                    <a:lstStyle/>
                    <a:p>
                      <a:pPr algn="ctr"/>
                      <a:r>
                        <a:rPr lang="en-US" altLang="zh-CN" dirty="0" smtClean="0"/>
                        <a:t>4</a:t>
                      </a:r>
                      <a:endParaRPr lang="zh-CN" altLang="en-US" dirty="0"/>
                    </a:p>
                  </a:txBody>
                  <a:tcPr anchor="ctr" anchorCtr="1"/>
                </a:tc>
              </a:tr>
              <a:tr h="689038">
                <a:tc>
                  <a:txBody>
                    <a:bodyPr/>
                    <a:lstStyle/>
                    <a:p>
                      <a:pPr algn="ctr"/>
                      <a:r>
                        <a:rPr lang="en-US" altLang="zh-CN" dirty="0" smtClean="0"/>
                        <a:t>2</a:t>
                      </a:r>
                      <a:endParaRPr lang="zh-CN" altLang="en-US" dirty="0"/>
                    </a:p>
                  </a:txBody>
                  <a:tcPr anchor="ctr" anchorCtr="1"/>
                </a:tc>
                <a:tc>
                  <a:txBody>
                    <a:bodyPr/>
                    <a:lstStyle/>
                    <a:p>
                      <a:pPr algn="ctr"/>
                      <a:r>
                        <a:rPr lang="en-US" altLang="zh-CN" dirty="0" smtClean="0"/>
                        <a:t>3</a:t>
                      </a:r>
                      <a:endParaRPr lang="zh-CN" altLang="en-US" dirty="0"/>
                    </a:p>
                  </a:txBody>
                  <a:tcPr anchor="ctr" anchorCtr="1"/>
                </a:tc>
                <a:tc>
                  <a:txBody>
                    <a:bodyPr/>
                    <a:lstStyle/>
                    <a:p>
                      <a:pPr algn="ctr"/>
                      <a:r>
                        <a:rPr lang="en-US" altLang="zh-CN" dirty="0" smtClean="0"/>
                        <a:t>6</a:t>
                      </a:r>
                      <a:endParaRPr lang="zh-CN" altLang="en-US" dirty="0"/>
                    </a:p>
                  </a:txBody>
                  <a:tcPr anchor="ctr" anchorCtr="1"/>
                </a:tc>
                <a:tc>
                  <a:txBody>
                    <a:bodyPr/>
                    <a:lstStyle/>
                    <a:p>
                      <a:pPr algn="ctr"/>
                      <a:r>
                        <a:rPr lang="en-US" altLang="zh-CN" dirty="0" smtClean="0"/>
                        <a:t>9</a:t>
                      </a:r>
                      <a:endParaRPr lang="zh-CN" altLang="en-US" dirty="0"/>
                    </a:p>
                  </a:txBody>
                  <a:tcPr anchor="ctr" anchorCtr="1"/>
                </a:tc>
              </a:tr>
            </a:tbl>
          </a:graphicData>
        </a:graphic>
      </p:graphicFrame>
      <p:sp>
        <p:nvSpPr>
          <p:cNvPr id="4" name="下箭头 3"/>
          <p:cNvSpPr/>
          <p:nvPr/>
        </p:nvSpPr>
        <p:spPr>
          <a:xfrm>
            <a:off x="7472363" y="1371598"/>
            <a:ext cx="361809" cy="618565"/>
          </a:xfrm>
          <a:prstGeom prst="downArrow">
            <a:avLst/>
          </a:prstGeom>
          <a:solidFill>
            <a:srgbClr val="FF70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11074940"/>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850" y="269621"/>
            <a:ext cx="5919350" cy="523220"/>
          </a:xfrm>
        </p:spPr>
        <p:txBody>
          <a:bodyPr/>
          <a:lstStyle/>
          <a:p>
            <a:endParaRPr lang="zh-CN" altLang="en-US" dirty="0"/>
          </a:p>
        </p:txBody>
      </p:sp>
      <p:sp>
        <p:nvSpPr>
          <p:cNvPr id="3" name="TextBox 2"/>
          <p:cNvSpPr txBox="1"/>
          <p:nvPr/>
        </p:nvSpPr>
        <p:spPr>
          <a:xfrm>
            <a:off x="3147873" y="1854478"/>
            <a:ext cx="6587799" cy="523220"/>
          </a:xfrm>
          <a:prstGeom prst="rect">
            <a:avLst/>
          </a:prstGeom>
          <a:noFill/>
        </p:spPr>
        <p:txBody>
          <a:bodyPr wrap="square" rtlCol="0">
            <a:spAutoFit/>
          </a:bodyPr>
          <a:lstStyle/>
          <a:p>
            <a:r>
              <a:rPr lang="en-US" altLang="zh-CN" sz="2800" b="1" dirty="0" smtClean="0">
                <a:latin typeface="楷体_GB2312" pitchFamily="49" charset="-122"/>
                <a:ea typeface="楷体_GB2312" pitchFamily="49" charset="-122"/>
              </a:rPr>
              <a:t>5   2   8   6   3   6   9   7   </a:t>
            </a:r>
          </a:p>
        </p:txBody>
      </p:sp>
      <p:graphicFrame>
        <p:nvGraphicFramePr>
          <p:cNvPr id="5" name="表格 4"/>
          <p:cNvGraphicFramePr>
            <a:graphicFrameLocks noGrp="1"/>
          </p:cNvGraphicFramePr>
          <p:nvPr>
            <p:extLst>
              <p:ext uri="{D42A27DB-BD31-4B8C-83A1-F6EECF244321}">
                <p14:modId xmlns:p14="http://schemas.microsoft.com/office/powerpoint/2010/main" val="4222430628"/>
              </p:ext>
            </p:extLst>
          </p:nvPr>
        </p:nvGraphicFramePr>
        <p:xfrm>
          <a:off x="1459755" y="2978770"/>
          <a:ext cx="9082740" cy="1378076"/>
        </p:xfrm>
        <a:graphic>
          <a:graphicData uri="http://schemas.openxmlformats.org/drawingml/2006/table">
            <a:tbl>
              <a:tblPr firstRow="1" bandRow="1">
                <a:tableStyleId>{5C22544A-7EE6-4342-B048-85BDC9FD1C3A}</a:tableStyleId>
              </a:tblPr>
              <a:tblGrid>
                <a:gridCol w="2270685"/>
                <a:gridCol w="2270685"/>
                <a:gridCol w="2270685"/>
                <a:gridCol w="2270685"/>
              </a:tblGrid>
              <a:tr h="689038">
                <a:tc>
                  <a:txBody>
                    <a:bodyPr/>
                    <a:lstStyle/>
                    <a:p>
                      <a:pPr algn="ctr"/>
                      <a:r>
                        <a:rPr lang="en-US" altLang="zh-CN" dirty="0" smtClean="0"/>
                        <a:t>1</a:t>
                      </a:r>
                      <a:endParaRPr lang="zh-CN" altLang="en-US" dirty="0"/>
                    </a:p>
                  </a:txBody>
                  <a:tcPr anchor="ctr" anchorCtr="1"/>
                </a:tc>
                <a:tc>
                  <a:txBody>
                    <a:bodyPr/>
                    <a:lstStyle/>
                    <a:p>
                      <a:pPr algn="ctr"/>
                      <a:r>
                        <a:rPr lang="en-US" altLang="zh-CN" dirty="0" smtClean="0"/>
                        <a:t>2</a:t>
                      </a:r>
                      <a:endParaRPr lang="zh-CN" altLang="en-US" dirty="0"/>
                    </a:p>
                  </a:txBody>
                  <a:tcPr anchor="ctr" anchorCtr="1"/>
                </a:tc>
                <a:tc>
                  <a:txBody>
                    <a:bodyPr/>
                    <a:lstStyle/>
                    <a:p>
                      <a:pPr algn="ctr"/>
                      <a:r>
                        <a:rPr lang="en-US" altLang="zh-CN" dirty="0" smtClean="0"/>
                        <a:t>3</a:t>
                      </a:r>
                      <a:endParaRPr lang="zh-CN" altLang="en-US" dirty="0"/>
                    </a:p>
                  </a:txBody>
                  <a:tcPr anchor="ctr" anchorCtr="1"/>
                </a:tc>
                <a:tc>
                  <a:txBody>
                    <a:bodyPr/>
                    <a:lstStyle/>
                    <a:p>
                      <a:pPr algn="ctr"/>
                      <a:r>
                        <a:rPr lang="en-US" altLang="zh-CN" dirty="0" smtClean="0"/>
                        <a:t>4</a:t>
                      </a:r>
                      <a:endParaRPr lang="zh-CN" altLang="en-US" dirty="0"/>
                    </a:p>
                  </a:txBody>
                  <a:tcPr anchor="ctr" anchorCtr="1"/>
                </a:tc>
              </a:tr>
              <a:tr h="689038">
                <a:tc>
                  <a:txBody>
                    <a:bodyPr/>
                    <a:lstStyle/>
                    <a:p>
                      <a:pPr algn="ctr"/>
                      <a:r>
                        <a:rPr lang="en-US" altLang="zh-CN" dirty="0" smtClean="0"/>
                        <a:t>2</a:t>
                      </a:r>
                      <a:endParaRPr lang="zh-CN" altLang="en-US" dirty="0"/>
                    </a:p>
                  </a:txBody>
                  <a:tcPr anchor="ctr" anchorCtr="1"/>
                </a:tc>
                <a:tc>
                  <a:txBody>
                    <a:bodyPr/>
                    <a:lstStyle/>
                    <a:p>
                      <a:pPr algn="ctr"/>
                      <a:r>
                        <a:rPr lang="en-US" altLang="zh-CN" dirty="0" smtClean="0"/>
                        <a:t>3</a:t>
                      </a:r>
                      <a:endParaRPr lang="zh-CN" altLang="en-US" dirty="0"/>
                    </a:p>
                  </a:txBody>
                  <a:tcPr anchor="ctr" anchorCtr="1"/>
                </a:tc>
                <a:tc>
                  <a:txBody>
                    <a:bodyPr/>
                    <a:lstStyle/>
                    <a:p>
                      <a:pPr algn="ctr"/>
                      <a:r>
                        <a:rPr lang="en-US" altLang="zh-CN" dirty="0" smtClean="0"/>
                        <a:t>6</a:t>
                      </a:r>
                      <a:endParaRPr lang="zh-CN" altLang="en-US" dirty="0"/>
                    </a:p>
                  </a:txBody>
                  <a:tcPr anchor="ctr" anchorCtr="1"/>
                </a:tc>
                <a:tc>
                  <a:txBody>
                    <a:bodyPr/>
                    <a:lstStyle/>
                    <a:p>
                      <a:pPr algn="ctr"/>
                      <a:r>
                        <a:rPr lang="en-US" altLang="zh-CN" dirty="0" smtClean="0"/>
                        <a:t>7</a:t>
                      </a:r>
                      <a:endParaRPr lang="zh-CN" altLang="en-US" dirty="0"/>
                    </a:p>
                  </a:txBody>
                  <a:tcPr anchor="ctr" anchorCtr="1"/>
                </a:tc>
              </a:tr>
            </a:tbl>
          </a:graphicData>
        </a:graphic>
      </p:graphicFrame>
      <p:sp>
        <p:nvSpPr>
          <p:cNvPr id="4" name="下箭头 3"/>
          <p:cNvSpPr/>
          <p:nvPr/>
        </p:nvSpPr>
        <p:spPr>
          <a:xfrm>
            <a:off x="8158163" y="1371597"/>
            <a:ext cx="361809" cy="618565"/>
          </a:xfrm>
          <a:prstGeom prst="downArrow">
            <a:avLst/>
          </a:prstGeom>
          <a:solidFill>
            <a:srgbClr val="FF70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04816070"/>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850" y="269621"/>
            <a:ext cx="5919350" cy="523220"/>
          </a:xfrm>
        </p:spPr>
        <p:txBody>
          <a:bodyPr/>
          <a:lstStyle/>
          <a:p>
            <a:r>
              <a:rPr lang="zh-CN" altLang="en-US" dirty="0" smtClean="0"/>
              <a:t>导弹拦截 </a:t>
            </a:r>
            <a:r>
              <a:rPr lang="en-US" altLang="zh-CN" dirty="0" smtClean="0"/>
              <a:t>P1020</a:t>
            </a:r>
            <a:endParaRPr lang="zh-CN" altLang="en-US" dirty="0"/>
          </a:p>
        </p:txBody>
      </p:sp>
      <p:sp>
        <p:nvSpPr>
          <p:cNvPr id="3" name="TextBox 2"/>
          <p:cNvSpPr txBox="1"/>
          <p:nvPr/>
        </p:nvSpPr>
        <p:spPr>
          <a:xfrm>
            <a:off x="861872" y="1331258"/>
            <a:ext cx="10554681" cy="3539430"/>
          </a:xfrm>
          <a:prstGeom prst="rect">
            <a:avLst/>
          </a:prstGeom>
          <a:noFill/>
        </p:spPr>
        <p:txBody>
          <a:bodyPr wrap="square" rtlCol="0">
            <a:spAutoFit/>
          </a:bodyPr>
          <a:lstStyle/>
          <a:p>
            <a:r>
              <a:rPr lang="zh-CN" altLang="en-US" sz="2800" dirty="0"/>
              <a:t>某国为了防御敌国的导弹袭击，发展出一种导弹拦截系统。但是这种导弹拦截系统有一个缺陷：虽然它的第一发炮弹能够到达任意的高度，但是以后每一发炮弹都不能高于前一发的高度。某天，雷达捕捉到敌国的导弹来袭。由于该系统还在试用阶段，所以只有一套系统，因此有可能不能拦截所有的导弹。</a:t>
            </a:r>
          </a:p>
          <a:p>
            <a:r>
              <a:rPr lang="zh-CN" altLang="en-US" sz="2800" dirty="0"/>
              <a:t>输入导弹依次飞来的高度（雷达给出的高度数据是</a:t>
            </a:r>
            <a:r>
              <a:rPr lang="zh-CN" altLang="en-US" sz="2800" dirty="0" smtClean="0"/>
              <a:t>≤</a:t>
            </a:r>
            <a:r>
              <a:rPr lang="en-US" altLang="zh-CN" sz="2800" dirty="0" smtClean="0"/>
              <a:t>50000</a:t>
            </a:r>
            <a:r>
              <a:rPr lang="zh-CN" altLang="en-US" sz="2800" dirty="0" smtClean="0"/>
              <a:t>的</a:t>
            </a:r>
            <a:r>
              <a:rPr lang="zh-CN" altLang="en-US" sz="2800" dirty="0"/>
              <a:t>正整数），计算这套系统最多能拦截多少导弹，如果要拦截所有导弹最少要配备多少套这种导弹拦截系统。</a:t>
            </a:r>
          </a:p>
        </p:txBody>
      </p:sp>
    </p:spTree>
    <p:extLst>
      <p:ext uri="{BB962C8B-B14F-4D97-AF65-F5344CB8AC3E}">
        <p14:creationId xmlns:p14="http://schemas.microsoft.com/office/powerpoint/2010/main" val="2574249089"/>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87505" y="1048870"/>
            <a:ext cx="10448365" cy="1384995"/>
          </a:xfrm>
          <a:prstGeom prst="rect">
            <a:avLst/>
          </a:prstGeom>
          <a:noFill/>
        </p:spPr>
        <p:txBody>
          <a:bodyPr wrap="square" rtlCol="0">
            <a:spAutoFit/>
          </a:bodyPr>
          <a:lstStyle/>
          <a:p>
            <a:r>
              <a:rPr lang="zh-CN" altLang="en-US" sz="2800" dirty="0"/>
              <a:t> 有形如下图所示的数塔，从顶部出发，在每一结点可以选择向左走或是向右走，一直走到底层，要求找出一条路径，使路径上的值最大。</a:t>
            </a:r>
            <a:endParaRPr lang="en-US" altLang="zh-CN" sz="2800" dirty="0" smtClean="0"/>
          </a:p>
        </p:txBody>
      </p:sp>
      <p:sp>
        <p:nvSpPr>
          <p:cNvPr id="4" name="标题 3"/>
          <p:cNvSpPr>
            <a:spLocks noGrp="1"/>
          </p:cNvSpPr>
          <p:nvPr>
            <p:ph type="title"/>
          </p:nvPr>
        </p:nvSpPr>
        <p:spPr/>
        <p:txBody>
          <a:bodyPr/>
          <a:lstStyle/>
          <a:p>
            <a:r>
              <a:rPr lang="zh-CN" altLang="en-US" dirty="0" smtClean="0"/>
              <a:t>数塔问题</a:t>
            </a:r>
            <a:endParaRPr lang="zh-CN" altLang="en-US" dirty="0"/>
          </a:p>
        </p:txBody>
      </p:sp>
      <p:pic>
        <p:nvPicPr>
          <p:cNvPr id="30" name="Picture 5" descr="9-7-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6608" y="3146985"/>
            <a:ext cx="5797550" cy="262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8390468"/>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850" y="269621"/>
            <a:ext cx="5919350" cy="523220"/>
          </a:xfrm>
        </p:spPr>
        <p:txBody>
          <a:bodyPr/>
          <a:lstStyle/>
          <a:p>
            <a:r>
              <a:rPr lang="en-US" altLang="zh-CN" b="1" dirty="0"/>
              <a:t>Dilworth</a:t>
            </a:r>
            <a:r>
              <a:rPr lang="zh-CN" altLang="en-US" b="1" dirty="0"/>
              <a:t>定理</a:t>
            </a:r>
          </a:p>
        </p:txBody>
      </p:sp>
      <p:sp>
        <p:nvSpPr>
          <p:cNvPr id="3" name="TextBox 2"/>
          <p:cNvSpPr txBox="1"/>
          <p:nvPr/>
        </p:nvSpPr>
        <p:spPr>
          <a:xfrm>
            <a:off x="861872" y="1331258"/>
            <a:ext cx="10554681" cy="2246769"/>
          </a:xfrm>
          <a:prstGeom prst="rect">
            <a:avLst/>
          </a:prstGeom>
          <a:noFill/>
        </p:spPr>
        <p:txBody>
          <a:bodyPr wrap="square" rtlCol="0">
            <a:spAutoFit/>
          </a:bodyPr>
          <a:lstStyle/>
          <a:p>
            <a:r>
              <a:rPr lang="zh-CN" altLang="en-US" sz="2800" dirty="0"/>
              <a:t>令（</a:t>
            </a:r>
            <a:r>
              <a:rPr lang="en-US" altLang="zh-CN" sz="2800" dirty="0"/>
              <a:t>X,≤</a:t>
            </a:r>
            <a:r>
              <a:rPr lang="zh-CN" altLang="en-US" sz="2800" dirty="0"/>
              <a:t>）是一个有限偏序集，并令</a:t>
            </a:r>
            <a:r>
              <a:rPr lang="en-US" altLang="zh-CN" sz="2800" dirty="0"/>
              <a:t>m</a:t>
            </a:r>
            <a:r>
              <a:rPr lang="zh-CN" altLang="en-US" sz="2800" dirty="0"/>
              <a:t>是反链的最大的大小。则</a:t>
            </a:r>
            <a:r>
              <a:rPr lang="en-US" altLang="zh-CN" sz="2800" dirty="0"/>
              <a:t>X</a:t>
            </a:r>
            <a:r>
              <a:rPr lang="zh-CN" altLang="en-US" sz="2800" dirty="0"/>
              <a:t>可以被划分成</a:t>
            </a:r>
            <a:r>
              <a:rPr lang="en-US" altLang="zh-CN" sz="2800" dirty="0"/>
              <a:t>m</a:t>
            </a:r>
            <a:r>
              <a:rPr lang="zh-CN" altLang="en-US" sz="2800" dirty="0"/>
              <a:t>个但不能再少的链</a:t>
            </a:r>
            <a:r>
              <a:rPr lang="zh-CN" altLang="en-US" sz="2800" b="1" dirty="0" smtClean="0"/>
              <a:t>。</a:t>
            </a:r>
            <a:endParaRPr lang="en-US" altLang="zh-CN" sz="2800" b="1" dirty="0" smtClean="0"/>
          </a:p>
          <a:p>
            <a:endParaRPr lang="en-US" altLang="zh-CN" sz="2800" b="1" dirty="0" smtClean="0"/>
          </a:p>
          <a:p>
            <a:endParaRPr lang="en-US" altLang="zh-CN" sz="2800" b="1" dirty="0"/>
          </a:p>
          <a:p>
            <a:r>
              <a:rPr lang="zh-CN" altLang="en-US" sz="2800" dirty="0" smtClean="0">
                <a:solidFill>
                  <a:srgbClr val="FF0000"/>
                </a:solidFill>
              </a:rPr>
              <a:t>不</a:t>
            </a:r>
            <a:r>
              <a:rPr lang="zh-CN" altLang="en-US" sz="2800" dirty="0" smtClean="0">
                <a:solidFill>
                  <a:srgbClr val="FF0000"/>
                </a:solidFill>
              </a:rPr>
              <a:t>上升子序列的最少划分</a:t>
            </a:r>
            <a:r>
              <a:rPr lang="en-US" altLang="zh-CN" sz="2800" dirty="0" smtClean="0">
                <a:solidFill>
                  <a:srgbClr val="FF0000"/>
                </a:solidFill>
              </a:rPr>
              <a:t>=</a:t>
            </a:r>
            <a:r>
              <a:rPr lang="zh-CN" altLang="en-US" sz="2800" dirty="0" smtClean="0">
                <a:solidFill>
                  <a:srgbClr val="FF0000"/>
                </a:solidFill>
              </a:rPr>
              <a:t>最长递增子序列的长度</a:t>
            </a:r>
            <a:endParaRPr lang="zh-CN" altLang="en-US" sz="2800" dirty="0">
              <a:solidFill>
                <a:srgbClr val="FF0000"/>
              </a:solidFill>
            </a:endParaRPr>
          </a:p>
        </p:txBody>
      </p:sp>
    </p:spTree>
    <p:extLst>
      <p:ext uri="{BB962C8B-B14F-4D97-AF65-F5344CB8AC3E}">
        <p14:creationId xmlns:p14="http://schemas.microsoft.com/office/powerpoint/2010/main" val="3494986840"/>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850" y="269621"/>
            <a:ext cx="5919350" cy="523220"/>
          </a:xfrm>
        </p:spPr>
        <p:txBody>
          <a:bodyPr/>
          <a:lstStyle/>
          <a:p>
            <a:r>
              <a:rPr lang="zh-CN" altLang="en-US" dirty="0"/>
              <a:t>最大矩阵连乘</a:t>
            </a:r>
            <a:r>
              <a:rPr lang="zh-CN" altLang="en-US" dirty="0" smtClean="0"/>
              <a:t>次数</a:t>
            </a:r>
            <a:r>
              <a:rPr lang="en-US" altLang="zh-CN" dirty="0" smtClean="0"/>
              <a:t> —— </a:t>
            </a:r>
            <a:r>
              <a:rPr lang="zh-CN" altLang="en-US" dirty="0" smtClean="0"/>
              <a:t>区间</a:t>
            </a:r>
            <a:r>
              <a:rPr lang="en-US" altLang="zh-CN" dirty="0" err="1" smtClean="0"/>
              <a:t>dp</a:t>
            </a:r>
            <a:endParaRPr lang="zh-CN" altLang="en-US" dirty="0"/>
          </a:p>
        </p:txBody>
      </p:sp>
      <p:sp>
        <p:nvSpPr>
          <p:cNvPr id="3" name="TextBox 2"/>
          <p:cNvSpPr txBox="1"/>
          <p:nvPr/>
        </p:nvSpPr>
        <p:spPr>
          <a:xfrm>
            <a:off x="861872" y="954740"/>
            <a:ext cx="10554681" cy="6001643"/>
          </a:xfrm>
          <a:prstGeom prst="rect">
            <a:avLst/>
          </a:prstGeom>
          <a:noFill/>
        </p:spPr>
        <p:txBody>
          <a:bodyPr wrap="square" rtlCol="0">
            <a:spAutoFit/>
          </a:bodyPr>
          <a:lstStyle/>
          <a:p>
            <a:r>
              <a:rPr lang="en-US" altLang="zh-CN" sz="2400" dirty="0" smtClean="0"/>
              <a:t>【</a:t>
            </a:r>
            <a:r>
              <a:rPr lang="zh-CN" altLang="en-US" sz="2400" dirty="0" smtClean="0"/>
              <a:t>题目描述</a:t>
            </a:r>
            <a:r>
              <a:rPr lang="en-US" altLang="zh-CN" sz="2400" dirty="0" smtClean="0"/>
              <a:t>】</a:t>
            </a:r>
          </a:p>
          <a:p>
            <a:r>
              <a:rPr lang="en-US" altLang="zh-CN" sz="2400" dirty="0"/>
              <a:t>	</a:t>
            </a:r>
            <a:r>
              <a:rPr lang="zh-CN" altLang="en-US" sz="2400" dirty="0" smtClean="0"/>
              <a:t>给定</a:t>
            </a:r>
            <a:r>
              <a:rPr lang="en-US" altLang="zh-CN" sz="2400" dirty="0"/>
              <a:t>n</a:t>
            </a:r>
            <a:r>
              <a:rPr lang="zh-CN" altLang="en-US" sz="2400" dirty="0"/>
              <a:t>个矩阵｛</a:t>
            </a:r>
            <a:r>
              <a:rPr lang="en-US" altLang="zh-CN" sz="2400" dirty="0"/>
              <a:t>A1,A2,…,An</a:t>
            </a:r>
            <a:r>
              <a:rPr lang="zh-CN" altLang="en-US" sz="2400" dirty="0"/>
              <a:t>｝，其中</a:t>
            </a:r>
            <a:r>
              <a:rPr lang="en-US" altLang="zh-CN" sz="2400" dirty="0"/>
              <a:t>Ai</a:t>
            </a:r>
            <a:r>
              <a:rPr lang="zh-CN" altLang="en-US" sz="2400" dirty="0"/>
              <a:t>与</a:t>
            </a:r>
            <a:r>
              <a:rPr lang="en-US" altLang="zh-CN" sz="2400" dirty="0"/>
              <a:t>Ai+1</a:t>
            </a:r>
            <a:r>
              <a:rPr lang="zh-CN" altLang="en-US" sz="2400" dirty="0"/>
              <a:t>是可乘的，</a:t>
            </a:r>
            <a:r>
              <a:rPr lang="en-US" altLang="zh-CN" sz="2400" dirty="0"/>
              <a:t>i=1,2 ,…,n-1</a:t>
            </a:r>
            <a:r>
              <a:rPr lang="zh-CN" altLang="en-US" sz="2400" dirty="0"/>
              <a:t>。如何确定计算矩阵连乘积的计算次序，使得依此次序计算矩阵连乘积需要的数乘次数最大</a:t>
            </a:r>
            <a:r>
              <a:rPr lang="zh-CN" altLang="en-US" sz="2400" dirty="0" smtClean="0"/>
              <a:t>。</a:t>
            </a:r>
            <a:endParaRPr lang="en-US" altLang="zh-CN" sz="2400" dirty="0" smtClean="0"/>
          </a:p>
          <a:p>
            <a:r>
              <a:rPr lang="en-US" altLang="zh-CN" sz="2400" dirty="0" smtClean="0"/>
              <a:t>【</a:t>
            </a:r>
            <a:r>
              <a:rPr lang="zh-CN" altLang="en-US" sz="2400" dirty="0" smtClean="0"/>
              <a:t>输入格式</a:t>
            </a:r>
            <a:r>
              <a:rPr lang="en-US" altLang="zh-CN" sz="2400" dirty="0" smtClean="0"/>
              <a:t>】</a:t>
            </a:r>
          </a:p>
          <a:p>
            <a:r>
              <a:rPr lang="en-US" altLang="zh-CN" sz="2400" dirty="0"/>
              <a:t>	</a:t>
            </a:r>
            <a:r>
              <a:rPr lang="zh-CN" altLang="en-US" sz="2400" dirty="0"/>
              <a:t>输入包含多组测试数据。第一行为一个整数</a:t>
            </a:r>
            <a:r>
              <a:rPr lang="en-US" altLang="zh-CN" sz="2400" dirty="0"/>
              <a:t>C</a:t>
            </a:r>
            <a:r>
              <a:rPr lang="zh-CN" altLang="en-US" sz="2400" dirty="0"/>
              <a:t>，表示有</a:t>
            </a:r>
            <a:r>
              <a:rPr lang="en-US" altLang="zh-CN" sz="2400" dirty="0"/>
              <a:t>C</a:t>
            </a:r>
            <a:r>
              <a:rPr lang="zh-CN" altLang="en-US" sz="2400" dirty="0"/>
              <a:t>组测试数据，接下来有</a:t>
            </a:r>
            <a:r>
              <a:rPr lang="en-US" altLang="zh-CN" sz="2400" dirty="0"/>
              <a:t>2*C</a:t>
            </a:r>
            <a:r>
              <a:rPr lang="zh-CN" altLang="en-US" sz="2400" dirty="0"/>
              <a:t>行数据，每组测试数据占</a:t>
            </a:r>
            <a:r>
              <a:rPr lang="en-US" altLang="zh-CN" sz="2400" dirty="0"/>
              <a:t>2</a:t>
            </a:r>
            <a:r>
              <a:rPr lang="zh-CN" altLang="en-US" sz="2400" dirty="0"/>
              <a:t>行，每组测试数据第一行是</a:t>
            </a:r>
            <a:r>
              <a:rPr lang="en-US" altLang="zh-CN" sz="2400" dirty="0"/>
              <a:t>1</a:t>
            </a:r>
            <a:r>
              <a:rPr lang="zh-CN" altLang="en-US" sz="2400" dirty="0"/>
              <a:t>个整数</a:t>
            </a:r>
            <a:r>
              <a:rPr lang="en-US" altLang="zh-CN" sz="2400" dirty="0"/>
              <a:t>n(n≤10)</a:t>
            </a:r>
            <a:r>
              <a:rPr lang="zh-CN" altLang="en-US" sz="2400" dirty="0"/>
              <a:t>，表示有</a:t>
            </a:r>
            <a:r>
              <a:rPr lang="en-US" altLang="zh-CN" sz="2400" dirty="0"/>
              <a:t>n</a:t>
            </a:r>
            <a:r>
              <a:rPr lang="zh-CN" altLang="en-US" sz="2400" dirty="0"/>
              <a:t>个矩阵连乘</a:t>
            </a:r>
            <a:r>
              <a:rPr lang="en-US" altLang="zh-CN" sz="2400" dirty="0"/>
              <a:t>,</a:t>
            </a:r>
            <a:r>
              <a:rPr lang="zh-CN" altLang="en-US" sz="2400" dirty="0"/>
              <a:t>接下来一行有</a:t>
            </a:r>
            <a:r>
              <a:rPr lang="en-US" altLang="zh-CN" sz="2400" dirty="0"/>
              <a:t>n+1</a:t>
            </a:r>
            <a:r>
              <a:rPr lang="zh-CN" altLang="en-US" sz="2400" dirty="0"/>
              <a:t>个数</a:t>
            </a:r>
            <a:r>
              <a:rPr lang="en-US" altLang="zh-CN" sz="2400" dirty="0"/>
              <a:t>,</a:t>
            </a:r>
            <a:r>
              <a:rPr lang="zh-CN" altLang="en-US" sz="2400" dirty="0"/>
              <a:t>表示是</a:t>
            </a:r>
            <a:r>
              <a:rPr lang="en-US" altLang="zh-CN" sz="2400" dirty="0"/>
              <a:t>n</a:t>
            </a:r>
            <a:r>
              <a:rPr lang="zh-CN" altLang="en-US" sz="2400" dirty="0"/>
              <a:t>个矩阵的行及第</a:t>
            </a:r>
            <a:r>
              <a:rPr lang="en-US" altLang="zh-CN" sz="2400" dirty="0"/>
              <a:t>n</a:t>
            </a:r>
            <a:r>
              <a:rPr lang="zh-CN" altLang="en-US" sz="2400" dirty="0"/>
              <a:t>个矩阵的列</a:t>
            </a:r>
            <a:r>
              <a:rPr lang="en-US" altLang="zh-CN" sz="2400" dirty="0"/>
              <a:t>,</a:t>
            </a:r>
            <a:r>
              <a:rPr lang="zh-CN" altLang="en-US" sz="2400" dirty="0"/>
              <a:t>它们之间用空格隔开。</a:t>
            </a:r>
            <a:endParaRPr lang="en-US" altLang="zh-CN" sz="2400" dirty="0" smtClean="0"/>
          </a:p>
          <a:p>
            <a:r>
              <a:rPr lang="en-US" altLang="zh-CN" sz="2400" dirty="0" smtClean="0"/>
              <a:t>【</a:t>
            </a:r>
            <a:r>
              <a:rPr lang="zh-CN" altLang="en-US" sz="2400" dirty="0" smtClean="0"/>
              <a:t>输出格式</a:t>
            </a:r>
            <a:r>
              <a:rPr lang="en-US" altLang="zh-CN" sz="2400" dirty="0" smtClean="0"/>
              <a:t>】</a:t>
            </a:r>
          </a:p>
          <a:p>
            <a:r>
              <a:rPr lang="zh-CN" altLang="en-US" sz="2400" dirty="0"/>
              <a:t>你的输出应该有</a:t>
            </a:r>
            <a:r>
              <a:rPr lang="en-US" altLang="zh-CN" sz="2400" dirty="0"/>
              <a:t>C</a:t>
            </a:r>
            <a:r>
              <a:rPr lang="zh-CN" altLang="en-US" sz="2400" dirty="0"/>
              <a:t>行，即每组测试数据的输出占一行，它是计算出的矩阵最大连乘积次数</a:t>
            </a:r>
            <a:r>
              <a:rPr lang="zh-CN" altLang="en-US" sz="2400" dirty="0" smtClean="0"/>
              <a:t>。</a:t>
            </a:r>
            <a:endParaRPr lang="en-US" altLang="zh-CN" sz="2400" dirty="0" smtClean="0"/>
          </a:p>
          <a:p>
            <a:r>
              <a:rPr lang="en-US" altLang="zh-CN" sz="2400" dirty="0" smtClean="0"/>
              <a:t>【</a:t>
            </a:r>
            <a:r>
              <a:rPr lang="zh-CN" altLang="en-US" sz="2400" dirty="0" smtClean="0"/>
              <a:t>输入</a:t>
            </a:r>
            <a:r>
              <a:rPr lang="en-US" altLang="zh-CN" sz="2400" dirty="0" smtClean="0"/>
              <a:t>】                                                    【</a:t>
            </a:r>
            <a:r>
              <a:rPr lang="zh-CN" altLang="en-US" sz="2400" dirty="0" smtClean="0"/>
              <a:t>输出</a:t>
            </a:r>
            <a:r>
              <a:rPr lang="en-US" altLang="zh-CN" sz="2400" dirty="0" smtClean="0"/>
              <a:t>】</a:t>
            </a:r>
          </a:p>
          <a:p>
            <a:r>
              <a:rPr lang="en-US" altLang="zh-CN" sz="2400" dirty="0" smtClean="0"/>
              <a:t>1                                                                  </a:t>
            </a:r>
            <a:r>
              <a:rPr lang="en-US" altLang="zh-CN" sz="2400" dirty="0"/>
              <a:t>75000</a:t>
            </a:r>
            <a:br>
              <a:rPr lang="en-US" altLang="zh-CN" sz="2400" dirty="0"/>
            </a:br>
            <a:r>
              <a:rPr lang="en-US" altLang="zh-CN" sz="2400" dirty="0"/>
              <a:t>3</a:t>
            </a:r>
            <a:br>
              <a:rPr lang="en-US" altLang="zh-CN" sz="2400" dirty="0"/>
            </a:br>
            <a:r>
              <a:rPr lang="en-US" altLang="zh-CN" sz="2400" dirty="0"/>
              <a:t>10 100 5 50</a:t>
            </a:r>
            <a:endParaRPr lang="zh-CN" altLang="en-US" sz="2400" dirty="0"/>
          </a:p>
        </p:txBody>
      </p:sp>
    </p:spTree>
    <p:extLst>
      <p:ext uri="{BB962C8B-B14F-4D97-AF65-F5344CB8AC3E}">
        <p14:creationId xmlns:p14="http://schemas.microsoft.com/office/powerpoint/2010/main" val="3454101499"/>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850" y="269621"/>
            <a:ext cx="5919350" cy="523220"/>
          </a:xfrm>
        </p:spPr>
        <p:txBody>
          <a:bodyPr/>
          <a:lstStyle/>
          <a:p>
            <a:r>
              <a:rPr lang="zh-CN" altLang="en-US" dirty="0" smtClean="0"/>
              <a:t>分析</a:t>
            </a:r>
            <a:endParaRPr lang="zh-CN" altLang="en-US" dirty="0"/>
          </a:p>
        </p:txBody>
      </p:sp>
      <p:sp>
        <p:nvSpPr>
          <p:cNvPr id="3" name="TextBox 2"/>
          <p:cNvSpPr txBox="1"/>
          <p:nvPr/>
        </p:nvSpPr>
        <p:spPr>
          <a:xfrm>
            <a:off x="861872" y="954740"/>
            <a:ext cx="10554681" cy="3970318"/>
          </a:xfrm>
          <a:prstGeom prst="rect">
            <a:avLst/>
          </a:prstGeom>
          <a:noFill/>
        </p:spPr>
        <p:txBody>
          <a:bodyPr wrap="square" rtlCol="0">
            <a:spAutoFit/>
          </a:bodyPr>
          <a:lstStyle/>
          <a:p>
            <a:r>
              <a:rPr lang="en-US" altLang="zh-CN" sz="2800" dirty="0" smtClean="0"/>
              <a:t>	</a:t>
            </a:r>
            <a:r>
              <a:rPr lang="zh-CN" altLang="en-US" sz="2800" dirty="0" smtClean="0"/>
              <a:t>一个</a:t>
            </a:r>
            <a:r>
              <a:rPr lang="en-US" altLang="zh-CN" sz="2800" dirty="0" smtClean="0"/>
              <a:t>A*B</a:t>
            </a:r>
            <a:r>
              <a:rPr lang="zh-CN" altLang="en-US" sz="2800" dirty="0" smtClean="0"/>
              <a:t>的矩阵和一个</a:t>
            </a:r>
            <a:r>
              <a:rPr lang="en-US" altLang="zh-CN" sz="2800" dirty="0" smtClean="0"/>
              <a:t>B*C</a:t>
            </a:r>
            <a:r>
              <a:rPr lang="zh-CN" altLang="en-US" sz="2800" dirty="0" smtClean="0"/>
              <a:t>的矩阵相乘所需要的乘法次数是</a:t>
            </a:r>
            <a:r>
              <a:rPr lang="en-US" altLang="zh-CN" sz="2800" dirty="0" smtClean="0"/>
              <a:t>A*B*C</a:t>
            </a:r>
            <a:r>
              <a:rPr lang="zh-CN" altLang="en-US" sz="2800" dirty="0" smtClean="0"/>
              <a:t>次，得到的矩阵是</a:t>
            </a:r>
            <a:r>
              <a:rPr lang="en-US" altLang="zh-CN" sz="2800" dirty="0" smtClean="0"/>
              <a:t>A*C</a:t>
            </a:r>
            <a:r>
              <a:rPr lang="zh-CN" altLang="en-US" sz="2800" dirty="0" smtClean="0"/>
              <a:t>的。</a:t>
            </a:r>
            <a:endParaRPr lang="en-US" altLang="zh-CN" sz="2800" dirty="0" smtClean="0"/>
          </a:p>
          <a:p>
            <a:r>
              <a:rPr lang="en-US" altLang="zh-CN" sz="2800" dirty="0" smtClean="0"/>
              <a:t>	</a:t>
            </a:r>
            <a:r>
              <a:rPr lang="zh-CN" altLang="en-US" sz="2800" dirty="0" smtClean="0"/>
              <a:t>在运算的最后一步，总是由两部分来合成一个矩阵，因此我们只要枚举这一步，即可转到相应的子结构中去。我们定义</a:t>
            </a:r>
            <a:r>
              <a:rPr lang="en-US" altLang="zh-CN" sz="2800" dirty="0" err="1" smtClean="0"/>
              <a:t>dp</a:t>
            </a:r>
            <a:r>
              <a:rPr lang="en-US" altLang="zh-CN" sz="2800" dirty="0" smtClean="0"/>
              <a:t>[i][j]</a:t>
            </a:r>
            <a:r>
              <a:rPr lang="zh-CN" altLang="en-US" sz="2800" dirty="0" smtClean="0"/>
              <a:t>表示第</a:t>
            </a:r>
            <a:r>
              <a:rPr lang="en-US" altLang="zh-CN" sz="2800" dirty="0" smtClean="0"/>
              <a:t>i</a:t>
            </a:r>
            <a:r>
              <a:rPr lang="zh-CN" altLang="en-US" sz="2800" dirty="0" smtClean="0"/>
              <a:t>个矩阵到第</a:t>
            </a:r>
            <a:r>
              <a:rPr lang="en-US" altLang="zh-CN" sz="2800" dirty="0" smtClean="0"/>
              <a:t>j</a:t>
            </a:r>
            <a:r>
              <a:rPr lang="zh-CN" altLang="en-US" sz="2800" dirty="0" smtClean="0"/>
              <a:t>个矩阵相乘所能够达到的最多次数。</a:t>
            </a:r>
            <a:endParaRPr lang="en-US" altLang="zh-CN" sz="2800" dirty="0" smtClean="0"/>
          </a:p>
          <a:p>
            <a:endParaRPr lang="en-US" altLang="zh-CN" sz="2800" dirty="0"/>
          </a:p>
          <a:p>
            <a:r>
              <a:rPr lang="en-US" altLang="zh-CN" sz="2800" dirty="0" smtClean="0"/>
              <a:t>	</a:t>
            </a:r>
            <a:r>
              <a:rPr lang="zh-CN" altLang="en-US" sz="2800" dirty="0" smtClean="0"/>
              <a:t>于是我们可以知道如下方程：</a:t>
            </a:r>
            <a:endParaRPr lang="en-US" altLang="zh-CN" sz="2800" dirty="0" smtClean="0"/>
          </a:p>
          <a:p>
            <a:r>
              <a:rPr lang="en-US" altLang="zh-CN" sz="2800" dirty="0"/>
              <a:t>	</a:t>
            </a:r>
            <a:r>
              <a:rPr lang="en-US" altLang="zh-CN" sz="2800" dirty="0" err="1" smtClean="0"/>
              <a:t>dp</a:t>
            </a:r>
            <a:r>
              <a:rPr lang="en-US" altLang="zh-CN" sz="2800" dirty="0" smtClean="0"/>
              <a:t>[i][j] = max{</a:t>
            </a:r>
            <a:r>
              <a:rPr lang="en-US" altLang="zh-CN" sz="2800" dirty="0" err="1" smtClean="0"/>
              <a:t>dp</a:t>
            </a:r>
            <a:r>
              <a:rPr lang="en-US" altLang="zh-CN" sz="2800" dirty="0" smtClean="0"/>
              <a:t>[i][k] + </a:t>
            </a:r>
            <a:r>
              <a:rPr lang="en-US" altLang="zh-CN" sz="2800" dirty="0" err="1" smtClean="0"/>
              <a:t>dp</a:t>
            </a:r>
            <a:r>
              <a:rPr lang="en-US" altLang="zh-CN" sz="2800" dirty="0" smtClean="0"/>
              <a:t>[k + 1][j]} + T(</a:t>
            </a:r>
            <a:r>
              <a:rPr lang="en-US" altLang="zh-CN" sz="2800" dirty="0" err="1" smtClean="0"/>
              <a:t>i,k,j</a:t>
            </a:r>
            <a:r>
              <a:rPr lang="en-US" altLang="zh-CN" sz="2800" dirty="0" smtClean="0"/>
              <a:t>)</a:t>
            </a:r>
          </a:p>
          <a:p>
            <a:r>
              <a:rPr lang="en-US" altLang="zh-CN" sz="2800" dirty="0" smtClean="0"/>
              <a:t>	T(</a:t>
            </a:r>
            <a:r>
              <a:rPr lang="en-US" altLang="zh-CN" sz="2800" dirty="0" err="1" smtClean="0"/>
              <a:t>i,k,j</a:t>
            </a:r>
            <a:r>
              <a:rPr lang="en-US" altLang="zh-CN" sz="2800" dirty="0" smtClean="0"/>
              <a:t>)</a:t>
            </a:r>
            <a:r>
              <a:rPr lang="zh-CN" altLang="en-US" sz="2800" dirty="0" smtClean="0"/>
              <a:t>表示最后一步所需要的乘法次数。</a:t>
            </a:r>
            <a:endParaRPr lang="zh-CN" altLang="en-US" sz="2800" dirty="0"/>
          </a:p>
        </p:txBody>
      </p:sp>
    </p:spTree>
    <p:extLst>
      <p:ext uri="{BB962C8B-B14F-4D97-AF65-F5344CB8AC3E}">
        <p14:creationId xmlns:p14="http://schemas.microsoft.com/office/powerpoint/2010/main" val="1317273547"/>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850" y="269621"/>
            <a:ext cx="5919350" cy="523220"/>
          </a:xfrm>
        </p:spPr>
        <p:txBody>
          <a:bodyPr/>
          <a:lstStyle/>
          <a:p>
            <a:r>
              <a:rPr lang="zh-CN" altLang="en-US" dirty="0" smtClean="0"/>
              <a:t>最长公共子序列</a:t>
            </a:r>
            <a:endParaRPr lang="zh-CN" altLang="en-US" dirty="0"/>
          </a:p>
        </p:txBody>
      </p:sp>
      <p:sp>
        <p:nvSpPr>
          <p:cNvPr id="4" name="Rectangle 2"/>
          <p:cNvSpPr>
            <a:spLocks noChangeArrowheads="1"/>
          </p:cNvSpPr>
          <p:nvPr/>
        </p:nvSpPr>
        <p:spPr bwMode="auto">
          <a:xfrm>
            <a:off x="976313" y="1380938"/>
            <a:ext cx="7056437" cy="19081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Rectangle 3"/>
          <p:cNvSpPr>
            <a:spLocks noChangeArrowheads="1"/>
          </p:cNvSpPr>
          <p:nvPr/>
        </p:nvSpPr>
        <p:spPr bwMode="auto">
          <a:xfrm>
            <a:off x="971550" y="3468501"/>
            <a:ext cx="7061200" cy="19081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Rectangle 5"/>
          <p:cNvSpPr txBox="1">
            <a:spLocks noChangeArrowheads="1"/>
          </p:cNvSpPr>
          <p:nvPr/>
        </p:nvSpPr>
        <p:spPr>
          <a:xfrm>
            <a:off x="1120775" y="1415863"/>
            <a:ext cx="5472113" cy="20875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None/>
            </a:pPr>
            <a:r>
              <a:rPr lang="en-US" altLang="zh-CN" b="1" smtClean="0"/>
              <a:t>Sample Input</a:t>
            </a:r>
            <a:br>
              <a:rPr lang="en-US" altLang="zh-CN" b="1" smtClean="0"/>
            </a:br>
            <a:r>
              <a:rPr lang="en-US" altLang="zh-CN" b="1" smtClean="0"/>
              <a:t>abcfbc abfcab</a:t>
            </a:r>
            <a:br>
              <a:rPr lang="en-US" altLang="zh-CN" b="1" smtClean="0"/>
            </a:br>
            <a:r>
              <a:rPr lang="en-US" altLang="zh-CN" b="1" smtClean="0"/>
              <a:t>programming contest </a:t>
            </a:r>
            <a:br>
              <a:rPr lang="en-US" altLang="zh-CN" b="1" smtClean="0"/>
            </a:br>
            <a:r>
              <a:rPr lang="en-US" altLang="zh-CN" b="1" smtClean="0"/>
              <a:t>abcd mnp </a:t>
            </a:r>
          </a:p>
        </p:txBody>
      </p:sp>
      <p:sp>
        <p:nvSpPr>
          <p:cNvPr id="7" name="Text Box 6"/>
          <p:cNvSpPr txBox="1">
            <a:spLocks noChangeArrowheads="1"/>
          </p:cNvSpPr>
          <p:nvPr/>
        </p:nvSpPr>
        <p:spPr bwMode="auto">
          <a:xfrm>
            <a:off x="1157288" y="3539938"/>
            <a:ext cx="3565525" cy="158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pitchFamily="34" charset="0"/>
                <a:ea typeface="宋体" pitchFamily="2" charset="-122"/>
              </a:defRPr>
            </a:lvl1pPr>
            <a:lvl2pPr marL="742950" indent="-285750" eaLnBrk="0" hangingPunct="0">
              <a:defRPr kumimoji="1">
                <a:solidFill>
                  <a:schemeClr val="tx1"/>
                </a:solidFill>
                <a:latin typeface="Arial" pitchFamily="34" charset="0"/>
                <a:ea typeface="宋体" pitchFamily="2" charset="-122"/>
              </a:defRPr>
            </a:lvl2pPr>
            <a:lvl3pPr marL="1143000" indent="-228600" eaLnBrk="0" hangingPunct="0">
              <a:defRPr kumimoji="1">
                <a:solidFill>
                  <a:schemeClr val="tx1"/>
                </a:solidFill>
                <a:latin typeface="Arial" pitchFamily="34" charset="0"/>
                <a:ea typeface="宋体" pitchFamily="2" charset="-122"/>
              </a:defRPr>
            </a:lvl3pPr>
            <a:lvl4pPr marL="1600200" indent="-228600" eaLnBrk="0" hangingPunct="0">
              <a:defRPr kumimoji="1">
                <a:solidFill>
                  <a:schemeClr val="tx1"/>
                </a:solidFill>
                <a:latin typeface="Arial" pitchFamily="34" charset="0"/>
                <a:ea typeface="宋体" pitchFamily="2" charset="-122"/>
              </a:defRPr>
            </a:lvl4pPr>
            <a:lvl5pPr marL="2057400" indent="-228600" eaLnBrk="0" hangingPunct="0">
              <a:defRPr kumimoji="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a:solidFill>
                  <a:schemeClr val="tx1"/>
                </a:solidFill>
                <a:latin typeface="Arial" pitchFamily="34" charset="0"/>
                <a:ea typeface="宋体" pitchFamily="2" charset="-122"/>
              </a:defRPr>
            </a:lvl9pPr>
          </a:lstStyle>
          <a:p>
            <a:pPr eaLnBrk="1" hangingPunct="1">
              <a:lnSpc>
                <a:spcPct val="70000"/>
              </a:lnSpc>
              <a:spcBef>
                <a:spcPct val="20000"/>
              </a:spcBef>
              <a:buClr>
                <a:schemeClr val="tx2"/>
              </a:buClr>
              <a:buSzPct val="75000"/>
              <a:buFont typeface="Wingdings" pitchFamily="2" charset="2"/>
              <a:buNone/>
            </a:pPr>
            <a:r>
              <a:rPr lang="en-US" altLang="zh-CN" sz="3200" b="1">
                <a:latin typeface="Times New Roman" pitchFamily="18" charset="0"/>
              </a:rPr>
              <a:t>Sample Output</a:t>
            </a:r>
            <a:r>
              <a:rPr lang="en-US" altLang="zh-CN" sz="3600">
                <a:latin typeface="Times New Roman" pitchFamily="18" charset="0"/>
              </a:rPr>
              <a:t/>
            </a:r>
            <a:br>
              <a:rPr lang="en-US" altLang="zh-CN" sz="3600">
                <a:latin typeface="Times New Roman" pitchFamily="18" charset="0"/>
              </a:rPr>
            </a:br>
            <a:r>
              <a:rPr lang="en-US" altLang="zh-CN" sz="3600">
                <a:latin typeface="Times New Roman" pitchFamily="18" charset="0"/>
              </a:rPr>
              <a:t>  </a:t>
            </a:r>
            <a:r>
              <a:rPr lang="en-US" altLang="zh-CN" sz="3600" b="1">
                <a:latin typeface="Times New Roman" pitchFamily="18" charset="0"/>
              </a:rPr>
              <a:t>4</a:t>
            </a:r>
            <a:br>
              <a:rPr lang="en-US" altLang="zh-CN" sz="3600" b="1">
                <a:latin typeface="Times New Roman" pitchFamily="18" charset="0"/>
              </a:rPr>
            </a:br>
            <a:r>
              <a:rPr lang="en-US" altLang="zh-CN" sz="3600" b="1">
                <a:latin typeface="Times New Roman" pitchFamily="18" charset="0"/>
              </a:rPr>
              <a:t>  2</a:t>
            </a:r>
            <a:br>
              <a:rPr lang="en-US" altLang="zh-CN" sz="3600" b="1">
                <a:latin typeface="Times New Roman" pitchFamily="18" charset="0"/>
              </a:rPr>
            </a:br>
            <a:r>
              <a:rPr lang="en-US" altLang="zh-CN" sz="3600" b="1">
                <a:latin typeface="Times New Roman" pitchFamily="18" charset="0"/>
              </a:rPr>
              <a:t>  0</a:t>
            </a:r>
          </a:p>
        </p:txBody>
      </p:sp>
    </p:spTree>
    <p:extLst>
      <p:ext uri="{BB962C8B-B14F-4D97-AF65-F5344CB8AC3E}">
        <p14:creationId xmlns:p14="http://schemas.microsoft.com/office/powerpoint/2010/main" val="1420898655"/>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850" y="269621"/>
            <a:ext cx="5919350" cy="523220"/>
          </a:xfrm>
        </p:spPr>
        <p:txBody>
          <a:bodyPr/>
          <a:lstStyle/>
          <a:p>
            <a:r>
              <a:rPr lang="zh-CN" altLang="en-US" dirty="0" smtClean="0"/>
              <a:t>辅助空间变化示意图</a:t>
            </a:r>
            <a:endParaRPr lang="zh-CN" altLang="en-US" dirty="0"/>
          </a:p>
        </p:txBody>
      </p:sp>
      <p:graphicFrame>
        <p:nvGraphicFramePr>
          <p:cNvPr id="8" name="Group 77"/>
          <p:cNvGraphicFramePr>
            <a:graphicFrameLocks/>
          </p:cNvGraphicFramePr>
          <p:nvPr>
            <p:extLst>
              <p:ext uri="{D42A27DB-BD31-4B8C-83A1-F6EECF244321}">
                <p14:modId xmlns:p14="http://schemas.microsoft.com/office/powerpoint/2010/main" val="3308408546"/>
              </p:ext>
            </p:extLst>
          </p:nvPr>
        </p:nvGraphicFramePr>
        <p:xfrm>
          <a:off x="1042988" y="1249923"/>
          <a:ext cx="10091179" cy="5110539"/>
        </p:xfrm>
        <a:graphic>
          <a:graphicData uri="http://schemas.openxmlformats.org/drawingml/2006/table">
            <a:tbl>
              <a:tblPr/>
              <a:tblGrid>
                <a:gridCol w="1444152"/>
                <a:gridCol w="1437444"/>
                <a:gridCol w="1444152"/>
                <a:gridCol w="1439681"/>
                <a:gridCol w="1444152"/>
                <a:gridCol w="1437446"/>
                <a:gridCol w="1444152"/>
              </a:tblGrid>
              <a:tr h="730077">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3200" b="1" i="0" u="none" strike="noStrike" cap="none" normalizeH="0" baseline="0" dirty="0" smtClean="0">
                        <a:ln>
                          <a:noFill/>
                        </a:ln>
                        <a:solidFill>
                          <a:schemeClr val="tx1"/>
                        </a:solidFill>
                        <a:effectLst/>
                        <a:latin typeface="Tahoma" pitchFamily="34" charset="0"/>
                        <a:ea typeface="宋体" pitchFamily="2" charset="-122"/>
                      </a:endParaRP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1" i="0" u="none" strike="noStrike" cap="none" normalizeH="0" baseline="0" smtClean="0">
                          <a:ln>
                            <a:noFill/>
                          </a:ln>
                          <a:solidFill>
                            <a:schemeClr val="hlink"/>
                          </a:solidFill>
                          <a:effectLst/>
                          <a:latin typeface="Tahoma" pitchFamily="34" charset="0"/>
                          <a:ea typeface="宋体" pitchFamily="2" charset="-122"/>
                        </a:rPr>
                        <a:t>a</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1" i="0" u="none" strike="noStrike" cap="none" normalizeH="0" baseline="0" smtClean="0">
                          <a:ln>
                            <a:noFill/>
                          </a:ln>
                          <a:solidFill>
                            <a:schemeClr val="hlink"/>
                          </a:solidFill>
                          <a:effectLst/>
                          <a:latin typeface="Tahoma" pitchFamily="34" charset="0"/>
                          <a:ea typeface="宋体" pitchFamily="2" charset="-122"/>
                        </a:rPr>
                        <a:t>b</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1" i="0" u="none" strike="noStrike" cap="none" normalizeH="0" baseline="0" smtClean="0">
                          <a:ln>
                            <a:noFill/>
                          </a:ln>
                          <a:solidFill>
                            <a:schemeClr val="hlink"/>
                          </a:solidFill>
                          <a:effectLst/>
                          <a:latin typeface="Tahoma" pitchFamily="34" charset="0"/>
                          <a:ea typeface="宋体" pitchFamily="2" charset="-122"/>
                        </a:rPr>
                        <a:t>c</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1" i="0" u="none" strike="noStrike" cap="none" normalizeH="0" baseline="0" smtClean="0">
                          <a:ln>
                            <a:noFill/>
                          </a:ln>
                          <a:solidFill>
                            <a:schemeClr val="hlink"/>
                          </a:solidFill>
                          <a:effectLst/>
                          <a:latin typeface="Tahoma" pitchFamily="34" charset="0"/>
                          <a:ea typeface="宋体" pitchFamily="2" charset="-122"/>
                        </a:rPr>
                        <a:t>f</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1" i="0" u="none" strike="noStrike" cap="none" normalizeH="0" baseline="0" smtClean="0">
                          <a:ln>
                            <a:noFill/>
                          </a:ln>
                          <a:solidFill>
                            <a:schemeClr val="hlink"/>
                          </a:solidFill>
                          <a:effectLst/>
                          <a:latin typeface="Tahoma" pitchFamily="34" charset="0"/>
                          <a:ea typeface="宋体" pitchFamily="2" charset="-122"/>
                        </a:rPr>
                        <a:t>b</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1" i="0" u="none" strike="noStrike" cap="none" normalizeH="0" baseline="0" smtClean="0">
                          <a:ln>
                            <a:noFill/>
                          </a:ln>
                          <a:solidFill>
                            <a:schemeClr val="hlink"/>
                          </a:solidFill>
                          <a:effectLst/>
                          <a:latin typeface="Tahoma" pitchFamily="34" charset="0"/>
                          <a:ea typeface="宋体" pitchFamily="2" charset="-122"/>
                        </a:rPr>
                        <a:t>c</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0077">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1" i="0" u="none" strike="noStrike" cap="none" normalizeH="0" baseline="0" smtClean="0">
                          <a:ln>
                            <a:noFill/>
                          </a:ln>
                          <a:solidFill>
                            <a:schemeClr val="hlink"/>
                          </a:solidFill>
                          <a:effectLst/>
                          <a:latin typeface="Tahoma" pitchFamily="34" charset="0"/>
                          <a:ea typeface="宋体" pitchFamily="2" charset="-122"/>
                        </a:rPr>
                        <a:t>a</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1" i="0" u="none" strike="noStrike" cap="none" normalizeH="0" baseline="0" smtClean="0">
                          <a:ln>
                            <a:noFill/>
                          </a:ln>
                          <a:solidFill>
                            <a:schemeClr val="tx1"/>
                          </a:solidFill>
                          <a:effectLst/>
                          <a:latin typeface="Tahoma" pitchFamily="34" charset="0"/>
                          <a:ea typeface="宋体" pitchFamily="2" charset="-122"/>
                        </a:rPr>
                        <a:t>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1" i="0" u="none" strike="noStrike" cap="none" normalizeH="0" baseline="0" smtClean="0">
                          <a:ln>
                            <a:noFill/>
                          </a:ln>
                          <a:solidFill>
                            <a:schemeClr val="tx1"/>
                          </a:solidFill>
                          <a:effectLst/>
                          <a:latin typeface="Tahoma" pitchFamily="34" charset="0"/>
                          <a:ea typeface="宋体" pitchFamily="2" charset="-122"/>
                        </a:rPr>
                        <a:t>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1" i="0" u="none" strike="noStrike" cap="none" normalizeH="0" baseline="0" smtClean="0">
                          <a:ln>
                            <a:noFill/>
                          </a:ln>
                          <a:solidFill>
                            <a:schemeClr val="tx1"/>
                          </a:solidFill>
                          <a:effectLst/>
                          <a:latin typeface="Tahoma" pitchFamily="34" charset="0"/>
                          <a:ea typeface="宋体" pitchFamily="2" charset="-122"/>
                        </a:rPr>
                        <a:t>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1" i="0" u="none" strike="noStrike" cap="none" normalizeH="0" baseline="0" smtClean="0">
                          <a:ln>
                            <a:noFill/>
                          </a:ln>
                          <a:solidFill>
                            <a:schemeClr val="tx1"/>
                          </a:solidFill>
                          <a:effectLst/>
                          <a:latin typeface="Tahoma" pitchFamily="34" charset="0"/>
                          <a:ea typeface="宋体" pitchFamily="2" charset="-122"/>
                        </a:rPr>
                        <a:t>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1" i="0" u="none" strike="noStrike" cap="none" normalizeH="0" baseline="0" smtClean="0">
                          <a:ln>
                            <a:noFill/>
                          </a:ln>
                          <a:solidFill>
                            <a:schemeClr val="tx1"/>
                          </a:solidFill>
                          <a:effectLst/>
                          <a:latin typeface="Tahoma" pitchFamily="34" charset="0"/>
                          <a:ea typeface="宋体" pitchFamily="2" charset="-122"/>
                        </a:rPr>
                        <a:t>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1" i="0" u="none" strike="noStrike" cap="none" normalizeH="0" baseline="0" smtClean="0">
                          <a:ln>
                            <a:noFill/>
                          </a:ln>
                          <a:solidFill>
                            <a:schemeClr val="tx1"/>
                          </a:solidFill>
                          <a:effectLst/>
                          <a:latin typeface="Tahoma" pitchFamily="34" charset="0"/>
                          <a:ea typeface="宋体" pitchFamily="2" charset="-122"/>
                        </a:rPr>
                        <a:t>1</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0077">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1" i="0" u="none" strike="noStrike" cap="none" normalizeH="0" baseline="0" smtClean="0">
                          <a:ln>
                            <a:noFill/>
                          </a:ln>
                          <a:solidFill>
                            <a:schemeClr val="hlink"/>
                          </a:solidFill>
                          <a:effectLst/>
                          <a:latin typeface="Tahoma" pitchFamily="34" charset="0"/>
                          <a:ea typeface="宋体" pitchFamily="2" charset="-122"/>
                        </a:rPr>
                        <a:t>b</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1" i="0" u="none" strike="noStrike" cap="none" normalizeH="0" baseline="0" smtClean="0">
                          <a:ln>
                            <a:noFill/>
                          </a:ln>
                          <a:solidFill>
                            <a:schemeClr val="tx1"/>
                          </a:solidFill>
                          <a:effectLst/>
                          <a:latin typeface="Tahoma" pitchFamily="34" charset="0"/>
                          <a:ea typeface="宋体" pitchFamily="2" charset="-122"/>
                        </a:rPr>
                        <a:t>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1" i="0" u="none" strike="noStrike" cap="none" normalizeH="0" baseline="0" smtClean="0">
                          <a:ln>
                            <a:noFill/>
                          </a:ln>
                          <a:solidFill>
                            <a:schemeClr val="tx1"/>
                          </a:solidFill>
                          <a:effectLst/>
                          <a:latin typeface="Tahoma" pitchFamily="34" charset="0"/>
                          <a:ea typeface="宋体" pitchFamily="2" charset="-122"/>
                        </a:rPr>
                        <a:t>2</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1" i="0" u="none" strike="noStrike" cap="none" normalizeH="0" baseline="0" smtClean="0">
                          <a:ln>
                            <a:noFill/>
                          </a:ln>
                          <a:solidFill>
                            <a:schemeClr val="tx1"/>
                          </a:solidFill>
                          <a:effectLst/>
                          <a:latin typeface="Tahoma" pitchFamily="34" charset="0"/>
                          <a:ea typeface="宋体" pitchFamily="2" charset="-122"/>
                        </a:rPr>
                        <a:t>2</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1" i="0" u="none" strike="noStrike" cap="none" normalizeH="0" baseline="0" smtClean="0">
                          <a:ln>
                            <a:noFill/>
                          </a:ln>
                          <a:solidFill>
                            <a:schemeClr val="tx1"/>
                          </a:solidFill>
                          <a:effectLst/>
                          <a:latin typeface="Tahoma" pitchFamily="34" charset="0"/>
                          <a:ea typeface="宋体" pitchFamily="2" charset="-122"/>
                        </a:rPr>
                        <a:t>2</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1" i="0" u="none" strike="noStrike" cap="none" normalizeH="0" baseline="0" smtClean="0">
                          <a:ln>
                            <a:noFill/>
                          </a:ln>
                          <a:solidFill>
                            <a:schemeClr val="tx1"/>
                          </a:solidFill>
                          <a:effectLst/>
                          <a:latin typeface="Tahoma" pitchFamily="34" charset="0"/>
                          <a:ea typeface="宋体" pitchFamily="2" charset="-122"/>
                        </a:rPr>
                        <a:t>2</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1" i="0" u="none" strike="noStrike" cap="none" normalizeH="0" baseline="0" smtClean="0">
                          <a:ln>
                            <a:noFill/>
                          </a:ln>
                          <a:solidFill>
                            <a:schemeClr val="tx1"/>
                          </a:solidFill>
                          <a:effectLst/>
                          <a:latin typeface="Tahoma" pitchFamily="34" charset="0"/>
                          <a:ea typeface="宋体" pitchFamily="2" charset="-122"/>
                        </a:rPr>
                        <a:t>2</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0077">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1" i="0" u="none" strike="noStrike" cap="none" normalizeH="0" baseline="0" smtClean="0">
                          <a:ln>
                            <a:noFill/>
                          </a:ln>
                          <a:solidFill>
                            <a:schemeClr val="hlink"/>
                          </a:solidFill>
                          <a:effectLst/>
                          <a:latin typeface="Tahoma" pitchFamily="34" charset="0"/>
                          <a:ea typeface="宋体" pitchFamily="2" charset="-122"/>
                        </a:rPr>
                        <a:t>f</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1" i="0" u="none" strike="noStrike" cap="none" normalizeH="0" baseline="0" smtClean="0">
                          <a:ln>
                            <a:noFill/>
                          </a:ln>
                          <a:solidFill>
                            <a:schemeClr val="tx1"/>
                          </a:solidFill>
                          <a:effectLst/>
                          <a:latin typeface="Tahoma" pitchFamily="34" charset="0"/>
                          <a:ea typeface="宋体" pitchFamily="2" charset="-122"/>
                        </a:rPr>
                        <a:t>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1" i="0" u="none" strike="noStrike" cap="none" normalizeH="0" baseline="0" smtClean="0">
                          <a:ln>
                            <a:noFill/>
                          </a:ln>
                          <a:solidFill>
                            <a:schemeClr val="tx1"/>
                          </a:solidFill>
                          <a:effectLst/>
                          <a:latin typeface="Tahoma" pitchFamily="34" charset="0"/>
                          <a:ea typeface="宋体" pitchFamily="2" charset="-122"/>
                        </a:rPr>
                        <a:t>2</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1" i="0" u="none" strike="noStrike" cap="none" normalizeH="0" baseline="0" smtClean="0">
                          <a:ln>
                            <a:noFill/>
                          </a:ln>
                          <a:solidFill>
                            <a:schemeClr val="tx1"/>
                          </a:solidFill>
                          <a:effectLst/>
                          <a:latin typeface="Tahoma" pitchFamily="34" charset="0"/>
                          <a:ea typeface="宋体" pitchFamily="2" charset="-122"/>
                        </a:rPr>
                        <a:t>2</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1" i="0" u="none" strike="noStrike" cap="none" normalizeH="0" baseline="0" smtClean="0">
                          <a:ln>
                            <a:noFill/>
                          </a:ln>
                          <a:solidFill>
                            <a:schemeClr val="tx1"/>
                          </a:solidFill>
                          <a:effectLst/>
                          <a:latin typeface="Tahoma" pitchFamily="34" charset="0"/>
                          <a:ea typeface="宋体" pitchFamily="2" charset="-122"/>
                        </a:rPr>
                        <a:t>3</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1" i="0" u="none" strike="noStrike" cap="none" normalizeH="0" baseline="0" smtClean="0">
                          <a:ln>
                            <a:noFill/>
                          </a:ln>
                          <a:solidFill>
                            <a:schemeClr val="tx1"/>
                          </a:solidFill>
                          <a:effectLst/>
                          <a:latin typeface="Tahoma" pitchFamily="34" charset="0"/>
                          <a:ea typeface="宋体" pitchFamily="2" charset="-122"/>
                        </a:rPr>
                        <a:t>3</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1" i="0" u="none" strike="noStrike" cap="none" normalizeH="0" baseline="0" smtClean="0">
                          <a:ln>
                            <a:noFill/>
                          </a:ln>
                          <a:solidFill>
                            <a:schemeClr val="tx1"/>
                          </a:solidFill>
                          <a:effectLst/>
                          <a:latin typeface="Tahoma" pitchFamily="34" charset="0"/>
                          <a:ea typeface="宋体" pitchFamily="2" charset="-122"/>
                        </a:rPr>
                        <a:t>3</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0077">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1" i="0" u="none" strike="noStrike" cap="none" normalizeH="0" baseline="0" smtClean="0">
                          <a:ln>
                            <a:noFill/>
                          </a:ln>
                          <a:solidFill>
                            <a:schemeClr val="hlink"/>
                          </a:solidFill>
                          <a:effectLst/>
                          <a:latin typeface="Tahoma" pitchFamily="34" charset="0"/>
                          <a:ea typeface="宋体" pitchFamily="2" charset="-122"/>
                        </a:rPr>
                        <a:t>c</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1" i="0" u="none" strike="noStrike" cap="none" normalizeH="0" baseline="0" smtClean="0">
                          <a:ln>
                            <a:noFill/>
                          </a:ln>
                          <a:solidFill>
                            <a:schemeClr val="tx1"/>
                          </a:solidFill>
                          <a:effectLst/>
                          <a:latin typeface="Tahoma" pitchFamily="34" charset="0"/>
                          <a:ea typeface="宋体" pitchFamily="2" charset="-122"/>
                        </a:rPr>
                        <a:t>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1" i="0" u="none" strike="noStrike" cap="none" normalizeH="0" baseline="0" smtClean="0">
                          <a:ln>
                            <a:noFill/>
                          </a:ln>
                          <a:solidFill>
                            <a:schemeClr val="tx1"/>
                          </a:solidFill>
                          <a:effectLst/>
                          <a:latin typeface="Tahoma" pitchFamily="34" charset="0"/>
                          <a:ea typeface="宋体" pitchFamily="2" charset="-122"/>
                        </a:rPr>
                        <a:t>2</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1" i="0" u="none" strike="noStrike" cap="none" normalizeH="0" baseline="0" smtClean="0">
                          <a:ln>
                            <a:noFill/>
                          </a:ln>
                          <a:solidFill>
                            <a:schemeClr val="tx1"/>
                          </a:solidFill>
                          <a:effectLst/>
                          <a:latin typeface="Tahoma" pitchFamily="34" charset="0"/>
                          <a:ea typeface="宋体" pitchFamily="2" charset="-122"/>
                        </a:rPr>
                        <a:t>3</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1" i="0" u="none" strike="noStrike" cap="none" normalizeH="0" baseline="0" smtClean="0">
                          <a:ln>
                            <a:noFill/>
                          </a:ln>
                          <a:solidFill>
                            <a:schemeClr val="tx1"/>
                          </a:solidFill>
                          <a:effectLst/>
                          <a:latin typeface="Tahoma" pitchFamily="34" charset="0"/>
                          <a:ea typeface="宋体" pitchFamily="2" charset="-122"/>
                        </a:rPr>
                        <a:t>3</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1" i="0" u="none" strike="noStrike" cap="none" normalizeH="0" baseline="0" smtClean="0">
                          <a:ln>
                            <a:noFill/>
                          </a:ln>
                          <a:solidFill>
                            <a:schemeClr val="tx1"/>
                          </a:solidFill>
                          <a:effectLst/>
                          <a:latin typeface="Tahoma" pitchFamily="34" charset="0"/>
                          <a:ea typeface="宋体" pitchFamily="2" charset="-122"/>
                        </a:rPr>
                        <a:t>3</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1" i="0" u="none" strike="noStrike" cap="none" normalizeH="0" baseline="0" smtClean="0">
                          <a:ln>
                            <a:noFill/>
                          </a:ln>
                          <a:solidFill>
                            <a:schemeClr val="tx1"/>
                          </a:solidFill>
                          <a:effectLst/>
                          <a:latin typeface="Tahoma" pitchFamily="34" charset="0"/>
                          <a:ea typeface="宋体" pitchFamily="2" charset="-122"/>
                        </a:rPr>
                        <a:t>4</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0077">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1" i="0" u="none" strike="noStrike" cap="none" normalizeH="0" baseline="0" smtClean="0">
                          <a:ln>
                            <a:noFill/>
                          </a:ln>
                          <a:solidFill>
                            <a:schemeClr val="hlink"/>
                          </a:solidFill>
                          <a:effectLst/>
                          <a:latin typeface="Tahoma" pitchFamily="34" charset="0"/>
                          <a:ea typeface="宋体" pitchFamily="2" charset="-122"/>
                        </a:rPr>
                        <a:t>a</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1" i="0" u="none" strike="noStrike" cap="none" normalizeH="0" baseline="0" smtClean="0">
                          <a:ln>
                            <a:noFill/>
                          </a:ln>
                          <a:solidFill>
                            <a:schemeClr val="tx1"/>
                          </a:solidFill>
                          <a:effectLst/>
                          <a:latin typeface="Tahoma" pitchFamily="34" charset="0"/>
                          <a:ea typeface="宋体" pitchFamily="2" charset="-122"/>
                        </a:rPr>
                        <a:t>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1" i="0" u="none" strike="noStrike" cap="none" normalizeH="0" baseline="0" smtClean="0">
                          <a:ln>
                            <a:noFill/>
                          </a:ln>
                          <a:solidFill>
                            <a:schemeClr val="tx1"/>
                          </a:solidFill>
                          <a:effectLst/>
                          <a:latin typeface="Tahoma" pitchFamily="34" charset="0"/>
                          <a:ea typeface="宋体" pitchFamily="2" charset="-122"/>
                        </a:rPr>
                        <a:t>2</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1" i="0" u="none" strike="noStrike" cap="none" normalizeH="0" baseline="0" smtClean="0">
                          <a:ln>
                            <a:noFill/>
                          </a:ln>
                          <a:solidFill>
                            <a:schemeClr val="tx1"/>
                          </a:solidFill>
                          <a:effectLst/>
                          <a:latin typeface="Tahoma" pitchFamily="34" charset="0"/>
                          <a:ea typeface="宋体" pitchFamily="2" charset="-122"/>
                        </a:rPr>
                        <a:t>3</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1" i="0" u="none" strike="noStrike" cap="none" normalizeH="0" baseline="0" smtClean="0">
                          <a:ln>
                            <a:noFill/>
                          </a:ln>
                          <a:solidFill>
                            <a:schemeClr val="tx1"/>
                          </a:solidFill>
                          <a:effectLst/>
                          <a:latin typeface="Tahoma" pitchFamily="34" charset="0"/>
                          <a:ea typeface="宋体" pitchFamily="2" charset="-122"/>
                        </a:rPr>
                        <a:t>3</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1" i="0" u="none" strike="noStrike" cap="none" normalizeH="0" baseline="0" dirty="0" smtClean="0">
                          <a:ln>
                            <a:noFill/>
                          </a:ln>
                          <a:solidFill>
                            <a:schemeClr val="tx1"/>
                          </a:solidFill>
                          <a:effectLst/>
                          <a:latin typeface="Tahoma" pitchFamily="34" charset="0"/>
                          <a:ea typeface="宋体" pitchFamily="2" charset="-122"/>
                        </a:rPr>
                        <a:t>3</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1" i="0" u="none" strike="noStrike" cap="none" normalizeH="0" baseline="0" smtClean="0">
                          <a:ln>
                            <a:noFill/>
                          </a:ln>
                          <a:solidFill>
                            <a:schemeClr val="tx1"/>
                          </a:solidFill>
                          <a:effectLst/>
                          <a:latin typeface="Tahoma" pitchFamily="34" charset="0"/>
                          <a:ea typeface="宋体" pitchFamily="2" charset="-122"/>
                        </a:rPr>
                        <a:t>4</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0077">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1" i="0" u="none" strike="noStrike" cap="none" normalizeH="0" baseline="0" smtClean="0">
                          <a:ln>
                            <a:noFill/>
                          </a:ln>
                          <a:solidFill>
                            <a:schemeClr val="hlink"/>
                          </a:solidFill>
                          <a:effectLst/>
                          <a:latin typeface="Tahoma" pitchFamily="34" charset="0"/>
                          <a:ea typeface="宋体" pitchFamily="2" charset="-122"/>
                        </a:rPr>
                        <a:t>b</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1" i="0" u="none" strike="noStrike" cap="none" normalizeH="0" baseline="0" smtClean="0">
                          <a:ln>
                            <a:noFill/>
                          </a:ln>
                          <a:solidFill>
                            <a:schemeClr val="tx1"/>
                          </a:solidFill>
                          <a:effectLst/>
                          <a:latin typeface="Tahoma" pitchFamily="34" charset="0"/>
                          <a:ea typeface="宋体" pitchFamily="2" charset="-122"/>
                        </a:rPr>
                        <a:t>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1" i="0" u="none" strike="noStrike" cap="none" normalizeH="0" baseline="0" smtClean="0">
                          <a:ln>
                            <a:noFill/>
                          </a:ln>
                          <a:solidFill>
                            <a:schemeClr val="tx1"/>
                          </a:solidFill>
                          <a:effectLst/>
                          <a:latin typeface="Tahoma" pitchFamily="34" charset="0"/>
                          <a:ea typeface="宋体" pitchFamily="2" charset="-122"/>
                        </a:rPr>
                        <a:t>2</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1" i="0" u="none" strike="noStrike" cap="none" normalizeH="0" baseline="0" smtClean="0">
                          <a:ln>
                            <a:noFill/>
                          </a:ln>
                          <a:solidFill>
                            <a:schemeClr val="tx1"/>
                          </a:solidFill>
                          <a:effectLst/>
                          <a:latin typeface="Tahoma" pitchFamily="34" charset="0"/>
                          <a:ea typeface="宋体" pitchFamily="2" charset="-122"/>
                        </a:rPr>
                        <a:t>3</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1" i="0" u="none" strike="noStrike" cap="none" normalizeH="0" baseline="0" smtClean="0">
                          <a:ln>
                            <a:noFill/>
                          </a:ln>
                          <a:solidFill>
                            <a:schemeClr val="tx1"/>
                          </a:solidFill>
                          <a:effectLst/>
                          <a:latin typeface="Tahoma" pitchFamily="34" charset="0"/>
                          <a:ea typeface="宋体" pitchFamily="2" charset="-122"/>
                        </a:rPr>
                        <a:t>3</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1" i="0" u="none" strike="noStrike" cap="none" normalizeH="0" baseline="0" smtClean="0">
                          <a:ln>
                            <a:noFill/>
                          </a:ln>
                          <a:solidFill>
                            <a:schemeClr val="tx1"/>
                          </a:solidFill>
                          <a:effectLst/>
                          <a:latin typeface="Tahoma" pitchFamily="34" charset="0"/>
                          <a:ea typeface="宋体" pitchFamily="2" charset="-122"/>
                        </a:rPr>
                        <a:t>4</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1" i="0" u="none" strike="noStrike" cap="none" normalizeH="0" baseline="0" dirty="0" smtClean="0">
                          <a:ln>
                            <a:noFill/>
                          </a:ln>
                          <a:solidFill>
                            <a:schemeClr val="tx1"/>
                          </a:solidFill>
                          <a:effectLst/>
                          <a:latin typeface="Tahoma" pitchFamily="34" charset="0"/>
                          <a:ea typeface="宋体" pitchFamily="2" charset="-122"/>
                        </a:rPr>
                        <a:t>4</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062208753"/>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850" y="269621"/>
            <a:ext cx="5919350" cy="523220"/>
          </a:xfrm>
        </p:spPr>
        <p:txBody>
          <a:bodyPr/>
          <a:lstStyle/>
          <a:p>
            <a:r>
              <a:rPr lang="zh-CN" altLang="en-US" dirty="0" smtClean="0"/>
              <a:t>转移方程</a:t>
            </a:r>
            <a:endParaRPr lang="zh-CN" altLang="en-US" dirty="0"/>
          </a:p>
        </p:txBody>
      </p:sp>
      <mc:AlternateContent xmlns:mc="http://schemas.openxmlformats.org/markup-compatibility/2006" xmlns:a14="http://schemas.microsoft.com/office/drawing/2010/main">
        <mc:Choice Requires="a14">
          <p:sp>
            <p:nvSpPr>
              <p:cNvPr id="3" name="TextBox 2"/>
              <p:cNvSpPr txBox="1"/>
              <p:nvPr/>
            </p:nvSpPr>
            <p:spPr>
              <a:xfrm>
                <a:off x="861872" y="1331258"/>
                <a:ext cx="10554681" cy="354372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latin typeface="Cambria Math"/>
                        </a:rPr>
                        <m:t>𝑑𝑝</m:t>
                      </m:r>
                      <m:d>
                        <m:dPr>
                          <m:begChr m:val="["/>
                          <m:endChr m:val="]"/>
                          <m:ctrlPr>
                            <a:rPr lang="en-US" altLang="zh-CN" sz="2800" b="0" i="1" smtClean="0">
                              <a:latin typeface="Cambria Math"/>
                            </a:rPr>
                          </m:ctrlPr>
                        </m:dPr>
                        <m:e>
                          <m:r>
                            <a:rPr lang="en-US" altLang="zh-CN" sz="2800" b="0" i="1" smtClean="0">
                              <a:latin typeface="Cambria Math"/>
                            </a:rPr>
                            <m:t>𝑖</m:t>
                          </m:r>
                        </m:e>
                      </m:d>
                      <m:d>
                        <m:dPr>
                          <m:begChr m:val="["/>
                          <m:endChr m:val="]"/>
                          <m:ctrlPr>
                            <a:rPr lang="en-US" altLang="zh-CN" sz="2800" b="0" i="1" smtClean="0">
                              <a:latin typeface="Cambria Math"/>
                            </a:rPr>
                          </m:ctrlPr>
                        </m:dPr>
                        <m:e>
                          <m:r>
                            <a:rPr lang="en-US" altLang="zh-CN" sz="2800" b="0" i="1" smtClean="0">
                              <a:latin typeface="Cambria Math"/>
                            </a:rPr>
                            <m:t>𝑗</m:t>
                          </m:r>
                        </m:e>
                      </m:d>
                      <m:r>
                        <a:rPr lang="en-US" altLang="zh-CN" sz="2800" b="0" i="1" smtClean="0">
                          <a:latin typeface="Cambria Math"/>
                        </a:rPr>
                        <m:t>=</m:t>
                      </m:r>
                      <m:d>
                        <m:dPr>
                          <m:begChr m:val="{"/>
                          <m:endChr m:val=""/>
                          <m:ctrlPr>
                            <a:rPr lang="en-US" altLang="zh-CN" sz="2800" b="0" i="1" smtClean="0">
                              <a:latin typeface="Cambria Math"/>
                            </a:rPr>
                          </m:ctrlPr>
                        </m:dPr>
                        <m:e>
                          <m:eqArr>
                            <m:eqArrPr>
                              <m:ctrlPr>
                                <a:rPr lang="en-US" altLang="zh-CN" sz="2800" b="0" i="1" smtClean="0">
                                  <a:latin typeface="Cambria Math"/>
                                </a:rPr>
                              </m:ctrlPr>
                            </m:eqArrPr>
                            <m:e>
                              <m:r>
                                <a:rPr lang="en-US" altLang="zh-CN" sz="2800" b="0" i="1" smtClean="0">
                                  <a:latin typeface="Cambria Math"/>
                                </a:rPr>
                                <m:t>𝑑𝑝</m:t>
                              </m:r>
                              <m:d>
                                <m:dPr>
                                  <m:begChr m:val="["/>
                                  <m:endChr m:val="]"/>
                                  <m:ctrlPr>
                                    <a:rPr lang="en-US" altLang="zh-CN" sz="2800" b="0" i="1" smtClean="0">
                                      <a:latin typeface="Cambria Math"/>
                                    </a:rPr>
                                  </m:ctrlPr>
                                </m:dPr>
                                <m:e>
                                  <m:r>
                                    <a:rPr lang="en-US" altLang="zh-CN" sz="2800" b="0" i="1" smtClean="0">
                                      <a:latin typeface="Cambria Math"/>
                                    </a:rPr>
                                    <m:t>𝑖</m:t>
                                  </m:r>
                                  <m:r>
                                    <a:rPr lang="en-US" altLang="zh-CN" sz="2800" b="0" i="1" smtClean="0">
                                      <a:latin typeface="Cambria Math"/>
                                    </a:rPr>
                                    <m:t>−1</m:t>
                                  </m:r>
                                </m:e>
                              </m:d>
                              <m:d>
                                <m:dPr>
                                  <m:begChr m:val="["/>
                                  <m:endChr m:val="]"/>
                                  <m:ctrlPr>
                                    <a:rPr lang="en-US" altLang="zh-CN" sz="2800" b="0" i="1" smtClean="0">
                                      <a:latin typeface="Cambria Math"/>
                                    </a:rPr>
                                  </m:ctrlPr>
                                </m:dPr>
                                <m:e>
                                  <m:r>
                                    <a:rPr lang="en-US" altLang="zh-CN" sz="2800" b="0" i="1" smtClean="0">
                                      <a:latin typeface="Cambria Math"/>
                                    </a:rPr>
                                    <m:t>𝑗</m:t>
                                  </m:r>
                                  <m:r>
                                    <a:rPr lang="en-US" altLang="zh-CN" sz="2800" b="0" i="1" smtClean="0">
                                      <a:latin typeface="Cambria Math"/>
                                    </a:rPr>
                                    <m:t>−1</m:t>
                                  </m:r>
                                </m:e>
                              </m:d>
                              <m:r>
                                <a:rPr lang="en-US" altLang="zh-CN" sz="2800" b="0" i="1" smtClean="0">
                                  <a:latin typeface="Cambria Math"/>
                                </a:rPr>
                                <m:t>+1, (</m:t>
                              </m:r>
                              <m:r>
                                <a:rPr lang="en-US" altLang="zh-CN" sz="2800" b="0" i="1" smtClean="0">
                                  <a:latin typeface="Cambria Math"/>
                                </a:rPr>
                                <m:t>𝑎</m:t>
                              </m:r>
                              <m:d>
                                <m:dPr>
                                  <m:begChr m:val="["/>
                                  <m:endChr m:val="]"/>
                                  <m:ctrlPr>
                                    <a:rPr lang="en-US" altLang="zh-CN" sz="2800" b="0" i="1" smtClean="0">
                                      <a:latin typeface="Cambria Math"/>
                                    </a:rPr>
                                  </m:ctrlPr>
                                </m:dPr>
                                <m:e>
                                  <m:r>
                                    <a:rPr lang="en-US" altLang="zh-CN" sz="2800" b="0" i="1" smtClean="0">
                                      <a:latin typeface="Cambria Math"/>
                                    </a:rPr>
                                    <m:t>𝑖</m:t>
                                  </m:r>
                                </m:e>
                              </m:d>
                              <m:r>
                                <a:rPr lang="en-US" altLang="zh-CN" sz="2800" b="0" i="1" smtClean="0">
                                  <a:latin typeface="Cambria Math"/>
                                </a:rPr>
                                <m:t>==</m:t>
                              </m:r>
                              <m:r>
                                <a:rPr lang="en-US" altLang="zh-CN" sz="2800" b="0" i="1" smtClean="0">
                                  <a:latin typeface="Cambria Math"/>
                                </a:rPr>
                                <m:t>𝑏</m:t>
                              </m:r>
                              <m:d>
                                <m:dPr>
                                  <m:begChr m:val="["/>
                                  <m:endChr m:val="]"/>
                                  <m:ctrlPr>
                                    <a:rPr lang="en-US" altLang="zh-CN" sz="2800" b="0" i="1" smtClean="0">
                                      <a:latin typeface="Cambria Math"/>
                                    </a:rPr>
                                  </m:ctrlPr>
                                </m:dPr>
                                <m:e>
                                  <m:r>
                                    <a:rPr lang="en-US" altLang="zh-CN" sz="2800" b="0" i="1" smtClean="0">
                                      <a:latin typeface="Cambria Math"/>
                                    </a:rPr>
                                    <m:t>𝑗</m:t>
                                  </m:r>
                                </m:e>
                              </m:d>
                              <m:r>
                                <a:rPr lang="en-US" altLang="zh-CN" sz="2800" b="0" i="1" smtClean="0">
                                  <a:latin typeface="Cambria Math"/>
                                </a:rPr>
                                <m:t>)</m:t>
                              </m:r>
                            </m:e>
                            <m:e>
                              <m:func>
                                <m:funcPr>
                                  <m:ctrlPr>
                                    <a:rPr lang="en-US" altLang="zh-CN" sz="2800" b="0" i="1" smtClean="0">
                                      <a:latin typeface="Cambria Math"/>
                                    </a:rPr>
                                  </m:ctrlPr>
                                </m:funcPr>
                                <m:fName>
                                  <m:r>
                                    <m:rPr>
                                      <m:sty m:val="p"/>
                                    </m:rPr>
                                    <a:rPr lang="en-US" altLang="zh-CN" sz="2800" b="0" i="0" smtClean="0">
                                      <a:latin typeface="Cambria Math"/>
                                    </a:rPr>
                                    <m:t>max</m:t>
                                  </m:r>
                                </m:fName>
                                <m:e>
                                  <m:d>
                                    <m:dPr>
                                      <m:ctrlPr>
                                        <a:rPr lang="en-US" altLang="zh-CN" sz="2800" b="0" i="1" smtClean="0">
                                          <a:latin typeface="Cambria Math"/>
                                        </a:rPr>
                                      </m:ctrlPr>
                                    </m:dPr>
                                    <m:e>
                                      <m:r>
                                        <a:rPr lang="en-US" altLang="zh-CN" sz="2800" b="0" i="1" smtClean="0">
                                          <a:latin typeface="Cambria Math"/>
                                        </a:rPr>
                                        <m:t>𝑑𝑝</m:t>
                                      </m:r>
                                      <m:d>
                                        <m:dPr>
                                          <m:begChr m:val="["/>
                                          <m:endChr m:val="]"/>
                                          <m:ctrlPr>
                                            <a:rPr lang="en-US" altLang="zh-CN" sz="2800" b="0" i="1" smtClean="0">
                                              <a:latin typeface="Cambria Math"/>
                                            </a:rPr>
                                          </m:ctrlPr>
                                        </m:dPr>
                                        <m:e>
                                          <m:r>
                                            <a:rPr lang="en-US" altLang="zh-CN" sz="2800" b="0" i="1" smtClean="0">
                                              <a:latin typeface="Cambria Math"/>
                                            </a:rPr>
                                            <m:t>𝑖</m:t>
                                          </m:r>
                                          <m:r>
                                            <a:rPr lang="en-US" altLang="zh-CN" sz="2800" b="0" i="1" smtClean="0">
                                              <a:latin typeface="Cambria Math"/>
                                            </a:rPr>
                                            <m:t>−1</m:t>
                                          </m:r>
                                        </m:e>
                                      </m:d>
                                      <m:d>
                                        <m:dPr>
                                          <m:begChr m:val="["/>
                                          <m:endChr m:val="]"/>
                                          <m:ctrlPr>
                                            <a:rPr lang="en-US" altLang="zh-CN" sz="2800" b="0" i="1" smtClean="0">
                                              <a:latin typeface="Cambria Math"/>
                                            </a:rPr>
                                          </m:ctrlPr>
                                        </m:dPr>
                                        <m:e>
                                          <m:r>
                                            <a:rPr lang="en-US" altLang="zh-CN" sz="2800" b="0" i="1" smtClean="0">
                                              <a:latin typeface="Cambria Math"/>
                                            </a:rPr>
                                            <m:t>𝑗</m:t>
                                          </m:r>
                                        </m:e>
                                      </m:d>
                                      <m:r>
                                        <a:rPr lang="en-US" altLang="zh-CN" sz="2800" b="0" i="1" smtClean="0">
                                          <a:latin typeface="Cambria Math"/>
                                        </a:rPr>
                                        <m:t>,</m:t>
                                      </m:r>
                                      <m:r>
                                        <a:rPr lang="en-US" altLang="zh-CN" sz="2800" b="0" i="1" smtClean="0">
                                          <a:latin typeface="Cambria Math"/>
                                        </a:rPr>
                                        <m:t>𝑑𝑝</m:t>
                                      </m:r>
                                      <m:d>
                                        <m:dPr>
                                          <m:begChr m:val="["/>
                                          <m:endChr m:val="]"/>
                                          <m:ctrlPr>
                                            <a:rPr lang="en-US" altLang="zh-CN" sz="2800" b="0" i="1" smtClean="0">
                                              <a:latin typeface="Cambria Math"/>
                                            </a:rPr>
                                          </m:ctrlPr>
                                        </m:dPr>
                                        <m:e>
                                          <m:r>
                                            <a:rPr lang="en-US" altLang="zh-CN" sz="2800" b="0" i="1" smtClean="0">
                                              <a:latin typeface="Cambria Math"/>
                                            </a:rPr>
                                            <m:t>𝑖</m:t>
                                          </m:r>
                                        </m:e>
                                      </m:d>
                                      <m:d>
                                        <m:dPr>
                                          <m:begChr m:val="["/>
                                          <m:endChr m:val="]"/>
                                          <m:ctrlPr>
                                            <a:rPr lang="en-US" altLang="zh-CN" sz="2800" b="0" i="1" smtClean="0">
                                              <a:latin typeface="Cambria Math"/>
                                            </a:rPr>
                                          </m:ctrlPr>
                                        </m:dPr>
                                        <m:e>
                                          <m:r>
                                            <a:rPr lang="en-US" altLang="zh-CN" sz="2800" b="0" i="1" smtClean="0">
                                              <a:latin typeface="Cambria Math"/>
                                            </a:rPr>
                                            <m:t>𝑗</m:t>
                                          </m:r>
                                          <m:r>
                                            <a:rPr lang="en-US" altLang="zh-CN" sz="2800" b="0" i="1" smtClean="0">
                                              <a:latin typeface="Cambria Math"/>
                                            </a:rPr>
                                            <m:t> −1</m:t>
                                          </m:r>
                                        </m:e>
                                      </m:d>
                                    </m:e>
                                  </m:d>
                                </m:e>
                              </m:func>
                              <m:r>
                                <a:rPr lang="en-US" altLang="zh-CN" sz="2800" b="0" i="1" smtClean="0">
                                  <a:latin typeface="Cambria Math"/>
                                </a:rPr>
                                <m:t>, (</m:t>
                              </m:r>
                              <m:r>
                                <a:rPr lang="en-US" altLang="zh-CN" sz="2800" b="0" i="1" smtClean="0">
                                  <a:latin typeface="Cambria Math"/>
                                </a:rPr>
                                <m:t>𝑎</m:t>
                              </m:r>
                              <m:d>
                                <m:dPr>
                                  <m:begChr m:val="["/>
                                  <m:endChr m:val="]"/>
                                  <m:ctrlPr>
                                    <a:rPr lang="en-US" altLang="zh-CN" sz="2800" b="0" i="1" smtClean="0">
                                      <a:latin typeface="Cambria Math"/>
                                    </a:rPr>
                                  </m:ctrlPr>
                                </m:dPr>
                                <m:e>
                                  <m:r>
                                    <a:rPr lang="en-US" altLang="zh-CN" sz="2800" b="0" i="1" smtClean="0">
                                      <a:latin typeface="Cambria Math"/>
                                    </a:rPr>
                                    <m:t>𝑖</m:t>
                                  </m:r>
                                </m:e>
                              </m:d>
                              <m:r>
                                <a:rPr lang="en-US" altLang="zh-CN" sz="2800" b="0" i="1" smtClean="0">
                                  <a:latin typeface="Cambria Math"/>
                                </a:rPr>
                                <m:t>!=</m:t>
                              </m:r>
                              <m:r>
                                <a:rPr lang="en-US" altLang="zh-CN" sz="2800" b="0" i="1" smtClean="0">
                                  <a:latin typeface="Cambria Math"/>
                                </a:rPr>
                                <m:t>𝑏</m:t>
                              </m:r>
                              <m:r>
                                <a:rPr lang="en-US" altLang="zh-CN" sz="2800" b="0" i="1" smtClean="0">
                                  <a:latin typeface="Cambria Math"/>
                                </a:rPr>
                                <m:t>[</m:t>
                              </m:r>
                              <m:r>
                                <a:rPr lang="en-US" altLang="zh-CN" sz="2800" b="0" i="1" smtClean="0">
                                  <a:latin typeface="Cambria Math"/>
                                </a:rPr>
                                <m:t>𝑗</m:t>
                              </m:r>
                              <m:r>
                                <a:rPr lang="en-US" altLang="zh-CN" sz="2800" b="0" i="1" smtClean="0">
                                  <a:latin typeface="Cambria Math"/>
                                </a:rPr>
                                <m:t>])</m:t>
                              </m:r>
                            </m:e>
                          </m:eqArr>
                        </m:e>
                      </m:d>
                    </m:oMath>
                  </m:oMathPara>
                </a14:m>
                <a:endParaRPr lang="en-US" altLang="zh-CN" sz="2800" dirty="0" smtClean="0"/>
              </a:p>
              <a:p>
                <a:endParaRPr lang="en-US" altLang="zh-CN" sz="2800" dirty="0"/>
              </a:p>
              <a:p>
                <a:r>
                  <a:rPr lang="zh-CN" altLang="en-US" sz="2800" dirty="0" smtClean="0"/>
                  <a:t>由于</a:t>
                </a:r>
                <a:r>
                  <a:rPr lang="en-US" altLang="zh-CN" sz="2800" dirty="0" smtClean="0"/>
                  <a:t>dp(</a:t>
                </a:r>
                <a:r>
                  <a:rPr lang="en-US" altLang="zh-CN" sz="2800" dirty="0" err="1" smtClean="0"/>
                  <a:t>i,j</a:t>
                </a:r>
                <a:r>
                  <a:rPr lang="en-US" altLang="zh-CN" sz="2800" dirty="0"/>
                  <a:t>)</a:t>
                </a:r>
                <a:r>
                  <a:rPr lang="zh-CN" altLang="en-US" sz="2800" dirty="0"/>
                  <a:t>只</a:t>
                </a:r>
                <a:r>
                  <a:rPr lang="zh-CN" altLang="en-US" sz="2800" dirty="0" smtClean="0"/>
                  <a:t>和</a:t>
                </a:r>
                <a:r>
                  <a:rPr lang="en-US" altLang="zh-CN" sz="2800" dirty="0" err="1" smtClean="0"/>
                  <a:t>dp</a:t>
                </a:r>
                <a:r>
                  <a:rPr lang="en-US" altLang="zh-CN" sz="2800" dirty="0" smtClean="0"/>
                  <a:t>(i-1,j-1</a:t>
                </a:r>
                <a:r>
                  <a:rPr lang="en-US" altLang="zh-CN" sz="2800" dirty="0"/>
                  <a:t>), </a:t>
                </a:r>
                <a:r>
                  <a:rPr lang="en-US" altLang="zh-CN" sz="2800" dirty="0" err="1" smtClean="0"/>
                  <a:t>dp</a:t>
                </a:r>
                <a:r>
                  <a:rPr lang="en-US" altLang="zh-CN" sz="2800" dirty="0" smtClean="0"/>
                  <a:t>(i-1,j</a:t>
                </a:r>
                <a:r>
                  <a:rPr lang="en-US" altLang="zh-CN" sz="2800" dirty="0"/>
                  <a:t>)</a:t>
                </a:r>
                <a:r>
                  <a:rPr lang="zh-CN" altLang="en-US" sz="2800" dirty="0" smtClean="0"/>
                  <a:t>和</a:t>
                </a:r>
                <a:r>
                  <a:rPr lang="en-US" altLang="zh-CN" sz="2800" dirty="0" err="1" smtClean="0"/>
                  <a:t>dp</a:t>
                </a:r>
                <a:r>
                  <a:rPr lang="en-US" altLang="zh-CN" sz="2800" dirty="0" smtClean="0"/>
                  <a:t>(i,j-1</a:t>
                </a:r>
                <a:r>
                  <a:rPr lang="en-US" altLang="zh-CN" sz="2800" dirty="0"/>
                  <a:t>)</a:t>
                </a:r>
                <a:r>
                  <a:rPr lang="zh-CN" altLang="en-US" sz="2800" dirty="0"/>
                  <a:t>有关</a:t>
                </a:r>
                <a:r>
                  <a:rPr lang="en-US" altLang="zh-CN" sz="2800" dirty="0"/>
                  <a:t>, </a:t>
                </a:r>
                <a:r>
                  <a:rPr lang="zh-CN" altLang="en-US" sz="2800" dirty="0"/>
                  <a:t>而在</a:t>
                </a:r>
                <a:r>
                  <a:rPr lang="zh-CN" altLang="en-US" sz="2800" dirty="0" smtClean="0"/>
                  <a:t>计算</a:t>
                </a:r>
                <a:r>
                  <a:rPr lang="en-US" altLang="zh-CN" sz="2800" dirty="0" err="1" smtClean="0"/>
                  <a:t>dp</a:t>
                </a:r>
                <a:r>
                  <a:rPr lang="en-US" altLang="zh-CN" sz="2800" dirty="0" smtClean="0"/>
                  <a:t>(</a:t>
                </a:r>
                <a:r>
                  <a:rPr lang="en-US" altLang="zh-CN" sz="2800" dirty="0" err="1" smtClean="0"/>
                  <a:t>i,j</a:t>
                </a:r>
                <a:r>
                  <a:rPr lang="en-US" altLang="zh-CN" sz="2800" dirty="0"/>
                  <a:t>)</a:t>
                </a:r>
                <a:r>
                  <a:rPr lang="zh-CN" altLang="en-US" sz="2800" dirty="0"/>
                  <a:t>时</a:t>
                </a:r>
                <a:r>
                  <a:rPr lang="en-US" altLang="zh-CN" sz="2800" dirty="0"/>
                  <a:t>, </a:t>
                </a:r>
                <a:r>
                  <a:rPr lang="zh-CN" altLang="en-US" sz="2800" dirty="0"/>
                  <a:t>只要选择一个合适的顺序</a:t>
                </a:r>
                <a:r>
                  <a:rPr lang="en-US" altLang="zh-CN" sz="2800" dirty="0"/>
                  <a:t>, </a:t>
                </a:r>
                <a:r>
                  <a:rPr lang="zh-CN" altLang="en-US" sz="2800" dirty="0"/>
                  <a:t>就可以保证这三项都已经计算出来了</a:t>
                </a:r>
                <a:r>
                  <a:rPr lang="en-US" altLang="zh-CN" sz="2800" dirty="0"/>
                  <a:t>, </a:t>
                </a:r>
                <a:r>
                  <a:rPr lang="zh-CN" altLang="en-US" sz="2800" dirty="0"/>
                  <a:t>这样就可以计算</a:t>
                </a:r>
                <a:r>
                  <a:rPr lang="zh-CN" altLang="en-US" sz="2800" dirty="0" smtClean="0"/>
                  <a:t>出</a:t>
                </a:r>
                <a:r>
                  <a:rPr lang="en-US" altLang="zh-CN" sz="2800" dirty="0" err="1" smtClean="0"/>
                  <a:t>dp</a:t>
                </a:r>
                <a:r>
                  <a:rPr lang="en-US" altLang="zh-CN" sz="2800" dirty="0" smtClean="0"/>
                  <a:t>(</a:t>
                </a:r>
                <a:r>
                  <a:rPr lang="en-US" altLang="zh-CN" sz="2800" dirty="0" err="1" smtClean="0"/>
                  <a:t>i,j</a:t>
                </a:r>
                <a:r>
                  <a:rPr lang="en-US" altLang="zh-CN" sz="2800" dirty="0"/>
                  <a:t>). </a:t>
                </a:r>
                <a:r>
                  <a:rPr lang="zh-CN" altLang="en-US" sz="2800" dirty="0"/>
                  <a:t>这样一直推</a:t>
                </a:r>
                <a:r>
                  <a:rPr lang="zh-CN" altLang="en-US" sz="2800" dirty="0" smtClean="0"/>
                  <a:t>到</a:t>
                </a:r>
                <a:r>
                  <a:rPr lang="en-US" altLang="zh-CN" sz="2800" dirty="0" err="1" smtClean="0"/>
                  <a:t>dp</a:t>
                </a:r>
                <a:r>
                  <a:rPr lang="en-US" altLang="zh-CN" sz="2800" dirty="0" smtClean="0"/>
                  <a:t>(</a:t>
                </a:r>
                <a:r>
                  <a:rPr lang="en-US" altLang="zh-CN" sz="2800" dirty="0" err="1" smtClean="0"/>
                  <a:t>len</a:t>
                </a:r>
                <a:r>
                  <a:rPr lang="en-US" altLang="zh-CN" sz="2800" dirty="0" smtClean="0"/>
                  <a:t>(a</a:t>
                </a:r>
                <a:r>
                  <a:rPr lang="en-US" altLang="zh-CN" sz="2800" dirty="0"/>
                  <a:t>),</a:t>
                </a:r>
                <a:r>
                  <a:rPr lang="en-US" altLang="zh-CN" sz="2800" dirty="0" err="1"/>
                  <a:t>len</a:t>
                </a:r>
                <a:r>
                  <a:rPr lang="en-US" altLang="zh-CN" sz="2800" dirty="0"/>
                  <a:t>(b))</a:t>
                </a:r>
                <a:r>
                  <a:rPr lang="zh-CN" altLang="en-US" sz="2800" dirty="0"/>
                  <a:t>就得到所要求的解了</a:t>
                </a:r>
                <a:r>
                  <a:rPr lang="en-US" altLang="zh-CN" sz="2800" dirty="0"/>
                  <a:t>.</a:t>
                </a:r>
              </a:p>
              <a:p>
                <a:endParaRPr lang="zh-CN" altLang="en-US" sz="2800" dirty="0"/>
              </a:p>
            </p:txBody>
          </p:sp>
        </mc:Choice>
        <mc:Fallback xmlns="">
          <p:sp>
            <p:nvSpPr>
              <p:cNvPr id="3" name="TextBox 2"/>
              <p:cNvSpPr txBox="1">
                <a:spLocks noRot="1" noChangeAspect="1" noMove="1" noResize="1" noEditPoints="1" noAdjustHandles="1" noChangeArrowheads="1" noChangeShapeType="1" noTextEdit="1"/>
              </p:cNvSpPr>
              <p:nvPr/>
            </p:nvSpPr>
            <p:spPr>
              <a:xfrm>
                <a:off x="861872" y="1331258"/>
                <a:ext cx="10554681" cy="3543727"/>
              </a:xfrm>
              <a:prstGeom prst="rect">
                <a:avLst/>
              </a:prstGeom>
              <a:blipFill rotWithShape="1">
                <a:blip r:embed="rId2"/>
                <a:stretch>
                  <a:fillRect l="-115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72347855"/>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850" y="269621"/>
            <a:ext cx="5919350" cy="523220"/>
          </a:xfrm>
        </p:spPr>
        <p:txBody>
          <a:bodyPr/>
          <a:lstStyle/>
          <a:p>
            <a:r>
              <a:rPr lang="zh-CN" altLang="en-US" dirty="0" smtClean="0"/>
              <a:t>动态规划基本思想</a:t>
            </a:r>
            <a:endParaRPr lang="zh-CN" altLang="en-US" dirty="0"/>
          </a:p>
        </p:txBody>
      </p:sp>
      <p:sp>
        <p:nvSpPr>
          <p:cNvPr id="3" name="TextBox 2"/>
          <p:cNvSpPr txBox="1"/>
          <p:nvPr/>
        </p:nvSpPr>
        <p:spPr>
          <a:xfrm>
            <a:off x="861872" y="1331258"/>
            <a:ext cx="10554681" cy="2246769"/>
          </a:xfrm>
          <a:prstGeom prst="rect">
            <a:avLst/>
          </a:prstGeom>
          <a:noFill/>
        </p:spPr>
        <p:txBody>
          <a:bodyPr wrap="square" rtlCol="0">
            <a:spAutoFit/>
          </a:bodyPr>
          <a:lstStyle/>
          <a:p>
            <a:pPr>
              <a:buFont typeface="Wingdings" pitchFamily="2" charset="2"/>
              <a:buNone/>
            </a:pPr>
            <a:r>
              <a:rPr lang="en-US" altLang="zh-CN" sz="2800" b="1" dirty="0">
                <a:latin typeface="楷体_GB2312"/>
                <a:ea typeface="楷体_GB2312"/>
                <a:cs typeface="楷体_GB2312"/>
              </a:rPr>
              <a:t>	</a:t>
            </a:r>
            <a:r>
              <a:rPr lang="zh-CN" altLang="en-US" sz="2800" b="1" dirty="0">
                <a:latin typeface="楷体_GB2312"/>
                <a:ea typeface="楷体_GB2312"/>
                <a:cs typeface="楷体_GB2312"/>
              </a:rPr>
              <a:t>如果各个子问题不是独立的，不同的子问题的个数只是多项式量级，如果我们能够</a:t>
            </a:r>
            <a:r>
              <a:rPr lang="zh-CN" altLang="en-US" sz="2800" b="1" dirty="0">
                <a:solidFill>
                  <a:schemeClr val="hlink"/>
                </a:solidFill>
                <a:latin typeface="楷体_GB2312"/>
                <a:ea typeface="楷体_GB2312"/>
                <a:cs typeface="楷体_GB2312"/>
              </a:rPr>
              <a:t>保存已经解决的子问题的答案</a:t>
            </a:r>
            <a:r>
              <a:rPr lang="zh-CN" altLang="en-US" sz="2800" b="1" dirty="0">
                <a:latin typeface="楷体_GB2312"/>
                <a:ea typeface="楷体_GB2312"/>
                <a:cs typeface="楷体_GB2312"/>
              </a:rPr>
              <a:t>，而在需要的时候再找出已求得的答案，这样就可以避免大量的重复计算。由此而来的</a:t>
            </a:r>
            <a:r>
              <a:rPr lang="zh-CN" altLang="en-US" sz="2800" b="1" dirty="0">
                <a:solidFill>
                  <a:schemeClr val="hlink"/>
                </a:solidFill>
                <a:latin typeface="楷体_GB2312"/>
                <a:ea typeface="楷体_GB2312"/>
                <a:cs typeface="楷体_GB2312"/>
              </a:rPr>
              <a:t>基本思路是，用一个表记录所有已解决的子问题的答案</a:t>
            </a:r>
            <a:r>
              <a:rPr lang="zh-CN" altLang="en-US" sz="2800" b="1" dirty="0">
                <a:latin typeface="楷体_GB2312"/>
                <a:ea typeface="楷体_GB2312"/>
                <a:cs typeface="楷体_GB2312"/>
              </a:rPr>
              <a:t>，不管该问题以后是否被用到，只要它被计算过，就将其结果填入表中。 </a:t>
            </a:r>
          </a:p>
        </p:txBody>
      </p:sp>
    </p:spTree>
    <p:extLst>
      <p:ext uri="{BB962C8B-B14F-4D97-AF65-F5344CB8AC3E}">
        <p14:creationId xmlns:p14="http://schemas.microsoft.com/office/powerpoint/2010/main" val="750597546"/>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850" y="269621"/>
            <a:ext cx="5919350" cy="523220"/>
          </a:xfrm>
        </p:spPr>
        <p:txBody>
          <a:bodyPr/>
          <a:lstStyle/>
          <a:p>
            <a:r>
              <a:rPr lang="zh-CN" altLang="en-US" dirty="0" smtClean="0"/>
              <a:t>动态规划基本步骤</a:t>
            </a:r>
            <a:endParaRPr lang="zh-CN" altLang="en-US" dirty="0"/>
          </a:p>
        </p:txBody>
      </p:sp>
      <p:sp>
        <p:nvSpPr>
          <p:cNvPr id="3" name="TextBox 2"/>
          <p:cNvSpPr txBox="1"/>
          <p:nvPr/>
        </p:nvSpPr>
        <p:spPr>
          <a:xfrm>
            <a:off x="861871" y="887505"/>
            <a:ext cx="10554681" cy="6124754"/>
          </a:xfrm>
          <a:prstGeom prst="rect">
            <a:avLst/>
          </a:prstGeom>
          <a:noFill/>
        </p:spPr>
        <p:txBody>
          <a:bodyPr wrap="square" rtlCol="0">
            <a:spAutoFit/>
          </a:bodyPr>
          <a:lstStyle/>
          <a:p>
            <a:pPr>
              <a:buFont typeface="Wingdings" pitchFamily="2" charset="2"/>
              <a:buNone/>
            </a:pPr>
            <a:r>
              <a:rPr lang="en-US" altLang="zh-CN" sz="2800" dirty="0" smtClean="0"/>
              <a:t>	</a:t>
            </a:r>
            <a:r>
              <a:rPr lang="zh-CN" altLang="en-US" sz="2800" dirty="0" smtClean="0"/>
              <a:t>动态规划算法</a:t>
            </a:r>
            <a:r>
              <a:rPr lang="zh-CN" altLang="en-US" sz="2800" dirty="0"/>
              <a:t>通常用于求解具有某种最优性质的问题。在这类问题中，可能会有许多可行解。每一个解都对应于一个值，我们希望找到具有最优值（最大值或最小值）的那个解。设计一个动态规划算法，通常可以按以下几个步骤进行： </a:t>
            </a:r>
            <a:endParaRPr lang="en-US" altLang="zh-CN" sz="2800" dirty="0" smtClean="0"/>
          </a:p>
          <a:p>
            <a:pPr>
              <a:buFont typeface="Wingdings" pitchFamily="2" charset="2"/>
              <a:buNone/>
            </a:pPr>
            <a:r>
              <a:rPr lang="zh-CN" altLang="en-US" sz="2800" dirty="0"/>
              <a:t>（</a:t>
            </a:r>
            <a:r>
              <a:rPr lang="en-US" altLang="zh-CN" sz="2800" dirty="0"/>
              <a:t>1</a:t>
            </a:r>
            <a:r>
              <a:rPr lang="zh-CN" altLang="en-US" sz="2800" dirty="0"/>
              <a:t>）找出最优解的性质，并刻画其结构特征。</a:t>
            </a:r>
          </a:p>
          <a:p>
            <a:pPr>
              <a:buFont typeface="Wingdings" pitchFamily="2" charset="2"/>
              <a:buNone/>
            </a:pPr>
            <a:r>
              <a:rPr lang="zh-CN" altLang="en-US" sz="2800" dirty="0"/>
              <a:t>（</a:t>
            </a:r>
            <a:r>
              <a:rPr lang="en-US" altLang="zh-CN" sz="2800" dirty="0"/>
              <a:t>2</a:t>
            </a:r>
            <a:r>
              <a:rPr lang="zh-CN" altLang="en-US" sz="2800" dirty="0"/>
              <a:t>）递归地定义最优值。</a:t>
            </a:r>
          </a:p>
          <a:p>
            <a:pPr>
              <a:buFont typeface="Wingdings" pitchFamily="2" charset="2"/>
              <a:buNone/>
            </a:pPr>
            <a:r>
              <a:rPr lang="zh-CN" altLang="en-US" sz="2800" dirty="0"/>
              <a:t>（</a:t>
            </a:r>
            <a:r>
              <a:rPr lang="en-US" altLang="zh-CN" sz="2800" dirty="0"/>
              <a:t>3</a:t>
            </a:r>
            <a:r>
              <a:rPr lang="zh-CN" altLang="en-US" sz="2800" dirty="0"/>
              <a:t>）以自底向上的方式计算出最优值。</a:t>
            </a:r>
          </a:p>
          <a:p>
            <a:pPr>
              <a:buFont typeface="Wingdings" pitchFamily="2" charset="2"/>
              <a:buNone/>
            </a:pPr>
            <a:r>
              <a:rPr lang="zh-CN" altLang="en-US" sz="2800" dirty="0"/>
              <a:t>（</a:t>
            </a:r>
            <a:r>
              <a:rPr lang="en-US" altLang="zh-CN" sz="2800" dirty="0"/>
              <a:t>4</a:t>
            </a:r>
            <a:r>
              <a:rPr lang="zh-CN" altLang="en-US" sz="2800" dirty="0"/>
              <a:t>）根据计算最优值时得到的信息，构造一个最优解。</a:t>
            </a:r>
          </a:p>
          <a:p>
            <a:pPr>
              <a:buFont typeface="Wingdings" pitchFamily="2" charset="2"/>
              <a:buNone/>
            </a:pPr>
            <a:r>
              <a:rPr lang="zh-CN" altLang="en-US" sz="2800" dirty="0"/>
              <a:t>	其中（</a:t>
            </a:r>
            <a:r>
              <a:rPr lang="en-US" altLang="zh-CN" sz="2800" dirty="0"/>
              <a:t>1</a:t>
            </a:r>
            <a:r>
              <a:rPr lang="zh-CN" altLang="en-US" sz="2800" dirty="0"/>
              <a:t>）－（</a:t>
            </a:r>
            <a:r>
              <a:rPr lang="en-US" altLang="zh-CN" sz="2800" dirty="0"/>
              <a:t>3</a:t>
            </a:r>
            <a:r>
              <a:rPr lang="zh-CN" altLang="en-US" sz="2800" dirty="0"/>
              <a:t>）步是动态规划算法的基本步骤。在只需要求出最优值的情形，步骤（</a:t>
            </a:r>
            <a:r>
              <a:rPr lang="en-US" altLang="zh-CN" sz="2800" dirty="0"/>
              <a:t>4</a:t>
            </a:r>
            <a:r>
              <a:rPr lang="zh-CN" altLang="en-US" sz="2800" dirty="0"/>
              <a:t>）可以省去。若需要求出问题的一个最优解，则必须执行步骤（</a:t>
            </a:r>
            <a:r>
              <a:rPr lang="en-US" altLang="zh-CN" sz="2800" dirty="0"/>
              <a:t>4</a:t>
            </a:r>
            <a:r>
              <a:rPr lang="zh-CN" altLang="en-US" sz="2800" dirty="0"/>
              <a:t>）。此时，在步骤（</a:t>
            </a:r>
            <a:r>
              <a:rPr lang="en-US" altLang="zh-CN" sz="2800" dirty="0"/>
              <a:t>3</a:t>
            </a:r>
            <a:r>
              <a:rPr lang="zh-CN" altLang="en-US" sz="2800" dirty="0"/>
              <a:t>）中计算最优值时，通常需记录更多的信息，以便在步骤（</a:t>
            </a:r>
            <a:r>
              <a:rPr lang="en-US" altLang="zh-CN" sz="2800" dirty="0"/>
              <a:t>4</a:t>
            </a:r>
            <a:r>
              <a:rPr lang="zh-CN" altLang="en-US" sz="2800" dirty="0"/>
              <a:t>）中，根据所记录的信息，快速构造出一个最优解。</a:t>
            </a:r>
          </a:p>
          <a:p>
            <a:pPr>
              <a:buFont typeface="Wingdings" pitchFamily="2" charset="2"/>
              <a:buNone/>
            </a:pPr>
            <a:endParaRPr lang="zh-CN" altLang="en-US" sz="2800" dirty="0"/>
          </a:p>
        </p:txBody>
      </p:sp>
    </p:spTree>
    <p:extLst>
      <p:ext uri="{BB962C8B-B14F-4D97-AF65-F5344CB8AC3E}">
        <p14:creationId xmlns:p14="http://schemas.microsoft.com/office/powerpoint/2010/main" val="3192067895"/>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850" y="269621"/>
            <a:ext cx="5919350" cy="523220"/>
          </a:xfrm>
        </p:spPr>
        <p:txBody>
          <a:bodyPr/>
          <a:lstStyle/>
          <a:p>
            <a:r>
              <a:rPr lang="zh-CN" altLang="en-US" dirty="0" smtClean="0"/>
              <a:t>动态规划问题的特征</a:t>
            </a:r>
            <a:endParaRPr lang="zh-CN" altLang="en-US" dirty="0"/>
          </a:p>
        </p:txBody>
      </p:sp>
      <p:sp>
        <p:nvSpPr>
          <p:cNvPr id="3" name="TextBox 2"/>
          <p:cNvSpPr txBox="1"/>
          <p:nvPr/>
        </p:nvSpPr>
        <p:spPr>
          <a:xfrm>
            <a:off x="861871" y="1438834"/>
            <a:ext cx="10554681" cy="3970318"/>
          </a:xfrm>
          <a:prstGeom prst="rect">
            <a:avLst/>
          </a:prstGeom>
          <a:noFill/>
        </p:spPr>
        <p:txBody>
          <a:bodyPr wrap="square" rtlCol="0">
            <a:spAutoFit/>
          </a:bodyPr>
          <a:lstStyle/>
          <a:p>
            <a:pPr>
              <a:lnSpc>
                <a:spcPct val="90000"/>
              </a:lnSpc>
              <a:buFont typeface="Wingdings" pitchFamily="2" charset="2"/>
              <a:buNone/>
            </a:pPr>
            <a:r>
              <a:rPr lang="zh-CN" altLang="en-US" sz="2800" dirty="0" smtClean="0">
                <a:latin typeface="黑体" pitchFamily="49" charset="-122"/>
                <a:ea typeface="黑体" pitchFamily="49" charset="-122"/>
              </a:rPr>
              <a:t>动态规划算法</a:t>
            </a:r>
            <a:r>
              <a:rPr lang="zh-CN" altLang="en-US" sz="2800" dirty="0">
                <a:latin typeface="黑体" pitchFamily="49" charset="-122"/>
                <a:ea typeface="黑体" pitchFamily="49" charset="-122"/>
              </a:rPr>
              <a:t>的有效性依赖于问题本身所具有的两个重要性质</a:t>
            </a:r>
            <a:r>
              <a:rPr lang="zh-CN" altLang="en-US" sz="2800" dirty="0" smtClean="0">
                <a:latin typeface="黑体" pitchFamily="49" charset="-122"/>
                <a:ea typeface="黑体" pitchFamily="49" charset="-122"/>
              </a:rPr>
              <a:t>：</a:t>
            </a:r>
            <a:endParaRPr lang="en-US" altLang="zh-CN" sz="2800" dirty="0" smtClean="0">
              <a:latin typeface="黑体" pitchFamily="49" charset="-122"/>
              <a:ea typeface="黑体" pitchFamily="49" charset="-122"/>
            </a:endParaRPr>
          </a:p>
          <a:p>
            <a:pPr>
              <a:lnSpc>
                <a:spcPct val="90000"/>
              </a:lnSpc>
              <a:buFont typeface="Wingdings" pitchFamily="2" charset="2"/>
              <a:buNone/>
            </a:pPr>
            <a:endParaRPr lang="zh-CN" altLang="en-US" sz="2800" dirty="0">
              <a:latin typeface="黑体" pitchFamily="49" charset="-122"/>
              <a:ea typeface="黑体" pitchFamily="49" charset="-122"/>
            </a:endParaRPr>
          </a:p>
          <a:p>
            <a:pPr>
              <a:lnSpc>
                <a:spcPct val="90000"/>
              </a:lnSpc>
              <a:buFont typeface="Wingdings" pitchFamily="2" charset="2"/>
              <a:buNone/>
            </a:pPr>
            <a:r>
              <a:rPr lang="en-US" altLang="zh-CN" sz="2800" dirty="0" smtClean="0">
                <a:latin typeface="黑体" pitchFamily="49" charset="-122"/>
                <a:ea typeface="黑体" pitchFamily="49" charset="-122"/>
              </a:rPr>
              <a:t>1</a:t>
            </a:r>
            <a:r>
              <a:rPr lang="zh-CN" altLang="en-US" sz="2800" dirty="0">
                <a:latin typeface="黑体" pitchFamily="49" charset="-122"/>
                <a:ea typeface="黑体" pitchFamily="49" charset="-122"/>
              </a:rPr>
              <a:t>、最优子结构：当问题的最优解包含了其子问题的最优解时，称该问题具有最优子结构性质</a:t>
            </a:r>
            <a:r>
              <a:rPr lang="zh-CN" altLang="en-US" sz="2800" dirty="0" smtClean="0">
                <a:latin typeface="黑体" pitchFamily="49" charset="-122"/>
                <a:ea typeface="黑体" pitchFamily="49" charset="-122"/>
              </a:rPr>
              <a:t>。</a:t>
            </a:r>
            <a:endParaRPr lang="en-US" altLang="zh-CN" sz="2800" dirty="0" smtClean="0">
              <a:latin typeface="黑体" pitchFamily="49" charset="-122"/>
              <a:ea typeface="黑体" pitchFamily="49" charset="-122"/>
            </a:endParaRPr>
          </a:p>
          <a:p>
            <a:pPr>
              <a:lnSpc>
                <a:spcPct val="90000"/>
              </a:lnSpc>
              <a:buFont typeface="Wingdings" pitchFamily="2" charset="2"/>
              <a:buNone/>
            </a:pPr>
            <a:endParaRPr lang="zh-CN" altLang="en-US" sz="2800" dirty="0">
              <a:latin typeface="黑体" pitchFamily="49" charset="-122"/>
              <a:ea typeface="黑体" pitchFamily="49" charset="-122"/>
            </a:endParaRPr>
          </a:p>
          <a:p>
            <a:pPr>
              <a:lnSpc>
                <a:spcPct val="90000"/>
              </a:lnSpc>
              <a:buFont typeface="Wingdings" pitchFamily="2" charset="2"/>
              <a:buNone/>
            </a:pPr>
            <a:r>
              <a:rPr lang="en-US" altLang="zh-CN" sz="2800" dirty="0" smtClean="0">
                <a:latin typeface="黑体" pitchFamily="49" charset="-122"/>
                <a:ea typeface="黑体" pitchFamily="49" charset="-122"/>
              </a:rPr>
              <a:t>2</a:t>
            </a:r>
            <a:r>
              <a:rPr lang="zh-CN" altLang="en-US" sz="2800" dirty="0">
                <a:latin typeface="黑体" pitchFamily="49" charset="-122"/>
                <a:ea typeface="黑体" pitchFamily="49" charset="-122"/>
              </a:rPr>
              <a:t>、重叠子问题：在用递归算法自顶向下解问题时，每次产生的子问题并不总是新问题，有些子问题被反复计算多次。动态规划算法正是利用了这种子问题的重叠性质，对每一个子问题只解一次，而后将其解保存在一个表格中，在以后尽可能多地利用这些子问题的解。</a:t>
            </a:r>
          </a:p>
        </p:txBody>
      </p:sp>
    </p:spTree>
    <p:extLst>
      <p:ext uri="{BB962C8B-B14F-4D97-AF65-F5344CB8AC3E}">
        <p14:creationId xmlns:p14="http://schemas.microsoft.com/office/powerpoint/2010/main" val="3414558058"/>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850" y="269621"/>
            <a:ext cx="3270279" cy="523220"/>
          </a:xfrm>
        </p:spPr>
        <p:txBody>
          <a:bodyPr/>
          <a:lstStyle/>
          <a:p>
            <a:r>
              <a:rPr lang="zh-CN" altLang="en-US" dirty="0" smtClean="0"/>
              <a:t>暴力</a:t>
            </a:r>
            <a:endParaRPr lang="zh-CN" altLang="en-US" dirty="0"/>
          </a:p>
        </p:txBody>
      </p:sp>
      <p:sp>
        <p:nvSpPr>
          <p:cNvPr id="4" name="Rectangle 3"/>
          <p:cNvSpPr txBox="1">
            <a:spLocks noChangeArrowheads="1"/>
          </p:cNvSpPr>
          <p:nvPr/>
        </p:nvSpPr>
        <p:spPr>
          <a:xfrm>
            <a:off x="1073430" y="1400362"/>
            <a:ext cx="10006946" cy="47418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zh-CN" altLang="en-US" b="1" dirty="0" smtClean="0">
                <a:latin typeface="楷体_GB2312" pitchFamily="49" charset="-122"/>
                <a:ea typeface="楷体_GB2312" pitchFamily="49" charset="-122"/>
              </a:rPr>
              <a:t>使用枚举法（暴力），枚举所有可能的路径，找出最大的一条。</a:t>
            </a:r>
            <a:endParaRPr lang="en-US" altLang="zh-CN" b="1" dirty="0" smtClean="0">
              <a:latin typeface="楷体_GB2312" pitchFamily="49" charset="-122"/>
              <a:ea typeface="楷体_GB2312" pitchFamily="49" charset="-122"/>
            </a:endParaRPr>
          </a:p>
          <a:p>
            <a:pPr>
              <a:buFontTx/>
              <a:buNone/>
            </a:pPr>
            <a:endParaRPr lang="en-US" altLang="zh-CN" b="1" dirty="0">
              <a:latin typeface="楷体_GB2312" pitchFamily="49" charset="-122"/>
              <a:ea typeface="楷体_GB2312" pitchFamily="49" charset="-122"/>
            </a:endParaRPr>
          </a:p>
          <a:p>
            <a:pPr>
              <a:buFontTx/>
              <a:buNone/>
            </a:pPr>
            <a:r>
              <a:rPr lang="zh-CN" altLang="en-US" b="1" dirty="0" smtClean="0">
                <a:latin typeface="楷体_GB2312" pitchFamily="49" charset="-122"/>
                <a:ea typeface="楷体_GB2312" pitchFamily="49" charset="-122"/>
              </a:rPr>
              <a:t>当数塔层数稍大的情况下（如</a:t>
            </a:r>
            <a:r>
              <a:rPr lang="en-US" altLang="zh-CN" b="1" dirty="0" smtClean="0">
                <a:latin typeface="楷体_GB2312" pitchFamily="49" charset="-122"/>
                <a:ea typeface="楷体_GB2312" pitchFamily="49" charset="-122"/>
              </a:rPr>
              <a:t>31</a:t>
            </a:r>
            <a:r>
              <a:rPr lang="zh-CN" altLang="en-US" b="1" dirty="0" smtClean="0">
                <a:latin typeface="楷体_GB2312" pitchFamily="49" charset="-122"/>
                <a:ea typeface="楷体_GB2312" pitchFamily="49" charset="-122"/>
              </a:rPr>
              <a:t>），则需要列出的路径条数将是一个非常庞大的数目（</a:t>
            </a:r>
            <a:r>
              <a:rPr lang="en-US" altLang="zh-CN" b="1" dirty="0" smtClean="0">
                <a:latin typeface="楷体_GB2312" pitchFamily="49" charset="-122"/>
                <a:ea typeface="楷体_GB2312" pitchFamily="49" charset="-122"/>
              </a:rPr>
              <a:t>2^30&gt;10^9</a:t>
            </a:r>
            <a:r>
              <a:rPr lang="zh-CN" altLang="en-US" b="1" dirty="0" smtClean="0">
                <a:latin typeface="楷体_GB2312" pitchFamily="49" charset="-122"/>
                <a:ea typeface="楷体_GB2312" pitchFamily="49" charset="-122"/>
              </a:rPr>
              <a:t>）</a:t>
            </a:r>
          </a:p>
        </p:txBody>
      </p:sp>
    </p:spTree>
    <p:extLst>
      <p:ext uri="{BB962C8B-B14F-4D97-AF65-F5344CB8AC3E}">
        <p14:creationId xmlns:p14="http://schemas.microsoft.com/office/powerpoint/2010/main" val="3761036807"/>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850" y="269621"/>
            <a:ext cx="3310621" cy="523220"/>
          </a:xfrm>
        </p:spPr>
        <p:txBody>
          <a:bodyPr/>
          <a:lstStyle/>
          <a:p>
            <a:r>
              <a:rPr lang="zh-CN" altLang="en-US"/>
              <a:t>考虑</a:t>
            </a:r>
            <a:endParaRPr lang="zh-CN" altLang="en-US" dirty="0"/>
          </a:p>
        </p:txBody>
      </p:sp>
      <p:sp>
        <p:nvSpPr>
          <p:cNvPr id="3" name="TextBox 2"/>
          <p:cNvSpPr txBox="1"/>
          <p:nvPr/>
        </p:nvSpPr>
        <p:spPr>
          <a:xfrm>
            <a:off x="887505" y="1425387"/>
            <a:ext cx="10448365" cy="4832092"/>
          </a:xfrm>
          <a:prstGeom prst="rect">
            <a:avLst/>
          </a:prstGeom>
          <a:noFill/>
        </p:spPr>
        <p:txBody>
          <a:bodyPr wrap="square" rtlCol="0">
            <a:spAutoFit/>
          </a:bodyPr>
          <a:lstStyle/>
          <a:p>
            <a:r>
              <a:rPr lang="en-US" altLang="zh-CN" sz="2800" b="1" dirty="0" smtClean="0">
                <a:latin typeface="楷体_GB2312" pitchFamily="49" charset="-122"/>
                <a:ea typeface="楷体_GB2312" pitchFamily="49" charset="-122"/>
              </a:rPr>
              <a:t>	</a:t>
            </a:r>
            <a:r>
              <a:rPr lang="zh-CN" altLang="en-US" sz="2800" b="1" dirty="0" smtClean="0">
                <a:latin typeface="楷体_GB2312" pitchFamily="49" charset="-122"/>
                <a:ea typeface="楷体_GB2312" pitchFamily="49" charset="-122"/>
              </a:rPr>
              <a:t>从</a:t>
            </a:r>
            <a:r>
              <a:rPr lang="zh-CN" altLang="en-US" sz="2800" b="1" dirty="0">
                <a:latin typeface="楷体_GB2312" pitchFamily="49" charset="-122"/>
                <a:ea typeface="楷体_GB2312" pitchFamily="49" charset="-122"/>
              </a:rPr>
              <a:t>顶点出发时到底向左走还是向右走应取决于是从左走能取到最大值还是从右走能取到最大值，只要左右两道路径上的最大值求出来了才能作出决策。</a:t>
            </a:r>
          </a:p>
          <a:p>
            <a:r>
              <a:rPr lang="zh-CN" altLang="en-US" sz="2800" b="1" dirty="0">
                <a:latin typeface="楷体_GB2312" pitchFamily="49" charset="-122"/>
                <a:ea typeface="楷体_GB2312" pitchFamily="49" charset="-122"/>
              </a:rPr>
              <a:t>	</a:t>
            </a:r>
            <a:r>
              <a:rPr lang="zh-CN" altLang="en-US" sz="2800" b="1" dirty="0" smtClean="0">
                <a:latin typeface="楷体_GB2312" pitchFamily="49" charset="-122"/>
                <a:ea typeface="楷体_GB2312" pitchFamily="49" charset="-122"/>
              </a:rPr>
              <a:t>同样</a:t>
            </a:r>
            <a:r>
              <a:rPr lang="zh-CN" altLang="en-US" sz="2800" b="1" dirty="0">
                <a:latin typeface="楷体_GB2312" pitchFamily="49" charset="-122"/>
                <a:ea typeface="楷体_GB2312" pitchFamily="49" charset="-122"/>
              </a:rPr>
              <a:t>，下一层的走向又要取决于再下一层上的最大值是否已经求出才能决策。这样一层一层推下去，直到倒数第二层时就非常明了。</a:t>
            </a:r>
          </a:p>
          <a:p>
            <a:r>
              <a:rPr lang="zh-CN" altLang="en-US" sz="2800" b="1" dirty="0">
                <a:latin typeface="楷体_GB2312" pitchFamily="49" charset="-122"/>
                <a:ea typeface="楷体_GB2312" pitchFamily="49" charset="-122"/>
              </a:rPr>
              <a:t>	</a:t>
            </a:r>
            <a:r>
              <a:rPr lang="zh-CN" altLang="en-US" sz="2800" b="1" dirty="0" smtClean="0">
                <a:latin typeface="楷体_GB2312" pitchFamily="49" charset="-122"/>
                <a:ea typeface="楷体_GB2312" pitchFamily="49" charset="-122"/>
              </a:rPr>
              <a:t>如</a:t>
            </a:r>
            <a:r>
              <a:rPr lang="zh-CN" altLang="en-US" sz="2800" b="1" dirty="0">
                <a:latin typeface="楷体_GB2312" pitchFamily="49" charset="-122"/>
                <a:ea typeface="楷体_GB2312" pitchFamily="49" charset="-122"/>
              </a:rPr>
              <a:t>数字</a:t>
            </a:r>
            <a:r>
              <a:rPr lang="en-US" altLang="zh-CN" sz="2800" b="1" dirty="0">
                <a:latin typeface="楷体_GB2312" pitchFamily="49" charset="-122"/>
                <a:ea typeface="楷体_GB2312" pitchFamily="49" charset="-122"/>
              </a:rPr>
              <a:t>2</a:t>
            </a:r>
            <a:r>
              <a:rPr lang="zh-CN" altLang="en-US" sz="2800" b="1" dirty="0">
                <a:latin typeface="楷体_GB2312" pitchFamily="49" charset="-122"/>
                <a:ea typeface="楷体_GB2312" pitchFamily="49" charset="-122"/>
              </a:rPr>
              <a:t>，只要选择它下面较大值的结点</a:t>
            </a:r>
            <a:r>
              <a:rPr lang="en-US" altLang="zh-CN" sz="2800" b="1" dirty="0">
                <a:latin typeface="楷体_GB2312" pitchFamily="49" charset="-122"/>
                <a:ea typeface="楷体_GB2312" pitchFamily="49" charset="-122"/>
              </a:rPr>
              <a:t>19</a:t>
            </a:r>
            <a:r>
              <a:rPr lang="zh-CN" altLang="en-US" sz="2800" b="1" dirty="0">
                <a:latin typeface="楷体_GB2312" pitchFamily="49" charset="-122"/>
                <a:ea typeface="楷体_GB2312" pitchFamily="49" charset="-122"/>
              </a:rPr>
              <a:t>前进就可以了。所以实际求解时，可从底层开始，层层递进，最后得到最大值。</a:t>
            </a:r>
          </a:p>
          <a:p>
            <a:r>
              <a:rPr lang="zh-CN" altLang="en-US" sz="2800" b="1" dirty="0">
                <a:latin typeface="楷体_GB2312" pitchFamily="49" charset="-122"/>
                <a:ea typeface="楷体_GB2312" pitchFamily="49" charset="-122"/>
              </a:rPr>
              <a:t>	</a:t>
            </a:r>
            <a:r>
              <a:rPr lang="zh-CN" altLang="en-US" sz="2800" b="1" dirty="0" smtClean="0">
                <a:latin typeface="楷体_GB2312" pitchFamily="49" charset="-122"/>
                <a:ea typeface="楷体_GB2312" pitchFamily="49" charset="-122"/>
              </a:rPr>
              <a:t>结论</a:t>
            </a:r>
            <a:r>
              <a:rPr lang="zh-CN" altLang="en-US" sz="2800" b="1" dirty="0">
                <a:latin typeface="楷体_GB2312" pitchFamily="49" charset="-122"/>
                <a:ea typeface="楷体_GB2312" pitchFamily="49" charset="-122"/>
              </a:rPr>
              <a:t>：自顶向下的分析，自底向上的计算</a:t>
            </a:r>
            <a:r>
              <a:rPr lang="zh-CN" altLang="en-US" sz="2800" b="1" dirty="0" smtClean="0">
                <a:latin typeface="楷体_GB2312" pitchFamily="49" charset="-122"/>
                <a:ea typeface="楷体_GB2312" pitchFamily="49" charset="-122"/>
              </a:rPr>
              <a:t>。</a:t>
            </a:r>
            <a:endParaRPr lang="en-US" altLang="zh-CN" sz="2800" b="1" dirty="0" smtClean="0">
              <a:latin typeface="楷体_GB2312" pitchFamily="49" charset="-122"/>
              <a:ea typeface="楷体_GB2312" pitchFamily="49" charset="-122"/>
            </a:endParaRPr>
          </a:p>
          <a:p>
            <a:endParaRPr lang="en-US" altLang="zh-CN" sz="2800" b="1" dirty="0">
              <a:latin typeface="楷体_GB2312" pitchFamily="49" charset="-122"/>
              <a:ea typeface="楷体_GB2312" pitchFamily="49" charset="-122"/>
            </a:endParaRPr>
          </a:p>
          <a:p>
            <a:r>
              <a:rPr lang="zh-CN" altLang="en-US" sz="2800" b="1" dirty="0" smtClean="0">
                <a:latin typeface="楷体_GB2312" pitchFamily="49" charset="-122"/>
                <a:ea typeface="楷体_GB2312" pitchFamily="49" charset="-122"/>
              </a:rPr>
              <a:t>转移方程：</a:t>
            </a:r>
            <a:r>
              <a:rPr lang="en-US" altLang="zh-CN" sz="2800" b="1" dirty="0" err="1" smtClean="0">
                <a:latin typeface="楷体_GB2312" pitchFamily="49" charset="-122"/>
                <a:ea typeface="楷体_GB2312" pitchFamily="49" charset="-122"/>
              </a:rPr>
              <a:t>dp</a:t>
            </a:r>
            <a:r>
              <a:rPr lang="en-US" altLang="zh-CN" sz="2800" b="1" dirty="0" smtClean="0">
                <a:latin typeface="楷体_GB2312" pitchFamily="49" charset="-122"/>
                <a:ea typeface="楷体_GB2312" pitchFamily="49" charset="-122"/>
              </a:rPr>
              <a:t>[i][j] = max(</a:t>
            </a:r>
            <a:r>
              <a:rPr lang="en-US" altLang="zh-CN" sz="2800" b="1" dirty="0" err="1" smtClean="0">
                <a:latin typeface="楷体_GB2312" pitchFamily="49" charset="-122"/>
                <a:ea typeface="楷体_GB2312" pitchFamily="49" charset="-122"/>
              </a:rPr>
              <a:t>dp</a:t>
            </a:r>
            <a:r>
              <a:rPr lang="en-US" altLang="zh-CN" sz="2800" b="1" dirty="0" smtClean="0">
                <a:latin typeface="楷体_GB2312" pitchFamily="49" charset="-122"/>
                <a:ea typeface="楷体_GB2312" pitchFamily="49" charset="-122"/>
              </a:rPr>
              <a:t>[i+1][j], </a:t>
            </a:r>
            <a:r>
              <a:rPr lang="en-US" altLang="zh-CN" sz="2800" b="1" dirty="0" err="1" smtClean="0">
                <a:latin typeface="楷体_GB2312" pitchFamily="49" charset="-122"/>
                <a:ea typeface="楷体_GB2312" pitchFamily="49" charset="-122"/>
              </a:rPr>
              <a:t>dp</a:t>
            </a:r>
            <a:r>
              <a:rPr lang="en-US" altLang="zh-CN" sz="2800" b="1" dirty="0" smtClean="0">
                <a:latin typeface="楷体_GB2312" pitchFamily="49" charset="-122"/>
                <a:ea typeface="楷体_GB2312" pitchFamily="49" charset="-122"/>
              </a:rPr>
              <a:t>[i+1][j+1])+a[i][j]</a:t>
            </a:r>
            <a:endParaRPr lang="zh-CN" altLang="en-US" sz="2800" b="1" dirty="0">
              <a:latin typeface="楷体_GB2312" pitchFamily="49" charset="-122"/>
              <a:ea typeface="楷体_GB2312" pitchFamily="49" charset="-122"/>
            </a:endParaRPr>
          </a:p>
        </p:txBody>
      </p:sp>
    </p:spTree>
    <p:extLst>
      <p:ext uri="{BB962C8B-B14F-4D97-AF65-F5344CB8AC3E}">
        <p14:creationId xmlns:p14="http://schemas.microsoft.com/office/powerpoint/2010/main" val="3817492435"/>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850" y="269621"/>
            <a:ext cx="5919350" cy="523220"/>
          </a:xfrm>
        </p:spPr>
        <p:txBody>
          <a:bodyPr/>
          <a:lstStyle/>
          <a:p>
            <a:r>
              <a:rPr lang="zh-CN" altLang="en-US" dirty="0"/>
              <a:t>记忆</a:t>
            </a:r>
            <a:r>
              <a:rPr lang="zh-CN" altLang="en-US" dirty="0" smtClean="0"/>
              <a:t>化搜索</a:t>
            </a:r>
            <a:endParaRPr lang="zh-CN" altLang="en-US" dirty="0"/>
          </a:p>
        </p:txBody>
      </p:sp>
      <p:sp>
        <p:nvSpPr>
          <p:cNvPr id="3" name="TextBox 2"/>
          <p:cNvSpPr txBox="1"/>
          <p:nvPr/>
        </p:nvSpPr>
        <p:spPr>
          <a:xfrm>
            <a:off x="740848" y="1331258"/>
            <a:ext cx="10448365" cy="2677656"/>
          </a:xfrm>
          <a:prstGeom prst="rect">
            <a:avLst/>
          </a:prstGeom>
          <a:noFill/>
        </p:spPr>
        <p:txBody>
          <a:bodyPr wrap="square" rtlCol="0">
            <a:spAutoFit/>
          </a:bodyPr>
          <a:lstStyle/>
          <a:p>
            <a:r>
              <a:rPr lang="zh-CN" altLang="en-US" sz="2800" b="1" dirty="0" smtClean="0">
                <a:latin typeface="楷体_GB2312" pitchFamily="49" charset="-122"/>
                <a:ea typeface="楷体_GB2312" pitchFamily="49" charset="-122"/>
              </a:rPr>
              <a:t>对于动态规划算法解决这个问题，我们根据状态转移方程和状态转移方向，比较容易地写出动态规划的循环表示方法。但是当状态和转移非常复杂的时候，也许写出循环式的动态规划就是那么简单了。</a:t>
            </a:r>
            <a:endParaRPr lang="en-US" altLang="zh-CN" sz="2800" b="1" dirty="0" smtClean="0">
              <a:latin typeface="楷体_GB2312" pitchFamily="49" charset="-122"/>
              <a:ea typeface="楷体_GB2312" pitchFamily="49" charset="-122"/>
            </a:endParaRPr>
          </a:p>
          <a:p>
            <a:endParaRPr lang="en-US" altLang="zh-CN" sz="2800" b="1" dirty="0">
              <a:latin typeface="楷体_GB2312" pitchFamily="49" charset="-122"/>
              <a:ea typeface="楷体_GB2312" pitchFamily="49" charset="-122"/>
            </a:endParaRPr>
          </a:p>
          <a:p>
            <a:r>
              <a:rPr lang="zh-CN" altLang="en-US" sz="2800" b="1" dirty="0" smtClean="0">
                <a:latin typeface="楷体_GB2312" pitchFamily="49" charset="-122"/>
                <a:ea typeface="楷体_GB2312" pitchFamily="49" charset="-122"/>
              </a:rPr>
              <a:t>解决方法：</a:t>
            </a:r>
            <a:r>
              <a:rPr lang="zh-CN" altLang="en-US" sz="2800" b="1" dirty="0" smtClean="0">
                <a:solidFill>
                  <a:srgbClr val="FF0000"/>
                </a:solidFill>
                <a:latin typeface="楷体_GB2312" pitchFamily="49" charset="-122"/>
                <a:ea typeface="楷体_GB2312" pitchFamily="49" charset="-122"/>
              </a:rPr>
              <a:t>记忆化搜索</a:t>
            </a:r>
            <a:endParaRPr lang="zh-CN" altLang="en-US" sz="2800" b="1" dirty="0">
              <a:solidFill>
                <a:srgbClr val="FF0000"/>
              </a:solidFill>
              <a:latin typeface="楷体_GB2312" pitchFamily="49" charset="-122"/>
              <a:ea typeface="楷体_GB2312" pitchFamily="49" charset="-122"/>
            </a:endParaRPr>
          </a:p>
        </p:txBody>
      </p:sp>
    </p:spTree>
    <p:extLst>
      <p:ext uri="{BB962C8B-B14F-4D97-AF65-F5344CB8AC3E}">
        <p14:creationId xmlns:p14="http://schemas.microsoft.com/office/powerpoint/2010/main" val="439841585"/>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850" y="269621"/>
            <a:ext cx="5919350" cy="523220"/>
          </a:xfrm>
        </p:spPr>
        <p:txBody>
          <a:bodyPr/>
          <a:lstStyle/>
          <a:p>
            <a:r>
              <a:rPr lang="zh-CN" altLang="en-US" dirty="0"/>
              <a:t>记忆</a:t>
            </a:r>
            <a:r>
              <a:rPr lang="zh-CN" altLang="en-US" dirty="0" smtClean="0"/>
              <a:t>化搜索</a:t>
            </a:r>
            <a:endParaRPr lang="zh-CN" altLang="en-US" dirty="0"/>
          </a:p>
        </p:txBody>
      </p:sp>
      <p:sp>
        <p:nvSpPr>
          <p:cNvPr id="3" name="TextBox 2"/>
          <p:cNvSpPr txBox="1"/>
          <p:nvPr/>
        </p:nvSpPr>
        <p:spPr>
          <a:xfrm>
            <a:off x="740848" y="1331258"/>
            <a:ext cx="10448365" cy="5262979"/>
          </a:xfrm>
          <a:prstGeom prst="rect">
            <a:avLst/>
          </a:prstGeom>
          <a:noFill/>
        </p:spPr>
        <p:txBody>
          <a:bodyPr wrap="square" rtlCol="0">
            <a:spAutoFit/>
          </a:bodyPr>
          <a:lstStyle/>
          <a:p>
            <a:r>
              <a:rPr lang="zh-CN" altLang="en-US" sz="2800" b="1" dirty="0" smtClean="0">
                <a:latin typeface="楷体_GB2312" pitchFamily="49" charset="-122"/>
                <a:ea typeface="楷体_GB2312" pitchFamily="49" charset="-122"/>
              </a:rPr>
              <a:t>回忆之前暴力搜索方法，时间复杂度是</a:t>
            </a:r>
            <a:r>
              <a:rPr lang="en-US" altLang="zh-CN" sz="2800" b="1" dirty="0" smtClean="0">
                <a:latin typeface="楷体_GB2312" pitchFamily="49" charset="-122"/>
                <a:ea typeface="楷体_GB2312" pitchFamily="49" charset="-122"/>
              </a:rPr>
              <a:t>2^n</a:t>
            </a:r>
            <a:r>
              <a:rPr lang="zh-CN" altLang="en-US" sz="2800" b="1" dirty="0" smtClean="0">
                <a:latin typeface="楷体_GB2312" pitchFamily="49" charset="-122"/>
                <a:ea typeface="楷体_GB2312" pitchFamily="49" charset="-122"/>
              </a:rPr>
              <a:t>，明显会超时。</a:t>
            </a:r>
            <a:endParaRPr lang="en-US" altLang="zh-CN" sz="2800" b="1" dirty="0" smtClean="0">
              <a:latin typeface="楷体_GB2312" pitchFamily="49" charset="-122"/>
              <a:ea typeface="楷体_GB2312" pitchFamily="49" charset="-122"/>
            </a:endParaRPr>
          </a:p>
          <a:p>
            <a:r>
              <a:rPr lang="en-US" altLang="zh-CN" sz="2800" b="1" dirty="0" err="1" smtClean="0">
                <a:latin typeface="楷体_GB2312" pitchFamily="49" charset="-122"/>
                <a:ea typeface="楷体_GB2312" pitchFamily="49" charset="-122"/>
              </a:rPr>
              <a:t>int</a:t>
            </a:r>
            <a:r>
              <a:rPr lang="en-US" altLang="zh-CN" sz="2800" b="1" dirty="0" smtClean="0">
                <a:latin typeface="楷体_GB2312" pitchFamily="49" charset="-122"/>
                <a:ea typeface="楷体_GB2312" pitchFamily="49" charset="-122"/>
              </a:rPr>
              <a:t> solve(</a:t>
            </a:r>
            <a:r>
              <a:rPr lang="en-US" altLang="zh-CN" sz="2800" b="1" dirty="0" err="1" smtClean="0">
                <a:latin typeface="楷体_GB2312" pitchFamily="49" charset="-122"/>
                <a:ea typeface="楷体_GB2312" pitchFamily="49" charset="-122"/>
              </a:rPr>
              <a:t>int</a:t>
            </a:r>
            <a:r>
              <a:rPr lang="en-US" altLang="zh-CN" sz="2800" b="1" dirty="0" smtClean="0">
                <a:latin typeface="楷体_GB2312" pitchFamily="49" charset="-122"/>
                <a:ea typeface="楷体_GB2312" pitchFamily="49" charset="-122"/>
              </a:rPr>
              <a:t> i, </a:t>
            </a:r>
            <a:r>
              <a:rPr lang="en-US" altLang="zh-CN" sz="2800" b="1" dirty="0" err="1" smtClean="0">
                <a:latin typeface="楷体_GB2312" pitchFamily="49" charset="-122"/>
                <a:ea typeface="楷体_GB2312" pitchFamily="49" charset="-122"/>
              </a:rPr>
              <a:t>int</a:t>
            </a:r>
            <a:r>
              <a:rPr lang="en-US" altLang="zh-CN" sz="2800" b="1" dirty="0" smtClean="0">
                <a:latin typeface="楷体_GB2312" pitchFamily="49" charset="-122"/>
                <a:ea typeface="楷体_GB2312" pitchFamily="49" charset="-122"/>
              </a:rPr>
              <a:t> j){</a:t>
            </a:r>
          </a:p>
          <a:p>
            <a:r>
              <a:rPr lang="en-US" altLang="zh-CN" sz="2800" b="1" dirty="0" smtClean="0">
                <a:latin typeface="楷体_GB2312" pitchFamily="49" charset="-122"/>
                <a:ea typeface="楷体_GB2312" pitchFamily="49" charset="-122"/>
              </a:rPr>
              <a:t>	</a:t>
            </a:r>
            <a:r>
              <a:rPr lang="en-US" altLang="zh-CN" sz="2800" b="1" dirty="0" err="1" smtClean="0">
                <a:latin typeface="楷体_GB2312" pitchFamily="49" charset="-122"/>
                <a:ea typeface="楷体_GB2312" pitchFamily="49" charset="-122"/>
              </a:rPr>
              <a:t>int</a:t>
            </a:r>
            <a:r>
              <a:rPr lang="en-US" altLang="zh-CN" sz="2800" b="1" dirty="0" smtClean="0">
                <a:latin typeface="楷体_GB2312" pitchFamily="49" charset="-122"/>
                <a:ea typeface="楷体_GB2312" pitchFamily="49" charset="-122"/>
              </a:rPr>
              <a:t> f1 = solve(i + 1, j), f2 = solve(i + 1, j + 1);</a:t>
            </a:r>
          </a:p>
          <a:p>
            <a:r>
              <a:rPr lang="en-US" altLang="zh-CN" sz="2800" b="1" dirty="0" smtClean="0">
                <a:latin typeface="楷体_GB2312" pitchFamily="49" charset="-122"/>
                <a:ea typeface="楷体_GB2312" pitchFamily="49" charset="-122"/>
              </a:rPr>
              <a:t>	return max(f1, f2) + a[i][j];</a:t>
            </a:r>
            <a:endParaRPr lang="en-US" altLang="zh-CN" sz="2800" b="1" dirty="0">
              <a:latin typeface="楷体_GB2312" pitchFamily="49" charset="-122"/>
              <a:ea typeface="楷体_GB2312" pitchFamily="49" charset="-122"/>
            </a:endParaRPr>
          </a:p>
          <a:p>
            <a:r>
              <a:rPr lang="en-US" altLang="zh-CN" sz="2800" b="1" dirty="0" smtClean="0">
                <a:latin typeface="楷体_GB2312" pitchFamily="49" charset="-122"/>
                <a:ea typeface="楷体_GB2312" pitchFamily="49" charset="-122"/>
              </a:rPr>
              <a:t>}</a:t>
            </a:r>
          </a:p>
          <a:p>
            <a:endParaRPr lang="en-US" altLang="zh-CN" sz="2800" b="1" dirty="0">
              <a:latin typeface="楷体_GB2312" pitchFamily="49" charset="-122"/>
              <a:ea typeface="楷体_GB2312" pitchFamily="49" charset="-122"/>
            </a:endParaRPr>
          </a:p>
          <a:p>
            <a:r>
              <a:rPr lang="zh-CN" altLang="en-US" sz="2800" b="1" dirty="0" smtClean="0">
                <a:latin typeface="楷体_GB2312" pitchFamily="49" charset="-122"/>
                <a:ea typeface="楷体_GB2312" pitchFamily="49" charset="-122"/>
              </a:rPr>
              <a:t>分析一下搜索的过程，实际上，很多调用都是不必要的，也就是把产生过的最优状态，又产生了一次。为了避免浪费，我们将整个最优状态存放在一个数组里面。</a:t>
            </a:r>
            <a:endParaRPr lang="en-US" altLang="zh-CN" sz="2800" b="1" dirty="0" smtClean="0">
              <a:latin typeface="楷体_GB2312" pitchFamily="49" charset="-122"/>
              <a:ea typeface="楷体_GB2312" pitchFamily="49" charset="-122"/>
            </a:endParaRPr>
          </a:p>
          <a:p>
            <a:endParaRPr lang="en-US" altLang="zh-CN" sz="2800" b="1" dirty="0">
              <a:latin typeface="楷体_GB2312" pitchFamily="49" charset="-122"/>
              <a:ea typeface="楷体_GB2312" pitchFamily="49" charset="-122"/>
            </a:endParaRPr>
          </a:p>
          <a:p>
            <a:r>
              <a:rPr lang="zh-CN" altLang="en-US" sz="2800" b="1" dirty="0" smtClean="0">
                <a:latin typeface="楷体_GB2312" pitchFamily="49" charset="-122"/>
                <a:ea typeface="楷体_GB2312" pitchFamily="49" charset="-122"/>
              </a:rPr>
              <a:t>每产生一个</a:t>
            </a:r>
            <a:r>
              <a:rPr lang="en-US" altLang="zh-CN" sz="2800" b="1" dirty="0" smtClean="0">
                <a:latin typeface="楷体_GB2312" pitchFamily="49" charset="-122"/>
                <a:ea typeface="楷体_GB2312" pitchFamily="49" charset="-122"/>
              </a:rPr>
              <a:t>solve(</a:t>
            </a:r>
            <a:r>
              <a:rPr lang="en-US" altLang="zh-CN" sz="2800" b="1" dirty="0" err="1">
                <a:latin typeface="楷体_GB2312" pitchFamily="49" charset="-122"/>
                <a:ea typeface="楷体_GB2312" pitchFamily="49" charset="-122"/>
              </a:rPr>
              <a:t>i</a:t>
            </a:r>
            <a:r>
              <a:rPr lang="en-US" altLang="zh-CN" sz="2800" b="1" dirty="0" err="1" smtClean="0">
                <a:latin typeface="楷体_GB2312" pitchFamily="49" charset="-122"/>
                <a:ea typeface="楷体_GB2312" pitchFamily="49" charset="-122"/>
              </a:rPr>
              <a:t>,j</a:t>
            </a:r>
            <a:r>
              <a:rPr lang="en-US" altLang="zh-CN" sz="2800" b="1" dirty="0" smtClean="0">
                <a:latin typeface="楷体_GB2312" pitchFamily="49" charset="-122"/>
                <a:ea typeface="楷体_GB2312" pitchFamily="49" charset="-122"/>
              </a:rPr>
              <a:t>)</a:t>
            </a:r>
            <a:r>
              <a:rPr lang="zh-CN" altLang="en-US" sz="2800" b="1" dirty="0" smtClean="0">
                <a:latin typeface="楷体_GB2312" pitchFamily="49" charset="-122"/>
                <a:ea typeface="楷体_GB2312" pitchFamily="49" charset="-122"/>
              </a:rPr>
              <a:t>，将</a:t>
            </a:r>
            <a:r>
              <a:rPr lang="en-US" altLang="zh-CN" sz="2800" b="1" dirty="0" smtClean="0">
                <a:latin typeface="楷体_GB2312" pitchFamily="49" charset="-122"/>
                <a:ea typeface="楷体_GB2312" pitchFamily="49" charset="-122"/>
              </a:rPr>
              <a:t>solve(</a:t>
            </a:r>
            <a:r>
              <a:rPr lang="en-US" altLang="zh-CN" sz="2800" b="1" dirty="0" err="1">
                <a:latin typeface="楷体_GB2312" pitchFamily="49" charset="-122"/>
                <a:ea typeface="楷体_GB2312" pitchFamily="49" charset="-122"/>
              </a:rPr>
              <a:t>i</a:t>
            </a:r>
            <a:r>
              <a:rPr lang="en-US" altLang="zh-CN" sz="2800" b="1" dirty="0" err="1" smtClean="0">
                <a:latin typeface="楷体_GB2312" pitchFamily="49" charset="-122"/>
                <a:ea typeface="楷体_GB2312" pitchFamily="49" charset="-122"/>
              </a:rPr>
              <a:t>,j</a:t>
            </a:r>
            <a:r>
              <a:rPr lang="en-US" altLang="zh-CN" sz="2800" b="1" dirty="0" smtClean="0">
                <a:latin typeface="楷体_GB2312" pitchFamily="49" charset="-122"/>
                <a:ea typeface="楷体_GB2312" pitchFamily="49" charset="-122"/>
              </a:rPr>
              <a:t>)</a:t>
            </a:r>
            <a:r>
              <a:rPr lang="zh-CN" altLang="en-US" sz="2800" b="1" dirty="0" smtClean="0">
                <a:latin typeface="楷体_GB2312" pitchFamily="49" charset="-122"/>
                <a:ea typeface="楷体_GB2312" pitchFamily="49" charset="-122"/>
              </a:rPr>
              <a:t>的值放入</a:t>
            </a:r>
            <a:r>
              <a:rPr lang="en-US" altLang="zh-CN" sz="2800" b="1" dirty="0" err="1" smtClean="0">
                <a:latin typeface="楷体_GB2312" pitchFamily="49" charset="-122"/>
                <a:ea typeface="楷体_GB2312" pitchFamily="49" charset="-122"/>
              </a:rPr>
              <a:t>dp</a:t>
            </a:r>
            <a:r>
              <a:rPr lang="zh-CN" altLang="en-US" sz="2800" b="1" dirty="0" smtClean="0">
                <a:latin typeface="楷体_GB2312" pitchFamily="49" charset="-122"/>
                <a:ea typeface="楷体_GB2312" pitchFamily="49" charset="-122"/>
              </a:rPr>
              <a:t>中，以后再次调用到</a:t>
            </a:r>
            <a:r>
              <a:rPr lang="en-US" altLang="zh-CN" sz="2800" b="1" dirty="0" smtClean="0">
                <a:latin typeface="楷体_GB2312" pitchFamily="49" charset="-122"/>
                <a:ea typeface="楷体_GB2312" pitchFamily="49" charset="-122"/>
              </a:rPr>
              <a:t>solve(</a:t>
            </a:r>
            <a:r>
              <a:rPr lang="en-US" altLang="zh-CN" sz="2800" b="1" dirty="0" err="1" smtClean="0">
                <a:latin typeface="楷体_GB2312" pitchFamily="49" charset="-122"/>
                <a:ea typeface="楷体_GB2312" pitchFamily="49" charset="-122"/>
              </a:rPr>
              <a:t>i,j</a:t>
            </a:r>
            <a:r>
              <a:rPr lang="en-US" altLang="zh-CN" sz="2800" b="1" dirty="0" smtClean="0">
                <a:latin typeface="楷体_GB2312" pitchFamily="49" charset="-122"/>
                <a:ea typeface="楷体_GB2312" pitchFamily="49" charset="-122"/>
              </a:rPr>
              <a:t>)</a:t>
            </a:r>
            <a:r>
              <a:rPr lang="zh-CN" altLang="en-US" sz="2800" b="1" dirty="0" smtClean="0">
                <a:latin typeface="楷体_GB2312" pitchFamily="49" charset="-122"/>
                <a:ea typeface="楷体_GB2312" pitchFamily="49" charset="-122"/>
              </a:rPr>
              <a:t>的时候，直接从</a:t>
            </a:r>
            <a:r>
              <a:rPr lang="en-US" altLang="zh-CN" sz="2800" b="1" dirty="0" err="1" smtClean="0">
                <a:latin typeface="楷体_GB2312" pitchFamily="49" charset="-122"/>
                <a:ea typeface="楷体_GB2312" pitchFamily="49" charset="-122"/>
              </a:rPr>
              <a:t>dp</a:t>
            </a:r>
            <a:r>
              <a:rPr lang="en-US" altLang="zh-CN" sz="2800" b="1" dirty="0" smtClean="0">
                <a:latin typeface="楷体_GB2312" pitchFamily="49" charset="-122"/>
                <a:ea typeface="楷体_GB2312" pitchFamily="49" charset="-122"/>
              </a:rPr>
              <a:t>[i][j]</a:t>
            </a:r>
            <a:r>
              <a:rPr lang="zh-CN" altLang="en-US" sz="2800" b="1" dirty="0" smtClean="0">
                <a:latin typeface="楷体_GB2312" pitchFamily="49" charset="-122"/>
                <a:ea typeface="楷体_GB2312" pitchFamily="49" charset="-122"/>
              </a:rPr>
              <a:t>来取就可以了。</a:t>
            </a:r>
            <a:endParaRPr lang="zh-CN" altLang="en-US" sz="2800" b="1" dirty="0">
              <a:latin typeface="楷体_GB2312" pitchFamily="49" charset="-122"/>
              <a:ea typeface="楷体_GB2312" pitchFamily="49" charset="-122"/>
            </a:endParaRPr>
          </a:p>
        </p:txBody>
      </p:sp>
    </p:spTree>
    <p:extLst>
      <p:ext uri="{BB962C8B-B14F-4D97-AF65-F5344CB8AC3E}">
        <p14:creationId xmlns:p14="http://schemas.microsoft.com/office/powerpoint/2010/main" val="219330834"/>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1000"/>
                                        <p:tgtEl>
                                          <p:spTgt spid="3">
                                            <p:txEl>
                                              <p:pRg st="6" end="6"/>
                                            </p:txEl>
                                          </p:spTgt>
                                        </p:tgtEl>
                                      </p:cBhvr>
                                    </p:animEffect>
                                    <p:anim calcmode="lin" valueType="num">
                                      <p:cBhvr>
                                        <p:cTn id="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8" end="8"/>
                                            </p:txEl>
                                          </p:spTgt>
                                        </p:tgtEl>
                                        <p:attrNameLst>
                                          <p:attrName>style.visibility</p:attrName>
                                        </p:attrNameLst>
                                      </p:cBhvr>
                                      <p:to>
                                        <p:strVal val="visible"/>
                                      </p:to>
                                    </p:set>
                                    <p:animEffect transition="in" filter="fade">
                                      <p:cBhvr>
                                        <p:cTn id="14" dur="1000"/>
                                        <p:tgtEl>
                                          <p:spTgt spid="3">
                                            <p:txEl>
                                              <p:pRg st="8" end="8"/>
                                            </p:txEl>
                                          </p:spTgt>
                                        </p:tgtEl>
                                      </p:cBhvr>
                                    </p:animEffect>
                                    <p:anim calcmode="lin" valueType="num">
                                      <p:cBhvr>
                                        <p:cTn id="15"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850" y="269621"/>
            <a:ext cx="5919350" cy="523220"/>
          </a:xfrm>
        </p:spPr>
        <p:txBody>
          <a:bodyPr/>
          <a:lstStyle/>
          <a:p>
            <a:r>
              <a:rPr lang="zh-CN" altLang="en-US" dirty="0"/>
              <a:t>记忆</a:t>
            </a:r>
            <a:r>
              <a:rPr lang="zh-CN" altLang="en-US" dirty="0" smtClean="0"/>
              <a:t>化搜索</a:t>
            </a:r>
            <a:endParaRPr lang="zh-CN" altLang="en-US" dirty="0"/>
          </a:p>
        </p:txBody>
      </p:sp>
      <p:sp>
        <p:nvSpPr>
          <p:cNvPr id="3" name="TextBox 2"/>
          <p:cNvSpPr txBox="1"/>
          <p:nvPr/>
        </p:nvSpPr>
        <p:spPr>
          <a:xfrm>
            <a:off x="740848" y="1331258"/>
            <a:ext cx="10448365" cy="3539430"/>
          </a:xfrm>
          <a:prstGeom prst="rect">
            <a:avLst/>
          </a:prstGeom>
          <a:noFill/>
        </p:spPr>
        <p:txBody>
          <a:bodyPr wrap="square" rtlCol="0">
            <a:spAutoFit/>
          </a:bodyPr>
          <a:lstStyle/>
          <a:p>
            <a:r>
              <a:rPr lang="zh-CN" altLang="en-US" sz="2800" b="1" dirty="0" smtClean="0">
                <a:latin typeface="楷体_GB2312" pitchFamily="49" charset="-122"/>
                <a:ea typeface="楷体_GB2312" pitchFamily="49" charset="-122"/>
              </a:rPr>
              <a:t>这样节省了思维的难度，减少了编程的技巧，而运行时间只是相差了常数的复杂度，而且在相当多的情况下，递归算法能更好地避免浪费，在比赛中是非常实用的。</a:t>
            </a:r>
            <a:endParaRPr lang="en-US" altLang="zh-CN" sz="2800" b="1" dirty="0" smtClean="0">
              <a:latin typeface="楷体_GB2312" pitchFamily="49" charset="-122"/>
              <a:ea typeface="楷体_GB2312" pitchFamily="49" charset="-122"/>
            </a:endParaRPr>
          </a:p>
          <a:p>
            <a:endParaRPr lang="en-US" altLang="zh-CN" sz="2800" b="1" dirty="0">
              <a:latin typeface="楷体_GB2312" pitchFamily="49" charset="-122"/>
              <a:ea typeface="楷体_GB2312" pitchFamily="49" charset="-122"/>
            </a:endParaRPr>
          </a:p>
          <a:p>
            <a:r>
              <a:rPr lang="zh-CN" altLang="en-US" sz="2800" b="1" dirty="0" smtClean="0">
                <a:latin typeface="楷体_GB2312" pitchFamily="49" charset="-122"/>
                <a:ea typeface="楷体_GB2312" pitchFamily="49" charset="-122"/>
              </a:rPr>
              <a:t>可以看出动态规划的实质就是</a:t>
            </a:r>
            <a:r>
              <a:rPr lang="en-US" altLang="zh-CN" sz="2800" b="1" dirty="0" smtClean="0">
                <a:latin typeface="楷体_GB2312" pitchFamily="49" charset="-122"/>
                <a:ea typeface="楷体_GB2312" pitchFamily="49" charset="-122"/>
              </a:rPr>
              <a:t>——</a:t>
            </a:r>
            <a:r>
              <a:rPr lang="zh-CN" altLang="en-US" sz="2800" b="1" dirty="0" smtClean="0">
                <a:solidFill>
                  <a:srgbClr val="FF0000"/>
                </a:solidFill>
                <a:latin typeface="楷体_GB2312" pitchFamily="49" charset="-122"/>
                <a:ea typeface="楷体_GB2312" pitchFamily="49" charset="-122"/>
              </a:rPr>
              <a:t>记忆化搜索</a:t>
            </a:r>
            <a:endParaRPr lang="en-US" altLang="zh-CN" sz="2800" b="1" dirty="0" smtClean="0">
              <a:solidFill>
                <a:srgbClr val="FF0000"/>
              </a:solidFill>
              <a:latin typeface="楷体_GB2312" pitchFamily="49" charset="-122"/>
              <a:ea typeface="楷体_GB2312" pitchFamily="49" charset="-122"/>
            </a:endParaRPr>
          </a:p>
          <a:p>
            <a:endParaRPr lang="en-US" altLang="zh-CN" sz="2800" b="1" dirty="0">
              <a:solidFill>
                <a:srgbClr val="FF0000"/>
              </a:solidFill>
              <a:latin typeface="楷体_GB2312" pitchFamily="49" charset="-122"/>
              <a:ea typeface="楷体_GB2312" pitchFamily="49" charset="-122"/>
            </a:endParaRPr>
          </a:p>
          <a:p>
            <a:r>
              <a:rPr lang="zh-CN" altLang="en-US" sz="2800" b="1" dirty="0" smtClean="0">
                <a:latin typeface="楷体_GB2312" pitchFamily="49" charset="-122"/>
                <a:ea typeface="楷体_GB2312" pitchFamily="49" charset="-122"/>
              </a:rPr>
              <a:t>动态规划必须满足</a:t>
            </a:r>
            <a:r>
              <a:rPr lang="zh-CN" altLang="en-US" sz="2800" b="1" dirty="0" smtClean="0">
                <a:solidFill>
                  <a:srgbClr val="FF0000"/>
                </a:solidFill>
                <a:latin typeface="楷体_GB2312" pitchFamily="49" charset="-122"/>
                <a:ea typeface="楷体_GB2312" pitchFamily="49" charset="-122"/>
              </a:rPr>
              <a:t>重叠子问题</a:t>
            </a:r>
            <a:endParaRPr lang="en-US" altLang="zh-CN" sz="2800" b="1" dirty="0">
              <a:latin typeface="楷体_GB2312" pitchFamily="49" charset="-122"/>
              <a:ea typeface="楷体_GB2312" pitchFamily="49" charset="-122"/>
            </a:endParaRPr>
          </a:p>
          <a:p>
            <a:r>
              <a:rPr lang="zh-CN" altLang="en-US" sz="2800" b="1" dirty="0" smtClean="0">
                <a:latin typeface="楷体_GB2312" pitchFamily="49" charset="-122"/>
                <a:ea typeface="楷体_GB2312" pitchFamily="49" charset="-122"/>
              </a:rPr>
              <a:t>记忆化搜索正符合了这个要求</a:t>
            </a:r>
            <a:endParaRPr lang="zh-CN" altLang="en-US" sz="2800" b="1" dirty="0">
              <a:latin typeface="楷体_GB2312" pitchFamily="49" charset="-122"/>
              <a:ea typeface="楷体_GB2312" pitchFamily="49" charset="-122"/>
            </a:endParaRPr>
          </a:p>
        </p:txBody>
      </p:sp>
    </p:spTree>
    <p:extLst>
      <p:ext uri="{BB962C8B-B14F-4D97-AF65-F5344CB8AC3E}">
        <p14:creationId xmlns:p14="http://schemas.microsoft.com/office/powerpoint/2010/main" val="4079595972"/>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1000"/>
                                        <p:tgtEl>
                                          <p:spTgt spid="3">
                                            <p:txEl>
                                              <p:pRg st="5" end="5"/>
                                            </p:txEl>
                                          </p:spTgt>
                                        </p:tgtEl>
                                      </p:cBhvr>
                                    </p:animEffect>
                                    <p:anim calcmode="lin" valueType="num">
                                      <p:cBhvr>
                                        <p:cTn id="2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850" y="269621"/>
            <a:ext cx="5919350" cy="523220"/>
          </a:xfrm>
        </p:spPr>
        <p:txBody>
          <a:bodyPr/>
          <a:lstStyle/>
          <a:p>
            <a:r>
              <a:rPr lang="zh-CN" altLang="en-US" dirty="0" smtClean="0"/>
              <a:t>状态  阶段  决策</a:t>
            </a:r>
            <a:endParaRPr lang="zh-CN" altLang="en-US" dirty="0"/>
          </a:p>
        </p:txBody>
      </p:sp>
      <p:sp>
        <p:nvSpPr>
          <p:cNvPr id="3" name="TextBox 2"/>
          <p:cNvSpPr txBox="1"/>
          <p:nvPr/>
        </p:nvSpPr>
        <p:spPr>
          <a:xfrm>
            <a:off x="740848" y="1331258"/>
            <a:ext cx="10448365" cy="3970318"/>
          </a:xfrm>
          <a:prstGeom prst="rect">
            <a:avLst/>
          </a:prstGeom>
          <a:noFill/>
        </p:spPr>
        <p:txBody>
          <a:bodyPr wrap="square" rtlCol="0">
            <a:spAutoFit/>
          </a:bodyPr>
          <a:lstStyle/>
          <a:p>
            <a:r>
              <a:rPr lang="zh-CN" altLang="en-US" sz="2800" b="1" dirty="0" smtClean="0">
                <a:latin typeface="楷体_GB2312" pitchFamily="49" charset="-122"/>
                <a:ea typeface="楷体_GB2312" pitchFamily="49" charset="-122"/>
              </a:rPr>
              <a:t>状态是表现出动态规划核心思想的一个东西</a:t>
            </a:r>
            <a:endParaRPr lang="en-US" altLang="zh-CN" sz="2800" b="1" dirty="0" smtClean="0">
              <a:latin typeface="楷体_GB2312" pitchFamily="49" charset="-122"/>
              <a:ea typeface="楷体_GB2312" pitchFamily="49" charset="-122"/>
            </a:endParaRPr>
          </a:p>
          <a:p>
            <a:endParaRPr lang="en-US" altLang="zh-CN" sz="2800" b="1" dirty="0">
              <a:latin typeface="楷体_GB2312" pitchFamily="49" charset="-122"/>
              <a:ea typeface="楷体_GB2312" pitchFamily="49" charset="-122"/>
            </a:endParaRPr>
          </a:p>
          <a:p>
            <a:r>
              <a:rPr lang="zh-CN" altLang="en-US" sz="2800" b="1" dirty="0" smtClean="0">
                <a:latin typeface="楷体_GB2312" pitchFamily="49" charset="-122"/>
                <a:ea typeface="楷体_GB2312" pitchFamily="49" charset="-122"/>
              </a:rPr>
              <a:t>阶段，有些题目并不一定表现出一定的阶段性，数字三角形的阶段就是每一层。</a:t>
            </a:r>
            <a:endParaRPr lang="en-US" altLang="zh-CN" sz="2800" b="1" dirty="0" smtClean="0">
              <a:latin typeface="楷体_GB2312" pitchFamily="49" charset="-122"/>
              <a:ea typeface="楷体_GB2312" pitchFamily="49" charset="-122"/>
            </a:endParaRPr>
          </a:p>
          <a:p>
            <a:endParaRPr lang="en-US" altLang="zh-CN" sz="2800" b="1" dirty="0">
              <a:latin typeface="楷体_GB2312" pitchFamily="49" charset="-122"/>
              <a:ea typeface="楷体_GB2312" pitchFamily="49" charset="-122"/>
            </a:endParaRPr>
          </a:p>
          <a:p>
            <a:r>
              <a:rPr lang="zh-CN" altLang="en-US" sz="2800" b="1" dirty="0" smtClean="0">
                <a:latin typeface="楷体_GB2312" pitchFamily="49" charset="-122"/>
                <a:ea typeface="楷体_GB2312" pitchFamily="49" charset="-122"/>
              </a:rPr>
              <a:t>决策，当前状态通过决策，回到了另一个状态（可以是之前也可以是之后），可见决策其实就是状态之间的桥梁，而那个状态决定了当前状态的情况。数字三角形的决策就是选择相邻的两个以前状态的最优值。</a:t>
            </a:r>
            <a:endParaRPr lang="en-US" altLang="zh-CN" sz="2800" b="1" dirty="0" smtClean="0">
              <a:latin typeface="楷体_GB2312" pitchFamily="49" charset="-122"/>
              <a:ea typeface="楷体_GB2312" pitchFamily="49" charset="-122"/>
            </a:endParaRPr>
          </a:p>
        </p:txBody>
      </p:sp>
    </p:spTree>
    <p:extLst>
      <p:ext uri="{BB962C8B-B14F-4D97-AF65-F5344CB8AC3E}">
        <p14:creationId xmlns:p14="http://schemas.microsoft.com/office/powerpoint/2010/main" val="2897526073"/>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B0CE636F-9047-4691-A9CA-EE31F01F1CC4"/>
  <p:tag name="ISPRING_SCORM_RATE_SLIDES" val="1"/>
  <p:tag name="ISPRINGONLINEFOLDERID" val="0"/>
  <p:tag name="ISPRINGONLINEFOLDERPATH" val="Content List"/>
  <p:tag name="ISPRINGCLOUDFOLDERID" val="0"/>
  <p:tag name="ISPRINGCLOUDFOLDERPATH" val="Repository"/>
  <p:tag name="ISPRING_PLAYERS_CUSTOMIZATION" val="UEsDBBQAAgAIAOgQ40gVDq0oZAQAAAcRAAAdAAAAdW5pdmVyc2Fs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DoEONIeEoGHCgDAACGDAAAJwAAAHVuaXZlcnNhbC9mbGFzaF9wdWJsaXNoaW5nX3NldHRpbmdzLnhtbNVX3W7aMBS+5yksT70saTu6diihmgpoVVtAhW3tVWViQ6w6dhbbUHq1p9mD7Ul2HAMFtevSH6QNCRGfn+/8n5jw6DYVaMJyzZWM8G51ByMmY0W5HEf4y6C9fYiRNkRSIpRkEZYKo6NGJczsUHCd9JkxIKoRwEhdz0yEE2OyehBMp9Mq11nuuEpYA/i6Gqs0yHKmmTQsDzJBZvBjZhnTeI5QAgC+qZJztUalglDokc4VtYIhTsFzyV1QRLQF0QkOvNiQxDfjXFlJj5VQOcrHwwi/axefhYyHavKUSZcT3QCiI5s6oZQ7L4jo8zuGEsbHCbh7UMNoyqlJIrxXcyggHTxEKbB96MShHCvIgTRz+JQZQokh/ujtGXZr9ILgSXQmScrjAXCQiz/CzcH156te6+LspHN6Peh2zwYnPe9EoROs44TBuqEQHFI2j9nSTkiMIXECfoPOiAjNwmCVtBAbKbnmnDujoRKQ+0IL2igdMtohKVupRv+GyzZI7mI0gkDELMKfck4ERtwQweOlsrZDbbgpqt5elUSABe3J0Hkf35v32YkTkmu26taCo13O48Y3ZQVFM2WR4DcMGYUgfpvCU8LQanHQKFdpQYX2MUgLDhYnnE0ZPSpyOgf8k6ErMJFa0IRezQQz3sJ3y+/QkI1UDriMTKCzgc61x68+CzgjWt+DkoWPW/2zk2br+qTTbF1uuQAJnRAZPxMcCs7SzGwEn8yQVGahB+mIidWsKArltOCVia368jJonlrhy/zWxViB3mBJNmPlOYX5qwelzSZkUgyiG64CGkaQQ0k8JjBiWBdcWlYWMCYSKSlmiMSw1rQb6wlXVgPFD7CH1i/30OsjLovTGFYbWMwpy0tB7uzuva/tfzg4/FivBr9+/Nx+Umm+8HuCOHN+4x8/ufKXa//hNgwDt6UfX9omt//mzu5dtL6WyWundTkoVdJWvxRct4xU97SM1IV/yfRWXjClXIClNPZDBmtJ8JQbRt+yxV7QJq96t/se20ybbDDm14zGfxOyPy2viWv3wjB49OLqOCmXPIVEuJW4vO029ms7cNN8lFWpANr6f4dG5TdQSwMEFAACAAgA6BDjSCkiHkG1AgAAUwoAACEAAAB1bml2ZXJzYWwvZmxhc2hfc2tpbl9zZXR0aW5ncy54bWyVVm1v2yAQ/r5fEWXf6+41m0QjtWkmVerWaq36HdsXGwVDBOd0+fcDDDUkceIGVQrPPQ93HHeXEr1mYv5hMiGF5FI9ASITlbZIwCasvJrmLaIUF4UUCAIvhFQN5dP5x1/uQzLHPKeSW1BjNStaQO9m5j5jJN7Ht5ldQ4JCNhsqdveykhc5LdaVkq0oz4ZW7zagOBNrw7z8OVssBx1wpvEOoUliWv6wa5xko0BrsCF9X9p1VsVpDjx4unSfkZre1enb78m2TDN0sutPdg3JNrSC9yTZPIw5PRXM7DotQPiHhvrls12DVE53oNLDb7/aNaiQm3bzrvCVrGxCU83pR3zTcElL0342qku7zgrshayjs6/g0+PuehuR/Ne474ltVyX5o83r3kCwj55zmKNqgWRh19l0LV8fWjT9AfMV5doQYqgnPZqgH2mrwzEp1vP+wisTZUTyQM94kbxtYNHFGxFTvOcvFjduVMTxvWFRgAq2Howi7MGe+cek9YAZgT3zibMSHgTfHdD3LZ0mPPEN9Y95OvvGCoKabchX2AWr9XRvG1dHrj0QOI0sYa5tOM+sAftqJHNYF1J2EBMRdMsqikyK35aX79xlNMn2DL7SjtcVQYYcjpWbi9EM6fi93D6tRm9Ny7H7Uegv1+0naGb41ZQi0qJuzI+Snk68zjSJScw0O66wU9LQQd2JlYw0zveQqKFqDepZSj7WjZAIeuzxsmutITrJohyQ7HiWiT/kWPpF2+SglubVGOiQ5RTsiDWram7+8IXBK5R7igFrJ8XanCcoe6vLCPBFAFQVdajabtNZmpYj47CF0PsR4K48dDeiTZUOFdw13sMK45LzyKia9KOir5V0hET4Ef6LCSs5eM8youyR5trdLOn8MIT7WJKxHKaZLb54kLm9r6XkYGM/zKAB7T+T/wFQSwMEFAACAAgA6BDjSJNBNSb9AgAAlwsAACYAAAB1bml2ZXJzYWwvaHRtbF9wdWJsaXNoaW5nX3NldHRpbmdzLnhtbM2W3VIaMRSA73mKTDpeyqq11TK7OB3B0akVRmirV07YBDZjNtnmB8SrPk0frE/Skw0gjJaujnTKDAM5yfnOX3KS+OguF2jMtOFKJni3voMRk6miXI4S/KV/sn2IkbFEUiKUZAmWCqOjZi0u3EBwk/WYtbDUIMBI0yhsgjNri0YUTSaTOjeF9rNKOAt8U09VHhWaGSYt01EhyBR+7LRgBs8IFQDwzZWcqTVrNYTiQPqsqBMMcQqeS+6DIuLU5gJHYdWApLcjrZykx0oojfRokOA3J+VnviaQWjxn0qfENEHoxbZBKOXeCSJ6/J6hjPFRBt4e7GM04dRmCd7b9xRYHT2mlOwQOfGUYwUpkHaGz5kllFgShsGeZXfWzAVBRKeS5Dztwwzy4Se41b85ve62L8/PLj7d9Dud8/5ZNzhR6kSrnDhaNRSDQ8rplC3sxMRakmbgN+gMiTAsjpZF82VDJVec82M0UAJSX2phNARPxTTBHzUnAiNuieDpYtYSPWL2hAuIwevu1ofS4gdgiDfNiDZs2dB8xvgsps1vygmKpsohwW8ZsgpBRC6HfxlDy+lGQ63yUiqIscgIThkaczZh9KjM0gz4J0PXYCJ3oAmbrxDMBgvfHb9HAzZUGriMjGGrgpybwK8/C1wQYx6gZO7jVu/8rNW+Obtota+2fICEjolMnwmHErK8sBvhkymSys71IB0pcYaVRaGclnNVYqu/vAyG506EMr92MZbQGyzJZqw8pzB/9aCy2YyMy4PoD1eJhiPIoSSBCRMpHHcuHasKTIlESoopIik0KuOP9ZgrZ0ASDnBAm5d7GPQRl+VoBDcHWNSU6UrInd29t/vv3h8cfmjUo18/fm6vVZq18K4g3lzo4cdrm/iikT/uhnHke+fTbdhq96+6cPey/bVKpi7aV/1KRWr3KuE6VVZ1PlVZdRmuje7SlVHJBWgzo3BsoNEInnPL6GtumhcUfv39G7bFKxV+g1Gs3b7/bxBhtHhurbyv4ujJB2AN5KuP6WbtN1BLAwQUAAIACADoEONIKshEQpQBAAAdBgAAHwAAAHVuaXZlcnNhbC9odG1sX3NraW5fc2V0dGluZ3MuanONlMtuwjAQRfd8ReRuK0SfaburCpUqsahUdlUXThhChGNHtpOSIv69HgMldpyCZ4MvhzsP5NkMInNISqKnaGM/2/u7e7caoKZlBZeuznr0AnWiWD6HWV4AyzkQD6kPP/2Tt0ciZEy4NU2aD7RVLT8i8JsFZaqNlwELGdBUQKsD2ndAW4cS/zid7bvaddQac1JpLfgwFVwD10MuZEEtQy5e7Wk36MGiBnkCXdAUHNPYnj7y6HgXY7S5VBQl5c1UZGKY0HSVSVHxeV/+ZVOCNH/4ageMHuOXiWPHcqXfNBR+4skDRj9ZSlAK9nnvJxhBmNEEWMt3ZM8/qGPcbcij61zl+kA/X2G06ZJmcMaUzECNV4eLMbqchrXeETfXGA7BaAOyYzW+xXBAUVblOaVJkeFEOmh35n8oE3Se82yfeoQR5LBYtO2b3rFRW/6YOE9IeE9oGXp9Rd/m8MHQu9fBp6u8vNOQHQuJPJBDBLSybwdZQ6cY7e8RvH9GhGpN02Vh1oNZjWYMVK5AzoRgpvqvU3X6uQbbX1BLAwQUAAIACADoEONIPTwv0cEAAADlAQAAGgAAAHVuaXZlcnNhbC9pMThuX3ByZXNldHMueG1snZGxCsIwEIb3PkW43cRupSR1E9wcdJaaphppLyWXWh/flIp0kYBDIP/xfT8kJ3evvmNP48k6VJDzLTCD2jUWbwrOp/2mAEahxqbuHBoF6IDtqkzavMCjN2QCsViBpOAewlAKMU0TtzT42ECuG0MsJq5dL+LpHYrZFMOiwuKW9i/7M4MqyxiT19F24YBVvMe0IIy8VjA7F43cYutA/AIakwBMqsFQAmh9AngMCcCPK0CK75vnpEcK8aNikGK1nip7A1BLAwQUAAIACADoEONIsO1dV24AAAB2AAAAHAAAAHVuaXZlcnNhbC9sb2NhbF9zZXR0aW5ncy54bWwNzD0OwjAMQOG9p7C8l5+NoWk3NhAS5QBWY1Akx0aJheD2eHvDpzct3yrw4daLacLj7oDAulku+kr4WM/jCaE7aSYx5YRqCMs8TGIbyZ3dA3Z4C/24rVwjnK9UQ94ad1YnjzOMcInns3DG/Tz8AVBLAwQUAAIACABElFdHI7RO+/sCAACwCAAAFAAAAHVuaXZlcnNhbC9wbGF5ZXIueG1srVXfT9swEH4u0v6HyO/YLR0DqgTEkNAexoTUse2tMombeE3izHYI5a/f2c7vpWxIe2iVnO/77nz33cW/es5S74lJxUUeoAWeI4/loYh4Hgfo4evt8Tm6unx35Bcp3TPp8ShAZc4NgKbIi5gKJS80gO+pTgLUM2BgRl4huZBc74H7FLjbSCdL9O5oBi65ClCidbEipKoqzBUg8liJtDQkCociI4VkiuWaSeLSQF6DXem/o+GXiZzofcFUD1notweuSVqOZ8UHJNUSCxmTk/l8QX7cfV6HCcvoMc+VpnnIkAeVnNlSPtJwdyeiMmXK2Ga+S3LNtDZJWNvM1yu+OM89JcMAOYdNxpSiMVM4zWNEHJZMgP1tSlVS86gBreFVO17zWr+Ned80brZzpHMuyseUqwSO+pDOOgn0yTCqn9nrWgU9NAq6NUzIk+xXySWL7Ou3VozzBXIBW8XZPLGqQjiAp1saaiH3NwADFdUdxG3TsGsatqCWA7fR1x0Fam67ZVSXkjWlmvlPPGLiC5WSGllcalkyn4yMNZYMwT5xV66b1DXET3SWnv5Db4zfqDU/1WudsYD/0ZhPQNTWhOcRe77l4KNZBjXVDIptbFgXKTYxu5xU+Zj1dD0wuRzrpsBFPE1lzGAMI6op6ezkEJRJqsAlLOUI2zs4CE54nKTw05MM49ODNBmVu0mG3sFBcCrC3QS0NbdlJOM6jsTUKsgnE+vED0ulRcZfrDwHe0avrA5fG7nm6Lrg7cHZ/I9RHMRoBnOLJlaXeertq+bw3sypVp3PpnCWgVphHpguC+fVzEJZjHwitqVlqm/6OTX7sAcd5Tw1HdNc30HvolrzF+ZVPDJfusXS1CRhRjMB+nC+7DFAP2G7DMJb06GIW5E3dcCY2Df3byvabPm6da7rhzrsQw2fOKscxs3UR1BHLEWZR6Me4qL7iKgUdtq1ZNRL2RZutDgBkYoiQO/hob7zxelFd+WzxUWDtXndu8Aulzes9DrhTkGk1nV7Eb/eDfD4G1BLAwQUAAIACADoEONIF6nhQW8BAAD7AgAAKQAAAHVuaXZlcnNhbC9za2luX2N1c3RvbWl6YXRpb25fc2V0dGluZ3MueG1sjVLbatwwEH3PV4j8wEoa3Qzugm4ufklCspBnd60W00QulkJL0cdXTrJsttnQap5mzpkzzOi06fsU7VPK8+P0e8jTHO9CzlP8lrYXCLX7+WFebpaQQk6bY+V+iuP8s49f57VWqykPcRyW0a5o2mLUPT+kpFZO1YwZRpFknnqFnOe2Yg24BmzFHCW23fwl8aK7hH2I+bxquzlB3zf0MYUl93EMv7Zwyn4LnW7weRnGqfLSVrA1ymFqcWwNxAiX3BeqAUAgyx1xuEjZSE2Qx4xjKEZRoIAI56QRhUjKoWZdI6oK841ATDJGXaGe1m6ktXHUFgkNIbpO86qxpeuMxBgRQoC5wgV0BqPKhqqhQa0HBAcGRNFGEwWos53pWPHOC8uRol5gXJgxgPHxuMft3p7rWP3vdQ7n/Ifg2S84i67e2pwxV7t/WpZK3oXHHw9DDujLkEI/frq8ufV3/mqnd/311eWrN599fGCuhq2bf+jvP1BLAwQUAAIACADpEONIDNVzuNoOAACnGwAAFwAAAHVuaXZlcnNhbC91bml2ZXJzYWwucG5n7Vf5V5NXt36pLVoVh9V6RQLEoV9bkYJRAZmCCBZdNUAklYKEUFEpU5AhCVMCLV8VUUhHBhHQaANhSIyRKYFEqpC2EaISiBAD2hSQjEJMQiZyX/Dr6l13rfsXXH54V9795D3nPGfv5+yz96XI8DCHtU5rAQBwOHY09AQArNoCAG+VrrEHEfsfxLvAH7vsE2GHAfqQ8yxovJ0UjAgGACZ5neXLd0D73fNHY7IBYMP9pceOn9F0BgAgAcdCg1G58SopouWDqW38F8bjRoAEdNpt7UOc/4jS8vEHCaU75YdRmx4Uf0D/6W1Y1+bNOTco31wv3b6jCfLeju9q6jRPfif+wA+IyjYobHf3N/au9RiqoTfT1X7SESGjRVjzWUuy6c/LnicbiPox+Y8RcF/ti4vQtwDA8mjNyLoRB+3rEJRFBrV9FQ1u44tmkuNwDCqOW9iN3gQACXXyUlbTgknBkCzx76DVd6EaLsnPgaPTogIzZxlF1lT/98DvauWXPpOuB4Bi9CXQPdt3uoGvpU3gkJ0U8NvS0hVwBVwBV8AVcAVcAVfAFXAFXAH/H4JVXMu8AOya7t0IBTuKTZvB10OhKPCfzUg7AAj9v0Hfj93ocd138md/qToZATf+Je9bDY2TZgsDfa6x0TizHD+qUqlXA4BiMJGL7cEhRSpPz55Xv8bLfo3tGN2mIIiJIBQ03ZWraVqwaIXRPKsqQwIpuNksOdXJ4QQBQJxiOCKo98vJgHBR1231KUJDUvvDIxCtmkKicp7ZiCqXLUK4Oa1gVUYOjsMx/5i/aJwR5mgrSdrayVaQz4+pHkXaQZ/oiIC5BzVBi3Nk8cOZXPjC8xKo3irw5BWO9BhnTggGted0+yECq7bB1pMy0VUoblCw+b/lpSVKsjYGvn40YK65OqnyI2+lhQg/ZbsAkpFa5kxmGhtpfbGx6CuNobVydjTwHR0rUOPzzFBRdjk2bZlLU9+YkKRnsb6O9Sma7ZBgOdN31v7A7rG/PTVdmwE3s+MqZE1EDAxpttA5atMO95TncNJ/TVWewsZA/t0eT2zDpXbDGK5bvSIZeTJznjTc4OhLTk+LpatT0UWBlamLPRN5vvptQ2w1ekMFdvU9vG7gwU0yfNwVE36MMJkk9Wu8RRqYMX4omkA+ljZdpnCCLjYHf+Gglqc6PGGfPee1XWVfqBt6HfBdi2J8yvTbCKlh9UudB/HbUCLPOTf60KiwmcvY5BzE2vyvxO78gCv7o72ONgjdnuUMI9Kr1ytcd13E3lTfXyANZ+Ea+DLjF8i5xGsvnk2l3ZLY3UbXzSkr9jRSORoWti4qKkih5kIPo5y/Kjx+RrymKXg2YG8cv6YMGmE9XhnEcSoUi88qRwwy98MOFv51rv1MYs0+141eCZh6XFNRhmmMXnDFmV1u4ro2SiohmTAMfqLCSLdESl52BGb7A94twnEC/6cokdQW0zlEo4nLtCbrWuRmp1U92InWiXfrJ3erRYfwPZChOVwQZ/MWgR0e3GB1FdOyl846RZJcJ0oTP5AO0AXpHOIltTF3vbQD9B3/UXrBaFs2aNiN0si/XpvXIN1x5gQQKpMnRkqtk1VNa8rt4n0yOpxFgynbY7Tv9JNbzGNoYdNLOq+0TIqT1OMUziGdKpATezaiyBTFsXiw01e1Zv/Bq342q+9rPTWDGmkYVOn74KFHvlr/ip0XQrx1Vrpvy/u6GL2a9do5mvjv5A3dRoKbfH5uc+M+W3h/ayUUCnWTGVzkdzLR96mTtKevHY91MhVZYn+3+rzpmpGLUFKXaUFG3uh6lPDP+uE+/wpGgkvnTOQr2vQHs/5gW/cqRn3PanoN8RwoHielnPZV+Xk+ljaIPJDIvtvqCNzoIZzlG+VtZ2Wmc3tD6vlAkreO5fgiskRv6ka9Ln8F+R6J4T8viG+kJ7m2ig+R4pN8bzekg1G6U54fp84+RY9GBeifJrbwbFaNraDDRsif+jl6/GznbEegYnTsnDSdRuP05CwxdG8MMfS1SrzvPWHadkrLmyVblwRzkvz1X56ry8oiHR4NJKTXTYVFXJhjNv6SLuYbaUQ01NNt186BHqffyHk4fEIc3EbRr6lgPrOwIHaRVWIxYhXIklBVFdKJFPsePlslubM77YRUyxTZKeenBLYCKmOIqxlC9Sz8eTlJK59HeBYuB1whwss7RKJBDCFvmWZMOKZwrj/mPE6gbgb5nZifSVQ4fPeLnzZgWpwqCGBUzEQE6kRe/M68mhgXAx+Xk5ShYKfEE9FDEuryLtLB6YjXPCGdTHWYlbP0RGlTbSMGLckd14vL64UPKtxd7nhe+MuwJ/Sd8zkgwyvBBQjcdmXlbh2zKS/fICVI7AidqrEsI05eHFdigg1qB3h8cfiypqrl3HIa9j61dJwKsmuFfzbpEoRvxzqtUvjV02vlT7mqfDmOMk1OnJ+vPjiUQ7Yzw9lW2JL3j2vvceMnpwXTYu4USqvQtVGNXtffukllBnkjauMjCJkvNdGla5+/ZM8k9kbtpzodJQjWK6hTX7Mk+rR4fPLw3Tjs4viyi2jJPet8NLX5fQEH3EF9rYcSXyMLlE/DEInXT7l9OC34FPWQr1hbnFmZ/+AQQqtzL/eJm2YB7VgE7tq1KunnnRHnpH6SKzT1ZFcaGnXFWMcMl2ryHRyR7VcamUU+Kk6IKPGm5KPaN2RkB82RqycQJdNz6ofV8nuxqyVqNA0rYU3NsxDD1ZNE1Rs9RSjE/p/jMIIb0BJ5h8Pea3xMQXOy73WXpI1ys4fbHwoGj4Q3On4lvpucEDDR27Dq9NsP5xe6W7AND9m4jprGzIaNl8r26WVfkLo3CpgUiitECh8D77wwcSCUj/J0l1q+XDwYiaid+F6+5IFt3ohEkqF9eClXDNO2Pg4poeRI7B3ZsgFuSrMsywErKP02P+TWtLBkwun9qql9snx2sutRMgsi6zpoL+X71UraWAgEDqPoGLG2+NwbPdKfFXuhbw3t6vR+KCvxyJFZ/e8fUk6XLF2KLZO2RUPSxtIY9EktG1ecihPyYThNz8OUxYVf2mE4wc+gL7B1Xw4fmCZg/JcVzWlOjCTkNYLyeOTiowe1wTsTYN+7a01Kcx++rq2enCSbd3IWTrM27fpUntp2ariDLMQ+Uf0Iisvba0TlauCoZ9hN1ZqkGO7v3kVK2rRQa4+cgwqSxXmX1Is5bo7yvvyZOgLdlbTwYkRGDiL9vNo1NwFnVnU2fLLLI4GjNh6kTgXn1M2dPhHlw1uOzvpaKoxnfiOesSO9uaPrHs4r+9msbWCWvaBdmGSlXhWirnyt3WvfK3O4BbsX72pOHffe66p5Js48X/g62bj1B/3j/zAsN8OG7op5qU7mc5aCeMb+ouNdVKPh2AVmkdDfTc4EP0OE9v/KW9QxRhgkXQvrfNNquV9EkPX12L72tLZh9NZXGKk20xklrnuCdmrsVqT+w3EqS/ufU+Yt+/Ym1dddnmot6C6cBfXUox9PVTEToV7pTo88blKuyIzzjCDVvr31wlylycQMf6Np0QE1v5B6g0qknLb0VcTiK2hTtUf5ZWX5aTnmM+8hmZFJO0lWBaZzx2Pa2dQ6NbvYJq8nazEHr2LS/HRxkChD+ODy9TO8TXOrPLneZzGQi2enC9k4PEzDys+kFZG3tmKNWAnA+qih8E4gSdlMRawa93AbCKtKcVqluirPPSluPzC6R7b+CIJTPxvfKIEuJaSUqxlai6n9SpkRvmGLQ3tRCuYnE3d0m6HAODAOA7X+nnTx6aeo4/KgxWay1+Dj25dPZfTidFU8y1ndolmT3WcxCovg5mqIYsSOXsBV3iyAVxpdGnFfIoVM2Hk6o5a0gyHRt55KqvOLJKvwWjE6/g1pr4v9ATgBXmJfje7OmnqOyfHwqpYe6GKIv4ulVqC1U15H6QI+k8fFJMUz7Mdk87DncFRn0LIjVbFqsskRhYYP7RNZMqGVKTXjH+ms84i7mYE69kEPiNnHofWG6zpd9Us935ty+gSvGM0Lga0OoUHVkIyeTCoXM8SzLZqjeWapZjx4jw8Xu31whD0jgIPZjVbywrFLjNLcE2WnOTZ85BIVOMlWbFum7E0rSXVp5eR54aqqls8VUcSNCZdmgTqtHJLZWrpK2UQwmfrilu9QT3ymlPJn/ku1UFnhrz5YQMjacKH5wdT2ux61VbThUN5Cvyc9puLyDUhodrvaeIcMngyRP0KmbVdQ15Izx3N/XF4i8eXysRjZ92BA9IkkHXJd++Qzz3b+91GjqougFHcX6MeSJNbbe5CwblWHhF727ROHw4Ks7gabZUaV9WyBHXwgWlHvaX5ZT2b57Ypkwoucm6kmQt0Tqe59wrKYYcv6Vp5GR4pEn0ymQxLqwqDEu4GV15qxUDD7hX9ubW8MCdIfKC271LSQLLd/HNf2JsquIf9jPFhTpBfj4DaL9qVhj8fVN0NHGhtI4+oSYmnZMcNco0k5n7UptmpQsLAw3D/qQOmONRSO8clzOz//p2QT/VOy7QbLks5xM88TCaMFOUisFH0Lg2u6D9wFg8fAiOhBn/hvRHUf/HuDTcJkvPB37V1BUrB0Q7GKdCVRVH79TaGZXc/YUhDWT57bIIEp5+lSSQaP6F0c++l9b55lyjNaGGiI80+YGtAP+Wvi9hdPpxAmiQQzSI0ZQRPjxN5g6J9tKJbeshX1l2OrbDBTwCJ/DjJ2wwbt9wOnPdImRn+mnCjQSE28ZGHKWGwjx+O5Ta69ys/9vlnxbIZ1fakI55O0snzJ2bjcP5LSKuamhyeQmZuhZ8zKLrBNUSoJe9QcDdd75wXQYaa0GrAHmqWvA55Tmn0+Doe541221qd8MUL0G6iNKAg74jvqn8Y//xsHv+VdnXmLjkk2sdeXhbnm/aVM3OEVEQkAjfKd5UY8U9P1qpFkM2RGoiyopQSVVATlLYqUrR4teVI/AHgVtet/dX9xJnkLY3wbaEtQEXEmsBsZr/nbAE+65G8j1pqU1QEOeBqNC0UkIZHDnZMkiccaALiNsu6lQikUqoZrxup0YkznHrAjRHmifCxFsW2LDmfWIGysmnew4DzAsSPhofTDCd/8N1BLAwQUAAIACADpEONIcGveuksAAABqAAAAGwAAAHVuaXZlcnNhbC91bml2ZXJzYWwucG5nLnhtbLOxr8jNUShLLSrOzM+zVTLUM1Cyt+PlsikoSi3LTC1XqACKAQUhQEmhEsg1QnDLM1NKMmyVzM1MEWIZqZnpGSW2SqbmJnBBfaCRAFBLAQIAABQAAgAIAOgQ40gVDq0oZAQAAAcRAAAdAAAAAAAAAAEAAAAAAAAAAAB1bml2ZXJzYWwvY29tbW9uX21lc3NhZ2VzLmxuZ1BLAQIAABQAAgAIAOgQ40h4SgYcKAMAAIYMAAAnAAAAAAAAAAEAAAAAAJ8EAAB1bml2ZXJzYWwvZmxhc2hfcHVibGlzaGluZ19zZXR0aW5ncy54bWxQSwECAAAUAAIACADoEONIKSIeQbUCAABTCgAAIQAAAAAAAAABAAAAAAAMCAAAdW5pdmVyc2FsL2ZsYXNoX3NraW5fc2V0dGluZ3MueG1sUEsBAgAAFAACAAgA6BDjSJNBNSb9AgAAlwsAACYAAAAAAAAAAQAAAAAAAAsAAHVuaXZlcnNhbC9odG1sX3B1Ymxpc2hpbmdfc2V0dGluZ3MueG1sUEsBAgAAFAACAAgA6BDjSCrIREKUAQAAHQYAAB8AAAAAAAAAAQAAAAAAQQ4AAHVuaXZlcnNhbC9odG1sX3NraW5fc2V0dGluZ3MuanNQSwECAAAUAAIACADoEONIPTwv0cEAAADlAQAAGgAAAAAAAAABAAAAAAASEAAAdW5pdmVyc2FsL2kxOG5fcHJlc2V0cy54bWxQSwECAAAUAAIACADoEONIsO1dV24AAAB2AAAAHAAAAAAAAAABAAAAAAALEQAAdW5pdmVyc2FsL2xvY2FsX3NldHRpbmdzLnhtbFBLAQIAABQAAgAIAESUV0cjtE77+wIAALAIAAAUAAAAAAAAAAEAAAAAALMRAAB1bml2ZXJzYWwvcGxheWVyLnhtbFBLAQIAABQAAgAIAOgQ40gXqeFBbwEAAPsCAAApAAAAAAAAAAEAAAAAAOAUAAB1bml2ZXJzYWwvc2tpbl9jdXN0b21pemF0aW9uX3NldHRpbmdzLnhtbFBLAQIAABQAAgAIAOkQ40gM1XO42g4AAKcbAAAXAAAAAAAAAAAAAAAAAJYWAAB1bml2ZXJzYWwvdW5pdmVyc2FsLnBuZ1BLAQIAABQAAgAIAOkQ40hwa966SwAAAGoAAAAbAAAAAAAAAAEAAAAAAKUlAAB1bml2ZXJzYWwvdW5pdmVyc2FsLnBuZy54bWxQSwUGAAAAAAsACwBJAwAAKSYAAAAA"/>
  <p:tag name="ISPRING_SCORM_ENDPOINT" val="&lt;endpoint&gt;&lt;enable&gt;0&lt;/enable&gt;&lt;lrs&gt;http://&lt;/lrs&gt;&lt;auth&gt;0&lt;/auth&gt;&lt;login&gt;&lt;/login&gt;&lt;password&gt;&lt;/password&gt;&lt;key&gt;&lt;/key&gt;&lt;name&gt;&lt;/name&gt;&lt;email&gt;&lt;/email&gt;&lt;/endpoint&gt;&#10;"/>
  <p:tag name="ISPRING_PRESENTATION_TITLE" val="炫酷时尚简约科技感岗位竞聘PPT模板"/>
</p:tagLst>
</file>

<file path=ppt/theme/theme1.xml><?xml version="1.0" encoding="utf-8"?>
<a:theme xmlns:a="http://schemas.openxmlformats.org/drawingml/2006/main" name="Office 主题">
  <a:themeElements>
    <a:clrScheme name="自定义 1">
      <a:dk1>
        <a:srgbClr val="000000"/>
      </a:dk1>
      <a:lt1>
        <a:srgbClr val="FFFFFF"/>
      </a:lt1>
      <a:dk2>
        <a:srgbClr val="44546A"/>
      </a:dk2>
      <a:lt2>
        <a:srgbClr val="FFFFFF"/>
      </a:lt2>
      <a:accent1>
        <a:srgbClr val="7190C7"/>
      </a:accent1>
      <a:accent2>
        <a:srgbClr val="3F3F3F"/>
      </a:accent2>
      <a:accent3>
        <a:srgbClr val="7F7F7F"/>
      </a:accent3>
      <a:accent4>
        <a:srgbClr val="A5A5A5"/>
      </a:accent4>
      <a:accent5>
        <a:srgbClr val="BFBFBF"/>
      </a:accent5>
      <a:accent6>
        <a:srgbClr val="F2F2F2"/>
      </a:accent6>
      <a:hlink>
        <a:srgbClr val="00B0F0"/>
      </a:hlink>
      <a:folHlink>
        <a:srgbClr val="954F72"/>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707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1951</TotalTime>
  <Words>1589</Words>
  <Application>Microsoft Office PowerPoint</Application>
  <PresentationFormat>自定义</PresentationFormat>
  <Paragraphs>328</Paragraphs>
  <Slides>38</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38</vt:i4>
      </vt:variant>
    </vt:vector>
  </HeadingPairs>
  <TitlesOfParts>
    <vt:vector size="49" baseType="lpstr">
      <vt:lpstr>Arial</vt:lpstr>
      <vt:lpstr>宋体</vt:lpstr>
      <vt:lpstr>黑体</vt:lpstr>
      <vt:lpstr>微软雅黑</vt:lpstr>
      <vt:lpstr>Cambria Math</vt:lpstr>
      <vt:lpstr>Times New Roman</vt:lpstr>
      <vt:lpstr>Wingdings</vt:lpstr>
      <vt:lpstr>Tahoma</vt:lpstr>
      <vt:lpstr>楷体_GB2312</vt:lpstr>
      <vt:lpstr>Calibri</vt:lpstr>
      <vt:lpstr>Office 主题</vt:lpstr>
      <vt:lpstr>PowerPoint 演示文稿</vt:lpstr>
      <vt:lpstr>什么是动态规划</vt:lpstr>
      <vt:lpstr>数塔问题</vt:lpstr>
      <vt:lpstr>暴力</vt:lpstr>
      <vt:lpstr>考虑</vt:lpstr>
      <vt:lpstr>记忆化搜索</vt:lpstr>
      <vt:lpstr>记忆化搜索</vt:lpstr>
      <vt:lpstr>记忆化搜索</vt:lpstr>
      <vt:lpstr>状态  阶段  决策</vt:lpstr>
      <vt:lpstr>最大子段和</vt:lpstr>
      <vt:lpstr>暴力</vt:lpstr>
      <vt:lpstr>分治</vt:lpstr>
      <vt:lpstr>分治</vt:lpstr>
      <vt:lpstr>贪心+前缀和</vt:lpstr>
      <vt:lpstr>动态规划</vt:lpstr>
      <vt:lpstr>最长不下降子序列</vt:lpstr>
      <vt:lpstr>解决方法</vt:lpstr>
      <vt:lpstr>解决方法</vt:lpstr>
      <vt:lpstr>更优方法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导弹拦截 P1020</vt:lpstr>
      <vt:lpstr>Dilworth定理</vt:lpstr>
      <vt:lpstr>最大矩阵连乘次数 —— 区间dp</vt:lpstr>
      <vt:lpstr>分析</vt:lpstr>
      <vt:lpstr>最长公共子序列</vt:lpstr>
      <vt:lpstr>辅助空间变化示意图</vt:lpstr>
      <vt:lpstr>转移方程</vt:lpstr>
      <vt:lpstr>动态规划基本思想</vt:lpstr>
      <vt:lpstr>动态规划基本步骤</vt:lpstr>
      <vt:lpstr>动态规划问题的特征</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ttgc</cp:lastModifiedBy>
  <cp:revision>286</cp:revision>
  <dcterms:created xsi:type="dcterms:W3CDTF">2016-03-23T02:00:53Z</dcterms:created>
  <dcterms:modified xsi:type="dcterms:W3CDTF">2019-02-14T01:46:41Z</dcterms:modified>
</cp:coreProperties>
</file>