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6"/>
  </p:notesMasterIdLst>
  <p:sldIdLst>
    <p:sldId id="256" r:id="rId2"/>
    <p:sldId id="258" r:id="rId3"/>
    <p:sldId id="289" r:id="rId4"/>
    <p:sldId id="288" r:id="rId5"/>
    <p:sldId id="294" r:id="rId6"/>
    <p:sldId id="290" r:id="rId7"/>
    <p:sldId id="287" r:id="rId8"/>
    <p:sldId id="260" r:id="rId9"/>
    <p:sldId id="259" r:id="rId10"/>
    <p:sldId id="277" r:id="rId11"/>
    <p:sldId id="279" r:id="rId12"/>
    <p:sldId id="278" r:id="rId13"/>
    <p:sldId id="280" r:id="rId14"/>
    <p:sldId id="282" r:id="rId15"/>
    <p:sldId id="283" r:id="rId16"/>
    <p:sldId id="284" r:id="rId17"/>
    <p:sldId id="285" r:id="rId18"/>
    <p:sldId id="291" r:id="rId19"/>
    <p:sldId id="292" r:id="rId20"/>
    <p:sldId id="286" r:id="rId21"/>
    <p:sldId id="264" r:id="rId22"/>
    <p:sldId id="272" r:id="rId23"/>
    <p:sldId id="293" r:id="rId24"/>
    <p:sldId id="265"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87CDD2"/>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71795" autoAdjust="0"/>
  </p:normalViewPr>
  <p:slideViewPr>
    <p:cSldViewPr snapToGrid="0">
      <p:cViewPr>
        <p:scale>
          <a:sx n="75" d="100"/>
          <a:sy n="75" d="100"/>
        </p:scale>
        <p:origin x="1400"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90012" cy="90012"/>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 Id="rId3"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DE0A1F9-153D-464B-8F3C-6EC79FA38B92}" type="datetimeFigureOut">
              <a:rPr lang="zh-CN" altLang="en-US"/>
              <a:pPr>
                <a:defRPr/>
              </a:pPr>
              <a:t>2018/2/5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EE825E5-3337-4C5D-A99C-B53615B96EC5}" type="slidenum">
              <a:rPr lang="zh-CN" altLang="en-US"/>
              <a:pPr>
                <a:defRPr/>
              </a:pPr>
              <a:t>‹#›</a:t>
            </a:fld>
            <a:endParaRPr lang="zh-CN" altLang="en-US"/>
          </a:p>
        </p:txBody>
      </p:sp>
    </p:spTree>
    <p:extLst>
      <p:ext uri="{BB962C8B-B14F-4D97-AF65-F5344CB8AC3E}">
        <p14:creationId xmlns:p14="http://schemas.microsoft.com/office/powerpoint/2010/main" val="31166836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Good afternoon everyone!</a:t>
            </a:r>
            <a:endParaRPr lang="zh-CN" altLang="zh-CN" dirty="0" smtClean="0"/>
          </a:p>
          <a:p>
            <a:pPr>
              <a:spcBef>
                <a:spcPct val="0"/>
              </a:spcBef>
            </a:pPr>
            <a:r>
              <a:rPr lang="en-US" altLang="zh-CN" dirty="0" smtClean="0"/>
              <a:t>My name is </a:t>
            </a:r>
            <a:r>
              <a:rPr lang="en-US" altLang="zh-CN" dirty="0" err="1" smtClean="0"/>
              <a:t>Deyu</a:t>
            </a:r>
            <a:r>
              <a:rPr lang="en-US" altLang="zh-CN" dirty="0" smtClean="0"/>
              <a:t> Wang </a:t>
            </a:r>
            <a:r>
              <a:rPr lang="en-US" altLang="zh-CN" dirty="0" smtClean="0"/>
              <a:t>and I’m from Tianjin University of Technology. I’m honor to be here to make my presentation. The topic of my paper is “Group-Pair Convolutional Neural Networks for Multi-View based 3D Object Retrieval”, </a:t>
            </a:r>
            <a:endParaRPr lang="zh-CN" altLang="zh-CN" dirty="0" smtClean="0"/>
          </a:p>
          <a:p>
            <a:pPr>
              <a:spcBef>
                <a:spcPct val="0"/>
              </a:spcBef>
            </a:pPr>
            <a:endParaRPr lang="zh-CN" altLang="en-US" dirty="0" smtClean="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D38DE913-8BEC-47C6-8E28-D4760A3DEFC5}" type="slidenum">
              <a:rPr lang="zh-CN" altLang="en-US"/>
              <a:pPr fontAlgn="base">
                <a:spcBef>
                  <a:spcPct val="0"/>
                </a:spcBef>
                <a:spcAft>
                  <a:spcPct val="0"/>
                </a:spcAft>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then, extract some views by using a certain stride to generate group pair samples.</a:t>
            </a:r>
            <a:endParaRPr lang="zh-CN" altLang="zh-CN"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6878E2E8-30DC-4984-ACD3-95D3E794621F}" type="slidenum">
              <a:rPr lang="zh-CN" altLang="en-US"/>
              <a:pPr fontAlgn="base">
                <a:spcBef>
                  <a:spcPct val="0"/>
                </a:spcBef>
                <a:spcAft>
                  <a:spcPct val="0"/>
                </a:spcAft>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after that, the group pair samples are passed through CNN</a:t>
            </a:r>
            <a:r>
              <a:rPr lang="en-US" altLang="zh-CN" baseline="-25000" smtClean="0"/>
              <a:t>1</a:t>
            </a:r>
            <a:r>
              <a:rPr lang="en-US" altLang="zh-CN" smtClean="0"/>
              <a:t> for image features</a:t>
            </a:r>
            <a:endParaRPr lang="zh-CN" altLang="zh-CN"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23E15F68-D76D-4354-BF7A-D6F39B303A4F}" type="slidenum">
              <a:rPr lang="zh-CN" altLang="en-US"/>
              <a:pPr fontAlgn="base">
                <a:spcBef>
                  <a:spcPct val="0"/>
                </a:spcBef>
                <a:spcAft>
                  <a:spcPct val="0"/>
                </a:spcAft>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and there is view pooling layer to combine the multiple views</a:t>
            </a:r>
            <a:endParaRPr lang="zh-CN" altLang="zh-CN" smtClean="0"/>
          </a:p>
          <a:p>
            <a:pPr>
              <a:spcBef>
                <a:spcPct val="0"/>
              </a:spcBef>
            </a:pPr>
            <a:r>
              <a:rPr lang="en-US" altLang="zh-CN" smtClean="0"/>
              <a:t>The view pooling is an element-wise max-pooling operation which can cross the multiple views </a:t>
            </a:r>
            <a:endParaRPr lang="zh-CN" altLang="zh-CN" smtClean="0"/>
          </a:p>
          <a:p>
            <a:pPr>
              <a:spcBef>
                <a:spcPct val="0"/>
              </a:spcBef>
            </a:pPr>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F1BD9B9F-94F6-4C67-AA40-A4FF57711338}" type="slidenum">
              <a:rPr lang="zh-CN" altLang="en-US"/>
              <a:pPr fontAlgn="base">
                <a:spcBef>
                  <a:spcPct val="0"/>
                </a:spcBef>
                <a:spcAft>
                  <a:spcPct val="0"/>
                </a:spcAft>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zh-CN" smtClean="0"/>
              <a:t> </a:t>
            </a:r>
            <a:r>
              <a:rPr lang="en-US" altLang="zh-CN" smtClean="0"/>
              <a:t>Next, all the image features are passed through CNN</a:t>
            </a:r>
            <a:r>
              <a:rPr lang="en-US" altLang="zh-CN" baseline="-25000" smtClean="0"/>
              <a:t>2</a:t>
            </a:r>
            <a:r>
              <a:rPr lang="en-US" altLang="zh-CN" smtClean="0"/>
              <a:t> and computed loss value by using contrastive loss</a:t>
            </a:r>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8D8214CB-92F8-4EF5-896D-E13722D4FC84}" type="slidenum">
              <a:rPr lang="zh-CN" altLang="en-US"/>
              <a:pPr fontAlgn="base">
                <a:spcBef>
                  <a:spcPct val="0"/>
                </a:spcBef>
                <a:spcAft>
                  <a:spcPct val="0"/>
                </a:spcAft>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And here, the CNN1 and CNN2 are built based on VGG-M which is lightweight VGG model</a:t>
            </a:r>
            <a:endParaRPr lang="zh-CN" altLang="zh-CN" smtClean="0"/>
          </a:p>
          <a:p>
            <a:pPr>
              <a:spcBef>
                <a:spcPct val="0"/>
              </a:spcBef>
            </a:pPr>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D286B4E5-D914-4A66-92C4-9CDBA75DA8C3}" type="slidenum">
              <a:rPr lang="zh-CN" altLang="en-US"/>
              <a:pPr fontAlgn="base">
                <a:spcBef>
                  <a:spcPct val="0"/>
                </a:spcBef>
                <a:spcAft>
                  <a:spcPct val="0"/>
                </a:spcAft>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530BBA18-E2C6-4C23-9CEA-480E3BC3EB38}" type="slidenum">
              <a:rPr lang="zh-CN" altLang="en-US"/>
              <a:pPr fontAlgn="base">
                <a:spcBef>
                  <a:spcPct val="0"/>
                </a:spcBef>
                <a:spcAft>
                  <a:spcPct val="0"/>
                </a:spcAft>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OK, in retrieval stage, we can use our network to compute distance between two objects directly and regard this distance as similarity of two objects. And then, collecting all the distances between the retrieval object and dataset objects. </a:t>
            </a: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56AC08C0-8662-4E30-A299-2BD77A11012E}" type="slidenum">
              <a:rPr lang="zh-CN" altLang="en-US"/>
              <a:pPr fontAlgn="base">
                <a:spcBef>
                  <a:spcPct val="0"/>
                </a:spcBef>
                <a:spcAft>
                  <a:spcPct val="0"/>
                </a:spcAft>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Finally, we can get retrieval result by sorting these distances.  </a:t>
            </a:r>
            <a:endParaRPr lang="zh-CN" altLang="zh-CN" smtClean="0"/>
          </a:p>
          <a:p>
            <a:pPr>
              <a:spcBef>
                <a:spcPct val="0"/>
              </a:spcBef>
            </a:pPr>
            <a:r>
              <a:rPr lang="en-US" altLang="zh-CN" smtClean="0"/>
              <a:t>This is the overall process of GPCNN</a:t>
            </a:r>
            <a:endParaRPr lang="zh-CN" altLang="zh-CN" smtClean="0"/>
          </a:p>
          <a:p>
            <a:pPr>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C03AA090-7C0A-43C0-9CF8-77EAD11C75C1}" type="slidenum">
              <a:rPr lang="zh-CN" altLang="en-US"/>
              <a:pPr fontAlgn="base">
                <a:spcBef>
                  <a:spcPct val="0"/>
                </a:spcBef>
                <a:spcAft>
                  <a:spcPct val="0"/>
                </a:spcAft>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3FF38CF2-A06E-43CD-B1FF-29ED9431F741}" type="slidenum">
              <a:rPr lang="zh-CN" altLang="en-US"/>
              <a:pPr fontAlgn="base">
                <a:spcBef>
                  <a:spcPct val="0"/>
                </a:spcBef>
                <a:spcAft>
                  <a:spcPct val="0"/>
                </a:spcAft>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in our experiments, we use three public 3D datasets ETH, NTU-60 and MVRED. From the picture, we can see that the ETH and MVRED are the object datasets, and NTU-60 is the model dataset.</a:t>
            </a:r>
            <a:endParaRPr lang="zh-CN" altLang="zh-CN" smtClean="0"/>
          </a:p>
          <a:p>
            <a:pPr>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B73620AC-2A9D-4A91-8620-6419E66F3FD2}" type="slidenum">
              <a:rPr lang="zh-CN" altLang="en-US"/>
              <a:pPr fontAlgn="base">
                <a:spcBef>
                  <a:spcPct val="0"/>
                </a:spcBef>
                <a:spcAft>
                  <a:spcPct val="0"/>
                </a:spcAft>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And my presentation will be divided into the following four parts.  </a:t>
            </a:r>
            <a:endParaRPr lang="zh-CN" altLang="zh-CN" smtClean="0"/>
          </a:p>
          <a:p>
            <a:pPr>
              <a:spcBef>
                <a:spcPct val="0"/>
              </a:spcBef>
            </a:pPr>
            <a:endParaRPr lang="zh-CN"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B6AA4CA8-7D19-4177-B181-AC526C42623C}" type="slidenum">
              <a:rPr lang="zh-CN" altLang="en-US"/>
              <a:pPr fontAlgn="base">
                <a:spcBef>
                  <a:spcPct val="0"/>
                </a:spcBef>
                <a:spcAft>
                  <a:spcPct val="0"/>
                </a:spcAft>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And before training, we should generate the group-pair samples, the details showed in table, In the ETH datasets, it only has 3280 samples, and then we generate group pair samples. There are 41 views in one object, and we extract views by setting the stride as the number of views divided by 3, so we can get the 10660 groups. Next, combine the groups from two objects; we can get 10660 square group pairs. For all objects, we can get 3160 time 10660 square samples</a:t>
            </a:r>
            <a:endParaRPr lang="zh-CN" altLang="zh-CN" smtClean="0"/>
          </a:p>
          <a:p>
            <a:pPr>
              <a:spcBef>
                <a:spcPct val="0"/>
              </a:spcBef>
            </a:pPr>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D359624B-3274-4385-A566-D9C23CEE2DB7}" type="slidenum">
              <a:rPr lang="zh-CN" altLang="en-US"/>
              <a:pPr fontAlgn="base">
                <a:spcBef>
                  <a:spcPct val="0"/>
                </a:spcBef>
                <a:spcAft>
                  <a:spcPct val="0"/>
                </a:spcAft>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marL="342900" indent="-342900" algn="just" fontAlgn="auto">
              <a:spcBef>
                <a:spcPts val="1000"/>
              </a:spcBef>
              <a:spcAft>
                <a:spcPts val="0"/>
              </a:spcAft>
              <a:buFont typeface="Arial" pitchFamily="34" charset="0"/>
              <a:buChar char="•"/>
              <a:defRPr/>
            </a:pPr>
            <a:r>
              <a:rPr lang="en-US" altLang="zh-CN" dirty="0" smtClean="0"/>
              <a:t>In the performance experiments, we use these Evaluation Criteria.</a:t>
            </a:r>
            <a:endParaRPr lang="en-US" altLang="zh-CN" b="1" dirty="0" smtClean="0"/>
          </a:p>
          <a:p>
            <a:pPr marL="342900" indent="-342900" algn="just" fontAlgn="auto">
              <a:spcBef>
                <a:spcPts val="1000"/>
              </a:spcBef>
              <a:spcAft>
                <a:spcPts val="0"/>
              </a:spcAft>
              <a:buFont typeface="Arial" pitchFamily="34" charset="0"/>
              <a:buChar char="•"/>
              <a:defRPr/>
            </a:pPr>
            <a:endParaRPr lang="en-US" altLang="zh-CN" b="1" dirty="0" smtClean="0"/>
          </a:p>
          <a:p>
            <a:pPr marL="342900" indent="-342900" algn="just" fontAlgn="auto">
              <a:spcBef>
                <a:spcPts val="1000"/>
              </a:spcBef>
              <a:spcAft>
                <a:spcPts val="0"/>
              </a:spcAft>
              <a:buFont typeface="Arial" pitchFamily="34" charset="0"/>
              <a:buChar char="•"/>
              <a:defRPr/>
            </a:pPr>
            <a:r>
              <a:rPr lang="en-US" altLang="zh-CN" b="1" dirty="0" smtClean="0"/>
              <a:t>Nearest neighbor (NN): NN is the correct rate of the first retrieved result.</a:t>
            </a:r>
          </a:p>
          <a:p>
            <a:pPr marL="342900" indent="-342900" algn="just" fontAlgn="auto">
              <a:spcBef>
                <a:spcPts val="1000"/>
              </a:spcBef>
              <a:spcAft>
                <a:spcPts val="0"/>
              </a:spcAft>
              <a:buFont typeface="Arial" pitchFamily="34" charset="0"/>
              <a:buChar char="•"/>
              <a:defRPr/>
            </a:pPr>
            <a:r>
              <a:rPr lang="en-US" altLang="zh-CN" b="1" dirty="0" smtClean="0"/>
              <a:t>First tier (FT): It is defined as the recall of the top N results, where is the number of relevant samples in the whole dataset.</a:t>
            </a:r>
          </a:p>
          <a:p>
            <a:pPr marL="342900" indent="-342900" algn="just" fontAlgn="auto">
              <a:spcBef>
                <a:spcPts val="1000"/>
              </a:spcBef>
              <a:spcAft>
                <a:spcPts val="0"/>
              </a:spcAft>
              <a:buFont typeface="Arial" pitchFamily="34" charset="0"/>
              <a:buChar char="•"/>
              <a:defRPr/>
            </a:pPr>
            <a:r>
              <a:rPr lang="en-US" altLang="zh-CN" b="1" dirty="0" smtClean="0"/>
              <a:t>Second tier (ST): It is defined as the recall of the top 2N results, where is the number of relevant samples in the whole dataset.</a:t>
            </a:r>
          </a:p>
          <a:p>
            <a:pPr marL="342900" indent="-342900" algn="just" fontAlgn="auto">
              <a:spcBef>
                <a:spcPts val="1000"/>
              </a:spcBef>
              <a:spcAft>
                <a:spcPts val="0"/>
              </a:spcAft>
              <a:buFont typeface="Arial" pitchFamily="34" charset="0"/>
              <a:buChar char="•"/>
              <a:defRPr/>
            </a:pPr>
            <a:r>
              <a:rPr lang="en-US" altLang="zh-CN" b="1" dirty="0" smtClean="0"/>
              <a:t>F-measure (F): It is a composite measure of precision and recall for a fixed number of retrieved results  Which defined as  </a:t>
            </a:r>
            <a:r>
              <a:rPr lang="en-US" altLang="zh-CN" b="1" i="1" dirty="0" smtClean="0"/>
              <a:t>F=2 x P x R/(P+R).</a:t>
            </a:r>
            <a:endParaRPr lang="en-US" altLang="zh-CN" b="1" dirty="0" smtClean="0"/>
          </a:p>
          <a:p>
            <a:pPr marL="342900" indent="-342900" algn="just" fontAlgn="auto">
              <a:spcBef>
                <a:spcPts val="1000"/>
              </a:spcBef>
              <a:spcAft>
                <a:spcPts val="0"/>
              </a:spcAft>
              <a:buFont typeface="Arial" pitchFamily="34" charset="0"/>
              <a:buChar char="•"/>
              <a:defRPr/>
            </a:pPr>
            <a:r>
              <a:rPr lang="en-US" altLang="zh-CN" b="1" dirty="0" smtClean="0"/>
              <a:t>Discounted cumulative gain (DCG)[1]: It is a statistic that assigns relevant results near the front of the list higher weights under the assumption that a user is less likely to consider elements near the end of the list.</a:t>
            </a:r>
          </a:p>
          <a:p>
            <a:pPr marL="342900" indent="-342900" algn="just" fontAlgn="auto">
              <a:spcBef>
                <a:spcPts val="1000"/>
              </a:spcBef>
              <a:spcAft>
                <a:spcPts val="0"/>
              </a:spcAft>
              <a:buFont typeface="Arial" pitchFamily="34" charset="0"/>
              <a:buChar char="•"/>
              <a:defRPr/>
            </a:pPr>
            <a:r>
              <a:rPr lang="en-US" altLang="zh-CN" b="1" dirty="0" smtClean="0"/>
              <a:t>Average Normalized Modified Retrieval Rank (ANMRR)[2]: ANMRR is another objective measure to evaluate the retrieval performances, where a low value of ANMRR indicates a high precision in the top results.</a:t>
            </a:r>
          </a:p>
          <a:p>
            <a:pPr marL="342900" indent="-342900" algn="just" fontAlgn="auto">
              <a:spcBef>
                <a:spcPts val="1000"/>
              </a:spcBef>
              <a:spcAft>
                <a:spcPts val="0"/>
              </a:spcAft>
              <a:buFont typeface="Arial" pitchFamily="34" charset="0"/>
              <a:buChar char="•"/>
              <a:defRPr/>
            </a:pPr>
            <a:r>
              <a:rPr lang="en-US" altLang="zh-CN" b="1" dirty="0" smtClean="0"/>
              <a:t>Precision–recall Curve: The performance of 3D object retrieval is assessed in terms of average recall and average precision</a:t>
            </a:r>
            <a:endParaRPr lang="zh-CN" altLang="en-US" b="1" dirty="0" smtClean="0"/>
          </a:p>
          <a:p>
            <a:pPr fontAlgn="auto">
              <a:spcBef>
                <a:spcPts val="0"/>
              </a:spcBef>
              <a:spcAft>
                <a:spcPts val="0"/>
              </a:spcAft>
              <a:defRPr/>
            </a:pPr>
            <a:endParaRPr lang="zh-CN" altLang="en-US" dirty="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B73888F1-FD8A-4E2C-AEEC-FF69A8BDA0C6}" type="slidenum">
              <a:rPr lang="zh-CN" altLang="en-US"/>
              <a:pPr fontAlgn="base">
                <a:spcBef>
                  <a:spcPct val="0"/>
                </a:spcBef>
                <a:spcAft>
                  <a:spcPct val="0"/>
                </a:spcAft>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And these are the performance charts.</a:t>
            </a:r>
            <a:endParaRPr lang="zh-CN" altLang="zh-CN" dirty="0" smtClean="0"/>
          </a:p>
          <a:p>
            <a:pPr>
              <a:spcBef>
                <a:spcPct val="0"/>
              </a:spcBef>
            </a:pPr>
            <a:r>
              <a:rPr lang="en-US" altLang="zh-CN" dirty="0" smtClean="0"/>
              <a:t>We can see that GPCNN has better performance than other traditional machine learning methods</a:t>
            </a:r>
            <a:endParaRPr lang="zh-CN" altLang="zh-CN" dirty="0" smtClean="0"/>
          </a:p>
          <a:p>
            <a:pPr>
              <a:spcBef>
                <a:spcPct val="0"/>
              </a:spcBef>
            </a:pPr>
            <a:r>
              <a:rPr lang="en-US" altLang="zh-CN" dirty="0" smtClean="0"/>
              <a:t>And compared with some CNN-based methods, GPCNN also has good performance.</a:t>
            </a:r>
            <a:endParaRPr lang="zh-CN" altLang="zh-CN" dirty="0" smtClean="0"/>
          </a:p>
          <a:p>
            <a:pPr>
              <a:spcBef>
                <a:spcPct val="0"/>
              </a:spcBef>
            </a:pPr>
            <a:endParaRPr lang="zh-CN" altLang="zh-CN" dirty="0" smtClean="0"/>
          </a:p>
          <a:p>
            <a:pPr>
              <a:spcBef>
                <a:spcPct val="0"/>
              </a:spcBef>
            </a:pPr>
            <a:endParaRPr lang="zh-CN" altLang="en-US" dirty="0"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DF2B8F82-918A-43F0-937B-0E79CCDDE89E}" type="slidenum">
              <a:rPr lang="zh-CN" altLang="en-US"/>
              <a:pPr fontAlgn="base">
                <a:spcBef>
                  <a:spcPct val="0"/>
                </a:spcBef>
                <a:spcAft>
                  <a:spcPct val="0"/>
                </a:spcAft>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And finally, let me make a brief conclusion</a:t>
            </a:r>
            <a:endParaRPr lang="zh-CN" altLang="zh-CN" smtClean="0"/>
          </a:p>
          <a:p>
            <a:pPr>
              <a:spcBef>
                <a:spcPct val="0"/>
              </a:spcBef>
            </a:pPr>
            <a:r>
              <a:rPr lang="en-US" altLang="zh-CN" smtClean="0"/>
              <a:t>In this work, we propose GPCNN that can learn the features from multiple views and optimize towards the object retrieval task</a:t>
            </a:r>
            <a:endParaRPr lang="zh-CN" altLang="zh-CN" smtClean="0"/>
          </a:p>
          <a:p>
            <a:pPr>
              <a:spcBef>
                <a:spcPct val="0"/>
              </a:spcBef>
            </a:pPr>
            <a:r>
              <a:rPr lang="en-US" altLang="zh-CN" smtClean="0"/>
              <a:t>And experiment results demonstrate GPCNN has a better performance than other methods. </a:t>
            </a:r>
            <a:endParaRPr lang="zh-CN" altLang="zh-CN" smtClean="0"/>
          </a:p>
          <a:p>
            <a:pPr>
              <a:spcBef>
                <a:spcPct val="0"/>
              </a:spcBef>
            </a:pPr>
            <a:r>
              <a:rPr lang="en-US" altLang="zh-CN" smtClean="0"/>
              <a:t>In the future’s work, we will pay more attention to the view selection strategy including how to choose the most informative views and how to choose the optimal number of views</a:t>
            </a:r>
            <a:endParaRPr lang="zh-CN" altLang="zh-CN" smtClean="0"/>
          </a:p>
          <a:p>
            <a:pPr>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B50DAF5C-C3F2-412F-BE82-CB4FD38D5761}" type="slidenum">
              <a:rPr lang="zh-CN" altLang="en-US"/>
              <a:pPr fontAlgn="base">
                <a:spcBef>
                  <a:spcPct val="0"/>
                </a:spcBef>
                <a:spcAft>
                  <a:spcPct val="0"/>
                </a:spcAft>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Contrastive loss function is a simple way to implement pairwise training, and the goal of contrastive loss function is very clear, it’s to shorten the distance within cluster, and enlarge the distance between cluster, in this work ,we don’t pay more attention to the selection of loss function.</a:t>
            </a:r>
            <a:endParaRPr lang="en-US" dirty="0" smtClean="0"/>
          </a:p>
          <a:p>
            <a:endParaRPr lang="en-US" dirty="0" smtClean="0"/>
          </a:p>
          <a:p>
            <a:r>
              <a:rPr lang="en-US" dirty="0" smtClean="0"/>
              <a:t>The end-to-end</a:t>
            </a:r>
            <a:r>
              <a:rPr lang="en-US" baseline="0" dirty="0" smtClean="0"/>
              <a:t> property is for training stage, the object retrieval is based on the distance between two objects, and we trained our network are also based on the distance between two objects, so they have the same target.</a:t>
            </a:r>
          </a:p>
          <a:p>
            <a:endParaRPr lang="en-US" baseline="0" dirty="0" smtClean="0"/>
          </a:p>
          <a:p>
            <a:r>
              <a:rPr lang="en-US" baseline="0" dirty="0" smtClean="0"/>
              <a:t>This structure can receive the group-pair samples to solve the problem insufficient samples, and we can use double-chain structure to train end-to-end, and this structure can map the object features from the same class  into a same space.</a:t>
            </a:r>
          </a:p>
          <a:p>
            <a:endParaRPr lang="en-US" baseline="0" dirty="0" smtClean="0"/>
          </a:p>
          <a:p>
            <a:r>
              <a:rPr lang="en-US" baseline="0" dirty="0" smtClean="0"/>
              <a:t>The weights of two chains are the same after training, because of symmetrical training.</a:t>
            </a:r>
          </a:p>
          <a:p>
            <a:endParaRPr lang="en-US" baseline="0" dirty="0" smtClean="0"/>
          </a:p>
        </p:txBody>
      </p:sp>
      <p:sp>
        <p:nvSpPr>
          <p:cNvPr id="4" name="Slide Number Placeholder 3"/>
          <p:cNvSpPr>
            <a:spLocks noGrp="1"/>
          </p:cNvSpPr>
          <p:nvPr>
            <p:ph type="sldNum" sz="quarter" idx="10"/>
          </p:nvPr>
        </p:nvSpPr>
        <p:spPr/>
        <p:txBody>
          <a:bodyPr/>
          <a:lstStyle/>
          <a:p>
            <a:pPr>
              <a:defRPr/>
            </a:pPr>
            <a:fld id="{CEE825E5-3337-4C5D-A99C-B53615B96EC5}" type="slidenum">
              <a:rPr lang="zh-CN" altLang="en-US" smtClean="0"/>
              <a:pPr>
                <a:defRPr/>
              </a:pPr>
              <a:t>24</a:t>
            </a:fld>
            <a:endParaRPr lang="zh-CN" altLang="en-US"/>
          </a:p>
        </p:txBody>
      </p:sp>
    </p:spTree>
    <p:extLst>
      <p:ext uri="{BB962C8B-B14F-4D97-AF65-F5344CB8AC3E}">
        <p14:creationId xmlns:p14="http://schemas.microsoft.com/office/powerpoint/2010/main" val="463400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sz="1200" dirty="0" smtClean="0"/>
              <a:t>Now, I will</a:t>
            </a:r>
            <a:r>
              <a:rPr lang="en-US" altLang="zh-CN" sz="1200" baseline="0" dirty="0" smtClean="0"/>
              <a:t> </a:t>
            </a:r>
            <a:r>
              <a:rPr lang="en-US" altLang="zh-CN" sz="1200" dirty="0" smtClean="0"/>
              <a:t>introduce the previous work</a:t>
            </a:r>
            <a:endParaRPr lang="zh-CN" altLang="zh-CN" sz="1200" dirty="0" smtClean="0"/>
          </a:p>
          <a:p>
            <a:pPr marL="0" marR="0" indent="0" algn="just" defTabSz="914400" rtl="0" eaLnBrk="1" fontAlgn="base" latinLnBrk="0" hangingPunct="1">
              <a:lnSpc>
                <a:spcPct val="100000"/>
              </a:lnSpc>
              <a:spcBef>
                <a:spcPct val="0"/>
              </a:spcBef>
              <a:spcAft>
                <a:spcPct val="0"/>
              </a:spcAft>
              <a:buClrTx/>
              <a:buSzTx/>
              <a:buFontTx/>
              <a:buNone/>
              <a:tabLst/>
              <a:defRPr/>
            </a:pPr>
            <a:r>
              <a:rPr lang="en-US" altLang="zh-CN" sz="1200" baseline="0" dirty="0" smtClean="0">
                <a:solidFill>
                  <a:srgbClr val="FF0000"/>
                </a:solidFill>
              </a:rPr>
              <a:t>In the previous, there are two ways to implement the 3D object retrieval which are view-based method and model-based method, Compared with model-based method, the view-based method usually has better performance ,and it doesn’t need more time and space to process 3D model, so we just introduce the view based method</a:t>
            </a:r>
            <a:endParaRPr lang="en-US" altLang="zh-CN" sz="1200" baseline="0" dirty="0" smtClean="0">
              <a:solidFill>
                <a:srgbClr val="FF0000"/>
              </a:solidFill>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F9EA0D45-564C-4F43-91F0-D13D35BF9F59}" type="slidenum">
              <a:rPr lang="zh-CN" altLang="en-US"/>
              <a:pPr fontAlgn="base">
                <a:spcBef>
                  <a:spcPct val="0"/>
                </a:spcBef>
                <a:spcAft>
                  <a:spcPct val="0"/>
                </a:spcAft>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spcBef>
                <a:spcPct val="0"/>
              </a:spcBef>
            </a:pPr>
            <a:r>
              <a:rPr lang="en-US" altLang="zh-CN" sz="1400" baseline="0" dirty="0" smtClean="0">
                <a:solidFill>
                  <a:srgbClr val="FF0000"/>
                </a:solidFill>
              </a:rPr>
              <a:t>However, </a:t>
            </a:r>
            <a:r>
              <a:rPr lang="en-US" altLang="zh-CN" sz="1400" dirty="0" smtClean="0">
                <a:solidFill>
                  <a:srgbClr val="FF0000"/>
                </a:solidFill>
              </a:rPr>
              <a:t>for</a:t>
            </a:r>
            <a:r>
              <a:rPr lang="en-US" altLang="zh-CN" sz="1400" baseline="0" dirty="0" smtClean="0">
                <a:solidFill>
                  <a:srgbClr val="FF0000"/>
                </a:solidFill>
              </a:rPr>
              <a:t> the method based on the view distance, it needs to compare the view distance between two objects one by one, so it is time-consuming.</a:t>
            </a:r>
          </a:p>
          <a:p>
            <a:pPr marL="0" marR="0" indent="0" algn="just" defTabSz="914400" rtl="0" eaLnBrk="1" fontAlgn="base" latinLnBrk="0" hangingPunct="1">
              <a:lnSpc>
                <a:spcPct val="100000"/>
              </a:lnSpc>
              <a:spcBef>
                <a:spcPct val="0"/>
              </a:spcBef>
              <a:spcAft>
                <a:spcPct val="0"/>
              </a:spcAft>
              <a:buClrTx/>
              <a:buSzTx/>
              <a:buFontTx/>
              <a:buNone/>
              <a:tabLst/>
              <a:defRPr/>
            </a:pPr>
            <a:r>
              <a:rPr lang="en-US" altLang="zh-CN" sz="1400" baseline="0" dirty="0" smtClean="0">
                <a:solidFill>
                  <a:srgbClr val="FF0000"/>
                </a:solidFill>
              </a:rPr>
              <a:t>T</a:t>
            </a:r>
            <a:r>
              <a:rPr lang="en-US" altLang="zh-CN" sz="1400" dirty="0" smtClean="0">
                <a:solidFill>
                  <a:srgbClr val="FF0000"/>
                </a:solidFill>
              </a:rPr>
              <a:t>he graph matching method needs</a:t>
            </a:r>
            <a:r>
              <a:rPr lang="en-US" altLang="zh-CN" sz="1400" baseline="0" dirty="0" smtClean="0">
                <a:solidFill>
                  <a:srgbClr val="FF0000"/>
                </a:solidFill>
              </a:rPr>
              <a:t> reweight the graph nodes iteratively to find a optimal matching, so it will take a lot of  computing resource.</a:t>
            </a:r>
          </a:p>
          <a:p>
            <a:pPr marL="0" marR="0" indent="0" algn="just"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srgbClr val="FF0000"/>
                </a:solidFill>
              </a:rPr>
              <a:t>And for the </a:t>
            </a:r>
            <a:r>
              <a:rPr lang="en-US" altLang="zh-CN" sz="1400" baseline="0" dirty="0" smtClean="0">
                <a:solidFill>
                  <a:srgbClr val="FF0000"/>
                </a:solidFill>
              </a:rPr>
              <a:t>method based on the category information,</a:t>
            </a:r>
            <a:r>
              <a:rPr lang="en-US" altLang="zh-CN" sz="1400" dirty="0" smtClean="0">
                <a:solidFill>
                  <a:srgbClr val="FF0000"/>
                </a:solidFill>
              </a:rPr>
              <a:t> the</a:t>
            </a:r>
            <a:r>
              <a:rPr lang="en-US" altLang="zh-CN" sz="1400" baseline="0" dirty="0" smtClean="0">
                <a:solidFill>
                  <a:srgbClr val="FF0000"/>
                </a:solidFill>
              </a:rPr>
              <a:t> retrieval performance depends on the classifier performance, so it can not optimize towards the retrieval task directly.</a:t>
            </a:r>
          </a:p>
          <a:p>
            <a:pPr algn="just">
              <a:spcBef>
                <a:spcPct val="0"/>
              </a:spcBef>
            </a:pPr>
            <a:endParaRPr lang="zh-CN" altLang="zh-CN" sz="1400" dirty="0" smtClean="0">
              <a:solidFill>
                <a:srgbClr val="FF0000"/>
              </a:solidFill>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15360F45-8AED-4AD3-87E7-4517D14783B8}" type="slidenum">
              <a:rPr lang="zh-CN" altLang="en-US"/>
              <a:pPr fontAlgn="base">
                <a:spcBef>
                  <a:spcPct val="0"/>
                </a:spcBef>
                <a:spcAft>
                  <a:spcPct val="0"/>
                </a:spcAft>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For the existing 3D object retrieval methods, there are two problems: </a:t>
            </a:r>
            <a:endParaRPr lang="zh-CN" altLang="zh-CN" smtClean="0"/>
          </a:p>
          <a:p>
            <a:pPr>
              <a:spcBef>
                <a:spcPct val="0"/>
              </a:spcBef>
            </a:pPr>
            <a:r>
              <a:rPr lang="en-US" altLang="zh-CN" smtClean="0"/>
              <a:t>The first, they separate the phase of feature extraction and object retrieval which need extra space to store intermediate data and should spend more time to process data</a:t>
            </a:r>
            <a:endParaRPr lang="zh-CN" altLang="zh-CN" smtClean="0"/>
          </a:p>
          <a:p>
            <a:pPr>
              <a:spcBef>
                <a:spcPct val="0"/>
              </a:spcBef>
            </a:pPr>
            <a:r>
              <a:rPr lang="en-US" altLang="zh-CN" smtClean="0"/>
              <a:t>Second, they all use single view as matching unit while ignoring complementary information among the views.</a:t>
            </a:r>
            <a:endParaRPr lang="zh-CN" altLang="zh-CN" smtClean="0"/>
          </a:p>
          <a:p>
            <a:pPr>
              <a:spcBef>
                <a:spcPct val="0"/>
              </a:spcBef>
            </a:pPr>
            <a:r>
              <a:rPr lang="en-US" altLang="zh-CN" smtClean="0"/>
              <a:t>On the other hand, for the deep neural network, it often needs a large-scale training sample. But, the number of samples in current 3D datasets is not sufficient and may lead to network over-fitting</a:t>
            </a:r>
            <a:endParaRPr lang="zh-CN" altLang="zh-CN"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E10F691F-5B4A-4E34-8C2B-B9E245998EA6}" type="slidenum">
              <a:rPr lang="zh-CN" altLang="en-US"/>
              <a:pPr fontAlgn="base">
                <a:spcBef>
                  <a:spcPct val="0"/>
                </a:spcBef>
                <a:spcAft>
                  <a:spcPct val="0"/>
                </a:spcAft>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06C9B487-EB63-426E-BC6B-3708D35E57DC}" type="slidenum">
              <a:rPr lang="zh-CN" altLang="en-US"/>
              <a:pPr fontAlgn="base">
                <a:spcBef>
                  <a:spcPct val="0"/>
                </a:spcBef>
                <a:spcAft>
                  <a:spcPct val="0"/>
                </a:spcAft>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So, to deal with these problems, we proposed our method GPCNN</a:t>
            </a:r>
            <a:endParaRPr lang="zh-CN" altLang="zh-CN" smtClean="0"/>
          </a:p>
          <a:p>
            <a:pPr>
              <a:spcBef>
                <a:spcPct val="0"/>
              </a:spcBef>
            </a:pPr>
            <a:r>
              <a:rPr lang="en-US" altLang="zh-CN" smtClean="0"/>
              <a:t>The GPCNN has pair-wise learning scheme that can be trained end-to-end, and it can fuse the multiple views to mine the complementary information among the views. Since the GPCNN can receive group-pair samples, the problem of insufficient samples can be solved. </a:t>
            </a:r>
            <a:endParaRPr lang="zh-CN" altLang="zh-CN" smtClean="0"/>
          </a:p>
          <a:p>
            <a:pPr>
              <a:spcBef>
                <a:spcPct val="0"/>
              </a:spcBef>
            </a:pPr>
            <a:endParaRPr lang="zh-CN"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B3D2EAF9-EC58-4278-A1CB-C60658909652}" type="slidenum">
              <a:rPr lang="zh-CN" altLang="en-US"/>
              <a:pPr fontAlgn="base">
                <a:spcBef>
                  <a:spcPct val="0"/>
                </a:spcBef>
                <a:spcAft>
                  <a:spcPct val="0"/>
                </a:spcAft>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First of all, we have two input objects</a:t>
            </a:r>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A191BF27-4D27-47C0-9A83-B203EE2A722B}" type="slidenum">
              <a:rPr lang="zh-CN" altLang="en-US"/>
              <a:pPr fontAlgn="base">
                <a:spcBef>
                  <a:spcPct val="0"/>
                </a:spcBef>
                <a:spcAft>
                  <a:spcPct val="0"/>
                </a:spcAft>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and render with multiple cameras.</a:t>
            </a:r>
            <a:endParaRPr lang="zh-CN" altLang="zh-CN"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8237176D-3773-43A6-9E03-33F561854CC3}" type="slidenum">
              <a:rPr lang="zh-CN" altLang="en-US"/>
              <a:pPr fontAlgn="base">
                <a:spcBef>
                  <a:spcPct val="0"/>
                </a:spcBef>
                <a:spcAft>
                  <a:spcPct val="0"/>
                </a:spcAft>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pPr>
              <a:defRPr/>
            </a:pPr>
            <a:fld id="{4F7EF947-E834-4F46-AAEF-B43AB0C7F8FE}" type="datetimeFigureOut">
              <a:rPr lang="zh-CN" altLang="en-US"/>
              <a:pPr>
                <a:defRPr/>
              </a:pPr>
              <a:t>2018/2/5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9A5F5C5-423E-43E6-BB3F-1FDA8F2A82FC}" type="slidenum">
              <a:rPr lang="zh-CN" altLang="en-US"/>
              <a:pPr>
                <a:defRPr/>
              </a:pPr>
              <a:t>‹#›</a:t>
            </a:fld>
            <a:endParaRPr lang="zh-CN" altLang="en-US"/>
          </a:p>
        </p:txBody>
      </p:sp>
    </p:spTree>
    <p:extLst>
      <p:ext uri="{BB962C8B-B14F-4D97-AF65-F5344CB8AC3E}">
        <p14:creationId xmlns:p14="http://schemas.microsoft.com/office/powerpoint/2010/main" val="396267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960F78B6-B9EE-406E-80B8-6A5695B837B8}" type="datetimeFigureOut">
              <a:rPr lang="zh-CN" altLang="en-US"/>
              <a:pPr>
                <a:defRPr/>
              </a:pPr>
              <a:t>2018/2/5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E57FD0D-6593-4871-A04A-D6B4A8EBA78C}" type="slidenum">
              <a:rPr lang="zh-CN" altLang="en-US"/>
              <a:pPr>
                <a:defRPr/>
              </a:pPr>
              <a:t>‹#›</a:t>
            </a:fld>
            <a:endParaRPr lang="zh-CN" altLang="en-US"/>
          </a:p>
        </p:txBody>
      </p:sp>
    </p:spTree>
    <p:extLst>
      <p:ext uri="{BB962C8B-B14F-4D97-AF65-F5344CB8AC3E}">
        <p14:creationId xmlns:p14="http://schemas.microsoft.com/office/powerpoint/2010/main" val="421866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7BAF2AF5-4302-4BD6-8FDC-FAE87252ADB8}" type="datetimeFigureOut">
              <a:rPr lang="zh-CN" altLang="en-US"/>
              <a:pPr>
                <a:defRPr/>
              </a:pPr>
              <a:t>2018/2/5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3B3CB70-900C-4AFB-A9D6-F24942D23E56}" type="slidenum">
              <a:rPr lang="zh-CN" altLang="en-US"/>
              <a:pPr>
                <a:defRPr/>
              </a:pPr>
              <a:t>‹#›</a:t>
            </a:fld>
            <a:endParaRPr lang="zh-CN" altLang="en-US"/>
          </a:p>
        </p:txBody>
      </p:sp>
    </p:spTree>
    <p:extLst>
      <p:ext uri="{BB962C8B-B14F-4D97-AF65-F5344CB8AC3E}">
        <p14:creationId xmlns:p14="http://schemas.microsoft.com/office/powerpoint/2010/main" val="283280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E1852087-69BA-4164-BAD1-DC7789EBD868}" type="datetimeFigureOut">
              <a:rPr lang="zh-CN" altLang="en-US"/>
              <a:pPr>
                <a:defRPr/>
              </a:pPr>
              <a:t>2018/2/5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E46613D-A739-4D58-83E9-67556597248B}" type="slidenum">
              <a:rPr lang="zh-CN" altLang="en-US"/>
              <a:pPr>
                <a:defRPr/>
              </a:pPr>
              <a:t>‹#›</a:t>
            </a:fld>
            <a:endParaRPr lang="zh-CN" altLang="en-US"/>
          </a:p>
        </p:txBody>
      </p:sp>
    </p:spTree>
    <p:extLst>
      <p:ext uri="{BB962C8B-B14F-4D97-AF65-F5344CB8AC3E}">
        <p14:creationId xmlns:p14="http://schemas.microsoft.com/office/powerpoint/2010/main" val="77256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DD14A5F-7DFA-4F21-9AFF-03F1F81772AE}" type="datetimeFigureOut">
              <a:rPr lang="zh-CN" altLang="en-US"/>
              <a:pPr>
                <a:defRPr/>
              </a:pPr>
              <a:t>2018/2/5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1D62C00-846C-4EC0-9556-9319DFBFA1FE}" type="slidenum">
              <a:rPr lang="zh-CN" altLang="en-US"/>
              <a:pPr>
                <a:defRPr/>
              </a:pPr>
              <a:t>‹#›</a:t>
            </a:fld>
            <a:endParaRPr lang="zh-CN" altLang="en-US"/>
          </a:p>
        </p:txBody>
      </p:sp>
    </p:spTree>
    <p:extLst>
      <p:ext uri="{BB962C8B-B14F-4D97-AF65-F5344CB8AC3E}">
        <p14:creationId xmlns:p14="http://schemas.microsoft.com/office/powerpoint/2010/main" val="280701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3"/>
          <p:cNvSpPr>
            <a:spLocks noGrp="1"/>
          </p:cNvSpPr>
          <p:nvPr>
            <p:ph type="dt" sz="half" idx="10"/>
          </p:nvPr>
        </p:nvSpPr>
        <p:spPr/>
        <p:txBody>
          <a:bodyPr/>
          <a:lstStyle>
            <a:lvl1pPr>
              <a:defRPr/>
            </a:lvl1pPr>
          </a:lstStyle>
          <a:p>
            <a:pPr>
              <a:defRPr/>
            </a:pPr>
            <a:fld id="{17C09ADE-3C8C-4292-A4A9-2432A35613E1}" type="datetimeFigureOut">
              <a:rPr lang="zh-CN" altLang="en-US"/>
              <a:pPr>
                <a:defRPr/>
              </a:pPr>
              <a:t>2018/2/5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208F1C9-6A4E-4F37-A60A-1D475FFCB7E1}" type="slidenum">
              <a:rPr lang="zh-CN" altLang="en-US"/>
              <a:pPr>
                <a:defRPr/>
              </a:pPr>
              <a:t>‹#›</a:t>
            </a:fld>
            <a:endParaRPr lang="zh-CN" altLang="en-US"/>
          </a:p>
        </p:txBody>
      </p:sp>
    </p:spTree>
    <p:extLst>
      <p:ext uri="{BB962C8B-B14F-4D97-AF65-F5344CB8AC3E}">
        <p14:creationId xmlns:p14="http://schemas.microsoft.com/office/powerpoint/2010/main" val="111447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3"/>
          <p:cNvSpPr>
            <a:spLocks noGrp="1"/>
          </p:cNvSpPr>
          <p:nvPr>
            <p:ph type="dt" sz="half" idx="10"/>
          </p:nvPr>
        </p:nvSpPr>
        <p:spPr/>
        <p:txBody>
          <a:bodyPr/>
          <a:lstStyle>
            <a:lvl1pPr>
              <a:defRPr/>
            </a:lvl1pPr>
          </a:lstStyle>
          <a:p>
            <a:pPr>
              <a:defRPr/>
            </a:pPr>
            <a:fld id="{AC05FBD4-B943-4F93-A9FF-EF2FF07A6460}" type="datetimeFigureOut">
              <a:rPr lang="zh-CN" altLang="en-US"/>
              <a:pPr>
                <a:defRPr/>
              </a:pPr>
              <a:t>2018/2/5</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06E2F664-141B-4B66-82C3-DB78B5F9ACFD}" type="slidenum">
              <a:rPr lang="zh-CN" altLang="en-US"/>
              <a:pPr>
                <a:defRPr/>
              </a:pPr>
              <a:t>‹#›</a:t>
            </a:fld>
            <a:endParaRPr lang="zh-CN" altLang="en-US"/>
          </a:p>
        </p:txBody>
      </p:sp>
    </p:spTree>
    <p:extLst>
      <p:ext uri="{BB962C8B-B14F-4D97-AF65-F5344CB8AC3E}">
        <p14:creationId xmlns:p14="http://schemas.microsoft.com/office/powerpoint/2010/main" val="49875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3"/>
          <p:cNvSpPr>
            <a:spLocks noGrp="1"/>
          </p:cNvSpPr>
          <p:nvPr>
            <p:ph type="dt" sz="half" idx="10"/>
          </p:nvPr>
        </p:nvSpPr>
        <p:spPr/>
        <p:txBody>
          <a:bodyPr/>
          <a:lstStyle>
            <a:lvl1pPr>
              <a:defRPr/>
            </a:lvl1pPr>
          </a:lstStyle>
          <a:p>
            <a:pPr>
              <a:defRPr/>
            </a:pPr>
            <a:fld id="{BFCE2F11-AD3B-4FDA-B62C-23BC97B622BB}" type="datetimeFigureOut">
              <a:rPr lang="zh-CN" altLang="en-US"/>
              <a:pPr>
                <a:defRPr/>
              </a:pPr>
              <a:t>2018/2/5</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37C823BA-94C3-469C-8C4B-40E87CEFC28E}" type="slidenum">
              <a:rPr lang="zh-CN" altLang="en-US"/>
              <a:pPr>
                <a:defRPr/>
              </a:pPr>
              <a:t>‹#›</a:t>
            </a:fld>
            <a:endParaRPr lang="zh-CN" altLang="en-US"/>
          </a:p>
        </p:txBody>
      </p:sp>
    </p:spTree>
    <p:extLst>
      <p:ext uri="{BB962C8B-B14F-4D97-AF65-F5344CB8AC3E}">
        <p14:creationId xmlns:p14="http://schemas.microsoft.com/office/powerpoint/2010/main" val="84351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8A8C21-0B06-466B-B195-3180FC307B78}" type="datetimeFigureOut">
              <a:rPr lang="zh-CN" altLang="en-US"/>
              <a:pPr>
                <a:defRPr/>
              </a:pPr>
              <a:t>2018/2/5</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538FF55B-9510-4D7C-9B7E-4EAE7B46E2C8}" type="slidenum">
              <a:rPr lang="zh-CN" altLang="en-US"/>
              <a:pPr>
                <a:defRPr/>
              </a:pPr>
              <a:t>‹#›</a:t>
            </a:fld>
            <a:endParaRPr lang="zh-CN" altLang="en-US"/>
          </a:p>
        </p:txBody>
      </p:sp>
    </p:spTree>
    <p:extLst>
      <p:ext uri="{BB962C8B-B14F-4D97-AF65-F5344CB8AC3E}">
        <p14:creationId xmlns:p14="http://schemas.microsoft.com/office/powerpoint/2010/main" val="212032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F42546A-F217-4606-A5B6-112DF4D2ADB0}" type="datetimeFigureOut">
              <a:rPr lang="zh-CN" altLang="en-US"/>
              <a:pPr>
                <a:defRPr/>
              </a:pPr>
              <a:t>2018/2/5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9B683ABC-5D95-4963-A470-450232B8ED79}" type="slidenum">
              <a:rPr lang="zh-CN" altLang="en-US"/>
              <a:pPr>
                <a:defRPr/>
              </a:pPr>
              <a:t>‹#›</a:t>
            </a:fld>
            <a:endParaRPr lang="zh-CN" altLang="en-US"/>
          </a:p>
        </p:txBody>
      </p:sp>
    </p:spTree>
    <p:extLst>
      <p:ext uri="{BB962C8B-B14F-4D97-AF65-F5344CB8AC3E}">
        <p14:creationId xmlns:p14="http://schemas.microsoft.com/office/powerpoint/2010/main" val="313622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196533D-BD44-471C-90AB-466E8065BDCA}" type="datetimeFigureOut">
              <a:rPr lang="zh-CN" altLang="en-US"/>
              <a:pPr>
                <a:defRPr/>
              </a:pPr>
              <a:t>2018/2/5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35229E5-E63F-457B-8765-778A57C242D8}" type="slidenum">
              <a:rPr lang="zh-CN" altLang="en-US"/>
              <a:pPr>
                <a:defRPr/>
              </a:pPr>
              <a:t>‹#›</a:t>
            </a:fld>
            <a:endParaRPr lang="zh-CN" altLang="en-US"/>
          </a:p>
        </p:txBody>
      </p:sp>
    </p:spTree>
    <p:extLst>
      <p:ext uri="{BB962C8B-B14F-4D97-AF65-F5344CB8AC3E}">
        <p14:creationId xmlns:p14="http://schemas.microsoft.com/office/powerpoint/2010/main" val="37066979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zh-CN" alt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09D57C3D-B28D-4C17-ADFA-5DE68CF9E955}" type="datetimeFigureOut">
              <a:rPr lang="zh-CN" altLang="en-US"/>
              <a:pPr>
                <a:defRPr/>
              </a:pPr>
              <a:t>2018/2/5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7D3F159D-F552-4F7E-91E4-609286ACA2F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3.jpeg"/><Relationship Id="rId7" Type="http://schemas.openxmlformats.org/officeDocument/2006/relationships/image" Target="../media/image5.jpeg"/><Relationship Id="rId8" Type="http://schemas.openxmlformats.org/officeDocument/2006/relationships/image" Target="../media/image18.jpeg"/><Relationship Id="rId9" Type="http://schemas.openxmlformats.org/officeDocument/2006/relationships/image" Target="../media/image19.jpeg"/><Relationship Id="rId10" Type="http://schemas.openxmlformats.org/officeDocument/2006/relationships/image" Target="../media/image6.jpeg"/><Relationship Id="rId11"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9.jpeg"/><Relationship Id="rId12" Type="http://schemas.openxmlformats.org/officeDocument/2006/relationships/image" Target="../media/image6.jpeg"/><Relationship Id="rId13" Type="http://schemas.openxmlformats.org/officeDocument/2006/relationships/image" Target="../media/image4.jpeg"/><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jpeg"/><Relationship Id="rId9" Type="http://schemas.openxmlformats.org/officeDocument/2006/relationships/image" Target="../media/image5.jpeg"/><Relationship Id="rId10" Type="http://schemas.openxmlformats.org/officeDocument/2006/relationships/image" Target="../media/image18.jpeg"/></Relationships>
</file>

<file path=ppt/slides/_rels/slide12.xml.rels><?xml version="1.0" encoding="UTF-8" standalone="yes"?>
<Relationships xmlns="http://schemas.openxmlformats.org/package/2006/relationships"><Relationship Id="rId11" Type="http://schemas.openxmlformats.org/officeDocument/2006/relationships/image" Target="../media/image19.jpeg"/><Relationship Id="rId12" Type="http://schemas.openxmlformats.org/officeDocument/2006/relationships/image" Target="../media/image6.jpeg"/><Relationship Id="rId13" Type="http://schemas.openxmlformats.org/officeDocument/2006/relationships/image" Target="../media/image4.jpeg"/><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jpeg"/><Relationship Id="rId9" Type="http://schemas.openxmlformats.org/officeDocument/2006/relationships/image" Target="../media/image5.jpeg"/><Relationship Id="rId10" Type="http://schemas.openxmlformats.org/officeDocument/2006/relationships/image" Target="../media/image18.jpeg"/></Relationships>
</file>

<file path=ppt/slides/_rels/slide13.xml.rels><?xml version="1.0" encoding="UTF-8" standalone="yes"?>
<Relationships xmlns="http://schemas.openxmlformats.org/package/2006/relationships"><Relationship Id="rId11" Type="http://schemas.openxmlformats.org/officeDocument/2006/relationships/image" Target="../media/image19.jpeg"/><Relationship Id="rId12" Type="http://schemas.openxmlformats.org/officeDocument/2006/relationships/image" Target="../media/image6.jpeg"/><Relationship Id="rId13" Type="http://schemas.openxmlformats.org/officeDocument/2006/relationships/image" Target="../media/image4.jpeg"/><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3.xml"/><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jpeg"/><Relationship Id="rId9" Type="http://schemas.openxmlformats.org/officeDocument/2006/relationships/image" Target="../media/image5.jpeg"/><Relationship Id="rId10" Type="http://schemas.openxmlformats.org/officeDocument/2006/relationships/image" Target="../media/image18.jpeg"/></Relationships>
</file>

<file path=ppt/slides/_rels/slide14.xml.rels><?xml version="1.0" encoding="UTF-8" standalone="yes"?>
<Relationships xmlns="http://schemas.openxmlformats.org/package/2006/relationships"><Relationship Id="rId11" Type="http://schemas.openxmlformats.org/officeDocument/2006/relationships/image" Target="../media/image19.jpeg"/><Relationship Id="rId12" Type="http://schemas.openxmlformats.org/officeDocument/2006/relationships/image" Target="../media/image6.jpeg"/><Relationship Id="rId13" Type="http://schemas.openxmlformats.org/officeDocument/2006/relationships/image" Target="../media/image4.jpeg"/><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4.xml"/><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jpeg"/><Relationship Id="rId9" Type="http://schemas.openxmlformats.org/officeDocument/2006/relationships/image" Target="../media/image5.jpeg"/><Relationship Id="rId10" Type="http://schemas.openxmlformats.org/officeDocument/2006/relationships/image" Target="../media/image18.jpeg"/></Relationships>
</file>

<file path=ppt/slides/_rels/slide15.xml.rels><?xml version="1.0" encoding="UTF-8" standalone="yes"?>
<Relationships xmlns="http://schemas.openxmlformats.org/package/2006/relationships"><Relationship Id="rId11" Type="http://schemas.openxmlformats.org/officeDocument/2006/relationships/image" Target="../media/image6.jpeg"/><Relationship Id="rId12"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3.jpeg"/><Relationship Id="rId8" Type="http://schemas.openxmlformats.org/officeDocument/2006/relationships/image" Target="../media/image5.jpeg"/><Relationship Id="rId9" Type="http://schemas.openxmlformats.org/officeDocument/2006/relationships/image" Target="../media/image18.jpeg"/><Relationship Id="rId10" Type="http://schemas.openxmlformats.org/officeDocument/2006/relationships/image" Target="../media/image19.jpeg"/></Relationships>
</file>

<file path=ppt/slides/_rels/slide16.xml.rels><?xml version="1.0" encoding="UTF-8" standalone="yes"?>
<Relationships xmlns="http://schemas.openxmlformats.org/package/2006/relationships"><Relationship Id="rId11" Type="http://schemas.openxmlformats.org/officeDocument/2006/relationships/image" Target="../media/image19.jpeg"/><Relationship Id="rId12" Type="http://schemas.openxmlformats.org/officeDocument/2006/relationships/image" Target="../media/image6.jpeg"/><Relationship Id="rId13" Type="http://schemas.openxmlformats.org/officeDocument/2006/relationships/image" Target="../media/image4.jpeg"/><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jpeg"/><Relationship Id="rId9" Type="http://schemas.openxmlformats.org/officeDocument/2006/relationships/image" Target="../media/image5.jpeg"/><Relationship Id="rId10" Type="http://schemas.openxmlformats.org/officeDocument/2006/relationships/image" Target="../media/image18.jpeg"/></Relationships>
</file>

<file path=ppt/slides/_rels/slide17.xml.rels><?xml version="1.0" encoding="UTF-8" standalone="yes"?>
<Relationships xmlns="http://schemas.openxmlformats.org/package/2006/relationships"><Relationship Id="rId11" Type="http://schemas.openxmlformats.org/officeDocument/2006/relationships/image" Target="../media/image6.jpeg"/><Relationship Id="rId12" Type="http://schemas.openxmlformats.org/officeDocument/2006/relationships/image" Target="../media/image4.jpeg"/><Relationship Id="rId13"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3.jpeg"/><Relationship Id="rId8" Type="http://schemas.openxmlformats.org/officeDocument/2006/relationships/image" Target="../media/image5.jpeg"/><Relationship Id="rId9" Type="http://schemas.openxmlformats.org/officeDocument/2006/relationships/image" Target="../media/image18.jpeg"/><Relationship Id="rId10"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28.wmf"/><Relationship Id="rId12" Type="http://schemas.openxmlformats.org/officeDocument/2006/relationships/oleObject" Target="../embeddings/oleObject3.bin"/><Relationship Id="rId13" Type="http://schemas.openxmlformats.org/officeDocument/2006/relationships/image" Target="../media/image29.wmf"/><Relationship Id="rId14" Type="http://schemas.openxmlformats.org/officeDocument/2006/relationships/oleObject" Target="../embeddings/oleObject4.bin"/><Relationship Id="rId1" Type="http://schemas.openxmlformats.org/officeDocument/2006/relationships/vmlDrawing" Target="../drawings/vmlDrawing1.vml"/><Relationship Id="rId2" Type="http://schemas.openxmlformats.org/officeDocument/2006/relationships/tags" Target="../tags/tag8.xml"/><Relationship Id="rId3" Type="http://schemas.openxmlformats.org/officeDocument/2006/relationships/slideLayout" Target="../slideLayouts/slideLayout2.xml"/><Relationship Id="rId4" Type="http://schemas.openxmlformats.org/officeDocument/2006/relationships/notesSlide" Target="../notesSlides/notesSlide20.xml"/><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oleObject" Target="../embeddings/oleObject1.bin"/><Relationship Id="rId9" Type="http://schemas.openxmlformats.org/officeDocument/2006/relationships/image" Target="../media/image27.wmf"/><Relationship Id="rId10"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image" Target="../media/image40.jpeg"/><Relationship Id="rId12" Type="http://schemas.openxmlformats.org/officeDocument/2006/relationships/image" Target="../media/image41.jpeg"/><Relationship Id="rId13" Type="http://schemas.openxmlformats.org/officeDocument/2006/relationships/image" Target="../media/image42.jpeg"/><Relationship Id="rId14" Type="http://schemas.openxmlformats.org/officeDocument/2006/relationships/image" Target="../media/image43.jpeg"/><Relationship Id="rId15" Type="http://schemas.openxmlformats.org/officeDocument/2006/relationships/image" Target="../media/image44.jpeg"/><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22.xml"/><Relationship Id="rId4" Type="http://schemas.openxmlformats.org/officeDocument/2006/relationships/image" Target="../media/image33.jpeg"/><Relationship Id="rId5" Type="http://schemas.openxmlformats.org/officeDocument/2006/relationships/image" Target="../media/image34.jpeg"/><Relationship Id="rId6" Type="http://schemas.openxmlformats.org/officeDocument/2006/relationships/image" Target="../media/image35.jpeg"/><Relationship Id="rId7" Type="http://schemas.openxmlformats.org/officeDocument/2006/relationships/image" Target="../media/image36.jpeg"/><Relationship Id="rId8" Type="http://schemas.openxmlformats.org/officeDocument/2006/relationships/image" Target="../media/image37.jpeg"/><Relationship Id="rId9" Type="http://schemas.openxmlformats.org/officeDocument/2006/relationships/image" Target="../media/image38.jpeg"/><Relationship Id="rId10" Type="http://schemas.openxmlformats.org/officeDocument/2006/relationships/image" Target="../media/image3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jpeg"/><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5" Type="http://schemas.openxmlformats.org/officeDocument/2006/relationships/image" Target="../media/image18.jpeg"/><Relationship Id="rId6" Type="http://schemas.openxmlformats.org/officeDocument/2006/relationships/image" Target="../media/image19.jpeg"/><Relationship Id="rId7" Type="http://schemas.openxmlformats.org/officeDocument/2006/relationships/image" Target="../media/image6.jpeg"/><Relationship Id="rId8"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altLang="zh-CN" sz="4000" b="1" smtClean="0"/>
              <a:t>Group-Pair Convolutional Neural Networks for Multi-View based 3D Object Retrieval</a:t>
            </a:r>
            <a:endParaRPr lang="zh-CN" altLang="en-US" sz="4000" b="1" smtClean="0"/>
          </a:p>
        </p:txBody>
      </p:sp>
      <p:sp>
        <p:nvSpPr>
          <p:cNvPr id="3" name="Subtitle 2"/>
          <p:cNvSpPr>
            <a:spLocks noGrp="1"/>
          </p:cNvSpPr>
          <p:nvPr>
            <p:ph type="subTitle" idx="1"/>
          </p:nvPr>
        </p:nvSpPr>
        <p:spPr/>
        <p:txBody>
          <a:bodyPr rtlCol="0">
            <a:normAutofit lnSpcReduction="10000"/>
          </a:bodyPr>
          <a:lstStyle/>
          <a:p>
            <a:pPr fontAlgn="auto">
              <a:spcAft>
                <a:spcPts val="0"/>
              </a:spcAft>
              <a:defRPr/>
            </a:pPr>
            <a:endParaRPr lang="en-US" altLang="zh-CN" dirty="0" smtClean="0"/>
          </a:p>
          <a:p>
            <a:pPr fontAlgn="auto">
              <a:spcAft>
                <a:spcPts val="0"/>
              </a:spcAft>
              <a:defRPr/>
            </a:pPr>
            <a:r>
              <a:rPr lang="nl-NL" altLang="zh-CN" dirty="0"/>
              <a:t>Zan Gao, </a:t>
            </a:r>
            <a:r>
              <a:rPr lang="nl-NL" altLang="zh-CN" dirty="0" smtClean="0"/>
              <a:t>Deyu Wang</a:t>
            </a:r>
            <a:r>
              <a:rPr lang="nl-NL" altLang="zh-CN" dirty="0"/>
              <a:t>, Xiangnan He, Hua </a:t>
            </a:r>
            <a:r>
              <a:rPr lang="nl-NL" altLang="zh-CN" dirty="0" smtClean="0"/>
              <a:t>Zhang</a:t>
            </a:r>
          </a:p>
          <a:p>
            <a:pPr fontAlgn="auto">
              <a:spcAft>
                <a:spcPts val="0"/>
              </a:spcAft>
              <a:defRPr/>
            </a:pPr>
            <a:r>
              <a:rPr lang="en-US" altLang="zh-CN" dirty="0"/>
              <a:t>Tianjin University </a:t>
            </a:r>
            <a:r>
              <a:rPr lang="en-US" altLang="zh-CN" dirty="0" smtClean="0"/>
              <a:t>of Technology</a:t>
            </a:r>
          </a:p>
          <a:p>
            <a:pPr fontAlgn="auto">
              <a:spcAft>
                <a:spcPts val="0"/>
              </a:spcAft>
              <a:defRPr/>
            </a:pPr>
            <a:r>
              <a:rPr lang="en-US" altLang="zh-CN" dirty="0" smtClean="0"/>
              <a:t> National University of Singapore</a:t>
            </a:r>
          </a:p>
        </p:txBody>
      </p:sp>
      <p:pic>
        <p:nvPicPr>
          <p:cNvPr id="2052" name="Uma_se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875" y="136525"/>
            <a:ext cx="153987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053" name="Uma_sea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25025" y="228600"/>
            <a:ext cx="2147888"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slow" advTm="208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 name="组合 357"/>
          <p:cNvGrpSpPr>
            <a:grpSpLocks/>
          </p:cNvGrpSpPr>
          <p:nvPr/>
        </p:nvGrpSpPr>
        <p:grpSpPr bwMode="auto">
          <a:xfrm>
            <a:off x="3763963" y="1333500"/>
            <a:ext cx="1638300" cy="5391150"/>
            <a:chOff x="3763347" y="1333499"/>
            <a:chExt cx="1638300" cy="5391151"/>
          </a:xfrm>
        </p:grpSpPr>
        <p:pic>
          <p:nvPicPr>
            <p:cNvPr id="11278"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347" y="1333499"/>
              <a:ext cx="1638300" cy="53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095" y="4016379"/>
              <a:ext cx="1066801" cy="22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9571" y="1543338"/>
              <a:ext cx="1066801" cy="22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 name="Flowchart: Process 327"/>
            <p:cNvSpPr/>
            <p:nvPr/>
          </p:nvSpPr>
          <p:spPr>
            <a:xfrm>
              <a:off x="3995122" y="6254750"/>
              <a:ext cx="1155700" cy="338138"/>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Group Pair</a:t>
              </a:r>
              <a:endParaRPr lang="zh-CN" altLang="en-US" sz="1600" dirty="0">
                <a:solidFill>
                  <a:schemeClr val="tx1"/>
                </a:solidFill>
              </a:endParaRPr>
            </a:p>
          </p:txBody>
        </p:sp>
      </p:grpSp>
      <p:pic>
        <p:nvPicPr>
          <p:cNvPr id="11267"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a:xfrm>
            <a:off x="315913" y="1147763"/>
            <a:ext cx="2406650" cy="3082925"/>
          </a:xfrm>
        </p:spPr>
      </p:pic>
      <p:sp>
        <p:nvSpPr>
          <p:cNvPr id="11268" name="Title 1"/>
          <p:cNvSpPr>
            <a:spLocks noGrp="1"/>
          </p:cNvSpPr>
          <p:nvPr>
            <p:ph type="title"/>
          </p:nvPr>
        </p:nvSpPr>
        <p:spPr/>
        <p:txBody>
          <a:bodyPr/>
          <a:lstStyle/>
          <a:p>
            <a:r>
              <a:rPr lang="en-US" altLang="zh-CN" sz="2800" b="1" smtClean="0"/>
              <a:t>Extract some views to generate group pair samples </a:t>
            </a:r>
            <a:endParaRPr lang="zh-CN" altLang="en-US" sz="2800" b="1" smtClean="0"/>
          </a:p>
        </p:txBody>
      </p:sp>
      <p:pic>
        <p:nvPicPr>
          <p:cNvPr id="11269" name="Content Placeholder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5750" y="3771900"/>
            <a:ext cx="24701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Content Placeholder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100388" y="4318000"/>
            <a:ext cx="4746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Content Placeholder 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098800" y="1643063"/>
            <a:ext cx="4746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 name="Right Brace 7"/>
          <p:cNvSpPr/>
          <p:nvPr/>
        </p:nvSpPr>
        <p:spPr>
          <a:xfrm>
            <a:off x="2755900" y="1531938"/>
            <a:ext cx="201613" cy="2116137"/>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cxnSp>
        <p:nvCxnSpPr>
          <p:cNvPr id="351" name="Straight Arrow Connector 5"/>
          <p:cNvCxnSpPr/>
          <p:nvPr/>
        </p:nvCxnSpPr>
        <p:spPr>
          <a:xfrm>
            <a:off x="3602038" y="2581275"/>
            <a:ext cx="438150"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5"/>
          <p:cNvCxnSpPr/>
          <p:nvPr/>
        </p:nvCxnSpPr>
        <p:spPr>
          <a:xfrm>
            <a:off x="3602038" y="5251450"/>
            <a:ext cx="44767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7"/>
          <p:cNvSpPr/>
          <p:nvPr/>
        </p:nvSpPr>
        <p:spPr>
          <a:xfrm>
            <a:off x="2755900" y="4254500"/>
            <a:ext cx="201613" cy="2116138"/>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Tree>
  </p:cSld>
  <p:clrMapOvr>
    <a:masterClrMapping/>
  </p:clrMapOvr>
  <p:transition spd="slow" advTm="1829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wipe(left)">
                                      <p:cBhvr>
                                        <p:cTn id="7" dur="500"/>
                                        <p:tgtEl>
                                          <p:spTgt spid="351"/>
                                        </p:tgtEl>
                                      </p:cBhvr>
                                    </p:animEffect>
                                  </p:childTnLst>
                                </p:cTn>
                              </p:par>
                              <p:par>
                                <p:cTn id="8" presetID="22" presetClass="entr" presetSubtype="8" fill="hold" nodeType="withEffect">
                                  <p:stCondLst>
                                    <p:cond delay="0"/>
                                  </p:stCondLst>
                                  <p:childTnLst>
                                    <p:set>
                                      <p:cBhvr>
                                        <p:cTn id="9" dur="1" fill="hold">
                                          <p:stCondLst>
                                            <p:cond delay="0"/>
                                          </p:stCondLst>
                                        </p:cTn>
                                        <p:tgtEl>
                                          <p:spTgt spid="353"/>
                                        </p:tgtEl>
                                        <p:attrNameLst>
                                          <p:attrName>style.visibility</p:attrName>
                                        </p:attrNameLst>
                                      </p:cBhvr>
                                      <p:to>
                                        <p:strVal val="visible"/>
                                      </p:to>
                                    </p:set>
                                    <p:animEffect transition="in" filter="wipe(left)">
                                      <p:cBhvr>
                                        <p:cTn id="10" dur="500"/>
                                        <p:tgtEl>
                                          <p:spTgt spid="353"/>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358"/>
                                        </p:tgtEl>
                                        <p:attrNameLst>
                                          <p:attrName>style.visibility</p:attrName>
                                        </p:attrNameLst>
                                      </p:cBhvr>
                                      <p:to>
                                        <p:strVal val="visible"/>
                                      </p:to>
                                    </p:set>
                                    <p:animEffect transition="in" filter="wipe(left)">
                                      <p:cBhvr>
                                        <p:cTn id="14"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357"/>
          <p:cNvGrpSpPr>
            <a:grpSpLocks/>
          </p:cNvGrpSpPr>
          <p:nvPr/>
        </p:nvGrpSpPr>
        <p:grpSpPr bwMode="auto">
          <a:xfrm>
            <a:off x="3763963" y="1333500"/>
            <a:ext cx="1638300" cy="5391150"/>
            <a:chOff x="3763347" y="1333499"/>
            <a:chExt cx="1638300" cy="5391151"/>
          </a:xfrm>
        </p:grpSpPr>
        <p:pic>
          <p:nvPicPr>
            <p:cNvPr id="12467"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347" y="1333499"/>
              <a:ext cx="1638300" cy="53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68"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095" y="4016379"/>
              <a:ext cx="1066801" cy="22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69"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9571" y="1543338"/>
              <a:ext cx="1066801" cy="22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 name="Flowchart: Process 327"/>
            <p:cNvSpPr/>
            <p:nvPr/>
          </p:nvSpPr>
          <p:spPr>
            <a:xfrm>
              <a:off x="3995122" y="6254750"/>
              <a:ext cx="1155700" cy="338138"/>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Group Pair</a:t>
              </a:r>
              <a:endParaRPr lang="zh-CN" altLang="en-US" sz="1600" dirty="0">
                <a:solidFill>
                  <a:schemeClr val="tx1"/>
                </a:solidFill>
              </a:endParaRPr>
            </a:p>
          </p:txBody>
        </p:sp>
      </p:grpSp>
      <p:grpSp>
        <p:nvGrpSpPr>
          <p:cNvPr id="5" name="组合 4"/>
          <p:cNvGrpSpPr>
            <a:grpSpLocks/>
          </p:cNvGrpSpPr>
          <p:nvPr/>
        </p:nvGrpSpPr>
        <p:grpSpPr bwMode="auto">
          <a:xfrm>
            <a:off x="5634038" y="3876675"/>
            <a:ext cx="1438275" cy="2459038"/>
            <a:chOff x="5633475" y="3876996"/>
            <a:chExt cx="1438275" cy="2458887"/>
          </a:xfrm>
        </p:grpSpPr>
        <p:pic>
          <p:nvPicPr>
            <p:cNvPr id="12389"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3475" y="3876996"/>
              <a:ext cx="1438275" cy="24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390" name="Group 2"/>
            <p:cNvGrpSpPr>
              <a:grpSpLocks/>
            </p:cNvGrpSpPr>
            <p:nvPr/>
          </p:nvGrpSpPr>
          <p:grpSpPr bwMode="auto">
            <a:xfrm>
              <a:off x="5681858" y="4224115"/>
              <a:ext cx="1276271" cy="1861610"/>
              <a:chOff x="6278874" y="1698481"/>
              <a:chExt cx="1695878" cy="2436350"/>
            </a:xfrm>
          </p:grpSpPr>
          <p:grpSp>
            <p:nvGrpSpPr>
              <p:cNvPr id="12391" name="Group 94"/>
              <p:cNvGrpSpPr>
                <a:grpSpLocks/>
              </p:cNvGrpSpPr>
              <p:nvPr/>
            </p:nvGrpSpPr>
            <p:grpSpPr bwMode="auto">
              <a:xfrm>
                <a:off x="6278874" y="1698481"/>
                <a:ext cx="1695878" cy="631030"/>
                <a:chOff x="8211" y="472658"/>
                <a:chExt cx="6056483" cy="2267758"/>
              </a:xfrm>
            </p:grpSpPr>
            <p:sp>
              <p:nvSpPr>
                <p:cNvPr id="12443"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2444"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45"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46"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47"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48"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49"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50"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51"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52"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53"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54"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55"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56"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45" name="Shape 82"/>
                <p:cNvSpPr/>
                <p:nvPr/>
              </p:nvSpPr>
              <p:spPr>
                <a:xfrm>
                  <a:off x="3658313" y="938007"/>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2458"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59"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60"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61"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62"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63"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64"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65"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66"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2392" name="Group 94"/>
              <p:cNvGrpSpPr>
                <a:grpSpLocks/>
              </p:cNvGrpSpPr>
              <p:nvPr/>
            </p:nvGrpSpPr>
            <p:grpSpPr bwMode="auto">
              <a:xfrm>
                <a:off x="6278874" y="2403175"/>
                <a:ext cx="1695878" cy="631031"/>
                <a:chOff x="8211" y="472659"/>
                <a:chExt cx="6056483" cy="2267761"/>
              </a:xfrm>
            </p:grpSpPr>
            <p:sp>
              <p:nvSpPr>
                <p:cNvPr id="12419"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2420"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21"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22"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23"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24"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25"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26"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27"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28"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29"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30"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31"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32"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21" name="Shape 82"/>
                <p:cNvSpPr/>
                <p:nvPr/>
              </p:nvSpPr>
              <p:spPr>
                <a:xfrm>
                  <a:off x="3658313" y="936474"/>
                  <a:ext cx="693073" cy="1000436"/>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2434"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35"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36"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37"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38"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39"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40"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41"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42"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2393" name="Group 94"/>
              <p:cNvGrpSpPr>
                <a:grpSpLocks/>
              </p:cNvGrpSpPr>
              <p:nvPr/>
            </p:nvGrpSpPr>
            <p:grpSpPr bwMode="auto">
              <a:xfrm>
                <a:off x="6278874" y="3109966"/>
                <a:ext cx="1695878" cy="1024865"/>
                <a:chOff x="8211" y="472659"/>
                <a:chExt cx="6056483" cy="3683100"/>
              </a:xfrm>
            </p:grpSpPr>
            <p:sp>
              <p:nvSpPr>
                <p:cNvPr id="12394"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2395"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96"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97"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98"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99"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00"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01"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02"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03"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04"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05"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06"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07"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96" name="Shape 82"/>
                <p:cNvSpPr/>
                <p:nvPr/>
              </p:nvSpPr>
              <p:spPr>
                <a:xfrm>
                  <a:off x="3658313" y="934871"/>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2409"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10"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11"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12"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13"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14"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15"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16"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417"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06" name="Shape 93"/>
                <p:cNvSpPr/>
                <p:nvPr/>
              </p:nvSpPr>
              <p:spPr>
                <a:xfrm>
                  <a:off x="2000964" y="2786426"/>
                  <a:ext cx="2147023" cy="136627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pic>
        <p:nvPicPr>
          <p:cNvPr id="12292" name="Content Placeholder 3"/>
          <p:cNvPicPr>
            <a:picLocks noGrp="1" noChangeAspect="1"/>
          </p:cNvPicPr>
          <p:nvPr>
            <p:ph idx="1"/>
          </p:nvPr>
        </p:nvPicPr>
        <p:blipFill>
          <a:blip r:embed="rId8">
            <a:extLst>
              <a:ext uri="{28A0092B-C50C-407E-A947-70E740481C1C}">
                <a14:useLocalDpi xmlns:a14="http://schemas.microsoft.com/office/drawing/2010/main" val="0"/>
              </a:ext>
            </a:extLst>
          </a:blip>
          <a:srcRect/>
          <a:stretch>
            <a:fillRect/>
          </a:stretch>
        </p:blipFill>
        <p:spPr>
          <a:xfrm>
            <a:off x="315913" y="1147763"/>
            <a:ext cx="2406650" cy="3082925"/>
          </a:xfrm>
        </p:spPr>
      </p:pic>
      <p:sp>
        <p:nvSpPr>
          <p:cNvPr id="12293" name="Title 1"/>
          <p:cNvSpPr>
            <a:spLocks noGrp="1"/>
          </p:cNvSpPr>
          <p:nvPr>
            <p:ph type="title"/>
          </p:nvPr>
        </p:nvSpPr>
        <p:spPr/>
        <p:txBody>
          <a:bodyPr/>
          <a:lstStyle/>
          <a:p>
            <a:r>
              <a:rPr lang="en-US" altLang="zh-CN" sz="2800" b="1" smtClean="0"/>
              <a:t>The group pair samples are passed through CNN</a:t>
            </a:r>
            <a:r>
              <a:rPr lang="en-US" altLang="zh-CN" sz="2800" b="1" baseline="-25000" smtClean="0"/>
              <a:t>1</a:t>
            </a:r>
            <a:r>
              <a:rPr lang="en-US" altLang="zh-CN" sz="2800" b="1" smtClean="0"/>
              <a:t> for image features</a:t>
            </a:r>
            <a:endParaRPr lang="zh-CN" altLang="en-US" sz="2800" b="1" smtClean="0"/>
          </a:p>
        </p:txBody>
      </p:sp>
      <p:pic>
        <p:nvPicPr>
          <p:cNvPr id="12294" name="Content Placeholder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85750" y="3771900"/>
            <a:ext cx="24701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Content Placeholder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100388" y="4318000"/>
            <a:ext cx="4746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Content Placeholder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098800" y="1643063"/>
            <a:ext cx="4746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a:grpSpLocks/>
          </p:cNvGrpSpPr>
          <p:nvPr/>
        </p:nvGrpSpPr>
        <p:grpSpPr bwMode="auto">
          <a:xfrm>
            <a:off x="5608638" y="1531938"/>
            <a:ext cx="1438275" cy="2317750"/>
            <a:chOff x="5609248" y="1531950"/>
            <a:chExt cx="1438275" cy="2317986"/>
          </a:xfrm>
        </p:grpSpPr>
        <p:pic>
          <p:nvPicPr>
            <p:cNvPr id="12311"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9248" y="1531950"/>
              <a:ext cx="1438275" cy="231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312" name="Group 2"/>
            <p:cNvGrpSpPr>
              <a:grpSpLocks/>
            </p:cNvGrpSpPr>
            <p:nvPr/>
          </p:nvGrpSpPr>
          <p:grpSpPr bwMode="auto">
            <a:xfrm>
              <a:off x="5676378" y="1778795"/>
              <a:ext cx="1276271" cy="1861610"/>
              <a:chOff x="6278874" y="1698481"/>
              <a:chExt cx="1695878" cy="2436350"/>
            </a:xfrm>
          </p:grpSpPr>
          <p:grpSp>
            <p:nvGrpSpPr>
              <p:cNvPr id="12313" name="Group 94"/>
              <p:cNvGrpSpPr>
                <a:grpSpLocks/>
              </p:cNvGrpSpPr>
              <p:nvPr/>
            </p:nvGrpSpPr>
            <p:grpSpPr bwMode="auto">
              <a:xfrm>
                <a:off x="6278874" y="1698481"/>
                <a:ext cx="1695878" cy="631030"/>
                <a:chOff x="8211" y="472658"/>
                <a:chExt cx="6056483" cy="2267758"/>
              </a:xfrm>
            </p:grpSpPr>
            <p:sp>
              <p:nvSpPr>
                <p:cNvPr id="12365"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2366"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67"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68"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69"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70"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71"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72"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73"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74"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75"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76"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77"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78"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8" name="Shape 82"/>
                <p:cNvSpPr/>
                <p:nvPr/>
              </p:nvSpPr>
              <p:spPr>
                <a:xfrm>
                  <a:off x="3659751" y="932056"/>
                  <a:ext cx="693073" cy="100059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2380"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81"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82"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83"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84"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85"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86"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87"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88"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2314" name="Group 94"/>
              <p:cNvGrpSpPr>
                <a:grpSpLocks/>
              </p:cNvGrpSpPr>
              <p:nvPr/>
            </p:nvGrpSpPr>
            <p:grpSpPr bwMode="auto">
              <a:xfrm>
                <a:off x="6278874" y="2403175"/>
                <a:ext cx="1695878" cy="631031"/>
                <a:chOff x="8211" y="472659"/>
                <a:chExt cx="6056483" cy="2267761"/>
              </a:xfrm>
            </p:grpSpPr>
            <p:sp>
              <p:nvSpPr>
                <p:cNvPr id="12341"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2342"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43"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44"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45"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46"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47"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48"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49"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50"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51"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52"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53"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54"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03" name="Shape 82"/>
                <p:cNvSpPr/>
                <p:nvPr/>
              </p:nvSpPr>
              <p:spPr>
                <a:xfrm>
                  <a:off x="3659751" y="930943"/>
                  <a:ext cx="693073" cy="1000600"/>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2356"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57"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58"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59"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60"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61"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62"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63"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64"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2315" name="Group 94"/>
              <p:cNvGrpSpPr>
                <a:grpSpLocks/>
              </p:cNvGrpSpPr>
              <p:nvPr/>
            </p:nvGrpSpPr>
            <p:grpSpPr bwMode="auto">
              <a:xfrm>
                <a:off x="6278874" y="3109966"/>
                <a:ext cx="1695878" cy="1024865"/>
                <a:chOff x="8211" y="472659"/>
                <a:chExt cx="6056483" cy="3683100"/>
              </a:xfrm>
            </p:grpSpPr>
            <p:sp>
              <p:nvSpPr>
                <p:cNvPr id="12316"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2317"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18"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19"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0"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1"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2"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3"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4"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5"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6"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7"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8"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29"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78" name="Shape 82"/>
                <p:cNvSpPr/>
                <p:nvPr/>
              </p:nvSpPr>
              <p:spPr>
                <a:xfrm>
                  <a:off x="3659751" y="937218"/>
                  <a:ext cx="693073" cy="1000601"/>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2331"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32"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33"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34"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35"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36"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37"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38"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339"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88" name="Shape 93"/>
                <p:cNvSpPr/>
                <p:nvPr/>
              </p:nvSpPr>
              <p:spPr>
                <a:xfrm>
                  <a:off x="2002402" y="2789076"/>
                  <a:ext cx="2147023" cy="1366495"/>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cxnSp>
        <p:nvCxnSpPr>
          <p:cNvPr id="277" name="Straight Arrow Connector 5"/>
          <p:cNvCxnSpPr/>
          <p:nvPr/>
        </p:nvCxnSpPr>
        <p:spPr>
          <a:xfrm>
            <a:off x="4959350" y="2057400"/>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5"/>
          <p:cNvCxnSpPr/>
          <p:nvPr/>
        </p:nvCxnSpPr>
        <p:spPr>
          <a:xfrm>
            <a:off x="4959350" y="260032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5"/>
          <p:cNvCxnSpPr/>
          <p:nvPr/>
        </p:nvCxnSpPr>
        <p:spPr>
          <a:xfrm>
            <a:off x="4959350" y="31146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5"/>
          <p:cNvCxnSpPr/>
          <p:nvPr/>
        </p:nvCxnSpPr>
        <p:spPr>
          <a:xfrm>
            <a:off x="3602038" y="2581275"/>
            <a:ext cx="438150"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5"/>
          <p:cNvCxnSpPr/>
          <p:nvPr/>
        </p:nvCxnSpPr>
        <p:spPr>
          <a:xfrm>
            <a:off x="3602038" y="5251450"/>
            <a:ext cx="44767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5"/>
          <p:cNvCxnSpPr/>
          <p:nvPr/>
        </p:nvCxnSpPr>
        <p:spPr>
          <a:xfrm>
            <a:off x="4959350" y="4497388"/>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5"/>
          <p:cNvCxnSpPr/>
          <p:nvPr/>
        </p:nvCxnSpPr>
        <p:spPr>
          <a:xfrm>
            <a:off x="4959350" y="5040313"/>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5"/>
          <p:cNvCxnSpPr/>
          <p:nvPr/>
        </p:nvCxnSpPr>
        <p:spPr>
          <a:xfrm>
            <a:off x="4959350" y="55530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6" name="TextBox 365"/>
          <p:cNvSpPr txBox="1">
            <a:spLocks noChangeArrowheads="1"/>
          </p:cNvSpPr>
          <p:nvPr/>
        </p:nvSpPr>
        <p:spPr bwMode="auto">
          <a:xfrm>
            <a:off x="7402513" y="3532188"/>
            <a:ext cx="3103562" cy="7381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b="1">
                <a:solidFill>
                  <a:srgbClr val="002060"/>
                </a:solidFill>
              </a:rPr>
              <a:t>CNN</a:t>
            </a:r>
            <a:r>
              <a:rPr lang="en-US" altLang="zh-CN" b="1" baseline="-25000">
                <a:solidFill>
                  <a:srgbClr val="002060"/>
                </a:solidFill>
              </a:rPr>
              <a:t>1</a:t>
            </a:r>
            <a:r>
              <a:rPr lang="en-US" altLang="zh-CN"/>
              <a:t>: a ConvNet extracting image features</a:t>
            </a:r>
            <a:endParaRPr lang="zh-CN" altLang="en-US"/>
          </a:p>
        </p:txBody>
      </p:sp>
      <p:sp>
        <p:nvSpPr>
          <p:cNvPr id="255" name="Right Brace 7"/>
          <p:cNvSpPr/>
          <p:nvPr/>
        </p:nvSpPr>
        <p:spPr>
          <a:xfrm>
            <a:off x="2755900" y="1531938"/>
            <a:ext cx="201613" cy="2116137"/>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256" name="Right Brace 7"/>
          <p:cNvSpPr/>
          <p:nvPr/>
        </p:nvSpPr>
        <p:spPr>
          <a:xfrm>
            <a:off x="2755900" y="4254500"/>
            <a:ext cx="201613" cy="2116138"/>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Tree>
    <p:custDataLst>
      <p:tags r:id="rId1"/>
    </p:custDataLst>
  </p:cSld>
  <p:clrMapOvr>
    <a:masterClrMapping/>
  </p:clrMapOvr>
  <p:transition spd="slow" advTm="1805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wipe(left)">
                                      <p:cBhvr>
                                        <p:cTn id="7" dur="500"/>
                                        <p:tgtEl>
                                          <p:spTgt spid="277"/>
                                        </p:tgtEl>
                                      </p:cBhvr>
                                    </p:animEffect>
                                  </p:childTnLst>
                                </p:cTn>
                              </p:par>
                              <p:par>
                                <p:cTn id="8" presetID="22" presetClass="entr" presetSubtype="8" fill="hold" nodeType="withEffect">
                                  <p:stCondLst>
                                    <p:cond delay="0"/>
                                  </p:stCondLst>
                                  <p:childTnLst>
                                    <p:set>
                                      <p:cBhvr>
                                        <p:cTn id="9" dur="1" fill="hold">
                                          <p:stCondLst>
                                            <p:cond delay="0"/>
                                          </p:stCondLst>
                                        </p:cTn>
                                        <p:tgtEl>
                                          <p:spTgt spid="349"/>
                                        </p:tgtEl>
                                        <p:attrNameLst>
                                          <p:attrName>style.visibility</p:attrName>
                                        </p:attrNameLst>
                                      </p:cBhvr>
                                      <p:to>
                                        <p:strVal val="visible"/>
                                      </p:to>
                                    </p:set>
                                    <p:animEffect transition="in" filter="wipe(left)">
                                      <p:cBhvr>
                                        <p:cTn id="10" dur="500"/>
                                        <p:tgtEl>
                                          <p:spTgt spid="349"/>
                                        </p:tgtEl>
                                      </p:cBhvr>
                                    </p:animEffect>
                                  </p:childTnLst>
                                </p:cTn>
                              </p:par>
                              <p:par>
                                <p:cTn id="11" presetID="22" presetClass="entr" presetSubtype="8" fill="hold" nodeType="withEffect">
                                  <p:stCondLst>
                                    <p:cond delay="0"/>
                                  </p:stCondLst>
                                  <p:childTnLst>
                                    <p:set>
                                      <p:cBhvr>
                                        <p:cTn id="12" dur="1" fill="hold">
                                          <p:stCondLst>
                                            <p:cond delay="0"/>
                                          </p:stCondLst>
                                        </p:cTn>
                                        <p:tgtEl>
                                          <p:spTgt spid="350"/>
                                        </p:tgtEl>
                                        <p:attrNameLst>
                                          <p:attrName>style.visibility</p:attrName>
                                        </p:attrNameLst>
                                      </p:cBhvr>
                                      <p:to>
                                        <p:strVal val="visible"/>
                                      </p:to>
                                    </p:set>
                                    <p:animEffect transition="in" filter="wipe(left)">
                                      <p:cBhvr>
                                        <p:cTn id="13" dur="500"/>
                                        <p:tgtEl>
                                          <p:spTgt spid="350"/>
                                        </p:tgtEl>
                                      </p:cBhvr>
                                    </p:animEffect>
                                  </p:childTnLst>
                                </p:cTn>
                              </p:par>
                              <p:par>
                                <p:cTn id="14" presetID="22" presetClass="entr" presetSubtype="8" fill="hold" nodeType="withEffect">
                                  <p:stCondLst>
                                    <p:cond delay="0"/>
                                  </p:stCondLst>
                                  <p:childTnLst>
                                    <p:set>
                                      <p:cBhvr>
                                        <p:cTn id="15" dur="1" fill="hold">
                                          <p:stCondLst>
                                            <p:cond delay="0"/>
                                          </p:stCondLst>
                                        </p:cTn>
                                        <p:tgtEl>
                                          <p:spTgt spid="354"/>
                                        </p:tgtEl>
                                        <p:attrNameLst>
                                          <p:attrName>style.visibility</p:attrName>
                                        </p:attrNameLst>
                                      </p:cBhvr>
                                      <p:to>
                                        <p:strVal val="visible"/>
                                      </p:to>
                                    </p:set>
                                    <p:animEffect transition="in" filter="wipe(left)">
                                      <p:cBhvr>
                                        <p:cTn id="16" dur="500"/>
                                        <p:tgtEl>
                                          <p:spTgt spid="354"/>
                                        </p:tgtEl>
                                      </p:cBhvr>
                                    </p:animEffect>
                                  </p:childTnLst>
                                </p:cTn>
                              </p:par>
                              <p:par>
                                <p:cTn id="17" presetID="22" presetClass="entr" presetSubtype="8" fill="hold" nodeType="withEffect">
                                  <p:stCondLst>
                                    <p:cond delay="0"/>
                                  </p:stCondLst>
                                  <p:childTnLst>
                                    <p:set>
                                      <p:cBhvr>
                                        <p:cTn id="18" dur="1" fill="hold">
                                          <p:stCondLst>
                                            <p:cond delay="0"/>
                                          </p:stCondLst>
                                        </p:cTn>
                                        <p:tgtEl>
                                          <p:spTgt spid="355"/>
                                        </p:tgtEl>
                                        <p:attrNameLst>
                                          <p:attrName>style.visibility</p:attrName>
                                        </p:attrNameLst>
                                      </p:cBhvr>
                                      <p:to>
                                        <p:strVal val="visible"/>
                                      </p:to>
                                    </p:set>
                                    <p:animEffect transition="in" filter="wipe(left)">
                                      <p:cBhvr>
                                        <p:cTn id="19" dur="500"/>
                                        <p:tgtEl>
                                          <p:spTgt spid="355"/>
                                        </p:tgtEl>
                                      </p:cBhvr>
                                    </p:animEffect>
                                  </p:childTnLst>
                                </p:cTn>
                              </p:par>
                              <p:par>
                                <p:cTn id="20" presetID="22" presetClass="entr" presetSubtype="8" fill="hold" nodeType="withEffect">
                                  <p:stCondLst>
                                    <p:cond delay="0"/>
                                  </p:stCondLst>
                                  <p:childTnLst>
                                    <p:set>
                                      <p:cBhvr>
                                        <p:cTn id="21" dur="1" fill="hold">
                                          <p:stCondLst>
                                            <p:cond delay="0"/>
                                          </p:stCondLst>
                                        </p:cTn>
                                        <p:tgtEl>
                                          <p:spTgt spid="357"/>
                                        </p:tgtEl>
                                        <p:attrNameLst>
                                          <p:attrName>style.visibility</p:attrName>
                                        </p:attrNameLst>
                                      </p:cBhvr>
                                      <p:to>
                                        <p:strVal val="visible"/>
                                      </p:to>
                                    </p:set>
                                    <p:animEffect transition="in" filter="wipe(left)">
                                      <p:cBhvr>
                                        <p:cTn id="22" dur="500"/>
                                        <p:tgtEl>
                                          <p:spTgt spid="357"/>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nodeType="afterGroup">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366"/>
                                        </p:tgtEl>
                                        <p:attrNameLst>
                                          <p:attrName>style.visibility</p:attrName>
                                        </p:attrNameLst>
                                      </p:cBhvr>
                                      <p:to>
                                        <p:strVal val="visible"/>
                                      </p:to>
                                    </p:set>
                                    <p:animEffect transition="in" filter="fade">
                                      <p:cBhvr>
                                        <p:cTn id="33" dur="250"/>
                                        <p:tgtEl>
                                          <p:spTgt spid="366"/>
                                        </p:tgtEl>
                                      </p:cBhvr>
                                    </p:animEffect>
                                    <p:anim calcmode="lin" valueType="num">
                                      <p:cBhvr>
                                        <p:cTn id="34" dur="250" fill="hold"/>
                                        <p:tgtEl>
                                          <p:spTgt spid="366"/>
                                        </p:tgtEl>
                                        <p:attrNameLst>
                                          <p:attrName>ppt_x</p:attrName>
                                        </p:attrNameLst>
                                      </p:cBhvr>
                                      <p:tavLst>
                                        <p:tav tm="0">
                                          <p:val>
                                            <p:strVal val="#ppt_x"/>
                                          </p:val>
                                        </p:tav>
                                        <p:tav tm="100000">
                                          <p:val>
                                            <p:strVal val="#ppt_x"/>
                                          </p:val>
                                        </p:tav>
                                      </p:tavLst>
                                    </p:anim>
                                    <p:anim calcmode="lin" valueType="num">
                                      <p:cBhvr>
                                        <p:cTn id="35" dur="250" fill="hold"/>
                                        <p:tgtEl>
                                          <p:spTgt spid="366"/>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xit" presetSubtype="0" fill="hold" grpId="1" nodeType="clickEffect">
                                  <p:stCondLst>
                                    <p:cond delay="0"/>
                                  </p:stCondLst>
                                  <p:childTnLst>
                                    <p:animEffect transition="out" filter="fade">
                                      <p:cBhvr>
                                        <p:cTn id="39" dur="250"/>
                                        <p:tgtEl>
                                          <p:spTgt spid="366"/>
                                        </p:tgtEl>
                                      </p:cBhvr>
                                    </p:animEffect>
                                    <p:anim calcmode="lin" valueType="num">
                                      <p:cBhvr>
                                        <p:cTn id="40" dur="250"/>
                                        <p:tgtEl>
                                          <p:spTgt spid="366"/>
                                        </p:tgtEl>
                                        <p:attrNameLst>
                                          <p:attrName>ppt_x</p:attrName>
                                        </p:attrNameLst>
                                      </p:cBhvr>
                                      <p:tavLst>
                                        <p:tav tm="0">
                                          <p:val>
                                            <p:strVal val="ppt_x"/>
                                          </p:val>
                                        </p:tav>
                                        <p:tav tm="100000">
                                          <p:val>
                                            <p:strVal val="ppt_x"/>
                                          </p:val>
                                        </p:tav>
                                      </p:tavLst>
                                    </p:anim>
                                    <p:anim calcmode="lin" valueType="num">
                                      <p:cBhvr>
                                        <p:cTn id="41" dur="250"/>
                                        <p:tgtEl>
                                          <p:spTgt spid="366"/>
                                        </p:tgtEl>
                                        <p:attrNameLst>
                                          <p:attrName>ppt_y</p:attrName>
                                        </p:attrNameLst>
                                      </p:cBhvr>
                                      <p:tavLst>
                                        <p:tav tm="0">
                                          <p:val>
                                            <p:strVal val="ppt_y"/>
                                          </p:val>
                                        </p:tav>
                                        <p:tav tm="100000">
                                          <p:val>
                                            <p:strVal val="ppt_y+.1"/>
                                          </p:val>
                                        </p:tav>
                                      </p:tavLst>
                                    </p:anim>
                                    <p:set>
                                      <p:cBhvr>
                                        <p:cTn id="42" dur="1" fill="hold">
                                          <p:stCondLst>
                                            <p:cond delay="249"/>
                                          </p:stCondLst>
                                        </p:cTn>
                                        <p:tgtEl>
                                          <p:spTgt spid="3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 grpId="0" animBg="1"/>
      <p:bldP spid="36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357"/>
          <p:cNvGrpSpPr>
            <a:grpSpLocks/>
          </p:cNvGrpSpPr>
          <p:nvPr/>
        </p:nvGrpSpPr>
        <p:grpSpPr bwMode="auto">
          <a:xfrm>
            <a:off x="3763963" y="1333500"/>
            <a:ext cx="1638300" cy="5391150"/>
            <a:chOff x="3763347" y="1333499"/>
            <a:chExt cx="1638300" cy="5391151"/>
          </a:xfrm>
        </p:grpSpPr>
        <p:pic>
          <p:nvPicPr>
            <p:cNvPr id="13601"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347" y="1333499"/>
              <a:ext cx="1638300" cy="53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0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095" y="4016379"/>
              <a:ext cx="1066801" cy="22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03"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9571" y="1543338"/>
              <a:ext cx="1066801" cy="22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 name="Flowchart: Process 327"/>
            <p:cNvSpPr/>
            <p:nvPr/>
          </p:nvSpPr>
          <p:spPr>
            <a:xfrm>
              <a:off x="3995122" y="6254750"/>
              <a:ext cx="1155700" cy="338138"/>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Group Pair</a:t>
              </a:r>
              <a:endParaRPr lang="zh-CN" altLang="en-US" sz="1600" dirty="0">
                <a:solidFill>
                  <a:schemeClr val="tx1"/>
                </a:solidFill>
              </a:endParaRPr>
            </a:p>
          </p:txBody>
        </p:sp>
      </p:grpSp>
      <p:grpSp>
        <p:nvGrpSpPr>
          <p:cNvPr id="13315" name="组合 4"/>
          <p:cNvGrpSpPr>
            <a:grpSpLocks/>
          </p:cNvGrpSpPr>
          <p:nvPr/>
        </p:nvGrpSpPr>
        <p:grpSpPr bwMode="auto">
          <a:xfrm>
            <a:off x="5634038" y="3876675"/>
            <a:ext cx="1438275" cy="2459038"/>
            <a:chOff x="5633475" y="3876996"/>
            <a:chExt cx="1438275" cy="2458887"/>
          </a:xfrm>
        </p:grpSpPr>
        <p:pic>
          <p:nvPicPr>
            <p:cNvPr id="13523"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3475" y="3876996"/>
              <a:ext cx="1438275" cy="24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524" name="Group 2"/>
            <p:cNvGrpSpPr>
              <a:grpSpLocks/>
            </p:cNvGrpSpPr>
            <p:nvPr/>
          </p:nvGrpSpPr>
          <p:grpSpPr bwMode="auto">
            <a:xfrm>
              <a:off x="5681858" y="4224115"/>
              <a:ext cx="1276271" cy="1861610"/>
              <a:chOff x="6278874" y="1698481"/>
              <a:chExt cx="1695878" cy="2436350"/>
            </a:xfrm>
          </p:grpSpPr>
          <p:grpSp>
            <p:nvGrpSpPr>
              <p:cNvPr id="13525" name="Group 94"/>
              <p:cNvGrpSpPr>
                <a:grpSpLocks/>
              </p:cNvGrpSpPr>
              <p:nvPr/>
            </p:nvGrpSpPr>
            <p:grpSpPr bwMode="auto">
              <a:xfrm>
                <a:off x="6278874" y="1698481"/>
                <a:ext cx="1695878" cy="631030"/>
                <a:chOff x="8211" y="472658"/>
                <a:chExt cx="6056483" cy="2267758"/>
              </a:xfrm>
            </p:grpSpPr>
            <p:sp>
              <p:nvSpPr>
                <p:cNvPr id="13577"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3578"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79"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0"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1"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2"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3"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4"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5"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6"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7"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8"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89"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90"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45" name="Shape 82"/>
                <p:cNvSpPr/>
                <p:nvPr/>
              </p:nvSpPr>
              <p:spPr>
                <a:xfrm>
                  <a:off x="3658313" y="938007"/>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3592"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93"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94"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95"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96"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97"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98"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99"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600"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3526" name="Group 94"/>
              <p:cNvGrpSpPr>
                <a:grpSpLocks/>
              </p:cNvGrpSpPr>
              <p:nvPr/>
            </p:nvGrpSpPr>
            <p:grpSpPr bwMode="auto">
              <a:xfrm>
                <a:off x="6278874" y="2403175"/>
                <a:ext cx="1695878" cy="631031"/>
                <a:chOff x="8211" y="472659"/>
                <a:chExt cx="6056483" cy="2267761"/>
              </a:xfrm>
            </p:grpSpPr>
            <p:sp>
              <p:nvSpPr>
                <p:cNvPr id="13553"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3554"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55"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56"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57"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58"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59"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60"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61"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62"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63"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64"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65"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66"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21" name="Shape 82"/>
                <p:cNvSpPr/>
                <p:nvPr/>
              </p:nvSpPr>
              <p:spPr>
                <a:xfrm>
                  <a:off x="3658313" y="936474"/>
                  <a:ext cx="693073" cy="1000436"/>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3568"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69"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70"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71"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72"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73"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74"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75"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76"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3527" name="Group 94"/>
              <p:cNvGrpSpPr>
                <a:grpSpLocks/>
              </p:cNvGrpSpPr>
              <p:nvPr/>
            </p:nvGrpSpPr>
            <p:grpSpPr bwMode="auto">
              <a:xfrm>
                <a:off x="6278874" y="3109966"/>
                <a:ext cx="1695878" cy="1024865"/>
                <a:chOff x="8211" y="472659"/>
                <a:chExt cx="6056483" cy="3683100"/>
              </a:xfrm>
            </p:grpSpPr>
            <p:sp>
              <p:nvSpPr>
                <p:cNvPr id="13528"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3529"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0"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1"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2"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3"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4"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5"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6"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7"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8"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39"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40"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41"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96" name="Shape 82"/>
                <p:cNvSpPr/>
                <p:nvPr/>
              </p:nvSpPr>
              <p:spPr>
                <a:xfrm>
                  <a:off x="3658313" y="934871"/>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3543"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44"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45"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46"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47"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48"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49"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50"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51"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06" name="Shape 93"/>
                <p:cNvSpPr/>
                <p:nvPr/>
              </p:nvSpPr>
              <p:spPr>
                <a:xfrm>
                  <a:off x="2000964" y="2786426"/>
                  <a:ext cx="2147023" cy="136627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pic>
        <p:nvPicPr>
          <p:cNvPr id="13316" name="Content Placeholder 3"/>
          <p:cNvPicPr>
            <a:picLocks noGrp="1" noChangeAspect="1"/>
          </p:cNvPicPr>
          <p:nvPr>
            <p:ph idx="1"/>
          </p:nvPr>
        </p:nvPicPr>
        <p:blipFill>
          <a:blip r:embed="rId8">
            <a:extLst>
              <a:ext uri="{28A0092B-C50C-407E-A947-70E740481C1C}">
                <a14:useLocalDpi xmlns:a14="http://schemas.microsoft.com/office/drawing/2010/main" val="0"/>
              </a:ext>
            </a:extLst>
          </a:blip>
          <a:srcRect/>
          <a:stretch>
            <a:fillRect/>
          </a:stretch>
        </p:blipFill>
        <p:spPr>
          <a:xfrm>
            <a:off x="315913" y="1147763"/>
            <a:ext cx="2406650" cy="3082925"/>
          </a:xfrm>
        </p:spPr>
      </p:pic>
      <p:sp>
        <p:nvSpPr>
          <p:cNvPr id="13317" name="Title 1"/>
          <p:cNvSpPr>
            <a:spLocks noGrp="1"/>
          </p:cNvSpPr>
          <p:nvPr>
            <p:ph type="title"/>
          </p:nvPr>
        </p:nvSpPr>
        <p:spPr/>
        <p:txBody>
          <a:bodyPr/>
          <a:lstStyle/>
          <a:p>
            <a:r>
              <a:rPr lang="en-US" altLang="zh-CN" sz="2800" b="1" smtClean="0"/>
              <a:t>All image features are combined by view pooling …</a:t>
            </a:r>
            <a:endParaRPr lang="zh-CN" altLang="en-US" sz="2800" b="1" smtClean="0"/>
          </a:p>
        </p:txBody>
      </p:sp>
      <p:pic>
        <p:nvPicPr>
          <p:cNvPr id="13318" name="Content Placeholder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85750" y="3771900"/>
            <a:ext cx="24701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Content Placeholder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100388" y="4318000"/>
            <a:ext cx="4746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Content Placeholder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098800" y="1643063"/>
            <a:ext cx="4746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3" name="组合 2"/>
          <p:cNvGrpSpPr>
            <a:grpSpLocks/>
          </p:cNvGrpSpPr>
          <p:nvPr/>
        </p:nvGrpSpPr>
        <p:grpSpPr bwMode="auto">
          <a:xfrm>
            <a:off x="5608638" y="1531938"/>
            <a:ext cx="1438275" cy="2317750"/>
            <a:chOff x="5609248" y="1531950"/>
            <a:chExt cx="1438275" cy="2317986"/>
          </a:xfrm>
        </p:grpSpPr>
        <p:pic>
          <p:nvPicPr>
            <p:cNvPr id="13445"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9248" y="1531950"/>
              <a:ext cx="1438275" cy="231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446" name="Group 2"/>
            <p:cNvGrpSpPr>
              <a:grpSpLocks/>
            </p:cNvGrpSpPr>
            <p:nvPr/>
          </p:nvGrpSpPr>
          <p:grpSpPr bwMode="auto">
            <a:xfrm>
              <a:off x="5676378" y="1778795"/>
              <a:ext cx="1276271" cy="1861610"/>
              <a:chOff x="6278874" y="1698481"/>
              <a:chExt cx="1695878" cy="2436350"/>
            </a:xfrm>
          </p:grpSpPr>
          <p:grpSp>
            <p:nvGrpSpPr>
              <p:cNvPr id="13447" name="Group 94"/>
              <p:cNvGrpSpPr>
                <a:grpSpLocks/>
              </p:cNvGrpSpPr>
              <p:nvPr/>
            </p:nvGrpSpPr>
            <p:grpSpPr bwMode="auto">
              <a:xfrm>
                <a:off x="6278874" y="1698481"/>
                <a:ext cx="1695878" cy="631030"/>
                <a:chOff x="8211" y="472658"/>
                <a:chExt cx="6056483" cy="2267758"/>
              </a:xfrm>
            </p:grpSpPr>
            <p:sp>
              <p:nvSpPr>
                <p:cNvPr id="13499"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3500"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01"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02"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03"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04"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05"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06"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07"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08"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09"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10"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11"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12"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8" name="Shape 82"/>
                <p:cNvSpPr/>
                <p:nvPr/>
              </p:nvSpPr>
              <p:spPr>
                <a:xfrm>
                  <a:off x="3659751" y="932056"/>
                  <a:ext cx="693073" cy="100059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3514"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15"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16"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17"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18"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19"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20"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21"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522"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3448" name="Group 94"/>
              <p:cNvGrpSpPr>
                <a:grpSpLocks/>
              </p:cNvGrpSpPr>
              <p:nvPr/>
            </p:nvGrpSpPr>
            <p:grpSpPr bwMode="auto">
              <a:xfrm>
                <a:off x="6278874" y="2403175"/>
                <a:ext cx="1695878" cy="631031"/>
                <a:chOff x="8211" y="472659"/>
                <a:chExt cx="6056483" cy="2267761"/>
              </a:xfrm>
            </p:grpSpPr>
            <p:sp>
              <p:nvSpPr>
                <p:cNvPr id="13475"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3476"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77"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78"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79"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80"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81"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82"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83"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84"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85"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86"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87"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88"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03" name="Shape 82"/>
                <p:cNvSpPr/>
                <p:nvPr/>
              </p:nvSpPr>
              <p:spPr>
                <a:xfrm>
                  <a:off x="3659751" y="930943"/>
                  <a:ext cx="693073" cy="1000600"/>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3490"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91"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92"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93"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94"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95"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96"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97"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98"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3449" name="Group 94"/>
              <p:cNvGrpSpPr>
                <a:grpSpLocks/>
              </p:cNvGrpSpPr>
              <p:nvPr/>
            </p:nvGrpSpPr>
            <p:grpSpPr bwMode="auto">
              <a:xfrm>
                <a:off x="6278874" y="3109966"/>
                <a:ext cx="1695878" cy="1024865"/>
                <a:chOff x="8211" y="472659"/>
                <a:chExt cx="6056483" cy="3683100"/>
              </a:xfrm>
            </p:grpSpPr>
            <p:sp>
              <p:nvSpPr>
                <p:cNvPr id="13450"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3451"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52"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53"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54"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55"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56"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57"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58"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59"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60"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61"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62"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63"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78" name="Shape 82"/>
                <p:cNvSpPr/>
                <p:nvPr/>
              </p:nvSpPr>
              <p:spPr>
                <a:xfrm>
                  <a:off x="3659751" y="937218"/>
                  <a:ext cx="693073" cy="1000601"/>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3465"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66"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67"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68"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69"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70"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71"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72"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73"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88" name="Shape 93"/>
                <p:cNvSpPr/>
                <p:nvPr/>
              </p:nvSpPr>
              <p:spPr>
                <a:xfrm>
                  <a:off x="2002402" y="2789076"/>
                  <a:ext cx="2147023" cy="1366495"/>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cxnSp>
        <p:nvCxnSpPr>
          <p:cNvPr id="277" name="Straight Arrow Connector 5"/>
          <p:cNvCxnSpPr/>
          <p:nvPr/>
        </p:nvCxnSpPr>
        <p:spPr>
          <a:xfrm>
            <a:off x="4959350" y="2057400"/>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5"/>
          <p:cNvCxnSpPr/>
          <p:nvPr/>
        </p:nvCxnSpPr>
        <p:spPr>
          <a:xfrm>
            <a:off x="4959350" y="260032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5"/>
          <p:cNvCxnSpPr/>
          <p:nvPr/>
        </p:nvCxnSpPr>
        <p:spPr>
          <a:xfrm>
            <a:off x="4959350" y="31146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5"/>
          <p:cNvCxnSpPr/>
          <p:nvPr/>
        </p:nvCxnSpPr>
        <p:spPr>
          <a:xfrm>
            <a:off x="3602038" y="2581275"/>
            <a:ext cx="438150"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5"/>
          <p:cNvCxnSpPr/>
          <p:nvPr/>
        </p:nvCxnSpPr>
        <p:spPr>
          <a:xfrm>
            <a:off x="3602038" y="5251450"/>
            <a:ext cx="44767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5"/>
          <p:cNvCxnSpPr/>
          <p:nvPr/>
        </p:nvCxnSpPr>
        <p:spPr>
          <a:xfrm>
            <a:off x="4959350" y="4497388"/>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5"/>
          <p:cNvCxnSpPr/>
          <p:nvPr/>
        </p:nvCxnSpPr>
        <p:spPr>
          <a:xfrm>
            <a:off x="4959350" y="5040313"/>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5"/>
          <p:cNvCxnSpPr/>
          <p:nvPr/>
        </p:nvCxnSpPr>
        <p:spPr>
          <a:xfrm>
            <a:off x="4959350" y="55530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35" name="Group 8"/>
          <p:cNvGrpSpPr>
            <a:grpSpLocks/>
          </p:cNvGrpSpPr>
          <p:nvPr/>
        </p:nvGrpSpPr>
        <p:grpSpPr bwMode="auto">
          <a:xfrm>
            <a:off x="6564313" y="1833563"/>
            <a:ext cx="342900" cy="342900"/>
            <a:chOff x="6469431" y="1759516"/>
            <a:chExt cx="455184" cy="452342"/>
          </a:xfrm>
        </p:grpSpPr>
        <p:sp>
          <p:nvSpPr>
            <p:cNvPr id="13435" name="Shape 81"/>
            <p:cNvSpPr>
              <a:spLocks noChangeArrowheads="1"/>
            </p:cNvSpPr>
            <p:nvPr/>
          </p:nvSpPr>
          <p:spPr bwMode="auto">
            <a:xfrm>
              <a:off x="6469431" y="175951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36" name="Shape 83"/>
            <p:cNvSpPr>
              <a:spLocks noChangeArrowheads="1"/>
            </p:cNvSpPr>
            <p:nvPr/>
          </p:nvSpPr>
          <p:spPr bwMode="auto">
            <a:xfrm>
              <a:off x="6504992" y="179485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37" name="Shape 84"/>
            <p:cNvSpPr>
              <a:spLocks noChangeArrowheads="1"/>
            </p:cNvSpPr>
            <p:nvPr/>
          </p:nvSpPr>
          <p:spPr bwMode="auto">
            <a:xfrm>
              <a:off x="6540553" y="1830195"/>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38" name="Shape 85"/>
            <p:cNvSpPr>
              <a:spLocks noChangeArrowheads="1"/>
            </p:cNvSpPr>
            <p:nvPr/>
          </p:nvSpPr>
          <p:spPr bwMode="auto">
            <a:xfrm>
              <a:off x="6576114" y="1865534"/>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39" name="Shape 86"/>
            <p:cNvSpPr>
              <a:spLocks noChangeArrowheads="1"/>
            </p:cNvSpPr>
            <p:nvPr/>
          </p:nvSpPr>
          <p:spPr bwMode="auto">
            <a:xfrm>
              <a:off x="6611676" y="1900873"/>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40" name="Shape 87"/>
            <p:cNvSpPr>
              <a:spLocks noChangeArrowheads="1"/>
            </p:cNvSpPr>
            <p:nvPr/>
          </p:nvSpPr>
          <p:spPr bwMode="auto">
            <a:xfrm>
              <a:off x="6647237" y="193621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41" name="Shape 88"/>
            <p:cNvSpPr>
              <a:spLocks noChangeArrowheads="1"/>
            </p:cNvSpPr>
            <p:nvPr/>
          </p:nvSpPr>
          <p:spPr bwMode="auto">
            <a:xfrm>
              <a:off x="6682798" y="197155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42" name="Shape 89"/>
            <p:cNvSpPr>
              <a:spLocks noChangeArrowheads="1"/>
            </p:cNvSpPr>
            <p:nvPr/>
          </p:nvSpPr>
          <p:spPr bwMode="auto">
            <a:xfrm>
              <a:off x="6718360" y="2006891"/>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43" name="Shape 90"/>
            <p:cNvSpPr>
              <a:spLocks noChangeArrowheads="1"/>
            </p:cNvSpPr>
            <p:nvPr/>
          </p:nvSpPr>
          <p:spPr bwMode="auto">
            <a:xfrm>
              <a:off x="6753921" y="2042230"/>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44" name="Shape 91"/>
            <p:cNvSpPr>
              <a:spLocks noChangeArrowheads="1"/>
            </p:cNvSpPr>
            <p:nvPr/>
          </p:nvSpPr>
          <p:spPr bwMode="auto">
            <a:xfrm>
              <a:off x="6789482" y="2077569"/>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446" name="Group 8"/>
          <p:cNvGrpSpPr>
            <a:grpSpLocks/>
          </p:cNvGrpSpPr>
          <p:nvPr/>
        </p:nvGrpSpPr>
        <p:grpSpPr bwMode="auto">
          <a:xfrm>
            <a:off x="6564313" y="2360613"/>
            <a:ext cx="342900" cy="344487"/>
            <a:chOff x="6469431" y="1759516"/>
            <a:chExt cx="455184" cy="452342"/>
          </a:xfrm>
        </p:grpSpPr>
        <p:sp>
          <p:nvSpPr>
            <p:cNvPr id="13425" name="Shape 81"/>
            <p:cNvSpPr>
              <a:spLocks noChangeArrowheads="1"/>
            </p:cNvSpPr>
            <p:nvPr/>
          </p:nvSpPr>
          <p:spPr bwMode="auto">
            <a:xfrm>
              <a:off x="6469431" y="175951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26" name="Shape 83"/>
            <p:cNvSpPr>
              <a:spLocks noChangeArrowheads="1"/>
            </p:cNvSpPr>
            <p:nvPr/>
          </p:nvSpPr>
          <p:spPr bwMode="auto">
            <a:xfrm>
              <a:off x="6504992" y="179485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27" name="Shape 84"/>
            <p:cNvSpPr>
              <a:spLocks noChangeArrowheads="1"/>
            </p:cNvSpPr>
            <p:nvPr/>
          </p:nvSpPr>
          <p:spPr bwMode="auto">
            <a:xfrm>
              <a:off x="6540553" y="1830195"/>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28" name="Shape 85"/>
            <p:cNvSpPr>
              <a:spLocks noChangeArrowheads="1"/>
            </p:cNvSpPr>
            <p:nvPr/>
          </p:nvSpPr>
          <p:spPr bwMode="auto">
            <a:xfrm>
              <a:off x="6576114" y="1865534"/>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29" name="Shape 86"/>
            <p:cNvSpPr>
              <a:spLocks noChangeArrowheads="1"/>
            </p:cNvSpPr>
            <p:nvPr/>
          </p:nvSpPr>
          <p:spPr bwMode="auto">
            <a:xfrm>
              <a:off x="6611676" y="1900873"/>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30" name="Shape 87"/>
            <p:cNvSpPr>
              <a:spLocks noChangeArrowheads="1"/>
            </p:cNvSpPr>
            <p:nvPr/>
          </p:nvSpPr>
          <p:spPr bwMode="auto">
            <a:xfrm>
              <a:off x="6647237" y="193621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31" name="Shape 88"/>
            <p:cNvSpPr>
              <a:spLocks noChangeArrowheads="1"/>
            </p:cNvSpPr>
            <p:nvPr/>
          </p:nvSpPr>
          <p:spPr bwMode="auto">
            <a:xfrm>
              <a:off x="6682798" y="197155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32" name="Shape 89"/>
            <p:cNvSpPr>
              <a:spLocks noChangeArrowheads="1"/>
            </p:cNvSpPr>
            <p:nvPr/>
          </p:nvSpPr>
          <p:spPr bwMode="auto">
            <a:xfrm>
              <a:off x="6718360" y="2006891"/>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33" name="Shape 90"/>
            <p:cNvSpPr>
              <a:spLocks noChangeArrowheads="1"/>
            </p:cNvSpPr>
            <p:nvPr/>
          </p:nvSpPr>
          <p:spPr bwMode="auto">
            <a:xfrm>
              <a:off x="6753921" y="2042230"/>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34" name="Shape 91"/>
            <p:cNvSpPr>
              <a:spLocks noChangeArrowheads="1"/>
            </p:cNvSpPr>
            <p:nvPr/>
          </p:nvSpPr>
          <p:spPr bwMode="auto">
            <a:xfrm>
              <a:off x="6789482" y="2077569"/>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457" name="Group 8"/>
          <p:cNvGrpSpPr>
            <a:grpSpLocks/>
          </p:cNvGrpSpPr>
          <p:nvPr/>
        </p:nvGrpSpPr>
        <p:grpSpPr bwMode="auto">
          <a:xfrm>
            <a:off x="6564313" y="2901950"/>
            <a:ext cx="342900" cy="344488"/>
            <a:chOff x="6469431" y="1759516"/>
            <a:chExt cx="455184" cy="452342"/>
          </a:xfrm>
        </p:grpSpPr>
        <p:sp>
          <p:nvSpPr>
            <p:cNvPr id="13415" name="Shape 81"/>
            <p:cNvSpPr>
              <a:spLocks noChangeArrowheads="1"/>
            </p:cNvSpPr>
            <p:nvPr/>
          </p:nvSpPr>
          <p:spPr bwMode="auto">
            <a:xfrm>
              <a:off x="6469431" y="175951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16" name="Shape 83"/>
            <p:cNvSpPr>
              <a:spLocks noChangeArrowheads="1"/>
            </p:cNvSpPr>
            <p:nvPr/>
          </p:nvSpPr>
          <p:spPr bwMode="auto">
            <a:xfrm>
              <a:off x="6504992" y="179485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17" name="Shape 84"/>
            <p:cNvSpPr>
              <a:spLocks noChangeArrowheads="1"/>
            </p:cNvSpPr>
            <p:nvPr/>
          </p:nvSpPr>
          <p:spPr bwMode="auto">
            <a:xfrm>
              <a:off x="6540553" y="1830195"/>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18" name="Shape 85"/>
            <p:cNvSpPr>
              <a:spLocks noChangeArrowheads="1"/>
            </p:cNvSpPr>
            <p:nvPr/>
          </p:nvSpPr>
          <p:spPr bwMode="auto">
            <a:xfrm>
              <a:off x="6576114" y="1865534"/>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19" name="Shape 86"/>
            <p:cNvSpPr>
              <a:spLocks noChangeArrowheads="1"/>
            </p:cNvSpPr>
            <p:nvPr/>
          </p:nvSpPr>
          <p:spPr bwMode="auto">
            <a:xfrm>
              <a:off x="6611676" y="1900873"/>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20" name="Shape 87"/>
            <p:cNvSpPr>
              <a:spLocks noChangeArrowheads="1"/>
            </p:cNvSpPr>
            <p:nvPr/>
          </p:nvSpPr>
          <p:spPr bwMode="auto">
            <a:xfrm>
              <a:off x="6647237" y="193621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21" name="Shape 88"/>
            <p:cNvSpPr>
              <a:spLocks noChangeArrowheads="1"/>
            </p:cNvSpPr>
            <p:nvPr/>
          </p:nvSpPr>
          <p:spPr bwMode="auto">
            <a:xfrm>
              <a:off x="6682798" y="197155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22" name="Shape 89"/>
            <p:cNvSpPr>
              <a:spLocks noChangeArrowheads="1"/>
            </p:cNvSpPr>
            <p:nvPr/>
          </p:nvSpPr>
          <p:spPr bwMode="auto">
            <a:xfrm>
              <a:off x="6718360" y="2006891"/>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23" name="Shape 90"/>
            <p:cNvSpPr>
              <a:spLocks noChangeArrowheads="1"/>
            </p:cNvSpPr>
            <p:nvPr/>
          </p:nvSpPr>
          <p:spPr bwMode="auto">
            <a:xfrm>
              <a:off x="6753921" y="2042230"/>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24" name="Shape 91"/>
            <p:cNvSpPr>
              <a:spLocks noChangeArrowheads="1"/>
            </p:cNvSpPr>
            <p:nvPr/>
          </p:nvSpPr>
          <p:spPr bwMode="auto">
            <a:xfrm>
              <a:off x="6789482" y="2077569"/>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469" name="Group 8"/>
          <p:cNvGrpSpPr>
            <a:grpSpLocks/>
          </p:cNvGrpSpPr>
          <p:nvPr/>
        </p:nvGrpSpPr>
        <p:grpSpPr bwMode="auto">
          <a:xfrm>
            <a:off x="6573838" y="4278313"/>
            <a:ext cx="342900" cy="344487"/>
            <a:chOff x="6469431" y="1759516"/>
            <a:chExt cx="455184" cy="452342"/>
          </a:xfrm>
        </p:grpSpPr>
        <p:sp>
          <p:nvSpPr>
            <p:cNvPr id="13405" name="Shape 81"/>
            <p:cNvSpPr>
              <a:spLocks noChangeArrowheads="1"/>
            </p:cNvSpPr>
            <p:nvPr/>
          </p:nvSpPr>
          <p:spPr bwMode="auto">
            <a:xfrm>
              <a:off x="6469431" y="175951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06" name="Shape 83"/>
            <p:cNvSpPr>
              <a:spLocks noChangeArrowheads="1"/>
            </p:cNvSpPr>
            <p:nvPr/>
          </p:nvSpPr>
          <p:spPr bwMode="auto">
            <a:xfrm>
              <a:off x="6504992" y="179485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07" name="Shape 84"/>
            <p:cNvSpPr>
              <a:spLocks noChangeArrowheads="1"/>
            </p:cNvSpPr>
            <p:nvPr/>
          </p:nvSpPr>
          <p:spPr bwMode="auto">
            <a:xfrm>
              <a:off x="6540553" y="1830195"/>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08" name="Shape 85"/>
            <p:cNvSpPr>
              <a:spLocks noChangeArrowheads="1"/>
            </p:cNvSpPr>
            <p:nvPr/>
          </p:nvSpPr>
          <p:spPr bwMode="auto">
            <a:xfrm>
              <a:off x="6576114" y="1865534"/>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09" name="Shape 86"/>
            <p:cNvSpPr>
              <a:spLocks noChangeArrowheads="1"/>
            </p:cNvSpPr>
            <p:nvPr/>
          </p:nvSpPr>
          <p:spPr bwMode="auto">
            <a:xfrm>
              <a:off x="6611676" y="1900873"/>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10" name="Shape 87"/>
            <p:cNvSpPr>
              <a:spLocks noChangeArrowheads="1"/>
            </p:cNvSpPr>
            <p:nvPr/>
          </p:nvSpPr>
          <p:spPr bwMode="auto">
            <a:xfrm>
              <a:off x="6647237" y="193621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11" name="Shape 88"/>
            <p:cNvSpPr>
              <a:spLocks noChangeArrowheads="1"/>
            </p:cNvSpPr>
            <p:nvPr/>
          </p:nvSpPr>
          <p:spPr bwMode="auto">
            <a:xfrm>
              <a:off x="6682798" y="197155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12" name="Shape 89"/>
            <p:cNvSpPr>
              <a:spLocks noChangeArrowheads="1"/>
            </p:cNvSpPr>
            <p:nvPr/>
          </p:nvSpPr>
          <p:spPr bwMode="auto">
            <a:xfrm>
              <a:off x="6718360" y="2006891"/>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13" name="Shape 90"/>
            <p:cNvSpPr>
              <a:spLocks noChangeArrowheads="1"/>
            </p:cNvSpPr>
            <p:nvPr/>
          </p:nvSpPr>
          <p:spPr bwMode="auto">
            <a:xfrm>
              <a:off x="6753921" y="2042230"/>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14" name="Shape 91"/>
            <p:cNvSpPr>
              <a:spLocks noChangeArrowheads="1"/>
            </p:cNvSpPr>
            <p:nvPr/>
          </p:nvSpPr>
          <p:spPr bwMode="auto">
            <a:xfrm>
              <a:off x="6789482" y="2077569"/>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480" name="Group 8"/>
          <p:cNvGrpSpPr>
            <a:grpSpLocks/>
          </p:cNvGrpSpPr>
          <p:nvPr/>
        </p:nvGrpSpPr>
        <p:grpSpPr bwMode="auto">
          <a:xfrm>
            <a:off x="6573838" y="4806950"/>
            <a:ext cx="342900" cy="344488"/>
            <a:chOff x="6469431" y="1759516"/>
            <a:chExt cx="455184" cy="452342"/>
          </a:xfrm>
        </p:grpSpPr>
        <p:sp>
          <p:nvSpPr>
            <p:cNvPr id="13395" name="Shape 81"/>
            <p:cNvSpPr>
              <a:spLocks noChangeArrowheads="1"/>
            </p:cNvSpPr>
            <p:nvPr/>
          </p:nvSpPr>
          <p:spPr bwMode="auto">
            <a:xfrm>
              <a:off x="6469431" y="175951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96" name="Shape 83"/>
            <p:cNvSpPr>
              <a:spLocks noChangeArrowheads="1"/>
            </p:cNvSpPr>
            <p:nvPr/>
          </p:nvSpPr>
          <p:spPr bwMode="auto">
            <a:xfrm>
              <a:off x="6504992" y="179485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97" name="Shape 84"/>
            <p:cNvSpPr>
              <a:spLocks noChangeArrowheads="1"/>
            </p:cNvSpPr>
            <p:nvPr/>
          </p:nvSpPr>
          <p:spPr bwMode="auto">
            <a:xfrm>
              <a:off x="6540553" y="1830195"/>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98" name="Shape 85"/>
            <p:cNvSpPr>
              <a:spLocks noChangeArrowheads="1"/>
            </p:cNvSpPr>
            <p:nvPr/>
          </p:nvSpPr>
          <p:spPr bwMode="auto">
            <a:xfrm>
              <a:off x="6576114" y="1865534"/>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99" name="Shape 86"/>
            <p:cNvSpPr>
              <a:spLocks noChangeArrowheads="1"/>
            </p:cNvSpPr>
            <p:nvPr/>
          </p:nvSpPr>
          <p:spPr bwMode="auto">
            <a:xfrm>
              <a:off x="6611676" y="1900873"/>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00" name="Shape 87"/>
            <p:cNvSpPr>
              <a:spLocks noChangeArrowheads="1"/>
            </p:cNvSpPr>
            <p:nvPr/>
          </p:nvSpPr>
          <p:spPr bwMode="auto">
            <a:xfrm>
              <a:off x="6647237" y="193621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01" name="Shape 88"/>
            <p:cNvSpPr>
              <a:spLocks noChangeArrowheads="1"/>
            </p:cNvSpPr>
            <p:nvPr/>
          </p:nvSpPr>
          <p:spPr bwMode="auto">
            <a:xfrm>
              <a:off x="6682798" y="197155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02" name="Shape 89"/>
            <p:cNvSpPr>
              <a:spLocks noChangeArrowheads="1"/>
            </p:cNvSpPr>
            <p:nvPr/>
          </p:nvSpPr>
          <p:spPr bwMode="auto">
            <a:xfrm>
              <a:off x="6718360" y="2006891"/>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03" name="Shape 90"/>
            <p:cNvSpPr>
              <a:spLocks noChangeArrowheads="1"/>
            </p:cNvSpPr>
            <p:nvPr/>
          </p:nvSpPr>
          <p:spPr bwMode="auto">
            <a:xfrm>
              <a:off x="6753921" y="2042230"/>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404" name="Shape 91"/>
            <p:cNvSpPr>
              <a:spLocks noChangeArrowheads="1"/>
            </p:cNvSpPr>
            <p:nvPr/>
          </p:nvSpPr>
          <p:spPr bwMode="auto">
            <a:xfrm>
              <a:off x="6789482" y="2077569"/>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491" name="Group 8"/>
          <p:cNvGrpSpPr>
            <a:grpSpLocks/>
          </p:cNvGrpSpPr>
          <p:nvPr/>
        </p:nvGrpSpPr>
        <p:grpSpPr bwMode="auto">
          <a:xfrm>
            <a:off x="6573838" y="5348288"/>
            <a:ext cx="342900" cy="344487"/>
            <a:chOff x="6469431" y="1759516"/>
            <a:chExt cx="455184" cy="452342"/>
          </a:xfrm>
        </p:grpSpPr>
        <p:sp>
          <p:nvSpPr>
            <p:cNvPr id="13385" name="Shape 81"/>
            <p:cNvSpPr>
              <a:spLocks noChangeArrowheads="1"/>
            </p:cNvSpPr>
            <p:nvPr/>
          </p:nvSpPr>
          <p:spPr bwMode="auto">
            <a:xfrm>
              <a:off x="6469431" y="175951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86" name="Shape 83"/>
            <p:cNvSpPr>
              <a:spLocks noChangeArrowheads="1"/>
            </p:cNvSpPr>
            <p:nvPr/>
          </p:nvSpPr>
          <p:spPr bwMode="auto">
            <a:xfrm>
              <a:off x="6504992" y="1794856"/>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87" name="Shape 84"/>
            <p:cNvSpPr>
              <a:spLocks noChangeArrowheads="1"/>
            </p:cNvSpPr>
            <p:nvPr/>
          </p:nvSpPr>
          <p:spPr bwMode="auto">
            <a:xfrm>
              <a:off x="6540553" y="1830195"/>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88" name="Shape 85"/>
            <p:cNvSpPr>
              <a:spLocks noChangeArrowheads="1"/>
            </p:cNvSpPr>
            <p:nvPr/>
          </p:nvSpPr>
          <p:spPr bwMode="auto">
            <a:xfrm>
              <a:off x="6576114" y="1865534"/>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89" name="Shape 86"/>
            <p:cNvSpPr>
              <a:spLocks noChangeArrowheads="1"/>
            </p:cNvSpPr>
            <p:nvPr/>
          </p:nvSpPr>
          <p:spPr bwMode="auto">
            <a:xfrm>
              <a:off x="6611676" y="1900873"/>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90" name="Shape 87"/>
            <p:cNvSpPr>
              <a:spLocks noChangeArrowheads="1"/>
            </p:cNvSpPr>
            <p:nvPr/>
          </p:nvSpPr>
          <p:spPr bwMode="auto">
            <a:xfrm>
              <a:off x="6647237" y="193621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91" name="Shape 88"/>
            <p:cNvSpPr>
              <a:spLocks noChangeArrowheads="1"/>
            </p:cNvSpPr>
            <p:nvPr/>
          </p:nvSpPr>
          <p:spPr bwMode="auto">
            <a:xfrm>
              <a:off x="6682798" y="1971552"/>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92" name="Shape 89"/>
            <p:cNvSpPr>
              <a:spLocks noChangeArrowheads="1"/>
            </p:cNvSpPr>
            <p:nvPr/>
          </p:nvSpPr>
          <p:spPr bwMode="auto">
            <a:xfrm>
              <a:off x="6718360" y="2006891"/>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93" name="Shape 90"/>
            <p:cNvSpPr>
              <a:spLocks noChangeArrowheads="1"/>
            </p:cNvSpPr>
            <p:nvPr/>
          </p:nvSpPr>
          <p:spPr bwMode="auto">
            <a:xfrm>
              <a:off x="6753921" y="2042230"/>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3394" name="Shape 91"/>
            <p:cNvSpPr>
              <a:spLocks noChangeArrowheads="1"/>
            </p:cNvSpPr>
            <p:nvPr/>
          </p:nvSpPr>
          <p:spPr bwMode="auto">
            <a:xfrm>
              <a:off x="6789482" y="2077569"/>
              <a:ext cx="135133" cy="13428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7" name="组合 6"/>
          <p:cNvGrpSpPr>
            <a:grpSpLocks/>
          </p:cNvGrpSpPr>
          <p:nvPr/>
        </p:nvGrpSpPr>
        <p:grpSpPr bwMode="auto">
          <a:xfrm>
            <a:off x="6937375" y="1662113"/>
            <a:ext cx="1622425" cy="1727200"/>
            <a:chOff x="6936773" y="1661825"/>
            <a:chExt cx="1622612" cy="1728155"/>
          </a:xfrm>
        </p:grpSpPr>
        <p:grpSp>
          <p:nvGrpSpPr>
            <p:cNvPr id="13364" name="Group 326"/>
            <p:cNvGrpSpPr>
              <a:grpSpLocks/>
            </p:cNvGrpSpPr>
            <p:nvPr/>
          </p:nvGrpSpPr>
          <p:grpSpPr bwMode="auto">
            <a:xfrm>
              <a:off x="6936773" y="1661825"/>
              <a:ext cx="1057877" cy="1728155"/>
              <a:chOff x="6693898" y="1879772"/>
              <a:chExt cx="1855474" cy="2912536"/>
            </a:xfrm>
          </p:grpSpPr>
          <p:sp>
            <p:nvSpPr>
              <p:cNvPr id="160" name="Flowchart: Process 327"/>
              <p:cNvSpPr/>
              <p:nvPr/>
            </p:nvSpPr>
            <p:spPr>
              <a:xfrm>
                <a:off x="6693898" y="3017481"/>
                <a:ext cx="1442492" cy="570194"/>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3378" name="Group 328"/>
              <p:cNvGrpSpPr>
                <a:grpSpLocks/>
              </p:cNvGrpSpPr>
              <p:nvPr/>
            </p:nvGrpSpPr>
            <p:grpSpPr bwMode="auto">
              <a:xfrm>
                <a:off x="6992186" y="1879772"/>
                <a:ext cx="1557186" cy="2912536"/>
                <a:chOff x="6992186" y="1879772"/>
                <a:chExt cx="1557186" cy="2912536"/>
              </a:xfrm>
            </p:grpSpPr>
            <p:sp>
              <p:nvSpPr>
                <p:cNvPr id="162" name="Freeform 329"/>
                <p:cNvSpPr/>
                <p:nvPr/>
              </p:nvSpPr>
              <p:spPr>
                <a:xfrm>
                  <a:off x="6991865" y="1879772"/>
                  <a:ext cx="1400720" cy="1314388"/>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 name="Freeform 330"/>
                <p:cNvSpPr/>
                <p:nvPr/>
              </p:nvSpPr>
              <p:spPr>
                <a:xfrm flipV="1">
                  <a:off x="6991865" y="3477918"/>
                  <a:ext cx="1400720" cy="1314390"/>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64" name="Straight Connector 331"/>
                <p:cNvCxnSpPr/>
                <p:nvPr/>
              </p:nvCxnSpPr>
              <p:spPr>
                <a:xfrm flipV="1">
                  <a:off x="8392585" y="3108497"/>
                  <a:ext cx="0" cy="936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5" name="Straight Connector 332"/>
                <p:cNvCxnSpPr/>
                <p:nvPr/>
              </p:nvCxnSpPr>
              <p:spPr>
                <a:xfrm flipV="1">
                  <a:off x="8392585" y="3469888"/>
                  <a:ext cx="0" cy="1124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6" name="Straight Connector 333"/>
                <p:cNvCxnSpPr/>
                <p:nvPr/>
              </p:nvCxnSpPr>
              <p:spPr>
                <a:xfrm>
                  <a:off x="8392585" y="3108497"/>
                  <a:ext cx="155945" cy="22754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7" name="Straight Connector 334"/>
                <p:cNvCxnSpPr/>
                <p:nvPr/>
              </p:nvCxnSpPr>
              <p:spPr>
                <a:xfrm flipV="1">
                  <a:off x="8392585" y="3336040"/>
                  <a:ext cx="155945" cy="25163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3365" name="Group 55"/>
            <p:cNvGrpSpPr>
              <a:grpSpLocks/>
            </p:cNvGrpSpPr>
            <p:nvPr/>
          </p:nvGrpSpPr>
          <p:grpSpPr bwMode="auto">
            <a:xfrm>
              <a:off x="8020263" y="2356739"/>
              <a:ext cx="539122" cy="332928"/>
              <a:chOff x="8210833" y="3055622"/>
              <a:chExt cx="603199" cy="561098"/>
            </a:xfrm>
          </p:grpSpPr>
          <p:sp>
            <p:nvSpPr>
              <p:cNvPr id="13366" name="Shape 64"/>
              <p:cNvSpPr>
                <a:spLocks noChangeArrowheads="1"/>
              </p:cNvSpPr>
              <p:nvPr/>
            </p:nvSpPr>
            <p:spPr bwMode="auto">
              <a:xfrm>
                <a:off x="8210833" y="3055622"/>
                <a:ext cx="603199" cy="561098"/>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3367" name="Shape 81"/>
              <p:cNvSpPr>
                <a:spLocks noChangeArrowheads="1"/>
              </p:cNvSpPr>
              <p:nvPr/>
            </p:nvSpPr>
            <p:spPr bwMode="auto">
              <a:xfrm>
                <a:off x="8287264" y="3110253"/>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68" name="Shape 83"/>
              <p:cNvSpPr>
                <a:spLocks noChangeArrowheads="1"/>
              </p:cNvSpPr>
              <p:nvPr/>
            </p:nvSpPr>
            <p:spPr bwMode="auto">
              <a:xfrm>
                <a:off x="8322825" y="3145593"/>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69" name="Shape 84"/>
              <p:cNvSpPr>
                <a:spLocks noChangeArrowheads="1"/>
              </p:cNvSpPr>
              <p:nvPr/>
            </p:nvSpPr>
            <p:spPr bwMode="auto">
              <a:xfrm>
                <a:off x="8358386" y="3180932"/>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70" name="Shape 85"/>
              <p:cNvSpPr>
                <a:spLocks noChangeArrowheads="1"/>
              </p:cNvSpPr>
              <p:nvPr/>
            </p:nvSpPr>
            <p:spPr bwMode="auto">
              <a:xfrm>
                <a:off x="8393947" y="321627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71" name="Shape 86"/>
              <p:cNvSpPr>
                <a:spLocks noChangeArrowheads="1"/>
              </p:cNvSpPr>
              <p:nvPr/>
            </p:nvSpPr>
            <p:spPr bwMode="auto">
              <a:xfrm>
                <a:off x="8429509" y="3251610"/>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72" name="Shape 87"/>
              <p:cNvSpPr>
                <a:spLocks noChangeArrowheads="1"/>
              </p:cNvSpPr>
              <p:nvPr/>
            </p:nvSpPr>
            <p:spPr bwMode="auto">
              <a:xfrm>
                <a:off x="8465070" y="3286949"/>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73" name="Shape 88"/>
              <p:cNvSpPr>
                <a:spLocks noChangeArrowheads="1"/>
              </p:cNvSpPr>
              <p:nvPr/>
            </p:nvSpPr>
            <p:spPr bwMode="auto">
              <a:xfrm>
                <a:off x="8500631" y="3322289"/>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74" name="Shape 89"/>
              <p:cNvSpPr>
                <a:spLocks noChangeArrowheads="1"/>
              </p:cNvSpPr>
              <p:nvPr/>
            </p:nvSpPr>
            <p:spPr bwMode="auto">
              <a:xfrm>
                <a:off x="8536193" y="3357628"/>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75" name="Shape 90"/>
              <p:cNvSpPr>
                <a:spLocks noChangeArrowheads="1"/>
              </p:cNvSpPr>
              <p:nvPr/>
            </p:nvSpPr>
            <p:spPr bwMode="auto">
              <a:xfrm>
                <a:off x="8571754" y="339296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76" name="Shape 91"/>
              <p:cNvSpPr>
                <a:spLocks noChangeArrowheads="1"/>
              </p:cNvSpPr>
              <p:nvPr/>
            </p:nvSpPr>
            <p:spPr bwMode="auto">
              <a:xfrm>
                <a:off x="8607315" y="3428306"/>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grpSp>
      </p:grpSp>
      <p:grpSp>
        <p:nvGrpSpPr>
          <p:cNvPr id="8" name="组合 7"/>
          <p:cNvGrpSpPr>
            <a:grpSpLocks/>
          </p:cNvGrpSpPr>
          <p:nvPr/>
        </p:nvGrpSpPr>
        <p:grpSpPr bwMode="auto">
          <a:xfrm>
            <a:off x="6946900" y="4335463"/>
            <a:ext cx="1620838" cy="1728787"/>
            <a:chOff x="6946498" y="4335869"/>
            <a:chExt cx="1621868" cy="1728155"/>
          </a:xfrm>
        </p:grpSpPr>
        <p:grpSp>
          <p:nvGrpSpPr>
            <p:cNvPr id="13343" name="Group 326"/>
            <p:cNvGrpSpPr>
              <a:grpSpLocks/>
            </p:cNvGrpSpPr>
            <p:nvPr/>
          </p:nvGrpSpPr>
          <p:grpSpPr bwMode="auto">
            <a:xfrm>
              <a:off x="6946498" y="4335869"/>
              <a:ext cx="1067488" cy="1728155"/>
              <a:chOff x="6693898" y="1879772"/>
              <a:chExt cx="1855474" cy="2912536"/>
            </a:xfrm>
          </p:grpSpPr>
          <p:sp>
            <p:nvSpPr>
              <p:cNvPr id="257" name="Flowchart: Process 327"/>
              <p:cNvSpPr/>
              <p:nvPr/>
            </p:nvSpPr>
            <p:spPr>
              <a:xfrm>
                <a:off x="6693898" y="3016436"/>
                <a:ext cx="1444054" cy="569671"/>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3357" name="Group 328"/>
              <p:cNvGrpSpPr>
                <a:grpSpLocks/>
              </p:cNvGrpSpPr>
              <p:nvPr/>
            </p:nvGrpSpPr>
            <p:grpSpPr bwMode="auto">
              <a:xfrm>
                <a:off x="6992186" y="1879772"/>
                <a:ext cx="1557186" cy="2912536"/>
                <a:chOff x="6992186" y="1879772"/>
                <a:chExt cx="1557186" cy="2912536"/>
              </a:xfrm>
            </p:grpSpPr>
            <p:sp>
              <p:nvSpPr>
                <p:cNvPr id="259" name="Freeform 329"/>
                <p:cNvSpPr/>
                <p:nvPr/>
              </p:nvSpPr>
              <p:spPr>
                <a:xfrm>
                  <a:off x="6992096" y="1879772"/>
                  <a:ext cx="1399877"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0" name="Freeform 330"/>
                <p:cNvSpPr/>
                <p:nvPr/>
              </p:nvSpPr>
              <p:spPr>
                <a:xfrm flipV="1">
                  <a:off x="6992096" y="3476451"/>
                  <a:ext cx="1399877"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1" name="Straight Connector 331"/>
                <p:cNvCxnSpPr/>
                <p:nvPr/>
              </p:nvCxnSpPr>
              <p:spPr>
                <a:xfrm flipV="1">
                  <a:off x="8391973" y="3107369"/>
                  <a:ext cx="0" cy="936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2" name="Straight Connector 332"/>
                <p:cNvCxnSpPr/>
                <p:nvPr/>
              </p:nvCxnSpPr>
              <p:spPr>
                <a:xfrm flipV="1">
                  <a:off x="8391973" y="3468428"/>
                  <a:ext cx="0" cy="11500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3" name="Straight Connector 333"/>
                <p:cNvCxnSpPr/>
                <p:nvPr/>
              </p:nvCxnSpPr>
              <p:spPr>
                <a:xfrm>
                  <a:off x="8391973" y="3110045"/>
                  <a:ext cx="157382" cy="2273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4" name="Straight Connector 334"/>
                <p:cNvCxnSpPr/>
                <p:nvPr/>
              </p:nvCxnSpPr>
              <p:spPr>
                <a:xfrm flipV="1">
                  <a:off x="8391973" y="3337377"/>
                  <a:ext cx="157382" cy="25140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3344" name="Group 55"/>
            <p:cNvGrpSpPr>
              <a:grpSpLocks/>
            </p:cNvGrpSpPr>
            <p:nvPr/>
          </p:nvGrpSpPr>
          <p:grpSpPr bwMode="auto">
            <a:xfrm>
              <a:off x="8029244" y="5033097"/>
              <a:ext cx="539122" cy="332928"/>
              <a:chOff x="8210833" y="3055621"/>
              <a:chExt cx="603199" cy="561098"/>
            </a:xfrm>
          </p:grpSpPr>
          <p:sp>
            <p:nvSpPr>
              <p:cNvPr id="13345" name="Shape 64"/>
              <p:cNvSpPr>
                <a:spLocks noChangeArrowheads="1"/>
              </p:cNvSpPr>
              <p:nvPr/>
            </p:nvSpPr>
            <p:spPr bwMode="auto">
              <a:xfrm>
                <a:off x="8210833" y="3055621"/>
                <a:ext cx="603199" cy="561098"/>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3346" name="Shape 81"/>
              <p:cNvSpPr>
                <a:spLocks noChangeArrowheads="1"/>
              </p:cNvSpPr>
              <p:nvPr/>
            </p:nvSpPr>
            <p:spPr bwMode="auto">
              <a:xfrm>
                <a:off x="8287264" y="3110253"/>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47" name="Shape 83"/>
              <p:cNvSpPr>
                <a:spLocks noChangeArrowheads="1"/>
              </p:cNvSpPr>
              <p:nvPr/>
            </p:nvSpPr>
            <p:spPr bwMode="auto">
              <a:xfrm>
                <a:off x="8322825" y="3145593"/>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48" name="Shape 84"/>
              <p:cNvSpPr>
                <a:spLocks noChangeArrowheads="1"/>
              </p:cNvSpPr>
              <p:nvPr/>
            </p:nvSpPr>
            <p:spPr bwMode="auto">
              <a:xfrm>
                <a:off x="8358386" y="3180932"/>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49" name="Shape 85"/>
              <p:cNvSpPr>
                <a:spLocks noChangeArrowheads="1"/>
              </p:cNvSpPr>
              <p:nvPr/>
            </p:nvSpPr>
            <p:spPr bwMode="auto">
              <a:xfrm>
                <a:off x="8393947" y="321627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50" name="Shape 86"/>
              <p:cNvSpPr>
                <a:spLocks noChangeArrowheads="1"/>
              </p:cNvSpPr>
              <p:nvPr/>
            </p:nvSpPr>
            <p:spPr bwMode="auto">
              <a:xfrm>
                <a:off x="8429509" y="3251610"/>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51" name="Shape 87"/>
              <p:cNvSpPr>
                <a:spLocks noChangeArrowheads="1"/>
              </p:cNvSpPr>
              <p:nvPr/>
            </p:nvSpPr>
            <p:spPr bwMode="auto">
              <a:xfrm>
                <a:off x="8465070" y="3286949"/>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52" name="Shape 88"/>
              <p:cNvSpPr>
                <a:spLocks noChangeArrowheads="1"/>
              </p:cNvSpPr>
              <p:nvPr/>
            </p:nvSpPr>
            <p:spPr bwMode="auto">
              <a:xfrm>
                <a:off x="8500631" y="3322289"/>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53" name="Shape 89"/>
              <p:cNvSpPr>
                <a:spLocks noChangeArrowheads="1"/>
              </p:cNvSpPr>
              <p:nvPr/>
            </p:nvSpPr>
            <p:spPr bwMode="auto">
              <a:xfrm>
                <a:off x="8536193" y="3357628"/>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54" name="Shape 90"/>
              <p:cNvSpPr>
                <a:spLocks noChangeArrowheads="1"/>
              </p:cNvSpPr>
              <p:nvPr/>
            </p:nvSpPr>
            <p:spPr bwMode="auto">
              <a:xfrm>
                <a:off x="8571754" y="339296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3355" name="Shape 91"/>
              <p:cNvSpPr>
                <a:spLocks noChangeArrowheads="1"/>
              </p:cNvSpPr>
              <p:nvPr/>
            </p:nvSpPr>
            <p:spPr bwMode="auto">
              <a:xfrm>
                <a:off x="8607315" y="3428306"/>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grpSp>
      </p:grpSp>
      <p:sp>
        <p:nvSpPr>
          <p:cNvPr id="526" name="TextBox 525"/>
          <p:cNvSpPr txBox="1">
            <a:spLocks noChangeArrowheads="1"/>
          </p:cNvSpPr>
          <p:nvPr/>
        </p:nvSpPr>
        <p:spPr bwMode="auto">
          <a:xfrm>
            <a:off x="7950200" y="3481388"/>
            <a:ext cx="3103563" cy="7381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b="1"/>
              <a:t>View pooling</a:t>
            </a:r>
            <a:r>
              <a:rPr lang="en-US" altLang="zh-CN"/>
              <a:t>: element-wise max-pooling across all views </a:t>
            </a:r>
            <a:endParaRPr lang="zh-CN" altLang="en-US"/>
          </a:p>
        </p:txBody>
      </p:sp>
      <p:sp>
        <p:nvSpPr>
          <p:cNvPr id="293" name="Right Brace 7"/>
          <p:cNvSpPr/>
          <p:nvPr/>
        </p:nvSpPr>
        <p:spPr>
          <a:xfrm>
            <a:off x="2755900" y="1531938"/>
            <a:ext cx="201613" cy="2116137"/>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294" name="Right Brace 7"/>
          <p:cNvSpPr/>
          <p:nvPr/>
        </p:nvSpPr>
        <p:spPr>
          <a:xfrm>
            <a:off x="2755900" y="4254500"/>
            <a:ext cx="201613" cy="2116138"/>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Tree>
    <p:custDataLst>
      <p:tags r:id="rId1"/>
    </p:custDataLst>
  </p:cSld>
  <p:clrMapOvr>
    <a:masterClrMapping/>
  </p:clrMapOvr>
  <p:transition spd="slow" advTm="2488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35"/>
                                        </p:tgtEl>
                                      </p:cBhvr>
                                    </p:animEffect>
                                    <p:animScale>
                                      <p:cBhvr>
                                        <p:cTn id="7" dur="250" autoRev="1" fill="hold"/>
                                        <p:tgtEl>
                                          <p:spTgt spid="43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46"/>
                                        </p:tgtEl>
                                      </p:cBhvr>
                                    </p:animEffect>
                                    <p:animScale>
                                      <p:cBhvr>
                                        <p:cTn id="10" dur="250" autoRev="1" fill="hold"/>
                                        <p:tgtEl>
                                          <p:spTgt spid="446"/>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57"/>
                                        </p:tgtEl>
                                      </p:cBhvr>
                                    </p:animEffect>
                                    <p:animScale>
                                      <p:cBhvr>
                                        <p:cTn id="13" dur="250" autoRev="1" fill="hold"/>
                                        <p:tgtEl>
                                          <p:spTgt spid="457"/>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469"/>
                                        </p:tgtEl>
                                      </p:cBhvr>
                                    </p:animEffect>
                                    <p:animScale>
                                      <p:cBhvr>
                                        <p:cTn id="16" dur="250" autoRev="1" fill="hold"/>
                                        <p:tgtEl>
                                          <p:spTgt spid="469"/>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480"/>
                                        </p:tgtEl>
                                      </p:cBhvr>
                                    </p:animEffect>
                                    <p:animScale>
                                      <p:cBhvr>
                                        <p:cTn id="19" dur="250" autoRev="1" fill="hold"/>
                                        <p:tgtEl>
                                          <p:spTgt spid="480"/>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491"/>
                                        </p:tgtEl>
                                      </p:cBhvr>
                                    </p:animEffect>
                                    <p:animScale>
                                      <p:cBhvr>
                                        <p:cTn id="22" dur="250" autoRev="1" fill="hold"/>
                                        <p:tgtEl>
                                          <p:spTgt spid="491"/>
                                        </p:tgtEl>
                                      </p:cBhvr>
                                      <p:by x="105000" y="105000"/>
                                    </p:animScale>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par>
                                <p:cTn id="27" presetID="22" presetClass="entr" presetSubtype="8"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nodeType="afterGroup">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526"/>
                                        </p:tgtEl>
                                        <p:attrNameLst>
                                          <p:attrName>style.visibility</p:attrName>
                                        </p:attrNameLst>
                                      </p:cBhvr>
                                      <p:to>
                                        <p:strVal val="visible"/>
                                      </p:to>
                                    </p:set>
                                    <p:animEffect transition="in" filter="fade">
                                      <p:cBhvr>
                                        <p:cTn id="33" dur="250"/>
                                        <p:tgtEl>
                                          <p:spTgt spid="526"/>
                                        </p:tgtEl>
                                      </p:cBhvr>
                                    </p:animEffect>
                                    <p:anim calcmode="lin" valueType="num">
                                      <p:cBhvr>
                                        <p:cTn id="34" dur="250" fill="hold"/>
                                        <p:tgtEl>
                                          <p:spTgt spid="526"/>
                                        </p:tgtEl>
                                        <p:attrNameLst>
                                          <p:attrName>ppt_x</p:attrName>
                                        </p:attrNameLst>
                                      </p:cBhvr>
                                      <p:tavLst>
                                        <p:tav tm="0">
                                          <p:val>
                                            <p:strVal val="#ppt_x"/>
                                          </p:val>
                                        </p:tav>
                                        <p:tav tm="100000">
                                          <p:val>
                                            <p:strVal val="#ppt_x"/>
                                          </p:val>
                                        </p:tav>
                                      </p:tavLst>
                                    </p:anim>
                                    <p:anim calcmode="lin" valueType="num">
                                      <p:cBhvr>
                                        <p:cTn id="35" dur="250" fill="hold"/>
                                        <p:tgtEl>
                                          <p:spTgt spid="526"/>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xit" presetSubtype="0" fill="hold" grpId="1" nodeType="clickEffect">
                                  <p:stCondLst>
                                    <p:cond delay="0"/>
                                  </p:stCondLst>
                                  <p:childTnLst>
                                    <p:animEffect transition="out" filter="fade">
                                      <p:cBhvr>
                                        <p:cTn id="39" dur="250"/>
                                        <p:tgtEl>
                                          <p:spTgt spid="526"/>
                                        </p:tgtEl>
                                      </p:cBhvr>
                                    </p:animEffect>
                                    <p:anim calcmode="lin" valueType="num">
                                      <p:cBhvr>
                                        <p:cTn id="40" dur="250"/>
                                        <p:tgtEl>
                                          <p:spTgt spid="526"/>
                                        </p:tgtEl>
                                        <p:attrNameLst>
                                          <p:attrName>ppt_x</p:attrName>
                                        </p:attrNameLst>
                                      </p:cBhvr>
                                      <p:tavLst>
                                        <p:tav tm="0">
                                          <p:val>
                                            <p:strVal val="ppt_x"/>
                                          </p:val>
                                        </p:tav>
                                        <p:tav tm="100000">
                                          <p:val>
                                            <p:strVal val="ppt_x"/>
                                          </p:val>
                                        </p:tav>
                                      </p:tavLst>
                                    </p:anim>
                                    <p:anim calcmode="lin" valueType="num">
                                      <p:cBhvr>
                                        <p:cTn id="41" dur="250"/>
                                        <p:tgtEl>
                                          <p:spTgt spid="526"/>
                                        </p:tgtEl>
                                        <p:attrNameLst>
                                          <p:attrName>ppt_y</p:attrName>
                                        </p:attrNameLst>
                                      </p:cBhvr>
                                      <p:tavLst>
                                        <p:tav tm="0">
                                          <p:val>
                                            <p:strVal val="ppt_y"/>
                                          </p:val>
                                        </p:tav>
                                        <p:tav tm="100000">
                                          <p:val>
                                            <p:strVal val="ppt_y+.1"/>
                                          </p:val>
                                        </p:tav>
                                      </p:tavLst>
                                    </p:anim>
                                    <p:set>
                                      <p:cBhvr>
                                        <p:cTn id="42" dur="1" fill="hold">
                                          <p:stCondLst>
                                            <p:cond delay="249"/>
                                          </p:stCondLst>
                                        </p:cTn>
                                        <p:tgtEl>
                                          <p:spTgt spid="5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 grpId="0" animBg="1"/>
      <p:bldP spid="5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a:grpSpLocks/>
          </p:cNvGrpSpPr>
          <p:nvPr/>
        </p:nvGrpSpPr>
        <p:grpSpPr bwMode="auto">
          <a:xfrm>
            <a:off x="8023225" y="2349500"/>
            <a:ext cx="2398713" cy="3228975"/>
            <a:chOff x="8023510" y="2349731"/>
            <a:chExt cx="2398934" cy="3228257"/>
          </a:xfrm>
        </p:grpSpPr>
        <p:cxnSp>
          <p:nvCxnSpPr>
            <p:cNvPr id="372" name="肘形连接符 371"/>
            <p:cNvCxnSpPr/>
            <p:nvPr/>
          </p:nvCxnSpPr>
          <p:spPr>
            <a:xfrm flipV="1">
              <a:off x="9507960" y="4189235"/>
              <a:ext cx="211156" cy="1001489"/>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4539" name="组合 6"/>
            <p:cNvGrpSpPr>
              <a:grpSpLocks/>
            </p:cNvGrpSpPr>
            <p:nvPr/>
          </p:nvGrpSpPr>
          <p:grpSpPr bwMode="auto">
            <a:xfrm>
              <a:off x="8023510" y="2349731"/>
              <a:ext cx="2398934" cy="3228257"/>
              <a:chOff x="8023510" y="2349731"/>
              <a:chExt cx="2398934" cy="3228257"/>
            </a:xfrm>
          </p:grpSpPr>
          <p:grpSp>
            <p:nvGrpSpPr>
              <p:cNvPr id="14541" name="组合 5"/>
              <p:cNvGrpSpPr>
                <a:grpSpLocks/>
              </p:cNvGrpSpPr>
              <p:nvPr/>
            </p:nvGrpSpPr>
            <p:grpSpPr bwMode="auto">
              <a:xfrm>
                <a:off x="8023510" y="2349731"/>
                <a:ext cx="1485159" cy="3228257"/>
                <a:chOff x="8023510" y="2349731"/>
                <a:chExt cx="1485159" cy="3228257"/>
              </a:xfrm>
            </p:grpSpPr>
            <p:grpSp>
              <p:nvGrpSpPr>
                <p:cNvPr id="14543" name="Group 225"/>
                <p:cNvGrpSpPr>
                  <a:grpSpLocks/>
                </p:cNvGrpSpPr>
                <p:nvPr/>
              </p:nvGrpSpPr>
              <p:grpSpPr bwMode="auto">
                <a:xfrm>
                  <a:off x="8023510" y="2349731"/>
                  <a:ext cx="1482497" cy="560771"/>
                  <a:chOff x="8680003" y="3063245"/>
                  <a:chExt cx="1654573" cy="903595"/>
                </a:xfrm>
              </p:grpSpPr>
              <p:sp>
                <p:nvSpPr>
                  <p:cNvPr id="14578" name="Shape 64"/>
                  <p:cNvSpPr>
                    <a:spLocks noChangeArrowheads="1"/>
                  </p:cNvSpPr>
                  <p:nvPr/>
                </p:nvSpPr>
                <p:spPr bwMode="auto">
                  <a:xfrm>
                    <a:off x="8680003" y="3063245"/>
                    <a:ext cx="1654573" cy="561101"/>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4579" name="Shape 81"/>
                  <p:cNvSpPr>
                    <a:spLocks noChangeArrowheads="1"/>
                  </p:cNvSpPr>
                  <p:nvPr/>
                </p:nvSpPr>
                <p:spPr bwMode="auto">
                  <a:xfrm>
                    <a:off x="9136958" y="3119144"/>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8" name="Shape 82"/>
                  <p:cNvSpPr/>
                  <p:nvPr/>
                </p:nvSpPr>
                <p:spPr>
                  <a:xfrm>
                    <a:off x="9590774" y="3093934"/>
                    <a:ext cx="260474" cy="38105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4581" name="Shape 83"/>
                  <p:cNvSpPr>
                    <a:spLocks noChangeArrowheads="1"/>
                  </p:cNvSpPr>
                  <p:nvPr/>
                </p:nvSpPr>
                <p:spPr bwMode="auto">
                  <a:xfrm>
                    <a:off x="9172520" y="3154483"/>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82" name="Shape 84"/>
                  <p:cNvSpPr>
                    <a:spLocks noChangeArrowheads="1"/>
                  </p:cNvSpPr>
                  <p:nvPr/>
                </p:nvSpPr>
                <p:spPr bwMode="auto">
                  <a:xfrm>
                    <a:off x="9208081" y="3189821"/>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83" name="Shape 85"/>
                  <p:cNvSpPr>
                    <a:spLocks noChangeArrowheads="1"/>
                  </p:cNvSpPr>
                  <p:nvPr/>
                </p:nvSpPr>
                <p:spPr bwMode="auto">
                  <a:xfrm>
                    <a:off x="9243641" y="3225160"/>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84" name="Shape 86"/>
                  <p:cNvSpPr>
                    <a:spLocks noChangeArrowheads="1"/>
                  </p:cNvSpPr>
                  <p:nvPr/>
                </p:nvSpPr>
                <p:spPr bwMode="auto">
                  <a:xfrm>
                    <a:off x="9279204" y="326049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85" name="Shape 87"/>
                  <p:cNvSpPr>
                    <a:spLocks noChangeArrowheads="1"/>
                  </p:cNvSpPr>
                  <p:nvPr/>
                </p:nvSpPr>
                <p:spPr bwMode="auto">
                  <a:xfrm>
                    <a:off x="9314765" y="329583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86" name="Shape 88"/>
                  <p:cNvSpPr>
                    <a:spLocks noChangeArrowheads="1"/>
                  </p:cNvSpPr>
                  <p:nvPr/>
                </p:nvSpPr>
                <p:spPr bwMode="auto">
                  <a:xfrm>
                    <a:off x="9350326" y="3331177"/>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87" name="Shape 89"/>
                  <p:cNvSpPr>
                    <a:spLocks noChangeArrowheads="1"/>
                  </p:cNvSpPr>
                  <p:nvPr/>
                </p:nvSpPr>
                <p:spPr bwMode="auto">
                  <a:xfrm>
                    <a:off x="9385888" y="3366518"/>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88" name="Shape 90"/>
                  <p:cNvSpPr>
                    <a:spLocks noChangeArrowheads="1"/>
                  </p:cNvSpPr>
                  <p:nvPr/>
                </p:nvSpPr>
                <p:spPr bwMode="auto">
                  <a:xfrm>
                    <a:off x="9421448" y="3401856"/>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89" name="Shape 91"/>
                  <p:cNvSpPr>
                    <a:spLocks noChangeArrowheads="1"/>
                  </p:cNvSpPr>
                  <p:nvPr/>
                </p:nvSpPr>
                <p:spPr bwMode="auto">
                  <a:xfrm>
                    <a:off x="9457010" y="3437195"/>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0" name="Shape 81"/>
                  <p:cNvSpPr>
                    <a:spLocks noChangeArrowheads="1"/>
                  </p:cNvSpPr>
                  <p:nvPr/>
                </p:nvSpPr>
                <p:spPr bwMode="auto">
                  <a:xfrm>
                    <a:off x="8756438" y="3117871"/>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1" name="Shape 83"/>
                  <p:cNvSpPr>
                    <a:spLocks noChangeArrowheads="1"/>
                  </p:cNvSpPr>
                  <p:nvPr/>
                </p:nvSpPr>
                <p:spPr bwMode="auto">
                  <a:xfrm>
                    <a:off x="8791999" y="3153212"/>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2" name="Shape 84"/>
                  <p:cNvSpPr>
                    <a:spLocks noChangeArrowheads="1"/>
                  </p:cNvSpPr>
                  <p:nvPr/>
                </p:nvSpPr>
                <p:spPr bwMode="auto">
                  <a:xfrm>
                    <a:off x="8827557" y="318855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3" name="Shape 85"/>
                  <p:cNvSpPr>
                    <a:spLocks noChangeArrowheads="1"/>
                  </p:cNvSpPr>
                  <p:nvPr/>
                </p:nvSpPr>
                <p:spPr bwMode="auto">
                  <a:xfrm>
                    <a:off x="8863121" y="322389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4" name="Shape 86"/>
                  <p:cNvSpPr>
                    <a:spLocks noChangeArrowheads="1"/>
                  </p:cNvSpPr>
                  <p:nvPr/>
                </p:nvSpPr>
                <p:spPr bwMode="auto">
                  <a:xfrm>
                    <a:off x="8898681" y="3259229"/>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5" name="Shape 87"/>
                  <p:cNvSpPr>
                    <a:spLocks noChangeArrowheads="1"/>
                  </p:cNvSpPr>
                  <p:nvPr/>
                </p:nvSpPr>
                <p:spPr bwMode="auto">
                  <a:xfrm>
                    <a:off x="8934245" y="329456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6" name="Shape 88"/>
                  <p:cNvSpPr>
                    <a:spLocks noChangeArrowheads="1"/>
                  </p:cNvSpPr>
                  <p:nvPr/>
                </p:nvSpPr>
                <p:spPr bwMode="auto">
                  <a:xfrm>
                    <a:off x="8969806" y="332990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7" name="Shape 89"/>
                  <p:cNvSpPr>
                    <a:spLocks noChangeArrowheads="1"/>
                  </p:cNvSpPr>
                  <p:nvPr/>
                </p:nvSpPr>
                <p:spPr bwMode="auto">
                  <a:xfrm>
                    <a:off x="9005364" y="3365246"/>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8" name="Shape 90"/>
                  <p:cNvSpPr>
                    <a:spLocks noChangeArrowheads="1"/>
                  </p:cNvSpPr>
                  <p:nvPr/>
                </p:nvSpPr>
                <p:spPr bwMode="auto">
                  <a:xfrm>
                    <a:off x="9040928" y="3400587"/>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99" name="Shape 91"/>
                  <p:cNvSpPr>
                    <a:spLocks noChangeArrowheads="1"/>
                  </p:cNvSpPr>
                  <p:nvPr/>
                </p:nvSpPr>
                <p:spPr bwMode="auto">
                  <a:xfrm>
                    <a:off x="9076488" y="3435925"/>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0" name="Shape 81"/>
                  <p:cNvSpPr>
                    <a:spLocks noChangeArrowheads="1"/>
                  </p:cNvSpPr>
                  <p:nvPr/>
                </p:nvSpPr>
                <p:spPr bwMode="auto">
                  <a:xfrm>
                    <a:off x="9878011" y="3120847"/>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1" name="Shape 83"/>
                  <p:cNvSpPr>
                    <a:spLocks noChangeArrowheads="1"/>
                  </p:cNvSpPr>
                  <p:nvPr/>
                </p:nvSpPr>
                <p:spPr bwMode="auto">
                  <a:xfrm>
                    <a:off x="9913572" y="315618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2" name="Shape 84"/>
                  <p:cNvSpPr>
                    <a:spLocks noChangeArrowheads="1"/>
                  </p:cNvSpPr>
                  <p:nvPr/>
                </p:nvSpPr>
                <p:spPr bwMode="auto">
                  <a:xfrm>
                    <a:off x="9949133" y="319152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3" name="Shape 85"/>
                  <p:cNvSpPr>
                    <a:spLocks noChangeArrowheads="1"/>
                  </p:cNvSpPr>
                  <p:nvPr/>
                </p:nvSpPr>
                <p:spPr bwMode="auto">
                  <a:xfrm>
                    <a:off x="9984694" y="322686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4" name="Shape 86"/>
                  <p:cNvSpPr>
                    <a:spLocks noChangeArrowheads="1"/>
                  </p:cNvSpPr>
                  <p:nvPr/>
                </p:nvSpPr>
                <p:spPr bwMode="auto">
                  <a:xfrm>
                    <a:off x="10020257" y="3262206"/>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5" name="Shape 87"/>
                  <p:cNvSpPr>
                    <a:spLocks noChangeArrowheads="1"/>
                  </p:cNvSpPr>
                  <p:nvPr/>
                </p:nvSpPr>
                <p:spPr bwMode="auto">
                  <a:xfrm>
                    <a:off x="10055817" y="3297545"/>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6" name="Shape 88"/>
                  <p:cNvSpPr>
                    <a:spLocks noChangeArrowheads="1"/>
                  </p:cNvSpPr>
                  <p:nvPr/>
                </p:nvSpPr>
                <p:spPr bwMode="auto">
                  <a:xfrm>
                    <a:off x="10091378" y="3332882"/>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7" name="Shape 89"/>
                  <p:cNvSpPr>
                    <a:spLocks noChangeArrowheads="1"/>
                  </p:cNvSpPr>
                  <p:nvPr/>
                </p:nvSpPr>
                <p:spPr bwMode="auto">
                  <a:xfrm>
                    <a:off x="10126940" y="3368221"/>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8" name="Shape 90"/>
                  <p:cNvSpPr>
                    <a:spLocks noChangeArrowheads="1"/>
                  </p:cNvSpPr>
                  <p:nvPr/>
                </p:nvSpPr>
                <p:spPr bwMode="auto">
                  <a:xfrm>
                    <a:off x="10162501" y="340356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609" name="Shape 91"/>
                  <p:cNvSpPr>
                    <a:spLocks noChangeArrowheads="1"/>
                  </p:cNvSpPr>
                  <p:nvPr/>
                </p:nvSpPr>
                <p:spPr bwMode="auto">
                  <a:xfrm>
                    <a:off x="10198059" y="343890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48" name="Shape 93"/>
                  <p:cNvSpPr/>
                  <p:nvPr/>
                </p:nvSpPr>
                <p:spPr>
                  <a:xfrm>
                    <a:off x="9286002" y="3587521"/>
                    <a:ext cx="600684" cy="37850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grpSp>
              <p:nvGrpSpPr>
                <p:cNvPr id="14544" name="Group 225"/>
                <p:cNvGrpSpPr>
                  <a:grpSpLocks/>
                </p:cNvGrpSpPr>
                <p:nvPr/>
              </p:nvGrpSpPr>
              <p:grpSpPr bwMode="auto">
                <a:xfrm>
                  <a:off x="8026172" y="5017216"/>
                  <a:ext cx="1482497" cy="560772"/>
                  <a:chOff x="8680002" y="3063243"/>
                  <a:chExt cx="1654573" cy="903598"/>
                </a:xfrm>
              </p:grpSpPr>
              <p:sp>
                <p:nvSpPr>
                  <p:cNvPr id="14545" name="Shape 64"/>
                  <p:cNvSpPr>
                    <a:spLocks noChangeArrowheads="1"/>
                  </p:cNvSpPr>
                  <p:nvPr/>
                </p:nvSpPr>
                <p:spPr bwMode="auto">
                  <a:xfrm>
                    <a:off x="8680002" y="3063240"/>
                    <a:ext cx="1654573" cy="561099"/>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4546" name="Shape 81"/>
                  <p:cNvSpPr>
                    <a:spLocks noChangeArrowheads="1"/>
                  </p:cNvSpPr>
                  <p:nvPr/>
                </p:nvSpPr>
                <p:spPr bwMode="auto">
                  <a:xfrm>
                    <a:off x="9136957" y="311914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285" name="Shape 82"/>
                  <p:cNvSpPr/>
                  <p:nvPr/>
                </p:nvSpPr>
                <p:spPr>
                  <a:xfrm>
                    <a:off x="9591345" y="3094754"/>
                    <a:ext cx="260474" cy="381058"/>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4548" name="Shape 83"/>
                  <p:cNvSpPr>
                    <a:spLocks noChangeArrowheads="1"/>
                  </p:cNvSpPr>
                  <p:nvPr/>
                </p:nvSpPr>
                <p:spPr bwMode="auto">
                  <a:xfrm>
                    <a:off x="9172518" y="315448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49" name="Shape 84"/>
                  <p:cNvSpPr>
                    <a:spLocks noChangeArrowheads="1"/>
                  </p:cNvSpPr>
                  <p:nvPr/>
                </p:nvSpPr>
                <p:spPr bwMode="auto">
                  <a:xfrm>
                    <a:off x="9208079" y="3189819"/>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0" name="Shape 85"/>
                  <p:cNvSpPr>
                    <a:spLocks noChangeArrowheads="1"/>
                  </p:cNvSpPr>
                  <p:nvPr/>
                </p:nvSpPr>
                <p:spPr bwMode="auto">
                  <a:xfrm>
                    <a:off x="9243640" y="3225158"/>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1" name="Shape 86"/>
                  <p:cNvSpPr>
                    <a:spLocks noChangeArrowheads="1"/>
                  </p:cNvSpPr>
                  <p:nvPr/>
                </p:nvSpPr>
                <p:spPr bwMode="auto">
                  <a:xfrm>
                    <a:off x="9279202" y="3260497"/>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2" name="Shape 87"/>
                  <p:cNvSpPr>
                    <a:spLocks noChangeArrowheads="1"/>
                  </p:cNvSpPr>
                  <p:nvPr/>
                </p:nvSpPr>
                <p:spPr bwMode="auto">
                  <a:xfrm>
                    <a:off x="9314763" y="329583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3" name="Shape 88"/>
                  <p:cNvSpPr>
                    <a:spLocks noChangeArrowheads="1"/>
                  </p:cNvSpPr>
                  <p:nvPr/>
                </p:nvSpPr>
                <p:spPr bwMode="auto">
                  <a:xfrm>
                    <a:off x="9350324" y="333117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4" name="Shape 89"/>
                  <p:cNvSpPr>
                    <a:spLocks noChangeArrowheads="1"/>
                  </p:cNvSpPr>
                  <p:nvPr/>
                </p:nvSpPr>
                <p:spPr bwMode="auto">
                  <a:xfrm>
                    <a:off x="9385886" y="3366515"/>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5" name="Shape 90"/>
                  <p:cNvSpPr>
                    <a:spLocks noChangeArrowheads="1"/>
                  </p:cNvSpPr>
                  <p:nvPr/>
                </p:nvSpPr>
                <p:spPr bwMode="auto">
                  <a:xfrm>
                    <a:off x="9421447" y="3401854"/>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6" name="Shape 91"/>
                  <p:cNvSpPr>
                    <a:spLocks noChangeArrowheads="1"/>
                  </p:cNvSpPr>
                  <p:nvPr/>
                </p:nvSpPr>
                <p:spPr bwMode="auto">
                  <a:xfrm>
                    <a:off x="9457008" y="3437193"/>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7" name="Shape 81"/>
                  <p:cNvSpPr>
                    <a:spLocks noChangeArrowheads="1"/>
                  </p:cNvSpPr>
                  <p:nvPr/>
                </p:nvSpPr>
                <p:spPr bwMode="auto">
                  <a:xfrm>
                    <a:off x="8756433" y="311787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8" name="Shape 83"/>
                  <p:cNvSpPr>
                    <a:spLocks noChangeArrowheads="1"/>
                  </p:cNvSpPr>
                  <p:nvPr/>
                </p:nvSpPr>
                <p:spPr bwMode="auto">
                  <a:xfrm>
                    <a:off x="8791994" y="315321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59" name="Shape 84"/>
                  <p:cNvSpPr>
                    <a:spLocks noChangeArrowheads="1"/>
                  </p:cNvSpPr>
                  <p:nvPr/>
                </p:nvSpPr>
                <p:spPr bwMode="auto">
                  <a:xfrm>
                    <a:off x="8827555" y="3188550"/>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0" name="Shape 85"/>
                  <p:cNvSpPr>
                    <a:spLocks noChangeArrowheads="1"/>
                  </p:cNvSpPr>
                  <p:nvPr/>
                </p:nvSpPr>
                <p:spPr bwMode="auto">
                  <a:xfrm>
                    <a:off x="8863116" y="3223889"/>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1" name="Shape 86"/>
                  <p:cNvSpPr>
                    <a:spLocks noChangeArrowheads="1"/>
                  </p:cNvSpPr>
                  <p:nvPr/>
                </p:nvSpPr>
                <p:spPr bwMode="auto">
                  <a:xfrm>
                    <a:off x="8898678" y="3259228"/>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2" name="Shape 87"/>
                  <p:cNvSpPr>
                    <a:spLocks noChangeArrowheads="1"/>
                  </p:cNvSpPr>
                  <p:nvPr/>
                </p:nvSpPr>
                <p:spPr bwMode="auto">
                  <a:xfrm>
                    <a:off x="8934239" y="329456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3" name="Shape 88"/>
                  <p:cNvSpPr>
                    <a:spLocks noChangeArrowheads="1"/>
                  </p:cNvSpPr>
                  <p:nvPr/>
                </p:nvSpPr>
                <p:spPr bwMode="auto">
                  <a:xfrm>
                    <a:off x="8969800" y="332990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4" name="Shape 89"/>
                  <p:cNvSpPr>
                    <a:spLocks noChangeArrowheads="1"/>
                  </p:cNvSpPr>
                  <p:nvPr/>
                </p:nvSpPr>
                <p:spPr bwMode="auto">
                  <a:xfrm>
                    <a:off x="9005362" y="3365246"/>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5" name="Shape 90"/>
                  <p:cNvSpPr>
                    <a:spLocks noChangeArrowheads="1"/>
                  </p:cNvSpPr>
                  <p:nvPr/>
                </p:nvSpPr>
                <p:spPr bwMode="auto">
                  <a:xfrm>
                    <a:off x="9040923" y="3400585"/>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6" name="Shape 91"/>
                  <p:cNvSpPr>
                    <a:spLocks noChangeArrowheads="1"/>
                  </p:cNvSpPr>
                  <p:nvPr/>
                </p:nvSpPr>
                <p:spPr bwMode="auto">
                  <a:xfrm>
                    <a:off x="9076484" y="3435924"/>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7" name="Shape 81"/>
                  <p:cNvSpPr>
                    <a:spLocks noChangeArrowheads="1"/>
                  </p:cNvSpPr>
                  <p:nvPr/>
                </p:nvSpPr>
                <p:spPr bwMode="auto">
                  <a:xfrm>
                    <a:off x="9878007" y="312084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8" name="Shape 83"/>
                  <p:cNvSpPr>
                    <a:spLocks noChangeArrowheads="1"/>
                  </p:cNvSpPr>
                  <p:nvPr/>
                </p:nvSpPr>
                <p:spPr bwMode="auto">
                  <a:xfrm>
                    <a:off x="9913568" y="315618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69" name="Shape 84"/>
                  <p:cNvSpPr>
                    <a:spLocks noChangeArrowheads="1"/>
                  </p:cNvSpPr>
                  <p:nvPr/>
                </p:nvSpPr>
                <p:spPr bwMode="auto">
                  <a:xfrm>
                    <a:off x="9949129" y="3191526"/>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70" name="Shape 85"/>
                  <p:cNvSpPr>
                    <a:spLocks noChangeArrowheads="1"/>
                  </p:cNvSpPr>
                  <p:nvPr/>
                </p:nvSpPr>
                <p:spPr bwMode="auto">
                  <a:xfrm>
                    <a:off x="9984690" y="3226865"/>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71" name="Shape 86"/>
                  <p:cNvSpPr>
                    <a:spLocks noChangeArrowheads="1"/>
                  </p:cNvSpPr>
                  <p:nvPr/>
                </p:nvSpPr>
                <p:spPr bwMode="auto">
                  <a:xfrm>
                    <a:off x="10020252" y="3262204"/>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72" name="Shape 87"/>
                  <p:cNvSpPr>
                    <a:spLocks noChangeArrowheads="1"/>
                  </p:cNvSpPr>
                  <p:nvPr/>
                </p:nvSpPr>
                <p:spPr bwMode="auto">
                  <a:xfrm>
                    <a:off x="10055813" y="329754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73" name="Shape 88"/>
                  <p:cNvSpPr>
                    <a:spLocks noChangeArrowheads="1"/>
                  </p:cNvSpPr>
                  <p:nvPr/>
                </p:nvSpPr>
                <p:spPr bwMode="auto">
                  <a:xfrm>
                    <a:off x="10091374" y="333288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74" name="Shape 89"/>
                  <p:cNvSpPr>
                    <a:spLocks noChangeArrowheads="1"/>
                  </p:cNvSpPr>
                  <p:nvPr/>
                </p:nvSpPr>
                <p:spPr bwMode="auto">
                  <a:xfrm>
                    <a:off x="10126936" y="3368222"/>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75" name="Shape 90"/>
                  <p:cNvSpPr>
                    <a:spLocks noChangeArrowheads="1"/>
                  </p:cNvSpPr>
                  <p:nvPr/>
                </p:nvSpPr>
                <p:spPr bwMode="auto">
                  <a:xfrm>
                    <a:off x="10162497" y="3403561"/>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4576" name="Shape 91"/>
                  <p:cNvSpPr>
                    <a:spLocks noChangeArrowheads="1"/>
                  </p:cNvSpPr>
                  <p:nvPr/>
                </p:nvSpPr>
                <p:spPr bwMode="auto">
                  <a:xfrm>
                    <a:off x="10198058" y="3438900"/>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5" name="Shape 93"/>
                  <p:cNvSpPr/>
                  <p:nvPr/>
                </p:nvSpPr>
                <p:spPr>
                  <a:xfrm>
                    <a:off x="9286574" y="3588340"/>
                    <a:ext cx="600684" cy="37850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grpSp>
          <p:sp>
            <p:nvSpPr>
              <p:cNvPr id="370" name="Flowchart: Process 327"/>
              <p:cNvSpPr/>
              <p:nvPr/>
            </p:nvSpPr>
            <p:spPr>
              <a:xfrm>
                <a:off x="9280926" y="3709916"/>
                <a:ext cx="1141518" cy="350759"/>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Contrastive loss</a:t>
                </a:r>
                <a:endParaRPr lang="zh-CN" altLang="en-US" sz="1600" dirty="0">
                  <a:solidFill>
                    <a:schemeClr val="tx1"/>
                  </a:solidFill>
                </a:endParaRPr>
              </a:p>
            </p:txBody>
          </p:sp>
        </p:grpSp>
        <p:cxnSp>
          <p:nvCxnSpPr>
            <p:cNvPr id="371" name="肘形连接符 370"/>
            <p:cNvCxnSpPr/>
            <p:nvPr/>
          </p:nvCxnSpPr>
          <p:spPr>
            <a:xfrm>
              <a:off x="9506372" y="2524317"/>
              <a:ext cx="207982" cy="1115765"/>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39" name="组合 357"/>
          <p:cNvGrpSpPr>
            <a:grpSpLocks/>
          </p:cNvGrpSpPr>
          <p:nvPr/>
        </p:nvGrpSpPr>
        <p:grpSpPr bwMode="auto">
          <a:xfrm>
            <a:off x="3763963" y="1333500"/>
            <a:ext cx="1638300" cy="5391150"/>
            <a:chOff x="3763347" y="1333499"/>
            <a:chExt cx="1638300" cy="5391151"/>
          </a:xfrm>
        </p:grpSpPr>
        <p:pic>
          <p:nvPicPr>
            <p:cNvPr id="14534"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347" y="1333499"/>
              <a:ext cx="1638300" cy="53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35"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095" y="4016379"/>
              <a:ext cx="1066801" cy="22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36"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9571" y="1543338"/>
              <a:ext cx="1066801" cy="22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 name="Flowchart: Process 327"/>
            <p:cNvSpPr/>
            <p:nvPr/>
          </p:nvSpPr>
          <p:spPr>
            <a:xfrm>
              <a:off x="3995122" y="6254750"/>
              <a:ext cx="1155700" cy="338138"/>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Group Pair</a:t>
              </a:r>
              <a:endParaRPr lang="zh-CN" altLang="en-US" sz="1600" dirty="0">
                <a:solidFill>
                  <a:schemeClr val="tx1"/>
                </a:solidFill>
              </a:endParaRPr>
            </a:p>
          </p:txBody>
        </p:sp>
      </p:grpSp>
      <p:grpSp>
        <p:nvGrpSpPr>
          <p:cNvPr id="14340" name="组合 4"/>
          <p:cNvGrpSpPr>
            <a:grpSpLocks/>
          </p:cNvGrpSpPr>
          <p:nvPr/>
        </p:nvGrpSpPr>
        <p:grpSpPr bwMode="auto">
          <a:xfrm>
            <a:off x="5634038" y="3876675"/>
            <a:ext cx="1438275" cy="2459038"/>
            <a:chOff x="5633475" y="3876996"/>
            <a:chExt cx="1438275" cy="2458887"/>
          </a:xfrm>
        </p:grpSpPr>
        <p:pic>
          <p:nvPicPr>
            <p:cNvPr id="14456"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3475" y="3876996"/>
              <a:ext cx="1438275" cy="24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457" name="Group 2"/>
            <p:cNvGrpSpPr>
              <a:grpSpLocks/>
            </p:cNvGrpSpPr>
            <p:nvPr/>
          </p:nvGrpSpPr>
          <p:grpSpPr bwMode="auto">
            <a:xfrm>
              <a:off x="5681858" y="4224115"/>
              <a:ext cx="1276271" cy="1861610"/>
              <a:chOff x="6278874" y="1698481"/>
              <a:chExt cx="1695878" cy="2436350"/>
            </a:xfrm>
          </p:grpSpPr>
          <p:grpSp>
            <p:nvGrpSpPr>
              <p:cNvPr id="14458" name="Group 94"/>
              <p:cNvGrpSpPr>
                <a:grpSpLocks/>
              </p:cNvGrpSpPr>
              <p:nvPr/>
            </p:nvGrpSpPr>
            <p:grpSpPr bwMode="auto">
              <a:xfrm>
                <a:off x="6278874" y="1698481"/>
                <a:ext cx="1695878" cy="631030"/>
                <a:chOff x="8211" y="472658"/>
                <a:chExt cx="6056483" cy="2267758"/>
              </a:xfrm>
            </p:grpSpPr>
            <p:sp>
              <p:nvSpPr>
                <p:cNvPr id="14510"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4511"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12"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13"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14"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15"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16"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17"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18"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19"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20"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21"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22"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23"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45" name="Shape 82"/>
                <p:cNvSpPr/>
                <p:nvPr/>
              </p:nvSpPr>
              <p:spPr>
                <a:xfrm>
                  <a:off x="3658313" y="938007"/>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4525"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26"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27"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28"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29"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30"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31"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32"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33"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4459" name="Group 94"/>
              <p:cNvGrpSpPr>
                <a:grpSpLocks/>
              </p:cNvGrpSpPr>
              <p:nvPr/>
            </p:nvGrpSpPr>
            <p:grpSpPr bwMode="auto">
              <a:xfrm>
                <a:off x="6278874" y="2403175"/>
                <a:ext cx="1695878" cy="631031"/>
                <a:chOff x="8211" y="472659"/>
                <a:chExt cx="6056483" cy="2267761"/>
              </a:xfrm>
            </p:grpSpPr>
            <p:sp>
              <p:nvSpPr>
                <p:cNvPr id="14486"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4487"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88"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89"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0"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1"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2"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3"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4"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5"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6"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7"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8"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99"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21" name="Shape 82"/>
                <p:cNvSpPr/>
                <p:nvPr/>
              </p:nvSpPr>
              <p:spPr>
                <a:xfrm>
                  <a:off x="3658313" y="936474"/>
                  <a:ext cx="693073" cy="1000436"/>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4501"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02"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03"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04"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05"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06"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07"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08"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509"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4460" name="Group 94"/>
              <p:cNvGrpSpPr>
                <a:grpSpLocks/>
              </p:cNvGrpSpPr>
              <p:nvPr/>
            </p:nvGrpSpPr>
            <p:grpSpPr bwMode="auto">
              <a:xfrm>
                <a:off x="6278874" y="3109966"/>
                <a:ext cx="1695878" cy="1024865"/>
                <a:chOff x="8211" y="472659"/>
                <a:chExt cx="6056483" cy="3683100"/>
              </a:xfrm>
            </p:grpSpPr>
            <p:sp>
              <p:nvSpPr>
                <p:cNvPr id="14461"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4462"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63"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64"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65"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66"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67"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68"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69"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70"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71"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72"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73"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74"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96" name="Shape 82"/>
                <p:cNvSpPr/>
                <p:nvPr/>
              </p:nvSpPr>
              <p:spPr>
                <a:xfrm>
                  <a:off x="3658313" y="934871"/>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4476"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77"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78"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79"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80"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81"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82"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83"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84"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06" name="Shape 93"/>
                <p:cNvSpPr/>
                <p:nvPr/>
              </p:nvSpPr>
              <p:spPr>
                <a:xfrm>
                  <a:off x="2000964" y="2786426"/>
                  <a:ext cx="2147023" cy="136627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grpSp>
        <p:nvGrpSpPr>
          <p:cNvPr id="14341" name="Group 326"/>
          <p:cNvGrpSpPr>
            <a:grpSpLocks/>
          </p:cNvGrpSpPr>
          <p:nvPr/>
        </p:nvGrpSpPr>
        <p:grpSpPr bwMode="auto">
          <a:xfrm>
            <a:off x="6946900" y="4335463"/>
            <a:ext cx="1066800" cy="1728787"/>
            <a:chOff x="6693898" y="1879772"/>
            <a:chExt cx="1855474" cy="2912536"/>
          </a:xfrm>
        </p:grpSpPr>
        <p:sp>
          <p:nvSpPr>
            <p:cNvPr id="257" name="Flowchart: Process 327"/>
            <p:cNvSpPr/>
            <p:nvPr/>
          </p:nvSpPr>
          <p:spPr>
            <a:xfrm>
              <a:off x="6693898" y="3016436"/>
              <a:ext cx="1444068" cy="569671"/>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4449" name="Group 328"/>
            <p:cNvGrpSpPr>
              <a:grpSpLocks/>
            </p:cNvGrpSpPr>
            <p:nvPr/>
          </p:nvGrpSpPr>
          <p:grpSpPr bwMode="auto">
            <a:xfrm>
              <a:off x="6992186" y="1879772"/>
              <a:ext cx="1557186" cy="2912536"/>
              <a:chOff x="6992186" y="1879772"/>
              <a:chExt cx="1557186" cy="2912536"/>
            </a:xfrm>
          </p:grpSpPr>
          <p:sp>
            <p:nvSpPr>
              <p:cNvPr id="259" name="Freeform 329"/>
              <p:cNvSpPr/>
              <p:nvPr/>
            </p:nvSpPr>
            <p:spPr>
              <a:xfrm>
                <a:off x="6992099" y="1879772"/>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0" name="Freeform 330"/>
              <p:cNvSpPr/>
              <p:nvPr/>
            </p:nvSpPr>
            <p:spPr>
              <a:xfrm flipV="1">
                <a:off x="6992099" y="3476451"/>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1" name="Straight Connector 331"/>
              <p:cNvCxnSpPr/>
              <p:nvPr/>
            </p:nvCxnSpPr>
            <p:spPr>
              <a:xfrm flipV="1">
                <a:off x="8391989" y="3107369"/>
                <a:ext cx="0" cy="936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2" name="Straight Connector 332"/>
              <p:cNvCxnSpPr/>
              <p:nvPr/>
            </p:nvCxnSpPr>
            <p:spPr>
              <a:xfrm flipV="1">
                <a:off x="8391989" y="3468428"/>
                <a:ext cx="0" cy="11500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3" name="Straight Connector 333"/>
              <p:cNvCxnSpPr/>
              <p:nvPr/>
            </p:nvCxnSpPr>
            <p:spPr>
              <a:xfrm>
                <a:off x="8391989" y="3110045"/>
                <a:ext cx="157383" cy="2273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4" name="Straight Connector 334"/>
              <p:cNvCxnSpPr/>
              <p:nvPr/>
            </p:nvCxnSpPr>
            <p:spPr>
              <a:xfrm flipV="1">
                <a:off x="8391989" y="3337377"/>
                <a:ext cx="157383" cy="25140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pic>
        <p:nvPicPr>
          <p:cNvPr id="14342" name="Content Placeholder 3"/>
          <p:cNvPicPr>
            <a:picLocks noGrp="1" noChangeAspect="1"/>
          </p:cNvPicPr>
          <p:nvPr>
            <p:ph idx="1"/>
          </p:nvPr>
        </p:nvPicPr>
        <p:blipFill>
          <a:blip r:embed="rId8">
            <a:extLst>
              <a:ext uri="{28A0092B-C50C-407E-A947-70E740481C1C}">
                <a14:useLocalDpi xmlns:a14="http://schemas.microsoft.com/office/drawing/2010/main" val="0"/>
              </a:ext>
            </a:extLst>
          </a:blip>
          <a:srcRect/>
          <a:stretch>
            <a:fillRect/>
          </a:stretch>
        </p:blipFill>
        <p:spPr>
          <a:xfrm>
            <a:off x="315913" y="1147763"/>
            <a:ext cx="2406650" cy="3082925"/>
          </a:xfrm>
        </p:spPr>
      </p:pic>
      <p:sp>
        <p:nvSpPr>
          <p:cNvPr id="14343" name="Title 1"/>
          <p:cNvSpPr>
            <a:spLocks noGrp="1"/>
          </p:cNvSpPr>
          <p:nvPr>
            <p:ph type="title"/>
          </p:nvPr>
        </p:nvSpPr>
        <p:spPr/>
        <p:txBody>
          <a:bodyPr/>
          <a:lstStyle/>
          <a:p>
            <a:r>
              <a:rPr lang="en-US" altLang="zh-CN" sz="2800" b="1" smtClean="0"/>
              <a:t>… and then passed through CNN</a:t>
            </a:r>
            <a:r>
              <a:rPr lang="en-US" altLang="zh-CN" sz="2800" b="1" baseline="-25000" smtClean="0"/>
              <a:t>2</a:t>
            </a:r>
            <a:r>
              <a:rPr lang="en-US" altLang="zh-CN" sz="2800" b="1" smtClean="0"/>
              <a:t> and computed loss value</a:t>
            </a:r>
            <a:endParaRPr lang="zh-CN" altLang="en-US" sz="2800" b="1" smtClean="0"/>
          </a:p>
        </p:txBody>
      </p:sp>
      <p:pic>
        <p:nvPicPr>
          <p:cNvPr id="14344" name="Content Placeholder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85750" y="3771900"/>
            <a:ext cx="24701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Content Placeholder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100388" y="4318000"/>
            <a:ext cx="4746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Content Placeholder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098800" y="1643063"/>
            <a:ext cx="4746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9" name="组合 2"/>
          <p:cNvGrpSpPr>
            <a:grpSpLocks/>
          </p:cNvGrpSpPr>
          <p:nvPr/>
        </p:nvGrpSpPr>
        <p:grpSpPr bwMode="auto">
          <a:xfrm>
            <a:off x="5608638" y="1531938"/>
            <a:ext cx="1438275" cy="2317750"/>
            <a:chOff x="5609248" y="1531950"/>
            <a:chExt cx="1438275" cy="2317986"/>
          </a:xfrm>
        </p:grpSpPr>
        <p:pic>
          <p:nvPicPr>
            <p:cNvPr id="1437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9248" y="1531950"/>
              <a:ext cx="1438275" cy="231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71" name="Group 2"/>
            <p:cNvGrpSpPr>
              <a:grpSpLocks/>
            </p:cNvGrpSpPr>
            <p:nvPr/>
          </p:nvGrpSpPr>
          <p:grpSpPr bwMode="auto">
            <a:xfrm>
              <a:off x="5676378" y="1778795"/>
              <a:ext cx="1276271" cy="1861610"/>
              <a:chOff x="6278874" y="1698481"/>
              <a:chExt cx="1695878" cy="2436350"/>
            </a:xfrm>
          </p:grpSpPr>
          <p:grpSp>
            <p:nvGrpSpPr>
              <p:cNvPr id="14372" name="Group 94"/>
              <p:cNvGrpSpPr>
                <a:grpSpLocks/>
              </p:cNvGrpSpPr>
              <p:nvPr/>
            </p:nvGrpSpPr>
            <p:grpSpPr bwMode="auto">
              <a:xfrm>
                <a:off x="6278874" y="1698481"/>
                <a:ext cx="1695878" cy="631030"/>
                <a:chOff x="8211" y="472658"/>
                <a:chExt cx="6056483" cy="2267758"/>
              </a:xfrm>
            </p:grpSpPr>
            <p:sp>
              <p:nvSpPr>
                <p:cNvPr id="14424"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4425"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26"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27"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28"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29"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30"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31"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32"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33"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34"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35"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36"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37"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8" name="Shape 82"/>
                <p:cNvSpPr/>
                <p:nvPr/>
              </p:nvSpPr>
              <p:spPr>
                <a:xfrm>
                  <a:off x="3659751" y="932056"/>
                  <a:ext cx="693073" cy="100059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4439"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40"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41"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42"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43"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44"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45"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46"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47"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4373" name="Group 94"/>
              <p:cNvGrpSpPr>
                <a:grpSpLocks/>
              </p:cNvGrpSpPr>
              <p:nvPr/>
            </p:nvGrpSpPr>
            <p:grpSpPr bwMode="auto">
              <a:xfrm>
                <a:off x="6278874" y="2403175"/>
                <a:ext cx="1695878" cy="631031"/>
                <a:chOff x="8211" y="472659"/>
                <a:chExt cx="6056483" cy="2267761"/>
              </a:xfrm>
            </p:grpSpPr>
            <p:sp>
              <p:nvSpPr>
                <p:cNvPr id="14400"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4401"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02"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03"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04"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05"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06"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07"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08"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09"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10"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11"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12"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13"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03" name="Shape 82"/>
                <p:cNvSpPr/>
                <p:nvPr/>
              </p:nvSpPr>
              <p:spPr>
                <a:xfrm>
                  <a:off x="3659751" y="930943"/>
                  <a:ext cx="693073" cy="1000600"/>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4415"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16"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17"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18"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19"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20"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21"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22"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423"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4374" name="Group 94"/>
              <p:cNvGrpSpPr>
                <a:grpSpLocks/>
              </p:cNvGrpSpPr>
              <p:nvPr/>
            </p:nvGrpSpPr>
            <p:grpSpPr bwMode="auto">
              <a:xfrm>
                <a:off x="6278874" y="3109966"/>
                <a:ext cx="1695878" cy="1024865"/>
                <a:chOff x="8211" y="472659"/>
                <a:chExt cx="6056483" cy="3683100"/>
              </a:xfrm>
            </p:grpSpPr>
            <p:sp>
              <p:nvSpPr>
                <p:cNvPr id="14375"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4376"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77"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78"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79"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80"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81"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82"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83"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84"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85"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86"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87"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88"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78" name="Shape 82"/>
                <p:cNvSpPr/>
                <p:nvPr/>
              </p:nvSpPr>
              <p:spPr>
                <a:xfrm>
                  <a:off x="3659751" y="937218"/>
                  <a:ext cx="693073" cy="1000601"/>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4390"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91"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92"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93"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94"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95"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96"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97"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4398"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88" name="Shape 93"/>
                <p:cNvSpPr/>
                <p:nvPr/>
              </p:nvSpPr>
              <p:spPr>
                <a:xfrm>
                  <a:off x="2002402" y="2789076"/>
                  <a:ext cx="2147023" cy="1366495"/>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grpSp>
        <p:nvGrpSpPr>
          <p:cNvPr id="14350" name="Group 326"/>
          <p:cNvGrpSpPr>
            <a:grpSpLocks/>
          </p:cNvGrpSpPr>
          <p:nvPr/>
        </p:nvGrpSpPr>
        <p:grpSpPr bwMode="auto">
          <a:xfrm>
            <a:off x="6937375" y="1662113"/>
            <a:ext cx="1057275" cy="1727200"/>
            <a:chOff x="6693898" y="1879772"/>
            <a:chExt cx="1855474" cy="2912536"/>
          </a:xfrm>
        </p:grpSpPr>
        <p:sp>
          <p:nvSpPr>
            <p:cNvPr id="160" name="Flowchart: Process 327"/>
            <p:cNvSpPr/>
            <p:nvPr/>
          </p:nvSpPr>
          <p:spPr>
            <a:xfrm>
              <a:off x="6693898" y="3017481"/>
              <a:ext cx="1443146" cy="570194"/>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4363" name="Group 328"/>
            <p:cNvGrpSpPr>
              <a:grpSpLocks/>
            </p:cNvGrpSpPr>
            <p:nvPr/>
          </p:nvGrpSpPr>
          <p:grpSpPr bwMode="auto">
            <a:xfrm>
              <a:off x="6992186" y="1879772"/>
              <a:ext cx="1557186" cy="2912536"/>
              <a:chOff x="6992186" y="1879772"/>
              <a:chExt cx="1557186" cy="2912536"/>
            </a:xfrm>
          </p:grpSpPr>
          <p:sp>
            <p:nvSpPr>
              <p:cNvPr id="162" name="Freeform 329"/>
              <p:cNvSpPr/>
              <p:nvPr/>
            </p:nvSpPr>
            <p:spPr>
              <a:xfrm>
                <a:off x="6992000" y="1879772"/>
                <a:ext cx="1401356" cy="1314388"/>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 name="Freeform 330"/>
              <p:cNvSpPr/>
              <p:nvPr/>
            </p:nvSpPr>
            <p:spPr>
              <a:xfrm flipV="1">
                <a:off x="6992000" y="3477918"/>
                <a:ext cx="1401356" cy="1314390"/>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64" name="Straight Connector 331"/>
              <p:cNvCxnSpPr/>
              <p:nvPr/>
            </p:nvCxnSpPr>
            <p:spPr>
              <a:xfrm flipV="1">
                <a:off x="8393356" y="3108497"/>
                <a:ext cx="0" cy="936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5" name="Straight Connector 332"/>
              <p:cNvCxnSpPr/>
              <p:nvPr/>
            </p:nvCxnSpPr>
            <p:spPr>
              <a:xfrm flipV="1">
                <a:off x="8393356" y="3469888"/>
                <a:ext cx="0" cy="1124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6" name="Straight Connector 333"/>
              <p:cNvCxnSpPr/>
              <p:nvPr/>
            </p:nvCxnSpPr>
            <p:spPr>
              <a:xfrm>
                <a:off x="8393356" y="3108497"/>
                <a:ext cx="156016" cy="22754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7" name="Straight Connector 334"/>
              <p:cNvCxnSpPr/>
              <p:nvPr/>
            </p:nvCxnSpPr>
            <p:spPr>
              <a:xfrm flipV="1">
                <a:off x="8393356" y="3336040"/>
                <a:ext cx="156016" cy="25163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cxnSp>
        <p:nvCxnSpPr>
          <p:cNvPr id="277" name="Straight Arrow Connector 5"/>
          <p:cNvCxnSpPr/>
          <p:nvPr/>
        </p:nvCxnSpPr>
        <p:spPr>
          <a:xfrm>
            <a:off x="4959350" y="2057400"/>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5"/>
          <p:cNvCxnSpPr/>
          <p:nvPr/>
        </p:nvCxnSpPr>
        <p:spPr>
          <a:xfrm>
            <a:off x="4959350" y="260032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5"/>
          <p:cNvCxnSpPr/>
          <p:nvPr/>
        </p:nvCxnSpPr>
        <p:spPr>
          <a:xfrm>
            <a:off x="4959350" y="31146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5"/>
          <p:cNvCxnSpPr/>
          <p:nvPr/>
        </p:nvCxnSpPr>
        <p:spPr>
          <a:xfrm>
            <a:off x="3602038" y="2581275"/>
            <a:ext cx="438150"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5"/>
          <p:cNvCxnSpPr/>
          <p:nvPr/>
        </p:nvCxnSpPr>
        <p:spPr>
          <a:xfrm>
            <a:off x="3602038" y="5251450"/>
            <a:ext cx="44767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5"/>
          <p:cNvCxnSpPr/>
          <p:nvPr/>
        </p:nvCxnSpPr>
        <p:spPr>
          <a:xfrm>
            <a:off x="4959350" y="4497388"/>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5"/>
          <p:cNvCxnSpPr/>
          <p:nvPr/>
        </p:nvCxnSpPr>
        <p:spPr>
          <a:xfrm>
            <a:off x="4959350" y="5040313"/>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5"/>
          <p:cNvCxnSpPr/>
          <p:nvPr/>
        </p:nvCxnSpPr>
        <p:spPr>
          <a:xfrm>
            <a:off x="4959350" y="55530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7" name="TextBox 366"/>
          <p:cNvSpPr txBox="1">
            <a:spLocks noChangeArrowheads="1"/>
          </p:cNvSpPr>
          <p:nvPr/>
        </p:nvSpPr>
        <p:spPr bwMode="auto">
          <a:xfrm>
            <a:off x="7820025" y="1473200"/>
            <a:ext cx="3114675" cy="7381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b="1">
                <a:solidFill>
                  <a:srgbClr val="C00000"/>
                </a:solidFill>
              </a:rPr>
              <a:t>CNN</a:t>
            </a:r>
            <a:r>
              <a:rPr lang="en-US" altLang="zh-CN" b="1" baseline="-25000">
                <a:solidFill>
                  <a:srgbClr val="C00000"/>
                </a:solidFill>
              </a:rPr>
              <a:t>2</a:t>
            </a:r>
            <a:r>
              <a:rPr lang="en-US" altLang="zh-CN"/>
              <a:t>:   a second ConvNet producing shape descriptors </a:t>
            </a:r>
            <a:endParaRPr lang="zh-CN" altLang="en-US"/>
          </a:p>
        </p:txBody>
      </p:sp>
      <p:sp>
        <p:nvSpPr>
          <p:cNvPr id="275" name="Right Brace 7"/>
          <p:cNvSpPr/>
          <p:nvPr/>
        </p:nvSpPr>
        <p:spPr>
          <a:xfrm>
            <a:off x="2755900" y="1531938"/>
            <a:ext cx="201613" cy="2116137"/>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276" name="Right Brace 7"/>
          <p:cNvSpPr/>
          <p:nvPr/>
        </p:nvSpPr>
        <p:spPr>
          <a:xfrm>
            <a:off x="2755900" y="4254500"/>
            <a:ext cx="201613" cy="2116138"/>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Tree>
    <p:custDataLst>
      <p:tags r:id="rId1"/>
    </p:custDataLst>
  </p:cSld>
  <p:clrMapOvr>
    <a:masterClrMapping/>
  </p:clrMapOvr>
  <p:transition spd="slow" advTm="2239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367"/>
                                        </p:tgtEl>
                                        <p:attrNameLst>
                                          <p:attrName>style.visibility</p:attrName>
                                        </p:attrNameLst>
                                      </p:cBhvr>
                                      <p:to>
                                        <p:strVal val="visible"/>
                                      </p:to>
                                    </p:set>
                                    <p:animEffect transition="in" filter="fade">
                                      <p:cBhvr>
                                        <p:cTn id="11" dur="250"/>
                                        <p:tgtEl>
                                          <p:spTgt spid="367"/>
                                        </p:tgtEl>
                                      </p:cBhvr>
                                    </p:animEffect>
                                    <p:anim calcmode="lin" valueType="num">
                                      <p:cBhvr>
                                        <p:cTn id="12" dur="250" fill="hold"/>
                                        <p:tgtEl>
                                          <p:spTgt spid="367"/>
                                        </p:tgtEl>
                                        <p:attrNameLst>
                                          <p:attrName>ppt_x</p:attrName>
                                        </p:attrNameLst>
                                      </p:cBhvr>
                                      <p:tavLst>
                                        <p:tav tm="0">
                                          <p:val>
                                            <p:strVal val="#ppt_x"/>
                                          </p:val>
                                        </p:tav>
                                        <p:tav tm="100000">
                                          <p:val>
                                            <p:strVal val="#ppt_x"/>
                                          </p:val>
                                        </p:tav>
                                      </p:tavLst>
                                    </p:anim>
                                    <p:anim calcmode="lin" valueType="num">
                                      <p:cBhvr>
                                        <p:cTn id="13" dur="250" fill="hold"/>
                                        <p:tgtEl>
                                          <p:spTgt spid="367"/>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7" presetClass="exit" presetSubtype="0" fill="hold" grpId="1" nodeType="clickEffect">
                                  <p:stCondLst>
                                    <p:cond delay="0"/>
                                  </p:stCondLst>
                                  <p:childTnLst>
                                    <p:animEffect transition="out" filter="fade">
                                      <p:cBhvr>
                                        <p:cTn id="17" dur="250"/>
                                        <p:tgtEl>
                                          <p:spTgt spid="367"/>
                                        </p:tgtEl>
                                      </p:cBhvr>
                                    </p:animEffect>
                                    <p:anim calcmode="lin" valueType="num">
                                      <p:cBhvr>
                                        <p:cTn id="18" dur="250"/>
                                        <p:tgtEl>
                                          <p:spTgt spid="367"/>
                                        </p:tgtEl>
                                        <p:attrNameLst>
                                          <p:attrName>ppt_x</p:attrName>
                                        </p:attrNameLst>
                                      </p:cBhvr>
                                      <p:tavLst>
                                        <p:tav tm="0">
                                          <p:val>
                                            <p:strVal val="ppt_x"/>
                                          </p:val>
                                        </p:tav>
                                        <p:tav tm="100000">
                                          <p:val>
                                            <p:strVal val="ppt_x"/>
                                          </p:val>
                                        </p:tav>
                                      </p:tavLst>
                                    </p:anim>
                                    <p:anim calcmode="lin" valueType="num">
                                      <p:cBhvr>
                                        <p:cTn id="19" dur="250"/>
                                        <p:tgtEl>
                                          <p:spTgt spid="367"/>
                                        </p:tgtEl>
                                        <p:attrNameLst>
                                          <p:attrName>ppt_y</p:attrName>
                                        </p:attrNameLst>
                                      </p:cBhvr>
                                      <p:tavLst>
                                        <p:tav tm="0">
                                          <p:val>
                                            <p:strVal val="ppt_y"/>
                                          </p:val>
                                        </p:tav>
                                        <p:tav tm="100000">
                                          <p:val>
                                            <p:strVal val="ppt_y-.1"/>
                                          </p:val>
                                        </p:tav>
                                      </p:tavLst>
                                    </p:anim>
                                    <p:set>
                                      <p:cBhvr>
                                        <p:cTn id="20" dur="1" fill="hold">
                                          <p:stCondLst>
                                            <p:cond delay="249"/>
                                          </p:stCondLst>
                                        </p:cTn>
                                        <p:tgtEl>
                                          <p:spTgt spid="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p:bldP spid="36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8"/>
          <p:cNvGrpSpPr>
            <a:grpSpLocks/>
          </p:cNvGrpSpPr>
          <p:nvPr/>
        </p:nvGrpSpPr>
        <p:grpSpPr bwMode="auto">
          <a:xfrm>
            <a:off x="8023225" y="2349500"/>
            <a:ext cx="2398713" cy="3228975"/>
            <a:chOff x="8023510" y="2349731"/>
            <a:chExt cx="2398934" cy="3228257"/>
          </a:xfrm>
        </p:grpSpPr>
        <p:cxnSp>
          <p:nvCxnSpPr>
            <p:cNvPr id="463" name="肘形连接符 462"/>
            <p:cNvCxnSpPr/>
            <p:nvPr/>
          </p:nvCxnSpPr>
          <p:spPr>
            <a:xfrm>
              <a:off x="9506372" y="2524317"/>
              <a:ext cx="207982" cy="1115765"/>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4" name="肘形连接符 463"/>
            <p:cNvCxnSpPr/>
            <p:nvPr/>
          </p:nvCxnSpPr>
          <p:spPr>
            <a:xfrm flipV="1">
              <a:off x="9507960" y="4189235"/>
              <a:ext cx="211156" cy="1001489"/>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658" name="组合 7"/>
            <p:cNvGrpSpPr>
              <a:grpSpLocks/>
            </p:cNvGrpSpPr>
            <p:nvPr/>
          </p:nvGrpSpPr>
          <p:grpSpPr bwMode="auto">
            <a:xfrm>
              <a:off x="8023510" y="2349731"/>
              <a:ext cx="2398934" cy="3228257"/>
              <a:chOff x="8023510" y="2349731"/>
              <a:chExt cx="2398934" cy="3228257"/>
            </a:xfrm>
          </p:grpSpPr>
          <p:grpSp>
            <p:nvGrpSpPr>
              <p:cNvPr id="15659" name="组合 5"/>
              <p:cNvGrpSpPr>
                <a:grpSpLocks/>
              </p:cNvGrpSpPr>
              <p:nvPr/>
            </p:nvGrpSpPr>
            <p:grpSpPr bwMode="auto">
              <a:xfrm>
                <a:off x="8023510" y="2349731"/>
                <a:ext cx="1485159" cy="3228257"/>
                <a:chOff x="8023510" y="2349731"/>
                <a:chExt cx="1485159" cy="3228257"/>
              </a:xfrm>
            </p:grpSpPr>
            <p:grpSp>
              <p:nvGrpSpPr>
                <p:cNvPr id="15661" name="Group 225"/>
                <p:cNvGrpSpPr>
                  <a:grpSpLocks/>
                </p:cNvGrpSpPr>
                <p:nvPr/>
              </p:nvGrpSpPr>
              <p:grpSpPr bwMode="auto">
                <a:xfrm>
                  <a:off x="8023510" y="2349731"/>
                  <a:ext cx="1482497" cy="560771"/>
                  <a:chOff x="8680003" y="3063245"/>
                  <a:chExt cx="1654573" cy="903595"/>
                </a:xfrm>
              </p:grpSpPr>
              <p:sp>
                <p:nvSpPr>
                  <p:cNvPr id="15696" name="Shape 64"/>
                  <p:cNvSpPr>
                    <a:spLocks noChangeArrowheads="1"/>
                  </p:cNvSpPr>
                  <p:nvPr/>
                </p:nvSpPr>
                <p:spPr bwMode="auto">
                  <a:xfrm>
                    <a:off x="8680003" y="3063245"/>
                    <a:ext cx="1654573" cy="561101"/>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5697" name="Shape 81"/>
                  <p:cNvSpPr>
                    <a:spLocks noChangeArrowheads="1"/>
                  </p:cNvSpPr>
                  <p:nvPr/>
                </p:nvSpPr>
                <p:spPr bwMode="auto">
                  <a:xfrm>
                    <a:off x="9136958" y="3119144"/>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8" name="Shape 82"/>
                  <p:cNvSpPr/>
                  <p:nvPr/>
                </p:nvSpPr>
                <p:spPr>
                  <a:xfrm>
                    <a:off x="9590774" y="3093934"/>
                    <a:ext cx="260474" cy="38105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5699" name="Shape 83"/>
                  <p:cNvSpPr>
                    <a:spLocks noChangeArrowheads="1"/>
                  </p:cNvSpPr>
                  <p:nvPr/>
                </p:nvSpPr>
                <p:spPr bwMode="auto">
                  <a:xfrm>
                    <a:off x="9172520" y="3154483"/>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0" name="Shape 84"/>
                  <p:cNvSpPr>
                    <a:spLocks noChangeArrowheads="1"/>
                  </p:cNvSpPr>
                  <p:nvPr/>
                </p:nvSpPr>
                <p:spPr bwMode="auto">
                  <a:xfrm>
                    <a:off x="9208081" y="3189821"/>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1" name="Shape 85"/>
                  <p:cNvSpPr>
                    <a:spLocks noChangeArrowheads="1"/>
                  </p:cNvSpPr>
                  <p:nvPr/>
                </p:nvSpPr>
                <p:spPr bwMode="auto">
                  <a:xfrm>
                    <a:off x="9243641" y="3225160"/>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2" name="Shape 86"/>
                  <p:cNvSpPr>
                    <a:spLocks noChangeArrowheads="1"/>
                  </p:cNvSpPr>
                  <p:nvPr/>
                </p:nvSpPr>
                <p:spPr bwMode="auto">
                  <a:xfrm>
                    <a:off x="9279204" y="326049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3" name="Shape 87"/>
                  <p:cNvSpPr>
                    <a:spLocks noChangeArrowheads="1"/>
                  </p:cNvSpPr>
                  <p:nvPr/>
                </p:nvSpPr>
                <p:spPr bwMode="auto">
                  <a:xfrm>
                    <a:off x="9314765" y="329583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4" name="Shape 88"/>
                  <p:cNvSpPr>
                    <a:spLocks noChangeArrowheads="1"/>
                  </p:cNvSpPr>
                  <p:nvPr/>
                </p:nvSpPr>
                <p:spPr bwMode="auto">
                  <a:xfrm>
                    <a:off x="9350326" y="3331177"/>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5" name="Shape 89"/>
                  <p:cNvSpPr>
                    <a:spLocks noChangeArrowheads="1"/>
                  </p:cNvSpPr>
                  <p:nvPr/>
                </p:nvSpPr>
                <p:spPr bwMode="auto">
                  <a:xfrm>
                    <a:off x="9385888" y="3366518"/>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6" name="Shape 90"/>
                  <p:cNvSpPr>
                    <a:spLocks noChangeArrowheads="1"/>
                  </p:cNvSpPr>
                  <p:nvPr/>
                </p:nvSpPr>
                <p:spPr bwMode="auto">
                  <a:xfrm>
                    <a:off x="9421448" y="3401856"/>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7" name="Shape 91"/>
                  <p:cNvSpPr>
                    <a:spLocks noChangeArrowheads="1"/>
                  </p:cNvSpPr>
                  <p:nvPr/>
                </p:nvSpPr>
                <p:spPr bwMode="auto">
                  <a:xfrm>
                    <a:off x="9457010" y="3437195"/>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8" name="Shape 81"/>
                  <p:cNvSpPr>
                    <a:spLocks noChangeArrowheads="1"/>
                  </p:cNvSpPr>
                  <p:nvPr/>
                </p:nvSpPr>
                <p:spPr bwMode="auto">
                  <a:xfrm>
                    <a:off x="8756438" y="3117871"/>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09" name="Shape 83"/>
                  <p:cNvSpPr>
                    <a:spLocks noChangeArrowheads="1"/>
                  </p:cNvSpPr>
                  <p:nvPr/>
                </p:nvSpPr>
                <p:spPr bwMode="auto">
                  <a:xfrm>
                    <a:off x="8791999" y="3153212"/>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0" name="Shape 84"/>
                  <p:cNvSpPr>
                    <a:spLocks noChangeArrowheads="1"/>
                  </p:cNvSpPr>
                  <p:nvPr/>
                </p:nvSpPr>
                <p:spPr bwMode="auto">
                  <a:xfrm>
                    <a:off x="8827557" y="318855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1" name="Shape 85"/>
                  <p:cNvSpPr>
                    <a:spLocks noChangeArrowheads="1"/>
                  </p:cNvSpPr>
                  <p:nvPr/>
                </p:nvSpPr>
                <p:spPr bwMode="auto">
                  <a:xfrm>
                    <a:off x="8863121" y="322389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2" name="Shape 86"/>
                  <p:cNvSpPr>
                    <a:spLocks noChangeArrowheads="1"/>
                  </p:cNvSpPr>
                  <p:nvPr/>
                </p:nvSpPr>
                <p:spPr bwMode="auto">
                  <a:xfrm>
                    <a:off x="8898681" y="3259229"/>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3" name="Shape 87"/>
                  <p:cNvSpPr>
                    <a:spLocks noChangeArrowheads="1"/>
                  </p:cNvSpPr>
                  <p:nvPr/>
                </p:nvSpPr>
                <p:spPr bwMode="auto">
                  <a:xfrm>
                    <a:off x="8934245" y="329456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4" name="Shape 88"/>
                  <p:cNvSpPr>
                    <a:spLocks noChangeArrowheads="1"/>
                  </p:cNvSpPr>
                  <p:nvPr/>
                </p:nvSpPr>
                <p:spPr bwMode="auto">
                  <a:xfrm>
                    <a:off x="8969806" y="332990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5" name="Shape 89"/>
                  <p:cNvSpPr>
                    <a:spLocks noChangeArrowheads="1"/>
                  </p:cNvSpPr>
                  <p:nvPr/>
                </p:nvSpPr>
                <p:spPr bwMode="auto">
                  <a:xfrm>
                    <a:off x="9005364" y="3365246"/>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6" name="Shape 90"/>
                  <p:cNvSpPr>
                    <a:spLocks noChangeArrowheads="1"/>
                  </p:cNvSpPr>
                  <p:nvPr/>
                </p:nvSpPr>
                <p:spPr bwMode="auto">
                  <a:xfrm>
                    <a:off x="9040928" y="3400587"/>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7" name="Shape 91"/>
                  <p:cNvSpPr>
                    <a:spLocks noChangeArrowheads="1"/>
                  </p:cNvSpPr>
                  <p:nvPr/>
                </p:nvSpPr>
                <p:spPr bwMode="auto">
                  <a:xfrm>
                    <a:off x="9076488" y="3435925"/>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8" name="Shape 81"/>
                  <p:cNvSpPr>
                    <a:spLocks noChangeArrowheads="1"/>
                  </p:cNvSpPr>
                  <p:nvPr/>
                </p:nvSpPr>
                <p:spPr bwMode="auto">
                  <a:xfrm>
                    <a:off x="9878011" y="3120847"/>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19" name="Shape 83"/>
                  <p:cNvSpPr>
                    <a:spLocks noChangeArrowheads="1"/>
                  </p:cNvSpPr>
                  <p:nvPr/>
                </p:nvSpPr>
                <p:spPr bwMode="auto">
                  <a:xfrm>
                    <a:off x="9913572" y="315618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20" name="Shape 84"/>
                  <p:cNvSpPr>
                    <a:spLocks noChangeArrowheads="1"/>
                  </p:cNvSpPr>
                  <p:nvPr/>
                </p:nvSpPr>
                <p:spPr bwMode="auto">
                  <a:xfrm>
                    <a:off x="9949133" y="319152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21" name="Shape 85"/>
                  <p:cNvSpPr>
                    <a:spLocks noChangeArrowheads="1"/>
                  </p:cNvSpPr>
                  <p:nvPr/>
                </p:nvSpPr>
                <p:spPr bwMode="auto">
                  <a:xfrm>
                    <a:off x="9984694" y="322686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22" name="Shape 86"/>
                  <p:cNvSpPr>
                    <a:spLocks noChangeArrowheads="1"/>
                  </p:cNvSpPr>
                  <p:nvPr/>
                </p:nvSpPr>
                <p:spPr bwMode="auto">
                  <a:xfrm>
                    <a:off x="10020257" y="3262206"/>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23" name="Shape 87"/>
                  <p:cNvSpPr>
                    <a:spLocks noChangeArrowheads="1"/>
                  </p:cNvSpPr>
                  <p:nvPr/>
                </p:nvSpPr>
                <p:spPr bwMode="auto">
                  <a:xfrm>
                    <a:off x="10055817" y="3297545"/>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24" name="Shape 88"/>
                  <p:cNvSpPr>
                    <a:spLocks noChangeArrowheads="1"/>
                  </p:cNvSpPr>
                  <p:nvPr/>
                </p:nvSpPr>
                <p:spPr bwMode="auto">
                  <a:xfrm>
                    <a:off x="10091378" y="3332882"/>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25" name="Shape 89"/>
                  <p:cNvSpPr>
                    <a:spLocks noChangeArrowheads="1"/>
                  </p:cNvSpPr>
                  <p:nvPr/>
                </p:nvSpPr>
                <p:spPr bwMode="auto">
                  <a:xfrm>
                    <a:off x="10126940" y="3368221"/>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26" name="Shape 90"/>
                  <p:cNvSpPr>
                    <a:spLocks noChangeArrowheads="1"/>
                  </p:cNvSpPr>
                  <p:nvPr/>
                </p:nvSpPr>
                <p:spPr bwMode="auto">
                  <a:xfrm>
                    <a:off x="10162501" y="340356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727" name="Shape 91"/>
                  <p:cNvSpPr>
                    <a:spLocks noChangeArrowheads="1"/>
                  </p:cNvSpPr>
                  <p:nvPr/>
                </p:nvSpPr>
                <p:spPr bwMode="auto">
                  <a:xfrm>
                    <a:off x="10198059" y="343890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48" name="Shape 93"/>
                  <p:cNvSpPr/>
                  <p:nvPr/>
                </p:nvSpPr>
                <p:spPr>
                  <a:xfrm>
                    <a:off x="9286002" y="3587521"/>
                    <a:ext cx="600684" cy="37850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grpSp>
              <p:nvGrpSpPr>
                <p:cNvPr id="15662" name="Group 225"/>
                <p:cNvGrpSpPr>
                  <a:grpSpLocks/>
                </p:cNvGrpSpPr>
                <p:nvPr/>
              </p:nvGrpSpPr>
              <p:grpSpPr bwMode="auto">
                <a:xfrm>
                  <a:off x="8026172" y="5017216"/>
                  <a:ext cx="1482497" cy="560772"/>
                  <a:chOff x="8680002" y="3063243"/>
                  <a:chExt cx="1654573" cy="903598"/>
                </a:xfrm>
              </p:grpSpPr>
              <p:sp>
                <p:nvSpPr>
                  <p:cNvPr id="15663" name="Shape 64"/>
                  <p:cNvSpPr>
                    <a:spLocks noChangeArrowheads="1"/>
                  </p:cNvSpPr>
                  <p:nvPr/>
                </p:nvSpPr>
                <p:spPr bwMode="auto">
                  <a:xfrm>
                    <a:off x="8680002" y="3063240"/>
                    <a:ext cx="1654573" cy="561099"/>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5664" name="Shape 81"/>
                  <p:cNvSpPr>
                    <a:spLocks noChangeArrowheads="1"/>
                  </p:cNvSpPr>
                  <p:nvPr/>
                </p:nvSpPr>
                <p:spPr bwMode="auto">
                  <a:xfrm>
                    <a:off x="9136957" y="311914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285" name="Shape 82"/>
                  <p:cNvSpPr/>
                  <p:nvPr/>
                </p:nvSpPr>
                <p:spPr>
                  <a:xfrm>
                    <a:off x="9591345" y="3094754"/>
                    <a:ext cx="260474" cy="381058"/>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5666" name="Shape 83"/>
                  <p:cNvSpPr>
                    <a:spLocks noChangeArrowheads="1"/>
                  </p:cNvSpPr>
                  <p:nvPr/>
                </p:nvSpPr>
                <p:spPr bwMode="auto">
                  <a:xfrm>
                    <a:off x="9172518" y="315448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67" name="Shape 84"/>
                  <p:cNvSpPr>
                    <a:spLocks noChangeArrowheads="1"/>
                  </p:cNvSpPr>
                  <p:nvPr/>
                </p:nvSpPr>
                <p:spPr bwMode="auto">
                  <a:xfrm>
                    <a:off x="9208079" y="3189819"/>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68" name="Shape 85"/>
                  <p:cNvSpPr>
                    <a:spLocks noChangeArrowheads="1"/>
                  </p:cNvSpPr>
                  <p:nvPr/>
                </p:nvSpPr>
                <p:spPr bwMode="auto">
                  <a:xfrm>
                    <a:off x="9243640" y="3225158"/>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69" name="Shape 86"/>
                  <p:cNvSpPr>
                    <a:spLocks noChangeArrowheads="1"/>
                  </p:cNvSpPr>
                  <p:nvPr/>
                </p:nvSpPr>
                <p:spPr bwMode="auto">
                  <a:xfrm>
                    <a:off x="9279202" y="3260497"/>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0" name="Shape 87"/>
                  <p:cNvSpPr>
                    <a:spLocks noChangeArrowheads="1"/>
                  </p:cNvSpPr>
                  <p:nvPr/>
                </p:nvSpPr>
                <p:spPr bwMode="auto">
                  <a:xfrm>
                    <a:off x="9314763" y="329583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1" name="Shape 88"/>
                  <p:cNvSpPr>
                    <a:spLocks noChangeArrowheads="1"/>
                  </p:cNvSpPr>
                  <p:nvPr/>
                </p:nvSpPr>
                <p:spPr bwMode="auto">
                  <a:xfrm>
                    <a:off x="9350324" y="333117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2" name="Shape 89"/>
                  <p:cNvSpPr>
                    <a:spLocks noChangeArrowheads="1"/>
                  </p:cNvSpPr>
                  <p:nvPr/>
                </p:nvSpPr>
                <p:spPr bwMode="auto">
                  <a:xfrm>
                    <a:off x="9385886" y="3366515"/>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3" name="Shape 90"/>
                  <p:cNvSpPr>
                    <a:spLocks noChangeArrowheads="1"/>
                  </p:cNvSpPr>
                  <p:nvPr/>
                </p:nvSpPr>
                <p:spPr bwMode="auto">
                  <a:xfrm>
                    <a:off x="9421447" y="3401854"/>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4" name="Shape 91"/>
                  <p:cNvSpPr>
                    <a:spLocks noChangeArrowheads="1"/>
                  </p:cNvSpPr>
                  <p:nvPr/>
                </p:nvSpPr>
                <p:spPr bwMode="auto">
                  <a:xfrm>
                    <a:off x="9457008" y="3437193"/>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5" name="Shape 81"/>
                  <p:cNvSpPr>
                    <a:spLocks noChangeArrowheads="1"/>
                  </p:cNvSpPr>
                  <p:nvPr/>
                </p:nvSpPr>
                <p:spPr bwMode="auto">
                  <a:xfrm>
                    <a:off x="8756433" y="311787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6" name="Shape 83"/>
                  <p:cNvSpPr>
                    <a:spLocks noChangeArrowheads="1"/>
                  </p:cNvSpPr>
                  <p:nvPr/>
                </p:nvSpPr>
                <p:spPr bwMode="auto">
                  <a:xfrm>
                    <a:off x="8791994" y="315321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7" name="Shape 84"/>
                  <p:cNvSpPr>
                    <a:spLocks noChangeArrowheads="1"/>
                  </p:cNvSpPr>
                  <p:nvPr/>
                </p:nvSpPr>
                <p:spPr bwMode="auto">
                  <a:xfrm>
                    <a:off x="8827555" y="3188550"/>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8" name="Shape 85"/>
                  <p:cNvSpPr>
                    <a:spLocks noChangeArrowheads="1"/>
                  </p:cNvSpPr>
                  <p:nvPr/>
                </p:nvSpPr>
                <p:spPr bwMode="auto">
                  <a:xfrm>
                    <a:off x="8863116" y="3223889"/>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79" name="Shape 86"/>
                  <p:cNvSpPr>
                    <a:spLocks noChangeArrowheads="1"/>
                  </p:cNvSpPr>
                  <p:nvPr/>
                </p:nvSpPr>
                <p:spPr bwMode="auto">
                  <a:xfrm>
                    <a:off x="8898678" y="3259228"/>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0" name="Shape 87"/>
                  <p:cNvSpPr>
                    <a:spLocks noChangeArrowheads="1"/>
                  </p:cNvSpPr>
                  <p:nvPr/>
                </p:nvSpPr>
                <p:spPr bwMode="auto">
                  <a:xfrm>
                    <a:off x="8934239" y="329456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1" name="Shape 88"/>
                  <p:cNvSpPr>
                    <a:spLocks noChangeArrowheads="1"/>
                  </p:cNvSpPr>
                  <p:nvPr/>
                </p:nvSpPr>
                <p:spPr bwMode="auto">
                  <a:xfrm>
                    <a:off x="8969800" y="332990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2" name="Shape 89"/>
                  <p:cNvSpPr>
                    <a:spLocks noChangeArrowheads="1"/>
                  </p:cNvSpPr>
                  <p:nvPr/>
                </p:nvSpPr>
                <p:spPr bwMode="auto">
                  <a:xfrm>
                    <a:off x="9005362" y="3365246"/>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3" name="Shape 90"/>
                  <p:cNvSpPr>
                    <a:spLocks noChangeArrowheads="1"/>
                  </p:cNvSpPr>
                  <p:nvPr/>
                </p:nvSpPr>
                <p:spPr bwMode="auto">
                  <a:xfrm>
                    <a:off x="9040923" y="3400585"/>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4" name="Shape 91"/>
                  <p:cNvSpPr>
                    <a:spLocks noChangeArrowheads="1"/>
                  </p:cNvSpPr>
                  <p:nvPr/>
                </p:nvSpPr>
                <p:spPr bwMode="auto">
                  <a:xfrm>
                    <a:off x="9076484" y="3435924"/>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5" name="Shape 81"/>
                  <p:cNvSpPr>
                    <a:spLocks noChangeArrowheads="1"/>
                  </p:cNvSpPr>
                  <p:nvPr/>
                </p:nvSpPr>
                <p:spPr bwMode="auto">
                  <a:xfrm>
                    <a:off x="9878007" y="312084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6" name="Shape 83"/>
                  <p:cNvSpPr>
                    <a:spLocks noChangeArrowheads="1"/>
                  </p:cNvSpPr>
                  <p:nvPr/>
                </p:nvSpPr>
                <p:spPr bwMode="auto">
                  <a:xfrm>
                    <a:off x="9913568" y="315618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7" name="Shape 84"/>
                  <p:cNvSpPr>
                    <a:spLocks noChangeArrowheads="1"/>
                  </p:cNvSpPr>
                  <p:nvPr/>
                </p:nvSpPr>
                <p:spPr bwMode="auto">
                  <a:xfrm>
                    <a:off x="9949129" y="3191526"/>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8" name="Shape 85"/>
                  <p:cNvSpPr>
                    <a:spLocks noChangeArrowheads="1"/>
                  </p:cNvSpPr>
                  <p:nvPr/>
                </p:nvSpPr>
                <p:spPr bwMode="auto">
                  <a:xfrm>
                    <a:off x="9984690" y="3226865"/>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89" name="Shape 86"/>
                  <p:cNvSpPr>
                    <a:spLocks noChangeArrowheads="1"/>
                  </p:cNvSpPr>
                  <p:nvPr/>
                </p:nvSpPr>
                <p:spPr bwMode="auto">
                  <a:xfrm>
                    <a:off x="10020252" y="3262204"/>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90" name="Shape 87"/>
                  <p:cNvSpPr>
                    <a:spLocks noChangeArrowheads="1"/>
                  </p:cNvSpPr>
                  <p:nvPr/>
                </p:nvSpPr>
                <p:spPr bwMode="auto">
                  <a:xfrm>
                    <a:off x="10055813" y="329754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91" name="Shape 88"/>
                  <p:cNvSpPr>
                    <a:spLocks noChangeArrowheads="1"/>
                  </p:cNvSpPr>
                  <p:nvPr/>
                </p:nvSpPr>
                <p:spPr bwMode="auto">
                  <a:xfrm>
                    <a:off x="10091374" y="333288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92" name="Shape 89"/>
                  <p:cNvSpPr>
                    <a:spLocks noChangeArrowheads="1"/>
                  </p:cNvSpPr>
                  <p:nvPr/>
                </p:nvSpPr>
                <p:spPr bwMode="auto">
                  <a:xfrm>
                    <a:off x="10126936" y="3368222"/>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93" name="Shape 90"/>
                  <p:cNvSpPr>
                    <a:spLocks noChangeArrowheads="1"/>
                  </p:cNvSpPr>
                  <p:nvPr/>
                </p:nvSpPr>
                <p:spPr bwMode="auto">
                  <a:xfrm>
                    <a:off x="10162497" y="3403561"/>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694" name="Shape 91"/>
                  <p:cNvSpPr>
                    <a:spLocks noChangeArrowheads="1"/>
                  </p:cNvSpPr>
                  <p:nvPr/>
                </p:nvSpPr>
                <p:spPr bwMode="auto">
                  <a:xfrm>
                    <a:off x="10198058" y="3438900"/>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5" name="Shape 93"/>
                  <p:cNvSpPr/>
                  <p:nvPr/>
                </p:nvSpPr>
                <p:spPr>
                  <a:xfrm>
                    <a:off x="9286574" y="3588340"/>
                    <a:ext cx="600684" cy="37850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grpSp>
          <p:sp>
            <p:nvSpPr>
              <p:cNvPr id="461" name="Flowchart: Process 327"/>
              <p:cNvSpPr/>
              <p:nvPr/>
            </p:nvSpPr>
            <p:spPr>
              <a:xfrm>
                <a:off x="9280926" y="3709916"/>
                <a:ext cx="1141518" cy="350759"/>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Contrastive loss</a:t>
                </a:r>
                <a:endParaRPr lang="zh-CN" altLang="en-US" sz="1600" dirty="0">
                  <a:solidFill>
                    <a:schemeClr val="tx1"/>
                  </a:solidFill>
                </a:endParaRPr>
              </a:p>
            </p:txBody>
          </p:sp>
        </p:grpSp>
      </p:grpSp>
      <p:grpSp>
        <p:nvGrpSpPr>
          <p:cNvPr id="15363" name="组合 357"/>
          <p:cNvGrpSpPr>
            <a:grpSpLocks/>
          </p:cNvGrpSpPr>
          <p:nvPr/>
        </p:nvGrpSpPr>
        <p:grpSpPr bwMode="auto">
          <a:xfrm>
            <a:off x="3763963" y="1333500"/>
            <a:ext cx="1638300" cy="5391150"/>
            <a:chOff x="3763347" y="1333499"/>
            <a:chExt cx="1638300" cy="5391151"/>
          </a:xfrm>
        </p:grpSpPr>
        <p:pic>
          <p:nvPicPr>
            <p:cNvPr id="15652"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347" y="1333499"/>
              <a:ext cx="1638300" cy="53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53"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095" y="4016379"/>
              <a:ext cx="1066801" cy="22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54"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9571" y="1543338"/>
              <a:ext cx="1066801" cy="22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 name="Flowchart: Process 327"/>
            <p:cNvSpPr/>
            <p:nvPr/>
          </p:nvSpPr>
          <p:spPr>
            <a:xfrm>
              <a:off x="3995122" y="6254750"/>
              <a:ext cx="1155700" cy="338138"/>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Group Pair</a:t>
              </a:r>
              <a:endParaRPr lang="zh-CN" altLang="en-US" sz="1600" dirty="0">
                <a:solidFill>
                  <a:schemeClr val="tx1"/>
                </a:solidFill>
              </a:endParaRPr>
            </a:p>
          </p:txBody>
        </p:sp>
      </p:grpSp>
      <p:grpSp>
        <p:nvGrpSpPr>
          <p:cNvPr id="15364" name="组合 4"/>
          <p:cNvGrpSpPr>
            <a:grpSpLocks/>
          </p:cNvGrpSpPr>
          <p:nvPr/>
        </p:nvGrpSpPr>
        <p:grpSpPr bwMode="auto">
          <a:xfrm>
            <a:off x="5634038" y="3876675"/>
            <a:ext cx="1438275" cy="2459038"/>
            <a:chOff x="5633475" y="3876996"/>
            <a:chExt cx="1438275" cy="2458887"/>
          </a:xfrm>
        </p:grpSpPr>
        <p:pic>
          <p:nvPicPr>
            <p:cNvPr id="15574"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3475" y="3876996"/>
              <a:ext cx="1438275" cy="24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75" name="Group 2"/>
            <p:cNvGrpSpPr>
              <a:grpSpLocks/>
            </p:cNvGrpSpPr>
            <p:nvPr/>
          </p:nvGrpSpPr>
          <p:grpSpPr bwMode="auto">
            <a:xfrm>
              <a:off x="5681858" y="4224115"/>
              <a:ext cx="1276271" cy="1861610"/>
              <a:chOff x="6278874" y="1698481"/>
              <a:chExt cx="1695878" cy="2436350"/>
            </a:xfrm>
          </p:grpSpPr>
          <p:grpSp>
            <p:nvGrpSpPr>
              <p:cNvPr id="15576" name="Group 94"/>
              <p:cNvGrpSpPr>
                <a:grpSpLocks/>
              </p:cNvGrpSpPr>
              <p:nvPr/>
            </p:nvGrpSpPr>
            <p:grpSpPr bwMode="auto">
              <a:xfrm>
                <a:off x="6278874" y="1698481"/>
                <a:ext cx="1695878" cy="631030"/>
                <a:chOff x="8211" y="472658"/>
                <a:chExt cx="6056483" cy="2267758"/>
              </a:xfrm>
            </p:grpSpPr>
            <p:sp>
              <p:nvSpPr>
                <p:cNvPr id="15628"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5629"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0"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1"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2"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3"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4"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5"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6"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7"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8"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39"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40"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41"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45" name="Shape 82"/>
                <p:cNvSpPr/>
                <p:nvPr/>
              </p:nvSpPr>
              <p:spPr>
                <a:xfrm>
                  <a:off x="3658313" y="938007"/>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5643"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44"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45"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46"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47"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48"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49"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50"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51"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5577" name="Group 94"/>
              <p:cNvGrpSpPr>
                <a:grpSpLocks/>
              </p:cNvGrpSpPr>
              <p:nvPr/>
            </p:nvGrpSpPr>
            <p:grpSpPr bwMode="auto">
              <a:xfrm>
                <a:off x="6278874" y="2403175"/>
                <a:ext cx="1695878" cy="631031"/>
                <a:chOff x="8211" y="472659"/>
                <a:chExt cx="6056483" cy="2267761"/>
              </a:xfrm>
            </p:grpSpPr>
            <p:sp>
              <p:nvSpPr>
                <p:cNvPr id="15604"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5605"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06"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07"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08"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09"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10"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11"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12"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13"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14"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15"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16"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17"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21" name="Shape 82"/>
                <p:cNvSpPr/>
                <p:nvPr/>
              </p:nvSpPr>
              <p:spPr>
                <a:xfrm>
                  <a:off x="3658313" y="936474"/>
                  <a:ext cx="693073" cy="1000436"/>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5619"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20"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21"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22"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23"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24"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25"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26"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27"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5578" name="Group 94"/>
              <p:cNvGrpSpPr>
                <a:grpSpLocks/>
              </p:cNvGrpSpPr>
              <p:nvPr/>
            </p:nvGrpSpPr>
            <p:grpSpPr bwMode="auto">
              <a:xfrm>
                <a:off x="6278874" y="3109966"/>
                <a:ext cx="1695878" cy="1024865"/>
                <a:chOff x="8211" y="472659"/>
                <a:chExt cx="6056483" cy="3683100"/>
              </a:xfrm>
            </p:grpSpPr>
            <p:sp>
              <p:nvSpPr>
                <p:cNvPr id="15579"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5580"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81"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82"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83"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84"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85"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86"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87"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88"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89"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90"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91"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92"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96" name="Shape 82"/>
                <p:cNvSpPr/>
                <p:nvPr/>
              </p:nvSpPr>
              <p:spPr>
                <a:xfrm>
                  <a:off x="3658313" y="934871"/>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5594"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95"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96"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97"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98"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99"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00"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01"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602"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06" name="Shape 93"/>
                <p:cNvSpPr/>
                <p:nvPr/>
              </p:nvSpPr>
              <p:spPr>
                <a:xfrm>
                  <a:off x="2000964" y="2786426"/>
                  <a:ext cx="2147023" cy="136627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grpSp>
        <p:nvGrpSpPr>
          <p:cNvPr id="15365" name="Group 326"/>
          <p:cNvGrpSpPr>
            <a:grpSpLocks/>
          </p:cNvGrpSpPr>
          <p:nvPr/>
        </p:nvGrpSpPr>
        <p:grpSpPr bwMode="auto">
          <a:xfrm>
            <a:off x="6946900" y="4335463"/>
            <a:ext cx="1066800" cy="1728787"/>
            <a:chOff x="6693898" y="1879772"/>
            <a:chExt cx="1855474" cy="2912536"/>
          </a:xfrm>
        </p:grpSpPr>
        <p:sp>
          <p:nvSpPr>
            <p:cNvPr id="257" name="Flowchart: Process 327"/>
            <p:cNvSpPr/>
            <p:nvPr/>
          </p:nvSpPr>
          <p:spPr>
            <a:xfrm>
              <a:off x="6693898" y="3016436"/>
              <a:ext cx="1444068" cy="569671"/>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5567" name="Group 328"/>
            <p:cNvGrpSpPr>
              <a:grpSpLocks/>
            </p:cNvGrpSpPr>
            <p:nvPr/>
          </p:nvGrpSpPr>
          <p:grpSpPr bwMode="auto">
            <a:xfrm>
              <a:off x="6992186" y="1879772"/>
              <a:ext cx="1557186" cy="2912536"/>
              <a:chOff x="6992186" y="1879772"/>
              <a:chExt cx="1557186" cy="2912536"/>
            </a:xfrm>
          </p:grpSpPr>
          <p:sp>
            <p:nvSpPr>
              <p:cNvPr id="259" name="Freeform 329"/>
              <p:cNvSpPr/>
              <p:nvPr/>
            </p:nvSpPr>
            <p:spPr>
              <a:xfrm>
                <a:off x="6992099" y="1879772"/>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0" name="Freeform 330"/>
              <p:cNvSpPr/>
              <p:nvPr/>
            </p:nvSpPr>
            <p:spPr>
              <a:xfrm flipV="1">
                <a:off x="6992099" y="3476451"/>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1" name="Straight Connector 331"/>
              <p:cNvCxnSpPr/>
              <p:nvPr/>
            </p:nvCxnSpPr>
            <p:spPr>
              <a:xfrm flipV="1">
                <a:off x="8391989" y="3107369"/>
                <a:ext cx="0" cy="936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2" name="Straight Connector 332"/>
              <p:cNvCxnSpPr/>
              <p:nvPr/>
            </p:nvCxnSpPr>
            <p:spPr>
              <a:xfrm flipV="1">
                <a:off x="8391989" y="3468428"/>
                <a:ext cx="0" cy="11500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3" name="Straight Connector 333"/>
              <p:cNvCxnSpPr/>
              <p:nvPr/>
            </p:nvCxnSpPr>
            <p:spPr>
              <a:xfrm>
                <a:off x="8391989" y="3110045"/>
                <a:ext cx="157383" cy="2273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4" name="Straight Connector 334"/>
              <p:cNvCxnSpPr/>
              <p:nvPr/>
            </p:nvCxnSpPr>
            <p:spPr>
              <a:xfrm flipV="1">
                <a:off x="8391989" y="3337377"/>
                <a:ext cx="157383" cy="25140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pic>
        <p:nvPicPr>
          <p:cNvPr id="15366" name="Content Placeholder 3"/>
          <p:cNvPicPr>
            <a:picLocks noGrp="1" noChangeAspect="1"/>
          </p:cNvPicPr>
          <p:nvPr>
            <p:ph idx="1"/>
          </p:nvPr>
        </p:nvPicPr>
        <p:blipFill>
          <a:blip r:embed="rId8">
            <a:extLst>
              <a:ext uri="{28A0092B-C50C-407E-A947-70E740481C1C}">
                <a14:useLocalDpi xmlns:a14="http://schemas.microsoft.com/office/drawing/2010/main" val="0"/>
              </a:ext>
            </a:extLst>
          </a:blip>
          <a:srcRect/>
          <a:stretch>
            <a:fillRect/>
          </a:stretch>
        </p:blipFill>
        <p:spPr>
          <a:xfrm>
            <a:off x="315913" y="1147763"/>
            <a:ext cx="2406650" cy="3082925"/>
          </a:xfrm>
        </p:spPr>
      </p:pic>
      <p:sp>
        <p:nvSpPr>
          <p:cNvPr id="15367" name="Title 1"/>
          <p:cNvSpPr>
            <a:spLocks noGrp="1"/>
          </p:cNvSpPr>
          <p:nvPr>
            <p:ph type="title"/>
          </p:nvPr>
        </p:nvSpPr>
        <p:spPr/>
        <p:txBody>
          <a:bodyPr/>
          <a:lstStyle/>
          <a:p>
            <a:r>
              <a:rPr lang="en-US" altLang="zh-CN" sz="2800" b="1" smtClean="0"/>
              <a:t>CNN</a:t>
            </a:r>
            <a:r>
              <a:rPr lang="en-US" altLang="zh-CN" sz="2800" baseline="-25000" smtClean="0">
                <a:solidFill>
                  <a:srgbClr val="002060"/>
                </a:solidFill>
              </a:rPr>
              <a:t>1</a:t>
            </a:r>
            <a:r>
              <a:rPr lang="en-US" altLang="zh-CN" sz="2800" b="1" smtClean="0"/>
              <a:t> and CNN</a:t>
            </a:r>
            <a:r>
              <a:rPr lang="en-US" altLang="zh-CN" sz="2800" baseline="-25000" smtClean="0">
                <a:solidFill>
                  <a:srgbClr val="002060"/>
                </a:solidFill>
              </a:rPr>
              <a:t>2 </a:t>
            </a:r>
            <a:r>
              <a:rPr lang="en-US" altLang="zh-CN" sz="2800" b="1" smtClean="0"/>
              <a:t>are built based on VGG-M </a:t>
            </a:r>
            <a:endParaRPr lang="zh-CN" altLang="en-US" sz="2800" b="1" smtClean="0"/>
          </a:p>
        </p:txBody>
      </p:sp>
      <p:pic>
        <p:nvPicPr>
          <p:cNvPr id="15368" name="Content Placeholder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85750" y="3771900"/>
            <a:ext cx="24701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Content Placeholder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100388" y="4318000"/>
            <a:ext cx="4746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Content Placeholder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098800" y="1643063"/>
            <a:ext cx="4746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组合 2"/>
          <p:cNvGrpSpPr>
            <a:grpSpLocks/>
          </p:cNvGrpSpPr>
          <p:nvPr/>
        </p:nvGrpSpPr>
        <p:grpSpPr bwMode="auto">
          <a:xfrm>
            <a:off x="5608638" y="1531938"/>
            <a:ext cx="1438275" cy="2317750"/>
            <a:chOff x="5609248" y="1531950"/>
            <a:chExt cx="1438275" cy="2317986"/>
          </a:xfrm>
        </p:grpSpPr>
        <p:pic>
          <p:nvPicPr>
            <p:cNvPr id="15488"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9248" y="1531950"/>
              <a:ext cx="1438275" cy="231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489" name="Group 2"/>
            <p:cNvGrpSpPr>
              <a:grpSpLocks/>
            </p:cNvGrpSpPr>
            <p:nvPr/>
          </p:nvGrpSpPr>
          <p:grpSpPr bwMode="auto">
            <a:xfrm>
              <a:off x="5676378" y="1778795"/>
              <a:ext cx="1276271" cy="1861610"/>
              <a:chOff x="6278874" y="1698481"/>
              <a:chExt cx="1695878" cy="2436350"/>
            </a:xfrm>
          </p:grpSpPr>
          <p:grpSp>
            <p:nvGrpSpPr>
              <p:cNvPr id="15490" name="Group 94"/>
              <p:cNvGrpSpPr>
                <a:grpSpLocks/>
              </p:cNvGrpSpPr>
              <p:nvPr/>
            </p:nvGrpSpPr>
            <p:grpSpPr bwMode="auto">
              <a:xfrm>
                <a:off x="6278874" y="1698481"/>
                <a:ext cx="1695878" cy="631030"/>
                <a:chOff x="8211" y="472658"/>
                <a:chExt cx="6056483" cy="2267758"/>
              </a:xfrm>
            </p:grpSpPr>
            <p:sp>
              <p:nvSpPr>
                <p:cNvPr id="15542"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5543"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44"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45"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46"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47"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48"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49"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50"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51"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52"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53"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54"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55"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8" name="Shape 82"/>
                <p:cNvSpPr/>
                <p:nvPr/>
              </p:nvSpPr>
              <p:spPr>
                <a:xfrm>
                  <a:off x="3659751" y="932056"/>
                  <a:ext cx="693073" cy="100059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5557"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58"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59"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60"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61"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62"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63"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64"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65"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5491" name="Group 94"/>
              <p:cNvGrpSpPr>
                <a:grpSpLocks/>
              </p:cNvGrpSpPr>
              <p:nvPr/>
            </p:nvGrpSpPr>
            <p:grpSpPr bwMode="auto">
              <a:xfrm>
                <a:off x="6278874" y="2403175"/>
                <a:ext cx="1695878" cy="631031"/>
                <a:chOff x="8211" y="472659"/>
                <a:chExt cx="6056483" cy="2267761"/>
              </a:xfrm>
            </p:grpSpPr>
            <p:sp>
              <p:nvSpPr>
                <p:cNvPr id="15518"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5519"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0"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1"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2"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3"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4"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5"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6"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7"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8"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29"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30"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31"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03" name="Shape 82"/>
                <p:cNvSpPr/>
                <p:nvPr/>
              </p:nvSpPr>
              <p:spPr>
                <a:xfrm>
                  <a:off x="3659751" y="930943"/>
                  <a:ext cx="693073" cy="1000600"/>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5533"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34"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35"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36"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37"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38"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39"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40"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41"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5492" name="Group 94"/>
              <p:cNvGrpSpPr>
                <a:grpSpLocks/>
              </p:cNvGrpSpPr>
              <p:nvPr/>
            </p:nvGrpSpPr>
            <p:grpSpPr bwMode="auto">
              <a:xfrm>
                <a:off x="6278874" y="3109966"/>
                <a:ext cx="1695878" cy="1024865"/>
                <a:chOff x="8211" y="472659"/>
                <a:chExt cx="6056483" cy="3683100"/>
              </a:xfrm>
            </p:grpSpPr>
            <p:sp>
              <p:nvSpPr>
                <p:cNvPr id="15493"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5494"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95"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96"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97"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98"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99"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00"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01"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02"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03"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04"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05"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06"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78" name="Shape 82"/>
                <p:cNvSpPr/>
                <p:nvPr/>
              </p:nvSpPr>
              <p:spPr>
                <a:xfrm>
                  <a:off x="3659751" y="937218"/>
                  <a:ext cx="693073" cy="1000601"/>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5508"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09"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10"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11"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12"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13"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14"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15"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516"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88" name="Shape 93"/>
                <p:cNvSpPr/>
                <p:nvPr/>
              </p:nvSpPr>
              <p:spPr>
                <a:xfrm>
                  <a:off x="2002402" y="2789076"/>
                  <a:ext cx="2147023" cy="1366495"/>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grpSp>
        <p:nvGrpSpPr>
          <p:cNvPr id="15374" name="Group 326"/>
          <p:cNvGrpSpPr>
            <a:grpSpLocks/>
          </p:cNvGrpSpPr>
          <p:nvPr/>
        </p:nvGrpSpPr>
        <p:grpSpPr bwMode="auto">
          <a:xfrm>
            <a:off x="6937375" y="1662113"/>
            <a:ext cx="1057275" cy="1727200"/>
            <a:chOff x="6693898" y="1879772"/>
            <a:chExt cx="1855474" cy="2912536"/>
          </a:xfrm>
        </p:grpSpPr>
        <p:sp>
          <p:nvSpPr>
            <p:cNvPr id="160" name="Flowchart: Process 327"/>
            <p:cNvSpPr/>
            <p:nvPr/>
          </p:nvSpPr>
          <p:spPr>
            <a:xfrm>
              <a:off x="6693898" y="3017481"/>
              <a:ext cx="1443146" cy="570194"/>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5481" name="Group 328"/>
            <p:cNvGrpSpPr>
              <a:grpSpLocks/>
            </p:cNvGrpSpPr>
            <p:nvPr/>
          </p:nvGrpSpPr>
          <p:grpSpPr bwMode="auto">
            <a:xfrm>
              <a:off x="6992186" y="1879772"/>
              <a:ext cx="1557186" cy="2912536"/>
              <a:chOff x="6992186" y="1879772"/>
              <a:chExt cx="1557186" cy="2912536"/>
            </a:xfrm>
          </p:grpSpPr>
          <p:sp>
            <p:nvSpPr>
              <p:cNvPr id="162" name="Freeform 329"/>
              <p:cNvSpPr/>
              <p:nvPr/>
            </p:nvSpPr>
            <p:spPr>
              <a:xfrm>
                <a:off x="6992000" y="1879772"/>
                <a:ext cx="1401356" cy="1314388"/>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 name="Freeform 330"/>
              <p:cNvSpPr/>
              <p:nvPr/>
            </p:nvSpPr>
            <p:spPr>
              <a:xfrm flipV="1">
                <a:off x="6992000" y="3477918"/>
                <a:ext cx="1401356" cy="1314390"/>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64" name="Straight Connector 331"/>
              <p:cNvCxnSpPr/>
              <p:nvPr/>
            </p:nvCxnSpPr>
            <p:spPr>
              <a:xfrm flipV="1">
                <a:off x="8393356" y="3108497"/>
                <a:ext cx="0" cy="936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5" name="Straight Connector 332"/>
              <p:cNvCxnSpPr/>
              <p:nvPr/>
            </p:nvCxnSpPr>
            <p:spPr>
              <a:xfrm flipV="1">
                <a:off x="8393356" y="3469888"/>
                <a:ext cx="0" cy="1124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6" name="Straight Connector 333"/>
              <p:cNvCxnSpPr/>
              <p:nvPr/>
            </p:nvCxnSpPr>
            <p:spPr>
              <a:xfrm>
                <a:off x="8393356" y="3108497"/>
                <a:ext cx="156016" cy="22754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7" name="Straight Connector 334"/>
              <p:cNvCxnSpPr/>
              <p:nvPr/>
            </p:nvCxnSpPr>
            <p:spPr>
              <a:xfrm flipV="1">
                <a:off x="8393356" y="3336040"/>
                <a:ext cx="156016" cy="25163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cxnSp>
        <p:nvCxnSpPr>
          <p:cNvPr id="277" name="Straight Arrow Connector 5"/>
          <p:cNvCxnSpPr/>
          <p:nvPr/>
        </p:nvCxnSpPr>
        <p:spPr>
          <a:xfrm>
            <a:off x="4959350" y="2057400"/>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5"/>
          <p:cNvCxnSpPr/>
          <p:nvPr/>
        </p:nvCxnSpPr>
        <p:spPr>
          <a:xfrm>
            <a:off x="4959350" y="260032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5"/>
          <p:cNvCxnSpPr/>
          <p:nvPr/>
        </p:nvCxnSpPr>
        <p:spPr>
          <a:xfrm>
            <a:off x="4959350" y="31146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5"/>
          <p:cNvCxnSpPr/>
          <p:nvPr/>
        </p:nvCxnSpPr>
        <p:spPr>
          <a:xfrm>
            <a:off x="3602038" y="2581275"/>
            <a:ext cx="438150"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5"/>
          <p:cNvCxnSpPr/>
          <p:nvPr/>
        </p:nvCxnSpPr>
        <p:spPr>
          <a:xfrm>
            <a:off x="3602038" y="5251450"/>
            <a:ext cx="44767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5"/>
          <p:cNvCxnSpPr/>
          <p:nvPr/>
        </p:nvCxnSpPr>
        <p:spPr>
          <a:xfrm>
            <a:off x="4959350" y="4497388"/>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5"/>
          <p:cNvCxnSpPr/>
          <p:nvPr/>
        </p:nvCxnSpPr>
        <p:spPr>
          <a:xfrm>
            <a:off x="4959350" y="5040313"/>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5"/>
          <p:cNvCxnSpPr/>
          <p:nvPr/>
        </p:nvCxnSpPr>
        <p:spPr>
          <a:xfrm>
            <a:off x="4959350" y="55530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3" name="Shape 64"/>
          <p:cNvSpPr>
            <a:spLocks noChangeArrowheads="1"/>
          </p:cNvSpPr>
          <p:nvPr/>
        </p:nvSpPr>
        <p:spPr bwMode="auto">
          <a:xfrm>
            <a:off x="7172325" y="3419475"/>
            <a:ext cx="2198688" cy="884238"/>
          </a:xfrm>
          <a:prstGeom prst="rect">
            <a:avLst/>
          </a:prstGeom>
          <a:solidFill>
            <a:srgbClr val="DCDEE0"/>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FFFF"/>
              </a:solidFill>
            </a:endParaRPr>
          </a:p>
        </p:txBody>
      </p:sp>
      <p:grpSp>
        <p:nvGrpSpPr>
          <p:cNvPr id="275" name="组合 274"/>
          <p:cNvGrpSpPr>
            <a:grpSpLocks/>
          </p:cNvGrpSpPr>
          <p:nvPr/>
        </p:nvGrpSpPr>
        <p:grpSpPr bwMode="auto">
          <a:xfrm>
            <a:off x="5707063" y="4264025"/>
            <a:ext cx="1204912" cy="404813"/>
            <a:chOff x="6607033" y="4106669"/>
            <a:chExt cx="1204311" cy="405038"/>
          </a:xfrm>
        </p:grpSpPr>
        <p:sp>
          <p:nvSpPr>
            <p:cNvPr id="15457" name="Shape 65"/>
            <p:cNvSpPr>
              <a:spLocks noChangeArrowheads="1"/>
            </p:cNvSpPr>
            <p:nvPr/>
          </p:nvSpPr>
          <p:spPr bwMode="auto">
            <a:xfrm>
              <a:off x="6607033" y="4106669"/>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58" name="Shape 66"/>
            <p:cNvSpPr>
              <a:spLocks noChangeArrowheads="1"/>
            </p:cNvSpPr>
            <p:nvPr/>
          </p:nvSpPr>
          <p:spPr bwMode="auto">
            <a:xfrm>
              <a:off x="7068686" y="4116524"/>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59" name="Shape 67"/>
            <p:cNvSpPr>
              <a:spLocks noChangeArrowheads="1"/>
            </p:cNvSpPr>
            <p:nvPr/>
          </p:nvSpPr>
          <p:spPr bwMode="auto">
            <a:xfrm>
              <a:off x="7095448" y="4143528"/>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0" name="Shape 68"/>
            <p:cNvSpPr>
              <a:spLocks noChangeArrowheads="1"/>
            </p:cNvSpPr>
            <p:nvPr/>
          </p:nvSpPr>
          <p:spPr bwMode="auto">
            <a:xfrm>
              <a:off x="7122211" y="4170530"/>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1" name="Shape 69"/>
            <p:cNvSpPr>
              <a:spLocks noChangeArrowheads="1"/>
            </p:cNvSpPr>
            <p:nvPr/>
          </p:nvSpPr>
          <p:spPr bwMode="auto">
            <a:xfrm>
              <a:off x="7148973" y="4197532"/>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2" name="Shape 70"/>
            <p:cNvSpPr>
              <a:spLocks noChangeArrowheads="1"/>
            </p:cNvSpPr>
            <p:nvPr/>
          </p:nvSpPr>
          <p:spPr bwMode="auto">
            <a:xfrm>
              <a:off x="7175735" y="4224535"/>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3" name="Shape 71"/>
            <p:cNvSpPr>
              <a:spLocks noChangeArrowheads="1"/>
            </p:cNvSpPr>
            <p:nvPr/>
          </p:nvSpPr>
          <p:spPr bwMode="auto">
            <a:xfrm>
              <a:off x="7202498" y="4251537"/>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4" name="Shape 73"/>
            <p:cNvSpPr>
              <a:spLocks noChangeArrowheads="1"/>
            </p:cNvSpPr>
            <p:nvPr/>
          </p:nvSpPr>
          <p:spPr bwMode="auto">
            <a:xfrm>
              <a:off x="6633796" y="4133672"/>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5" name="Shape 74"/>
            <p:cNvSpPr>
              <a:spLocks noChangeArrowheads="1"/>
            </p:cNvSpPr>
            <p:nvPr/>
          </p:nvSpPr>
          <p:spPr bwMode="auto">
            <a:xfrm>
              <a:off x="6660558" y="4160674"/>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6" name="Shape 75"/>
            <p:cNvSpPr>
              <a:spLocks noChangeArrowheads="1"/>
            </p:cNvSpPr>
            <p:nvPr/>
          </p:nvSpPr>
          <p:spPr bwMode="auto">
            <a:xfrm>
              <a:off x="6687320" y="4187676"/>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7" name="Shape 76"/>
            <p:cNvSpPr>
              <a:spLocks noChangeArrowheads="1"/>
            </p:cNvSpPr>
            <p:nvPr/>
          </p:nvSpPr>
          <p:spPr bwMode="auto">
            <a:xfrm>
              <a:off x="6714083" y="4214679"/>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8" name="Shape 77"/>
            <p:cNvSpPr>
              <a:spLocks noChangeArrowheads="1"/>
            </p:cNvSpPr>
            <p:nvPr/>
          </p:nvSpPr>
          <p:spPr bwMode="auto">
            <a:xfrm>
              <a:off x="6740846" y="4241682"/>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69" name="Shape 81"/>
            <p:cNvSpPr>
              <a:spLocks noChangeArrowheads="1"/>
            </p:cNvSpPr>
            <p:nvPr/>
          </p:nvSpPr>
          <p:spPr bwMode="auto">
            <a:xfrm>
              <a:off x="7468785" y="4116524"/>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376" name="Shape 82"/>
            <p:cNvSpPr/>
            <p:nvPr/>
          </p:nvSpPr>
          <p:spPr>
            <a:xfrm>
              <a:off x="7349612" y="4168616"/>
              <a:ext cx="144390" cy="212843"/>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5471" name="Shape 83"/>
            <p:cNvSpPr>
              <a:spLocks noChangeArrowheads="1"/>
            </p:cNvSpPr>
            <p:nvPr/>
          </p:nvSpPr>
          <p:spPr bwMode="auto">
            <a:xfrm>
              <a:off x="7495547" y="4143528"/>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72" name="Shape 84"/>
            <p:cNvSpPr>
              <a:spLocks noChangeArrowheads="1"/>
            </p:cNvSpPr>
            <p:nvPr/>
          </p:nvSpPr>
          <p:spPr bwMode="auto">
            <a:xfrm>
              <a:off x="7522309" y="4170530"/>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73" name="Shape 85"/>
            <p:cNvSpPr>
              <a:spLocks noChangeArrowheads="1"/>
            </p:cNvSpPr>
            <p:nvPr/>
          </p:nvSpPr>
          <p:spPr bwMode="auto">
            <a:xfrm>
              <a:off x="7549072" y="4197532"/>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74" name="Shape 86"/>
            <p:cNvSpPr>
              <a:spLocks noChangeArrowheads="1"/>
            </p:cNvSpPr>
            <p:nvPr/>
          </p:nvSpPr>
          <p:spPr bwMode="auto">
            <a:xfrm>
              <a:off x="7575835" y="4224535"/>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75" name="Shape 87"/>
            <p:cNvSpPr>
              <a:spLocks noChangeArrowheads="1"/>
            </p:cNvSpPr>
            <p:nvPr/>
          </p:nvSpPr>
          <p:spPr bwMode="auto">
            <a:xfrm>
              <a:off x="7602597" y="4251537"/>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76" name="Shape 88"/>
            <p:cNvSpPr>
              <a:spLocks noChangeArrowheads="1"/>
            </p:cNvSpPr>
            <p:nvPr/>
          </p:nvSpPr>
          <p:spPr bwMode="auto">
            <a:xfrm>
              <a:off x="7629359" y="4278540"/>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77" name="Shape 89"/>
            <p:cNvSpPr>
              <a:spLocks noChangeArrowheads="1"/>
            </p:cNvSpPr>
            <p:nvPr/>
          </p:nvSpPr>
          <p:spPr bwMode="auto">
            <a:xfrm>
              <a:off x="7656122" y="4305543"/>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78" name="Shape 90"/>
            <p:cNvSpPr>
              <a:spLocks noChangeArrowheads="1"/>
            </p:cNvSpPr>
            <p:nvPr/>
          </p:nvSpPr>
          <p:spPr bwMode="auto">
            <a:xfrm>
              <a:off x="7682884" y="4332545"/>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79" name="Shape 91"/>
            <p:cNvSpPr>
              <a:spLocks noChangeArrowheads="1"/>
            </p:cNvSpPr>
            <p:nvPr/>
          </p:nvSpPr>
          <p:spPr bwMode="auto">
            <a:xfrm>
              <a:off x="7709647" y="4359547"/>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387" name="组合 386"/>
          <p:cNvGrpSpPr>
            <a:grpSpLocks/>
          </p:cNvGrpSpPr>
          <p:nvPr/>
        </p:nvGrpSpPr>
        <p:grpSpPr bwMode="auto">
          <a:xfrm>
            <a:off x="5702300" y="2895600"/>
            <a:ext cx="1204913" cy="404813"/>
            <a:chOff x="6607033" y="2581084"/>
            <a:chExt cx="1204311" cy="405038"/>
          </a:xfrm>
        </p:grpSpPr>
        <p:sp>
          <p:nvSpPr>
            <p:cNvPr id="15434" name="Shape 65"/>
            <p:cNvSpPr>
              <a:spLocks noChangeArrowheads="1"/>
            </p:cNvSpPr>
            <p:nvPr/>
          </p:nvSpPr>
          <p:spPr bwMode="auto">
            <a:xfrm>
              <a:off x="6607033" y="2581084"/>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35" name="Shape 66"/>
            <p:cNvSpPr>
              <a:spLocks noChangeArrowheads="1"/>
            </p:cNvSpPr>
            <p:nvPr/>
          </p:nvSpPr>
          <p:spPr bwMode="auto">
            <a:xfrm>
              <a:off x="7068686" y="2590939"/>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36" name="Shape 67"/>
            <p:cNvSpPr>
              <a:spLocks noChangeArrowheads="1"/>
            </p:cNvSpPr>
            <p:nvPr/>
          </p:nvSpPr>
          <p:spPr bwMode="auto">
            <a:xfrm>
              <a:off x="7095448" y="2617943"/>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37" name="Shape 68"/>
            <p:cNvSpPr>
              <a:spLocks noChangeArrowheads="1"/>
            </p:cNvSpPr>
            <p:nvPr/>
          </p:nvSpPr>
          <p:spPr bwMode="auto">
            <a:xfrm>
              <a:off x="7122211" y="2644945"/>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38" name="Shape 69"/>
            <p:cNvSpPr>
              <a:spLocks noChangeArrowheads="1"/>
            </p:cNvSpPr>
            <p:nvPr/>
          </p:nvSpPr>
          <p:spPr bwMode="auto">
            <a:xfrm>
              <a:off x="7148973" y="2671947"/>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39" name="Shape 70"/>
            <p:cNvSpPr>
              <a:spLocks noChangeArrowheads="1"/>
            </p:cNvSpPr>
            <p:nvPr/>
          </p:nvSpPr>
          <p:spPr bwMode="auto">
            <a:xfrm>
              <a:off x="7175736" y="2698950"/>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40" name="Shape 71"/>
            <p:cNvSpPr>
              <a:spLocks noChangeArrowheads="1"/>
            </p:cNvSpPr>
            <p:nvPr/>
          </p:nvSpPr>
          <p:spPr bwMode="auto">
            <a:xfrm>
              <a:off x="7202499" y="2725952"/>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41" name="Shape 73"/>
            <p:cNvSpPr>
              <a:spLocks noChangeArrowheads="1"/>
            </p:cNvSpPr>
            <p:nvPr/>
          </p:nvSpPr>
          <p:spPr bwMode="auto">
            <a:xfrm>
              <a:off x="6633796" y="2608087"/>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42" name="Shape 74"/>
            <p:cNvSpPr>
              <a:spLocks noChangeArrowheads="1"/>
            </p:cNvSpPr>
            <p:nvPr/>
          </p:nvSpPr>
          <p:spPr bwMode="auto">
            <a:xfrm>
              <a:off x="6660558" y="2635089"/>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43" name="Shape 75"/>
            <p:cNvSpPr>
              <a:spLocks noChangeArrowheads="1"/>
            </p:cNvSpPr>
            <p:nvPr/>
          </p:nvSpPr>
          <p:spPr bwMode="auto">
            <a:xfrm>
              <a:off x="6687321" y="2662091"/>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44" name="Shape 76"/>
            <p:cNvSpPr>
              <a:spLocks noChangeArrowheads="1"/>
            </p:cNvSpPr>
            <p:nvPr/>
          </p:nvSpPr>
          <p:spPr bwMode="auto">
            <a:xfrm>
              <a:off x="6714083" y="2689094"/>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45" name="Shape 77"/>
            <p:cNvSpPr>
              <a:spLocks noChangeArrowheads="1"/>
            </p:cNvSpPr>
            <p:nvPr/>
          </p:nvSpPr>
          <p:spPr bwMode="auto">
            <a:xfrm>
              <a:off x="6740846" y="2716097"/>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46" name="Shape 81"/>
            <p:cNvSpPr>
              <a:spLocks noChangeArrowheads="1"/>
            </p:cNvSpPr>
            <p:nvPr/>
          </p:nvSpPr>
          <p:spPr bwMode="auto">
            <a:xfrm>
              <a:off x="7468785" y="2590939"/>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401" name="Shape 82"/>
            <p:cNvSpPr/>
            <p:nvPr/>
          </p:nvSpPr>
          <p:spPr>
            <a:xfrm>
              <a:off x="7349612" y="2643031"/>
              <a:ext cx="144391" cy="212843"/>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5448" name="Shape 83"/>
            <p:cNvSpPr>
              <a:spLocks noChangeArrowheads="1"/>
            </p:cNvSpPr>
            <p:nvPr/>
          </p:nvSpPr>
          <p:spPr bwMode="auto">
            <a:xfrm>
              <a:off x="7495547" y="2617943"/>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49" name="Shape 84"/>
            <p:cNvSpPr>
              <a:spLocks noChangeArrowheads="1"/>
            </p:cNvSpPr>
            <p:nvPr/>
          </p:nvSpPr>
          <p:spPr bwMode="auto">
            <a:xfrm>
              <a:off x="7522309" y="2644945"/>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50" name="Shape 85"/>
            <p:cNvSpPr>
              <a:spLocks noChangeArrowheads="1"/>
            </p:cNvSpPr>
            <p:nvPr/>
          </p:nvSpPr>
          <p:spPr bwMode="auto">
            <a:xfrm>
              <a:off x="7549072" y="2671947"/>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51" name="Shape 86"/>
            <p:cNvSpPr>
              <a:spLocks noChangeArrowheads="1"/>
            </p:cNvSpPr>
            <p:nvPr/>
          </p:nvSpPr>
          <p:spPr bwMode="auto">
            <a:xfrm>
              <a:off x="7575835" y="2698950"/>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52" name="Shape 87"/>
            <p:cNvSpPr>
              <a:spLocks noChangeArrowheads="1"/>
            </p:cNvSpPr>
            <p:nvPr/>
          </p:nvSpPr>
          <p:spPr bwMode="auto">
            <a:xfrm>
              <a:off x="7602597" y="2725952"/>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53" name="Shape 88"/>
            <p:cNvSpPr>
              <a:spLocks noChangeArrowheads="1"/>
            </p:cNvSpPr>
            <p:nvPr/>
          </p:nvSpPr>
          <p:spPr bwMode="auto">
            <a:xfrm>
              <a:off x="7629359" y="2752955"/>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54" name="Shape 89"/>
            <p:cNvSpPr>
              <a:spLocks noChangeArrowheads="1"/>
            </p:cNvSpPr>
            <p:nvPr/>
          </p:nvSpPr>
          <p:spPr bwMode="auto">
            <a:xfrm>
              <a:off x="7656121" y="2779958"/>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55" name="Shape 90"/>
            <p:cNvSpPr>
              <a:spLocks noChangeArrowheads="1"/>
            </p:cNvSpPr>
            <p:nvPr/>
          </p:nvSpPr>
          <p:spPr bwMode="auto">
            <a:xfrm>
              <a:off x="7682883" y="2806960"/>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5456" name="Shape 91"/>
            <p:cNvSpPr>
              <a:spLocks noChangeArrowheads="1"/>
            </p:cNvSpPr>
            <p:nvPr/>
          </p:nvSpPr>
          <p:spPr bwMode="auto">
            <a:xfrm>
              <a:off x="7709647" y="2833962"/>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411" name="组合 410"/>
          <p:cNvGrpSpPr>
            <a:grpSpLocks/>
          </p:cNvGrpSpPr>
          <p:nvPr/>
        </p:nvGrpSpPr>
        <p:grpSpPr bwMode="auto">
          <a:xfrm>
            <a:off x="8429625" y="2378075"/>
            <a:ext cx="1004888" cy="257175"/>
            <a:chOff x="9362041" y="2073963"/>
            <a:chExt cx="1005418" cy="255934"/>
          </a:xfrm>
        </p:grpSpPr>
        <p:sp>
          <p:nvSpPr>
            <p:cNvPr id="15413" name="Shape 81"/>
            <p:cNvSpPr>
              <a:spLocks noChangeArrowheads="1"/>
            </p:cNvSpPr>
            <p:nvPr/>
          </p:nvSpPr>
          <p:spPr bwMode="auto">
            <a:xfrm>
              <a:off x="9362041" y="2088514"/>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413" name="Shape 82"/>
            <p:cNvSpPr/>
            <p:nvPr/>
          </p:nvSpPr>
          <p:spPr>
            <a:xfrm>
              <a:off x="9768655" y="2073963"/>
              <a:ext cx="235074" cy="22749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5415" name="Shape 83"/>
            <p:cNvSpPr>
              <a:spLocks noChangeArrowheads="1"/>
            </p:cNvSpPr>
            <p:nvPr/>
          </p:nvSpPr>
          <p:spPr bwMode="auto">
            <a:xfrm>
              <a:off x="9393904" y="2109749"/>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16" name="Shape 84"/>
            <p:cNvSpPr>
              <a:spLocks noChangeArrowheads="1"/>
            </p:cNvSpPr>
            <p:nvPr/>
          </p:nvSpPr>
          <p:spPr bwMode="auto">
            <a:xfrm>
              <a:off x="9425767" y="2130983"/>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17" name="Shape 85"/>
            <p:cNvSpPr>
              <a:spLocks noChangeArrowheads="1"/>
            </p:cNvSpPr>
            <p:nvPr/>
          </p:nvSpPr>
          <p:spPr bwMode="auto">
            <a:xfrm>
              <a:off x="9457629" y="2152217"/>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18" name="Shape 86"/>
            <p:cNvSpPr>
              <a:spLocks noChangeArrowheads="1"/>
            </p:cNvSpPr>
            <p:nvPr/>
          </p:nvSpPr>
          <p:spPr bwMode="auto">
            <a:xfrm>
              <a:off x="9489493" y="2173452"/>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19" name="Shape 87"/>
            <p:cNvSpPr>
              <a:spLocks noChangeArrowheads="1"/>
            </p:cNvSpPr>
            <p:nvPr/>
          </p:nvSpPr>
          <p:spPr bwMode="auto">
            <a:xfrm>
              <a:off x="9521356" y="2194686"/>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0" name="Shape 88"/>
            <p:cNvSpPr>
              <a:spLocks noChangeArrowheads="1"/>
            </p:cNvSpPr>
            <p:nvPr/>
          </p:nvSpPr>
          <p:spPr bwMode="auto">
            <a:xfrm>
              <a:off x="9553218" y="2215921"/>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1" name="Shape 89"/>
            <p:cNvSpPr>
              <a:spLocks noChangeArrowheads="1"/>
            </p:cNvSpPr>
            <p:nvPr/>
          </p:nvSpPr>
          <p:spPr bwMode="auto">
            <a:xfrm>
              <a:off x="9585082" y="2237155"/>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2" name="Shape 90"/>
            <p:cNvSpPr>
              <a:spLocks noChangeArrowheads="1"/>
            </p:cNvSpPr>
            <p:nvPr/>
          </p:nvSpPr>
          <p:spPr bwMode="auto">
            <a:xfrm>
              <a:off x="9616944" y="2258390"/>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3" name="Shape 91"/>
            <p:cNvSpPr>
              <a:spLocks noChangeArrowheads="1"/>
            </p:cNvSpPr>
            <p:nvPr/>
          </p:nvSpPr>
          <p:spPr bwMode="auto">
            <a:xfrm>
              <a:off x="9648807" y="2279624"/>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4" name="Shape 81"/>
            <p:cNvSpPr>
              <a:spLocks noChangeArrowheads="1"/>
            </p:cNvSpPr>
            <p:nvPr/>
          </p:nvSpPr>
          <p:spPr bwMode="auto">
            <a:xfrm>
              <a:off x="10026022" y="2089540"/>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5" name="Shape 83"/>
            <p:cNvSpPr>
              <a:spLocks noChangeArrowheads="1"/>
            </p:cNvSpPr>
            <p:nvPr/>
          </p:nvSpPr>
          <p:spPr bwMode="auto">
            <a:xfrm>
              <a:off x="10057885" y="2110774"/>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6" name="Shape 84"/>
            <p:cNvSpPr>
              <a:spLocks noChangeArrowheads="1"/>
            </p:cNvSpPr>
            <p:nvPr/>
          </p:nvSpPr>
          <p:spPr bwMode="auto">
            <a:xfrm>
              <a:off x="10089747" y="2132009"/>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7" name="Shape 85"/>
            <p:cNvSpPr>
              <a:spLocks noChangeArrowheads="1"/>
            </p:cNvSpPr>
            <p:nvPr/>
          </p:nvSpPr>
          <p:spPr bwMode="auto">
            <a:xfrm>
              <a:off x="10121610" y="2153243"/>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8" name="Shape 86"/>
            <p:cNvSpPr>
              <a:spLocks noChangeArrowheads="1"/>
            </p:cNvSpPr>
            <p:nvPr/>
          </p:nvSpPr>
          <p:spPr bwMode="auto">
            <a:xfrm>
              <a:off x="10153474" y="2174477"/>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29" name="Shape 87"/>
            <p:cNvSpPr>
              <a:spLocks noChangeArrowheads="1"/>
            </p:cNvSpPr>
            <p:nvPr/>
          </p:nvSpPr>
          <p:spPr bwMode="auto">
            <a:xfrm>
              <a:off x="10185336" y="2195712"/>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30" name="Shape 88"/>
            <p:cNvSpPr>
              <a:spLocks noChangeArrowheads="1"/>
            </p:cNvSpPr>
            <p:nvPr/>
          </p:nvSpPr>
          <p:spPr bwMode="auto">
            <a:xfrm>
              <a:off x="10217199" y="2216947"/>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31" name="Shape 89"/>
            <p:cNvSpPr>
              <a:spLocks noChangeArrowheads="1"/>
            </p:cNvSpPr>
            <p:nvPr/>
          </p:nvSpPr>
          <p:spPr bwMode="auto">
            <a:xfrm>
              <a:off x="10249062" y="2238181"/>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32" name="Shape 90"/>
            <p:cNvSpPr>
              <a:spLocks noChangeArrowheads="1"/>
            </p:cNvSpPr>
            <p:nvPr/>
          </p:nvSpPr>
          <p:spPr bwMode="auto">
            <a:xfrm>
              <a:off x="10280925" y="2259415"/>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33" name="Shape 91"/>
            <p:cNvSpPr>
              <a:spLocks noChangeArrowheads="1"/>
            </p:cNvSpPr>
            <p:nvPr/>
          </p:nvSpPr>
          <p:spPr bwMode="auto">
            <a:xfrm>
              <a:off x="10312788" y="2280650"/>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grpSp>
      <p:grpSp>
        <p:nvGrpSpPr>
          <p:cNvPr id="433" name="组合 432"/>
          <p:cNvGrpSpPr>
            <a:grpSpLocks/>
          </p:cNvGrpSpPr>
          <p:nvPr/>
        </p:nvGrpSpPr>
        <p:grpSpPr bwMode="auto">
          <a:xfrm>
            <a:off x="8431213" y="5046663"/>
            <a:ext cx="1004887" cy="255587"/>
            <a:chOff x="9364703" y="4656664"/>
            <a:chExt cx="1005417" cy="255934"/>
          </a:xfrm>
        </p:grpSpPr>
        <p:sp>
          <p:nvSpPr>
            <p:cNvPr id="15392" name="Shape 81"/>
            <p:cNvSpPr>
              <a:spLocks noChangeArrowheads="1"/>
            </p:cNvSpPr>
            <p:nvPr/>
          </p:nvSpPr>
          <p:spPr bwMode="auto">
            <a:xfrm>
              <a:off x="9364703" y="4671215"/>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435" name="Shape 82"/>
            <p:cNvSpPr/>
            <p:nvPr/>
          </p:nvSpPr>
          <p:spPr>
            <a:xfrm>
              <a:off x="9771317" y="4656664"/>
              <a:ext cx="235074" cy="227320"/>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5394" name="Shape 83"/>
            <p:cNvSpPr>
              <a:spLocks noChangeArrowheads="1"/>
            </p:cNvSpPr>
            <p:nvPr/>
          </p:nvSpPr>
          <p:spPr bwMode="auto">
            <a:xfrm>
              <a:off x="9396565" y="4692450"/>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395" name="Shape 84"/>
            <p:cNvSpPr>
              <a:spLocks noChangeArrowheads="1"/>
            </p:cNvSpPr>
            <p:nvPr/>
          </p:nvSpPr>
          <p:spPr bwMode="auto">
            <a:xfrm>
              <a:off x="9428428" y="4713684"/>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396" name="Shape 85"/>
            <p:cNvSpPr>
              <a:spLocks noChangeArrowheads="1"/>
            </p:cNvSpPr>
            <p:nvPr/>
          </p:nvSpPr>
          <p:spPr bwMode="auto">
            <a:xfrm>
              <a:off x="9460291" y="4734918"/>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397" name="Shape 86"/>
            <p:cNvSpPr>
              <a:spLocks noChangeArrowheads="1"/>
            </p:cNvSpPr>
            <p:nvPr/>
          </p:nvSpPr>
          <p:spPr bwMode="auto">
            <a:xfrm>
              <a:off x="9492154" y="4756153"/>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398" name="Shape 87"/>
            <p:cNvSpPr>
              <a:spLocks noChangeArrowheads="1"/>
            </p:cNvSpPr>
            <p:nvPr/>
          </p:nvSpPr>
          <p:spPr bwMode="auto">
            <a:xfrm>
              <a:off x="9524017" y="4777387"/>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399" name="Shape 88"/>
            <p:cNvSpPr>
              <a:spLocks noChangeArrowheads="1"/>
            </p:cNvSpPr>
            <p:nvPr/>
          </p:nvSpPr>
          <p:spPr bwMode="auto">
            <a:xfrm>
              <a:off x="9555879" y="4798622"/>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0" name="Shape 89"/>
            <p:cNvSpPr>
              <a:spLocks noChangeArrowheads="1"/>
            </p:cNvSpPr>
            <p:nvPr/>
          </p:nvSpPr>
          <p:spPr bwMode="auto">
            <a:xfrm>
              <a:off x="9587743" y="4819856"/>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1" name="Shape 90"/>
            <p:cNvSpPr>
              <a:spLocks noChangeArrowheads="1"/>
            </p:cNvSpPr>
            <p:nvPr/>
          </p:nvSpPr>
          <p:spPr bwMode="auto">
            <a:xfrm>
              <a:off x="9619606" y="4841091"/>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2" name="Shape 91"/>
            <p:cNvSpPr>
              <a:spLocks noChangeArrowheads="1"/>
            </p:cNvSpPr>
            <p:nvPr/>
          </p:nvSpPr>
          <p:spPr bwMode="auto">
            <a:xfrm>
              <a:off x="9651468" y="4862325"/>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3" name="Shape 81"/>
            <p:cNvSpPr>
              <a:spLocks noChangeArrowheads="1"/>
            </p:cNvSpPr>
            <p:nvPr/>
          </p:nvSpPr>
          <p:spPr bwMode="auto">
            <a:xfrm>
              <a:off x="10028683" y="4672241"/>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4" name="Shape 83"/>
            <p:cNvSpPr>
              <a:spLocks noChangeArrowheads="1"/>
            </p:cNvSpPr>
            <p:nvPr/>
          </p:nvSpPr>
          <p:spPr bwMode="auto">
            <a:xfrm>
              <a:off x="10060546" y="4693475"/>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5" name="Shape 84"/>
            <p:cNvSpPr>
              <a:spLocks noChangeArrowheads="1"/>
            </p:cNvSpPr>
            <p:nvPr/>
          </p:nvSpPr>
          <p:spPr bwMode="auto">
            <a:xfrm>
              <a:off x="10092408" y="4714710"/>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6" name="Shape 85"/>
            <p:cNvSpPr>
              <a:spLocks noChangeArrowheads="1"/>
            </p:cNvSpPr>
            <p:nvPr/>
          </p:nvSpPr>
          <p:spPr bwMode="auto">
            <a:xfrm>
              <a:off x="10124271" y="4735944"/>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7" name="Shape 86"/>
            <p:cNvSpPr>
              <a:spLocks noChangeArrowheads="1"/>
            </p:cNvSpPr>
            <p:nvPr/>
          </p:nvSpPr>
          <p:spPr bwMode="auto">
            <a:xfrm>
              <a:off x="10156135" y="4757178"/>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8" name="Shape 87"/>
            <p:cNvSpPr>
              <a:spLocks noChangeArrowheads="1"/>
            </p:cNvSpPr>
            <p:nvPr/>
          </p:nvSpPr>
          <p:spPr bwMode="auto">
            <a:xfrm>
              <a:off x="10187997" y="4778413"/>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09" name="Shape 88"/>
            <p:cNvSpPr>
              <a:spLocks noChangeArrowheads="1"/>
            </p:cNvSpPr>
            <p:nvPr/>
          </p:nvSpPr>
          <p:spPr bwMode="auto">
            <a:xfrm>
              <a:off x="10219860" y="4799648"/>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10" name="Shape 89"/>
            <p:cNvSpPr>
              <a:spLocks noChangeArrowheads="1"/>
            </p:cNvSpPr>
            <p:nvPr/>
          </p:nvSpPr>
          <p:spPr bwMode="auto">
            <a:xfrm>
              <a:off x="10251724" y="4820882"/>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11" name="Shape 90"/>
            <p:cNvSpPr>
              <a:spLocks noChangeArrowheads="1"/>
            </p:cNvSpPr>
            <p:nvPr/>
          </p:nvSpPr>
          <p:spPr bwMode="auto">
            <a:xfrm>
              <a:off x="10283586" y="4842116"/>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5412" name="Shape 91"/>
            <p:cNvSpPr>
              <a:spLocks noChangeArrowheads="1"/>
            </p:cNvSpPr>
            <p:nvPr/>
          </p:nvSpPr>
          <p:spPr bwMode="auto">
            <a:xfrm>
              <a:off x="10315449" y="4863351"/>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grpSp>
      <p:sp>
        <p:nvSpPr>
          <p:cNvPr id="274" name="TextBox 273"/>
          <p:cNvSpPr txBox="1">
            <a:spLocks noChangeArrowheads="1"/>
          </p:cNvSpPr>
          <p:nvPr/>
        </p:nvSpPr>
        <p:spPr bwMode="auto">
          <a:xfrm>
            <a:off x="7902575" y="4314825"/>
            <a:ext cx="3060700" cy="677863"/>
          </a:xfrm>
          <a:prstGeom prst="rect">
            <a:avLst/>
          </a:prstGeom>
          <a:solidFill>
            <a:schemeClr val="bg1"/>
          </a:solidFill>
          <a:ln w="25400">
            <a:solidFill>
              <a:schemeClr val="tx1"/>
            </a:solidFill>
            <a:miter lim="800000"/>
            <a:headEnd/>
            <a:tailEnd/>
          </a:ln>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sz="1600"/>
              <a:t>Build the structure based on VGG-M [Chatfield et al. 2014]</a:t>
            </a:r>
            <a:endParaRPr lang="zh-CN" altLang="en-US" sz="1600"/>
          </a:p>
        </p:txBody>
      </p:sp>
      <p:sp>
        <p:nvSpPr>
          <p:cNvPr id="462" name="TextBox 461"/>
          <p:cNvSpPr txBox="1"/>
          <p:nvPr/>
        </p:nvSpPr>
        <p:spPr>
          <a:xfrm>
            <a:off x="14288" y="6559550"/>
            <a:ext cx="12192000" cy="368300"/>
          </a:xfrm>
          <a:prstGeom prst="rect">
            <a:avLst/>
          </a:prstGeom>
          <a:noFill/>
        </p:spPr>
        <p:txBody>
          <a:bodyPr>
            <a:spAutoFit/>
          </a:bodyPr>
          <a:lstStyle/>
          <a:p>
            <a:pPr algn="ctr" fontAlgn="auto">
              <a:spcBef>
                <a:spcPts val="0"/>
              </a:spcBef>
              <a:spcAft>
                <a:spcPts val="0"/>
              </a:spcAft>
              <a:defRPr/>
            </a:pPr>
            <a:r>
              <a:rPr lang="en-US" altLang="zh-CN" dirty="0">
                <a:solidFill>
                  <a:schemeClr val="tx1">
                    <a:lumMod val="50000"/>
                    <a:lumOff val="50000"/>
                  </a:schemeClr>
                </a:solidFill>
                <a:latin typeface="+mn-lt"/>
                <a:ea typeface="+mn-ea"/>
              </a:rPr>
              <a:t>[1] Return of the Devil in the Details: Delving Deep into Convolutional Nets [Chatfield et al. 2014]</a:t>
            </a:r>
            <a:endParaRPr lang="zh-CN" altLang="en-US" dirty="0">
              <a:solidFill>
                <a:schemeClr val="tx1">
                  <a:lumMod val="50000"/>
                  <a:lumOff val="50000"/>
                </a:schemeClr>
              </a:solidFill>
              <a:latin typeface="+mn-lt"/>
              <a:ea typeface="+mn-ea"/>
            </a:endParaRPr>
          </a:p>
        </p:txBody>
      </p:sp>
      <p:sp>
        <p:nvSpPr>
          <p:cNvPr id="455" name="Right Brace 7"/>
          <p:cNvSpPr/>
          <p:nvPr/>
        </p:nvSpPr>
        <p:spPr>
          <a:xfrm>
            <a:off x="2755900" y="1531938"/>
            <a:ext cx="201613" cy="2116137"/>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456" name="Right Brace 7"/>
          <p:cNvSpPr/>
          <p:nvPr/>
        </p:nvSpPr>
        <p:spPr>
          <a:xfrm>
            <a:off x="2755900" y="4254500"/>
            <a:ext cx="201613" cy="2116138"/>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Tree>
    <p:custDataLst>
      <p:tags r:id="rId1"/>
    </p:custDataLst>
  </p:cSld>
  <p:clrMapOvr>
    <a:masterClrMapping/>
  </p:clrMapOvr>
  <p:transition spd="slow" advTm="1417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nodeType="withEffect">
                                  <p:stCondLst>
                                    <p:cond delay="0"/>
                                  </p:stCondLst>
                                  <p:childTnLst>
                                    <p:animMotion origin="layout" path="M 1.45833E-6 -3.7037E-7 L 0.12344 0.07917 " pathEditMode="relative" rAng="0" ptsTypes="AA">
                                      <p:cBhvr>
                                        <p:cTn id="6" dur="2000" fill="hold"/>
                                        <p:tgtEl>
                                          <p:spTgt spid="387"/>
                                        </p:tgtEl>
                                        <p:attrNameLst>
                                          <p:attrName>ppt_x</p:attrName>
                                          <p:attrName>ppt_y</p:attrName>
                                        </p:attrNameLst>
                                      </p:cBhvr>
                                      <p:rCtr x="6172" y="3958"/>
                                    </p:animMotion>
                                  </p:childTnLst>
                                </p:cTn>
                              </p:par>
                              <p:par>
                                <p:cTn id="7" presetID="42" presetClass="path" presetSubtype="0" accel="50000" decel="50000" fill="hold" nodeType="withEffect">
                                  <p:stCondLst>
                                    <p:cond delay="0"/>
                                  </p:stCondLst>
                                  <p:childTnLst>
                                    <p:animMotion origin="layout" path="M 1.45833E-6 -2.96296E-6 L 0.12656 -0.05347 " pathEditMode="relative" rAng="0" ptsTypes="AA">
                                      <p:cBhvr>
                                        <p:cTn id="8" dur="2000" fill="hold"/>
                                        <p:tgtEl>
                                          <p:spTgt spid="275"/>
                                        </p:tgtEl>
                                        <p:attrNameLst>
                                          <p:attrName>ppt_x</p:attrName>
                                          <p:attrName>ppt_y</p:attrName>
                                        </p:attrNameLst>
                                      </p:cBhvr>
                                      <p:rCtr x="6328" y="-2685"/>
                                    </p:animMotion>
                                  </p:childTnLst>
                                </p:cTn>
                              </p:par>
                              <p:par>
                                <p:cTn id="9" presetID="42" presetClass="path" presetSubtype="0" accel="50000" decel="50000" fill="hold" nodeType="withEffect">
                                  <p:stCondLst>
                                    <p:cond delay="0"/>
                                  </p:stCondLst>
                                  <p:childTnLst>
                                    <p:animMotion origin="layout" path="M -2.08333E-6 7.40741E-7 L -0.00586 0.16319 " pathEditMode="relative" rAng="0" ptsTypes="AA">
                                      <p:cBhvr>
                                        <p:cTn id="10" dur="2000" fill="hold"/>
                                        <p:tgtEl>
                                          <p:spTgt spid="411"/>
                                        </p:tgtEl>
                                        <p:attrNameLst>
                                          <p:attrName>ppt_x</p:attrName>
                                          <p:attrName>ppt_y</p:attrName>
                                        </p:attrNameLst>
                                      </p:cBhvr>
                                      <p:rCtr x="-299" y="8148"/>
                                    </p:animMotion>
                                  </p:childTnLst>
                                </p:cTn>
                              </p:par>
                              <p:par>
                                <p:cTn id="11" presetID="42" presetClass="path" presetSubtype="0" accel="50000" decel="50000" fill="hold" nodeType="withEffect">
                                  <p:stCondLst>
                                    <p:cond delay="0"/>
                                  </p:stCondLst>
                                  <p:childTnLst>
                                    <p:animMotion origin="layout" path="M -2.29167E-6 1.85185E-6 L -0.00703 -0.1632 " pathEditMode="relative" rAng="0" ptsTypes="AA">
                                      <p:cBhvr>
                                        <p:cTn id="12" dur="2000" fill="hold"/>
                                        <p:tgtEl>
                                          <p:spTgt spid="433"/>
                                        </p:tgtEl>
                                        <p:attrNameLst>
                                          <p:attrName>ppt_x</p:attrName>
                                          <p:attrName>ppt_y</p:attrName>
                                        </p:attrNameLst>
                                      </p:cBhvr>
                                      <p:rCtr x="-352" y="-8171"/>
                                    </p:animMotion>
                                  </p:childTnLst>
                                </p:cTn>
                              </p:par>
                              <p:par>
                                <p:cTn id="13" presetID="10" presetClass="entr" presetSubtype="0" fill="hold" grpId="0" nodeType="withEffect">
                                  <p:stCondLst>
                                    <p:cond delay="0"/>
                                  </p:stCondLst>
                                  <p:childTnLst>
                                    <p:set>
                                      <p:cBhvr>
                                        <p:cTn id="14" dur="1" fill="hold">
                                          <p:stCondLst>
                                            <p:cond delay="0"/>
                                          </p:stCondLst>
                                        </p:cTn>
                                        <p:tgtEl>
                                          <p:spTgt spid="273"/>
                                        </p:tgtEl>
                                        <p:attrNameLst>
                                          <p:attrName>style.visibility</p:attrName>
                                        </p:attrNameLst>
                                      </p:cBhvr>
                                      <p:to>
                                        <p:strVal val="visible"/>
                                      </p:to>
                                    </p:set>
                                    <p:animEffect transition="in" filter="fade">
                                      <p:cBhvr>
                                        <p:cTn id="15" dur="500"/>
                                        <p:tgtEl>
                                          <p:spTgt spid="273"/>
                                        </p:tgtEl>
                                      </p:cBhvr>
                                    </p:animEffect>
                                  </p:childTnLst>
                                </p:cTn>
                              </p:par>
                            </p:childTnLst>
                          </p:cTn>
                        </p:par>
                        <p:par>
                          <p:cTn id="16" fill="hold" nodeType="afterGroup">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62"/>
                                        </p:tgtEl>
                                        <p:attrNameLst>
                                          <p:attrName>style.visibility</p:attrName>
                                        </p:attrNameLst>
                                      </p:cBhvr>
                                      <p:to>
                                        <p:strVal val="visible"/>
                                      </p:to>
                                    </p:set>
                                    <p:animEffect transition="in" filter="fade">
                                      <p:cBhvr>
                                        <p:cTn id="19" dur="500"/>
                                        <p:tgtEl>
                                          <p:spTgt spid="462"/>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74"/>
                                        </p:tgtEl>
                                        <p:attrNameLst>
                                          <p:attrName>style.visibility</p:attrName>
                                        </p:attrNameLst>
                                      </p:cBhvr>
                                      <p:to>
                                        <p:strVal val="visible"/>
                                      </p:to>
                                    </p:set>
                                    <p:animEffect transition="in" filter="fade">
                                      <p:cBhvr>
                                        <p:cTn id="22" dur="250"/>
                                        <p:tgtEl>
                                          <p:spTgt spid="274"/>
                                        </p:tgtEl>
                                      </p:cBhvr>
                                    </p:animEffect>
                                    <p:anim calcmode="lin" valueType="num">
                                      <p:cBhvr>
                                        <p:cTn id="23" dur="250" fill="hold"/>
                                        <p:tgtEl>
                                          <p:spTgt spid="274"/>
                                        </p:tgtEl>
                                        <p:attrNameLst>
                                          <p:attrName>ppt_x</p:attrName>
                                        </p:attrNameLst>
                                      </p:cBhvr>
                                      <p:tavLst>
                                        <p:tav tm="0">
                                          <p:val>
                                            <p:strVal val="#ppt_x"/>
                                          </p:val>
                                        </p:tav>
                                        <p:tav tm="100000">
                                          <p:val>
                                            <p:strVal val="#ppt_x"/>
                                          </p:val>
                                        </p:tav>
                                      </p:tavLst>
                                    </p:anim>
                                    <p:anim calcmode="lin" valueType="num">
                                      <p:cBhvr>
                                        <p:cTn id="24" dur="250" fill="hold"/>
                                        <p:tgtEl>
                                          <p:spTgt spid="274"/>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xit" presetSubtype="0" fill="hold" grpId="1" nodeType="clickEffect">
                                  <p:stCondLst>
                                    <p:cond delay="0"/>
                                  </p:stCondLst>
                                  <p:childTnLst>
                                    <p:animEffect transition="out" filter="fade">
                                      <p:cBhvr>
                                        <p:cTn id="28" dur="250"/>
                                        <p:tgtEl>
                                          <p:spTgt spid="274"/>
                                        </p:tgtEl>
                                      </p:cBhvr>
                                    </p:animEffect>
                                    <p:anim calcmode="lin" valueType="num">
                                      <p:cBhvr>
                                        <p:cTn id="29" dur="250"/>
                                        <p:tgtEl>
                                          <p:spTgt spid="274"/>
                                        </p:tgtEl>
                                        <p:attrNameLst>
                                          <p:attrName>ppt_x</p:attrName>
                                        </p:attrNameLst>
                                      </p:cBhvr>
                                      <p:tavLst>
                                        <p:tav tm="0">
                                          <p:val>
                                            <p:strVal val="ppt_x"/>
                                          </p:val>
                                        </p:tav>
                                        <p:tav tm="100000">
                                          <p:val>
                                            <p:strVal val="ppt_x"/>
                                          </p:val>
                                        </p:tav>
                                      </p:tavLst>
                                    </p:anim>
                                    <p:anim calcmode="lin" valueType="num">
                                      <p:cBhvr>
                                        <p:cTn id="30" dur="250"/>
                                        <p:tgtEl>
                                          <p:spTgt spid="274"/>
                                        </p:tgtEl>
                                        <p:attrNameLst>
                                          <p:attrName>ppt_y</p:attrName>
                                        </p:attrNameLst>
                                      </p:cBhvr>
                                      <p:tavLst>
                                        <p:tav tm="0">
                                          <p:val>
                                            <p:strVal val="ppt_y"/>
                                          </p:val>
                                        </p:tav>
                                        <p:tav tm="100000">
                                          <p:val>
                                            <p:strVal val="ppt_y+.1"/>
                                          </p:val>
                                        </p:tav>
                                      </p:tavLst>
                                    </p:anim>
                                    <p:set>
                                      <p:cBhvr>
                                        <p:cTn id="31" dur="1" fill="hold">
                                          <p:stCondLst>
                                            <p:cond delay="249"/>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p:bldP spid="274" grpId="0" animBg="1"/>
      <p:bldP spid="274" grpId="1" animBg="1"/>
      <p:bldP spid="4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8"/>
          <p:cNvGrpSpPr>
            <a:grpSpLocks/>
          </p:cNvGrpSpPr>
          <p:nvPr/>
        </p:nvGrpSpPr>
        <p:grpSpPr bwMode="auto">
          <a:xfrm>
            <a:off x="8023225" y="2349500"/>
            <a:ext cx="2398713" cy="3228975"/>
            <a:chOff x="8023510" y="2349731"/>
            <a:chExt cx="2398934" cy="3228257"/>
          </a:xfrm>
        </p:grpSpPr>
        <p:grpSp>
          <p:nvGrpSpPr>
            <p:cNvPr id="16678" name="组合 6"/>
            <p:cNvGrpSpPr>
              <a:grpSpLocks/>
            </p:cNvGrpSpPr>
            <p:nvPr/>
          </p:nvGrpSpPr>
          <p:grpSpPr bwMode="auto">
            <a:xfrm>
              <a:off x="8023510" y="2349731"/>
              <a:ext cx="2398934" cy="3228257"/>
              <a:chOff x="8023510" y="2349731"/>
              <a:chExt cx="2398934" cy="3228257"/>
            </a:xfrm>
          </p:grpSpPr>
          <p:grpSp>
            <p:nvGrpSpPr>
              <p:cNvPr id="16681" name="组合 5"/>
              <p:cNvGrpSpPr>
                <a:grpSpLocks/>
              </p:cNvGrpSpPr>
              <p:nvPr/>
            </p:nvGrpSpPr>
            <p:grpSpPr bwMode="auto">
              <a:xfrm>
                <a:off x="8023510" y="2349731"/>
                <a:ext cx="1485159" cy="3228257"/>
                <a:chOff x="8023510" y="2349731"/>
                <a:chExt cx="1485159" cy="3228257"/>
              </a:xfrm>
            </p:grpSpPr>
            <p:grpSp>
              <p:nvGrpSpPr>
                <p:cNvPr id="16683" name="Group 225"/>
                <p:cNvGrpSpPr>
                  <a:grpSpLocks/>
                </p:cNvGrpSpPr>
                <p:nvPr/>
              </p:nvGrpSpPr>
              <p:grpSpPr bwMode="auto">
                <a:xfrm>
                  <a:off x="8023510" y="2349731"/>
                  <a:ext cx="1482497" cy="560771"/>
                  <a:chOff x="8680003" y="3063245"/>
                  <a:chExt cx="1654573" cy="903595"/>
                </a:xfrm>
              </p:grpSpPr>
              <p:sp>
                <p:nvSpPr>
                  <p:cNvPr id="16718" name="Shape 64"/>
                  <p:cNvSpPr>
                    <a:spLocks noChangeArrowheads="1"/>
                  </p:cNvSpPr>
                  <p:nvPr/>
                </p:nvSpPr>
                <p:spPr bwMode="auto">
                  <a:xfrm>
                    <a:off x="8680003" y="3063245"/>
                    <a:ext cx="1654573" cy="561101"/>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6719" name="Shape 81"/>
                  <p:cNvSpPr>
                    <a:spLocks noChangeArrowheads="1"/>
                  </p:cNvSpPr>
                  <p:nvPr/>
                </p:nvSpPr>
                <p:spPr bwMode="auto">
                  <a:xfrm>
                    <a:off x="9136958" y="3119144"/>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8" name="Shape 82"/>
                  <p:cNvSpPr/>
                  <p:nvPr/>
                </p:nvSpPr>
                <p:spPr>
                  <a:xfrm>
                    <a:off x="9590774" y="3093934"/>
                    <a:ext cx="260474" cy="38105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6721" name="Shape 83"/>
                  <p:cNvSpPr>
                    <a:spLocks noChangeArrowheads="1"/>
                  </p:cNvSpPr>
                  <p:nvPr/>
                </p:nvSpPr>
                <p:spPr bwMode="auto">
                  <a:xfrm>
                    <a:off x="9172520" y="3154483"/>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22" name="Shape 84"/>
                  <p:cNvSpPr>
                    <a:spLocks noChangeArrowheads="1"/>
                  </p:cNvSpPr>
                  <p:nvPr/>
                </p:nvSpPr>
                <p:spPr bwMode="auto">
                  <a:xfrm>
                    <a:off x="9208081" y="3189821"/>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23" name="Shape 85"/>
                  <p:cNvSpPr>
                    <a:spLocks noChangeArrowheads="1"/>
                  </p:cNvSpPr>
                  <p:nvPr/>
                </p:nvSpPr>
                <p:spPr bwMode="auto">
                  <a:xfrm>
                    <a:off x="9243641" y="3225160"/>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24" name="Shape 86"/>
                  <p:cNvSpPr>
                    <a:spLocks noChangeArrowheads="1"/>
                  </p:cNvSpPr>
                  <p:nvPr/>
                </p:nvSpPr>
                <p:spPr bwMode="auto">
                  <a:xfrm>
                    <a:off x="9279204" y="326049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25" name="Shape 87"/>
                  <p:cNvSpPr>
                    <a:spLocks noChangeArrowheads="1"/>
                  </p:cNvSpPr>
                  <p:nvPr/>
                </p:nvSpPr>
                <p:spPr bwMode="auto">
                  <a:xfrm>
                    <a:off x="9314765" y="329583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26" name="Shape 88"/>
                  <p:cNvSpPr>
                    <a:spLocks noChangeArrowheads="1"/>
                  </p:cNvSpPr>
                  <p:nvPr/>
                </p:nvSpPr>
                <p:spPr bwMode="auto">
                  <a:xfrm>
                    <a:off x="9350326" y="3331177"/>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27" name="Shape 89"/>
                  <p:cNvSpPr>
                    <a:spLocks noChangeArrowheads="1"/>
                  </p:cNvSpPr>
                  <p:nvPr/>
                </p:nvSpPr>
                <p:spPr bwMode="auto">
                  <a:xfrm>
                    <a:off x="9385888" y="3366518"/>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28" name="Shape 90"/>
                  <p:cNvSpPr>
                    <a:spLocks noChangeArrowheads="1"/>
                  </p:cNvSpPr>
                  <p:nvPr/>
                </p:nvSpPr>
                <p:spPr bwMode="auto">
                  <a:xfrm>
                    <a:off x="9421448" y="3401856"/>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29" name="Shape 91"/>
                  <p:cNvSpPr>
                    <a:spLocks noChangeArrowheads="1"/>
                  </p:cNvSpPr>
                  <p:nvPr/>
                </p:nvSpPr>
                <p:spPr bwMode="auto">
                  <a:xfrm>
                    <a:off x="9457010" y="3437195"/>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0" name="Shape 81"/>
                  <p:cNvSpPr>
                    <a:spLocks noChangeArrowheads="1"/>
                  </p:cNvSpPr>
                  <p:nvPr/>
                </p:nvSpPr>
                <p:spPr bwMode="auto">
                  <a:xfrm>
                    <a:off x="8756438" y="3117871"/>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1" name="Shape 83"/>
                  <p:cNvSpPr>
                    <a:spLocks noChangeArrowheads="1"/>
                  </p:cNvSpPr>
                  <p:nvPr/>
                </p:nvSpPr>
                <p:spPr bwMode="auto">
                  <a:xfrm>
                    <a:off x="8791999" y="3153212"/>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2" name="Shape 84"/>
                  <p:cNvSpPr>
                    <a:spLocks noChangeArrowheads="1"/>
                  </p:cNvSpPr>
                  <p:nvPr/>
                </p:nvSpPr>
                <p:spPr bwMode="auto">
                  <a:xfrm>
                    <a:off x="8827557" y="318855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3" name="Shape 85"/>
                  <p:cNvSpPr>
                    <a:spLocks noChangeArrowheads="1"/>
                  </p:cNvSpPr>
                  <p:nvPr/>
                </p:nvSpPr>
                <p:spPr bwMode="auto">
                  <a:xfrm>
                    <a:off x="8863121" y="322389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4" name="Shape 86"/>
                  <p:cNvSpPr>
                    <a:spLocks noChangeArrowheads="1"/>
                  </p:cNvSpPr>
                  <p:nvPr/>
                </p:nvSpPr>
                <p:spPr bwMode="auto">
                  <a:xfrm>
                    <a:off x="8898681" y="3259229"/>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5" name="Shape 87"/>
                  <p:cNvSpPr>
                    <a:spLocks noChangeArrowheads="1"/>
                  </p:cNvSpPr>
                  <p:nvPr/>
                </p:nvSpPr>
                <p:spPr bwMode="auto">
                  <a:xfrm>
                    <a:off x="8934245" y="329456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6" name="Shape 88"/>
                  <p:cNvSpPr>
                    <a:spLocks noChangeArrowheads="1"/>
                  </p:cNvSpPr>
                  <p:nvPr/>
                </p:nvSpPr>
                <p:spPr bwMode="auto">
                  <a:xfrm>
                    <a:off x="8969806" y="332990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7" name="Shape 89"/>
                  <p:cNvSpPr>
                    <a:spLocks noChangeArrowheads="1"/>
                  </p:cNvSpPr>
                  <p:nvPr/>
                </p:nvSpPr>
                <p:spPr bwMode="auto">
                  <a:xfrm>
                    <a:off x="9005364" y="3365246"/>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8" name="Shape 90"/>
                  <p:cNvSpPr>
                    <a:spLocks noChangeArrowheads="1"/>
                  </p:cNvSpPr>
                  <p:nvPr/>
                </p:nvSpPr>
                <p:spPr bwMode="auto">
                  <a:xfrm>
                    <a:off x="9040928" y="3400587"/>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39" name="Shape 91"/>
                  <p:cNvSpPr>
                    <a:spLocks noChangeArrowheads="1"/>
                  </p:cNvSpPr>
                  <p:nvPr/>
                </p:nvSpPr>
                <p:spPr bwMode="auto">
                  <a:xfrm>
                    <a:off x="9076488" y="3435925"/>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0" name="Shape 81"/>
                  <p:cNvSpPr>
                    <a:spLocks noChangeArrowheads="1"/>
                  </p:cNvSpPr>
                  <p:nvPr/>
                </p:nvSpPr>
                <p:spPr bwMode="auto">
                  <a:xfrm>
                    <a:off x="9878011" y="3120847"/>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1" name="Shape 83"/>
                  <p:cNvSpPr>
                    <a:spLocks noChangeArrowheads="1"/>
                  </p:cNvSpPr>
                  <p:nvPr/>
                </p:nvSpPr>
                <p:spPr bwMode="auto">
                  <a:xfrm>
                    <a:off x="9913572" y="315618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2" name="Shape 84"/>
                  <p:cNvSpPr>
                    <a:spLocks noChangeArrowheads="1"/>
                  </p:cNvSpPr>
                  <p:nvPr/>
                </p:nvSpPr>
                <p:spPr bwMode="auto">
                  <a:xfrm>
                    <a:off x="9949133" y="319152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3" name="Shape 85"/>
                  <p:cNvSpPr>
                    <a:spLocks noChangeArrowheads="1"/>
                  </p:cNvSpPr>
                  <p:nvPr/>
                </p:nvSpPr>
                <p:spPr bwMode="auto">
                  <a:xfrm>
                    <a:off x="9984694" y="322686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4" name="Shape 86"/>
                  <p:cNvSpPr>
                    <a:spLocks noChangeArrowheads="1"/>
                  </p:cNvSpPr>
                  <p:nvPr/>
                </p:nvSpPr>
                <p:spPr bwMode="auto">
                  <a:xfrm>
                    <a:off x="10020257" y="3262206"/>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5" name="Shape 87"/>
                  <p:cNvSpPr>
                    <a:spLocks noChangeArrowheads="1"/>
                  </p:cNvSpPr>
                  <p:nvPr/>
                </p:nvSpPr>
                <p:spPr bwMode="auto">
                  <a:xfrm>
                    <a:off x="10055817" y="3297545"/>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6" name="Shape 88"/>
                  <p:cNvSpPr>
                    <a:spLocks noChangeArrowheads="1"/>
                  </p:cNvSpPr>
                  <p:nvPr/>
                </p:nvSpPr>
                <p:spPr bwMode="auto">
                  <a:xfrm>
                    <a:off x="10091378" y="3332882"/>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7" name="Shape 89"/>
                  <p:cNvSpPr>
                    <a:spLocks noChangeArrowheads="1"/>
                  </p:cNvSpPr>
                  <p:nvPr/>
                </p:nvSpPr>
                <p:spPr bwMode="auto">
                  <a:xfrm>
                    <a:off x="10126940" y="3368221"/>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8" name="Shape 90"/>
                  <p:cNvSpPr>
                    <a:spLocks noChangeArrowheads="1"/>
                  </p:cNvSpPr>
                  <p:nvPr/>
                </p:nvSpPr>
                <p:spPr bwMode="auto">
                  <a:xfrm>
                    <a:off x="10162501" y="340356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49" name="Shape 91"/>
                  <p:cNvSpPr>
                    <a:spLocks noChangeArrowheads="1"/>
                  </p:cNvSpPr>
                  <p:nvPr/>
                </p:nvSpPr>
                <p:spPr bwMode="auto">
                  <a:xfrm>
                    <a:off x="10198059" y="343890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48" name="Shape 93"/>
                  <p:cNvSpPr/>
                  <p:nvPr/>
                </p:nvSpPr>
                <p:spPr>
                  <a:xfrm>
                    <a:off x="9286002" y="3587521"/>
                    <a:ext cx="600684" cy="37850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grpSp>
              <p:nvGrpSpPr>
                <p:cNvPr id="16684" name="Group 225"/>
                <p:cNvGrpSpPr>
                  <a:grpSpLocks/>
                </p:cNvGrpSpPr>
                <p:nvPr/>
              </p:nvGrpSpPr>
              <p:grpSpPr bwMode="auto">
                <a:xfrm>
                  <a:off x="8026172" y="5017216"/>
                  <a:ext cx="1482497" cy="560772"/>
                  <a:chOff x="8680002" y="3063243"/>
                  <a:chExt cx="1654573" cy="903598"/>
                </a:xfrm>
              </p:grpSpPr>
              <p:sp>
                <p:nvSpPr>
                  <p:cNvPr id="16685" name="Shape 64"/>
                  <p:cNvSpPr>
                    <a:spLocks noChangeArrowheads="1"/>
                  </p:cNvSpPr>
                  <p:nvPr/>
                </p:nvSpPr>
                <p:spPr bwMode="auto">
                  <a:xfrm>
                    <a:off x="8680002" y="3063240"/>
                    <a:ext cx="1654573" cy="561099"/>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6686" name="Shape 81"/>
                  <p:cNvSpPr>
                    <a:spLocks noChangeArrowheads="1"/>
                  </p:cNvSpPr>
                  <p:nvPr/>
                </p:nvSpPr>
                <p:spPr bwMode="auto">
                  <a:xfrm>
                    <a:off x="9136957" y="311914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285" name="Shape 82"/>
                  <p:cNvSpPr/>
                  <p:nvPr/>
                </p:nvSpPr>
                <p:spPr>
                  <a:xfrm>
                    <a:off x="9591345" y="3094754"/>
                    <a:ext cx="260474" cy="381058"/>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6688" name="Shape 83"/>
                  <p:cNvSpPr>
                    <a:spLocks noChangeArrowheads="1"/>
                  </p:cNvSpPr>
                  <p:nvPr/>
                </p:nvSpPr>
                <p:spPr bwMode="auto">
                  <a:xfrm>
                    <a:off x="9172518" y="315448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89" name="Shape 84"/>
                  <p:cNvSpPr>
                    <a:spLocks noChangeArrowheads="1"/>
                  </p:cNvSpPr>
                  <p:nvPr/>
                </p:nvSpPr>
                <p:spPr bwMode="auto">
                  <a:xfrm>
                    <a:off x="9208079" y="3189819"/>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0" name="Shape 85"/>
                  <p:cNvSpPr>
                    <a:spLocks noChangeArrowheads="1"/>
                  </p:cNvSpPr>
                  <p:nvPr/>
                </p:nvSpPr>
                <p:spPr bwMode="auto">
                  <a:xfrm>
                    <a:off x="9243640" y="3225158"/>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1" name="Shape 86"/>
                  <p:cNvSpPr>
                    <a:spLocks noChangeArrowheads="1"/>
                  </p:cNvSpPr>
                  <p:nvPr/>
                </p:nvSpPr>
                <p:spPr bwMode="auto">
                  <a:xfrm>
                    <a:off x="9279202" y="3260497"/>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2" name="Shape 87"/>
                  <p:cNvSpPr>
                    <a:spLocks noChangeArrowheads="1"/>
                  </p:cNvSpPr>
                  <p:nvPr/>
                </p:nvSpPr>
                <p:spPr bwMode="auto">
                  <a:xfrm>
                    <a:off x="9314763" y="329583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3" name="Shape 88"/>
                  <p:cNvSpPr>
                    <a:spLocks noChangeArrowheads="1"/>
                  </p:cNvSpPr>
                  <p:nvPr/>
                </p:nvSpPr>
                <p:spPr bwMode="auto">
                  <a:xfrm>
                    <a:off x="9350324" y="333117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4" name="Shape 89"/>
                  <p:cNvSpPr>
                    <a:spLocks noChangeArrowheads="1"/>
                  </p:cNvSpPr>
                  <p:nvPr/>
                </p:nvSpPr>
                <p:spPr bwMode="auto">
                  <a:xfrm>
                    <a:off x="9385886" y="3366515"/>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5" name="Shape 90"/>
                  <p:cNvSpPr>
                    <a:spLocks noChangeArrowheads="1"/>
                  </p:cNvSpPr>
                  <p:nvPr/>
                </p:nvSpPr>
                <p:spPr bwMode="auto">
                  <a:xfrm>
                    <a:off x="9421447" y="3401854"/>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6" name="Shape 91"/>
                  <p:cNvSpPr>
                    <a:spLocks noChangeArrowheads="1"/>
                  </p:cNvSpPr>
                  <p:nvPr/>
                </p:nvSpPr>
                <p:spPr bwMode="auto">
                  <a:xfrm>
                    <a:off x="9457008" y="3437193"/>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7" name="Shape 81"/>
                  <p:cNvSpPr>
                    <a:spLocks noChangeArrowheads="1"/>
                  </p:cNvSpPr>
                  <p:nvPr/>
                </p:nvSpPr>
                <p:spPr bwMode="auto">
                  <a:xfrm>
                    <a:off x="8756433" y="311787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8" name="Shape 83"/>
                  <p:cNvSpPr>
                    <a:spLocks noChangeArrowheads="1"/>
                  </p:cNvSpPr>
                  <p:nvPr/>
                </p:nvSpPr>
                <p:spPr bwMode="auto">
                  <a:xfrm>
                    <a:off x="8791994" y="315321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699" name="Shape 84"/>
                  <p:cNvSpPr>
                    <a:spLocks noChangeArrowheads="1"/>
                  </p:cNvSpPr>
                  <p:nvPr/>
                </p:nvSpPr>
                <p:spPr bwMode="auto">
                  <a:xfrm>
                    <a:off x="8827555" y="3188550"/>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0" name="Shape 85"/>
                  <p:cNvSpPr>
                    <a:spLocks noChangeArrowheads="1"/>
                  </p:cNvSpPr>
                  <p:nvPr/>
                </p:nvSpPr>
                <p:spPr bwMode="auto">
                  <a:xfrm>
                    <a:off x="8863116" y="3223889"/>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1" name="Shape 86"/>
                  <p:cNvSpPr>
                    <a:spLocks noChangeArrowheads="1"/>
                  </p:cNvSpPr>
                  <p:nvPr/>
                </p:nvSpPr>
                <p:spPr bwMode="auto">
                  <a:xfrm>
                    <a:off x="8898678" y="3259228"/>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2" name="Shape 87"/>
                  <p:cNvSpPr>
                    <a:spLocks noChangeArrowheads="1"/>
                  </p:cNvSpPr>
                  <p:nvPr/>
                </p:nvSpPr>
                <p:spPr bwMode="auto">
                  <a:xfrm>
                    <a:off x="8934239" y="329456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3" name="Shape 88"/>
                  <p:cNvSpPr>
                    <a:spLocks noChangeArrowheads="1"/>
                  </p:cNvSpPr>
                  <p:nvPr/>
                </p:nvSpPr>
                <p:spPr bwMode="auto">
                  <a:xfrm>
                    <a:off x="8969800" y="332990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4" name="Shape 89"/>
                  <p:cNvSpPr>
                    <a:spLocks noChangeArrowheads="1"/>
                  </p:cNvSpPr>
                  <p:nvPr/>
                </p:nvSpPr>
                <p:spPr bwMode="auto">
                  <a:xfrm>
                    <a:off x="9005362" y="3365246"/>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5" name="Shape 90"/>
                  <p:cNvSpPr>
                    <a:spLocks noChangeArrowheads="1"/>
                  </p:cNvSpPr>
                  <p:nvPr/>
                </p:nvSpPr>
                <p:spPr bwMode="auto">
                  <a:xfrm>
                    <a:off x="9040923" y="3400585"/>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6" name="Shape 91"/>
                  <p:cNvSpPr>
                    <a:spLocks noChangeArrowheads="1"/>
                  </p:cNvSpPr>
                  <p:nvPr/>
                </p:nvSpPr>
                <p:spPr bwMode="auto">
                  <a:xfrm>
                    <a:off x="9076484" y="3435924"/>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7" name="Shape 81"/>
                  <p:cNvSpPr>
                    <a:spLocks noChangeArrowheads="1"/>
                  </p:cNvSpPr>
                  <p:nvPr/>
                </p:nvSpPr>
                <p:spPr bwMode="auto">
                  <a:xfrm>
                    <a:off x="9878007" y="312084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8" name="Shape 83"/>
                  <p:cNvSpPr>
                    <a:spLocks noChangeArrowheads="1"/>
                  </p:cNvSpPr>
                  <p:nvPr/>
                </p:nvSpPr>
                <p:spPr bwMode="auto">
                  <a:xfrm>
                    <a:off x="9913568" y="315618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09" name="Shape 84"/>
                  <p:cNvSpPr>
                    <a:spLocks noChangeArrowheads="1"/>
                  </p:cNvSpPr>
                  <p:nvPr/>
                </p:nvSpPr>
                <p:spPr bwMode="auto">
                  <a:xfrm>
                    <a:off x="9949129" y="3191526"/>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10" name="Shape 85"/>
                  <p:cNvSpPr>
                    <a:spLocks noChangeArrowheads="1"/>
                  </p:cNvSpPr>
                  <p:nvPr/>
                </p:nvSpPr>
                <p:spPr bwMode="auto">
                  <a:xfrm>
                    <a:off x="9984690" y="3226865"/>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11" name="Shape 86"/>
                  <p:cNvSpPr>
                    <a:spLocks noChangeArrowheads="1"/>
                  </p:cNvSpPr>
                  <p:nvPr/>
                </p:nvSpPr>
                <p:spPr bwMode="auto">
                  <a:xfrm>
                    <a:off x="10020252" y="3262204"/>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12" name="Shape 87"/>
                  <p:cNvSpPr>
                    <a:spLocks noChangeArrowheads="1"/>
                  </p:cNvSpPr>
                  <p:nvPr/>
                </p:nvSpPr>
                <p:spPr bwMode="auto">
                  <a:xfrm>
                    <a:off x="10055813" y="329754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13" name="Shape 88"/>
                  <p:cNvSpPr>
                    <a:spLocks noChangeArrowheads="1"/>
                  </p:cNvSpPr>
                  <p:nvPr/>
                </p:nvSpPr>
                <p:spPr bwMode="auto">
                  <a:xfrm>
                    <a:off x="10091374" y="333288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14" name="Shape 89"/>
                  <p:cNvSpPr>
                    <a:spLocks noChangeArrowheads="1"/>
                  </p:cNvSpPr>
                  <p:nvPr/>
                </p:nvSpPr>
                <p:spPr bwMode="auto">
                  <a:xfrm>
                    <a:off x="10126936" y="3368222"/>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15" name="Shape 90"/>
                  <p:cNvSpPr>
                    <a:spLocks noChangeArrowheads="1"/>
                  </p:cNvSpPr>
                  <p:nvPr/>
                </p:nvSpPr>
                <p:spPr bwMode="auto">
                  <a:xfrm>
                    <a:off x="10162497" y="3403561"/>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716" name="Shape 91"/>
                  <p:cNvSpPr>
                    <a:spLocks noChangeArrowheads="1"/>
                  </p:cNvSpPr>
                  <p:nvPr/>
                </p:nvSpPr>
                <p:spPr bwMode="auto">
                  <a:xfrm>
                    <a:off x="10198058" y="3438900"/>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5" name="Shape 93"/>
                  <p:cNvSpPr/>
                  <p:nvPr/>
                </p:nvSpPr>
                <p:spPr>
                  <a:xfrm>
                    <a:off x="9286574" y="3588340"/>
                    <a:ext cx="600684" cy="37850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grpSp>
          <p:sp>
            <p:nvSpPr>
              <p:cNvPr id="459" name="Flowchart: Process 327"/>
              <p:cNvSpPr/>
              <p:nvPr/>
            </p:nvSpPr>
            <p:spPr>
              <a:xfrm>
                <a:off x="9280926" y="3709916"/>
                <a:ext cx="1141518" cy="350759"/>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Contrastive loss</a:t>
                </a:r>
                <a:endParaRPr lang="zh-CN" altLang="en-US" sz="1600" dirty="0">
                  <a:solidFill>
                    <a:schemeClr val="tx1"/>
                  </a:solidFill>
                </a:endParaRPr>
              </a:p>
            </p:txBody>
          </p:sp>
        </p:grpSp>
        <p:cxnSp>
          <p:nvCxnSpPr>
            <p:cNvPr id="462" name="肘形连接符 461"/>
            <p:cNvCxnSpPr/>
            <p:nvPr/>
          </p:nvCxnSpPr>
          <p:spPr>
            <a:xfrm>
              <a:off x="9506372" y="2524317"/>
              <a:ext cx="207982" cy="1115765"/>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3" name="肘形连接符 462"/>
            <p:cNvCxnSpPr/>
            <p:nvPr/>
          </p:nvCxnSpPr>
          <p:spPr>
            <a:xfrm flipV="1">
              <a:off x="9507960" y="4189235"/>
              <a:ext cx="211156" cy="1001489"/>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387" name="组合 357"/>
          <p:cNvGrpSpPr>
            <a:grpSpLocks/>
          </p:cNvGrpSpPr>
          <p:nvPr/>
        </p:nvGrpSpPr>
        <p:grpSpPr bwMode="auto">
          <a:xfrm>
            <a:off x="3763963" y="1333500"/>
            <a:ext cx="1638300" cy="5391150"/>
            <a:chOff x="3763347" y="1333499"/>
            <a:chExt cx="1638300" cy="5391151"/>
          </a:xfrm>
        </p:grpSpPr>
        <p:pic>
          <p:nvPicPr>
            <p:cNvPr id="16674"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347" y="1333499"/>
              <a:ext cx="1638300" cy="53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75"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095" y="4016379"/>
              <a:ext cx="1066801" cy="22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76"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9571" y="1543338"/>
              <a:ext cx="1066801" cy="22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 name="Flowchart: Process 327"/>
            <p:cNvSpPr/>
            <p:nvPr/>
          </p:nvSpPr>
          <p:spPr>
            <a:xfrm>
              <a:off x="3995122" y="6254750"/>
              <a:ext cx="1155700" cy="338138"/>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Group Pair</a:t>
              </a:r>
              <a:endParaRPr lang="zh-CN" altLang="en-US" sz="1600" dirty="0">
                <a:solidFill>
                  <a:schemeClr val="tx1"/>
                </a:solidFill>
              </a:endParaRPr>
            </a:p>
          </p:txBody>
        </p:sp>
      </p:grpSp>
      <p:grpSp>
        <p:nvGrpSpPr>
          <p:cNvPr id="16388" name="组合 4"/>
          <p:cNvGrpSpPr>
            <a:grpSpLocks/>
          </p:cNvGrpSpPr>
          <p:nvPr/>
        </p:nvGrpSpPr>
        <p:grpSpPr bwMode="auto">
          <a:xfrm>
            <a:off x="5634038" y="3876675"/>
            <a:ext cx="1438275" cy="2459038"/>
            <a:chOff x="5633475" y="3876996"/>
            <a:chExt cx="1438275" cy="2458887"/>
          </a:xfrm>
        </p:grpSpPr>
        <p:pic>
          <p:nvPicPr>
            <p:cNvPr id="16596"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3475" y="3876996"/>
              <a:ext cx="1438275" cy="24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597" name="Group 2"/>
            <p:cNvGrpSpPr>
              <a:grpSpLocks/>
            </p:cNvGrpSpPr>
            <p:nvPr/>
          </p:nvGrpSpPr>
          <p:grpSpPr bwMode="auto">
            <a:xfrm>
              <a:off x="5681858" y="4224115"/>
              <a:ext cx="1276271" cy="1861610"/>
              <a:chOff x="6278874" y="1698481"/>
              <a:chExt cx="1695878" cy="2436350"/>
            </a:xfrm>
          </p:grpSpPr>
          <p:grpSp>
            <p:nvGrpSpPr>
              <p:cNvPr id="16598" name="Group 94"/>
              <p:cNvGrpSpPr>
                <a:grpSpLocks/>
              </p:cNvGrpSpPr>
              <p:nvPr/>
            </p:nvGrpSpPr>
            <p:grpSpPr bwMode="auto">
              <a:xfrm>
                <a:off x="6278874" y="1698481"/>
                <a:ext cx="1695878" cy="631030"/>
                <a:chOff x="8211" y="472658"/>
                <a:chExt cx="6056483" cy="2267758"/>
              </a:xfrm>
            </p:grpSpPr>
            <p:sp>
              <p:nvSpPr>
                <p:cNvPr id="16650"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6651"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52"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53"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54"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55"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56"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57"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58"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59"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60"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61"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62"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63"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45" name="Shape 82"/>
                <p:cNvSpPr/>
                <p:nvPr/>
              </p:nvSpPr>
              <p:spPr>
                <a:xfrm>
                  <a:off x="3658313" y="938007"/>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6665"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66"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67"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68"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69"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70"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71"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72"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73"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6599" name="Group 94"/>
              <p:cNvGrpSpPr>
                <a:grpSpLocks/>
              </p:cNvGrpSpPr>
              <p:nvPr/>
            </p:nvGrpSpPr>
            <p:grpSpPr bwMode="auto">
              <a:xfrm>
                <a:off x="6278874" y="2403175"/>
                <a:ext cx="1695878" cy="631031"/>
                <a:chOff x="8211" y="472659"/>
                <a:chExt cx="6056483" cy="2267761"/>
              </a:xfrm>
            </p:grpSpPr>
            <p:sp>
              <p:nvSpPr>
                <p:cNvPr id="16626"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6627"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28"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29"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0"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1"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2"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3"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4"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5"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6"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7"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8"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39"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21" name="Shape 82"/>
                <p:cNvSpPr/>
                <p:nvPr/>
              </p:nvSpPr>
              <p:spPr>
                <a:xfrm>
                  <a:off x="3658313" y="936474"/>
                  <a:ext cx="693073" cy="1000436"/>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6641"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42"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43"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44"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45"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46"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47"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48"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49"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6600" name="Group 94"/>
              <p:cNvGrpSpPr>
                <a:grpSpLocks/>
              </p:cNvGrpSpPr>
              <p:nvPr/>
            </p:nvGrpSpPr>
            <p:grpSpPr bwMode="auto">
              <a:xfrm>
                <a:off x="6278874" y="3109966"/>
                <a:ext cx="1695878" cy="1024865"/>
                <a:chOff x="8211" y="472659"/>
                <a:chExt cx="6056483" cy="3683100"/>
              </a:xfrm>
            </p:grpSpPr>
            <p:sp>
              <p:nvSpPr>
                <p:cNvPr id="16601"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6602"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03"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04"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05"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06"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07"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08"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09"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10"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11"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12"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13"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14"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96" name="Shape 82"/>
                <p:cNvSpPr/>
                <p:nvPr/>
              </p:nvSpPr>
              <p:spPr>
                <a:xfrm>
                  <a:off x="3658313" y="934871"/>
                  <a:ext cx="693073" cy="100043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6616"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17"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18"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19"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20"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21"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22"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23"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624"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06" name="Shape 93"/>
                <p:cNvSpPr/>
                <p:nvPr/>
              </p:nvSpPr>
              <p:spPr>
                <a:xfrm>
                  <a:off x="2000964" y="2786426"/>
                  <a:ext cx="2147023" cy="1366271"/>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grpSp>
        <p:nvGrpSpPr>
          <p:cNvPr id="16389" name="Group 326"/>
          <p:cNvGrpSpPr>
            <a:grpSpLocks/>
          </p:cNvGrpSpPr>
          <p:nvPr/>
        </p:nvGrpSpPr>
        <p:grpSpPr bwMode="auto">
          <a:xfrm>
            <a:off x="6946900" y="4335463"/>
            <a:ext cx="1066800" cy="1728787"/>
            <a:chOff x="6693898" y="1879772"/>
            <a:chExt cx="1855474" cy="2912536"/>
          </a:xfrm>
        </p:grpSpPr>
        <p:sp>
          <p:nvSpPr>
            <p:cNvPr id="257" name="Flowchart: Process 327"/>
            <p:cNvSpPr/>
            <p:nvPr/>
          </p:nvSpPr>
          <p:spPr>
            <a:xfrm>
              <a:off x="6693898" y="3016436"/>
              <a:ext cx="1444068" cy="569671"/>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6589" name="Group 328"/>
            <p:cNvGrpSpPr>
              <a:grpSpLocks/>
            </p:cNvGrpSpPr>
            <p:nvPr/>
          </p:nvGrpSpPr>
          <p:grpSpPr bwMode="auto">
            <a:xfrm>
              <a:off x="6992186" y="1879772"/>
              <a:ext cx="1557186" cy="2912536"/>
              <a:chOff x="6992186" y="1879772"/>
              <a:chExt cx="1557186" cy="2912536"/>
            </a:xfrm>
          </p:grpSpPr>
          <p:sp>
            <p:nvSpPr>
              <p:cNvPr id="259" name="Freeform 329"/>
              <p:cNvSpPr/>
              <p:nvPr/>
            </p:nvSpPr>
            <p:spPr>
              <a:xfrm>
                <a:off x="6992099" y="1879772"/>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0" name="Freeform 330"/>
              <p:cNvSpPr/>
              <p:nvPr/>
            </p:nvSpPr>
            <p:spPr>
              <a:xfrm flipV="1">
                <a:off x="6992099" y="3476451"/>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1" name="Straight Connector 331"/>
              <p:cNvCxnSpPr/>
              <p:nvPr/>
            </p:nvCxnSpPr>
            <p:spPr>
              <a:xfrm flipV="1">
                <a:off x="8391989" y="3107369"/>
                <a:ext cx="0" cy="936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2" name="Straight Connector 332"/>
              <p:cNvCxnSpPr/>
              <p:nvPr/>
            </p:nvCxnSpPr>
            <p:spPr>
              <a:xfrm flipV="1">
                <a:off x="8391989" y="3468428"/>
                <a:ext cx="0" cy="11500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3" name="Straight Connector 333"/>
              <p:cNvCxnSpPr/>
              <p:nvPr/>
            </p:nvCxnSpPr>
            <p:spPr>
              <a:xfrm>
                <a:off x="8391989" y="3110045"/>
                <a:ext cx="157383" cy="2273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4" name="Straight Connector 334"/>
              <p:cNvCxnSpPr/>
              <p:nvPr/>
            </p:nvCxnSpPr>
            <p:spPr>
              <a:xfrm flipV="1">
                <a:off x="8391989" y="3337377"/>
                <a:ext cx="157383" cy="25140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pic>
        <p:nvPicPr>
          <p:cNvPr id="16390"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rcRect/>
          <a:stretch>
            <a:fillRect/>
          </a:stretch>
        </p:blipFill>
        <p:spPr>
          <a:xfrm>
            <a:off x="315913" y="1147763"/>
            <a:ext cx="2406650" cy="3082925"/>
          </a:xfrm>
        </p:spPr>
      </p:pic>
      <p:pic>
        <p:nvPicPr>
          <p:cNvPr id="16391" name="Content Placeholder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5750" y="3771900"/>
            <a:ext cx="24701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Content Placeholder 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100388" y="4318000"/>
            <a:ext cx="4746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Content Placeholder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098800" y="1643063"/>
            <a:ext cx="4746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6" name="组合 2"/>
          <p:cNvGrpSpPr>
            <a:grpSpLocks/>
          </p:cNvGrpSpPr>
          <p:nvPr/>
        </p:nvGrpSpPr>
        <p:grpSpPr bwMode="auto">
          <a:xfrm>
            <a:off x="5608638" y="1531938"/>
            <a:ext cx="1438275" cy="2317750"/>
            <a:chOff x="5609248" y="1531950"/>
            <a:chExt cx="1438275" cy="2317986"/>
          </a:xfrm>
        </p:grpSpPr>
        <p:pic>
          <p:nvPicPr>
            <p:cNvPr id="1651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9248" y="1531950"/>
              <a:ext cx="1438275" cy="231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511" name="Group 2"/>
            <p:cNvGrpSpPr>
              <a:grpSpLocks/>
            </p:cNvGrpSpPr>
            <p:nvPr/>
          </p:nvGrpSpPr>
          <p:grpSpPr bwMode="auto">
            <a:xfrm>
              <a:off x="5676378" y="1778795"/>
              <a:ext cx="1276271" cy="1861611"/>
              <a:chOff x="6278874" y="1698481"/>
              <a:chExt cx="1695878" cy="2436351"/>
            </a:xfrm>
          </p:grpSpPr>
          <p:grpSp>
            <p:nvGrpSpPr>
              <p:cNvPr id="16512" name="Group 94"/>
              <p:cNvGrpSpPr>
                <a:grpSpLocks/>
              </p:cNvGrpSpPr>
              <p:nvPr/>
            </p:nvGrpSpPr>
            <p:grpSpPr bwMode="auto">
              <a:xfrm>
                <a:off x="6278874" y="1698481"/>
                <a:ext cx="1695878" cy="631030"/>
                <a:chOff x="8211" y="472658"/>
                <a:chExt cx="6056483" cy="2267758"/>
              </a:xfrm>
            </p:grpSpPr>
            <p:sp>
              <p:nvSpPr>
                <p:cNvPr id="16564"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6565"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66"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67"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68"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69"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70"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71"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72"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73"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74"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75"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76"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77"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8" name="Shape 82"/>
                <p:cNvSpPr/>
                <p:nvPr/>
              </p:nvSpPr>
              <p:spPr>
                <a:xfrm>
                  <a:off x="3659751" y="932056"/>
                  <a:ext cx="693073" cy="100059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6579"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80"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81"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82"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83"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84"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85"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86"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87"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6513" name="Group 94"/>
              <p:cNvGrpSpPr>
                <a:grpSpLocks/>
              </p:cNvGrpSpPr>
              <p:nvPr/>
            </p:nvGrpSpPr>
            <p:grpSpPr bwMode="auto">
              <a:xfrm>
                <a:off x="6278874" y="2403175"/>
                <a:ext cx="1695878" cy="631031"/>
                <a:chOff x="8211" y="472659"/>
                <a:chExt cx="6056483" cy="2267761"/>
              </a:xfrm>
            </p:grpSpPr>
            <p:sp>
              <p:nvSpPr>
                <p:cNvPr id="16540"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6541"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42"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43"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44"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45"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46"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47"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48"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49"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50"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51"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52"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53"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03" name="Shape 82"/>
                <p:cNvSpPr/>
                <p:nvPr/>
              </p:nvSpPr>
              <p:spPr>
                <a:xfrm>
                  <a:off x="3659751" y="930943"/>
                  <a:ext cx="693073" cy="1000600"/>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6555"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56"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57"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58"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59"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60"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61"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62"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63"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6514" name="Group 94"/>
              <p:cNvGrpSpPr>
                <a:grpSpLocks/>
              </p:cNvGrpSpPr>
              <p:nvPr/>
            </p:nvGrpSpPr>
            <p:grpSpPr bwMode="auto">
              <a:xfrm>
                <a:off x="6278874" y="3109967"/>
                <a:ext cx="1695878" cy="1024865"/>
                <a:chOff x="8212" y="472660"/>
                <a:chExt cx="6056482" cy="3683099"/>
              </a:xfrm>
            </p:grpSpPr>
            <p:sp>
              <p:nvSpPr>
                <p:cNvPr id="16515" name="Shape 64"/>
                <p:cNvSpPr>
                  <a:spLocks noChangeArrowheads="1"/>
                </p:cNvSpPr>
                <p:nvPr/>
              </p:nvSpPr>
              <p:spPr bwMode="auto">
                <a:xfrm>
                  <a:off x="8212" y="472660"/>
                  <a:ext cx="6056482"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6516"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17"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18"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19"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20"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21"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22"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23"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24"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25"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26"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27"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28"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78" name="Shape 82"/>
                <p:cNvSpPr/>
                <p:nvPr/>
              </p:nvSpPr>
              <p:spPr>
                <a:xfrm>
                  <a:off x="3659751" y="937214"/>
                  <a:ext cx="693073" cy="1000601"/>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6530"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31"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32"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33"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34"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35"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36"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37"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38"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88" name="Shape 93"/>
                <p:cNvSpPr/>
                <p:nvPr/>
              </p:nvSpPr>
              <p:spPr>
                <a:xfrm>
                  <a:off x="2002403" y="2789072"/>
                  <a:ext cx="2147023" cy="1366494"/>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grpSp>
        <p:nvGrpSpPr>
          <p:cNvPr id="16397" name="Group 326"/>
          <p:cNvGrpSpPr>
            <a:grpSpLocks/>
          </p:cNvGrpSpPr>
          <p:nvPr/>
        </p:nvGrpSpPr>
        <p:grpSpPr bwMode="auto">
          <a:xfrm>
            <a:off x="6937375" y="1662113"/>
            <a:ext cx="1057275" cy="1727200"/>
            <a:chOff x="6693898" y="1879772"/>
            <a:chExt cx="1855474" cy="2912536"/>
          </a:xfrm>
        </p:grpSpPr>
        <p:sp>
          <p:nvSpPr>
            <p:cNvPr id="160" name="Flowchart: Process 327"/>
            <p:cNvSpPr/>
            <p:nvPr/>
          </p:nvSpPr>
          <p:spPr>
            <a:xfrm>
              <a:off x="6693898" y="3017481"/>
              <a:ext cx="1443146" cy="570194"/>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6503" name="Group 328"/>
            <p:cNvGrpSpPr>
              <a:grpSpLocks/>
            </p:cNvGrpSpPr>
            <p:nvPr/>
          </p:nvGrpSpPr>
          <p:grpSpPr bwMode="auto">
            <a:xfrm>
              <a:off x="6992186" y="1879772"/>
              <a:ext cx="1557186" cy="2912536"/>
              <a:chOff x="6992186" y="1879772"/>
              <a:chExt cx="1557186" cy="2912536"/>
            </a:xfrm>
          </p:grpSpPr>
          <p:sp>
            <p:nvSpPr>
              <p:cNvPr id="162" name="Freeform 329"/>
              <p:cNvSpPr/>
              <p:nvPr/>
            </p:nvSpPr>
            <p:spPr>
              <a:xfrm>
                <a:off x="6992000" y="1879772"/>
                <a:ext cx="1401356" cy="1314388"/>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 name="Freeform 330"/>
              <p:cNvSpPr/>
              <p:nvPr/>
            </p:nvSpPr>
            <p:spPr>
              <a:xfrm flipV="1">
                <a:off x="6992000" y="3477918"/>
                <a:ext cx="1401356" cy="1314390"/>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64" name="Straight Connector 331"/>
              <p:cNvCxnSpPr/>
              <p:nvPr/>
            </p:nvCxnSpPr>
            <p:spPr>
              <a:xfrm flipV="1">
                <a:off x="8393356" y="3108497"/>
                <a:ext cx="0" cy="936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5" name="Straight Connector 332"/>
              <p:cNvCxnSpPr/>
              <p:nvPr/>
            </p:nvCxnSpPr>
            <p:spPr>
              <a:xfrm flipV="1">
                <a:off x="8393356" y="3469888"/>
                <a:ext cx="0" cy="1124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6" name="Straight Connector 333"/>
              <p:cNvCxnSpPr/>
              <p:nvPr/>
            </p:nvCxnSpPr>
            <p:spPr>
              <a:xfrm>
                <a:off x="8393356" y="3108497"/>
                <a:ext cx="156016" cy="22754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7" name="Straight Connector 334"/>
              <p:cNvCxnSpPr/>
              <p:nvPr/>
            </p:nvCxnSpPr>
            <p:spPr>
              <a:xfrm flipV="1">
                <a:off x="8393356" y="3336040"/>
                <a:ext cx="156016" cy="25163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cxnSp>
        <p:nvCxnSpPr>
          <p:cNvPr id="277" name="Straight Arrow Connector 5"/>
          <p:cNvCxnSpPr/>
          <p:nvPr/>
        </p:nvCxnSpPr>
        <p:spPr>
          <a:xfrm>
            <a:off x="4959350" y="2057400"/>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5"/>
          <p:cNvCxnSpPr/>
          <p:nvPr/>
        </p:nvCxnSpPr>
        <p:spPr>
          <a:xfrm>
            <a:off x="4959350" y="260032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5"/>
          <p:cNvCxnSpPr/>
          <p:nvPr/>
        </p:nvCxnSpPr>
        <p:spPr>
          <a:xfrm>
            <a:off x="4959350" y="31146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5"/>
          <p:cNvCxnSpPr/>
          <p:nvPr/>
        </p:nvCxnSpPr>
        <p:spPr>
          <a:xfrm>
            <a:off x="3602038" y="2581275"/>
            <a:ext cx="438150"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5"/>
          <p:cNvCxnSpPr/>
          <p:nvPr/>
        </p:nvCxnSpPr>
        <p:spPr>
          <a:xfrm>
            <a:off x="3602038" y="5251450"/>
            <a:ext cx="44767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5"/>
          <p:cNvCxnSpPr/>
          <p:nvPr/>
        </p:nvCxnSpPr>
        <p:spPr>
          <a:xfrm>
            <a:off x="4959350" y="4497388"/>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5"/>
          <p:cNvCxnSpPr/>
          <p:nvPr/>
        </p:nvCxnSpPr>
        <p:spPr>
          <a:xfrm>
            <a:off x="4959350" y="5040313"/>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5"/>
          <p:cNvCxnSpPr/>
          <p:nvPr/>
        </p:nvCxnSpPr>
        <p:spPr>
          <a:xfrm>
            <a:off x="4959350" y="55530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3" name="Shape 64"/>
          <p:cNvSpPr>
            <a:spLocks noChangeArrowheads="1"/>
          </p:cNvSpPr>
          <p:nvPr/>
        </p:nvSpPr>
        <p:spPr bwMode="auto">
          <a:xfrm>
            <a:off x="7172325" y="3419475"/>
            <a:ext cx="2198688" cy="884238"/>
          </a:xfrm>
          <a:prstGeom prst="rect">
            <a:avLst/>
          </a:prstGeom>
          <a:solidFill>
            <a:srgbClr val="DCDEE0"/>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FFFF"/>
              </a:solidFill>
            </a:endParaRPr>
          </a:p>
        </p:txBody>
      </p:sp>
      <p:grpSp>
        <p:nvGrpSpPr>
          <p:cNvPr id="275" name="组合 274"/>
          <p:cNvGrpSpPr>
            <a:grpSpLocks/>
          </p:cNvGrpSpPr>
          <p:nvPr/>
        </p:nvGrpSpPr>
        <p:grpSpPr bwMode="auto">
          <a:xfrm>
            <a:off x="5707063" y="4264025"/>
            <a:ext cx="1204912" cy="404813"/>
            <a:chOff x="6607033" y="4106669"/>
            <a:chExt cx="1204311" cy="405038"/>
          </a:xfrm>
        </p:grpSpPr>
        <p:sp>
          <p:nvSpPr>
            <p:cNvPr id="16479" name="Shape 65"/>
            <p:cNvSpPr>
              <a:spLocks noChangeArrowheads="1"/>
            </p:cNvSpPr>
            <p:nvPr/>
          </p:nvSpPr>
          <p:spPr bwMode="auto">
            <a:xfrm>
              <a:off x="6607033" y="4106669"/>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0" name="Shape 66"/>
            <p:cNvSpPr>
              <a:spLocks noChangeArrowheads="1"/>
            </p:cNvSpPr>
            <p:nvPr/>
          </p:nvSpPr>
          <p:spPr bwMode="auto">
            <a:xfrm>
              <a:off x="7068686" y="4116524"/>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1" name="Shape 67"/>
            <p:cNvSpPr>
              <a:spLocks noChangeArrowheads="1"/>
            </p:cNvSpPr>
            <p:nvPr/>
          </p:nvSpPr>
          <p:spPr bwMode="auto">
            <a:xfrm>
              <a:off x="7095448" y="4143528"/>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2" name="Shape 68"/>
            <p:cNvSpPr>
              <a:spLocks noChangeArrowheads="1"/>
            </p:cNvSpPr>
            <p:nvPr/>
          </p:nvSpPr>
          <p:spPr bwMode="auto">
            <a:xfrm>
              <a:off x="7122211" y="4170530"/>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3" name="Shape 69"/>
            <p:cNvSpPr>
              <a:spLocks noChangeArrowheads="1"/>
            </p:cNvSpPr>
            <p:nvPr/>
          </p:nvSpPr>
          <p:spPr bwMode="auto">
            <a:xfrm>
              <a:off x="7148973" y="4197532"/>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4" name="Shape 70"/>
            <p:cNvSpPr>
              <a:spLocks noChangeArrowheads="1"/>
            </p:cNvSpPr>
            <p:nvPr/>
          </p:nvSpPr>
          <p:spPr bwMode="auto">
            <a:xfrm>
              <a:off x="7175735" y="4224535"/>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5" name="Shape 71"/>
            <p:cNvSpPr>
              <a:spLocks noChangeArrowheads="1"/>
            </p:cNvSpPr>
            <p:nvPr/>
          </p:nvSpPr>
          <p:spPr bwMode="auto">
            <a:xfrm>
              <a:off x="7202498" y="4251537"/>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6" name="Shape 73"/>
            <p:cNvSpPr>
              <a:spLocks noChangeArrowheads="1"/>
            </p:cNvSpPr>
            <p:nvPr/>
          </p:nvSpPr>
          <p:spPr bwMode="auto">
            <a:xfrm>
              <a:off x="6633796" y="4133672"/>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7" name="Shape 74"/>
            <p:cNvSpPr>
              <a:spLocks noChangeArrowheads="1"/>
            </p:cNvSpPr>
            <p:nvPr/>
          </p:nvSpPr>
          <p:spPr bwMode="auto">
            <a:xfrm>
              <a:off x="6660558" y="4160674"/>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8" name="Shape 75"/>
            <p:cNvSpPr>
              <a:spLocks noChangeArrowheads="1"/>
            </p:cNvSpPr>
            <p:nvPr/>
          </p:nvSpPr>
          <p:spPr bwMode="auto">
            <a:xfrm>
              <a:off x="6687320" y="4187676"/>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89" name="Shape 76"/>
            <p:cNvSpPr>
              <a:spLocks noChangeArrowheads="1"/>
            </p:cNvSpPr>
            <p:nvPr/>
          </p:nvSpPr>
          <p:spPr bwMode="auto">
            <a:xfrm>
              <a:off x="6714083" y="4214679"/>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90" name="Shape 77"/>
            <p:cNvSpPr>
              <a:spLocks noChangeArrowheads="1"/>
            </p:cNvSpPr>
            <p:nvPr/>
          </p:nvSpPr>
          <p:spPr bwMode="auto">
            <a:xfrm>
              <a:off x="6740846" y="4241682"/>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91" name="Shape 81"/>
            <p:cNvSpPr>
              <a:spLocks noChangeArrowheads="1"/>
            </p:cNvSpPr>
            <p:nvPr/>
          </p:nvSpPr>
          <p:spPr bwMode="auto">
            <a:xfrm>
              <a:off x="7468785" y="4116524"/>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376" name="Shape 82"/>
            <p:cNvSpPr/>
            <p:nvPr/>
          </p:nvSpPr>
          <p:spPr>
            <a:xfrm>
              <a:off x="7349612" y="4168616"/>
              <a:ext cx="144390" cy="212843"/>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6493" name="Shape 83"/>
            <p:cNvSpPr>
              <a:spLocks noChangeArrowheads="1"/>
            </p:cNvSpPr>
            <p:nvPr/>
          </p:nvSpPr>
          <p:spPr bwMode="auto">
            <a:xfrm>
              <a:off x="7495547" y="4143528"/>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94" name="Shape 84"/>
            <p:cNvSpPr>
              <a:spLocks noChangeArrowheads="1"/>
            </p:cNvSpPr>
            <p:nvPr/>
          </p:nvSpPr>
          <p:spPr bwMode="auto">
            <a:xfrm>
              <a:off x="7522309" y="4170530"/>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95" name="Shape 85"/>
            <p:cNvSpPr>
              <a:spLocks noChangeArrowheads="1"/>
            </p:cNvSpPr>
            <p:nvPr/>
          </p:nvSpPr>
          <p:spPr bwMode="auto">
            <a:xfrm>
              <a:off x="7549072" y="4197532"/>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96" name="Shape 86"/>
            <p:cNvSpPr>
              <a:spLocks noChangeArrowheads="1"/>
            </p:cNvSpPr>
            <p:nvPr/>
          </p:nvSpPr>
          <p:spPr bwMode="auto">
            <a:xfrm>
              <a:off x="7575835" y="4224535"/>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97" name="Shape 87"/>
            <p:cNvSpPr>
              <a:spLocks noChangeArrowheads="1"/>
            </p:cNvSpPr>
            <p:nvPr/>
          </p:nvSpPr>
          <p:spPr bwMode="auto">
            <a:xfrm>
              <a:off x="7602597" y="4251537"/>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98" name="Shape 88"/>
            <p:cNvSpPr>
              <a:spLocks noChangeArrowheads="1"/>
            </p:cNvSpPr>
            <p:nvPr/>
          </p:nvSpPr>
          <p:spPr bwMode="auto">
            <a:xfrm>
              <a:off x="7629359" y="4278540"/>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99" name="Shape 89"/>
            <p:cNvSpPr>
              <a:spLocks noChangeArrowheads="1"/>
            </p:cNvSpPr>
            <p:nvPr/>
          </p:nvSpPr>
          <p:spPr bwMode="auto">
            <a:xfrm>
              <a:off x="7656122" y="4305543"/>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00" name="Shape 90"/>
            <p:cNvSpPr>
              <a:spLocks noChangeArrowheads="1"/>
            </p:cNvSpPr>
            <p:nvPr/>
          </p:nvSpPr>
          <p:spPr bwMode="auto">
            <a:xfrm>
              <a:off x="7682884" y="4332545"/>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501" name="Shape 91"/>
            <p:cNvSpPr>
              <a:spLocks noChangeArrowheads="1"/>
            </p:cNvSpPr>
            <p:nvPr/>
          </p:nvSpPr>
          <p:spPr bwMode="auto">
            <a:xfrm>
              <a:off x="7709647" y="4359547"/>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387" name="组合 386"/>
          <p:cNvGrpSpPr>
            <a:grpSpLocks/>
          </p:cNvGrpSpPr>
          <p:nvPr/>
        </p:nvGrpSpPr>
        <p:grpSpPr bwMode="auto">
          <a:xfrm>
            <a:off x="5702300" y="2895600"/>
            <a:ext cx="1204913" cy="404813"/>
            <a:chOff x="6607033" y="2581084"/>
            <a:chExt cx="1204311" cy="405038"/>
          </a:xfrm>
        </p:grpSpPr>
        <p:sp>
          <p:nvSpPr>
            <p:cNvPr id="16456" name="Shape 65"/>
            <p:cNvSpPr>
              <a:spLocks noChangeArrowheads="1"/>
            </p:cNvSpPr>
            <p:nvPr/>
          </p:nvSpPr>
          <p:spPr bwMode="auto">
            <a:xfrm>
              <a:off x="6607033" y="2581084"/>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57" name="Shape 66"/>
            <p:cNvSpPr>
              <a:spLocks noChangeArrowheads="1"/>
            </p:cNvSpPr>
            <p:nvPr/>
          </p:nvSpPr>
          <p:spPr bwMode="auto">
            <a:xfrm>
              <a:off x="7068686" y="2590939"/>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58" name="Shape 67"/>
            <p:cNvSpPr>
              <a:spLocks noChangeArrowheads="1"/>
            </p:cNvSpPr>
            <p:nvPr/>
          </p:nvSpPr>
          <p:spPr bwMode="auto">
            <a:xfrm>
              <a:off x="7095448" y="2617943"/>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59" name="Shape 68"/>
            <p:cNvSpPr>
              <a:spLocks noChangeArrowheads="1"/>
            </p:cNvSpPr>
            <p:nvPr/>
          </p:nvSpPr>
          <p:spPr bwMode="auto">
            <a:xfrm>
              <a:off x="7122211" y="2644945"/>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60" name="Shape 69"/>
            <p:cNvSpPr>
              <a:spLocks noChangeArrowheads="1"/>
            </p:cNvSpPr>
            <p:nvPr/>
          </p:nvSpPr>
          <p:spPr bwMode="auto">
            <a:xfrm>
              <a:off x="7148973" y="2671947"/>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61" name="Shape 70"/>
            <p:cNvSpPr>
              <a:spLocks noChangeArrowheads="1"/>
            </p:cNvSpPr>
            <p:nvPr/>
          </p:nvSpPr>
          <p:spPr bwMode="auto">
            <a:xfrm>
              <a:off x="7175736" y="2698950"/>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62" name="Shape 71"/>
            <p:cNvSpPr>
              <a:spLocks noChangeArrowheads="1"/>
            </p:cNvSpPr>
            <p:nvPr/>
          </p:nvSpPr>
          <p:spPr bwMode="auto">
            <a:xfrm>
              <a:off x="7202499" y="2725952"/>
              <a:ext cx="157899" cy="15931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63" name="Shape 73"/>
            <p:cNvSpPr>
              <a:spLocks noChangeArrowheads="1"/>
            </p:cNvSpPr>
            <p:nvPr/>
          </p:nvSpPr>
          <p:spPr bwMode="auto">
            <a:xfrm>
              <a:off x="6633796" y="2608087"/>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64" name="Shape 74"/>
            <p:cNvSpPr>
              <a:spLocks noChangeArrowheads="1"/>
            </p:cNvSpPr>
            <p:nvPr/>
          </p:nvSpPr>
          <p:spPr bwMode="auto">
            <a:xfrm>
              <a:off x="6660558" y="2635089"/>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65" name="Shape 75"/>
            <p:cNvSpPr>
              <a:spLocks noChangeArrowheads="1"/>
            </p:cNvSpPr>
            <p:nvPr/>
          </p:nvSpPr>
          <p:spPr bwMode="auto">
            <a:xfrm>
              <a:off x="6687321" y="2662091"/>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66" name="Shape 76"/>
            <p:cNvSpPr>
              <a:spLocks noChangeArrowheads="1"/>
            </p:cNvSpPr>
            <p:nvPr/>
          </p:nvSpPr>
          <p:spPr bwMode="auto">
            <a:xfrm>
              <a:off x="6714083" y="2689094"/>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67" name="Shape 77"/>
            <p:cNvSpPr>
              <a:spLocks noChangeArrowheads="1"/>
            </p:cNvSpPr>
            <p:nvPr/>
          </p:nvSpPr>
          <p:spPr bwMode="auto">
            <a:xfrm>
              <a:off x="6740846" y="2716097"/>
              <a:ext cx="267625" cy="270025"/>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68" name="Shape 81"/>
            <p:cNvSpPr>
              <a:spLocks noChangeArrowheads="1"/>
            </p:cNvSpPr>
            <p:nvPr/>
          </p:nvSpPr>
          <p:spPr bwMode="auto">
            <a:xfrm>
              <a:off x="7468785" y="2590939"/>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401" name="Shape 82"/>
            <p:cNvSpPr/>
            <p:nvPr/>
          </p:nvSpPr>
          <p:spPr>
            <a:xfrm>
              <a:off x="7349612" y="2643031"/>
              <a:ext cx="144391" cy="212843"/>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6470" name="Shape 83"/>
            <p:cNvSpPr>
              <a:spLocks noChangeArrowheads="1"/>
            </p:cNvSpPr>
            <p:nvPr/>
          </p:nvSpPr>
          <p:spPr bwMode="auto">
            <a:xfrm>
              <a:off x="7495547" y="2617943"/>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71" name="Shape 84"/>
            <p:cNvSpPr>
              <a:spLocks noChangeArrowheads="1"/>
            </p:cNvSpPr>
            <p:nvPr/>
          </p:nvSpPr>
          <p:spPr bwMode="auto">
            <a:xfrm>
              <a:off x="7522309" y="2644945"/>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72" name="Shape 85"/>
            <p:cNvSpPr>
              <a:spLocks noChangeArrowheads="1"/>
            </p:cNvSpPr>
            <p:nvPr/>
          </p:nvSpPr>
          <p:spPr bwMode="auto">
            <a:xfrm>
              <a:off x="7549072" y="2671947"/>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73" name="Shape 86"/>
            <p:cNvSpPr>
              <a:spLocks noChangeArrowheads="1"/>
            </p:cNvSpPr>
            <p:nvPr/>
          </p:nvSpPr>
          <p:spPr bwMode="auto">
            <a:xfrm>
              <a:off x="7575835" y="2698950"/>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74" name="Shape 87"/>
            <p:cNvSpPr>
              <a:spLocks noChangeArrowheads="1"/>
            </p:cNvSpPr>
            <p:nvPr/>
          </p:nvSpPr>
          <p:spPr bwMode="auto">
            <a:xfrm>
              <a:off x="7602597" y="2725952"/>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75" name="Shape 88"/>
            <p:cNvSpPr>
              <a:spLocks noChangeArrowheads="1"/>
            </p:cNvSpPr>
            <p:nvPr/>
          </p:nvSpPr>
          <p:spPr bwMode="auto">
            <a:xfrm>
              <a:off x="7629359" y="2752955"/>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76" name="Shape 89"/>
            <p:cNvSpPr>
              <a:spLocks noChangeArrowheads="1"/>
            </p:cNvSpPr>
            <p:nvPr/>
          </p:nvSpPr>
          <p:spPr bwMode="auto">
            <a:xfrm>
              <a:off x="7656121" y="2779958"/>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77" name="Shape 90"/>
            <p:cNvSpPr>
              <a:spLocks noChangeArrowheads="1"/>
            </p:cNvSpPr>
            <p:nvPr/>
          </p:nvSpPr>
          <p:spPr bwMode="auto">
            <a:xfrm>
              <a:off x="7682883" y="2806960"/>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6478" name="Shape 91"/>
            <p:cNvSpPr>
              <a:spLocks noChangeArrowheads="1"/>
            </p:cNvSpPr>
            <p:nvPr/>
          </p:nvSpPr>
          <p:spPr bwMode="auto">
            <a:xfrm>
              <a:off x="7709647" y="2833962"/>
              <a:ext cx="101697" cy="10261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411" name="组合 410"/>
          <p:cNvGrpSpPr>
            <a:grpSpLocks/>
          </p:cNvGrpSpPr>
          <p:nvPr/>
        </p:nvGrpSpPr>
        <p:grpSpPr bwMode="auto">
          <a:xfrm>
            <a:off x="8429625" y="2378075"/>
            <a:ext cx="1004888" cy="257175"/>
            <a:chOff x="9362041" y="2073963"/>
            <a:chExt cx="1005418" cy="255934"/>
          </a:xfrm>
        </p:grpSpPr>
        <p:sp>
          <p:nvSpPr>
            <p:cNvPr id="16435" name="Shape 81"/>
            <p:cNvSpPr>
              <a:spLocks noChangeArrowheads="1"/>
            </p:cNvSpPr>
            <p:nvPr/>
          </p:nvSpPr>
          <p:spPr bwMode="auto">
            <a:xfrm>
              <a:off x="9362041" y="2088514"/>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413" name="Shape 82"/>
            <p:cNvSpPr/>
            <p:nvPr/>
          </p:nvSpPr>
          <p:spPr>
            <a:xfrm>
              <a:off x="9768655" y="2073963"/>
              <a:ext cx="235074" cy="227497"/>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6437" name="Shape 83"/>
            <p:cNvSpPr>
              <a:spLocks noChangeArrowheads="1"/>
            </p:cNvSpPr>
            <p:nvPr/>
          </p:nvSpPr>
          <p:spPr bwMode="auto">
            <a:xfrm>
              <a:off x="9393904" y="2109749"/>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38" name="Shape 84"/>
            <p:cNvSpPr>
              <a:spLocks noChangeArrowheads="1"/>
            </p:cNvSpPr>
            <p:nvPr/>
          </p:nvSpPr>
          <p:spPr bwMode="auto">
            <a:xfrm>
              <a:off x="9425767" y="2130983"/>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39" name="Shape 85"/>
            <p:cNvSpPr>
              <a:spLocks noChangeArrowheads="1"/>
            </p:cNvSpPr>
            <p:nvPr/>
          </p:nvSpPr>
          <p:spPr bwMode="auto">
            <a:xfrm>
              <a:off x="9457629" y="2152217"/>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0" name="Shape 86"/>
            <p:cNvSpPr>
              <a:spLocks noChangeArrowheads="1"/>
            </p:cNvSpPr>
            <p:nvPr/>
          </p:nvSpPr>
          <p:spPr bwMode="auto">
            <a:xfrm>
              <a:off x="9489493" y="2173452"/>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1" name="Shape 87"/>
            <p:cNvSpPr>
              <a:spLocks noChangeArrowheads="1"/>
            </p:cNvSpPr>
            <p:nvPr/>
          </p:nvSpPr>
          <p:spPr bwMode="auto">
            <a:xfrm>
              <a:off x="9521356" y="2194686"/>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2" name="Shape 88"/>
            <p:cNvSpPr>
              <a:spLocks noChangeArrowheads="1"/>
            </p:cNvSpPr>
            <p:nvPr/>
          </p:nvSpPr>
          <p:spPr bwMode="auto">
            <a:xfrm>
              <a:off x="9553218" y="2215921"/>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3" name="Shape 89"/>
            <p:cNvSpPr>
              <a:spLocks noChangeArrowheads="1"/>
            </p:cNvSpPr>
            <p:nvPr/>
          </p:nvSpPr>
          <p:spPr bwMode="auto">
            <a:xfrm>
              <a:off x="9585082" y="2237155"/>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4" name="Shape 90"/>
            <p:cNvSpPr>
              <a:spLocks noChangeArrowheads="1"/>
            </p:cNvSpPr>
            <p:nvPr/>
          </p:nvSpPr>
          <p:spPr bwMode="auto">
            <a:xfrm>
              <a:off x="9616944" y="2258390"/>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5" name="Shape 91"/>
            <p:cNvSpPr>
              <a:spLocks noChangeArrowheads="1"/>
            </p:cNvSpPr>
            <p:nvPr/>
          </p:nvSpPr>
          <p:spPr bwMode="auto">
            <a:xfrm>
              <a:off x="9648807" y="2279624"/>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6" name="Shape 81"/>
            <p:cNvSpPr>
              <a:spLocks noChangeArrowheads="1"/>
            </p:cNvSpPr>
            <p:nvPr/>
          </p:nvSpPr>
          <p:spPr bwMode="auto">
            <a:xfrm>
              <a:off x="10026022" y="2089540"/>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7" name="Shape 83"/>
            <p:cNvSpPr>
              <a:spLocks noChangeArrowheads="1"/>
            </p:cNvSpPr>
            <p:nvPr/>
          </p:nvSpPr>
          <p:spPr bwMode="auto">
            <a:xfrm>
              <a:off x="10057885" y="2110774"/>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8" name="Shape 84"/>
            <p:cNvSpPr>
              <a:spLocks noChangeArrowheads="1"/>
            </p:cNvSpPr>
            <p:nvPr/>
          </p:nvSpPr>
          <p:spPr bwMode="auto">
            <a:xfrm>
              <a:off x="10089747" y="2132009"/>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49" name="Shape 85"/>
            <p:cNvSpPr>
              <a:spLocks noChangeArrowheads="1"/>
            </p:cNvSpPr>
            <p:nvPr/>
          </p:nvSpPr>
          <p:spPr bwMode="auto">
            <a:xfrm>
              <a:off x="10121610" y="2153243"/>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50" name="Shape 86"/>
            <p:cNvSpPr>
              <a:spLocks noChangeArrowheads="1"/>
            </p:cNvSpPr>
            <p:nvPr/>
          </p:nvSpPr>
          <p:spPr bwMode="auto">
            <a:xfrm>
              <a:off x="10153474" y="2174477"/>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51" name="Shape 87"/>
            <p:cNvSpPr>
              <a:spLocks noChangeArrowheads="1"/>
            </p:cNvSpPr>
            <p:nvPr/>
          </p:nvSpPr>
          <p:spPr bwMode="auto">
            <a:xfrm>
              <a:off x="10185336" y="2195712"/>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52" name="Shape 88"/>
            <p:cNvSpPr>
              <a:spLocks noChangeArrowheads="1"/>
            </p:cNvSpPr>
            <p:nvPr/>
          </p:nvSpPr>
          <p:spPr bwMode="auto">
            <a:xfrm>
              <a:off x="10217199" y="2216947"/>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53" name="Shape 89"/>
            <p:cNvSpPr>
              <a:spLocks noChangeArrowheads="1"/>
            </p:cNvSpPr>
            <p:nvPr/>
          </p:nvSpPr>
          <p:spPr bwMode="auto">
            <a:xfrm>
              <a:off x="10249062" y="2238181"/>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54" name="Shape 90"/>
            <p:cNvSpPr>
              <a:spLocks noChangeArrowheads="1"/>
            </p:cNvSpPr>
            <p:nvPr/>
          </p:nvSpPr>
          <p:spPr bwMode="auto">
            <a:xfrm>
              <a:off x="10280925" y="2259415"/>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55" name="Shape 91"/>
            <p:cNvSpPr>
              <a:spLocks noChangeArrowheads="1"/>
            </p:cNvSpPr>
            <p:nvPr/>
          </p:nvSpPr>
          <p:spPr bwMode="auto">
            <a:xfrm>
              <a:off x="10312788" y="2280650"/>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grpSp>
      <p:grpSp>
        <p:nvGrpSpPr>
          <p:cNvPr id="433" name="组合 432"/>
          <p:cNvGrpSpPr>
            <a:grpSpLocks/>
          </p:cNvGrpSpPr>
          <p:nvPr/>
        </p:nvGrpSpPr>
        <p:grpSpPr bwMode="auto">
          <a:xfrm>
            <a:off x="8431213" y="5046663"/>
            <a:ext cx="1004887" cy="255587"/>
            <a:chOff x="9364703" y="4656664"/>
            <a:chExt cx="1005417" cy="255934"/>
          </a:xfrm>
        </p:grpSpPr>
        <p:sp>
          <p:nvSpPr>
            <p:cNvPr id="16414" name="Shape 81"/>
            <p:cNvSpPr>
              <a:spLocks noChangeArrowheads="1"/>
            </p:cNvSpPr>
            <p:nvPr/>
          </p:nvSpPr>
          <p:spPr bwMode="auto">
            <a:xfrm>
              <a:off x="9364703" y="4671215"/>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435" name="Shape 82"/>
            <p:cNvSpPr/>
            <p:nvPr/>
          </p:nvSpPr>
          <p:spPr>
            <a:xfrm>
              <a:off x="9771317" y="4656664"/>
              <a:ext cx="235074" cy="227320"/>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6416" name="Shape 83"/>
            <p:cNvSpPr>
              <a:spLocks noChangeArrowheads="1"/>
            </p:cNvSpPr>
            <p:nvPr/>
          </p:nvSpPr>
          <p:spPr bwMode="auto">
            <a:xfrm>
              <a:off x="9396565" y="4692450"/>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17" name="Shape 84"/>
            <p:cNvSpPr>
              <a:spLocks noChangeArrowheads="1"/>
            </p:cNvSpPr>
            <p:nvPr/>
          </p:nvSpPr>
          <p:spPr bwMode="auto">
            <a:xfrm>
              <a:off x="9428428" y="4713684"/>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18" name="Shape 85"/>
            <p:cNvSpPr>
              <a:spLocks noChangeArrowheads="1"/>
            </p:cNvSpPr>
            <p:nvPr/>
          </p:nvSpPr>
          <p:spPr bwMode="auto">
            <a:xfrm>
              <a:off x="9460291" y="4734918"/>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19" name="Shape 86"/>
            <p:cNvSpPr>
              <a:spLocks noChangeArrowheads="1"/>
            </p:cNvSpPr>
            <p:nvPr/>
          </p:nvSpPr>
          <p:spPr bwMode="auto">
            <a:xfrm>
              <a:off x="9492154" y="4756153"/>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0" name="Shape 87"/>
            <p:cNvSpPr>
              <a:spLocks noChangeArrowheads="1"/>
            </p:cNvSpPr>
            <p:nvPr/>
          </p:nvSpPr>
          <p:spPr bwMode="auto">
            <a:xfrm>
              <a:off x="9524017" y="4777387"/>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1" name="Shape 88"/>
            <p:cNvSpPr>
              <a:spLocks noChangeArrowheads="1"/>
            </p:cNvSpPr>
            <p:nvPr/>
          </p:nvSpPr>
          <p:spPr bwMode="auto">
            <a:xfrm>
              <a:off x="9555879" y="4798622"/>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2" name="Shape 89"/>
            <p:cNvSpPr>
              <a:spLocks noChangeArrowheads="1"/>
            </p:cNvSpPr>
            <p:nvPr/>
          </p:nvSpPr>
          <p:spPr bwMode="auto">
            <a:xfrm>
              <a:off x="9587743" y="4819856"/>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3" name="Shape 90"/>
            <p:cNvSpPr>
              <a:spLocks noChangeArrowheads="1"/>
            </p:cNvSpPr>
            <p:nvPr/>
          </p:nvSpPr>
          <p:spPr bwMode="auto">
            <a:xfrm>
              <a:off x="9619606" y="4841091"/>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4" name="Shape 91"/>
            <p:cNvSpPr>
              <a:spLocks noChangeArrowheads="1"/>
            </p:cNvSpPr>
            <p:nvPr/>
          </p:nvSpPr>
          <p:spPr bwMode="auto">
            <a:xfrm>
              <a:off x="9651468" y="4862325"/>
              <a:ext cx="75436" cy="50273"/>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5" name="Shape 81"/>
            <p:cNvSpPr>
              <a:spLocks noChangeArrowheads="1"/>
            </p:cNvSpPr>
            <p:nvPr/>
          </p:nvSpPr>
          <p:spPr bwMode="auto">
            <a:xfrm>
              <a:off x="10028683" y="4672241"/>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6" name="Shape 83"/>
            <p:cNvSpPr>
              <a:spLocks noChangeArrowheads="1"/>
            </p:cNvSpPr>
            <p:nvPr/>
          </p:nvSpPr>
          <p:spPr bwMode="auto">
            <a:xfrm>
              <a:off x="10060546" y="4693475"/>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7" name="Shape 84"/>
            <p:cNvSpPr>
              <a:spLocks noChangeArrowheads="1"/>
            </p:cNvSpPr>
            <p:nvPr/>
          </p:nvSpPr>
          <p:spPr bwMode="auto">
            <a:xfrm>
              <a:off x="10092408" y="4714710"/>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8" name="Shape 85"/>
            <p:cNvSpPr>
              <a:spLocks noChangeArrowheads="1"/>
            </p:cNvSpPr>
            <p:nvPr/>
          </p:nvSpPr>
          <p:spPr bwMode="auto">
            <a:xfrm>
              <a:off x="10124271" y="4735944"/>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29" name="Shape 86"/>
            <p:cNvSpPr>
              <a:spLocks noChangeArrowheads="1"/>
            </p:cNvSpPr>
            <p:nvPr/>
          </p:nvSpPr>
          <p:spPr bwMode="auto">
            <a:xfrm>
              <a:off x="10156135" y="4757178"/>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30" name="Shape 87"/>
            <p:cNvSpPr>
              <a:spLocks noChangeArrowheads="1"/>
            </p:cNvSpPr>
            <p:nvPr/>
          </p:nvSpPr>
          <p:spPr bwMode="auto">
            <a:xfrm>
              <a:off x="10187997" y="4778413"/>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31" name="Shape 88"/>
            <p:cNvSpPr>
              <a:spLocks noChangeArrowheads="1"/>
            </p:cNvSpPr>
            <p:nvPr/>
          </p:nvSpPr>
          <p:spPr bwMode="auto">
            <a:xfrm>
              <a:off x="10219860" y="4799648"/>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32" name="Shape 89"/>
            <p:cNvSpPr>
              <a:spLocks noChangeArrowheads="1"/>
            </p:cNvSpPr>
            <p:nvPr/>
          </p:nvSpPr>
          <p:spPr bwMode="auto">
            <a:xfrm>
              <a:off x="10251724" y="4820882"/>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33" name="Shape 90"/>
            <p:cNvSpPr>
              <a:spLocks noChangeArrowheads="1"/>
            </p:cNvSpPr>
            <p:nvPr/>
          </p:nvSpPr>
          <p:spPr bwMode="auto">
            <a:xfrm>
              <a:off x="10283586" y="4842116"/>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6434" name="Shape 91"/>
            <p:cNvSpPr>
              <a:spLocks noChangeArrowheads="1"/>
            </p:cNvSpPr>
            <p:nvPr/>
          </p:nvSpPr>
          <p:spPr bwMode="auto">
            <a:xfrm>
              <a:off x="10315449" y="4863351"/>
              <a:ext cx="54671" cy="36435"/>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grpSp>
      <p:sp>
        <p:nvSpPr>
          <p:cNvPr id="16411" name="Title 1"/>
          <p:cNvSpPr>
            <a:spLocks noGrp="1"/>
          </p:cNvSpPr>
          <p:nvPr>
            <p:ph type="title"/>
          </p:nvPr>
        </p:nvSpPr>
        <p:spPr/>
        <p:txBody>
          <a:bodyPr/>
          <a:lstStyle/>
          <a:p>
            <a:r>
              <a:rPr lang="en-US" altLang="zh-CN" sz="2800" b="1" smtClean="0"/>
              <a:t>CNN</a:t>
            </a:r>
            <a:r>
              <a:rPr lang="en-US" altLang="zh-CN" sz="2800" baseline="-25000" smtClean="0">
                <a:solidFill>
                  <a:srgbClr val="002060"/>
                </a:solidFill>
              </a:rPr>
              <a:t>1</a:t>
            </a:r>
            <a:r>
              <a:rPr lang="en-US" altLang="zh-CN" sz="2800" b="1" smtClean="0"/>
              <a:t> and CNN</a:t>
            </a:r>
            <a:r>
              <a:rPr lang="en-US" altLang="zh-CN" sz="2800" baseline="-25000" smtClean="0">
                <a:solidFill>
                  <a:srgbClr val="002060"/>
                </a:solidFill>
              </a:rPr>
              <a:t>2 </a:t>
            </a:r>
            <a:r>
              <a:rPr lang="en-US" altLang="zh-CN" sz="2800" b="1" smtClean="0"/>
              <a:t>are built based on VGG-M</a:t>
            </a:r>
            <a:endParaRPr lang="zh-CN" altLang="en-US" sz="2800" b="1" smtClean="0"/>
          </a:p>
        </p:txBody>
      </p:sp>
      <p:sp>
        <p:nvSpPr>
          <p:cNvPr id="367" name="Right Brace 7"/>
          <p:cNvSpPr/>
          <p:nvPr/>
        </p:nvSpPr>
        <p:spPr>
          <a:xfrm>
            <a:off x="2755900" y="1531938"/>
            <a:ext cx="201613" cy="2116137"/>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455" name="Right Brace 7"/>
          <p:cNvSpPr/>
          <p:nvPr/>
        </p:nvSpPr>
        <p:spPr>
          <a:xfrm>
            <a:off x="2755900" y="4254500"/>
            <a:ext cx="201613" cy="2116138"/>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Tree>
  </p:cSld>
  <p:clrMapOvr>
    <a:masterClrMapping/>
  </p:clrMapOvr>
  <p:transition spd="slow" advTm="326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nodeType="withEffect">
                                  <p:stCondLst>
                                    <p:cond delay="0"/>
                                  </p:stCondLst>
                                  <p:childTnLst>
                                    <p:animMotion origin="layout" path="M 1.45833E-6 -3.7037E-7 L 0.12344 0.07917 " pathEditMode="relative" rAng="0" ptsTypes="AA">
                                      <p:cBhvr>
                                        <p:cTn id="6" dur="2000" spd="-100000" fill="hold"/>
                                        <p:tgtEl>
                                          <p:spTgt spid="387"/>
                                        </p:tgtEl>
                                        <p:attrNameLst>
                                          <p:attrName>ppt_x</p:attrName>
                                          <p:attrName>ppt_y</p:attrName>
                                        </p:attrNameLst>
                                      </p:cBhvr>
                                      <p:rCtr x="6172" y="3958"/>
                                    </p:animMotion>
                                  </p:childTnLst>
                                </p:cTn>
                              </p:par>
                              <p:par>
                                <p:cTn id="7" presetID="42" presetClass="path" presetSubtype="0" accel="50000" decel="50000" fill="hold" nodeType="withEffect">
                                  <p:stCondLst>
                                    <p:cond delay="0"/>
                                  </p:stCondLst>
                                  <p:childTnLst>
                                    <p:animMotion origin="layout" path="M 1.45833E-6 -2.96296E-6 L 0.12656 -0.05347 " pathEditMode="relative" rAng="0" ptsTypes="AA">
                                      <p:cBhvr>
                                        <p:cTn id="8" dur="2000" spd="-100000" fill="hold"/>
                                        <p:tgtEl>
                                          <p:spTgt spid="275"/>
                                        </p:tgtEl>
                                        <p:attrNameLst>
                                          <p:attrName>ppt_x</p:attrName>
                                          <p:attrName>ppt_y</p:attrName>
                                        </p:attrNameLst>
                                      </p:cBhvr>
                                      <p:rCtr x="6328" y="-2685"/>
                                    </p:animMotion>
                                  </p:childTnLst>
                                </p:cTn>
                              </p:par>
                              <p:par>
                                <p:cTn id="9" presetID="42" presetClass="path" presetSubtype="0" accel="50000" decel="50000" fill="hold" nodeType="withEffect">
                                  <p:stCondLst>
                                    <p:cond delay="0"/>
                                  </p:stCondLst>
                                  <p:childTnLst>
                                    <p:animMotion origin="layout" path="M -2.08333E-6 7.40741E-7 L -0.00586 0.16319 " pathEditMode="relative" rAng="0" ptsTypes="AA">
                                      <p:cBhvr>
                                        <p:cTn id="10" dur="2000" spd="-100000" fill="hold"/>
                                        <p:tgtEl>
                                          <p:spTgt spid="411"/>
                                        </p:tgtEl>
                                        <p:attrNameLst>
                                          <p:attrName>ppt_x</p:attrName>
                                          <p:attrName>ppt_y</p:attrName>
                                        </p:attrNameLst>
                                      </p:cBhvr>
                                      <p:rCtr x="-299" y="8148"/>
                                    </p:animMotion>
                                  </p:childTnLst>
                                </p:cTn>
                              </p:par>
                              <p:par>
                                <p:cTn id="11" presetID="42" presetClass="path" presetSubtype="0" accel="50000" decel="50000" fill="hold" nodeType="withEffect">
                                  <p:stCondLst>
                                    <p:cond delay="0"/>
                                  </p:stCondLst>
                                  <p:childTnLst>
                                    <p:animMotion origin="layout" path="M -2.29167E-6 1.85185E-6 L -0.00703 -0.1632 " pathEditMode="relative" rAng="0" ptsTypes="AA">
                                      <p:cBhvr>
                                        <p:cTn id="12" dur="2000" spd="-100000" fill="hold"/>
                                        <p:tgtEl>
                                          <p:spTgt spid="433"/>
                                        </p:tgtEl>
                                        <p:attrNameLst>
                                          <p:attrName>ppt_x</p:attrName>
                                          <p:attrName>ppt_y</p:attrName>
                                        </p:attrNameLst>
                                      </p:cBhvr>
                                      <p:rCtr x="-352" y="-8171"/>
                                    </p:animMotion>
                                  </p:childTnLst>
                                </p:cTn>
                              </p:par>
                            </p:childTnLst>
                          </p:cTn>
                        </p:par>
                        <p:par>
                          <p:cTn id="13" fill="hold" nodeType="afterGroup">
                            <p:stCondLst>
                              <p:cond delay="2000"/>
                            </p:stCondLst>
                            <p:childTnLst>
                              <p:par>
                                <p:cTn id="14" presetID="42" presetClass="exit" presetSubtype="0" fill="hold" grpId="0" nodeType="afterEffect">
                                  <p:stCondLst>
                                    <p:cond delay="0"/>
                                  </p:stCondLst>
                                  <p:childTnLst>
                                    <p:animEffect transition="out" filter="fade">
                                      <p:cBhvr>
                                        <p:cTn id="15" dur="1000"/>
                                        <p:tgtEl>
                                          <p:spTgt spid="273"/>
                                        </p:tgtEl>
                                      </p:cBhvr>
                                    </p:animEffect>
                                    <p:anim calcmode="lin" valueType="num">
                                      <p:cBhvr>
                                        <p:cTn id="16" dur="1000"/>
                                        <p:tgtEl>
                                          <p:spTgt spid="273"/>
                                        </p:tgtEl>
                                        <p:attrNameLst>
                                          <p:attrName>ppt_x</p:attrName>
                                        </p:attrNameLst>
                                      </p:cBhvr>
                                      <p:tavLst>
                                        <p:tav tm="0">
                                          <p:val>
                                            <p:strVal val="ppt_x"/>
                                          </p:val>
                                        </p:tav>
                                        <p:tav tm="100000">
                                          <p:val>
                                            <p:strVal val="ppt_x"/>
                                          </p:val>
                                        </p:tav>
                                      </p:tavLst>
                                    </p:anim>
                                    <p:anim calcmode="lin" valueType="num">
                                      <p:cBhvr>
                                        <p:cTn id="17" dur="1000"/>
                                        <p:tgtEl>
                                          <p:spTgt spid="273"/>
                                        </p:tgtEl>
                                        <p:attrNameLst>
                                          <p:attrName>ppt_y</p:attrName>
                                        </p:attrNameLst>
                                      </p:cBhvr>
                                      <p:tavLst>
                                        <p:tav tm="0">
                                          <p:val>
                                            <p:strVal val="ppt_y"/>
                                          </p:val>
                                        </p:tav>
                                        <p:tav tm="100000">
                                          <p:val>
                                            <p:strVal val="ppt_y+.1"/>
                                          </p:val>
                                        </p:tav>
                                      </p:tavLst>
                                    </p:anim>
                                    <p:set>
                                      <p:cBhvr>
                                        <p:cTn id="18" dur="1" fill="hold">
                                          <p:stCondLst>
                                            <p:cond delay="999"/>
                                          </p:stCondLst>
                                        </p:cTn>
                                        <p:tgtEl>
                                          <p:spTgt spid="2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357"/>
          <p:cNvGrpSpPr>
            <a:grpSpLocks/>
          </p:cNvGrpSpPr>
          <p:nvPr/>
        </p:nvGrpSpPr>
        <p:grpSpPr bwMode="auto">
          <a:xfrm>
            <a:off x="3763963" y="1333500"/>
            <a:ext cx="1638300" cy="5391150"/>
            <a:chOff x="3763347" y="1333499"/>
            <a:chExt cx="1638300" cy="5391151"/>
          </a:xfrm>
        </p:grpSpPr>
        <p:pic>
          <p:nvPicPr>
            <p:cNvPr id="17676"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347" y="1333499"/>
              <a:ext cx="1638300" cy="53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77"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095" y="4016379"/>
              <a:ext cx="1066801" cy="22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78"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9571" y="1543338"/>
              <a:ext cx="1066801" cy="22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 name="Flowchart: Process 327"/>
            <p:cNvSpPr/>
            <p:nvPr/>
          </p:nvSpPr>
          <p:spPr>
            <a:xfrm>
              <a:off x="3995122" y="6254750"/>
              <a:ext cx="1155700" cy="338138"/>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Group Pair</a:t>
              </a:r>
              <a:endParaRPr lang="zh-CN" altLang="en-US" sz="1600" dirty="0">
                <a:solidFill>
                  <a:schemeClr val="tx1"/>
                </a:solidFill>
              </a:endParaRPr>
            </a:p>
          </p:txBody>
        </p:sp>
      </p:grpSp>
      <p:pic>
        <p:nvPicPr>
          <p:cNvPr id="17411"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4038" y="3876675"/>
            <a:ext cx="1438275" cy="245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8638" y="1531938"/>
            <a:ext cx="1438275"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2"/>
          <p:cNvGrpSpPr>
            <a:grpSpLocks/>
          </p:cNvGrpSpPr>
          <p:nvPr/>
        </p:nvGrpSpPr>
        <p:grpSpPr bwMode="auto">
          <a:xfrm>
            <a:off x="5681663" y="4224338"/>
            <a:ext cx="1276350" cy="1862137"/>
            <a:chOff x="6278874" y="1698481"/>
            <a:chExt cx="1695878" cy="2436350"/>
          </a:xfrm>
        </p:grpSpPr>
        <p:grpSp>
          <p:nvGrpSpPr>
            <p:cNvPr id="17600" name="Group 94"/>
            <p:cNvGrpSpPr>
              <a:grpSpLocks/>
            </p:cNvGrpSpPr>
            <p:nvPr/>
          </p:nvGrpSpPr>
          <p:grpSpPr bwMode="auto">
            <a:xfrm>
              <a:off x="6278874" y="1698481"/>
              <a:ext cx="1695878" cy="631030"/>
              <a:chOff x="8211" y="472658"/>
              <a:chExt cx="6056483" cy="2267758"/>
            </a:xfrm>
          </p:grpSpPr>
          <p:sp>
            <p:nvSpPr>
              <p:cNvPr id="17652"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7653"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54"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55"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56"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57"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58"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59"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60"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61"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62"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63"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64"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65"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45" name="Shape 82"/>
              <p:cNvSpPr/>
              <p:nvPr/>
            </p:nvSpPr>
            <p:spPr>
              <a:xfrm>
                <a:off x="3661684" y="935444"/>
                <a:ext cx="693030" cy="1000215"/>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7667"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68"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69"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70"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71"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72"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73"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74"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75"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7601" name="Group 94"/>
            <p:cNvGrpSpPr>
              <a:grpSpLocks/>
            </p:cNvGrpSpPr>
            <p:nvPr/>
          </p:nvGrpSpPr>
          <p:grpSpPr bwMode="auto">
            <a:xfrm>
              <a:off x="6278874" y="2403175"/>
              <a:ext cx="1695878" cy="631031"/>
              <a:chOff x="8211" y="472659"/>
              <a:chExt cx="6056483" cy="2267761"/>
            </a:xfrm>
          </p:grpSpPr>
          <p:sp>
            <p:nvSpPr>
              <p:cNvPr id="17628"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7629"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0"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1"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2"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3"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4"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5"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6"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7"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8"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39"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40"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41"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21" name="Shape 82"/>
              <p:cNvSpPr/>
              <p:nvPr/>
            </p:nvSpPr>
            <p:spPr>
              <a:xfrm>
                <a:off x="3661684" y="933348"/>
                <a:ext cx="693030" cy="1000215"/>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7643"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44"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45"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46"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47"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48"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49"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50"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51"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7602" name="Group 94"/>
            <p:cNvGrpSpPr>
              <a:grpSpLocks/>
            </p:cNvGrpSpPr>
            <p:nvPr/>
          </p:nvGrpSpPr>
          <p:grpSpPr bwMode="auto">
            <a:xfrm>
              <a:off x="6278874" y="3109966"/>
              <a:ext cx="1695878" cy="1024865"/>
              <a:chOff x="8211" y="472659"/>
              <a:chExt cx="6056483" cy="3683100"/>
            </a:xfrm>
          </p:grpSpPr>
          <p:sp>
            <p:nvSpPr>
              <p:cNvPr id="17603"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7604"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05"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06"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07"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08"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09"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10"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11"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12"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13"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14"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15"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16"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96" name="Shape 82"/>
              <p:cNvSpPr/>
              <p:nvPr/>
            </p:nvSpPr>
            <p:spPr>
              <a:xfrm>
                <a:off x="3661684" y="938652"/>
                <a:ext cx="693030" cy="1000215"/>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7618"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19"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20"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21"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22"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23"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24"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25"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626"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06" name="Shape 93"/>
              <p:cNvSpPr/>
              <p:nvPr/>
            </p:nvSpPr>
            <p:spPr>
              <a:xfrm>
                <a:off x="2004437" y="2789796"/>
                <a:ext cx="2146890" cy="1365963"/>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nvGrpSpPr>
          <p:cNvPr id="17414" name="Group 326"/>
          <p:cNvGrpSpPr>
            <a:grpSpLocks/>
          </p:cNvGrpSpPr>
          <p:nvPr/>
        </p:nvGrpSpPr>
        <p:grpSpPr bwMode="auto">
          <a:xfrm>
            <a:off x="6946900" y="4335463"/>
            <a:ext cx="1066800" cy="1728787"/>
            <a:chOff x="6693898" y="1879772"/>
            <a:chExt cx="1855474" cy="2912536"/>
          </a:xfrm>
        </p:grpSpPr>
        <p:sp>
          <p:nvSpPr>
            <p:cNvPr id="257" name="Flowchart: Process 327"/>
            <p:cNvSpPr/>
            <p:nvPr/>
          </p:nvSpPr>
          <p:spPr>
            <a:xfrm>
              <a:off x="6693898" y="3016436"/>
              <a:ext cx="1444068" cy="569671"/>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7593" name="Group 328"/>
            <p:cNvGrpSpPr>
              <a:grpSpLocks/>
            </p:cNvGrpSpPr>
            <p:nvPr/>
          </p:nvGrpSpPr>
          <p:grpSpPr bwMode="auto">
            <a:xfrm>
              <a:off x="6992186" y="1879772"/>
              <a:ext cx="1557186" cy="2912536"/>
              <a:chOff x="6992186" y="1879772"/>
              <a:chExt cx="1557186" cy="2912536"/>
            </a:xfrm>
          </p:grpSpPr>
          <p:sp>
            <p:nvSpPr>
              <p:cNvPr id="259" name="Freeform 329"/>
              <p:cNvSpPr/>
              <p:nvPr/>
            </p:nvSpPr>
            <p:spPr>
              <a:xfrm>
                <a:off x="6992099" y="1879772"/>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0" name="Freeform 330"/>
              <p:cNvSpPr/>
              <p:nvPr/>
            </p:nvSpPr>
            <p:spPr>
              <a:xfrm flipV="1">
                <a:off x="6992099" y="3476451"/>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1" name="Straight Connector 331"/>
              <p:cNvCxnSpPr/>
              <p:nvPr/>
            </p:nvCxnSpPr>
            <p:spPr>
              <a:xfrm flipV="1">
                <a:off x="8391989" y="3107369"/>
                <a:ext cx="0" cy="936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2" name="Straight Connector 332"/>
              <p:cNvCxnSpPr/>
              <p:nvPr/>
            </p:nvCxnSpPr>
            <p:spPr>
              <a:xfrm flipV="1">
                <a:off x="8391989" y="3468428"/>
                <a:ext cx="0" cy="11500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3" name="Straight Connector 333"/>
              <p:cNvCxnSpPr/>
              <p:nvPr/>
            </p:nvCxnSpPr>
            <p:spPr>
              <a:xfrm>
                <a:off x="8391989" y="3110045"/>
                <a:ext cx="157383" cy="2273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4" name="Straight Connector 334"/>
              <p:cNvCxnSpPr/>
              <p:nvPr/>
            </p:nvCxnSpPr>
            <p:spPr>
              <a:xfrm flipV="1">
                <a:off x="8391989" y="3337377"/>
                <a:ext cx="157383" cy="25140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pic>
        <p:nvPicPr>
          <p:cNvPr id="17415" name="Content Placeholder 3"/>
          <p:cNvPicPr>
            <a:picLocks noGrp="1" noChangeAspect="1"/>
          </p:cNvPicPr>
          <p:nvPr>
            <p:ph idx="1"/>
          </p:nvPr>
        </p:nvPicPr>
        <p:blipFill>
          <a:blip r:embed="rId8">
            <a:extLst>
              <a:ext uri="{28A0092B-C50C-407E-A947-70E740481C1C}">
                <a14:useLocalDpi xmlns:a14="http://schemas.microsoft.com/office/drawing/2010/main" val="0"/>
              </a:ext>
            </a:extLst>
          </a:blip>
          <a:srcRect/>
          <a:stretch>
            <a:fillRect/>
          </a:stretch>
        </p:blipFill>
        <p:spPr>
          <a:xfrm>
            <a:off x="315913" y="1147763"/>
            <a:ext cx="2406650" cy="3082925"/>
          </a:xfrm>
        </p:spPr>
      </p:pic>
      <p:pic>
        <p:nvPicPr>
          <p:cNvPr id="17416" name="Content Placeholder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85750" y="3771900"/>
            <a:ext cx="24701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Content Placeholder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100388" y="4318000"/>
            <a:ext cx="4746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Content Placeholder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098800" y="1643063"/>
            <a:ext cx="4746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21" name="Group 2"/>
          <p:cNvGrpSpPr>
            <a:grpSpLocks/>
          </p:cNvGrpSpPr>
          <p:nvPr/>
        </p:nvGrpSpPr>
        <p:grpSpPr bwMode="auto">
          <a:xfrm>
            <a:off x="5676900" y="1779588"/>
            <a:ext cx="1276350" cy="1860550"/>
            <a:chOff x="6278874" y="1698481"/>
            <a:chExt cx="1695878" cy="2436350"/>
          </a:xfrm>
        </p:grpSpPr>
        <p:grpSp>
          <p:nvGrpSpPr>
            <p:cNvPr id="17516" name="Group 94"/>
            <p:cNvGrpSpPr>
              <a:grpSpLocks/>
            </p:cNvGrpSpPr>
            <p:nvPr/>
          </p:nvGrpSpPr>
          <p:grpSpPr bwMode="auto">
            <a:xfrm>
              <a:off x="6278874" y="1698481"/>
              <a:ext cx="1695878" cy="631030"/>
              <a:chOff x="8211" y="472658"/>
              <a:chExt cx="6056483" cy="2267758"/>
            </a:xfrm>
          </p:grpSpPr>
          <p:sp>
            <p:nvSpPr>
              <p:cNvPr id="17568"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7569"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0"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1"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2"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3"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4"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5"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6"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7"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8"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79"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80"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81"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8" name="Shape 82"/>
              <p:cNvSpPr/>
              <p:nvPr/>
            </p:nvSpPr>
            <p:spPr>
              <a:xfrm>
                <a:off x="3661689" y="935839"/>
                <a:ext cx="693030" cy="1001068"/>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7583"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84"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85"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86"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87"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88"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89"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90"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91"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7517" name="Group 94"/>
            <p:cNvGrpSpPr>
              <a:grpSpLocks/>
            </p:cNvGrpSpPr>
            <p:nvPr/>
          </p:nvGrpSpPr>
          <p:grpSpPr bwMode="auto">
            <a:xfrm>
              <a:off x="6278874" y="2403175"/>
              <a:ext cx="1695878" cy="631031"/>
              <a:chOff x="8211" y="472659"/>
              <a:chExt cx="6056483" cy="2267761"/>
            </a:xfrm>
          </p:grpSpPr>
          <p:sp>
            <p:nvSpPr>
              <p:cNvPr id="17544"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7545"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46"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47"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48"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49"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50"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51"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52"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53"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54"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55"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56"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57"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03" name="Shape 82"/>
              <p:cNvSpPr/>
              <p:nvPr/>
            </p:nvSpPr>
            <p:spPr>
              <a:xfrm>
                <a:off x="3661689" y="935901"/>
                <a:ext cx="693030" cy="1001068"/>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7559"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60"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61"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62"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63"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64"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65"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66"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67"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7518" name="Group 94"/>
            <p:cNvGrpSpPr>
              <a:grpSpLocks/>
            </p:cNvGrpSpPr>
            <p:nvPr/>
          </p:nvGrpSpPr>
          <p:grpSpPr bwMode="auto">
            <a:xfrm>
              <a:off x="6278874" y="3109966"/>
              <a:ext cx="1695878" cy="1024865"/>
              <a:chOff x="8211" y="472659"/>
              <a:chExt cx="6056483" cy="3683100"/>
            </a:xfrm>
          </p:grpSpPr>
          <p:sp>
            <p:nvSpPr>
              <p:cNvPr id="17519"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7520"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21"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22"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23"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24"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25"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26"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27"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28"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29"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30"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31"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32"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78" name="Shape 82"/>
              <p:cNvSpPr/>
              <p:nvPr/>
            </p:nvSpPr>
            <p:spPr>
              <a:xfrm>
                <a:off x="3661689" y="935901"/>
                <a:ext cx="693030" cy="100106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7534"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35"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36"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37"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38"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39"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40"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41"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7542"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88" name="Shape 93"/>
              <p:cNvSpPr/>
              <p:nvPr/>
            </p:nvSpPr>
            <p:spPr>
              <a:xfrm>
                <a:off x="2004442" y="2788625"/>
                <a:ext cx="2146885" cy="1367134"/>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nvGrpSpPr>
          <p:cNvPr id="17422" name="Group 326"/>
          <p:cNvGrpSpPr>
            <a:grpSpLocks/>
          </p:cNvGrpSpPr>
          <p:nvPr/>
        </p:nvGrpSpPr>
        <p:grpSpPr bwMode="auto">
          <a:xfrm>
            <a:off x="6937375" y="1662113"/>
            <a:ext cx="1057275" cy="1727200"/>
            <a:chOff x="6693898" y="1879772"/>
            <a:chExt cx="1855474" cy="2912536"/>
          </a:xfrm>
        </p:grpSpPr>
        <p:sp>
          <p:nvSpPr>
            <p:cNvPr id="160" name="Flowchart: Process 327"/>
            <p:cNvSpPr/>
            <p:nvPr/>
          </p:nvSpPr>
          <p:spPr>
            <a:xfrm>
              <a:off x="6693898" y="3017481"/>
              <a:ext cx="1443146" cy="570194"/>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7509" name="Group 328"/>
            <p:cNvGrpSpPr>
              <a:grpSpLocks/>
            </p:cNvGrpSpPr>
            <p:nvPr/>
          </p:nvGrpSpPr>
          <p:grpSpPr bwMode="auto">
            <a:xfrm>
              <a:off x="6992186" y="1879772"/>
              <a:ext cx="1557186" cy="2912536"/>
              <a:chOff x="6992186" y="1879772"/>
              <a:chExt cx="1557186" cy="2912536"/>
            </a:xfrm>
          </p:grpSpPr>
          <p:sp>
            <p:nvSpPr>
              <p:cNvPr id="162" name="Freeform 329"/>
              <p:cNvSpPr/>
              <p:nvPr/>
            </p:nvSpPr>
            <p:spPr>
              <a:xfrm>
                <a:off x="6992000" y="1879772"/>
                <a:ext cx="1401356" cy="1314388"/>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 name="Freeform 330"/>
              <p:cNvSpPr/>
              <p:nvPr/>
            </p:nvSpPr>
            <p:spPr>
              <a:xfrm flipV="1">
                <a:off x="6992000" y="3477918"/>
                <a:ext cx="1401356" cy="1314390"/>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64" name="Straight Connector 331"/>
              <p:cNvCxnSpPr/>
              <p:nvPr/>
            </p:nvCxnSpPr>
            <p:spPr>
              <a:xfrm flipV="1">
                <a:off x="8393356" y="3108497"/>
                <a:ext cx="0" cy="936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5" name="Straight Connector 332"/>
              <p:cNvCxnSpPr/>
              <p:nvPr/>
            </p:nvCxnSpPr>
            <p:spPr>
              <a:xfrm flipV="1">
                <a:off x="8393356" y="3469888"/>
                <a:ext cx="0" cy="1124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6" name="Straight Connector 333"/>
              <p:cNvCxnSpPr/>
              <p:nvPr/>
            </p:nvCxnSpPr>
            <p:spPr>
              <a:xfrm>
                <a:off x="8393356" y="3108497"/>
                <a:ext cx="156016" cy="22754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7" name="Straight Connector 334"/>
              <p:cNvCxnSpPr/>
              <p:nvPr/>
            </p:nvCxnSpPr>
            <p:spPr>
              <a:xfrm flipV="1">
                <a:off x="8393356" y="3336040"/>
                <a:ext cx="156016" cy="25163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7423" name="Group 225"/>
          <p:cNvGrpSpPr>
            <a:grpSpLocks/>
          </p:cNvGrpSpPr>
          <p:nvPr/>
        </p:nvGrpSpPr>
        <p:grpSpPr bwMode="auto">
          <a:xfrm>
            <a:off x="8023225" y="2349500"/>
            <a:ext cx="1482725" cy="560388"/>
            <a:chOff x="8680003" y="3063245"/>
            <a:chExt cx="1654573" cy="903595"/>
          </a:xfrm>
        </p:grpSpPr>
        <p:sp>
          <p:nvSpPr>
            <p:cNvPr id="17475" name="Shape 64"/>
            <p:cNvSpPr>
              <a:spLocks noChangeArrowheads="1"/>
            </p:cNvSpPr>
            <p:nvPr/>
          </p:nvSpPr>
          <p:spPr bwMode="auto">
            <a:xfrm>
              <a:off x="8680003" y="3063245"/>
              <a:ext cx="1654573" cy="561101"/>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7476" name="Shape 81"/>
            <p:cNvSpPr>
              <a:spLocks noChangeArrowheads="1"/>
            </p:cNvSpPr>
            <p:nvPr/>
          </p:nvSpPr>
          <p:spPr bwMode="auto">
            <a:xfrm>
              <a:off x="9136958" y="3119144"/>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8" name="Shape 82"/>
            <p:cNvSpPr/>
            <p:nvPr/>
          </p:nvSpPr>
          <p:spPr>
            <a:xfrm>
              <a:off x="9590550" y="3093962"/>
              <a:ext cx="262181" cy="381405"/>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7478" name="Shape 83"/>
            <p:cNvSpPr>
              <a:spLocks noChangeArrowheads="1"/>
            </p:cNvSpPr>
            <p:nvPr/>
          </p:nvSpPr>
          <p:spPr bwMode="auto">
            <a:xfrm>
              <a:off x="9172520" y="3154483"/>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79" name="Shape 84"/>
            <p:cNvSpPr>
              <a:spLocks noChangeArrowheads="1"/>
            </p:cNvSpPr>
            <p:nvPr/>
          </p:nvSpPr>
          <p:spPr bwMode="auto">
            <a:xfrm>
              <a:off x="9208081" y="3189821"/>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0" name="Shape 85"/>
            <p:cNvSpPr>
              <a:spLocks noChangeArrowheads="1"/>
            </p:cNvSpPr>
            <p:nvPr/>
          </p:nvSpPr>
          <p:spPr bwMode="auto">
            <a:xfrm>
              <a:off x="9243641" y="3225160"/>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1" name="Shape 86"/>
            <p:cNvSpPr>
              <a:spLocks noChangeArrowheads="1"/>
            </p:cNvSpPr>
            <p:nvPr/>
          </p:nvSpPr>
          <p:spPr bwMode="auto">
            <a:xfrm>
              <a:off x="9279204" y="326049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2" name="Shape 87"/>
            <p:cNvSpPr>
              <a:spLocks noChangeArrowheads="1"/>
            </p:cNvSpPr>
            <p:nvPr/>
          </p:nvSpPr>
          <p:spPr bwMode="auto">
            <a:xfrm>
              <a:off x="9314765" y="329583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3" name="Shape 88"/>
            <p:cNvSpPr>
              <a:spLocks noChangeArrowheads="1"/>
            </p:cNvSpPr>
            <p:nvPr/>
          </p:nvSpPr>
          <p:spPr bwMode="auto">
            <a:xfrm>
              <a:off x="9350326" y="3331177"/>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4" name="Shape 89"/>
            <p:cNvSpPr>
              <a:spLocks noChangeArrowheads="1"/>
            </p:cNvSpPr>
            <p:nvPr/>
          </p:nvSpPr>
          <p:spPr bwMode="auto">
            <a:xfrm>
              <a:off x="9385888" y="3366518"/>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5" name="Shape 90"/>
            <p:cNvSpPr>
              <a:spLocks noChangeArrowheads="1"/>
            </p:cNvSpPr>
            <p:nvPr/>
          </p:nvSpPr>
          <p:spPr bwMode="auto">
            <a:xfrm>
              <a:off x="9421448" y="3401856"/>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6" name="Shape 91"/>
            <p:cNvSpPr>
              <a:spLocks noChangeArrowheads="1"/>
            </p:cNvSpPr>
            <p:nvPr/>
          </p:nvSpPr>
          <p:spPr bwMode="auto">
            <a:xfrm>
              <a:off x="9457010" y="3437195"/>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7" name="Shape 81"/>
            <p:cNvSpPr>
              <a:spLocks noChangeArrowheads="1"/>
            </p:cNvSpPr>
            <p:nvPr/>
          </p:nvSpPr>
          <p:spPr bwMode="auto">
            <a:xfrm>
              <a:off x="8756438" y="3117871"/>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8" name="Shape 83"/>
            <p:cNvSpPr>
              <a:spLocks noChangeArrowheads="1"/>
            </p:cNvSpPr>
            <p:nvPr/>
          </p:nvSpPr>
          <p:spPr bwMode="auto">
            <a:xfrm>
              <a:off x="8791999" y="3153212"/>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89" name="Shape 84"/>
            <p:cNvSpPr>
              <a:spLocks noChangeArrowheads="1"/>
            </p:cNvSpPr>
            <p:nvPr/>
          </p:nvSpPr>
          <p:spPr bwMode="auto">
            <a:xfrm>
              <a:off x="8827557" y="318855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0" name="Shape 85"/>
            <p:cNvSpPr>
              <a:spLocks noChangeArrowheads="1"/>
            </p:cNvSpPr>
            <p:nvPr/>
          </p:nvSpPr>
          <p:spPr bwMode="auto">
            <a:xfrm>
              <a:off x="8863121" y="322389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1" name="Shape 86"/>
            <p:cNvSpPr>
              <a:spLocks noChangeArrowheads="1"/>
            </p:cNvSpPr>
            <p:nvPr/>
          </p:nvSpPr>
          <p:spPr bwMode="auto">
            <a:xfrm>
              <a:off x="8898681" y="3259229"/>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2" name="Shape 87"/>
            <p:cNvSpPr>
              <a:spLocks noChangeArrowheads="1"/>
            </p:cNvSpPr>
            <p:nvPr/>
          </p:nvSpPr>
          <p:spPr bwMode="auto">
            <a:xfrm>
              <a:off x="8934245" y="329456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3" name="Shape 88"/>
            <p:cNvSpPr>
              <a:spLocks noChangeArrowheads="1"/>
            </p:cNvSpPr>
            <p:nvPr/>
          </p:nvSpPr>
          <p:spPr bwMode="auto">
            <a:xfrm>
              <a:off x="8969806" y="332990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4" name="Shape 89"/>
            <p:cNvSpPr>
              <a:spLocks noChangeArrowheads="1"/>
            </p:cNvSpPr>
            <p:nvPr/>
          </p:nvSpPr>
          <p:spPr bwMode="auto">
            <a:xfrm>
              <a:off x="9005364" y="3365246"/>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5" name="Shape 90"/>
            <p:cNvSpPr>
              <a:spLocks noChangeArrowheads="1"/>
            </p:cNvSpPr>
            <p:nvPr/>
          </p:nvSpPr>
          <p:spPr bwMode="auto">
            <a:xfrm>
              <a:off x="9040928" y="3400587"/>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6" name="Shape 91"/>
            <p:cNvSpPr>
              <a:spLocks noChangeArrowheads="1"/>
            </p:cNvSpPr>
            <p:nvPr/>
          </p:nvSpPr>
          <p:spPr bwMode="auto">
            <a:xfrm>
              <a:off x="9076488" y="3435925"/>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7" name="Shape 81"/>
            <p:cNvSpPr>
              <a:spLocks noChangeArrowheads="1"/>
            </p:cNvSpPr>
            <p:nvPr/>
          </p:nvSpPr>
          <p:spPr bwMode="auto">
            <a:xfrm>
              <a:off x="9878011" y="3120847"/>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8" name="Shape 83"/>
            <p:cNvSpPr>
              <a:spLocks noChangeArrowheads="1"/>
            </p:cNvSpPr>
            <p:nvPr/>
          </p:nvSpPr>
          <p:spPr bwMode="auto">
            <a:xfrm>
              <a:off x="9913572" y="315618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99" name="Shape 84"/>
            <p:cNvSpPr>
              <a:spLocks noChangeArrowheads="1"/>
            </p:cNvSpPr>
            <p:nvPr/>
          </p:nvSpPr>
          <p:spPr bwMode="auto">
            <a:xfrm>
              <a:off x="9949133" y="319152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500" name="Shape 85"/>
            <p:cNvSpPr>
              <a:spLocks noChangeArrowheads="1"/>
            </p:cNvSpPr>
            <p:nvPr/>
          </p:nvSpPr>
          <p:spPr bwMode="auto">
            <a:xfrm>
              <a:off x="9984694" y="322686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501" name="Shape 86"/>
            <p:cNvSpPr>
              <a:spLocks noChangeArrowheads="1"/>
            </p:cNvSpPr>
            <p:nvPr/>
          </p:nvSpPr>
          <p:spPr bwMode="auto">
            <a:xfrm>
              <a:off x="10020257" y="3262206"/>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502" name="Shape 87"/>
            <p:cNvSpPr>
              <a:spLocks noChangeArrowheads="1"/>
            </p:cNvSpPr>
            <p:nvPr/>
          </p:nvSpPr>
          <p:spPr bwMode="auto">
            <a:xfrm>
              <a:off x="10055817" y="3297545"/>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503" name="Shape 88"/>
            <p:cNvSpPr>
              <a:spLocks noChangeArrowheads="1"/>
            </p:cNvSpPr>
            <p:nvPr/>
          </p:nvSpPr>
          <p:spPr bwMode="auto">
            <a:xfrm>
              <a:off x="10091378" y="3332882"/>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504" name="Shape 89"/>
            <p:cNvSpPr>
              <a:spLocks noChangeArrowheads="1"/>
            </p:cNvSpPr>
            <p:nvPr/>
          </p:nvSpPr>
          <p:spPr bwMode="auto">
            <a:xfrm>
              <a:off x="10126940" y="3368221"/>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505" name="Shape 90"/>
            <p:cNvSpPr>
              <a:spLocks noChangeArrowheads="1"/>
            </p:cNvSpPr>
            <p:nvPr/>
          </p:nvSpPr>
          <p:spPr bwMode="auto">
            <a:xfrm>
              <a:off x="10162501" y="340356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506" name="Shape 91"/>
            <p:cNvSpPr>
              <a:spLocks noChangeArrowheads="1"/>
            </p:cNvSpPr>
            <p:nvPr/>
          </p:nvSpPr>
          <p:spPr bwMode="auto">
            <a:xfrm>
              <a:off x="10198059" y="343890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48" name="Shape 93"/>
            <p:cNvSpPr/>
            <p:nvPr/>
          </p:nvSpPr>
          <p:spPr>
            <a:xfrm>
              <a:off x="9285853" y="3587996"/>
              <a:ext cx="602307" cy="378844"/>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grpSp>
        <p:nvGrpSpPr>
          <p:cNvPr id="17424" name="Group 225"/>
          <p:cNvGrpSpPr>
            <a:grpSpLocks/>
          </p:cNvGrpSpPr>
          <p:nvPr/>
        </p:nvGrpSpPr>
        <p:grpSpPr bwMode="auto">
          <a:xfrm>
            <a:off x="8026400" y="5016500"/>
            <a:ext cx="1482725" cy="561975"/>
            <a:chOff x="8680002" y="3063243"/>
            <a:chExt cx="1654573" cy="903598"/>
          </a:xfrm>
        </p:grpSpPr>
        <p:sp>
          <p:nvSpPr>
            <p:cNvPr id="17442" name="Shape 64"/>
            <p:cNvSpPr>
              <a:spLocks noChangeArrowheads="1"/>
            </p:cNvSpPr>
            <p:nvPr/>
          </p:nvSpPr>
          <p:spPr bwMode="auto">
            <a:xfrm>
              <a:off x="8680002" y="3063240"/>
              <a:ext cx="1654573" cy="561099"/>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7443" name="Shape 81"/>
            <p:cNvSpPr>
              <a:spLocks noChangeArrowheads="1"/>
            </p:cNvSpPr>
            <p:nvPr/>
          </p:nvSpPr>
          <p:spPr bwMode="auto">
            <a:xfrm>
              <a:off x="9136957" y="311914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285" name="Shape 82"/>
            <p:cNvSpPr/>
            <p:nvPr/>
          </p:nvSpPr>
          <p:spPr>
            <a:xfrm>
              <a:off x="9590549" y="3093873"/>
              <a:ext cx="262181" cy="38032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7445" name="Shape 83"/>
            <p:cNvSpPr>
              <a:spLocks noChangeArrowheads="1"/>
            </p:cNvSpPr>
            <p:nvPr/>
          </p:nvSpPr>
          <p:spPr bwMode="auto">
            <a:xfrm>
              <a:off x="9172518" y="315448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46" name="Shape 84"/>
            <p:cNvSpPr>
              <a:spLocks noChangeArrowheads="1"/>
            </p:cNvSpPr>
            <p:nvPr/>
          </p:nvSpPr>
          <p:spPr bwMode="auto">
            <a:xfrm>
              <a:off x="9208079" y="3189819"/>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47" name="Shape 85"/>
            <p:cNvSpPr>
              <a:spLocks noChangeArrowheads="1"/>
            </p:cNvSpPr>
            <p:nvPr/>
          </p:nvSpPr>
          <p:spPr bwMode="auto">
            <a:xfrm>
              <a:off x="9243640" y="3225158"/>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48" name="Shape 86"/>
            <p:cNvSpPr>
              <a:spLocks noChangeArrowheads="1"/>
            </p:cNvSpPr>
            <p:nvPr/>
          </p:nvSpPr>
          <p:spPr bwMode="auto">
            <a:xfrm>
              <a:off x="9279202" y="3260497"/>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49" name="Shape 87"/>
            <p:cNvSpPr>
              <a:spLocks noChangeArrowheads="1"/>
            </p:cNvSpPr>
            <p:nvPr/>
          </p:nvSpPr>
          <p:spPr bwMode="auto">
            <a:xfrm>
              <a:off x="9314763" y="329583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0" name="Shape 88"/>
            <p:cNvSpPr>
              <a:spLocks noChangeArrowheads="1"/>
            </p:cNvSpPr>
            <p:nvPr/>
          </p:nvSpPr>
          <p:spPr bwMode="auto">
            <a:xfrm>
              <a:off x="9350324" y="333117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1" name="Shape 89"/>
            <p:cNvSpPr>
              <a:spLocks noChangeArrowheads="1"/>
            </p:cNvSpPr>
            <p:nvPr/>
          </p:nvSpPr>
          <p:spPr bwMode="auto">
            <a:xfrm>
              <a:off x="9385886" y="3366515"/>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2" name="Shape 90"/>
            <p:cNvSpPr>
              <a:spLocks noChangeArrowheads="1"/>
            </p:cNvSpPr>
            <p:nvPr/>
          </p:nvSpPr>
          <p:spPr bwMode="auto">
            <a:xfrm>
              <a:off x="9421447" y="3401854"/>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3" name="Shape 91"/>
            <p:cNvSpPr>
              <a:spLocks noChangeArrowheads="1"/>
            </p:cNvSpPr>
            <p:nvPr/>
          </p:nvSpPr>
          <p:spPr bwMode="auto">
            <a:xfrm>
              <a:off x="9457008" y="3437193"/>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4" name="Shape 81"/>
            <p:cNvSpPr>
              <a:spLocks noChangeArrowheads="1"/>
            </p:cNvSpPr>
            <p:nvPr/>
          </p:nvSpPr>
          <p:spPr bwMode="auto">
            <a:xfrm>
              <a:off x="8756433" y="311787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5" name="Shape 83"/>
            <p:cNvSpPr>
              <a:spLocks noChangeArrowheads="1"/>
            </p:cNvSpPr>
            <p:nvPr/>
          </p:nvSpPr>
          <p:spPr bwMode="auto">
            <a:xfrm>
              <a:off x="8791994" y="315321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6" name="Shape 84"/>
            <p:cNvSpPr>
              <a:spLocks noChangeArrowheads="1"/>
            </p:cNvSpPr>
            <p:nvPr/>
          </p:nvSpPr>
          <p:spPr bwMode="auto">
            <a:xfrm>
              <a:off x="8827555" y="3188550"/>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7" name="Shape 85"/>
            <p:cNvSpPr>
              <a:spLocks noChangeArrowheads="1"/>
            </p:cNvSpPr>
            <p:nvPr/>
          </p:nvSpPr>
          <p:spPr bwMode="auto">
            <a:xfrm>
              <a:off x="8863116" y="3223889"/>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8" name="Shape 86"/>
            <p:cNvSpPr>
              <a:spLocks noChangeArrowheads="1"/>
            </p:cNvSpPr>
            <p:nvPr/>
          </p:nvSpPr>
          <p:spPr bwMode="auto">
            <a:xfrm>
              <a:off x="8898678" y="3259228"/>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59" name="Shape 87"/>
            <p:cNvSpPr>
              <a:spLocks noChangeArrowheads="1"/>
            </p:cNvSpPr>
            <p:nvPr/>
          </p:nvSpPr>
          <p:spPr bwMode="auto">
            <a:xfrm>
              <a:off x="8934239" y="329456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0" name="Shape 88"/>
            <p:cNvSpPr>
              <a:spLocks noChangeArrowheads="1"/>
            </p:cNvSpPr>
            <p:nvPr/>
          </p:nvSpPr>
          <p:spPr bwMode="auto">
            <a:xfrm>
              <a:off x="8969800" y="332990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1" name="Shape 89"/>
            <p:cNvSpPr>
              <a:spLocks noChangeArrowheads="1"/>
            </p:cNvSpPr>
            <p:nvPr/>
          </p:nvSpPr>
          <p:spPr bwMode="auto">
            <a:xfrm>
              <a:off x="9005362" y="3365246"/>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2" name="Shape 90"/>
            <p:cNvSpPr>
              <a:spLocks noChangeArrowheads="1"/>
            </p:cNvSpPr>
            <p:nvPr/>
          </p:nvSpPr>
          <p:spPr bwMode="auto">
            <a:xfrm>
              <a:off x="9040923" y="3400585"/>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3" name="Shape 91"/>
            <p:cNvSpPr>
              <a:spLocks noChangeArrowheads="1"/>
            </p:cNvSpPr>
            <p:nvPr/>
          </p:nvSpPr>
          <p:spPr bwMode="auto">
            <a:xfrm>
              <a:off x="9076484" y="3435924"/>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4" name="Shape 81"/>
            <p:cNvSpPr>
              <a:spLocks noChangeArrowheads="1"/>
            </p:cNvSpPr>
            <p:nvPr/>
          </p:nvSpPr>
          <p:spPr bwMode="auto">
            <a:xfrm>
              <a:off x="9878007" y="312084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5" name="Shape 83"/>
            <p:cNvSpPr>
              <a:spLocks noChangeArrowheads="1"/>
            </p:cNvSpPr>
            <p:nvPr/>
          </p:nvSpPr>
          <p:spPr bwMode="auto">
            <a:xfrm>
              <a:off x="9913568" y="315618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6" name="Shape 84"/>
            <p:cNvSpPr>
              <a:spLocks noChangeArrowheads="1"/>
            </p:cNvSpPr>
            <p:nvPr/>
          </p:nvSpPr>
          <p:spPr bwMode="auto">
            <a:xfrm>
              <a:off x="9949129" y="3191526"/>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7" name="Shape 85"/>
            <p:cNvSpPr>
              <a:spLocks noChangeArrowheads="1"/>
            </p:cNvSpPr>
            <p:nvPr/>
          </p:nvSpPr>
          <p:spPr bwMode="auto">
            <a:xfrm>
              <a:off x="9984690" y="3226865"/>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8" name="Shape 86"/>
            <p:cNvSpPr>
              <a:spLocks noChangeArrowheads="1"/>
            </p:cNvSpPr>
            <p:nvPr/>
          </p:nvSpPr>
          <p:spPr bwMode="auto">
            <a:xfrm>
              <a:off x="10020252" y="3262204"/>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69" name="Shape 87"/>
            <p:cNvSpPr>
              <a:spLocks noChangeArrowheads="1"/>
            </p:cNvSpPr>
            <p:nvPr/>
          </p:nvSpPr>
          <p:spPr bwMode="auto">
            <a:xfrm>
              <a:off x="10055813" y="329754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70" name="Shape 88"/>
            <p:cNvSpPr>
              <a:spLocks noChangeArrowheads="1"/>
            </p:cNvSpPr>
            <p:nvPr/>
          </p:nvSpPr>
          <p:spPr bwMode="auto">
            <a:xfrm>
              <a:off x="10091374" y="333288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71" name="Shape 89"/>
            <p:cNvSpPr>
              <a:spLocks noChangeArrowheads="1"/>
            </p:cNvSpPr>
            <p:nvPr/>
          </p:nvSpPr>
          <p:spPr bwMode="auto">
            <a:xfrm>
              <a:off x="10126936" y="3368222"/>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72" name="Shape 90"/>
            <p:cNvSpPr>
              <a:spLocks noChangeArrowheads="1"/>
            </p:cNvSpPr>
            <p:nvPr/>
          </p:nvSpPr>
          <p:spPr bwMode="auto">
            <a:xfrm>
              <a:off x="10162497" y="3403561"/>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7473" name="Shape 91"/>
            <p:cNvSpPr>
              <a:spLocks noChangeArrowheads="1"/>
            </p:cNvSpPr>
            <p:nvPr/>
          </p:nvSpPr>
          <p:spPr bwMode="auto">
            <a:xfrm>
              <a:off x="10198058" y="3438900"/>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5" name="Shape 93"/>
            <p:cNvSpPr/>
            <p:nvPr/>
          </p:nvSpPr>
          <p:spPr>
            <a:xfrm>
              <a:off x="9285852" y="3586514"/>
              <a:ext cx="602307" cy="380327"/>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cxnSp>
        <p:nvCxnSpPr>
          <p:cNvPr id="277" name="Straight Arrow Connector 5"/>
          <p:cNvCxnSpPr/>
          <p:nvPr/>
        </p:nvCxnSpPr>
        <p:spPr>
          <a:xfrm>
            <a:off x="4959350" y="2057400"/>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5"/>
          <p:cNvCxnSpPr/>
          <p:nvPr/>
        </p:nvCxnSpPr>
        <p:spPr>
          <a:xfrm>
            <a:off x="4959350" y="260032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5"/>
          <p:cNvCxnSpPr/>
          <p:nvPr/>
        </p:nvCxnSpPr>
        <p:spPr>
          <a:xfrm>
            <a:off x="4959350" y="31146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5"/>
          <p:cNvCxnSpPr/>
          <p:nvPr/>
        </p:nvCxnSpPr>
        <p:spPr>
          <a:xfrm>
            <a:off x="3602038" y="2581275"/>
            <a:ext cx="438150"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5"/>
          <p:cNvCxnSpPr/>
          <p:nvPr/>
        </p:nvCxnSpPr>
        <p:spPr>
          <a:xfrm>
            <a:off x="3602038" y="5251450"/>
            <a:ext cx="44767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5"/>
          <p:cNvCxnSpPr/>
          <p:nvPr/>
        </p:nvCxnSpPr>
        <p:spPr>
          <a:xfrm>
            <a:off x="4959350" y="4497388"/>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5"/>
          <p:cNvCxnSpPr/>
          <p:nvPr/>
        </p:nvCxnSpPr>
        <p:spPr>
          <a:xfrm>
            <a:off x="4959350" y="5040313"/>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5"/>
          <p:cNvCxnSpPr/>
          <p:nvPr/>
        </p:nvCxnSpPr>
        <p:spPr>
          <a:xfrm>
            <a:off x="4959350" y="55530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433" name="Title 1"/>
          <p:cNvSpPr>
            <a:spLocks noGrp="1"/>
          </p:cNvSpPr>
          <p:nvPr>
            <p:ph type="title"/>
          </p:nvPr>
        </p:nvSpPr>
        <p:spPr/>
        <p:txBody>
          <a:bodyPr/>
          <a:lstStyle/>
          <a:p>
            <a:r>
              <a:rPr lang="en-US" altLang="zh-CN" sz="2800" b="1" smtClean="0"/>
              <a:t>Retrieving: sorting by the distances between the retrieval object and the dataset objects …</a:t>
            </a:r>
            <a:endParaRPr lang="zh-CN" altLang="en-US" sz="2800" b="1" smtClean="0"/>
          </a:p>
        </p:txBody>
      </p:sp>
      <p:cxnSp>
        <p:nvCxnSpPr>
          <p:cNvPr id="13" name="肘形连接符 12"/>
          <p:cNvCxnSpPr>
            <a:stCxn id="17475" idx="3"/>
          </p:cNvCxnSpPr>
          <p:nvPr/>
        </p:nvCxnSpPr>
        <p:spPr>
          <a:xfrm>
            <a:off x="9505950" y="2524125"/>
            <a:ext cx="207963" cy="1116013"/>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肘形连接符 369"/>
          <p:cNvCxnSpPr>
            <a:stCxn id="17442" idx="3"/>
          </p:cNvCxnSpPr>
          <p:nvPr/>
        </p:nvCxnSpPr>
        <p:spPr>
          <a:xfrm flipV="1">
            <a:off x="9509125" y="4189413"/>
            <a:ext cx="209550" cy="1001712"/>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1" name="Flowchart: Process 327"/>
          <p:cNvSpPr/>
          <p:nvPr/>
        </p:nvSpPr>
        <p:spPr>
          <a:xfrm>
            <a:off x="9220200" y="3527425"/>
            <a:ext cx="998538" cy="69532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chemeClr val="tx1"/>
                </a:solidFill>
              </a:rPr>
              <a:t>Distance</a:t>
            </a:r>
            <a:endParaRPr lang="zh-CN" altLang="en-US" dirty="0">
              <a:solidFill>
                <a:schemeClr val="tx1"/>
              </a:solidFill>
            </a:endParaRPr>
          </a:p>
        </p:txBody>
      </p:sp>
      <p:sp>
        <p:nvSpPr>
          <p:cNvPr id="373" name="TextBox 372"/>
          <p:cNvSpPr txBox="1">
            <a:spLocks noChangeArrowheads="1"/>
          </p:cNvSpPr>
          <p:nvPr/>
        </p:nvSpPr>
        <p:spPr bwMode="auto">
          <a:xfrm>
            <a:off x="9804400" y="2165350"/>
            <a:ext cx="2286000" cy="1292225"/>
          </a:xfrm>
          <a:prstGeom prst="rect">
            <a:avLst/>
          </a:prstGeom>
          <a:solidFill>
            <a:schemeClr val="bg1"/>
          </a:solidFill>
          <a:ln w="25400">
            <a:solidFill>
              <a:schemeClr val="tx1"/>
            </a:solidFill>
            <a:miter lim="800000"/>
            <a:headEnd/>
            <a:tailEnd/>
          </a:ln>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a:t>Collect all the distances between the retrieval object and dataset objects </a:t>
            </a:r>
            <a:endParaRPr lang="zh-CN" altLang="en-US"/>
          </a:p>
        </p:txBody>
      </p:sp>
      <p:sp>
        <p:nvSpPr>
          <p:cNvPr id="376" name="Flowchart: Process 327"/>
          <p:cNvSpPr/>
          <p:nvPr/>
        </p:nvSpPr>
        <p:spPr>
          <a:xfrm>
            <a:off x="10412413" y="3398838"/>
            <a:ext cx="1454150" cy="95726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chemeClr val="tx1"/>
                </a:solidFill>
              </a:rPr>
              <a:t>Sorting </a:t>
            </a:r>
          </a:p>
          <a:p>
            <a:pPr algn="ctr" fontAlgn="auto">
              <a:spcBef>
                <a:spcPts val="0"/>
              </a:spcBef>
              <a:spcAft>
                <a:spcPts val="0"/>
              </a:spcAft>
              <a:defRPr/>
            </a:pPr>
            <a:r>
              <a:rPr lang="en-US" altLang="zh-CN" dirty="0">
                <a:solidFill>
                  <a:schemeClr val="tx1"/>
                </a:solidFill>
              </a:rPr>
              <a:t>the distances</a:t>
            </a:r>
            <a:endParaRPr lang="zh-CN" altLang="en-US" dirty="0">
              <a:solidFill>
                <a:schemeClr val="tx1"/>
              </a:solidFill>
            </a:endParaRPr>
          </a:p>
        </p:txBody>
      </p:sp>
      <p:cxnSp>
        <p:nvCxnSpPr>
          <p:cNvPr id="377" name="Straight Arrow Connector 125"/>
          <p:cNvCxnSpPr/>
          <p:nvPr/>
        </p:nvCxnSpPr>
        <p:spPr>
          <a:xfrm flipV="1">
            <a:off x="10218738" y="3875088"/>
            <a:ext cx="35242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2" name="Right Brace 7"/>
          <p:cNvSpPr/>
          <p:nvPr/>
        </p:nvSpPr>
        <p:spPr>
          <a:xfrm>
            <a:off x="2755900" y="1531938"/>
            <a:ext cx="201613" cy="2116137"/>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273" name="Right Brace 7"/>
          <p:cNvSpPr/>
          <p:nvPr/>
        </p:nvSpPr>
        <p:spPr>
          <a:xfrm>
            <a:off x="2755900" y="4254500"/>
            <a:ext cx="201613" cy="2116138"/>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Tree>
    <p:custDataLst>
      <p:tags r:id="rId1"/>
    </p:custDataLst>
  </p:cSld>
  <p:clrMapOvr>
    <a:masterClrMapping/>
  </p:clrMapOvr>
  <p:transition spd="slow" advTm="3305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370"/>
                                        </p:tgtEl>
                                        <p:attrNameLst>
                                          <p:attrName>style.visibility</p:attrName>
                                        </p:attrNameLst>
                                      </p:cBhvr>
                                      <p:to>
                                        <p:strVal val="visible"/>
                                      </p:to>
                                    </p:set>
                                    <p:animEffect transition="in" filter="wipe(left)">
                                      <p:cBhvr>
                                        <p:cTn id="10" dur="500"/>
                                        <p:tgtEl>
                                          <p:spTgt spid="370"/>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1"/>
                                        </p:tgtEl>
                                        <p:attrNameLst>
                                          <p:attrName>style.visibility</p:attrName>
                                        </p:attrNameLst>
                                      </p:cBhvr>
                                      <p:to>
                                        <p:strVal val="visible"/>
                                      </p:to>
                                    </p:set>
                                    <p:animEffect transition="in" filter="fade">
                                      <p:cBhvr>
                                        <p:cTn id="14" dur="500"/>
                                        <p:tgtEl>
                                          <p:spTgt spid="37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77"/>
                                        </p:tgtEl>
                                        <p:attrNameLst>
                                          <p:attrName>style.visibility</p:attrName>
                                        </p:attrNameLst>
                                      </p:cBhvr>
                                      <p:to>
                                        <p:strVal val="visible"/>
                                      </p:to>
                                    </p:set>
                                    <p:animEffect transition="in" filter="wipe(left)">
                                      <p:cBhvr>
                                        <p:cTn id="19" dur="500"/>
                                        <p:tgtEl>
                                          <p:spTgt spid="377"/>
                                        </p:tgtEl>
                                      </p:cBhvr>
                                    </p:animEffect>
                                  </p:childTnLst>
                                </p:cTn>
                              </p:par>
                            </p:childTnLst>
                          </p:cTn>
                        </p:par>
                        <p:par>
                          <p:cTn id="20" fill="hold" nodeType="afterGroup">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373"/>
                                        </p:tgtEl>
                                        <p:attrNameLst>
                                          <p:attrName>style.visibility</p:attrName>
                                        </p:attrNameLst>
                                      </p:cBhvr>
                                      <p:to>
                                        <p:strVal val="visible"/>
                                      </p:to>
                                    </p:set>
                                    <p:animEffect transition="in" filter="fade">
                                      <p:cBhvr>
                                        <p:cTn id="23" dur="250"/>
                                        <p:tgtEl>
                                          <p:spTgt spid="373"/>
                                        </p:tgtEl>
                                      </p:cBhvr>
                                    </p:animEffect>
                                    <p:anim calcmode="lin" valueType="num">
                                      <p:cBhvr>
                                        <p:cTn id="24" dur="250" fill="hold"/>
                                        <p:tgtEl>
                                          <p:spTgt spid="373"/>
                                        </p:tgtEl>
                                        <p:attrNameLst>
                                          <p:attrName>ppt_x</p:attrName>
                                        </p:attrNameLst>
                                      </p:cBhvr>
                                      <p:tavLst>
                                        <p:tav tm="0">
                                          <p:val>
                                            <p:strVal val="#ppt_x"/>
                                          </p:val>
                                        </p:tav>
                                        <p:tav tm="100000">
                                          <p:val>
                                            <p:strVal val="#ppt_x"/>
                                          </p:val>
                                        </p:tav>
                                      </p:tavLst>
                                    </p:anim>
                                    <p:anim calcmode="lin" valueType="num">
                                      <p:cBhvr>
                                        <p:cTn id="25" dur="250" fill="hold"/>
                                        <p:tgtEl>
                                          <p:spTgt spid="373"/>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750"/>
                            </p:stCondLst>
                            <p:childTnLst>
                              <p:par>
                                <p:cTn id="27" presetID="22" presetClass="entr" presetSubtype="8" fill="hold" grpId="0" nodeType="afterEffect">
                                  <p:stCondLst>
                                    <p:cond delay="0"/>
                                  </p:stCondLst>
                                  <p:childTnLst>
                                    <p:set>
                                      <p:cBhvr>
                                        <p:cTn id="28" dur="1" fill="hold">
                                          <p:stCondLst>
                                            <p:cond delay="0"/>
                                          </p:stCondLst>
                                        </p:cTn>
                                        <p:tgtEl>
                                          <p:spTgt spid="376"/>
                                        </p:tgtEl>
                                        <p:attrNameLst>
                                          <p:attrName>style.visibility</p:attrName>
                                        </p:attrNameLst>
                                      </p:cBhvr>
                                      <p:to>
                                        <p:strVal val="visible"/>
                                      </p:to>
                                    </p:set>
                                    <p:animEffect transition="in" filter="wipe(left)">
                                      <p:cBhvr>
                                        <p:cTn id="29" dur="5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p:bldP spid="373" grpId="0" animBg="1"/>
      <p:bldP spid="3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357"/>
          <p:cNvGrpSpPr>
            <a:grpSpLocks/>
          </p:cNvGrpSpPr>
          <p:nvPr/>
        </p:nvGrpSpPr>
        <p:grpSpPr bwMode="auto">
          <a:xfrm>
            <a:off x="3763963" y="1333500"/>
            <a:ext cx="1638300" cy="5391150"/>
            <a:chOff x="3763347" y="1333499"/>
            <a:chExt cx="1638300" cy="5391151"/>
          </a:xfrm>
        </p:grpSpPr>
        <p:pic>
          <p:nvPicPr>
            <p:cNvPr id="18702"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347" y="1333499"/>
              <a:ext cx="1638300" cy="53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03"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095" y="4016379"/>
              <a:ext cx="1066801" cy="22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04"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9571" y="1543338"/>
              <a:ext cx="1066801" cy="22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 name="Flowchart: Process 327"/>
            <p:cNvSpPr/>
            <p:nvPr/>
          </p:nvSpPr>
          <p:spPr>
            <a:xfrm>
              <a:off x="3995122" y="6254750"/>
              <a:ext cx="1155700" cy="338138"/>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Group Pair</a:t>
              </a:r>
              <a:endParaRPr lang="zh-CN" altLang="en-US" sz="1600" dirty="0">
                <a:solidFill>
                  <a:schemeClr val="tx1"/>
                </a:solidFill>
              </a:endParaRPr>
            </a:p>
          </p:txBody>
        </p:sp>
      </p:grpSp>
      <p:pic>
        <p:nvPicPr>
          <p:cNvPr id="18435"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4038" y="3876675"/>
            <a:ext cx="1438275" cy="245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8638" y="1531938"/>
            <a:ext cx="1438275"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437" name="Group 2"/>
          <p:cNvGrpSpPr>
            <a:grpSpLocks/>
          </p:cNvGrpSpPr>
          <p:nvPr/>
        </p:nvGrpSpPr>
        <p:grpSpPr bwMode="auto">
          <a:xfrm>
            <a:off x="5681663" y="4224338"/>
            <a:ext cx="1276350" cy="1862137"/>
            <a:chOff x="6278874" y="1698481"/>
            <a:chExt cx="1695878" cy="2436350"/>
          </a:xfrm>
        </p:grpSpPr>
        <p:grpSp>
          <p:nvGrpSpPr>
            <p:cNvPr id="18626" name="Group 94"/>
            <p:cNvGrpSpPr>
              <a:grpSpLocks/>
            </p:cNvGrpSpPr>
            <p:nvPr/>
          </p:nvGrpSpPr>
          <p:grpSpPr bwMode="auto">
            <a:xfrm>
              <a:off x="6278874" y="1698481"/>
              <a:ext cx="1695878" cy="631030"/>
              <a:chOff x="8211" y="472658"/>
              <a:chExt cx="6056483" cy="2267758"/>
            </a:xfrm>
          </p:grpSpPr>
          <p:sp>
            <p:nvSpPr>
              <p:cNvPr id="18678"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8679"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0"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1"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2"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3"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4"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5"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6"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7"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8"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89"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90"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91"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45" name="Shape 82"/>
              <p:cNvSpPr/>
              <p:nvPr/>
            </p:nvSpPr>
            <p:spPr>
              <a:xfrm>
                <a:off x="3661684" y="935444"/>
                <a:ext cx="693030" cy="1000215"/>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8693"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94"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95"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96"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97"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98"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99"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700"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701"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8627" name="Group 94"/>
            <p:cNvGrpSpPr>
              <a:grpSpLocks/>
            </p:cNvGrpSpPr>
            <p:nvPr/>
          </p:nvGrpSpPr>
          <p:grpSpPr bwMode="auto">
            <a:xfrm>
              <a:off x="6278874" y="2403175"/>
              <a:ext cx="1695878" cy="631031"/>
              <a:chOff x="8211" y="472659"/>
              <a:chExt cx="6056483" cy="2267761"/>
            </a:xfrm>
          </p:grpSpPr>
          <p:sp>
            <p:nvSpPr>
              <p:cNvPr id="18654"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8655"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56"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57"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58"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59"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60"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61"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62"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63"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64"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65"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66"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67"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21" name="Shape 82"/>
              <p:cNvSpPr/>
              <p:nvPr/>
            </p:nvSpPr>
            <p:spPr>
              <a:xfrm>
                <a:off x="3661684" y="933348"/>
                <a:ext cx="693030" cy="1000215"/>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8669"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70"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71"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72"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73"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74"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75"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76"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77"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8628" name="Group 94"/>
            <p:cNvGrpSpPr>
              <a:grpSpLocks/>
            </p:cNvGrpSpPr>
            <p:nvPr/>
          </p:nvGrpSpPr>
          <p:grpSpPr bwMode="auto">
            <a:xfrm>
              <a:off x="6278874" y="3109966"/>
              <a:ext cx="1695878" cy="1024865"/>
              <a:chOff x="8211" y="472659"/>
              <a:chExt cx="6056483" cy="3683100"/>
            </a:xfrm>
          </p:grpSpPr>
          <p:sp>
            <p:nvSpPr>
              <p:cNvPr id="18629"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8630"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31"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32"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33"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34"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35"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36"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37"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38"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39"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40"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41"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42"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96" name="Shape 82"/>
              <p:cNvSpPr/>
              <p:nvPr/>
            </p:nvSpPr>
            <p:spPr>
              <a:xfrm>
                <a:off x="3661684" y="938652"/>
                <a:ext cx="693030" cy="1000215"/>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8644"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45"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46"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47"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48"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49"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50"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51"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52"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206" name="Shape 93"/>
              <p:cNvSpPr/>
              <p:nvPr/>
            </p:nvSpPr>
            <p:spPr>
              <a:xfrm>
                <a:off x="2004437" y="2789796"/>
                <a:ext cx="2146890" cy="1365963"/>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nvGrpSpPr>
          <p:cNvPr id="18438" name="Group 326"/>
          <p:cNvGrpSpPr>
            <a:grpSpLocks/>
          </p:cNvGrpSpPr>
          <p:nvPr/>
        </p:nvGrpSpPr>
        <p:grpSpPr bwMode="auto">
          <a:xfrm>
            <a:off x="6946900" y="4335463"/>
            <a:ext cx="1066800" cy="1728787"/>
            <a:chOff x="6693898" y="1879772"/>
            <a:chExt cx="1855474" cy="2912536"/>
          </a:xfrm>
        </p:grpSpPr>
        <p:sp>
          <p:nvSpPr>
            <p:cNvPr id="257" name="Flowchart: Process 327"/>
            <p:cNvSpPr/>
            <p:nvPr/>
          </p:nvSpPr>
          <p:spPr>
            <a:xfrm>
              <a:off x="6693898" y="3016436"/>
              <a:ext cx="1444068" cy="569671"/>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8619" name="Group 328"/>
            <p:cNvGrpSpPr>
              <a:grpSpLocks/>
            </p:cNvGrpSpPr>
            <p:nvPr/>
          </p:nvGrpSpPr>
          <p:grpSpPr bwMode="auto">
            <a:xfrm>
              <a:off x="6992186" y="1879772"/>
              <a:ext cx="1557186" cy="2912536"/>
              <a:chOff x="6992186" y="1879772"/>
              <a:chExt cx="1557186" cy="2912536"/>
            </a:xfrm>
          </p:grpSpPr>
          <p:sp>
            <p:nvSpPr>
              <p:cNvPr id="259" name="Freeform 329"/>
              <p:cNvSpPr/>
              <p:nvPr/>
            </p:nvSpPr>
            <p:spPr>
              <a:xfrm>
                <a:off x="6992099" y="1879772"/>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0" name="Freeform 330"/>
              <p:cNvSpPr/>
              <p:nvPr/>
            </p:nvSpPr>
            <p:spPr>
              <a:xfrm flipV="1">
                <a:off x="6992099" y="3476451"/>
                <a:ext cx="1399890" cy="1315857"/>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1" name="Straight Connector 331"/>
              <p:cNvCxnSpPr/>
              <p:nvPr/>
            </p:nvCxnSpPr>
            <p:spPr>
              <a:xfrm flipV="1">
                <a:off x="8391989" y="3107369"/>
                <a:ext cx="0" cy="936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2" name="Straight Connector 332"/>
              <p:cNvCxnSpPr/>
              <p:nvPr/>
            </p:nvCxnSpPr>
            <p:spPr>
              <a:xfrm flipV="1">
                <a:off x="8391989" y="3468428"/>
                <a:ext cx="0" cy="11500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3" name="Straight Connector 333"/>
              <p:cNvCxnSpPr/>
              <p:nvPr/>
            </p:nvCxnSpPr>
            <p:spPr>
              <a:xfrm>
                <a:off x="8391989" y="3110045"/>
                <a:ext cx="157383" cy="2273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4" name="Straight Connector 334"/>
              <p:cNvCxnSpPr/>
              <p:nvPr/>
            </p:nvCxnSpPr>
            <p:spPr>
              <a:xfrm flipV="1">
                <a:off x="8391989" y="3337377"/>
                <a:ext cx="157383" cy="25140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pic>
        <p:nvPicPr>
          <p:cNvPr id="18439"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rcRect/>
          <a:stretch>
            <a:fillRect/>
          </a:stretch>
        </p:blipFill>
        <p:spPr>
          <a:xfrm>
            <a:off x="315913" y="1147763"/>
            <a:ext cx="2406650" cy="3082925"/>
          </a:xfrm>
        </p:spPr>
      </p:pic>
      <p:pic>
        <p:nvPicPr>
          <p:cNvPr id="18440" name="Content Placeholder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5750" y="3771900"/>
            <a:ext cx="24701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Content Placeholder 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100388" y="4318000"/>
            <a:ext cx="4746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Content Placeholder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098800" y="1643063"/>
            <a:ext cx="4746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45" name="Group 2"/>
          <p:cNvGrpSpPr>
            <a:grpSpLocks/>
          </p:cNvGrpSpPr>
          <p:nvPr/>
        </p:nvGrpSpPr>
        <p:grpSpPr bwMode="auto">
          <a:xfrm>
            <a:off x="5676900" y="1779588"/>
            <a:ext cx="1276350" cy="1860550"/>
            <a:chOff x="6278874" y="1698481"/>
            <a:chExt cx="1695878" cy="2436350"/>
          </a:xfrm>
        </p:grpSpPr>
        <p:grpSp>
          <p:nvGrpSpPr>
            <p:cNvPr id="18542" name="Group 94"/>
            <p:cNvGrpSpPr>
              <a:grpSpLocks/>
            </p:cNvGrpSpPr>
            <p:nvPr/>
          </p:nvGrpSpPr>
          <p:grpSpPr bwMode="auto">
            <a:xfrm>
              <a:off x="6278874" y="1698481"/>
              <a:ext cx="1695878" cy="631030"/>
              <a:chOff x="8211" y="472658"/>
              <a:chExt cx="6056483" cy="2267758"/>
            </a:xfrm>
          </p:grpSpPr>
          <p:sp>
            <p:nvSpPr>
              <p:cNvPr id="18594" name="Shape 64"/>
              <p:cNvSpPr>
                <a:spLocks noChangeArrowheads="1"/>
              </p:cNvSpPr>
              <p:nvPr/>
            </p:nvSpPr>
            <p:spPr bwMode="auto">
              <a:xfrm>
                <a:off x="8211" y="472658"/>
                <a:ext cx="6056483" cy="2267758"/>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8595"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96"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97"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98"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99"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00"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01"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02"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03"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04"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05"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06"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07"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28" name="Shape 82"/>
              <p:cNvSpPr/>
              <p:nvPr/>
            </p:nvSpPr>
            <p:spPr>
              <a:xfrm>
                <a:off x="3661689" y="935839"/>
                <a:ext cx="693030" cy="1001068"/>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8609"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10"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11"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12"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13"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14"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15"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16"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617"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8543" name="Group 94"/>
            <p:cNvGrpSpPr>
              <a:grpSpLocks/>
            </p:cNvGrpSpPr>
            <p:nvPr/>
          </p:nvGrpSpPr>
          <p:grpSpPr bwMode="auto">
            <a:xfrm>
              <a:off x="6278874" y="2403175"/>
              <a:ext cx="1695878" cy="631031"/>
              <a:chOff x="8211" y="472659"/>
              <a:chExt cx="6056483" cy="2267761"/>
            </a:xfrm>
          </p:grpSpPr>
          <p:sp>
            <p:nvSpPr>
              <p:cNvPr id="18570"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8571"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72"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73"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74"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75"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76"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77"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78"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79"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80"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81"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82"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83"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03" name="Shape 82"/>
              <p:cNvSpPr/>
              <p:nvPr/>
            </p:nvSpPr>
            <p:spPr>
              <a:xfrm>
                <a:off x="3661689" y="935901"/>
                <a:ext cx="693030" cy="1001068"/>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a:solidFill>
                      <a:srgbClr val="002060"/>
                    </a:solidFill>
                    <a:latin typeface="+mn-lt"/>
                  </a:rPr>
                  <a:t>…</a:t>
                </a:r>
              </a:p>
            </p:txBody>
          </p:sp>
          <p:sp>
            <p:nvSpPr>
              <p:cNvPr id="18585"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86"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87"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88"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89"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90"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91"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92"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93"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grpSp>
        <p:grpSp>
          <p:nvGrpSpPr>
            <p:cNvPr id="18544" name="Group 94"/>
            <p:cNvGrpSpPr>
              <a:grpSpLocks/>
            </p:cNvGrpSpPr>
            <p:nvPr/>
          </p:nvGrpSpPr>
          <p:grpSpPr bwMode="auto">
            <a:xfrm>
              <a:off x="6278874" y="3109966"/>
              <a:ext cx="1695878" cy="1024865"/>
              <a:chOff x="8211" y="472659"/>
              <a:chExt cx="6056483" cy="3683100"/>
            </a:xfrm>
          </p:grpSpPr>
          <p:sp>
            <p:nvSpPr>
              <p:cNvPr id="18545" name="Shape 64"/>
              <p:cNvSpPr>
                <a:spLocks noChangeArrowheads="1"/>
              </p:cNvSpPr>
              <p:nvPr/>
            </p:nvSpPr>
            <p:spPr bwMode="auto">
              <a:xfrm>
                <a:off x="8211" y="472659"/>
                <a:ext cx="6056483" cy="2267761"/>
              </a:xfrm>
              <a:prstGeom prst="rect">
                <a:avLst/>
              </a:prstGeom>
              <a:gradFill rotWithShape="0">
                <a:gsLst>
                  <a:gs pos="0">
                    <a:srgbClr val="FFEBFA"/>
                  </a:gs>
                  <a:gs pos="42000">
                    <a:srgbClr val="C4D6EB"/>
                  </a:gs>
                  <a:gs pos="67999">
                    <a:srgbClr val="85C2FF"/>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8546" name="Shape 65"/>
              <p:cNvSpPr>
                <a:spLocks noChangeArrowheads="1"/>
              </p:cNvSpPr>
              <p:nvPr/>
            </p:nvSpPr>
            <p:spPr bwMode="auto">
              <a:xfrm>
                <a:off x="139699" y="645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47" name="Shape 66"/>
              <p:cNvSpPr>
                <a:spLocks noChangeArrowheads="1"/>
              </p:cNvSpPr>
              <p:nvPr/>
            </p:nvSpPr>
            <p:spPr bwMode="auto">
              <a:xfrm>
                <a:off x="2330450" y="692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48" name="Shape 67"/>
              <p:cNvSpPr>
                <a:spLocks noChangeArrowheads="1"/>
              </p:cNvSpPr>
              <p:nvPr/>
            </p:nvSpPr>
            <p:spPr bwMode="auto">
              <a:xfrm>
                <a:off x="2457449" y="819005"/>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49" name="Shape 68"/>
              <p:cNvSpPr>
                <a:spLocks noChangeArrowheads="1"/>
              </p:cNvSpPr>
              <p:nvPr/>
            </p:nvSpPr>
            <p:spPr bwMode="auto">
              <a:xfrm>
                <a:off x="2584451" y="946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50" name="Shape 69"/>
              <p:cNvSpPr>
                <a:spLocks noChangeArrowheads="1"/>
              </p:cNvSpPr>
              <p:nvPr/>
            </p:nvSpPr>
            <p:spPr bwMode="auto">
              <a:xfrm>
                <a:off x="2711450" y="1073004"/>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51" name="Shape 70"/>
              <p:cNvSpPr>
                <a:spLocks noChangeArrowheads="1"/>
              </p:cNvSpPr>
              <p:nvPr/>
            </p:nvSpPr>
            <p:spPr bwMode="auto">
              <a:xfrm>
                <a:off x="2838449" y="1200003"/>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52" name="Shape 71"/>
              <p:cNvSpPr>
                <a:spLocks noChangeArrowheads="1"/>
              </p:cNvSpPr>
              <p:nvPr/>
            </p:nvSpPr>
            <p:spPr bwMode="auto">
              <a:xfrm>
                <a:off x="2965452" y="1327002"/>
                <a:ext cx="749301" cy="749302"/>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53" name="Shape 73"/>
              <p:cNvSpPr>
                <a:spLocks noChangeArrowheads="1"/>
              </p:cNvSpPr>
              <p:nvPr/>
            </p:nvSpPr>
            <p:spPr bwMode="auto">
              <a:xfrm>
                <a:off x="266701" y="772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54" name="Shape 74"/>
              <p:cNvSpPr>
                <a:spLocks noChangeArrowheads="1"/>
              </p:cNvSpPr>
              <p:nvPr/>
            </p:nvSpPr>
            <p:spPr bwMode="auto">
              <a:xfrm>
                <a:off x="393700" y="899649"/>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55" name="Shape 75"/>
              <p:cNvSpPr>
                <a:spLocks noChangeArrowheads="1"/>
              </p:cNvSpPr>
              <p:nvPr/>
            </p:nvSpPr>
            <p:spPr bwMode="auto">
              <a:xfrm>
                <a:off x="520699" y="1026648"/>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56" name="Shape 76"/>
              <p:cNvSpPr>
                <a:spLocks noChangeArrowheads="1"/>
              </p:cNvSpPr>
              <p:nvPr/>
            </p:nvSpPr>
            <p:spPr bwMode="auto">
              <a:xfrm>
                <a:off x="647701" y="1153647"/>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57" name="Shape 77"/>
              <p:cNvSpPr>
                <a:spLocks noChangeArrowheads="1"/>
              </p:cNvSpPr>
              <p:nvPr/>
            </p:nvSpPr>
            <p:spPr bwMode="auto">
              <a:xfrm>
                <a:off x="774700" y="1280650"/>
                <a:ext cx="1270000" cy="1269999"/>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58" name="Shape 81"/>
              <p:cNvSpPr>
                <a:spLocks noChangeArrowheads="1"/>
              </p:cNvSpPr>
              <p:nvPr/>
            </p:nvSpPr>
            <p:spPr bwMode="auto">
              <a:xfrm>
                <a:off x="4229101" y="692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78" name="Shape 82"/>
              <p:cNvSpPr/>
              <p:nvPr/>
            </p:nvSpPr>
            <p:spPr>
              <a:xfrm>
                <a:off x="3661689" y="935901"/>
                <a:ext cx="693030" cy="100106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002060"/>
                    </a:solidFill>
                    <a:latin typeface="+mn-lt"/>
                  </a:rPr>
                  <a:t>…</a:t>
                </a:r>
              </a:p>
            </p:txBody>
          </p:sp>
          <p:sp>
            <p:nvSpPr>
              <p:cNvPr id="18560" name="Shape 83"/>
              <p:cNvSpPr>
                <a:spLocks noChangeArrowheads="1"/>
              </p:cNvSpPr>
              <p:nvPr/>
            </p:nvSpPr>
            <p:spPr bwMode="auto">
              <a:xfrm>
                <a:off x="4356100" y="819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61" name="Shape 84"/>
              <p:cNvSpPr>
                <a:spLocks noChangeArrowheads="1"/>
              </p:cNvSpPr>
              <p:nvPr/>
            </p:nvSpPr>
            <p:spPr bwMode="auto">
              <a:xfrm>
                <a:off x="4483099" y="946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62" name="Shape 85"/>
              <p:cNvSpPr>
                <a:spLocks noChangeArrowheads="1"/>
              </p:cNvSpPr>
              <p:nvPr/>
            </p:nvSpPr>
            <p:spPr bwMode="auto">
              <a:xfrm>
                <a:off x="4610098" y="1073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63" name="Shape 86"/>
              <p:cNvSpPr>
                <a:spLocks noChangeArrowheads="1"/>
              </p:cNvSpPr>
              <p:nvPr/>
            </p:nvSpPr>
            <p:spPr bwMode="auto">
              <a:xfrm>
                <a:off x="4737101" y="1200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64" name="Shape 87"/>
              <p:cNvSpPr>
                <a:spLocks noChangeArrowheads="1"/>
              </p:cNvSpPr>
              <p:nvPr/>
            </p:nvSpPr>
            <p:spPr bwMode="auto">
              <a:xfrm>
                <a:off x="4864100" y="1327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65" name="Shape 88"/>
              <p:cNvSpPr>
                <a:spLocks noChangeArrowheads="1"/>
              </p:cNvSpPr>
              <p:nvPr/>
            </p:nvSpPr>
            <p:spPr bwMode="auto">
              <a:xfrm>
                <a:off x="4991099" y="1454005"/>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66" name="Shape 89"/>
              <p:cNvSpPr>
                <a:spLocks noChangeArrowheads="1"/>
              </p:cNvSpPr>
              <p:nvPr/>
            </p:nvSpPr>
            <p:spPr bwMode="auto">
              <a:xfrm>
                <a:off x="5118101" y="1581004"/>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67" name="Shape 90"/>
              <p:cNvSpPr>
                <a:spLocks noChangeArrowheads="1"/>
              </p:cNvSpPr>
              <p:nvPr/>
            </p:nvSpPr>
            <p:spPr bwMode="auto">
              <a:xfrm>
                <a:off x="5245100" y="1708003"/>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18568" name="Shape 91"/>
              <p:cNvSpPr>
                <a:spLocks noChangeArrowheads="1"/>
              </p:cNvSpPr>
              <p:nvPr/>
            </p:nvSpPr>
            <p:spPr bwMode="auto">
              <a:xfrm>
                <a:off x="5372099" y="1835002"/>
                <a:ext cx="482600" cy="482600"/>
              </a:xfrm>
              <a:prstGeom prst="rect">
                <a:avLst/>
              </a:prstGeom>
              <a:solidFill>
                <a:srgbClr val="FFFFFF"/>
              </a:solidFill>
              <a:ln w="19050">
                <a:solidFill>
                  <a:srgbClr val="002060"/>
                </a:solidFill>
                <a:miter lim="400000"/>
                <a:headEnd/>
                <a:tailEnd/>
              </a:ln>
            </p:spPr>
            <p:txBody>
              <a:bodyPr lIns="0" tIns="0" rIns="0" bIns="0" anchor="ctr"/>
              <a:lstStyle/>
              <a:p>
                <a:endParaRPr lang="zh-CN" altLang="zh-CN" sz="2400">
                  <a:solidFill>
                    <a:srgbClr val="FFFFFF"/>
                  </a:solidFill>
                </a:endParaRPr>
              </a:p>
            </p:txBody>
          </p:sp>
          <p:sp>
            <p:nvSpPr>
              <p:cNvPr id="88" name="Shape 93"/>
              <p:cNvSpPr/>
              <p:nvPr/>
            </p:nvSpPr>
            <p:spPr>
              <a:xfrm>
                <a:off x="2004442" y="2788625"/>
                <a:ext cx="2146885" cy="1367134"/>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002060"/>
                    </a:solidFill>
                    <a:cs typeface="Helvetica" pitchFamily="34" charset="0"/>
                    <a:sym typeface="Helvetica" pitchFamily="34" charset="0"/>
                  </a:rPr>
                  <a:t>CNN</a:t>
                </a:r>
                <a:r>
                  <a:rPr lang="en-US" altLang="zh-CN" baseline="-25000">
                    <a:solidFill>
                      <a:srgbClr val="002060"/>
                    </a:solidFill>
                    <a:cs typeface="Helvetica" pitchFamily="34" charset="0"/>
                    <a:sym typeface="Helvetica" pitchFamily="34" charset="0"/>
                  </a:rPr>
                  <a:t>1</a:t>
                </a:r>
                <a:endParaRPr lang="zh-CN" altLang="zh-CN" baseline="-25000">
                  <a:solidFill>
                    <a:srgbClr val="002060"/>
                  </a:solidFill>
                  <a:cs typeface="Helvetica" pitchFamily="34" charset="0"/>
                  <a:sym typeface="Helvetica" pitchFamily="34" charset="0"/>
                </a:endParaRPr>
              </a:p>
            </p:txBody>
          </p:sp>
        </p:grpSp>
      </p:grpSp>
      <p:grpSp>
        <p:nvGrpSpPr>
          <p:cNvPr id="18446" name="Group 326"/>
          <p:cNvGrpSpPr>
            <a:grpSpLocks/>
          </p:cNvGrpSpPr>
          <p:nvPr/>
        </p:nvGrpSpPr>
        <p:grpSpPr bwMode="auto">
          <a:xfrm>
            <a:off x="6937375" y="1662113"/>
            <a:ext cx="1057275" cy="1727200"/>
            <a:chOff x="6693898" y="1879772"/>
            <a:chExt cx="1855474" cy="2912536"/>
          </a:xfrm>
        </p:grpSpPr>
        <p:sp>
          <p:nvSpPr>
            <p:cNvPr id="160" name="Flowchart: Process 327"/>
            <p:cNvSpPr/>
            <p:nvPr/>
          </p:nvSpPr>
          <p:spPr>
            <a:xfrm>
              <a:off x="6693898" y="3017481"/>
              <a:ext cx="1443146" cy="570194"/>
            </a:xfrm>
            <a:prstGeom prst="flowChartProcess">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View pooling</a:t>
              </a:r>
              <a:endParaRPr lang="zh-CN" altLang="en-US" sz="1600" dirty="0">
                <a:solidFill>
                  <a:schemeClr val="tx1"/>
                </a:solidFill>
              </a:endParaRPr>
            </a:p>
          </p:txBody>
        </p:sp>
        <p:grpSp>
          <p:nvGrpSpPr>
            <p:cNvPr id="18535" name="Group 328"/>
            <p:cNvGrpSpPr>
              <a:grpSpLocks/>
            </p:cNvGrpSpPr>
            <p:nvPr/>
          </p:nvGrpSpPr>
          <p:grpSpPr bwMode="auto">
            <a:xfrm>
              <a:off x="6992186" y="1879772"/>
              <a:ext cx="1557186" cy="2912536"/>
              <a:chOff x="6992186" y="1879772"/>
              <a:chExt cx="1557186" cy="2912536"/>
            </a:xfrm>
          </p:grpSpPr>
          <p:sp>
            <p:nvSpPr>
              <p:cNvPr id="162" name="Freeform 329"/>
              <p:cNvSpPr/>
              <p:nvPr/>
            </p:nvSpPr>
            <p:spPr>
              <a:xfrm>
                <a:off x="6992000" y="1879772"/>
                <a:ext cx="1401356" cy="1314388"/>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 name="Freeform 330"/>
              <p:cNvSpPr/>
              <p:nvPr/>
            </p:nvSpPr>
            <p:spPr>
              <a:xfrm flipV="1">
                <a:off x="6992000" y="3477918"/>
                <a:ext cx="1401356" cy="1314390"/>
              </a:xfrm>
              <a:custGeom>
                <a:avLst/>
                <a:gdLst>
                  <a:gd name="connsiteX0" fmla="*/ 0 w 1400537"/>
                  <a:gd name="connsiteY0" fmla="*/ 0 h 1064871"/>
                  <a:gd name="connsiteX1" fmla="*/ 659757 w 1400537"/>
                  <a:gd name="connsiteY1" fmla="*/ 694481 h 1064871"/>
                  <a:gd name="connsiteX2" fmla="*/ 1400537 w 1400537"/>
                  <a:gd name="connsiteY2" fmla="*/ 1064871 h 1064871"/>
                </a:gdLst>
                <a:ahLst/>
                <a:cxnLst>
                  <a:cxn ang="0">
                    <a:pos x="connsiteX0" y="connsiteY0"/>
                  </a:cxn>
                  <a:cxn ang="0">
                    <a:pos x="connsiteX1" y="connsiteY1"/>
                  </a:cxn>
                  <a:cxn ang="0">
                    <a:pos x="connsiteX2" y="connsiteY2"/>
                  </a:cxn>
                </a:cxnLst>
                <a:rect l="l" t="t" r="r" b="b"/>
                <a:pathLst>
                  <a:path w="1400537" h="1064871">
                    <a:moveTo>
                      <a:pt x="0" y="0"/>
                    </a:moveTo>
                    <a:cubicBezTo>
                      <a:pt x="213167" y="258501"/>
                      <a:pt x="426334" y="517003"/>
                      <a:pt x="659757" y="694481"/>
                    </a:cubicBezTo>
                    <a:cubicBezTo>
                      <a:pt x="893180" y="871959"/>
                      <a:pt x="1205697" y="995423"/>
                      <a:pt x="1400537" y="1064871"/>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64" name="Straight Connector 331"/>
              <p:cNvCxnSpPr/>
              <p:nvPr/>
            </p:nvCxnSpPr>
            <p:spPr>
              <a:xfrm flipV="1">
                <a:off x="8393356" y="3108497"/>
                <a:ext cx="0" cy="936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5" name="Straight Connector 332"/>
              <p:cNvCxnSpPr/>
              <p:nvPr/>
            </p:nvCxnSpPr>
            <p:spPr>
              <a:xfrm flipV="1">
                <a:off x="8393356" y="3469888"/>
                <a:ext cx="0" cy="1124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6" name="Straight Connector 333"/>
              <p:cNvCxnSpPr/>
              <p:nvPr/>
            </p:nvCxnSpPr>
            <p:spPr>
              <a:xfrm>
                <a:off x="8393356" y="3108497"/>
                <a:ext cx="156016" cy="22754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7" name="Straight Connector 334"/>
              <p:cNvCxnSpPr/>
              <p:nvPr/>
            </p:nvCxnSpPr>
            <p:spPr>
              <a:xfrm flipV="1">
                <a:off x="8393356" y="3336040"/>
                <a:ext cx="156016" cy="25163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8447" name="Group 225"/>
          <p:cNvGrpSpPr>
            <a:grpSpLocks/>
          </p:cNvGrpSpPr>
          <p:nvPr/>
        </p:nvGrpSpPr>
        <p:grpSpPr bwMode="auto">
          <a:xfrm>
            <a:off x="8023225" y="2349500"/>
            <a:ext cx="1482725" cy="560388"/>
            <a:chOff x="8680003" y="3063245"/>
            <a:chExt cx="1654573" cy="903595"/>
          </a:xfrm>
        </p:grpSpPr>
        <p:sp>
          <p:nvSpPr>
            <p:cNvPr id="18501" name="Shape 64"/>
            <p:cNvSpPr>
              <a:spLocks noChangeArrowheads="1"/>
            </p:cNvSpPr>
            <p:nvPr/>
          </p:nvSpPr>
          <p:spPr bwMode="auto">
            <a:xfrm>
              <a:off x="8680003" y="3063245"/>
              <a:ext cx="1654573" cy="561101"/>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8502" name="Shape 81"/>
            <p:cNvSpPr>
              <a:spLocks noChangeArrowheads="1"/>
            </p:cNvSpPr>
            <p:nvPr/>
          </p:nvSpPr>
          <p:spPr bwMode="auto">
            <a:xfrm>
              <a:off x="9136958" y="3119144"/>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8" name="Shape 82"/>
            <p:cNvSpPr/>
            <p:nvPr/>
          </p:nvSpPr>
          <p:spPr>
            <a:xfrm>
              <a:off x="9590550" y="3093962"/>
              <a:ext cx="262181" cy="381405"/>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8504" name="Shape 83"/>
            <p:cNvSpPr>
              <a:spLocks noChangeArrowheads="1"/>
            </p:cNvSpPr>
            <p:nvPr/>
          </p:nvSpPr>
          <p:spPr bwMode="auto">
            <a:xfrm>
              <a:off x="9172520" y="3154483"/>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05" name="Shape 84"/>
            <p:cNvSpPr>
              <a:spLocks noChangeArrowheads="1"/>
            </p:cNvSpPr>
            <p:nvPr/>
          </p:nvSpPr>
          <p:spPr bwMode="auto">
            <a:xfrm>
              <a:off x="9208081" y="3189821"/>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06" name="Shape 85"/>
            <p:cNvSpPr>
              <a:spLocks noChangeArrowheads="1"/>
            </p:cNvSpPr>
            <p:nvPr/>
          </p:nvSpPr>
          <p:spPr bwMode="auto">
            <a:xfrm>
              <a:off x="9243641" y="3225160"/>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07" name="Shape 86"/>
            <p:cNvSpPr>
              <a:spLocks noChangeArrowheads="1"/>
            </p:cNvSpPr>
            <p:nvPr/>
          </p:nvSpPr>
          <p:spPr bwMode="auto">
            <a:xfrm>
              <a:off x="9279204" y="326049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08" name="Shape 87"/>
            <p:cNvSpPr>
              <a:spLocks noChangeArrowheads="1"/>
            </p:cNvSpPr>
            <p:nvPr/>
          </p:nvSpPr>
          <p:spPr bwMode="auto">
            <a:xfrm>
              <a:off x="9314765" y="3295839"/>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09" name="Shape 88"/>
            <p:cNvSpPr>
              <a:spLocks noChangeArrowheads="1"/>
            </p:cNvSpPr>
            <p:nvPr/>
          </p:nvSpPr>
          <p:spPr bwMode="auto">
            <a:xfrm>
              <a:off x="9350326" y="3331177"/>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0" name="Shape 89"/>
            <p:cNvSpPr>
              <a:spLocks noChangeArrowheads="1"/>
            </p:cNvSpPr>
            <p:nvPr/>
          </p:nvSpPr>
          <p:spPr bwMode="auto">
            <a:xfrm>
              <a:off x="9385888" y="3366518"/>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1" name="Shape 90"/>
            <p:cNvSpPr>
              <a:spLocks noChangeArrowheads="1"/>
            </p:cNvSpPr>
            <p:nvPr/>
          </p:nvSpPr>
          <p:spPr bwMode="auto">
            <a:xfrm>
              <a:off x="9421448" y="3401856"/>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2" name="Shape 91"/>
            <p:cNvSpPr>
              <a:spLocks noChangeArrowheads="1"/>
            </p:cNvSpPr>
            <p:nvPr/>
          </p:nvSpPr>
          <p:spPr bwMode="auto">
            <a:xfrm>
              <a:off x="9457010" y="3437195"/>
              <a:ext cx="84192" cy="8366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3" name="Shape 81"/>
            <p:cNvSpPr>
              <a:spLocks noChangeArrowheads="1"/>
            </p:cNvSpPr>
            <p:nvPr/>
          </p:nvSpPr>
          <p:spPr bwMode="auto">
            <a:xfrm>
              <a:off x="8756438" y="3117871"/>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4" name="Shape 83"/>
            <p:cNvSpPr>
              <a:spLocks noChangeArrowheads="1"/>
            </p:cNvSpPr>
            <p:nvPr/>
          </p:nvSpPr>
          <p:spPr bwMode="auto">
            <a:xfrm>
              <a:off x="8791999" y="3153212"/>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5" name="Shape 84"/>
            <p:cNvSpPr>
              <a:spLocks noChangeArrowheads="1"/>
            </p:cNvSpPr>
            <p:nvPr/>
          </p:nvSpPr>
          <p:spPr bwMode="auto">
            <a:xfrm>
              <a:off x="8827557" y="318855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6" name="Shape 85"/>
            <p:cNvSpPr>
              <a:spLocks noChangeArrowheads="1"/>
            </p:cNvSpPr>
            <p:nvPr/>
          </p:nvSpPr>
          <p:spPr bwMode="auto">
            <a:xfrm>
              <a:off x="8863121" y="3223890"/>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7" name="Shape 86"/>
            <p:cNvSpPr>
              <a:spLocks noChangeArrowheads="1"/>
            </p:cNvSpPr>
            <p:nvPr/>
          </p:nvSpPr>
          <p:spPr bwMode="auto">
            <a:xfrm>
              <a:off x="8898681" y="3259229"/>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8" name="Shape 87"/>
            <p:cNvSpPr>
              <a:spLocks noChangeArrowheads="1"/>
            </p:cNvSpPr>
            <p:nvPr/>
          </p:nvSpPr>
          <p:spPr bwMode="auto">
            <a:xfrm>
              <a:off x="8934245" y="329456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19" name="Shape 88"/>
            <p:cNvSpPr>
              <a:spLocks noChangeArrowheads="1"/>
            </p:cNvSpPr>
            <p:nvPr/>
          </p:nvSpPr>
          <p:spPr bwMode="auto">
            <a:xfrm>
              <a:off x="8969806" y="3329908"/>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0" name="Shape 89"/>
            <p:cNvSpPr>
              <a:spLocks noChangeArrowheads="1"/>
            </p:cNvSpPr>
            <p:nvPr/>
          </p:nvSpPr>
          <p:spPr bwMode="auto">
            <a:xfrm>
              <a:off x="9005364" y="3365246"/>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1" name="Shape 90"/>
            <p:cNvSpPr>
              <a:spLocks noChangeArrowheads="1"/>
            </p:cNvSpPr>
            <p:nvPr/>
          </p:nvSpPr>
          <p:spPr bwMode="auto">
            <a:xfrm>
              <a:off x="9040928" y="3400587"/>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2" name="Shape 91"/>
            <p:cNvSpPr>
              <a:spLocks noChangeArrowheads="1"/>
            </p:cNvSpPr>
            <p:nvPr/>
          </p:nvSpPr>
          <p:spPr bwMode="auto">
            <a:xfrm>
              <a:off x="9076488" y="3435925"/>
              <a:ext cx="135133" cy="134290"/>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3" name="Shape 81"/>
            <p:cNvSpPr>
              <a:spLocks noChangeArrowheads="1"/>
            </p:cNvSpPr>
            <p:nvPr/>
          </p:nvSpPr>
          <p:spPr bwMode="auto">
            <a:xfrm>
              <a:off x="9878011" y="3120847"/>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4" name="Shape 83"/>
            <p:cNvSpPr>
              <a:spLocks noChangeArrowheads="1"/>
            </p:cNvSpPr>
            <p:nvPr/>
          </p:nvSpPr>
          <p:spPr bwMode="auto">
            <a:xfrm>
              <a:off x="9913572" y="315618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5" name="Shape 84"/>
            <p:cNvSpPr>
              <a:spLocks noChangeArrowheads="1"/>
            </p:cNvSpPr>
            <p:nvPr/>
          </p:nvSpPr>
          <p:spPr bwMode="auto">
            <a:xfrm>
              <a:off x="9949133" y="319152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6" name="Shape 85"/>
            <p:cNvSpPr>
              <a:spLocks noChangeArrowheads="1"/>
            </p:cNvSpPr>
            <p:nvPr/>
          </p:nvSpPr>
          <p:spPr bwMode="auto">
            <a:xfrm>
              <a:off x="9984694" y="3226869"/>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7" name="Shape 86"/>
            <p:cNvSpPr>
              <a:spLocks noChangeArrowheads="1"/>
            </p:cNvSpPr>
            <p:nvPr/>
          </p:nvSpPr>
          <p:spPr bwMode="auto">
            <a:xfrm>
              <a:off x="10020257" y="3262206"/>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8" name="Shape 87"/>
            <p:cNvSpPr>
              <a:spLocks noChangeArrowheads="1"/>
            </p:cNvSpPr>
            <p:nvPr/>
          </p:nvSpPr>
          <p:spPr bwMode="auto">
            <a:xfrm>
              <a:off x="10055817" y="3297545"/>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29" name="Shape 88"/>
            <p:cNvSpPr>
              <a:spLocks noChangeArrowheads="1"/>
            </p:cNvSpPr>
            <p:nvPr/>
          </p:nvSpPr>
          <p:spPr bwMode="auto">
            <a:xfrm>
              <a:off x="10091378" y="3332882"/>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30" name="Shape 89"/>
            <p:cNvSpPr>
              <a:spLocks noChangeArrowheads="1"/>
            </p:cNvSpPr>
            <p:nvPr/>
          </p:nvSpPr>
          <p:spPr bwMode="auto">
            <a:xfrm>
              <a:off x="10126940" y="3368221"/>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31" name="Shape 90"/>
            <p:cNvSpPr>
              <a:spLocks noChangeArrowheads="1"/>
            </p:cNvSpPr>
            <p:nvPr/>
          </p:nvSpPr>
          <p:spPr bwMode="auto">
            <a:xfrm>
              <a:off x="10162501" y="340356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532" name="Shape 91"/>
            <p:cNvSpPr>
              <a:spLocks noChangeArrowheads="1"/>
            </p:cNvSpPr>
            <p:nvPr/>
          </p:nvSpPr>
          <p:spPr bwMode="auto">
            <a:xfrm>
              <a:off x="10198059" y="3438903"/>
              <a:ext cx="61017" cy="60637"/>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48" name="Shape 93"/>
            <p:cNvSpPr/>
            <p:nvPr/>
          </p:nvSpPr>
          <p:spPr>
            <a:xfrm>
              <a:off x="9285853" y="3587996"/>
              <a:ext cx="602307" cy="378844"/>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grpSp>
        <p:nvGrpSpPr>
          <p:cNvPr id="18448" name="Group 225"/>
          <p:cNvGrpSpPr>
            <a:grpSpLocks/>
          </p:cNvGrpSpPr>
          <p:nvPr/>
        </p:nvGrpSpPr>
        <p:grpSpPr bwMode="auto">
          <a:xfrm>
            <a:off x="8026400" y="5016500"/>
            <a:ext cx="1482725" cy="561975"/>
            <a:chOff x="8680002" y="3063243"/>
            <a:chExt cx="1654573" cy="903598"/>
          </a:xfrm>
        </p:grpSpPr>
        <p:sp>
          <p:nvSpPr>
            <p:cNvPr id="18468" name="Shape 64"/>
            <p:cNvSpPr>
              <a:spLocks noChangeArrowheads="1"/>
            </p:cNvSpPr>
            <p:nvPr/>
          </p:nvSpPr>
          <p:spPr bwMode="auto">
            <a:xfrm>
              <a:off x="8680002" y="3063240"/>
              <a:ext cx="1654573" cy="561099"/>
            </a:xfrm>
            <a:prstGeom prst="rect">
              <a:avLst/>
            </a:prstGeom>
            <a:gradFill rotWithShape="0">
              <a:gsLst>
                <a:gs pos="0">
                  <a:srgbClr val="00B0F0"/>
                </a:gs>
                <a:gs pos="100000">
                  <a:srgbClr val="5E9EFF"/>
                </a:gs>
              </a:gsLst>
              <a:lin ang="0" scaled="1"/>
            </a:gra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zh-CN" sz="2400">
                <a:solidFill>
                  <a:srgbClr val="FFC000"/>
                </a:solidFill>
              </a:endParaRPr>
            </a:p>
          </p:txBody>
        </p:sp>
        <p:sp>
          <p:nvSpPr>
            <p:cNvPr id="18469" name="Shape 81"/>
            <p:cNvSpPr>
              <a:spLocks noChangeArrowheads="1"/>
            </p:cNvSpPr>
            <p:nvPr/>
          </p:nvSpPr>
          <p:spPr bwMode="auto">
            <a:xfrm>
              <a:off x="9136957" y="311914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285" name="Shape 82"/>
            <p:cNvSpPr/>
            <p:nvPr/>
          </p:nvSpPr>
          <p:spPr>
            <a:xfrm>
              <a:off x="9590549" y="3093873"/>
              <a:ext cx="262181" cy="380329"/>
            </a:xfrm>
            <a:prstGeom prst="rect">
              <a:avLst/>
            </a:prstGeom>
            <a:noFill/>
            <a:ln w="12700" cap="flat">
              <a:noFill/>
              <a:miter lim="400000"/>
            </a:ln>
            <a:effectLst/>
            <a:extLst/>
          </p:spPr>
          <p:txBody>
            <a:bodyPr wrap="none" lIns="50800" tIns="50800" rIns="50800" bIns="50800" anchor="ctr">
              <a:spAutoFit/>
            </a:bodyPr>
            <a:lstStyle>
              <a:lvl1pPr>
                <a:defRPr>
                  <a:solidFill>
                    <a:srgbClr val="0365C0"/>
                  </a:solidFill>
                  <a:latin typeface="Gill Sans SemiBold"/>
                  <a:ea typeface="Gill Sans SemiBold"/>
                  <a:cs typeface="Gill Sans SemiBold"/>
                  <a:sym typeface="Gill Sans SemiBold"/>
                </a:defRPr>
              </a:lvl1pPr>
            </a:lstStyle>
            <a:p>
              <a:pPr fontAlgn="auto">
                <a:spcBef>
                  <a:spcPts val="0"/>
                </a:spcBef>
                <a:spcAft>
                  <a:spcPts val="0"/>
                </a:spcAft>
                <a:defRPr sz="1800">
                  <a:solidFill>
                    <a:srgbClr val="000000"/>
                  </a:solidFill>
                </a:defRPr>
              </a:pPr>
              <a:r>
                <a:rPr dirty="0">
                  <a:solidFill>
                    <a:srgbClr val="C00000"/>
                  </a:solidFill>
                  <a:latin typeface="+mn-lt"/>
                </a:rPr>
                <a:t>…</a:t>
              </a:r>
            </a:p>
          </p:txBody>
        </p:sp>
        <p:sp>
          <p:nvSpPr>
            <p:cNvPr id="18471" name="Shape 83"/>
            <p:cNvSpPr>
              <a:spLocks noChangeArrowheads="1"/>
            </p:cNvSpPr>
            <p:nvPr/>
          </p:nvSpPr>
          <p:spPr bwMode="auto">
            <a:xfrm>
              <a:off x="9172518" y="3154480"/>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72" name="Shape 84"/>
            <p:cNvSpPr>
              <a:spLocks noChangeArrowheads="1"/>
            </p:cNvSpPr>
            <p:nvPr/>
          </p:nvSpPr>
          <p:spPr bwMode="auto">
            <a:xfrm>
              <a:off x="9208079" y="3189819"/>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73" name="Shape 85"/>
            <p:cNvSpPr>
              <a:spLocks noChangeArrowheads="1"/>
            </p:cNvSpPr>
            <p:nvPr/>
          </p:nvSpPr>
          <p:spPr bwMode="auto">
            <a:xfrm>
              <a:off x="9243640" y="3225158"/>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74" name="Shape 86"/>
            <p:cNvSpPr>
              <a:spLocks noChangeArrowheads="1"/>
            </p:cNvSpPr>
            <p:nvPr/>
          </p:nvSpPr>
          <p:spPr bwMode="auto">
            <a:xfrm>
              <a:off x="9279202" y="3260497"/>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75" name="Shape 87"/>
            <p:cNvSpPr>
              <a:spLocks noChangeArrowheads="1"/>
            </p:cNvSpPr>
            <p:nvPr/>
          </p:nvSpPr>
          <p:spPr bwMode="auto">
            <a:xfrm>
              <a:off x="9314763" y="329583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76" name="Shape 88"/>
            <p:cNvSpPr>
              <a:spLocks noChangeArrowheads="1"/>
            </p:cNvSpPr>
            <p:nvPr/>
          </p:nvSpPr>
          <p:spPr bwMode="auto">
            <a:xfrm>
              <a:off x="9350324" y="3331176"/>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77" name="Shape 89"/>
            <p:cNvSpPr>
              <a:spLocks noChangeArrowheads="1"/>
            </p:cNvSpPr>
            <p:nvPr/>
          </p:nvSpPr>
          <p:spPr bwMode="auto">
            <a:xfrm>
              <a:off x="9385886" y="3366515"/>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78" name="Shape 90"/>
            <p:cNvSpPr>
              <a:spLocks noChangeArrowheads="1"/>
            </p:cNvSpPr>
            <p:nvPr/>
          </p:nvSpPr>
          <p:spPr bwMode="auto">
            <a:xfrm>
              <a:off x="9421447" y="3401854"/>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79" name="Shape 91"/>
            <p:cNvSpPr>
              <a:spLocks noChangeArrowheads="1"/>
            </p:cNvSpPr>
            <p:nvPr/>
          </p:nvSpPr>
          <p:spPr bwMode="auto">
            <a:xfrm>
              <a:off x="9457008" y="3437193"/>
              <a:ext cx="84192" cy="8366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0" name="Shape 81"/>
            <p:cNvSpPr>
              <a:spLocks noChangeArrowheads="1"/>
            </p:cNvSpPr>
            <p:nvPr/>
          </p:nvSpPr>
          <p:spPr bwMode="auto">
            <a:xfrm>
              <a:off x="8756433" y="311787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1" name="Shape 83"/>
            <p:cNvSpPr>
              <a:spLocks noChangeArrowheads="1"/>
            </p:cNvSpPr>
            <p:nvPr/>
          </p:nvSpPr>
          <p:spPr bwMode="auto">
            <a:xfrm>
              <a:off x="8791994" y="3153211"/>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2" name="Shape 84"/>
            <p:cNvSpPr>
              <a:spLocks noChangeArrowheads="1"/>
            </p:cNvSpPr>
            <p:nvPr/>
          </p:nvSpPr>
          <p:spPr bwMode="auto">
            <a:xfrm>
              <a:off x="8827555" y="3188550"/>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3" name="Shape 85"/>
            <p:cNvSpPr>
              <a:spLocks noChangeArrowheads="1"/>
            </p:cNvSpPr>
            <p:nvPr/>
          </p:nvSpPr>
          <p:spPr bwMode="auto">
            <a:xfrm>
              <a:off x="8863116" y="3223889"/>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4" name="Shape 86"/>
            <p:cNvSpPr>
              <a:spLocks noChangeArrowheads="1"/>
            </p:cNvSpPr>
            <p:nvPr/>
          </p:nvSpPr>
          <p:spPr bwMode="auto">
            <a:xfrm>
              <a:off x="8898678" y="3259228"/>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5" name="Shape 87"/>
            <p:cNvSpPr>
              <a:spLocks noChangeArrowheads="1"/>
            </p:cNvSpPr>
            <p:nvPr/>
          </p:nvSpPr>
          <p:spPr bwMode="auto">
            <a:xfrm>
              <a:off x="8934239" y="329456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6" name="Shape 88"/>
            <p:cNvSpPr>
              <a:spLocks noChangeArrowheads="1"/>
            </p:cNvSpPr>
            <p:nvPr/>
          </p:nvSpPr>
          <p:spPr bwMode="auto">
            <a:xfrm>
              <a:off x="8969800" y="3329907"/>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7" name="Shape 89"/>
            <p:cNvSpPr>
              <a:spLocks noChangeArrowheads="1"/>
            </p:cNvSpPr>
            <p:nvPr/>
          </p:nvSpPr>
          <p:spPr bwMode="auto">
            <a:xfrm>
              <a:off x="9005362" y="3365246"/>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8" name="Shape 90"/>
            <p:cNvSpPr>
              <a:spLocks noChangeArrowheads="1"/>
            </p:cNvSpPr>
            <p:nvPr/>
          </p:nvSpPr>
          <p:spPr bwMode="auto">
            <a:xfrm>
              <a:off x="9040923" y="3400585"/>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89" name="Shape 91"/>
            <p:cNvSpPr>
              <a:spLocks noChangeArrowheads="1"/>
            </p:cNvSpPr>
            <p:nvPr/>
          </p:nvSpPr>
          <p:spPr bwMode="auto">
            <a:xfrm>
              <a:off x="9076484" y="3435924"/>
              <a:ext cx="135133" cy="134289"/>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0" name="Shape 81"/>
            <p:cNvSpPr>
              <a:spLocks noChangeArrowheads="1"/>
            </p:cNvSpPr>
            <p:nvPr/>
          </p:nvSpPr>
          <p:spPr bwMode="auto">
            <a:xfrm>
              <a:off x="9878007" y="312084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1" name="Shape 83"/>
            <p:cNvSpPr>
              <a:spLocks noChangeArrowheads="1"/>
            </p:cNvSpPr>
            <p:nvPr/>
          </p:nvSpPr>
          <p:spPr bwMode="auto">
            <a:xfrm>
              <a:off x="9913568" y="3156187"/>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2" name="Shape 84"/>
            <p:cNvSpPr>
              <a:spLocks noChangeArrowheads="1"/>
            </p:cNvSpPr>
            <p:nvPr/>
          </p:nvSpPr>
          <p:spPr bwMode="auto">
            <a:xfrm>
              <a:off x="9949129" y="3191526"/>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3" name="Shape 85"/>
            <p:cNvSpPr>
              <a:spLocks noChangeArrowheads="1"/>
            </p:cNvSpPr>
            <p:nvPr/>
          </p:nvSpPr>
          <p:spPr bwMode="auto">
            <a:xfrm>
              <a:off x="9984690" y="3226865"/>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4" name="Shape 86"/>
            <p:cNvSpPr>
              <a:spLocks noChangeArrowheads="1"/>
            </p:cNvSpPr>
            <p:nvPr/>
          </p:nvSpPr>
          <p:spPr bwMode="auto">
            <a:xfrm>
              <a:off x="10020252" y="3262204"/>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5" name="Shape 87"/>
            <p:cNvSpPr>
              <a:spLocks noChangeArrowheads="1"/>
            </p:cNvSpPr>
            <p:nvPr/>
          </p:nvSpPr>
          <p:spPr bwMode="auto">
            <a:xfrm>
              <a:off x="10055813" y="329754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6" name="Shape 88"/>
            <p:cNvSpPr>
              <a:spLocks noChangeArrowheads="1"/>
            </p:cNvSpPr>
            <p:nvPr/>
          </p:nvSpPr>
          <p:spPr bwMode="auto">
            <a:xfrm>
              <a:off x="10091374" y="3332883"/>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7" name="Shape 89"/>
            <p:cNvSpPr>
              <a:spLocks noChangeArrowheads="1"/>
            </p:cNvSpPr>
            <p:nvPr/>
          </p:nvSpPr>
          <p:spPr bwMode="auto">
            <a:xfrm>
              <a:off x="10126936" y="3368222"/>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8" name="Shape 90"/>
            <p:cNvSpPr>
              <a:spLocks noChangeArrowheads="1"/>
            </p:cNvSpPr>
            <p:nvPr/>
          </p:nvSpPr>
          <p:spPr bwMode="auto">
            <a:xfrm>
              <a:off x="10162497" y="3403561"/>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18499" name="Shape 91"/>
            <p:cNvSpPr>
              <a:spLocks noChangeArrowheads="1"/>
            </p:cNvSpPr>
            <p:nvPr/>
          </p:nvSpPr>
          <p:spPr bwMode="auto">
            <a:xfrm>
              <a:off x="10198058" y="3438900"/>
              <a:ext cx="61017" cy="60636"/>
            </a:xfrm>
            <a:prstGeom prst="rect">
              <a:avLst/>
            </a:prstGeom>
            <a:solidFill>
              <a:srgbClr val="FFFFFF"/>
            </a:solidFill>
            <a:ln w="19050">
              <a:solidFill>
                <a:srgbClr val="C00000"/>
              </a:solidFill>
              <a:miter lim="400000"/>
              <a:headEnd/>
              <a:tailEnd/>
            </a:ln>
          </p:spPr>
          <p:txBody>
            <a:bodyPr lIns="0" tIns="0" rIns="0" bIns="0" anchor="ctr"/>
            <a:lstStyle/>
            <a:p>
              <a:endParaRPr lang="zh-CN" altLang="zh-CN" sz="2400">
                <a:solidFill>
                  <a:srgbClr val="FFFFFF"/>
                </a:solidFill>
              </a:endParaRPr>
            </a:p>
          </p:txBody>
        </p:sp>
        <p:sp>
          <p:nvSpPr>
            <p:cNvPr id="315" name="Shape 93"/>
            <p:cNvSpPr/>
            <p:nvPr/>
          </p:nvSpPr>
          <p:spPr>
            <a:xfrm>
              <a:off x="9285852" y="3586514"/>
              <a:ext cx="602307" cy="380327"/>
            </a:xfrm>
            <a:prstGeom prst="rect">
              <a:avLst/>
            </a:prstGeom>
            <a:noFill/>
            <a:ln w="12700" cap="flat">
              <a:noFill/>
              <a:miter lim="400000"/>
            </a:ln>
            <a:effectLst/>
            <a:extLst/>
          </p:spPr>
          <p:txBody>
            <a:bodyPr wrap="none" lIns="50800" tIns="50800" rIns="50800" bIns="50800" anchor="ctr">
              <a:spAutoFit/>
            </a:bodyPr>
            <a:lstStyle/>
            <a:p>
              <a:r>
                <a:rPr lang="zh-CN" altLang="zh-CN">
                  <a:solidFill>
                    <a:srgbClr val="C00000"/>
                  </a:solidFill>
                  <a:cs typeface="Helvetica" pitchFamily="34" charset="0"/>
                  <a:sym typeface="Helvetica" pitchFamily="34" charset="0"/>
                </a:rPr>
                <a:t>CNN</a:t>
              </a:r>
              <a:r>
                <a:rPr lang="en-US" altLang="zh-CN" baseline="-25000">
                  <a:solidFill>
                    <a:srgbClr val="C00000"/>
                  </a:solidFill>
                  <a:cs typeface="Helvetica" pitchFamily="34" charset="0"/>
                  <a:sym typeface="Helvetica" pitchFamily="34" charset="0"/>
                </a:rPr>
                <a:t>2</a:t>
              </a:r>
              <a:endParaRPr lang="zh-CN" altLang="zh-CN" baseline="-25000">
                <a:solidFill>
                  <a:srgbClr val="C00000"/>
                </a:solidFill>
                <a:cs typeface="Helvetica" pitchFamily="34" charset="0"/>
                <a:sym typeface="Helvetica" pitchFamily="34" charset="0"/>
              </a:endParaRPr>
            </a:p>
          </p:txBody>
        </p:sp>
      </p:grpSp>
      <p:cxnSp>
        <p:nvCxnSpPr>
          <p:cNvPr id="277" name="Straight Arrow Connector 5"/>
          <p:cNvCxnSpPr/>
          <p:nvPr/>
        </p:nvCxnSpPr>
        <p:spPr>
          <a:xfrm>
            <a:off x="4959350" y="2057400"/>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5"/>
          <p:cNvCxnSpPr/>
          <p:nvPr/>
        </p:nvCxnSpPr>
        <p:spPr>
          <a:xfrm>
            <a:off x="4959350" y="260032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5"/>
          <p:cNvCxnSpPr/>
          <p:nvPr/>
        </p:nvCxnSpPr>
        <p:spPr>
          <a:xfrm>
            <a:off x="4959350" y="31146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5"/>
          <p:cNvCxnSpPr/>
          <p:nvPr/>
        </p:nvCxnSpPr>
        <p:spPr>
          <a:xfrm>
            <a:off x="3602038" y="2581275"/>
            <a:ext cx="438150"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5"/>
          <p:cNvCxnSpPr/>
          <p:nvPr/>
        </p:nvCxnSpPr>
        <p:spPr>
          <a:xfrm>
            <a:off x="3602038" y="5251450"/>
            <a:ext cx="44767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5"/>
          <p:cNvCxnSpPr/>
          <p:nvPr/>
        </p:nvCxnSpPr>
        <p:spPr>
          <a:xfrm>
            <a:off x="4959350" y="4497388"/>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5"/>
          <p:cNvCxnSpPr/>
          <p:nvPr/>
        </p:nvCxnSpPr>
        <p:spPr>
          <a:xfrm>
            <a:off x="4959350" y="5040313"/>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5"/>
          <p:cNvCxnSpPr/>
          <p:nvPr/>
        </p:nvCxnSpPr>
        <p:spPr>
          <a:xfrm>
            <a:off x="4959350" y="5553075"/>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457" name="Title 1"/>
          <p:cNvSpPr>
            <a:spLocks noGrp="1"/>
          </p:cNvSpPr>
          <p:nvPr>
            <p:ph type="title"/>
          </p:nvPr>
        </p:nvSpPr>
        <p:spPr/>
        <p:txBody>
          <a:bodyPr/>
          <a:lstStyle/>
          <a:p>
            <a:r>
              <a:rPr lang="en-US" altLang="zh-CN" sz="2800" b="1" smtClean="0"/>
              <a:t>… and then the retrieval result is obtained.</a:t>
            </a:r>
            <a:endParaRPr lang="zh-CN" altLang="en-US" sz="2800" b="1" smtClean="0"/>
          </a:p>
        </p:txBody>
      </p:sp>
      <p:sp>
        <p:nvSpPr>
          <p:cNvPr id="369" name="Flowchart: Process 327"/>
          <p:cNvSpPr/>
          <p:nvPr/>
        </p:nvSpPr>
        <p:spPr>
          <a:xfrm>
            <a:off x="10412413" y="3398838"/>
            <a:ext cx="1462087" cy="95726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chemeClr val="tx1"/>
                </a:solidFill>
              </a:rPr>
              <a:t>Sorting  </a:t>
            </a:r>
          </a:p>
          <a:p>
            <a:pPr algn="ctr" fontAlgn="auto">
              <a:spcBef>
                <a:spcPts val="0"/>
              </a:spcBef>
              <a:spcAft>
                <a:spcPts val="0"/>
              </a:spcAft>
              <a:defRPr/>
            </a:pPr>
            <a:r>
              <a:rPr lang="en-US" altLang="zh-CN" dirty="0">
                <a:solidFill>
                  <a:schemeClr val="tx1"/>
                </a:solidFill>
              </a:rPr>
              <a:t>the distances</a:t>
            </a:r>
            <a:endParaRPr lang="zh-CN" altLang="en-US" dirty="0">
              <a:solidFill>
                <a:schemeClr val="tx1"/>
              </a:solidFill>
            </a:endParaRPr>
          </a:p>
        </p:txBody>
      </p:sp>
      <p:cxnSp>
        <p:nvCxnSpPr>
          <p:cNvPr id="370" name="肘形连接符 369"/>
          <p:cNvCxnSpPr/>
          <p:nvPr/>
        </p:nvCxnSpPr>
        <p:spPr>
          <a:xfrm>
            <a:off x="9505950" y="2524125"/>
            <a:ext cx="207963" cy="1116013"/>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1" name="肘形连接符 370"/>
          <p:cNvCxnSpPr/>
          <p:nvPr/>
        </p:nvCxnSpPr>
        <p:spPr>
          <a:xfrm flipV="1">
            <a:off x="9509125" y="4189413"/>
            <a:ext cx="209550" cy="1001712"/>
          </a:xfrm>
          <a:prstGeom prst="bentConnector2">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2" name="Flowchart: Process 327"/>
          <p:cNvSpPr/>
          <p:nvPr/>
        </p:nvSpPr>
        <p:spPr>
          <a:xfrm>
            <a:off x="9220200" y="3527425"/>
            <a:ext cx="998538" cy="69532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chemeClr val="tx1"/>
                </a:solidFill>
              </a:rPr>
              <a:t>Distance</a:t>
            </a:r>
            <a:endParaRPr lang="zh-CN" altLang="en-US" dirty="0">
              <a:solidFill>
                <a:schemeClr val="tx1"/>
              </a:solidFill>
            </a:endParaRPr>
          </a:p>
        </p:txBody>
      </p:sp>
      <p:cxnSp>
        <p:nvCxnSpPr>
          <p:cNvPr id="373" name="Straight Arrow Connector 125"/>
          <p:cNvCxnSpPr>
            <a:stCxn id="372" idx="3"/>
          </p:cNvCxnSpPr>
          <p:nvPr/>
        </p:nvCxnSpPr>
        <p:spPr>
          <a:xfrm flipV="1">
            <a:off x="10218738" y="3875088"/>
            <a:ext cx="352425"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125"/>
          <p:cNvCxnSpPr/>
          <p:nvPr/>
        </p:nvCxnSpPr>
        <p:spPr>
          <a:xfrm>
            <a:off x="11222038" y="4127500"/>
            <a:ext cx="0" cy="34925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78"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12413" y="4500563"/>
            <a:ext cx="16224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3" name="Right Brace 7"/>
          <p:cNvSpPr/>
          <p:nvPr/>
        </p:nvSpPr>
        <p:spPr>
          <a:xfrm>
            <a:off x="2755900" y="1531938"/>
            <a:ext cx="201613" cy="2116137"/>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274" name="Right Brace 7"/>
          <p:cNvSpPr/>
          <p:nvPr/>
        </p:nvSpPr>
        <p:spPr>
          <a:xfrm>
            <a:off x="2755900" y="4254500"/>
            <a:ext cx="201613" cy="2116138"/>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18467" name="TextBox 278"/>
          <p:cNvSpPr txBox="1">
            <a:spLocks noChangeArrowheads="1"/>
          </p:cNvSpPr>
          <p:nvPr/>
        </p:nvSpPr>
        <p:spPr bwMode="auto">
          <a:xfrm>
            <a:off x="9804400" y="2165350"/>
            <a:ext cx="2286000" cy="1292225"/>
          </a:xfrm>
          <a:prstGeom prst="rect">
            <a:avLst/>
          </a:prstGeom>
          <a:solidFill>
            <a:schemeClr val="bg1"/>
          </a:solidFill>
          <a:ln w="25400">
            <a:solidFill>
              <a:schemeClr val="tx1"/>
            </a:solidFill>
            <a:miter lim="800000"/>
            <a:headEnd/>
            <a:tailEnd/>
          </a:ln>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a:t>Collect all the distances between the retrieval object and dataset objects </a:t>
            </a:r>
            <a:endParaRPr lang="zh-CN" altLang="en-US"/>
          </a:p>
        </p:txBody>
      </p:sp>
    </p:spTree>
  </p:cSld>
  <p:clrMapOvr>
    <a:masterClrMapping/>
  </p:clrMapOvr>
  <p:transition spd="slow" advTm="1209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wipe(up)">
                                      <p:cBhvr>
                                        <p:cTn id="7" dur="500"/>
                                        <p:tgtEl>
                                          <p:spTgt spid="37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78"/>
                                        </p:tgtEl>
                                        <p:attrNameLst>
                                          <p:attrName>style.visibility</p:attrName>
                                        </p:attrNameLst>
                                      </p:cBhvr>
                                      <p:to>
                                        <p:strVal val="visible"/>
                                      </p:to>
                                    </p:set>
                                    <p:animEffect transition="in" filter="wipe(up)">
                                      <p:cBhvr>
                                        <p:cTn id="11"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9713"/>
            <a:ext cx="10285413" cy="3990975"/>
          </a:xfrm>
        </p:spPr>
        <p:txBody>
          <a:bodyPr rtlCol="0">
            <a:normAutofit lnSpcReduction="10000"/>
          </a:bodyPr>
          <a:lstStyle/>
          <a:p>
            <a:pPr marL="0" indent="0" fontAlgn="auto">
              <a:spcAft>
                <a:spcPts val="0"/>
              </a:spcAft>
              <a:buFont typeface="Arial" pitchFamily="34" charset="0"/>
              <a:buNone/>
              <a:defRPr/>
            </a:pPr>
            <a:endParaRPr lang="en-US" altLang="zh-CN" dirty="0" smtClean="0"/>
          </a:p>
          <a:p>
            <a:pPr fontAlgn="auto">
              <a:spcAft>
                <a:spcPts val="0"/>
              </a:spcAft>
              <a:defRPr/>
            </a:pPr>
            <a:r>
              <a:rPr lang="en-US" altLang="zh-CN" dirty="0" smtClean="0"/>
              <a:t>Previous work</a:t>
            </a:r>
          </a:p>
          <a:p>
            <a:pPr fontAlgn="auto">
              <a:spcAft>
                <a:spcPts val="0"/>
              </a:spcAft>
              <a:defRPr/>
            </a:pPr>
            <a:endParaRPr lang="en-US" altLang="zh-CN" dirty="0" smtClean="0"/>
          </a:p>
          <a:p>
            <a:pPr fontAlgn="auto">
              <a:spcAft>
                <a:spcPts val="0"/>
              </a:spcAft>
              <a:defRPr/>
            </a:pPr>
            <a:r>
              <a:rPr lang="en-US" altLang="zh-CN" dirty="0" smtClean="0"/>
              <a:t>Proposed method</a:t>
            </a:r>
          </a:p>
          <a:p>
            <a:pPr fontAlgn="auto">
              <a:spcAft>
                <a:spcPts val="0"/>
              </a:spcAft>
              <a:defRPr/>
            </a:pPr>
            <a:endParaRPr lang="en-US" altLang="zh-CN" dirty="0" smtClean="0"/>
          </a:p>
          <a:p>
            <a:pPr fontAlgn="auto">
              <a:spcAft>
                <a:spcPts val="0"/>
              </a:spcAft>
              <a:defRPr/>
            </a:pPr>
            <a:r>
              <a:rPr lang="en-US" altLang="zh-CN" dirty="0" smtClean="0"/>
              <a:t>Experiments</a:t>
            </a:r>
          </a:p>
          <a:p>
            <a:pPr fontAlgn="auto">
              <a:spcAft>
                <a:spcPts val="0"/>
              </a:spcAft>
              <a:defRPr/>
            </a:pPr>
            <a:endParaRPr lang="en-US" altLang="zh-CN" dirty="0"/>
          </a:p>
          <a:p>
            <a:pPr fontAlgn="auto">
              <a:spcAft>
                <a:spcPts val="0"/>
              </a:spcAft>
              <a:defRPr/>
            </a:pPr>
            <a:r>
              <a:rPr lang="en-US" altLang="zh-CN" dirty="0" smtClean="0"/>
              <a:t>Conclusion</a:t>
            </a:r>
            <a:endParaRPr lang="en-US" altLang="zh-CN" dirty="0"/>
          </a:p>
          <a:p>
            <a:pPr fontAlgn="auto">
              <a:spcAft>
                <a:spcPts val="0"/>
              </a:spcAft>
              <a:defRPr/>
            </a:pPr>
            <a:endParaRPr lang="en-US" altLang="zh-CN" dirty="0" smtClean="0"/>
          </a:p>
          <a:p>
            <a:pPr marL="0" indent="0" fontAlgn="auto">
              <a:spcAft>
                <a:spcPts val="0"/>
              </a:spcAft>
              <a:buFont typeface="Arial" pitchFamily="34" charset="0"/>
              <a:buNone/>
              <a:defRPr/>
            </a:pPr>
            <a:endParaRPr lang="en-US" altLang="zh-CN" dirty="0" smtClean="0"/>
          </a:p>
          <a:p>
            <a:pPr fontAlgn="auto">
              <a:spcAft>
                <a:spcPts val="0"/>
              </a:spcAft>
              <a:defRPr/>
            </a:pPr>
            <a:endParaRPr lang="zh-CN" altLang="en-US" dirty="0"/>
          </a:p>
        </p:txBody>
      </p:sp>
      <p:sp>
        <p:nvSpPr>
          <p:cNvPr id="19459" name="Title 1"/>
          <p:cNvSpPr>
            <a:spLocks noGrp="1"/>
          </p:cNvSpPr>
          <p:nvPr>
            <p:ph type="title"/>
          </p:nvPr>
        </p:nvSpPr>
        <p:spPr/>
        <p:txBody>
          <a:bodyPr/>
          <a:lstStyle/>
          <a:p>
            <a:pPr algn="ctr"/>
            <a:r>
              <a:rPr lang="en-US" altLang="zh-CN" sz="3200" b="1" smtClean="0"/>
              <a:t>Outline</a:t>
            </a:r>
            <a:endParaRPr lang="zh-CN" altLang="en-US" sz="3200" b="1" smtClean="0"/>
          </a:p>
        </p:txBody>
      </p:sp>
    </p:spTree>
  </p:cSld>
  <p:clrMapOvr>
    <a:masterClrMapping/>
  </p:clrMapOvr>
  <p:transition spd="slow" advTm="174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100" fill="hold"/>
                                        <p:tgtEl>
                                          <p:spTgt spid="3">
                                            <p:txEl>
                                              <p:pRg st="5" end="5"/>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p:cNvSpPr>
          <p:nvPr/>
        </p:nvSpPr>
        <p:spPr bwMode="auto">
          <a:xfrm>
            <a:off x="990600" y="15557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90000"/>
              </a:lnSpc>
            </a:pPr>
            <a:r>
              <a:rPr lang="en-US" altLang="zh-CN" sz="2800" b="1">
                <a:latin typeface="Calibri Light" pitchFamily="34" charset="0"/>
              </a:rPr>
              <a:t>Datasets </a:t>
            </a:r>
            <a:endParaRPr lang="zh-CN" altLang="en-US" sz="2800" b="1">
              <a:latin typeface="Calibri Light"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1306513"/>
            <a:ext cx="24082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3386138"/>
            <a:ext cx="24082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875" y="1306513"/>
            <a:ext cx="24082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84200" y="5532438"/>
            <a:ext cx="6980238" cy="369887"/>
          </a:xfrm>
          <a:prstGeom prst="rect">
            <a:avLst/>
          </a:prstGeom>
        </p:spPr>
        <p:txBody>
          <a:bodyPr>
            <a:spAutoFit/>
          </a:bodyPr>
          <a:lstStyle/>
          <a:p>
            <a:pPr algn="just" fontAlgn="auto">
              <a:spcBef>
                <a:spcPts val="0"/>
              </a:spcBef>
              <a:spcAft>
                <a:spcPts val="0"/>
              </a:spcAft>
              <a:defRPr/>
            </a:pPr>
            <a:r>
              <a:rPr lang="en-US" altLang="zh-CN" b="1" dirty="0">
                <a:latin typeface="+mj-lt"/>
                <a:ea typeface="+mj-ea"/>
                <a:cs typeface="+mj-cs"/>
              </a:rPr>
              <a:t>Figure 1: Examples from ETH, MVRED, NTU-60 datasets respectively</a:t>
            </a:r>
            <a:endParaRPr lang="zh-CN" altLang="en-US" b="1" dirty="0">
              <a:latin typeface="+mj-lt"/>
              <a:ea typeface="+mj-ea"/>
              <a:cs typeface="+mj-cs"/>
            </a:endParaRPr>
          </a:p>
        </p:txBody>
      </p:sp>
      <p:sp>
        <p:nvSpPr>
          <p:cNvPr id="4" name="矩形 3"/>
          <p:cNvSpPr/>
          <p:nvPr/>
        </p:nvSpPr>
        <p:spPr>
          <a:xfrm>
            <a:off x="6248400" y="1260475"/>
            <a:ext cx="5257800" cy="3694113"/>
          </a:xfrm>
          <a:prstGeom prst="rect">
            <a:avLst/>
          </a:prstGeom>
        </p:spPr>
        <p:txBody>
          <a:bodyPr>
            <a:spAutoFit/>
          </a:bodyPr>
          <a:lstStyle/>
          <a:p>
            <a:pPr marL="285750" indent="-285750" algn="just" fontAlgn="auto">
              <a:spcBef>
                <a:spcPts val="0"/>
              </a:spcBef>
              <a:spcAft>
                <a:spcPts val="0"/>
              </a:spcAft>
              <a:buFont typeface="Arial" pitchFamily="34" charset="0"/>
              <a:buChar char="•"/>
              <a:defRPr/>
            </a:pPr>
            <a:r>
              <a:rPr lang="en-US" altLang="zh-CN" b="1" dirty="0">
                <a:latin typeface="+mj-lt"/>
                <a:ea typeface="+mj-ea"/>
                <a:cs typeface="+mj-cs"/>
              </a:rPr>
              <a:t>ETH 3D object dataset (</a:t>
            </a:r>
            <a:r>
              <a:rPr lang="en-US" altLang="zh-CN" b="1" dirty="0" err="1">
                <a:latin typeface="+mj-lt"/>
                <a:ea typeface="+mj-ea"/>
                <a:cs typeface="+mj-cs"/>
              </a:rPr>
              <a:t>Ess</a:t>
            </a:r>
            <a:r>
              <a:rPr lang="en-US" altLang="zh-CN" b="1" dirty="0">
                <a:latin typeface="+mj-lt"/>
                <a:ea typeface="+mj-ea"/>
                <a:cs typeface="+mj-cs"/>
              </a:rPr>
              <a:t> et al. 2008), where it contains 80 objects belonging to 8 categories, and each object from ETH includes 41 different view s.</a:t>
            </a:r>
          </a:p>
          <a:p>
            <a:pPr algn="just" fontAlgn="auto">
              <a:spcBef>
                <a:spcPts val="0"/>
              </a:spcBef>
              <a:spcAft>
                <a:spcPts val="0"/>
              </a:spcAft>
              <a:defRPr/>
            </a:pPr>
            <a:endParaRPr lang="en-US" altLang="zh-CN" b="1" dirty="0">
              <a:latin typeface="+mj-lt"/>
              <a:ea typeface="+mj-ea"/>
              <a:cs typeface="+mj-cs"/>
            </a:endParaRPr>
          </a:p>
          <a:p>
            <a:pPr algn="just" fontAlgn="auto">
              <a:spcBef>
                <a:spcPts val="0"/>
              </a:spcBef>
              <a:spcAft>
                <a:spcPts val="0"/>
              </a:spcAft>
              <a:defRPr/>
            </a:pPr>
            <a:endParaRPr lang="en-US" altLang="zh-CN" b="1" dirty="0">
              <a:latin typeface="+mj-lt"/>
              <a:ea typeface="+mj-ea"/>
              <a:cs typeface="+mj-cs"/>
            </a:endParaRPr>
          </a:p>
          <a:p>
            <a:pPr marL="285750" indent="-285750" algn="just" fontAlgn="auto">
              <a:spcBef>
                <a:spcPts val="0"/>
              </a:spcBef>
              <a:spcAft>
                <a:spcPts val="0"/>
              </a:spcAft>
              <a:buFont typeface="Arial" pitchFamily="34" charset="0"/>
              <a:buChar char="•"/>
              <a:defRPr/>
            </a:pPr>
            <a:r>
              <a:rPr lang="en-US" altLang="zh-CN" b="1" dirty="0">
                <a:latin typeface="+mj-lt"/>
                <a:ea typeface="+mj-ea"/>
                <a:cs typeface="+mj-cs"/>
              </a:rPr>
              <a:t>NTU-60 3D model dataset (Chen et al. 2003), where it contains 549 objects belonging to 47 categories, and each object from NTU-60 includes 60 views.</a:t>
            </a:r>
          </a:p>
          <a:p>
            <a:pPr marL="285750" indent="-285750" algn="just" fontAlgn="auto">
              <a:spcBef>
                <a:spcPts val="0"/>
              </a:spcBef>
              <a:spcAft>
                <a:spcPts val="0"/>
              </a:spcAft>
              <a:buFont typeface="Arial" pitchFamily="34" charset="0"/>
              <a:buChar char="•"/>
              <a:defRPr/>
            </a:pPr>
            <a:endParaRPr lang="en-US" altLang="zh-CN" b="1" dirty="0">
              <a:latin typeface="+mj-lt"/>
              <a:ea typeface="+mj-ea"/>
              <a:cs typeface="+mj-cs"/>
            </a:endParaRPr>
          </a:p>
          <a:p>
            <a:pPr marL="285750" indent="-285750" algn="just" fontAlgn="auto">
              <a:spcBef>
                <a:spcPts val="0"/>
              </a:spcBef>
              <a:spcAft>
                <a:spcPts val="0"/>
              </a:spcAft>
              <a:buFont typeface="Arial" pitchFamily="34" charset="0"/>
              <a:buChar char="•"/>
              <a:defRPr/>
            </a:pPr>
            <a:endParaRPr lang="en-US" altLang="zh-CN" b="1" dirty="0">
              <a:latin typeface="+mj-lt"/>
              <a:ea typeface="+mj-ea"/>
              <a:cs typeface="+mj-cs"/>
            </a:endParaRPr>
          </a:p>
          <a:p>
            <a:pPr marL="285750" indent="-285750" algn="just" fontAlgn="auto">
              <a:spcBef>
                <a:spcPts val="0"/>
              </a:spcBef>
              <a:spcAft>
                <a:spcPts val="0"/>
              </a:spcAft>
              <a:buFont typeface="Arial" pitchFamily="34" charset="0"/>
              <a:buChar char="•"/>
              <a:defRPr/>
            </a:pPr>
            <a:r>
              <a:rPr lang="en-US" altLang="zh-CN" b="1" dirty="0">
                <a:latin typeface="+mj-lt"/>
                <a:ea typeface="+mj-ea"/>
                <a:cs typeface="+mj-cs"/>
              </a:rPr>
              <a:t>MVRED 3D object dataset (Liu et al. 2016), where it contains 505 objects belonging to 61 categories, and each object from MVRED includes 36 different views.</a:t>
            </a:r>
            <a:endParaRPr lang="zh-CN" altLang="en-US" b="1" dirty="0">
              <a:latin typeface="+mj-lt"/>
              <a:ea typeface="+mj-ea"/>
              <a:cs typeface="+mj-cs"/>
            </a:endParaRPr>
          </a:p>
        </p:txBody>
      </p:sp>
      <p:sp>
        <p:nvSpPr>
          <p:cNvPr id="9" name="TextBox 8"/>
          <p:cNvSpPr txBox="1"/>
          <p:nvPr/>
        </p:nvSpPr>
        <p:spPr>
          <a:xfrm>
            <a:off x="584200" y="5902325"/>
            <a:ext cx="12192000" cy="923925"/>
          </a:xfrm>
          <a:prstGeom prst="rect">
            <a:avLst/>
          </a:prstGeom>
          <a:noFill/>
        </p:spPr>
        <p:txBody>
          <a:bodyPr>
            <a:spAutoFit/>
          </a:bodyPr>
          <a:lstStyle/>
          <a:p>
            <a:pPr fontAlgn="auto">
              <a:spcBef>
                <a:spcPts val="0"/>
              </a:spcBef>
              <a:spcAft>
                <a:spcPts val="0"/>
              </a:spcAft>
              <a:defRPr/>
            </a:pPr>
            <a:r>
              <a:rPr lang="en-US" altLang="zh-CN" dirty="0">
                <a:solidFill>
                  <a:schemeClr val="tx1">
                    <a:lumMod val="50000"/>
                    <a:lumOff val="50000"/>
                  </a:schemeClr>
                </a:solidFill>
                <a:latin typeface="+mn-lt"/>
                <a:ea typeface="+mn-ea"/>
              </a:rPr>
              <a:t>[1] A mobile vision system for robust multi-person tracking [</a:t>
            </a:r>
            <a:r>
              <a:rPr lang="en-US" altLang="zh-CN" dirty="0" err="1">
                <a:solidFill>
                  <a:schemeClr val="tx1">
                    <a:lumMod val="50000"/>
                    <a:lumOff val="50000"/>
                  </a:schemeClr>
                </a:solidFill>
                <a:latin typeface="+mn-lt"/>
                <a:ea typeface="+mn-ea"/>
              </a:rPr>
              <a:t>Ess</a:t>
            </a:r>
            <a:r>
              <a:rPr lang="en-US" altLang="zh-CN" dirty="0">
                <a:solidFill>
                  <a:schemeClr val="tx1">
                    <a:lumMod val="50000"/>
                    <a:lumOff val="50000"/>
                  </a:schemeClr>
                </a:solidFill>
                <a:latin typeface="+mn-lt"/>
                <a:ea typeface="+mn-ea"/>
              </a:rPr>
              <a:t> et al. 2008]</a:t>
            </a:r>
          </a:p>
          <a:p>
            <a:pPr fontAlgn="auto">
              <a:spcBef>
                <a:spcPts val="0"/>
              </a:spcBef>
              <a:spcAft>
                <a:spcPts val="0"/>
              </a:spcAft>
              <a:defRPr/>
            </a:pPr>
            <a:r>
              <a:rPr lang="en-US" altLang="zh-CN" dirty="0">
                <a:solidFill>
                  <a:schemeClr val="tx1">
                    <a:lumMod val="50000"/>
                    <a:lumOff val="50000"/>
                  </a:schemeClr>
                </a:solidFill>
                <a:latin typeface="+mn-lt"/>
                <a:ea typeface="+mn-ea"/>
              </a:rPr>
              <a:t>[2] On visual similarity based 3-D model retrieval [Chen et al. 2003]</a:t>
            </a:r>
          </a:p>
          <a:p>
            <a:pPr fontAlgn="auto">
              <a:spcBef>
                <a:spcPts val="0"/>
              </a:spcBef>
              <a:spcAft>
                <a:spcPts val="0"/>
              </a:spcAft>
              <a:defRPr/>
            </a:pPr>
            <a:r>
              <a:rPr lang="en-US" altLang="zh-CN" dirty="0">
                <a:solidFill>
                  <a:schemeClr val="tx1">
                    <a:lumMod val="50000"/>
                    <a:lumOff val="50000"/>
                  </a:schemeClr>
                </a:solidFill>
                <a:latin typeface="+mn-lt"/>
                <a:ea typeface="+mn-ea"/>
              </a:rPr>
              <a:t>[3] Multimodal clique-graph matching for view-based 3d model retrieval[Liu et al. 2016]</a:t>
            </a:r>
            <a:endParaRPr lang="zh-CN" altLang="en-US" dirty="0">
              <a:solidFill>
                <a:schemeClr val="tx1">
                  <a:lumMod val="50000"/>
                  <a:lumOff val="50000"/>
                </a:schemeClr>
              </a:solidFill>
              <a:latin typeface="+mn-lt"/>
              <a:ea typeface="+mn-ea"/>
            </a:endParaRPr>
          </a:p>
        </p:txBody>
      </p:sp>
      <p:sp>
        <p:nvSpPr>
          <p:cNvPr id="10" name="矩形 9"/>
          <p:cNvSpPr/>
          <p:nvPr/>
        </p:nvSpPr>
        <p:spPr>
          <a:xfrm>
            <a:off x="1690688" y="3082925"/>
            <a:ext cx="749300" cy="369888"/>
          </a:xfrm>
          <a:prstGeom prst="rect">
            <a:avLst/>
          </a:prstGeom>
        </p:spPr>
        <p:txBody>
          <a:bodyPr>
            <a:spAutoFit/>
          </a:bodyPr>
          <a:lstStyle/>
          <a:p>
            <a:pPr algn="ctr" fontAlgn="auto">
              <a:spcBef>
                <a:spcPts val="0"/>
              </a:spcBef>
              <a:spcAft>
                <a:spcPts val="0"/>
              </a:spcAft>
              <a:defRPr/>
            </a:pPr>
            <a:r>
              <a:rPr lang="en-US" altLang="zh-CN" b="1" dirty="0">
                <a:latin typeface="+mj-lt"/>
                <a:ea typeface="+mj-ea"/>
                <a:cs typeface="+mj-cs"/>
              </a:rPr>
              <a:t>ETH</a:t>
            </a:r>
            <a:endParaRPr lang="zh-CN" altLang="en-US" b="1" dirty="0">
              <a:latin typeface="+mj-lt"/>
              <a:ea typeface="+mj-ea"/>
              <a:cs typeface="+mj-cs"/>
            </a:endParaRPr>
          </a:p>
        </p:txBody>
      </p:sp>
      <p:sp>
        <p:nvSpPr>
          <p:cNvPr id="11" name="矩形 10"/>
          <p:cNvSpPr/>
          <p:nvPr/>
        </p:nvSpPr>
        <p:spPr>
          <a:xfrm>
            <a:off x="4464050" y="3090864"/>
            <a:ext cx="1123950" cy="369332"/>
          </a:xfrm>
          <a:prstGeom prst="rect">
            <a:avLst/>
          </a:prstGeom>
        </p:spPr>
        <p:txBody>
          <a:bodyPr wrap="square">
            <a:spAutoFit/>
          </a:bodyPr>
          <a:lstStyle/>
          <a:p>
            <a:pPr algn="just" fontAlgn="auto">
              <a:spcBef>
                <a:spcPts val="0"/>
              </a:spcBef>
              <a:spcAft>
                <a:spcPts val="0"/>
              </a:spcAft>
              <a:defRPr/>
            </a:pPr>
            <a:r>
              <a:rPr lang="en-US" altLang="zh-CN" b="1" dirty="0">
                <a:latin typeface="+mj-lt"/>
                <a:ea typeface="+mj-ea"/>
                <a:cs typeface="+mj-cs"/>
              </a:rPr>
              <a:t>MVRED</a:t>
            </a:r>
            <a:endParaRPr lang="zh-CN" altLang="en-US" b="1" dirty="0">
              <a:latin typeface="+mj-lt"/>
              <a:ea typeface="+mj-ea"/>
              <a:cs typeface="+mj-cs"/>
            </a:endParaRPr>
          </a:p>
        </p:txBody>
      </p:sp>
      <p:sp>
        <p:nvSpPr>
          <p:cNvPr id="12" name="矩形 11"/>
          <p:cNvSpPr/>
          <p:nvPr/>
        </p:nvSpPr>
        <p:spPr>
          <a:xfrm>
            <a:off x="3006725" y="5124450"/>
            <a:ext cx="1226608" cy="369332"/>
          </a:xfrm>
          <a:prstGeom prst="rect">
            <a:avLst/>
          </a:prstGeom>
        </p:spPr>
        <p:txBody>
          <a:bodyPr wrap="square">
            <a:spAutoFit/>
          </a:bodyPr>
          <a:lstStyle/>
          <a:p>
            <a:pPr algn="just" fontAlgn="auto">
              <a:spcBef>
                <a:spcPts val="0"/>
              </a:spcBef>
              <a:spcAft>
                <a:spcPts val="0"/>
              </a:spcAft>
              <a:defRPr/>
            </a:pPr>
            <a:r>
              <a:rPr lang="en-US" altLang="zh-CN" b="1" dirty="0">
                <a:latin typeface="+mj-lt"/>
                <a:ea typeface="+mj-ea"/>
                <a:cs typeface="+mj-cs"/>
              </a:rPr>
              <a:t>NTU-60</a:t>
            </a:r>
            <a:endParaRPr lang="zh-CN" altLang="en-US" b="1" dirty="0">
              <a:latin typeface="+mj-lt"/>
              <a:ea typeface="+mj-ea"/>
              <a:cs typeface="+mj-cs"/>
            </a:endParaRPr>
          </a:p>
        </p:txBody>
      </p:sp>
    </p:spTree>
  </p:cSld>
  <p:clrMapOvr>
    <a:masterClrMapping/>
  </p:clrMapOvr>
  <p:transition spd="slow" advTm="2468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par>
                                <p:cTn id="11" presetID="10"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9713"/>
            <a:ext cx="10285413" cy="3990975"/>
          </a:xfrm>
        </p:spPr>
        <p:txBody>
          <a:bodyPr rtlCol="0">
            <a:normAutofit lnSpcReduction="10000"/>
          </a:bodyPr>
          <a:lstStyle/>
          <a:p>
            <a:pPr marL="0" indent="0" fontAlgn="auto">
              <a:spcAft>
                <a:spcPts val="0"/>
              </a:spcAft>
              <a:buFont typeface="Arial" pitchFamily="34" charset="0"/>
              <a:buNone/>
              <a:defRPr/>
            </a:pPr>
            <a:endParaRPr lang="en-US" altLang="zh-CN" dirty="0" smtClean="0"/>
          </a:p>
          <a:p>
            <a:pPr fontAlgn="auto">
              <a:spcAft>
                <a:spcPts val="0"/>
              </a:spcAft>
              <a:defRPr/>
            </a:pPr>
            <a:r>
              <a:rPr lang="en-US" altLang="zh-CN" dirty="0" smtClean="0"/>
              <a:t>Previous work</a:t>
            </a:r>
          </a:p>
          <a:p>
            <a:pPr fontAlgn="auto">
              <a:spcAft>
                <a:spcPts val="0"/>
              </a:spcAft>
              <a:defRPr/>
            </a:pPr>
            <a:endParaRPr lang="en-US" altLang="zh-CN" dirty="0" smtClean="0"/>
          </a:p>
          <a:p>
            <a:pPr fontAlgn="auto">
              <a:spcAft>
                <a:spcPts val="0"/>
              </a:spcAft>
              <a:defRPr/>
            </a:pPr>
            <a:r>
              <a:rPr lang="en-US" altLang="zh-CN" dirty="0" smtClean="0"/>
              <a:t>Proposed method</a:t>
            </a:r>
          </a:p>
          <a:p>
            <a:pPr fontAlgn="auto">
              <a:spcAft>
                <a:spcPts val="0"/>
              </a:spcAft>
              <a:defRPr/>
            </a:pPr>
            <a:endParaRPr lang="en-US" altLang="zh-CN" dirty="0" smtClean="0"/>
          </a:p>
          <a:p>
            <a:pPr fontAlgn="auto">
              <a:spcAft>
                <a:spcPts val="0"/>
              </a:spcAft>
              <a:defRPr/>
            </a:pPr>
            <a:r>
              <a:rPr lang="en-US" altLang="zh-CN" dirty="0" smtClean="0"/>
              <a:t>Experiments</a:t>
            </a:r>
          </a:p>
          <a:p>
            <a:pPr fontAlgn="auto">
              <a:spcAft>
                <a:spcPts val="0"/>
              </a:spcAft>
              <a:defRPr/>
            </a:pPr>
            <a:endParaRPr lang="en-US" altLang="zh-CN" dirty="0"/>
          </a:p>
          <a:p>
            <a:pPr fontAlgn="auto">
              <a:spcAft>
                <a:spcPts val="0"/>
              </a:spcAft>
              <a:defRPr/>
            </a:pPr>
            <a:r>
              <a:rPr lang="en-US" altLang="zh-CN" dirty="0" smtClean="0"/>
              <a:t>Conclusion</a:t>
            </a:r>
            <a:endParaRPr lang="en-US" altLang="zh-CN" dirty="0"/>
          </a:p>
          <a:p>
            <a:pPr fontAlgn="auto">
              <a:spcAft>
                <a:spcPts val="0"/>
              </a:spcAft>
              <a:defRPr/>
            </a:pPr>
            <a:endParaRPr lang="en-US" altLang="zh-CN" dirty="0" smtClean="0"/>
          </a:p>
          <a:p>
            <a:pPr marL="0" indent="0" fontAlgn="auto">
              <a:spcAft>
                <a:spcPts val="0"/>
              </a:spcAft>
              <a:buFont typeface="Arial" pitchFamily="34" charset="0"/>
              <a:buNone/>
              <a:defRPr/>
            </a:pPr>
            <a:endParaRPr lang="en-US" altLang="zh-CN" dirty="0" smtClean="0"/>
          </a:p>
          <a:p>
            <a:pPr fontAlgn="auto">
              <a:spcAft>
                <a:spcPts val="0"/>
              </a:spcAft>
              <a:defRPr/>
            </a:pPr>
            <a:endParaRPr lang="zh-CN" altLang="en-US" dirty="0"/>
          </a:p>
        </p:txBody>
      </p:sp>
      <p:sp>
        <p:nvSpPr>
          <p:cNvPr id="60" name="Title 1"/>
          <p:cNvSpPr>
            <a:spLocks noGrp="1"/>
          </p:cNvSpPr>
          <p:nvPr>
            <p:ph type="title"/>
          </p:nvPr>
        </p:nvSpPr>
        <p:spPr/>
        <p:txBody>
          <a:bodyPr/>
          <a:lstStyle/>
          <a:p>
            <a:pPr algn="ctr"/>
            <a:r>
              <a:rPr lang="en-US" altLang="zh-CN" sz="3200" b="1" smtClean="0"/>
              <a:t>Outline</a:t>
            </a:r>
            <a:endParaRPr lang="zh-CN" altLang="en-US" sz="3200" b="1" smtClean="0"/>
          </a:p>
        </p:txBody>
      </p:sp>
    </p:spTree>
  </p:cSld>
  <p:clrMapOvr>
    <a:masterClrMapping/>
  </p:clrMapOvr>
  <p:transition spd="slow" advTm="916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590550" y="1765300"/>
          <a:ext cx="10715626" cy="2106613"/>
        </p:xfrm>
        <a:graphic>
          <a:graphicData uri="http://schemas.openxmlformats.org/drawingml/2006/table">
            <a:tbl>
              <a:tblPr firstRow="1" bandRow="1">
                <a:tableStyleId>{5940675A-B579-460E-94D1-54222C63F5DA}</a:tableStyleId>
              </a:tblPr>
              <a:tblGrid>
                <a:gridCol w="2332454"/>
                <a:gridCol w="927126"/>
                <a:gridCol w="1200384"/>
                <a:gridCol w="1161347"/>
                <a:gridCol w="950939"/>
                <a:gridCol w="1190625"/>
                <a:gridCol w="1371600"/>
                <a:gridCol w="1581151"/>
              </a:tblGrid>
              <a:tr h="567084">
                <a:tc rowSpan="2">
                  <a:txBody>
                    <a:bodyPr/>
                    <a:lstStyle/>
                    <a:p>
                      <a:pPr algn="ctr"/>
                      <a:r>
                        <a:rPr lang="en-US" altLang="zh-CN" sz="1600" b="1" dirty="0" smtClean="0"/>
                        <a:t>Datasets</a:t>
                      </a:r>
                      <a:endParaRPr lang="zh-CN" altLang="en-US" sz="1600" b="1" dirty="0"/>
                    </a:p>
                  </a:txBody>
                  <a:tcPr marT="45729" marB="45729" anchor="ctr">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en-US" altLang="zh-CN" sz="1600" b="1" dirty="0" smtClean="0"/>
                        <a:t>Original</a:t>
                      </a:r>
                      <a:r>
                        <a:rPr lang="en-US" altLang="zh-CN" sz="1600" b="1" baseline="0" dirty="0" smtClean="0"/>
                        <a:t> Samples</a:t>
                      </a:r>
                      <a:endParaRPr lang="zh-CN" altLang="en-US" sz="1600" b="1" dirty="0"/>
                    </a:p>
                  </a:txBody>
                  <a:tcPr marT="45729" marB="0" anchor="ctr">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sz="1600" b="1" dirty="0"/>
                    </a:p>
                  </a:txBody>
                  <a:tcPr marB="0" anchor="b">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endParaRPr lang="zh-CN" altLang="en-US" sz="1600" b="1" dirty="0"/>
                    </a:p>
                  </a:txBody>
                  <a:tcPr marB="0" anchor="b">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endParaRPr lang="zh-CN" altLang="en-US" sz="1600" b="1" dirty="0"/>
                    </a:p>
                  </a:txBody>
                  <a:tcPr marB="0" anchor="b">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3">
                  <a:txBody>
                    <a:bodyPr/>
                    <a:lstStyle/>
                    <a:p>
                      <a:pPr algn="ctr"/>
                      <a:r>
                        <a:rPr lang="en-US" altLang="zh-CN" sz="1600" b="1" dirty="0" smtClean="0"/>
                        <a:t>Group Pair Samples</a:t>
                      </a:r>
                      <a:endParaRPr lang="zh-CN" altLang="en-US" sz="1600" b="1" dirty="0"/>
                    </a:p>
                  </a:txBody>
                  <a:tcPr marT="45729" marB="0" anchor="ctr">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600" b="1" dirty="0"/>
                    </a:p>
                  </a:txBody>
                  <a:tcPr marB="0" anchor="b">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endParaRPr lang="zh-CN" altLang="en-US" sz="1600" b="1" dirty="0"/>
                    </a:p>
                  </a:txBody>
                  <a:tcPr marB="0" anchor="b">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533500">
                <a:tc vMerge="1">
                  <a:txBody>
                    <a:bodyPr/>
                    <a:lstStyle/>
                    <a:p>
                      <a:endParaRPr lang="zh-CN" altLang="en-US" sz="200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t>Objects</a:t>
                      </a:r>
                      <a:endParaRPr lang="zh-CN" altLang="en-US" sz="1600" b="1" dirty="0"/>
                    </a:p>
                  </a:txBody>
                  <a:tcPr marT="0" marB="45729"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t>Views</a:t>
                      </a:r>
                    </a:p>
                    <a:p>
                      <a:pPr algn="ctr"/>
                      <a:r>
                        <a:rPr lang="en-US" altLang="zh-CN" sz="1600" b="1" dirty="0" smtClean="0"/>
                        <a:t>(one object)</a:t>
                      </a:r>
                      <a:endParaRPr lang="zh-CN" altLang="en-US" sz="1600" b="1" dirty="0"/>
                    </a:p>
                  </a:txBody>
                  <a:tcPr marT="0" marB="45729"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t>Views</a:t>
                      </a:r>
                    </a:p>
                    <a:p>
                      <a:pPr algn="ctr"/>
                      <a:r>
                        <a:rPr lang="en-US" altLang="zh-CN" sz="1600" b="1" dirty="0" smtClean="0"/>
                        <a:t>(all objects)</a:t>
                      </a:r>
                      <a:endParaRPr lang="zh-CN" altLang="en-US" sz="1600" b="1" dirty="0"/>
                    </a:p>
                  </a:txBody>
                  <a:tcPr marT="0" marB="45729"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t>Views in Group</a:t>
                      </a:r>
                      <a:endParaRPr lang="zh-CN" altLang="en-US" sz="1600" b="1" dirty="0"/>
                    </a:p>
                  </a:txBody>
                  <a:tcPr marT="0" marB="45729"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t>Groups</a:t>
                      </a:r>
                    </a:p>
                    <a:p>
                      <a:pPr algn="ctr"/>
                      <a:r>
                        <a:rPr lang="en-US" altLang="zh-CN" sz="1600" b="1" dirty="0" smtClean="0"/>
                        <a:t>(one object)</a:t>
                      </a:r>
                      <a:endParaRPr lang="zh-CN" altLang="en-US" sz="1600" b="1" dirty="0" smtClean="0"/>
                    </a:p>
                  </a:txBody>
                  <a:tcPr marT="0" marB="45729"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t>Group</a:t>
                      </a:r>
                      <a:r>
                        <a:rPr lang="en-US" altLang="zh-CN" sz="1600" b="1" baseline="0" dirty="0" smtClean="0"/>
                        <a:t> pairs</a:t>
                      </a:r>
                      <a:endParaRPr lang="en-US" altLang="zh-CN" sz="1600" b="1" dirty="0" smtClean="0"/>
                    </a:p>
                    <a:p>
                      <a:pPr algn="ctr"/>
                      <a:r>
                        <a:rPr lang="en-US" altLang="zh-CN" sz="1600" b="1" dirty="0" smtClean="0"/>
                        <a:t>(two objects)</a:t>
                      </a:r>
                      <a:endParaRPr lang="zh-CN" altLang="en-US" sz="1600" b="1" dirty="0" smtClean="0"/>
                    </a:p>
                  </a:txBody>
                  <a:tcPr marT="0" marB="45729"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t>All Group</a:t>
                      </a:r>
                      <a:r>
                        <a:rPr lang="en-US" altLang="zh-CN" sz="1600" b="1" baseline="0" dirty="0" smtClean="0"/>
                        <a:t> pairs</a:t>
                      </a:r>
                      <a:endParaRPr lang="en-US" altLang="zh-CN" sz="1600" b="1" dirty="0" smtClean="0"/>
                    </a:p>
                  </a:txBody>
                  <a:tcPr marT="0" marB="45729"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5343">
                <a:tc>
                  <a:txBody>
                    <a:bodyPr/>
                    <a:lstStyle/>
                    <a:p>
                      <a:pPr algn="l"/>
                      <a:r>
                        <a:rPr lang="en-US" altLang="zh-CN" sz="1600" kern="1200" dirty="0" smtClean="0">
                          <a:solidFill>
                            <a:schemeClr val="tx1"/>
                          </a:solidFill>
                          <a:latin typeface="+mn-lt"/>
                          <a:ea typeface="+mn-ea"/>
                          <a:cs typeface="+mn-cs"/>
                        </a:rPr>
                        <a:t>ETH</a:t>
                      </a:r>
                      <a:endParaRPr lang="zh-CN" altLang="en-US" sz="1600" kern="1200" dirty="0">
                        <a:solidFill>
                          <a:schemeClr val="tx1"/>
                        </a:solidFill>
                        <a:latin typeface="+mn-lt"/>
                        <a:ea typeface="+mn-ea"/>
                        <a:cs typeface="+mn-cs"/>
                      </a:endParaRPr>
                    </a:p>
                  </a:txBody>
                  <a:tcPr marT="45729" marB="45729"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smtClean="0"/>
                        <a:t>80</a:t>
                      </a:r>
                      <a:endParaRPr lang="zh-CN" altLang="en-US" sz="1600" dirty="0"/>
                    </a:p>
                  </a:txBody>
                  <a:tcPr marT="45729" marB="45729"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smtClean="0"/>
                        <a:t>41</a:t>
                      </a:r>
                      <a:endParaRPr lang="zh-CN" altLang="en-US" sz="1600" dirty="0"/>
                    </a:p>
                  </a:txBody>
                  <a:tcPr marT="45729" marB="45729"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smtClean="0"/>
                        <a:t>3280</a:t>
                      </a:r>
                      <a:endParaRPr lang="zh-CN" altLang="en-US" sz="1600" dirty="0"/>
                    </a:p>
                  </a:txBody>
                  <a:tcPr marT="45729" marB="45729"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smtClean="0"/>
                        <a:t>3</a:t>
                      </a:r>
                      <a:endParaRPr lang="zh-CN" altLang="en-US" sz="1600" dirty="0"/>
                    </a:p>
                  </a:txBody>
                  <a:tcPr marT="45729" marB="45729"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smtClean="0"/>
                        <a:t>10660</a:t>
                      </a:r>
                      <a:endParaRPr lang="zh-CN" altLang="en-US" sz="1600" dirty="0"/>
                    </a:p>
                  </a:txBody>
                  <a:tcPr marT="45729" marB="45729"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smtClean="0"/>
                        <a:t>10660</a:t>
                      </a:r>
                      <a:r>
                        <a:rPr lang="en-US" altLang="zh-CN" sz="1600" baseline="30000" dirty="0" smtClean="0"/>
                        <a:t>2</a:t>
                      </a:r>
                      <a:endParaRPr lang="zh-CN" altLang="en-US" sz="1600" baseline="30000" dirty="0"/>
                    </a:p>
                  </a:txBody>
                  <a:tcPr marT="45729" marB="45729"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3160x10660</a:t>
                      </a:r>
                      <a:r>
                        <a:rPr lang="en-US" altLang="zh-CN" sz="1600" baseline="30000" dirty="0" smtClean="0"/>
                        <a:t>2</a:t>
                      </a:r>
                      <a:endParaRPr lang="zh-CN" altLang="en-US" sz="1600" baseline="30000" dirty="0" smtClean="0"/>
                    </a:p>
                  </a:txBody>
                  <a:tcPr marT="45729" marB="45729"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35343">
                <a:tc>
                  <a:txBody>
                    <a:bodyPr/>
                    <a:lstStyle/>
                    <a:p>
                      <a:pPr algn="l"/>
                      <a:r>
                        <a:rPr lang="en-US" altLang="zh-CN" sz="1600" kern="1200" dirty="0" smtClean="0">
                          <a:solidFill>
                            <a:schemeClr val="tx1"/>
                          </a:solidFill>
                          <a:latin typeface="+mn-lt"/>
                          <a:ea typeface="+mn-ea"/>
                          <a:cs typeface="+mn-cs"/>
                        </a:rPr>
                        <a:t>NTU-60</a:t>
                      </a:r>
                      <a:endParaRPr lang="zh-CN" altLang="en-US" sz="1600" kern="1200" dirty="0">
                        <a:solidFill>
                          <a:schemeClr val="tx1"/>
                        </a:solidFill>
                        <a:latin typeface="+mn-lt"/>
                        <a:ea typeface="+mn-ea"/>
                        <a:cs typeface="+mn-cs"/>
                      </a:endParaRPr>
                    </a:p>
                  </a:txBody>
                  <a:tcPr marT="45729" marB="4572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smtClean="0"/>
                        <a:t>549</a:t>
                      </a:r>
                      <a:endParaRPr lang="zh-CN" altLang="en-US" sz="1600" dirty="0"/>
                    </a:p>
                  </a:txBody>
                  <a:tcPr marT="45729" marB="4572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smtClean="0"/>
                        <a:t>60</a:t>
                      </a:r>
                      <a:endParaRPr lang="zh-CN" altLang="en-US" sz="1600" dirty="0"/>
                    </a:p>
                  </a:txBody>
                  <a:tcPr marT="45729" marB="4572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smtClean="0"/>
                        <a:t>32940</a:t>
                      </a:r>
                      <a:endParaRPr lang="zh-CN" altLang="en-US" sz="1600" dirty="0"/>
                    </a:p>
                  </a:txBody>
                  <a:tcPr marT="45729" marB="4572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smtClean="0"/>
                        <a:t>3</a:t>
                      </a:r>
                      <a:endParaRPr lang="zh-CN" altLang="en-US" sz="1600" dirty="0"/>
                    </a:p>
                  </a:txBody>
                  <a:tcPr marT="45729" marB="4572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smtClean="0"/>
                        <a:t>34220</a:t>
                      </a:r>
                      <a:endParaRPr lang="zh-CN" altLang="en-US" sz="1600" dirty="0"/>
                    </a:p>
                  </a:txBody>
                  <a:tcPr marT="45729" marB="4572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34220</a:t>
                      </a:r>
                      <a:r>
                        <a:rPr lang="en-US" altLang="zh-CN" sz="1600" baseline="30000" dirty="0" smtClean="0"/>
                        <a:t>2</a:t>
                      </a:r>
                      <a:endParaRPr lang="zh-CN" altLang="en-US" sz="1600" baseline="30000" dirty="0" smtClean="0"/>
                    </a:p>
                  </a:txBody>
                  <a:tcPr marT="45729" marB="4572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150426x34220</a:t>
                      </a:r>
                      <a:r>
                        <a:rPr lang="en-US" altLang="zh-CN" sz="1600" baseline="30000" dirty="0" smtClean="0"/>
                        <a:t>2</a:t>
                      </a:r>
                      <a:endParaRPr lang="zh-CN" altLang="en-US" sz="1600" baseline="30000" dirty="0" smtClean="0"/>
                    </a:p>
                  </a:txBody>
                  <a:tcPr marT="45729" marB="4572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35343">
                <a:tc>
                  <a:txBody>
                    <a:bodyPr/>
                    <a:lstStyle/>
                    <a:p>
                      <a:pPr algn="l"/>
                      <a:r>
                        <a:rPr lang="en-US" altLang="zh-CN" sz="1600" baseline="0" dirty="0" smtClean="0"/>
                        <a:t>MVRED</a:t>
                      </a:r>
                      <a:endParaRPr lang="zh-CN" altLang="en-US" sz="1600" dirty="0"/>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505</a:t>
                      </a:r>
                      <a:endParaRPr lang="zh-CN" altLang="en-US" sz="1600" dirty="0"/>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36</a:t>
                      </a:r>
                      <a:endParaRPr lang="zh-CN" altLang="en-US" sz="1600" dirty="0"/>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18180</a:t>
                      </a:r>
                      <a:endParaRPr lang="zh-CN" altLang="en-US" sz="1600" dirty="0"/>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3</a:t>
                      </a:r>
                      <a:endParaRPr lang="zh-CN" altLang="en-US" sz="1600" dirty="0"/>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7140</a:t>
                      </a:r>
                      <a:endParaRPr lang="zh-CN" altLang="en-US" sz="1600" dirty="0"/>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7140</a:t>
                      </a:r>
                      <a:r>
                        <a:rPr lang="en-US" altLang="zh-CN" sz="1600" baseline="30000" dirty="0" smtClean="0"/>
                        <a:t>2</a:t>
                      </a:r>
                      <a:endParaRPr lang="zh-CN" altLang="en-US" sz="1600" baseline="30000" dirty="0" smtClean="0"/>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127260x7140</a:t>
                      </a:r>
                      <a:r>
                        <a:rPr lang="en-US" altLang="zh-CN" sz="1600" baseline="30000" dirty="0" smtClean="0"/>
                        <a:t>2</a:t>
                      </a:r>
                      <a:endParaRPr lang="zh-CN" altLang="en-US" sz="1600" baseline="30000" dirty="0" smtClean="0"/>
                    </a:p>
                  </a:txBody>
                  <a:tcPr marT="45729" marB="45729"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45" name="Title 1"/>
          <p:cNvSpPr txBox="1">
            <a:spLocks/>
          </p:cNvSpPr>
          <p:nvPr/>
        </p:nvSpPr>
        <p:spPr bwMode="auto">
          <a:xfrm>
            <a:off x="990600" y="5175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90000"/>
              </a:lnSpc>
            </a:pPr>
            <a:r>
              <a:rPr lang="en-US" altLang="zh-CN" sz="2800" b="1">
                <a:latin typeface="Calibri Light" pitchFamily="34" charset="0"/>
              </a:rPr>
              <a:t>Generate group pair samples</a:t>
            </a:r>
            <a:endParaRPr lang="zh-CN" altLang="en-US" sz="2800" b="1">
              <a:latin typeface="Calibri Light" pitchFamily="34" charset="0"/>
            </a:endParaRPr>
          </a:p>
        </p:txBody>
      </p:sp>
      <p:sp>
        <p:nvSpPr>
          <p:cNvPr id="5" name="Flowchart: Process 18"/>
          <p:cNvSpPr/>
          <p:nvPr/>
        </p:nvSpPr>
        <p:spPr>
          <a:xfrm>
            <a:off x="5327650" y="2925763"/>
            <a:ext cx="609600" cy="236537"/>
          </a:xfrm>
          <a:prstGeom prst="flowChartProcess">
            <a:avLst/>
          </a:prstGeom>
          <a:solidFill>
            <a:schemeClr val="bg1">
              <a:alpha val="0"/>
            </a:schemeClr>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Flowchart: Process 16"/>
          <p:cNvSpPr/>
          <p:nvPr/>
        </p:nvSpPr>
        <p:spPr>
          <a:xfrm>
            <a:off x="9734550" y="2909888"/>
            <a:ext cx="1460500" cy="252412"/>
          </a:xfrm>
          <a:prstGeom prst="flowChartProcess">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28" name="TextBox 27"/>
              <p:cNvSpPr txBox="1">
                <a:spLocks noChangeArrowheads="1"/>
              </p:cNvSpPr>
              <p:nvPr/>
            </p:nvSpPr>
            <p:spPr bwMode="auto">
              <a:xfrm>
                <a:off x="6003878" y="4478501"/>
                <a:ext cx="5068094" cy="1036822"/>
              </a:xfrm>
              <a:prstGeom prst="rect">
                <a:avLst/>
              </a:prstGeom>
              <a:noFill/>
              <a:ln w="25400">
                <a:solidFill>
                  <a:schemeClr val="tx1"/>
                </a:solidFill>
                <a:miter lim="800000"/>
                <a:headEnd/>
                <a:tailEnd/>
              </a:ln>
              <a:extLst>
                <a:ext uri="{909E8E84-426E-40DD-AFC4-6F175D3DCCD1}">
                  <a14:hiddenFill>
                    <a:solidFill>
                      <a:srgbClr val="FFFFFF"/>
                    </a:solidFill>
                  </a14:hiddenFill>
                </a:ext>
              </a:extLst>
            </p:spPr>
            <p:txBody>
              <a:bodyPr wrap="square"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b="1" smtClean="0">
                    <a:solidFill>
                      <a:srgbClr val="002060"/>
                    </a:solidFill>
                  </a:rPr>
                  <a:t>Setting </a:t>
                </a:r>
                <a:r>
                  <a:rPr lang="en-US" altLang="zh-CN" b="1" dirty="0" smtClean="0">
                    <a:solidFill>
                      <a:srgbClr val="002060"/>
                    </a:solidFill>
                  </a:rPr>
                  <a:t>the stride as:</a:t>
                </a:r>
              </a:p>
              <a:p>
                <a:pPr algn="ctr"/>
                <a14:m>
                  <m:oMathPara xmlns:m="http://schemas.openxmlformats.org/officeDocument/2006/math">
                    <m:oMathParaPr>
                      <m:jc m:val="centerGroup"/>
                    </m:oMathParaPr>
                    <m:oMath xmlns:m="http://schemas.openxmlformats.org/officeDocument/2006/math">
                      <m:r>
                        <a:rPr lang="en-US" altLang="zh-CN" b="1" i="1" dirty="0" smtClean="0">
                          <a:solidFill>
                            <a:srgbClr val="002060"/>
                          </a:solidFill>
                          <a:latin typeface="Cambria Math" charset="0"/>
                        </a:rPr>
                        <m:t>𝒔𝒕𝒓𝒊𝒅𝒆</m:t>
                      </m:r>
                      <m:r>
                        <a:rPr lang="en-US" altLang="zh-CN" b="1" i="1" dirty="0" smtClean="0">
                          <a:solidFill>
                            <a:srgbClr val="002060"/>
                          </a:solidFill>
                          <a:latin typeface="Cambria Math" charset="0"/>
                        </a:rPr>
                        <m:t>= </m:t>
                      </m:r>
                      <m:f>
                        <m:fPr>
                          <m:ctrlPr>
                            <a:rPr lang="mr-IN" altLang="zh-CN" b="1" i="1" dirty="0" smtClean="0">
                              <a:solidFill>
                                <a:srgbClr val="002060"/>
                              </a:solidFill>
                              <a:latin typeface="Cambria Math" charset="0"/>
                            </a:rPr>
                          </m:ctrlPr>
                        </m:fPr>
                        <m:num>
                          <m:r>
                            <a:rPr lang="en-US" altLang="zh-CN" b="1" i="1" dirty="0" smtClean="0">
                              <a:solidFill>
                                <a:srgbClr val="002060"/>
                              </a:solidFill>
                              <a:latin typeface="Cambria Math" charset="0"/>
                            </a:rPr>
                            <m:t>𝒕𝒉𝒆</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𝒗𝒊𝒆𝒘</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𝒏𝒖𝒎𝒃𝒆𝒓</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𝒐𝒇</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𝒆𝒂𝒄𝒉</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𝒐𝒃𝒋𝒆𝒄𝒕</m:t>
                          </m:r>
                        </m:num>
                        <m:den>
                          <m:r>
                            <a:rPr lang="en-US" altLang="zh-CN" b="1" i="1" dirty="0" smtClean="0">
                              <a:solidFill>
                                <a:srgbClr val="002060"/>
                              </a:solidFill>
                              <a:latin typeface="Cambria Math" charset="0"/>
                            </a:rPr>
                            <m:t>𝒕𝒉𝒆</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𝒗𝒊𝒆𝒘</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𝒏𝒖𝒎𝒃𝒆𝒓</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𝒐𝒇</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𝒆𝒂𝒄𝒉</m:t>
                          </m:r>
                          <m:r>
                            <a:rPr lang="en-US" altLang="zh-CN" b="1" i="1" dirty="0" smtClean="0">
                              <a:solidFill>
                                <a:srgbClr val="002060"/>
                              </a:solidFill>
                              <a:latin typeface="Cambria Math" charset="0"/>
                            </a:rPr>
                            <m:t> </m:t>
                          </m:r>
                          <m:r>
                            <a:rPr lang="en-US" altLang="zh-CN" b="1" i="1" dirty="0" smtClean="0">
                              <a:solidFill>
                                <a:srgbClr val="002060"/>
                              </a:solidFill>
                              <a:latin typeface="Cambria Math" charset="0"/>
                            </a:rPr>
                            <m:t>𝒈𝒓𝒐𝒖𝒑</m:t>
                          </m:r>
                        </m:den>
                      </m:f>
                    </m:oMath>
                  </m:oMathPara>
                </a14:m>
                <a:endParaRPr lang="en-US" altLang="zh-CN" b="1" dirty="0">
                  <a:solidFill>
                    <a:srgbClr val="00206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bwMode="auto">
              <a:xfrm>
                <a:off x="6003878" y="4478501"/>
                <a:ext cx="5068094" cy="1036822"/>
              </a:xfrm>
              <a:prstGeom prst="rect">
                <a:avLst/>
              </a:prstGeom>
              <a:blipFill rotWithShape="0">
                <a:blip r:embed="rId5"/>
                <a:stretch>
                  <a:fillRect/>
                </a:stretch>
              </a:blip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grpSp>
        <p:nvGrpSpPr>
          <p:cNvPr id="32" name="组合 31"/>
          <p:cNvGrpSpPr>
            <a:grpSpLocks/>
          </p:cNvGrpSpPr>
          <p:nvPr/>
        </p:nvGrpSpPr>
        <p:grpSpPr bwMode="auto">
          <a:xfrm>
            <a:off x="714375" y="3582988"/>
            <a:ext cx="2582863" cy="3803650"/>
            <a:chOff x="714117" y="3582491"/>
            <a:chExt cx="2583764" cy="3804234"/>
          </a:xfrm>
        </p:grpSpPr>
        <p:sp>
          <p:nvSpPr>
            <p:cNvPr id="21" name="Right Brace 7"/>
            <p:cNvSpPr/>
            <p:nvPr/>
          </p:nvSpPr>
          <p:spPr>
            <a:xfrm>
              <a:off x="1843870" y="3582491"/>
              <a:ext cx="200688" cy="2635012"/>
            </a:xfrm>
            <a:prstGeom prst="rightBrace">
              <a:avLst>
                <a:gd name="adj1" fmla="val 44047"/>
                <a:gd name="adj2" fmla="val 49589"/>
              </a:avLst>
            </a:prstGeom>
            <a:ln w="31750">
              <a:solidFill>
                <a:srgbClr val="00B0F0"/>
              </a:solidFill>
              <a:headEnd type="none" w="med" len="med"/>
              <a:tailEnd type="none" w="med" len="med"/>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23" name="Right Brace 7"/>
            <p:cNvSpPr/>
            <p:nvPr/>
          </p:nvSpPr>
          <p:spPr>
            <a:xfrm>
              <a:off x="1830025" y="4751713"/>
              <a:ext cx="200688" cy="2635012"/>
            </a:xfrm>
            <a:prstGeom prst="rightBrace">
              <a:avLst>
                <a:gd name="adj1" fmla="val 44047"/>
                <a:gd name="adj2" fmla="val 49589"/>
              </a:avLst>
            </a:prstGeom>
            <a:ln w="31750">
              <a:solidFill>
                <a:srgbClr val="00B0F0"/>
              </a:solidFill>
              <a:headEnd type="none" w="med" len="med"/>
              <a:tailEnd type="none" w="med" len="med"/>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grpSp>
          <p:nvGrpSpPr>
            <p:cNvPr id="21572" name="组合 19"/>
            <p:cNvGrpSpPr>
              <a:grpSpLocks/>
            </p:cNvGrpSpPr>
            <p:nvPr/>
          </p:nvGrpSpPr>
          <p:grpSpPr bwMode="auto">
            <a:xfrm>
              <a:off x="714117" y="4216747"/>
              <a:ext cx="2583764" cy="2251329"/>
              <a:chOff x="714117" y="4216747"/>
              <a:chExt cx="2583764" cy="2251329"/>
            </a:xfrm>
          </p:grpSpPr>
          <p:pic>
            <p:nvPicPr>
              <p:cNvPr id="2157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117" y="4216747"/>
                <a:ext cx="2583764" cy="55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74"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117" y="5391756"/>
                <a:ext cx="2583764" cy="55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Flowchart: Process 327"/>
              <p:cNvSpPr/>
              <p:nvPr/>
            </p:nvSpPr>
            <p:spPr>
              <a:xfrm>
                <a:off x="1423978" y="6118117"/>
                <a:ext cx="1140223" cy="34930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41 views</a:t>
                </a:r>
                <a:endParaRPr lang="zh-CN" altLang="en-US" sz="1600" dirty="0">
                  <a:solidFill>
                    <a:schemeClr val="tx1"/>
                  </a:solidFill>
                </a:endParaRPr>
              </a:p>
            </p:txBody>
          </p:sp>
          <p:sp>
            <p:nvSpPr>
              <p:cNvPr id="39" name="Flowchart: Process 327"/>
              <p:cNvSpPr/>
              <p:nvPr/>
            </p:nvSpPr>
            <p:spPr>
              <a:xfrm>
                <a:off x="1423978" y="4955889"/>
                <a:ext cx="1140223" cy="34930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41 views</a:t>
                </a:r>
                <a:endParaRPr lang="zh-CN" altLang="en-US" sz="1600" dirty="0">
                  <a:solidFill>
                    <a:schemeClr val="tx1"/>
                  </a:solidFill>
                </a:endParaRPr>
              </a:p>
            </p:txBody>
          </p:sp>
        </p:grpSp>
      </p:grpSp>
      <p:grpSp>
        <p:nvGrpSpPr>
          <p:cNvPr id="44" name="组合 43"/>
          <p:cNvGrpSpPr>
            <a:grpSpLocks/>
          </p:cNvGrpSpPr>
          <p:nvPr/>
        </p:nvGrpSpPr>
        <p:grpSpPr bwMode="auto">
          <a:xfrm>
            <a:off x="5729288" y="4502150"/>
            <a:ext cx="2500312" cy="1393825"/>
            <a:chOff x="5730003" y="4501881"/>
            <a:chExt cx="2499597" cy="1393663"/>
          </a:xfrm>
        </p:grpSpPr>
        <p:cxnSp>
          <p:nvCxnSpPr>
            <p:cNvPr id="43" name="Straight Arrow Connector 5"/>
            <p:cNvCxnSpPr/>
            <p:nvPr/>
          </p:nvCxnSpPr>
          <p:spPr>
            <a:xfrm>
              <a:off x="5755396" y="4501881"/>
              <a:ext cx="769717" cy="453972"/>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5"/>
            <p:cNvCxnSpPr/>
            <p:nvPr/>
          </p:nvCxnSpPr>
          <p:spPr>
            <a:xfrm flipV="1">
              <a:off x="5730003" y="5087601"/>
              <a:ext cx="795110" cy="47302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567" name="TextBox 49"/>
            <p:cNvSpPr txBox="1">
              <a:spLocks noChangeArrowheads="1"/>
            </p:cNvSpPr>
            <p:nvPr/>
          </p:nvSpPr>
          <p:spPr bwMode="auto">
            <a:xfrm>
              <a:off x="6524367" y="4645485"/>
              <a:ext cx="1705233" cy="7386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b="1">
                  <a:solidFill>
                    <a:srgbClr val="002060"/>
                  </a:solidFill>
                </a:rPr>
                <a:t>Group pairs</a:t>
              </a:r>
            </a:p>
            <a:p>
              <a:pPr algn="ctr"/>
              <a:r>
                <a:rPr lang="en-US" altLang="zh-CN" b="1">
                  <a:solidFill>
                    <a:srgbClr val="002060"/>
                  </a:solidFill>
                </a:rPr>
                <a:t>(two objects)</a:t>
              </a:r>
              <a:endParaRPr lang="zh-CN" altLang="en-US" b="1">
                <a:solidFill>
                  <a:srgbClr val="002060"/>
                </a:solidFill>
              </a:endParaRPr>
            </a:p>
          </p:txBody>
        </p:sp>
        <p:cxnSp>
          <p:nvCxnSpPr>
            <p:cNvPr id="51" name="Straight Arrow Connector 5"/>
            <p:cNvCxnSpPr/>
            <p:nvPr/>
          </p:nvCxnSpPr>
          <p:spPr>
            <a:xfrm>
              <a:off x="7298004" y="5403476"/>
              <a:ext cx="0" cy="246034"/>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569" name="对象 52"/>
            <p:cNvGraphicFramePr>
              <a:graphicFrameLocks noChangeAspect="1"/>
            </p:cNvGraphicFramePr>
            <p:nvPr/>
          </p:nvGraphicFramePr>
          <p:xfrm>
            <a:off x="7004266" y="5590744"/>
            <a:ext cx="685800" cy="304800"/>
          </p:xfrm>
          <a:graphic>
            <a:graphicData uri="http://schemas.openxmlformats.org/presentationml/2006/ole">
              <mc:AlternateContent xmlns:mc="http://schemas.openxmlformats.org/markup-compatibility/2006">
                <mc:Choice xmlns:v="urn:schemas-microsoft-com:vml" Requires="v">
                  <p:oleObj spid="_x0000_s21665" name="Equation" r:id="rId8" imgW="457200" imgH="203040" progId="Equation.DSMT4">
                    <p:embed/>
                  </p:oleObj>
                </mc:Choice>
                <mc:Fallback>
                  <p:oleObj name="Equation" r:id="rId8" imgW="457200" imgH="203040" progId="Equation.DSMT4">
                    <p:embed/>
                    <p:pic>
                      <p:nvPicPr>
                        <p:cNvPr id="0" name="对象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4266" y="5590744"/>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6" name="组合 45"/>
          <p:cNvGrpSpPr>
            <a:grpSpLocks/>
          </p:cNvGrpSpPr>
          <p:nvPr/>
        </p:nvGrpSpPr>
        <p:grpSpPr bwMode="auto">
          <a:xfrm>
            <a:off x="8229600" y="4665663"/>
            <a:ext cx="2900363" cy="1265237"/>
            <a:chOff x="8229600" y="4665449"/>
            <a:chExt cx="2900363" cy="1265451"/>
          </a:xfrm>
        </p:grpSpPr>
        <p:cxnSp>
          <p:nvCxnSpPr>
            <p:cNvPr id="54" name="Straight Arrow Connector 5"/>
            <p:cNvCxnSpPr/>
            <p:nvPr/>
          </p:nvCxnSpPr>
          <p:spPr>
            <a:xfrm>
              <a:off x="8229600" y="5014758"/>
              <a:ext cx="649288"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562" name="TextBox 54"/>
            <p:cNvSpPr txBox="1">
              <a:spLocks noChangeArrowheads="1"/>
            </p:cNvSpPr>
            <p:nvPr/>
          </p:nvSpPr>
          <p:spPr bwMode="auto">
            <a:xfrm>
              <a:off x="8879361" y="4665449"/>
              <a:ext cx="1833817" cy="7386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b="1">
                  <a:solidFill>
                    <a:srgbClr val="002060"/>
                  </a:solidFill>
                </a:rPr>
                <a:t>Group pairs</a:t>
              </a:r>
            </a:p>
            <a:p>
              <a:pPr algn="ctr"/>
              <a:r>
                <a:rPr lang="en-US" altLang="zh-CN" b="1">
                  <a:solidFill>
                    <a:srgbClr val="002060"/>
                  </a:solidFill>
                </a:rPr>
                <a:t>(all objects)</a:t>
              </a:r>
              <a:endParaRPr lang="zh-CN" altLang="en-US"/>
            </a:p>
          </p:txBody>
        </p:sp>
        <p:cxnSp>
          <p:nvCxnSpPr>
            <p:cNvPr id="56" name="Straight Arrow Connector 5"/>
            <p:cNvCxnSpPr/>
            <p:nvPr/>
          </p:nvCxnSpPr>
          <p:spPr>
            <a:xfrm>
              <a:off x="9747250" y="5410112"/>
              <a:ext cx="0" cy="244516"/>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564" name="对象 56"/>
            <p:cNvGraphicFramePr>
              <a:graphicFrameLocks noChangeAspect="1"/>
            </p:cNvGraphicFramePr>
            <p:nvPr/>
          </p:nvGraphicFramePr>
          <p:xfrm>
            <a:off x="8462963" y="5568950"/>
            <a:ext cx="2667000" cy="361950"/>
          </p:xfrm>
          <a:graphic>
            <a:graphicData uri="http://schemas.openxmlformats.org/presentationml/2006/ole">
              <mc:AlternateContent xmlns:mc="http://schemas.openxmlformats.org/markup-compatibility/2006">
                <mc:Choice xmlns:v="urn:schemas-microsoft-com:vml" Requires="v">
                  <p:oleObj spid="_x0000_s21666" name="Equation" r:id="rId10" imgW="1777680" imgH="241200" progId="Equation.DSMT4">
                    <p:embed/>
                  </p:oleObj>
                </mc:Choice>
                <mc:Fallback>
                  <p:oleObj name="Equation" r:id="rId10" imgW="1777680" imgH="241200" progId="Equation.DSMT4">
                    <p:embed/>
                    <p:pic>
                      <p:nvPicPr>
                        <p:cNvPr id="0" name="对象 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62963" y="5568950"/>
                          <a:ext cx="2667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0" name="组合 29"/>
          <p:cNvGrpSpPr>
            <a:grpSpLocks/>
          </p:cNvGrpSpPr>
          <p:nvPr/>
        </p:nvGrpSpPr>
        <p:grpSpPr bwMode="auto">
          <a:xfrm>
            <a:off x="3270250" y="4216400"/>
            <a:ext cx="2487613" cy="2228850"/>
            <a:chOff x="3269635" y="4216747"/>
            <a:chExt cx="2488614" cy="2228668"/>
          </a:xfrm>
        </p:grpSpPr>
        <p:cxnSp>
          <p:nvCxnSpPr>
            <p:cNvPr id="26" name="Straight Arrow Connector 5"/>
            <p:cNvCxnSpPr/>
            <p:nvPr/>
          </p:nvCxnSpPr>
          <p:spPr>
            <a:xfrm>
              <a:off x="3298221" y="4462790"/>
              <a:ext cx="649549"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554" name="TextBox 26"/>
            <p:cNvSpPr txBox="1">
              <a:spLocks noChangeArrowheads="1"/>
            </p:cNvSpPr>
            <p:nvPr/>
          </p:nvSpPr>
          <p:spPr bwMode="auto">
            <a:xfrm>
              <a:off x="3947642" y="4216747"/>
              <a:ext cx="1810607" cy="4616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b="1">
                  <a:solidFill>
                    <a:srgbClr val="002060"/>
                  </a:solidFill>
                </a:rPr>
                <a:t>Extract views</a:t>
              </a:r>
              <a:endParaRPr lang="zh-CN" altLang="en-US"/>
            </a:p>
          </p:txBody>
        </p:sp>
        <p:cxnSp>
          <p:nvCxnSpPr>
            <p:cNvPr id="29" name="Straight Arrow Connector 5"/>
            <p:cNvCxnSpPr/>
            <p:nvPr/>
          </p:nvCxnSpPr>
          <p:spPr>
            <a:xfrm>
              <a:off x="4853010" y="4680259"/>
              <a:ext cx="0" cy="24445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556" name="对象 2"/>
            <p:cNvGraphicFramePr>
              <a:graphicFrameLocks noChangeAspect="1"/>
            </p:cNvGraphicFramePr>
            <p:nvPr/>
          </p:nvGraphicFramePr>
          <p:xfrm>
            <a:off x="4417155" y="4899997"/>
            <a:ext cx="1047750" cy="361950"/>
          </p:xfrm>
          <a:graphic>
            <a:graphicData uri="http://schemas.openxmlformats.org/presentationml/2006/ole">
              <mc:AlternateContent xmlns:mc="http://schemas.openxmlformats.org/markup-compatibility/2006">
                <mc:Choice xmlns:v="urn:schemas-microsoft-com:vml" Requires="v">
                  <p:oleObj spid="_x0000_s21667" name="Equation" r:id="rId12" imgW="698400" imgH="241200" progId="Equation.DSMT4">
                    <p:embed/>
                  </p:oleObj>
                </mc:Choice>
                <mc:Fallback>
                  <p:oleObj name="Equation" r:id="rId12" imgW="698400" imgH="241200" progId="Equation.DSMT4">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7155" y="4899997"/>
                          <a:ext cx="1047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57" name="TextBox 34"/>
            <p:cNvSpPr txBox="1">
              <a:spLocks noChangeArrowheads="1"/>
            </p:cNvSpPr>
            <p:nvPr/>
          </p:nvSpPr>
          <p:spPr bwMode="auto">
            <a:xfrm>
              <a:off x="3944110" y="5404113"/>
              <a:ext cx="1810607" cy="4616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b="1">
                  <a:solidFill>
                    <a:srgbClr val="002060"/>
                  </a:solidFill>
                </a:rPr>
                <a:t>Extract views</a:t>
              </a:r>
              <a:endParaRPr lang="zh-CN" altLang="en-US"/>
            </a:p>
          </p:txBody>
        </p:sp>
        <p:cxnSp>
          <p:nvCxnSpPr>
            <p:cNvPr id="38" name="Straight Arrow Connector 5"/>
            <p:cNvCxnSpPr/>
            <p:nvPr/>
          </p:nvCxnSpPr>
          <p:spPr>
            <a:xfrm>
              <a:off x="3269635" y="5623157"/>
              <a:ext cx="649549"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5"/>
            <p:cNvCxnSpPr/>
            <p:nvPr/>
          </p:nvCxnSpPr>
          <p:spPr>
            <a:xfrm>
              <a:off x="4853010" y="5853326"/>
              <a:ext cx="0" cy="24445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560" name="对象 57"/>
            <p:cNvGraphicFramePr>
              <a:graphicFrameLocks noChangeAspect="1"/>
            </p:cNvGraphicFramePr>
            <p:nvPr/>
          </p:nvGraphicFramePr>
          <p:xfrm>
            <a:off x="4427924" y="6083465"/>
            <a:ext cx="1047750" cy="361950"/>
          </p:xfrm>
          <a:graphic>
            <a:graphicData uri="http://schemas.openxmlformats.org/presentationml/2006/ole">
              <mc:AlternateContent xmlns:mc="http://schemas.openxmlformats.org/markup-compatibility/2006">
                <mc:Choice xmlns:v="urn:schemas-microsoft-com:vml" Requires="v">
                  <p:oleObj spid="_x0000_s21668" name="Equation" r:id="rId14" imgW="698400" imgH="241200" progId="Equation.DSMT4">
                    <p:embed/>
                  </p:oleObj>
                </mc:Choice>
                <mc:Fallback>
                  <p:oleObj name="Equation" r:id="rId14" imgW="698400" imgH="241200" progId="Equation.DSMT4">
                    <p:embed/>
                    <p:pic>
                      <p:nvPicPr>
                        <p:cNvPr id="0" name="对象 5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7924" y="6083465"/>
                          <a:ext cx="1047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ustDataLst>
      <p:tags r:id="rId2"/>
    </p:custDataLst>
  </p:cSld>
  <p:clrMapOvr>
    <a:masterClrMapping/>
  </p:clrMapOvr>
  <p:transition spd="slow" advTm="10964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47"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250"/>
                                        <p:tgtEl>
                                          <p:spTgt spid="28"/>
                                        </p:tgtEl>
                                      </p:cBhvr>
                                    </p:animEffect>
                                    <p:anim calcmode="lin" valueType="num">
                                      <p:cBhvr>
                                        <p:cTn id="26" dur="250" fill="hold"/>
                                        <p:tgtEl>
                                          <p:spTgt spid="28"/>
                                        </p:tgtEl>
                                        <p:attrNameLst>
                                          <p:attrName>ppt_x</p:attrName>
                                        </p:attrNameLst>
                                      </p:cBhvr>
                                      <p:tavLst>
                                        <p:tav tm="0">
                                          <p:val>
                                            <p:strVal val="#ppt_x"/>
                                          </p:val>
                                        </p:tav>
                                        <p:tav tm="100000">
                                          <p:val>
                                            <p:strVal val="#ppt_x"/>
                                          </p:val>
                                        </p:tav>
                                      </p:tavLst>
                                    </p:anim>
                                    <p:anim calcmode="lin" valueType="num">
                                      <p:cBhvr>
                                        <p:cTn id="27" dur="2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7" presetClass="exit" presetSubtype="0" fill="hold" grpId="1" nodeType="clickEffect">
                                  <p:stCondLst>
                                    <p:cond delay="0"/>
                                  </p:stCondLst>
                                  <p:childTnLst>
                                    <p:animEffect transition="out" filter="fade">
                                      <p:cBhvr>
                                        <p:cTn id="31" dur="250"/>
                                        <p:tgtEl>
                                          <p:spTgt spid="28"/>
                                        </p:tgtEl>
                                      </p:cBhvr>
                                    </p:animEffect>
                                    <p:anim calcmode="lin" valueType="num">
                                      <p:cBhvr>
                                        <p:cTn id="32" dur="250"/>
                                        <p:tgtEl>
                                          <p:spTgt spid="28"/>
                                        </p:tgtEl>
                                        <p:attrNameLst>
                                          <p:attrName>ppt_x</p:attrName>
                                        </p:attrNameLst>
                                      </p:cBhvr>
                                      <p:tavLst>
                                        <p:tav tm="0">
                                          <p:val>
                                            <p:strVal val="ppt_x"/>
                                          </p:val>
                                        </p:tav>
                                        <p:tav tm="100000">
                                          <p:val>
                                            <p:strVal val="ppt_x"/>
                                          </p:val>
                                        </p:tav>
                                      </p:tavLst>
                                    </p:anim>
                                    <p:anim calcmode="lin" valueType="num">
                                      <p:cBhvr>
                                        <p:cTn id="33" dur="250"/>
                                        <p:tgtEl>
                                          <p:spTgt spid="28"/>
                                        </p:tgtEl>
                                        <p:attrNameLst>
                                          <p:attrName>ppt_y</p:attrName>
                                        </p:attrNameLst>
                                      </p:cBhvr>
                                      <p:tavLst>
                                        <p:tav tm="0">
                                          <p:val>
                                            <p:strVal val="ppt_y"/>
                                          </p:val>
                                        </p:tav>
                                        <p:tav tm="100000">
                                          <p:val>
                                            <p:strVal val="ppt_y-.1"/>
                                          </p:val>
                                        </p:tav>
                                      </p:tavLst>
                                    </p:anim>
                                    <p:set>
                                      <p:cBhvr>
                                        <p:cTn id="34" dur="1" fill="hold">
                                          <p:stCondLst>
                                            <p:cond delay="249"/>
                                          </p:stCondLst>
                                        </p:cTn>
                                        <p:tgtEl>
                                          <p:spTgt spid="2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left)">
                                      <p:cBhvr>
                                        <p:cTn id="44" dur="500"/>
                                        <p:tgtEl>
                                          <p:spTgt spid="4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8" grpId="0" animBg="1"/>
      <p:bldP spid="2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990600" y="6985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90000"/>
              </a:lnSpc>
            </a:pPr>
            <a:r>
              <a:rPr lang="en-US" altLang="zh-CN" sz="2800" b="1">
                <a:latin typeface="Calibri Light" pitchFamily="34" charset="0"/>
              </a:rPr>
              <a:t>Evaluation Criteria</a:t>
            </a:r>
            <a:endParaRPr lang="zh-CN" altLang="en-US" sz="2800" b="1">
              <a:latin typeface="Calibri Light" pitchFamily="34" charset="0"/>
            </a:endParaRPr>
          </a:p>
        </p:txBody>
      </p:sp>
      <p:sp>
        <p:nvSpPr>
          <p:cNvPr id="7" name="Title 1"/>
          <p:cNvSpPr txBox="1">
            <a:spLocks/>
          </p:cNvSpPr>
          <p:nvPr/>
        </p:nvSpPr>
        <p:spPr bwMode="auto">
          <a:xfrm>
            <a:off x="2397125" y="1206500"/>
            <a:ext cx="77025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90000"/>
              </a:lnSpc>
              <a:spcBef>
                <a:spcPts val="1000"/>
              </a:spcBef>
              <a:buFont typeface="Arial" pitchFamily="34" charset="0"/>
              <a:buChar char="•"/>
            </a:pPr>
            <a:r>
              <a:rPr lang="en-US" altLang="zh-CN" sz="2000" b="1">
                <a:latin typeface="Calibri Light" pitchFamily="34" charset="0"/>
              </a:rPr>
              <a:t>Nearest neighbor (NN)</a:t>
            </a:r>
          </a:p>
          <a:p>
            <a:pPr algn="just">
              <a:lnSpc>
                <a:spcPct val="90000"/>
              </a:lnSpc>
              <a:spcBef>
                <a:spcPts val="1000"/>
              </a:spcBef>
              <a:buFont typeface="Arial" pitchFamily="34" charset="0"/>
              <a:buChar char="•"/>
            </a:pPr>
            <a:r>
              <a:rPr lang="en-US" altLang="zh-CN" sz="2000" b="1">
                <a:latin typeface="Calibri Light" pitchFamily="34" charset="0"/>
              </a:rPr>
              <a:t>First tier (FT)</a:t>
            </a:r>
          </a:p>
          <a:p>
            <a:pPr algn="just">
              <a:lnSpc>
                <a:spcPct val="90000"/>
              </a:lnSpc>
              <a:spcBef>
                <a:spcPts val="1000"/>
              </a:spcBef>
              <a:buFont typeface="Arial" pitchFamily="34" charset="0"/>
              <a:buChar char="•"/>
            </a:pPr>
            <a:r>
              <a:rPr lang="en-US" altLang="zh-CN" sz="2000" b="1">
                <a:latin typeface="Calibri Light" pitchFamily="34" charset="0"/>
              </a:rPr>
              <a:t>Second tier (ST)</a:t>
            </a:r>
          </a:p>
          <a:p>
            <a:pPr algn="just">
              <a:lnSpc>
                <a:spcPct val="90000"/>
              </a:lnSpc>
              <a:spcBef>
                <a:spcPts val="1000"/>
              </a:spcBef>
              <a:buFont typeface="Arial" pitchFamily="34" charset="0"/>
              <a:buChar char="•"/>
            </a:pPr>
            <a:r>
              <a:rPr lang="en-US" altLang="zh-CN" sz="2000" b="1">
                <a:latin typeface="Calibri Light" pitchFamily="34" charset="0"/>
              </a:rPr>
              <a:t>F-measure (F): </a:t>
            </a:r>
          </a:p>
          <a:p>
            <a:pPr algn="just">
              <a:lnSpc>
                <a:spcPct val="90000"/>
              </a:lnSpc>
              <a:spcBef>
                <a:spcPts val="1000"/>
              </a:spcBef>
              <a:buFont typeface="Arial" pitchFamily="34" charset="0"/>
              <a:buChar char="•"/>
            </a:pPr>
            <a:r>
              <a:rPr lang="en-US" altLang="zh-CN" sz="2000" b="1">
                <a:latin typeface="Calibri Light" pitchFamily="34" charset="0"/>
              </a:rPr>
              <a:t>Discounted Cumulative Gain (DCG)[1]</a:t>
            </a:r>
          </a:p>
          <a:p>
            <a:pPr algn="just">
              <a:lnSpc>
                <a:spcPct val="90000"/>
              </a:lnSpc>
              <a:spcBef>
                <a:spcPts val="1000"/>
              </a:spcBef>
              <a:buFont typeface="Arial" pitchFamily="34" charset="0"/>
              <a:buChar char="•"/>
            </a:pPr>
            <a:r>
              <a:rPr lang="en-US" altLang="zh-CN" sz="2000" b="1">
                <a:latin typeface="Calibri Light" pitchFamily="34" charset="0"/>
              </a:rPr>
              <a:t>Average Normalized Modified Retrieval Rank (ANMRR)[2]</a:t>
            </a:r>
          </a:p>
          <a:p>
            <a:pPr algn="just">
              <a:lnSpc>
                <a:spcPct val="90000"/>
              </a:lnSpc>
              <a:spcBef>
                <a:spcPts val="1000"/>
              </a:spcBef>
              <a:buFont typeface="Arial" pitchFamily="34" charset="0"/>
              <a:buChar char="•"/>
            </a:pPr>
            <a:r>
              <a:rPr lang="en-US" altLang="zh-CN" sz="2000" b="1">
                <a:latin typeface="Calibri Light" pitchFamily="34" charset="0"/>
              </a:rPr>
              <a:t>Precision–recall Curve</a:t>
            </a:r>
            <a:endParaRPr lang="zh-CN" altLang="en-US" sz="2000" b="1">
              <a:latin typeface="Calibri Light" pitchFamily="34" charset="0"/>
            </a:endParaRPr>
          </a:p>
        </p:txBody>
      </p:sp>
      <p:sp>
        <p:nvSpPr>
          <p:cNvPr id="8" name="TextBox 7"/>
          <p:cNvSpPr txBox="1"/>
          <p:nvPr/>
        </p:nvSpPr>
        <p:spPr>
          <a:xfrm>
            <a:off x="869950" y="5621338"/>
            <a:ext cx="12192000" cy="646112"/>
          </a:xfrm>
          <a:prstGeom prst="rect">
            <a:avLst/>
          </a:prstGeom>
          <a:noFill/>
        </p:spPr>
        <p:txBody>
          <a:bodyPr>
            <a:spAutoFit/>
          </a:bodyPr>
          <a:lstStyle/>
          <a:p>
            <a:pPr fontAlgn="auto">
              <a:spcBef>
                <a:spcPts val="0"/>
              </a:spcBef>
              <a:spcAft>
                <a:spcPts val="0"/>
              </a:spcAft>
              <a:defRPr/>
            </a:pPr>
            <a:r>
              <a:rPr lang="en-US" altLang="zh-CN" dirty="0">
                <a:solidFill>
                  <a:schemeClr val="tx1">
                    <a:lumMod val="50000"/>
                    <a:lumOff val="50000"/>
                  </a:schemeClr>
                </a:solidFill>
                <a:latin typeface="+mn-lt"/>
                <a:ea typeface="+mn-ea"/>
              </a:rPr>
              <a:t>[1] A Bayesian 3-D search engine using adaptive views clustering [</a:t>
            </a:r>
            <a:r>
              <a:rPr lang="en-US" altLang="zh-CN" dirty="0" err="1">
                <a:solidFill>
                  <a:schemeClr val="tx1">
                    <a:lumMod val="50000"/>
                    <a:lumOff val="50000"/>
                  </a:schemeClr>
                </a:solidFill>
                <a:latin typeface="+mn-lt"/>
                <a:ea typeface="+mn-ea"/>
              </a:rPr>
              <a:t>Ansary</a:t>
            </a:r>
            <a:r>
              <a:rPr lang="en-US" altLang="zh-CN" dirty="0">
                <a:solidFill>
                  <a:schemeClr val="tx1">
                    <a:lumMod val="50000"/>
                    <a:lumOff val="50000"/>
                  </a:schemeClr>
                </a:solidFill>
                <a:latin typeface="+mn-lt"/>
                <a:ea typeface="+mn-ea"/>
              </a:rPr>
              <a:t> et al. 2008]</a:t>
            </a:r>
          </a:p>
          <a:p>
            <a:pPr fontAlgn="auto">
              <a:spcBef>
                <a:spcPts val="0"/>
              </a:spcBef>
              <a:spcAft>
                <a:spcPts val="0"/>
              </a:spcAft>
              <a:defRPr/>
            </a:pPr>
            <a:r>
              <a:rPr lang="en-US" altLang="zh-CN" dirty="0">
                <a:solidFill>
                  <a:schemeClr val="tx1">
                    <a:lumMod val="50000"/>
                    <a:lumOff val="50000"/>
                  </a:schemeClr>
                </a:solidFill>
                <a:latin typeface="+mn-lt"/>
                <a:ea typeface="+mn-ea"/>
              </a:rPr>
              <a:t>[2] Description of Core Experiments for MPEG-7 Color/Texture Descriptors [MPEG video group. 1999]</a:t>
            </a:r>
          </a:p>
        </p:txBody>
      </p:sp>
    </p:spTree>
  </p:cSld>
  <p:clrMapOvr>
    <a:masterClrMapping/>
  </p:clrMapOvr>
  <p:transition spd="slow" advTm="525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803900" y="2092325"/>
            <a:ext cx="5715000" cy="4186238"/>
          </a:xfrm>
          <a:prstGeom prst="rect">
            <a:avLst/>
          </a:prstGeom>
          <a:noFill/>
        </p:spPr>
        <p:txBody>
          <a:bodyPr>
            <a:spAutoFit/>
          </a:bodyPr>
          <a:lstStyle/>
          <a:p>
            <a:pPr algn="just" fontAlgn="auto">
              <a:spcBef>
                <a:spcPts val="1000"/>
              </a:spcBef>
              <a:spcAft>
                <a:spcPts val="0"/>
              </a:spcAft>
              <a:defRPr/>
            </a:pPr>
            <a:r>
              <a:rPr lang="en-US" altLang="zh-CN" dirty="0">
                <a:solidFill>
                  <a:schemeClr val="tx1">
                    <a:lumMod val="50000"/>
                    <a:lumOff val="50000"/>
                  </a:schemeClr>
                </a:solidFill>
                <a:latin typeface="+mn-lt"/>
                <a:ea typeface="+mn-ea"/>
              </a:rPr>
              <a:t>[AVC] A Bayesian 3-D search engine using adaptive views clustering (</a:t>
            </a:r>
            <a:r>
              <a:rPr lang="en-US" altLang="zh-CN" dirty="0" err="1">
                <a:solidFill>
                  <a:schemeClr val="tx1">
                    <a:lumMod val="50000"/>
                    <a:lumOff val="50000"/>
                  </a:schemeClr>
                </a:solidFill>
                <a:latin typeface="+mn-lt"/>
                <a:ea typeface="+mn-ea"/>
              </a:rPr>
              <a:t>Ansary</a:t>
            </a:r>
            <a:r>
              <a:rPr lang="en-US" altLang="zh-CN" dirty="0">
                <a:solidFill>
                  <a:schemeClr val="tx1">
                    <a:lumMod val="50000"/>
                    <a:lumOff val="50000"/>
                  </a:schemeClr>
                </a:solidFill>
                <a:latin typeface="+mn-lt"/>
                <a:ea typeface="+mn-ea"/>
              </a:rPr>
              <a:t> et al. 2008)</a:t>
            </a:r>
          </a:p>
          <a:p>
            <a:pPr algn="just" fontAlgn="auto">
              <a:spcBef>
                <a:spcPts val="1000"/>
              </a:spcBef>
              <a:spcAft>
                <a:spcPts val="0"/>
              </a:spcAft>
              <a:defRPr/>
            </a:pPr>
            <a:r>
              <a:rPr lang="en-US" altLang="zh-CN" dirty="0">
                <a:solidFill>
                  <a:schemeClr val="tx1">
                    <a:lumMod val="50000"/>
                    <a:lumOff val="50000"/>
                  </a:schemeClr>
                </a:solidFill>
                <a:latin typeface="+mn-lt"/>
                <a:ea typeface="+mn-ea"/>
              </a:rPr>
              <a:t>[NN and HAUS] A comparison of document clustering techniques (Steinbach et al. 2000)</a:t>
            </a:r>
          </a:p>
          <a:p>
            <a:pPr algn="just" fontAlgn="auto">
              <a:spcBef>
                <a:spcPts val="1000"/>
              </a:spcBef>
              <a:spcAft>
                <a:spcPts val="0"/>
              </a:spcAft>
              <a:defRPr/>
            </a:pPr>
            <a:r>
              <a:rPr lang="en-US" altLang="zh-CN" dirty="0">
                <a:solidFill>
                  <a:schemeClr val="tx1">
                    <a:lumMod val="50000"/>
                    <a:lumOff val="50000"/>
                  </a:schemeClr>
                </a:solidFill>
                <a:latin typeface="+mn-lt"/>
                <a:ea typeface="+mn-ea"/>
              </a:rPr>
              <a:t>[WBGM] 3d model retrieval using weighted bipartite graph matching (</a:t>
            </a:r>
            <a:r>
              <a:rPr lang="en-US" altLang="zh-CN" dirty="0" err="1">
                <a:solidFill>
                  <a:schemeClr val="tx1">
                    <a:lumMod val="50000"/>
                    <a:lumOff val="50000"/>
                  </a:schemeClr>
                </a:solidFill>
                <a:latin typeface="+mn-lt"/>
                <a:ea typeface="+mn-ea"/>
              </a:rPr>
              <a:t>Gao</a:t>
            </a:r>
            <a:r>
              <a:rPr lang="en-US" altLang="zh-CN" dirty="0">
                <a:solidFill>
                  <a:schemeClr val="tx1">
                    <a:lumMod val="50000"/>
                    <a:lumOff val="50000"/>
                  </a:schemeClr>
                </a:solidFill>
                <a:latin typeface="+mn-lt"/>
                <a:ea typeface="+mn-ea"/>
              </a:rPr>
              <a:t> et al. 2011)</a:t>
            </a:r>
          </a:p>
          <a:p>
            <a:pPr algn="just" fontAlgn="auto">
              <a:spcBef>
                <a:spcPts val="1000"/>
              </a:spcBef>
              <a:spcAft>
                <a:spcPts val="0"/>
              </a:spcAft>
              <a:defRPr/>
            </a:pPr>
            <a:r>
              <a:rPr lang="en-US" altLang="zh-CN" dirty="0">
                <a:solidFill>
                  <a:schemeClr val="tx1">
                    <a:lumMod val="50000"/>
                    <a:lumOff val="50000"/>
                  </a:schemeClr>
                </a:solidFill>
                <a:latin typeface="+mn-lt"/>
                <a:ea typeface="+mn-ea"/>
              </a:rPr>
              <a:t>[CCFV] Camera constraint-free view-based 3-d object retrieval (</a:t>
            </a:r>
            <a:r>
              <a:rPr lang="en-US" altLang="zh-CN" dirty="0" err="1">
                <a:solidFill>
                  <a:schemeClr val="tx1">
                    <a:lumMod val="50000"/>
                    <a:lumOff val="50000"/>
                  </a:schemeClr>
                </a:solidFill>
                <a:latin typeface="+mn-lt"/>
                <a:ea typeface="+mn-ea"/>
              </a:rPr>
              <a:t>Gao</a:t>
            </a:r>
            <a:r>
              <a:rPr lang="en-US" altLang="zh-CN" dirty="0">
                <a:solidFill>
                  <a:schemeClr val="tx1">
                    <a:lumMod val="50000"/>
                    <a:lumOff val="50000"/>
                  </a:schemeClr>
                </a:solidFill>
                <a:latin typeface="+mn-lt"/>
                <a:ea typeface="+mn-ea"/>
              </a:rPr>
              <a:t> et al. 2012)</a:t>
            </a:r>
          </a:p>
          <a:p>
            <a:pPr algn="just" fontAlgn="auto">
              <a:spcBef>
                <a:spcPts val="1000"/>
              </a:spcBef>
              <a:spcAft>
                <a:spcPts val="0"/>
              </a:spcAft>
              <a:defRPr/>
            </a:pPr>
            <a:r>
              <a:rPr lang="en-US" altLang="zh-CN" dirty="0">
                <a:solidFill>
                  <a:schemeClr val="tx1">
                    <a:lumMod val="50000"/>
                    <a:lumOff val="50000"/>
                  </a:schemeClr>
                </a:solidFill>
                <a:latin typeface="+mn-lt"/>
                <a:ea typeface="+mn-ea"/>
              </a:rPr>
              <a:t>[RRWM] Reweighted random walks for graph matching              (Cho et al. 2010)</a:t>
            </a:r>
          </a:p>
          <a:p>
            <a:pPr algn="just" fontAlgn="auto">
              <a:spcBef>
                <a:spcPts val="1000"/>
              </a:spcBef>
              <a:spcAft>
                <a:spcPts val="0"/>
              </a:spcAft>
              <a:defRPr/>
            </a:pPr>
            <a:r>
              <a:rPr lang="en-US" altLang="zh-CN" dirty="0">
                <a:solidFill>
                  <a:schemeClr val="tx1">
                    <a:lumMod val="50000"/>
                    <a:lumOff val="50000"/>
                  </a:schemeClr>
                </a:solidFill>
                <a:latin typeface="+mn-lt"/>
                <a:ea typeface="+mn-ea"/>
              </a:rPr>
              <a:t>[CSPC] A fast 3d retrieval algorithm via class-statistic and pair-constraint model (</a:t>
            </a:r>
            <a:r>
              <a:rPr lang="en-US" altLang="zh-CN" dirty="0" err="1">
                <a:solidFill>
                  <a:schemeClr val="tx1">
                    <a:lumMod val="50000"/>
                    <a:lumOff val="50000"/>
                  </a:schemeClr>
                </a:solidFill>
                <a:latin typeface="+mn-lt"/>
                <a:ea typeface="+mn-ea"/>
              </a:rPr>
              <a:t>Gao</a:t>
            </a:r>
            <a:r>
              <a:rPr lang="en-US" altLang="zh-CN" dirty="0">
                <a:solidFill>
                  <a:schemeClr val="tx1">
                    <a:lumMod val="50000"/>
                    <a:lumOff val="50000"/>
                  </a:schemeClr>
                </a:solidFill>
                <a:latin typeface="+mn-lt"/>
                <a:ea typeface="+mn-ea"/>
              </a:rPr>
              <a:t> et al. 2016)</a:t>
            </a:r>
          </a:p>
        </p:txBody>
      </p:sp>
      <p:grpSp>
        <p:nvGrpSpPr>
          <p:cNvPr id="3" name="组合 2"/>
          <p:cNvGrpSpPr>
            <a:grpSpLocks/>
          </p:cNvGrpSpPr>
          <p:nvPr/>
        </p:nvGrpSpPr>
        <p:grpSpPr bwMode="auto">
          <a:xfrm>
            <a:off x="314325" y="641350"/>
            <a:ext cx="4800600" cy="5554663"/>
            <a:chOff x="314325" y="1112546"/>
            <a:chExt cx="4800000" cy="5554954"/>
          </a:xfrm>
        </p:grpSpPr>
        <p:pic>
          <p:nvPicPr>
            <p:cNvPr id="2356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112546"/>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325" y="1112546"/>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 y="2967779"/>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326" y="2967779"/>
              <a:ext cx="2399999" cy="17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 y="4867500"/>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325" y="4867500"/>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TextBox 19"/>
          <p:cNvSpPr txBox="1"/>
          <p:nvPr/>
        </p:nvSpPr>
        <p:spPr>
          <a:xfrm>
            <a:off x="5803541" y="653864"/>
            <a:ext cx="5715362" cy="1107996"/>
          </a:xfrm>
          <a:prstGeom prst="rect">
            <a:avLst/>
          </a:prstGeom>
          <a:noFill/>
        </p:spPr>
        <p:txBody>
          <a:bodyPr>
            <a:spAutoFit/>
          </a:bodyPr>
          <a:lstStyle/>
          <a:p>
            <a:pPr algn="just" fontAlgn="auto">
              <a:spcBef>
                <a:spcPts val="0"/>
              </a:spcBef>
              <a:spcAft>
                <a:spcPts val="0"/>
              </a:spcAft>
              <a:defRPr/>
            </a:pPr>
            <a:r>
              <a:rPr lang="en-US" altLang="zh-CN" sz="2200" dirty="0">
                <a:latin typeface="+mn-lt"/>
                <a:ea typeface="+mn-ea"/>
              </a:rPr>
              <a:t>• Average performance is better than </a:t>
            </a:r>
            <a:r>
              <a:rPr lang="en-US" altLang="zh-CN" sz="2200" dirty="0">
                <a:solidFill>
                  <a:srgbClr val="0070C0"/>
                </a:solidFill>
                <a:latin typeface="+mn-lt"/>
                <a:ea typeface="+mn-ea"/>
              </a:rPr>
              <a:t>traditional machine learning methods</a:t>
            </a:r>
            <a:r>
              <a:rPr lang="en-US" altLang="zh-CN" sz="2200" dirty="0">
                <a:solidFill>
                  <a:srgbClr val="0070C0">
                    <a:alpha val="25000"/>
                  </a:srgbClr>
                </a:solidFill>
                <a:latin typeface="+mn-lt"/>
                <a:ea typeface="+mn-ea"/>
              </a:rPr>
              <a:t> </a:t>
            </a:r>
            <a:r>
              <a:rPr lang="en-US" altLang="zh-CN" sz="2200" dirty="0">
                <a:latin typeface="+mn-lt"/>
                <a:ea typeface="+mn-ea"/>
              </a:rPr>
              <a:t>for 3D object retrieval</a:t>
            </a:r>
            <a:endParaRPr lang="zh-CN" altLang="en-US" sz="2200" dirty="0">
              <a:latin typeface="+mn-lt"/>
              <a:ea typeface="+mn-ea"/>
            </a:endParaRPr>
          </a:p>
        </p:txBody>
      </p:sp>
      <p:sp>
        <p:nvSpPr>
          <p:cNvPr id="23" name="TextBox 22"/>
          <p:cNvSpPr txBox="1"/>
          <p:nvPr/>
        </p:nvSpPr>
        <p:spPr>
          <a:xfrm>
            <a:off x="5803541" y="647153"/>
            <a:ext cx="5715362" cy="1107996"/>
          </a:xfrm>
          <a:prstGeom prst="rect">
            <a:avLst/>
          </a:prstGeom>
          <a:noFill/>
        </p:spPr>
        <p:txBody>
          <a:bodyPr>
            <a:spAutoFit/>
          </a:bodyPr>
          <a:lstStyle/>
          <a:p>
            <a:pPr algn="just" fontAlgn="auto">
              <a:spcBef>
                <a:spcPts val="0"/>
              </a:spcBef>
              <a:spcAft>
                <a:spcPts val="0"/>
              </a:spcAft>
              <a:defRPr/>
            </a:pPr>
            <a:r>
              <a:rPr lang="en-US" altLang="zh-CN" sz="2200" dirty="0">
                <a:solidFill>
                  <a:schemeClr val="tx1">
                    <a:alpha val="25000"/>
                  </a:schemeClr>
                </a:solidFill>
                <a:latin typeface="+mn-lt"/>
                <a:ea typeface="+mn-ea"/>
              </a:rPr>
              <a:t>• Average performance is better than </a:t>
            </a:r>
            <a:r>
              <a:rPr lang="en-US" altLang="zh-CN" sz="2200" dirty="0">
                <a:solidFill>
                  <a:srgbClr val="0070C0">
                    <a:alpha val="25000"/>
                  </a:srgbClr>
                </a:solidFill>
                <a:latin typeface="+mn-lt"/>
                <a:ea typeface="+mn-ea"/>
              </a:rPr>
              <a:t>traditional machine learning methods </a:t>
            </a:r>
            <a:r>
              <a:rPr lang="en-US" altLang="zh-CN" sz="2200" dirty="0">
                <a:solidFill>
                  <a:schemeClr val="tx1">
                    <a:alpha val="25000"/>
                  </a:schemeClr>
                </a:solidFill>
                <a:latin typeface="+mn-lt"/>
                <a:ea typeface="+mn-ea"/>
              </a:rPr>
              <a:t>for 3D object retrieval</a:t>
            </a:r>
            <a:endParaRPr lang="zh-CN" altLang="en-US" sz="2200" dirty="0">
              <a:solidFill>
                <a:schemeClr val="tx1">
                  <a:alpha val="25000"/>
                </a:schemeClr>
              </a:solidFill>
              <a:latin typeface="+mn-lt"/>
              <a:ea typeface="+mn-ea"/>
            </a:endParaRPr>
          </a:p>
        </p:txBody>
      </p:sp>
      <p:grpSp>
        <p:nvGrpSpPr>
          <p:cNvPr id="24" name="组合 23"/>
          <p:cNvGrpSpPr>
            <a:grpSpLocks/>
          </p:cNvGrpSpPr>
          <p:nvPr/>
        </p:nvGrpSpPr>
        <p:grpSpPr bwMode="auto">
          <a:xfrm>
            <a:off x="314325" y="641350"/>
            <a:ext cx="4800600" cy="5554663"/>
            <a:chOff x="314325" y="1112546"/>
            <a:chExt cx="4800000" cy="5554954"/>
          </a:xfrm>
        </p:grpSpPr>
        <p:pic>
          <p:nvPicPr>
            <p:cNvPr id="23561"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5" y="1112546"/>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4325" y="1112546"/>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325" y="2967779"/>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4326" y="2967779"/>
              <a:ext cx="2399999" cy="17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325" y="4867500"/>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4325" y="4867500"/>
              <a:ext cx="24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TextBox 30"/>
          <p:cNvSpPr txBox="1">
            <a:spLocks noChangeArrowheads="1"/>
          </p:cNvSpPr>
          <p:nvPr/>
        </p:nvSpPr>
        <p:spPr bwMode="auto">
          <a:xfrm>
            <a:off x="5803900" y="3527425"/>
            <a:ext cx="5715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sz="2200"/>
              <a:t>• Huge improvement than </a:t>
            </a:r>
            <a:r>
              <a:rPr lang="en-US" altLang="zh-CN" sz="2200">
                <a:solidFill>
                  <a:srgbClr val="0070C0"/>
                </a:solidFill>
              </a:rPr>
              <a:t>CNN-based methods</a:t>
            </a:r>
            <a:r>
              <a:rPr lang="en-US" altLang="zh-CN" sz="2200"/>
              <a:t> for 3D object retrieval</a:t>
            </a:r>
            <a:endParaRPr lang="zh-CN" altLang="en-US" sz="2200"/>
          </a:p>
        </p:txBody>
      </p:sp>
      <p:sp>
        <p:nvSpPr>
          <p:cNvPr id="32" name="TextBox 31"/>
          <p:cNvSpPr txBox="1"/>
          <p:nvPr/>
        </p:nvSpPr>
        <p:spPr>
          <a:xfrm>
            <a:off x="5803900" y="4395788"/>
            <a:ext cx="5715000" cy="1328737"/>
          </a:xfrm>
          <a:prstGeom prst="rect">
            <a:avLst/>
          </a:prstGeom>
          <a:noFill/>
        </p:spPr>
        <p:txBody>
          <a:bodyPr>
            <a:spAutoFit/>
          </a:bodyPr>
          <a:lstStyle/>
          <a:p>
            <a:pPr algn="just" fontAlgn="auto">
              <a:spcBef>
                <a:spcPts val="1000"/>
              </a:spcBef>
              <a:spcAft>
                <a:spcPts val="0"/>
              </a:spcAft>
              <a:defRPr/>
            </a:pPr>
            <a:r>
              <a:rPr lang="en-US" altLang="zh-CN" dirty="0">
                <a:solidFill>
                  <a:schemeClr val="tx1">
                    <a:lumMod val="50000"/>
                    <a:lumOff val="50000"/>
                  </a:schemeClr>
                </a:solidFill>
                <a:latin typeface="+mn-lt"/>
                <a:ea typeface="+mn-ea"/>
              </a:rPr>
              <a:t>[VGG] Very Deep Convolutional Networks for Large-Scale Image </a:t>
            </a:r>
            <a:r>
              <a:rPr lang="fr-FR" altLang="zh-CN" dirty="0">
                <a:solidFill>
                  <a:schemeClr val="tx1">
                    <a:lumMod val="50000"/>
                    <a:lumOff val="50000"/>
                  </a:schemeClr>
                </a:solidFill>
                <a:latin typeface="+mn-lt"/>
                <a:ea typeface="+mn-ea"/>
              </a:rPr>
              <a:t>Recognition (Simonyan et al. 2015)</a:t>
            </a:r>
            <a:endParaRPr lang="en-US" altLang="zh-CN" dirty="0">
              <a:solidFill>
                <a:schemeClr val="tx1">
                  <a:lumMod val="50000"/>
                  <a:lumOff val="50000"/>
                </a:schemeClr>
              </a:solidFill>
              <a:latin typeface="+mn-lt"/>
              <a:ea typeface="+mn-ea"/>
            </a:endParaRPr>
          </a:p>
          <a:p>
            <a:pPr algn="just" fontAlgn="auto">
              <a:spcBef>
                <a:spcPts val="1000"/>
              </a:spcBef>
              <a:spcAft>
                <a:spcPts val="0"/>
              </a:spcAft>
              <a:defRPr/>
            </a:pPr>
            <a:r>
              <a:rPr lang="en-US" altLang="zh-CN" dirty="0">
                <a:solidFill>
                  <a:schemeClr val="tx1">
                    <a:lumMod val="50000"/>
                    <a:lumOff val="50000"/>
                  </a:schemeClr>
                </a:solidFill>
                <a:latin typeface="+mn-lt"/>
                <a:ea typeface="+mn-ea"/>
              </a:rPr>
              <a:t>[Siamese CNN] Learning a similarity metric discriminatively, with application to face verification (Chopra et al. 2005)</a:t>
            </a:r>
          </a:p>
        </p:txBody>
      </p:sp>
    </p:spTree>
    <p:custDataLst>
      <p:tags r:id="rId1"/>
    </p:custDataLst>
  </p:cSld>
  <p:clrMapOvr>
    <a:masterClrMapping/>
  </p:clrMapOvr>
  <p:transition spd="slow" advTm="354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par>
                          <p:cTn id="11" fill="hold" nodeType="afterGroup">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xit" presetSubtype="4" fill="hold" nodeType="clickEffect">
                                  <p:stCondLst>
                                    <p:cond delay="0"/>
                                  </p:stCondLst>
                                  <p:childTnLst>
                                    <p:animEffect transition="out" filter="wipe(down)">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42" presetClass="exit" presetSubtype="0" fill="hold" grpId="1" nodeType="withEffect">
                                  <p:stCondLst>
                                    <p:cond delay="0"/>
                                  </p:stCondLst>
                                  <p:childTnLst>
                                    <p:animEffect transition="out" filter="fade">
                                      <p:cBhvr>
                                        <p:cTn id="23" dur="500"/>
                                        <p:tgtEl>
                                          <p:spTgt spid="21"/>
                                        </p:tgtEl>
                                      </p:cBhvr>
                                    </p:animEffect>
                                    <p:anim calcmode="lin" valueType="num">
                                      <p:cBhvr>
                                        <p:cTn id="24" dur="500"/>
                                        <p:tgtEl>
                                          <p:spTgt spid="21"/>
                                        </p:tgtEl>
                                        <p:attrNameLst>
                                          <p:attrName>ppt_x</p:attrName>
                                        </p:attrNameLst>
                                      </p:cBhvr>
                                      <p:tavLst>
                                        <p:tav tm="0">
                                          <p:val>
                                            <p:strVal val="ppt_x"/>
                                          </p:val>
                                        </p:tav>
                                        <p:tav tm="100000">
                                          <p:val>
                                            <p:strVal val="ppt_x"/>
                                          </p:val>
                                        </p:tav>
                                      </p:tavLst>
                                    </p:anim>
                                    <p:anim calcmode="lin" valueType="num">
                                      <p:cBhvr>
                                        <p:cTn id="25" dur="500"/>
                                        <p:tgtEl>
                                          <p:spTgt spid="21"/>
                                        </p:tgtEl>
                                        <p:attrNameLst>
                                          <p:attrName>ppt_y</p:attrName>
                                        </p:attrNameLst>
                                      </p:cBhvr>
                                      <p:tavLst>
                                        <p:tav tm="0">
                                          <p:val>
                                            <p:strVal val="ppt_y"/>
                                          </p:val>
                                        </p:tav>
                                        <p:tav tm="100000">
                                          <p:val>
                                            <p:strVal val="ppt_y+.1"/>
                                          </p:val>
                                        </p:tav>
                                      </p:tavLst>
                                    </p:anim>
                                    <p:set>
                                      <p:cBhvr>
                                        <p:cTn id="26" dur="1" fill="hold">
                                          <p:stCondLst>
                                            <p:cond delay="499"/>
                                          </p:stCondLst>
                                        </p:cTn>
                                        <p:tgtEl>
                                          <p:spTgt spid="21"/>
                                        </p:tgtEl>
                                        <p:attrNameLst>
                                          <p:attrName>style.visibility</p:attrName>
                                        </p:attrNameLst>
                                      </p:cBhvr>
                                      <p:to>
                                        <p:strVal val="hidden"/>
                                      </p:to>
                                    </p:set>
                                  </p:childTnLst>
                                </p:cTn>
                              </p:par>
                            </p:childTnLst>
                          </p:cTn>
                        </p:par>
                        <p:par>
                          <p:cTn id="27" fill="hold" nodeType="afterGroup">
                            <p:stCondLst>
                              <p:cond delay="500"/>
                            </p:stCondLst>
                            <p:childTnLst>
                              <p:par>
                                <p:cTn id="28" presetID="1" presetClass="exit" presetSubtype="0" fill="hold" nodeType="afterEffect">
                                  <p:stCondLst>
                                    <p:cond delay="0"/>
                                  </p:stCondLst>
                                  <p:childTnLst>
                                    <p:set>
                                      <p:cBhvr>
                                        <p:cTn id="29" dur="1" fill="hold">
                                          <p:stCondLst>
                                            <p:cond delay="0"/>
                                          </p:stCondLst>
                                        </p:cTn>
                                        <p:tgtEl>
                                          <p:spTgt spid="20"/>
                                        </p:tgtEl>
                                        <p:attrNameLst>
                                          <p:attrName>style.visibility</p:attrName>
                                        </p:attrNameLst>
                                      </p:cBhvr>
                                      <p:to>
                                        <p:strVal val="hidden"/>
                                      </p:to>
                                    </p:set>
                                  </p:childTnLst>
                                </p:cTn>
                              </p:par>
                              <p:par>
                                <p:cTn id="30" presetID="22" presetClass="entr" presetSubtype="1"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up)">
                                      <p:cBhvr>
                                        <p:cTn id="32" dur="500"/>
                                        <p:tgtEl>
                                          <p:spTgt spid="31"/>
                                        </p:tgtEl>
                                      </p:cBhvr>
                                    </p:animEffect>
                                  </p:childTnLst>
                                </p:cTn>
                              </p:par>
                              <p:par>
                                <p:cTn id="33" presetID="22" presetClass="entr" presetSubtype="1"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par>
                                <p:cTn id="36" presetID="1"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par>
                          <p:cTn id="38" fill="hold" nodeType="afterGroup">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anim calcmode="lin" valueType="num">
                                      <p:cBhvr>
                                        <p:cTn id="42" dur="500" fill="hold"/>
                                        <p:tgtEl>
                                          <p:spTgt spid="32"/>
                                        </p:tgtEl>
                                        <p:attrNameLst>
                                          <p:attrName>ppt_x</p:attrName>
                                        </p:attrNameLst>
                                      </p:cBhvr>
                                      <p:tavLst>
                                        <p:tav tm="0">
                                          <p:val>
                                            <p:strVal val="#ppt_x"/>
                                          </p:val>
                                        </p:tav>
                                        <p:tav tm="100000">
                                          <p:val>
                                            <p:strVal val="#ppt_x"/>
                                          </p:val>
                                        </p:tav>
                                      </p:tavLst>
                                    </p:anim>
                                    <p:anim calcmode="lin" valueType="num">
                                      <p:cBhvr>
                                        <p:cTn id="43"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xit" presetSubtype="0" fill="hold" grpId="1" nodeType="clickEffect">
                                  <p:stCondLst>
                                    <p:cond delay="0"/>
                                  </p:stCondLst>
                                  <p:childTnLst>
                                    <p:animEffect transition="out" filter="fade">
                                      <p:cBhvr>
                                        <p:cTn id="47" dur="500"/>
                                        <p:tgtEl>
                                          <p:spTgt spid="32"/>
                                        </p:tgtEl>
                                      </p:cBhvr>
                                    </p:animEffect>
                                    <p:anim calcmode="lin" valueType="num">
                                      <p:cBhvr>
                                        <p:cTn id="48" dur="500"/>
                                        <p:tgtEl>
                                          <p:spTgt spid="32"/>
                                        </p:tgtEl>
                                        <p:attrNameLst>
                                          <p:attrName>ppt_x</p:attrName>
                                        </p:attrNameLst>
                                      </p:cBhvr>
                                      <p:tavLst>
                                        <p:tav tm="0">
                                          <p:val>
                                            <p:strVal val="ppt_x"/>
                                          </p:val>
                                        </p:tav>
                                        <p:tav tm="100000">
                                          <p:val>
                                            <p:strVal val="ppt_x"/>
                                          </p:val>
                                        </p:tav>
                                      </p:tavLst>
                                    </p:anim>
                                    <p:anim calcmode="lin" valueType="num">
                                      <p:cBhvr>
                                        <p:cTn id="49" dur="500"/>
                                        <p:tgtEl>
                                          <p:spTgt spid="32"/>
                                        </p:tgtEl>
                                        <p:attrNameLst>
                                          <p:attrName>ppt_y</p:attrName>
                                        </p:attrNameLst>
                                      </p:cBhvr>
                                      <p:tavLst>
                                        <p:tav tm="0">
                                          <p:val>
                                            <p:strVal val="ppt_y"/>
                                          </p:val>
                                        </p:tav>
                                        <p:tav tm="100000">
                                          <p:val>
                                            <p:strVal val="ppt_y+.1"/>
                                          </p:val>
                                        </p:tav>
                                      </p:tavLst>
                                    </p:anim>
                                    <p:set>
                                      <p:cBhvr>
                                        <p:cTn id="5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31" grpId="0"/>
      <p:bldP spid="32" grpId="0"/>
      <p:bldP spid="3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800" y="428625"/>
            <a:ext cx="9144000" cy="1081088"/>
          </a:xfrm>
        </p:spPr>
        <p:txBody>
          <a:bodyPr rtlCol="0">
            <a:normAutofit/>
          </a:bodyPr>
          <a:lstStyle/>
          <a:p>
            <a:pPr fontAlgn="auto">
              <a:spcAft>
                <a:spcPts val="0"/>
              </a:spcAft>
              <a:defRPr/>
            </a:pPr>
            <a:r>
              <a:rPr lang="en-US" altLang="zh-CN" sz="3200" b="1" dirty="0"/>
              <a:t>Conclusion</a:t>
            </a:r>
            <a:r>
              <a:rPr lang="en-US" altLang="zh-CN" sz="2400" dirty="0" smtClean="0">
                <a:latin typeface="+mn-lt"/>
              </a:rPr>
              <a:t/>
            </a:r>
            <a:br>
              <a:rPr lang="en-US" altLang="zh-CN" sz="2400" dirty="0" smtClean="0">
                <a:latin typeface="+mn-lt"/>
              </a:rPr>
            </a:br>
            <a:endParaRPr lang="zh-CN" altLang="en-US" sz="2400" dirty="0">
              <a:latin typeface="+mn-lt"/>
            </a:endParaRPr>
          </a:p>
        </p:txBody>
      </p:sp>
      <p:sp>
        <p:nvSpPr>
          <p:cNvPr id="3" name="Content Placeholder 2"/>
          <p:cNvSpPr txBox="1">
            <a:spLocks/>
          </p:cNvSpPr>
          <p:nvPr/>
        </p:nvSpPr>
        <p:spPr bwMode="auto">
          <a:xfrm>
            <a:off x="838200" y="1509713"/>
            <a:ext cx="10287000"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90000"/>
              </a:lnSpc>
              <a:spcBef>
                <a:spcPts val="1000"/>
              </a:spcBef>
              <a:buFont typeface="Arial" pitchFamily="34" charset="0"/>
              <a:buChar char="•"/>
            </a:pPr>
            <a:r>
              <a:rPr lang="en-US" altLang="zh-CN" sz="2400"/>
              <a:t>In this work, a novel end-to-end solution named Group Pair Convolutional Neural Network (GPCNN) is proposed which can jointly learn the visual features from multiple views of a 3D model and optimize towards the object retrieval task.</a:t>
            </a:r>
          </a:p>
          <a:p>
            <a:pPr algn="just">
              <a:lnSpc>
                <a:spcPct val="90000"/>
              </a:lnSpc>
              <a:spcBef>
                <a:spcPts val="1000"/>
              </a:spcBef>
              <a:buFont typeface="Arial" pitchFamily="34" charset="0"/>
              <a:buChar char="•"/>
            </a:pPr>
            <a:endParaRPr lang="en-US" altLang="zh-CN" sz="2400"/>
          </a:p>
          <a:p>
            <a:pPr algn="just">
              <a:lnSpc>
                <a:spcPct val="90000"/>
              </a:lnSpc>
              <a:spcBef>
                <a:spcPts val="1000"/>
              </a:spcBef>
              <a:buFont typeface="Arial" pitchFamily="34" charset="0"/>
              <a:buChar char="•"/>
            </a:pPr>
            <a:r>
              <a:rPr lang="en-US" altLang="zh-CN" sz="2400"/>
              <a:t>Experiment results demonstrate that GPCNN has a better performance than other methods, and increase the number of training samples by generating group pair samples.</a:t>
            </a:r>
          </a:p>
          <a:p>
            <a:pPr algn="just">
              <a:lnSpc>
                <a:spcPct val="90000"/>
              </a:lnSpc>
              <a:spcBef>
                <a:spcPts val="1000"/>
              </a:spcBef>
              <a:buFont typeface="Arial" pitchFamily="34" charset="0"/>
              <a:buChar char="•"/>
            </a:pPr>
            <a:endParaRPr lang="en-US" altLang="zh-CN" sz="2400"/>
          </a:p>
          <a:p>
            <a:pPr algn="just">
              <a:lnSpc>
                <a:spcPct val="90000"/>
              </a:lnSpc>
              <a:spcBef>
                <a:spcPts val="1000"/>
              </a:spcBef>
              <a:buFont typeface="Arial" pitchFamily="34" charset="0"/>
              <a:buChar char="•"/>
            </a:pPr>
            <a:r>
              <a:rPr lang="en-US" altLang="zh-CN" sz="2400"/>
              <a:t>In the future work, we will pay more attention to the view selection strategy for GPCNN including which views are the most informative and how to choose the optimal number of views for each group.</a:t>
            </a:r>
          </a:p>
        </p:txBody>
      </p:sp>
    </p:spTree>
  </p:cSld>
  <p:clrMapOvr>
    <a:masterClrMapping/>
  </p:clrMapOvr>
  <p:transition spd="slow" advTm="213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1524000" y="1560513"/>
            <a:ext cx="9144000" cy="2387600"/>
          </a:xfrm>
        </p:spPr>
        <p:txBody>
          <a:bodyPr/>
          <a:lstStyle/>
          <a:p>
            <a:r>
              <a:rPr lang="en-US" altLang="zh-CN" sz="3200" b="1" smtClean="0"/>
              <a:t>Thanks</a:t>
            </a:r>
            <a:br>
              <a:rPr lang="en-US" altLang="zh-CN" sz="3200" b="1" smtClean="0"/>
            </a:br>
            <a:r>
              <a:rPr lang="en-US" altLang="zh-CN" sz="3200" b="1" smtClean="0"/>
              <a:t/>
            </a:r>
            <a:br>
              <a:rPr lang="en-US" altLang="zh-CN" sz="3200" b="1" smtClean="0"/>
            </a:br>
            <a:endParaRPr lang="zh-CN" altLang="en-US" sz="3200" b="1" smtClean="0"/>
          </a:p>
        </p:txBody>
      </p:sp>
      <p:sp>
        <p:nvSpPr>
          <p:cNvPr id="25603" name="Title 1"/>
          <p:cNvSpPr txBox="1">
            <a:spLocks/>
          </p:cNvSpPr>
          <p:nvPr/>
        </p:nvSpPr>
        <p:spPr bwMode="auto">
          <a:xfrm>
            <a:off x="1524000" y="4191000"/>
            <a:ext cx="9144000"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90000"/>
              </a:lnSpc>
            </a:pPr>
            <a:r>
              <a:rPr lang="nl-NL" altLang="zh-CN" sz="3200">
                <a:latin typeface="Calibri Light" pitchFamily="34" charset="0"/>
              </a:rPr>
              <a:t>Zan Gao, Deyu Wang, Xiangnan He, Hua Zhang</a:t>
            </a:r>
          </a:p>
          <a:p>
            <a:pPr algn="ctr">
              <a:lnSpc>
                <a:spcPct val="90000"/>
              </a:lnSpc>
            </a:pPr>
            <a:r>
              <a:rPr lang="en-US" altLang="zh-CN" sz="3200">
                <a:latin typeface="Calibri Light" pitchFamily="34" charset="0"/>
              </a:rPr>
              <a:t>zangaonsh4522@gmail.com, xzero3547w@163.com, xiangnanhe@gmail.com, hzhang62@163.com</a:t>
            </a:r>
            <a:endParaRPr lang="nl-NL" altLang="zh-CN" sz="3200">
              <a:latin typeface="Calibri Light" pitchFamily="34" charset="0"/>
            </a:endParaRPr>
          </a:p>
        </p:txBody>
      </p:sp>
    </p:spTree>
  </p:cSld>
  <p:clrMapOvr>
    <a:masterClrMapping/>
  </p:clrMapOvr>
  <p:transition spd="slow" advTm="243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9713"/>
            <a:ext cx="10285413" cy="3990975"/>
          </a:xfrm>
        </p:spPr>
        <p:txBody>
          <a:bodyPr rtlCol="0">
            <a:normAutofit lnSpcReduction="10000"/>
          </a:bodyPr>
          <a:lstStyle/>
          <a:p>
            <a:pPr marL="0" indent="0" fontAlgn="auto">
              <a:spcAft>
                <a:spcPts val="0"/>
              </a:spcAft>
              <a:buFont typeface="Arial" pitchFamily="34" charset="0"/>
              <a:buNone/>
              <a:defRPr/>
            </a:pPr>
            <a:endParaRPr lang="en-US" altLang="zh-CN" dirty="0" smtClean="0"/>
          </a:p>
          <a:p>
            <a:pPr fontAlgn="auto">
              <a:spcAft>
                <a:spcPts val="0"/>
              </a:spcAft>
              <a:defRPr/>
            </a:pPr>
            <a:r>
              <a:rPr lang="en-US" altLang="zh-CN" dirty="0" smtClean="0"/>
              <a:t>Previous work</a:t>
            </a:r>
          </a:p>
          <a:p>
            <a:pPr fontAlgn="auto">
              <a:spcAft>
                <a:spcPts val="0"/>
              </a:spcAft>
              <a:defRPr/>
            </a:pPr>
            <a:endParaRPr lang="en-US" altLang="zh-CN" dirty="0" smtClean="0"/>
          </a:p>
          <a:p>
            <a:pPr fontAlgn="auto">
              <a:spcAft>
                <a:spcPts val="0"/>
              </a:spcAft>
              <a:defRPr/>
            </a:pPr>
            <a:r>
              <a:rPr lang="en-US" altLang="zh-CN" dirty="0" smtClean="0"/>
              <a:t>Proposed method</a:t>
            </a:r>
          </a:p>
          <a:p>
            <a:pPr fontAlgn="auto">
              <a:spcAft>
                <a:spcPts val="0"/>
              </a:spcAft>
              <a:defRPr/>
            </a:pPr>
            <a:endParaRPr lang="en-US" altLang="zh-CN" dirty="0" smtClean="0"/>
          </a:p>
          <a:p>
            <a:pPr fontAlgn="auto">
              <a:spcAft>
                <a:spcPts val="0"/>
              </a:spcAft>
              <a:defRPr/>
            </a:pPr>
            <a:r>
              <a:rPr lang="en-US" altLang="zh-CN" dirty="0" smtClean="0"/>
              <a:t>Experiments</a:t>
            </a:r>
          </a:p>
          <a:p>
            <a:pPr fontAlgn="auto">
              <a:spcAft>
                <a:spcPts val="0"/>
              </a:spcAft>
              <a:defRPr/>
            </a:pPr>
            <a:endParaRPr lang="en-US" altLang="zh-CN" dirty="0"/>
          </a:p>
          <a:p>
            <a:pPr fontAlgn="auto">
              <a:spcAft>
                <a:spcPts val="0"/>
              </a:spcAft>
              <a:defRPr/>
            </a:pPr>
            <a:r>
              <a:rPr lang="en-US" altLang="zh-CN" dirty="0" smtClean="0"/>
              <a:t>Conclusion</a:t>
            </a:r>
            <a:endParaRPr lang="en-US" altLang="zh-CN" dirty="0"/>
          </a:p>
          <a:p>
            <a:pPr fontAlgn="auto">
              <a:spcAft>
                <a:spcPts val="0"/>
              </a:spcAft>
              <a:defRPr/>
            </a:pPr>
            <a:endParaRPr lang="en-US" altLang="zh-CN" dirty="0" smtClean="0"/>
          </a:p>
          <a:p>
            <a:pPr marL="0" indent="0" fontAlgn="auto">
              <a:spcAft>
                <a:spcPts val="0"/>
              </a:spcAft>
              <a:buFont typeface="Arial" pitchFamily="34" charset="0"/>
              <a:buNone/>
              <a:defRPr/>
            </a:pPr>
            <a:endParaRPr lang="en-US" altLang="zh-CN" dirty="0" smtClean="0"/>
          </a:p>
          <a:p>
            <a:pPr fontAlgn="auto">
              <a:spcAft>
                <a:spcPts val="0"/>
              </a:spcAft>
              <a:defRPr/>
            </a:pPr>
            <a:endParaRPr lang="zh-CN" altLang="en-US" dirty="0"/>
          </a:p>
        </p:txBody>
      </p:sp>
      <p:sp>
        <p:nvSpPr>
          <p:cNvPr id="4099" name="Title 1"/>
          <p:cNvSpPr>
            <a:spLocks noGrp="1"/>
          </p:cNvSpPr>
          <p:nvPr>
            <p:ph type="title"/>
          </p:nvPr>
        </p:nvSpPr>
        <p:spPr/>
        <p:txBody>
          <a:bodyPr/>
          <a:lstStyle/>
          <a:p>
            <a:pPr algn="ctr"/>
            <a:r>
              <a:rPr lang="en-US" altLang="zh-CN" sz="3200" b="1" smtClean="0"/>
              <a:t>Outline</a:t>
            </a:r>
            <a:endParaRPr lang="zh-CN" altLang="en-US" sz="3200" b="1" smtClean="0"/>
          </a:p>
        </p:txBody>
      </p:sp>
    </p:spTree>
  </p:cSld>
  <p:clrMapOvr>
    <a:masterClrMapping/>
  </p:clrMapOvr>
  <p:transition spd="slow" advTm="182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100" fill="hold"/>
                                        <p:tgtEl>
                                          <p:spTgt spid="3">
                                            <p:txEl>
                                              <p:pRg st="1" end="1"/>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563563" y="1000125"/>
            <a:ext cx="2406650" cy="3081338"/>
          </a:xfrm>
        </p:spPr>
      </p:pic>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73438" y="1227138"/>
            <a:ext cx="671512"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Brace 7"/>
          <p:cNvSpPr/>
          <p:nvPr/>
        </p:nvSpPr>
        <p:spPr>
          <a:xfrm>
            <a:off x="2927229" y="1227138"/>
            <a:ext cx="308097" cy="5389562"/>
          </a:xfrm>
          <a:prstGeom prst="rightBrace">
            <a:avLst>
              <a:gd name="adj1" fmla="val 44047"/>
              <a:gd name="adj2" fmla="val 49589"/>
            </a:avLst>
          </a:prstGeom>
          <a:ln w="31750">
            <a:solidFill>
              <a:srgbClr val="00B0F0"/>
            </a:solidFill>
            <a:headEnd type="none" w="med" len="med"/>
            <a:tailEnd type="none" w="med" len="med"/>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cxnSp>
        <p:nvCxnSpPr>
          <p:cNvPr id="11" name="Straight Arrow Connector 5"/>
          <p:cNvCxnSpPr/>
          <p:nvPr/>
        </p:nvCxnSpPr>
        <p:spPr>
          <a:xfrm>
            <a:off x="4044950" y="3890963"/>
            <a:ext cx="436563"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4608513" y="3640138"/>
            <a:ext cx="2236787" cy="4603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b="1">
                <a:solidFill>
                  <a:srgbClr val="002060"/>
                </a:solidFill>
              </a:rPr>
              <a:t>Feature Extraction</a:t>
            </a:r>
            <a:endParaRPr lang="zh-CN" altLang="en-US"/>
          </a:p>
        </p:txBody>
      </p:sp>
      <p:sp>
        <p:nvSpPr>
          <p:cNvPr id="14" name="Right Brace 7"/>
          <p:cNvSpPr/>
          <p:nvPr/>
        </p:nvSpPr>
        <p:spPr>
          <a:xfrm>
            <a:off x="5581354" y="3384792"/>
            <a:ext cx="291508" cy="2086648"/>
          </a:xfrm>
          <a:prstGeom prst="rightBrace">
            <a:avLst>
              <a:gd name="adj1" fmla="val 44047"/>
              <a:gd name="adj2" fmla="val 49589"/>
            </a:avLst>
          </a:prstGeom>
          <a:ln w="31750">
            <a:solidFill>
              <a:srgbClr val="00B0F0"/>
            </a:solidFill>
            <a:headEnd type="none" w="med" len="med"/>
            <a:tailEnd type="none" w="med" len="med"/>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15" name="TextBox 14"/>
          <p:cNvSpPr txBox="1">
            <a:spLocks noChangeArrowheads="1"/>
          </p:cNvSpPr>
          <p:nvPr/>
        </p:nvSpPr>
        <p:spPr bwMode="auto">
          <a:xfrm>
            <a:off x="4935538" y="4506913"/>
            <a:ext cx="19558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b="1">
                <a:solidFill>
                  <a:srgbClr val="002060"/>
                </a:solidFill>
              </a:rPr>
              <a:t>Zernike, HoG, </a:t>
            </a:r>
          </a:p>
          <a:p>
            <a:pPr algn="just"/>
            <a:r>
              <a:rPr lang="en-US" altLang="zh-CN" b="1">
                <a:solidFill>
                  <a:srgbClr val="002060"/>
                </a:solidFill>
              </a:rPr>
              <a:t>CNN features</a:t>
            </a:r>
            <a:endParaRPr lang="zh-CN" altLang="en-US"/>
          </a:p>
        </p:txBody>
      </p:sp>
      <p:cxnSp>
        <p:nvCxnSpPr>
          <p:cNvPr id="16" name="Straight Arrow Connector 5"/>
          <p:cNvCxnSpPr/>
          <p:nvPr/>
        </p:nvCxnSpPr>
        <p:spPr>
          <a:xfrm>
            <a:off x="6859588" y="3878263"/>
            <a:ext cx="436562" cy="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7277100" y="3641725"/>
            <a:ext cx="223520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b="1">
                <a:solidFill>
                  <a:srgbClr val="002060"/>
                </a:solidFill>
              </a:rPr>
              <a:t>Object Retrieval</a:t>
            </a:r>
            <a:endParaRPr lang="zh-CN" altLang="en-US"/>
          </a:p>
        </p:txBody>
      </p:sp>
      <p:pic>
        <p:nvPicPr>
          <p:cNvPr id="42" name="Content Placeholder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8475" y="3675063"/>
            <a:ext cx="2471738"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Content Placeholder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71850" y="3890963"/>
            <a:ext cx="673100"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a:spLocks noChangeArrowheads="1"/>
          </p:cNvSpPr>
          <p:nvPr/>
        </p:nvSpPr>
        <p:spPr bwMode="auto">
          <a:xfrm>
            <a:off x="1409700" y="3489325"/>
            <a:ext cx="110807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6000"/>
              <a:t>…</a:t>
            </a:r>
            <a:endParaRPr lang="zh-CN" altLang="en-US" sz="6000"/>
          </a:p>
        </p:txBody>
      </p:sp>
      <p:sp>
        <p:nvSpPr>
          <p:cNvPr id="142" name="Right Brace 7"/>
          <p:cNvSpPr/>
          <p:nvPr/>
        </p:nvSpPr>
        <p:spPr>
          <a:xfrm>
            <a:off x="7921105" y="171278"/>
            <a:ext cx="276728" cy="6427027"/>
          </a:xfrm>
          <a:prstGeom prst="rightBrace">
            <a:avLst>
              <a:gd name="adj1" fmla="val 44047"/>
              <a:gd name="adj2" fmla="val 49589"/>
            </a:avLst>
          </a:prstGeom>
          <a:ln w="31750">
            <a:solidFill>
              <a:srgbClr val="00B0F0"/>
            </a:solidFill>
            <a:headEnd type="none" w="med" len="med"/>
            <a:tailEnd type="none" w="med" len="med"/>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grpSp>
        <p:nvGrpSpPr>
          <p:cNvPr id="1040" name="组合 1039"/>
          <p:cNvGrpSpPr>
            <a:grpSpLocks/>
          </p:cNvGrpSpPr>
          <p:nvPr/>
        </p:nvGrpSpPr>
        <p:grpSpPr bwMode="auto">
          <a:xfrm>
            <a:off x="4935538" y="1000125"/>
            <a:ext cx="6418262" cy="2149475"/>
            <a:chOff x="4936251" y="546100"/>
            <a:chExt cx="6416848" cy="2150627"/>
          </a:xfrm>
        </p:grpSpPr>
        <p:sp>
          <p:nvSpPr>
            <p:cNvPr id="1025" name="矩形 1024"/>
            <p:cNvSpPr/>
            <p:nvPr/>
          </p:nvSpPr>
          <p:spPr>
            <a:xfrm>
              <a:off x="5121947" y="561984"/>
              <a:ext cx="1460178" cy="21188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6891620" y="546100"/>
              <a:ext cx="1760149" cy="21347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9" name="矩形 148"/>
            <p:cNvSpPr/>
            <p:nvPr/>
          </p:nvSpPr>
          <p:spPr>
            <a:xfrm>
              <a:off x="8981897" y="561984"/>
              <a:ext cx="2188681" cy="21347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5142" name="组合 1030"/>
            <p:cNvGrpSpPr>
              <a:grpSpLocks/>
            </p:cNvGrpSpPr>
            <p:nvPr/>
          </p:nvGrpSpPr>
          <p:grpSpPr bwMode="auto">
            <a:xfrm>
              <a:off x="4936251" y="575810"/>
              <a:ext cx="6416848" cy="2045509"/>
              <a:chOff x="4936251" y="575810"/>
              <a:chExt cx="6416848" cy="2045509"/>
            </a:xfrm>
          </p:grpSpPr>
          <p:grpSp>
            <p:nvGrpSpPr>
              <p:cNvPr id="5143" name="组合 123"/>
              <p:cNvGrpSpPr>
                <a:grpSpLocks/>
              </p:cNvGrpSpPr>
              <p:nvPr/>
            </p:nvGrpSpPr>
            <p:grpSpPr bwMode="auto">
              <a:xfrm>
                <a:off x="5239707" y="993829"/>
                <a:ext cx="1251146" cy="1490822"/>
                <a:chOff x="5389483" y="1006382"/>
                <a:chExt cx="1251146" cy="1490822"/>
              </a:xfrm>
            </p:grpSpPr>
            <p:pic>
              <p:nvPicPr>
                <p:cNvPr id="5172" name="Content Placeholder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89483" y="1006382"/>
                  <a:ext cx="383742" cy="149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3" name="Content Placeholder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279481" y="1006382"/>
                  <a:ext cx="361148" cy="146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直接连接符 44"/>
                <p:cNvCxnSpPr/>
                <p:nvPr/>
              </p:nvCxnSpPr>
              <p:spPr>
                <a:xfrm>
                  <a:off x="5773262" y="1155873"/>
                  <a:ext cx="506301" cy="30496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73262" y="1163815"/>
                  <a:ext cx="496778" cy="63851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773262" y="1168580"/>
                  <a:ext cx="50630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773262" y="1168580"/>
                  <a:ext cx="506301" cy="116902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768501" y="1483073"/>
                  <a:ext cx="506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5763739" y="1165403"/>
                  <a:ext cx="506301" cy="3176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774850" y="1483073"/>
                  <a:ext cx="496777" cy="3192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758978" y="1483073"/>
                  <a:ext cx="520585" cy="8545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771676" y="1802333"/>
                  <a:ext cx="506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5765327" y="1483073"/>
                  <a:ext cx="506300" cy="3192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5768501" y="1165403"/>
                  <a:ext cx="511062" cy="63692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774850" y="1789626"/>
                  <a:ext cx="504714" cy="5479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774850" y="2337606"/>
                  <a:ext cx="50471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5771676" y="1802333"/>
                  <a:ext cx="498365" cy="5352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774850" y="1168580"/>
                  <a:ext cx="504714" cy="116902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5771676" y="1483073"/>
                  <a:ext cx="507888" cy="85453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5144" name="组合 122"/>
              <p:cNvGrpSpPr>
                <a:grpSpLocks/>
              </p:cNvGrpSpPr>
              <p:nvPr/>
            </p:nvGrpSpPr>
            <p:grpSpPr bwMode="auto">
              <a:xfrm>
                <a:off x="7023584" y="1083471"/>
                <a:ext cx="1502836" cy="1537848"/>
                <a:chOff x="7088260" y="629235"/>
                <a:chExt cx="1705108" cy="2157830"/>
              </a:xfrm>
            </p:grpSpPr>
            <p:sp>
              <p:nvSpPr>
                <p:cNvPr id="90" name="椭圆 89"/>
                <p:cNvSpPr/>
                <p:nvPr/>
              </p:nvSpPr>
              <p:spPr>
                <a:xfrm>
                  <a:off x="7087998" y="630751"/>
                  <a:ext cx="783336" cy="2157375"/>
                </a:xfrm>
                <a:prstGeom prst="ellipse">
                  <a:avLst/>
                </a:prstGeom>
                <a:ln w="25400">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5165" name="Content Placeholder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288271" y="949599"/>
                  <a:ext cx="383742" cy="149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6" name="Content Placeholder 3"/>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2652" y="949599"/>
                  <a:ext cx="361148" cy="146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椭圆 93"/>
                <p:cNvSpPr/>
                <p:nvPr/>
              </p:nvSpPr>
              <p:spPr>
                <a:xfrm>
                  <a:off x="8009993" y="630751"/>
                  <a:ext cx="783336" cy="2157375"/>
                </a:xfrm>
                <a:prstGeom prst="ellipse">
                  <a:avLst/>
                </a:prstGeom>
                <a:ln w="25400">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97" name="直接连接符 96"/>
                <p:cNvCxnSpPr/>
                <p:nvPr/>
              </p:nvCxnSpPr>
              <p:spPr>
                <a:xfrm>
                  <a:off x="7671448" y="1118834"/>
                  <a:ext cx="531228" cy="30978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7649838" y="1114377"/>
                  <a:ext cx="552837" cy="3187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7671448" y="2282212"/>
                  <a:ext cx="5312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649838" y="1745098"/>
                  <a:ext cx="55283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45" name="组合 121"/>
              <p:cNvGrpSpPr>
                <a:grpSpLocks/>
              </p:cNvGrpSpPr>
              <p:nvPr/>
            </p:nvGrpSpPr>
            <p:grpSpPr bwMode="auto">
              <a:xfrm>
                <a:off x="9063436" y="1192236"/>
                <a:ext cx="2032655" cy="1126837"/>
                <a:chOff x="9142264" y="1463226"/>
                <a:chExt cx="2032655" cy="1126837"/>
              </a:xfrm>
            </p:grpSpPr>
            <p:cxnSp>
              <p:nvCxnSpPr>
                <p:cNvPr id="135" name="肘形连接符 134"/>
                <p:cNvCxnSpPr/>
                <p:nvPr/>
              </p:nvCxnSpPr>
              <p:spPr>
                <a:xfrm flipV="1">
                  <a:off x="10324097" y="1468314"/>
                  <a:ext cx="288861" cy="47651"/>
                </a:xfrm>
                <a:prstGeom prst="bentConnector4">
                  <a:avLst>
                    <a:gd name="adj1" fmla="val 166347"/>
                    <a:gd name="adj2" fmla="val 59025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肘形连接符 113"/>
                <p:cNvCxnSpPr/>
                <p:nvPr/>
              </p:nvCxnSpPr>
              <p:spPr>
                <a:xfrm flipV="1">
                  <a:off x="9325780" y="1468314"/>
                  <a:ext cx="288861" cy="47651"/>
                </a:xfrm>
                <a:prstGeom prst="bentConnector4">
                  <a:avLst>
                    <a:gd name="adj1" fmla="val 166347"/>
                    <a:gd name="adj2" fmla="val 59025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9225789" y="1514376"/>
                  <a:ext cx="901501" cy="1075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5152" name="组合 108"/>
                <p:cNvGrpSpPr>
                  <a:grpSpLocks/>
                </p:cNvGrpSpPr>
                <p:nvPr/>
              </p:nvGrpSpPr>
              <p:grpSpPr bwMode="auto">
                <a:xfrm>
                  <a:off x="9294494" y="1835585"/>
                  <a:ext cx="787788" cy="678500"/>
                  <a:chOff x="9888854" y="1446634"/>
                  <a:chExt cx="1052990" cy="970335"/>
                </a:xfrm>
              </p:grpSpPr>
              <p:pic>
                <p:nvPicPr>
                  <p:cNvPr id="5161" name="Picture 1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888854" y="1446634"/>
                    <a:ext cx="553091" cy="97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2" name="Picture 1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411441" y="1471878"/>
                    <a:ext cx="530403" cy="49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3"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16203" y="1945481"/>
                    <a:ext cx="51435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153" name="组合 109"/>
                <p:cNvGrpSpPr>
                  <a:grpSpLocks/>
                </p:cNvGrpSpPr>
                <p:nvPr/>
              </p:nvGrpSpPr>
              <p:grpSpPr bwMode="auto">
                <a:xfrm>
                  <a:off x="10281489" y="1843445"/>
                  <a:ext cx="742126" cy="662780"/>
                  <a:chOff x="10357689" y="1609375"/>
                  <a:chExt cx="987844" cy="940856"/>
                </a:xfrm>
              </p:grpSpPr>
              <p:pic>
                <p:nvPicPr>
                  <p:cNvPr id="5158"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57689" y="1609375"/>
                    <a:ext cx="501170" cy="94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9"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58859" y="1615722"/>
                    <a:ext cx="486674" cy="46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0" name="Picture 1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856478" y="2083586"/>
                    <a:ext cx="486675" cy="45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154" name="TextBox 124"/>
                <p:cNvSpPr txBox="1">
                  <a:spLocks noChangeArrowheads="1"/>
                </p:cNvSpPr>
                <p:nvPr/>
              </p:nvSpPr>
              <p:spPr bwMode="auto">
                <a:xfrm>
                  <a:off x="9142264" y="1469015"/>
                  <a:ext cx="1068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b="1">
                      <a:solidFill>
                        <a:srgbClr val="002060"/>
                      </a:solidFill>
                    </a:rPr>
                    <a:t>Chairs</a:t>
                  </a:r>
                  <a:endParaRPr lang="zh-CN" altLang="en-US"/>
                </a:p>
              </p:txBody>
            </p:sp>
            <p:sp>
              <p:nvSpPr>
                <p:cNvPr id="126" name="矩形 125"/>
                <p:cNvSpPr/>
                <p:nvPr/>
              </p:nvSpPr>
              <p:spPr>
                <a:xfrm>
                  <a:off x="10197125" y="1515964"/>
                  <a:ext cx="901501" cy="1075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56" name="TextBox 126"/>
                <p:cNvSpPr txBox="1">
                  <a:spLocks noChangeArrowheads="1"/>
                </p:cNvSpPr>
                <p:nvPr/>
              </p:nvSpPr>
              <p:spPr bwMode="auto">
                <a:xfrm>
                  <a:off x="10106164" y="1463226"/>
                  <a:ext cx="1068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b="1">
                      <a:solidFill>
                        <a:srgbClr val="002060"/>
                      </a:solidFill>
                    </a:rPr>
                    <a:t>Bikes</a:t>
                  </a:r>
                  <a:endParaRPr lang="zh-CN" altLang="en-US"/>
                </a:p>
              </p:txBody>
            </p:sp>
            <p:cxnSp>
              <p:nvCxnSpPr>
                <p:cNvPr id="136" name="肘形连接符 135"/>
                <p:cNvCxnSpPr>
                  <a:stCxn id="111" idx="2"/>
                  <a:endCxn id="126" idx="2"/>
                </p:cNvCxnSpPr>
                <p:nvPr/>
              </p:nvCxnSpPr>
              <p:spPr>
                <a:xfrm rot="16200000" flipH="1">
                  <a:off x="10161413" y="2104816"/>
                  <a:ext cx="1589" cy="971336"/>
                </a:xfrm>
                <a:prstGeom prst="bentConnector3">
                  <a:avLst>
                    <a:gd name="adj1" fmla="val 1258498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146" name="TextBox 145"/>
              <p:cNvSpPr txBox="1">
                <a:spLocks noChangeArrowheads="1"/>
              </p:cNvSpPr>
              <p:nvPr/>
            </p:nvSpPr>
            <p:spPr bwMode="auto">
              <a:xfrm>
                <a:off x="4936251" y="575810"/>
                <a:ext cx="2069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b="1">
                    <a:solidFill>
                      <a:srgbClr val="002060"/>
                    </a:solidFill>
                  </a:rPr>
                  <a:t>View Distance</a:t>
                </a:r>
                <a:endParaRPr lang="zh-CN" altLang="en-US"/>
              </a:p>
            </p:txBody>
          </p:sp>
          <p:sp>
            <p:nvSpPr>
              <p:cNvPr id="5147" name="TextBox 147"/>
              <p:cNvSpPr txBox="1">
                <a:spLocks noChangeArrowheads="1"/>
              </p:cNvSpPr>
              <p:nvPr/>
            </p:nvSpPr>
            <p:spPr bwMode="auto">
              <a:xfrm>
                <a:off x="6779191" y="621806"/>
                <a:ext cx="2069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b="1">
                    <a:solidFill>
                      <a:srgbClr val="002060"/>
                    </a:solidFill>
                  </a:rPr>
                  <a:t>Graph Matching</a:t>
                </a:r>
                <a:endParaRPr lang="zh-CN" altLang="en-US"/>
              </a:p>
            </p:txBody>
          </p:sp>
          <p:sp>
            <p:nvSpPr>
              <p:cNvPr id="5148" name="TextBox 149"/>
              <p:cNvSpPr txBox="1">
                <a:spLocks noChangeArrowheads="1"/>
              </p:cNvSpPr>
              <p:nvPr/>
            </p:nvSpPr>
            <p:spPr bwMode="auto">
              <a:xfrm>
                <a:off x="8855856" y="575810"/>
                <a:ext cx="24972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228600" tIns="91440" rIns="228600" bIns="9144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r>
                  <a:rPr lang="en-US" altLang="zh-CN" b="1">
                    <a:solidFill>
                      <a:srgbClr val="002060"/>
                    </a:solidFill>
                  </a:rPr>
                  <a:t>Category Information</a:t>
                </a:r>
                <a:endParaRPr lang="zh-CN" altLang="en-US"/>
              </a:p>
            </p:txBody>
          </p:sp>
        </p:grpSp>
      </p:grpSp>
      <p:cxnSp>
        <p:nvCxnSpPr>
          <p:cNvPr id="151" name="Straight Arrow Connector 125"/>
          <p:cNvCxnSpPr/>
          <p:nvPr/>
        </p:nvCxnSpPr>
        <p:spPr>
          <a:xfrm>
            <a:off x="8277225" y="4103688"/>
            <a:ext cx="1588" cy="51435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52" name="Picture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69188" y="4716463"/>
            <a:ext cx="1620837"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 name="Title 1"/>
          <p:cNvSpPr>
            <a:spLocks noGrp="1"/>
          </p:cNvSpPr>
          <p:nvPr>
            <p:ph type="title"/>
          </p:nvPr>
        </p:nvSpPr>
        <p:spPr>
          <a:xfrm>
            <a:off x="838200" y="122238"/>
            <a:ext cx="10515600" cy="1325562"/>
          </a:xfrm>
        </p:spPr>
        <p:txBody>
          <a:bodyPr/>
          <a:lstStyle/>
          <a:p>
            <a:r>
              <a:rPr lang="en-US" altLang="zh-CN" sz="2800" b="1" dirty="0" smtClean="0"/>
              <a:t>The view-based 3D </a:t>
            </a:r>
            <a:r>
              <a:rPr lang="en-US" altLang="zh-CN" sz="2800" b="1" dirty="0" smtClean="0"/>
              <a:t>object retrieval methods are based on the processes as follows:</a:t>
            </a:r>
            <a:endParaRPr lang="zh-CN" altLang="en-US" sz="2800" b="1" dirty="0" smtClean="0"/>
          </a:p>
        </p:txBody>
      </p:sp>
    </p:spTree>
    <p:custDataLst>
      <p:tags r:id="rId1"/>
    </p:custDataLst>
  </p:cSld>
  <p:clrMapOvr>
    <a:masterClrMapping/>
  </p:clrMapOvr>
  <p:transition spd="slow" advTm="18966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wipe(up)">
                                      <p:cBhvr>
                                        <p:cTn id="7" dur="500"/>
                                        <p:tgtEl>
                                          <p:spTgt spid="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500"/>
                                        <p:tgtEl>
                                          <p:spTgt spid="4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par>
                          <p:cTn id="41" fill="hold" nodeType="afterGroup">
                            <p:stCondLst>
                              <p:cond delay="1500"/>
                            </p:stCondLst>
                            <p:childTnLst>
                              <p:par>
                                <p:cTn id="42" presetID="22" presetClass="entr" presetSubtype="4"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par>
                          <p:cTn id="54" fill="hold" nodeType="afterGroup">
                            <p:stCondLst>
                              <p:cond delay="1000"/>
                            </p:stCondLst>
                            <p:childTnLst>
                              <p:par>
                                <p:cTn id="55" presetID="22" presetClass="entr" presetSubtype="4" fill="hold" nodeType="afterEffect">
                                  <p:stCondLst>
                                    <p:cond delay="0"/>
                                  </p:stCondLst>
                                  <p:childTnLst>
                                    <p:set>
                                      <p:cBhvr>
                                        <p:cTn id="56" dur="1" fill="hold">
                                          <p:stCondLst>
                                            <p:cond delay="0"/>
                                          </p:stCondLst>
                                        </p:cTn>
                                        <p:tgtEl>
                                          <p:spTgt spid="142"/>
                                        </p:tgtEl>
                                        <p:attrNameLst>
                                          <p:attrName>style.visibility</p:attrName>
                                        </p:attrNameLst>
                                      </p:cBhvr>
                                      <p:to>
                                        <p:strVal val="visible"/>
                                      </p:to>
                                    </p:set>
                                    <p:animEffect transition="in" filter="wipe(down)">
                                      <p:cBhvr>
                                        <p:cTn id="57" dur="500"/>
                                        <p:tgtEl>
                                          <p:spTgt spid="142"/>
                                        </p:tgtEl>
                                      </p:cBhvr>
                                    </p:animEffect>
                                  </p:childTnLst>
                                </p:cTn>
                              </p:par>
                            </p:childTnLst>
                          </p:cTn>
                        </p:par>
                        <p:par>
                          <p:cTn id="58" fill="hold" nodeType="afterGroup">
                            <p:stCondLst>
                              <p:cond delay="1500"/>
                            </p:stCondLst>
                            <p:childTnLst>
                              <p:par>
                                <p:cTn id="59" presetID="22" presetClass="entr" presetSubtype="4" fill="hold" nodeType="afterEffect">
                                  <p:stCondLst>
                                    <p:cond delay="0"/>
                                  </p:stCondLst>
                                  <p:childTnLst>
                                    <p:set>
                                      <p:cBhvr>
                                        <p:cTn id="60" dur="1" fill="hold">
                                          <p:stCondLst>
                                            <p:cond delay="0"/>
                                          </p:stCondLst>
                                        </p:cTn>
                                        <p:tgtEl>
                                          <p:spTgt spid="1040"/>
                                        </p:tgtEl>
                                        <p:attrNameLst>
                                          <p:attrName>style.visibility</p:attrName>
                                        </p:attrNameLst>
                                      </p:cBhvr>
                                      <p:to>
                                        <p:strVal val="visible"/>
                                      </p:to>
                                    </p:set>
                                    <p:animEffect transition="in" filter="wipe(down)">
                                      <p:cBhvr>
                                        <p:cTn id="61" dur="500"/>
                                        <p:tgtEl>
                                          <p:spTgt spid="104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51"/>
                                        </p:tgtEl>
                                        <p:attrNameLst>
                                          <p:attrName>style.visibility</p:attrName>
                                        </p:attrNameLst>
                                      </p:cBhvr>
                                      <p:to>
                                        <p:strVal val="visible"/>
                                      </p:to>
                                    </p:set>
                                    <p:animEffect transition="in" filter="wipe(up)">
                                      <p:cBhvr>
                                        <p:cTn id="66" dur="500"/>
                                        <p:tgtEl>
                                          <p:spTgt spid="151"/>
                                        </p:tgtEl>
                                      </p:cBhvr>
                                    </p:animEffect>
                                  </p:childTnLst>
                                </p:cTn>
                              </p:par>
                            </p:childTnLst>
                          </p:cTn>
                        </p:par>
                        <p:par>
                          <p:cTn id="67" fill="hold" nodeType="afterGroup">
                            <p:stCondLst>
                              <p:cond delay="500"/>
                            </p:stCondLst>
                            <p:childTnLst>
                              <p:par>
                                <p:cTn id="68" presetID="22" presetClass="entr" presetSubtype="1" fill="hold" nodeType="afterEffect">
                                  <p:stCondLst>
                                    <p:cond delay="0"/>
                                  </p:stCondLst>
                                  <p:childTnLst>
                                    <p:set>
                                      <p:cBhvr>
                                        <p:cTn id="69" dur="1" fill="hold">
                                          <p:stCondLst>
                                            <p:cond delay="0"/>
                                          </p:stCondLst>
                                        </p:cTn>
                                        <p:tgtEl>
                                          <p:spTgt spid="152"/>
                                        </p:tgtEl>
                                        <p:attrNameLst>
                                          <p:attrName>style.visibility</p:attrName>
                                        </p:attrNameLst>
                                      </p:cBhvr>
                                      <p:to>
                                        <p:strVal val="visible"/>
                                      </p:to>
                                    </p:set>
                                    <p:animEffect transition="in" filter="wipe(up)">
                                      <p:cBhvr>
                                        <p:cTn id="7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7" grpId="0" animBg="1"/>
      <p:bldP spid="40" grpId="0"/>
      <p:bldP spid="1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5563" y="2114550"/>
            <a:ext cx="9642475" cy="2481263"/>
          </a:xfrm>
        </p:spPr>
        <p:txBody>
          <a:bodyPr/>
          <a:lstStyle/>
          <a:p>
            <a:r>
              <a:rPr lang="en-US" altLang="zh-CN" smtClean="0"/>
              <a:t>separate the phase of feature extraction and object retrieval</a:t>
            </a:r>
          </a:p>
          <a:p>
            <a:endParaRPr lang="en-US" altLang="zh-CN" smtClean="0"/>
          </a:p>
          <a:p>
            <a:r>
              <a:rPr lang="en-US" altLang="zh-CN" smtClean="0"/>
              <a:t>use single view as matching unit</a:t>
            </a:r>
          </a:p>
        </p:txBody>
      </p:sp>
      <p:sp>
        <p:nvSpPr>
          <p:cNvPr id="60" name="Title 1"/>
          <p:cNvSpPr>
            <a:spLocks noGrp="1"/>
          </p:cNvSpPr>
          <p:nvPr>
            <p:ph type="title"/>
          </p:nvPr>
        </p:nvSpPr>
        <p:spPr>
          <a:xfrm>
            <a:off x="874713" y="669925"/>
            <a:ext cx="10515600" cy="1325563"/>
          </a:xfrm>
        </p:spPr>
        <p:txBody>
          <a:bodyPr rtlCol="0">
            <a:normAutofit/>
          </a:bodyPr>
          <a:lstStyle/>
          <a:p>
            <a:pPr fontAlgn="auto">
              <a:spcAft>
                <a:spcPts val="0"/>
              </a:spcAft>
              <a:defRPr/>
            </a:pPr>
            <a:r>
              <a:rPr lang="en-US" altLang="zh-CN" sz="2800" dirty="0">
                <a:latin typeface="+mn-lt"/>
                <a:ea typeface="+mn-ea"/>
                <a:cs typeface="+mn-cs"/>
              </a:rPr>
              <a:t>1. The  existing 3D object retrieval methods:</a:t>
            </a:r>
            <a:endParaRPr lang="zh-CN" altLang="en-US" sz="2800" dirty="0">
              <a:latin typeface="+mn-lt"/>
              <a:ea typeface="+mn-ea"/>
              <a:cs typeface="+mn-cs"/>
            </a:endParaRPr>
          </a:p>
        </p:txBody>
      </p:sp>
      <p:sp>
        <p:nvSpPr>
          <p:cNvPr id="4" name="Title 1"/>
          <p:cNvSpPr txBox="1">
            <a:spLocks/>
          </p:cNvSpPr>
          <p:nvPr/>
        </p:nvSpPr>
        <p:spPr>
          <a:xfrm>
            <a:off x="889000" y="4319588"/>
            <a:ext cx="10515600" cy="125095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altLang="zh-CN" sz="2800" dirty="0">
                <a:latin typeface="+mn-lt"/>
                <a:ea typeface="+mn-ea"/>
                <a:cs typeface="+mn-cs"/>
              </a:rPr>
              <a:t>2. </a:t>
            </a:r>
            <a:r>
              <a:rPr lang="en-US" altLang="zh-CN" sz="2800" dirty="0" smtClean="0">
                <a:latin typeface="+mn-lt"/>
                <a:ea typeface="+mn-ea"/>
                <a:cs typeface="+mn-cs"/>
              </a:rPr>
              <a:t>For the deep neural network, insufficient </a:t>
            </a:r>
            <a:r>
              <a:rPr lang="en-US" altLang="zh-CN" sz="2800" dirty="0">
                <a:latin typeface="+mn-lt"/>
                <a:ea typeface="+mn-ea"/>
                <a:cs typeface="+mn-cs"/>
              </a:rPr>
              <a:t>training samples in 3D datasets will lead to network over-fitting</a:t>
            </a:r>
          </a:p>
          <a:p>
            <a:pPr fontAlgn="auto">
              <a:spcAft>
                <a:spcPts val="0"/>
              </a:spcAft>
              <a:defRPr/>
            </a:pPr>
            <a:endParaRPr lang="en-US" altLang="zh-CN" sz="2800" b="1" dirty="0" smtClean="0"/>
          </a:p>
        </p:txBody>
      </p:sp>
    </p:spTree>
    <p:custDataLst>
      <p:tags r:id="rId1"/>
    </p:custDataLst>
  </p:cSld>
  <p:clrMapOvr>
    <a:masterClrMapping/>
  </p:clrMapOvr>
  <p:transition spd="slow" advTm="5032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9713"/>
            <a:ext cx="10285413" cy="3990975"/>
          </a:xfrm>
        </p:spPr>
        <p:txBody>
          <a:bodyPr rtlCol="0">
            <a:normAutofit lnSpcReduction="10000"/>
          </a:bodyPr>
          <a:lstStyle/>
          <a:p>
            <a:pPr marL="0" indent="0" fontAlgn="auto">
              <a:spcAft>
                <a:spcPts val="0"/>
              </a:spcAft>
              <a:buFont typeface="Arial" pitchFamily="34" charset="0"/>
              <a:buNone/>
              <a:defRPr/>
            </a:pPr>
            <a:endParaRPr lang="en-US" altLang="zh-CN" dirty="0" smtClean="0"/>
          </a:p>
          <a:p>
            <a:pPr fontAlgn="auto">
              <a:spcAft>
                <a:spcPts val="0"/>
              </a:spcAft>
              <a:defRPr/>
            </a:pPr>
            <a:r>
              <a:rPr lang="en-US" altLang="zh-CN" dirty="0" smtClean="0"/>
              <a:t>Previous work</a:t>
            </a:r>
          </a:p>
          <a:p>
            <a:pPr fontAlgn="auto">
              <a:spcAft>
                <a:spcPts val="0"/>
              </a:spcAft>
              <a:defRPr/>
            </a:pPr>
            <a:endParaRPr lang="en-US" altLang="zh-CN" dirty="0" smtClean="0"/>
          </a:p>
          <a:p>
            <a:pPr fontAlgn="auto">
              <a:spcAft>
                <a:spcPts val="0"/>
              </a:spcAft>
              <a:defRPr/>
            </a:pPr>
            <a:r>
              <a:rPr lang="en-US" altLang="zh-CN" dirty="0" smtClean="0"/>
              <a:t>Proposed method</a:t>
            </a:r>
          </a:p>
          <a:p>
            <a:pPr fontAlgn="auto">
              <a:spcAft>
                <a:spcPts val="0"/>
              </a:spcAft>
              <a:defRPr/>
            </a:pPr>
            <a:endParaRPr lang="en-US" altLang="zh-CN" dirty="0" smtClean="0"/>
          </a:p>
          <a:p>
            <a:pPr fontAlgn="auto">
              <a:spcAft>
                <a:spcPts val="0"/>
              </a:spcAft>
              <a:defRPr/>
            </a:pPr>
            <a:r>
              <a:rPr lang="en-US" altLang="zh-CN" dirty="0" smtClean="0"/>
              <a:t>Experiments</a:t>
            </a:r>
          </a:p>
          <a:p>
            <a:pPr fontAlgn="auto">
              <a:spcAft>
                <a:spcPts val="0"/>
              </a:spcAft>
              <a:defRPr/>
            </a:pPr>
            <a:endParaRPr lang="en-US" altLang="zh-CN" dirty="0"/>
          </a:p>
          <a:p>
            <a:pPr fontAlgn="auto">
              <a:spcAft>
                <a:spcPts val="0"/>
              </a:spcAft>
              <a:defRPr/>
            </a:pPr>
            <a:r>
              <a:rPr lang="en-US" altLang="zh-CN" dirty="0" smtClean="0"/>
              <a:t>Conclusion</a:t>
            </a:r>
            <a:endParaRPr lang="en-US" altLang="zh-CN" dirty="0"/>
          </a:p>
          <a:p>
            <a:pPr fontAlgn="auto">
              <a:spcAft>
                <a:spcPts val="0"/>
              </a:spcAft>
              <a:defRPr/>
            </a:pPr>
            <a:endParaRPr lang="en-US" altLang="zh-CN" dirty="0" smtClean="0"/>
          </a:p>
          <a:p>
            <a:pPr marL="0" indent="0" fontAlgn="auto">
              <a:spcAft>
                <a:spcPts val="0"/>
              </a:spcAft>
              <a:buFont typeface="Arial" pitchFamily="34" charset="0"/>
              <a:buNone/>
              <a:defRPr/>
            </a:pPr>
            <a:endParaRPr lang="en-US" altLang="zh-CN" dirty="0" smtClean="0"/>
          </a:p>
          <a:p>
            <a:pPr fontAlgn="auto">
              <a:spcAft>
                <a:spcPts val="0"/>
              </a:spcAft>
              <a:defRPr/>
            </a:pPr>
            <a:endParaRPr lang="zh-CN" altLang="en-US" dirty="0"/>
          </a:p>
        </p:txBody>
      </p:sp>
      <p:sp>
        <p:nvSpPr>
          <p:cNvPr id="7171" name="Title 1"/>
          <p:cNvSpPr>
            <a:spLocks noGrp="1"/>
          </p:cNvSpPr>
          <p:nvPr>
            <p:ph type="title"/>
          </p:nvPr>
        </p:nvSpPr>
        <p:spPr/>
        <p:txBody>
          <a:bodyPr/>
          <a:lstStyle/>
          <a:p>
            <a:pPr algn="ctr"/>
            <a:r>
              <a:rPr lang="en-US" altLang="zh-CN" sz="3200" b="1" smtClean="0"/>
              <a:t>Outline</a:t>
            </a:r>
            <a:endParaRPr lang="zh-CN" altLang="en-US" sz="3200" b="1" smtClean="0"/>
          </a:p>
        </p:txBody>
      </p:sp>
    </p:spTree>
  </p:cSld>
  <p:clrMapOvr>
    <a:masterClrMapping/>
  </p:clrMapOvr>
  <p:transition spd="slow" advTm="82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100" fill="hold"/>
                                        <p:tgtEl>
                                          <p:spTgt spid="3">
                                            <p:txEl>
                                              <p:pRg st="3" end="3"/>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1150"/>
            <a:ext cx="10285413" cy="5811838"/>
          </a:xfrm>
        </p:spPr>
        <p:txBody>
          <a:bodyPr rtlCol="0">
            <a:normAutofit/>
          </a:bodyPr>
          <a:lstStyle/>
          <a:p>
            <a:pPr marL="0" indent="0" fontAlgn="auto">
              <a:spcAft>
                <a:spcPts val="0"/>
              </a:spcAft>
              <a:buFont typeface="Arial" pitchFamily="34" charset="0"/>
              <a:buNone/>
              <a:defRPr/>
            </a:pPr>
            <a:endParaRPr lang="en-US" altLang="zh-CN" dirty="0" smtClean="0"/>
          </a:p>
          <a:p>
            <a:pPr marL="0" indent="0" fontAlgn="auto">
              <a:spcAft>
                <a:spcPts val="0"/>
              </a:spcAft>
              <a:buFont typeface="Arial" pitchFamily="34" charset="0"/>
              <a:buNone/>
              <a:defRPr/>
            </a:pPr>
            <a:endParaRPr lang="en-US" altLang="zh-CN" dirty="0"/>
          </a:p>
          <a:p>
            <a:pPr marL="0" indent="0" fontAlgn="auto">
              <a:spcAft>
                <a:spcPts val="0"/>
              </a:spcAft>
              <a:buFont typeface="Arial" pitchFamily="34" charset="0"/>
              <a:buNone/>
              <a:defRPr/>
            </a:pPr>
            <a:r>
              <a:rPr lang="en-US" altLang="zh-CN" b="1" dirty="0" smtClean="0"/>
              <a:t> </a:t>
            </a:r>
          </a:p>
          <a:p>
            <a:pPr marL="0" indent="0" fontAlgn="auto">
              <a:spcAft>
                <a:spcPts val="0"/>
              </a:spcAft>
              <a:buFont typeface="Arial" pitchFamily="34" charset="0"/>
              <a:buNone/>
              <a:defRPr/>
            </a:pPr>
            <a:endParaRPr lang="en-US" altLang="zh-CN" dirty="0" smtClean="0"/>
          </a:p>
          <a:p>
            <a:pPr fontAlgn="auto">
              <a:spcAft>
                <a:spcPts val="0"/>
              </a:spcAft>
              <a:defRPr/>
            </a:pPr>
            <a:r>
              <a:rPr lang="en-US" altLang="zh-CN" dirty="0" smtClean="0"/>
              <a:t>has </a:t>
            </a:r>
            <a:r>
              <a:rPr lang="en-US" altLang="zh-CN" dirty="0"/>
              <a:t>pair-wise learning </a:t>
            </a:r>
            <a:r>
              <a:rPr lang="en-US" altLang="zh-CN" dirty="0" smtClean="0"/>
              <a:t>scheme that can be trained </a:t>
            </a:r>
            <a:r>
              <a:rPr lang="en-US" altLang="zh-CN" dirty="0" smtClean="0">
                <a:solidFill>
                  <a:srgbClr val="C00000"/>
                </a:solidFill>
              </a:rPr>
              <a:t>end-to-end</a:t>
            </a:r>
            <a:r>
              <a:rPr lang="en-US" altLang="zh-CN" dirty="0" smtClean="0"/>
              <a:t> for improved performance </a:t>
            </a:r>
          </a:p>
          <a:p>
            <a:pPr marL="0" indent="0" fontAlgn="auto">
              <a:spcAft>
                <a:spcPts val="0"/>
              </a:spcAft>
              <a:buFont typeface="Arial" pitchFamily="34" charset="0"/>
              <a:buNone/>
              <a:defRPr/>
            </a:pPr>
            <a:endParaRPr lang="en-US" altLang="zh-CN" dirty="0" smtClean="0"/>
          </a:p>
          <a:p>
            <a:pPr fontAlgn="auto">
              <a:spcAft>
                <a:spcPts val="0"/>
              </a:spcAft>
              <a:defRPr/>
            </a:pPr>
            <a:r>
              <a:rPr lang="en-US" altLang="zh-CN" dirty="0"/>
              <a:t>does </a:t>
            </a:r>
            <a:r>
              <a:rPr lang="en-US" altLang="zh-CN" dirty="0">
                <a:solidFill>
                  <a:srgbClr val="C00000"/>
                </a:solidFill>
              </a:rPr>
              <a:t>multi-view</a:t>
            </a:r>
            <a:r>
              <a:rPr lang="en-US" altLang="zh-CN" dirty="0"/>
              <a:t> </a:t>
            </a:r>
            <a:r>
              <a:rPr lang="en-US" altLang="zh-CN" dirty="0" smtClean="0"/>
              <a:t>fusion</a:t>
            </a:r>
            <a:r>
              <a:rPr lang="en-US" altLang="zh-CN" dirty="0" smtClean="0">
                <a:solidFill>
                  <a:srgbClr val="C00000"/>
                </a:solidFill>
              </a:rPr>
              <a:t> </a:t>
            </a:r>
            <a:r>
              <a:rPr lang="en-US" altLang="zh-CN" dirty="0" smtClean="0"/>
              <a:t>to keep complementary </a:t>
            </a:r>
            <a:r>
              <a:rPr lang="en-US" altLang="zh-CN" dirty="0"/>
              <a:t>information among the </a:t>
            </a:r>
            <a:r>
              <a:rPr lang="en-US" altLang="zh-CN" dirty="0" smtClean="0"/>
              <a:t>views</a:t>
            </a:r>
          </a:p>
          <a:p>
            <a:pPr fontAlgn="auto">
              <a:spcAft>
                <a:spcPts val="0"/>
              </a:spcAft>
              <a:defRPr/>
            </a:pPr>
            <a:endParaRPr lang="en-US" altLang="zh-CN" dirty="0">
              <a:solidFill>
                <a:srgbClr val="C00000"/>
              </a:solidFill>
            </a:endParaRPr>
          </a:p>
          <a:p>
            <a:pPr fontAlgn="auto">
              <a:spcAft>
                <a:spcPts val="0"/>
              </a:spcAft>
              <a:defRPr/>
            </a:pPr>
            <a:r>
              <a:rPr lang="en-US" altLang="zh-CN" dirty="0"/>
              <a:t>n</a:t>
            </a:r>
            <a:r>
              <a:rPr lang="en-US" altLang="zh-CN" dirty="0" smtClean="0"/>
              <a:t>eed to generate </a:t>
            </a:r>
            <a:r>
              <a:rPr lang="en-US" altLang="zh-CN" dirty="0">
                <a:solidFill>
                  <a:srgbClr val="C00000"/>
                </a:solidFill>
              </a:rPr>
              <a:t>group-pair</a:t>
            </a:r>
            <a:r>
              <a:rPr lang="en-US" altLang="zh-CN" dirty="0" smtClean="0"/>
              <a:t> samples so as to solve </a:t>
            </a:r>
            <a:r>
              <a:rPr lang="en-US" altLang="zh-CN" dirty="0"/>
              <a:t>the problem of insufficient original samples</a:t>
            </a:r>
            <a:endParaRPr lang="en-US" altLang="zh-CN" dirty="0" smtClean="0"/>
          </a:p>
          <a:p>
            <a:pPr fontAlgn="auto">
              <a:spcAft>
                <a:spcPts val="0"/>
              </a:spcAft>
              <a:defRPr/>
            </a:pPr>
            <a:endParaRPr lang="zh-CN" altLang="en-US" dirty="0"/>
          </a:p>
        </p:txBody>
      </p:sp>
      <p:sp>
        <p:nvSpPr>
          <p:cNvPr id="8195" name="Title 1"/>
          <p:cNvSpPr>
            <a:spLocks noGrp="1"/>
          </p:cNvSpPr>
          <p:nvPr>
            <p:ph type="title"/>
          </p:nvPr>
        </p:nvSpPr>
        <p:spPr/>
        <p:txBody>
          <a:bodyPr/>
          <a:lstStyle/>
          <a:p>
            <a:r>
              <a:rPr lang="en-US" altLang="zh-CN" sz="2800" b="1" smtClean="0"/>
              <a:t>We propose the Group-Pair CNN (GPCNN) which: </a:t>
            </a:r>
            <a:endParaRPr lang="zh-CN" altLang="en-US" sz="2800" b="1" smtClean="0"/>
          </a:p>
        </p:txBody>
      </p:sp>
    </p:spTree>
  </p:cSld>
  <p:clrMapOvr>
    <a:masterClrMapping/>
  </p:clrMapOvr>
  <p:transition spd="slow" advTm="1088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up)">
                                      <p:cBhvr>
                                        <p:cTn id="7" dur="500"/>
                                        <p:tgtEl>
                                          <p:spTgt spid="3">
                                            <p:txEl>
                                              <p:pRg st="4" end="4"/>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up)">
                                      <p:cBhvr>
                                        <p:cTn id="11" dur="500"/>
                                        <p:tgtEl>
                                          <p:spTgt spid="3">
                                            <p:txEl>
                                              <p:pRg st="6" end="6"/>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wipe(up)">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sz="2800" b="1" smtClean="0"/>
              <a:t>Given two input objects  </a:t>
            </a:r>
            <a:endParaRPr lang="zh-CN" altLang="en-US" sz="2800" b="1" smtClean="0"/>
          </a:p>
        </p:txBody>
      </p:sp>
      <p:pic>
        <p:nvPicPr>
          <p:cNvPr id="921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197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15913" y="1147763"/>
            <a:ext cx="2406650" cy="3082925"/>
          </a:xfrm>
        </p:spPr>
      </p:pic>
      <p:sp>
        <p:nvSpPr>
          <p:cNvPr id="10243" name="Title 1"/>
          <p:cNvSpPr>
            <a:spLocks noGrp="1"/>
          </p:cNvSpPr>
          <p:nvPr>
            <p:ph type="title"/>
          </p:nvPr>
        </p:nvSpPr>
        <p:spPr/>
        <p:txBody>
          <a:bodyPr/>
          <a:lstStyle/>
          <a:p>
            <a:r>
              <a:rPr lang="en-US" altLang="zh-CN" sz="2800" b="1" smtClean="0"/>
              <a:t>Render with multiple cameras</a:t>
            </a:r>
            <a:endParaRPr lang="zh-CN" altLang="en-US" sz="2800" b="1" smtClean="0"/>
          </a:p>
        </p:txBody>
      </p:sp>
      <p:pic>
        <p:nvPicPr>
          <p:cNvPr id="15" name="Content Placeholder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750" y="3771900"/>
            <a:ext cx="24701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77938" y="2139950"/>
            <a:ext cx="5492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23950" y="4870450"/>
            <a:ext cx="7937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Content Placeholder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00388" y="4318000"/>
            <a:ext cx="4746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Content Placeholder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98800" y="1643063"/>
            <a:ext cx="47466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Brace 7"/>
          <p:cNvSpPr/>
          <p:nvPr/>
        </p:nvSpPr>
        <p:spPr>
          <a:xfrm>
            <a:off x="2755900" y="1531938"/>
            <a:ext cx="201613" cy="2116137"/>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
        <p:nvSpPr>
          <p:cNvPr id="14" name="Right Brace 7"/>
          <p:cNvSpPr/>
          <p:nvPr/>
        </p:nvSpPr>
        <p:spPr>
          <a:xfrm>
            <a:off x="2755900" y="4254500"/>
            <a:ext cx="201613" cy="2116138"/>
          </a:xfrm>
          <a:prstGeom prst="rightBrace">
            <a:avLst>
              <a:gd name="adj1" fmla="val 44047"/>
              <a:gd name="adj2" fmla="val 49589"/>
            </a:avLst>
          </a:prstGeom>
          <a:ln w="3175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n w="0"/>
              <a:effectLst>
                <a:outerShdw blurRad="38100" dist="19050" dir="2700000" algn="tl" rotWithShape="0">
                  <a:schemeClr val="dk1">
                    <a:alpha val="40000"/>
                  </a:schemeClr>
                </a:outerShdw>
              </a:effectLst>
            </a:endParaRPr>
          </a:p>
        </p:txBody>
      </p:sp>
    </p:spTree>
  </p:cSld>
  <p:clrMapOvr>
    <a:masterClrMapping/>
  </p:clrMapOvr>
  <p:transition spd="slow" advTm="1276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par>
                                <p:cTn id="14" presetID="22" presetClass="entr" presetSubtype="8"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2|14.6|13.3|144.8"/>
</p:tagLst>
</file>

<file path=ppt/tags/tag2.xml><?xml version="1.0" encoding="utf-8"?>
<p:tagLst xmlns:a="http://schemas.openxmlformats.org/drawingml/2006/main" xmlns:r="http://schemas.openxmlformats.org/officeDocument/2006/relationships" xmlns:p="http://schemas.openxmlformats.org/presentationml/2006/main">
  <p:tag name="TIMING" val="|49.2"/>
</p:tagLst>
</file>

<file path=ppt/tags/tag3.xml><?xml version="1.0" encoding="utf-8"?>
<p:tagLst xmlns:a="http://schemas.openxmlformats.org/drawingml/2006/main" xmlns:r="http://schemas.openxmlformats.org/officeDocument/2006/relationships" xmlns:p="http://schemas.openxmlformats.org/presentationml/2006/main">
  <p:tag name="TIMING" val="|15.7"/>
</p:tagLst>
</file>

<file path=ppt/tags/tag4.xml><?xml version="1.0" encoding="utf-8"?>
<p:tagLst xmlns:a="http://schemas.openxmlformats.org/drawingml/2006/main" xmlns:r="http://schemas.openxmlformats.org/officeDocument/2006/relationships" xmlns:p="http://schemas.openxmlformats.org/presentationml/2006/main">
  <p:tag name="TIMING" val="|23.2"/>
</p:tagLst>
</file>

<file path=ppt/tags/tag5.xml><?xml version="1.0" encoding="utf-8"?>
<p:tagLst xmlns:a="http://schemas.openxmlformats.org/drawingml/2006/main" xmlns:r="http://schemas.openxmlformats.org/officeDocument/2006/relationships" xmlns:p="http://schemas.openxmlformats.org/presentationml/2006/main">
  <p:tag name="TIMING" val="|21.7"/>
</p:tagLst>
</file>

<file path=ppt/tags/tag6.xml><?xml version="1.0" encoding="utf-8"?>
<p:tagLst xmlns:a="http://schemas.openxmlformats.org/drawingml/2006/main" xmlns:r="http://schemas.openxmlformats.org/officeDocument/2006/relationships" xmlns:p="http://schemas.openxmlformats.org/presentationml/2006/main">
  <p:tag name="TIMING" val="|13.1"/>
</p:tagLst>
</file>

<file path=ppt/tags/tag7.xml><?xml version="1.0" encoding="utf-8"?>
<p:tagLst xmlns:a="http://schemas.openxmlformats.org/drawingml/2006/main" xmlns:r="http://schemas.openxmlformats.org/officeDocument/2006/relationships" xmlns:p="http://schemas.openxmlformats.org/presentationml/2006/main">
  <p:tag name="TIMING" val="|22.8"/>
</p:tagLst>
</file>

<file path=ppt/tags/tag8.xml><?xml version="1.0" encoding="utf-8"?>
<p:tagLst xmlns:a="http://schemas.openxmlformats.org/drawingml/2006/main" xmlns:r="http://schemas.openxmlformats.org/officeDocument/2006/relationships" xmlns:p="http://schemas.openxmlformats.org/presentationml/2006/main">
  <p:tag name="TIMING" val="|18.8|1.2|17.4|26|1.1|17.3"/>
</p:tagLst>
</file>

<file path=ppt/tags/tag9.xml><?xml version="1.0" encoding="utf-8"?>
<p:tagLst xmlns:a="http://schemas.openxmlformats.org/drawingml/2006/main" xmlns:r="http://schemas.openxmlformats.org/officeDocument/2006/relationships" xmlns:p="http://schemas.openxmlformats.org/presentationml/2006/main">
  <p:tag name="TIMING" val="|1.5|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19676</TotalTime>
  <Words>2308</Words>
  <Application>Microsoft Macintosh PowerPoint</Application>
  <PresentationFormat>Widescreen</PresentationFormat>
  <Paragraphs>369</Paragraphs>
  <Slides>24</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Calibri</vt:lpstr>
      <vt:lpstr>Calibri Light</vt:lpstr>
      <vt:lpstr>Cambria Math</vt:lpstr>
      <vt:lpstr>Gill Sans SemiBold</vt:lpstr>
      <vt:lpstr>Helvetica</vt:lpstr>
      <vt:lpstr>Mangal</vt:lpstr>
      <vt:lpstr>宋体</vt:lpstr>
      <vt:lpstr>Arial</vt:lpstr>
      <vt:lpstr>Office Theme</vt:lpstr>
      <vt:lpstr>Equation</vt:lpstr>
      <vt:lpstr>Group-Pair Convolutional Neural Networks for Multi-View based 3D Object Retrieval</vt:lpstr>
      <vt:lpstr>Outline</vt:lpstr>
      <vt:lpstr>Outline</vt:lpstr>
      <vt:lpstr>The view-based 3D object retrieval methods are based on the processes as follows:</vt:lpstr>
      <vt:lpstr>1. The  existing 3D object retrieval methods:</vt:lpstr>
      <vt:lpstr>Outline</vt:lpstr>
      <vt:lpstr>We propose the Group-Pair CNN (GPCNN) which: </vt:lpstr>
      <vt:lpstr>Given two input objects  </vt:lpstr>
      <vt:lpstr>Render with multiple cameras</vt:lpstr>
      <vt:lpstr>Extract some views to generate group pair samples </vt:lpstr>
      <vt:lpstr>The group pair samples are passed through CNN1 for image features</vt:lpstr>
      <vt:lpstr>All image features are combined by view pooling …</vt:lpstr>
      <vt:lpstr>… and then passed through CNN2 and computed loss value</vt:lpstr>
      <vt:lpstr>CNN1 and CNN2 are built based on VGG-M </vt:lpstr>
      <vt:lpstr>CNN1 and CNN2 are built based on VGG-M</vt:lpstr>
      <vt:lpstr>Retrieving: sorting by the distances between the retrieval object and the dataset objects …</vt:lpstr>
      <vt:lpstr>… and then the retrieval result is obtained.</vt:lpstr>
      <vt:lpstr>Outline</vt:lpstr>
      <vt:lpstr>PowerPoint Presentation</vt:lpstr>
      <vt:lpstr>PowerPoint Presentation</vt:lpstr>
      <vt:lpstr>PowerPoint Presentation</vt:lpstr>
      <vt:lpstr>PowerPoint Presentation</vt:lpstr>
      <vt:lpstr>Conclusion </vt:lpstr>
      <vt:lpstr>Thanks  </vt:lpstr>
    </vt:vector>
  </TitlesOfParts>
  <Company>UMass Amherst</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Su</dc:creator>
  <cp:lastModifiedBy>Microsoft Office User</cp:lastModifiedBy>
  <cp:revision>287</cp:revision>
  <dcterms:created xsi:type="dcterms:W3CDTF">2015-10-08T03:56:23Z</dcterms:created>
  <dcterms:modified xsi:type="dcterms:W3CDTF">2018-02-13T14:00:12Z</dcterms:modified>
  <cp:category>Spotlight</cp:category>
</cp:coreProperties>
</file>