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6"/>
  </p:notesMasterIdLst>
  <p:handoutMasterIdLst>
    <p:handoutMasterId r:id="rId27"/>
  </p:handout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299" r:id="rId9"/>
    <p:sldId id="302" r:id="rId10"/>
    <p:sldId id="300" r:id="rId11"/>
    <p:sldId id="279" r:id="rId12"/>
    <p:sldId id="282" r:id="rId13"/>
    <p:sldId id="283" r:id="rId14"/>
    <p:sldId id="286" r:id="rId15"/>
    <p:sldId id="284" r:id="rId16"/>
    <p:sldId id="287" r:id="rId17"/>
    <p:sldId id="290" r:id="rId18"/>
    <p:sldId id="285" r:id="rId19"/>
    <p:sldId id="292" r:id="rId20"/>
    <p:sldId id="297" r:id="rId21"/>
    <p:sldId id="295" r:id="rId22"/>
    <p:sldId id="296" r:id="rId23"/>
    <p:sldId id="298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含望" initials="张含望" lastIdx="1" clrIdx="0">
    <p:extLst>
      <p:ext uri="{19B8F6BF-5375-455C-9EA6-DF929625EA0E}">
        <p15:presenceInfo xmlns="" xmlns:p15="http://schemas.microsoft.com/office/powerpoint/2012/main" userId="0cfd5601aa3596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9" autoAdjust="0"/>
    <p:restoredTop sz="76119" autoAdjust="0"/>
  </p:normalViewPr>
  <p:slideViewPr>
    <p:cSldViewPr>
      <p:cViewPr varScale="1">
        <p:scale>
          <a:sx n="90" d="100"/>
          <a:sy n="90" d="100"/>
        </p:scale>
        <p:origin x="-9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29108-020D-1443-B284-BF887C3645D1}" type="datetimeFigureOut">
              <a:rPr kumimoji="1" lang="zh-CN" altLang="en-US" smtClean="0"/>
              <a:t>21/7/16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A26A4-634A-DE46-8272-CB980D0781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738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17031-1020-4999-8429-CBF70722BFF0}" type="datetimeFigureOut">
              <a:rPr lang="zh-CN" altLang="en-US" smtClean="0"/>
              <a:pPr/>
              <a:t>21/7/16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72706-4A1C-4E12-9CAC-1B75865265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653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24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65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01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85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0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21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63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46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91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050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3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35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677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9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32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3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21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4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0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88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72706-4A1C-4E12-9CAC-1B758652654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4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" y="0"/>
            <a:ext cx="9141319" cy="1417638"/>
          </a:xfrm>
          <a:gradFill flip="none" rotWithShape="1">
            <a:gsLst>
              <a:gs pos="0">
                <a:schemeClr val="tx1">
                  <a:lumMod val="73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35635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644" y="1408624"/>
            <a:ext cx="9140356" cy="761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089097"/>
            <a:ext cx="161606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Discrete Collaborative Filtering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356992"/>
            <a:ext cx="7992888" cy="864096"/>
          </a:xfrm>
        </p:spPr>
        <p:txBody>
          <a:bodyPr>
            <a:normAutofit lnSpcReduction="10000"/>
          </a:bodyPr>
          <a:lstStyle/>
          <a:p>
            <a:r>
              <a:rPr lang="en-SG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Hanwang Zhang</a:t>
            </a:r>
            <a:r>
              <a:rPr lang="en-SG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SG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Fumin Shen</a:t>
            </a:r>
            <a:r>
              <a:rPr lang="en-SG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SG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Wei Liu</a:t>
            </a:r>
            <a:r>
              <a:rPr lang="en-SG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SG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SG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Xiangnan He</a:t>
            </a:r>
            <a:r>
              <a:rPr lang="en-SG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SG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Huanbo Luan</a:t>
            </a:r>
            <a:r>
              <a:rPr lang="en-SG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SG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Tat-Seng Chua</a:t>
            </a:r>
            <a:r>
              <a:rPr lang="en-SG" sz="24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SG" sz="24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67744" y="4869160"/>
            <a:ext cx="6552728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SG" sz="1800" dirty="0" smtClean="0">
                <a:solidFill>
                  <a:schemeClr val="tx1"/>
                </a:solidFill>
              </a:rPr>
              <a:t>National University of Singapore</a:t>
            </a:r>
          </a:p>
          <a:p>
            <a:pPr marL="457200" indent="-457200" algn="l">
              <a:buAutoNum type="arabicPeriod"/>
            </a:pPr>
            <a:r>
              <a:rPr lang="en-SG" altLang="zh-CN" sz="1800" dirty="0">
                <a:solidFill>
                  <a:schemeClr val="tx1"/>
                </a:solidFill>
              </a:rPr>
              <a:t>University of Electronic Science and Technology of </a:t>
            </a:r>
            <a:r>
              <a:rPr lang="en-SG" altLang="zh-CN" sz="1800" dirty="0" smtClean="0">
                <a:solidFill>
                  <a:schemeClr val="tx1"/>
                </a:solidFill>
              </a:rPr>
              <a:t>China</a:t>
            </a:r>
          </a:p>
          <a:p>
            <a:pPr marL="457200" indent="-457200" algn="l">
              <a:buAutoNum type="arabicPeriod"/>
            </a:pPr>
            <a:r>
              <a:rPr lang="en-SG" altLang="zh-CN" sz="1800" dirty="0" err="1" smtClean="0">
                <a:solidFill>
                  <a:schemeClr val="tx1"/>
                </a:solidFill>
              </a:rPr>
              <a:t>Tencent</a:t>
            </a:r>
            <a:r>
              <a:rPr lang="en-SG" altLang="zh-CN" sz="1800" dirty="0" smtClean="0">
                <a:solidFill>
                  <a:schemeClr val="tx1"/>
                </a:solidFill>
              </a:rPr>
              <a:t> Research</a:t>
            </a:r>
          </a:p>
          <a:p>
            <a:pPr marL="457200" indent="-457200" algn="l">
              <a:buAutoNum type="arabicPeriod"/>
            </a:pPr>
            <a:r>
              <a:rPr lang="en-SG" altLang="zh-CN" sz="1800" dirty="0" smtClean="0">
                <a:solidFill>
                  <a:schemeClr val="tx1"/>
                </a:solidFill>
              </a:rPr>
              <a:t>Tsinghua University</a:t>
            </a:r>
            <a:endParaRPr lang="en-SG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8752" y="6093296"/>
            <a:ext cx="14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 July 2016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6" y="32395"/>
            <a:ext cx="1297963" cy="224447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83768" y="4293096"/>
            <a:ext cx="3544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Presented by Xiangnan He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968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with the Two Constraints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16" y="1556792"/>
            <a:ext cx="7091448" cy="2869600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4290888" y="4565546"/>
            <a:ext cx="56490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539552" y="4869160"/>
            <a:ext cx="8032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However, the hard constraints of </a:t>
            </a:r>
            <a:r>
              <a:rPr lang="en-US" sz="2400" dirty="0" smtClean="0">
                <a:solidFill>
                  <a:srgbClr val="FF0000"/>
                </a:solidFill>
              </a:rPr>
              <a:t>zero-mean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FF0000"/>
                </a:solidFill>
              </a:rPr>
              <a:t>orthogonality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may not be satisfied in Hamming space!</a:t>
            </a:r>
            <a:endParaRPr 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250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492896"/>
            <a:ext cx="6336704" cy="7435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altLang="zh-CN" dirty="0" smtClean="0"/>
              <a:t>ur </a:t>
            </a:r>
            <a:r>
              <a:rPr lang="en-US" dirty="0" smtClean="0"/>
              <a:t>DCF Formulation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 rot="16200000">
            <a:off x="2648217" y="2256440"/>
            <a:ext cx="247166" cy="216024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16200000">
            <a:off x="6012159" y="1484785"/>
            <a:ext cx="216025" cy="352839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174572" y="3429000"/>
            <a:ext cx="178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Rating Prediction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36096" y="3356992"/>
            <a:ext cx="205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Constraint Trade-off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307" y="3933056"/>
            <a:ext cx="3473367" cy="4313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561" y="5012748"/>
            <a:ext cx="6172855" cy="361441"/>
          </a:xfrm>
          <a:prstGeom prst="rect">
            <a:avLst/>
          </a:prstGeom>
        </p:spPr>
      </p:pic>
      <p:sp>
        <p:nvSpPr>
          <p:cNvPr id="30" name="Left Brace 29"/>
          <p:cNvSpPr/>
          <p:nvPr/>
        </p:nvSpPr>
        <p:spPr>
          <a:xfrm rot="16200000" flipH="1">
            <a:off x="6426664" y="3088601"/>
            <a:ext cx="234241" cy="3545263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9512" y="4002674"/>
            <a:ext cx="18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Constraint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18127" y="442782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Balanced Constraint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38986" y="4365104"/>
            <a:ext cx="244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Decorrelated</a:t>
            </a:r>
            <a:r>
              <a:rPr lang="en-US" dirty="0" smtClean="0"/>
              <a:t> Constraint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6637" y="4892126"/>
            <a:ext cx="187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Delegate Code </a:t>
            </a:r>
          </a:p>
          <a:p>
            <a:r>
              <a:rPr lang="en-US" dirty="0" smtClean="0"/>
              <a:t>Quality Constraint</a:t>
            </a:r>
            <a:endParaRPr lang="en-US" dirty="0"/>
          </a:p>
        </p:txBody>
      </p:sp>
      <p:sp>
        <p:nvSpPr>
          <p:cNvPr id="35" name="TextBox 8"/>
          <p:cNvSpPr txBox="1"/>
          <p:nvPr/>
        </p:nvSpPr>
        <p:spPr>
          <a:xfrm>
            <a:off x="899592" y="5805264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Mixed-Integer Programming NP-Hard</a:t>
            </a:r>
            <a:r>
              <a:rPr lang="en-US" sz="2800" dirty="0" smtClean="0"/>
              <a:t> </a:t>
            </a:r>
            <a:r>
              <a:rPr lang="en-US" sz="1600" dirty="0" smtClean="0"/>
              <a:t>[</a:t>
            </a:r>
            <a:r>
              <a:rPr lang="en-US" sz="1600" dirty="0" err="1" smtClean="0"/>
              <a:t>Hastad</a:t>
            </a:r>
            <a:r>
              <a:rPr lang="en-US" sz="1600" dirty="0" smtClean="0"/>
              <a:t> 2001]</a:t>
            </a:r>
            <a:endParaRPr lang="en-US" sz="1600" dirty="0"/>
          </a:p>
        </p:txBody>
      </p:sp>
      <p:sp>
        <p:nvSpPr>
          <p:cNvPr id="37" name="下箭头 36"/>
          <p:cNvSpPr/>
          <p:nvPr/>
        </p:nvSpPr>
        <p:spPr>
          <a:xfrm>
            <a:off x="4217538" y="5517232"/>
            <a:ext cx="564903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323528" y="1916832"/>
            <a:ext cx="256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Objective function:</a:t>
            </a:r>
            <a:endParaRPr kumimoji="1" lang="zh-CN" altLang="en-US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11</a:t>
            </a:fld>
            <a:endParaRPr lang="en-SG" dirty="0"/>
          </a:p>
        </p:txBody>
      </p:sp>
      <p:sp>
        <p:nvSpPr>
          <p:cNvPr id="39" name="Left Brace 29"/>
          <p:cNvSpPr/>
          <p:nvPr/>
        </p:nvSpPr>
        <p:spPr>
          <a:xfrm rot="16200000" flipH="1">
            <a:off x="3258312" y="3699487"/>
            <a:ext cx="234242" cy="239313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Solution: </a:t>
            </a:r>
            <a:br>
              <a:rPr lang="en-US" dirty="0" smtClean="0"/>
            </a:br>
            <a:r>
              <a:rPr lang="en-US" dirty="0" smtClean="0"/>
              <a:t>Alternating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3304" y="1484784"/>
            <a:ext cx="634704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	Alternative Procedure</a:t>
            </a:r>
          </a:p>
          <a:p>
            <a:r>
              <a:rPr lang="en-US" sz="2800" dirty="0" smtClean="0"/>
              <a:t>B-</a:t>
            </a:r>
            <a:r>
              <a:rPr lang="en-US" sz="2800" dirty="0" err="1" smtClean="0"/>
              <a:t>Subproblem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D-</a:t>
            </a:r>
            <a:r>
              <a:rPr lang="en-US" sz="2800" dirty="0" err="1" smtClean="0"/>
              <a:t>Subproblem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X-</a:t>
            </a:r>
            <a:r>
              <a:rPr lang="en-US" sz="2800" dirty="0" err="1" smtClean="0"/>
              <a:t>Subproblem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Y-</a:t>
            </a:r>
            <a:r>
              <a:rPr lang="en-US" sz="2800" dirty="0" err="1" smtClean="0"/>
              <a:t>Subproblem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2638461"/>
            <a:ext cx="1584175" cy="273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942" y="2636912"/>
            <a:ext cx="3277154" cy="3866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942" y="3589216"/>
            <a:ext cx="3421170" cy="3978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2952" y="3589216"/>
            <a:ext cx="1417319" cy="244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8942" y="4664680"/>
            <a:ext cx="2070554" cy="4149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9720" y="4728147"/>
            <a:ext cx="2416768" cy="2880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8942" y="5672023"/>
            <a:ext cx="2070554" cy="3803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3540" y="5718114"/>
            <a:ext cx="2483896" cy="241155"/>
          </a:xfrm>
          <a:prstGeom prst="rect">
            <a:avLst/>
          </a:prstGeom>
        </p:spPr>
      </p:pic>
      <p:sp>
        <p:nvSpPr>
          <p:cNvPr id="15" name="Curved Right Arrow 14"/>
          <p:cNvSpPr/>
          <p:nvPr/>
        </p:nvSpPr>
        <p:spPr>
          <a:xfrm>
            <a:off x="395536" y="2348880"/>
            <a:ext cx="864096" cy="3240360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0800000">
            <a:off x="7236297" y="2213779"/>
            <a:ext cx="864096" cy="3240360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305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</a:t>
            </a:r>
            <a:r>
              <a:rPr lang="en-US" dirty="0" err="1" smtClean="0"/>
              <a:t>Subproblem</a:t>
            </a:r>
            <a:r>
              <a:rPr lang="en-US" dirty="0" smtClean="0"/>
              <a:t> for Binary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90" y="2653630"/>
            <a:ext cx="7581900" cy="3295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102059" y="2209667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For each user code</a:t>
            </a:r>
            <a:r>
              <a:rPr lang="en-US" sz="2000" dirty="0" smtClean="0"/>
              <a:t> </a:t>
            </a:r>
            <a:r>
              <a:rPr lang="en-US" sz="2000" b="1" i="1" dirty="0" smtClean="0"/>
              <a:t>b</a:t>
            </a:r>
            <a:r>
              <a:rPr lang="en-US" sz="2000" b="1" i="1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70C0"/>
                </a:solidFill>
              </a:rPr>
              <a:t>optimize</a:t>
            </a:r>
            <a:r>
              <a:rPr lang="en-US" sz="2000" dirty="0" smtClean="0"/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bit by bit 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2688501"/>
            <a:ext cx="292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Parallel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loop over </a:t>
            </a:r>
            <a:r>
              <a:rPr lang="en-US" b="1" i="1" dirty="0" smtClean="0"/>
              <a:t>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users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5976" y="3347700"/>
            <a:ext cx="196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loop over </a:t>
            </a:r>
            <a:r>
              <a:rPr lang="en-US" b="1" i="1" dirty="0" smtClean="0"/>
              <a:t>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bits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603800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D-</a:t>
            </a:r>
            <a:r>
              <a:rPr lang="en-US" sz="2000" dirty="0" err="1" smtClean="0"/>
              <a:t>Subproblem</a:t>
            </a:r>
            <a:r>
              <a:rPr lang="en-US" sz="2000" dirty="0" smtClean="0"/>
              <a:t> can be solved in a similar way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59973" y="1452509"/>
            <a:ext cx="5592005" cy="697665"/>
            <a:chOff x="1403648" y="1422766"/>
            <a:chExt cx="5592005" cy="69766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4095" y="1680769"/>
              <a:ext cx="1801558" cy="3113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5656" y="1680769"/>
              <a:ext cx="3726848" cy="439662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475656" y="1482259"/>
              <a:ext cx="5519997" cy="638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03648" y="1422766"/>
              <a:ext cx="17857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Objective Function</a:t>
              </a:r>
              <a:endParaRPr lang="en-US" sz="1600" b="1" dirty="0"/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13</a:t>
            </a:fld>
            <a:endParaRPr lang="en-SG" dirty="0"/>
          </a:p>
        </p:txBody>
      </p:sp>
      <p:sp>
        <p:nvSpPr>
          <p:cNvPr id="14" name="TextBox 5"/>
          <p:cNvSpPr txBox="1"/>
          <p:nvPr/>
        </p:nvSpPr>
        <p:spPr>
          <a:xfrm>
            <a:off x="2699792" y="2987660"/>
            <a:ext cx="327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Usually converges in </a:t>
            </a:r>
            <a:r>
              <a:rPr lang="en-US" b="1" dirty="0" smtClean="0"/>
              <a:t>5</a:t>
            </a:r>
            <a:r>
              <a:rPr lang="en-US" dirty="0" smtClean="0">
                <a:solidFill>
                  <a:srgbClr val="0070C0"/>
                </a:solidFill>
              </a:rPr>
              <a:t> iterations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62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en-US" dirty="0" err="1"/>
              <a:t>Subproblem</a:t>
            </a:r>
            <a:r>
              <a:rPr lang="en-US" dirty="0"/>
              <a:t> </a:t>
            </a:r>
            <a:r>
              <a:rPr lang="en-US" dirty="0" smtClean="0"/>
              <a:t>Complexity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08920"/>
            <a:ext cx="4076700" cy="8953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endCxn id="12" idx="2"/>
          </p:cNvCxnSpPr>
          <p:nvPr/>
        </p:nvCxnSpPr>
        <p:spPr>
          <a:xfrm flipH="1" flipV="1">
            <a:off x="2528096" y="2338427"/>
            <a:ext cx="459729" cy="532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3" idx="2"/>
          </p:cNvCxnSpPr>
          <p:nvPr/>
        </p:nvCxnSpPr>
        <p:spPr>
          <a:xfrm flipV="1">
            <a:off x="3779912" y="2306605"/>
            <a:ext cx="453194" cy="563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4" idx="0"/>
          </p:cNvCxnSpPr>
          <p:nvPr/>
        </p:nvCxnSpPr>
        <p:spPr>
          <a:xfrm>
            <a:off x="4649775" y="3346796"/>
            <a:ext cx="159018" cy="562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5" idx="2"/>
          </p:cNvCxnSpPr>
          <p:nvPr/>
        </p:nvCxnSpPr>
        <p:spPr>
          <a:xfrm flipV="1">
            <a:off x="5652120" y="2306605"/>
            <a:ext cx="1088253" cy="788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6596" y="1907540"/>
            <a:ext cx="742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#bits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2958108" y="1875718"/>
            <a:ext cx="2549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#bit-by-bit iterations</a:t>
            </a:r>
            <a:endParaRPr lang="en-US" sz="2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79912" y="3909418"/>
            <a:ext cx="20577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#training ratings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5494247" y="1875718"/>
            <a:ext cx="24922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#computing threads</a:t>
            </a:r>
            <a:endParaRPr lang="en-US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2798118" y="4603164"/>
            <a:ext cx="341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Linear to data size!</a:t>
            </a:r>
            <a:endParaRPr lang="en-US" sz="3200" b="1" i="1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88320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</a:t>
            </a:r>
            <a:r>
              <a:rPr lang="en-US" dirty="0" err="1" smtClean="0"/>
              <a:t>Subproblem</a:t>
            </a:r>
            <a:r>
              <a:rPr lang="en-US" dirty="0" smtClean="0"/>
              <a:t> for Code Delegate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55" y="2932397"/>
            <a:ext cx="3562350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072" y="4006805"/>
            <a:ext cx="400050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760" y="5013176"/>
            <a:ext cx="3829050" cy="4095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/>
          <p:cNvGrpSpPr/>
          <p:nvPr/>
        </p:nvGrpSpPr>
        <p:grpSpPr>
          <a:xfrm>
            <a:off x="2195736" y="1579207"/>
            <a:ext cx="4425241" cy="697665"/>
            <a:chOff x="1442903" y="5648280"/>
            <a:chExt cx="4425241" cy="69766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7664" y="5922693"/>
              <a:ext cx="1929147" cy="38662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09564" y="5922693"/>
              <a:ext cx="2251717" cy="26836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514911" y="5707773"/>
              <a:ext cx="4353233" cy="638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2903" y="5648280"/>
              <a:ext cx="17857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Objective Function</a:t>
              </a:r>
              <a:endParaRPr lang="en-US" sz="16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39552" y="3068960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SVD 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x </a:t>
            </a:r>
            <a:r>
              <a:rPr lang="en-US" b="1" i="1" dirty="0" smtClean="0">
                <a:solidFill>
                  <a:srgbClr val="FF0000"/>
                </a:solidFill>
              </a:rPr>
              <a:t>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527" y="4067780"/>
            <a:ext cx="187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Orthogonalization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4116369" y="3645024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106494" y="4622279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52120" y="2996952"/>
            <a:ext cx="432048" cy="441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62346" y="2350621"/>
            <a:ext cx="203029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</a:t>
            </a:r>
            <a:r>
              <a:rPr lang="en-US" i="1" dirty="0" smtClean="0"/>
              <a:t> </a:t>
            </a:r>
            <a:r>
              <a:rPr lang="en-US" dirty="0" smtClean="0"/>
              <a:t>x </a:t>
            </a:r>
            <a:r>
              <a:rPr lang="en-US" b="1" i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row-centered </a:t>
            </a:r>
          </a:p>
          <a:p>
            <a:r>
              <a:rPr lang="en-US" dirty="0" smtClean="0"/>
              <a:t>user code matrix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 flipV="1">
            <a:off x="6084168" y="2673787"/>
            <a:ext cx="478178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7704" y="6038006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Y-</a:t>
            </a:r>
            <a:r>
              <a:rPr lang="en-US" sz="2000" dirty="0" err="1" smtClean="0"/>
              <a:t>Subproblem</a:t>
            </a:r>
            <a:r>
              <a:rPr lang="en-US" sz="2000" dirty="0" smtClean="0"/>
              <a:t> can be solved in a similar way</a:t>
            </a:r>
            <a:endParaRPr lang="en-US" sz="20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800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-</a:t>
            </a:r>
            <a:r>
              <a:rPr lang="en-US" dirty="0" err="1" smtClean="0"/>
              <a:t>Subproblem</a:t>
            </a:r>
            <a:r>
              <a:rPr lang="en-US" dirty="0" smtClean="0"/>
              <a:t> </a:t>
            </a:r>
            <a:r>
              <a:rPr lang="en-US" dirty="0"/>
              <a:t>Complexity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1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068960"/>
            <a:ext cx="2409825" cy="971550"/>
          </a:xfrm>
          <a:prstGeom prst="rect">
            <a:avLst/>
          </a:prstGeom>
        </p:spPr>
      </p:pic>
      <p:cxnSp>
        <p:nvCxnSpPr>
          <p:cNvPr id="12" name="Straight Arrow Connector 4"/>
          <p:cNvCxnSpPr>
            <a:endCxn id="13" idx="2"/>
          </p:cNvCxnSpPr>
          <p:nvPr/>
        </p:nvCxnSpPr>
        <p:spPr>
          <a:xfrm flipH="1" flipV="1">
            <a:off x="3856030" y="2864477"/>
            <a:ext cx="434350" cy="501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/>
          <p:cNvSpPr txBox="1"/>
          <p:nvPr/>
        </p:nvSpPr>
        <p:spPr>
          <a:xfrm>
            <a:off x="3459151" y="2402812"/>
            <a:ext cx="79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#bits</a:t>
            </a:r>
            <a:endParaRPr lang="en-US" sz="2400" dirty="0"/>
          </a:p>
        </p:txBody>
      </p:sp>
      <p:cxnSp>
        <p:nvCxnSpPr>
          <p:cNvPr id="14" name="Straight Arrow Connector 6"/>
          <p:cNvCxnSpPr>
            <a:endCxn id="15" idx="2"/>
          </p:cNvCxnSpPr>
          <p:nvPr/>
        </p:nvCxnSpPr>
        <p:spPr>
          <a:xfrm flipV="1">
            <a:off x="5148064" y="2867596"/>
            <a:ext cx="999316" cy="633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/>
          <p:cNvSpPr txBox="1"/>
          <p:nvPr/>
        </p:nvSpPr>
        <p:spPr>
          <a:xfrm>
            <a:off x="5646957" y="2405931"/>
            <a:ext cx="100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#users</a:t>
            </a:r>
            <a:endParaRPr lang="en-US" sz="2400" dirty="0"/>
          </a:p>
        </p:txBody>
      </p:sp>
      <p:sp>
        <p:nvSpPr>
          <p:cNvPr id="16" name="TextBox 9"/>
          <p:cNvSpPr txBox="1"/>
          <p:nvPr/>
        </p:nvSpPr>
        <p:spPr>
          <a:xfrm>
            <a:off x="2798118" y="4603164"/>
            <a:ext cx="3415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/>
              <a:t>Linear to data size!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527221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is </a:t>
            </a:r>
            <a:r>
              <a:rPr lang="en-US" b="1" i="1" dirty="0" smtClean="0">
                <a:solidFill>
                  <a:srgbClr val="FF0000"/>
                </a:solidFill>
              </a:rPr>
              <a:t>search</a:t>
            </a:r>
          </a:p>
          <a:p>
            <a:r>
              <a:rPr lang="en-US" dirty="0" smtClean="0"/>
              <a:t>We can accelerate search by </a:t>
            </a:r>
            <a:r>
              <a:rPr lang="en-US" b="1" i="1" dirty="0" smtClean="0">
                <a:solidFill>
                  <a:srgbClr val="FF0000"/>
                </a:solidFill>
              </a:rPr>
              <a:t>hashing</a:t>
            </a:r>
          </a:p>
          <a:p>
            <a:r>
              <a:rPr lang="en-US" dirty="0" smtClean="0"/>
              <a:t>Unlike previous erroneous </a:t>
            </a:r>
            <a:r>
              <a:rPr lang="en-US" b="1" i="1" dirty="0" smtClean="0">
                <a:solidFill>
                  <a:srgbClr val="FF0000"/>
                </a:solidFill>
              </a:rPr>
              <a:t>two-stage</a:t>
            </a:r>
            <a:r>
              <a:rPr lang="en-US" dirty="0" smtClean="0"/>
              <a:t> hashing, </a:t>
            </a:r>
            <a:r>
              <a:rPr lang="en-US" b="1" i="1" dirty="0" smtClean="0">
                <a:solidFill>
                  <a:srgbClr val="FF0000"/>
                </a:solidFill>
              </a:rPr>
              <a:t>DCF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an </a:t>
            </a:r>
            <a:r>
              <a:rPr lang="en-US" b="1" i="1" dirty="0" smtClean="0">
                <a:solidFill>
                  <a:srgbClr val="FF0000"/>
                </a:solidFill>
              </a:rPr>
              <a:t>end-to-end</a:t>
            </a:r>
            <a:r>
              <a:rPr lang="en-US" dirty="0" smtClean="0"/>
              <a:t> hashing method</a:t>
            </a:r>
          </a:p>
          <a:p>
            <a:r>
              <a:rPr lang="en-US" dirty="0" smtClean="0"/>
              <a:t>Fast </a:t>
            </a:r>
            <a:r>
              <a:rPr lang="en-US" b="1" i="1" dirty="0" smtClean="0">
                <a:solidFill>
                  <a:srgbClr val="FF0000"/>
                </a:solidFill>
              </a:rPr>
              <a:t>O(n) discrete optimization</a:t>
            </a:r>
            <a:r>
              <a:rPr lang="en-US" dirty="0" smtClean="0"/>
              <a:t> for DCF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03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Dataset </a:t>
            </a:r>
            <a:r>
              <a:rPr lang="en-US" sz="2400" dirty="0" smtClean="0"/>
              <a:t>(filtering threshold at 10)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4000" dirty="0" smtClean="0"/>
          </a:p>
          <a:p>
            <a:r>
              <a:rPr lang="en-US" dirty="0" smtClean="0"/>
              <a:t>Random split: 5</a:t>
            </a:r>
            <a:r>
              <a:rPr lang="en-US" altLang="zh-CN" dirty="0" smtClean="0"/>
              <a:t>0% training and 50% testing.</a:t>
            </a:r>
            <a:endParaRPr lang="en-US" dirty="0" smtClean="0"/>
          </a:p>
          <a:p>
            <a:r>
              <a:rPr lang="en-US" dirty="0" smtClean="0"/>
              <a:t>Metric: </a:t>
            </a:r>
            <a:r>
              <a:rPr lang="en-US" dirty="0" smtClean="0">
                <a:solidFill>
                  <a:srgbClr val="FF0000"/>
                </a:solidFill>
              </a:rPr>
              <a:t>NDCG@K</a:t>
            </a:r>
          </a:p>
          <a:p>
            <a:r>
              <a:rPr lang="en-US" dirty="0" smtClean="0"/>
              <a:t>Search Protocol: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Hamming ranking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rgbClr val="FF0000"/>
                </a:solidFill>
              </a:rPr>
              <a:t>hash table lookup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251134"/>
            <a:ext cx="5421437" cy="1612047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15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1:</a:t>
            </a:r>
            <a:br>
              <a:rPr lang="en-US" dirty="0" smtClean="0"/>
            </a:br>
            <a:r>
              <a:rPr lang="en-US" dirty="0" smtClean="0"/>
              <a:t>Compared to state-of-the-art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MF: </a:t>
            </a:r>
            <a:r>
              <a:rPr lang="en-US" sz="2800" b="1" i="1" u="sng" dirty="0" smtClean="0"/>
              <a:t>M</a:t>
            </a:r>
            <a:r>
              <a:rPr lang="en-US" sz="2800" dirty="0" smtClean="0"/>
              <a:t>atrix </a:t>
            </a:r>
            <a:r>
              <a:rPr lang="en-US" sz="2800" b="1" i="1" u="sng" dirty="0" smtClean="0"/>
              <a:t>F</a:t>
            </a:r>
            <a:r>
              <a:rPr lang="en-US" sz="2800" dirty="0" smtClean="0"/>
              <a:t>actorization </a:t>
            </a:r>
            <a:r>
              <a:rPr lang="en-US" sz="1800" dirty="0"/>
              <a:t>[</a:t>
            </a:r>
            <a:r>
              <a:rPr lang="en-US" sz="1800" dirty="0" err="1"/>
              <a:t>Koren</a:t>
            </a:r>
            <a:r>
              <a:rPr lang="en-US" sz="1800" dirty="0"/>
              <a:t> et al 2009]</a:t>
            </a:r>
          </a:p>
          <a:p>
            <a:pPr marL="0" indent="0"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>
                <a:solidFill>
                  <a:srgbClr val="0070C0"/>
                </a:solidFill>
              </a:rPr>
              <a:t>Classific</a:t>
            </a:r>
            <a:r>
              <a:rPr lang="en-US" sz="2400" i="1" dirty="0" smtClean="0">
                <a:solidFill>
                  <a:srgbClr val="0070C0"/>
                </a:solidFill>
              </a:rPr>
              <a:t> MF, Euclidean space baseline</a:t>
            </a:r>
          </a:p>
          <a:p>
            <a:r>
              <a:rPr lang="en-US" sz="2800" b="1" dirty="0" smtClean="0"/>
              <a:t>BCCF: </a:t>
            </a:r>
            <a:r>
              <a:rPr lang="en-US" sz="2800" b="1" i="1" u="sng" dirty="0" smtClean="0"/>
              <a:t>B</a:t>
            </a:r>
            <a:r>
              <a:rPr lang="en-US" sz="2800" dirty="0" smtClean="0"/>
              <a:t>inary </a:t>
            </a:r>
            <a:r>
              <a:rPr lang="en-US" sz="2800" b="1" i="1" u="sng" dirty="0" smtClean="0"/>
              <a:t>C</a:t>
            </a:r>
            <a:r>
              <a:rPr lang="en-US" sz="2800" dirty="0" smtClean="0"/>
              <a:t>ode learning for </a:t>
            </a:r>
            <a:r>
              <a:rPr lang="en-US" sz="2800" b="1" i="1" u="sng" dirty="0" smtClean="0"/>
              <a:t>C</a:t>
            </a:r>
            <a:r>
              <a:rPr lang="en-US" sz="2800" dirty="0" smtClean="0"/>
              <a:t>ollaborative </a:t>
            </a:r>
            <a:r>
              <a:rPr lang="en-US" sz="2800" b="1" i="1" u="sng" dirty="0" smtClean="0"/>
              <a:t>F</a:t>
            </a:r>
            <a:r>
              <a:rPr lang="en-US" sz="2800" dirty="0" smtClean="0"/>
              <a:t>iltering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</a:t>
            </a:r>
            <a:r>
              <a:rPr lang="en-US" sz="1800" dirty="0" smtClean="0"/>
              <a:t> [</a:t>
            </a:r>
            <a:r>
              <a:rPr lang="en-US" sz="1800" dirty="0" err="1"/>
              <a:t>Zhou&amp;</a:t>
            </a:r>
            <a:r>
              <a:rPr lang="en-US" sz="1800" dirty="0" err="1" smtClean="0"/>
              <a:t>Zha</a:t>
            </a:r>
            <a:r>
              <a:rPr lang="en-US" sz="1800" dirty="0" smtClean="0"/>
              <a:t>, KDD 2012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	</a:t>
            </a:r>
            <a:r>
              <a:rPr lang="en-US" sz="2400" i="1" dirty="0" err="1" smtClean="0">
                <a:solidFill>
                  <a:srgbClr val="0070C0"/>
                </a:solidFill>
              </a:rPr>
              <a:t>MF+balance+binarization</a:t>
            </a: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800" b="1" dirty="0" smtClean="0"/>
              <a:t>PPH: </a:t>
            </a:r>
            <a:r>
              <a:rPr lang="en-US" sz="2800" b="1" i="1" u="sng" dirty="0" smtClean="0"/>
              <a:t>P</a:t>
            </a:r>
            <a:r>
              <a:rPr lang="en-US" sz="2800" dirty="0" smtClean="0"/>
              <a:t>reference </a:t>
            </a:r>
            <a:r>
              <a:rPr lang="en-US" sz="2800" b="1" i="1" u="sng" dirty="0"/>
              <a:t>P</a:t>
            </a:r>
            <a:r>
              <a:rPr lang="en-US" sz="2800" dirty="0" smtClean="0"/>
              <a:t>reserving </a:t>
            </a:r>
            <a:r>
              <a:rPr lang="en-US" sz="2800" b="1" i="1" u="sng" dirty="0" smtClean="0"/>
              <a:t>H</a:t>
            </a:r>
            <a:r>
              <a:rPr lang="en-US" sz="2800" dirty="0" smtClean="0"/>
              <a:t>ashing </a:t>
            </a:r>
            <a:r>
              <a:rPr lang="en-US" sz="1800" dirty="0"/>
              <a:t>[Zhang et al</a:t>
            </a:r>
            <a:r>
              <a:rPr lang="en-US" sz="1800" dirty="0" smtClean="0"/>
              <a:t>. SIGIR </a:t>
            </a:r>
            <a:r>
              <a:rPr lang="en-US" sz="1800" dirty="0"/>
              <a:t>2014] </a:t>
            </a:r>
          </a:p>
          <a:p>
            <a:pPr marL="0" indent="0">
              <a:buNone/>
            </a:pPr>
            <a:r>
              <a:rPr lang="en-US" sz="2400" i="1" dirty="0" smtClean="0"/>
              <a:t>	</a:t>
            </a:r>
            <a:r>
              <a:rPr lang="en-US" sz="2400" i="1" dirty="0" smtClean="0">
                <a:solidFill>
                  <a:srgbClr val="0070C0"/>
                </a:solidFill>
              </a:rPr>
              <a:t>Cosine </a:t>
            </a:r>
            <a:r>
              <a:rPr lang="en-US" sz="2400" i="1" dirty="0">
                <a:solidFill>
                  <a:srgbClr val="0070C0"/>
                </a:solidFill>
              </a:rPr>
              <a:t>MF + </a:t>
            </a:r>
            <a:r>
              <a:rPr lang="en-US" sz="2400" i="1" dirty="0" err="1">
                <a:solidFill>
                  <a:srgbClr val="0070C0"/>
                </a:solidFill>
              </a:rPr>
              <a:t>norm&amp;phase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i="1" dirty="0" err="1">
                <a:solidFill>
                  <a:srgbClr val="0070C0"/>
                </a:solidFill>
              </a:rPr>
              <a:t>binarization</a:t>
            </a:r>
            <a:endParaRPr lang="en-US" sz="2400" i="1" dirty="0">
              <a:solidFill>
                <a:srgbClr val="0070C0"/>
              </a:solidFill>
            </a:endParaRPr>
          </a:p>
          <a:p>
            <a:r>
              <a:rPr lang="en-US" sz="2800" b="1" dirty="0" smtClean="0"/>
              <a:t>CH: </a:t>
            </a:r>
            <a:r>
              <a:rPr lang="en-US" sz="2800" b="1" i="1" u="sng" dirty="0" smtClean="0"/>
              <a:t>C</a:t>
            </a:r>
            <a:r>
              <a:rPr lang="en-US" sz="2800" dirty="0" smtClean="0"/>
              <a:t>ollaborative </a:t>
            </a:r>
            <a:r>
              <a:rPr lang="en-US" sz="2800" b="1" i="1" u="sng" dirty="0" smtClean="0"/>
              <a:t>H</a:t>
            </a:r>
            <a:r>
              <a:rPr lang="en-US" sz="2800" dirty="0" smtClean="0"/>
              <a:t>ashing </a:t>
            </a:r>
            <a:r>
              <a:rPr lang="en-SG" sz="1800" dirty="0"/>
              <a:t>[Liu et </a:t>
            </a:r>
            <a:r>
              <a:rPr lang="en-SG" sz="1800" dirty="0" smtClean="0"/>
              <a:t>al. CVPR </a:t>
            </a:r>
            <a:r>
              <a:rPr lang="en-SG" sz="1800" dirty="0"/>
              <a:t>2014] </a:t>
            </a:r>
            <a:r>
              <a:rPr lang="en-US" sz="1800" i="1" dirty="0" smtClean="0"/>
              <a:t>	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0070C0"/>
                </a:solidFill>
              </a:rPr>
              <a:t>	</a:t>
            </a:r>
            <a:r>
              <a:rPr lang="en-US" sz="2400" i="1" dirty="0" smtClean="0">
                <a:solidFill>
                  <a:srgbClr val="0070C0"/>
                </a:solidFill>
              </a:rPr>
              <a:t>Full </a:t>
            </a:r>
            <a:r>
              <a:rPr lang="en-US" sz="2400" i="1" dirty="0">
                <a:solidFill>
                  <a:srgbClr val="0070C0"/>
                </a:solidFill>
              </a:rPr>
              <a:t>SVD MF + balance + </a:t>
            </a:r>
            <a:r>
              <a:rPr lang="en-US" sz="2400" i="1" dirty="0" err="1">
                <a:solidFill>
                  <a:srgbClr val="0070C0"/>
                </a:solidFill>
              </a:rPr>
              <a:t>binarization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106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Highlights of </a:t>
            </a:r>
            <a:br>
              <a:rPr lang="en-US" altLang="zh-CN" dirty="0" smtClean="0"/>
            </a:br>
            <a:r>
              <a:rPr lang="en-US" altLang="zh-CN" b="1" i="1" u="sng" dirty="0" smtClean="0"/>
              <a:t>D</a:t>
            </a:r>
            <a:r>
              <a:rPr lang="en-US" altLang="zh-CN" dirty="0" smtClean="0"/>
              <a:t>iscrete </a:t>
            </a:r>
            <a:r>
              <a:rPr lang="en-US" altLang="zh-CN" b="1" i="1" u="sng" dirty="0" smtClean="0"/>
              <a:t>C</a:t>
            </a:r>
            <a:r>
              <a:rPr lang="en-US" altLang="zh-CN" dirty="0" smtClean="0"/>
              <a:t>ollaborative </a:t>
            </a:r>
            <a:r>
              <a:rPr lang="en-US" altLang="zh-CN" b="1" i="1" u="sng" dirty="0" smtClean="0"/>
              <a:t>F</a:t>
            </a:r>
            <a:r>
              <a:rPr lang="en-US" altLang="zh-CN" dirty="0" smtClean="0"/>
              <a:t>iltering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3933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i="1" dirty="0" smtClean="0">
                <a:solidFill>
                  <a:srgbClr val="0070C0"/>
                </a:solidFill>
              </a:rPr>
              <a:t>Online Recommendation</a:t>
            </a:r>
          </a:p>
          <a:p>
            <a:r>
              <a:rPr lang="en-US" altLang="zh-CN" sz="2800" dirty="0" smtClean="0"/>
              <a:t>An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Efficient</a:t>
            </a:r>
            <a:r>
              <a:rPr lang="en-US" altLang="zh-CN" sz="2800" dirty="0" smtClean="0"/>
              <a:t> Recommender System</a:t>
            </a:r>
          </a:p>
          <a:p>
            <a:r>
              <a:rPr lang="en-US" altLang="zh-CN" sz="2800" dirty="0" smtClean="0"/>
              <a:t>Latent Model: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Binary</a:t>
            </a:r>
            <a:r>
              <a:rPr lang="en-US" altLang="zh-CN" sz="2800" dirty="0" smtClean="0"/>
              <a:t> Representation for Users and Items</a:t>
            </a:r>
          </a:p>
          <a:p>
            <a:r>
              <a:rPr lang="en-US" altLang="zh-CN" sz="2800" dirty="0" smtClean="0"/>
              <a:t>Recommendation as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Search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with Binary Codes</a:t>
            </a:r>
          </a:p>
          <a:p>
            <a:pPr marL="0" indent="0">
              <a:buNone/>
            </a:pPr>
            <a:r>
              <a:rPr lang="en-US" altLang="zh-CN" b="1" i="1" dirty="0" smtClean="0">
                <a:solidFill>
                  <a:srgbClr val="0070C0"/>
                </a:solidFill>
              </a:rPr>
              <a:t>Offline Training</a:t>
            </a:r>
          </a:p>
          <a:p>
            <a:r>
              <a:rPr lang="en-US" altLang="zh-CN" sz="2800" b="1" i="1" dirty="0">
                <a:solidFill>
                  <a:srgbClr val="FF0000"/>
                </a:solidFill>
              </a:rPr>
              <a:t>End-to-end</a:t>
            </a:r>
            <a:r>
              <a:rPr lang="en-US" altLang="zh-CN" sz="2800" dirty="0"/>
              <a:t> binary optimization</a:t>
            </a:r>
          </a:p>
          <a:p>
            <a:r>
              <a:rPr lang="en-US" altLang="zh-CN" sz="2800" b="1" i="1" dirty="0" smtClean="0">
                <a:solidFill>
                  <a:srgbClr val="FF0000"/>
                </a:solidFill>
              </a:rPr>
              <a:t>Balanced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/>
              <a:t>and 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Decorrelated</a:t>
            </a:r>
            <a:r>
              <a:rPr lang="en-US" altLang="zh-CN" sz="2800" dirty="0" smtClean="0"/>
              <a:t> Constraint</a:t>
            </a:r>
          </a:p>
          <a:p>
            <a:r>
              <a:rPr lang="en-US" altLang="zh-CN" sz="2800" dirty="0" smtClean="0"/>
              <a:t>Small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SVD</a:t>
            </a:r>
            <a:r>
              <a:rPr lang="en-US" altLang="zh-CN" sz="2800" dirty="0" smtClean="0"/>
              <a:t> +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Discrete</a:t>
            </a:r>
            <a:r>
              <a:rPr lang="en-US" altLang="zh-CN" sz="2800" dirty="0" smtClean="0"/>
              <a:t> Coordinate Descent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27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1</a:t>
            </a:r>
            <a:br>
              <a:rPr lang="en-US" dirty="0" smtClean="0"/>
            </a:br>
            <a:r>
              <a:rPr lang="en-US" dirty="0" smtClean="0"/>
              <a:t>DCF is a new state-of-the-art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82" y="4063508"/>
            <a:ext cx="5397974" cy="3154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76056" y="1844824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DCF learns compact and informative codes.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DCF’s performance is most close to the real-valued MF.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End-to-end &gt; Two stage</a:t>
            </a:r>
            <a:endParaRPr lang="en-US" sz="20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20</a:t>
            </a:fld>
            <a:endParaRPr lang="en-SG" dirty="0"/>
          </a:p>
        </p:txBody>
      </p:sp>
      <p:sp>
        <p:nvSpPr>
          <p:cNvPr id="14" name="矩形 13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￼</a:t>
            </a:r>
          </a:p>
        </p:txBody>
      </p:sp>
      <p:sp>
        <p:nvSpPr>
          <p:cNvPr id="15" name="矩形 14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￼</a:t>
            </a:r>
          </a:p>
        </p:txBody>
      </p:sp>
      <p:sp>
        <p:nvSpPr>
          <p:cNvPr id="16" name="矩形 15"/>
          <p:cNvSpPr/>
          <p:nvPr/>
        </p:nvSpPr>
        <p:spPr>
          <a:xfrm>
            <a:off x="4479667" y="32443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￼￼</a:t>
            </a:r>
          </a:p>
        </p:txBody>
      </p:sp>
      <p:sp>
        <p:nvSpPr>
          <p:cNvPr id="17" name="矩形 16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￼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82" y="1846064"/>
            <a:ext cx="4565650" cy="215900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905942" y="2204864"/>
            <a:ext cx="720080" cy="1348029"/>
          </a:xfrm>
          <a:custGeom>
            <a:avLst/>
            <a:gdLst>
              <a:gd name="connsiteX0" fmla="*/ 350196 w 573932"/>
              <a:gd name="connsiteY0" fmla="*/ 7394 h 843973"/>
              <a:gd name="connsiteX1" fmla="*/ 350196 w 573932"/>
              <a:gd name="connsiteY1" fmla="*/ 7394 h 843973"/>
              <a:gd name="connsiteX2" fmla="*/ 272374 w 573932"/>
              <a:gd name="connsiteY2" fmla="*/ 36577 h 843973"/>
              <a:gd name="connsiteX3" fmla="*/ 262647 w 573932"/>
              <a:gd name="connsiteY3" fmla="*/ 65760 h 843973"/>
              <a:gd name="connsiteX4" fmla="*/ 233464 w 573932"/>
              <a:gd name="connsiteY4" fmla="*/ 85215 h 843973"/>
              <a:gd name="connsiteX5" fmla="*/ 214008 w 573932"/>
              <a:gd name="connsiteY5" fmla="*/ 104671 h 843973"/>
              <a:gd name="connsiteX6" fmla="*/ 155642 w 573932"/>
              <a:gd name="connsiteY6" fmla="*/ 143581 h 843973"/>
              <a:gd name="connsiteX7" fmla="*/ 116732 w 573932"/>
              <a:gd name="connsiteY7" fmla="*/ 192220 h 843973"/>
              <a:gd name="connsiteX8" fmla="*/ 97276 w 573932"/>
              <a:gd name="connsiteY8" fmla="*/ 211675 h 843973"/>
              <a:gd name="connsiteX9" fmla="*/ 68093 w 573932"/>
              <a:gd name="connsiteY9" fmla="*/ 260313 h 843973"/>
              <a:gd name="connsiteX10" fmla="*/ 38910 w 573932"/>
              <a:gd name="connsiteY10" fmla="*/ 308952 h 843973"/>
              <a:gd name="connsiteX11" fmla="*/ 29183 w 573932"/>
              <a:gd name="connsiteY11" fmla="*/ 347862 h 843973"/>
              <a:gd name="connsiteX12" fmla="*/ 19455 w 573932"/>
              <a:gd name="connsiteY12" fmla="*/ 377045 h 843973"/>
              <a:gd name="connsiteX13" fmla="*/ 0 w 573932"/>
              <a:gd name="connsiteY13" fmla="*/ 454867 h 843973"/>
              <a:gd name="connsiteX14" fmla="*/ 9727 w 573932"/>
              <a:gd name="connsiteY14" fmla="*/ 727241 h 843973"/>
              <a:gd name="connsiteX15" fmla="*/ 29183 w 573932"/>
              <a:gd name="connsiteY15" fmla="*/ 795335 h 843973"/>
              <a:gd name="connsiteX16" fmla="*/ 58366 w 573932"/>
              <a:gd name="connsiteY16" fmla="*/ 805062 h 843973"/>
              <a:gd name="connsiteX17" fmla="*/ 107004 w 573932"/>
              <a:gd name="connsiteY17" fmla="*/ 814790 h 843973"/>
              <a:gd name="connsiteX18" fmla="*/ 223736 w 573932"/>
              <a:gd name="connsiteY18" fmla="*/ 843973 h 843973"/>
              <a:gd name="connsiteX19" fmla="*/ 340468 w 573932"/>
              <a:gd name="connsiteY19" fmla="*/ 834245 h 843973"/>
              <a:gd name="connsiteX20" fmla="*/ 369651 w 573932"/>
              <a:gd name="connsiteY20" fmla="*/ 824518 h 843973"/>
              <a:gd name="connsiteX21" fmla="*/ 418289 w 573932"/>
              <a:gd name="connsiteY21" fmla="*/ 775879 h 843973"/>
              <a:gd name="connsiteX22" fmla="*/ 437744 w 573932"/>
              <a:gd name="connsiteY22" fmla="*/ 717513 h 843973"/>
              <a:gd name="connsiteX23" fmla="*/ 466927 w 573932"/>
              <a:gd name="connsiteY23" fmla="*/ 659147 h 843973"/>
              <a:gd name="connsiteX24" fmla="*/ 486383 w 573932"/>
              <a:gd name="connsiteY24" fmla="*/ 639692 h 843973"/>
              <a:gd name="connsiteX25" fmla="*/ 515566 w 573932"/>
              <a:gd name="connsiteY25" fmla="*/ 552143 h 843973"/>
              <a:gd name="connsiteX26" fmla="*/ 525293 w 573932"/>
              <a:gd name="connsiteY26" fmla="*/ 522960 h 843973"/>
              <a:gd name="connsiteX27" fmla="*/ 544749 w 573932"/>
              <a:gd name="connsiteY27" fmla="*/ 503505 h 843973"/>
              <a:gd name="connsiteX28" fmla="*/ 554476 w 573932"/>
              <a:gd name="connsiteY28" fmla="*/ 454867 h 843973"/>
              <a:gd name="connsiteX29" fmla="*/ 573932 w 573932"/>
              <a:gd name="connsiteY29" fmla="*/ 260313 h 843973"/>
              <a:gd name="connsiteX30" fmla="*/ 564204 w 573932"/>
              <a:gd name="connsiteY30" fmla="*/ 94943 h 843973"/>
              <a:gd name="connsiteX31" fmla="*/ 554476 w 573932"/>
              <a:gd name="connsiteY31" fmla="*/ 46305 h 843973"/>
              <a:gd name="connsiteX32" fmla="*/ 544749 w 573932"/>
              <a:gd name="connsiteY32" fmla="*/ 17122 h 843973"/>
              <a:gd name="connsiteX33" fmla="*/ 350196 w 573932"/>
              <a:gd name="connsiteY33" fmla="*/ 7394 h 843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3932" h="843973">
                <a:moveTo>
                  <a:pt x="350196" y="7394"/>
                </a:moveTo>
                <a:lnTo>
                  <a:pt x="350196" y="7394"/>
                </a:lnTo>
                <a:cubicBezTo>
                  <a:pt x="324255" y="17122"/>
                  <a:pt x="295426" y="21209"/>
                  <a:pt x="272374" y="36577"/>
                </a:cubicBezTo>
                <a:cubicBezTo>
                  <a:pt x="263842" y="42265"/>
                  <a:pt x="269052" y="57753"/>
                  <a:pt x="262647" y="65760"/>
                </a:cubicBezTo>
                <a:cubicBezTo>
                  <a:pt x="255344" y="74889"/>
                  <a:pt x="242593" y="77912"/>
                  <a:pt x="233464" y="85215"/>
                </a:cubicBezTo>
                <a:cubicBezTo>
                  <a:pt x="226302" y="90944"/>
                  <a:pt x="221345" y="99168"/>
                  <a:pt x="214008" y="104671"/>
                </a:cubicBezTo>
                <a:cubicBezTo>
                  <a:pt x="195302" y="118700"/>
                  <a:pt x="172175" y="127047"/>
                  <a:pt x="155642" y="143581"/>
                </a:cubicBezTo>
                <a:cubicBezTo>
                  <a:pt x="108659" y="190567"/>
                  <a:pt x="165828" y="130851"/>
                  <a:pt x="116732" y="192220"/>
                </a:cubicBezTo>
                <a:cubicBezTo>
                  <a:pt x="111003" y="199382"/>
                  <a:pt x="103761" y="205190"/>
                  <a:pt x="97276" y="211675"/>
                </a:cubicBezTo>
                <a:cubicBezTo>
                  <a:pt x="69721" y="294345"/>
                  <a:pt x="108152" y="193549"/>
                  <a:pt x="68093" y="260313"/>
                </a:cubicBezTo>
                <a:cubicBezTo>
                  <a:pt x="30207" y="323456"/>
                  <a:pt x="88210" y="259652"/>
                  <a:pt x="38910" y="308952"/>
                </a:cubicBezTo>
                <a:cubicBezTo>
                  <a:pt x="35668" y="321922"/>
                  <a:pt x="32856" y="335007"/>
                  <a:pt x="29183" y="347862"/>
                </a:cubicBezTo>
                <a:cubicBezTo>
                  <a:pt x="26366" y="357721"/>
                  <a:pt x="21942" y="367097"/>
                  <a:pt x="19455" y="377045"/>
                </a:cubicBezTo>
                <a:lnTo>
                  <a:pt x="0" y="454867"/>
                </a:lnTo>
                <a:cubicBezTo>
                  <a:pt x="3242" y="545658"/>
                  <a:pt x="4060" y="636569"/>
                  <a:pt x="9727" y="727241"/>
                </a:cubicBezTo>
                <a:cubicBezTo>
                  <a:pt x="9744" y="727510"/>
                  <a:pt x="24583" y="790735"/>
                  <a:pt x="29183" y="795335"/>
                </a:cubicBezTo>
                <a:cubicBezTo>
                  <a:pt x="36434" y="802585"/>
                  <a:pt x="48418" y="802575"/>
                  <a:pt x="58366" y="805062"/>
                </a:cubicBezTo>
                <a:cubicBezTo>
                  <a:pt x="74406" y="809072"/>
                  <a:pt x="91053" y="810440"/>
                  <a:pt x="107004" y="814790"/>
                </a:cubicBezTo>
                <a:cubicBezTo>
                  <a:pt x="228123" y="847823"/>
                  <a:pt x="102783" y="823814"/>
                  <a:pt x="223736" y="843973"/>
                </a:cubicBezTo>
                <a:cubicBezTo>
                  <a:pt x="262647" y="840730"/>
                  <a:pt x="301765" y="839405"/>
                  <a:pt x="340468" y="834245"/>
                </a:cubicBezTo>
                <a:cubicBezTo>
                  <a:pt x="350632" y="832890"/>
                  <a:pt x="361448" y="830670"/>
                  <a:pt x="369651" y="824518"/>
                </a:cubicBezTo>
                <a:cubicBezTo>
                  <a:pt x="387994" y="810761"/>
                  <a:pt x="418289" y="775879"/>
                  <a:pt x="418289" y="775879"/>
                </a:cubicBezTo>
                <a:lnTo>
                  <a:pt x="437744" y="717513"/>
                </a:lnTo>
                <a:cubicBezTo>
                  <a:pt x="448018" y="686692"/>
                  <a:pt x="445378" y="686083"/>
                  <a:pt x="466927" y="659147"/>
                </a:cubicBezTo>
                <a:cubicBezTo>
                  <a:pt x="472656" y="651985"/>
                  <a:pt x="479898" y="646177"/>
                  <a:pt x="486383" y="639692"/>
                </a:cubicBezTo>
                <a:lnTo>
                  <a:pt x="515566" y="552143"/>
                </a:lnTo>
                <a:cubicBezTo>
                  <a:pt x="518808" y="542415"/>
                  <a:pt x="518042" y="530210"/>
                  <a:pt x="525293" y="522960"/>
                </a:cubicBezTo>
                <a:lnTo>
                  <a:pt x="544749" y="503505"/>
                </a:lnTo>
                <a:cubicBezTo>
                  <a:pt x="547991" y="487292"/>
                  <a:pt x="551962" y="471208"/>
                  <a:pt x="554476" y="454867"/>
                </a:cubicBezTo>
                <a:cubicBezTo>
                  <a:pt x="565074" y="385981"/>
                  <a:pt x="567968" y="331885"/>
                  <a:pt x="573932" y="260313"/>
                </a:cubicBezTo>
                <a:cubicBezTo>
                  <a:pt x="570689" y="205190"/>
                  <a:pt x="569203" y="149935"/>
                  <a:pt x="564204" y="94943"/>
                </a:cubicBezTo>
                <a:cubicBezTo>
                  <a:pt x="562707" y="78477"/>
                  <a:pt x="558486" y="62345"/>
                  <a:pt x="554476" y="46305"/>
                </a:cubicBezTo>
                <a:cubicBezTo>
                  <a:pt x="551989" y="36357"/>
                  <a:pt x="553093" y="23082"/>
                  <a:pt x="544749" y="17122"/>
                </a:cubicBezTo>
                <a:cubicBezTo>
                  <a:pt x="498850" y="-15663"/>
                  <a:pt x="382621" y="9015"/>
                  <a:pt x="350196" y="739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51540"/>
            <a:ext cx="9144000" cy="23178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15616" y="1556792"/>
            <a:ext cx="275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Performance of NDCG@10.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098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2</a:t>
            </a:r>
            <a:br>
              <a:rPr lang="en-US" dirty="0" smtClean="0"/>
            </a:br>
            <a:r>
              <a:rPr lang="en-US" dirty="0" smtClean="0"/>
              <a:t>DCF generalizes well to unseen users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36912"/>
            <a:ext cx="7776864" cy="3123786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21</a:t>
            </a:fld>
            <a:endParaRPr lang="en-SG" dirty="0"/>
          </a:p>
        </p:txBody>
      </p:sp>
      <p:sp>
        <p:nvSpPr>
          <p:cNvPr id="5" name="文本框 4"/>
          <p:cNvSpPr txBox="1"/>
          <p:nvPr/>
        </p:nvSpPr>
        <p:spPr>
          <a:xfrm>
            <a:off x="866646" y="1556792"/>
            <a:ext cx="72337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Training: full histories of 50% users</a:t>
            </a:r>
          </a:p>
          <a:p>
            <a:r>
              <a:rPr kumimoji="1" lang="en-US" altLang="zh-CN" sz="2200" dirty="0" smtClean="0"/>
              <a:t>Testing: the other 50% users that have no histories in training</a:t>
            </a:r>
          </a:p>
          <a:p>
            <a:r>
              <a:rPr kumimoji="1" lang="en-US" altLang="zh-CN" sz="2200" dirty="0" smtClean="0"/>
              <a:t>Evaluation: simulate online learning scenario. </a:t>
            </a:r>
            <a:endParaRPr kumimoji="1" lang="zh-CN" altLang="en-US" sz="2200" dirty="0"/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306" y="5805264"/>
            <a:ext cx="5397974" cy="3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0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 3</a:t>
            </a:r>
            <a:br>
              <a:rPr lang="en-US" dirty="0" smtClean="0"/>
            </a:br>
            <a:r>
              <a:rPr lang="en-US" sz="3600" dirty="0" smtClean="0"/>
              <a:t>Balanced and </a:t>
            </a:r>
            <a:r>
              <a:rPr lang="en-US" sz="3600" dirty="0" err="1" smtClean="0"/>
              <a:t>Decorrelated</a:t>
            </a:r>
            <a:r>
              <a:rPr lang="en-US" sz="3600" dirty="0" smtClean="0"/>
              <a:t> Constraints are necessary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14017"/>
            <a:ext cx="8600465" cy="3479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0228" y="1628800"/>
            <a:ext cx="6426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MF: original MF</a:t>
            </a:r>
          </a:p>
          <a:p>
            <a:r>
              <a:rPr lang="en-US" sz="2000" dirty="0" smtClean="0"/>
              <a:t>MFB: </a:t>
            </a:r>
            <a:r>
              <a:rPr lang="en-US" sz="2000" dirty="0" err="1" smtClean="0"/>
              <a:t>MF+Binarization</a:t>
            </a:r>
            <a:endParaRPr lang="en-US" sz="2000" dirty="0" smtClean="0"/>
          </a:p>
          <a:p>
            <a:r>
              <a:rPr lang="en-US" sz="2000" dirty="0" err="1" smtClean="0"/>
              <a:t>DCFinit</a:t>
            </a:r>
            <a:r>
              <a:rPr lang="en-US" sz="2000" dirty="0" smtClean="0"/>
              <a:t>: </a:t>
            </a:r>
            <a:r>
              <a:rPr lang="en-US" altLang="zh-CN" sz="2000" dirty="0" smtClean="0"/>
              <a:t>the variant of DCF that discards the two constraints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543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u="sng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iscrete </a:t>
            </a:r>
            <a:r>
              <a:rPr lang="en-US" altLang="zh-CN" b="1" i="1" u="sng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ollaborative </a:t>
            </a:r>
            <a:r>
              <a:rPr lang="en-US" altLang="zh-CN" b="1" i="1" u="sng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/>
              <a:t>iltering: an end-to-end hashing method for efficient CF</a:t>
            </a:r>
          </a:p>
          <a:p>
            <a:r>
              <a:rPr lang="en-US" dirty="0" smtClean="0"/>
              <a:t>A fast </a:t>
            </a:r>
            <a:r>
              <a:rPr lang="en-US" dirty="0" smtClean="0">
                <a:solidFill>
                  <a:srgbClr val="FF0000"/>
                </a:solidFill>
              </a:rPr>
              <a:t>algorithm</a:t>
            </a:r>
            <a:r>
              <a:rPr lang="en-US" dirty="0" smtClean="0"/>
              <a:t> for DCF</a:t>
            </a:r>
          </a:p>
          <a:p>
            <a:r>
              <a:rPr lang="en-US" dirty="0" smtClean="0"/>
              <a:t>DCF is a general </a:t>
            </a:r>
            <a:r>
              <a:rPr lang="en-US" dirty="0" smtClean="0">
                <a:solidFill>
                  <a:srgbClr val="FF0000"/>
                </a:solidFill>
              </a:rPr>
              <a:t>framework</a:t>
            </a:r>
            <a:r>
              <a:rPr lang="en-US" dirty="0" smtClean="0"/>
              <a:t>. It can be extended to any popular CF variants, such as SVD++ and factorization machines.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061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pic>
        <p:nvPicPr>
          <p:cNvPr id="1026" name="Picture 2" descr="Has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" y="1916832"/>
            <a:ext cx="9135074" cy="492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24</a:t>
            </a:fld>
            <a:endParaRPr lang="en-SG" dirty="0"/>
          </a:p>
        </p:txBody>
      </p:sp>
      <p:sp>
        <p:nvSpPr>
          <p:cNvPr id="4" name="文本框 3"/>
          <p:cNvSpPr txBox="1"/>
          <p:nvPr/>
        </p:nvSpPr>
        <p:spPr>
          <a:xfrm>
            <a:off x="899592" y="30689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3528" y="1484784"/>
            <a:ext cx="8822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/>
              <a:t>Code available: </a:t>
            </a:r>
            <a:r>
              <a:rPr kumimoji="1" lang="en-US" altLang="zh-CN" sz="2000" dirty="0" smtClean="0">
                <a:solidFill>
                  <a:srgbClr val="3366FF"/>
                </a:solidFill>
              </a:rPr>
              <a:t>https://</a:t>
            </a:r>
            <a:r>
              <a:rPr kumimoji="1" lang="en-US" altLang="zh-CN" sz="2000" dirty="0" err="1" smtClean="0">
                <a:solidFill>
                  <a:srgbClr val="3366FF"/>
                </a:solidFill>
              </a:rPr>
              <a:t>github.com</a:t>
            </a:r>
            <a:r>
              <a:rPr kumimoji="1" lang="en-US" altLang="zh-CN" sz="2000" dirty="0" smtClean="0">
                <a:solidFill>
                  <a:srgbClr val="3366FF"/>
                </a:solidFill>
              </a:rPr>
              <a:t>/</a:t>
            </a:r>
            <a:r>
              <a:rPr kumimoji="1" lang="en-US" altLang="zh-CN" sz="2000" dirty="0" err="1" smtClean="0">
                <a:solidFill>
                  <a:srgbClr val="3366FF"/>
                </a:solidFill>
              </a:rPr>
              <a:t>hanwangzhang</a:t>
            </a:r>
            <a:r>
              <a:rPr kumimoji="1" lang="en-US" altLang="zh-CN" sz="2000" dirty="0" smtClean="0">
                <a:solidFill>
                  <a:srgbClr val="3366FF"/>
                </a:solidFill>
              </a:rPr>
              <a:t>/Discrete-Collaborative-Filtering</a:t>
            </a:r>
            <a:endParaRPr kumimoji="1" lang="zh-CN" altLang="en-US" sz="20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76872"/>
            <a:ext cx="3672408" cy="3270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324" y="2276872"/>
            <a:ext cx="4473940" cy="331011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16200000">
            <a:off x="3841790" y="3787040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5733256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</a:t>
            </a:r>
            <a:r>
              <a:rPr lang="en-US" altLang="zh-CN" sz="2000" b="1" dirty="0" smtClean="0"/>
              <a:t>ser-Item Matrix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580112" y="5734868"/>
            <a:ext cx="269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Latent Space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73612" y="1515572"/>
            <a:ext cx="619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Latent Factor Approach </a:t>
            </a:r>
            <a:r>
              <a:rPr lang="en-SG" sz="1600" dirty="0"/>
              <a:t>[</a:t>
            </a:r>
            <a:r>
              <a:rPr lang="en-SG" sz="1600" dirty="0" err="1"/>
              <a:t>Koren</a:t>
            </a:r>
            <a:r>
              <a:rPr lang="en-SG" sz="1600" dirty="0"/>
              <a:t> et al. </a:t>
            </a:r>
            <a:r>
              <a:rPr lang="en-SG" sz="1600" dirty="0" smtClean="0"/>
              <a:t>2009]</a:t>
            </a:r>
            <a:endParaRPr lang="en-US" sz="16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161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Efficient CF:</a:t>
            </a:r>
            <a:br>
              <a:rPr lang="en-US" sz="4900" dirty="0" smtClean="0"/>
            </a:br>
            <a:r>
              <a:rPr lang="en-US" dirty="0" smtClean="0"/>
              <a:t>Hashing Users &amp;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1600201"/>
            <a:ext cx="8229600" cy="3412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        Recommendation is </a:t>
            </a:r>
            <a:r>
              <a:rPr lang="en-US" b="1" i="1" dirty="0" smtClean="0">
                <a:solidFill>
                  <a:srgbClr val="FF0000"/>
                </a:solidFill>
              </a:rPr>
              <a:t>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Search in Euclidean space is </a:t>
            </a:r>
            <a:r>
              <a:rPr lang="en-US" b="1" i="1" dirty="0" smtClean="0">
                <a:solidFill>
                  <a:srgbClr val="FF0000"/>
                </a:solidFill>
              </a:rPr>
              <a:t>slow</a:t>
            </a:r>
          </a:p>
          <a:p>
            <a:pPr marL="0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Search in </a:t>
            </a:r>
            <a:r>
              <a:rPr lang="en-US" b="1" i="1" dirty="0" smtClean="0">
                <a:solidFill>
                  <a:srgbClr val="FF0000"/>
                </a:solidFill>
              </a:rPr>
              <a:t>Hamming Space </a:t>
            </a:r>
            <a:r>
              <a:rPr lang="en-US" dirty="0" smtClean="0"/>
              <a:t>is</a:t>
            </a:r>
            <a:r>
              <a:rPr lang="en-US" b="1" i="1" dirty="0" smtClean="0">
                <a:solidFill>
                  <a:srgbClr val="FF0000"/>
                </a:solidFill>
              </a:rPr>
              <a:t> fast.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419872" y="2348880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419872" y="3536141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8930" y="2276872"/>
            <a:ext cx="374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Ranking by </a:t>
            </a:r>
            <a:r>
              <a:rPr lang="en-US" b="1" dirty="0" smtClean="0"/>
              <a:t>&lt;user vector, item vector&gt;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108930" y="3491716"/>
            <a:ext cx="489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Requires </a:t>
            </a:r>
            <a:r>
              <a:rPr lang="en-US" b="1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 operations &amp; </a:t>
            </a:r>
            <a:r>
              <a:rPr lang="en-US" b="1" dirty="0" smtClean="0">
                <a:solidFill>
                  <a:srgbClr val="FF0000"/>
                </a:solidFill>
              </a:rPr>
              <a:t>linear</a:t>
            </a:r>
            <a:r>
              <a:rPr lang="en-US" dirty="0" smtClean="0"/>
              <a:t> scan of the data</a:t>
            </a:r>
            <a:endParaRPr lang="en-US" b="1" i="1" dirty="0"/>
          </a:p>
        </p:txBody>
      </p:sp>
      <p:sp>
        <p:nvSpPr>
          <p:cNvPr id="8" name="Down Arrow 7"/>
          <p:cNvSpPr/>
          <p:nvPr/>
        </p:nvSpPr>
        <p:spPr>
          <a:xfrm>
            <a:off x="3419872" y="4578515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91527" y="4537719"/>
            <a:ext cx="511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requires </a:t>
            </a:r>
            <a:r>
              <a:rPr lang="en-US" b="1" dirty="0" smtClean="0">
                <a:solidFill>
                  <a:srgbClr val="FF0000"/>
                </a:solidFill>
              </a:rPr>
              <a:t>XOR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operation &amp; </a:t>
            </a:r>
            <a:r>
              <a:rPr lang="en-US" b="1" dirty="0" smtClean="0">
                <a:solidFill>
                  <a:srgbClr val="FF0000"/>
                </a:solidFill>
              </a:rPr>
              <a:t>constant-time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lookup</a:t>
            </a:r>
            <a:endParaRPr lang="en-US" b="1" i="1" dirty="0"/>
          </a:p>
        </p:txBody>
      </p:sp>
      <p:sp>
        <p:nvSpPr>
          <p:cNvPr id="12" name="AutoShape 8" descr="Image result for us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331640" y="4941168"/>
            <a:ext cx="5692261" cy="1654925"/>
            <a:chOff x="1331640" y="4941168"/>
            <a:chExt cx="5692261" cy="1654925"/>
          </a:xfrm>
        </p:grpSpPr>
        <p:grpSp>
          <p:nvGrpSpPr>
            <p:cNvPr id="17" name="Group 16"/>
            <p:cNvGrpSpPr/>
            <p:nvPr/>
          </p:nvGrpSpPr>
          <p:grpSpPr>
            <a:xfrm>
              <a:off x="4938099" y="5208276"/>
              <a:ext cx="2085802" cy="1104424"/>
              <a:chOff x="179512" y="5195740"/>
              <a:chExt cx="3021906" cy="1600088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512" y="5195740"/>
                <a:ext cx="3021906" cy="1600088"/>
              </a:xfrm>
              <a:prstGeom prst="rect">
                <a:avLst/>
              </a:prstGeom>
            </p:spPr>
          </p:pic>
          <p:pic>
            <p:nvPicPr>
              <p:cNvPr id="1026" name="Picture 2" descr="Image result for presen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696" y="5517232"/>
                <a:ext cx="314810" cy="3148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presen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696" y="5949280"/>
                <a:ext cx="314810" cy="3148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presen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5696" y="6329576"/>
                <a:ext cx="314810" cy="3148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427" y="5561125"/>
                <a:ext cx="270917" cy="270917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056" y="5949280"/>
                <a:ext cx="270917" cy="270917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427" y="6351522"/>
                <a:ext cx="270917" cy="270917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63688" y="5180752"/>
              <a:ext cx="2604405" cy="141534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938099" y="4941168"/>
              <a:ext cx="2064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</a:t>
              </a:r>
              <a:r>
                <a:rPr lang="en-US" altLang="zh-CN" b="1" dirty="0" smtClean="0"/>
                <a:t>ser-Item Database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28818" y="4977082"/>
              <a:ext cx="1217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Hash Table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1640" y="5399838"/>
              <a:ext cx="1311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Query Code</a:t>
              </a:r>
              <a:endParaRPr lang="en-US" b="1" dirty="0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4549651" y="5630110"/>
              <a:ext cx="250490" cy="285274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7549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Hashing for CF:</a:t>
            </a:r>
            <a:br>
              <a:rPr lang="en-US" dirty="0" smtClean="0"/>
            </a:br>
            <a:r>
              <a:rPr lang="en-US" dirty="0" smtClean="0"/>
              <a:t> Two-Stage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[Zhang et al, SIGIR’14; Zhou et al, KDD’12]</a:t>
            </a:r>
          </a:p>
          <a:p>
            <a:r>
              <a:rPr lang="en-US" dirty="0" smtClean="0"/>
              <a:t>Stage 1: Relaxed Real-Valued Problem</a:t>
            </a:r>
          </a:p>
          <a:p>
            <a:pPr marL="0" indent="0">
              <a:buNone/>
            </a:pPr>
            <a:r>
              <a:rPr lang="en-US" b="1" i="1" dirty="0" smtClean="0"/>
              <a:t>	{</a:t>
            </a:r>
            <a:r>
              <a:rPr lang="en-US" b="1" i="1" dirty="0"/>
              <a:t>B, D} </a:t>
            </a:r>
            <a:r>
              <a:rPr lang="en-US" b="1" dirty="0">
                <a:sym typeface="Wingdings" panose="05000000000000000000" pitchFamily="2" charset="2"/>
              </a:rPr>
              <a:t></a:t>
            </a:r>
            <a:r>
              <a:rPr lang="en-US" dirty="0"/>
              <a:t> </a:t>
            </a:r>
            <a:r>
              <a:rPr lang="en-US" b="1" i="1" dirty="0"/>
              <a:t>Continuous CF Methods </a:t>
            </a:r>
          </a:p>
          <a:p>
            <a:r>
              <a:rPr lang="en-US" dirty="0" smtClean="0"/>
              <a:t>Stage 2: </a:t>
            </a:r>
            <a:r>
              <a:rPr lang="en-US" dirty="0" err="1" smtClean="0"/>
              <a:t>Binarization</a:t>
            </a:r>
            <a:endParaRPr lang="en-US" dirty="0" smtClean="0"/>
          </a:p>
          <a:p>
            <a:pPr marL="914400" lvl="2" indent="0">
              <a:buNone/>
            </a:pPr>
            <a:r>
              <a:rPr lang="en-US" sz="3200" b="1" i="1" dirty="0" smtClean="0"/>
              <a:t>     B</a:t>
            </a:r>
            <a:r>
              <a:rPr lang="en-US" sz="3200" b="1" i="1" dirty="0" smtClean="0">
                <a:sym typeface="Wingdings" panose="05000000000000000000" pitchFamily="2" charset="2"/>
              </a:rPr>
              <a:t> </a:t>
            </a:r>
            <a:r>
              <a:rPr lang="en-US" sz="3200" b="1" dirty="0">
                <a:sym typeface="Wingdings" panose="05000000000000000000" pitchFamily="2" charset="2"/>
              </a:rPr>
              <a:t></a:t>
            </a:r>
            <a:r>
              <a:rPr lang="en-US" sz="3200" b="1" i="1" dirty="0" smtClean="0">
                <a:sym typeface="Wingdings" panose="05000000000000000000" pitchFamily="2" charset="2"/>
              </a:rPr>
              <a:t> </a:t>
            </a:r>
            <a:r>
              <a:rPr lang="en-US" sz="3200" b="1" i="1" dirty="0" err="1">
                <a:sym typeface="Wingdings" panose="05000000000000000000" pitchFamily="2" charset="2"/>
              </a:rPr>
              <a:t>sgn</a:t>
            </a:r>
            <a:r>
              <a:rPr lang="en-US" sz="3200" b="1" i="1" dirty="0">
                <a:sym typeface="Wingdings" panose="05000000000000000000" pitchFamily="2" charset="2"/>
              </a:rPr>
              <a:t> (B), </a:t>
            </a:r>
            <a:r>
              <a:rPr lang="en-US" sz="3200" b="1" i="1" dirty="0" smtClean="0">
                <a:sym typeface="Wingdings" panose="05000000000000000000" pitchFamily="2" charset="2"/>
              </a:rPr>
              <a:t>    D </a:t>
            </a:r>
            <a:r>
              <a:rPr lang="en-US" sz="3200" b="1" i="1" dirty="0">
                <a:sym typeface="Wingdings" panose="05000000000000000000" pitchFamily="2" charset="2"/>
              </a:rPr>
              <a:t> </a:t>
            </a:r>
            <a:r>
              <a:rPr lang="en-US" sz="3200" b="1" i="1" dirty="0" err="1">
                <a:sym typeface="Wingdings" panose="05000000000000000000" pitchFamily="2" charset="2"/>
              </a:rPr>
              <a:t>sgn</a:t>
            </a:r>
            <a:r>
              <a:rPr lang="en-US" sz="3200" b="1" i="1" dirty="0">
                <a:sym typeface="Wingdings" panose="05000000000000000000" pitchFamily="2" charset="2"/>
              </a:rPr>
              <a:t> (D</a:t>
            </a:r>
            <a:r>
              <a:rPr lang="en-US" sz="3200" b="1" i="1" dirty="0" smtClean="0">
                <a:sym typeface="Wingdings" panose="05000000000000000000" pitchFamily="2" charset="2"/>
              </a:rPr>
              <a:t>)</a:t>
            </a:r>
            <a:endParaRPr lang="en-US" sz="3200" b="1" i="1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5364505"/>
            <a:ext cx="320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FF0000"/>
                </a:solidFill>
              </a:rPr>
              <a:t>Quantization </a:t>
            </a:r>
            <a:r>
              <a:rPr lang="en-US" sz="3200" b="1" i="1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7664" y="4428401"/>
            <a:ext cx="5879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learning and CF are isolated</a:t>
            </a:r>
            <a:endParaRPr lang="en-US" sz="3200" dirty="0"/>
          </a:p>
        </p:txBody>
      </p:sp>
      <p:sp>
        <p:nvSpPr>
          <p:cNvPr id="8" name="Down Arrow 7"/>
          <p:cNvSpPr/>
          <p:nvPr/>
        </p:nvSpPr>
        <p:spPr>
          <a:xfrm>
            <a:off x="3967736" y="4138628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967736" y="5013176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72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Quantization Loss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73015"/>
            <a:ext cx="2581275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1987277"/>
            <a:ext cx="2543175" cy="2809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00" y="2073002"/>
            <a:ext cx="2447925" cy="272415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6200000">
            <a:off x="2682494" y="3290190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752173" y="3290190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7815" y="5219002"/>
            <a:ext cx="7331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</a:t>
            </a:r>
            <a:r>
              <a:rPr lang="en-US" sz="2000" b="1" dirty="0" err="1" smtClean="0">
                <a:solidFill>
                  <a:srgbClr val="0070C0"/>
                </a:solidFill>
              </a:rPr>
              <a:t>A,B</a:t>
            </a:r>
            <a:r>
              <a:rPr lang="en-US" sz="2000" dirty="0" err="1" smtClean="0"/>
              <a:t>,</a:t>
            </a:r>
            <a:r>
              <a:rPr lang="en-US" sz="2000" b="1" dirty="0" err="1" smtClean="0">
                <a:solidFill>
                  <a:srgbClr val="FF0000"/>
                </a:solidFill>
              </a:rPr>
              <a:t>a,b</a:t>
            </a:r>
            <a:r>
              <a:rPr lang="en-US" sz="2000" dirty="0"/>
              <a:t> </a:t>
            </a:r>
            <a:r>
              <a:rPr lang="en-US" sz="2000" dirty="0" smtClean="0"/>
              <a:t>are close but they are separated into different quadrants</a:t>
            </a:r>
          </a:p>
          <a:p>
            <a:r>
              <a:rPr lang="en-US" sz="2000" dirty="0" smtClean="0"/>
              <a:t>2. </a:t>
            </a:r>
            <a:r>
              <a:rPr lang="en-US" sz="2000" b="1" dirty="0" smtClean="0">
                <a:solidFill>
                  <a:srgbClr val="0070C0"/>
                </a:solidFill>
              </a:rPr>
              <a:t>C,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sz="2000" dirty="0" smtClean="0"/>
              <a:t> should be far but they are assigned </a:t>
            </a:r>
            <a:r>
              <a:rPr lang="en-US" altLang="zh-CN" sz="2000" dirty="0" smtClean="0"/>
              <a:t>to </a:t>
            </a:r>
            <a:r>
              <a:rPr lang="en-US" sz="2000" dirty="0" smtClean="0"/>
              <a:t>the same quadrant </a:t>
            </a:r>
            <a:endParaRPr lang="en-US" sz="20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8809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Tackling Quantization Loss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5" y="2527394"/>
            <a:ext cx="2581275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989" y="1543075"/>
            <a:ext cx="1669260" cy="1844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348" y="1599342"/>
            <a:ext cx="1606741" cy="1788046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6200000">
            <a:off x="2700673" y="3691949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6200000">
            <a:off x="5234015" y="2320344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967" y="3594591"/>
            <a:ext cx="2571750" cy="280035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601989" y="1599342"/>
            <a:ext cx="3862100" cy="1788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601989" y="1543075"/>
            <a:ext cx="3862100" cy="18443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36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 Solution: Binary Constraints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634" y="2586129"/>
            <a:ext cx="3473367" cy="431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56" y="2410711"/>
            <a:ext cx="4132577" cy="1168810"/>
          </a:xfrm>
          <a:prstGeom prst="rect">
            <a:avLst/>
          </a:prstGeom>
        </p:spPr>
      </p:pic>
      <p:sp>
        <p:nvSpPr>
          <p:cNvPr id="6" name="Oval 9"/>
          <p:cNvSpPr/>
          <p:nvPr/>
        </p:nvSpPr>
        <p:spPr>
          <a:xfrm>
            <a:off x="2377671" y="2699839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10"/>
          <p:cNvSpPr/>
          <p:nvPr/>
        </p:nvSpPr>
        <p:spPr>
          <a:xfrm>
            <a:off x="3177860" y="2699839"/>
            <a:ext cx="43204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2"/>
          <p:cNvSpPr/>
          <p:nvPr/>
        </p:nvSpPr>
        <p:spPr>
          <a:xfrm>
            <a:off x="3675426" y="2706369"/>
            <a:ext cx="43204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5"/>
          <p:cNvSpPr txBox="1"/>
          <p:nvPr/>
        </p:nvSpPr>
        <p:spPr>
          <a:xfrm>
            <a:off x="339156" y="1700236"/>
            <a:ext cx="16817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Observed rating</a:t>
            </a:r>
            <a:endParaRPr lang="en-US" dirty="0"/>
          </a:p>
        </p:txBody>
      </p:sp>
      <p:sp>
        <p:nvSpPr>
          <p:cNvPr id="10" name="TextBox 16"/>
          <p:cNvSpPr txBox="1"/>
          <p:nvPr/>
        </p:nvSpPr>
        <p:spPr>
          <a:xfrm>
            <a:off x="2257814" y="1700236"/>
            <a:ext cx="11253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User code</a:t>
            </a:r>
            <a:endParaRPr lang="en-US" dirty="0"/>
          </a:p>
        </p:txBody>
      </p:sp>
      <p:sp>
        <p:nvSpPr>
          <p:cNvPr id="11" name="TextBox 17"/>
          <p:cNvSpPr txBox="1"/>
          <p:nvPr/>
        </p:nvSpPr>
        <p:spPr>
          <a:xfrm>
            <a:off x="3498504" y="1700236"/>
            <a:ext cx="112441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Item code</a:t>
            </a:r>
            <a:endParaRPr lang="en-US" dirty="0"/>
          </a:p>
        </p:txBody>
      </p:sp>
      <p:cxnSp>
        <p:nvCxnSpPr>
          <p:cNvPr id="13" name="Straight Arrow Connector 35"/>
          <p:cNvCxnSpPr>
            <a:stCxn id="6" idx="1"/>
            <a:endCxn id="9" idx="2"/>
          </p:cNvCxnSpPr>
          <p:nvPr/>
        </p:nvCxnSpPr>
        <p:spPr>
          <a:xfrm flipH="1" flipV="1">
            <a:off x="1180027" y="2069568"/>
            <a:ext cx="1271461" cy="704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7"/>
          <p:cNvCxnSpPr>
            <a:stCxn id="7" idx="0"/>
            <a:endCxn id="10" idx="2"/>
          </p:cNvCxnSpPr>
          <p:nvPr/>
        </p:nvCxnSpPr>
        <p:spPr>
          <a:xfrm flipH="1" flipV="1">
            <a:off x="2820468" y="2069568"/>
            <a:ext cx="573416" cy="630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9"/>
          <p:cNvCxnSpPr>
            <a:stCxn id="8" idx="0"/>
            <a:endCxn id="11" idx="2"/>
          </p:cNvCxnSpPr>
          <p:nvPr/>
        </p:nvCxnSpPr>
        <p:spPr>
          <a:xfrm flipV="1">
            <a:off x="3891450" y="2069568"/>
            <a:ext cx="169259" cy="636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3"/>
          <p:cNvSpPr txBox="1"/>
          <p:nvPr/>
        </p:nvSpPr>
        <p:spPr>
          <a:xfrm>
            <a:off x="1854099" y="3739311"/>
            <a:ext cx="178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Rating Prediction</a:t>
            </a:r>
            <a:endParaRPr lang="en-US" dirty="0"/>
          </a:p>
        </p:txBody>
      </p:sp>
      <p:sp>
        <p:nvSpPr>
          <p:cNvPr id="26" name="Left Brace 21"/>
          <p:cNvSpPr/>
          <p:nvPr/>
        </p:nvSpPr>
        <p:spPr>
          <a:xfrm rot="16200000">
            <a:off x="2640563" y="2196880"/>
            <a:ext cx="216024" cy="280831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1"/>
          <p:cNvSpPr/>
          <p:nvPr/>
        </p:nvSpPr>
        <p:spPr>
          <a:xfrm rot="16200000">
            <a:off x="6295835" y="1806269"/>
            <a:ext cx="216024" cy="280831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3"/>
          <p:cNvSpPr txBox="1"/>
          <p:nvPr/>
        </p:nvSpPr>
        <p:spPr>
          <a:xfrm>
            <a:off x="5509371" y="3318437"/>
            <a:ext cx="180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Constraint</a:t>
            </a:r>
            <a:endParaRPr 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60032" y="4365104"/>
            <a:ext cx="7712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However, it may lead to non-informative codes, e.g.: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Unbalanced Codes </a:t>
            </a:r>
            <a:r>
              <a:rPr lang="en-US" sz="2000" dirty="0" smtClean="0">
                <a:sym typeface="Wingdings" panose="05000000000000000000" pitchFamily="2" charset="2"/>
              </a:rPr>
              <a:t> each bit should have split the dataset evenly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orrelated Codes </a:t>
            </a:r>
            <a:r>
              <a:rPr lang="en-US" sz="2000" dirty="0" smtClean="0">
                <a:sym typeface="Wingdings" panose="05000000000000000000" pitchFamily="2" charset="2"/>
              </a:rPr>
              <a:t> each bit should be as independent as possible</a:t>
            </a:r>
            <a:endParaRPr lang="en-US" sz="20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265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altLang="zh-CN" dirty="0" smtClean="0"/>
              <a:t>alanced and </a:t>
            </a:r>
            <a:r>
              <a:rPr lang="en-US" altLang="zh-CN" dirty="0" err="1" smtClean="0"/>
              <a:t>Decorrelated</a:t>
            </a:r>
            <a:r>
              <a:rPr lang="en-US" altLang="zh-CN" dirty="0" smtClean="0"/>
              <a:t>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636912"/>
            <a:ext cx="2251024" cy="2088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636912"/>
            <a:ext cx="2071436" cy="2088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2659682"/>
            <a:ext cx="2160240" cy="21023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3452" y="1876762"/>
            <a:ext cx="6537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Illustration of the effectiveness of the two constraints in DCF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4978030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Without any constraints:</a:t>
            </a:r>
          </a:p>
          <a:p>
            <a:r>
              <a:rPr lang="en-US" dirty="0" smtClean="0"/>
              <a:t>3 points are (-1, -1) and 1 point is (+1, -1), which is not discriminative.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5787" y="4963788"/>
            <a:ext cx="1834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Balanced:</a:t>
            </a:r>
          </a:p>
          <a:p>
            <a:r>
              <a:rPr lang="en-US" dirty="0" smtClean="0"/>
              <a:t>Separated in the 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&amp; 3</a:t>
            </a:r>
            <a:r>
              <a:rPr lang="en-US" baseline="30000" dirty="0" smtClean="0"/>
              <a:t>rd</a:t>
            </a:r>
            <a:r>
              <a:rPr lang="en-US" dirty="0" smtClean="0"/>
              <a:t> quadrant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2977" y="4963788"/>
            <a:ext cx="1588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Decorrelated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Well separated</a:t>
            </a:r>
          </a:p>
        </p:txBody>
      </p:sp>
      <p:sp>
        <p:nvSpPr>
          <p:cNvPr id="11" name="Down Arrow 10"/>
          <p:cNvSpPr/>
          <p:nvPr/>
        </p:nvSpPr>
        <p:spPr>
          <a:xfrm rot="16200000">
            <a:off x="2862758" y="3482564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5631930" y="3482564"/>
            <a:ext cx="671655" cy="28977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894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ExT_Template_light(logo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NExT_Template_light(logo)</Template>
  <TotalTime>2659</TotalTime>
  <Words>789</Words>
  <Application>Microsoft Macintosh PowerPoint</Application>
  <PresentationFormat>全屏显示(4:3)</PresentationFormat>
  <Paragraphs>203</Paragraphs>
  <Slides>24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NExT_Template_light(logo)</vt:lpstr>
      <vt:lpstr>Discrete Collaborative Filtering</vt:lpstr>
      <vt:lpstr>Highlights of  Discrete Collaborative Filtering</vt:lpstr>
      <vt:lpstr>Collaborative Filtering</vt:lpstr>
      <vt:lpstr>Efficient CF: Hashing Users &amp; Items</vt:lpstr>
      <vt:lpstr>Existing Hashing for CF:  Two-Stage Approach</vt:lpstr>
      <vt:lpstr>Quantization Loss</vt:lpstr>
      <vt:lpstr>Tackling Quantization Loss</vt:lpstr>
      <vt:lpstr>Intuitive Solution: Binary Constraints</vt:lpstr>
      <vt:lpstr>Balanced and Decorrelated Constraint</vt:lpstr>
      <vt:lpstr>Solution with the Two Constraints</vt:lpstr>
      <vt:lpstr>Our DCF Formulation</vt:lpstr>
      <vt:lpstr>Our Solution:  Alternating Optimization</vt:lpstr>
      <vt:lpstr>B-Subproblem for Binary Codes</vt:lpstr>
      <vt:lpstr>B-Subproblem Complexity</vt:lpstr>
      <vt:lpstr>X-Subproblem for Code Delegate</vt:lpstr>
      <vt:lpstr>X-Subproblem Complexity</vt:lpstr>
      <vt:lpstr>Summary</vt:lpstr>
      <vt:lpstr>Evaluations</vt:lpstr>
      <vt:lpstr>Evaluation 1: Compared to state-of-the-art</vt:lpstr>
      <vt:lpstr>Evaluation 1 DCF is a new state-of-the-art</vt:lpstr>
      <vt:lpstr>Evaluation 2 DCF generalizes well to unseen users</vt:lpstr>
      <vt:lpstr>Evaluation 3 Balanced and Decorrelated Constraints are necessary</vt:lpstr>
      <vt:lpstr>Conclusions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Past and Future in Multimedia Analyasis</dc:title>
  <dc:creator>Hanwang</dc:creator>
  <cp:lastModifiedBy>Xiangnan He</cp:lastModifiedBy>
  <cp:revision>262</cp:revision>
  <dcterms:created xsi:type="dcterms:W3CDTF">2014-12-15T13:54:35Z</dcterms:created>
  <dcterms:modified xsi:type="dcterms:W3CDTF">2016-07-21T02:08:59Z</dcterms:modified>
</cp:coreProperties>
</file>