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0"/>
  </p:notesMasterIdLst>
  <p:sldIdLst>
    <p:sldId id="256" r:id="rId2"/>
    <p:sldId id="295" r:id="rId3"/>
    <p:sldId id="298" r:id="rId4"/>
    <p:sldId id="296" r:id="rId5"/>
    <p:sldId id="299" r:id="rId6"/>
    <p:sldId id="301" r:id="rId7"/>
    <p:sldId id="304" r:id="rId8"/>
    <p:sldId id="302" r:id="rId9"/>
    <p:sldId id="306" r:id="rId10"/>
    <p:sldId id="307" r:id="rId11"/>
    <p:sldId id="303" r:id="rId12"/>
    <p:sldId id="308" r:id="rId13"/>
    <p:sldId id="309" r:id="rId14"/>
    <p:sldId id="311" r:id="rId15"/>
    <p:sldId id="312" r:id="rId16"/>
    <p:sldId id="310" r:id="rId17"/>
    <p:sldId id="314" r:id="rId18"/>
    <p:sldId id="315" r:id="rId19"/>
    <p:sldId id="316" r:id="rId20"/>
    <p:sldId id="317" r:id="rId21"/>
    <p:sldId id="318" r:id="rId22"/>
    <p:sldId id="323" r:id="rId23"/>
    <p:sldId id="319" r:id="rId24"/>
    <p:sldId id="320" r:id="rId25"/>
    <p:sldId id="322" r:id="rId26"/>
    <p:sldId id="293" r:id="rId27"/>
    <p:sldId id="324" r:id="rId28"/>
    <p:sldId id="29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4"/>
    <a:srgbClr val="0000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2" autoAdjust="0"/>
    <p:restoredTop sz="80597" autoAdjust="0"/>
  </p:normalViewPr>
  <p:slideViewPr>
    <p:cSldViewPr>
      <p:cViewPr varScale="1">
        <p:scale>
          <a:sx n="95" d="100"/>
          <a:sy n="95" d="100"/>
        </p:scale>
        <p:origin x="-824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C2CB7-01F3-4F3B-A0F4-907E24D682D8}" type="datetimeFigureOut">
              <a:rPr lang="zh-CN" altLang="en-US" smtClean="0"/>
              <a:t>21/7/16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7AC8E-E0F4-40C3-8D74-662C403C6F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74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52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633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1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445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022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701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082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371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549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77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63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7677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5681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592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655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8314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281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829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8408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7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1521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994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486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9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1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06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324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97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7AC8E-E0F4-40C3-8D74-662C403C6FB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11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2204864"/>
            <a:ext cx="7772400" cy="1470025"/>
          </a:xfrm>
        </p:spPr>
        <p:txBody>
          <a:bodyPr/>
          <a:lstStyle>
            <a:lvl1pPr>
              <a:defRPr b="1" cap="none" spc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 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31640" y="4149080"/>
            <a:ext cx="6472808" cy="12961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 style</a:t>
            </a:r>
            <a:endParaRPr lang="en-SG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323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188640"/>
            <a:ext cx="6517481" cy="1152128"/>
          </a:xfrm>
          <a:solidFill>
            <a:schemeClr val="bg1">
              <a:alpha val="17000"/>
            </a:schemeClr>
          </a:solidFill>
        </p:spPr>
        <p:txBody>
          <a:bodyPr anchor="ctr">
            <a:normAutofit/>
          </a:bodyPr>
          <a:lstStyle>
            <a:lvl1pPr algn="l">
              <a:defRPr sz="3600" b="1" cap="none" spc="0" baseline="0">
                <a:ln w="18415" cmpd="sng">
                  <a:noFill/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HEAD ABOUT SOMETHING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7544" y="1700808"/>
            <a:ext cx="8229600" cy="4597971"/>
          </a:xfrm>
        </p:spPr>
        <p:txBody>
          <a:bodyPr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2400" b="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Click to edit Master Click to edit Master title style</a:t>
            </a:r>
            <a:endParaRPr lang="en-SG" dirty="0" smtClean="0"/>
          </a:p>
          <a:p>
            <a:pPr lvl="0"/>
            <a:r>
              <a:rPr lang="en-US" dirty="0" smtClean="0"/>
              <a:t>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492875"/>
            <a:ext cx="2133600" cy="365125"/>
          </a:xfrm>
        </p:spPr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99100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d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76" y="2276872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576" y="3861049"/>
            <a:ext cx="7772400" cy="4320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136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print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5B9EA-579D-4E82-A1B2-247215221A9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9750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4" Type="http://schemas.openxmlformats.org/officeDocument/2006/relationships/image" Target="../media/image33.png"/><Relationship Id="rId5" Type="http://schemas.openxmlformats.org/officeDocument/2006/relationships/hyperlink" Target="https://github.com/hexiangnan/sigir16-e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188" y="1878186"/>
            <a:ext cx="8305800" cy="2389014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Fast Matrix Factorization for </a:t>
            </a:r>
            <a:br>
              <a:rPr lang="en-US" sz="3600" dirty="0" smtClean="0"/>
            </a:br>
            <a:r>
              <a:rPr lang="en-US" dirty="0" smtClean="0">
                <a:solidFill>
                  <a:srgbClr val="FF0000"/>
                </a:solidFill>
              </a:rPr>
              <a:t>Online Recommendation </a:t>
            </a:r>
            <a:r>
              <a:rPr lang="en-US" dirty="0" smtClean="0"/>
              <a:t>with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Implicit Feedback</a:t>
            </a:r>
            <a:r>
              <a:rPr lang="en-SG" altLang="zh-CN" sz="4000" dirty="0"/>
              <a:t/>
            </a:r>
            <a:br>
              <a:rPr lang="en-SG" altLang="zh-CN" sz="4000" dirty="0"/>
            </a:br>
            <a:endParaRPr lang="en-SG" sz="31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16488" y="4114800"/>
            <a:ext cx="8077200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 cap="none" spc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+mj-lt"/>
                <a:ea typeface="+mj-ea"/>
                <a:cs typeface="Microsoft Sans Serif" pitchFamily="34" charset="0"/>
              </a:defRPr>
            </a:lvl1pPr>
          </a:lstStyle>
          <a:p>
            <a:r>
              <a:rPr lang="en-SG" sz="2400" dirty="0" smtClean="0">
                <a:solidFill>
                  <a:srgbClr val="FF0000"/>
                </a:solidFill>
              </a:rPr>
              <a:t>Xiangnan He</a:t>
            </a:r>
            <a:r>
              <a:rPr lang="en-SG" sz="2400" dirty="0" smtClean="0">
                <a:solidFill>
                  <a:schemeClr val="tx1"/>
                </a:solidFill>
              </a:rPr>
              <a:t>, Hanwang Zhang, Min-Yen Kan, Tat-Seng Chua</a:t>
            </a:r>
          </a:p>
          <a:p>
            <a:endParaRPr lang="en-SG" sz="2400" dirty="0" smtClean="0">
              <a:solidFill>
                <a:schemeClr val="tx1"/>
              </a:solidFill>
            </a:endParaRPr>
          </a:p>
          <a:p>
            <a:r>
              <a:rPr lang="en-SG" sz="2400" b="0" dirty="0" smtClean="0">
                <a:solidFill>
                  <a:schemeClr val="tx1"/>
                </a:solidFill>
              </a:rPr>
              <a:t>National University of Singapore (NUS)</a:t>
            </a:r>
            <a:endParaRPr lang="en-SG" sz="2400" dirty="0">
              <a:solidFill>
                <a:schemeClr val="tx1"/>
              </a:solidFill>
            </a:endParaRPr>
          </a:p>
          <a:p>
            <a:r>
              <a:rPr lang="en-SG" sz="2200" dirty="0" smtClean="0">
                <a:solidFill>
                  <a:schemeClr val="bg1">
                    <a:lumMod val="50000"/>
                  </a:schemeClr>
                </a:solidFill>
              </a:rPr>
              <a:t>SIGIR 2016, July </a:t>
            </a:r>
            <a:r>
              <a:rPr lang="en-US" altLang="zh-CN" sz="2200" dirty="0" smtClean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en-SG" sz="2200" dirty="0" smtClean="0">
                <a:solidFill>
                  <a:schemeClr val="bg1">
                    <a:lumMod val="50000"/>
                  </a:schemeClr>
                </a:solidFill>
              </a:rPr>
              <a:t>, Pisa, Italy</a:t>
            </a:r>
            <a:endParaRPr lang="en-SG" sz="2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2062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Importance of Online Learning for RS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4941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Scenario of Recommender System: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dirty="0" smtClean="0"/>
              <a:t>New data continuously streams in:</a:t>
            </a:r>
          </a:p>
          <a:p>
            <a:pPr lvl="1"/>
            <a:r>
              <a:rPr lang="en-US" dirty="0" smtClean="0"/>
              <a:t>New users;</a:t>
            </a:r>
          </a:p>
          <a:p>
            <a:pPr lvl="1"/>
            <a:r>
              <a:rPr lang="en-US" dirty="0" smtClean="0"/>
              <a:t>Old users have new interactions;</a:t>
            </a:r>
          </a:p>
          <a:p>
            <a:r>
              <a:rPr lang="en-US" dirty="0" smtClean="0"/>
              <a:t>It is extremely useful to provide </a:t>
            </a:r>
            <a:r>
              <a:rPr lang="en-US" i="1" dirty="0" smtClean="0">
                <a:solidFill>
                  <a:srgbClr val="245794"/>
                </a:solidFill>
              </a:rPr>
              <a:t>instant personalization </a:t>
            </a:r>
            <a:r>
              <a:rPr lang="en-US" dirty="0" smtClean="0"/>
              <a:t>for new users, and </a:t>
            </a:r>
            <a:r>
              <a:rPr lang="en-US" i="1" dirty="0" smtClean="0">
                <a:solidFill>
                  <a:srgbClr val="245794"/>
                </a:solidFill>
              </a:rPr>
              <a:t>refresh recommendation </a:t>
            </a:r>
            <a:r>
              <a:rPr lang="en-US" dirty="0" smtClean="0"/>
              <a:t>for old users, but retraining the full model is expensive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=&gt; Online Incremental Learning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10</a:t>
            </a:fld>
            <a:endParaRPr lang="en-SG" dirty="0"/>
          </a:p>
        </p:txBody>
      </p:sp>
      <p:grpSp>
        <p:nvGrpSpPr>
          <p:cNvPr id="5" name="组 36"/>
          <p:cNvGrpSpPr>
            <a:grpSpLocks/>
          </p:cNvGrpSpPr>
          <p:nvPr/>
        </p:nvGrpSpPr>
        <p:grpSpPr bwMode="auto">
          <a:xfrm>
            <a:off x="533400" y="1981200"/>
            <a:ext cx="7848600" cy="1447800"/>
            <a:chOff x="1066800" y="4724400"/>
            <a:chExt cx="7848600" cy="1447800"/>
          </a:xfrm>
        </p:grpSpPr>
        <p:grpSp>
          <p:nvGrpSpPr>
            <p:cNvPr id="6" name="Shape 254"/>
            <p:cNvGrpSpPr>
              <a:grpSpLocks/>
            </p:cNvGrpSpPr>
            <p:nvPr/>
          </p:nvGrpSpPr>
          <p:grpSpPr bwMode="auto">
            <a:xfrm>
              <a:off x="1066800" y="4724400"/>
              <a:ext cx="7848600" cy="1447800"/>
              <a:chOff x="1388800" y="2151600"/>
              <a:chExt cx="7848600" cy="1447800"/>
            </a:xfrm>
          </p:grpSpPr>
          <p:sp>
            <p:nvSpPr>
              <p:cNvPr id="17" name="Shape 255"/>
              <p:cNvSpPr>
                <a:spLocks noChangeArrowheads="1"/>
              </p:cNvSpPr>
              <p:nvPr/>
            </p:nvSpPr>
            <p:spPr bwMode="auto">
              <a:xfrm>
                <a:off x="1674675" y="2151600"/>
                <a:ext cx="3449100" cy="463799"/>
              </a:xfrm>
              <a:prstGeom prst="roundRect">
                <a:avLst>
                  <a:gd name="adj" fmla="val 16667"/>
                </a:avLst>
              </a:prstGeom>
              <a:solidFill>
                <a:srgbClr val="EFEFEF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91425" tIns="91425" rIns="91425" bIns="91425" anchor="ctr"/>
              <a:lstStyle>
                <a:lvl1pPr indent="4572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kumimoji="0" lang="zh-CN" altLang="zh-CN" sz="1800"/>
                  <a:t>  </a:t>
                </a:r>
                <a:r>
                  <a:rPr kumimoji="0" lang="en-US" altLang="zh-CN" sz="1800"/>
                  <a:t>    </a:t>
                </a:r>
                <a:r>
                  <a:rPr kumimoji="0" lang="zh-CN" altLang="zh-CN" sz="1800"/>
                  <a:t>Historical data</a:t>
                </a:r>
              </a:p>
            </p:txBody>
          </p:sp>
          <p:sp>
            <p:nvSpPr>
              <p:cNvPr id="18" name="Shape 256"/>
              <p:cNvSpPr>
                <a:spLocks noChangeArrowheads="1"/>
              </p:cNvSpPr>
              <p:nvPr/>
            </p:nvSpPr>
            <p:spPr bwMode="auto">
              <a:xfrm>
                <a:off x="5114475" y="2151600"/>
                <a:ext cx="2598925" cy="46379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91425" tIns="91425" rIns="91425" bIns="91425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kumimoji="0" lang="zh-CN" altLang="zh-CN" sz="1800"/>
                  <a:t>   </a:t>
                </a:r>
                <a:r>
                  <a:rPr kumimoji="0" lang="en-US" altLang="zh-CN" sz="1800"/>
                  <a:t>        </a:t>
                </a:r>
                <a:r>
                  <a:rPr kumimoji="0" lang="zh-CN" altLang="zh-CN" sz="1800"/>
                  <a:t>New data</a:t>
                </a:r>
              </a:p>
            </p:txBody>
          </p:sp>
          <p:cxnSp>
            <p:nvCxnSpPr>
              <p:cNvPr id="19" name="Shape 257"/>
              <p:cNvCxnSpPr>
                <a:cxnSpLocks noChangeShapeType="1"/>
              </p:cNvCxnSpPr>
              <p:nvPr/>
            </p:nvCxnSpPr>
            <p:spPr bwMode="auto">
              <a:xfrm rot="10800000" flipH="1">
                <a:off x="1388800" y="3438300"/>
                <a:ext cx="6961499" cy="8699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Shape 258"/>
              <p:cNvSpPr txBox="1">
                <a:spLocks noChangeArrowheads="1"/>
              </p:cNvSpPr>
              <p:nvPr/>
            </p:nvSpPr>
            <p:spPr bwMode="auto">
              <a:xfrm>
                <a:off x="7906601" y="3010500"/>
                <a:ext cx="1330799" cy="5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91425" rIns="91425" bIns="91425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kumimoji="0" lang="zh-CN" altLang="zh-CN" sz="1800"/>
                  <a:t>Time</a:t>
                </a:r>
              </a:p>
            </p:txBody>
          </p:sp>
          <p:sp>
            <p:nvSpPr>
              <p:cNvPr id="21" name="Shape 260"/>
              <p:cNvSpPr txBox="1">
                <a:spLocks noChangeArrowheads="1"/>
              </p:cNvSpPr>
              <p:nvPr/>
            </p:nvSpPr>
            <p:spPr bwMode="auto">
              <a:xfrm>
                <a:off x="2740450" y="2778901"/>
                <a:ext cx="1162950" cy="820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91425" rIns="91425" bIns="91425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kumimoji="0" lang="zh-CN" altLang="zh-CN" sz="2000" dirty="0">
                    <a:solidFill>
                      <a:srgbClr val="245794"/>
                    </a:solidFill>
                  </a:rPr>
                  <a:t>Training</a:t>
                </a:r>
                <a:endParaRPr kumimoji="0" lang="zh-CN" altLang="zh-CN" sz="1800" dirty="0">
                  <a:solidFill>
                    <a:srgbClr val="245794"/>
                  </a:solidFill>
                </a:endParaRPr>
              </a:p>
            </p:txBody>
          </p:sp>
          <p:cxnSp>
            <p:nvCxnSpPr>
              <p:cNvPr id="22" name="Shape 261"/>
              <p:cNvCxnSpPr>
                <a:cxnSpLocks noChangeShapeType="1"/>
              </p:cNvCxnSpPr>
              <p:nvPr/>
            </p:nvCxnSpPr>
            <p:spPr bwMode="auto">
              <a:xfrm>
                <a:off x="5427400" y="2608800"/>
                <a:ext cx="0" cy="30480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" name="直线箭头连接符 9"/>
            <p:cNvCxnSpPr>
              <a:cxnSpLocks noChangeShapeType="1"/>
            </p:cNvCxnSpPr>
            <p:nvPr/>
          </p:nvCxnSpPr>
          <p:spPr bwMode="auto">
            <a:xfrm>
              <a:off x="3429000" y="5638800"/>
              <a:ext cx="13716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线连接符 10"/>
            <p:cNvCxnSpPr>
              <a:cxnSpLocks noChangeShapeType="1"/>
            </p:cNvCxnSpPr>
            <p:nvPr/>
          </p:nvCxnSpPr>
          <p:spPr bwMode="auto">
            <a:xfrm>
              <a:off x="4800600" y="5181600"/>
              <a:ext cx="0" cy="8382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线连接符 11"/>
            <p:cNvCxnSpPr>
              <a:cxnSpLocks noChangeShapeType="1"/>
            </p:cNvCxnSpPr>
            <p:nvPr/>
          </p:nvCxnSpPr>
          <p:spPr bwMode="auto">
            <a:xfrm>
              <a:off x="1371600" y="5181600"/>
              <a:ext cx="0" cy="8382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线箭头连接符 12"/>
            <p:cNvCxnSpPr>
              <a:cxnSpLocks noChangeShapeType="1"/>
            </p:cNvCxnSpPr>
            <p:nvPr/>
          </p:nvCxnSpPr>
          <p:spPr bwMode="auto">
            <a:xfrm flipH="1">
              <a:off x="1371600" y="5638800"/>
              <a:ext cx="1066800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hape 261"/>
            <p:cNvCxnSpPr>
              <a:cxnSpLocks noChangeShapeType="1"/>
            </p:cNvCxnSpPr>
            <p:nvPr/>
          </p:nvCxnSpPr>
          <p:spPr bwMode="auto">
            <a:xfrm>
              <a:off x="5486400" y="518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hape 261"/>
            <p:cNvCxnSpPr>
              <a:cxnSpLocks noChangeShapeType="1"/>
            </p:cNvCxnSpPr>
            <p:nvPr/>
          </p:nvCxnSpPr>
          <p:spPr bwMode="auto">
            <a:xfrm>
              <a:off x="6248400" y="518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hape 261"/>
            <p:cNvCxnSpPr>
              <a:cxnSpLocks noChangeShapeType="1"/>
            </p:cNvCxnSpPr>
            <p:nvPr/>
          </p:nvCxnSpPr>
          <p:spPr bwMode="auto">
            <a:xfrm>
              <a:off x="5867400" y="518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hape 261"/>
            <p:cNvCxnSpPr>
              <a:cxnSpLocks noChangeShapeType="1"/>
            </p:cNvCxnSpPr>
            <p:nvPr/>
          </p:nvCxnSpPr>
          <p:spPr bwMode="auto">
            <a:xfrm>
              <a:off x="6629400" y="518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hape 261"/>
            <p:cNvCxnSpPr>
              <a:cxnSpLocks noChangeShapeType="1"/>
            </p:cNvCxnSpPr>
            <p:nvPr/>
          </p:nvCxnSpPr>
          <p:spPr bwMode="auto">
            <a:xfrm>
              <a:off x="7010400" y="518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文本框 35"/>
            <p:cNvSpPr txBox="1">
              <a:spLocks noChangeArrowheads="1"/>
            </p:cNvSpPr>
            <p:nvPr/>
          </p:nvSpPr>
          <p:spPr bwMode="auto">
            <a:xfrm>
              <a:off x="5029200" y="5410200"/>
              <a:ext cx="219480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2000" dirty="0">
                  <a:solidFill>
                    <a:srgbClr val="245794"/>
                  </a:solidFill>
                </a:rPr>
                <a:t>Recommendation</a:t>
              </a:r>
              <a:endParaRPr lang="zh-CN" altLang="en-US" sz="1800" dirty="0">
                <a:solidFill>
                  <a:srgbClr val="2457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585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 smtClean="0">
                <a:solidFill>
                  <a:srgbClr val="245794"/>
                </a:solidFill>
              </a:rPr>
              <a:t>Our proposal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245794"/>
                </a:solidFill>
              </a:rPr>
              <a:t>Non-uniform weighting on Missing data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245794"/>
                </a:solidFill>
              </a:rPr>
              <a:t>An efficient learning algorithm (K times faster than Hu’s ALS, the same magnitude with BPR-SGD learner)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rgbClr val="245794"/>
                </a:solidFill>
              </a:rPr>
              <a:t>Seamlessly support online learning.</a:t>
            </a:r>
          </a:p>
          <a:p>
            <a:pPr>
              <a:buFontTx/>
              <a:buChar char="-"/>
            </a:pPr>
            <a:endParaRPr lang="en-US" sz="2800" dirty="0">
              <a:solidFill>
                <a:srgbClr val="24579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795452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#1. Item-Oriented Weighting on Missing Data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12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534" y="1600200"/>
            <a:ext cx="4326483" cy="578606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95536" y="1600200"/>
            <a:ext cx="1680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45794"/>
                </a:solidFill>
              </a:rPr>
              <a:t>Old Design: </a:t>
            </a:r>
            <a:endParaRPr lang="en-US" sz="2400" dirty="0">
              <a:solidFill>
                <a:srgbClr val="24579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1000" y="2362200"/>
            <a:ext cx="1962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245794"/>
                </a:solidFill>
              </a:rPr>
              <a:t>Our Proposal: </a:t>
            </a:r>
            <a:endParaRPr lang="en-US" sz="2400" dirty="0">
              <a:solidFill>
                <a:srgbClr val="245794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2442866"/>
            <a:ext cx="4724400" cy="633439"/>
          </a:xfrm>
          <a:prstGeom prst="rect">
            <a:avLst/>
          </a:prstGeom>
        </p:spPr>
      </p:pic>
      <p:cxnSp>
        <p:nvCxnSpPr>
          <p:cNvPr id="18" name="直接连接符 17"/>
          <p:cNvCxnSpPr/>
          <p:nvPr/>
        </p:nvCxnSpPr>
        <p:spPr>
          <a:xfrm>
            <a:off x="6096000" y="2823865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H="1">
            <a:off x="6019800" y="2823865"/>
            <a:ext cx="228600" cy="45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133850" y="3276600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45794"/>
                </a:solidFill>
              </a:rPr>
              <a:t>The confidence </a:t>
            </a:r>
            <a:r>
              <a:rPr lang="en-US" dirty="0">
                <a:solidFill>
                  <a:srgbClr val="245794"/>
                </a:solidFill>
              </a:rPr>
              <a:t>that item </a:t>
            </a:r>
            <a:r>
              <a:rPr lang="en-US" i="1" dirty="0" err="1">
                <a:solidFill>
                  <a:srgbClr val="245794"/>
                </a:solidFill>
              </a:rPr>
              <a:t>i</a:t>
            </a:r>
            <a:r>
              <a:rPr lang="en-US" dirty="0">
                <a:solidFill>
                  <a:srgbClr val="245794"/>
                </a:solidFill>
              </a:rPr>
              <a:t> missed by users is a true negative assessment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95536" y="3947570"/>
            <a:ext cx="8748464" cy="2358521"/>
            <a:chOff x="395536" y="3947570"/>
            <a:chExt cx="8748464" cy="2358521"/>
          </a:xfrm>
        </p:grpSpPr>
        <p:sp>
          <p:nvSpPr>
            <p:cNvPr id="23" name="文本框 22"/>
            <p:cNvSpPr txBox="1"/>
            <p:nvPr/>
          </p:nvSpPr>
          <p:spPr>
            <a:xfrm>
              <a:off x="395536" y="3947570"/>
              <a:ext cx="874846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245794"/>
                  </a:solidFill>
                </a:rPr>
                <a:t>Popularity-aware Weighting Scheme:</a:t>
              </a:r>
            </a:p>
            <a:p>
              <a:pPr marL="342900" indent="-342900">
                <a:buFontTx/>
                <a:buChar char="-"/>
              </a:pPr>
              <a:r>
                <a:rPr lang="en-US" sz="2000" dirty="0" smtClean="0">
                  <a:solidFill>
                    <a:srgbClr val="245794"/>
                  </a:solidFill>
                </a:rPr>
                <a:t>Intuition: a popular item is more likely to be known by users, thus a missing on it is more probably that the user is not interested with it.</a:t>
              </a:r>
            </a:p>
            <a:p>
              <a:pPr marL="342900" indent="-342900">
                <a:buFontTx/>
                <a:buChar char="-"/>
              </a:pPr>
              <a:endParaRPr lang="en-US" sz="2400" dirty="0">
                <a:solidFill>
                  <a:srgbClr val="245794"/>
                </a:solidFill>
              </a:endParaRPr>
            </a:p>
          </p:txBody>
        </p:sp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4998250"/>
              <a:ext cx="1676400" cy="630165"/>
            </a:xfrm>
            <a:prstGeom prst="rect">
              <a:avLst/>
            </a:prstGeom>
          </p:spPr>
        </p:pic>
        <p:cxnSp>
          <p:nvCxnSpPr>
            <p:cNvPr id="25" name="直接箭头连接符 24"/>
            <p:cNvCxnSpPr/>
            <p:nvPr/>
          </p:nvCxnSpPr>
          <p:spPr>
            <a:xfrm flipH="1">
              <a:off x="2667000" y="5378731"/>
              <a:ext cx="533400" cy="318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1792245" y="5638800"/>
              <a:ext cx="17129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245794"/>
                  </a:solidFill>
                </a:rPr>
                <a:t>Overall weight of missing data</a:t>
              </a:r>
              <a:endParaRPr lang="en-US" dirty="0">
                <a:solidFill>
                  <a:srgbClr val="245794"/>
                </a:solidFill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3785409" y="5207798"/>
              <a:ext cx="348441" cy="533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3863607" y="5659760"/>
              <a:ext cx="11655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245794"/>
                  </a:solidFill>
                </a:rPr>
                <a:t>Frequency of item</a:t>
              </a:r>
              <a:endParaRPr lang="en-US" dirty="0">
                <a:solidFill>
                  <a:srgbClr val="245794"/>
                </a:solidFill>
              </a:endParaRPr>
            </a:p>
          </p:txBody>
        </p:sp>
        <p:cxnSp>
          <p:nvCxnSpPr>
            <p:cNvPr id="36" name="直接箭头连接符 35"/>
            <p:cNvCxnSpPr/>
            <p:nvPr/>
          </p:nvCxnSpPr>
          <p:spPr>
            <a:xfrm>
              <a:off x="3994959" y="5069964"/>
              <a:ext cx="1476905" cy="2433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5471864" y="5128666"/>
              <a:ext cx="15385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245794"/>
                  </a:solidFill>
                </a:rPr>
                <a:t>Smoothness: 0.5 works well</a:t>
              </a:r>
              <a:endParaRPr lang="en-US" dirty="0">
                <a:solidFill>
                  <a:srgbClr val="245794"/>
                </a:solidFill>
              </a:endParaRPr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905000" y="4038600"/>
            <a:ext cx="5458099" cy="1077218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Similar to frequency-aware negative sampling in word2vec.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354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681664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#2. Optimization (Coordinate Descent)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078" y="1219200"/>
            <a:ext cx="8522322" cy="5134901"/>
          </a:xfrm>
        </p:spPr>
        <p:txBody>
          <a:bodyPr/>
          <a:lstStyle/>
          <a:p>
            <a:r>
              <a:rPr lang="en-US" dirty="0" smtClean="0"/>
              <a:t>Existing algorithms do not work:</a:t>
            </a:r>
          </a:p>
          <a:p>
            <a:pPr lvl="1"/>
            <a:r>
              <a:rPr lang="en-US" sz="2000" dirty="0" smtClean="0"/>
              <a:t>SGD: needs to scan all training instance O(MN).</a:t>
            </a:r>
          </a:p>
          <a:p>
            <a:pPr lvl="1"/>
            <a:r>
              <a:rPr lang="en-US" sz="2000" dirty="0" smtClean="0"/>
              <a:t>ALS: requires a uniform weight on missing data.</a:t>
            </a:r>
          </a:p>
          <a:p>
            <a:pPr marL="457200" lvl="1" indent="0">
              <a:buNone/>
            </a:pPr>
            <a:endParaRPr lang="en-US" sz="1000" dirty="0" smtClean="0"/>
          </a:p>
          <a:p>
            <a:r>
              <a:rPr lang="en-US" dirty="0" smtClean="0"/>
              <a:t>W</a:t>
            </a:r>
            <a:r>
              <a:rPr lang="en-US" altLang="zh-CN" dirty="0" smtClean="0"/>
              <a:t>e </a:t>
            </a:r>
            <a:r>
              <a:rPr lang="en-US" altLang="zh-CN" dirty="0"/>
              <a:t>d</a:t>
            </a:r>
            <a:r>
              <a:rPr lang="en-US" dirty="0" smtClean="0"/>
              <a:t>evelop a Coordinate Descent learner to optimize the whole-data based MF: </a:t>
            </a:r>
          </a:p>
          <a:p>
            <a:pPr lvl="1"/>
            <a:r>
              <a:rPr lang="en-US" sz="2000" dirty="0" smtClean="0"/>
              <a:t>Element-wise Alternating Least Squares Learner (</a:t>
            </a:r>
            <a:r>
              <a:rPr lang="en-US" sz="2000" dirty="0" err="1" smtClean="0"/>
              <a:t>eALS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/>
              <a:t>Optimize one latent factor with others fixed (greedy exact optimization)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13</a:t>
            </a:fld>
            <a:endParaRPr lang="en-SG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356949"/>
              </p:ext>
            </p:extLst>
          </p:nvPr>
        </p:nvGraphicFramePr>
        <p:xfrm>
          <a:off x="1295400" y="4236720"/>
          <a:ext cx="58674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676400"/>
                <a:gridCol w="2286000"/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Property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 smtClean="0"/>
                        <a:t>eALS</a:t>
                      </a:r>
                      <a:r>
                        <a:rPr lang="en-US" sz="2000" baseline="0" dirty="0" smtClean="0"/>
                        <a:t> (ours)</a:t>
                      </a:r>
                      <a:endParaRPr 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ALS (traditional)</a:t>
                      </a:r>
                      <a:endParaRPr lang="en-US" sz="2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Optimization</a:t>
                      </a:r>
                      <a:r>
                        <a:rPr lang="en-US" b="1" baseline="0" dirty="0" smtClean="0"/>
                        <a:t> Unit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Latent</a:t>
                      </a:r>
                      <a:r>
                        <a:rPr lang="en-US" baseline="0" dirty="0" smtClean="0"/>
                        <a:t> factor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Latent</a:t>
                      </a:r>
                      <a:r>
                        <a:rPr lang="en-US" baseline="0" dirty="0" smtClean="0"/>
                        <a:t> vector</a:t>
                      </a:r>
                      <a:endParaRPr 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Matrix Inversion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Yes (ridge</a:t>
                      </a:r>
                      <a:r>
                        <a:rPr lang="en-US" baseline="0" dirty="0" smtClean="0"/>
                        <a:t> regression)</a:t>
                      </a:r>
                      <a:endParaRPr lang="en-US" dirty="0"/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Time</a:t>
                      </a:r>
                      <a:r>
                        <a:rPr lang="en-US" b="1" baseline="0" dirty="0" smtClean="0"/>
                        <a:t> Complexity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O(</a:t>
                      </a:r>
                      <a:r>
                        <a:rPr lang="en-US" baseline="0" dirty="0" smtClean="0"/>
                        <a:t>MNK)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O((M+N)K</a:t>
                      </a:r>
                      <a:r>
                        <a:rPr lang="en-US" i="0" baseline="30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 + MNK</a:t>
                      </a:r>
                      <a:r>
                        <a:rPr lang="en-US" i="0" baseline="30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i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8957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#2.1 Efficient </a:t>
            </a:r>
            <a:r>
              <a:rPr lang="en-US" dirty="0" err="1" smtClean="0"/>
              <a:t>eALS</a:t>
            </a:r>
            <a:r>
              <a:rPr lang="en-US" dirty="0" smtClean="0"/>
              <a:t> Learner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21829"/>
            <a:ext cx="8229600" cy="4597971"/>
          </a:xfrm>
        </p:spPr>
        <p:txBody>
          <a:bodyPr/>
          <a:lstStyle/>
          <a:p>
            <a:r>
              <a:rPr lang="en-US" dirty="0" smtClean="0"/>
              <a:t>An efficient learner by </a:t>
            </a:r>
            <a:r>
              <a:rPr lang="en-US" dirty="0"/>
              <a:t>using </a:t>
            </a:r>
            <a:r>
              <a:rPr lang="en-US" dirty="0" err="1" smtClean="0"/>
              <a:t>memoization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Key idea: </a:t>
            </a:r>
            <a:r>
              <a:rPr lang="en-US" dirty="0" err="1" smtClean="0"/>
              <a:t>memoizing</a:t>
            </a:r>
            <a:r>
              <a:rPr lang="en-US" dirty="0" smtClean="0"/>
              <a:t> the computation for missing data part: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sz="1800" dirty="0"/>
          </a:p>
          <a:p>
            <a:r>
              <a:rPr lang="en-US" dirty="0" smtClean="0"/>
              <a:t>Reformulating the loss function: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14</a:t>
            </a:fld>
            <a:endParaRPr lang="en-SG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418734"/>
            <a:ext cx="5683251" cy="76200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724400" y="2381394"/>
            <a:ext cx="3733800" cy="1280511"/>
            <a:chOff x="4724400" y="2381394"/>
            <a:chExt cx="3733800" cy="1280511"/>
          </a:xfrm>
        </p:grpSpPr>
        <p:sp>
          <p:nvSpPr>
            <p:cNvPr id="8" name="圆角矩形 7"/>
            <p:cNvSpPr/>
            <p:nvPr/>
          </p:nvSpPr>
          <p:spPr>
            <a:xfrm>
              <a:off x="4724400" y="2381394"/>
              <a:ext cx="2406651" cy="819005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24400" y="3261795"/>
              <a:ext cx="3733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Bottleneck: Missing data part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5" y="4059547"/>
            <a:ext cx="6066606" cy="78130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4582344" y="3200399"/>
            <a:ext cx="2330674" cy="1640453"/>
            <a:chOff x="4582344" y="3200399"/>
            <a:chExt cx="2330674" cy="1640453"/>
          </a:xfrm>
        </p:grpSpPr>
        <p:cxnSp>
          <p:nvCxnSpPr>
            <p:cNvPr id="12" name="直接箭头连接符 11"/>
            <p:cNvCxnSpPr/>
            <p:nvPr/>
          </p:nvCxnSpPr>
          <p:spPr>
            <a:xfrm flipH="1">
              <a:off x="4582344" y="3200399"/>
              <a:ext cx="1132657" cy="9772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/>
            <p:nvPr/>
          </p:nvCxnSpPr>
          <p:spPr>
            <a:xfrm>
              <a:off x="5715001" y="3237739"/>
              <a:ext cx="457199" cy="821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 20"/>
            <p:cNvSpPr/>
            <p:nvPr/>
          </p:nvSpPr>
          <p:spPr>
            <a:xfrm>
              <a:off x="5315768" y="3983952"/>
              <a:ext cx="1597250" cy="856900"/>
            </a:xfrm>
            <a:prstGeom prst="round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1447800" y="4922204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Sum </a:t>
            </a:r>
            <a:r>
              <a:rPr lang="en-US" altLang="zh-CN" b="1" dirty="0" smtClean="0">
                <a:solidFill>
                  <a:srgbClr val="0000FF"/>
                </a:solidFill>
              </a:rPr>
              <a:t>over all user-item pairs, can be seen as a prior over all interactions!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828800" y="51816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This term can be computed efficiently </a:t>
            </a:r>
            <a:r>
              <a:rPr lang="en-US" sz="2000" b="1" i="1" dirty="0" smtClean="0">
                <a:solidFill>
                  <a:srgbClr val="FF0000"/>
                </a:solidFill>
              </a:rPr>
              <a:t>in O(|R| + MK</a:t>
            </a:r>
            <a:r>
              <a:rPr lang="en-US" sz="2000" b="1" i="1" baseline="30000" dirty="0" smtClean="0">
                <a:solidFill>
                  <a:srgbClr val="FF0000"/>
                </a:solidFill>
              </a:rPr>
              <a:t>2</a:t>
            </a:r>
            <a:r>
              <a:rPr lang="en-US" sz="2000" b="1" i="1" dirty="0" smtClean="0">
                <a:solidFill>
                  <a:srgbClr val="FF0000"/>
                </a:solidFill>
              </a:rPr>
              <a:t>), rather than O(MNK)</a:t>
            </a:r>
            <a:r>
              <a:rPr lang="en-US" sz="2000" b="1" dirty="0" smtClean="0">
                <a:solidFill>
                  <a:srgbClr val="FF0000"/>
                </a:solidFill>
              </a:rPr>
              <a:t>. Algorithm details see our paper. </a:t>
            </a:r>
          </a:p>
        </p:txBody>
      </p:sp>
    </p:spTree>
    <p:extLst>
      <p:ext uri="{BB962C8B-B14F-4D97-AF65-F5344CB8AC3E}">
        <p14:creationId xmlns:p14="http://schemas.microsoft.com/office/powerpoint/2010/main" val="1817516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919664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#2.2 Time Complexity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15</a:t>
            </a:fld>
            <a:endParaRPr lang="en-SG" dirty="0"/>
          </a:p>
        </p:txBody>
      </p:sp>
      <p:sp>
        <p:nvSpPr>
          <p:cNvPr id="3" name="文本框 2"/>
          <p:cNvSpPr txBox="1"/>
          <p:nvPr/>
        </p:nvSpPr>
        <p:spPr>
          <a:xfrm>
            <a:off x="2133600" y="2173069"/>
            <a:ext cx="3807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O((M+N)K</a:t>
            </a:r>
            <a:r>
              <a:rPr lang="en-US" altLang="zh-CN" sz="3600" b="1" baseline="30000" dirty="0"/>
              <a:t>2</a:t>
            </a:r>
            <a:r>
              <a:rPr lang="en-US" altLang="zh-CN" sz="3600" b="1" dirty="0"/>
              <a:t> + |R|K</a:t>
            </a:r>
            <a:r>
              <a:rPr lang="en-US" altLang="zh-CN" sz="3600" b="1" dirty="0" smtClean="0"/>
              <a:t>)</a:t>
            </a:r>
            <a:endParaRPr lang="en-US" altLang="zh-CN" sz="36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905000" y="3367445"/>
            <a:ext cx="1295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# of users </a:t>
            </a:r>
            <a:endParaRPr kumimoji="1" lang="zh-CN" altLang="en-US" sz="22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400628" y="3379113"/>
            <a:ext cx="13229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# of items</a:t>
            </a:r>
            <a:endParaRPr kumimoji="1" lang="zh-CN" altLang="en-US" sz="2200" dirty="0"/>
          </a:p>
        </p:txBody>
      </p:sp>
      <p:sp>
        <p:nvSpPr>
          <p:cNvPr id="12" name="文本框 11"/>
          <p:cNvSpPr txBox="1"/>
          <p:nvPr/>
        </p:nvSpPr>
        <p:spPr>
          <a:xfrm>
            <a:off x="5105400" y="3367445"/>
            <a:ext cx="2595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# of observed ratings</a:t>
            </a:r>
            <a:endParaRPr kumimoji="1" lang="zh-CN" altLang="en-US" sz="2200" dirty="0"/>
          </a:p>
        </p:txBody>
      </p:sp>
      <p:cxnSp>
        <p:nvCxnSpPr>
          <p:cNvPr id="13" name="直接箭头连接符 11"/>
          <p:cNvCxnSpPr/>
          <p:nvPr/>
        </p:nvCxnSpPr>
        <p:spPr>
          <a:xfrm flipH="1">
            <a:off x="2362200" y="2743200"/>
            <a:ext cx="675458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1"/>
          <p:cNvCxnSpPr>
            <a:endCxn id="11" idx="0"/>
          </p:cNvCxnSpPr>
          <p:nvPr/>
        </p:nvCxnSpPr>
        <p:spPr>
          <a:xfrm>
            <a:off x="3505200" y="2743200"/>
            <a:ext cx="556909" cy="635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1"/>
          <p:cNvCxnSpPr/>
          <p:nvPr/>
        </p:nvCxnSpPr>
        <p:spPr>
          <a:xfrm>
            <a:off x="5105400" y="2743200"/>
            <a:ext cx="4572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2622497" y="4191000"/>
            <a:ext cx="31296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i="1" dirty="0" smtClean="0"/>
              <a:t>Linear to data size!</a:t>
            </a:r>
            <a:endParaRPr kumimoji="1" lang="zh-CN" altLang="en-US" sz="2800" b="1" i="1" dirty="0"/>
          </a:p>
        </p:txBody>
      </p:sp>
      <p:cxnSp>
        <p:nvCxnSpPr>
          <p:cNvPr id="22" name="直接箭头连接符 11"/>
          <p:cNvCxnSpPr/>
          <p:nvPr/>
        </p:nvCxnSpPr>
        <p:spPr>
          <a:xfrm flipV="1">
            <a:off x="4038600" y="18288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352800" y="1371600"/>
            <a:ext cx="22214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200" dirty="0" smtClean="0"/>
              <a:t># of latent factors</a:t>
            </a: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1074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#3. Online Incremental Learning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16</a:t>
            </a:fld>
            <a:endParaRPr lang="en-SG" dirty="0"/>
          </a:p>
        </p:txBody>
      </p:sp>
      <p:pic>
        <p:nvPicPr>
          <p:cNvPr id="5" name="图片 7" descr="UImatri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3" y="1646514"/>
            <a:ext cx="24511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/>
          <p:nvPr/>
        </p:nvSpPr>
        <p:spPr>
          <a:xfrm rot="16200000">
            <a:off x="-95353" y="2399387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  <a:r>
              <a:rPr lang="en-US" b="1" dirty="0" smtClean="0"/>
              <a:t>sers</a:t>
            </a:r>
            <a:endParaRPr 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328489" y="1295400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Items</a:t>
            </a:r>
            <a:endParaRPr 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2274333" y="2475587"/>
            <a:ext cx="152400" cy="1996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3439886" y="1449547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Given a new (</a:t>
            </a:r>
            <a:r>
              <a:rPr lang="en-US" sz="2000" i="1" dirty="0">
                <a:solidFill>
                  <a:srgbClr val="FF0000"/>
                </a:solidFill>
              </a:rPr>
              <a:t>u, </a:t>
            </a:r>
            <a:r>
              <a:rPr lang="en-US" sz="2000" i="1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) interaction, how to refresh model parameters without retraining the full model</a:t>
            </a:r>
            <a:r>
              <a:rPr lang="en-US" sz="2000" dirty="0" smtClean="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0" name="直接箭头连接符 9"/>
          <p:cNvCxnSpPr>
            <a:stCxn id="8" idx="3"/>
            <a:endCxn id="9" idx="1"/>
          </p:cNvCxnSpPr>
          <p:nvPr/>
        </p:nvCxnSpPr>
        <p:spPr>
          <a:xfrm flipV="1">
            <a:off x="2426733" y="1803490"/>
            <a:ext cx="1013153" cy="771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45533" y="3683395"/>
            <a:ext cx="2279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Black: old training data</a:t>
            </a:r>
          </a:p>
          <a:p>
            <a:r>
              <a:rPr lang="en-US" sz="1600" dirty="0" smtClean="0">
                <a:solidFill>
                  <a:srgbClr val="245794"/>
                </a:solidFill>
              </a:rPr>
              <a:t>Blue:  new incoming data</a:t>
            </a:r>
            <a:endParaRPr lang="en-US" sz="1600" dirty="0">
              <a:solidFill>
                <a:srgbClr val="245794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048000" y="2645465"/>
            <a:ext cx="6096000" cy="2473191"/>
            <a:chOff x="3048000" y="2645465"/>
            <a:chExt cx="6096000" cy="2473191"/>
          </a:xfrm>
        </p:grpSpPr>
        <p:sp>
          <p:nvSpPr>
            <p:cNvPr id="15" name="文本框 14"/>
            <p:cNvSpPr txBox="1"/>
            <p:nvPr/>
          </p:nvSpPr>
          <p:spPr>
            <a:xfrm>
              <a:off x="3048000" y="2645465"/>
              <a:ext cx="60960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solidFill>
                    <a:srgbClr val="245794"/>
                  </a:solidFill>
                </a:rPr>
                <a:t>Our solution: only perform updates for v</a:t>
              </a:r>
              <a:r>
                <a:rPr lang="en-US" sz="2400" baseline="-25000" dirty="0" smtClean="0">
                  <a:solidFill>
                    <a:srgbClr val="245794"/>
                  </a:solidFill>
                </a:rPr>
                <a:t>u</a:t>
              </a:r>
              <a:r>
                <a:rPr lang="en-US" sz="2400" dirty="0" smtClean="0">
                  <a:solidFill>
                    <a:srgbClr val="245794"/>
                  </a:solidFill>
                </a:rPr>
                <a:t> and v</a:t>
              </a:r>
              <a:r>
                <a:rPr lang="en-US" sz="2400" baseline="-25000" dirty="0" smtClean="0">
                  <a:solidFill>
                    <a:srgbClr val="245794"/>
                  </a:solidFill>
                </a:rPr>
                <a:t>i</a:t>
              </a:r>
            </a:p>
            <a:p>
              <a:r>
                <a:rPr lang="en-US" dirty="0" smtClean="0">
                  <a:solidFill>
                    <a:srgbClr val="245794"/>
                  </a:solidFill>
                </a:rPr>
                <a:t>- We think the new interaction should change the </a:t>
              </a:r>
              <a:r>
                <a:rPr lang="en-US" b="1" dirty="0" smtClean="0">
                  <a:solidFill>
                    <a:srgbClr val="245794"/>
                  </a:solidFill>
                </a:rPr>
                <a:t>local features </a:t>
              </a:r>
              <a:r>
                <a:rPr lang="en-US" dirty="0" smtClean="0">
                  <a:solidFill>
                    <a:srgbClr val="245794"/>
                  </a:solidFill>
                </a:rPr>
                <a:t>for </a:t>
              </a:r>
              <a:r>
                <a:rPr lang="en-US" i="1" dirty="0" smtClean="0">
                  <a:solidFill>
                    <a:srgbClr val="245794"/>
                  </a:solidFill>
                </a:rPr>
                <a:t>u</a:t>
              </a:r>
              <a:r>
                <a:rPr lang="en-US" dirty="0" smtClean="0">
                  <a:solidFill>
                    <a:srgbClr val="245794"/>
                  </a:solidFill>
                </a:rPr>
                <a:t> and </a:t>
              </a:r>
              <a:r>
                <a:rPr lang="en-US" i="1" dirty="0" err="1" smtClean="0">
                  <a:solidFill>
                    <a:srgbClr val="245794"/>
                  </a:solidFill>
                </a:rPr>
                <a:t>i</a:t>
              </a:r>
              <a:r>
                <a:rPr lang="en-US" dirty="0" smtClean="0">
                  <a:solidFill>
                    <a:srgbClr val="245794"/>
                  </a:solidFill>
                </a:rPr>
                <a:t> significantly, while the global picture remains largely unchanged. 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124200" y="4102993"/>
              <a:ext cx="60198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245794"/>
                  </a:solidFill>
                </a:rPr>
                <a:t>Pros: </a:t>
              </a:r>
            </a:p>
            <a:p>
              <a:r>
                <a:rPr lang="en-US" sz="2000" dirty="0" smtClean="0">
                  <a:solidFill>
                    <a:srgbClr val="245794"/>
                  </a:solidFill>
                </a:rPr>
                <a:t>+ Localized complexity: </a:t>
              </a:r>
              <a:r>
                <a:rPr lang="en-US" sz="2000" dirty="0">
                  <a:solidFill>
                    <a:srgbClr val="245794"/>
                  </a:solidFill>
                </a:rPr>
                <a:t>O(K</a:t>
              </a:r>
              <a:r>
                <a:rPr lang="en-US" sz="2000" baseline="30000" dirty="0">
                  <a:solidFill>
                    <a:srgbClr val="245794"/>
                  </a:solidFill>
                </a:rPr>
                <a:t>2</a:t>
              </a:r>
              <a:r>
                <a:rPr lang="en-US" sz="2000" dirty="0">
                  <a:solidFill>
                    <a:srgbClr val="245794"/>
                  </a:solidFill>
                </a:rPr>
                <a:t> + (|R</a:t>
              </a:r>
              <a:r>
                <a:rPr lang="en-US" sz="2000" baseline="-25000" dirty="0">
                  <a:solidFill>
                    <a:srgbClr val="245794"/>
                  </a:solidFill>
                </a:rPr>
                <a:t>u</a:t>
              </a:r>
              <a:r>
                <a:rPr lang="en-US" sz="2000" dirty="0">
                  <a:solidFill>
                    <a:srgbClr val="245794"/>
                  </a:solidFill>
                </a:rPr>
                <a:t>| + |</a:t>
              </a:r>
              <a:r>
                <a:rPr lang="en-US" sz="2000" dirty="0" err="1">
                  <a:solidFill>
                    <a:srgbClr val="245794"/>
                  </a:solidFill>
                </a:rPr>
                <a:t>R</a:t>
              </a:r>
              <a:r>
                <a:rPr lang="en-US" sz="2000" baseline="-25000" dirty="0" err="1">
                  <a:solidFill>
                    <a:srgbClr val="245794"/>
                  </a:solidFill>
                </a:rPr>
                <a:t>i</a:t>
              </a:r>
              <a:r>
                <a:rPr lang="en-US" sz="2000" dirty="0">
                  <a:solidFill>
                    <a:srgbClr val="245794"/>
                  </a:solidFill>
                </a:rPr>
                <a:t>|)K</a:t>
              </a:r>
              <a:r>
                <a:rPr lang="en-US" sz="2000" dirty="0" smtClean="0">
                  <a:solidFill>
                    <a:srgbClr val="245794"/>
                  </a:solidFill>
                </a:rPr>
                <a:t>)</a:t>
              </a:r>
            </a:p>
            <a:p>
              <a:endParaRPr lang="en-US" sz="2000" dirty="0" smtClean="0">
                <a:solidFill>
                  <a:srgbClr val="2457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218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Technical Background &amp; Motivation</a:t>
            </a:r>
          </a:p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Popularity-aware Implicit Method</a:t>
            </a:r>
          </a:p>
          <a:p>
            <a:r>
              <a:rPr lang="en-US" sz="2800" b="1" dirty="0" smtClean="0">
                <a:solidFill>
                  <a:srgbClr val="245794"/>
                </a:solidFill>
              </a:rPr>
              <a:t>Experiments (offline setting)</a:t>
            </a:r>
          </a:p>
          <a:p>
            <a:r>
              <a:rPr lang="en-US" sz="2800" b="1" dirty="0" smtClean="0">
                <a:solidFill>
                  <a:srgbClr val="245794"/>
                </a:solidFill>
              </a:rPr>
              <a:t>Experiments (online setting)</a:t>
            </a:r>
          </a:p>
          <a:p>
            <a:r>
              <a:rPr lang="en-US" sz="2800" b="1" dirty="0" smtClean="0"/>
              <a:t>Conclusion </a:t>
            </a:r>
            <a:endParaRPr 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46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&amp; Baselines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650" y="1253554"/>
            <a:ext cx="8672264" cy="5147246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45794"/>
                </a:solidFill>
              </a:rPr>
              <a:t>Two public datasets </a:t>
            </a:r>
            <a:r>
              <a:rPr lang="en-US" sz="2000" dirty="0" smtClean="0">
                <a:solidFill>
                  <a:srgbClr val="245794"/>
                </a:solidFill>
              </a:rPr>
              <a:t>(filtered at threshold 10)</a:t>
            </a:r>
            <a:r>
              <a:rPr lang="en-US" dirty="0" smtClean="0">
                <a:solidFill>
                  <a:srgbClr val="245794"/>
                </a:solidFill>
              </a:rPr>
              <a:t>:</a:t>
            </a: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Yelp Challenge (Dec 2015, ~1.6 Million reviews)</a:t>
            </a: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Amazon </a:t>
            </a:r>
            <a:r>
              <a:rPr lang="en-US" sz="2000" dirty="0">
                <a:solidFill>
                  <a:srgbClr val="245794"/>
                </a:solidFill>
              </a:rPr>
              <a:t>Movies </a:t>
            </a:r>
            <a:r>
              <a:rPr lang="en-US" sz="2000" dirty="0" smtClean="0">
                <a:solidFill>
                  <a:srgbClr val="245794"/>
                </a:solidFill>
              </a:rPr>
              <a:t>(</a:t>
            </a:r>
            <a:r>
              <a:rPr lang="en-US" sz="2000" dirty="0" err="1" smtClean="0">
                <a:solidFill>
                  <a:srgbClr val="245794"/>
                </a:solidFill>
              </a:rPr>
              <a:t>SNAP.Stanford</a:t>
            </a:r>
            <a:r>
              <a:rPr lang="en-US" sz="2000" dirty="0" smtClean="0">
                <a:solidFill>
                  <a:srgbClr val="245794"/>
                </a:solidFill>
              </a:rPr>
              <a:t>)</a:t>
            </a:r>
          </a:p>
          <a:p>
            <a:pPr lvl="1"/>
            <a:endParaRPr lang="en-US" sz="2000" dirty="0">
              <a:solidFill>
                <a:srgbClr val="245794"/>
              </a:solidFill>
            </a:endParaRPr>
          </a:p>
          <a:p>
            <a:pPr lvl="1"/>
            <a:endParaRPr lang="en-US" sz="2000" dirty="0" smtClean="0">
              <a:solidFill>
                <a:srgbClr val="245794"/>
              </a:solidFill>
            </a:endParaRPr>
          </a:p>
          <a:p>
            <a:pPr lvl="1"/>
            <a:endParaRPr lang="en-US" sz="2000" dirty="0" smtClean="0">
              <a:solidFill>
                <a:srgbClr val="245794"/>
              </a:solidFill>
            </a:endParaRPr>
          </a:p>
          <a:p>
            <a:r>
              <a:rPr lang="en-US" dirty="0" smtClean="0">
                <a:solidFill>
                  <a:srgbClr val="245794"/>
                </a:solidFill>
              </a:rPr>
              <a:t>Baselines:</a:t>
            </a:r>
          </a:p>
          <a:p>
            <a:pPr lvl="1"/>
            <a:r>
              <a:rPr lang="en-US" dirty="0" smtClean="0">
                <a:solidFill>
                  <a:srgbClr val="245794"/>
                </a:solidFill>
              </a:rPr>
              <a:t>ALS (</a:t>
            </a:r>
            <a:r>
              <a:rPr lang="en-US" i="1" dirty="0" smtClean="0">
                <a:solidFill>
                  <a:srgbClr val="245794"/>
                </a:solidFill>
              </a:rPr>
              <a:t>Hu et al, ICDM’08</a:t>
            </a:r>
            <a:r>
              <a:rPr lang="en-US" dirty="0" smtClean="0">
                <a:solidFill>
                  <a:srgbClr val="245794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245794"/>
                </a:solidFill>
              </a:rPr>
              <a:t>RCD (</a:t>
            </a:r>
            <a:r>
              <a:rPr lang="en-US" altLang="zh-CN" i="1" dirty="0" err="1">
                <a:solidFill>
                  <a:srgbClr val="245794"/>
                </a:solidFill>
              </a:rPr>
              <a:t>Devooght</a:t>
            </a:r>
            <a:r>
              <a:rPr lang="en-US" altLang="zh-CN" i="1" dirty="0">
                <a:solidFill>
                  <a:srgbClr val="245794"/>
                </a:solidFill>
              </a:rPr>
              <a:t> et al, </a:t>
            </a:r>
            <a:r>
              <a:rPr lang="en-US" altLang="zh-CN" i="1" dirty="0" smtClean="0">
                <a:solidFill>
                  <a:srgbClr val="245794"/>
                </a:solidFill>
              </a:rPr>
              <a:t>KDD’15</a:t>
            </a:r>
            <a:r>
              <a:rPr lang="en-US" altLang="zh-CN" dirty="0" smtClean="0">
                <a:solidFill>
                  <a:srgbClr val="245794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altLang="zh-CN" dirty="0" smtClean="0">
                <a:solidFill>
                  <a:srgbClr val="245794"/>
                </a:solidFill>
              </a:rPr>
              <a:t>Randomized Coordinate Descent, state-of-the-art implicit MF solution.</a:t>
            </a:r>
          </a:p>
          <a:p>
            <a:pPr lvl="1"/>
            <a:r>
              <a:rPr lang="en-US" dirty="0" smtClean="0">
                <a:solidFill>
                  <a:srgbClr val="245794"/>
                </a:solidFill>
              </a:rPr>
              <a:t>BPR (</a:t>
            </a:r>
            <a:r>
              <a:rPr lang="en-US" i="1" dirty="0" err="1" smtClean="0">
                <a:solidFill>
                  <a:srgbClr val="245794"/>
                </a:solidFill>
              </a:rPr>
              <a:t>Rendle</a:t>
            </a:r>
            <a:r>
              <a:rPr lang="en-US" i="1" dirty="0" smtClean="0">
                <a:solidFill>
                  <a:srgbClr val="245794"/>
                </a:solidFill>
              </a:rPr>
              <a:t> et al, UAI’09</a:t>
            </a:r>
            <a:r>
              <a:rPr lang="en-US" dirty="0" smtClean="0">
                <a:solidFill>
                  <a:srgbClr val="245794"/>
                </a:solidFill>
              </a:rPr>
              <a:t>)</a:t>
            </a:r>
          </a:p>
          <a:p>
            <a:pPr marL="914400" lvl="2" indent="0">
              <a:buNone/>
            </a:pPr>
            <a:r>
              <a:rPr lang="en-US" dirty="0" smtClean="0">
                <a:solidFill>
                  <a:srgbClr val="245794"/>
                </a:solidFill>
              </a:rPr>
              <a:t>SGD learner, Pair-wise ranking with sampled missing data. </a:t>
            </a:r>
            <a:endParaRPr lang="en-US" dirty="0">
              <a:solidFill>
                <a:srgbClr val="245794"/>
              </a:solidFill>
            </a:endParaRPr>
          </a:p>
          <a:p>
            <a:pPr lvl="1"/>
            <a:endParaRPr lang="en-US" sz="2000" dirty="0" smtClean="0">
              <a:solidFill>
                <a:srgbClr val="245794"/>
              </a:solidFill>
            </a:endParaRPr>
          </a:p>
          <a:p>
            <a:pPr lvl="1"/>
            <a:endParaRPr lang="en-US" sz="2800" dirty="0">
              <a:solidFill>
                <a:srgbClr val="24579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18</a:t>
            </a:fld>
            <a:endParaRPr lang="en-SG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808524"/>
              </p:ext>
            </p:extLst>
          </p:nvPr>
        </p:nvGraphicFramePr>
        <p:xfrm>
          <a:off x="1600200" y="2438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371600"/>
                <a:gridCol w="10668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Dataset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Interaction#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Item#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User#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Sparsity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Yelp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731,</a:t>
                      </a:r>
                      <a:r>
                        <a:rPr lang="en-US" b="1" baseline="0" dirty="0" smtClean="0"/>
                        <a:t>671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25.8K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25.7K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99.89%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Amazon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5,020,705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75.3K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117.2K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99.94%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51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Offline Protocol (Static data)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47799"/>
            <a:ext cx="8229600" cy="480060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45794"/>
                </a:solidFill>
              </a:rPr>
              <a:t>Leave-one-out evaluation </a:t>
            </a:r>
            <a:r>
              <a:rPr lang="en-US" sz="2000" i="1" dirty="0" smtClean="0">
                <a:solidFill>
                  <a:srgbClr val="245794"/>
                </a:solidFill>
              </a:rPr>
              <a:t>(</a:t>
            </a:r>
            <a:r>
              <a:rPr lang="en-US" sz="2000" i="1" dirty="0" err="1" smtClean="0">
                <a:solidFill>
                  <a:srgbClr val="245794"/>
                </a:solidFill>
              </a:rPr>
              <a:t>Rendle</a:t>
            </a:r>
            <a:r>
              <a:rPr lang="en-US" sz="2000" i="1" dirty="0" smtClean="0">
                <a:solidFill>
                  <a:srgbClr val="245794"/>
                </a:solidFill>
              </a:rPr>
              <a:t> et al, UAI’09)</a:t>
            </a: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Hold out the latest interaction for each user as test (ground-truth). </a:t>
            </a:r>
          </a:p>
          <a:p>
            <a:r>
              <a:rPr lang="en-US" dirty="0" smtClean="0">
                <a:solidFill>
                  <a:srgbClr val="245794"/>
                </a:solidFill>
              </a:rPr>
              <a:t>Although it is widely used in literatures, it is an artificial split that does not reflect the real scenario.</a:t>
            </a: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Leak of collaborative information!</a:t>
            </a: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New users problem is averted. </a:t>
            </a:r>
          </a:p>
          <a:p>
            <a:pPr lvl="1"/>
            <a:endParaRPr lang="en-US" sz="2000" dirty="0" smtClean="0">
              <a:solidFill>
                <a:srgbClr val="245794"/>
              </a:solidFill>
            </a:endParaRPr>
          </a:p>
          <a:p>
            <a:r>
              <a:rPr lang="en-US" dirty="0" smtClean="0">
                <a:solidFill>
                  <a:srgbClr val="245794"/>
                </a:solidFill>
              </a:rPr>
              <a:t>Top-K Recommendation (K=100):</a:t>
            </a:r>
            <a:endParaRPr lang="en-US" dirty="0">
              <a:solidFill>
                <a:srgbClr val="245794"/>
              </a:solidFill>
            </a:endParaRPr>
          </a:p>
          <a:p>
            <a:pPr lvl="1"/>
            <a:r>
              <a:rPr lang="en-US" sz="2000" dirty="0">
                <a:solidFill>
                  <a:srgbClr val="245794"/>
                </a:solidFill>
              </a:rPr>
              <a:t>Rank </a:t>
            </a:r>
            <a:r>
              <a:rPr lang="en-US" sz="2000" b="1" dirty="0">
                <a:solidFill>
                  <a:srgbClr val="245794"/>
                </a:solidFill>
              </a:rPr>
              <a:t>all</a:t>
            </a:r>
            <a:r>
              <a:rPr lang="en-US" sz="2000" dirty="0">
                <a:solidFill>
                  <a:srgbClr val="245794"/>
                </a:solidFill>
              </a:rPr>
              <a:t> items for </a:t>
            </a:r>
            <a:r>
              <a:rPr lang="en-US" sz="2000" dirty="0" smtClean="0">
                <a:solidFill>
                  <a:srgbClr val="245794"/>
                </a:solidFill>
              </a:rPr>
              <a:t>a user (very time consuming, longer than training!)</a:t>
            </a:r>
          </a:p>
          <a:p>
            <a:pPr lvl="1"/>
            <a:r>
              <a:rPr lang="en-US" altLang="zh-CN" sz="2000" dirty="0">
                <a:solidFill>
                  <a:srgbClr val="245794"/>
                </a:solidFill>
              </a:rPr>
              <a:t>Measure: Hit Ratio and NDCG</a:t>
            </a:r>
            <a:r>
              <a:rPr lang="en-US" altLang="zh-CN" sz="2000" dirty="0" smtClean="0">
                <a:solidFill>
                  <a:srgbClr val="245794"/>
                </a:solidFill>
              </a:rPr>
              <a:t>.</a:t>
            </a:r>
            <a:endParaRPr lang="en-US" sz="2000" dirty="0" smtClean="0">
              <a:solidFill>
                <a:srgbClr val="245794"/>
              </a:solidFill>
            </a:endParaRP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Parameters: #factors = 128 (others are also fairly tuned, see the paper)</a:t>
            </a:r>
            <a:endParaRPr lang="en-US" sz="2000" dirty="0">
              <a:solidFill>
                <a:srgbClr val="24579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19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71713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Value of Recommender System (RS)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8229600" cy="4597971"/>
          </a:xfrm>
        </p:spPr>
        <p:txBody>
          <a:bodyPr/>
          <a:lstStyle/>
          <a:p>
            <a:r>
              <a:rPr lang="en-US" dirty="0" smtClean="0"/>
              <a:t>Netflix: 60+% of the movies watched are recommended.</a:t>
            </a:r>
          </a:p>
          <a:p>
            <a:r>
              <a:rPr lang="en-US" dirty="0" smtClean="0"/>
              <a:t>Google News: RS generates 38% more click-through</a:t>
            </a:r>
            <a:endParaRPr lang="en-US" sz="4000" dirty="0"/>
          </a:p>
          <a:p>
            <a:r>
              <a:rPr lang="en-US" dirty="0" smtClean="0"/>
              <a:t>Amazon: 35% sales from recommendations</a:t>
            </a:r>
          </a:p>
          <a:p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47800" y="6478399"/>
            <a:ext cx="374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Statistics come from Xavier </a:t>
            </a:r>
            <a:r>
              <a:rPr lang="en-US" dirty="0" err="1" smtClean="0">
                <a:solidFill>
                  <a:schemeClr val="bg1"/>
                </a:solidFill>
              </a:rPr>
              <a:t>Amatriain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7200" y="2590800"/>
            <a:ext cx="4469081" cy="3579049"/>
            <a:chOff x="457200" y="2590800"/>
            <a:chExt cx="4469081" cy="357904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062251"/>
              <a:ext cx="4469081" cy="2107598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2590800"/>
              <a:ext cx="3048000" cy="1351317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5466416" y="2133600"/>
            <a:ext cx="3112208" cy="4273905"/>
            <a:chOff x="5466416" y="2133600"/>
            <a:chExt cx="3112208" cy="427390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400" y="2133600"/>
              <a:ext cx="2330224" cy="906679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6416" y="3170809"/>
              <a:ext cx="3112208" cy="3236696"/>
            </a:xfrm>
            <a:prstGeom prst="rect">
              <a:avLst/>
            </a:prstGeom>
          </p:spPr>
        </p:pic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3067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072064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Compare whole-data based MF</a:t>
            </a:r>
            <a:endParaRPr lang="en-US" sz="4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20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3886200" cy="315924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44840"/>
            <a:ext cx="3752997" cy="30509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25582" y="4616695"/>
            <a:ext cx="8161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245794"/>
                </a:solidFill>
              </a:rPr>
              <a:t>Analysis: </a:t>
            </a:r>
          </a:p>
          <a:p>
            <a:r>
              <a:rPr lang="en-US" sz="2200" dirty="0">
                <a:solidFill>
                  <a:srgbClr val="245794"/>
                </a:solidFill>
              </a:rPr>
              <a:t> </a:t>
            </a:r>
            <a:r>
              <a:rPr lang="en-US" sz="2200" dirty="0" smtClean="0">
                <a:solidFill>
                  <a:srgbClr val="245794"/>
                </a:solidFill>
              </a:rPr>
              <a:t>  1. </a:t>
            </a:r>
            <a:r>
              <a:rPr lang="en-US" sz="2200" dirty="0" err="1" smtClean="0">
                <a:solidFill>
                  <a:srgbClr val="245794"/>
                </a:solidFill>
              </a:rPr>
              <a:t>eALS</a:t>
            </a:r>
            <a:r>
              <a:rPr lang="en-US" sz="2200" dirty="0" smtClean="0">
                <a:solidFill>
                  <a:srgbClr val="245794"/>
                </a:solidFill>
              </a:rPr>
              <a:t> &gt; ALS: popularity-aware weighting on missing data is useful.</a:t>
            </a:r>
          </a:p>
          <a:p>
            <a:r>
              <a:rPr lang="en-US" sz="2200" dirty="0" smtClean="0">
                <a:solidFill>
                  <a:srgbClr val="245794"/>
                </a:solidFill>
              </a:rPr>
              <a:t>   2. ALS &gt; RCD:  alternating optimization is more effective than </a:t>
            </a:r>
          </a:p>
          <a:p>
            <a:r>
              <a:rPr lang="en-US" sz="2200" dirty="0">
                <a:solidFill>
                  <a:srgbClr val="245794"/>
                </a:solidFill>
              </a:rPr>
              <a:t>	</a:t>
            </a:r>
            <a:r>
              <a:rPr lang="en-US" sz="2200" dirty="0" smtClean="0">
                <a:solidFill>
                  <a:srgbClr val="245794"/>
                </a:solidFill>
              </a:rPr>
              <a:t>	gradient descent for linear MF model. </a:t>
            </a:r>
          </a:p>
        </p:txBody>
      </p:sp>
    </p:spTree>
    <p:extLst>
      <p:ext uri="{BB962C8B-B14F-4D97-AF65-F5344CB8AC3E}">
        <p14:creationId xmlns:p14="http://schemas.microsoft.com/office/powerpoint/2010/main" val="99584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691064" cy="11521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Compare with Sampled-based BPR</a:t>
            </a:r>
            <a:endParaRPr 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21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317906"/>
            <a:ext cx="2971800" cy="24158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10000"/>
            <a:ext cx="2882054" cy="2342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92" y="1308324"/>
            <a:ext cx="2958254" cy="240488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0" y="1905000"/>
            <a:ext cx="106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45794"/>
                </a:solidFill>
              </a:rPr>
              <a:t>Hit Ratio</a:t>
            </a:r>
            <a:endParaRPr lang="en-US" sz="2400" b="1" dirty="0">
              <a:solidFill>
                <a:srgbClr val="24579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4567535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245794"/>
                </a:solidFill>
              </a:rPr>
              <a:t>NDCG</a:t>
            </a:r>
            <a:endParaRPr lang="en-US" sz="2400" b="1" dirty="0">
              <a:solidFill>
                <a:srgbClr val="245794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553200" y="1600200"/>
            <a:ext cx="259080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245794"/>
                </a:solidFill>
              </a:rPr>
              <a:t>Observation:</a:t>
            </a:r>
          </a:p>
          <a:p>
            <a:r>
              <a:rPr lang="en-US" b="1" dirty="0" smtClean="0">
                <a:solidFill>
                  <a:srgbClr val="245794"/>
                </a:solidFill>
              </a:rPr>
              <a:t>1. BPR is a weak performer for Hit Ratio </a:t>
            </a:r>
          </a:p>
          <a:p>
            <a:r>
              <a:rPr lang="en-US" dirty="0" smtClean="0">
                <a:solidFill>
                  <a:srgbClr val="245794"/>
                </a:solidFill>
              </a:rPr>
              <a:t>(low recall, as it samples partial missing data only)</a:t>
            </a:r>
          </a:p>
          <a:p>
            <a:endParaRPr lang="en-US" dirty="0">
              <a:solidFill>
                <a:srgbClr val="245794"/>
              </a:solidFill>
            </a:endParaRPr>
          </a:p>
          <a:p>
            <a:endParaRPr lang="en-US" dirty="0">
              <a:solidFill>
                <a:srgbClr val="245794"/>
              </a:solidFill>
            </a:endParaRPr>
          </a:p>
          <a:p>
            <a:endParaRPr lang="en-US" dirty="0" smtClean="0">
              <a:solidFill>
                <a:srgbClr val="245794"/>
              </a:solidFill>
            </a:endParaRPr>
          </a:p>
          <a:p>
            <a:endParaRPr lang="en-US" dirty="0" smtClean="0">
              <a:solidFill>
                <a:srgbClr val="245794"/>
              </a:solidFill>
            </a:endParaRPr>
          </a:p>
          <a:p>
            <a:r>
              <a:rPr lang="en-US" b="1" dirty="0" smtClean="0">
                <a:solidFill>
                  <a:srgbClr val="245794"/>
                </a:solidFill>
              </a:rPr>
              <a:t>2. BPR is a strong performer for NDCG</a:t>
            </a:r>
          </a:p>
          <a:p>
            <a:r>
              <a:rPr lang="en-US" dirty="0" smtClean="0">
                <a:solidFill>
                  <a:srgbClr val="245794"/>
                </a:solidFill>
              </a:rPr>
              <a:t>(high precision, as it optimizes a ranking-aware function)</a:t>
            </a:r>
            <a:endParaRPr lang="en-US" dirty="0">
              <a:solidFill>
                <a:srgbClr val="245794"/>
              </a:solidFill>
            </a:endParaRPr>
          </a:p>
        </p:txBody>
      </p:sp>
      <p:pic>
        <p:nvPicPr>
          <p:cNvPr id="12" name="图片 11" descr="yelp_bpr_ndcg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809999"/>
            <a:ext cx="2971800" cy="241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3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Efficiency Comparison</a:t>
            </a:r>
            <a:endParaRPr 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7764947"/>
              </p:ext>
            </p:extLst>
          </p:nvPr>
        </p:nvGraphicFramePr>
        <p:xfrm>
          <a:off x="1143000" y="2037080"/>
          <a:ext cx="4865688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1"/>
                <a:gridCol w="914400"/>
                <a:gridCol w="933469"/>
                <a:gridCol w="975509"/>
                <a:gridCol w="975509"/>
              </a:tblGrid>
              <a:tr h="3962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Yelp</a:t>
                      </a:r>
                      <a:r>
                        <a:rPr lang="en-US" sz="2000" baseline="0" dirty="0" smtClean="0"/>
                        <a:t> (0.73M)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Amazon</a:t>
                      </a:r>
                      <a:r>
                        <a:rPr lang="en-US" sz="2000" baseline="0" dirty="0" smtClean="0"/>
                        <a:t> (5M)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Factor</a:t>
                      </a:r>
                      <a:r>
                        <a:rPr lang="en-US" b="1" baseline="0" dirty="0" smtClean="0"/>
                        <a:t>#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/>
                        <a:t>eALS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ALS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74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4.8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128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221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72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r>
                        <a:rPr lang="en-US" baseline="0" dirty="0" smtClean="0"/>
                        <a:t> 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256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h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512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 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 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11.6 h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22</a:t>
            </a:fld>
            <a:endParaRPr lang="en-SG" dirty="0"/>
          </a:p>
        </p:txBody>
      </p:sp>
      <p:sp>
        <p:nvSpPr>
          <p:cNvPr id="6" name="文本框 5"/>
          <p:cNvSpPr txBox="1"/>
          <p:nvPr/>
        </p:nvSpPr>
        <p:spPr>
          <a:xfrm>
            <a:off x="990600" y="1581090"/>
            <a:ext cx="5166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45794"/>
                </a:solidFill>
              </a:rPr>
              <a:t>Training time per iteration (Java, single-thread)</a:t>
            </a:r>
            <a:endParaRPr lang="en-US" sz="2000" b="1" dirty="0">
              <a:solidFill>
                <a:srgbClr val="245794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1981200"/>
            <a:ext cx="27847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245794"/>
                </a:solidFill>
              </a:rPr>
              <a:t>Analytically: </a:t>
            </a:r>
          </a:p>
          <a:p>
            <a:r>
              <a:rPr lang="en-US" sz="2000" dirty="0" err="1" smtClean="0">
                <a:solidFill>
                  <a:srgbClr val="245794"/>
                </a:solidFill>
              </a:rPr>
              <a:t>eALS</a:t>
            </a:r>
            <a:r>
              <a:rPr lang="en-US" sz="2000" dirty="0" smtClean="0">
                <a:solidFill>
                  <a:srgbClr val="245794"/>
                </a:solidFill>
              </a:rPr>
              <a:t>: </a:t>
            </a:r>
            <a:r>
              <a:rPr lang="en-US" sz="2000" dirty="0">
                <a:solidFill>
                  <a:srgbClr val="245794"/>
                </a:solidFill>
              </a:rPr>
              <a:t>O((</a:t>
            </a:r>
            <a:r>
              <a:rPr lang="en-US" sz="2000" dirty="0" smtClean="0">
                <a:solidFill>
                  <a:srgbClr val="245794"/>
                </a:solidFill>
              </a:rPr>
              <a:t>M+N)K</a:t>
            </a:r>
            <a:r>
              <a:rPr lang="en-US" sz="2000" baseline="30000" dirty="0" smtClean="0">
                <a:solidFill>
                  <a:srgbClr val="245794"/>
                </a:solidFill>
              </a:rPr>
              <a:t>2</a:t>
            </a:r>
            <a:r>
              <a:rPr lang="en-US" sz="2000" dirty="0" smtClean="0">
                <a:solidFill>
                  <a:srgbClr val="245794"/>
                </a:solidFill>
              </a:rPr>
              <a:t> </a:t>
            </a:r>
            <a:r>
              <a:rPr lang="en-US" sz="2000" dirty="0">
                <a:solidFill>
                  <a:srgbClr val="245794"/>
                </a:solidFill>
              </a:rPr>
              <a:t>+ |</a:t>
            </a:r>
            <a:r>
              <a:rPr lang="en-US" sz="2000" dirty="0" smtClean="0">
                <a:solidFill>
                  <a:srgbClr val="245794"/>
                </a:solidFill>
              </a:rPr>
              <a:t>R|K)</a:t>
            </a:r>
          </a:p>
          <a:p>
            <a:r>
              <a:rPr lang="en-US" sz="2000" dirty="0" smtClean="0">
                <a:solidFill>
                  <a:srgbClr val="245794"/>
                </a:solidFill>
              </a:rPr>
              <a:t>ALS: </a:t>
            </a:r>
            <a:r>
              <a:rPr lang="en-US" sz="2000" dirty="0">
                <a:solidFill>
                  <a:srgbClr val="245794"/>
                </a:solidFill>
              </a:rPr>
              <a:t>O((M+N)K</a:t>
            </a:r>
            <a:r>
              <a:rPr lang="en-US" sz="2000" baseline="30000" dirty="0">
                <a:solidFill>
                  <a:srgbClr val="245794"/>
                </a:solidFill>
              </a:rPr>
              <a:t>3</a:t>
            </a:r>
            <a:r>
              <a:rPr lang="en-US" sz="2000" dirty="0">
                <a:solidFill>
                  <a:srgbClr val="245794"/>
                </a:solidFill>
              </a:rPr>
              <a:t> + |R|K</a:t>
            </a:r>
            <a:r>
              <a:rPr lang="en-US" sz="2000" baseline="30000" dirty="0">
                <a:solidFill>
                  <a:srgbClr val="245794"/>
                </a:solidFill>
              </a:rPr>
              <a:t>2</a:t>
            </a:r>
            <a:r>
              <a:rPr lang="en-US" sz="2000" dirty="0" smtClean="0">
                <a:solidFill>
                  <a:srgbClr val="245794"/>
                </a:solidFill>
              </a:rPr>
              <a:t>)</a:t>
            </a:r>
            <a:endParaRPr lang="en-US" sz="2000" dirty="0">
              <a:solidFill>
                <a:srgbClr val="245794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1737" y="4953000"/>
            <a:ext cx="69506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245794"/>
                </a:solidFill>
              </a:rPr>
              <a:t>eALS</a:t>
            </a:r>
            <a:r>
              <a:rPr lang="en-US" sz="2000" dirty="0" smtClean="0">
                <a:solidFill>
                  <a:srgbClr val="245794"/>
                </a:solidFill>
              </a:rPr>
              <a:t> has the similar running time with RCD (KDD’15), which only supports uniform weighting on missing data. </a:t>
            </a:r>
            <a:endParaRPr lang="en-US" sz="2000" dirty="0">
              <a:solidFill>
                <a:srgbClr val="245794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7488368" y="2885351"/>
            <a:ext cx="131632" cy="51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6019800" y="33528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45794"/>
                </a:solidFill>
              </a:rPr>
              <a:t>We used a fast matrix inversion algorithm: O(K</a:t>
            </a:r>
            <a:r>
              <a:rPr lang="en-US" sz="2000" baseline="30000" dirty="0" smtClean="0">
                <a:solidFill>
                  <a:srgbClr val="245794"/>
                </a:solidFill>
              </a:rPr>
              <a:t>2.376</a:t>
            </a:r>
            <a:r>
              <a:rPr lang="en-US" sz="2000" dirty="0" smtClean="0">
                <a:solidFill>
                  <a:srgbClr val="245794"/>
                </a:solidFill>
              </a:rPr>
              <a:t>)</a:t>
            </a:r>
            <a:endParaRPr lang="en-US" sz="2000" dirty="0">
              <a:solidFill>
                <a:srgbClr val="245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57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072064" cy="1152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Online Protocol (dynamic data stream)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Sort all interactions by time</a:t>
            </a:r>
            <a:endParaRPr lang="en-US" dirty="0"/>
          </a:p>
          <a:p>
            <a:pPr lvl="1"/>
            <a:r>
              <a:rPr lang="en-US" sz="2000" dirty="0" smtClean="0"/>
              <a:t>Global split at 90%, testing on the latest 10%.</a:t>
            </a:r>
            <a:endParaRPr lang="en-US" sz="2000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the testing phase:</a:t>
            </a:r>
          </a:p>
          <a:p>
            <a:pPr lvl="1"/>
            <a:r>
              <a:rPr lang="en-US" sz="2000" dirty="0" smtClean="0"/>
              <a:t>Given a </a:t>
            </a:r>
            <a:r>
              <a:rPr lang="en-US" sz="2000" i="1" dirty="0" smtClean="0"/>
              <a:t>test interaction </a:t>
            </a:r>
            <a:r>
              <a:rPr lang="en-US" sz="2000" dirty="0" smtClean="0"/>
              <a:t>(i.e., </a:t>
            </a:r>
            <a:r>
              <a:rPr lang="en-US" sz="2000" i="1" dirty="0" smtClean="0"/>
              <a:t>u-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pair), the model recommends a Top-K list to evaluate the performance.</a:t>
            </a:r>
          </a:p>
          <a:p>
            <a:pPr lvl="1"/>
            <a:r>
              <a:rPr lang="en-US" sz="2000" dirty="0" smtClean="0"/>
              <a:t>Then, the </a:t>
            </a:r>
            <a:r>
              <a:rPr lang="en-US" sz="2000" i="1" dirty="0" smtClean="0"/>
              <a:t>test interaction</a:t>
            </a:r>
            <a:r>
              <a:rPr lang="en-US" sz="2000" dirty="0" smtClean="0"/>
              <a:t> is fed into the model for an incremental update. </a:t>
            </a:r>
            <a:endParaRPr lang="en-US" sz="2000" dirty="0"/>
          </a:p>
          <a:p>
            <a:r>
              <a:rPr lang="en-US" dirty="0" smtClean="0">
                <a:solidFill>
                  <a:srgbClr val="FF0000"/>
                </a:solidFill>
              </a:rPr>
              <a:t>New users problem is obvious: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57% (Amazon) and 14% (Yelp) test interactions are from new users!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23</a:t>
            </a:fld>
            <a:endParaRPr lang="en-SG" dirty="0"/>
          </a:p>
        </p:txBody>
      </p:sp>
      <p:grpSp>
        <p:nvGrpSpPr>
          <p:cNvPr id="5" name="组 36"/>
          <p:cNvGrpSpPr>
            <a:grpSpLocks/>
          </p:cNvGrpSpPr>
          <p:nvPr/>
        </p:nvGrpSpPr>
        <p:grpSpPr bwMode="auto">
          <a:xfrm>
            <a:off x="609600" y="2151301"/>
            <a:ext cx="7848600" cy="1506299"/>
            <a:chOff x="1066800" y="4724400"/>
            <a:chExt cx="7848600" cy="1506299"/>
          </a:xfrm>
        </p:grpSpPr>
        <p:grpSp>
          <p:nvGrpSpPr>
            <p:cNvPr id="6" name="Shape 254"/>
            <p:cNvGrpSpPr>
              <a:grpSpLocks/>
            </p:cNvGrpSpPr>
            <p:nvPr/>
          </p:nvGrpSpPr>
          <p:grpSpPr bwMode="auto">
            <a:xfrm>
              <a:off x="1066800" y="4724400"/>
              <a:ext cx="7848600" cy="1506299"/>
              <a:chOff x="1388800" y="2151600"/>
              <a:chExt cx="7848600" cy="1506299"/>
            </a:xfrm>
          </p:grpSpPr>
          <p:sp>
            <p:nvSpPr>
              <p:cNvPr id="17" name="Shape 255"/>
              <p:cNvSpPr>
                <a:spLocks noChangeArrowheads="1"/>
              </p:cNvSpPr>
              <p:nvPr/>
            </p:nvSpPr>
            <p:spPr bwMode="auto">
              <a:xfrm>
                <a:off x="1674675" y="2151600"/>
                <a:ext cx="3449100" cy="463799"/>
              </a:xfrm>
              <a:prstGeom prst="roundRect">
                <a:avLst>
                  <a:gd name="adj" fmla="val 16667"/>
                </a:avLst>
              </a:prstGeom>
              <a:solidFill>
                <a:srgbClr val="EFEFEF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91425" tIns="91425" rIns="91425" bIns="91425" anchor="ctr"/>
              <a:lstStyle>
                <a:lvl1pPr indent="4572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kumimoji="0" lang="zh-CN" altLang="zh-CN" sz="1800" dirty="0"/>
                  <a:t>  </a:t>
                </a:r>
                <a:r>
                  <a:rPr kumimoji="0" lang="en-US" altLang="zh-CN" sz="1800" dirty="0"/>
                  <a:t>    </a:t>
                </a:r>
                <a:r>
                  <a:rPr kumimoji="0" lang="zh-CN" altLang="zh-CN" sz="1800" dirty="0"/>
                  <a:t>Historical </a:t>
                </a:r>
                <a:r>
                  <a:rPr kumimoji="0" lang="zh-CN" altLang="zh-CN" sz="1800" dirty="0" smtClean="0"/>
                  <a:t>data</a:t>
                </a:r>
                <a:r>
                  <a:rPr kumimoji="0" lang="en-US" altLang="zh-CN" sz="1800" dirty="0" smtClean="0"/>
                  <a:t> (offline)</a:t>
                </a:r>
                <a:endParaRPr kumimoji="0" lang="zh-CN" altLang="zh-CN" sz="1800" dirty="0"/>
              </a:p>
            </p:txBody>
          </p:sp>
          <p:sp>
            <p:nvSpPr>
              <p:cNvPr id="18" name="Shape 256"/>
              <p:cNvSpPr>
                <a:spLocks noChangeArrowheads="1"/>
              </p:cNvSpPr>
              <p:nvPr/>
            </p:nvSpPr>
            <p:spPr bwMode="auto">
              <a:xfrm>
                <a:off x="5114474" y="2151600"/>
                <a:ext cx="2979925" cy="46379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lIns="91425" tIns="91425" rIns="91425" bIns="91425" anchor="ctr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kumimoji="0" lang="zh-CN" altLang="zh-CN" sz="1800" dirty="0"/>
                  <a:t>  </a:t>
                </a:r>
                <a:r>
                  <a:rPr kumimoji="0" lang="zh-CN" altLang="zh-CN" sz="1800" dirty="0" smtClean="0"/>
                  <a:t>New </a:t>
                </a:r>
                <a:r>
                  <a:rPr kumimoji="0" lang="en-US" altLang="zh-CN" sz="1800" dirty="0" smtClean="0"/>
                  <a:t>Interactions (online)</a:t>
                </a:r>
                <a:endParaRPr kumimoji="0" lang="zh-CN" altLang="zh-CN" sz="1800" dirty="0"/>
              </a:p>
            </p:txBody>
          </p:sp>
          <p:cxnSp>
            <p:nvCxnSpPr>
              <p:cNvPr id="19" name="Shape 257"/>
              <p:cNvCxnSpPr>
                <a:cxnSpLocks noChangeShapeType="1"/>
              </p:cNvCxnSpPr>
              <p:nvPr/>
            </p:nvCxnSpPr>
            <p:spPr bwMode="auto">
              <a:xfrm rot="10800000" flipH="1">
                <a:off x="1388800" y="3438300"/>
                <a:ext cx="6961499" cy="8699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0" name="Shape 258"/>
              <p:cNvSpPr txBox="1">
                <a:spLocks noChangeArrowheads="1"/>
              </p:cNvSpPr>
              <p:nvPr/>
            </p:nvSpPr>
            <p:spPr bwMode="auto">
              <a:xfrm>
                <a:off x="7906601" y="3010500"/>
                <a:ext cx="1330799" cy="5127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91425" rIns="91425" bIns="91425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kumimoji="0" lang="zh-CN" altLang="zh-CN" sz="1800"/>
                  <a:t>Time</a:t>
                </a:r>
              </a:p>
            </p:txBody>
          </p:sp>
          <p:sp>
            <p:nvSpPr>
              <p:cNvPr id="21" name="Shape 260"/>
              <p:cNvSpPr txBox="1">
                <a:spLocks noChangeArrowheads="1"/>
              </p:cNvSpPr>
              <p:nvPr/>
            </p:nvSpPr>
            <p:spPr bwMode="auto">
              <a:xfrm>
                <a:off x="2446292" y="2837400"/>
                <a:ext cx="1933482" cy="8204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25" tIns="91425" rIns="91425" bIns="91425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kumimoji="0" lang="zh-CN" altLang="zh-CN" sz="1800" dirty="0" smtClean="0">
                    <a:solidFill>
                      <a:srgbClr val="245794"/>
                    </a:solidFill>
                  </a:rPr>
                  <a:t>Training</a:t>
                </a:r>
                <a:r>
                  <a:rPr kumimoji="0" lang="en-US" altLang="zh-CN" sz="1800" dirty="0" smtClean="0">
                    <a:solidFill>
                      <a:srgbClr val="245794"/>
                    </a:solidFill>
                  </a:rPr>
                  <a:t> (90%)</a:t>
                </a:r>
                <a:endParaRPr kumimoji="0" lang="zh-CN" altLang="zh-CN" sz="1600" dirty="0">
                  <a:solidFill>
                    <a:srgbClr val="245794"/>
                  </a:solidFill>
                </a:endParaRPr>
              </a:p>
            </p:txBody>
          </p:sp>
          <p:cxnSp>
            <p:nvCxnSpPr>
              <p:cNvPr id="22" name="Shape 261"/>
              <p:cNvCxnSpPr>
                <a:cxnSpLocks noChangeShapeType="1"/>
              </p:cNvCxnSpPr>
              <p:nvPr/>
            </p:nvCxnSpPr>
            <p:spPr bwMode="auto">
              <a:xfrm>
                <a:off x="5427400" y="2608800"/>
                <a:ext cx="0" cy="304800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7" name="直线箭头连接符 9"/>
            <p:cNvCxnSpPr>
              <a:cxnSpLocks noChangeShapeType="1"/>
            </p:cNvCxnSpPr>
            <p:nvPr/>
          </p:nvCxnSpPr>
          <p:spPr bwMode="auto">
            <a:xfrm>
              <a:off x="3724492" y="5638800"/>
              <a:ext cx="1076108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" name="直线连接符 10"/>
            <p:cNvCxnSpPr>
              <a:cxnSpLocks noChangeShapeType="1"/>
            </p:cNvCxnSpPr>
            <p:nvPr/>
          </p:nvCxnSpPr>
          <p:spPr bwMode="auto">
            <a:xfrm>
              <a:off x="4800600" y="5181600"/>
              <a:ext cx="0" cy="8382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直线连接符 11"/>
            <p:cNvCxnSpPr>
              <a:cxnSpLocks noChangeShapeType="1"/>
            </p:cNvCxnSpPr>
            <p:nvPr/>
          </p:nvCxnSpPr>
          <p:spPr bwMode="auto">
            <a:xfrm>
              <a:off x="1371600" y="5181600"/>
              <a:ext cx="0" cy="83820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" name="直线箭头连接符 12"/>
            <p:cNvCxnSpPr>
              <a:cxnSpLocks noChangeShapeType="1"/>
            </p:cNvCxnSpPr>
            <p:nvPr/>
          </p:nvCxnSpPr>
          <p:spPr bwMode="auto">
            <a:xfrm flipH="1">
              <a:off x="1371600" y="5638800"/>
              <a:ext cx="828892" cy="0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hape 261"/>
            <p:cNvCxnSpPr>
              <a:cxnSpLocks noChangeShapeType="1"/>
            </p:cNvCxnSpPr>
            <p:nvPr/>
          </p:nvCxnSpPr>
          <p:spPr bwMode="auto">
            <a:xfrm>
              <a:off x="5486400" y="518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Shape 261"/>
            <p:cNvCxnSpPr>
              <a:cxnSpLocks noChangeShapeType="1"/>
            </p:cNvCxnSpPr>
            <p:nvPr/>
          </p:nvCxnSpPr>
          <p:spPr bwMode="auto">
            <a:xfrm>
              <a:off x="6248400" y="518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hape 261"/>
            <p:cNvCxnSpPr>
              <a:cxnSpLocks noChangeShapeType="1"/>
            </p:cNvCxnSpPr>
            <p:nvPr/>
          </p:nvCxnSpPr>
          <p:spPr bwMode="auto">
            <a:xfrm>
              <a:off x="5867400" y="518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hape 261"/>
            <p:cNvCxnSpPr>
              <a:cxnSpLocks noChangeShapeType="1"/>
            </p:cNvCxnSpPr>
            <p:nvPr/>
          </p:nvCxnSpPr>
          <p:spPr bwMode="auto">
            <a:xfrm>
              <a:off x="6629400" y="518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hape 261"/>
            <p:cNvCxnSpPr>
              <a:cxnSpLocks noChangeShapeType="1"/>
            </p:cNvCxnSpPr>
            <p:nvPr/>
          </p:nvCxnSpPr>
          <p:spPr bwMode="auto">
            <a:xfrm>
              <a:off x="7010400" y="5181600"/>
              <a:ext cx="0" cy="304800"/>
            </a:xfrm>
            <a:prstGeom prst="straightConnector1">
              <a:avLst/>
            </a:prstGeom>
            <a:noFill/>
            <a:ln w="9525">
              <a:solidFill>
                <a:schemeClr val="tx2"/>
              </a:solidFill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文本框 35"/>
            <p:cNvSpPr txBox="1">
              <a:spLocks noChangeArrowheads="1"/>
            </p:cNvSpPr>
            <p:nvPr/>
          </p:nvSpPr>
          <p:spPr bwMode="auto">
            <a:xfrm>
              <a:off x="5029200" y="5410200"/>
              <a:ext cx="21082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zh-CN" sz="1800" dirty="0" smtClean="0">
                  <a:solidFill>
                    <a:srgbClr val="245794"/>
                  </a:solidFill>
                </a:rPr>
                <a:t>Evaluate &amp; Update</a:t>
              </a:r>
              <a:endParaRPr lang="zh-CN" altLang="en-US" sz="1800" dirty="0">
                <a:solidFill>
                  <a:srgbClr val="24579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2662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7148264" cy="1152128"/>
          </a:xfrm>
        </p:spPr>
        <p:txBody>
          <a:bodyPr>
            <a:normAutofit/>
          </a:bodyPr>
          <a:lstStyle/>
          <a:p>
            <a:r>
              <a:rPr lang="en-US" dirty="0" smtClean="0"/>
              <a:t>Number of Online Iterations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24</a:t>
            </a:fld>
            <a:endParaRPr lang="en-SG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28800"/>
            <a:ext cx="3840480" cy="2743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3840480" cy="2743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14400" y="1340768"/>
            <a:ext cx="3977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245794"/>
                </a:solidFill>
              </a:rPr>
              <a:t>Impact of online iterations on </a:t>
            </a:r>
            <a:r>
              <a:rPr lang="en-US" sz="2000" b="1" dirty="0" err="1" smtClean="0">
                <a:solidFill>
                  <a:srgbClr val="245794"/>
                </a:solidFill>
              </a:rPr>
              <a:t>eALS</a:t>
            </a:r>
            <a:r>
              <a:rPr lang="en-US" sz="2000" b="1" dirty="0" smtClean="0">
                <a:solidFill>
                  <a:srgbClr val="245794"/>
                </a:solidFill>
              </a:rPr>
              <a:t>:</a:t>
            </a:r>
            <a:endParaRPr lang="en-US" sz="2000" b="1" dirty="0">
              <a:solidFill>
                <a:srgbClr val="245794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1" y="4659922"/>
            <a:ext cx="71628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245794"/>
                </a:solidFill>
              </a:rPr>
              <a:t>One iteration is enough for </a:t>
            </a:r>
            <a:r>
              <a:rPr lang="en-US" sz="2400" dirty="0" err="1" smtClean="0">
                <a:solidFill>
                  <a:srgbClr val="245794"/>
                </a:solidFill>
              </a:rPr>
              <a:t>eALS</a:t>
            </a:r>
            <a:r>
              <a:rPr lang="en-US" sz="2400" dirty="0" smtClean="0">
                <a:solidFill>
                  <a:srgbClr val="245794"/>
                </a:solidFill>
              </a:rPr>
              <a:t> to converge!</a:t>
            </a:r>
          </a:p>
          <a:p>
            <a:endParaRPr lang="en-US" sz="2400" dirty="0" smtClean="0">
              <a:solidFill>
                <a:srgbClr val="245794"/>
              </a:solidFill>
            </a:endParaRPr>
          </a:p>
          <a:p>
            <a:r>
              <a:rPr lang="en-US" sz="2400" dirty="0" smtClean="0">
                <a:solidFill>
                  <a:srgbClr val="245794"/>
                </a:solidFill>
              </a:rPr>
              <a:t>While BPR (SGD) needs 5-10 iterations. </a:t>
            </a:r>
          </a:p>
        </p:txBody>
      </p:sp>
      <p:sp>
        <p:nvSpPr>
          <p:cNvPr id="3" name="椭圆 2"/>
          <p:cNvSpPr/>
          <p:nvPr/>
        </p:nvSpPr>
        <p:spPr>
          <a:xfrm>
            <a:off x="990600" y="3581400"/>
            <a:ext cx="381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029200" y="3733800"/>
            <a:ext cx="3810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47800" y="3429000"/>
            <a:ext cx="105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Offline training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0200" y="3505200"/>
            <a:ext cx="1057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smtClean="0">
                <a:solidFill>
                  <a:srgbClr val="FF0000"/>
                </a:solidFill>
              </a:rPr>
              <a:t>Offline training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21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 smtClean="0"/>
              <a:t>Compare dynamic MF methods</a:t>
            </a:r>
            <a:endParaRPr lang="en-US" sz="31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25</a:t>
            </a:fld>
            <a:endParaRPr lang="en-SG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54832"/>
            <a:ext cx="3015491" cy="23823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3400" y="1219200"/>
            <a:ext cx="567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45794"/>
                </a:solidFill>
              </a:rPr>
              <a:t>Performance evolution </a:t>
            </a:r>
            <a:r>
              <a:rPr lang="en-US" b="1" i="1" dirty="0" smtClean="0">
                <a:solidFill>
                  <a:srgbClr val="245794"/>
                </a:solidFill>
              </a:rPr>
              <a:t>w.r.t.</a:t>
            </a:r>
            <a:r>
              <a:rPr lang="en-US" b="1" dirty="0" smtClean="0">
                <a:solidFill>
                  <a:srgbClr val="245794"/>
                </a:solidFill>
              </a:rPr>
              <a:t> number of test interactions:</a:t>
            </a:r>
            <a:endParaRPr lang="en-US" b="1" dirty="0">
              <a:solidFill>
                <a:srgbClr val="245794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0" y="3949536"/>
            <a:ext cx="2921318" cy="23008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56" y="1554832"/>
            <a:ext cx="3048344" cy="240385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363" y="3940752"/>
            <a:ext cx="2954237" cy="230967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273773" y="1840305"/>
            <a:ext cx="287022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245794"/>
                </a:solidFill>
              </a:rPr>
              <a:t>Observations:</a:t>
            </a:r>
          </a:p>
          <a:p>
            <a:r>
              <a:rPr lang="en-US" dirty="0" smtClean="0">
                <a:solidFill>
                  <a:srgbClr val="245794"/>
                </a:solidFill>
              </a:rPr>
              <a:t>1. Our </a:t>
            </a:r>
            <a:r>
              <a:rPr lang="en-US" dirty="0" err="1" smtClean="0">
                <a:solidFill>
                  <a:srgbClr val="245794"/>
                </a:solidFill>
              </a:rPr>
              <a:t>eALS</a:t>
            </a:r>
            <a:r>
              <a:rPr lang="en-US" dirty="0" smtClean="0">
                <a:solidFill>
                  <a:srgbClr val="245794"/>
                </a:solidFill>
              </a:rPr>
              <a:t> consistently outperforms RCD (</a:t>
            </a:r>
            <a:r>
              <a:rPr lang="en-US" altLang="zh-CN" i="1" dirty="0" err="1">
                <a:solidFill>
                  <a:srgbClr val="245794"/>
                </a:solidFill>
              </a:rPr>
              <a:t>Devooght</a:t>
            </a:r>
            <a:r>
              <a:rPr lang="en-US" altLang="zh-CN" i="1" dirty="0">
                <a:solidFill>
                  <a:srgbClr val="245794"/>
                </a:solidFill>
              </a:rPr>
              <a:t> et al, KDD’15</a:t>
            </a:r>
            <a:r>
              <a:rPr lang="en-US" dirty="0" smtClean="0">
                <a:solidFill>
                  <a:srgbClr val="245794"/>
                </a:solidFill>
              </a:rPr>
              <a:t>) and BPR</a:t>
            </a:r>
          </a:p>
          <a:p>
            <a:endParaRPr lang="en-US" dirty="0">
              <a:solidFill>
                <a:srgbClr val="245794"/>
              </a:solidFill>
            </a:endParaRPr>
          </a:p>
          <a:p>
            <a:endParaRPr lang="en-US" dirty="0" smtClean="0">
              <a:solidFill>
                <a:srgbClr val="245794"/>
              </a:solidFill>
            </a:endParaRPr>
          </a:p>
          <a:p>
            <a:r>
              <a:rPr lang="en-US" dirty="0" smtClean="0">
                <a:solidFill>
                  <a:srgbClr val="245794"/>
                </a:solidFill>
              </a:rPr>
              <a:t>2. Performance trend – first decreases (</a:t>
            </a:r>
            <a:r>
              <a:rPr lang="en-US" b="1" dirty="0" smtClean="0">
                <a:solidFill>
                  <a:srgbClr val="245794"/>
                </a:solidFill>
              </a:rPr>
              <a:t>cold-start cases</a:t>
            </a:r>
            <a:r>
              <a:rPr lang="en-US" dirty="0" smtClean="0">
                <a:solidFill>
                  <a:srgbClr val="245794"/>
                </a:solidFill>
              </a:rPr>
              <a:t>), then increases (</a:t>
            </a:r>
            <a:r>
              <a:rPr lang="en-US" b="1" dirty="0" smtClean="0">
                <a:solidFill>
                  <a:srgbClr val="245794"/>
                </a:solidFill>
              </a:rPr>
              <a:t>usefulness of online learning</a:t>
            </a:r>
            <a:r>
              <a:rPr lang="en-US" dirty="0" smtClean="0">
                <a:solidFill>
                  <a:srgbClr val="245794"/>
                </a:solidFill>
              </a:rPr>
              <a:t>). </a:t>
            </a:r>
            <a:endParaRPr lang="en-US" dirty="0">
              <a:solidFill>
                <a:srgbClr val="245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3509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5144" y="1295400"/>
            <a:ext cx="8524056" cy="5029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45794"/>
                </a:solidFill>
              </a:rPr>
              <a:t>Matrix Factorization for Implicit Feedback</a:t>
            </a: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Model the full missing data leads to better prediction recall. </a:t>
            </a: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Weight the missing data non-uniformly is more effective.</a:t>
            </a: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Develop an efficient algorithm that supports online incremental learning.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245794"/>
              </a:solidFill>
            </a:endParaRPr>
          </a:p>
          <a:p>
            <a:r>
              <a:rPr lang="en-US" dirty="0" smtClean="0">
                <a:solidFill>
                  <a:srgbClr val="245794"/>
                </a:solidFill>
              </a:rPr>
              <a:t>Explore a new way to evaluate recommendation in a more realistic, better manner.</a:t>
            </a: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Simulate the dynamic data stream. </a:t>
            </a:r>
          </a:p>
          <a:p>
            <a:pPr lvl="1"/>
            <a:endParaRPr lang="en-US" sz="2000" dirty="0">
              <a:solidFill>
                <a:srgbClr val="245794"/>
              </a:solidFill>
            </a:endParaRPr>
          </a:p>
          <a:p>
            <a:r>
              <a:rPr lang="en-US" dirty="0" smtClean="0">
                <a:solidFill>
                  <a:srgbClr val="245794"/>
                </a:solidFill>
              </a:rPr>
              <a:t>Our efficient </a:t>
            </a:r>
            <a:r>
              <a:rPr lang="en-US" dirty="0" err="1" smtClean="0">
                <a:solidFill>
                  <a:srgbClr val="245794"/>
                </a:solidFill>
              </a:rPr>
              <a:t>eALS</a:t>
            </a:r>
            <a:r>
              <a:rPr lang="en-US" dirty="0" smtClean="0">
                <a:solidFill>
                  <a:srgbClr val="245794"/>
                </a:solidFill>
              </a:rPr>
              <a:t> technique is a generic solution, which can solve MF with any weighting scheme of missing data.</a:t>
            </a: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Item-oriented (this work) is just a special case.  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rgbClr val="245794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29658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421829"/>
            <a:ext cx="8534400" cy="482657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245794"/>
                </a:solidFill>
              </a:rPr>
              <a:t>Online Recommendation:</a:t>
            </a: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Balance Short-term (online data) and Long-term preference (offline data).</a:t>
            </a:r>
          </a:p>
          <a:p>
            <a:pPr marL="457200" lvl="1" indent="0">
              <a:buNone/>
            </a:pPr>
            <a:endParaRPr lang="en-US" sz="1400" dirty="0" smtClean="0">
              <a:solidFill>
                <a:srgbClr val="245794"/>
              </a:solidFill>
            </a:endParaRPr>
          </a:p>
          <a:p>
            <a:pPr marL="457200" lvl="1" indent="0">
              <a:buNone/>
            </a:pPr>
            <a:endParaRPr lang="en-US" sz="1400" dirty="0" smtClean="0">
              <a:solidFill>
                <a:srgbClr val="245794"/>
              </a:solidFill>
            </a:endParaRPr>
          </a:p>
          <a:p>
            <a:r>
              <a:rPr lang="en-US" dirty="0" smtClean="0">
                <a:solidFill>
                  <a:srgbClr val="245794"/>
                </a:solidFill>
              </a:rPr>
              <a:t>Our technique is promising for other applications, e.g., in representation learning of words:</a:t>
            </a:r>
            <a:endParaRPr lang="en-US" dirty="0">
              <a:solidFill>
                <a:srgbClr val="245794"/>
              </a:solidFill>
            </a:endParaRPr>
          </a:p>
          <a:p>
            <a:pPr lvl="1"/>
            <a:r>
              <a:rPr lang="en-US" sz="2000" dirty="0" err="1">
                <a:solidFill>
                  <a:srgbClr val="245794"/>
                </a:solidFill>
              </a:rPr>
              <a:t>GloVe</a:t>
            </a:r>
            <a:r>
              <a:rPr lang="en-US" sz="2000" dirty="0">
                <a:solidFill>
                  <a:srgbClr val="245794"/>
                </a:solidFill>
              </a:rPr>
              <a:t> models observed entries only.</a:t>
            </a:r>
          </a:p>
          <a:p>
            <a:pPr lvl="1"/>
            <a:r>
              <a:rPr lang="en-US" sz="2000" dirty="0" smtClean="0">
                <a:solidFill>
                  <a:srgbClr val="245794"/>
                </a:solidFill>
              </a:rPr>
              <a:t>Word2vec </a:t>
            </a:r>
            <a:r>
              <a:rPr lang="en-US" sz="2000" dirty="0">
                <a:solidFill>
                  <a:srgbClr val="245794"/>
                </a:solidFill>
              </a:rPr>
              <a:t>samples negative </a:t>
            </a:r>
            <a:r>
              <a:rPr lang="en-US" sz="2000" dirty="0" smtClean="0">
                <a:solidFill>
                  <a:srgbClr val="245794"/>
                </a:solidFill>
              </a:rPr>
              <a:t>entries.</a:t>
            </a:r>
            <a:endParaRPr lang="en-US" sz="2000" dirty="0">
              <a:solidFill>
                <a:srgbClr val="245794"/>
              </a:solidFill>
            </a:endParaRPr>
          </a:p>
          <a:p>
            <a:pPr lvl="1"/>
            <a:r>
              <a:rPr lang="en-US" sz="2000" dirty="0">
                <a:solidFill>
                  <a:srgbClr val="245794"/>
                </a:solidFill>
              </a:rPr>
              <a:t>Recently, Google develops Swivel that accounts for </a:t>
            </a:r>
            <a:r>
              <a:rPr lang="en-US" sz="2000" dirty="0" smtClean="0">
                <a:solidFill>
                  <a:srgbClr val="245794"/>
                </a:solidFill>
              </a:rPr>
              <a:t>the full missing </a:t>
            </a:r>
            <a:r>
              <a:rPr lang="en-US" sz="2000" dirty="0">
                <a:solidFill>
                  <a:srgbClr val="245794"/>
                </a:solidFill>
              </a:rPr>
              <a:t>data, leading to better </a:t>
            </a:r>
            <a:r>
              <a:rPr lang="en-US" sz="2000" dirty="0" smtClean="0">
                <a:solidFill>
                  <a:srgbClr val="245794"/>
                </a:solidFill>
              </a:rPr>
              <a:t>embedding </a:t>
            </a:r>
            <a:r>
              <a:rPr lang="en-US" sz="2000" dirty="0">
                <a:solidFill>
                  <a:srgbClr val="245794"/>
                </a:solidFill>
              </a:rPr>
              <a:t>but </a:t>
            </a:r>
            <a:r>
              <a:rPr lang="en-US" sz="2000" dirty="0" smtClean="0">
                <a:solidFill>
                  <a:srgbClr val="245794"/>
                </a:solidFill>
              </a:rPr>
              <a:t>very high time complexity.</a:t>
            </a:r>
            <a:endParaRPr lang="en-US" sz="2000" dirty="0">
              <a:solidFill>
                <a:srgbClr val="245794"/>
              </a:solidFill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741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xshua.FAREAST\AppData\Local\Microsoft\Windows\Temporary Internet Files\Content.IE5\SAHNRPAS\MCj0379581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3090553"/>
            <a:ext cx="2469913" cy="2132433"/>
          </a:xfrm>
          <a:prstGeom prst="rect">
            <a:avLst/>
          </a:prstGeom>
          <a:noFill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24200"/>
            <a:ext cx="2098576" cy="2315371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scene3d>
            <a:camera prst="isometricOffAxis2Lef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17376" y="1441566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 w="500">
                  <a:solidFill>
                    <a:schemeClr val="tx2">
                      <a:shade val="20000"/>
                      <a:satMod val="350000"/>
                    </a:schemeClr>
                  </a:solidFill>
                </a:ln>
                <a:solidFill>
                  <a:srgbClr val="C00000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rPr>
              <a:t>Thanks!</a:t>
            </a:r>
            <a:endParaRPr kumimoji="0" lang="en-US" sz="4800" b="1" i="0" u="none" strike="noStrike" kern="1200" cap="none" spc="0" normalizeH="0" baseline="0" noProof="0" dirty="0">
              <a:ln w="500">
                <a:solidFill>
                  <a:schemeClr val="tx2">
                    <a:shade val="20000"/>
                    <a:satMod val="350000"/>
                  </a:schemeClr>
                </a:solidFill>
              </a:ln>
              <a:solidFill>
                <a:srgbClr val="C00000"/>
              </a:solidFill>
              <a:effectLst>
                <a:outerShdw blurRad="30000" dist="30000" dir="2700000" algn="tl" rotWithShape="0">
                  <a:schemeClr val="bg2">
                    <a:shade val="45000"/>
                    <a:satMod val="150000"/>
                    <a:alpha val="90000"/>
                  </a:schemeClr>
                </a:outerShdw>
                <a:reflection blurRad="6350" stA="55000" endA="300" endPos="45500" dir="5400000" sy="-100000" algn="bl" rotWithShape="0"/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28</a:t>
            </a:fld>
            <a:endParaRPr lang="en-SG" dirty="0"/>
          </a:p>
        </p:txBody>
      </p:sp>
      <p:sp>
        <p:nvSpPr>
          <p:cNvPr id="3" name="文本框 2"/>
          <p:cNvSpPr txBox="1"/>
          <p:nvPr/>
        </p:nvSpPr>
        <p:spPr>
          <a:xfrm>
            <a:off x="1219200" y="2384511"/>
            <a:ext cx="6476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Codes available: </a:t>
            </a:r>
            <a:r>
              <a:rPr lang="en-US" sz="2000" dirty="0">
                <a:hlinkClick r:id="rId5"/>
              </a:rPr>
              <a:t>https://github.com/hexiangnan/sigir16-eals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989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Filtering (CF)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447800"/>
            <a:ext cx="8229600" cy="4953000"/>
          </a:xfrm>
        </p:spPr>
        <p:txBody>
          <a:bodyPr/>
          <a:lstStyle/>
          <a:p>
            <a:r>
              <a:rPr lang="en-US" dirty="0" smtClean="0"/>
              <a:t>Explicit Feedback </a:t>
            </a:r>
          </a:p>
          <a:p>
            <a:pPr lvl="1"/>
            <a:r>
              <a:rPr lang="en-US" dirty="0" smtClean="0"/>
              <a:t>Rating prediction problem </a:t>
            </a:r>
          </a:p>
          <a:p>
            <a:pPr lvl="1"/>
            <a:r>
              <a:rPr lang="en-US" dirty="0" smtClean="0"/>
              <a:t>Popularized by the Netflix Challenge</a:t>
            </a:r>
          </a:p>
          <a:p>
            <a:pPr lvl="1"/>
            <a:r>
              <a:rPr lang="en-US" dirty="0" smtClean="0"/>
              <a:t>Only observed ratings are considered.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But, it is sub-optimal (missing-at-random 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assumption) for Top-K </a:t>
            </a:r>
            <a:r>
              <a:rPr lang="en-US" dirty="0" err="1" smtClean="0">
                <a:solidFill>
                  <a:srgbClr val="FF0000"/>
                </a:solidFill>
              </a:rPr>
              <a:t>Recom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r>
              <a:rPr lang="en-US" sz="2000" dirty="0"/>
              <a:t>(</a:t>
            </a:r>
            <a:r>
              <a:rPr lang="en-US" sz="2000" i="1" dirty="0" err="1"/>
              <a:t>Cremonesi</a:t>
            </a:r>
            <a:r>
              <a:rPr lang="en-US" sz="2000" i="1" dirty="0"/>
              <a:t> and </a:t>
            </a:r>
            <a:r>
              <a:rPr lang="en-US" sz="2000" i="1" dirty="0" err="1"/>
              <a:t>Koren</a:t>
            </a:r>
            <a:r>
              <a:rPr lang="en-US" sz="2000" i="1" dirty="0"/>
              <a:t>, </a:t>
            </a:r>
            <a:r>
              <a:rPr lang="en-US" sz="2000" i="1" dirty="0" err="1"/>
              <a:t>RecSys</a:t>
            </a:r>
            <a:r>
              <a:rPr lang="en-US" sz="2000" i="1" dirty="0"/>
              <a:t> 2010</a:t>
            </a:r>
            <a:endParaRPr lang="en-US" sz="2000" dirty="0" smtClean="0"/>
          </a:p>
          <a:p>
            <a:r>
              <a:rPr lang="en-US" dirty="0" smtClean="0"/>
              <a:t>Implicit Feedback </a:t>
            </a:r>
          </a:p>
          <a:p>
            <a:pPr lvl="1"/>
            <a:r>
              <a:rPr lang="en-US" dirty="0" smtClean="0"/>
              <a:t>Ranking/Classification problem</a:t>
            </a:r>
          </a:p>
          <a:p>
            <a:pPr lvl="1"/>
            <a:r>
              <a:rPr lang="en-US" dirty="0" smtClean="0"/>
              <a:t>Aims at recommending (unconsumed)</a:t>
            </a:r>
          </a:p>
          <a:p>
            <a:pPr marL="457200" lvl="1" indent="0">
              <a:buNone/>
            </a:pPr>
            <a:r>
              <a:rPr lang="en-US" dirty="0" smtClean="0"/>
              <a:t>    items </a:t>
            </a:r>
            <a:r>
              <a:rPr lang="en-US" dirty="0"/>
              <a:t>to users</a:t>
            </a:r>
            <a:r>
              <a:rPr lang="en-US" dirty="0" smtClean="0"/>
              <a:t>.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nobserved missing data (0 entries) is important!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56321"/>
              </p:ext>
            </p:extLst>
          </p:nvPr>
        </p:nvGraphicFramePr>
        <p:xfrm>
          <a:off x="6735591" y="1099971"/>
          <a:ext cx="1762944" cy="20468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736"/>
                <a:gridCol w="440736"/>
                <a:gridCol w="440736"/>
                <a:gridCol w="440736"/>
              </a:tblGrid>
              <a:tr h="367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9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9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9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419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?</a:t>
                      </a:r>
                      <a:endParaRPr lang="en-US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304122" y="3124200"/>
            <a:ext cx="264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45794"/>
                </a:solidFill>
              </a:rPr>
              <a:t>Real-valued Rating matrix</a:t>
            </a:r>
            <a:endParaRPr lang="en-US" b="1" dirty="0">
              <a:solidFill>
                <a:srgbClr val="245794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91200" y="1998702"/>
            <a:ext cx="74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users</a:t>
            </a:r>
            <a:endParaRPr 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7191448" y="764704"/>
            <a:ext cx="77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items</a:t>
            </a:r>
            <a:endParaRPr lang="en-US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422875" y="5295900"/>
            <a:ext cx="229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45794"/>
                </a:solidFill>
              </a:rPr>
              <a:t>0/1 Interaction matrix</a:t>
            </a:r>
            <a:endParaRPr lang="en-US" b="1" dirty="0">
              <a:solidFill>
                <a:srgbClr val="245794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931231" y="4201180"/>
            <a:ext cx="74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users</a:t>
            </a:r>
            <a:endParaRPr lang="en-US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7239538" y="3352800"/>
            <a:ext cx="77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items</a:t>
            </a:r>
            <a:endParaRPr lang="en-US" b="1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3</a:t>
            </a:fld>
            <a:endParaRPr lang="en-SG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748793"/>
              </p:ext>
            </p:extLst>
          </p:nvPr>
        </p:nvGraphicFramePr>
        <p:xfrm>
          <a:off x="6696492" y="3657600"/>
          <a:ext cx="1762944" cy="1627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736"/>
                <a:gridCol w="440736"/>
                <a:gridCol w="440736"/>
                <a:gridCol w="440736"/>
              </a:tblGrid>
              <a:tr h="367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9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9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19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23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sz="2800" b="1" dirty="0" smtClean="0">
                <a:solidFill>
                  <a:schemeClr val="tx2"/>
                </a:solidFill>
              </a:rPr>
              <a:t>Technical Background &amp; Motivation</a:t>
            </a:r>
          </a:p>
          <a:p>
            <a:r>
              <a:rPr lang="en-US" sz="2800" b="1" dirty="0" smtClean="0"/>
              <a:t>Popularity-aware Implicit Method</a:t>
            </a:r>
          </a:p>
          <a:p>
            <a:r>
              <a:rPr lang="en-US" sz="2800" b="1" dirty="0" smtClean="0"/>
              <a:t>Experiments (offline setting)</a:t>
            </a:r>
          </a:p>
          <a:p>
            <a:r>
              <a:rPr lang="en-US" sz="2800" b="1" dirty="0" smtClean="0"/>
              <a:t>Experiments (online setting)</a:t>
            </a:r>
          </a:p>
          <a:p>
            <a:r>
              <a:rPr lang="en-US" sz="2800" b="1" dirty="0" smtClean="0"/>
              <a:t>Conclusion </a:t>
            </a:r>
            <a:endParaRPr lang="en-US" sz="2800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5007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Matrix Factorization (MF)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5334000"/>
          </a:xfrm>
        </p:spPr>
        <p:txBody>
          <a:bodyPr/>
          <a:lstStyle/>
          <a:p>
            <a:r>
              <a:rPr lang="en-US" sz="2800" dirty="0" smtClean="0"/>
              <a:t>MF is a linear latent factor model: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sz="14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480263"/>
              </p:ext>
            </p:extLst>
          </p:nvPr>
        </p:nvGraphicFramePr>
        <p:xfrm>
          <a:off x="917661" y="2715770"/>
          <a:ext cx="1762944" cy="16270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736"/>
                <a:gridCol w="440736"/>
                <a:gridCol w="440736"/>
                <a:gridCol w="440736"/>
              </a:tblGrid>
              <a:tr h="36780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19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/>
                </a:tc>
              </a:tr>
              <a:tr h="419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/>
                </a:tc>
              </a:tr>
              <a:tr h="41975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245794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24579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44044" y="4354070"/>
            <a:ext cx="229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245794"/>
                </a:solidFill>
              </a:rPr>
              <a:t>0/1 Interaction matrix</a:t>
            </a:r>
            <a:endParaRPr lang="en-US" b="1" dirty="0">
              <a:solidFill>
                <a:srgbClr val="245794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0" y="3259350"/>
            <a:ext cx="745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users</a:t>
            </a:r>
            <a:endParaRPr 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460707" y="2358378"/>
            <a:ext cx="773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items</a:t>
            </a:r>
            <a:endParaRPr lang="en-US" b="1" dirty="0"/>
          </a:p>
        </p:txBody>
      </p:sp>
      <p:cxnSp>
        <p:nvCxnSpPr>
          <p:cNvPr id="10" name="Shape 104"/>
          <p:cNvCxnSpPr>
            <a:cxnSpLocks noChangeShapeType="1"/>
          </p:cNvCxnSpPr>
          <p:nvPr/>
        </p:nvCxnSpPr>
        <p:spPr bwMode="auto">
          <a:xfrm flipV="1">
            <a:off x="1610404" y="3044178"/>
            <a:ext cx="1676400" cy="240442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 type="non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Shape 103"/>
          <p:cNvSpPr txBox="1">
            <a:spLocks noChangeArrowheads="1"/>
          </p:cNvSpPr>
          <p:nvPr/>
        </p:nvSpPr>
        <p:spPr bwMode="auto">
          <a:xfrm>
            <a:off x="3481771" y="2663178"/>
            <a:ext cx="353883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kumimoji="0" lang="zh-CN" altLang="zh-CN" sz="2000" dirty="0">
                <a:solidFill>
                  <a:srgbClr val="FF0000"/>
                </a:solidFill>
                <a:latin typeface="Gill Sans Light" charset="0"/>
              </a:rPr>
              <a:t>User 'u' </a:t>
            </a:r>
            <a:r>
              <a:rPr lang="en-US" altLang="zh-CN" sz="2000" dirty="0" smtClean="0">
                <a:solidFill>
                  <a:srgbClr val="FF0000"/>
                </a:solidFill>
                <a:latin typeface="Gill Sans Light" charset="0"/>
              </a:rPr>
              <a:t>interacted with </a:t>
            </a:r>
            <a:r>
              <a:rPr kumimoji="0" lang="zh-CN" altLang="zh-CN" sz="2000" dirty="0" smtClean="0">
                <a:solidFill>
                  <a:srgbClr val="FF0000"/>
                </a:solidFill>
                <a:latin typeface="Gill Sans Light" charset="0"/>
              </a:rPr>
              <a:t>item </a:t>
            </a:r>
            <a:r>
              <a:rPr kumimoji="0" lang="zh-CN" altLang="zh-CN" sz="2000" dirty="0">
                <a:solidFill>
                  <a:srgbClr val="FF0000"/>
                </a:solidFill>
                <a:latin typeface="Gill Sans Light" charset="0"/>
              </a:rPr>
              <a:t>'i'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12386" y="3329868"/>
            <a:ext cx="421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Learn latent vector for each user, item:</a:t>
            </a:r>
            <a:endParaRPr lang="en-US" sz="2000" dirty="0"/>
          </a:p>
        </p:txBody>
      </p:sp>
      <p:pic>
        <p:nvPicPr>
          <p:cNvPr id="17" name="Shape 10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257" y="3729978"/>
            <a:ext cx="1470924" cy="908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框 17"/>
          <p:cNvSpPr txBox="1"/>
          <p:nvPr/>
        </p:nvSpPr>
        <p:spPr>
          <a:xfrm>
            <a:off x="3107269" y="4782886"/>
            <a:ext cx="41123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Affinity between user ‘u’ and item ‘</a:t>
            </a:r>
            <a:r>
              <a:rPr lang="en-US" sz="2000" dirty="0" err="1" smtClean="0"/>
              <a:t>i</a:t>
            </a:r>
            <a:r>
              <a:rPr lang="en-US" sz="2000" dirty="0" smtClean="0"/>
              <a:t>’: </a:t>
            </a:r>
            <a:endParaRPr lang="en-US" sz="2000" dirty="0"/>
          </a:p>
        </p:txBody>
      </p:sp>
      <p:pic>
        <p:nvPicPr>
          <p:cNvPr id="19" name="Shape 110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882" y="5257177"/>
            <a:ext cx="2627118" cy="444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39261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Implicit MF Solutions</a:t>
            </a:r>
            <a:endParaRPr lang="en-US" dirty="0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95536" y="3478059"/>
            <a:ext cx="1357064" cy="646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3" idx="0"/>
          </p:cNvCxnSpPr>
          <p:nvPr/>
        </p:nvCxnSpPr>
        <p:spPr>
          <a:xfrm flipV="1">
            <a:off x="1951569" y="3507457"/>
            <a:ext cx="375464" cy="558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404" y="2408718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LIKELIHOOD:</a:t>
            </a:r>
            <a:endParaRPr lang="en-US" b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355" y="4033884"/>
            <a:ext cx="1433187" cy="916893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0" y="4057513"/>
            <a:ext cx="1324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All Items </a:t>
            </a:r>
          </a:p>
          <a:p>
            <a:r>
              <a:rPr lang="en-US" b="1" dirty="0" smtClean="0"/>
              <a:t>bought by </a:t>
            </a:r>
            <a:r>
              <a:rPr lang="en-US" b="1" i="1" dirty="0" smtClean="0"/>
              <a:t>u</a:t>
            </a:r>
            <a:endParaRPr lang="en-US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265179" y="4065593"/>
            <a:ext cx="1372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Items not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bought by </a:t>
            </a:r>
            <a:r>
              <a:rPr lang="en-US" b="1" i="1" dirty="0" smtClean="0">
                <a:solidFill>
                  <a:srgbClr val="0000FF"/>
                </a:solidFill>
              </a:rPr>
              <a:t>u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35018" y="3786525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Sigmoid:</a:t>
            </a:r>
            <a:endParaRPr 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362698" y="2408718"/>
            <a:ext cx="71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LOSS:</a:t>
            </a:r>
            <a:endParaRPr lang="en-US" b="1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17" y="2787402"/>
            <a:ext cx="3599260" cy="671919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28" idx="0"/>
          </p:cNvCxnSpPr>
          <p:nvPr/>
        </p:nvCxnSpPr>
        <p:spPr>
          <a:xfrm flipH="1" flipV="1">
            <a:off x="2757474" y="3135890"/>
            <a:ext cx="775437" cy="65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19400"/>
            <a:ext cx="4326483" cy="578606"/>
          </a:xfrm>
          <a:prstGeom prst="rect">
            <a:avLst/>
          </a:prstGeom>
        </p:spPr>
      </p:pic>
      <p:sp>
        <p:nvSpPr>
          <p:cNvPr id="34" name="圆角矩形 33"/>
          <p:cNvSpPr/>
          <p:nvPr/>
        </p:nvSpPr>
        <p:spPr>
          <a:xfrm>
            <a:off x="6921923" y="2792350"/>
            <a:ext cx="317077" cy="451262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15809" y="2408718"/>
            <a:ext cx="241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Weight for Missing data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308347" y="3999774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Prediction on observed entries </a:t>
            </a:r>
            <a:endParaRPr lang="en-US" b="1" i="1" dirty="0"/>
          </a:p>
        </p:txBody>
      </p:sp>
      <p:cxnSp>
        <p:nvCxnSpPr>
          <p:cNvPr id="37" name="直接箭头连接符 36"/>
          <p:cNvCxnSpPr/>
          <p:nvPr/>
        </p:nvCxnSpPr>
        <p:spPr>
          <a:xfrm flipV="1">
            <a:off x="5000532" y="3385346"/>
            <a:ext cx="363765" cy="648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 flipV="1">
            <a:off x="6921923" y="3352800"/>
            <a:ext cx="545677" cy="681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6289546" y="3980135"/>
            <a:ext cx="1787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Prediction for missing data</a:t>
            </a: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6</a:t>
            </a:fld>
            <a:endParaRPr lang="en-SG" dirty="0"/>
          </a:p>
        </p:txBody>
      </p:sp>
      <p:sp>
        <p:nvSpPr>
          <p:cNvPr id="3" name="文本框 2"/>
          <p:cNvSpPr txBox="1"/>
          <p:nvPr/>
        </p:nvSpPr>
        <p:spPr>
          <a:xfrm>
            <a:off x="113524" y="4724400"/>
            <a:ext cx="4306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Pros:</a:t>
            </a:r>
          </a:p>
          <a:p>
            <a:r>
              <a:rPr lang="en-US" altLang="zh-CN" dirty="0"/>
              <a:t>+</a:t>
            </a:r>
            <a:r>
              <a:rPr lang="en-US" altLang="zh-CN" b="1" dirty="0"/>
              <a:t>   Efficient </a:t>
            </a:r>
          </a:p>
          <a:p>
            <a:r>
              <a:rPr lang="en-US" altLang="zh-CN" dirty="0"/>
              <a:t>+</a:t>
            </a:r>
            <a:r>
              <a:rPr lang="en-US" altLang="zh-CN" b="1" dirty="0"/>
              <a:t>   Optimized for ranking (good precision)</a:t>
            </a:r>
          </a:p>
          <a:p>
            <a:r>
              <a:rPr lang="en-US" altLang="zh-CN" b="1" dirty="0"/>
              <a:t>Cons:</a:t>
            </a:r>
          </a:p>
          <a:p>
            <a:pPr marL="285750" indent="-285750">
              <a:buFontTx/>
              <a:buChar char="-"/>
            </a:pPr>
            <a:r>
              <a:rPr lang="en-US" altLang="zh-CN" b="1" dirty="0">
                <a:solidFill>
                  <a:srgbClr val="FF0000"/>
                </a:solidFill>
              </a:rPr>
              <a:t>Only model partial data (low recall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67200" y="4847272"/>
            <a:ext cx="3877985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Pros:</a:t>
            </a:r>
          </a:p>
          <a:p>
            <a:r>
              <a:rPr lang="en-US" altLang="zh-CN" dirty="0"/>
              <a:t>+</a:t>
            </a:r>
            <a:r>
              <a:rPr lang="en-US" altLang="zh-CN" b="1" dirty="0"/>
              <a:t>   Model the full data (good recall)</a:t>
            </a:r>
          </a:p>
          <a:p>
            <a:r>
              <a:rPr lang="en-US" altLang="zh-CN" b="1" dirty="0"/>
              <a:t>Cons: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Less efficient </a:t>
            </a:r>
            <a:endParaRPr lang="en-US" altLang="zh-CN" b="1" dirty="0" smtClean="0"/>
          </a:p>
          <a:p>
            <a:pPr marL="285750" indent="-285750">
              <a:buFontTx/>
              <a:buChar char="-"/>
            </a:pPr>
            <a:r>
              <a:rPr lang="en-US" altLang="zh-CN" b="1" dirty="0" smtClean="0">
                <a:solidFill>
                  <a:srgbClr val="FF0000"/>
                </a:solidFill>
              </a:rPr>
              <a:t>Uniform </a:t>
            </a:r>
            <a:r>
              <a:rPr lang="en-US" altLang="zh-CN" b="1" dirty="0">
                <a:solidFill>
                  <a:srgbClr val="FF0000"/>
                </a:solidFill>
              </a:rPr>
              <a:t>weighting on missing data</a:t>
            </a:r>
            <a:r>
              <a:rPr lang="en-US" altLang="zh-CN" b="1" dirty="0" smtClean="0">
                <a:solidFill>
                  <a:srgbClr val="FF0000"/>
                </a:solidFill>
              </a:rPr>
              <a:t>.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cxnSp>
        <p:nvCxnSpPr>
          <p:cNvPr id="9" name="直线连接符 8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4191000" y="1447800"/>
            <a:ext cx="0" cy="5410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7"/>
          <p:cNvCxnSpPr/>
          <p:nvPr/>
        </p:nvCxnSpPr>
        <p:spPr>
          <a:xfrm>
            <a:off x="0" y="21336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09600" y="1447800"/>
            <a:ext cx="2944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smtClean="0"/>
              <a:t>Pair-wise Ranking Method</a:t>
            </a:r>
          </a:p>
          <a:p>
            <a:r>
              <a:rPr kumimoji="1" lang="en-US" altLang="zh-CN" b="1" dirty="0" smtClean="0"/>
              <a:t>(BPR, </a:t>
            </a:r>
            <a:r>
              <a:rPr kumimoji="1" lang="en-US" altLang="zh-CN" b="1" dirty="0" err="1" smtClean="0"/>
              <a:t>Rendle</a:t>
            </a:r>
            <a:r>
              <a:rPr kumimoji="1" lang="en-US" altLang="zh-CN" b="1" dirty="0" smtClean="0"/>
              <a:t> et al, UAI 2009)</a:t>
            </a:r>
            <a:endParaRPr kumimoji="1" lang="zh-CN" altLang="en-US" b="1" dirty="0"/>
          </a:p>
        </p:txBody>
      </p:sp>
      <p:sp>
        <p:nvSpPr>
          <p:cNvPr id="38" name="文本框 37"/>
          <p:cNvSpPr txBox="1"/>
          <p:nvPr/>
        </p:nvSpPr>
        <p:spPr>
          <a:xfrm>
            <a:off x="5219215" y="1456492"/>
            <a:ext cx="296838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Regression-based </a:t>
            </a:r>
            <a:r>
              <a:rPr lang="en-US" altLang="zh-CN" sz="2000" b="1" dirty="0" smtClean="0"/>
              <a:t>Method</a:t>
            </a:r>
            <a:endParaRPr lang="en-US" altLang="zh-CN" sz="2000" b="1" dirty="0"/>
          </a:p>
          <a:p>
            <a:pPr algn="ctr"/>
            <a:r>
              <a:rPr lang="en-US" altLang="zh-CN" b="1" dirty="0"/>
              <a:t>(WALS, </a:t>
            </a:r>
            <a:r>
              <a:rPr lang="en-US" altLang="zh-CN" b="1" i="1" dirty="0"/>
              <a:t>Hu et al, ICDM 2008</a:t>
            </a:r>
            <a:r>
              <a:rPr lang="en-US" altLang="zh-CN" b="1" dirty="0" smtClean="0"/>
              <a:t>)</a:t>
            </a:r>
            <a:endParaRPr lang="en-US" altLang="zh-CN" b="1" dirty="0"/>
          </a:p>
        </p:txBody>
      </p:sp>
      <p:sp>
        <p:nvSpPr>
          <p:cNvPr id="22" name="矩形 21"/>
          <p:cNvSpPr/>
          <p:nvPr/>
        </p:nvSpPr>
        <p:spPr>
          <a:xfrm>
            <a:off x="609600" y="2133600"/>
            <a:ext cx="2953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/>
              <a:t>Sampling negative instances:</a:t>
            </a:r>
          </a:p>
        </p:txBody>
      </p:sp>
      <p:sp>
        <p:nvSpPr>
          <p:cNvPr id="23" name="矩形 22"/>
          <p:cNvSpPr/>
          <p:nvPr/>
        </p:nvSpPr>
        <p:spPr>
          <a:xfrm>
            <a:off x="5029200" y="2133600"/>
            <a:ext cx="37120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b="1" dirty="0"/>
              <a:t>Treating all missing data as negative: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4267200" y="4038600"/>
            <a:ext cx="4648200" cy="1569660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Address the effectiveness and efficiency issue of regression method.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94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 animBg="1"/>
      <p:bldP spid="35" grpId="0"/>
      <p:bldP spid="36" grpId="0"/>
      <p:bldP spid="42" grpId="0"/>
      <p:bldP spid="3" grpId="0"/>
      <p:bldP spid="5" grpId="0" animBg="1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245794"/>
                </a:solidFill>
              </a:rPr>
              <a:t>Drawbacks of Existing Methods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245794"/>
                </a:solidFill>
              </a:rPr>
              <a:t>(whole-data based)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367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019800" y="6138446"/>
            <a:ext cx="94019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Tag Rank</a:t>
            </a:r>
            <a:endParaRPr lang="en-US" sz="1600" b="1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995864" cy="115212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Uniform Weighting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- Limits model’s fidelity and flexibility </a:t>
            </a:r>
            <a:endParaRPr 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58169"/>
            <a:ext cx="8676456" cy="5131371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Uniform weighting on missing data assumes that </a:t>
            </a:r>
          </a:p>
          <a:p>
            <a:pPr marL="0" indent="0">
              <a:buNone/>
            </a:pPr>
            <a:r>
              <a:rPr lang="en-US" sz="2000" i="1" dirty="0" smtClean="0"/>
              <a:t>      “</a:t>
            </a:r>
            <a:r>
              <a:rPr lang="en-US" sz="2000" i="1" dirty="0"/>
              <a:t>all missing entries are equally likely to be a negative assessment.”</a:t>
            </a:r>
          </a:p>
          <a:p>
            <a:pPr lvl="1"/>
            <a:r>
              <a:rPr lang="en-US" sz="1800" dirty="0" smtClean="0"/>
              <a:t>The design choice is for the optimization efficiency --- an efficient ALS algorithm (</a:t>
            </a:r>
            <a:r>
              <a:rPr lang="en-US" sz="1800" i="1" dirty="0" smtClean="0"/>
              <a:t>Hu, </a:t>
            </a:r>
            <a:r>
              <a:rPr lang="en-US" sz="1800" i="1" dirty="0"/>
              <a:t>ICDM 2008</a:t>
            </a:r>
            <a:r>
              <a:rPr lang="en-US" sz="1800" dirty="0" smtClean="0"/>
              <a:t>) can be derived with uniform weighting.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However, such an assumption is unrealistic.</a:t>
            </a:r>
          </a:p>
          <a:p>
            <a:pPr lvl="1"/>
            <a:r>
              <a:rPr lang="en-US" sz="1800" dirty="0" smtClean="0"/>
              <a:t>Item popularity is typically non-uniformly distributed.</a:t>
            </a:r>
          </a:p>
          <a:p>
            <a:pPr lvl="1"/>
            <a:r>
              <a:rPr lang="en-US" sz="1800" dirty="0" smtClean="0"/>
              <a:t>Popular items are more likely to be known by users.</a:t>
            </a:r>
          </a:p>
          <a:p>
            <a:endParaRPr lang="en-US" sz="20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898" y="3842266"/>
            <a:ext cx="2715570" cy="2362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845" y="3842266"/>
            <a:ext cx="2712155" cy="2362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90273" y="3623846"/>
            <a:ext cx="217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Tag: </a:t>
            </a:r>
            <a:r>
              <a:rPr lang="en-US" sz="1600" b="1" dirty="0"/>
              <a:t>ECML'09 Challenge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122117" y="3623846"/>
            <a:ext cx="10663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BBC Video</a:t>
            </a:r>
            <a:endParaRPr lang="en-US" sz="16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049123" y="6128266"/>
            <a:ext cx="1151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Video Rank</a:t>
            </a:r>
            <a:endParaRPr lang="en-US" sz="1600" b="1" dirty="0"/>
          </a:p>
        </p:txBody>
      </p:sp>
      <p:sp>
        <p:nvSpPr>
          <p:cNvPr id="11" name="文本框 10"/>
          <p:cNvSpPr txBox="1"/>
          <p:nvPr/>
        </p:nvSpPr>
        <p:spPr>
          <a:xfrm rot="10800000">
            <a:off x="788313" y="3962400"/>
            <a:ext cx="430887" cy="18068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b="1" dirty="0" smtClean="0"/>
              <a:t>Selection Frequency</a:t>
            </a:r>
            <a:endParaRPr lang="en-US" sz="1600" b="1" dirty="0"/>
          </a:p>
        </p:txBody>
      </p:sp>
      <p:sp>
        <p:nvSpPr>
          <p:cNvPr id="12" name="文本框 11"/>
          <p:cNvSpPr txBox="1"/>
          <p:nvPr/>
        </p:nvSpPr>
        <p:spPr>
          <a:xfrm rot="10800000">
            <a:off x="4522113" y="3976255"/>
            <a:ext cx="430887" cy="180684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600" b="1" dirty="0" smtClean="0"/>
              <a:t>Selection Frequency</a:t>
            </a:r>
            <a:endParaRPr lang="en-US" sz="1600" b="1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5B9EA-579D-4E82-A1B2-247215221A92}" type="slidenum">
              <a:rPr lang="en-SG" smtClean="0"/>
              <a:pPr/>
              <a:t>8</a:t>
            </a:fld>
            <a:endParaRPr lang="en-SG" dirty="0"/>
          </a:p>
        </p:txBody>
      </p:sp>
      <p:sp>
        <p:nvSpPr>
          <p:cNvPr id="10" name="文本框 9"/>
          <p:cNvSpPr txBox="1"/>
          <p:nvPr/>
        </p:nvSpPr>
        <p:spPr>
          <a:xfrm>
            <a:off x="1376855" y="6519446"/>
            <a:ext cx="3647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Figures adopt from </a:t>
            </a:r>
            <a:r>
              <a:rPr lang="en-US" sz="1600" b="1" dirty="0" err="1" smtClean="0">
                <a:solidFill>
                  <a:schemeClr val="bg1"/>
                </a:solidFill>
              </a:rPr>
              <a:t>Rendle</a:t>
            </a:r>
            <a:r>
              <a:rPr lang="en-US" sz="1600" b="1" dirty="0" smtClean="0">
                <a:solidFill>
                  <a:schemeClr val="bg1"/>
                </a:solidFill>
              </a:rPr>
              <a:t>, WSDM 2014.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588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7" grpId="0"/>
      <p:bldP spid="8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 Efficiency</a:t>
            </a:r>
            <a:br>
              <a:rPr lang="en-US" dirty="0"/>
            </a:br>
            <a:r>
              <a:rPr lang="en-US" dirty="0"/>
              <a:t>- Difficult to support online learning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4800600"/>
          </a:xfrm>
        </p:spPr>
        <p:txBody>
          <a:bodyPr/>
          <a:lstStyle/>
          <a:p>
            <a:r>
              <a:rPr lang="en-US" dirty="0" smtClean="0"/>
              <a:t>An analytical solution known as </a:t>
            </a:r>
            <a:r>
              <a:rPr lang="en-US" i="1" dirty="0" smtClean="0"/>
              <a:t>ridge regression</a:t>
            </a:r>
          </a:p>
          <a:p>
            <a:pPr lvl="1"/>
            <a:r>
              <a:rPr lang="en-US" dirty="0" smtClean="0"/>
              <a:t>Vector-wise ALS</a:t>
            </a:r>
          </a:p>
          <a:p>
            <a:pPr lvl="1"/>
            <a:r>
              <a:rPr lang="en-US" dirty="0" smtClean="0"/>
              <a:t>Time complexity: </a:t>
            </a:r>
            <a:r>
              <a:rPr lang="en-US" i="1" dirty="0" smtClean="0"/>
              <a:t>O((M+N)K</a:t>
            </a:r>
            <a:r>
              <a:rPr lang="en-US" i="1" baseline="30000" dirty="0" smtClean="0"/>
              <a:t>3</a:t>
            </a:r>
            <a:r>
              <a:rPr lang="en-US" i="1" dirty="0" smtClean="0"/>
              <a:t> + </a:t>
            </a:r>
            <a:r>
              <a:rPr lang="en-US" i="1" dirty="0" smtClean="0">
                <a:solidFill>
                  <a:srgbClr val="245794"/>
                </a:solidFill>
              </a:rPr>
              <a:t>MNK</a:t>
            </a:r>
            <a:r>
              <a:rPr lang="en-US" i="1" baseline="30000" dirty="0" smtClean="0">
                <a:solidFill>
                  <a:srgbClr val="245794"/>
                </a:solidFill>
              </a:rPr>
              <a:t>2</a:t>
            </a:r>
            <a:r>
              <a:rPr lang="en-US" i="1" dirty="0" smtClean="0"/>
              <a:t>)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	</a:t>
            </a:r>
            <a:r>
              <a:rPr lang="en-US" sz="2000" dirty="0" smtClean="0"/>
              <a:t>M: </a:t>
            </a:r>
            <a:r>
              <a:rPr lang="en-US" altLang="zh-CN" sz="2000" dirty="0" smtClean="0"/>
              <a:t># of items, N: # of users, K: # of latent factors</a:t>
            </a:r>
            <a:endParaRPr lang="en-US" dirty="0" smtClean="0"/>
          </a:p>
          <a:p>
            <a:r>
              <a:rPr lang="en-US" dirty="0" smtClean="0"/>
              <a:t>With the uniform weighting, Hu can reduce the complexity to </a:t>
            </a:r>
            <a:r>
              <a:rPr lang="en-US" i="1" dirty="0" smtClean="0"/>
              <a:t>O((M+N)K</a:t>
            </a:r>
            <a:r>
              <a:rPr lang="en-US" i="1" baseline="30000" dirty="0" smtClean="0"/>
              <a:t>3</a:t>
            </a:r>
            <a:r>
              <a:rPr lang="en-US" i="1" dirty="0" smtClean="0"/>
              <a:t> + |R|K</a:t>
            </a:r>
            <a:r>
              <a:rPr lang="en-US" i="1" baseline="30000" dirty="0" smtClean="0"/>
              <a:t>2</a:t>
            </a:r>
            <a:r>
              <a:rPr lang="en-US" i="1" dirty="0" smtClean="0"/>
              <a:t>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i="1" dirty="0"/>
              <a:t>	</a:t>
            </a:r>
            <a:r>
              <a:rPr lang="en-US" sz="2000" dirty="0" smtClean="0"/>
              <a:t>|R| denotes the number of observed entries.</a:t>
            </a:r>
          </a:p>
          <a:p>
            <a:r>
              <a:rPr lang="en-US" dirty="0" smtClean="0"/>
              <a:t>However, the complexity</a:t>
            </a:r>
            <a:r>
              <a:rPr lang="en-US" i="1" dirty="0" smtClean="0"/>
              <a:t> </a:t>
            </a:r>
            <a:r>
              <a:rPr lang="en-US" dirty="0" smtClean="0"/>
              <a:t>is too high for large dataset:</a:t>
            </a:r>
          </a:p>
          <a:p>
            <a:pPr lvl="1"/>
            <a:r>
              <a:rPr lang="en-US" altLang="zh-CN" i="1" dirty="0" smtClean="0"/>
              <a:t>K</a:t>
            </a:r>
            <a:r>
              <a:rPr lang="en-US" altLang="zh-CN" dirty="0" smtClean="0"/>
              <a:t> can be thousands for sufficient model expressiveness</a:t>
            </a:r>
          </a:p>
          <a:p>
            <a:pPr marL="457200" lvl="1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e.g. YouTube RS, which has over billions of users and videos.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781800" y="6553200"/>
            <a:ext cx="2133600" cy="365125"/>
          </a:xfrm>
        </p:spPr>
        <p:txBody>
          <a:bodyPr/>
          <a:lstStyle/>
          <a:p>
            <a:fld id="{7D75B9EA-579D-4E82-A1B2-247215221A92}" type="slidenum">
              <a:rPr lang="en-SG" smtClean="0"/>
              <a:pPr/>
              <a:t>9</a:t>
            </a:fld>
            <a:endParaRPr lang="en-SG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257800" y="2209800"/>
            <a:ext cx="762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19800" y="1905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245794"/>
                </a:solidFill>
              </a:rPr>
              <a:t>Scary complexity and unrealistic for practical usage</a:t>
            </a:r>
            <a:endParaRPr lang="en-US" dirty="0">
              <a:solidFill>
                <a:srgbClr val="2457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838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MS-Template 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LMS-Template (1)</Template>
  <TotalTime>8721</TotalTime>
  <Words>2005</Words>
  <Application>Microsoft Macintosh PowerPoint</Application>
  <PresentationFormat>全屏显示(4:3)</PresentationFormat>
  <Paragraphs>450</Paragraphs>
  <Slides>28</Slides>
  <Notes>28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29" baseType="lpstr">
      <vt:lpstr>LMS-Template (1)</vt:lpstr>
      <vt:lpstr>Fast Matrix Factorization for  Online Recommendation with  Implicit Feedback </vt:lpstr>
      <vt:lpstr>Value of Recommender System (RS)</vt:lpstr>
      <vt:lpstr>Collaborative Filtering (CF)</vt:lpstr>
      <vt:lpstr>Outline</vt:lpstr>
      <vt:lpstr>Matrix Factorization (MF)</vt:lpstr>
      <vt:lpstr>Previous Implicit MF Solutions</vt:lpstr>
      <vt:lpstr>PowerPoint 演示文稿</vt:lpstr>
      <vt:lpstr>Uniform Weighting - Limits model’s fidelity and flexibility </vt:lpstr>
      <vt:lpstr>Low Efficiency - Difficult to support online learning</vt:lpstr>
      <vt:lpstr>Importance of Online Learning for RS</vt:lpstr>
      <vt:lpstr>Key Features</vt:lpstr>
      <vt:lpstr>#1. Item-Oriented Weighting on Missing Data</vt:lpstr>
      <vt:lpstr>#2. Optimization (Coordinate Descent)</vt:lpstr>
      <vt:lpstr>#2.1 Efficient eALS Learner</vt:lpstr>
      <vt:lpstr>#2.2 Time Complexity</vt:lpstr>
      <vt:lpstr>#3. Online Incremental Learning</vt:lpstr>
      <vt:lpstr>Outline</vt:lpstr>
      <vt:lpstr>Dataset &amp; Baselines</vt:lpstr>
      <vt:lpstr>Offline Protocol (Static data)</vt:lpstr>
      <vt:lpstr>Compare whole-data based MF</vt:lpstr>
      <vt:lpstr>Compare with Sampled-based BPR</vt:lpstr>
      <vt:lpstr>Efficiency Comparison</vt:lpstr>
      <vt:lpstr>Online Protocol (dynamic data stream)</vt:lpstr>
      <vt:lpstr>Number of Online Iterations</vt:lpstr>
      <vt:lpstr>Compare dynamic MF methods</vt:lpstr>
      <vt:lpstr>Conclusion</vt:lpstr>
      <vt:lpstr>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Plan and Strategy on Research in 2012</dc:title>
  <dc:creator>workshop</dc:creator>
  <cp:lastModifiedBy>Xiangnan He</cp:lastModifiedBy>
  <cp:revision>1901</cp:revision>
  <dcterms:created xsi:type="dcterms:W3CDTF">2013-08-19T12:17:56Z</dcterms:created>
  <dcterms:modified xsi:type="dcterms:W3CDTF">2016-07-21T02:23:53Z</dcterms:modified>
</cp:coreProperties>
</file>