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24"/>
  </p:notesMasterIdLst>
  <p:sldIdLst>
    <p:sldId id="256" r:id="rId2"/>
    <p:sldId id="355" r:id="rId3"/>
    <p:sldId id="327" r:id="rId4"/>
    <p:sldId id="329" r:id="rId5"/>
    <p:sldId id="330" r:id="rId6"/>
    <p:sldId id="354" r:id="rId7"/>
    <p:sldId id="334" r:id="rId8"/>
    <p:sldId id="335" r:id="rId9"/>
    <p:sldId id="336" r:id="rId10"/>
    <p:sldId id="337" r:id="rId11"/>
    <p:sldId id="343" r:id="rId12"/>
    <p:sldId id="341" r:id="rId13"/>
    <p:sldId id="344" r:id="rId14"/>
    <p:sldId id="340" r:id="rId15"/>
    <p:sldId id="339" r:id="rId16"/>
    <p:sldId id="345" r:id="rId17"/>
    <p:sldId id="346" r:id="rId18"/>
    <p:sldId id="348" r:id="rId19"/>
    <p:sldId id="351" r:id="rId20"/>
    <p:sldId id="352" r:id="rId21"/>
    <p:sldId id="353" r:id="rId22"/>
    <p:sldId id="29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8819197" initials="h" lastIdx="1" clrIdx="0">
    <p:extLst>
      <p:ext uri="{19B8F6BF-5375-455C-9EA6-DF929625EA0E}">
        <p15:presenceInfo xmlns:p15="http://schemas.microsoft.com/office/powerpoint/2012/main" userId="he881919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794"/>
    <a:srgbClr val="0000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2" autoAdjust="0"/>
    <p:restoredTop sz="81060" autoAdjust="0"/>
  </p:normalViewPr>
  <p:slideViewPr>
    <p:cSldViewPr>
      <p:cViewPr varScale="1">
        <p:scale>
          <a:sx n="87" d="100"/>
          <a:sy n="87" d="100"/>
        </p:scale>
        <p:origin x="99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8" d="100"/>
          <a:sy n="88" d="100"/>
        </p:scale>
        <p:origin x="38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C2CB7-01F3-4F3B-A0F4-907E24D682D8}" type="datetimeFigureOut">
              <a:rPr lang="zh-CN" altLang="en-US" smtClean="0"/>
              <a:t>2017/4/10</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7AC8E-E0F4-40C3-8D74-662C403C6FBE}" type="slidenum">
              <a:rPr lang="zh-CN" altLang="en-US" smtClean="0"/>
              <a:t>‹#›</a:t>
            </a:fld>
            <a:endParaRPr lang="zh-CN" altLang="en-US"/>
          </a:p>
        </p:txBody>
      </p:sp>
    </p:spTree>
    <p:extLst>
      <p:ext uri="{BB962C8B-B14F-4D97-AF65-F5344CB8AC3E}">
        <p14:creationId xmlns:p14="http://schemas.microsoft.com/office/powerpoint/2010/main" val="3538074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baseline="0" dirty="0" smtClean="0"/>
          </a:p>
        </p:txBody>
      </p:sp>
      <p:sp>
        <p:nvSpPr>
          <p:cNvPr id="4" name="Slide Number Placeholder 3"/>
          <p:cNvSpPr>
            <a:spLocks noGrp="1"/>
          </p:cNvSpPr>
          <p:nvPr>
            <p:ph type="sldNum" sz="quarter" idx="10"/>
          </p:nvPr>
        </p:nvSpPr>
        <p:spPr/>
        <p:txBody>
          <a:bodyPr/>
          <a:lstStyle/>
          <a:p>
            <a:fld id="{E6F7AC8E-E0F4-40C3-8D74-662C403C6FBE}" type="slidenum">
              <a:rPr lang="zh-CN" altLang="en-US" smtClean="0"/>
              <a:t>1</a:t>
            </a:fld>
            <a:endParaRPr lang="zh-CN" altLang="en-US"/>
          </a:p>
        </p:txBody>
      </p:sp>
    </p:spTree>
    <p:extLst>
      <p:ext uri="{BB962C8B-B14F-4D97-AF65-F5344CB8AC3E}">
        <p14:creationId xmlns:p14="http://schemas.microsoft.com/office/powerpoint/2010/main" val="2265852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By generalization ability,</a:t>
            </a:r>
            <a:r>
              <a:rPr lang="en-US" baseline="0" dirty="0" smtClean="0"/>
              <a:t> we mean a model’s prediction performance on the unknown, test data. </a:t>
            </a:r>
          </a:p>
          <a:p>
            <a:endParaRPr lang="en-US" baseline="0" dirty="0" smtClean="0"/>
          </a:p>
          <a:p>
            <a:r>
              <a:rPr lang="en-US" baseline="0" dirty="0" smtClean="0"/>
              <a:t>By representation ability, we mean a model’s ability to fit the training data. </a:t>
            </a:r>
            <a:endParaRPr lang="en-US" dirty="0"/>
          </a:p>
        </p:txBody>
      </p:sp>
      <p:sp>
        <p:nvSpPr>
          <p:cNvPr id="4" name="灯片编号占位符 3"/>
          <p:cNvSpPr>
            <a:spLocks noGrp="1"/>
          </p:cNvSpPr>
          <p:nvPr>
            <p:ph type="sldNum" sz="quarter" idx="10"/>
          </p:nvPr>
        </p:nvSpPr>
        <p:spPr/>
        <p:txBody>
          <a:bodyPr/>
          <a:lstStyle/>
          <a:p>
            <a:fld id="{E6F7AC8E-E0F4-40C3-8D74-662C403C6FBE}" type="slidenum">
              <a:rPr lang="zh-CN" altLang="en-US" smtClean="0"/>
              <a:t>11</a:t>
            </a:fld>
            <a:endParaRPr lang="zh-CN" altLang="en-US"/>
          </a:p>
        </p:txBody>
      </p:sp>
    </p:spTree>
    <p:extLst>
      <p:ext uri="{BB962C8B-B14F-4D97-AF65-F5344CB8AC3E}">
        <p14:creationId xmlns:p14="http://schemas.microsoft.com/office/powerpoint/2010/main" val="3439145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6F7AC8E-E0F4-40C3-8D74-662C403C6FBE}" type="slidenum">
              <a:rPr lang="zh-CN" altLang="en-US" smtClean="0"/>
              <a:t>13</a:t>
            </a:fld>
            <a:endParaRPr lang="zh-CN" altLang="en-US"/>
          </a:p>
        </p:txBody>
      </p:sp>
    </p:spTree>
    <p:extLst>
      <p:ext uri="{BB962C8B-B14F-4D97-AF65-F5344CB8AC3E}">
        <p14:creationId xmlns:p14="http://schemas.microsoft.com/office/powerpoint/2010/main" val="1509325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6F7AC8E-E0F4-40C3-8D74-662C403C6FBE}" type="slidenum">
              <a:rPr lang="zh-CN" altLang="en-US" smtClean="0"/>
              <a:t>14</a:t>
            </a:fld>
            <a:endParaRPr lang="zh-CN" altLang="en-US"/>
          </a:p>
        </p:txBody>
      </p:sp>
    </p:spTree>
    <p:extLst>
      <p:ext uri="{BB962C8B-B14F-4D97-AF65-F5344CB8AC3E}">
        <p14:creationId xmlns:p14="http://schemas.microsoft.com/office/powerpoint/2010/main" val="124442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6F7AC8E-E0F4-40C3-8D74-662C403C6FBE}" type="slidenum">
              <a:rPr lang="zh-CN" altLang="en-US" smtClean="0"/>
              <a:t>17</a:t>
            </a:fld>
            <a:endParaRPr lang="zh-CN" altLang="en-US"/>
          </a:p>
        </p:txBody>
      </p:sp>
    </p:spTree>
    <p:extLst>
      <p:ext uri="{BB962C8B-B14F-4D97-AF65-F5344CB8AC3E}">
        <p14:creationId xmlns:p14="http://schemas.microsoft.com/office/powerpoint/2010/main" val="3166893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dirty="0" smtClean="0"/>
              <a:t>Three</a:t>
            </a:r>
            <a:r>
              <a:rPr lang="en-US" baseline="0" dirty="0" smtClean="0"/>
              <a:t>-layer MLP and </a:t>
            </a:r>
            <a:r>
              <a:rPr lang="en-US" baseline="0" dirty="0" err="1" smtClean="0"/>
              <a:t>NeuMF</a:t>
            </a:r>
            <a:r>
              <a:rPr lang="en-US" baseline="0" dirty="0" smtClean="0"/>
              <a:t>.</a:t>
            </a:r>
            <a:endParaRPr lang="en-US" dirty="0"/>
          </a:p>
        </p:txBody>
      </p:sp>
      <p:sp>
        <p:nvSpPr>
          <p:cNvPr id="4" name="灯片编号占位符 3"/>
          <p:cNvSpPr>
            <a:spLocks noGrp="1"/>
          </p:cNvSpPr>
          <p:nvPr>
            <p:ph type="sldNum" sz="quarter" idx="10"/>
          </p:nvPr>
        </p:nvSpPr>
        <p:spPr/>
        <p:txBody>
          <a:bodyPr/>
          <a:lstStyle/>
          <a:p>
            <a:fld id="{E6F7AC8E-E0F4-40C3-8D74-662C403C6FBE}" type="slidenum">
              <a:rPr lang="zh-CN" altLang="en-US" smtClean="0"/>
              <a:t>18</a:t>
            </a:fld>
            <a:endParaRPr lang="zh-CN" altLang="en-US"/>
          </a:p>
        </p:txBody>
      </p:sp>
    </p:spTree>
    <p:extLst>
      <p:ext uri="{BB962C8B-B14F-4D97-AF65-F5344CB8AC3E}">
        <p14:creationId xmlns:p14="http://schemas.microsoft.com/office/powerpoint/2010/main" val="354726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Since most</a:t>
            </a:r>
            <a:r>
              <a:rPr lang="en-US" baseline="0" dirty="0" smtClean="0"/>
              <a:t> existing recommenders use shallow models, we believe this work </a:t>
            </a:r>
            <a:r>
              <a:rPr lang="en-US" sz="1200" b="0" i="0" u="none" strike="noStrike" kern="1200" baseline="0" dirty="0" smtClean="0">
                <a:solidFill>
                  <a:schemeClr val="tx1"/>
                </a:solidFill>
                <a:latin typeface="+mn-lt"/>
                <a:ea typeface="+mn-ea"/>
                <a:cs typeface="+mn-cs"/>
              </a:rPr>
              <a:t>opens up a new avenue of research possibilities for recommendation based on deep learning.</a:t>
            </a:r>
            <a:endParaRPr lang="en-US" dirty="0"/>
          </a:p>
        </p:txBody>
      </p:sp>
      <p:sp>
        <p:nvSpPr>
          <p:cNvPr id="4" name="灯片编号占位符 3"/>
          <p:cNvSpPr>
            <a:spLocks noGrp="1"/>
          </p:cNvSpPr>
          <p:nvPr>
            <p:ph type="sldNum" sz="quarter" idx="10"/>
          </p:nvPr>
        </p:nvSpPr>
        <p:spPr/>
        <p:txBody>
          <a:bodyPr/>
          <a:lstStyle/>
          <a:p>
            <a:fld id="{E6F7AC8E-E0F4-40C3-8D74-662C403C6FBE}" type="slidenum">
              <a:rPr lang="zh-CN" altLang="en-US" smtClean="0"/>
              <a:t>21</a:t>
            </a:fld>
            <a:endParaRPr lang="zh-CN" altLang="en-US"/>
          </a:p>
        </p:txBody>
      </p:sp>
    </p:spTree>
    <p:extLst>
      <p:ext uri="{BB962C8B-B14F-4D97-AF65-F5344CB8AC3E}">
        <p14:creationId xmlns:p14="http://schemas.microsoft.com/office/powerpoint/2010/main" val="3977432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6F7AC8E-E0F4-40C3-8D74-662C403C6FBE}" type="slidenum">
              <a:rPr lang="zh-CN" altLang="en-US" smtClean="0"/>
              <a:t>22</a:t>
            </a:fld>
            <a:endParaRPr lang="zh-CN" altLang="en-US"/>
          </a:p>
        </p:txBody>
      </p:sp>
    </p:spTree>
    <p:extLst>
      <p:ext uri="{BB962C8B-B14F-4D97-AF65-F5344CB8AC3E}">
        <p14:creationId xmlns:p14="http://schemas.microsoft.com/office/powerpoint/2010/main" val="177215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Matrix</a:t>
            </a:r>
            <a:r>
              <a:rPr lang="en-US" baseline="0" dirty="0" smtClean="0"/>
              <a:t> factorization is known to be the most simple yet effective model for the collaborative filtering task. Basically, it models each user and item as a low-</a:t>
            </a:r>
            <a:r>
              <a:rPr lang="en-US" baseline="0" dirty="0" err="1" smtClean="0"/>
              <a:t>dimentional</a:t>
            </a:r>
            <a:r>
              <a:rPr lang="en-US" baseline="0" dirty="0" smtClean="0"/>
              <a:t> latent vector, and estimates an interaction between user and item as the inner product of their latent vectors. </a:t>
            </a:r>
            <a:endParaRPr lang="en-US" dirty="0"/>
          </a:p>
        </p:txBody>
      </p:sp>
      <p:sp>
        <p:nvSpPr>
          <p:cNvPr id="4" name="灯片编号占位符 3"/>
          <p:cNvSpPr>
            <a:spLocks noGrp="1"/>
          </p:cNvSpPr>
          <p:nvPr>
            <p:ph type="sldNum" sz="quarter" idx="10"/>
          </p:nvPr>
        </p:nvSpPr>
        <p:spPr/>
        <p:txBody>
          <a:bodyPr/>
          <a:lstStyle/>
          <a:p>
            <a:fld id="{E6F7AC8E-E0F4-40C3-8D74-662C403C6FBE}" type="slidenum">
              <a:rPr lang="zh-CN" altLang="en-US" smtClean="0"/>
              <a:t>2</a:t>
            </a:fld>
            <a:endParaRPr lang="zh-CN" altLang="en-US"/>
          </a:p>
        </p:txBody>
      </p:sp>
    </p:spTree>
    <p:extLst>
      <p:ext uri="{BB962C8B-B14F-4D97-AF65-F5344CB8AC3E}">
        <p14:creationId xmlns:p14="http://schemas.microsoft.com/office/powerpoint/2010/main" val="3101790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6F7AC8E-E0F4-40C3-8D74-662C403C6FBE}" type="slidenum">
              <a:rPr lang="zh-CN" altLang="en-US" smtClean="0"/>
              <a:t>3</a:t>
            </a:fld>
            <a:endParaRPr lang="zh-CN" altLang="en-US"/>
          </a:p>
        </p:txBody>
      </p:sp>
    </p:spTree>
    <p:extLst>
      <p:ext uri="{BB962C8B-B14F-4D97-AF65-F5344CB8AC3E}">
        <p14:creationId xmlns:p14="http://schemas.microsoft.com/office/powerpoint/2010/main" val="2253959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6F7AC8E-E0F4-40C3-8D74-662C403C6FBE}" type="slidenum">
              <a:rPr lang="zh-CN" altLang="en-US" smtClean="0"/>
              <a:t>4</a:t>
            </a:fld>
            <a:endParaRPr lang="zh-CN" altLang="en-US"/>
          </a:p>
        </p:txBody>
      </p:sp>
    </p:spTree>
    <p:extLst>
      <p:ext uri="{BB962C8B-B14F-4D97-AF65-F5344CB8AC3E}">
        <p14:creationId xmlns:p14="http://schemas.microsoft.com/office/powerpoint/2010/main" val="262041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 work tackles</a:t>
            </a:r>
            <a:r>
              <a:rPr lang="en-US" baseline="0" dirty="0" smtClean="0"/>
              <a:t> the recommendation problem by utilizing the deep learning techniques. As such we position our work as the intersect of the two areas. In the next, we will review some recent work that use deep learning from recommender systems. </a:t>
            </a:r>
            <a:endParaRPr lang="en-US" dirty="0"/>
          </a:p>
        </p:txBody>
      </p:sp>
      <p:sp>
        <p:nvSpPr>
          <p:cNvPr id="4" name="灯片编号占位符 3"/>
          <p:cNvSpPr>
            <a:spLocks noGrp="1"/>
          </p:cNvSpPr>
          <p:nvPr>
            <p:ph type="sldNum" sz="quarter" idx="10"/>
          </p:nvPr>
        </p:nvSpPr>
        <p:spPr/>
        <p:txBody>
          <a:bodyPr/>
          <a:lstStyle/>
          <a:p>
            <a:fld id="{E6F7AC8E-E0F4-40C3-8D74-662C403C6FBE}" type="slidenum">
              <a:rPr lang="zh-CN" altLang="en-US" smtClean="0"/>
              <a:t>5</a:t>
            </a:fld>
            <a:endParaRPr lang="zh-CN" altLang="en-US"/>
          </a:p>
        </p:txBody>
      </p:sp>
    </p:spTree>
    <p:extLst>
      <p:ext uri="{BB962C8B-B14F-4D97-AF65-F5344CB8AC3E}">
        <p14:creationId xmlns:p14="http://schemas.microsoft.com/office/powerpoint/2010/main" val="2751014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6F7AC8E-E0F4-40C3-8D74-662C403C6FBE}" type="slidenum">
              <a:rPr lang="zh-CN" altLang="en-US" smtClean="0"/>
              <a:t>7</a:t>
            </a:fld>
            <a:endParaRPr lang="zh-CN" altLang="en-US"/>
          </a:p>
        </p:txBody>
      </p:sp>
    </p:spTree>
    <p:extLst>
      <p:ext uri="{BB962C8B-B14F-4D97-AF65-F5344CB8AC3E}">
        <p14:creationId xmlns:p14="http://schemas.microsoft.com/office/powerpoint/2010/main" val="42303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NCF adopts two pathways to model users and items. </a:t>
            </a:r>
            <a:endParaRPr lang="en-US" dirty="0"/>
          </a:p>
        </p:txBody>
      </p:sp>
      <p:sp>
        <p:nvSpPr>
          <p:cNvPr id="4" name="灯片编号占位符 3"/>
          <p:cNvSpPr>
            <a:spLocks noGrp="1"/>
          </p:cNvSpPr>
          <p:nvPr>
            <p:ph type="sldNum" sz="quarter" idx="10"/>
          </p:nvPr>
        </p:nvSpPr>
        <p:spPr/>
        <p:txBody>
          <a:bodyPr/>
          <a:lstStyle/>
          <a:p>
            <a:fld id="{E6F7AC8E-E0F4-40C3-8D74-662C403C6FBE}" type="slidenum">
              <a:rPr lang="zh-CN" altLang="en-US" smtClean="0"/>
              <a:t>8</a:t>
            </a:fld>
            <a:endParaRPr lang="zh-CN" altLang="en-US"/>
          </a:p>
        </p:txBody>
      </p:sp>
    </p:spTree>
    <p:extLst>
      <p:ext uri="{BB962C8B-B14F-4D97-AF65-F5344CB8AC3E}">
        <p14:creationId xmlns:p14="http://schemas.microsoft.com/office/powerpoint/2010/main" val="186518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MF is the most popular model for recommendation and has been investigated extensively in literature, being able to recover it allows NCF to simulate a large family of factorization models, such as SVD++, </a:t>
            </a:r>
            <a:r>
              <a:rPr lang="en-US" sz="1200" b="0" i="0" u="none" strike="noStrike" kern="1200" baseline="0" dirty="0" err="1" smtClean="0">
                <a:solidFill>
                  <a:schemeClr val="tx1"/>
                </a:solidFill>
                <a:latin typeface="+mn-lt"/>
                <a:ea typeface="+mn-ea"/>
                <a:cs typeface="+mn-cs"/>
              </a:rPr>
              <a:t>timeSVD</a:t>
            </a:r>
            <a:r>
              <a:rPr lang="en-US" sz="1200" b="0" i="0" u="none" strike="noStrike" kern="1200" baseline="0" dirty="0" smtClean="0">
                <a:solidFill>
                  <a:schemeClr val="tx1"/>
                </a:solidFill>
                <a:latin typeface="+mn-lt"/>
                <a:ea typeface="+mn-ea"/>
                <a:cs typeface="+mn-cs"/>
              </a:rPr>
              <a:t> and Factorization Machines. </a:t>
            </a:r>
            <a:endParaRPr lang="en-US" dirty="0"/>
          </a:p>
        </p:txBody>
      </p:sp>
      <p:sp>
        <p:nvSpPr>
          <p:cNvPr id="4" name="灯片编号占位符 3"/>
          <p:cNvSpPr>
            <a:spLocks noGrp="1"/>
          </p:cNvSpPr>
          <p:nvPr>
            <p:ph type="sldNum" sz="quarter" idx="10"/>
          </p:nvPr>
        </p:nvSpPr>
        <p:spPr/>
        <p:txBody>
          <a:bodyPr/>
          <a:lstStyle/>
          <a:p>
            <a:fld id="{E6F7AC8E-E0F4-40C3-8D74-662C403C6FBE}" type="slidenum">
              <a:rPr lang="zh-CN" altLang="en-US" smtClean="0"/>
              <a:t>9</a:t>
            </a:fld>
            <a:endParaRPr lang="zh-CN" altLang="en-US"/>
          </a:p>
        </p:txBody>
      </p:sp>
    </p:spTree>
    <p:extLst>
      <p:ext uri="{BB962C8B-B14F-4D97-AF65-F5344CB8AC3E}">
        <p14:creationId xmlns:p14="http://schemas.microsoft.com/office/powerpoint/2010/main" val="219401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6F7AC8E-E0F4-40C3-8D74-662C403C6FBE}" type="slidenum">
              <a:rPr lang="zh-CN" altLang="en-US" smtClean="0"/>
              <a:t>10</a:t>
            </a:fld>
            <a:endParaRPr lang="zh-CN" altLang="en-US"/>
          </a:p>
        </p:txBody>
      </p:sp>
    </p:spTree>
    <p:extLst>
      <p:ext uri="{BB962C8B-B14F-4D97-AF65-F5344CB8AC3E}">
        <p14:creationId xmlns:p14="http://schemas.microsoft.com/office/powerpoint/2010/main" val="3949329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3568" y="2204864"/>
            <a:ext cx="7772400" cy="1470025"/>
          </a:xfrm>
        </p:spPr>
        <p:txBody>
          <a:bodyPr/>
          <a:lstStyle>
            <a:lvl1pPr>
              <a:defRPr b="1" cap="none" spc="0">
                <a:ln>
                  <a:noFill/>
                </a:ln>
                <a:solidFill>
                  <a:schemeClr val="tx2">
                    <a:lumMod val="75000"/>
                  </a:schemeClr>
                </a:solidFill>
                <a:effectLst/>
                <a:latin typeface="+mj-lt"/>
                <a:cs typeface="Microsoft Sans Serif" pitchFamily="34" charset="0"/>
              </a:defRPr>
            </a:lvl1pPr>
          </a:lstStyle>
          <a:p>
            <a:r>
              <a:rPr lang="en-US" dirty="0" smtClean="0"/>
              <a:t>Click to edit Master title style </a:t>
            </a:r>
            <a:endParaRPr lang="en-SG" dirty="0"/>
          </a:p>
        </p:txBody>
      </p:sp>
      <p:sp>
        <p:nvSpPr>
          <p:cNvPr id="3" name="Subtitle 2"/>
          <p:cNvSpPr>
            <a:spLocks noGrp="1"/>
          </p:cNvSpPr>
          <p:nvPr>
            <p:ph type="subTitle" idx="1" hasCustomPrompt="1"/>
          </p:nvPr>
        </p:nvSpPr>
        <p:spPr>
          <a:xfrm>
            <a:off x="1331640" y="4149080"/>
            <a:ext cx="6472808" cy="12961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 style</a:t>
            </a:r>
            <a:endParaRPr lang="en-SG" dirty="0"/>
          </a:p>
        </p:txBody>
      </p:sp>
      <p:sp>
        <p:nvSpPr>
          <p:cNvPr id="4" name="灯片编号占位符 3"/>
          <p:cNvSpPr>
            <a:spLocks noGrp="1"/>
          </p:cNvSpPr>
          <p:nvPr>
            <p:ph type="sldNum" sz="quarter" idx="10"/>
          </p:nvPr>
        </p:nvSpPr>
        <p:spPr/>
        <p:txBody>
          <a:bodyPr/>
          <a:lstStyle/>
          <a:p>
            <a:fld id="{7D75B9EA-579D-4E82-A1B2-247215221A92}" type="slidenum">
              <a:rPr lang="en-SG" smtClean="0"/>
              <a:pPr/>
              <a:t>‹#›</a:t>
            </a:fld>
            <a:endParaRPr lang="en-SG" dirty="0"/>
          </a:p>
        </p:txBody>
      </p:sp>
    </p:spTree>
    <p:extLst>
      <p:ext uri="{BB962C8B-B14F-4D97-AF65-F5344CB8AC3E}">
        <p14:creationId xmlns:p14="http://schemas.microsoft.com/office/powerpoint/2010/main" val="10132354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5536" y="188640"/>
            <a:ext cx="6517481" cy="1152128"/>
          </a:xfrm>
          <a:solidFill>
            <a:schemeClr val="bg1">
              <a:alpha val="17000"/>
            </a:schemeClr>
          </a:solidFill>
        </p:spPr>
        <p:txBody>
          <a:bodyPr anchor="ctr">
            <a:normAutofit/>
          </a:bodyPr>
          <a:lstStyle>
            <a:lvl1pPr algn="l">
              <a:defRPr sz="3600" b="1" cap="none" spc="0" baseline="0">
                <a:ln w="18415" cmpd="sng">
                  <a:noFill/>
                  <a:prstDash val="solid"/>
                </a:ln>
                <a:solidFill>
                  <a:schemeClr val="accent1">
                    <a:lumMod val="75000"/>
                  </a:schemeClr>
                </a:solidFill>
                <a:effectLst/>
              </a:defRPr>
            </a:lvl1pPr>
          </a:lstStyle>
          <a:p>
            <a:r>
              <a:rPr lang="en-US" dirty="0" smtClean="0"/>
              <a:t>HEAD ABOUT SOMETHING </a:t>
            </a:r>
            <a:endParaRPr lang="en-SG" dirty="0"/>
          </a:p>
        </p:txBody>
      </p:sp>
      <p:sp>
        <p:nvSpPr>
          <p:cNvPr id="3" name="Content Placeholder 2"/>
          <p:cNvSpPr>
            <a:spLocks noGrp="1"/>
          </p:cNvSpPr>
          <p:nvPr>
            <p:ph idx="1" hasCustomPrompt="1"/>
          </p:nvPr>
        </p:nvSpPr>
        <p:spPr>
          <a:xfrm>
            <a:off x="467544" y="1700808"/>
            <a:ext cx="8229600" cy="4597971"/>
          </a:xfrm>
        </p:spPr>
        <p:txBody>
          <a:bodyPr>
            <a:norm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400" b="0"/>
            </a:lvl1pPr>
            <a:lvl2pPr>
              <a:defRPr sz="2200"/>
            </a:lvl2pPr>
            <a:lvl3pPr>
              <a:defRPr sz="2000"/>
            </a:lvl3pPr>
            <a:lvl4pPr>
              <a:defRPr sz="1800"/>
            </a:lvl4pPr>
            <a:lvl5pPr>
              <a:defRPr sz="1800"/>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Click to edit Master Click to edit Master title style</a:t>
            </a:r>
            <a:endParaRPr lang="en-SG" dirty="0" smtClean="0"/>
          </a:p>
          <a:p>
            <a:pPr lvl="0"/>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12"/>
          </p:nvPr>
        </p:nvSpPr>
        <p:spPr>
          <a:xfrm>
            <a:off x="6781800" y="6492875"/>
            <a:ext cx="2133600" cy="365125"/>
          </a:xfrm>
        </p:spPr>
        <p:txBody>
          <a:bodyPr/>
          <a:lstStyle>
            <a:lvl1pPr>
              <a:defRPr sz="1400" b="1">
                <a:solidFill>
                  <a:schemeClr val="bg1"/>
                </a:solidFill>
              </a:defRPr>
            </a:lvl1pPr>
          </a:lstStyle>
          <a:p>
            <a:fld id="{7D75B9EA-579D-4E82-A1B2-247215221A92}" type="slidenum">
              <a:rPr lang="en-SG" smtClean="0"/>
              <a:pPr/>
              <a:t>‹#›</a:t>
            </a:fld>
            <a:endParaRPr lang="en-SG" dirty="0"/>
          </a:p>
        </p:txBody>
      </p:sp>
    </p:spTree>
    <p:extLst>
      <p:ext uri="{BB962C8B-B14F-4D97-AF65-F5344CB8AC3E}">
        <p14:creationId xmlns:p14="http://schemas.microsoft.com/office/powerpoint/2010/main" val="37991006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d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576" y="2276872"/>
            <a:ext cx="7772400" cy="1362075"/>
          </a:xfrm>
        </p:spPr>
        <p:txBody>
          <a:bodyPr anchor="t"/>
          <a:lstStyle>
            <a:lvl1pPr algn="l">
              <a:defRPr sz="4000" b="1" cap="all">
                <a:solidFill>
                  <a:schemeClr val="tx2">
                    <a:lumMod val="75000"/>
                  </a:schemeClr>
                </a:solidFill>
              </a:defRPr>
            </a:lvl1pPr>
          </a:lstStyle>
          <a:p>
            <a:r>
              <a:rPr lang="en-US" altLang="zh-CN" smtClean="0"/>
              <a:t>Click to edit Master title style</a:t>
            </a:r>
            <a:endParaRPr lang="en-SG" dirty="0"/>
          </a:p>
        </p:txBody>
      </p:sp>
      <p:sp>
        <p:nvSpPr>
          <p:cNvPr id="3" name="Text Placeholder 2"/>
          <p:cNvSpPr>
            <a:spLocks noGrp="1"/>
          </p:cNvSpPr>
          <p:nvPr>
            <p:ph type="body" idx="1"/>
          </p:nvPr>
        </p:nvSpPr>
        <p:spPr>
          <a:xfrm>
            <a:off x="755576" y="3861049"/>
            <a:ext cx="7772400" cy="43204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Tree>
    <p:extLst>
      <p:ext uri="{BB962C8B-B14F-4D97-AF65-F5344CB8AC3E}">
        <p14:creationId xmlns:p14="http://schemas.microsoft.com/office/powerpoint/2010/main" val="4341366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SG"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SG"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5B9EA-579D-4E82-A1B2-247215221A92}" type="slidenum">
              <a:rPr lang="en-SG" smtClean="0"/>
              <a:pPr/>
              <a:t>‹#›</a:t>
            </a:fld>
            <a:endParaRPr lang="en-SG" dirty="0"/>
          </a:p>
        </p:txBody>
      </p:sp>
    </p:spTree>
    <p:extLst>
      <p:ext uri="{BB962C8B-B14F-4D97-AF65-F5344CB8AC3E}">
        <p14:creationId xmlns:p14="http://schemas.microsoft.com/office/powerpoint/2010/main" val="209750481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github.com/hexiangnan/neural_collaborative_filtering" TargetMode="Externa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219200"/>
            <a:ext cx="8305800" cy="2389014"/>
          </a:xfrm>
        </p:spPr>
        <p:txBody>
          <a:bodyPr>
            <a:normAutofit/>
          </a:bodyPr>
          <a:lstStyle/>
          <a:p>
            <a:r>
              <a:rPr lang="en-US" sz="3600" dirty="0" smtClean="0"/>
              <a:t>N</a:t>
            </a:r>
            <a:r>
              <a:rPr lang="en-US" altLang="zh-CN" sz="3600" dirty="0" smtClean="0"/>
              <a:t>eural Collaborative Filtering</a:t>
            </a:r>
            <a:endParaRPr lang="en-SG" sz="3100" dirty="0"/>
          </a:p>
        </p:txBody>
      </p:sp>
      <p:sp>
        <p:nvSpPr>
          <p:cNvPr id="5" name="Title 1"/>
          <p:cNvSpPr txBox="1">
            <a:spLocks/>
          </p:cNvSpPr>
          <p:nvPr/>
        </p:nvSpPr>
        <p:spPr>
          <a:xfrm>
            <a:off x="533400" y="2819400"/>
            <a:ext cx="8077200" cy="2895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cap="none" spc="0">
                <a:ln>
                  <a:noFill/>
                </a:ln>
                <a:solidFill>
                  <a:schemeClr val="tx2">
                    <a:lumMod val="75000"/>
                  </a:schemeClr>
                </a:solidFill>
                <a:effectLst/>
                <a:latin typeface="+mj-lt"/>
                <a:ea typeface="+mj-ea"/>
                <a:cs typeface="Microsoft Sans Serif" pitchFamily="34" charset="0"/>
              </a:defRPr>
            </a:lvl1pPr>
          </a:lstStyle>
          <a:p>
            <a:r>
              <a:rPr lang="en-US" sz="2400" dirty="0" smtClean="0">
                <a:solidFill>
                  <a:schemeClr val="tx1"/>
                </a:solidFill>
              </a:rPr>
              <a:t>He Xiangnan</a:t>
            </a:r>
            <a:r>
              <a:rPr lang="en-US" sz="2400" b="0" baseline="30000" dirty="0" smtClean="0">
                <a:solidFill>
                  <a:schemeClr val="tx1"/>
                </a:solidFill>
              </a:rPr>
              <a:t>1</a:t>
            </a:r>
            <a:r>
              <a:rPr lang="en-US" sz="2400" dirty="0" smtClean="0">
                <a:solidFill>
                  <a:schemeClr val="tx1"/>
                </a:solidFill>
              </a:rPr>
              <a:t>, </a:t>
            </a:r>
            <a:r>
              <a:rPr lang="en-US" sz="2400" b="0" dirty="0" smtClean="0">
                <a:solidFill>
                  <a:schemeClr val="tx1"/>
                </a:solidFill>
              </a:rPr>
              <a:t>Liao Lizi</a:t>
            </a:r>
            <a:r>
              <a:rPr lang="en-US" sz="2400" b="0" baseline="30000" dirty="0" smtClean="0">
                <a:solidFill>
                  <a:schemeClr val="tx1"/>
                </a:solidFill>
              </a:rPr>
              <a:t>1</a:t>
            </a:r>
            <a:r>
              <a:rPr lang="en-US" sz="2400" b="0" dirty="0" smtClean="0">
                <a:solidFill>
                  <a:schemeClr val="tx1"/>
                </a:solidFill>
              </a:rPr>
              <a:t>, Zhang Hanwang</a:t>
            </a:r>
            <a:r>
              <a:rPr lang="en-US" sz="2400" b="0" baseline="30000" dirty="0" smtClean="0">
                <a:solidFill>
                  <a:schemeClr val="tx1"/>
                </a:solidFill>
              </a:rPr>
              <a:t>1</a:t>
            </a:r>
            <a:r>
              <a:rPr lang="en-US" sz="2400" b="0" dirty="0" smtClean="0">
                <a:solidFill>
                  <a:schemeClr val="tx1"/>
                </a:solidFill>
              </a:rPr>
              <a:t>, </a:t>
            </a:r>
            <a:r>
              <a:rPr lang="en-US" sz="2400" b="0" dirty="0" err="1" smtClean="0">
                <a:solidFill>
                  <a:schemeClr val="tx1"/>
                </a:solidFill>
              </a:rPr>
              <a:t>Nie</a:t>
            </a:r>
            <a:r>
              <a:rPr lang="en-US" sz="2400" b="0" dirty="0" smtClean="0">
                <a:solidFill>
                  <a:schemeClr val="tx1"/>
                </a:solidFill>
              </a:rPr>
              <a:t> Liqiang</a:t>
            </a:r>
            <a:r>
              <a:rPr lang="en-US" sz="2400" b="0" baseline="30000" dirty="0" smtClean="0">
                <a:solidFill>
                  <a:schemeClr val="tx1"/>
                </a:solidFill>
              </a:rPr>
              <a:t>2</a:t>
            </a:r>
            <a:r>
              <a:rPr lang="en-US" sz="2400" b="0" dirty="0" smtClean="0">
                <a:solidFill>
                  <a:schemeClr val="tx1"/>
                </a:solidFill>
              </a:rPr>
              <a:t>, </a:t>
            </a:r>
          </a:p>
          <a:p>
            <a:r>
              <a:rPr lang="en-US" sz="2400" b="0" dirty="0" smtClean="0">
                <a:solidFill>
                  <a:schemeClr val="tx1"/>
                </a:solidFill>
              </a:rPr>
              <a:t>Hu Xia</a:t>
            </a:r>
            <a:r>
              <a:rPr lang="en-US" sz="2400" b="0" baseline="30000" dirty="0" smtClean="0">
                <a:solidFill>
                  <a:schemeClr val="tx1"/>
                </a:solidFill>
              </a:rPr>
              <a:t>3</a:t>
            </a:r>
            <a:r>
              <a:rPr lang="en-US" sz="2400" b="0" dirty="0" smtClean="0">
                <a:solidFill>
                  <a:schemeClr val="tx1"/>
                </a:solidFill>
              </a:rPr>
              <a:t>, Tat-</a:t>
            </a:r>
            <a:r>
              <a:rPr lang="en-US" sz="2400" b="0" dirty="0" err="1" smtClean="0">
                <a:solidFill>
                  <a:schemeClr val="tx1"/>
                </a:solidFill>
              </a:rPr>
              <a:t>Seng</a:t>
            </a:r>
            <a:r>
              <a:rPr lang="en-US" sz="2400" b="0" dirty="0" smtClean="0">
                <a:solidFill>
                  <a:schemeClr val="tx1"/>
                </a:solidFill>
              </a:rPr>
              <a:t> Chua</a:t>
            </a:r>
            <a:r>
              <a:rPr lang="en-US" sz="2400" b="0" baseline="30000" dirty="0" smtClean="0">
                <a:solidFill>
                  <a:schemeClr val="tx1"/>
                </a:solidFill>
              </a:rPr>
              <a:t>1</a:t>
            </a:r>
          </a:p>
          <a:p>
            <a:endParaRPr lang="en-US" sz="2400" b="0" baseline="30000" dirty="0" smtClean="0">
              <a:solidFill>
                <a:schemeClr val="tx1"/>
              </a:solidFill>
            </a:endParaRPr>
          </a:p>
          <a:p>
            <a:r>
              <a:rPr lang="en-US" sz="2200" b="0" dirty="0" smtClean="0">
                <a:solidFill>
                  <a:schemeClr val="tx1"/>
                </a:solidFill>
              </a:rPr>
              <a:t>April 05, 2017 </a:t>
            </a:r>
            <a:r>
              <a:rPr lang="en-US" altLang="zh-CN" sz="2200" b="0" dirty="0" smtClean="0">
                <a:solidFill>
                  <a:schemeClr val="tx1"/>
                </a:solidFill>
              </a:rPr>
              <a:t>@ WWW 2017</a:t>
            </a:r>
          </a:p>
          <a:p>
            <a:r>
              <a:rPr lang="en-US" altLang="zh-CN" sz="2200" b="0" dirty="0" smtClean="0">
                <a:solidFill>
                  <a:schemeClr val="tx1"/>
                </a:solidFill>
              </a:rPr>
              <a:t>Presented by </a:t>
            </a:r>
            <a:r>
              <a:rPr lang="en-US" altLang="zh-CN" sz="2200" b="0" dirty="0" err="1" smtClean="0">
                <a:solidFill>
                  <a:schemeClr val="tx1"/>
                </a:solidFill>
              </a:rPr>
              <a:t>Xiangnan</a:t>
            </a:r>
            <a:r>
              <a:rPr lang="en-US" altLang="zh-CN" sz="2200" b="0" dirty="0" smtClean="0">
                <a:solidFill>
                  <a:schemeClr val="tx1"/>
                </a:solidFill>
              </a:rPr>
              <a:t> He</a:t>
            </a:r>
          </a:p>
          <a:p>
            <a:endParaRPr lang="en-US" sz="2400" b="0" baseline="30000" dirty="0" smtClean="0">
              <a:solidFill>
                <a:schemeClr val="tx1"/>
              </a:solidFill>
            </a:endParaRPr>
          </a:p>
          <a:p>
            <a:r>
              <a:rPr lang="en-US" sz="1800" b="0" dirty="0" smtClean="0">
                <a:solidFill>
                  <a:schemeClr val="tx1"/>
                </a:solidFill>
              </a:rPr>
              <a:t>1  National University of Singapore</a:t>
            </a:r>
          </a:p>
          <a:p>
            <a:r>
              <a:rPr lang="en-US" sz="1800" b="0" dirty="0" smtClean="0">
                <a:solidFill>
                  <a:schemeClr val="tx1"/>
                </a:solidFill>
              </a:rPr>
              <a:t>2  Shandong University, China</a:t>
            </a:r>
          </a:p>
          <a:p>
            <a:r>
              <a:rPr lang="en-US" sz="1800" b="0" dirty="0" smtClean="0">
                <a:solidFill>
                  <a:schemeClr val="tx1"/>
                </a:solidFill>
              </a:rPr>
              <a:t>3  Texas A&amp;M University</a:t>
            </a:r>
          </a:p>
        </p:txBody>
      </p:sp>
      <p:sp>
        <p:nvSpPr>
          <p:cNvPr id="3" name="灯片编号占位符 2"/>
          <p:cNvSpPr>
            <a:spLocks noGrp="1"/>
          </p:cNvSpPr>
          <p:nvPr>
            <p:ph type="sldNum" sz="quarter" idx="10"/>
          </p:nvPr>
        </p:nvSpPr>
        <p:spPr/>
        <p:txBody>
          <a:bodyPr/>
          <a:lstStyle/>
          <a:p>
            <a:fld id="{7D75B9EA-579D-4E82-A1B2-247215221A92}" type="slidenum">
              <a:rPr lang="en-SG" smtClean="0"/>
              <a:pPr/>
              <a:t>1</a:t>
            </a:fld>
            <a:endParaRPr lang="en-SG" dirty="0"/>
          </a:p>
        </p:txBody>
      </p:sp>
      <p:pic>
        <p:nvPicPr>
          <p:cNvPr id="4" name="图片 3"/>
          <p:cNvPicPr>
            <a:picLocks noChangeAspect="1"/>
          </p:cNvPicPr>
          <p:nvPr/>
        </p:nvPicPr>
        <p:blipFill>
          <a:blip r:embed="rId3"/>
          <a:stretch>
            <a:fillRect/>
          </a:stretch>
        </p:blipFill>
        <p:spPr>
          <a:xfrm>
            <a:off x="7239000" y="6108701"/>
            <a:ext cx="1905000" cy="749300"/>
          </a:xfrm>
          <a:prstGeom prst="rect">
            <a:avLst/>
          </a:prstGeom>
        </p:spPr>
      </p:pic>
    </p:spTree>
    <p:extLst>
      <p:ext uri="{BB962C8B-B14F-4D97-AF65-F5344CB8AC3E}">
        <p14:creationId xmlns:p14="http://schemas.microsoft.com/office/powerpoint/2010/main" val="2122062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Multi-Layer Perceptron (MLP)</a:t>
            </a:r>
            <a:endParaRPr 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8600" y="1981200"/>
            <a:ext cx="5010461" cy="4009526"/>
          </a:xfrm>
        </p:spPr>
      </p:pic>
      <p:sp>
        <p:nvSpPr>
          <p:cNvPr id="4" name="灯片编号占位符 3"/>
          <p:cNvSpPr>
            <a:spLocks noGrp="1"/>
          </p:cNvSpPr>
          <p:nvPr>
            <p:ph type="sldNum" sz="quarter" idx="12"/>
          </p:nvPr>
        </p:nvSpPr>
        <p:spPr/>
        <p:txBody>
          <a:bodyPr/>
          <a:lstStyle/>
          <a:p>
            <a:fld id="{7D75B9EA-579D-4E82-A1B2-247215221A92}" type="slidenum">
              <a:rPr lang="en-SG" smtClean="0"/>
              <a:pPr/>
              <a:t>10</a:t>
            </a:fld>
            <a:endParaRPr lang="en-SG" dirty="0"/>
          </a:p>
        </p:txBody>
      </p:sp>
      <p:sp>
        <p:nvSpPr>
          <p:cNvPr id="6" name="内容占位符 2"/>
          <p:cNvSpPr txBox="1">
            <a:spLocks/>
          </p:cNvSpPr>
          <p:nvPr/>
        </p:nvSpPr>
        <p:spPr>
          <a:xfrm>
            <a:off x="228600" y="1643829"/>
            <a:ext cx="5181600" cy="4597971"/>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2400" b="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NCF can endow more nonlinearities to learn the interaction function: </a:t>
            </a:r>
            <a:endParaRPr lang="en-US" dirty="0"/>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 y="3444389"/>
            <a:ext cx="2155626" cy="552591"/>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4518275"/>
            <a:ext cx="2762763" cy="1248969"/>
          </a:xfrm>
          <a:prstGeom prst="rect">
            <a:avLst/>
          </a:prstGeom>
        </p:spPr>
      </p:pic>
      <p:sp>
        <p:nvSpPr>
          <p:cNvPr id="13" name="文本框 12"/>
          <p:cNvSpPr txBox="1"/>
          <p:nvPr/>
        </p:nvSpPr>
        <p:spPr>
          <a:xfrm>
            <a:off x="5105400" y="1545460"/>
            <a:ext cx="4277453" cy="369332"/>
          </a:xfrm>
          <a:prstGeom prst="rect">
            <a:avLst/>
          </a:prstGeom>
          <a:noFill/>
        </p:spPr>
        <p:txBody>
          <a:bodyPr wrap="none" rtlCol="0">
            <a:spAutoFit/>
          </a:bodyPr>
          <a:lstStyle/>
          <a:p>
            <a:r>
              <a:rPr lang="en-US" dirty="0" smtClean="0">
                <a:solidFill>
                  <a:srgbClr val="245794"/>
                </a:solidFill>
              </a:rPr>
              <a:t>Activation function: </a:t>
            </a:r>
            <a:r>
              <a:rPr lang="en-US" dirty="0" err="1" smtClean="0">
                <a:solidFill>
                  <a:srgbClr val="245794"/>
                </a:solidFill>
              </a:rPr>
              <a:t>ReLU</a:t>
            </a:r>
            <a:r>
              <a:rPr lang="en-US" dirty="0" smtClean="0">
                <a:solidFill>
                  <a:srgbClr val="245794"/>
                </a:solidFill>
              </a:rPr>
              <a:t> &gt; </a:t>
            </a:r>
            <a:r>
              <a:rPr lang="en-US" dirty="0" err="1" smtClean="0">
                <a:solidFill>
                  <a:srgbClr val="245794"/>
                </a:solidFill>
              </a:rPr>
              <a:t>tanh</a:t>
            </a:r>
            <a:r>
              <a:rPr lang="en-US" dirty="0" smtClean="0">
                <a:solidFill>
                  <a:srgbClr val="245794"/>
                </a:solidFill>
              </a:rPr>
              <a:t> &gt; sigmoid</a:t>
            </a:r>
            <a:endParaRPr lang="en-US" dirty="0">
              <a:solidFill>
                <a:srgbClr val="245794"/>
              </a:solidFill>
            </a:endParaRPr>
          </a:p>
        </p:txBody>
      </p:sp>
      <p:sp>
        <p:nvSpPr>
          <p:cNvPr id="3" name="文本框 2"/>
          <p:cNvSpPr txBox="1"/>
          <p:nvPr/>
        </p:nvSpPr>
        <p:spPr>
          <a:xfrm>
            <a:off x="505082" y="3075057"/>
            <a:ext cx="971035" cy="369332"/>
          </a:xfrm>
          <a:prstGeom prst="rect">
            <a:avLst/>
          </a:prstGeom>
          <a:noFill/>
        </p:spPr>
        <p:txBody>
          <a:bodyPr wrap="none" rtlCol="0">
            <a:spAutoFit/>
          </a:bodyPr>
          <a:lstStyle/>
          <a:p>
            <a:r>
              <a:rPr lang="en-US" dirty="0" smtClean="0">
                <a:solidFill>
                  <a:srgbClr val="245794"/>
                </a:solidFill>
              </a:rPr>
              <a:t>Layer 1: </a:t>
            </a:r>
            <a:endParaRPr lang="en-US" dirty="0">
              <a:solidFill>
                <a:srgbClr val="245794"/>
              </a:solidFill>
            </a:endParaRPr>
          </a:p>
        </p:txBody>
      </p:sp>
      <p:sp>
        <p:nvSpPr>
          <p:cNvPr id="12" name="文本框 11"/>
          <p:cNvSpPr txBox="1"/>
          <p:nvPr/>
        </p:nvSpPr>
        <p:spPr>
          <a:xfrm>
            <a:off x="505081" y="4006727"/>
            <a:ext cx="1929631" cy="369332"/>
          </a:xfrm>
          <a:prstGeom prst="rect">
            <a:avLst/>
          </a:prstGeom>
          <a:noFill/>
        </p:spPr>
        <p:txBody>
          <a:bodyPr wrap="none" rtlCol="0">
            <a:spAutoFit/>
          </a:bodyPr>
          <a:lstStyle/>
          <a:p>
            <a:r>
              <a:rPr lang="en-US" dirty="0" smtClean="0">
                <a:solidFill>
                  <a:srgbClr val="245794"/>
                </a:solidFill>
              </a:rPr>
              <a:t>Remaining Layers: </a:t>
            </a:r>
            <a:endParaRPr lang="en-US" dirty="0">
              <a:solidFill>
                <a:srgbClr val="245794"/>
              </a:solidFill>
            </a:endParaRPr>
          </a:p>
        </p:txBody>
      </p:sp>
    </p:spTree>
    <p:extLst>
      <p:ext uri="{BB962C8B-B14F-4D97-AF65-F5344CB8AC3E}">
        <p14:creationId xmlns:p14="http://schemas.microsoft.com/office/powerpoint/2010/main" val="282660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3"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MF vs. MLP</a:t>
            </a:r>
            <a:endParaRPr lang="en-US" dirty="0"/>
          </a:p>
        </p:txBody>
      </p:sp>
      <p:sp>
        <p:nvSpPr>
          <p:cNvPr id="3" name="内容占位符 2"/>
          <p:cNvSpPr>
            <a:spLocks noGrp="1"/>
          </p:cNvSpPr>
          <p:nvPr>
            <p:ph idx="1"/>
          </p:nvPr>
        </p:nvSpPr>
        <p:spPr>
          <a:xfrm>
            <a:off x="467544" y="1447800"/>
            <a:ext cx="8447856" cy="4597971"/>
          </a:xfrm>
        </p:spPr>
        <p:txBody>
          <a:bodyPr>
            <a:normAutofit/>
          </a:bodyPr>
          <a:lstStyle/>
          <a:p>
            <a:endParaRPr lang="en-US" dirty="0" smtClean="0"/>
          </a:p>
          <a:p>
            <a:r>
              <a:rPr lang="en-US" dirty="0" smtClean="0"/>
              <a:t>MF uses an inner product as the interaction function:</a:t>
            </a:r>
          </a:p>
          <a:p>
            <a:pPr lvl="1"/>
            <a:r>
              <a:rPr lang="en-US" dirty="0" smtClean="0"/>
              <a:t>Latent factors are </a:t>
            </a:r>
            <a:r>
              <a:rPr lang="en-US" dirty="0" smtClean="0">
                <a:solidFill>
                  <a:srgbClr val="245794"/>
                </a:solidFill>
              </a:rPr>
              <a:t>independent </a:t>
            </a:r>
            <a:r>
              <a:rPr lang="en-US" dirty="0" smtClean="0"/>
              <a:t>with each other;</a:t>
            </a:r>
          </a:p>
          <a:p>
            <a:pPr lvl="1"/>
            <a:r>
              <a:rPr lang="en-US" dirty="0" smtClean="0"/>
              <a:t>It empirically has good </a:t>
            </a:r>
            <a:r>
              <a:rPr lang="en-US" dirty="0" smtClean="0">
                <a:solidFill>
                  <a:srgbClr val="245794"/>
                </a:solidFill>
              </a:rPr>
              <a:t>generalization </a:t>
            </a:r>
            <a:r>
              <a:rPr lang="en-US" dirty="0" smtClean="0"/>
              <a:t>ability for CF </a:t>
            </a:r>
            <a:r>
              <a:rPr lang="en-US" dirty="0" err="1" smtClean="0"/>
              <a:t>modelling</a:t>
            </a:r>
            <a:endParaRPr lang="en-US" dirty="0" smtClean="0"/>
          </a:p>
          <a:p>
            <a:pPr lvl="1"/>
            <a:endParaRPr lang="en-US" dirty="0" smtClean="0"/>
          </a:p>
          <a:p>
            <a:r>
              <a:rPr lang="en-US" dirty="0" smtClean="0"/>
              <a:t>MLP uses nonlinear functions to learn the interaction function:</a:t>
            </a:r>
          </a:p>
          <a:p>
            <a:pPr lvl="1"/>
            <a:r>
              <a:rPr lang="en-US" dirty="0" smtClean="0"/>
              <a:t>Latent factors are </a:t>
            </a:r>
            <a:r>
              <a:rPr lang="en-US" dirty="0" smtClean="0">
                <a:solidFill>
                  <a:srgbClr val="245794"/>
                </a:solidFill>
              </a:rPr>
              <a:t>not independent</a:t>
            </a:r>
            <a:r>
              <a:rPr lang="en-US" dirty="0" smtClean="0">
                <a:solidFill>
                  <a:srgbClr val="FF0000"/>
                </a:solidFill>
              </a:rPr>
              <a:t> </a:t>
            </a:r>
            <a:r>
              <a:rPr lang="en-US" dirty="0" smtClean="0"/>
              <a:t>with each other;</a:t>
            </a:r>
          </a:p>
          <a:p>
            <a:pPr lvl="1"/>
            <a:r>
              <a:rPr lang="en-US" dirty="0" smtClean="0"/>
              <a:t>The interaction function is learnt from data, which </a:t>
            </a:r>
            <a:r>
              <a:rPr lang="zh-CN" altLang="en-US" dirty="0" smtClean="0"/>
              <a:t> </a:t>
            </a:r>
            <a:r>
              <a:rPr lang="en-US" altLang="zh-CN" dirty="0" smtClean="0"/>
              <a:t>conceptually </a:t>
            </a:r>
            <a:r>
              <a:rPr lang="en-US" dirty="0" smtClean="0"/>
              <a:t>has a better </a:t>
            </a:r>
            <a:r>
              <a:rPr lang="en-US" dirty="0" smtClean="0">
                <a:solidFill>
                  <a:srgbClr val="245794"/>
                </a:solidFill>
              </a:rPr>
              <a:t>representation </a:t>
            </a:r>
            <a:r>
              <a:rPr lang="en-US" dirty="0" smtClean="0"/>
              <a:t>ability. </a:t>
            </a:r>
          </a:p>
          <a:p>
            <a:pPr lvl="1"/>
            <a:r>
              <a:rPr lang="en-US" dirty="0" smtClean="0"/>
              <a:t>However, its generalization ability is unknown as it is seldom explored in recommender literature/challenge.</a:t>
            </a:r>
          </a:p>
          <a:p>
            <a:endParaRPr lang="en-US" dirty="0" smtClean="0"/>
          </a:p>
        </p:txBody>
      </p:sp>
      <p:sp>
        <p:nvSpPr>
          <p:cNvPr id="4" name="灯片编号占位符 3"/>
          <p:cNvSpPr>
            <a:spLocks noGrp="1"/>
          </p:cNvSpPr>
          <p:nvPr>
            <p:ph type="sldNum" sz="quarter" idx="12"/>
          </p:nvPr>
        </p:nvSpPr>
        <p:spPr/>
        <p:txBody>
          <a:bodyPr/>
          <a:lstStyle/>
          <a:p>
            <a:fld id="{7D75B9EA-579D-4E82-A1B2-247215221A92}" type="slidenum">
              <a:rPr lang="en-SG" smtClean="0"/>
              <a:pPr/>
              <a:t>11</a:t>
            </a:fld>
            <a:endParaRPr lang="en-SG" dirty="0"/>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r="53145" b="50690"/>
          <a:stretch/>
        </p:blipFill>
        <p:spPr>
          <a:xfrm>
            <a:off x="3200400" y="1524000"/>
            <a:ext cx="2499869" cy="437477"/>
          </a:xfrm>
          <a:prstGeom prst="rect">
            <a:avLst/>
          </a:prstGeom>
        </p:spPr>
      </p:pic>
      <p:sp>
        <p:nvSpPr>
          <p:cNvPr id="6" name="文本框 5"/>
          <p:cNvSpPr txBox="1"/>
          <p:nvPr/>
        </p:nvSpPr>
        <p:spPr>
          <a:xfrm>
            <a:off x="1066800" y="3146620"/>
            <a:ext cx="7010400" cy="1200329"/>
          </a:xfrm>
          <a:prstGeom prst="rect">
            <a:avLst/>
          </a:prstGeom>
          <a:solidFill>
            <a:schemeClr val="bg1">
              <a:alpha val="85000"/>
            </a:schemeClr>
          </a:solidFill>
        </p:spPr>
        <p:txBody>
          <a:bodyPr wrap="square" rtlCol="0">
            <a:spAutoFit/>
          </a:bodyPr>
          <a:lstStyle/>
          <a:p>
            <a:pPr algn="ctr"/>
            <a:r>
              <a:rPr lang="en-US" sz="3600" dirty="0" smtClean="0">
                <a:solidFill>
                  <a:srgbClr val="FF0000"/>
                </a:solidFill>
              </a:rPr>
              <a:t>Can we fuse two models to get </a:t>
            </a:r>
          </a:p>
          <a:p>
            <a:pPr algn="ctr"/>
            <a:r>
              <a:rPr lang="en-US" sz="3600" dirty="0" smtClean="0">
                <a:solidFill>
                  <a:srgbClr val="FF0000"/>
                </a:solidFill>
              </a:rPr>
              <a:t>a more powerful model?</a:t>
            </a:r>
          </a:p>
        </p:txBody>
      </p:sp>
    </p:spTree>
    <p:extLst>
      <p:ext uri="{BB962C8B-B14F-4D97-AF65-F5344CB8AC3E}">
        <p14:creationId xmlns:p14="http://schemas.microsoft.com/office/powerpoint/2010/main" val="134540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4" name="灯片编号占位符 3"/>
          <p:cNvSpPr>
            <a:spLocks noGrp="1"/>
          </p:cNvSpPr>
          <p:nvPr>
            <p:ph type="sldNum" sz="quarter" idx="12"/>
          </p:nvPr>
        </p:nvSpPr>
        <p:spPr/>
        <p:txBody>
          <a:bodyPr/>
          <a:lstStyle/>
          <a:p>
            <a:fld id="{7D75B9EA-579D-4E82-A1B2-247215221A92}" type="slidenum">
              <a:rPr lang="en-SG" smtClean="0"/>
              <a:pPr/>
              <a:t>12</a:t>
            </a:fld>
            <a:endParaRPr lang="en-SG" dirty="0"/>
          </a:p>
        </p:txBody>
      </p:sp>
      <p:pic>
        <p:nvPicPr>
          <p:cNvPr id="5" name="图片 4"/>
          <p:cNvPicPr>
            <a:picLocks noChangeAspect="1"/>
          </p:cNvPicPr>
          <p:nvPr/>
        </p:nvPicPr>
        <p:blipFill>
          <a:blip r:embed="rId2"/>
          <a:stretch>
            <a:fillRect/>
          </a:stretch>
        </p:blipFill>
        <p:spPr>
          <a:xfrm>
            <a:off x="990600" y="1524000"/>
            <a:ext cx="7319218" cy="4114800"/>
          </a:xfrm>
          <a:prstGeom prst="rect">
            <a:avLst/>
          </a:prstGeom>
        </p:spPr>
      </p:pic>
    </p:spTree>
    <p:extLst>
      <p:ext uri="{BB962C8B-B14F-4D97-AF65-F5344CB8AC3E}">
        <p14:creationId xmlns:p14="http://schemas.microsoft.com/office/powerpoint/2010/main" val="3460662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7072064" cy="1152128"/>
          </a:xfrm>
        </p:spPr>
        <p:txBody>
          <a:bodyPr>
            <a:normAutofit fontScale="90000"/>
          </a:bodyPr>
          <a:lstStyle/>
          <a:p>
            <a:r>
              <a:rPr lang="en-US" dirty="0" smtClean="0"/>
              <a:t>An Intuitive Solution – Neural Tensor Network</a:t>
            </a:r>
            <a:endParaRPr lang="en-US" dirty="0"/>
          </a:p>
        </p:txBody>
      </p:sp>
      <p:sp>
        <p:nvSpPr>
          <p:cNvPr id="3" name="内容占位符 2"/>
          <p:cNvSpPr>
            <a:spLocks noGrp="1"/>
          </p:cNvSpPr>
          <p:nvPr>
            <p:ph idx="1"/>
          </p:nvPr>
        </p:nvSpPr>
        <p:spPr>
          <a:xfrm>
            <a:off x="533400" y="1371600"/>
            <a:ext cx="8610600" cy="4597971"/>
          </a:xfrm>
        </p:spPr>
        <p:txBody>
          <a:bodyPr>
            <a:normAutofit lnSpcReduction="10000"/>
          </a:bodyPr>
          <a:lstStyle/>
          <a:p>
            <a:r>
              <a:rPr lang="en-US" dirty="0" smtClean="0"/>
              <a:t>MF model: </a:t>
            </a:r>
          </a:p>
          <a:p>
            <a:r>
              <a:rPr lang="en-US" dirty="0" smtClean="0"/>
              <a:t>MLP model </a:t>
            </a:r>
            <a:r>
              <a:rPr lang="en-US" dirty="0"/>
              <a:t>(1 </a:t>
            </a:r>
            <a:r>
              <a:rPr lang="en-US" dirty="0" smtClean="0"/>
              <a:t>linear layer):</a:t>
            </a:r>
          </a:p>
          <a:p>
            <a:endParaRPr lang="en-US" sz="1200" dirty="0" smtClean="0"/>
          </a:p>
          <a:p>
            <a:endParaRPr lang="en-US" dirty="0"/>
          </a:p>
          <a:p>
            <a:r>
              <a:rPr lang="en-US" dirty="0" smtClean="0"/>
              <a:t>The </a:t>
            </a:r>
            <a:r>
              <a:rPr lang="en-US" i="1" dirty="0" smtClean="0"/>
              <a:t>Neural Tensor Network</a:t>
            </a:r>
            <a:r>
              <a:rPr lang="en-US" dirty="0" smtClean="0"/>
              <a:t>* naturally assumes MF and MLP share the </a:t>
            </a:r>
            <a:r>
              <a:rPr lang="en-US" b="1" dirty="0" smtClean="0">
                <a:solidFill>
                  <a:srgbClr val="FF0000"/>
                </a:solidFill>
              </a:rPr>
              <a:t>same</a:t>
            </a:r>
            <a:r>
              <a:rPr lang="en-US" dirty="0" smtClean="0">
                <a:solidFill>
                  <a:srgbClr val="FF0000"/>
                </a:solidFill>
              </a:rPr>
              <a:t> </a:t>
            </a:r>
            <a:r>
              <a:rPr lang="en-US" dirty="0" err="1" smtClean="0"/>
              <a:t>embeddings</a:t>
            </a:r>
            <a:r>
              <a:rPr lang="en-US" dirty="0" smtClean="0"/>
              <a:t>, and combines the</a:t>
            </a:r>
            <a:r>
              <a:rPr lang="en-US" altLang="zh-CN" dirty="0" smtClean="0"/>
              <a:t>ir latent space by an addition</a:t>
            </a:r>
            <a:r>
              <a:rPr lang="en-US" dirty="0" smtClean="0"/>
              <a:t>: </a:t>
            </a:r>
          </a:p>
          <a:p>
            <a:endParaRPr lang="en-US" sz="4000" dirty="0"/>
          </a:p>
          <a:p>
            <a:r>
              <a:rPr lang="en-US" dirty="0" smtClean="0">
                <a:solidFill>
                  <a:srgbClr val="FF0000"/>
                </a:solidFill>
              </a:rPr>
              <a:t>However, we find NTN does not significantly improve over MF: </a:t>
            </a:r>
          </a:p>
          <a:p>
            <a:pPr lvl="1"/>
            <a:r>
              <a:rPr lang="en-US" dirty="0" smtClean="0">
                <a:solidFill>
                  <a:srgbClr val="FF0000"/>
                </a:solidFill>
              </a:rPr>
              <a:t>A possible reason is due to the limitation of the shared </a:t>
            </a:r>
            <a:r>
              <a:rPr lang="en-US" dirty="0" err="1" smtClean="0">
                <a:solidFill>
                  <a:srgbClr val="FF0000"/>
                </a:solidFill>
              </a:rPr>
              <a:t>embeddings</a:t>
            </a:r>
            <a:r>
              <a:rPr lang="en-US" dirty="0" smtClean="0">
                <a:solidFill>
                  <a:srgbClr val="FF0000"/>
                </a:solidFill>
              </a:rPr>
              <a:t>. </a:t>
            </a:r>
            <a:endParaRPr lang="en-US" dirty="0">
              <a:solidFill>
                <a:srgbClr val="FF0000"/>
              </a:solidFill>
            </a:endParaRPr>
          </a:p>
        </p:txBody>
      </p:sp>
      <p:sp>
        <p:nvSpPr>
          <p:cNvPr id="5" name="文本框 4"/>
          <p:cNvSpPr txBox="1"/>
          <p:nvPr/>
        </p:nvSpPr>
        <p:spPr>
          <a:xfrm>
            <a:off x="1066800" y="6504930"/>
            <a:ext cx="8253549" cy="307777"/>
          </a:xfrm>
          <a:prstGeom prst="rect">
            <a:avLst/>
          </a:prstGeom>
          <a:noFill/>
        </p:spPr>
        <p:txBody>
          <a:bodyPr wrap="square" rtlCol="0">
            <a:spAutoFit/>
          </a:bodyPr>
          <a:lstStyle/>
          <a:p>
            <a:r>
              <a:rPr lang="en-US" sz="1400" b="1" dirty="0" smtClean="0">
                <a:solidFill>
                  <a:schemeClr val="bg1"/>
                </a:solidFill>
              </a:rPr>
              <a:t>* </a:t>
            </a:r>
            <a:r>
              <a:rPr lang="en-US" sz="1400" b="1" dirty="0" err="1" smtClean="0">
                <a:solidFill>
                  <a:schemeClr val="bg1"/>
                </a:solidFill>
              </a:rPr>
              <a:t>Socher</a:t>
            </a:r>
            <a:r>
              <a:rPr lang="en-US" sz="1400" b="1" dirty="0" smtClean="0">
                <a:solidFill>
                  <a:schemeClr val="bg1"/>
                </a:solidFill>
              </a:rPr>
              <a:t> Richard</a:t>
            </a:r>
            <a:r>
              <a:rPr lang="en-US" sz="1400" b="1" dirty="0">
                <a:solidFill>
                  <a:schemeClr val="bg1"/>
                </a:solidFill>
              </a:rPr>
              <a:t>, et al</a:t>
            </a:r>
            <a:r>
              <a:rPr lang="en-US" sz="1400" b="1" dirty="0" smtClean="0">
                <a:solidFill>
                  <a:schemeClr val="bg1"/>
                </a:solidFill>
              </a:rPr>
              <a:t>. NIPS 2013 </a:t>
            </a:r>
            <a:r>
              <a:rPr lang="en-US" sz="1400" b="1" dirty="0">
                <a:solidFill>
                  <a:schemeClr val="bg1"/>
                </a:solidFill>
              </a:rPr>
              <a:t>"</a:t>
            </a:r>
            <a:r>
              <a:rPr lang="en-US" sz="1400" b="1" i="1" dirty="0">
                <a:solidFill>
                  <a:schemeClr val="bg1"/>
                </a:solidFill>
              </a:rPr>
              <a:t>Reasoning with neural tensor networks for knowledge base </a:t>
            </a:r>
            <a:r>
              <a:rPr lang="en-US" sz="1400" b="1" i="1" dirty="0" smtClean="0">
                <a:solidFill>
                  <a:schemeClr val="bg1"/>
                </a:solidFill>
              </a:rPr>
              <a:t>completion</a:t>
            </a:r>
            <a:r>
              <a:rPr lang="en-US" sz="1400" b="1" dirty="0" smtClean="0">
                <a:solidFill>
                  <a:schemeClr val="bg1"/>
                </a:solidFill>
              </a:rPr>
              <a:t>"</a:t>
            </a:r>
            <a:endParaRPr lang="en-US" sz="1400" b="1" dirty="0">
              <a:solidFill>
                <a:schemeClr val="bg1"/>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0388" y="2227891"/>
            <a:ext cx="2819400" cy="597701"/>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0388" y="1416429"/>
            <a:ext cx="2453640" cy="336656"/>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70388" y="3846663"/>
            <a:ext cx="4053298" cy="649137"/>
          </a:xfrm>
          <a:prstGeom prst="rect">
            <a:avLst/>
          </a:prstGeom>
        </p:spPr>
      </p:pic>
    </p:spTree>
    <p:extLst>
      <p:ext uri="{BB962C8B-B14F-4D97-AF65-F5344CB8AC3E}">
        <p14:creationId xmlns:p14="http://schemas.microsoft.com/office/powerpoint/2010/main" val="391366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Our Fusion of GMF and MLP</a:t>
            </a:r>
            <a:endParaRPr lang="en-US" dirty="0"/>
          </a:p>
        </p:txBody>
      </p:sp>
      <p:pic>
        <p:nvPicPr>
          <p:cNvPr id="77" name="图片 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81329"/>
            <a:ext cx="7148264" cy="4311546"/>
          </a:xfrm>
          <a:prstGeom prst="rect">
            <a:avLst/>
          </a:prstGeom>
        </p:spPr>
      </p:pic>
      <p:sp>
        <p:nvSpPr>
          <p:cNvPr id="4" name="灯片编号占位符 3"/>
          <p:cNvSpPr>
            <a:spLocks noGrp="1"/>
          </p:cNvSpPr>
          <p:nvPr>
            <p:ph type="sldNum" sz="quarter" idx="12"/>
          </p:nvPr>
        </p:nvSpPr>
        <p:spPr/>
        <p:txBody>
          <a:bodyPr/>
          <a:lstStyle/>
          <a:p>
            <a:fld id="{7D75B9EA-579D-4E82-A1B2-247215221A92}" type="slidenum">
              <a:rPr lang="en-SG" smtClean="0"/>
              <a:pPr/>
              <a:t>14</a:t>
            </a:fld>
            <a:endParaRPr lang="en-SG" dirty="0"/>
          </a:p>
        </p:txBody>
      </p:sp>
      <p:sp>
        <p:nvSpPr>
          <p:cNvPr id="3" name="内容占位符 2"/>
          <p:cNvSpPr>
            <a:spLocks noGrp="1"/>
          </p:cNvSpPr>
          <p:nvPr>
            <p:ph idx="1"/>
          </p:nvPr>
        </p:nvSpPr>
        <p:spPr>
          <a:xfrm>
            <a:off x="152400" y="1347299"/>
            <a:ext cx="8519864" cy="4875039"/>
          </a:xfrm>
        </p:spPr>
        <p:txBody>
          <a:bodyPr/>
          <a:lstStyle/>
          <a:p>
            <a:r>
              <a:rPr lang="en-US" dirty="0" smtClean="0"/>
              <a:t>We propose a new </a:t>
            </a:r>
            <a:r>
              <a:rPr lang="en-US" i="1" dirty="0" smtClean="0"/>
              <a:t>Neural Matrix Factorization </a:t>
            </a:r>
            <a:r>
              <a:rPr lang="en-US" dirty="0" smtClean="0"/>
              <a:t>(</a:t>
            </a:r>
            <a:r>
              <a:rPr lang="en-US" dirty="0" err="1" smtClean="0"/>
              <a:t>NeuMF</a:t>
            </a:r>
            <a:r>
              <a:rPr lang="en-US" dirty="0" smtClean="0"/>
              <a:t>) model, which fuses GMF and MLP by allowing them learn different sets of </a:t>
            </a:r>
            <a:r>
              <a:rPr lang="en-US" dirty="0" err="1" smtClean="0"/>
              <a:t>embeddings</a:t>
            </a:r>
            <a:r>
              <a:rPr lang="en-US" dirty="0" smtClean="0"/>
              <a:t>:</a:t>
            </a:r>
            <a:endParaRPr lang="en-US" dirty="0"/>
          </a:p>
        </p:txBody>
      </p:sp>
    </p:spTree>
    <p:extLst>
      <p:ext uri="{BB962C8B-B14F-4D97-AF65-F5344CB8AC3E}">
        <p14:creationId xmlns:p14="http://schemas.microsoft.com/office/powerpoint/2010/main" val="1882354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Learning NCF Models</a:t>
            </a:r>
            <a:endParaRPr lang="en-US" dirty="0"/>
          </a:p>
        </p:txBody>
      </p:sp>
      <p:sp>
        <p:nvSpPr>
          <p:cNvPr id="3" name="内容占位符 2"/>
          <p:cNvSpPr>
            <a:spLocks noGrp="1"/>
          </p:cNvSpPr>
          <p:nvPr>
            <p:ph idx="1"/>
          </p:nvPr>
        </p:nvSpPr>
        <p:spPr>
          <a:xfrm>
            <a:off x="304800" y="1447800"/>
            <a:ext cx="8610600" cy="4876800"/>
          </a:xfrm>
        </p:spPr>
        <p:txBody>
          <a:bodyPr/>
          <a:lstStyle/>
          <a:p>
            <a:r>
              <a:rPr lang="en-US" dirty="0" smtClean="0"/>
              <a:t>For explicit feedback (e.g., ratings 1-5):</a:t>
            </a:r>
          </a:p>
          <a:p>
            <a:pPr marL="457200" lvl="1" indent="0">
              <a:buNone/>
            </a:pPr>
            <a:r>
              <a:rPr lang="en-US" dirty="0" smtClean="0"/>
              <a:t>Regression loss: </a:t>
            </a:r>
            <a:endParaRPr lang="en-US" dirty="0"/>
          </a:p>
          <a:p>
            <a:pPr marL="457200" lvl="1" indent="0">
              <a:buNone/>
            </a:pPr>
            <a:r>
              <a:rPr lang="en-US" dirty="0" smtClean="0"/>
              <a:t> </a:t>
            </a:r>
          </a:p>
          <a:p>
            <a:pPr marL="457200" lvl="1" indent="0">
              <a:buNone/>
            </a:pPr>
            <a:endParaRPr lang="en-US" dirty="0"/>
          </a:p>
          <a:p>
            <a:r>
              <a:rPr lang="en-US" dirty="0" smtClean="0"/>
              <a:t>For implicit feedback (e.g., watches, 0/1):</a:t>
            </a:r>
          </a:p>
          <a:p>
            <a:pPr marL="0" indent="0">
              <a:buNone/>
            </a:pPr>
            <a:r>
              <a:rPr lang="en-US" altLang="zh-CN" sz="2000" dirty="0"/>
              <a:t> </a:t>
            </a:r>
            <a:r>
              <a:rPr lang="en-US" altLang="zh-CN" sz="2000" dirty="0" smtClean="0"/>
              <a:t>      </a:t>
            </a:r>
            <a:r>
              <a:rPr lang="en-US" altLang="zh-CN" sz="2200" dirty="0" smtClean="0"/>
              <a:t>Classification </a:t>
            </a:r>
            <a:r>
              <a:rPr lang="en-US" altLang="zh-CN" sz="2200" dirty="0"/>
              <a:t>loss: </a:t>
            </a:r>
            <a:endParaRPr lang="en-US" sz="2200" dirty="0"/>
          </a:p>
          <a:p>
            <a:endParaRPr lang="en-US" dirty="0" smtClean="0"/>
          </a:p>
          <a:p>
            <a:endParaRPr lang="en-US" dirty="0"/>
          </a:p>
          <a:p>
            <a:r>
              <a:rPr lang="en-US" dirty="0" smtClean="0"/>
              <a:t>Optimization is done by SGD (</a:t>
            </a:r>
            <a:r>
              <a:rPr lang="en-US" i="1" dirty="0" smtClean="0"/>
              <a:t>adaptive</a:t>
            </a:r>
            <a:r>
              <a:rPr lang="en-US" dirty="0" smtClean="0"/>
              <a:t> learning rate variants: </a:t>
            </a:r>
            <a:r>
              <a:rPr lang="en-US" dirty="0" err="1" smtClean="0"/>
              <a:t>Adagrad</a:t>
            </a:r>
            <a:r>
              <a:rPr lang="en-US" dirty="0" smtClean="0"/>
              <a:t>, Adam, </a:t>
            </a:r>
            <a:r>
              <a:rPr lang="en-US" dirty="0" err="1" smtClean="0"/>
              <a:t>RMSprop</a:t>
            </a:r>
            <a:r>
              <a:rPr lang="en-US" dirty="0" smtClean="0"/>
              <a:t>…)</a:t>
            </a:r>
          </a:p>
          <a:p>
            <a:pPr marL="0" indent="0">
              <a:buNone/>
            </a:pPr>
            <a:endParaRPr lang="en-US" sz="2200" dirty="0"/>
          </a:p>
          <a:p>
            <a:pPr marL="0" indent="0">
              <a:buNone/>
            </a:pPr>
            <a:endParaRPr lang="en-US" sz="2200" dirty="0" smtClean="0"/>
          </a:p>
          <a:p>
            <a:pPr marL="0" indent="0">
              <a:buNone/>
            </a:pPr>
            <a:endParaRPr lang="en-US" sz="2200" dirty="0" smtClean="0"/>
          </a:p>
        </p:txBody>
      </p:sp>
      <p:sp>
        <p:nvSpPr>
          <p:cNvPr id="4" name="灯片编号占位符 3"/>
          <p:cNvSpPr>
            <a:spLocks noGrp="1"/>
          </p:cNvSpPr>
          <p:nvPr>
            <p:ph type="sldNum" sz="quarter" idx="12"/>
          </p:nvPr>
        </p:nvSpPr>
        <p:spPr/>
        <p:txBody>
          <a:bodyPr/>
          <a:lstStyle/>
          <a:p>
            <a:fld id="{7D75B9EA-579D-4E82-A1B2-247215221A92}" type="slidenum">
              <a:rPr lang="en-SG" smtClean="0"/>
              <a:pPr/>
              <a:t>15</a:t>
            </a:fld>
            <a:endParaRPr lang="en-SG"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438400"/>
            <a:ext cx="3810000" cy="63574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4038600"/>
            <a:ext cx="6324600" cy="605639"/>
          </a:xfrm>
          <a:prstGeom prst="rect">
            <a:avLst/>
          </a:prstGeom>
        </p:spPr>
      </p:pic>
    </p:spTree>
    <p:extLst>
      <p:ext uri="{BB962C8B-B14F-4D97-AF65-F5344CB8AC3E}">
        <p14:creationId xmlns:p14="http://schemas.microsoft.com/office/powerpoint/2010/main" val="2214182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Experimental Setup</a:t>
            </a:r>
            <a:endParaRPr lang="en-US" dirty="0"/>
          </a:p>
        </p:txBody>
      </p:sp>
      <p:sp>
        <p:nvSpPr>
          <p:cNvPr id="3" name="内容占位符 2"/>
          <p:cNvSpPr>
            <a:spLocks noGrp="1"/>
          </p:cNvSpPr>
          <p:nvPr>
            <p:ph idx="1"/>
          </p:nvPr>
        </p:nvSpPr>
        <p:spPr>
          <a:xfrm>
            <a:off x="395536" y="1295400"/>
            <a:ext cx="8519864" cy="5110282"/>
          </a:xfrm>
        </p:spPr>
        <p:txBody>
          <a:bodyPr/>
          <a:lstStyle/>
          <a:p>
            <a:r>
              <a:rPr lang="en-US" dirty="0" smtClean="0"/>
              <a:t>Two public datasets from </a:t>
            </a:r>
            <a:r>
              <a:rPr lang="en-US" dirty="0" err="1" smtClean="0"/>
              <a:t>MovieLens</a:t>
            </a:r>
            <a:r>
              <a:rPr lang="en-US" dirty="0" smtClean="0"/>
              <a:t> and Pinterest: </a:t>
            </a:r>
          </a:p>
          <a:p>
            <a:pPr lvl="1"/>
            <a:r>
              <a:rPr lang="en-US" dirty="0" smtClean="0"/>
              <a:t>Transform </a:t>
            </a:r>
            <a:r>
              <a:rPr lang="en-US" dirty="0" err="1" smtClean="0"/>
              <a:t>MovieLens</a:t>
            </a:r>
            <a:r>
              <a:rPr lang="en-US" dirty="0" smtClean="0"/>
              <a:t> ratings </a:t>
            </a:r>
            <a:r>
              <a:rPr lang="en-US" dirty="0"/>
              <a:t>to 0/1 implicit </a:t>
            </a:r>
            <a:r>
              <a:rPr lang="en-US" dirty="0" smtClean="0"/>
              <a:t>case</a:t>
            </a:r>
            <a:endParaRPr lang="en-US" sz="2000" dirty="0" smtClean="0"/>
          </a:p>
          <a:p>
            <a:endParaRPr lang="en-US" sz="1050" dirty="0"/>
          </a:p>
          <a:p>
            <a:endParaRPr lang="en-US" dirty="0" smtClean="0"/>
          </a:p>
          <a:p>
            <a:pPr marL="0" indent="0">
              <a:buNone/>
            </a:pPr>
            <a:endParaRPr lang="en-US" sz="3200" dirty="0" smtClean="0"/>
          </a:p>
          <a:p>
            <a:pPr marL="0" indent="0">
              <a:buNone/>
            </a:pPr>
            <a:endParaRPr lang="en-US" sz="1800" dirty="0"/>
          </a:p>
          <a:p>
            <a:r>
              <a:rPr lang="en-US" dirty="0" smtClean="0"/>
              <a:t>Evaluation protocols:</a:t>
            </a:r>
          </a:p>
          <a:p>
            <a:pPr lvl="1"/>
            <a:r>
              <a:rPr lang="en-US" dirty="0" smtClean="0"/>
              <a:t>Leave-one-out: holdout the latest rating of each user as the test</a:t>
            </a:r>
            <a:endParaRPr lang="en-US" dirty="0"/>
          </a:p>
          <a:p>
            <a:pPr lvl="1"/>
            <a:r>
              <a:rPr lang="en-US" dirty="0" smtClean="0"/>
              <a:t>Top-K evaluation</a:t>
            </a:r>
          </a:p>
          <a:p>
            <a:pPr lvl="1"/>
            <a:r>
              <a:rPr lang="en-US" dirty="0" smtClean="0"/>
              <a:t>The ranked list are evaluated by Hit Ratio and NDCG (@10).</a:t>
            </a:r>
            <a:endParaRPr lang="en-US" dirty="0"/>
          </a:p>
        </p:txBody>
      </p:sp>
      <p:sp>
        <p:nvSpPr>
          <p:cNvPr id="4" name="灯片编号占位符 3"/>
          <p:cNvSpPr>
            <a:spLocks noGrp="1"/>
          </p:cNvSpPr>
          <p:nvPr>
            <p:ph type="sldNum" sz="quarter" idx="12"/>
          </p:nvPr>
        </p:nvSpPr>
        <p:spPr/>
        <p:txBody>
          <a:bodyPr/>
          <a:lstStyle/>
          <a:p>
            <a:fld id="{7D75B9EA-579D-4E82-A1B2-247215221A92}" type="slidenum">
              <a:rPr lang="en-SG" smtClean="0"/>
              <a:pPr/>
              <a:t>16</a:t>
            </a:fld>
            <a:endParaRPr lang="en-SG"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01366"/>
            <a:ext cx="5334000" cy="1075234"/>
          </a:xfrm>
          <a:prstGeom prst="rect">
            <a:avLst/>
          </a:prstGeom>
        </p:spPr>
      </p:pic>
    </p:spTree>
    <p:extLst>
      <p:ext uri="{BB962C8B-B14F-4D97-AF65-F5344CB8AC3E}">
        <p14:creationId xmlns:p14="http://schemas.microsoft.com/office/powerpoint/2010/main" val="3984596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Baselines</a:t>
            </a:r>
            <a:endParaRPr lang="en-US" dirty="0"/>
          </a:p>
        </p:txBody>
      </p:sp>
      <p:sp>
        <p:nvSpPr>
          <p:cNvPr id="3" name="内容占位符 2"/>
          <p:cNvSpPr>
            <a:spLocks noGrp="1"/>
          </p:cNvSpPr>
          <p:nvPr>
            <p:ph idx="1"/>
          </p:nvPr>
        </p:nvSpPr>
        <p:spPr>
          <a:xfrm>
            <a:off x="381000" y="1431925"/>
            <a:ext cx="8534400" cy="5045075"/>
          </a:xfrm>
        </p:spPr>
        <p:txBody>
          <a:bodyPr/>
          <a:lstStyle/>
          <a:p>
            <a:r>
              <a:rPr lang="en-US" dirty="0" err="1" smtClean="0"/>
              <a:t>ItemPop</a:t>
            </a:r>
            <a:r>
              <a:rPr lang="en-US" dirty="0" smtClean="0"/>
              <a:t>. </a:t>
            </a:r>
          </a:p>
          <a:p>
            <a:pPr marL="457200" lvl="1" indent="0">
              <a:buNone/>
            </a:pPr>
            <a:r>
              <a:rPr lang="en-US" sz="2000" dirty="0" smtClean="0"/>
              <a:t>Items are ranked by their popularity. </a:t>
            </a:r>
          </a:p>
          <a:p>
            <a:r>
              <a:rPr lang="en-US" dirty="0" err="1" smtClean="0"/>
              <a:t>ItemKNN</a:t>
            </a:r>
            <a:r>
              <a:rPr lang="en-US" dirty="0" smtClean="0"/>
              <a:t> </a:t>
            </a:r>
            <a:r>
              <a:rPr lang="en-US" sz="2000" dirty="0" smtClean="0"/>
              <a:t>[</a:t>
            </a:r>
            <a:r>
              <a:rPr lang="en-US" sz="2000" dirty="0" err="1" smtClean="0"/>
              <a:t>Sarwar</a:t>
            </a:r>
            <a:r>
              <a:rPr lang="en-US" sz="2000" dirty="0" smtClean="0"/>
              <a:t> et al, WWW’01]</a:t>
            </a:r>
            <a:endParaRPr lang="en-US" sz="2000" dirty="0"/>
          </a:p>
          <a:p>
            <a:pPr marL="457200" lvl="1" indent="0">
              <a:buNone/>
            </a:pPr>
            <a:r>
              <a:rPr lang="en-US" sz="2000" dirty="0" smtClean="0"/>
              <a:t>The standard item-based CF method.</a:t>
            </a:r>
          </a:p>
          <a:p>
            <a:r>
              <a:rPr lang="en-US" dirty="0" smtClean="0"/>
              <a:t>BPR </a:t>
            </a:r>
            <a:r>
              <a:rPr lang="en-US" sz="2000" dirty="0" smtClean="0"/>
              <a:t>[</a:t>
            </a:r>
            <a:r>
              <a:rPr lang="en-US" sz="2000" dirty="0" err="1" smtClean="0"/>
              <a:t>Rendle</a:t>
            </a:r>
            <a:r>
              <a:rPr lang="en-US" sz="2000" dirty="0" smtClean="0"/>
              <a:t> et al, UAI’09]</a:t>
            </a:r>
          </a:p>
          <a:p>
            <a:pPr marL="457200" lvl="1" indent="0">
              <a:buNone/>
            </a:pPr>
            <a:r>
              <a:rPr lang="en-US" sz="2000" i="1" dirty="0" smtClean="0"/>
              <a:t>Bayesian Personalized Ranking</a:t>
            </a:r>
            <a:r>
              <a:rPr lang="en-US" sz="2000" dirty="0" smtClean="0"/>
              <a:t> optimizes MF model with a pairwise ranking loss, which is tailored for implicit feedback and item recommendation. </a:t>
            </a:r>
          </a:p>
          <a:p>
            <a:r>
              <a:rPr lang="en-US" dirty="0" err="1" smtClean="0"/>
              <a:t>eALS</a:t>
            </a:r>
            <a:r>
              <a:rPr lang="en-US" dirty="0" smtClean="0"/>
              <a:t> </a:t>
            </a:r>
            <a:r>
              <a:rPr lang="en-US" sz="2000" dirty="0" smtClean="0"/>
              <a:t>[</a:t>
            </a:r>
            <a:r>
              <a:rPr lang="en-US" sz="2000" dirty="0"/>
              <a:t>He et al, SIGIR’16]</a:t>
            </a:r>
          </a:p>
          <a:p>
            <a:pPr marL="457200" lvl="1" indent="0">
              <a:buNone/>
            </a:pPr>
            <a:r>
              <a:rPr lang="en-US" sz="2000" dirty="0" smtClean="0"/>
              <a:t>The state-of-the-art CF method for implicit data. It optimizes MF model with a varying-weighted regression loss. </a:t>
            </a:r>
          </a:p>
          <a:p>
            <a:endParaRPr lang="en-US" dirty="0" smtClean="0"/>
          </a:p>
          <a:p>
            <a:endParaRPr lang="en-US" dirty="0"/>
          </a:p>
        </p:txBody>
      </p:sp>
      <p:sp>
        <p:nvSpPr>
          <p:cNvPr id="4" name="灯片编号占位符 3"/>
          <p:cNvSpPr>
            <a:spLocks noGrp="1"/>
          </p:cNvSpPr>
          <p:nvPr>
            <p:ph type="sldNum" sz="quarter" idx="12"/>
          </p:nvPr>
        </p:nvSpPr>
        <p:spPr/>
        <p:txBody>
          <a:bodyPr/>
          <a:lstStyle/>
          <a:p>
            <a:fld id="{7D75B9EA-579D-4E82-A1B2-247215221A92}" type="slidenum">
              <a:rPr lang="en-SG" smtClean="0"/>
              <a:pPr/>
              <a:t>17</a:t>
            </a:fld>
            <a:endParaRPr lang="en-SG" dirty="0"/>
          </a:p>
        </p:txBody>
      </p:sp>
    </p:spTree>
    <p:extLst>
      <p:ext uri="{BB962C8B-B14F-4D97-AF65-F5344CB8AC3E}">
        <p14:creationId xmlns:p14="http://schemas.microsoft.com/office/powerpoint/2010/main" val="174059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a:t>
            </a:r>
            <a:r>
              <a:rPr lang="en-US" altLang="zh-CN" dirty="0" smtClean="0"/>
              <a:t>erformance vs. Embedding Size</a:t>
            </a:r>
            <a:endParaRPr lang="en-US" dirty="0"/>
          </a:p>
        </p:txBody>
      </p:sp>
      <p:sp>
        <p:nvSpPr>
          <p:cNvPr id="4" name="灯片编号占位符 3"/>
          <p:cNvSpPr>
            <a:spLocks noGrp="1"/>
          </p:cNvSpPr>
          <p:nvPr>
            <p:ph type="sldNum" sz="quarter" idx="12"/>
          </p:nvPr>
        </p:nvSpPr>
        <p:spPr/>
        <p:txBody>
          <a:bodyPr/>
          <a:lstStyle/>
          <a:p>
            <a:fld id="{7D75B9EA-579D-4E82-A1B2-247215221A92}" type="slidenum">
              <a:rPr lang="en-SG" smtClean="0"/>
              <a:pPr/>
              <a:t>18</a:t>
            </a:fld>
            <a:endParaRPr lang="en-SG"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295400"/>
            <a:ext cx="3562165" cy="342900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326614"/>
            <a:ext cx="3581400" cy="3409263"/>
          </a:xfrm>
          <a:prstGeom prst="rect">
            <a:avLst/>
          </a:prstGeom>
        </p:spPr>
      </p:pic>
      <p:sp>
        <p:nvSpPr>
          <p:cNvPr id="10" name="文本框 9"/>
          <p:cNvSpPr txBox="1"/>
          <p:nvPr/>
        </p:nvSpPr>
        <p:spPr>
          <a:xfrm>
            <a:off x="457200" y="4724400"/>
            <a:ext cx="7213321" cy="369332"/>
          </a:xfrm>
          <a:prstGeom prst="rect">
            <a:avLst/>
          </a:prstGeom>
          <a:noFill/>
        </p:spPr>
        <p:txBody>
          <a:bodyPr wrap="none" rtlCol="0">
            <a:spAutoFit/>
          </a:bodyPr>
          <a:lstStyle/>
          <a:p>
            <a:r>
              <a:rPr lang="en-US" dirty="0" smtClean="0">
                <a:solidFill>
                  <a:srgbClr val="245794"/>
                </a:solidFill>
              </a:rPr>
              <a:t>1. </a:t>
            </a:r>
            <a:r>
              <a:rPr lang="en-US" dirty="0" err="1" smtClean="0">
                <a:solidFill>
                  <a:srgbClr val="245794"/>
                </a:solidFill>
              </a:rPr>
              <a:t>NeuMF</a:t>
            </a:r>
            <a:r>
              <a:rPr lang="en-US" dirty="0" smtClean="0">
                <a:solidFill>
                  <a:srgbClr val="245794"/>
                </a:solidFill>
              </a:rPr>
              <a:t> outperforms </a:t>
            </a:r>
            <a:r>
              <a:rPr lang="en-US" dirty="0" err="1" smtClean="0">
                <a:solidFill>
                  <a:srgbClr val="245794"/>
                </a:solidFill>
              </a:rPr>
              <a:t>eALS</a:t>
            </a:r>
            <a:r>
              <a:rPr lang="en-US" dirty="0" smtClean="0">
                <a:solidFill>
                  <a:srgbClr val="245794"/>
                </a:solidFill>
              </a:rPr>
              <a:t> and BPR with about </a:t>
            </a:r>
            <a:r>
              <a:rPr lang="en-US" dirty="0" smtClean="0">
                <a:solidFill>
                  <a:srgbClr val="FF0000"/>
                </a:solidFill>
              </a:rPr>
              <a:t>5% relative improvement</a:t>
            </a:r>
            <a:r>
              <a:rPr lang="en-US" dirty="0" smtClean="0">
                <a:solidFill>
                  <a:srgbClr val="245794"/>
                </a:solidFill>
              </a:rPr>
              <a:t>.</a:t>
            </a:r>
            <a:endParaRPr lang="en-US" dirty="0">
              <a:solidFill>
                <a:srgbClr val="245794"/>
              </a:solidFill>
            </a:endParaRPr>
          </a:p>
        </p:txBody>
      </p:sp>
      <p:sp>
        <p:nvSpPr>
          <p:cNvPr id="11" name="文本框 10"/>
          <p:cNvSpPr txBox="1"/>
          <p:nvPr/>
        </p:nvSpPr>
        <p:spPr>
          <a:xfrm>
            <a:off x="457200" y="5334000"/>
            <a:ext cx="7913961" cy="646331"/>
          </a:xfrm>
          <a:prstGeom prst="rect">
            <a:avLst/>
          </a:prstGeom>
          <a:noFill/>
        </p:spPr>
        <p:txBody>
          <a:bodyPr wrap="none" rtlCol="0">
            <a:spAutoFit/>
          </a:bodyPr>
          <a:lstStyle/>
          <a:p>
            <a:r>
              <a:rPr lang="en-US" dirty="0">
                <a:solidFill>
                  <a:srgbClr val="245794"/>
                </a:solidFill>
              </a:rPr>
              <a:t>3</a:t>
            </a:r>
            <a:r>
              <a:rPr lang="en-US" dirty="0" smtClean="0">
                <a:solidFill>
                  <a:srgbClr val="245794"/>
                </a:solidFill>
              </a:rPr>
              <a:t>. Three MF methods with different objective functions: </a:t>
            </a:r>
          </a:p>
          <a:p>
            <a:r>
              <a:rPr lang="en-US" dirty="0" smtClean="0">
                <a:solidFill>
                  <a:srgbClr val="245794"/>
                </a:solidFill>
              </a:rPr>
              <a:t>     </a:t>
            </a:r>
            <a:r>
              <a:rPr lang="en-US" dirty="0" smtClean="0">
                <a:solidFill>
                  <a:srgbClr val="FF0000"/>
                </a:solidFill>
              </a:rPr>
              <a:t>GMF (</a:t>
            </a:r>
            <a:r>
              <a:rPr lang="en-US" i="1" dirty="0" smtClean="0">
                <a:solidFill>
                  <a:srgbClr val="FF0000"/>
                </a:solidFill>
              </a:rPr>
              <a:t>log loss</a:t>
            </a:r>
            <a:r>
              <a:rPr lang="en-US" dirty="0" smtClean="0">
                <a:solidFill>
                  <a:srgbClr val="FF0000"/>
                </a:solidFill>
              </a:rPr>
              <a:t>) </a:t>
            </a:r>
            <a:r>
              <a:rPr lang="en-US" dirty="0" smtClean="0">
                <a:solidFill>
                  <a:srgbClr val="245794"/>
                </a:solidFill>
              </a:rPr>
              <a:t>&gt;= </a:t>
            </a:r>
            <a:r>
              <a:rPr lang="en-US" dirty="0" err="1" smtClean="0">
                <a:solidFill>
                  <a:srgbClr val="245794"/>
                </a:solidFill>
              </a:rPr>
              <a:t>eALS</a:t>
            </a:r>
            <a:r>
              <a:rPr lang="en-US" dirty="0" smtClean="0">
                <a:solidFill>
                  <a:srgbClr val="245794"/>
                </a:solidFill>
              </a:rPr>
              <a:t> (</a:t>
            </a:r>
            <a:r>
              <a:rPr lang="en-US" i="1" dirty="0" smtClean="0">
                <a:solidFill>
                  <a:srgbClr val="245794"/>
                </a:solidFill>
              </a:rPr>
              <a:t>weighted regression loss</a:t>
            </a:r>
            <a:r>
              <a:rPr lang="en-US" dirty="0" smtClean="0">
                <a:solidFill>
                  <a:srgbClr val="245794"/>
                </a:solidFill>
              </a:rPr>
              <a:t>) &gt; BPR (</a:t>
            </a:r>
            <a:r>
              <a:rPr lang="en-US" i="1" dirty="0" smtClean="0">
                <a:solidFill>
                  <a:srgbClr val="245794"/>
                </a:solidFill>
              </a:rPr>
              <a:t>pairwise ranking loss</a:t>
            </a:r>
            <a:r>
              <a:rPr lang="en-US" dirty="0" smtClean="0">
                <a:solidFill>
                  <a:srgbClr val="245794"/>
                </a:solidFill>
              </a:rPr>
              <a:t>)</a:t>
            </a:r>
            <a:endParaRPr lang="en-US" dirty="0">
              <a:solidFill>
                <a:srgbClr val="245794"/>
              </a:solidFill>
            </a:endParaRPr>
          </a:p>
        </p:txBody>
      </p:sp>
      <p:sp>
        <p:nvSpPr>
          <p:cNvPr id="12" name="文本框 11"/>
          <p:cNvSpPr txBox="1"/>
          <p:nvPr/>
        </p:nvSpPr>
        <p:spPr>
          <a:xfrm>
            <a:off x="457200" y="5029200"/>
            <a:ext cx="8718092" cy="369332"/>
          </a:xfrm>
          <a:prstGeom prst="rect">
            <a:avLst/>
          </a:prstGeom>
          <a:noFill/>
        </p:spPr>
        <p:txBody>
          <a:bodyPr wrap="none" rtlCol="0">
            <a:spAutoFit/>
          </a:bodyPr>
          <a:lstStyle/>
          <a:p>
            <a:r>
              <a:rPr lang="en-US" dirty="0">
                <a:solidFill>
                  <a:srgbClr val="245794"/>
                </a:solidFill>
              </a:rPr>
              <a:t>2</a:t>
            </a:r>
            <a:r>
              <a:rPr lang="en-US" dirty="0" smtClean="0">
                <a:solidFill>
                  <a:srgbClr val="245794"/>
                </a:solidFill>
              </a:rPr>
              <a:t>. Of the three NCF methods: </a:t>
            </a:r>
            <a:r>
              <a:rPr lang="en-US" dirty="0" err="1" smtClean="0">
                <a:solidFill>
                  <a:srgbClr val="245794"/>
                </a:solidFill>
              </a:rPr>
              <a:t>NeuMF</a:t>
            </a:r>
            <a:r>
              <a:rPr lang="en-US" dirty="0" smtClean="0">
                <a:solidFill>
                  <a:srgbClr val="245794"/>
                </a:solidFill>
              </a:rPr>
              <a:t> &gt; GMF &gt; </a:t>
            </a:r>
            <a:r>
              <a:rPr lang="en-US" dirty="0" smtClean="0">
                <a:solidFill>
                  <a:srgbClr val="FF0000"/>
                </a:solidFill>
              </a:rPr>
              <a:t>MLP (lower training loss but higher test loss) </a:t>
            </a:r>
            <a:endParaRPr lang="en-US" dirty="0">
              <a:solidFill>
                <a:srgbClr val="FF0000"/>
              </a:solidFill>
            </a:endParaRPr>
          </a:p>
        </p:txBody>
      </p:sp>
    </p:spTree>
    <p:extLst>
      <p:ext uri="{BB962C8B-B14F-4D97-AF65-F5344CB8AC3E}">
        <p14:creationId xmlns:p14="http://schemas.microsoft.com/office/powerpoint/2010/main" val="297414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Convergence Behavior</a:t>
            </a:r>
            <a:endParaRPr lang="en-US" dirty="0"/>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1447800"/>
            <a:ext cx="3048000" cy="2894872"/>
          </a:xfrm>
        </p:spPr>
      </p:pic>
      <p:sp>
        <p:nvSpPr>
          <p:cNvPr id="4" name="灯片编号占位符 3"/>
          <p:cNvSpPr>
            <a:spLocks noGrp="1"/>
          </p:cNvSpPr>
          <p:nvPr>
            <p:ph type="sldNum" sz="quarter" idx="12"/>
          </p:nvPr>
        </p:nvSpPr>
        <p:spPr/>
        <p:txBody>
          <a:bodyPr/>
          <a:lstStyle/>
          <a:p>
            <a:fld id="{7D75B9EA-579D-4E82-A1B2-247215221A92}" type="slidenum">
              <a:rPr lang="en-SG" smtClean="0"/>
              <a:pPr/>
              <a:t>19</a:t>
            </a:fld>
            <a:endParaRPr lang="en-SG"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1447800"/>
            <a:ext cx="3006090" cy="2900931"/>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0290" y="1447800"/>
            <a:ext cx="3018212" cy="2894872"/>
          </a:xfrm>
          <a:prstGeom prst="rect">
            <a:avLst/>
          </a:prstGeom>
        </p:spPr>
      </p:pic>
      <p:sp>
        <p:nvSpPr>
          <p:cNvPr id="8" name="文本框 7"/>
          <p:cNvSpPr txBox="1"/>
          <p:nvPr/>
        </p:nvSpPr>
        <p:spPr>
          <a:xfrm>
            <a:off x="685800" y="4648200"/>
            <a:ext cx="8490016" cy="1015663"/>
          </a:xfrm>
          <a:prstGeom prst="rect">
            <a:avLst/>
          </a:prstGeom>
          <a:noFill/>
        </p:spPr>
        <p:txBody>
          <a:bodyPr wrap="none" rtlCol="0">
            <a:spAutoFit/>
          </a:bodyPr>
          <a:lstStyle/>
          <a:p>
            <a:pPr marL="342900" indent="-342900">
              <a:buAutoNum type="arabicPeriod"/>
            </a:pPr>
            <a:r>
              <a:rPr lang="en-US" sz="2000" dirty="0" smtClean="0">
                <a:solidFill>
                  <a:srgbClr val="245794"/>
                </a:solidFill>
              </a:rPr>
              <a:t>Most effective updates are occurred in the first 10 iterations;</a:t>
            </a:r>
          </a:p>
          <a:p>
            <a:pPr marL="342900" indent="-342900">
              <a:buAutoNum type="arabicPeriod"/>
            </a:pPr>
            <a:r>
              <a:rPr lang="en-US" sz="2000" dirty="0" smtClean="0">
                <a:solidFill>
                  <a:srgbClr val="245794"/>
                </a:solidFill>
              </a:rPr>
              <a:t>More iterations may make </a:t>
            </a:r>
            <a:r>
              <a:rPr lang="en-US" sz="2000" dirty="0" err="1" smtClean="0">
                <a:solidFill>
                  <a:srgbClr val="245794"/>
                </a:solidFill>
              </a:rPr>
              <a:t>NeuMF</a:t>
            </a:r>
            <a:r>
              <a:rPr lang="en-US" sz="2000" dirty="0" smtClean="0">
                <a:solidFill>
                  <a:srgbClr val="245794"/>
                </a:solidFill>
              </a:rPr>
              <a:t> </a:t>
            </a:r>
            <a:r>
              <a:rPr lang="en-US" sz="2000" dirty="0" err="1" smtClean="0">
                <a:solidFill>
                  <a:srgbClr val="245794"/>
                </a:solidFill>
              </a:rPr>
              <a:t>overfit</a:t>
            </a:r>
            <a:r>
              <a:rPr lang="en-US" sz="2000" dirty="0" smtClean="0">
                <a:solidFill>
                  <a:srgbClr val="245794"/>
                </a:solidFill>
              </a:rPr>
              <a:t> the data. </a:t>
            </a:r>
          </a:p>
          <a:p>
            <a:r>
              <a:rPr lang="en-US" sz="2000" dirty="0">
                <a:solidFill>
                  <a:srgbClr val="245794"/>
                </a:solidFill>
              </a:rPr>
              <a:t> </a:t>
            </a:r>
            <a:r>
              <a:rPr lang="en-US" sz="2000" dirty="0" smtClean="0">
                <a:solidFill>
                  <a:srgbClr val="245794"/>
                </a:solidFill>
              </a:rPr>
              <a:t> Trade-off between </a:t>
            </a:r>
            <a:r>
              <a:rPr lang="en-US" sz="2000" i="1" dirty="0" smtClean="0">
                <a:solidFill>
                  <a:srgbClr val="FF0000"/>
                </a:solidFill>
              </a:rPr>
              <a:t>representation</a:t>
            </a:r>
            <a:r>
              <a:rPr lang="en-US" sz="2000" dirty="0" smtClean="0">
                <a:solidFill>
                  <a:srgbClr val="FF0000"/>
                </a:solidFill>
              </a:rPr>
              <a:t> </a:t>
            </a:r>
            <a:r>
              <a:rPr lang="en-US" sz="2000" dirty="0" smtClean="0">
                <a:solidFill>
                  <a:srgbClr val="245794"/>
                </a:solidFill>
              </a:rPr>
              <a:t>ability and </a:t>
            </a:r>
            <a:r>
              <a:rPr lang="en-US" sz="2000" i="1" dirty="0" smtClean="0">
                <a:solidFill>
                  <a:srgbClr val="FF0000"/>
                </a:solidFill>
              </a:rPr>
              <a:t>generalization</a:t>
            </a:r>
            <a:r>
              <a:rPr lang="en-US" sz="2000" dirty="0" smtClean="0">
                <a:solidFill>
                  <a:srgbClr val="FF0000"/>
                </a:solidFill>
              </a:rPr>
              <a:t> </a:t>
            </a:r>
            <a:r>
              <a:rPr lang="en-US" sz="2000" dirty="0" smtClean="0">
                <a:solidFill>
                  <a:srgbClr val="245794"/>
                </a:solidFill>
              </a:rPr>
              <a:t>ability of a model. </a:t>
            </a:r>
            <a:endParaRPr lang="en-US" sz="2000" dirty="0">
              <a:solidFill>
                <a:srgbClr val="245794"/>
              </a:solidFill>
            </a:endParaRPr>
          </a:p>
        </p:txBody>
      </p:sp>
    </p:spTree>
    <p:extLst>
      <p:ext uri="{BB962C8B-B14F-4D97-AF65-F5344CB8AC3E}">
        <p14:creationId xmlns:p14="http://schemas.microsoft.com/office/powerpoint/2010/main" val="3603669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Matrix Factorization (MF)</a:t>
            </a:r>
            <a:endParaRPr lang="en-US" dirty="0"/>
          </a:p>
        </p:txBody>
      </p:sp>
      <p:sp>
        <p:nvSpPr>
          <p:cNvPr id="3" name="内容占位符 2"/>
          <p:cNvSpPr>
            <a:spLocks noGrp="1"/>
          </p:cNvSpPr>
          <p:nvPr>
            <p:ph idx="1"/>
          </p:nvPr>
        </p:nvSpPr>
        <p:spPr>
          <a:xfrm>
            <a:off x="381000" y="1600200"/>
            <a:ext cx="8229600" cy="5334000"/>
          </a:xfrm>
        </p:spPr>
        <p:txBody>
          <a:bodyPr/>
          <a:lstStyle/>
          <a:p>
            <a:r>
              <a:rPr lang="en-US" sz="2800" dirty="0" smtClean="0"/>
              <a:t>MF is a linear latent factor model:</a:t>
            </a:r>
          </a:p>
          <a:p>
            <a:endParaRPr lang="en-US" dirty="0"/>
          </a:p>
          <a:p>
            <a:endParaRPr lang="en-US" dirty="0" smtClean="0"/>
          </a:p>
          <a:p>
            <a:endParaRPr lang="en-US" dirty="0"/>
          </a:p>
          <a:p>
            <a:endParaRPr lang="en-US" sz="1600" dirty="0" smtClean="0"/>
          </a:p>
          <a:p>
            <a:endParaRPr lang="en-US" dirty="0" smtClean="0"/>
          </a:p>
          <a:p>
            <a:endParaRPr lang="en-US" dirty="0"/>
          </a:p>
          <a:p>
            <a:endParaRPr lang="en-US" dirty="0"/>
          </a:p>
          <a:p>
            <a:endParaRPr lang="en-US" sz="1400" dirty="0" smtClean="0"/>
          </a:p>
          <a:p>
            <a:pPr marL="0" indent="0">
              <a:buNone/>
            </a:pPr>
            <a:endParaRPr lang="en-US" dirty="0" smtClean="0"/>
          </a:p>
          <a:p>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2880094118"/>
              </p:ext>
            </p:extLst>
          </p:nvPr>
        </p:nvGraphicFramePr>
        <p:xfrm>
          <a:off x="917661" y="2715770"/>
          <a:ext cx="1762944" cy="1627054"/>
        </p:xfrm>
        <a:graphic>
          <a:graphicData uri="http://schemas.openxmlformats.org/drawingml/2006/table">
            <a:tbl>
              <a:tblPr firstRow="1" bandRow="1">
                <a:tableStyleId>{5940675A-B579-460E-94D1-54222C63F5DA}</a:tableStyleId>
              </a:tblPr>
              <a:tblGrid>
                <a:gridCol w="440736"/>
                <a:gridCol w="440736"/>
                <a:gridCol w="440736"/>
                <a:gridCol w="440736"/>
              </a:tblGrid>
              <a:tr h="367804">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rgbClr val="245794"/>
                          </a:solidFill>
                        </a:rPr>
                        <a:t>0</a:t>
                      </a:r>
                      <a:endParaRPr lang="en-US" dirty="0">
                        <a:solidFill>
                          <a:srgbClr val="245794"/>
                        </a:solidFill>
                      </a:endParaRPr>
                    </a:p>
                  </a:txBody>
                  <a:tcPr/>
                </a:tc>
                <a:tc>
                  <a:txBody>
                    <a:bodyPr/>
                    <a:lstStyle/>
                    <a:p>
                      <a:pPr algn="ctr"/>
                      <a:r>
                        <a:rPr lang="en-US" dirty="0" smtClean="0">
                          <a:solidFill>
                            <a:srgbClr val="245794"/>
                          </a:solidFill>
                        </a:rPr>
                        <a:t>0</a:t>
                      </a:r>
                      <a:endParaRPr lang="en-US" dirty="0">
                        <a:solidFill>
                          <a:srgbClr val="245794"/>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419750">
                <a:tc>
                  <a:txBody>
                    <a:bodyPr/>
                    <a:lstStyle/>
                    <a:p>
                      <a:pPr algn="ctr"/>
                      <a:r>
                        <a:rPr lang="en-US" dirty="0" smtClean="0">
                          <a:solidFill>
                            <a:srgbClr val="245794"/>
                          </a:solidFill>
                        </a:rPr>
                        <a:t>0</a:t>
                      </a:r>
                      <a:endParaRPr lang="en-US" dirty="0">
                        <a:solidFill>
                          <a:srgbClr val="245794"/>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rgbClr val="245794"/>
                          </a:solidFill>
                        </a:rPr>
                        <a:t>0</a:t>
                      </a:r>
                      <a:endParaRPr lang="en-US" dirty="0">
                        <a:solidFill>
                          <a:srgbClr val="245794"/>
                        </a:solidFill>
                      </a:endParaRPr>
                    </a:p>
                  </a:txBody>
                  <a:tcPr/>
                </a:tc>
                <a:tc>
                  <a:txBody>
                    <a:bodyPr/>
                    <a:lstStyle/>
                    <a:p>
                      <a:pPr algn="ctr"/>
                      <a:r>
                        <a:rPr lang="en-US" dirty="0" smtClean="0">
                          <a:solidFill>
                            <a:srgbClr val="245794"/>
                          </a:solidFill>
                        </a:rPr>
                        <a:t>0</a:t>
                      </a:r>
                      <a:endParaRPr lang="en-US" dirty="0">
                        <a:solidFill>
                          <a:srgbClr val="245794"/>
                        </a:solidFill>
                      </a:endParaRPr>
                    </a:p>
                  </a:txBody>
                  <a:tcPr/>
                </a:tc>
              </a:tr>
              <a:tr h="41975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rgbClr val="245794"/>
                          </a:solidFill>
                        </a:rPr>
                        <a:t>0</a:t>
                      </a:r>
                      <a:endParaRPr lang="en-US" dirty="0">
                        <a:solidFill>
                          <a:srgbClr val="245794"/>
                        </a:solidFill>
                      </a:endParaRPr>
                    </a:p>
                  </a:txBody>
                  <a:tcPr/>
                </a:tc>
                <a:tc>
                  <a:txBody>
                    <a:bodyPr/>
                    <a:lstStyle/>
                    <a:p>
                      <a:pPr algn="ctr"/>
                      <a:r>
                        <a:rPr lang="en-US" dirty="0" smtClean="0">
                          <a:solidFill>
                            <a:srgbClr val="245794"/>
                          </a:solidFill>
                        </a:rPr>
                        <a:t>0</a:t>
                      </a:r>
                      <a:endParaRPr lang="en-US" dirty="0">
                        <a:solidFill>
                          <a:srgbClr val="245794"/>
                        </a:solidFill>
                      </a:endParaRPr>
                    </a:p>
                  </a:txBody>
                  <a:tcPr/>
                </a:tc>
              </a:tr>
              <a:tr h="41975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rgbClr val="245794"/>
                          </a:solidFill>
                        </a:rPr>
                        <a:t>0</a:t>
                      </a:r>
                      <a:endParaRPr lang="en-US" dirty="0">
                        <a:solidFill>
                          <a:srgbClr val="245794"/>
                        </a:solidFill>
                      </a:endParaRPr>
                    </a:p>
                  </a:txBody>
                  <a:tcPr/>
                </a:tc>
                <a:tc>
                  <a:txBody>
                    <a:bodyPr/>
                    <a:lstStyle/>
                    <a:p>
                      <a:pPr algn="ctr"/>
                      <a:r>
                        <a:rPr lang="en-US" dirty="0" smtClean="0">
                          <a:solidFill>
                            <a:srgbClr val="245794"/>
                          </a:solidFill>
                        </a:rPr>
                        <a:t>0</a:t>
                      </a:r>
                      <a:endParaRPr lang="en-US" dirty="0">
                        <a:solidFill>
                          <a:srgbClr val="245794"/>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bl>
          </a:graphicData>
        </a:graphic>
      </p:graphicFrame>
      <p:sp>
        <p:nvSpPr>
          <p:cNvPr id="5" name="文本框 4"/>
          <p:cNvSpPr txBox="1"/>
          <p:nvPr/>
        </p:nvSpPr>
        <p:spPr>
          <a:xfrm>
            <a:off x="644044" y="4354070"/>
            <a:ext cx="2291718" cy="369332"/>
          </a:xfrm>
          <a:prstGeom prst="rect">
            <a:avLst/>
          </a:prstGeom>
          <a:noFill/>
        </p:spPr>
        <p:txBody>
          <a:bodyPr wrap="none" rtlCol="0">
            <a:spAutoFit/>
          </a:bodyPr>
          <a:lstStyle/>
          <a:p>
            <a:r>
              <a:rPr lang="en-US" b="1" dirty="0" smtClean="0">
                <a:solidFill>
                  <a:srgbClr val="245794"/>
                </a:solidFill>
              </a:rPr>
              <a:t>0/1 Interaction matrix</a:t>
            </a:r>
            <a:endParaRPr lang="en-US" b="1" dirty="0">
              <a:solidFill>
                <a:srgbClr val="245794"/>
              </a:solidFill>
            </a:endParaRPr>
          </a:p>
        </p:txBody>
      </p:sp>
      <p:sp>
        <p:nvSpPr>
          <p:cNvPr id="6" name="文本框 5"/>
          <p:cNvSpPr txBox="1"/>
          <p:nvPr/>
        </p:nvSpPr>
        <p:spPr>
          <a:xfrm>
            <a:off x="152400" y="3259350"/>
            <a:ext cx="745782" cy="400110"/>
          </a:xfrm>
          <a:prstGeom prst="rect">
            <a:avLst/>
          </a:prstGeom>
          <a:noFill/>
        </p:spPr>
        <p:txBody>
          <a:bodyPr wrap="none" rtlCol="0">
            <a:spAutoFit/>
          </a:bodyPr>
          <a:lstStyle/>
          <a:p>
            <a:r>
              <a:rPr lang="en-US" sz="2000" b="1" dirty="0" smtClean="0"/>
              <a:t>users</a:t>
            </a:r>
            <a:endParaRPr lang="en-US" b="1" dirty="0"/>
          </a:p>
        </p:txBody>
      </p:sp>
      <p:sp>
        <p:nvSpPr>
          <p:cNvPr id="7" name="文本框 6"/>
          <p:cNvSpPr txBox="1"/>
          <p:nvPr/>
        </p:nvSpPr>
        <p:spPr>
          <a:xfrm>
            <a:off x="1460707" y="2358378"/>
            <a:ext cx="773032" cy="400110"/>
          </a:xfrm>
          <a:prstGeom prst="rect">
            <a:avLst/>
          </a:prstGeom>
          <a:noFill/>
        </p:spPr>
        <p:txBody>
          <a:bodyPr wrap="none" rtlCol="0">
            <a:spAutoFit/>
          </a:bodyPr>
          <a:lstStyle/>
          <a:p>
            <a:r>
              <a:rPr lang="en-US" sz="2000" b="1" dirty="0" smtClean="0"/>
              <a:t>items</a:t>
            </a:r>
            <a:endParaRPr lang="en-US" b="1" dirty="0"/>
          </a:p>
        </p:txBody>
      </p:sp>
      <p:cxnSp>
        <p:nvCxnSpPr>
          <p:cNvPr id="10" name="Shape 104"/>
          <p:cNvCxnSpPr>
            <a:cxnSpLocks noChangeShapeType="1"/>
          </p:cNvCxnSpPr>
          <p:nvPr/>
        </p:nvCxnSpPr>
        <p:spPr bwMode="auto">
          <a:xfrm flipV="1">
            <a:off x="1610404" y="3044178"/>
            <a:ext cx="1676400" cy="240442"/>
          </a:xfrm>
          <a:prstGeom prst="straightConnector1">
            <a:avLst/>
          </a:prstGeom>
          <a:noFill/>
          <a:ln w="19050">
            <a:solidFill>
              <a:srgbClr val="FF0000"/>
            </a:solidFill>
            <a:round/>
            <a:headEnd type="none" w="lg" len="lg"/>
            <a:tailEnd type="triangle" w="lg" len="lg"/>
          </a:ln>
          <a:extLst>
            <a:ext uri="{909E8E84-426E-40dd-AFC4-6F175D3DCCD1}">
              <a14:hiddenFill xmlns:a14="http://schemas.microsoft.com/office/drawing/2010/main" xmlns="">
                <a:noFill/>
              </a14:hiddenFill>
            </a:ext>
          </a:extLst>
        </p:spPr>
      </p:cxnSp>
      <p:sp>
        <p:nvSpPr>
          <p:cNvPr id="12" name="Shape 103"/>
          <p:cNvSpPr txBox="1">
            <a:spLocks noChangeArrowheads="1"/>
          </p:cNvSpPr>
          <p:nvPr/>
        </p:nvSpPr>
        <p:spPr bwMode="auto">
          <a:xfrm>
            <a:off x="3481771" y="2663178"/>
            <a:ext cx="353883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5" tIns="91425" rIns="91425" bIns="91425"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r>
              <a:rPr kumimoji="0" lang="zh-CN" altLang="zh-CN" sz="2000" dirty="0">
                <a:solidFill>
                  <a:srgbClr val="FF0000"/>
                </a:solidFill>
                <a:latin typeface="Gill Sans Light" charset="0"/>
              </a:rPr>
              <a:t>User 'u' </a:t>
            </a:r>
            <a:r>
              <a:rPr lang="en-US" altLang="zh-CN" sz="2000" dirty="0" smtClean="0">
                <a:solidFill>
                  <a:srgbClr val="FF0000"/>
                </a:solidFill>
                <a:latin typeface="Gill Sans Light" charset="0"/>
              </a:rPr>
              <a:t>interacted with </a:t>
            </a:r>
            <a:r>
              <a:rPr kumimoji="0" lang="zh-CN" altLang="zh-CN" sz="2000" dirty="0" smtClean="0">
                <a:solidFill>
                  <a:srgbClr val="FF0000"/>
                </a:solidFill>
                <a:latin typeface="Gill Sans Light" charset="0"/>
              </a:rPr>
              <a:t>item </a:t>
            </a:r>
            <a:r>
              <a:rPr kumimoji="0" lang="zh-CN" altLang="zh-CN" sz="2000" dirty="0">
                <a:solidFill>
                  <a:srgbClr val="FF0000"/>
                </a:solidFill>
                <a:latin typeface="Gill Sans Light" charset="0"/>
              </a:rPr>
              <a:t>'i'</a:t>
            </a:r>
          </a:p>
        </p:txBody>
      </p:sp>
      <p:sp>
        <p:nvSpPr>
          <p:cNvPr id="16" name="文本框 15"/>
          <p:cNvSpPr txBox="1"/>
          <p:nvPr/>
        </p:nvSpPr>
        <p:spPr>
          <a:xfrm>
            <a:off x="3112386" y="3329868"/>
            <a:ext cx="4218399" cy="400110"/>
          </a:xfrm>
          <a:prstGeom prst="rect">
            <a:avLst/>
          </a:prstGeom>
          <a:noFill/>
        </p:spPr>
        <p:txBody>
          <a:bodyPr wrap="none" rtlCol="0">
            <a:spAutoFit/>
          </a:bodyPr>
          <a:lstStyle/>
          <a:p>
            <a:r>
              <a:rPr lang="en-US" sz="2000" dirty="0" smtClean="0"/>
              <a:t>Learn latent vector for each user, item:</a:t>
            </a:r>
            <a:endParaRPr lang="en-US" sz="2000" dirty="0"/>
          </a:p>
        </p:txBody>
      </p:sp>
      <p:pic>
        <p:nvPicPr>
          <p:cNvPr id="17" name="Shape 107"/>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257" y="3729978"/>
            <a:ext cx="1470924" cy="908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文本框 17"/>
          <p:cNvSpPr txBox="1"/>
          <p:nvPr/>
        </p:nvSpPr>
        <p:spPr>
          <a:xfrm>
            <a:off x="3107269" y="4782886"/>
            <a:ext cx="4112344" cy="400110"/>
          </a:xfrm>
          <a:prstGeom prst="rect">
            <a:avLst/>
          </a:prstGeom>
          <a:noFill/>
        </p:spPr>
        <p:txBody>
          <a:bodyPr wrap="none" rtlCol="0">
            <a:spAutoFit/>
          </a:bodyPr>
          <a:lstStyle/>
          <a:p>
            <a:r>
              <a:rPr lang="en-US" sz="2000" dirty="0" smtClean="0"/>
              <a:t>Affinity between user ‘u’ and item ‘</a:t>
            </a:r>
            <a:r>
              <a:rPr lang="en-US" sz="2000" dirty="0" err="1" smtClean="0"/>
              <a:t>i</a:t>
            </a:r>
            <a:r>
              <a:rPr lang="en-US" sz="2000" dirty="0" smtClean="0"/>
              <a:t>’: </a:t>
            </a:r>
            <a:endParaRPr lang="en-US" sz="2000" dirty="0"/>
          </a:p>
        </p:txBody>
      </p:sp>
      <p:pic>
        <p:nvPicPr>
          <p:cNvPr id="19" name="Shape 110"/>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9882" y="5257177"/>
            <a:ext cx="2627118" cy="4448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灯片编号占位符 20"/>
          <p:cNvSpPr>
            <a:spLocks noGrp="1"/>
          </p:cNvSpPr>
          <p:nvPr>
            <p:ph type="sldNum" sz="quarter" idx="12"/>
          </p:nvPr>
        </p:nvSpPr>
        <p:spPr/>
        <p:txBody>
          <a:bodyPr/>
          <a:lstStyle/>
          <a:p>
            <a:fld id="{7D75B9EA-579D-4E82-A1B2-247215221A92}" type="slidenum">
              <a:rPr lang="en-SG" smtClean="0"/>
              <a:pPr/>
              <a:t>2</a:t>
            </a:fld>
            <a:endParaRPr lang="en-SG" dirty="0"/>
          </a:p>
        </p:txBody>
      </p:sp>
    </p:spTree>
    <p:extLst>
      <p:ext uri="{BB962C8B-B14F-4D97-AF65-F5344CB8AC3E}">
        <p14:creationId xmlns:p14="http://schemas.microsoft.com/office/powerpoint/2010/main" val="3813708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Is Deeper Helpful?</a:t>
            </a:r>
            <a:endParaRPr lang="en-US" dirty="0"/>
          </a:p>
        </p:txBody>
      </p:sp>
      <p:sp>
        <p:nvSpPr>
          <p:cNvPr id="4" name="灯片编号占位符 3"/>
          <p:cNvSpPr>
            <a:spLocks noGrp="1"/>
          </p:cNvSpPr>
          <p:nvPr>
            <p:ph type="sldNum" sz="quarter" idx="12"/>
          </p:nvPr>
        </p:nvSpPr>
        <p:spPr/>
        <p:txBody>
          <a:bodyPr/>
          <a:lstStyle/>
          <a:p>
            <a:fld id="{7D75B9EA-579D-4E82-A1B2-247215221A92}" type="slidenum">
              <a:rPr lang="en-SG" smtClean="0"/>
              <a:pPr/>
              <a:t>20</a:t>
            </a:fld>
            <a:endParaRPr lang="en-SG"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3817" y="1359129"/>
            <a:ext cx="5029200" cy="2833406"/>
          </a:xfrm>
          <a:prstGeom prst="rect">
            <a:avLst/>
          </a:prstGeom>
        </p:spPr>
      </p:pic>
      <p:sp>
        <p:nvSpPr>
          <p:cNvPr id="8" name="文本框 7"/>
          <p:cNvSpPr txBox="1"/>
          <p:nvPr/>
        </p:nvSpPr>
        <p:spPr>
          <a:xfrm>
            <a:off x="685800" y="4343400"/>
            <a:ext cx="8229600" cy="1477328"/>
          </a:xfrm>
          <a:prstGeom prst="rect">
            <a:avLst/>
          </a:prstGeom>
          <a:noFill/>
        </p:spPr>
        <p:txBody>
          <a:bodyPr wrap="square" rtlCol="0">
            <a:spAutoFit/>
          </a:bodyPr>
          <a:lstStyle/>
          <a:p>
            <a:pPr marL="342900" indent="-342900">
              <a:buAutoNum type="arabicPeriod"/>
            </a:pPr>
            <a:r>
              <a:rPr lang="en-US" dirty="0" smtClean="0">
                <a:solidFill>
                  <a:srgbClr val="245794"/>
                </a:solidFill>
              </a:rPr>
              <a:t>Even for models with the same capability (i.e., same number of predictive factors), stacking more </a:t>
            </a:r>
            <a:r>
              <a:rPr lang="en-US" b="1" dirty="0" smtClean="0">
                <a:solidFill>
                  <a:srgbClr val="245794"/>
                </a:solidFill>
              </a:rPr>
              <a:t>nonlinear </a:t>
            </a:r>
            <a:r>
              <a:rPr lang="en-US" dirty="0" smtClean="0">
                <a:solidFill>
                  <a:srgbClr val="245794"/>
                </a:solidFill>
              </a:rPr>
              <a:t>layers improves the performance.</a:t>
            </a:r>
          </a:p>
          <a:p>
            <a:pPr lvl="1"/>
            <a:r>
              <a:rPr lang="en-US" dirty="0" smtClean="0">
                <a:solidFill>
                  <a:srgbClr val="245794"/>
                </a:solidFill>
              </a:rPr>
              <a:t>- Note: stacking linear layers degrades the performance. </a:t>
            </a:r>
          </a:p>
          <a:p>
            <a:pPr marL="342900" indent="-342900">
              <a:buAutoNum type="arabicPeriod"/>
            </a:pPr>
            <a:r>
              <a:rPr lang="en-US" dirty="0" smtClean="0">
                <a:solidFill>
                  <a:srgbClr val="FF0000"/>
                </a:solidFill>
              </a:rPr>
              <a:t>But the improvement </a:t>
            </a:r>
            <a:r>
              <a:rPr lang="en-US" dirty="0">
                <a:solidFill>
                  <a:srgbClr val="FF0000"/>
                </a:solidFill>
              </a:rPr>
              <a:t>gradually </a:t>
            </a:r>
            <a:r>
              <a:rPr lang="en-US" dirty="0" smtClean="0">
                <a:solidFill>
                  <a:srgbClr val="FF0000"/>
                </a:solidFill>
              </a:rPr>
              <a:t>diminishes for more layers </a:t>
            </a:r>
          </a:p>
          <a:p>
            <a:r>
              <a:rPr lang="en-US" dirty="0" smtClean="0">
                <a:solidFill>
                  <a:srgbClr val="FF0000"/>
                </a:solidFill>
              </a:rPr>
              <a:t>        - Optimization difficulties (same observation with </a:t>
            </a:r>
            <a:r>
              <a:rPr lang="en-US" i="1" dirty="0" smtClean="0">
                <a:solidFill>
                  <a:srgbClr val="FF0000"/>
                </a:solidFill>
              </a:rPr>
              <a:t>K. He et al, CVPR 2016</a:t>
            </a:r>
            <a:r>
              <a:rPr lang="en-US" dirty="0" smtClean="0">
                <a:solidFill>
                  <a:srgbClr val="FF0000"/>
                </a:solidFill>
              </a:rPr>
              <a:t>)</a:t>
            </a:r>
          </a:p>
        </p:txBody>
      </p:sp>
      <p:sp>
        <p:nvSpPr>
          <p:cNvPr id="9" name="文本框 8"/>
          <p:cNvSpPr txBox="1"/>
          <p:nvPr/>
        </p:nvSpPr>
        <p:spPr>
          <a:xfrm>
            <a:off x="1371600" y="6485914"/>
            <a:ext cx="6693948" cy="338554"/>
          </a:xfrm>
          <a:prstGeom prst="rect">
            <a:avLst/>
          </a:prstGeom>
          <a:noFill/>
        </p:spPr>
        <p:txBody>
          <a:bodyPr wrap="none" rtlCol="0">
            <a:spAutoFit/>
          </a:bodyPr>
          <a:lstStyle/>
          <a:p>
            <a:r>
              <a:rPr lang="en-US" sz="1600" b="1" dirty="0" err="1" smtClean="0">
                <a:solidFill>
                  <a:schemeClr val="bg1"/>
                </a:solidFill>
              </a:rPr>
              <a:t>Kaiming</a:t>
            </a:r>
            <a:r>
              <a:rPr lang="en-US" sz="1600" b="1" dirty="0">
                <a:solidFill>
                  <a:schemeClr val="bg1"/>
                </a:solidFill>
              </a:rPr>
              <a:t> He et al. </a:t>
            </a:r>
            <a:r>
              <a:rPr lang="en-US" sz="1600" b="1" dirty="0" smtClean="0">
                <a:solidFill>
                  <a:schemeClr val="bg1"/>
                </a:solidFill>
              </a:rPr>
              <a:t>CVPR 2016. “Deep </a:t>
            </a:r>
            <a:r>
              <a:rPr lang="en-US" sz="1600" b="1" dirty="0">
                <a:solidFill>
                  <a:schemeClr val="bg1"/>
                </a:solidFill>
              </a:rPr>
              <a:t>residual learning for image </a:t>
            </a:r>
            <a:r>
              <a:rPr lang="en-US" sz="1600" b="1" dirty="0" smtClean="0">
                <a:solidFill>
                  <a:schemeClr val="bg1"/>
                </a:solidFill>
              </a:rPr>
              <a:t>recognition” </a:t>
            </a:r>
            <a:endParaRPr lang="en-US" sz="1600" b="1" dirty="0">
              <a:solidFill>
                <a:schemeClr val="bg1"/>
              </a:solidFill>
            </a:endParaRPr>
          </a:p>
        </p:txBody>
      </p:sp>
    </p:spTree>
    <p:extLst>
      <p:ext uri="{BB962C8B-B14F-4D97-AF65-F5344CB8AC3E}">
        <p14:creationId xmlns:p14="http://schemas.microsoft.com/office/powerpoint/2010/main" val="975994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Conclusion</a:t>
            </a:r>
            <a:endParaRPr lang="en-US" dirty="0"/>
          </a:p>
        </p:txBody>
      </p:sp>
      <p:sp>
        <p:nvSpPr>
          <p:cNvPr id="3" name="内容占位符 2"/>
          <p:cNvSpPr>
            <a:spLocks noGrp="1"/>
          </p:cNvSpPr>
          <p:nvPr>
            <p:ph idx="1"/>
          </p:nvPr>
        </p:nvSpPr>
        <p:spPr>
          <a:xfrm>
            <a:off x="467544" y="1371600"/>
            <a:ext cx="8229600" cy="4968875"/>
          </a:xfrm>
        </p:spPr>
        <p:txBody>
          <a:bodyPr>
            <a:normAutofit lnSpcReduction="10000"/>
          </a:bodyPr>
          <a:lstStyle/>
          <a:p>
            <a:r>
              <a:rPr lang="en-US" dirty="0" smtClean="0"/>
              <a:t>We explored neural architectures for collaborative filtering. </a:t>
            </a:r>
          </a:p>
          <a:p>
            <a:pPr lvl="1"/>
            <a:r>
              <a:rPr lang="en-US" dirty="0" smtClean="0"/>
              <a:t>Devised a general framework NCF;</a:t>
            </a:r>
          </a:p>
          <a:p>
            <a:pPr lvl="1"/>
            <a:r>
              <a:rPr lang="en-US" dirty="0" smtClean="0"/>
              <a:t>Presented three instantiations GMF, MLP and </a:t>
            </a:r>
            <a:r>
              <a:rPr lang="en-US" dirty="0" err="1" smtClean="0"/>
              <a:t>NeuMF</a:t>
            </a:r>
            <a:r>
              <a:rPr lang="en-US" dirty="0" smtClean="0"/>
              <a:t>. </a:t>
            </a:r>
          </a:p>
          <a:p>
            <a:r>
              <a:rPr lang="en-US" dirty="0" smtClean="0"/>
              <a:t>Experiments show promising results:</a:t>
            </a:r>
          </a:p>
          <a:p>
            <a:pPr lvl="1"/>
            <a:r>
              <a:rPr lang="en-US" dirty="0" smtClean="0"/>
              <a:t>Deeper models are helpful.</a:t>
            </a:r>
          </a:p>
          <a:p>
            <a:pPr lvl="1"/>
            <a:r>
              <a:rPr lang="en-US" dirty="0" smtClean="0"/>
              <a:t>Combining deep models with MF in the latent space leads to better results. </a:t>
            </a:r>
          </a:p>
          <a:p>
            <a:endParaRPr lang="en-US" sz="1600" dirty="0"/>
          </a:p>
          <a:p>
            <a:r>
              <a:rPr lang="en-US" dirty="0" smtClean="0">
                <a:solidFill>
                  <a:srgbClr val="245794"/>
                </a:solidFill>
              </a:rPr>
              <a:t>Future work:</a:t>
            </a:r>
          </a:p>
          <a:p>
            <a:pPr lvl="1"/>
            <a:r>
              <a:rPr lang="en-US" dirty="0" smtClean="0">
                <a:solidFill>
                  <a:srgbClr val="245794"/>
                </a:solidFill>
              </a:rPr>
              <a:t>Tackle the optimization difficulties for deeper NCF models (e.g., by Residual learning and Highway networks).</a:t>
            </a:r>
          </a:p>
          <a:p>
            <a:pPr lvl="1"/>
            <a:r>
              <a:rPr lang="en-US" dirty="0" smtClean="0">
                <a:solidFill>
                  <a:srgbClr val="245794"/>
                </a:solidFill>
              </a:rPr>
              <a:t>Extend NCF to model more rich features, e.g., user attributes, contexts and multi-media items. </a:t>
            </a:r>
            <a:endParaRPr lang="en-US" dirty="0">
              <a:solidFill>
                <a:srgbClr val="245794"/>
              </a:solidFill>
            </a:endParaRPr>
          </a:p>
        </p:txBody>
      </p:sp>
      <p:sp>
        <p:nvSpPr>
          <p:cNvPr id="4" name="灯片编号占位符 3"/>
          <p:cNvSpPr>
            <a:spLocks noGrp="1"/>
          </p:cNvSpPr>
          <p:nvPr>
            <p:ph type="sldNum" sz="quarter" idx="12"/>
          </p:nvPr>
        </p:nvSpPr>
        <p:spPr/>
        <p:txBody>
          <a:bodyPr/>
          <a:lstStyle/>
          <a:p>
            <a:fld id="{7D75B9EA-579D-4E82-A1B2-247215221A92}" type="slidenum">
              <a:rPr lang="en-SG" smtClean="0"/>
              <a:pPr/>
              <a:t>21</a:t>
            </a:fld>
            <a:endParaRPr lang="en-SG" dirty="0"/>
          </a:p>
        </p:txBody>
      </p:sp>
    </p:spTree>
    <p:extLst>
      <p:ext uri="{BB962C8B-B14F-4D97-AF65-F5344CB8AC3E}">
        <p14:creationId xmlns:p14="http://schemas.microsoft.com/office/powerpoint/2010/main" val="359121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xshua.FAREAST\AppData\Local\Microsoft\Windows\Temporary Internet Files\Content.IE5\SAHNRPAS\MCj03795810000[1].wmf"/>
          <p:cNvPicPr>
            <a:picLocks noChangeAspect="1" noChangeArrowheads="1"/>
          </p:cNvPicPr>
          <p:nvPr/>
        </p:nvPicPr>
        <p:blipFill>
          <a:blip r:embed="rId3" cstate="print"/>
          <a:srcRect/>
          <a:stretch>
            <a:fillRect/>
          </a:stretch>
        </p:blipFill>
        <p:spPr bwMode="auto">
          <a:xfrm>
            <a:off x="4648200" y="3657600"/>
            <a:ext cx="1941708" cy="1676400"/>
          </a:xfrm>
          <a:prstGeom prst="rect">
            <a:avLst/>
          </a:prstGeom>
          <a:noFill/>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657600"/>
            <a:ext cx="1588499" cy="1752600"/>
          </a:xfrm>
          <a:prstGeom prst="rect">
            <a:avLst/>
          </a:prstGeom>
          <a:noFill/>
          <a:ln>
            <a:noFill/>
          </a:ln>
          <a:effectLst>
            <a:glow rad="101600">
              <a:schemeClr val="accent5">
                <a:satMod val="175000"/>
                <a:alpha val="40000"/>
              </a:schemeClr>
            </a:glow>
            <a:outerShdw dist="35921" dir="2700000" algn="ctr" rotWithShape="0">
              <a:schemeClr val="bg2"/>
            </a:outerShdw>
          </a:effectLst>
          <a:scene3d>
            <a:camera prst="isometricOffAxis2Left"/>
            <a:lightRig rig="threePt" dir="t"/>
          </a:scene3d>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Title 1"/>
          <p:cNvSpPr txBox="1">
            <a:spLocks/>
          </p:cNvSpPr>
          <p:nvPr/>
        </p:nvSpPr>
        <p:spPr>
          <a:xfrm>
            <a:off x="117376" y="1441566"/>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smtClean="0">
                <a:ln w="500">
                  <a:solidFill>
                    <a:schemeClr val="tx2">
                      <a:shade val="20000"/>
                      <a:satMod val="350000"/>
                    </a:schemeClr>
                  </a:solidFill>
                </a:ln>
                <a:solidFill>
                  <a:srgbClr val="C00000"/>
                </a:solidFill>
                <a:effectLst>
                  <a:outerShdw blurRad="30000" dist="30000" dir="2700000" algn="tl" rotWithShape="0">
                    <a:schemeClr val="bg2">
                      <a:shade val="45000"/>
                      <a:satMod val="150000"/>
                      <a:alpha val="90000"/>
                    </a:schemeClr>
                  </a:outerShdw>
                  <a:reflection blurRad="6350" stA="55000" endA="300" endPos="45500" dir="5400000" sy="-100000" algn="bl" rotWithShape="0"/>
                </a:effectLst>
                <a:uLnTx/>
                <a:uFillTx/>
                <a:latin typeface="+mj-lt"/>
                <a:ea typeface="+mj-ea"/>
                <a:cs typeface="+mj-cs"/>
              </a:rPr>
              <a:t>Thanks!</a:t>
            </a:r>
            <a:endParaRPr kumimoji="0" lang="en-US" sz="4800" b="1" i="0" u="none" strike="noStrike" kern="1200" cap="none" spc="0" normalizeH="0" baseline="0" noProof="0" dirty="0">
              <a:ln w="500">
                <a:solidFill>
                  <a:schemeClr val="tx2">
                    <a:shade val="20000"/>
                    <a:satMod val="350000"/>
                  </a:schemeClr>
                </a:solidFill>
              </a:ln>
              <a:solidFill>
                <a:srgbClr val="C00000"/>
              </a:solidFill>
              <a:effectLst>
                <a:outerShdw blurRad="30000" dist="30000" dir="2700000" algn="tl" rotWithShape="0">
                  <a:schemeClr val="bg2">
                    <a:shade val="45000"/>
                    <a:satMod val="150000"/>
                    <a:alpha val="90000"/>
                  </a:schemeClr>
                </a:outerShdw>
                <a:reflection blurRad="6350" stA="55000" endA="300" endPos="45500" dir="5400000" sy="-100000" algn="bl" rotWithShape="0"/>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7D75B9EA-579D-4E82-A1B2-247215221A92}" type="slidenum">
              <a:rPr lang="en-SG" smtClean="0"/>
              <a:pPr/>
              <a:t>22</a:t>
            </a:fld>
            <a:endParaRPr lang="en-SG" dirty="0"/>
          </a:p>
        </p:txBody>
      </p:sp>
      <p:sp>
        <p:nvSpPr>
          <p:cNvPr id="3" name="文本框 2"/>
          <p:cNvSpPr txBox="1"/>
          <p:nvPr/>
        </p:nvSpPr>
        <p:spPr>
          <a:xfrm>
            <a:off x="1524000" y="2438400"/>
            <a:ext cx="6694636" cy="369332"/>
          </a:xfrm>
          <a:prstGeom prst="rect">
            <a:avLst/>
          </a:prstGeom>
          <a:noFill/>
        </p:spPr>
        <p:txBody>
          <a:bodyPr wrap="none" rtlCol="0">
            <a:spAutoFit/>
          </a:bodyPr>
          <a:lstStyle/>
          <a:p>
            <a:r>
              <a:rPr kumimoji="1" lang="en-US" altLang="zh-CN" dirty="0"/>
              <a:t>Codes: </a:t>
            </a:r>
            <a:r>
              <a:rPr kumimoji="1" lang="en-US" altLang="zh-CN" dirty="0">
                <a:hlinkClick r:id="rId5"/>
              </a:rPr>
              <a:t>https://</a:t>
            </a:r>
            <a:r>
              <a:rPr kumimoji="1" lang="en-US" altLang="zh-CN" dirty="0" err="1">
                <a:hlinkClick r:id="rId5"/>
              </a:rPr>
              <a:t>github.com</a:t>
            </a:r>
            <a:r>
              <a:rPr kumimoji="1" lang="en-US" altLang="zh-CN" dirty="0">
                <a:hlinkClick r:id="rId5"/>
              </a:rPr>
              <a:t>/</a:t>
            </a:r>
            <a:r>
              <a:rPr kumimoji="1" lang="en-US" altLang="zh-CN" dirty="0" err="1">
                <a:hlinkClick r:id="rId5"/>
              </a:rPr>
              <a:t>hexiangnan</a:t>
            </a:r>
            <a:r>
              <a:rPr kumimoji="1" lang="en-US" altLang="zh-CN" dirty="0">
                <a:hlinkClick r:id="rId5"/>
              </a:rPr>
              <a:t>/</a:t>
            </a:r>
            <a:r>
              <a:rPr kumimoji="1" lang="en-US" altLang="zh-CN" dirty="0" err="1">
                <a:hlinkClick r:id="rId5"/>
              </a:rPr>
              <a:t>neural_collaborative_filtering</a:t>
            </a:r>
            <a:endParaRPr kumimoji="1" lang="zh-CN" altLang="en-US" dirty="0"/>
          </a:p>
        </p:txBody>
      </p:sp>
    </p:spTree>
    <p:extLst>
      <p:ext uri="{BB962C8B-B14F-4D97-AF65-F5344CB8AC3E}">
        <p14:creationId xmlns:p14="http://schemas.microsoft.com/office/powerpoint/2010/main" val="3479891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6843464" cy="1152128"/>
          </a:xfrm>
        </p:spPr>
        <p:txBody>
          <a:bodyPr>
            <a:normAutofit/>
          </a:bodyPr>
          <a:lstStyle/>
          <a:p>
            <a:r>
              <a:rPr lang="en-US" dirty="0" smtClean="0"/>
              <a:t>Limitation of Matrix Factorization</a:t>
            </a:r>
            <a:endParaRPr lang="en-US" dirty="0"/>
          </a:p>
        </p:txBody>
      </p:sp>
      <p:sp>
        <p:nvSpPr>
          <p:cNvPr id="3" name="内容占位符 2"/>
          <p:cNvSpPr>
            <a:spLocks noGrp="1"/>
          </p:cNvSpPr>
          <p:nvPr>
            <p:ph idx="1"/>
          </p:nvPr>
        </p:nvSpPr>
        <p:spPr>
          <a:xfrm>
            <a:off x="457200" y="1574229"/>
            <a:ext cx="8229600" cy="4597971"/>
          </a:xfrm>
        </p:spPr>
        <p:txBody>
          <a:bodyPr/>
          <a:lstStyle/>
          <a:p>
            <a:r>
              <a:rPr lang="en-US" dirty="0" smtClean="0"/>
              <a:t>The </a:t>
            </a:r>
            <a:r>
              <a:rPr lang="en-US" dirty="0"/>
              <a:t>simple choice of </a:t>
            </a:r>
            <a:r>
              <a:rPr lang="en-US" dirty="0">
                <a:solidFill>
                  <a:srgbClr val="FF0000"/>
                </a:solidFill>
              </a:rPr>
              <a:t>inner product </a:t>
            </a:r>
            <a:r>
              <a:rPr lang="en-US" dirty="0"/>
              <a:t>function can limit </a:t>
            </a:r>
            <a:r>
              <a:rPr lang="en-US" dirty="0" smtClean="0"/>
              <a:t>the </a:t>
            </a:r>
            <a:r>
              <a:rPr lang="en-US" b="1" i="1" dirty="0" smtClean="0"/>
              <a:t>expressiveness</a:t>
            </a:r>
            <a:r>
              <a:rPr lang="en-US" dirty="0" smtClean="0"/>
              <a:t> of a MF model. </a:t>
            </a:r>
          </a:p>
          <a:p>
            <a:endParaRPr lang="en-US" dirty="0"/>
          </a:p>
          <a:p>
            <a:r>
              <a:rPr lang="en-US" dirty="0" smtClean="0"/>
              <a:t>Example: </a:t>
            </a:r>
            <a:endParaRPr lang="en-US" dirty="0"/>
          </a:p>
          <a:p>
            <a:endParaRPr lang="en-US" dirty="0"/>
          </a:p>
        </p:txBody>
      </p:sp>
      <p:sp>
        <p:nvSpPr>
          <p:cNvPr id="4" name="灯片编号占位符 3"/>
          <p:cNvSpPr>
            <a:spLocks noGrp="1"/>
          </p:cNvSpPr>
          <p:nvPr>
            <p:ph type="sldNum" sz="quarter" idx="12"/>
          </p:nvPr>
        </p:nvSpPr>
        <p:spPr/>
        <p:txBody>
          <a:bodyPr/>
          <a:lstStyle/>
          <a:p>
            <a:fld id="{7D75B9EA-579D-4E82-A1B2-247215221A92}" type="slidenum">
              <a:rPr lang="en-SG" smtClean="0"/>
              <a:pPr/>
              <a:t>3</a:t>
            </a:fld>
            <a:endParaRPr lang="en-SG"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2362200"/>
            <a:ext cx="3581400" cy="463209"/>
          </a:xfrm>
          <a:prstGeom prst="rect">
            <a:avLst/>
          </a:prstGeom>
        </p:spPr>
      </p:pic>
      <p:sp>
        <p:nvSpPr>
          <p:cNvPr id="6" name="文本框 5"/>
          <p:cNvSpPr txBox="1"/>
          <p:nvPr/>
        </p:nvSpPr>
        <p:spPr>
          <a:xfrm>
            <a:off x="5584335" y="2419290"/>
            <a:ext cx="3254865" cy="400110"/>
          </a:xfrm>
          <a:prstGeom prst="rect">
            <a:avLst/>
          </a:prstGeom>
          <a:noFill/>
        </p:spPr>
        <p:txBody>
          <a:bodyPr wrap="none" rtlCol="0">
            <a:spAutoFit/>
          </a:bodyPr>
          <a:lstStyle/>
          <a:p>
            <a:r>
              <a:rPr lang="en-US" sz="2000" dirty="0" smtClean="0"/>
              <a:t>(E.g., assuming a unit length)</a:t>
            </a:r>
            <a:endParaRPr lang="en-US" sz="2000" dirty="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9200" y="3485080"/>
            <a:ext cx="2105010" cy="637471"/>
          </a:xfrm>
          <a:prstGeom prst="rect">
            <a:avLst/>
          </a:prstGeom>
        </p:spPr>
      </p:pic>
      <p:cxnSp>
        <p:nvCxnSpPr>
          <p:cNvPr id="9" name="直接箭头连接符 8"/>
          <p:cNvCxnSpPr/>
          <p:nvPr/>
        </p:nvCxnSpPr>
        <p:spPr>
          <a:xfrm flipV="1">
            <a:off x="6296867" y="3352800"/>
            <a:ext cx="708420" cy="1135926"/>
          </a:xfrm>
          <a:prstGeom prst="straightConnector1">
            <a:avLst/>
          </a:prstGeom>
          <a:ln w="19050">
            <a:headEnd w="lg" len="lg"/>
            <a:tailEnd type="triangle" w="lg" len="lg"/>
          </a:ln>
        </p:spPr>
        <p:style>
          <a:lnRef idx="1">
            <a:schemeClr val="dk1"/>
          </a:lnRef>
          <a:fillRef idx="0">
            <a:schemeClr val="dk1"/>
          </a:fillRef>
          <a:effectRef idx="0">
            <a:schemeClr val="dk1"/>
          </a:effectRef>
          <a:fontRef idx="minor">
            <a:schemeClr val="tx1"/>
          </a:fontRef>
        </p:style>
      </p:cxn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9200" y="4172391"/>
            <a:ext cx="2105010" cy="399609"/>
          </a:xfrm>
          <a:prstGeom prst="rect">
            <a:avLst/>
          </a:prstGeom>
        </p:spPr>
      </p:pic>
      <p:sp>
        <p:nvSpPr>
          <p:cNvPr id="12" name="文本框 11"/>
          <p:cNvSpPr txBox="1"/>
          <p:nvPr/>
        </p:nvSpPr>
        <p:spPr>
          <a:xfrm>
            <a:off x="3636958" y="3781138"/>
            <a:ext cx="1773242" cy="369332"/>
          </a:xfrm>
          <a:prstGeom prst="rect">
            <a:avLst/>
          </a:prstGeom>
          <a:noFill/>
        </p:spPr>
        <p:txBody>
          <a:bodyPr wrap="none" rtlCol="0">
            <a:spAutoFit/>
          </a:bodyPr>
          <a:lstStyle/>
          <a:p>
            <a:r>
              <a:rPr lang="en-US" b="1" dirty="0" err="1" smtClean="0"/>
              <a:t>sim</a:t>
            </a:r>
            <a:r>
              <a:rPr lang="en-US" b="1" dirty="0" smtClean="0"/>
              <a:t>(u1, u2) = 0.5</a:t>
            </a:r>
            <a:endParaRPr lang="en-US" b="1" dirty="0"/>
          </a:p>
        </p:txBody>
      </p:sp>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6702" y="4625634"/>
            <a:ext cx="2107508" cy="403566"/>
          </a:xfrm>
          <a:prstGeom prst="rect">
            <a:avLst/>
          </a:prstGeom>
        </p:spPr>
      </p:pic>
      <p:sp>
        <p:nvSpPr>
          <p:cNvPr id="14" name="文本框 13"/>
          <p:cNvSpPr txBox="1"/>
          <p:nvPr/>
        </p:nvSpPr>
        <p:spPr>
          <a:xfrm>
            <a:off x="3636958" y="4267200"/>
            <a:ext cx="1890261" cy="646331"/>
          </a:xfrm>
          <a:prstGeom prst="rect">
            <a:avLst/>
          </a:prstGeom>
          <a:noFill/>
        </p:spPr>
        <p:txBody>
          <a:bodyPr wrap="none" rtlCol="0">
            <a:spAutoFit/>
          </a:bodyPr>
          <a:lstStyle/>
          <a:p>
            <a:r>
              <a:rPr lang="en-US" b="1" dirty="0" err="1" smtClean="0"/>
              <a:t>sim</a:t>
            </a:r>
            <a:r>
              <a:rPr lang="en-US" b="1" dirty="0" smtClean="0"/>
              <a:t>(u3, u1) = 0.4</a:t>
            </a:r>
          </a:p>
          <a:p>
            <a:r>
              <a:rPr lang="en-US" b="1" dirty="0" err="1" smtClean="0"/>
              <a:t>sim</a:t>
            </a:r>
            <a:r>
              <a:rPr lang="en-US" b="1" dirty="0" smtClean="0"/>
              <a:t>(u3, u2) = 0.66</a:t>
            </a:r>
            <a:endParaRPr lang="en-US" b="1" dirty="0"/>
          </a:p>
        </p:txBody>
      </p:sp>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800" y="5082834"/>
            <a:ext cx="2365475" cy="527321"/>
          </a:xfrm>
          <a:prstGeom prst="rect">
            <a:avLst/>
          </a:prstGeom>
        </p:spPr>
      </p:pic>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88123" y="6304462"/>
            <a:ext cx="1880891" cy="495711"/>
          </a:xfrm>
          <a:prstGeom prst="rect">
            <a:avLst/>
          </a:prstGeom>
        </p:spPr>
      </p:pic>
      <p:sp>
        <p:nvSpPr>
          <p:cNvPr id="18" name="文本框 17"/>
          <p:cNvSpPr txBox="1"/>
          <p:nvPr/>
        </p:nvSpPr>
        <p:spPr>
          <a:xfrm>
            <a:off x="4381335" y="6405661"/>
            <a:ext cx="1905330" cy="369332"/>
          </a:xfrm>
          <a:prstGeom prst="rect">
            <a:avLst/>
          </a:prstGeom>
          <a:noFill/>
        </p:spPr>
        <p:txBody>
          <a:bodyPr wrap="none" rtlCol="0">
            <a:spAutoFit/>
          </a:bodyPr>
          <a:lstStyle/>
          <a:p>
            <a:r>
              <a:rPr lang="en-US" b="1" dirty="0" err="1" smtClean="0">
                <a:solidFill>
                  <a:schemeClr val="bg1"/>
                </a:solidFill>
              </a:rPr>
              <a:t>Jaccard</a:t>
            </a:r>
            <a:r>
              <a:rPr lang="en-US" b="1" dirty="0" smtClean="0">
                <a:solidFill>
                  <a:schemeClr val="bg1"/>
                </a:solidFill>
              </a:rPr>
              <a:t> Similarity:</a:t>
            </a:r>
            <a:endParaRPr lang="en-US" b="1" dirty="0">
              <a:solidFill>
                <a:schemeClr val="bg1"/>
              </a:solidFill>
            </a:endParaRPr>
          </a:p>
        </p:txBody>
      </p:sp>
      <p:cxnSp>
        <p:nvCxnSpPr>
          <p:cNvPr id="19" name="直接箭头连接符 18"/>
          <p:cNvCxnSpPr/>
          <p:nvPr/>
        </p:nvCxnSpPr>
        <p:spPr>
          <a:xfrm flipV="1">
            <a:off x="6314374" y="4267200"/>
            <a:ext cx="1381826" cy="199582"/>
          </a:xfrm>
          <a:prstGeom prst="straightConnector1">
            <a:avLst/>
          </a:prstGeom>
          <a:ln w="19050">
            <a:headEnd w="lg" len="lg"/>
            <a:tailEnd type="triangle" w="lg" len="lg"/>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6302499" y="4474465"/>
            <a:ext cx="1381826" cy="303735"/>
          </a:xfrm>
          <a:prstGeom prst="straightConnector1">
            <a:avLst/>
          </a:prstGeom>
          <a:ln w="19050">
            <a:headEnd w="lg" len="lg"/>
            <a:tailEnd type="triangle" w="lg" len="lg"/>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6993412" y="3043291"/>
            <a:ext cx="452368" cy="400110"/>
          </a:xfrm>
          <a:prstGeom prst="rect">
            <a:avLst/>
          </a:prstGeom>
          <a:noFill/>
        </p:spPr>
        <p:txBody>
          <a:bodyPr wrap="none" rtlCol="0">
            <a:spAutoFit/>
          </a:bodyPr>
          <a:lstStyle/>
          <a:p>
            <a:r>
              <a:rPr lang="en-US" sz="2000" b="1" dirty="0" smtClean="0"/>
              <a:t>u1</a:t>
            </a:r>
            <a:endParaRPr lang="en-US" b="1" dirty="0"/>
          </a:p>
        </p:txBody>
      </p:sp>
      <p:sp>
        <p:nvSpPr>
          <p:cNvPr id="24" name="文本框 23"/>
          <p:cNvSpPr txBox="1"/>
          <p:nvPr/>
        </p:nvSpPr>
        <p:spPr>
          <a:xfrm>
            <a:off x="7716646" y="3972336"/>
            <a:ext cx="452368" cy="400110"/>
          </a:xfrm>
          <a:prstGeom prst="rect">
            <a:avLst/>
          </a:prstGeom>
          <a:noFill/>
        </p:spPr>
        <p:txBody>
          <a:bodyPr wrap="none" rtlCol="0">
            <a:spAutoFit/>
          </a:bodyPr>
          <a:lstStyle/>
          <a:p>
            <a:r>
              <a:rPr lang="en-US" sz="2000" b="1" dirty="0" smtClean="0"/>
              <a:t>u2</a:t>
            </a:r>
            <a:endParaRPr lang="en-US" b="1" dirty="0"/>
          </a:p>
        </p:txBody>
      </p:sp>
      <p:sp>
        <p:nvSpPr>
          <p:cNvPr id="25" name="文本框 24"/>
          <p:cNvSpPr txBox="1"/>
          <p:nvPr/>
        </p:nvSpPr>
        <p:spPr>
          <a:xfrm>
            <a:off x="7716646" y="4560859"/>
            <a:ext cx="452368" cy="400110"/>
          </a:xfrm>
          <a:prstGeom prst="rect">
            <a:avLst/>
          </a:prstGeom>
          <a:noFill/>
        </p:spPr>
        <p:txBody>
          <a:bodyPr wrap="none" rtlCol="0">
            <a:spAutoFit/>
          </a:bodyPr>
          <a:lstStyle/>
          <a:p>
            <a:r>
              <a:rPr lang="en-US" sz="2000" b="1" dirty="0" smtClean="0"/>
              <a:t>u3</a:t>
            </a:r>
            <a:endParaRPr lang="en-US" b="1" dirty="0"/>
          </a:p>
        </p:txBody>
      </p:sp>
      <p:sp>
        <p:nvSpPr>
          <p:cNvPr id="26" name="文本框 25"/>
          <p:cNvSpPr txBox="1"/>
          <p:nvPr/>
        </p:nvSpPr>
        <p:spPr>
          <a:xfrm>
            <a:off x="3651766" y="5020270"/>
            <a:ext cx="2509020" cy="923330"/>
          </a:xfrm>
          <a:prstGeom prst="rect">
            <a:avLst/>
          </a:prstGeom>
          <a:noFill/>
        </p:spPr>
        <p:txBody>
          <a:bodyPr wrap="none" rtlCol="0">
            <a:spAutoFit/>
          </a:bodyPr>
          <a:lstStyle/>
          <a:p>
            <a:r>
              <a:rPr lang="en-US" b="1" dirty="0" err="1" smtClean="0">
                <a:solidFill>
                  <a:srgbClr val="0070C0"/>
                </a:solidFill>
              </a:rPr>
              <a:t>sim</a:t>
            </a:r>
            <a:r>
              <a:rPr lang="en-US" b="1" dirty="0" smtClean="0">
                <a:solidFill>
                  <a:srgbClr val="0070C0"/>
                </a:solidFill>
              </a:rPr>
              <a:t>(u4, u1) = 0.6   *****</a:t>
            </a:r>
          </a:p>
          <a:p>
            <a:r>
              <a:rPr lang="en-US" b="1" dirty="0" err="1" smtClean="0">
                <a:solidFill>
                  <a:srgbClr val="0070C0"/>
                </a:solidFill>
              </a:rPr>
              <a:t>sim</a:t>
            </a:r>
            <a:r>
              <a:rPr lang="en-US" b="1" dirty="0" smtClean="0">
                <a:solidFill>
                  <a:srgbClr val="0070C0"/>
                </a:solidFill>
              </a:rPr>
              <a:t>(u4, u2) = 0.2       *</a:t>
            </a:r>
          </a:p>
          <a:p>
            <a:r>
              <a:rPr lang="en-US" b="1" dirty="0" err="1" smtClean="0">
                <a:solidFill>
                  <a:srgbClr val="0070C0"/>
                </a:solidFill>
              </a:rPr>
              <a:t>sim</a:t>
            </a:r>
            <a:r>
              <a:rPr lang="en-US" b="1" dirty="0" smtClean="0">
                <a:solidFill>
                  <a:srgbClr val="0070C0"/>
                </a:solidFill>
              </a:rPr>
              <a:t>(u4, u3) = 0.4     ***</a:t>
            </a:r>
            <a:endParaRPr lang="en-US" b="1" dirty="0">
              <a:solidFill>
                <a:srgbClr val="0070C0"/>
              </a:solidFill>
            </a:endParaRPr>
          </a:p>
        </p:txBody>
      </p:sp>
      <p:cxnSp>
        <p:nvCxnSpPr>
          <p:cNvPr id="27" name="直接箭头连接符 26"/>
          <p:cNvCxnSpPr/>
          <p:nvPr/>
        </p:nvCxnSpPr>
        <p:spPr>
          <a:xfrm flipV="1">
            <a:off x="6295022" y="3220538"/>
            <a:ext cx="206277" cy="1267660"/>
          </a:xfrm>
          <a:prstGeom prst="straightConnector1">
            <a:avLst/>
          </a:prstGeom>
          <a:ln w="19050">
            <a:solidFill>
              <a:srgbClr val="245794"/>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5826113" y="2772144"/>
            <a:ext cx="1340432" cy="400110"/>
          </a:xfrm>
          <a:prstGeom prst="rect">
            <a:avLst/>
          </a:prstGeom>
          <a:noFill/>
        </p:spPr>
        <p:txBody>
          <a:bodyPr wrap="none" rtlCol="0">
            <a:spAutoFit/>
          </a:bodyPr>
          <a:lstStyle/>
          <a:p>
            <a:r>
              <a:rPr lang="en-US" altLang="zh-CN" sz="2000" dirty="0" smtClean="0">
                <a:solidFill>
                  <a:srgbClr val="FF0000"/>
                </a:solidFill>
              </a:rPr>
              <a:t>S</a:t>
            </a:r>
            <a:r>
              <a:rPr lang="en-US" altLang="zh-CN" sz="2000" baseline="-25000" dirty="0" smtClean="0">
                <a:solidFill>
                  <a:srgbClr val="FF0000"/>
                </a:solidFill>
              </a:rPr>
              <a:t>42</a:t>
            </a:r>
            <a:r>
              <a:rPr lang="en-US" altLang="zh-CN" sz="2000" dirty="0" smtClean="0">
                <a:solidFill>
                  <a:srgbClr val="FF0000"/>
                </a:solidFill>
              </a:rPr>
              <a:t> &gt; S</a:t>
            </a:r>
            <a:r>
              <a:rPr lang="en-US" altLang="zh-CN" sz="2000" baseline="-25000" dirty="0" smtClean="0">
                <a:solidFill>
                  <a:srgbClr val="FF0000"/>
                </a:solidFill>
              </a:rPr>
              <a:t>43 </a:t>
            </a:r>
            <a:r>
              <a:rPr lang="en-US" altLang="zh-CN" sz="2000" dirty="0" smtClean="0">
                <a:solidFill>
                  <a:srgbClr val="FF0000"/>
                </a:solidFill>
              </a:rPr>
              <a:t>(X)</a:t>
            </a:r>
            <a:endParaRPr lang="en-US" sz="2000" baseline="-25000" dirty="0">
              <a:solidFill>
                <a:srgbClr val="FF0000"/>
              </a:solidFill>
            </a:endParaRPr>
          </a:p>
        </p:txBody>
      </p:sp>
      <p:cxnSp>
        <p:nvCxnSpPr>
          <p:cNvPr id="32" name="直接箭头连接符 31"/>
          <p:cNvCxnSpPr/>
          <p:nvPr/>
        </p:nvCxnSpPr>
        <p:spPr>
          <a:xfrm flipV="1">
            <a:off x="6314374" y="3664461"/>
            <a:ext cx="1181990" cy="802321"/>
          </a:xfrm>
          <a:prstGeom prst="straightConnector1">
            <a:avLst/>
          </a:prstGeom>
          <a:ln w="19050">
            <a:solidFill>
              <a:srgbClr val="245794"/>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sp>
        <p:nvSpPr>
          <p:cNvPr id="35" name="文本框 34"/>
          <p:cNvSpPr txBox="1"/>
          <p:nvPr/>
        </p:nvSpPr>
        <p:spPr>
          <a:xfrm>
            <a:off x="7526312" y="3381028"/>
            <a:ext cx="1340432" cy="400110"/>
          </a:xfrm>
          <a:prstGeom prst="rect">
            <a:avLst/>
          </a:prstGeom>
          <a:noFill/>
        </p:spPr>
        <p:txBody>
          <a:bodyPr wrap="none" rtlCol="0">
            <a:spAutoFit/>
          </a:bodyPr>
          <a:lstStyle/>
          <a:p>
            <a:r>
              <a:rPr lang="en-US" altLang="zh-CN" sz="2000" dirty="0" smtClean="0">
                <a:solidFill>
                  <a:srgbClr val="FF0000"/>
                </a:solidFill>
              </a:rPr>
              <a:t>S</a:t>
            </a:r>
            <a:r>
              <a:rPr lang="en-US" altLang="zh-CN" sz="2000" baseline="-25000" dirty="0" smtClean="0">
                <a:solidFill>
                  <a:srgbClr val="FF0000"/>
                </a:solidFill>
              </a:rPr>
              <a:t>42</a:t>
            </a:r>
            <a:r>
              <a:rPr lang="en-US" altLang="zh-CN" sz="2000" dirty="0" smtClean="0">
                <a:solidFill>
                  <a:srgbClr val="FF0000"/>
                </a:solidFill>
              </a:rPr>
              <a:t> &gt; S</a:t>
            </a:r>
            <a:r>
              <a:rPr lang="en-US" altLang="zh-CN" sz="2000" baseline="-25000" dirty="0" smtClean="0">
                <a:solidFill>
                  <a:srgbClr val="FF0000"/>
                </a:solidFill>
              </a:rPr>
              <a:t>43 </a:t>
            </a:r>
            <a:r>
              <a:rPr lang="en-US" altLang="zh-CN" sz="2000" dirty="0" smtClean="0">
                <a:solidFill>
                  <a:srgbClr val="FF0000"/>
                </a:solidFill>
              </a:rPr>
              <a:t>(X)</a:t>
            </a:r>
            <a:endParaRPr lang="en-US" sz="2000" baseline="-25000" dirty="0">
              <a:solidFill>
                <a:srgbClr val="FF0000"/>
              </a:solidFill>
            </a:endParaRPr>
          </a:p>
        </p:txBody>
      </p:sp>
    </p:spTree>
    <p:extLst>
      <p:ext uri="{BB962C8B-B14F-4D97-AF65-F5344CB8AC3E}">
        <p14:creationId xmlns:p14="http://schemas.microsoft.com/office/powerpoint/2010/main" val="2120300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6843464" cy="1152128"/>
          </a:xfrm>
        </p:spPr>
        <p:txBody>
          <a:bodyPr>
            <a:normAutofit/>
          </a:bodyPr>
          <a:lstStyle/>
          <a:p>
            <a:r>
              <a:rPr lang="en-US" dirty="0" smtClean="0"/>
              <a:t>Limitation of Matrix Factorization</a:t>
            </a:r>
            <a:endParaRPr lang="en-US" dirty="0"/>
          </a:p>
        </p:txBody>
      </p:sp>
      <p:sp>
        <p:nvSpPr>
          <p:cNvPr id="3" name="内容占位符 2"/>
          <p:cNvSpPr>
            <a:spLocks noGrp="1"/>
          </p:cNvSpPr>
          <p:nvPr>
            <p:ph idx="1"/>
          </p:nvPr>
        </p:nvSpPr>
        <p:spPr>
          <a:xfrm>
            <a:off x="457200" y="1574229"/>
            <a:ext cx="8229600" cy="4597971"/>
          </a:xfrm>
        </p:spPr>
        <p:txBody>
          <a:bodyPr/>
          <a:lstStyle/>
          <a:p>
            <a:r>
              <a:rPr lang="en-US" dirty="0" smtClean="0"/>
              <a:t>The </a:t>
            </a:r>
            <a:r>
              <a:rPr lang="en-US" dirty="0"/>
              <a:t>simple choice of </a:t>
            </a:r>
            <a:r>
              <a:rPr lang="en-US" dirty="0">
                <a:solidFill>
                  <a:srgbClr val="FF0000"/>
                </a:solidFill>
              </a:rPr>
              <a:t>inner product </a:t>
            </a:r>
            <a:r>
              <a:rPr lang="en-US" dirty="0"/>
              <a:t>function can limit </a:t>
            </a:r>
            <a:r>
              <a:rPr lang="en-US" dirty="0" smtClean="0"/>
              <a:t>the </a:t>
            </a:r>
            <a:r>
              <a:rPr lang="en-US" b="1" i="1" dirty="0" smtClean="0"/>
              <a:t>expressiveness</a:t>
            </a:r>
            <a:r>
              <a:rPr lang="en-US" dirty="0" smtClean="0"/>
              <a:t> of a MF model. </a:t>
            </a:r>
          </a:p>
          <a:p>
            <a:endParaRPr lang="en-US" dirty="0"/>
          </a:p>
          <a:p>
            <a:r>
              <a:rPr lang="en-US" dirty="0" smtClean="0"/>
              <a:t>Example: </a:t>
            </a:r>
            <a:endParaRPr lang="en-US" dirty="0"/>
          </a:p>
          <a:p>
            <a:endParaRPr lang="en-US" dirty="0"/>
          </a:p>
        </p:txBody>
      </p:sp>
      <p:sp>
        <p:nvSpPr>
          <p:cNvPr id="4" name="灯片编号占位符 3"/>
          <p:cNvSpPr>
            <a:spLocks noGrp="1"/>
          </p:cNvSpPr>
          <p:nvPr>
            <p:ph type="sldNum" sz="quarter" idx="12"/>
          </p:nvPr>
        </p:nvSpPr>
        <p:spPr/>
        <p:txBody>
          <a:bodyPr/>
          <a:lstStyle/>
          <a:p>
            <a:fld id="{7D75B9EA-579D-4E82-A1B2-247215221A92}" type="slidenum">
              <a:rPr lang="en-SG" smtClean="0"/>
              <a:pPr/>
              <a:t>4</a:t>
            </a:fld>
            <a:endParaRPr lang="en-SG"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2362200"/>
            <a:ext cx="3581400" cy="463209"/>
          </a:xfrm>
          <a:prstGeom prst="rect">
            <a:avLst/>
          </a:prstGeom>
        </p:spPr>
      </p:pic>
      <p:sp>
        <p:nvSpPr>
          <p:cNvPr id="6" name="文本框 5"/>
          <p:cNvSpPr txBox="1"/>
          <p:nvPr/>
        </p:nvSpPr>
        <p:spPr>
          <a:xfrm>
            <a:off x="5584335" y="2419290"/>
            <a:ext cx="3254865" cy="400110"/>
          </a:xfrm>
          <a:prstGeom prst="rect">
            <a:avLst/>
          </a:prstGeom>
          <a:noFill/>
        </p:spPr>
        <p:txBody>
          <a:bodyPr wrap="none" rtlCol="0">
            <a:spAutoFit/>
          </a:bodyPr>
          <a:lstStyle/>
          <a:p>
            <a:r>
              <a:rPr lang="en-US" sz="2000" dirty="0" smtClean="0"/>
              <a:t>(E.g., assuming a unit length)</a:t>
            </a:r>
            <a:endParaRPr lang="en-US" sz="2000" dirty="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9200" y="3485080"/>
            <a:ext cx="2105010" cy="637471"/>
          </a:xfrm>
          <a:prstGeom prst="rect">
            <a:avLst/>
          </a:prstGeom>
        </p:spPr>
      </p:pic>
      <p:cxnSp>
        <p:nvCxnSpPr>
          <p:cNvPr id="9" name="直接箭头连接符 8"/>
          <p:cNvCxnSpPr/>
          <p:nvPr/>
        </p:nvCxnSpPr>
        <p:spPr>
          <a:xfrm flipV="1">
            <a:off x="6296867" y="3352800"/>
            <a:ext cx="708420" cy="1135926"/>
          </a:xfrm>
          <a:prstGeom prst="straightConnector1">
            <a:avLst/>
          </a:prstGeom>
          <a:ln w="19050">
            <a:headEnd w="lg" len="lg"/>
            <a:tailEnd type="triangle" w="lg" len="lg"/>
          </a:ln>
        </p:spPr>
        <p:style>
          <a:lnRef idx="1">
            <a:schemeClr val="dk1"/>
          </a:lnRef>
          <a:fillRef idx="0">
            <a:schemeClr val="dk1"/>
          </a:fillRef>
          <a:effectRef idx="0">
            <a:schemeClr val="dk1"/>
          </a:effectRef>
          <a:fontRef idx="minor">
            <a:schemeClr val="tx1"/>
          </a:fontRef>
        </p:style>
      </p:cxn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9200" y="4172391"/>
            <a:ext cx="2105010" cy="399609"/>
          </a:xfrm>
          <a:prstGeom prst="rect">
            <a:avLst/>
          </a:prstGeom>
        </p:spPr>
      </p:pic>
      <p:sp>
        <p:nvSpPr>
          <p:cNvPr id="12" name="文本框 11"/>
          <p:cNvSpPr txBox="1"/>
          <p:nvPr/>
        </p:nvSpPr>
        <p:spPr>
          <a:xfrm>
            <a:off x="3636958" y="3781138"/>
            <a:ext cx="1773242" cy="369332"/>
          </a:xfrm>
          <a:prstGeom prst="rect">
            <a:avLst/>
          </a:prstGeom>
          <a:noFill/>
        </p:spPr>
        <p:txBody>
          <a:bodyPr wrap="none" rtlCol="0">
            <a:spAutoFit/>
          </a:bodyPr>
          <a:lstStyle/>
          <a:p>
            <a:r>
              <a:rPr lang="en-US" b="1" dirty="0" err="1" smtClean="0"/>
              <a:t>sim</a:t>
            </a:r>
            <a:r>
              <a:rPr lang="en-US" b="1" dirty="0" smtClean="0"/>
              <a:t>(u1, u2) = 0.5</a:t>
            </a:r>
            <a:endParaRPr lang="en-US" b="1" dirty="0"/>
          </a:p>
        </p:txBody>
      </p:sp>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6702" y="4625634"/>
            <a:ext cx="2107508" cy="403566"/>
          </a:xfrm>
          <a:prstGeom prst="rect">
            <a:avLst/>
          </a:prstGeom>
        </p:spPr>
      </p:pic>
      <p:sp>
        <p:nvSpPr>
          <p:cNvPr id="14" name="文本框 13"/>
          <p:cNvSpPr txBox="1"/>
          <p:nvPr/>
        </p:nvSpPr>
        <p:spPr>
          <a:xfrm>
            <a:off x="3636958" y="4267200"/>
            <a:ext cx="1890261" cy="646331"/>
          </a:xfrm>
          <a:prstGeom prst="rect">
            <a:avLst/>
          </a:prstGeom>
          <a:noFill/>
        </p:spPr>
        <p:txBody>
          <a:bodyPr wrap="none" rtlCol="0">
            <a:spAutoFit/>
          </a:bodyPr>
          <a:lstStyle/>
          <a:p>
            <a:r>
              <a:rPr lang="en-US" b="1" dirty="0" err="1" smtClean="0"/>
              <a:t>sim</a:t>
            </a:r>
            <a:r>
              <a:rPr lang="en-US" b="1" dirty="0" smtClean="0"/>
              <a:t>(u3, u1) = 0.4</a:t>
            </a:r>
          </a:p>
          <a:p>
            <a:r>
              <a:rPr lang="en-US" b="1" dirty="0" err="1" smtClean="0"/>
              <a:t>sim</a:t>
            </a:r>
            <a:r>
              <a:rPr lang="en-US" b="1" dirty="0" smtClean="0"/>
              <a:t>(u3, u2) = 0.66</a:t>
            </a:r>
            <a:endParaRPr lang="en-US" b="1" dirty="0"/>
          </a:p>
        </p:txBody>
      </p:sp>
      <p:pic>
        <p:nvPicPr>
          <p:cNvPr id="16" name="图片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800" y="5082834"/>
            <a:ext cx="2365475" cy="527321"/>
          </a:xfrm>
          <a:prstGeom prst="rect">
            <a:avLst/>
          </a:prstGeom>
        </p:spPr>
      </p:pic>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88123" y="6304462"/>
            <a:ext cx="1880891" cy="495711"/>
          </a:xfrm>
          <a:prstGeom prst="rect">
            <a:avLst/>
          </a:prstGeom>
        </p:spPr>
      </p:pic>
      <p:sp>
        <p:nvSpPr>
          <p:cNvPr id="18" name="文本框 17"/>
          <p:cNvSpPr txBox="1"/>
          <p:nvPr/>
        </p:nvSpPr>
        <p:spPr>
          <a:xfrm>
            <a:off x="4381335" y="6405661"/>
            <a:ext cx="1905330" cy="369332"/>
          </a:xfrm>
          <a:prstGeom prst="rect">
            <a:avLst/>
          </a:prstGeom>
          <a:noFill/>
        </p:spPr>
        <p:txBody>
          <a:bodyPr wrap="none" rtlCol="0">
            <a:spAutoFit/>
          </a:bodyPr>
          <a:lstStyle/>
          <a:p>
            <a:r>
              <a:rPr lang="en-US" b="1" dirty="0" err="1" smtClean="0"/>
              <a:t>Jaccard</a:t>
            </a:r>
            <a:r>
              <a:rPr lang="en-US" b="1" dirty="0" smtClean="0"/>
              <a:t> Similarity:</a:t>
            </a:r>
            <a:endParaRPr lang="en-US" b="1" dirty="0"/>
          </a:p>
        </p:txBody>
      </p:sp>
      <p:cxnSp>
        <p:nvCxnSpPr>
          <p:cNvPr id="19" name="直接箭头连接符 18"/>
          <p:cNvCxnSpPr/>
          <p:nvPr/>
        </p:nvCxnSpPr>
        <p:spPr>
          <a:xfrm flipV="1">
            <a:off x="6314374" y="4267200"/>
            <a:ext cx="1381826" cy="199582"/>
          </a:xfrm>
          <a:prstGeom prst="straightConnector1">
            <a:avLst/>
          </a:prstGeom>
          <a:ln w="19050">
            <a:headEnd w="lg" len="lg"/>
            <a:tailEnd type="triangle" w="lg" len="lg"/>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6302499" y="4474465"/>
            <a:ext cx="1381826" cy="303735"/>
          </a:xfrm>
          <a:prstGeom prst="straightConnector1">
            <a:avLst/>
          </a:prstGeom>
          <a:ln w="19050">
            <a:headEnd w="lg" len="lg"/>
            <a:tailEnd type="triangle" w="lg" len="lg"/>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6993412" y="3043291"/>
            <a:ext cx="452368" cy="400110"/>
          </a:xfrm>
          <a:prstGeom prst="rect">
            <a:avLst/>
          </a:prstGeom>
          <a:noFill/>
        </p:spPr>
        <p:txBody>
          <a:bodyPr wrap="none" rtlCol="0">
            <a:spAutoFit/>
          </a:bodyPr>
          <a:lstStyle/>
          <a:p>
            <a:r>
              <a:rPr lang="en-US" sz="2000" b="1" dirty="0" smtClean="0"/>
              <a:t>u1</a:t>
            </a:r>
            <a:endParaRPr lang="en-US" b="1" dirty="0"/>
          </a:p>
        </p:txBody>
      </p:sp>
      <p:sp>
        <p:nvSpPr>
          <p:cNvPr id="24" name="文本框 23"/>
          <p:cNvSpPr txBox="1"/>
          <p:nvPr/>
        </p:nvSpPr>
        <p:spPr>
          <a:xfrm>
            <a:off x="7716646" y="3972336"/>
            <a:ext cx="452368" cy="400110"/>
          </a:xfrm>
          <a:prstGeom prst="rect">
            <a:avLst/>
          </a:prstGeom>
          <a:noFill/>
        </p:spPr>
        <p:txBody>
          <a:bodyPr wrap="none" rtlCol="0">
            <a:spAutoFit/>
          </a:bodyPr>
          <a:lstStyle/>
          <a:p>
            <a:r>
              <a:rPr lang="en-US" sz="2000" b="1" dirty="0" smtClean="0"/>
              <a:t>u2</a:t>
            </a:r>
            <a:endParaRPr lang="en-US" b="1" dirty="0"/>
          </a:p>
        </p:txBody>
      </p:sp>
      <p:sp>
        <p:nvSpPr>
          <p:cNvPr id="25" name="文本框 24"/>
          <p:cNvSpPr txBox="1"/>
          <p:nvPr/>
        </p:nvSpPr>
        <p:spPr>
          <a:xfrm>
            <a:off x="7716646" y="4560859"/>
            <a:ext cx="452368" cy="400110"/>
          </a:xfrm>
          <a:prstGeom prst="rect">
            <a:avLst/>
          </a:prstGeom>
          <a:noFill/>
        </p:spPr>
        <p:txBody>
          <a:bodyPr wrap="none" rtlCol="0">
            <a:spAutoFit/>
          </a:bodyPr>
          <a:lstStyle/>
          <a:p>
            <a:r>
              <a:rPr lang="en-US" sz="2000" b="1" dirty="0" smtClean="0"/>
              <a:t>u3</a:t>
            </a:r>
            <a:endParaRPr lang="en-US" b="1" dirty="0"/>
          </a:p>
        </p:txBody>
      </p:sp>
      <p:sp>
        <p:nvSpPr>
          <p:cNvPr id="26" name="文本框 25"/>
          <p:cNvSpPr txBox="1"/>
          <p:nvPr/>
        </p:nvSpPr>
        <p:spPr>
          <a:xfrm>
            <a:off x="3651766" y="5020270"/>
            <a:ext cx="2509020" cy="923330"/>
          </a:xfrm>
          <a:prstGeom prst="rect">
            <a:avLst/>
          </a:prstGeom>
          <a:noFill/>
        </p:spPr>
        <p:txBody>
          <a:bodyPr wrap="none" rtlCol="0">
            <a:spAutoFit/>
          </a:bodyPr>
          <a:lstStyle/>
          <a:p>
            <a:r>
              <a:rPr lang="en-US" b="1" dirty="0" err="1" smtClean="0">
                <a:solidFill>
                  <a:srgbClr val="0070C0"/>
                </a:solidFill>
              </a:rPr>
              <a:t>sim</a:t>
            </a:r>
            <a:r>
              <a:rPr lang="en-US" b="1" dirty="0" smtClean="0">
                <a:solidFill>
                  <a:srgbClr val="0070C0"/>
                </a:solidFill>
              </a:rPr>
              <a:t>(u4, u1) = 0.6   *****</a:t>
            </a:r>
          </a:p>
          <a:p>
            <a:r>
              <a:rPr lang="en-US" b="1" dirty="0" err="1" smtClean="0">
                <a:solidFill>
                  <a:srgbClr val="0070C0"/>
                </a:solidFill>
              </a:rPr>
              <a:t>sim</a:t>
            </a:r>
            <a:r>
              <a:rPr lang="en-US" b="1" dirty="0" smtClean="0">
                <a:solidFill>
                  <a:srgbClr val="0070C0"/>
                </a:solidFill>
              </a:rPr>
              <a:t>(u4, u2) = 0.2       *</a:t>
            </a:r>
          </a:p>
          <a:p>
            <a:r>
              <a:rPr lang="en-US" b="1" dirty="0" err="1" smtClean="0">
                <a:solidFill>
                  <a:srgbClr val="0070C0"/>
                </a:solidFill>
              </a:rPr>
              <a:t>sim</a:t>
            </a:r>
            <a:r>
              <a:rPr lang="en-US" b="1" dirty="0" smtClean="0">
                <a:solidFill>
                  <a:srgbClr val="0070C0"/>
                </a:solidFill>
              </a:rPr>
              <a:t>(u4, u3) = 0.4     ***</a:t>
            </a:r>
            <a:endParaRPr lang="en-US" b="1" dirty="0">
              <a:solidFill>
                <a:srgbClr val="0070C0"/>
              </a:solidFill>
            </a:endParaRPr>
          </a:p>
        </p:txBody>
      </p:sp>
      <p:cxnSp>
        <p:nvCxnSpPr>
          <p:cNvPr id="27" name="直接箭头连接符 26"/>
          <p:cNvCxnSpPr/>
          <p:nvPr/>
        </p:nvCxnSpPr>
        <p:spPr>
          <a:xfrm flipV="1">
            <a:off x="6295022" y="3220538"/>
            <a:ext cx="206277" cy="1267660"/>
          </a:xfrm>
          <a:prstGeom prst="straightConnector1">
            <a:avLst/>
          </a:prstGeom>
          <a:ln w="19050">
            <a:solidFill>
              <a:srgbClr val="245794"/>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5826113" y="2772144"/>
            <a:ext cx="1340432" cy="400110"/>
          </a:xfrm>
          <a:prstGeom prst="rect">
            <a:avLst/>
          </a:prstGeom>
          <a:noFill/>
        </p:spPr>
        <p:txBody>
          <a:bodyPr wrap="none" rtlCol="0">
            <a:spAutoFit/>
          </a:bodyPr>
          <a:lstStyle/>
          <a:p>
            <a:r>
              <a:rPr lang="en-US" altLang="zh-CN" sz="2000" dirty="0" smtClean="0">
                <a:solidFill>
                  <a:srgbClr val="FF0000"/>
                </a:solidFill>
              </a:rPr>
              <a:t>S</a:t>
            </a:r>
            <a:r>
              <a:rPr lang="en-US" altLang="zh-CN" sz="2000" baseline="-25000" dirty="0" smtClean="0">
                <a:solidFill>
                  <a:srgbClr val="FF0000"/>
                </a:solidFill>
              </a:rPr>
              <a:t>42</a:t>
            </a:r>
            <a:r>
              <a:rPr lang="en-US" altLang="zh-CN" sz="2000" dirty="0" smtClean="0">
                <a:solidFill>
                  <a:srgbClr val="FF0000"/>
                </a:solidFill>
              </a:rPr>
              <a:t> &gt; S</a:t>
            </a:r>
            <a:r>
              <a:rPr lang="en-US" altLang="zh-CN" sz="2000" baseline="-25000" dirty="0" smtClean="0">
                <a:solidFill>
                  <a:srgbClr val="FF0000"/>
                </a:solidFill>
              </a:rPr>
              <a:t>43 </a:t>
            </a:r>
            <a:r>
              <a:rPr lang="en-US" altLang="zh-CN" sz="2000" dirty="0" smtClean="0">
                <a:solidFill>
                  <a:srgbClr val="FF0000"/>
                </a:solidFill>
              </a:rPr>
              <a:t>(X)</a:t>
            </a:r>
            <a:endParaRPr lang="en-US" sz="2000" baseline="-25000" dirty="0">
              <a:solidFill>
                <a:srgbClr val="FF0000"/>
              </a:solidFill>
            </a:endParaRPr>
          </a:p>
        </p:txBody>
      </p:sp>
      <p:cxnSp>
        <p:nvCxnSpPr>
          <p:cNvPr id="32" name="直接箭头连接符 31"/>
          <p:cNvCxnSpPr/>
          <p:nvPr/>
        </p:nvCxnSpPr>
        <p:spPr>
          <a:xfrm flipV="1">
            <a:off x="6314374" y="3664461"/>
            <a:ext cx="1181990" cy="802321"/>
          </a:xfrm>
          <a:prstGeom prst="straightConnector1">
            <a:avLst/>
          </a:prstGeom>
          <a:ln w="19050">
            <a:solidFill>
              <a:srgbClr val="245794"/>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sp>
        <p:nvSpPr>
          <p:cNvPr id="35" name="文本框 34"/>
          <p:cNvSpPr txBox="1"/>
          <p:nvPr/>
        </p:nvSpPr>
        <p:spPr>
          <a:xfrm>
            <a:off x="7526312" y="3381028"/>
            <a:ext cx="1340432" cy="400110"/>
          </a:xfrm>
          <a:prstGeom prst="rect">
            <a:avLst/>
          </a:prstGeom>
          <a:noFill/>
        </p:spPr>
        <p:txBody>
          <a:bodyPr wrap="none" rtlCol="0">
            <a:spAutoFit/>
          </a:bodyPr>
          <a:lstStyle/>
          <a:p>
            <a:r>
              <a:rPr lang="en-US" altLang="zh-CN" sz="2000" dirty="0" smtClean="0">
                <a:solidFill>
                  <a:srgbClr val="FF0000"/>
                </a:solidFill>
              </a:rPr>
              <a:t>S</a:t>
            </a:r>
            <a:r>
              <a:rPr lang="en-US" altLang="zh-CN" sz="2000" baseline="-25000" dirty="0" smtClean="0">
                <a:solidFill>
                  <a:srgbClr val="FF0000"/>
                </a:solidFill>
              </a:rPr>
              <a:t>42</a:t>
            </a:r>
            <a:r>
              <a:rPr lang="en-US" altLang="zh-CN" sz="2000" dirty="0" smtClean="0">
                <a:solidFill>
                  <a:srgbClr val="FF0000"/>
                </a:solidFill>
              </a:rPr>
              <a:t> &gt; S</a:t>
            </a:r>
            <a:r>
              <a:rPr lang="en-US" altLang="zh-CN" sz="2000" baseline="-25000" dirty="0" smtClean="0">
                <a:solidFill>
                  <a:srgbClr val="FF0000"/>
                </a:solidFill>
              </a:rPr>
              <a:t>43 </a:t>
            </a:r>
            <a:r>
              <a:rPr lang="en-US" altLang="zh-CN" sz="2000" dirty="0" smtClean="0">
                <a:solidFill>
                  <a:srgbClr val="FF0000"/>
                </a:solidFill>
              </a:rPr>
              <a:t>(X)</a:t>
            </a:r>
            <a:endParaRPr lang="en-US" sz="2000" baseline="-25000" dirty="0">
              <a:solidFill>
                <a:srgbClr val="FF0000"/>
              </a:solidFill>
            </a:endParaRPr>
          </a:p>
        </p:txBody>
      </p:sp>
      <p:sp>
        <p:nvSpPr>
          <p:cNvPr id="36" name="文本框 35"/>
          <p:cNvSpPr txBox="1"/>
          <p:nvPr/>
        </p:nvSpPr>
        <p:spPr>
          <a:xfrm>
            <a:off x="508922" y="2377857"/>
            <a:ext cx="8635078" cy="3485570"/>
          </a:xfrm>
          <a:prstGeom prst="rect">
            <a:avLst/>
          </a:prstGeom>
          <a:solidFill>
            <a:schemeClr val="bg1">
              <a:alpha val="90000"/>
            </a:schemeClr>
          </a:solidFill>
        </p:spPr>
        <p:txBody>
          <a:bodyPr wrap="square" rtlCol="0">
            <a:spAutoFit/>
          </a:bodyPr>
          <a:lstStyle/>
          <a:p>
            <a:r>
              <a:rPr lang="en-US" sz="2800" dirty="0" smtClean="0">
                <a:solidFill>
                  <a:srgbClr val="FF0000"/>
                </a:solidFill>
              </a:rPr>
              <a:t>The inner product can incur a large </a:t>
            </a:r>
            <a:r>
              <a:rPr lang="en-US" sz="3600" b="1" dirty="0" smtClean="0">
                <a:solidFill>
                  <a:srgbClr val="FF0000"/>
                </a:solidFill>
              </a:rPr>
              <a:t>ranking</a:t>
            </a:r>
            <a:r>
              <a:rPr lang="en-US" sz="3600" dirty="0" smtClean="0">
                <a:solidFill>
                  <a:srgbClr val="FF0000"/>
                </a:solidFill>
              </a:rPr>
              <a:t> </a:t>
            </a:r>
            <a:r>
              <a:rPr lang="en-US" sz="2800" dirty="0" smtClean="0">
                <a:solidFill>
                  <a:srgbClr val="FF0000"/>
                </a:solidFill>
              </a:rPr>
              <a:t>loss for MF</a:t>
            </a:r>
          </a:p>
          <a:p>
            <a:endParaRPr lang="en-US" sz="1050" dirty="0">
              <a:solidFill>
                <a:srgbClr val="FF0000"/>
              </a:solidFill>
            </a:endParaRPr>
          </a:p>
          <a:p>
            <a:r>
              <a:rPr lang="en-US" sz="2800" dirty="0" smtClean="0"/>
              <a:t>How to address? </a:t>
            </a:r>
          </a:p>
          <a:p>
            <a:r>
              <a:rPr lang="en-US" sz="2200" dirty="0" smtClean="0"/>
              <a:t>- Using a large number of latent factors; however, it may hurt the </a:t>
            </a:r>
            <a:r>
              <a:rPr lang="en-US" sz="2200" b="1" i="1" dirty="0" smtClean="0"/>
              <a:t>generalization</a:t>
            </a:r>
            <a:r>
              <a:rPr lang="en-US" sz="2200" dirty="0" smtClean="0"/>
              <a:t> of the model (e.g. </a:t>
            </a:r>
            <a:r>
              <a:rPr lang="en-US" sz="2200" dirty="0" err="1" smtClean="0"/>
              <a:t>overfitting</a:t>
            </a:r>
            <a:r>
              <a:rPr lang="en-US" sz="2200" dirty="0" smtClean="0"/>
              <a:t>)</a:t>
            </a:r>
          </a:p>
          <a:p>
            <a:endParaRPr lang="en-US" sz="1400" dirty="0"/>
          </a:p>
          <a:p>
            <a:r>
              <a:rPr lang="en-US" sz="2800" dirty="0" smtClean="0">
                <a:solidFill>
                  <a:srgbClr val="FF0000"/>
                </a:solidFill>
              </a:rPr>
              <a:t>Our solution: Learning the interaction function from data!</a:t>
            </a:r>
          </a:p>
          <a:p>
            <a:r>
              <a:rPr lang="en-US" sz="2800" dirty="0" smtClean="0">
                <a:solidFill>
                  <a:srgbClr val="FF0000"/>
                </a:solidFill>
              </a:rPr>
              <a:t>Rather than the </a:t>
            </a:r>
            <a:r>
              <a:rPr lang="en-US" sz="2800" b="1" i="1" dirty="0" smtClean="0">
                <a:solidFill>
                  <a:srgbClr val="FF0000"/>
                </a:solidFill>
              </a:rPr>
              <a:t>simple, fixed </a:t>
            </a:r>
            <a:r>
              <a:rPr lang="en-US" sz="2800" dirty="0" smtClean="0">
                <a:solidFill>
                  <a:srgbClr val="FF0000"/>
                </a:solidFill>
              </a:rPr>
              <a:t>inner product. </a:t>
            </a:r>
          </a:p>
          <a:p>
            <a:endParaRPr lang="en-US" sz="2800" dirty="0" smtClean="0">
              <a:solidFill>
                <a:srgbClr val="FF0000"/>
              </a:solidFill>
            </a:endParaRPr>
          </a:p>
        </p:txBody>
      </p:sp>
    </p:spTree>
    <p:extLst>
      <p:ext uri="{BB962C8B-B14F-4D97-AF65-F5344CB8AC3E}">
        <p14:creationId xmlns:p14="http://schemas.microsoft.com/office/powerpoint/2010/main" val="178352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2" end="2"/>
                                            </p:txEl>
                                          </p:spTgt>
                                        </p:tgtEl>
                                        <p:attrNameLst>
                                          <p:attrName>style.visibility</p:attrName>
                                        </p:attrNameLst>
                                      </p:cBhvr>
                                      <p:to>
                                        <p:strVal val="visible"/>
                                      </p:to>
                                    </p:set>
                                    <p:animEffect transition="in" filter="fade">
                                      <p:cBhvr>
                                        <p:cTn id="7" dur="500"/>
                                        <p:tgtEl>
                                          <p:spTgt spid="3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xEl>
                                              <p:pRg st="3" end="3"/>
                                            </p:txEl>
                                          </p:spTgt>
                                        </p:tgtEl>
                                        <p:attrNameLst>
                                          <p:attrName>style.visibility</p:attrName>
                                        </p:attrNameLst>
                                      </p:cBhvr>
                                      <p:to>
                                        <p:strVal val="visible"/>
                                      </p:to>
                                    </p:set>
                                    <p:animEffect transition="in" filter="fade">
                                      <p:cBhvr>
                                        <p:cTn id="10" dur="500"/>
                                        <p:tgtEl>
                                          <p:spTgt spid="3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6">
                                            <p:txEl>
                                              <p:pRg st="5" end="5"/>
                                            </p:txEl>
                                          </p:spTgt>
                                        </p:tgtEl>
                                        <p:attrNameLst>
                                          <p:attrName>style.visibility</p:attrName>
                                        </p:attrNameLst>
                                      </p:cBhvr>
                                      <p:to>
                                        <p:strVal val="visible"/>
                                      </p:to>
                                    </p:set>
                                    <p:animEffect transition="in" filter="fade">
                                      <p:cBhvr>
                                        <p:cTn id="15" dur="500"/>
                                        <p:tgtEl>
                                          <p:spTgt spid="36">
                                            <p:txEl>
                                              <p:pRg st="5" end="5"/>
                                            </p:txEl>
                                          </p:spTgt>
                                        </p:tgtEl>
                                      </p:cBhvr>
                                    </p:animEffect>
                                    <p:anim calcmode="lin" valueType="num">
                                      <p:cBhvr>
                                        <p:cTn id="16" dur="500" fill="hold"/>
                                        <p:tgtEl>
                                          <p:spTgt spid="36">
                                            <p:txEl>
                                              <p:pRg st="5" end="5"/>
                                            </p:txEl>
                                          </p:spTgt>
                                        </p:tgtEl>
                                        <p:attrNameLst>
                                          <p:attrName>ppt_x</p:attrName>
                                        </p:attrNameLst>
                                      </p:cBhvr>
                                      <p:tavLst>
                                        <p:tav tm="0">
                                          <p:val>
                                            <p:strVal val="#ppt_x"/>
                                          </p:val>
                                        </p:tav>
                                        <p:tav tm="100000">
                                          <p:val>
                                            <p:strVal val="#ppt_x"/>
                                          </p:val>
                                        </p:tav>
                                      </p:tavLst>
                                    </p:anim>
                                    <p:anim calcmode="lin" valueType="num">
                                      <p:cBhvr>
                                        <p:cTn id="17" dur="500" fill="hold"/>
                                        <p:tgtEl>
                                          <p:spTgt spid="36">
                                            <p:txEl>
                                              <p:pRg st="5" end="5"/>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6">
                                            <p:txEl>
                                              <p:pRg st="6" end="6"/>
                                            </p:txEl>
                                          </p:spTgt>
                                        </p:tgtEl>
                                        <p:attrNameLst>
                                          <p:attrName>style.visibility</p:attrName>
                                        </p:attrNameLst>
                                      </p:cBhvr>
                                      <p:to>
                                        <p:strVal val="visible"/>
                                      </p:to>
                                    </p:set>
                                    <p:animEffect transition="in" filter="fade">
                                      <p:cBhvr>
                                        <p:cTn id="20" dur="500"/>
                                        <p:tgtEl>
                                          <p:spTgt spid="36">
                                            <p:txEl>
                                              <p:pRg st="6" end="6"/>
                                            </p:txEl>
                                          </p:spTgt>
                                        </p:tgtEl>
                                      </p:cBhvr>
                                    </p:animEffect>
                                    <p:anim calcmode="lin" valueType="num">
                                      <p:cBhvr>
                                        <p:cTn id="21" dur="500" fill="hold"/>
                                        <p:tgtEl>
                                          <p:spTgt spid="36">
                                            <p:txEl>
                                              <p:pRg st="6" end="6"/>
                                            </p:txEl>
                                          </p:spTgt>
                                        </p:tgtEl>
                                        <p:attrNameLst>
                                          <p:attrName>ppt_x</p:attrName>
                                        </p:attrNameLst>
                                      </p:cBhvr>
                                      <p:tavLst>
                                        <p:tav tm="0">
                                          <p:val>
                                            <p:strVal val="#ppt_x"/>
                                          </p:val>
                                        </p:tav>
                                        <p:tav tm="100000">
                                          <p:val>
                                            <p:strVal val="#ppt_x"/>
                                          </p:val>
                                        </p:tav>
                                      </p:tavLst>
                                    </p:anim>
                                    <p:anim calcmode="lin" valueType="num">
                                      <p:cBhvr>
                                        <p:cTn id="22" dur="500" fill="hold"/>
                                        <p:tgtEl>
                                          <p:spTgt spid="3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Related Work</a:t>
            </a:r>
            <a:endParaRPr lang="en-US" dirty="0"/>
          </a:p>
        </p:txBody>
      </p:sp>
      <p:sp>
        <p:nvSpPr>
          <p:cNvPr id="4" name="灯片编号占位符 3"/>
          <p:cNvSpPr>
            <a:spLocks noGrp="1"/>
          </p:cNvSpPr>
          <p:nvPr>
            <p:ph type="sldNum" sz="quarter" idx="12"/>
          </p:nvPr>
        </p:nvSpPr>
        <p:spPr/>
        <p:txBody>
          <a:bodyPr/>
          <a:lstStyle/>
          <a:p>
            <a:fld id="{7D75B9EA-579D-4E82-A1B2-247215221A92}" type="slidenum">
              <a:rPr lang="en-SG" smtClean="0"/>
              <a:pPr/>
              <a:t>5</a:t>
            </a:fld>
            <a:endParaRPr lang="en-SG" dirty="0"/>
          </a:p>
        </p:txBody>
      </p:sp>
      <p:sp>
        <p:nvSpPr>
          <p:cNvPr id="5" name="椭圆 4"/>
          <p:cNvSpPr/>
          <p:nvPr/>
        </p:nvSpPr>
        <p:spPr>
          <a:xfrm>
            <a:off x="1295400" y="2057400"/>
            <a:ext cx="3657600" cy="3505200"/>
          </a:xfrm>
          <a:prstGeom prst="ellipse">
            <a:avLst/>
          </a:prstGeom>
          <a:solidFill>
            <a:schemeClr val="accent1">
              <a:alpha val="30000"/>
            </a:scheme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rgbClr val="0000FF"/>
                </a:solidFill>
              </a:rPr>
              <a:t>Recommender Systems</a:t>
            </a:r>
            <a:endParaRPr lang="en-US" sz="3000" b="1" dirty="0">
              <a:solidFill>
                <a:srgbClr val="0000FF"/>
              </a:solidFill>
            </a:endParaRPr>
          </a:p>
        </p:txBody>
      </p:sp>
      <p:sp>
        <p:nvSpPr>
          <p:cNvPr id="6" name="椭圆 5"/>
          <p:cNvSpPr/>
          <p:nvPr/>
        </p:nvSpPr>
        <p:spPr>
          <a:xfrm>
            <a:off x="3810000" y="2057400"/>
            <a:ext cx="3657600" cy="3505200"/>
          </a:xfrm>
          <a:prstGeom prst="ellipse">
            <a:avLst/>
          </a:prstGeom>
          <a:solidFill>
            <a:srgbClr val="800000">
              <a:alpha val="20000"/>
            </a:srgbClr>
          </a:solid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FF0000"/>
                </a:solidFill>
              </a:rPr>
              <a:t>Deep Learning</a:t>
            </a:r>
            <a:endParaRPr lang="en-US" sz="3200" dirty="0">
              <a:solidFill>
                <a:srgbClr val="FF0000"/>
              </a:solidFill>
            </a:endParaRPr>
          </a:p>
        </p:txBody>
      </p:sp>
      <p:cxnSp>
        <p:nvCxnSpPr>
          <p:cNvPr id="9" name="直接箭头连接符 8"/>
          <p:cNvCxnSpPr/>
          <p:nvPr/>
        </p:nvCxnSpPr>
        <p:spPr>
          <a:xfrm flipV="1">
            <a:off x="4343400" y="2057400"/>
            <a:ext cx="0" cy="1752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654276" y="1524000"/>
            <a:ext cx="1384353" cy="461665"/>
          </a:xfrm>
          <a:prstGeom prst="rect">
            <a:avLst/>
          </a:prstGeom>
          <a:noFill/>
        </p:spPr>
        <p:txBody>
          <a:bodyPr wrap="none" rtlCol="0">
            <a:spAutoFit/>
          </a:bodyPr>
          <a:lstStyle/>
          <a:p>
            <a:r>
              <a:rPr lang="en-US" sz="2400" b="1" dirty="0" smtClean="0">
                <a:solidFill>
                  <a:srgbClr val="245794"/>
                </a:solidFill>
              </a:rPr>
              <a:t>Our work</a:t>
            </a:r>
            <a:endParaRPr lang="en-US" sz="2400" b="1" dirty="0">
              <a:solidFill>
                <a:srgbClr val="245794"/>
              </a:solidFill>
            </a:endParaRPr>
          </a:p>
        </p:txBody>
      </p:sp>
    </p:spTree>
    <p:extLst>
      <p:ext uri="{BB962C8B-B14F-4D97-AF65-F5344CB8AC3E}">
        <p14:creationId xmlns:p14="http://schemas.microsoft.com/office/powerpoint/2010/main" val="114592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Related Work</a:t>
            </a:r>
            <a:endParaRPr kumimoji="1" lang="zh-CN" altLang="en-US" dirty="0"/>
          </a:p>
        </p:txBody>
      </p:sp>
      <p:sp>
        <p:nvSpPr>
          <p:cNvPr id="3" name="内容占位符 2"/>
          <p:cNvSpPr>
            <a:spLocks noGrp="1"/>
          </p:cNvSpPr>
          <p:nvPr>
            <p:ph idx="1"/>
          </p:nvPr>
        </p:nvSpPr>
        <p:spPr>
          <a:xfrm>
            <a:off x="381000" y="1447800"/>
            <a:ext cx="8447856" cy="4597971"/>
          </a:xfrm>
        </p:spPr>
        <p:txBody>
          <a:bodyPr>
            <a:normAutofit fontScale="92500" lnSpcReduction="10000"/>
          </a:bodyPr>
          <a:lstStyle/>
          <a:p>
            <a:r>
              <a:rPr lang="en-US" altLang="zh-CN" dirty="0"/>
              <a:t>Zhang et al. KDD 2016</a:t>
            </a:r>
            <a:r>
              <a:rPr lang="en-US" altLang="zh-CN" dirty="0" smtClean="0"/>
              <a:t>. </a:t>
            </a:r>
            <a:r>
              <a:rPr lang="en-US" altLang="zh-CN" i="1" dirty="0" smtClean="0"/>
              <a:t>Collaborative </a:t>
            </a:r>
            <a:r>
              <a:rPr lang="en-US" altLang="zh-CN" i="1" dirty="0"/>
              <a:t>Knowledge Base Embedding for Recommender </a:t>
            </a:r>
            <a:r>
              <a:rPr lang="en-US" altLang="zh-CN" i="1" dirty="0" smtClean="0"/>
              <a:t>Systems</a:t>
            </a:r>
            <a:endParaRPr lang="en-US" altLang="zh-CN" dirty="0"/>
          </a:p>
          <a:p>
            <a:r>
              <a:rPr lang="en-US" altLang="zh-CN" dirty="0"/>
              <a:t>Y. Song et al. SIGIR 2016. </a:t>
            </a:r>
            <a:r>
              <a:rPr lang="en-US" altLang="zh-CN" i="1" dirty="0" smtClean="0"/>
              <a:t>Multi</a:t>
            </a:r>
            <a:r>
              <a:rPr lang="en-US" altLang="zh-CN" i="1" dirty="0"/>
              <a:t>-Rate Deep Learning for Temporal </a:t>
            </a:r>
            <a:r>
              <a:rPr lang="en-US" altLang="zh-CN" i="1" dirty="0" smtClean="0"/>
              <a:t>Recommendation</a:t>
            </a:r>
          </a:p>
          <a:p>
            <a:r>
              <a:rPr lang="en-US" altLang="zh-CN" dirty="0" smtClean="0"/>
              <a:t>Li </a:t>
            </a:r>
            <a:r>
              <a:rPr lang="en-US" altLang="zh-CN" dirty="0"/>
              <a:t>et al. CIKM 2015. </a:t>
            </a:r>
            <a:r>
              <a:rPr lang="en-US" altLang="zh-CN" i="1" dirty="0" smtClean="0"/>
              <a:t>Deep </a:t>
            </a:r>
            <a:r>
              <a:rPr lang="en-US" altLang="zh-CN" i="1" dirty="0"/>
              <a:t>Collaborative Filtering via Marginalized </a:t>
            </a:r>
            <a:r>
              <a:rPr lang="en-US" altLang="zh-CN" i="1" dirty="0" err="1"/>
              <a:t>Denoising</a:t>
            </a:r>
            <a:r>
              <a:rPr lang="en-US" altLang="zh-CN" i="1" dirty="0"/>
              <a:t> Auto-</a:t>
            </a:r>
            <a:r>
              <a:rPr lang="en-US" altLang="zh-CN" i="1" dirty="0" smtClean="0"/>
              <a:t>encoder</a:t>
            </a:r>
            <a:endParaRPr lang="en-US" altLang="zh-CN" dirty="0" smtClean="0"/>
          </a:p>
          <a:p>
            <a:r>
              <a:rPr lang="en-US" altLang="zh-CN" sz="2400" dirty="0" smtClean="0"/>
              <a:t>H</a:t>
            </a:r>
            <a:r>
              <a:rPr lang="en-US" altLang="zh-CN" sz="2400" dirty="0"/>
              <a:t>. Wang et al. KDD 2015. </a:t>
            </a:r>
            <a:r>
              <a:rPr lang="en-US" altLang="zh-CN" sz="2400" i="1" dirty="0" smtClean="0"/>
              <a:t>Collaborative </a:t>
            </a:r>
            <a:r>
              <a:rPr lang="en-US" altLang="zh-CN" sz="2400" i="1" dirty="0"/>
              <a:t>deep learning for recommender </a:t>
            </a:r>
            <a:r>
              <a:rPr lang="en-US" altLang="zh-CN" sz="2400" i="1" dirty="0" smtClean="0"/>
              <a:t>systems</a:t>
            </a:r>
          </a:p>
          <a:p>
            <a:r>
              <a:rPr lang="en-US" altLang="zh-CN" sz="2400" dirty="0" smtClean="0"/>
              <a:t>A</a:t>
            </a:r>
            <a:r>
              <a:rPr lang="en-US" altLang="zh-CN" sz="2400" dirty="0"/>
              <a:t>. </a:t>
            </a:r>
            <a:r>
              <a:rPr lang="en-US" altLang="zh-CN" sz="2400" dirty="0" err="1"/>
              <a:t>Elkahky</a:t>
            </a:r>
            <a:r>
              <a:rPr lang="en-US" altLang="zh-CN" sz="2400" dirty="0"/>
              <a:t> et al. WWW 2015. </a:t>
            </a:r>
            <a:r>
              <a:rPr lang="en-US" altLang="zh-CN" sz="2400" i="1" dirty="0" smtClean="0"/>
              <a:t>A </a:t>
            </a:r>
            <a:r>
              <a:rPr lang="en-US" altLang="zh-CN" sz="2400" i="1" dirty="0"/>
              <a:t>Multi-View Deep Learning Approach for Cross Domain User Modeling in Recommendation </a:t>
            </a:r>
            <a:r>
              <a:rPr lang="en-US" altLang="zh-CN" sz="2400" i="1" dirty="0" smtClean="0"/>
              <a:t>Systems</a:t>
            </a:r>
          </a:p>
          <a:p>
            <a:r>
              <a:rPr lang="en-US" altLang="zh-CN" sz="2400" dirty="0" smtClean="0"/>
              <a:t>X</a:t>
            </a:r>
            <a:r>
              <a:rPr lang="en-US" altLang="zh-CN" sz="2400" dirty="0"/>
              <a:t>. Wang et al. MM 2014. </a:t>
            </a:r>
            <a:r>
              <a:rPr lang="en-US" altLang="zh-CN" sz="2400" i="1" dirty="0" smtClean="0"/>
              <a:t>Improving </a:t>
            </a:r>
            <a:r>
              <a:rPr lang="en-US" altLang="zh-CN" sz="2400" i="1" dirty="0"/>
              <a:t>content-based and hybrid music recommendation using deep </a:t>
            </a:r>
            <a:r>
              <a:rPr lang="en-US" altLang="zh-CN" sz="2400" i="1" dirty="0" smtClean="0"/>
              <a:t>learning</a:t>
            </a:r>
          </a:p>
          <a:p>
            <a:r>
              <a:rPr lang="en-US" altLang="zh-CN" sz="2400" dirty="0" err="1" smtClean="0"/>
              <a:t>Oord</a:t>
            </a:r>
            <a:r>
              <a:rPr lang="en-US" altLang="zh-CN" sz="2400" dirty="0" smtClean="0"/>
              <a:t> </a:t>
            </a:r>
            <a:r>
              <a:rPr lang="en-US" altLang="zh-CN" sz="2400" dirty="0"/>
              <a:t>et al. NIPS 2013. </a:t>
            </a:r>
            <a:r>
              <a:rPr lang="en-US" altLang="zh-CN" sz="2400" i="1" dirty="0" smtClean="0"/>
              <a:t>Deep </a:t>
            </a:r>
            <a:r>
              <a:rPr lang="en-US" altLang="zh-CN" sz="2400" i="1" dirty="0"/>
              <a:t>content-based music </a:t>
            </a:r>
            <a:r>
              <a:rPr lang="en-US" altLang="zh-CN" sz="2400" i="1" dirty="0" smtClean="0"/>
              <a:t>recommendation</a:t>
            </a:r>
            <a:endParaRPr lang="en-US" altLang="zh-CN" sz="1900" i="1" dirty="0"/>
          </a:p>
          <a:p>
            <a:endParaRPr lang="en-US" altLang="zh-CN" dirty="0" smtClean="0"/>
          </a:p>
          <a:p>
            <a:endParaRPr kumimoji="1" lang="zh-CN" altLang="en-US" dirty="0"/>
          </a:p>
        </p:txBody>
      </p:sp>
      <p:sp>
        <p:nvSpPr>
          <p:cNvPr id="4" name="幻灯片编号占位符 3"/>
          <p:cNvSpPr>
            <a:spLocks noGrp="1"/>
          </p:cNvSpPr>
          <p:nvPr>
            <p:ph type="sldNum" sz="quarter" idx="12"/>
          </p:nvPr>
        </p:nvSpPr>
        <p:spPr/>
        <p:txBody>
          <a:bodyPr/>
          <a:lstStyle/>
          <a:p>
            <a:fld id="{7D75B9EA-579D-4E82-A1B2-247215221A92}" type="slidenum">
              <a:rPr lang="en-SG" smtClean="0"/>
              <a:pPr/>
              <a:t>6</a:t>
            </a:fld>
            <a:endParaRPr lang="en-SG" dirty="0"/>
          </a:p>
        </p:txBody>
      </p:sp>
      <p:sp>
        <p:nvSpPr>
          <p:cNvPr id="5" name="文本框 4"/>
          <p:cNvSpPr txBox="1"/>
          <p:nvPr/>
        </p:nvSpPr>
        <p:spPr>
          <a:xfrm>
            <a:off x="228600" y="2286000"/>
            <a:ext cx="8635078" cy="2677656"/>
          </a:xfrm>
          <a:prstGeom prst="rect">
            <a:avLst/>
          </a:prstGeom>
          <a:solidFill>
            <a:schemeClr val="bg1">
              <a:alpha val="90000"/>
            </a:schemeClr>
          </a:solidFill>
        </p:spPr>
        <p:txBody>
          <a:bodyPr wrap="square" rtlCol="0">
            <a:spAutoFit/>
          </a:bodyPr>
          <a:lstStyle/>
          <a:p>
            <a:pPr marL="457200" indent="-457200">
              <a:buFontTx/>
              <a:buChar char="-"/>
            </a:pPr>
            <a:r>
              <a:rPr lang="en-US" altLang="zh-CN" sz="2800" dirty="0" smtClean="0"/>
              <a:t>Deep </a:t>
            </a:r>
            <a:r>
              <a:rPr lang="en-US" altLang="zh-CN" sz="2800" dirty="0"/>
              <a:t>Learning (e.g., SDAE, CNN, SCAE) is only used for </a:t>
            </a:r>
            <a:r>
              <a:rPr lang="en-US" altLang="zh-CN" sz="2800" dirty="0" err="1"/>
              <a:t>modelling</a:t>
            </a:r>
            <a:r>
              <a:rPr lang="en-US" altLang="zh-CN" sz="2800" dirty="0"/>
              <a:t> </a:t>
            </a:r>
            <a:r>
              <a:rPr lang="en-US" altLang="zh-CN" sz="2800" dirty="0">
                <a:solidFill>
                  <a:srgbClr val="FF0000"/>
                </a:solidFill>
              </a:rPr>
              <a:t>SIDE INFORMATION </a:t>
            </a:r>
            <a:r>
              <a:rPr lang="en-US" altLang="zh-CN" sz="2800" dirty="0"/>
              <a:t>of users and items</a:t>
            </a:r>
            <a:r>
              <a:rPr lang="en-US" altLang="zh-CN" sz="2800" dirty="0" smtClean="0"/>
              <a:t>.</a:t>
            </a:r>
          </a:p>
          <a:p>
            <a:endParaRPr lang="en-US" altLang="zh-CN" sz="2800" dirty="0" smtClean="0"/>
          </a:p>
          <a:p>
            <a:pPr marL="457200" indent="-457200">
              <a:buFontTx/>
              <a:buChar char="-"/>
            </a:pPr>
            <a:r>
              <a:rPr lang="en-US" altLang="zh-CN" sz="2800" dirty="0" smtClean="0"/>
              <a:t>For </a:t>
            </a:r>
            <a:r>
              <a:rPr lang="en-US" altLang="zh-CN" sz="2800" dirty="0" err="1"/>
              <a:t>modelling</a:t>
            </a:r>
            <a:r>
              <a:rPr lang="en-US" altLang="zh-CN" sz="2800" dirty="0"/>
              <a:t> the </a:t>
            </a:r>
            <a:r>
              <a:rPr lang="en-US" altLang="zh-CN" sz="2800" dirty="0">
                <a:solidFill>
                  <a:srgbClr val="FF0000"/>
                </a:solidFill>
              </a:rPr>
              <a:t>interaction</a:t>
            </a:r>
            <a:r>
              <a:rPr lang="en-US" altLang="zh-CN" sz="2800" dirty="0"/>
              <a:t> between users and items, existing work still uses the simple </a:t>
            </a:r>
            <a:r>
              <a:rPr lang="en-US" altLang="zh-CN" sz="2800" dirty="0">
                <a:solidFill>
                  <a:srgbClr val="FF0000"/>
                </a:solidFill>
              </a:rPr>
              <a:t>inner </a:t>
            </a:r>
            <a:r>
              <a:rPr lang="en-US" altLang="zh-CN" sz="2800" dirty="0" smtClean="0">
                <a:solidFill>
                  <a:srgbClr val="FF0000"/>
                </a:solidFill>
              </a:rPr>
              <a:t>product</a:t>
            </a:r>
          </a:p>
          <a:p>
            <a:pPr marL="457200" indent="-457200">
              <a:buFontTx/>
              <a:buChar char="-"/>
            </a:pPr>
            <a:endParaRPr lang="en-US" altLang="zh-CN" sz="2800" dirty="0"/>
          </a:p>
        </p:txBody>
      </p:sp>
    </p:spTree>
    <p:extLst>
      <p:ext uri="{BB962C8B-B14F-4D97-AF65-F5344CB8AC3E}">
        <p14:creationId xmlns:p14="http://schemas.microsoft.com/office/powerpoint/2010/main" val="46691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Proposed Methods</a:t>
            </a:r>
            <a:endParaRPr lang="en-US" dirty="0"/>
          </a:p>
        </p:txBody>
      </p:sp>
      <p:sp>
        <p:nvSpPr>
          <p:cNvPr id="3" name="内容占位符 2"/>
          <p:cNvSpPr>
            <a:spLocks noGrp="1"/>
          </p:cNvSpPr>
          <p:nvPr>
            <p:ph idx="1"/>
          </p:nvPr>
        </p:nvSpPr>
        <p:spPr/>
        <p:txBody>
          <a:bodyPr/>
          <a:lstStyle/>
          <a:p>
            <a:pPr marL="0" indent="0">
              <a:buNone/>
            </a:pPr>
            <a:endParaRPr lang="en-US" dirty="0"/>
          </a:p>
          <a:p>
            <a:pPr marL="0" indent="0">
              <a:buNone/>
            </a:pPr>
            <a:endParaRPr lang="en-US" dirty="0"/>
          </a:p>
          <a:p>
            <a:r>
              <a:rPr lang="en-US" sz="2800" dirty="0" smtClean="0"/>
              <a:t>Our Proposals:</a:t>
            </a:r>
          </a:p>
          <a:p>
            <a:pPr lvl="1"/>
            <a:r>
              <a:rPr lang="en-US" dirty="0" smtClean="0"/>
              <a:t>A </a:t>
            </a:r>
            <a:r>
              <a:rPr lang="en-US" i="1" dirty="0" smtClean="0"/>
              <a:t>Neural Collaborative Filtering </a:t>
            </a:r>
            <a:r>
              <a:rPr lang="en-US" dirty="0" smtClean="0"/>
              <a:t>(</a:t>
            </a:r>
            <a:r>
              <a:rPr lang="en-US" dirty="0" smtClean="0">
                <a:solidFill>
                  <a:srgbClr val="0000FF"/>
                </a:solidFill>
              </a:rPr>
              <a:t>NCF</a:t>
            </a:r>
            <a:r>
              <a:rPr lang="en-US" dirty="0" smtClean="0"/>
              <a:t>) framework that learns the interaction function with a deep neural network.</a:t>
            </a:r>
          </a:p>
          <a:p>
            <a:pPr lvl="1"/>
            <a:r>
              <a:rPr lang="en-US" dirty="0" smtClean="0"/>
              <a:t>A NCF instance that generalizes the MF model (</a:t>
            </a:r>
            <a:r>
              <a:rPr lang="en-US" dirty="0" smtClean="0">
                <a:solidFill>
                  <a:srgbClr val="0000FF"/>
                </a:solidFill>
              </a:rPr>
              <a:t>GMF</a:t>
            </a:r>
            <a:r>
              <a:rPr lang="en-US" dirty="0" smtClean="0"/>
              <a:t>).</a:t>
            </a:r>
          </a:p>
          <a:p>
            <a:pPr lvl="1"/>
            <a:r>
              <a:rPr lang="en-US" dirty="0" smtClean="0"/>
              <a:t>A NCF instance that models nonlinearities with a multi-layer perceptron (</a:t>
            </a:r>
            <a:r>
              <a:rPr lang="en-US" dirty="0" smtClean="0">
                <a:solidFill>
                  <a:srgbClr val="0000FF"/>
                </a:solidFill>
              </a:rPr>
              <a:t>MLP</a:t>
            </a:r>
            <a:r>
              <a:rPr lang="en-US" dirty="0" smtClean="0"/>
              <a:t>)</a:t>
            </a:r>
          </a:p>
          <a:p>
            <a:pPr lvl="1"/>
            <a:r>
              <a:rPr lang="en-US" dirty="0" smtClean="0"/>
              <a:t>A NCF instance </a:t>
            </a:r>
            <a:r>
              <a:rPr lang="en-US" dirty="0" err="1" smtClean="0">
                <a:solidFill>
                  <a:srgbClr val="0000FF"/>
                </a:solidFill>
              </a:rPr>
              <a:t>NeuMF</a:t>
            </a:r>
            <a:r>
              <a:rPr lang="en-US" dirty="0" smtClean="0">
                <a:solidFill>
                  <a:srgbClr val="0000FF"/>
                </a:solidFill>
              </a:rPr>
              <a:t> </a:t>
            </a:r>
            <a:r>
              <a:rPr lang="en-US" dirty="0" smtClean="0"/>
              <a:t>that fuses GMF and MLP. </a:t>
            </a:r>
          </a:p>
        </p:txBody>
      </p:sp>
      <p:sp>
        <p:nvSpPr>
          <p:cNvPr id="4" name="灯片编号占位符 3"/>
          <p:cNvSpPr>
            <a:spLocks noGrp="1"/>
          </p:cNvSpPr>
          <p:nvPr>
            <p:ph type="sldNum" sz="quarter" idx="12"/>
          </p:nvPr>
        </p:nvSpPr>
        <p:spPr/>
        <p:txBody>
          <a:bodyPr/>
          <a:lstStyle/>
          <a:p>
            <a:fld id="{7D75B9EA-579D-4E82-A1B2-247215221A92}" type="slidenum">
              <a:rPr lang="en-SG" smtClean="0"/>
              <a:pPr/>
              <a:t>7</a:t>
            </a:fld>
            <a:endParaRPr lang="en-SG" dirty="0"/>
          </a:p>
        </p:txBody>
      </p:sp>
    </p:spTree>
    <p:extLst>
      <p:ext uri="{BB962C8B-B14F-4D97-AF65-F5344CB8AC3E}">
        <p14:creationId xmlns:p14="http://schemas.microsoft.com/office/powerpoint/2010/main" val="2095501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NCF Framework</a:t>
            </a:r>
            <a:endParaRPr lang="en-US" dirty="0"/>
          </a:p>
        </p:txBody>
      </p:sp>
      <p:sp>
        <p:nvSpPr>
          <p:cNvPr id="4" name="灯片编号占位符 3"/>
          <p:cNvSpPr>
            <a:spLocks noGrp="1"/>
          </p:cNvSpPr>
          <p:nvPr>
            <p:ph type="sldNum" sz="quarter" idx="12"/>
          </p:nvPr>
        </p:nvSpPr>
        <p:spPr/>
        <p:txBody>
          <a:bodyPr/>
          <a:lstStyle/>
          <a:p>
            <a:fld id="{7D75B9EA-579D-4E82-A1B2-247215221A92}" type="slidenum">
              <a:rPr lang="en-SG" smtClean="0"/>
              <a:pPr/>
              <a:t>8</a:t>
            </a:fld>
            <a:endParaRPr lang="en-SG"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639" y="2667001"/>
            <a:ext cx="5690942" cy="3733799"/>
          </a:xfrm>
          <a:prstGeom prst="rect">
            <a:avLst/>
          </a:prstGeom>
        </p:spPr>
      </p:pic>
      <p:sp>
        <p:nvSpPr>
          <p:cNvPr id="6" name="文本框 5"/>
          <p:cNvSpPr txBox="1"/>
          <p:nvPr/>
        </p:nvSpPr>
        <p:spPr>
          <a:xfrm>
            <a:off x="395536" y="1857459"/>
            <a:ext cx="7883633" cy="954107"/>
          </a:xfrm>
          <a:prstGeom prst="rect">
            <a:avLst/>
          </a:prstGeom>
          <a:noFill/>
        </p:spPr>
        <p:txBody>
          <a:bodyPr wrap="none" rtlCol="0">
            <a:spAutoFit/>
          </a:bodyPr>
          <a:lstStyle/>
          <a:p>
            <a:r>
              <a:rPr lang="en-US" sz="2000" b="1" dirty="0" smtClean="0"/>
              <a:t>NCF uses a multi-layer model to learn the user-item interaction function </a:t>
            </a:r>
            <a:endParaRPr lang="en-US" sz="2000" b="1" i="1" baseline="-25000" dirty="0" smtClean="0"/>
          </a:p>
          <a:p>
            <a:pPr marL="285750" indent="-285750">
              <a:buFontTx/>
              <a:buChar char="-"/>
            </a:pPr>
            <a:r>
              <a:rPr lang="en-US" dirty="0" smtClean="0"/>
              <a:t>Input: sparse feature vector for user </a:t>
            </a:r>
            <a:r>
              <a:rPr lang="en-US" i="1" dirty="0" smtClean="0"/>
              <a:t>u </a:t>
            </a:r>
            <a:r>
              <a:rPr lang="en-US" dirty="0" smtClean="0"/>
              <a:t>(</a:t>
            </a:r>
            <a:r>
              <a:rPr lang="en-US" b="1" dirty="0" smtClean="0"/>
              <a:t>v</a:t>
            </a:r>
            <a:r>
              <a:rPr lang="en-US" baseline="-25000" dirty="0" smtClean="0"/>
              <a:t>u</a:t>
            </a:r>
            <a:r>
              <a:rPr lang="en-US" dirty="0" smtClean="0"/>
              <a:t>) and item </a:t>
            </a:r>
            <a:r>
              <a:rPr lang="en-US" i="1" dirty="0" err="1" smtClean="0"/>
              <a:t>i</a:t>
            </a:r>
            <a:r>
              <a:rPr lang="en-US" i="1" dirty="0" smtClean="0"/>
              <a:t> </a:t>
            </a:r>
            <a:r>
              <a:rPr lang="en-US" dirty="0" smtClean="0"/>
              <a:t>(</a:t>
            </a:r>
            <a:r>
              <a:rPr lang="en-US" b="1" dirty="0" smtClean="0"/>
              <a:t>v</a:t>
            </a:r>
            <a:r>
              <a:rPr lang="en-US" baseline="-25000" dirty="0" smtClean="0"/>
              <a:t>i</a:t>
            </a:r>
            <a:r>
              <a:rPr lang="en-US" dirty="0" smtClean="0"/>
              <a:t>)</a:t>
            </a:r>
          </a:p>
          <a:p>
            <a:pPr marL="285750" indent="-285750">
              <a:buFontTx/>
              <a:buChar char="-"/>
            </a:pPr>
            <a:r>
              <a:rPr lang="en-US" dirty="0" smtClean="0"/>
              <a:t>Output: predicted score </a:t>
            </a:r>
            <a:r>
              <a:rPr lang="cy-GB" b="1" i="1" dirty="0">
                <a:latin typeface="Times New Roman" panose="02020603050405020304" pitchFamily="18" charset="0"/>
                <a:cs typeface="Times New Roman" panose="02020603050405020304" pitchFamily="18" charset="0"/>
              </a:rPr>
              <a:t>ŷ</a:t>
            </a:r>
            <a:r>
              <a:rPr lang="en-US" b="1" i="1" baseline="-25000" dirty="0" err="1" smtClean="0">
                <a:latin typeface="Times New Roman" panose="02020603050405020304" pitchFamily="18" charset="0"/>
                <a:cs typeface="Times New Roman" panose="02020603050405020304" pitchFamily="18" charset="0"/>
              </a:rPr>
              <a:t>ui</a:t>
            </a:r>
            <a:endParaRPr lang="en-US" b="1" i="1" baseline="-25000" dirty="0">
              <a:latin typeface="Times New Roman" panose="02020603050405020304" pitchFamily="18" charset="0"/>
              <a:cs typeface="Times New Roman" panose="02020603050405020304" pitchFamily="18" charset="0"/>
            </a:endParaRPr>
          </a:p>
        </p:txBody>
      </p:sp>
      <p:cxnSp>
        <p:nvCxnSpPr>
          <p:cNvPr id="9" name="直接箭头连接符 8"/>
          <p:cNvCxnSpPr/>
          <p:nvPr/>
        </p:nvCxnSpPr>
        <p:spPr>
          <a:xfrm flipV="1">
            <a:off x="4525616" y="1241019"/>
            <a:ext cx="274984" cy="151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786829" y="912878"/>
            <a:ext cx="2047612" cy="369332"/>
          </a:xfrm>
          <a:prstGeom prst="rect">
            <a:avLst/>
          </a:prstGeom>
          <a:noFill/>
        </p:spPr>
        <p:txBody>
          <a:bodyPr wrap="none" rtlCol="0">
            <a:spAutoFit/>
          </a:bodyPr>
          <a:lstStyle/>
          <a:p>
            <a:r>
              <a:rPr lang="en-US" dirty="0" smtClean="0">
                <a:solidFill>
                  <a:srgbClr val="245794"/>
                </a:solidFill>
              </a:rPr>
              <a:t>Interaction function</a:t>
            </a:r>
            <a:endParaRPr lang="en-US" dirty="0">
              <a:solidFill>
                <a:srgbClr val="245794"/>
              </a:solidFill>
            </a:endParaRPr>
          </a:p>
        </p:txBody>
      </p:sp>
      <p:sp>
        <p:nvSpPr>
          <p:cNvPr id="12" name="文本框 11"/>
          <p:cNvSpPr txBox="1"/>
          <p:nvPr/>
        </p:nvSpPr>
        <p:spPr>
          <a:xfrm>
            <a:off x="0" y="3429000"/>
            <a:ext cx="3233639" cy="1077218"/>
          </a:xfrm>
          <a:prstGeom prst="rect">
            <a:avLst/>
          </a:prstGeom>
          <a:noFill/>
        </p:spPr>
        <p:txBody>
          <a:bodyPr wrap="square" rtlCol="0">
            <a:spAutoFit/>
          </a:bodyPr>
          <a:lstStyle/>
          <a:p>
            <a:r>
              <a:rPr lang="en-US" sz="1600" b="1" dirty="0" smtClean="0">
                <a:solidFill>
                  <a:srgbClr val="245794"/>
                </a:solidFill>
              </a:rPr>
              <a:t>Note: Input feature vector can</a:t>
            </a:r>
            <a:r>
              <a:rPr lang="zh-CN" altLang="en-US" sz="1600" b="1" dirty="0" smtClean="0">
                <a:solidFill>
                  <a:srgbClr val="245794"/>
                </a:solidFill>
              </a:rPr>
              <a:t> </a:t>
            </a:r>
            <a:r>
              <a:rPr lang="en-US" altLang="zh-CN" sz="1600" b="1" dirty="0" smtClean="0">
                <a:solidFill>
                  <a:srgbClr val="245794"/>
                </a:solidFill>
              </a:rPr>
              <a:t>include any categorical variables other than user/item ID, such as </a:t>
            </a:r>
            <a:r>
              <a:rPr lang="en-US" altLang="zh-CN" sz="1600" b="1" dirty="0">
                <a:solidFill>
                  <a:srgbClr val="245794"/>
                </a:solidFill>
              </a:rPr>
              <a:t>attributes, contexts and content</a:t>
            </a:r>
            <a:r>
              <a:rPr lang="en-US" altLang="zh-CN" sz="1600" b="1" dirty="0" smtClean="0">
                <a:solidFill>
                  <a:srgbClr val="245794"/>
                </a:solidFill>
              </a:rPr>
              <a:t>.</a:t>
            </a:r>
            <a:endParaRPr lang="en-US" altLang="zh-CN" sz="1600" b="1" dirty="0">
              <a:solidFill>
                <a:srgbClr val="245794"/>
              </a:solidFill>
            </a:endParaRPr>
          </a:p>
        </p:txBody>
      </p:sp>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r="53145" b="50690"/>
          <a:stretch/>
        </p:blipFill>
        <p:spPr>
          <a:xfrm>
            <a:off x="3429000" y="1409263"/>
            <a:ext cx="2499869" cy="437477"/>
          </a:xfrm>
          <a:prstGeom prst="rect">
            <a:avLst/>
          </a:prstGeom>
        </p:spPr>
      </p:pic>
    </p:spTree>
    <p:extLst>
      <p:ext uri="{BB962C8B-B14F-4D97-AF65-F5344CB8AC3E}">
        <p14:creationId xmlns:p14="http://schemas.microsoft.com/office/powerpoint/2010/main" val="140540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6843464" cy="1152128"/>
          </a:xfrm>
        </p:spPr>
        <p:txBody>
          <a:bodyPr>
            <a:normAutofit fontScale="90000"/>
          </a:bodyPr>
          <a:lstStyle/>
          <a:p>
            <a:r>
              <a:rPr lang="en-US" dirty="0" smtClean="0"/>
              <a:t>Generalized Matrix Factorization (GMF)</a:t>
            </a:r>
            <a:endParaRPr lang="en-US" dirty="0"/>
          </a:p>
        </p:txBody>
      </p:sp>
      <p:sp>
        <p:nvSpPr>
          <p:cNvPr id="3" name="内容占位符 2"/>
          <p:cNvSpPr>
            <a:spLocks noGrp="1"/>
          </p:cNvSpPr>
          <p:nvPr>
            <p:ph idx="1"/>
          </p:nvPr>
        </p:nvSpPr>
        <p:spPr/>
        <p:txBody>
          <a:bodyPr/>
          <a:lstStyle/>
          <a:p>
            <a:r>
              <a:rPr lang="en-US" dirty="0" smtClean="0"/>
              <a:t>NCF can express and generalize MF:</a:t>
            </a:r>
            <a:endParaRPr lang="en-US" dirty="0"/>
          </a:p>
        </p:txBody>
      </p:sp>
      <p:sp>
        <p:nvSpPr>
          <p:cNvPr id="4" name="灯片编号占位符 3"/>
          <p:cNvSpPr>
            <a:spLocks noGrp="1"/>
          </p:cNvSpPr>
          <p:nvPr>
            <p:ph type="sldNum" sz="quarter" idx="12"/>
          </p:nvPr>
        </p:nvSpPr>
        <p:spPr/>
        <p:txBody>
          <a:bodyPr/>
          <a:lstStyle/>
          <a:p>
            <a:fld id="{7D75B9EA-579D-4E82-A1B2-247215221A92}" type="slidenum">
              <a:rPr lang="en-SG" smtClean="0"/>
              <a:pPr/>
              <a:t>9</a:t>
            </a:fld>
            <a:endParaRPr lang="en-SG"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599" y="2782593"/>
            <a:ext cx="3903101" cy="64904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2495786"/>
            <a:ext cx="4724400" cy="3008013"/>
          </a:xfrm>
          <a:prstGeom prst="rect">
            <a:avLst/>
          </a:prstGeom>
        </p:spPr>
      </p:pic>
      <p:sp>
        <p:nvSpPr>
          <p:cNvPr id="8" name="文本框 7"/>
          <p:cNvSpPr txBox="1"/>
          <p:nvPr/>
        </p:nvSpPr>
        <p:spPr>
          <a:xfrm>
            <a:off x="228600" y="3657600"/>
            <a:ext cx="4419600" cy="1415772"/>
          </a:xfrm>
          <a:prstGeom prst="rect">
            <a:avLst/>
          </a:prstGeom>
          <a:noFill/>
        </p:spPr>
        <p:txBody>
          <a:bodyPr wrap="square" rtlCol="0">
            <a:spAutoFit/>
          </a:bodyPr>
          <a:lstStyle/>
          <a:p>
            <a:r>
              <a:rPr lang="en-US" dirty="0" smtClean="0">
                <a:solidFill>
                  <a:srgbClr val="245794"/>
                </a:solidFill>
              </a:rPr>
              <a:t>Let we define </a:t>
            </a:r>
            <a:r>
              <a:rPr lang="en-US" i="1" dirty="0" smtClean="0">
                <a:solidFill>
                  <a:srgbClr val="245794"/>
                </a:solidFill>
              </a:rPr>
              <a:t>Layer 1</a:t>
            </a:r>
            <a:r>
              <a:rPr lang="en-US" dirty="0" smtClean="0">
                <a:solidFill>
                  <a:srgbClr val="245794"/>
                </a:solidFill>
              </a:rPr>
              <a:t> as an </a:t>
            </a:r>
            <a:r>
              <a:rPr lang="en-US" dirty="0" smtClean="0">
                <a:solidFill>
                  <a:srgbClr val="FF0000"/>
                </a:solidFill>
              </a:rPr>
              <a:t>element-wise product</a:t>
            </a:r>
            <a:r>
              <a:rPr lang="en-US" dirty="0" smtClean="0">
                <a:solidFill>
                  <a:srgbClr val="245794"/>
                </a:solidFill>
              </a:rPr>
              <a:t>, and </a:t>
            </a:r>
            <a:r>
              <a:rPr lang="en-US" i="1" dirty="0" smtClean="0">
                <a:solidFill>
                  <a:srgbClr val="245794"/>
                </a:solidFill>
              </a:rPr>
              <a:t>Output Layer </a:t>
            </a:r>
            <a:r>
              <a:rPr lang="en-US" dirty="0" smtClean="0">
                <a:solidFill>
                  <a:srgbClr val="245794"/>
                </a:solidFill>
              </a:rPr>
              <a:t>as a </a:t>
            </a:r>
            <a:r>
              <a:rPr lang="en-US" dirty="0" smtClean="0">
                <a:solidFill>
                  <a:srgbClr val="FF0000"/>
                </a:solidFill>
              </a:rPr>
              <a:t>fully connected layer without bias</a:t>
            </a:r>
            <a:r>
              <a:rPr lang="en-US" dirty="0" smtClean="0">
                <a:solidFill>
                  <a:srgbClr val="245794"/>
                </a:solidFill>
              </a:rPr>
              <a:t>, we have:</a:t>
            </a:r>
          </a:p>
          <a:p>
            <a:endParaRPr lang="en-US" sz="1600" b="1" dirty="0" smtClean="0">
              <a:solidFill>
                <a:srgbClr val="245794"/>
              </a:solidFill>
            </a:endParaRPr>
          </a:p>
          <a:p>
            <a:endParaRPr lang="en-US" sz="1600" b="1" dirty="0">
              <a:solidFill>
                <a:srgbClr val="245794"/>
              </a:solidFill>
            </a:endParaRPr>
          </a:p>
        </p:txBody>
      </p:sp>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544" y="4657045"/>
            <a:ext cx="3275835" cy="416327"/>
          </a:xfrm>
          <a:prstGeom prst="rect">
            <a:avLst/>
          </a:prstGeom>
        </p:spPr>
      </p:pic>
    </p:spTree>
    <p:extLst>
      <p:ext uri="{BB962C8B-B14F-4D97-AF65-F5344CB8AC3E}">
        <p14:creationId xmlns:p14="http://schemas.microsoft.com/office/powerpoint/2010/main" val="1769962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LMS-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LMS-Template (1)</Template>
  <TotalTime>14938</TotalTime>
  <Words>1597</Words>
  <Application>Microsoft Office PowerPoint</Application>
  <PresentationFormat>全屏显示(4:3)</PresentationFormat>
  <Paragraphs>249</Paragraphs>
  <Slides>22</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Gill Sans Light</vt:lpstr>
      <vt:lpstr>MS PGothic</vt:lpstr>
      <vt:lpstr>宋体</vt:lpstr>
      <vt:lpstr>Arial</vt:lpstr>
      <vt:lpstr>Calibri</vt:lpstr>
      <vt:lpstr>Microsoft Sans Serif</vt:lpstr>
      <vt:lpstr>Times New Roman</vt:lpstr>
      <vt:lpstr>LMS-Template (1)</vt:lpstr>
      <vt:lpstr>Neural Collaborative Filtering</vt:lpstr>
      <vt:lpstr>Matrix Factorization (MF)</vt:lpstr>
      <vt:lpstr>Limitation of Matrix Factorization</vt:lpstr>
      <vt:lpstr>Limitation of Matrix Factorization</vt:lpstr>
      <vt:lpstr>Related Work</vt:lpstr>
      <vt:lpstr>Related Work</vt:lpstr>
      <vt:lpstr>Proposed Methods</vt:lpstr>
      <vt:lpstr>NCF Framework</vt:lpstr>
      <vt:lpstr>Generalized Matrix Factorization (GMF)</vt:lpstr>
      <vt:lpstr>Multi-Layer Perceptron (MLP)</vt:lpstr>
      <vt:lpstr>MF vs. MLP</vt:lpstr>
      <vt:lpstr>PowerPoint 演示文稿</vt:lpstr>
      <vt:lpstr>An Intuitive Solution – Neural Tensor Network</vt:lpstr>
      <vt:lpstr>Our Fusion of GMF and MLP</vt:lpstr>
      <vt:lpstr>Learning NCF Models</vt:lpstr>
      <vt:lpstr>Experimental Setup</vt:lpstr>
      <vt:lpstr>Baselines</vt:lpstr>
      <vt:lpstr>Performance vs. Embedding Size</vt:lpstr>
      <vt:lpstr>Convergence Behavior</vt:lpstr>
      <vt:lpstr>Is Deeper Helpful?</vt:lpstr>
      <vt:lpstr>Conclusion</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Plan and Strategy on Research in 2012</dc:title>
  <dc:creator>workshop</dc:creator>
  <cp:lastModifiedBy>he8819197</cp:lastModifiedBy>
  <cp:revision>2492</cp:revision>
  <dcterms:created xsi:type="dcterms:W3CDTF">2013-08-19T12:17:56Z</dcterms:created>
  <dcterms:modified xsi:type="dcterms:W3CDTF">2017-04-10T10:15:30Z</dcterms:modified>
</cp:coreProperties>
</file>