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6" r:id="rId2"/>
    <p:sldId id="327" r:id="rId3"/>
    <p:sldId id="322" r:id="rId4"/>
    <p:sldId id="267" r:id="rId5"/>
    <p:sldId id="265" r:id="rId6"/>
    <p:sldId id="321" r:id="rId7"/>
    <p:sldId id="328" r:id="rId8"/>
    <p:sldId id="333" r:id="rId9"/>
    <p:sldId id="277" r:id="rId10"/>
    <p:sldId id="320" r:id="rId11"/>
    <p:sldId id="336" r:id="rId12"/>
    <p:sldId id="334" r:id="rId13"/>
    <p:sldId id="335" r:id="rId14"/>
    <p:sldId id="338" r:id="rId15"/>
    <p:sldId id="339" r:id="rId16"/>
    <p:sldId id="278" r:id="rId17"/>
    <p:sldId id="279" r:id="rId18"/>
    <p:sldId id="280" r:id="rId19"/>
    <p:sldId id="281" r:id="rId20"/>
    <p:sldId id="259" r:id="rId21"/>
    <p:sldId id="341" r:id="rId22"/>
    <p:sldId id="269" r:id="rId23"/>
    <p:sldId id="270" r:id="rId24"/>
    <p:sldId id="342" r:id="rId25"/>
    <p:sldId id="343" r:id="rId26"/>
    <p:sldId id="330" r:id="rId27"/>
    <p:sldId id="331" r:id="rId28"/>
    <p:sldId id="332" r:id="rId29"/>
    <p:sldId id="284" r:id="rId30"/>
    <p:sldId id="317" r:id="rId31"/>
    <p:sldId id="25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4" autoAdjust="0"/>
    <p:restoredTop sz="85234"/>
  </p:normalViewPr>
  <p:slideViewPr>
    <p:cSldViewPr snapToGrid="0">
      <p:cViewPr varScale="1">
        <p:scale>
          <a:sx n="86" d="100"/>
          <a:sy n="86" d="100"/>
        </p:scale>
        <p:origin x="2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8874-72E7-4EB6-9B69-51BC0A555B1D}"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75355-F256-4788-A5AF-C0E78F179504}" type="slidenum">
              <a:rPr lang="en-US" smtClean="0"/>
              <a:t>‹#›</a:t>
            </a:fld>
            <a:endParaRPr lang="en-US"/>
          </a:p>
        </p:txBody>
      </p:sp>
    </p:spTree>
    <p:extLst>
      <p:ext uri="{BB962C8B-B14F-4D97-AF65-F5344CB8AC3E}">
        <p14:creationId xmlns:p14="http://schemas.microsoft.com/office/powerpoint/2010/main" val="1063815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75355-F256-4788-A5AF-C0E78F179504}" type="slidenum">
              <a:rPr lang="en-US" smtClean="0"/>
              <a:t>3</a:t>
            </a:fld>
            <a:endParaRPr lang="en-US"/>
          </a:p>
        </p:txBody>
      </p:sp>
    </p:spTree>
    <p:extLst>
      <p:ext uri="{BB962C8B-B14F-4D97-AF65-F5344CB8AC3E}">
        <p14:creationId xmlns:p14="http://schemas.microsoft.com/office/powerpoint/2010/main" val="311277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arenR"/>
            </a:pPr>
            <a:r>
              <a:rPr lang="en-US" altLang="zh-CN" dirty="0"/>
              <a:t>As relations are usually excluded from meta-paths, they hardly specify the holistic semantics of paths, especially when similar entities but different relations are involved in a meta-path;</a:t>
            </a:r>
          </a:p>
          <a:p>
            <a:pPr marL="228600" indent="-228600">
              <a:buAutoNum type="alphaLcParenR"/>
            </a:pPr>
            <a:r>
              <a:rPr lang="en-US" altLang="zh-CN" dirty="0"/>
              <a:t>They fail to automatically uncover and reason on unseen connectivity patterns, since meta-paths requires domain knowledge to be predefined.</a:t>
            </a:r>
          </a:p>
          <a:p>
            <a:pPr marL="228600" indent="-228600">
              <a:buAutoNum type="alphaLcParenR"/>
            </a:pPr>
            <a:r>
              <a:rPr lang="en-US" dirty="0"/>
              <a:t>User → Review → Word → Review → Business is used to capture users’ similarity since they both write reviews and mention the seafood it serves. However, if we want to capture the semantic that U1 and U2 rate the same type of business (such as Restaurant), and at the same time, they mention the same aspect (such as seafood), the meta-path fails</a:t>
            </a:r>
          </a:p>
          <a:p>
            <a:pPr marL="228600" indent="-228600">
              <a:buAutoNum type="alphaLcParenR"/>
            </a:pPr>
            <a:r>
              <a:rPr lang="en-US" dirty="0"/>
              <a:t>Here in the path (U, R,A, R,U, B), (R,A, R) means that if two reviews both mention the same A (Aspect), then they have some similarity. Similarly, in (U, R, B, R,U, B), R, B, R means that if two reviews both rate the same B (Business), then they have some similarity as well </a:t>
            </a:r>
            <a:r>
              <a:rPr lang="en-US" dirty="0" err="1"/>
              <a:t>en</a:t>
            </a:r>
            <a:r>
              <a:rPr lang="en-US" dirty="0"/>
              <a:t> by designing L meta-graphs, we can get L </a:t>
            </a:r>
            <a:r>
              <a:rPr lang="en-US" dirty="0" err="1"/>
              <a:t>dierent</a:t>
            </a:r>
            <a:r>
              <a:rPr lang="en-US" dirty="0"/>
              <a:t> user-item similarity matrices, denoted by Rˆ 1 , . . . , Rˆ L</a:t>
            </a:r>
            <a:endParaRPr lang="en-US" altLang="zh-CN" dirty="0"/>
          </a:p>
        </p:txBody>
      </p:sp>
      <p:sp>
        <p:nvSpPr>
          <p:cNvPr id="4" name="灯片编号占位符 3"/>
          <p:cNvSpPr>
            <a:spLocks noGrp="1"/>
          </p:cNvSpPr>
          <p:nvPr>
            <p:ph type="sldNum" sz="quarter" idx="10"/>
          </p:nvPr>
        </p:nvSpPr>
        <p:spPr/>
        <p:txBody>
          <a:bodyPr/>
          <a:lstStyle/>
          <a:p>
            <a:fld id="{DC4BEE4A-7706-4D56-8D28-D896F95971FB}" type="slidenum">
              <a:rPr lang="zh-CN" altLang="en-US" smtClean="0"/>
              <a:t>15</a:t>
            </a:fld>
            <a:endParaRPr lang="zh-CN" altLang="en-US"/>
          </a:p>
        </p:txBody>
      </p:sp>
    </p:spTree>
    <p:extLst>
      <p:ext uri="{BB962C8B-B14F-4D97-AF65-F5344CB8AC3E}">
        <p14:creationId xmlns:p14="http://schemas.microsoft.com/office/powerpoint/2010/main" val="268120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terms of reasoning, we expect our method to model the sequential dependencies of entities and sophisticated relations of a path connecting a user-item pair.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terms of </a:t>
            </a:r>
            <a:r>
              <a:rPr lang="en-US" sz="1200" kern="1200" dirty="0" err="1">
                <a:solidFill>
                  <a:schemeClr val="tx1"/>
                </a:solidFill>
                <a:effectLst/>
                <a:latin typeface="+mn-lt"/>
                <a:ea typeface="+mn-ea"/>
                <a:cs typeface="+mn-cs"/>
              </a:rPr>
              <a:t>explainability</a:t>
            </a:r>
            <a:r>
              <a:rPr lang="en-US" sz="1200" kern="1200" dirty="0">
                <a:solidFill>
                  <a:schemeClr val="tx1"/>
                </a:solidFill>
                <a:effectLst/>
                <a:latin typeface="+mn-lt"/>
                <a:ea typeface="+mn-ea"/>
                <a:cs typeface="+mn-cs"/>
              </a:rPr>
              <a:t>, we would like our method to discriminate the different contributions of different paths, when inferring user interests. </a:t>
            </a:r>
            <a:endParaRPr lang="en-US" dirty="0"/>
          </a:p>
          <a:p>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16</a:t>
            </a:fld>
            <a:endParaRPr lang="en-US"/>
          </a:p>
        </p:txBody>
      </p:sp>
    </p:spTree>
    <p:extLst>
      <p:ext uri="{BB962C8B-B14F-4D97-AF65-F5344CB8AC3E}">
        <p14:creationId xmlns:p14="http://schemas.microsoft.com/office/powerpoint/2010/main" val="19307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17</a:t>
            </a:fld>
            <a:endParaRPr lang="en-US"/>
          </a:p>
        </p:txBody>
      </p:sp>
    </p:spTree>
    <p:extLst>
      <p:ext uri="{BB962C8B-B14F-4D97-AF65-F5344CB8AC3E}">
        <p14:creationId xmlns:p14="http://schemas.microsoft.com/office/powerpoint/2010/main" val="200372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18</a:t>
            </a:fld>
            <a:endParaRPr lang="en-US"/>
          </a:p>
        </p:txBody>
      </p:sp>
    </p:spTree>
    <p:extLst>
      <p:ext uri="{BB962C8B-B14F-4D97-AF65-F5344CB8AC3E}">
        <p14:creationId xmlns:p14="http://schemas.microsoft.com/office/powerpoint/2010/main" val="1420590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19</a:t>
            </a:fld>
            <a:endParaRPr lang="en-US"/>
          </a:p>
        </p:txBody>
      </p:sp>
    </p:spTree>
    <p:extLst>
      <p:ext uri="{BB962C8B-B14F-4D97-AF65-F5344CB8AC3E}">
        <p14:creationId xmlns:p14="http://schemas.microsoft.com/office/powerpoint/2010/main" val="2593387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KPRN takes a set of paths of each user-item pair as input, and outputs a score indicating how possible the user will interact the target item. </a:t>
            </a:r>
            <a:endParaRPr lang="en-US" dirty="0"/>
          </a:p>
          <a:p>
            <a:endParaRPr lang="en-US" dirty="0"/>
          </a:p>
        </p:txBody>
      </p:sp>
      <p:sp>
        <p:nvSpPr>
          <p:cNvPr id="4" name="Slide Number Placeholder 3"/>
          <p:cNvSpPr>
            <a:spLocks noGrp="1"/>
          </p:cNvSpPr>
          <p:nvPr>
            <p:ph type="sldNum" sz="quarter" idx="5"/>
          </p:nvPr>
        </p:nvSpPr>
        <p:spPr/>
        <p:txBody>
          <a:bodyPr/>
          <a:lstStyle/>
          <a:p>
            <a:fld id="{89B75355-F256-4788-A5AF-C0E78F179504}" type="slidenum">
              <a:rPr lang="en-US" smtClean="0"/>
              <a:t>20</a:t>
            </a:fld>
            <a:endParaRPr lang="en-US"/>
          </a:p>
        </p:txBody>
      </p:sp>
    </p:spTree>
    <p:extLst>
      <p:ext uri="{BB962C8B-B14F-4D97-AF65-F5344CB8AC3E}">
        <p14:creationId xmlns:p14="http://schemas.microsoft.com/office/powerpoint/2010/main" val="299278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4BEE4A-7706-4D56-8D28-D896F95971FB}" type="slidenum">
              <a:rPr lang="zh-CN" altLang="en-US" smtClean="0"/>
              <a:t>21</a:t>
            </a:fld>
            <a:endParaRPr lang="zh-CN" altLang="en-US"/>
          </a:p>
        </p:txBody>
      </p:sp>
    </p:spTree>
    <p:extLst>
      <p:ext uri="{BB962C8B-B14F-4D97-AF65-F5344CB8AC3E}">
        <p14:creationId xmlns:p14="http://schemas.microsoft.com/office/powerpoint/2010/main" val="4106530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 user rates a movie or has an interaction record with a song, we set the user-movie or user-song pair as the observed positive feedback with the target value of 1, and 0 otherwise. </a:t>
            </a:r>
            <a:endParaRPr lang="en-US" dirty="0"/>
          </a:p>
          <a:p>
            <a:endParaRPr lang="en-US" dirty="0"/>
          </a:p>
        </p:txBody>
      </p:sp>
      <p:sp>
        <p:nvSpPr>
          <p:cNvPr id="4" name="Slide Number Placeholder 3"/>
          <p:cNvSpPr>
            <a:spLocks noGrp="1"/>
          </p:cNvSpPr>
          <p:nvPr>
            <p:ph type="sldNum" sz="quarter" idx="5"/>
          </p:nvPr>
        </p:nvSpPr>
        <p:spPr/>
        <p:txBody>
          <a:bodyPr/>
          <a:lstStyle/>
          <a:p>
            <a:fld id="{89B75355-F256-4788-A5AF-C0E78F179504}" type="slidenum">
              <a:rPr lang="en-US" smtClean="0"/>
              <a:t>25</a:t>
            </a:fld>
            <a:endParaRPr lang="en-US"/>
          </a:p>
        </p:txBody>
      </p:sp>
    </p:spTree>
    <p:extLst>
      <p:ext uri="{BB962C8B-B14F-4D97-AF65-F5344CB8AC3E}">
        <p14:creationId xmlns:p14="http://schemas.microsoft.com/office/powerpoint/2010/main" val="297050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75355-F256-4788-A5AF-C0E78F179504}" type="slidenum">
              <a:rPr lang="en-US" smtClean="0"/>
              <a:t>31</a:t>
            </a:fld>
            <a:endParaRPr lang="en-US"/>
          </a:p>
        </p:txBody>
      </p:sp>
    </p:spTree>
    <p:extLst>
      <p:ext uri="{BB962C8B-B14F-4D97-AF65-F5344CB8AC3E}">
        <p14:creationId xmlns:p14="http://schemas.microsoft.com/office/powerpoint/2010/main" val="130079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if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a:solidFill>
                              <a:schemeClr val="tx1"/>
                            </a:solidFill>
                            <a:latin typeface="Cambria Math" panose="02040503050406030204" pitchFamily="18" charset="0"/>
                          </a:rPr>
                          <m:t>𝑢</m:t>
                        </m:r>
                      </m:e>
                      <m:sub>
                        <m:r>
                          <a:rPr lang="en-US" altLang="zh-CN" sz="1200" b="0" i="1">
                            <a:solidFill>
                              <a:schemeClr val="tx1"/>
                            </a:solidFill>
                            <a:latin typeface="Cambria Math" panose="02040503050406030204" pitchFamily="18" charset="0"/>
                          </a:rPr>
                          <m:t>1</m:t>
                        </m:r>
                      </m:sub>
                    </m:sSub>
                  </m:oMath>
                </a14:m>
                <a:r>
                  <a:rPr lang="en-US" sz="1200" dirty="0">
                    <a:solidFill>
                      <a:schemeClr val="tx1"/>
                    </a:solidFill>
                  </a:rPr>
                  <a:t> and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a:solidFill>
                              <a:schemeClr val="tx1"/>
                            </a:solidFill>
                            <a:latin typeface="Cambria Math" panose="02040503050406030204" pitchFamily="18" charset="0"/>
                          </a:rPr>
                          <m:t>𝑢</m:t>
                        </m:r>
                      </m:e>
                      <m:sub>
                        <m:r>
                          <a:rPr lang="en-US" altLang="zh-CN" sz="1200" b="0" i="1" smtClean="0">
                            <a:solidFill>
                              <a:schemeClr val="tx1"/>
                            </a:solidFill>
                            <a:latin typeface="Cambria Math" panose="02040503050406030204" pitchFamily="18" charset="0"/>
                          </a:rPr>
                          <m:t>3</m:t>
                        </m:r>
                      </m:sub>
                    </m:sSub>
                  </m:oMath>
                </a14:m>
                <a:r>
                  <a:rPr lang="en-US" sz="1200" dirty="0">
                    <a:solidFill>
                      <a:schemeClr val="tx1"/>
                    </a:solidFill>
                  </a:rPr>
                  <a:t> have interacted with the same items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𝑖</m:t>
                        </m:r>
                      </m:e>
                      <m:sub>
                        <m:r>
                          <a:rPr lang="en-US" altLang="zh-CN" sz="1200" b="0" i="1">
                            <a:solidFill>
                              <a:schemeClr val="tx1"/>
                            </a:solidFill>
                            <a:latin typeface="Cambria Math" panose="02040503050406030204" pitchFamily="18" charset="0"/>
                          </a:rPr>
                          <m:t>1</m:t>
                        </m:r>
                      </m:sub>
                    </m:sSub>
                  </m:oMath>
                </a14:m>
                <a:r>
                  <a:rPr lang="en-US" sz="1200" dirty="0">
                    <a:solidFill>
                      <a:schemeClr val="tx1"/>
                    </a:solidFill>
                  </a:rPr>
                  <a:t>,</a:t>
                </a:r>
                <a:r>
                  <a:rPr lang="en-US" altLang="zh-CN"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𝑖</m:t>
                        </m:r>
                      </m:e>
                      <m:sub>
                        <m:r>
                          <a:rPr lang="en-US" altLang="zh-CN" sz="1200" b="0" i="1" smtClean="0">
                            <a:solidFill>
                              <a:schemeClr val="tx1"/>
                            </a:solidFill>
                            <a:latin typeface="Cambria Math" panose="02040503050406030204" pitchFamily="18" charset="0"/>
                          </a:rPr>
                          <m:t>3</m:t>
                        </m:r>
                      </m:sub>
                    </m:sSub>
                  </m:oMath>
                </a14:m>
                <a:r>
                  <a:rPr lang="en-US"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a:solidFill>
                              <a:schemeClr val="tx1"/>
                            </a:solidFill>
                            <a:latin typeface="Cambria Math" panose="02040503050406030204" pitchFamily="18" charset="0"/>
                          </a:rPr>
                          <m:t>𝑢</m:t>
                        </m:r>
                      </m:e>
                      <m:sub>
                        <m:r>
                          <a:rPr lang="en-US" altLang="zh-CN" sz="1200" b="0" i="1">
                            <a:solidFill>
                              <a:schemeClr val="tx1"/>
                            </a:solidFill>
                            <a:latin typeface="Cambria Math" panose="02040503050406030204" pitchFamily="18" charset="0"/>
                          </a:rPr>
                          <m:t>1</m:t>
                        </m:r>
                      </m:sub>
                    </m:sSub>
                  </m:oMath>
                </a14:m>
                <a:r>
                  <a:rPr lang="en-US" sz="1200" dirty="0">
                    <a:solidFill>
                      <a:schemeClr val="tx1"/>
                    </a:solidFill>
                  </a:rPr>
                  <a:t> is likely to have similar preferences on other items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0" i="1">
                            <a:solidFill>
                              <a:schemeClr val="tx1"/>
                            </a:solidFill>
                            <a:latin typeface="Cambria Math" panose="02040503050406030204" pitchFamily="18" charset="0"/>
                          </a:rPr>
                          <m:t>𝑢</m:t>
                        </m:r>
                      </m:e>
                      <m:sub>
                        <m:r>
                          <a:rPr lang="en-US" altLang="zh-CN" sz="1200" b="0" i="1" smtClean="0">
                            <a:solidFill>
                              <a:schemeClr val="tx1"/>
                            </a:solidFill>
                            <a:latin typeface="Cambria Math" panose="02040503050406030204" pitchFamily="18" charset="0"/>
                          </a:rPr>
                          <m:t>4</m:t>
                        </m:r>
                      </m:sub>
                    </m:sSub>
                  </m:oMath>
                </a14:m>
                <a:r>
                  <a:rPr lang="en-US" sz="1200" dirty="0">
                    <a:solidFill>
                      <a:schemeClr val="tx1"/>
                    </a:solidFill>
                  </a:rPr>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if </a:t>
                </a:r>
                <a:r>
                  <a:rPr lang="en-US" altLang="zh-CN" sz="1200" b="0" i="0">
                    <a:solidFill>
                      <a:schemeClr val="tx1"/>
                    </a:solidFill>
                    <a:latin typeface="Cambria Math" panose="02040503050406030204" pitchFamily="18" charset="0"/>
                  </a:rPr>
                  <a:t>𝑢_1</a:t>
                </a:r>
                <a:r>
                  <a:rPr lang="en-US" sz="1200" dirty="0">
                    <a:solidFill>
                      <a:schemeClr val="tx1"/>
                    </a:solidFill>
                  </a:rPr>
                  <a:t> and </a:t>
                </a:r>
                <a:r>
                  <a:rPr lang="en-US" altLang="zh-CN" sz="1200" b="0" i="0">
                    <a:solidFill>
                      <a:schemeClr val="tx1"/>
                    </a:solidFill>
                    <a:latin typeface="Cambria Math" panose="02040503050406030204" pitchFamily="18" charset="0"/>
                  </a:rPr>
                  <a:t>𝑢_3</a:t>
                </a:r>
                <a:r>
                  <a:rPr lang="en-US" sz="1200" dirty="0">
                    <a:solidFill>
                      <a:schemeClr val="tx1"/>
                    </a:solidFill>
                  </a:rPr>
                  <a:t> have interacted with the same items {</a:t>
                </a:r>
                <a:r>
                  <a:rPr lang="en-US" altLang="zh-CN" sz="1200" b="0" i="0">
                    <a:solidFill>
                      <a:schemeClr val="tx1"/>
                    </a:solidFill>
                    <a:latin typeface="Cambria Math" panose="02040503050406030204" pitchFamily="18" charset="0"/>
                  </a:rPr>
                  <a:t>𝑖_1</a:t>
                </a:r>
                <a:r>
                  <a:rPr lang="en-US" sz="1200" dirty="0">
                    <a:solidFill>
                      <a:schemeClr val="tx1"/>
                    </a:solidFill>
                  </a:rPr>
                  <a:t>,</a:t>
                </a:r>
                <a:r>
                  <a:rPr lang="en-US" altLang="zh-CN" sz="1200" dirty="0">
                    <a:solidFill>
                      <a:schemeClr val="tx1"/>
                    </a:solidFill>
                  </a:rPr>
                  <a:t> </a:t>
                </a:r>
                <a:r>
                  <a:rPr lang="en-US" altLang="zh-CN" sz="1200" b="0" i="0">
                    <a:solidFill>
                      <a:schemeClr val="tx1"/>
                    </a:solidFill>
                    <a:latin typeface="Cambria Math" panose="02040503050406030204" pitchFamily="18" charset="0"/>
                  </a:rPr>
                  <a:t>𝑖_3</a:t>
                </a:r>
                <a:r>
                  <a:rPr lang="en-US" sz="1200" dirty="0">
                    <a:solidFill>
                      <a:schemeClr val="tx1"/>
                    </a:solidFill>
                  </a:rPr>
                  <a:t>}, </a:t>
                </a:r>
                <a:r>
                  <a:rPr lang="en-US" altLang="zh-CN" sz="1200" b="0" i="0">
                    <a:solidFill>
                      <a:schemeClr val="tx1"/>
                    </a:solidFill>
                    <a:latin typeface="Cambria Math" panose="02040503050406030204" pitchFamily="18" charset="0"/>
                  </a:rPr>
                  <a:t>𝑢_1</a:t>
                </a:r>
                <a:r>
                  <a:rPr lang="en-US" sz="1200" dirty="0">
                    <a:solidFill>
                      <a:schemeClr val="tx1"/>
                    </a:solidFill>
                  </a:rPr>
                  <a:t> is likely to have similar preferences on other items {</a:t>
                </a:r>
                <a:r>
                  <a:rPr lang="en-US" altLang="zh-CN" sz="1200" b="0" i="0">
                    <a:solidFill>
                      <a:schemeClr val="tx1"/>
                    </a:solidFill>
                    <a:latin typeface="Cambria Math" panose="02040503050406030204" pitchFamily="18" charset="0"/>
                  </a:rPr>
                  <a:t>𝑢_4</a:t>
                </a:r>
                <a:r>
                  <a:rPr lang="en-US" sz="1200" dirty="0">
                    <a:solidFill>
                      <a:schemeClr val="tx1"/>
                    </a:solidFill>
                  </a:rPr>
                  <a:t>}.</a:t>
                </a:r>
              </a:p>
            </p:txBody>
          </p:sp>
        </mc:Fallback>
      </mc:AlternateContent>
      <p:sp>
        <p:nvSpPr>
          <p:cNvPr id="4" name="Slide Number Placeholder 3"/>
          <p:cNvSpPr>
            <a:spLocks noGrp="1"/>
          </p:cNvSpPr>
          <p:nvPr>
            <p:ph type="sldNum" sz="quarter" idx="5"/>
          </p:nvPr>
        </p:nvSpPr>
        <p:spPr/>
        <p:txBody>
          <a:bodyPr/>
          <a:lstStyle/>
          <a:p>
            <a:fld id="{23C42B7E-0909-4D66-AA29-81A6471D8205}" type="slidenum">
              <a:rPr lang="en-US" smtClean="0"/>
              <a:t>4</a:t>
            </a:fld>
            <a:endParaRPr lang="en-US"/>
          </a:p>
        </p:txBody>
      </p:sp>
    </p:spTree>
    <p:extLst>
      <p:ext uri="{BB962C8B-B14F-4D97-AF65-F5344CB8AC3E}">
        <p14:creationId xmlns:p14="http://schemas.microsoft.com/office/powerpoint/2010/main" val="168078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8</a:t>
            </a:fld>
            <a:endParaRPr lang="en-US"/>
          </a:p>
        </p:txBody>
      </p:sp>
    </p:spTree>
    <p:extLst>
      <p:ext uri="{BB962C8B-B14F-4D97-AF65-F5344CB8AC3E}">
        <p14:creationId xmlns:p14="http://schemas.microsoft.com/office/powerpoint/2010/main" val="389143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9</a:t>
            </a:fld>
            <a:endParaRPr lang="en-US"/>
          </a:p>
        </p:txBody>
      </p:sp>
    </p:spTree>
    <p:extLst>
      <p:ext uri="{BB962C8B-B14F-4D97-AF65-F5344CB8AC3E}">
        <p14:creationId xmlns:p14="http://schemas.microsoft.com/office/powerpoint/2010/main" val="191314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10</a:t>
            </a:fld>
            <a:endParaRPr lang="en-US"/>
          </a:p>
        </p:txBody>
      </p:sp>
    </p:spTree>
    <p:extLst>
      <p:ext uri="{BB962C8B-B14F-4D97-AF65-F5344CB8AC3E}">
        <p14:creationId xmlns:p14="http://schemas.microsoft.com/office/powerpoint/2010/main" val="46718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11</a:t>
            </a:fld>
            <a:endParaRPr lang="en-US"/>
          </a:p>
        </p:txBody>
      </p:sp>
    </p:spTree>
    <p:extLst>
      <p:ext uri="{BB962C8B-B14F-4D97-AF65-F5344CB8AC3E}">
        <p14:creationId xmlns:p14="http://schemas.microsoft.com/office/powerpoint/2010/main" val="3330925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12</a:t>
            </a:fld>
            <a:endParaRPr lang="en-US"/>
          </a:p>
        </p:txBody>
      </p:sp>
    </p:spTree>
    <p:extLst>
      <p:ext uri="{BB962C8B-B14F-4D97-AF65-F5344CB8AC3E}">
        <p14:creationId xmlns:p14="http://schemas.microsoft.com/office/powerpoint/2010/main" val="3092144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Ranging from early matrix factorization to recently emerged deep learning methods</a:t>
            </a:r>
            <a:endParaRPr lang="en-US" dirty="0"/>
          </a:p>
        </p:txBody>
      </p:sp>
      <p:sp>
        <p:nvSpPr>
          <p:cNvPr id="4" name="Slide Number Placeholder 3"/>
          <p:cNvSpPr>
            <a:spLocks noGrp="1"/>
          </p:cNvSpPr>
          <p:nvPr>
            <p:ph type="sldNum" sz="quarter" idx="5"/>
          </p:nvPr>
        </p:nvSpPr>
        <p:spPr/>
        <p:txBody>
          <a:bodyPr/>
          <a:lstStyle/>
          <a:p>
            <a:fld id="{23C42B7E-0909-4D66-AA29-81A6471D8205}" type="slidenum">
              <a:rPr lang="en-US" smtClean="0"/>
              <a:t>13</a:t>
            </a:fld>
            <a:endParaRPr lang="en-US"/>
          </a:p>
        </p:txBody>
      </p:sp>
    </p:spTree>
    <p:extLst>
      <p:ext uri="{BB962C8B-B14F-4D97-AF65-F5344CB8AC3E}">
        <p14:creationId xmlns:p14="http://schemas.microsoft.com/office/powerpoint/2010/main" val="336814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arenR"/>
            </a:pPr>
            <a:r>
              <a:rPr lang="en-US" altLang="zh-CN" dirty="0"/>
              <a:t>As relations are usually excluded from meta-paths, they hardly specify the holistic semantics of paths, especially when similar entities but different relations are involved in a meta-path;</a:t>
            </a:r>
          </a:p>
          <a:p>
            <a:pPr marL="228600" indent="-228600">
              <a:buAutoNum type="alphaLcParenR"/>
            </a:pPr>
            <a:r>
              <a:rPr lang="en-US" altLang="zh-CN" dirty="0"/>
              <a:t>They fail to automatically uncover and reason on unseen connectivity patterns, since meta-paths requires domain knowledge to be predefined.</a:t>
            </a:r>
          </a:p>
        </p:txBody>
      </p:sp>
      <p:sp>
        <p:nvSpPr>
          <p:cNvPr id="4" name="灯片编号占位符 3"/>
          <p:cNvSpPr>
            <a:spLocks noGrp="1"/>
          </p:cNvSpPr>
          <p:nvPr>
            <p:ph type="sldNum" sz="quarter" idx="10"/>
          </p:nvPr>
        </p:nvSpPr>
        <p:spPr/>
        <p:txBody>
          <a:bodyPr/>
          <a:lstStyle/>
          <a:p>
            <a:fld id="{DC4BEE4A-7706-4D56-8D28-D896F95971FB}" type="slidenum">
              <a:rPr lang="zh-CN" altLang="en-US" smtClean="0"/>
              <a:t>14</a:t>
            </a:fld>
            <a:endParaRPr lang="zh-CN" altLang="en-US"/>
          </a:p>
        </p:txBody>
      </p:sp>
    </p:spTree>
    <p:extLst>
      <p:ext uri="{BB962C8B-B14F-4D97-AF65-F5344CB8AC3E}">
        <p14:creationId xmlns:p14="http://schemas.microsoft.com/office/powerpoint/2010/main" val="418396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BAE71FC-91BA-4B70-8DBA-9CF36E3B5ADC}"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3F89-4D4A-4AE0-A08F-9D9752DC1C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51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E71FC-91BA-4B70-8DBA-9CF36E3B5ADC}"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206125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E71FC-91BA-4B70-8DBA-9CF36E3B5ADC}"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3F89-4D4A-4AE0-A08F-9D9752DC1C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6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E71FC-91BA-4B70-8DBA-9CF36E3B5ADC}"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30323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AE71FC-91BA-4B70-8DBA-9CF36E3B5ADC}"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53F89-4D4A-4AE0-A08F-9D9752DC1C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E71FC-91BA-4B70-8DBA-9CF36E3B5ADC}"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276310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E71FC-91BA-4B70-8DBA-9CF36E3B5ADC}" type="datetimeFigureOut">
              <a:rPr lang="en-US" smtClean="0"/>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16027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E71FC-91BA-4B70-8DBA-9CF36E3B5ADC}" type="datetimeFigureOut">
              <a:rPr lang="en-US" smtClean="0"/>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407448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E71FC-91BA-4B70-8DBA-9CF36E3B5ADC}" type="datetimeFigureOut">
              <a:rPr lang="en-US" smtClean="0"/>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377632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AE71FC-91BA-4B70-8DBA-9CF36E3B5ADC}"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3F89-4D4A-4AE0-A08F-9D9752DC1C6B}" type="slidenum">
              <a:rPr lang="en-US" smtClean="0"/>
              <a:t>‹#›</a:t>
            </a:fld>
            <a:endParaRPr lang="en-US"/>
          </a:p>
        </p:txBody>
      </p:sp>
    </p:spTree>
    <p:extLst>
      <p:ext uri="{BB962C8B-B14F-4D97-AF65-F5344CB8AC3E}">
        <p14:creationId xmlns:p14="http://schemas.microsoft.com/office/powerpoint/2010/main" val="41240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AE71FC-91BA-4B70-8DBA-9CF36E3B5ADC}"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53F89-4D4A-4AE0-A08F-9D9752DC1C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01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AE71FC-91BA-4B70-8DBA-9CF36E3B5ADC}" type="datetimeFigureOut">
              <a:rPr lang="en-US" smtClean="0"/>
              <a:t>10/24/19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5953F89-4D4A-4AE0-A08F-9D9752DC1C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0017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tiff"/><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29" Type="http://schemas.openxmlformats.org/officeDocument/2006/relationships/image" Target="../media/image17.png"/><Relationship Id="rId1" Type="http://schemas.openxmlformats.org/officeDocument/2006/relationships/slideLayout" Target="../slideLayouts/slideLayout2.xml"/><Relationship Id="rId32" Type="http://schemas.openxmlformats.org/officeDocument/2006/relationships/image" Target="../media/image20.png"/><Relationship Id="rId5" Type="http://schemas.openxmlformats.org/officeDocument/2006/relationships/image" Target="../media/image15.png"/><Relationship Id="rId28" Type="http://schemas.openxmlformats.org/officeDocument/2006/relationships/image" Target="../media/image16.png"/><Relationship Id="rId31" Type="http://schemas.openxmlformats.org/officeDocument/2006/relationships/image" Target="../media/image19.png"/><Relationship Id="rId4" Type="http://schemas.openxmlformats.org/officeDocument/2006/relationships/image" Target="../media/image14.png"/><Relationship Id="rId27" Type="http://schemas.openxmlformats.org/officeDocument/2006/relationships/image" Target="../media/image67.png"/><Relationship Id="rId30"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_titl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625" y="262351"/>
            <a:ext cx="12321249" cy="6969404"/>
          </a:xfrm>
          <a:prstGeom prst="rect">
            <a:avLst/>
          </a:prstGeom>
        </p:spPr>
      </p:pic>
      <p:sp>
        <p:nvSpPr>
          <p:cNvPr id="5" name="TextBox 4"/>
          <p:cNvSpPr txBox="1"/>
          <p:nvPr/>
        </p:nvSpPr>
        <p:spPr>
          <a:xfrm>
            <a:off x="1759888" y="2398369"/>
            <a:ext cx="10251883" cy="1733680"/>
          </a:xfrm>
          <a:prstGeom prst="rect">
            <a:avLst/>
          </a:prstGeom>
          <a:noFill/>
        </p:spPr>
        <p:txBody>
          <a:bodyPr wrap="square" rtlCol="0" anchor="ctr">
            <a:spAutoFit/>
          </a:bodyPr>
          <a:lstStyle/>
          <a:p>
            <a:r>
              <a:rPr lang="en-US" sz="5333" dirty="0"/>
              <a:t>Reasoning over Linked Data for Explainable Recommendation</a:t>
            </a:r>
          </a:p>
        </p:txBody>
      </p:sp>
      <p:sp>
        <p:nvSpPr>
          <p:cNvPr id="2" name="文本框 1">
            <a:extLst>
              <a:ext uri="{FF2B5EF4-FFF2-40B4-BE49-F238E27FC236}">
                <a16:creationId xmlns:a16="http://schemas.microsoft.com/office/drawing/2014/main" id="{62945D18-8A44-294C-85A1-D3CA125109BC}"/>
              </a:ext>
            </a:extLst>
          </p:cNvPr>
          <p:cNvSpPr txBox="1"/>
          <p:nvPr/>
        </p:nvSpPr>
        <p:spPr>
          <a:xfrm>
            <a:off x="1728456" y="4132049"/>
            <a:ext cx="8735085" cy="1200329"/>
          </a:xfrm>
          <a:prstGeom prst="rect">
            <a:avLst/>
          </a:prstGeom>
          <a:noFill/>
        </p:spPr>
        <p:txBody>
          <a:bodyPr wrap="none" rtlCol="0">
            <a:spAutoFit/>
          </a:bodyPr>
          <a:lstStyle/>
          <a:p>
            <a:pPr algn="ctr"/>
            <a:r>
              <a:rPr kumimoji="1" lang="en-US" altLang="zh-CN" dirty="0"/>
              <a:t>AAAI</a:t>
            </a:r>
            <a:r>
              <a:rPr kumimoji="1" lang="zh-CN" altLang="en-US" dirty="0"/>
              <a:t> </a:t>
            </a:r>
            <a:r>
              <a:rPr kumimoji="1" lang="en-US" altLang="zh-CN" dirty="0"/>
              <a:t>2019</a:t>
            </a:r>
          </a:p>
          <a:p>
            <a:pPr algn="ctr"/>
            <a:r>
              <a:rPr kumimoji="1" lang="zh-CN" altLang="en-US" dirty="0"/>
              <a:t> </a:t>
            </a:r>
            <a:r>
              <a:rPr kumimoji="1" lang="en" altLang="zh-CN" dirty="0"/>
              <a:t>Xiang Wang</a:t>
            </a:r>
            <a:r>
              <a:rPr kumimoji="1" lang="en-US" altLang="zh-CN" baseline="30000" dirty="0"/>
              <a:t>1</a:t>
            </a:r>
            <a:r>
              <a:rPr kumimoji="1" lang="en" altLang="zh-CN" dirty="0"/>
              <a:t>, </a:t>
            </a:r>
            <a:r>
              <a:rPr kumimoji="1" lang="en" altLang="zh-CN" dirty="0" err="1"/>
              <a:t>Dingxian</a:t>
            </a:r>
            <a:r>
              <a:rPr kumimoji="1" lang="en" altLang="zh-CN" dirty="0"/>
              <a:t> Wang</a:t>
            </a:r>
            <a:r>
              <a:rPr kumimoji="1" lang="en-US" altLang="zh-CN" baseline="30000" dirty="0"/>
              <a:t>2</a:t>
            </a:r>
            <a:r>
              <a:rPr kumimoji="1" lang="en" altLang="zh-CN" dirty="0"/>
              <a:t>, </a:t>
            </a:r>
            <a:r>
              <a:rPr kumimoji="1" lang="en" altLang="zh-CN" dirty="0" err="1"/>
              <a:t>Canran</a:t>
            </a:r>
            <a:r>
              <a:rPr kumimoji="1" lang="en" altLang="zh-CN" dirty="0"/>
              <a:t> Xu</a:t>
            </a:r>
            <a:r>
              <a:rPr kumimoji="1" lang="en-US" altLang="zh-CN" baseline="30000" dirty="0"/>
              <a:t>2</a:t>
            </a:r>
            <a:r>
              <a:rPr kumimoji="1" lang="en" altLang="zh-CN" dirty="0"/>
              <a:t>, </a:t>
            </a:r>
            <a:r>
              <a:rPr kumimoji="1" lang="en" altLang="zh-CN" dirty="0" err="1"/>
              <a:t>Xiangnan</a:t>
            </a:r>
            <a:r>
              <a:rPr kumimoji="1" lang="en" altLang="zh-CN" dirty="0"/>
              <a:t> He</a:t>
            </a:r>
            <a:r>
              <a:rPr kumimoji="1" lang="en-US" altLang="zh-CN" baseline="30000" dirty="0"/>
              <a:t>3</a:t>
            </a:r>
            <a:r>
              <a:rPr kumimoji="1" lang="en" altLang="zh-CN" dirty="0"/>
              <a:t>, </a:t>
            </a:r>
            <a:r>
              <a:rPr kumimoji="1" lang="en" altLang="zh-CN" dirty="0" err="1"/>
              <a:t>Yixin</a:t>
            </a:r>
            <a:r>
              <a:rPr kumimoji="1" lang="en" altLang="zh-CN" dirty="0"/>
              <a:t> Cao</a:t>
            </a:r>
            <a:r>
              <a:rPr kumimoji="1" lang="en-US" altLang="zh-CN" baseline="30000" dirty="0"/>
              <a:t>1</a:t>
            </a:r>
            <a:r>
              <a:rPr kumimoji="1" lang="en" altLang="zh-CN" dirty="0"/>
              <a:t> &amp; Tat-Seng Chua</a:t>
            </a:r>
            <a:r>
              <a:rPr kumimoji="1" lang="en-US" altLang="zh-CN" baseline="30000" dirty="0"/>
              <a:t>1</a:t>
            </a:r>
            <a:endParaRPr kumimoji="1" lang="en" altLang="zh-CN" baseline="30000" dirty="0"/>
          </a:p>
          <a:p>
            <a:pPr algn="ctr"/>
            <a:r>
              <a:rPr kumimoji="1" lang="en-US" altLang="zh-CN" baseline="30000" dirty="0"/>
              <a:t>1</a:t>
            </a:r>
            <a:r>
              <a:rPr kumimoji="1" lang="en-US" altLang="zh-CN" dirty="0"/>
              <a:t>National</a:t>
            </a:r>
            <a:r>
              <a:rPr kumimoji="1" lang="zh-CN" altLang="en-US" dirty="0"/>
              <a:t> </a:t>
            </a:r>
            <a:r>
              <a:rPr kumimoji="1" lang="en-US" altLang="zh-CN" dirty="0"/>
              <a:t>University</a:t>
            </a:r>
            <a:r>
              <a:rPr kumimoji="1" lang="zh-CN" altLang="en-US" dirty="0"/>
              <a:t> </a:t>
            </a:r>
            <a:r>
              <a:rPr kumimoji="1" lang="en-US" altLang="zh-CN" dirty="0"/>
              <a:t>of</a:t>
            </a:r>
            <a:r>
              <a:rPr kumimoji="1" lang="zh-CN" altLang="en-US" dirty="0"/>
              <a:t> </a:t>
            </a:r>
            <a:r>
              <a:rPr kumimoji="1" lang="en-US" altLang="zh-CN" dirty="0"/>
              <a:t>Singapore,</a:t>
            </a:r>
            <a:r>
              <a:rPr kumimoji="1" lang="zh-CN" altLang="en-US" dirty="0"/>
              <a:t> </a:t>
            </a:r>
            <a:r>
              <a:rPr kumimoji="1" lang="en-US" altLang="zh-CN" baseline="30000" dirty="0"/>
              <a:t>2</a:t>
            </a:r>
            <a:r>
              <a:rPr kumimoji="1" lang="en-US" altLang="zh-CN" dirty="0"/>
              <a:t>eBay</a:t>
            </a:r>
            <a:r>
              <a:rPr kumimoji="1" lang="zh-CN" altLang="en-US" dirty="0"/>
              <a:t> </a:t>
            </a:r>
            <a:r>
              <a:rPr kumimoji="1" lang="en-US" altLang="zh-CN" dirty="0"/>
              <a:t>Inc</a:t>
            </a:r>
          </a:p>
          <a:p>
            <a:pPr algn="ctr"/>
            <a:r>
              <a:rPr kumimoji="1" lang="en-US" altLang="zh-CN" baseline="30000" dirty="0"/>
              <a:t>3</a:t>
            </a:r>
            <a:r>
              <a:rPr kumimoji="1" lang="en-US" altLang="zh-CN" dirty="0"/>
              <a:t>University</a:t>
            </a:r>
            <a:r>
              <a:rPr kumimoji="1" lang="zh-CN" altLang="en-US" dirty="0"/>
              <a:t> </a:t>
            </a:r>
            <a:r>
              <a:rPr kumimoji="1" lang="en-US" altLang="zh-CN" dirty="0"/>
              <a:t>of</a:t>
            </a:r>
            <a:r>
              <a:rPr kumimoji="1" lang="zh-CN" altLang="en-US" dirty="0"/>
              <a:t> </a:t>
            </a:r>
            <a:r>
              <a:rPr kumimoji="1" lang="en-US" altLang="zh-CN" dirty="0"/>
              <a:t>Science</a:t>
            </a:r>
            <a:r>
              <a:rPr kumimoji="1" lang="zh-CN" altLang="en-US" dirty="0"/>
              <a:t> </a:t>
            </a:r>
            <a:r>
              <a:rPr kumimoji="1" lang="en-US" altLang="zh-CN" dirty="0"/>
              <a:t>and</a:t>
            </a:r>
            <a:r>
              <a:rPr kumimoji="1" lang="zh-CN" altLang="en-US" dirty="0"/>
              <a:t> </a:t>
            </a:r>
            <a:r>
              <a:rPr kumimoji="1" lang="en-US" altLang="zh-CN" dirty="0"/>
              <a:t>Technology</a:t>
            </a:r>
            <a:r>
              <a:rPr kumimoji="1" lang="zh-CN" altLang="en-US" dirty="0"/>
              <a:t> </a:t>
            </a:r>
            <a:r>
              <a:rPr kumimoji="1" lang="en-US" altLang="zh-CN" dirty="0"/>
              <a:t>of</a:t>
            </a:r>
            <a:r>
              <a:rPr kumimoji="1" lang="zh-CN" altLang="en-US" dirty="0"/>
              <a:t> </a:t>
            </a:r>
            <a:r>
              <a:rPr kumimoji="1" lang="en-US" altLang="zh-CN" dirty="0"/>
              <a:t>China</a:t>
            </a:r>
            <a:endParaRPr kumimoji="1" lang="zh-CN" altLang="en-US" dirty="0"/>
          </a:p>
        </p:txBody>
      </p:sp>
    </p:spTree>
    <p:extLst>
      <p:ext uri="{BB962C8B-B14F-4D97-AF65-F5344CB8AC3E}">
        <p14:creationId xmlns:p14="http://schemas.microsoft.com/office/powerpoint/2010/main" val="139074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7138" y="1673721"/>
            <a:ext cx="8490857" cy="4918413"/>
          </a:xfrm>
        </p:spPr>
        <p:txBody>
          <a:bodyPr>
            <a:normAutofit/>
          </a:bodyPr>
          <a:lstStyle/>
          <a:p>
            <a:r>
              <a:rPr lang="en-US" sz="2000" dirty="0"/>
              <a:t>Rich auxiliary information can be organized in the form of Graph</a:t>
            </a:r>
          </a:p>
          <a:p>
            <a:r>
              <a:rPr lang="en-US" sz="2000" dirty="0">
                <a:solidFill>
                  <a:srgbClr val="FF0000"/>
                </a:solidFill>
              </a:rPr>
              <a:t>Predictability</a:t>
            </a:r>
            <a:r>
              <a:rPr lang="en-US" sz="2000" dirty="0"/>
              <a:t>: Offer extra connections amongst users &amp; items</a:t>
            </a:r>
          </a:p>
          <a:p>
            <a:endParaRPr lang="en-US" sz="2400" dirty="0"/>
          </a:p>
          <a:p>
            <a:pPr marL="342900" lvl="1" indent="0">
              <a:buNone/>
            </a:pPr>
            <a:endParaRPr lang="en-US" sz="2000" dirty="0"/>
          </a:p>
          <a:p>
            <a:pPr marL="342900" lvl="1" indent="0">
              <a:buNone/>
            </a:pPr>
            <a:endParaRPr lang="en-US" sz="2000" dirty="0"/>
          </a:p>
          <a:p>
            <a:pPr marL="342900" lvl="1" indent="0">
              <a:buNone/>
            </a:pPr>
            <a:endParaRPr lang="en-US" sz="2000" dirty="0"/>
          </a:p>
        </p:txBody>
      </p:sp>
      <p:sp>
        <p:nvSpPr>
          <p:cNvPr id="3" name="Slide Number Placeholder 2"/>
          <p:cNvSpPr>
            <a:spLocks noGrp="1"/>
          </p:cNvSpPr>
          <p:nvPr>
            <p:ph type="sldNum" sz="quarter" idx="11"/>
          </p:nvPr>
        </p:nvSpPr>
        <p:spPr/>
        <p:txBody>
          <a:bodyPr/>
          <a:lstStyle/>
          <a:p>
            <a:fld id="{680820D5-4E05-412D-BA40-6F064ED76BB3}" type="slidenum">
              <a:rPr lang="en-US" sz="1200"/>
              <a:pPr/>
              <a:t>10</a:t>
            </a:fld>
            <a:endParaRPr lang="en-US" sz="1200" dirty="0"/>
          </a:p>
        </p:txBody>
      </p:sp>
      <p:sp>
        <p:nvSpPr>
          <p:cNvPr id="4" name="Title 3"/>
          <p:cNvSpPr>
            <a:spLocks noGrp="1"/>
          </p:cNvSpPr>
          <p:nvPr>
            <p:ph type="title"/>
          </p:nvPr>
        </p:nvSpPr>
        <p:spPr>
          <a:xfrm>
            <a:off x="-237937" y="463832"/>
            <a:ext cx="12115799" cy="1323408"/>
          </a:xfrm>
        </p:spPr>
        <p:txBody>
          <a:bodyPr>
            <a:normAutofit fontScale="90000"/>
          </a:bodyPr>
          <a:lstStyle/>
          <a:p>
            <a:pPr algn="ctr"/>
            <a:r>
              <a:rPr kumimoji="1" lang="en-US" altLang="zh-CN" dirty="0"/>
              <a:t>Why </a:t>
            </a:r>
            <a:r>
              <a:rPr kumimoji="1" lang="en-US" altLang="zh-CN" dirty="0">
                <a:solidFill>
                  <a:schemeClr val="accent4"/>
                </a:solidFill>
              </a:rPr>
              <a:t>Recommendation</a:t>
            </a:r>
            <a:br>
              <a:rPr kumimoji="1" lang="en-US" altLang="zh-CN" dirty="0">
                <a:solidFill>
                  <a:schemeClr val="accent4"/>
                </a:solidFill>
              </a:rPr>
            </a:br>
            <a:r>
              <a:rPr kumimoji="1" lang="en-US" altLang="zh-CN" dirty="0">
                <a:solidFill>
                  <a:schemeClr val="accent4"/>
                </a:solidFill>
              </a:rPr>
              <a:t>+ Linked Data</a:t>
            </a:r>
            <a:endParaRPr lang="en-US" dirty="0">
              <a:solidFill>
                <a:schemeClr val="accent4"/>
              </a:solidFill>
            </a:endParaRPr>
          </a:p>
        </p:txBody>
      </p:sp>
      <p:pic>
        <p:nvPicPr>
          <p:cNvPr id="51" name="图片 12">
            <a:extLst>
              <a:ext uri="{FF2B5EF4-FFF2-40B4-BE49-F238E27FC236}">
                <a16:creationId xmlns:a16="http://schemas.microsoft.com/office/drawing/2014/main" id="{02E18CCD-A9CC-CC49-AE7E-429997A5C29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92829" y="4294229"/>
            <a:ext cx="906381" cy="1035864"/>
          </a:xfrm>
          <a:prstGeom prst="rect">
            <a:avLst/>
          </a:prstGeom>
        </p:spPr>
      </p:pic>
      <p:pic>
        <p:nvPicPr>
          <p:cNvPr id="52" name="图片 9">
            <a:extLst>
              <a:ext uri="{FF2B5EF4-FFF2-40B4-BE49-F238E27FC236}">
                <a16:creationId xmlns:a16="http://schemas.microsoft.com/office/drawing/2014/main" id="{D82D0126-660C-4847-B041-2BDB0B3FDA5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61967" y="4294230"/>
            <a:ext cx="840749" cy="993265"/>
          </a:xfrm>
          <a:prstGeom prst="rect">
            <a:avLst/>
          </a:prstGeom>
        </p:spPr>
      </p:pic>
      <p:cxnSp>
        <p:nvCxnSpPr>
          <p:cNvPr id="53" name="直接箭头连接符 16">
            <a:extLst>
              <a:ext uri="{FF2B5EF4-FFF2-40B4-BE49-F238E27FC236}">
                <a16:creationId xmlns:a16="http://schemas.microsoft.com/office/drawing/2014/main" id="{96A2926A-3C41-BD49-AA7E-7621C4364AA8}"/>
              </a:ext>
            </a:extLst>
          </p:cNvPr>
          <p:cNvCxnSpPr/>
          <p:nvPr/>
        </p:nvCxnSpPr>
        <p:spPr>
          <a:xfrm>
            <a:off x="5033566" y="4687856"/>
            <a:ext cx="15727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矩形 11">
            <a:extLst>
              <a:ext uri="{FF2B5EF4-FFF2-40B4-BE49-F238E27FC236}">
                <a16:creationId xmlns:a16="http://schemas.microsoft.com/office/drawing/2014/main" id="{3CD48A69-4519-3441-81C1-26F298BAA435}"/>
              </a:ext>
            </a:extLst>
          </p:cNvPr>
          <p:cNvSpPr/>
          <p:nvPr/>
        </p:nvSpPr>
        <p:spPr>
          <a:xfrm>
            <a:off x="5615207" y="4226191"/>
            <a:ext cx="409515" cy="923330"/>
          </a:xfrm>
          <a:prstGeom prst="rect">
            <a:avLst/>
          </a:prstGeom>
          <a:noFill/>
        </p:spPr>
        <p:txBody>
          <a:bodyPr wrap="square" lIns="91440" tIns="45720" rIns="91440" bIns="45720">
            <a:spAutoFit/>
          </a:bodyPr>
          <a:lstStyle/>
          <a:p>
            <a:pPr algn="ctr"/>
            <a:r>
              <a:rPr lang="en-US" altLang="zh-CN" sz="5400" dirty="0">
                <a:ln w="0"/>
                <a:solidFill>
                  <a:srgbClr val="FF0000"/>
                </a:solidFill>
                <a:effectLst>
                  <a:outerShdw blurRad="38100" dist="19050" dir="2700000" algn="tl" rotWithShape="0">
                    <a:schemeClr val="dk1">
                      <a:alpha val="40000"/>
                    </a:schemeClr>
                  </a:outerShdw>
                </a:effectLst>
              </a:rPr>
              <a:t>?</a:t>
            </a:r>
            <a:endParaRPr lang="zh-CN" altLang="en-US" sz="5400" dirty="0">
              <a:ln w="0"/>
              <a:solidFill>
                <a:srgbClr val="FF0000"/>
              </a:solidFill>
              <a:effectLst>
                <a:outerShdw blurRad="38100" dist="19050" dir="2700000" algn="tl" rotWithShape="0">
                  <a:schemeClr val="dk1">
                    <a:alpha val="40000"/>
                  </a:schemeClr>
                </a:outerShdw>
              </a:effectLst>
            </a:endParaRPr>
          </a:p>
        </p:txBody>
      </p:sp>
      <p:grpSp>
        <p:nvGrpSpPr>
          <p:cNvPr id="55" name="Group 54">
            <a:extLst>
              <a:ext uri="{FF2B5EF4-FFF2-40B4-BE49-F238E27FC236}">
                <a16:creationId xmlns:a16="http://schemas.microsoft.com/office/drawing/2014/main" id="{79BE5808-331A-264D-92AC-0CBCE2A87197}"/>
              </a:ext>
            </a:extLst>
          </p:cNvPr>
          <p:cNvGrpSpPr/>
          <p:nvPr/>
        </p:nvGrpSpPr>
        <p:grpSpPr>
          <a:xfrm>
            <a:off x="4186508" y="2801983"/>
            <a:ext cx="1464568" cy="1492247"/>
            <a:chOff x="2649391" y="2017614"/>
            <a:chExt cx="1464568" cy="1492247"/>
          </a:xfrm>
        </p:grpSpPr>
        <p:sp>
          <p:nvSpPr>
            <p:cNvPr id="56" name="CustomShape 3">
              <a:extLst>
                <a:ext uri="{FF2B5EF4-FFF2-40B4-BE49-F238E27FC236}">
                  <a16:creationId xmlns:a16="http://schemas.microsoft.com/office/drawing/2014/main" id="{1FEA1FCF-AB9F-7941-AC3F-FE3BA8A4CFF8}"/>
                </a:ext>
              </a:extLst>
            </p:cNvPr>
            <p:cNvSpPr/>
            <p:nvPr/>
          </p:nvSpPr>
          <p:spPr>
            <a:xfrm rot="5400000">
              <a:off x="2882169" y="3177297"/>
              <a:ext cx="425414" cy="239713"/>
            </a:xfrm>
            <a:prstGeom prst="rightArrow">
              <a:avLst>
                <a:gd name="adj1" fmla="val 50000"/>
                <a:gd name="adj2" fmla="val 50000"/>
              </a:avLst>
            </a:prstGeom>
            <a:solidFill>
              <a:srgbClr val="EEEEEE"/>
            </a:solidFill>
            <a:ln w="9360">
              <a:solidFill>
                <a:srgbClr val="595959"/>
              </a:solidFill>
              <a:round/>
            </a:ln>
          </p:spPr>
        </p:sp>
        <p:sp>
          <p:nvSpPr>
            <p:cNvPr id="57" name="文本框 13">
              <a:extLst>
                <a:ext uri="{FF2B5EF4-FFF2-40B4-BE49-F238E27FC236}">
                  <a16:creationId xmlns:a16="http://schemas.microsoft.com/office/drawing/2014/main" id="{17629D7A-6D2B-2D4F-947B-121E191E6A1C}"/>
                </a:ext>
              </a:extLst>
            </p:cNvPr>
            <p:cNvSpPr txBox="1"/>
            <p:nvPr/>
          </p:nvSpPr>
          <p:spPr>
            <a:xfrm>
              <a:off x="2649391" y="2017614"/>
              <a:ext cx="1464568" cy="1323439"/>
            </a:xfrm>
            <a:prstGeom prst="rect">
              <a:avLst/>
            </a:prstGeom>
            <a:noFill/>
          </p:spPr>
          <p:txBody>
            <a:bodyPr wrap="none" rtlCol="0">
              <a:spAutoFit/>
            </a:bodyPr>
            <a:lstStyle/>
            <a:p>
              <a:r>
                <a:rPr lang="en-US" sz="1600" b="1" dirty="0"/>
                <a:t>User Profile:</a:t>
              </a:r>
            </a:p>
            <a:p>
              <a:pPr marL="285750" indent="-285750">
                <a:buFontTx/>
                <a:buChar char="-"/>
              </a:pPr>
              <a:r>
                <a:rPr lang="en-US" sz="1600" dirty="0"/>
                <a:t>Age</a:t>
              </a:r>
            </a:p>
            <a:p>
              <a:pPr marL="285750" indent="-285750">
                <a:buFontTx/>
                <a:buChar char="-"/>
              </a:pPr>
              <a:r>
                <a:rPr lang="en-US" sz="1600" dirty="0"/>
                <a:t>Gender</a:t>
              </a:r>
            </a:p>
            <a:p>
              <a:pPr marL="285750" indent="-285750">
                <a:buFontTx/>
                <a:buChar char="-"/>
              </a:pPr>
              <a:r>
                <a:rPr lang="en-US" sz="1600" dirty="0"/>
                <a:t>Income level</a:t>
              </a:r>
            </a:p>
            <a:p>
              <a:r>
                <a:rPr lang="en-US" sz="1600" dirty="0"/>
                <a:t>             …….</a:t>
              </a:r>
            </a:p>
          </p:txBody>
        </p:sp>
      </p:grpSp>
      <p:grpSp>
        <p:nvGrpSpPr>
          <p:cNvPr id="58" name="Group 57">
            <a:extLst>
              <a:ext uri="{FF2B5EF4-FFF2-40B4-BE49-F238E27FC236}">
                <a16:creationId xmlns:a16="http://schemas.microsoft.com/office/drawing/2014/main" id="{51EE33B3-F1E7-4E40-990A-0DF1315F4635}"/>
              </a:ext>
            </a:extLst>
          </p:cNvPr>
          <p:cNvGrpSpPr/>
          <p:nvPr/>
        </p:nvGrpSpPr>
        <p:grpSpPr>
          <a:xfrm>
            <a:off x="2159905" y="4037886"/>
            <a:ext cx="1979062" cy="1569660"/>
            <a:chOff x="620677" y="3493811"/>
            <a:chExt cx="1979062" cy="1569660"/>
          </a:xfrm>
        </p:grpSpPr>
        <p:sp>
          <p:nvSpPr>
            <p:cNvPr id="59" name="CustomShape 3">
              <a:extLst>
                <a:ext uri="{FF2B5EF4-FFF2-40B4-BE49-F238E27FC236}">
                  <a16:creationId xmlns:a16="http://schemas.microsoft.com/office/drawing/2014/main" id="{8334BB1B-8847-D341-98A5-6011E6755A29}"/>
                </a:ext>
              </a:extLst>
            </p:cNvPr>
            <p:cNvSpPr/>
            <p:nvPr/>
          </p:nvSpPr>
          <p:spPr>
            <a:xfrm>
              <a:off x="2174325" y="4009982"/>
              <a:ext cx="425414" cy="239713"/>
            </a:xfrm>
            <a:prstGeom prst="rightArrow">
              <a:avLst>
                <a:gd name="adj1" fmla="val 50000"/>
                <a:gd name="adj2" fmla="val 50000"/>
              </a:avLst>
            </a:prstGeom>
            <a:solidFill>
              <a:srgbClr val="EEEEEE"/>
            </a:solidFill>
            <a:ln w="9360">
              <a:solidFill>
                <a:srgbClr val="595959"/>
              </a:solidFill>
              <a:round/>
            </a:ln>
          </p:spPr>
        </p:sp>
        <p:sp>
          <p:nvSpPr>
            <p:cNvPr id="60" name="文本框 13">
              <a:extLst>
                <a:ext uri="{FF2B5EF4-FFF2-40B4-BE49-F238E27FC236}">
                  <a16:creationId xmlns:a16="http://schemas.microsoft.com/office/drawing/2014/main" id="{8BBEB635-E8EA-194F-A748-DB667A922EE4}"/>
                </a:ext>
              </a:extLst>
            </p:cNvPr>
            <p:cNvSpPr txBox="1"/>
            <p:nvPr/>
          </p:nvSpPr>
          <p:spPr>
            <a:xfrm>
              <a:off x="620677" y="3493811"/>
              <a:ext cx="1521635" cy="1569660"/>
            </a:xfrm>
            <a:prstGeom prst="rect">
              <a:avLst/>
            </a:prstGeom>
            <a:noFill/>
          </p:spPr>
          <p:txBody>
            <a:bodyPr wrap="none" rtlCol="0">
              <a:spAutoFit/>
            </a:bodyPr>
            <a:lstStyle/>
            <a:p>
              <a:r>
                <a:rPr lang="en-US" sz="1600" b="1" dirty="0"/>
                <a:t>Social Network:</a:t>
              </a:r>
            </a:p>
            <a:p>
              <a:pPr marL="285750" indent="-285750">
                <a:buFontTx/>
                <a:buChar char="-"/>
              </a:pPr>
              <a:r>
                <a:rPr lang="en-US" sz="1600" dirty="0"/>
                <a:t>Friends</a:t>
              </a:r>
            </a:p>
            <a:p>
              <a:pPr marL="285750" indent="-285750">
                <a:buFontTx/>
                <a:buChar char="-"/>
              </a:pPr>
              <a:r>
                <a:rPr lang="en-US" sz="1600" dirty="0"/>
                <a:t>family</a:t>
              </a:r>
            </a:p>
            <a:p>
              <a:pPr marL="285750" indent="-285750">
                <a:buFontTx/>
                <a:buChar char="-"/>
              </a:pPr>
              <a:r>
                <a:rPr lang="en-US" sz="1600" dirty="0"/>
                <a:t>Following</a:t>
              </a:r>
            </a:p>
            <a:p>
              <a:pPr marL="285750" indent="-285750">
                <a:buFontTx/>
                <a:buChar char="-"/>
              </a:pPr>
              <a:r>
                <a:rPr lang="en-US" sz="1600" dirty="0"/>
                <a:t>Follower</a:t>
              </a:r>
            </a:p>
            <a:p>
              <a:r>
                <a:rPr lang="en-US" sz="1600" dirty="0"/>
                <a:t>             …….</a:t>
              </a:r>
            </a:p>
          </p:txBody>
        </p:sp>
      </p:grpSp>
      <p:grpSp>
        <p:nvGrpSpPr>
          <p:cNvPr id="61" name="Group 60">
            <a:extLst>
              <a:ext uri="{FF2B5EF4-FFF2-40B4-BE49-F238E27FC236}">
                <a16:creationId xmlns:a16="http://schemas.microsoft.com/office/drawing/2014/main" id="{E0B9B282-213F-DF40-B3C1-1962EB0414A3}"/>
              </a:ext>
            </a:extLst>
          </p:cNvPr>
          <p:cNvGrpSpPr/>
          <p:nvPr/>
        </p:nvGrpSpPr>
        <p:grpSpPr>
          <a:xfrm>
            <a:off x="4086879" y="5526488"/>
            <a:ext cx="1078565" cy="1331513"/>
            <a:chOff x="2547650" y="4982412"/>
            <a:chExt cx="1078565" cy="1331513"/>
          </a:xfrm>
        </p:grpSpPr>
        <p:sp>
          <p:nvSpPr>
            <p:cNvPr id="62" name="CustomShape 3">
              <a:extLst>
                <a:ext uri="{FF2B5EF4-FFF2-40B4-BE49-F238E27FC236}">
                  <a16:creationId xmlns:a16="http://schemas.microsoft.com/office/drawing/2014/main" id="{ECA89252-3454-1B4A-99AB-6D610E037759}"/>
                </a:ext>
              </a:extLst>
            </p:cNvPr>
            <p:cNvSpPr/>
            <p:nvPr/>
          </p:nvSpPr>
          <p:spPr>
            <a:xfrm rot="16200000">
              <a:off x="2874227" y="5075262"/>
              <a:ext cx="425414" cy="239713"/>
            </a:xfrm>
            <a:prstGeom prst="rightArrow">
              <a:avLst>
                <a:gd name="adj1" fmla="val 50000"/>
                <a:gd name="adj2" fmla="val 50000"/>
              </a:avLst>
            </a:prstGeom>
            <a:solidFill>
              <a:srgbClr val="EEEEEE"/>
            </a:solidFill>
            <a:ln w="9360">
              <a:solidFill>
                <a:srgbClr val="595959"/>
              </a:solidFill>
              <a:round/>
            </a:ln>
          </p:spPr>
        </p:sp>
        <p:sp>
          <p:nvSpPr>
            <p:cNvPr id="63" name="文本框 13">
              <a:extLst>
                <a:ext uri="{FF2B5EF4-FFF2-40B4-BE49-F238E27FC236}">
                  <a16:creationId xmlns:a16="http://schemas.microsoft.com/office/drawing/2014/main" id="{4D47AF45-D756-D940-A5E3-CC11960EB32B}"/>
                </a:ext>
              </a:extLst>
            </p:cNvPr>
            <p:cNvSpPr txBox="1"/>
            <p:nvPr/>
          </p:nvSpPr>
          <p:spPr>
            <a:xfrm>
              <a:off x="2547650" y="5482928"/>
              <a:ext cx="1078565" cy="830997"/>
            </a:xfrm>
            <a:prstGeom prst="rect">
              <a:avLst/>
            </a:prstGeom>
            <a:noFill/>
          </p:spPr>
          <p:txBody>
            <a:bodyPr wrap="none" rtlCol="0">
              <a:spAutoFit/>
            </a:bodyPr>
            <a:lstStyle/>
            <a:p>
              <a:r>
                <a:rPr lang="en-US" sz="1600" b="1" dirty="0"/>
                <a:t>Behaviors:</a:t>
              </a:r>
            </a:p>
            <a:p>
              <a:pPr marL="285750" indent="-285750">
                <a:buFontTx/>
                <a:buChar char="-"/>
              </a:pPr>
              <a:r>
                <a:rPr lang="en-US" sz="1600" dirty="0"/>
                <a:t>Online</a:t>
              </a:r>
            </a:p>
            <a:p>
              <a:pPr marL="285750" indent="-285750">
                <a:buFontTx/>
                <a:buChar char="-"/>
              </a:pPr>
              <a:r>
                <a:rPr lang="en-US" sz="1600" dirty="0"/>
                <a:t>Offline</a:t>
              </a:r>
            </a:p>
          </p:txBody>
        </p:sp>
      </p:grpSp>
      <p:grpSp>
        <p:nvGrpSpPr>
          <p:cNvPr id="64" name="Group 63">
            <a:extLst>
              <a:ext uri="{FF2B5EF4-FFF2-40B4-BE49-F238E27FC236}">
                <a16:creationId xmlns:a16="http://schemas.microsoft.com/office/drawing/2014/main" id="{1966C3B3-1DC9-AA4E-83BF-EC4BA25AAABE}"/>
              </a:ext>
            </a:extLst>
          </p:cNvPr>
          <p:cNvGrpSpPr/>
          <p:nvPr/>
        </p:nvGrpSpPr>
        <p:grpSpPr>
          <a:xfrm>
            <a:off x="6617373" y="2797399"/>
            <a:ext cx="1386020" cy="1428792"/>
            <a:chOff x="5078145" y="2253324"/>
            <a:chExt cx="1386020" cy="1428792"/>
          </a:xfrm>
        </p:grpSpPr>
        <p:sp>
          <p:nvSpPr>
            <p:cNvPr id="65" name="CustomShape 3">
              <a:extLst>
                <a:ext uri="{FF2B5EF4-FFF2-40B4-BE49-F238E27FC236}">
                  <a16:creationId xmlns:a16="http://schemas.microsoft.com/office/drawing/2014/main" id="{A3B50BBD-1885-4745-9EA4-7C759BD0E59D}"/>
                </a:ext>
              </a:extLst>
            </p:cNvPr>
            <p:cNvSpPr/>
            <p:nvPr/>
          </p:nvSpPr>
          <p:spPr>
            <a:xfrm rot="5400000">
              <a:off x="5370644" y="3349552"/>
              <a:ext cx="425414" cy="239713"/>
            </a:xfrm>
            <a:prstGeom prst="rightArrow">
              <a:avLst>
                <a:gd name="adj1" fmla="val 50000"/>
                <a:gd name="adj2" fmla="val 50000"/>
              </a:avLst>
            </a:prstGeom>
            <a:solidFill>
              <a:srgbClr val="EEEEEE"/>
            </a:solidFill>
            <a:ln w="9360">
              <a:solidFill>
                <a:srgbClr val="595959"/>
              </a:solidFill>
              <a:round/>
            </a:ln>
          </p:spPr>
        </p:sp>
        <p:sp>
          <p:nvSpPr>
            <p:cNvPr id="66" name="文本框 13">
              <a:extLst>
                <a:ext uri="{FF2B5EF4-FFF2-40B4-BE49-F238E27FC236}">
                  <a16:creationId xmlns:a16="http://schemas.microsoft.com/office/drawing/2014/main" id="{934FA30D-B459-4443-84CF-5EE56273257E}"/>
                </a:ext>
              </a:extLst>
            </p:cNvPr>
            <p:cNvSpPr txBox="1"/>
            <p:nvPr/>
          </p:nvSpPr>
          <p:spPr>
            <a:xfrm>
              <a:off x="5078145" y="2253324"/>
              <a:ext cx="1386020" cy="1077218"/>
            </a:xfrm>
            <a:prstGeom prst="rect">
              <a:avLst/>
            </a:prstGeom>
            <a:noFill/>
          </p:spPr>
          <p:txBody>
            <a:bodyPr wrap="none" rtlCol="0">
              <a:spAutoFit/>
            </a:bodyPr>
            <a:lstStyle/>
            <a:p>
              <a:r>
                <a:rPr lang="en-US" sz="1600" b="1" dirty="0"/>
                <a:t>Item Attribute:</a:t>
              </a:r>
            </a:p>
            <a:p>
              <a:pPr marL="285750" indent="-285750">
                <a:buFontTx/>
                <a:buChar char="-"/>
              </a:pPr>
              <a:r>
                <a:rPr lang="en-US" sz="1600" dirty="0"/>
                <a:t>Category</a:t>
              </a:r>
            </a:p>
            <a:p>
              <a:pPr marL="285750" indent="-285750">
                <a:buFontTx/>
                <a:buChar char="-"/>
              </a:pPr>
              <a:r>
                <a:rPr lang="en-US" sz="1600" dirty="0"/>
                <a:t>Price</a:t>
              </a:r>
            </a:p>
            <a:p>
              <a:r>
                <a:rPr lang="en-US" sz="1600" dirty="0"/>
                <a:t>             …….</a:t>
              </a:r>
            </a:p>
          </p:txBody>
        </p:sp>
      </p:grpSp>
      <p:grpSp>
        <p:nvGrpSpPr>
          <p:cNvPr id="67" name="Group 66">
            <a:extLst>
              <a:ext uri="{FF2B5EF4-FFF2-40B4-BE49-F238E27FC236}">
                <a16:creationId xmlns:a16="http://schemas.microsoft.com/office/drawing/2014/main" id="{39DC8172-9E21-2D48-98DB-1993A2A6CADB}"/>
              </a:ext>
            </a:extLst>
          </p:cNvPr>
          <p:cNvGrpSpPr/>
          <p:nvPr/>
        </p:nvGrpSpPr>
        <p:grpSpPr>
          <a:xfrm>
            <a:off x="7643704" y="4121939"/>
            <a:ext cx="2233465" cy="1323439"/>
            <a:chOff x="6104475" y="3577863"/>
            <a:chExt cx="2233465" cy="1323439"/>
          </a:xfrm>
        </p:grpSpPr>
        <p:sp>
          <p:nvSpPr>
            <p:cNvPr id="68" name="CustomShape 3">
              <a:extLst>
                <a:ext uri="{FF2B5EF4-FFF2-40B4-BE49-F238E27FC236}">
                  <a16:creationId xmlns:a16="http://schemas.microsoft.com/office/drawing/2014/main" id="{6B05FF49-8406-1C46-B892-E01A367D73C2}"/>
                </a:ext>
              </a:extLst>
            </p:cNvPr>
            <p:cNvSpPr/>
            <p:nvPr/>
          </p:nvSpPr>
          <p:spPr>
            <a:xfrm rot="10800000">
              <a:off x="6104475" y="3953795"/>
              <a:ext cx="425414" cy="239713"/>
            </a:xfrm>
            <a:prstGeom prst="rightArrow">
              <a:avLst>
                <a:gd name="adj1" fmla="val 50000"/>
                <a:gd name="adj2" fmla="val 50000"/>
              </a:avLst>
            </a:prstGeom>
            <a:solidFill>
              <a:srgbClr val="EEEEEE"/>
            </a:solidFill>
            <a:ln w="9360">
              <a:solidFill>
                <a:srgbClr val="595959"/>
              </a:solidFill>
              <a:round/>
            </a:ln>
          </p:spPr>
        </p:sp>
        <p:sp>
          <p:nvSpPr>
            <p:cNvPr id="69" name="文本框 13">
              <a:extLst>
                <a:ext uri="{FF2B5EF4-FFF2-40B4-BE49-F238E27FC236}">
                  <a16:creationId xmlns:a16="http://schemas.microsoft.com/office/drawing/2014/main" id="{F6C72505-AC64-024B-B2D7-4B60AD768BFB}"/>
                </a:ext>
              </a:extLst>
            </p:cNvPr>
            <p:cNvSpPr txBox="1"/>
            <p:nvPr/>
          </p:nvSpPr>
          <p:spPr>
            <a:xfrm>
              <a:off x="6652222" y="3577863"/>
              <a:ext cx="1685718" cy="1323439"/>
            </a:xfrm>
            <a:prstGeom prst="rect">
              <a:avLst/>
            </a:prstGeom>
            <a:noFill/>
          </p:spPr>
          <p:txBody>
            <a:bodyPr wrap="none" rtlCol="0">
              <a:spAutoFit/>
            </a:bodyPr>
            <a:lstStyle/>
            <a:p>
              <a:r>
                <a:rPr lang="en-US" sz="1600" b="1" dirty="0"/>
                <a:t>Multi-modal Info:</a:t>
              </a:r>
            </a:p>
            <a:p>
              <a:pPr marL="285750" indent="-285750">
                <a:buFontTx/>
                <a:buChar char="-"/>
              </a:pPr>
              <a:r>
                <a:rPr lang="en-US" sz="1600" dirty="0"/>
                <a:t>Description</a:t>
              </a:r>
            </a:p>
            <a:p>
              <a:pPr marL="285750" indent="-285750">
                <a:buFontTx/>
                <a:buChar char="-"/>
              </a:pPr>
              <a:r>
                <a:rPr lang="en-US" sz="1600" dirty="0"/>
                <a:t>Image</a:t>
              </a:r>
            </a:p>
            <a:p>
              <a:pPr marL="285750" indent="-285750">
                <a:buFontTx/>
                <a:buChar char="-"/>
              </a:pPr>
              <a:r>
                <a:rPr lang="en-US" sz="1600" dirty="0"/>
                <a:t>Video</a:t>
              </a:r>
            </a:p>
            <a:p>
              <a:r>
                <a:rPr lang="en-US" sz="1600" dirty="0"/>
                <a:t>             …….</a:t>
              </a:r>
            </a:p>
          </p:txBody>
        </p:sp>
      </p:grpSp>
      <p:sp>
        <p:nvSpPr>
          <p:cNvPr id="70" name="CustomShape 3">
            <a:extLst>
              <a:ext uri="{FF2B5EF4-FFF2-40B4-BE49-F238E27FC236}">
                <a16:creationId xmlns:a16="http://schemas.microsoft.com/office/drawing/2014/main" id="{D9428C13-F72D-604F-AE61-8394B4142593}"/>
              </a:ext>
            </a:extLst>
          </p:cNvPr>
          <p:cNvSpPr/>
          <p:nvPr/>
        </p:nvSpPr>
        <p:spPr>
          <a:xfrm rot="16200000">
            <a:off x="6902651" y="5619338"/>
            <a:ext cx="425414" cy="239713"/>
          </a:xfrm>
          <a:prstGeom prst="rightArrow">
            <a:avLst>
              <a:gd name="adj1" fmla="val 50000"/>
              <a:gd name="adj2" fmla="val 50000"/>
            </a:avLst>
          </a:prstGeom>
          <a:solidFill>
            <a:srgbClr val="C00000"/>
          </a:solidFill>
          <a:ln w="9360">
            <a:solidFill>
              <a:srgbClr val="595959"/>
            </a:solidFill>
            <a:round/>
          </a:ln>
        </p:spPr>
      </p:sp>
      <p:sp>
        <p:nvSpPr>
          <p:cNvPr id="71" name="文本框 13">
            <a:extLst>
              <a:ext uri="{FF2B5EF4-FFF2-40B4-BE49-F238E27FC236}">
                <a16:creationId xmlns:a16="http://schemas.microsoft.com/office/drawing/2014/main" id="{A310179D-3D35-DC4A-AAA4-7965288B01E4}"/>
              </a:ext>
            </a:extLst>
          </p:cNvPr>
          <p:cNvSpPr txBox="1"/>
          <p:nvPr/>
        </p:nvSpPr>
        <p:spPr>
          <a:xfrm>
            <a:off x="6505733" y="5957235"/>
            <a:ext cx="1935979" cy="369332"/>
          </a:xfrm>
          <a:prstGeom prst="rect">
            <a:avLst/>
          </a:prstGeom>
          <a:noFill/>
        </p:spPr>
        <p:txBody>
          <a:bodyPr wrap="none" rtlCol="0">
            <a:spAutoFit/>
          </a:bodyPr>
          <a:lstStyle/>
          <a:p>
            <a:r>
              <a:rPr lang="en-US" b="1" dirty="0">
                <a:solidFill>
                  <a:srgbClr val="C00000"/>
                </a:solidFill>
              </a:rPr>
              <a:t>Knowledge Graph</a:t>
            </a:r>
            <a:endParaRPr lang="en-US" dirty="0">
              <a:solidFill>
                <a:srgbClr val="C00000"/>
              </a:solidFill>
            </a:endParaRPr>
          </a:p>
        </p:txBody>
      </p:sp>
    </p:spTree>
    <p:extLst>
      <p:ext uri="{BB962C8B-B14F-4D97-AF65-F5344CB8AC3E}">
        <p14:creationId xmlns:p14="http://schemas.microsoft.com/office/powerpoint/2010/main" val="283763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p:tgtEl>
                                          <p:spTgt spid="70"/>
                                        </p:tgtEl>
                                        <p:attrNameLst>
                                          <p:attrName>ppt_y</p:attrName>
                                        </p:attrNameLst>
                                      </p:cBhvr>
                                      <p:tavLst>
                                        <p:tav tm="0">
                                          <p:val>
                                            <p:strVal val="#ppt_y+#ppt_h*1.125000"/>
                                          </p:val>
                                        </p:tav>
                                        <p:tav tm="100000">
                                          <p:val>
                                            <p:strVal val="#ppt_y"/>
                                          </p:val>
                                        </p:tav>
                                      </p:tavLst>
                                    </p:anim>
                                    <p:animEffect transition="in" filter="wipe(up)">
                                      <p:cBhvr>
                                        <p:cTn id="28" dur="500"/>
                                        <p:tgtEl>
                                          <p:spTgt spid="7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p:tgtEl>
                                          <p:spTgt spid="71"/>
                                        </p:tgtEl>
                                        <p:attrNameLst>
                                          <p:attrName>ppt_y</p:attrName>
                                        </p:attrNameLst>
                                      </p:cBhvr>
                                      <p:tavLst>
                                        <p:tav tm="0">
                                          <p:val>
                                            <p:strVal val="#ppt_y+#ppt_h*1.125000"/>
                                          </p:val>
                                        </p:tav>
                                        <p:tav tm="100000">
                                          <p:val>
                                            <p:strVal val="#ppt_y"/>
                                          </p:val>
                                        </p:tav>
                                      </p:tavLst>
                                    </p:anim>
                                    <p:animEffect transition="in" filter="wipe(up)">
                                      <p:cBhvr>
                                        <p:cTn id="3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7138" y="1673721"/>
            <a:ext cx="8490857" cy="4918413"/>
          </a:xfrm>
        </p:spPr>
        <p:txBody>
          <a:bodyPr>
            <a:normAutofit/>
          </a:bodyPr>
          <a:lstStyle/>
          <a:p>
            <a:r>
              <a:rPr lang="en-US" sz="2000" dirty="0" err="1">
                <a:solidFill>
                  <a:srgbClr val="FF0000"/>
                </a:solidFill>
              </a:rPr>
              <a:t>Explainability</a:t>
            </a:r>
            <a:r>
              <a:rPr lang="en-US" sz="2000" dirty="0"/>
              <a:t>: </a:t>
            </a:r>
          </a:p>
          <a:p>
            <a:r>
              <a:rPr lang="en-US" sz="2000" dirty="0"/>
              <a:t>1 Improve the user's satisfaction through connecting the user's history and recommendation history</a:t>
            </a:r>
          </a:p>
          <a:p>
            <a:r>
              <a:rPr lang="en-US" sz="2000" dirty="0"/>
              <a:t>2 Enhance the user's trust in the recommendation system.</a:t>
            </a:r>
          </a:p>
          <a:p>
            <a:pPr marL="342900" lvl="1" indent="0">
              <a:buNone/>
            </a:pPr>
            <a:endParaRPr lang="en-US" sz="2000" dirty="0"/>
          </a:p>
          <a:p>
            <a:pPr marL="342900" lvl="1" indent="0">
              <a:buNone/>
            </a:pPr>
            <a:endParaRPr lang="en-US" sz="2000" dirty="0"/>
          </a:p>
          <a:p>
            <a:pPr marL="342900" lvl="1" indent="0">
              <a:buNone/>
            </a:pPr>
            <a:endParaRPr lang="en-US" sz="2000" dirty="0"/>
          </a:p>
        </p:txBody>
      </p:sp>
      <p:sp>
        <p:nvSpPr>
          <p:cNvPr id="3" name="Slide Number Placeholder 2"/>
          <p:cNvSpPr>
            <a:spLocks noGrp="1"/>
          </p:cNvSpPr>
          <p:nvPr>
            <p:ph type="sldNum" sz="quarter" idx="11"/>
          </p:nvPr>
        </p:nvSpPr>
        <p:spPr/>
        <p:txBody>
          <a:bodyPr/>
          <a:lstStyle/>
          <a:p>
            <a:fld id="{680820D5-4E05-412D-BA40-6F064ED76BB3}" type="slidenum">
              <a:rPr lang="en-US" sz="1200"/>
              <a:pPr/>
              <a:t>11</a:t>
            </a:fld>
            <a:endParaRPr lang="en-US" sz="1200" dirty="0"/>
          </a:p>
        </p:txBody>
      </p:sp>
      <p:sp>
        <p:nvSpPr>
          <p:cNvPr id="4" name="Title 3"/>
          <p:cNvSpPr>
            <a:spLocks noGrp="1"/>
          </p:cNvSpPr>
          <p:nvPr>
            <p:ph type="title"/>
          </p:nvPr>
        </p:nvSpPr>
        <p:spPr>
          <a:xfrm>
            <a:off x="-237937" y="463832"/>
            <a:ext cx="12115799" cy="1323408"/>
          </a:xfrm>
        </p:spPr>
        <p:txBody>
          <a:bodyPr>
            <a:normAutofit fontScale="90000"/>
          </a:bodyPr>
          <a:lstStyle/>
          <a:p>
            <a:pPr algn="ctr"/>
            <a:r>
              <a:rPr kumimoji="1" lang="en-US" altLang="zh-CN" dirty="0"/>
              <a:t>Why </a:t>
            </a:r>
            <a:r>
              <a:rPr kumimoji="1" lang="en-US" altLang="zh-CN" dirty="0">
                <a:solidFill>
                  <a:schemeClr val="accent4"/>
                </a:solidFill>
              </a:rPr>
              <a:t>Recommendation</a:t>
            </a:r>
            <a:br>
              <a:rPr kumimoji="1" lang="en-US" altLang="zh-CN" dirty="0">
                <a:solidFill>
                  <a:schemeClr val="accent4"/>
                </a:solidFill>
              </a:rPr>
            </a:br>
            <a:r>
              <a:rPr kumimoji="1" lang="en-US" altLang="zh-CN" dirty="0">
                <a:solidFill>
                  <a:schemeClr val="accent4"/>
                </a:solidFill>
              </a:rPr>
              <a:t>+ Linked Data</a:t>
            </a:r>
            <a:endParaRPr lang="en-US" dirty="0">
              <a:solidFill>
                <a:schemeClr val="accent4"/>
              </a:solidFill>
            </a:endParaRPr>
          </a:p>
        </p:txBody>
      </p:sp>
      <p:sp>
        <p:nvSpPr>
          <p:cNvPr id="26" name="Rectangle 25">
            <a:extLst>
              <a:ext uri="{FF2B5EF4-FFF2-40B4-BE49-F238E27FC236}">
                <a16:creationId xmlns:a16="http://schemas.microsoft.com/office/drawing/2014/main" id="{8694E323-E7B2-3E4F-BAAE-2CB39DCA9917}"/>
              </a:ext>
            </a:extLst>
          </p:cNvPr>
          <p:cNvSpPr/>
          <p:nvPr/>
        </p:nvSpPr>
        <p:spPr>
          <a:xfrm>
            <a:off x="6016002" y="3753231"/>
            <a:ext cx="4018001"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Shape of you </a:t>
            </a:r>
          </a:p>
        </p:txBody>
      </p:sp>
      <p:cxnSp>
        <p:nvCxnSpPr>
          <p:cNvPr id="27" name="Straight Arrow Connector 26">
            <a:extLst>
              <a:ext uri="{FF2B5EF4-FFF2-40B4-BE49-F238E27FC236}">
                <a16:creationId xmlns:a16="http://schemas.microsoft.com/office/drawing/2014/main" id="{D0B29545-6E11-F04C-BD43-C46BBE996560}"/>
              </a:ext>
            </a:extLst>
          </p:cNvPr>
          <p:cNvCxnSpPr>
            <a:cxnSpLocks/>
          </p:cNvCxnSpPr>
          <p:nvPr/>
        </p:nvCxnSpPr>
        <p:spPr>
          <a:xfrm>
            <a:off x="3158554" y="4132927"/>
            <a:ext cx="2940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93BF3D3-42B3-5247-946A-EE67678AB145}"/>
              </a:ext>
            </a:extLst>
          </p:cNvPr>
          <p:cNvSpPr/>
          <p:nvPr/>
        </p:nvSpPr>
        <p:spPr>
          <a:xfrm>
            <a:off x="3861286" y="3491621"/>
            <a:ext cx="1710725"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likes </a:t>
            </a:r>
          </a:p>
        </p:txBody>
      </p:sp>
      <p:pic>
        <p:nvPicPr>
          <p:cNvPr id="29" name="Picture 28" descr="A close up of a logo&#13;&#10;&#13;&#10;Description automatically generated">
            <a:extLst>
              <a:ext uri="{FF2B5EF4-FFF2-40B4-BE49-F238E27FC236}">
                <a16:creationId xmlns:a16="http://schemas.microsoft.com/office/drawing/2014/main" id="{BE6D4086-8E02-7A48-B28B-313DD486F6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58688" y="3395595"/>
            <a:ext cx="1126734" cy="1126734"/>
          </a:xfrm>
          <a:prstGeom prst="rect">
            <a:avLst/>
          </a:prstGeom>
        </p:spPr>
      </p:pic>
      <p:sp>
        <p:nvSpPr>
          <p:cNvPr id="30" name="Rectangle 29">
            <a:extLst>
              <a:ext uri="{FF2B5EF4-FFF2-40B4-BE49-F238E27FC236}">
                <a16:creationId xmlns:a16="http://schemas.microsoft.com/office/drawing/2014/main" id="{C47C27A4-D0FD-6149-A266-330230BF9237}"/>
              </a:ext>
            </a:extLst>
          </p:cNvPr>
          <p:cNvSpPr/>
          <p:nvPr/>
        </p:nvSpPr>
        <p:spPr>
          <a:xfrm>
            <a:off x="1466692" y="4454575"/>
            <a:ext cx="1710725" cy="369332"/>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Alice </a:t>
            </a:r>
          </a:p>
        </p:txBody>
      </p:sp>
      <p:sp>
        <p:nvSpPr>
          <p:cNvPr id="5" name="Rectangle 4">
            <a:extLst>
              <a:ext uri="{FF2B5EF4-FFF2-40B4-BE49-F238E27FC236}">
                <a16:creationId xmlns:a16="http://schemas.microsoft.com/office/drawing/2014/main" id="{03FFB7C4-8CC4-7243-A0A9-64266EC6ABA9}"/>
              </a:ext>
            </a:extLst>
          </p:cNvPr>
          <p:cNvSpPr/>
          <p:nvPr/>
        </p:nvSpPr>
        <p:spPr>
          <a:xfrm>
            <a:off x="2026576" y="5286285"/>
            <a:ext cx="6096000" cy="923330"/>
          </a:xfrm>
          <a:prstGeom prst="rect">
            <a:avLst/>
          </a:prstGeom>
        </p:spPr>
        <p:txBody>
          <a:bodyPr>
            <a:spAutoFit/>
          </a:bodyPr>
          <a:lstStyle/>
          <a:p>
            <a:pPr marL="285750" indent="-285750">
              <a:buFont typeface="Arial" panose="020B0604020202020204" pitchFamily="34" charset="0"/>
              <a:buChar char="•"/>
            </a:pPr>
            <a:r>
              <a:rPr lang="en-US" altLang="zh-CN" dirty="0"/>
              <a:t>1) Castle on the hill , belong to same album     </a:t>
            </a:r>
          </a:p>
          <a:p>
            <a:pPr marL="285750" indent="-285750">
              <a:buFont typeface="Arial" panose="020B0604020202020204" pitchFamily="34" charset="0"/>
              <a:buChar char="•"/>
            </a:pPr>
            <a:r>
              <a:rPr lang="en-US" altLang="zh-CN" dirty="0"/>
              <a:t>2) I see fire, also sung by Ed Sheeran</a:t>
            </a:r>
          </a:p>
          <a:p>
            <a:pPr marL="285750" indent="-285750">
              <a:buFont typeface="Arial" panose="020B0604020202020204" pitchFamily="34" charset="0"/>
              <a:buChar char="•"/>
            </a:pPr>
            <a:r>
              <a:rPr lang="en-US" altLang="zh-CN" dirty="0"/>
              <a:t>3) Perfect, also a pop music</a:t>
            </a:r>
          </a:p>
        </p:txBody>
      </p:sp>
      <p:sp>
        <p:nvSpPr>
          <p:cNvPr id="6" name="Down Arrow 5">
            <a:extLst>
              <a:ext uri="{FF2B5EF4-FFF2-40B4-BE49-F238E27FC236}">
                <a16:creationId xmlns:a16="http://schemas.microsoft.com/office/drawing/2014/main" id="{B65BBFF3-C023-5346-A583-1FA282CC13E6}"/>
              </a:ext>
            </a:extLst>
          </p:cNvPr>
          <p:cNvSpPr/>
          <p:nvPr/>
        </p:nvSpPr>
        <p:spPr>
          <a:xfrm>
            <a:off x="4456253" y="4454575"/>
            <a:ext cx="648182" cy="770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DD1985-8C11-0B4B-BF09-B30A3DFBCE46}"/>
              </a:ext>
            </a:extLst>
          </p:cNvPr>
          <p:cNvSpPr/>
          <p:nvPr/>
        </p:nvSpPr>
        <p:spPr>
          <a:xfrm>
            <a:off x="4964599" y="4527315"/>
            <a:ext cx="1710725" cy="523220"/>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might like</a:t>
            </a:r>
            <a:r>
              <a:rPr lang="en-US" sz="2800" b="0" cap="none" spc="0" dirty="0">
                <a:ln w="0"/>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177508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9293" y="1662732"/>
            <a:ext cx="8490857" cy="4918413"/>
          </a:xfrm>
        </p:spPr>
        <p:txBody>
          <a:bodyPr>
            <a:normAutofit/>
          </a:bodyPr>
          <a:lstStyle/>
          <a:p>
            <a:r>
              <a:rPr lang="en-US" sz="2000" dirty="0">
                <a:solidFill>
                  <a:srgbClr val="FF0000"/>
                </a:solidFill>
              </a:rPr>
              <a:t>Precision</a:t>
            </a:r>
            <a:r>
              <a:rPr lang="en-US" sz="2000" dirty="0"/>
              <a:t>: KG introduce more semantic relationships which leads to the discovery of user implicit interest </a:t>
            </a:r>
          </a:p>
          <a:p>
            <a:pPr marL="342900" lvl="1" indent="0">
              <a:buNone/>
            </a:pPr>
            <a:endParaRPr lang="en-US" sz="2000" dirty="0"/>
          </a:p>
        </p:txBody>
      </p:sp>
      <p:sp>
        <p:nvSpPr>
          <p:cNvPr id="3" name="Slide Number Placeholder 2"/>
          <p:cNvSpPr>
            <a:spLocks noGrp="1"/>
          </p:cNvSpPr>
          <p:nvPr>
            <p:ph type="sldNum" sz="quarter" idx="11"/>
          </p:nvPr>
        </p:nvSpPr>
        <p:spPr/>
        <p:txBody>
          <a:bodyPr/>
          <a:lstStyle/>
          <a:p>
            <a:fld id="{680820D5-4E05-412D-BA40-6F064ED76BB3}" type="slidenum">
              <a:rPr lang="en-US" sz="1200"/>
              <a:pPr/>
              <a:t>12</a:t>
            </a:fld>
            <a:endParaRPr lang="en-US" sz="1200" dirty="0"/>
          </a:p>
        </p:txBody>
      </p:sp>
      <p:sp>
        <p:nvSpPr>
          <p:cNvPr id="4" name="Title 3"/>
          <p:cNvSpPr>
            <a:spLocks noGrp="1"/>
          </p:cNvSpPr>
          <p:nvPr>
            <p:ph type="title"/>
          </p:nvPr>
        </p:nvSpPr>
        <p:spPr>
          <a:xfrm>
            <a:off x="-237937" y="463832"/>
            <a:ext cx="12115799" cy="1323408"/>
          </a:xfrm>
        </p:spPr>
        <p:txBody>
          <a:bodyPr>
            <a:normAutofit fontScale="90000"/>
          </a:bodyPr>
          <a:lstStyle/>
          <a:p>
            <a:pPr algn="ctr"/>
            <a:r>
              <a:rPr kumimoji="1" lang="en-US" altLang="zh-CN" dirty="0"/>
              <a:t>Why </a:t>
            </a:r>
            <a:r>
              <a:rPr kumimoji="1" lang="en-US" altLang="zh-CN" dirty="0">
                <a:solidFill>
                  <a:schemeClr val="accent4"/>
                </a:solidFill>
              </a:rPr>
              <a:t>Recommendation</a:t>
            </a:r>
            <a:br>
              <a:rPr kumimoji="1" lang="en-US" altLang="zh-CN" dirty="0">
                <a:solidFill>
                  <a:schemeClr val="accent4"/>
                </a:solidFill>
              </a:rPr>
            </a:br>
            <a:r>
              <a:rPr kumimoji="1" lang="en-US" altLang="zh-CN" dirty="0">
                <a:solidFill>
                  <a:schemeClr val="accent4"/>
                </a:solidFill>
              </a:rPr>
              <a:t>+ Linked Data</a:t>
            </a:r>
            <a:endParaRPr lang="en-US" dirty="0">
              <a:solidFill>
                <a:schemeClr val="accent4"/>
              </a:solidFill>
            </a:endParaRPr>
          </a:p>
        </p:txBody>
      </p:sp>
      <p:sp>
        <p:nvSpPr>
          <p:cNvPr id="26" name="Rectangle 25">
            <a:extLst>
              <a:ext uri="{FF2B5EF4-FFF2-40B4-BE49-F238E27FC236}">
                <a16:creationId xmlns:a16="http://schemas.microsoft.com/office/drawing/2014/main" id="{07BF7F83-712F-6342-A3DD-D84435AF66D9}"/>
              </a:ext>
            </a:extLst>
          </p:cNvPr>
          <p:cNvSpPr/>
          <p:nvPr/>
        </p:nvSpPr>
        <p:spPr>
          <a:xfrm>
            <a:off x="6096000" y="2505670"/>
            <a:ext cx="4018001"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Shape of you </a:t>
            </a:r>
          </a:p>
        </p:txBody>
      </p:sp>
      <p:cxnSp>
        <p:nvCxnSpPr>
          <p:cNvPr id="27" name="Straight Arrow Connector 26">
            <a:extLst>
              <a:ext uri="{FF2B5EF4-FFF2-40B4-BE49-F238E27FC236}">
                <a16:creationId xmlns:a16="http://schemas.microsoft.com/office/drawing/2014/main" id="{846FB104-D334-864B-93F5-33759492CE4D}"/>
              </a:ext>
            </a:extLst>
          </p:cNvPr>
          <p:cNvCxnSpPr>
            <a:cxnSpLocks/>
          </p:cNvCxnSpPr>
          <p:nvPr/>
        </p:nvCxnSpPr>
        <p:spPr>
          <a:xfrm>
            <a:off x="3155576" y="2853404"/>
            <a:ext cx="2940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CC334CF-B9A3-7145-ABB7-AB9FC752D262}"/>
              </a:ext>
            </a:extLst>
          </p:cNvPr>
          <p:cNvSpPr/>
          <p:nvPr/>
        </p:nvSpPr>
        <p:spPr>
          <a:xfrm>
            <a:off x="3838703" y="2183845"/>
            <a:ext cx="1710725"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likes </a:t>
            </a:r>
          </a:p>
        </p:txBody>
      </p:sp>
      <p:pic>
        <p:nvPicPr>
          <p:cNvPr id="7" name="Picture 6" descr="A close up of a logo&#13;&#10;&#13;&#10;Description automatically generated">
            <a:extLst>
              <a:ext uri="{FF2B5EF4-FFF2-40B4-BE49-F238E27FC236}">
                <a16:creationId xmlns:a16="http://schemas.microsoft.com/office/drawing/2014/main" id="{27E1B37B-6276-0F4D-AFA6-C53B95FFFA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2073" y="2130778"/>
            <a:ext cx="1434226" cy="1434226"/>
          </a:xfrm>
          <a:prstGeom prst="rect">
            <a:avLst/>
          </a:prstGeom>
        </p:spPr>
      </p:pic>
      <p:sp>
        <p:nvSpPr>
          <p:cNvPr id="35" name="Rectangle 34">
            <a:extLst>
              <a:ext uri="{FF2B5EF4-FFF2-40B4-BE49-F238E27FC236}">
                <a16:creationId xmlns:a16="http://schemas.microsoft.com/office/drawing/2014/main" id="{4ECFFF77-9653-CB4E-B6BA-73CD72D9433A}"/>
              </a:ext>
            </a:extLst>
          </p:cNvPr>
          <p:cNvSpPr/>
          <p:nvPr/>
        </p:nvSpPr>
        <p:spPr>
          <a:xfrm>
            <a:off x="6096000" y="4692705"/>
            <a:ext cx="4018001"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Ed Sheeran </a:t>
            </a:r>
          </a:p>
        </p:txBody>
      </p:sp>
      <p:cxnSp>
        <p:nvCxnSpPr>
          <p:cNvPr id="9" name="Straight Arrow Connector 8">
            <a:extLst>
              <a:ext uri="{FF2B5EF4-FFF2-40B4-BE49-F238E27FC236}">
                <a16:creationId xmlns:a16="http://schemas.microsoft.com/office/drawing/2014/main" id="{B44EC4C1-AB4A-B942-AE39-47863A97851E}"/>
              </a:ext>
            </a:extLst>
          </p:cNvPr>
          <p:cNvCxnSpPr>
            <a:stCxn id="35" idx="0"/>
            <a:endCxn id="26" idx="2"/>
          </p:cNvCxnSpPr>
          <p:nvPr/>
        </p:nvCxnSpPr>
        <p:spPr>
          <a:xfrm flipV="1">
            <a:off x="8105001" y="3152001"/>
            <a:ext cx="0" cy="154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17CB433-8393-AA43-B407-9E82E6E7BFBD}"/>
              </a:ext>
            </a:extLst>
          </p:cNvPr>
          <p:cNvSpPr/>
          <p:nvPr/>
        </p:nvSpPr>
        <p:spPr>
          <a:xfrm>
            <a:off x="7793661" y="3660743"/>
            <a:ext cx="2643706"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Is Singer of </a:t>
            </a:r>
          </a:p>
        </p:txBody>
      </p:sp>
      <p:sp>
        <p:nvSpPr>
          <p:cNvPr id="39" name="Rectangle 38">
            <a:extLst>
              <a:ext uri="{FF2B5EF4-FFF2-40B4-BE49-F238E27FC236}">
                <a16:creationId xmlns:a16="http://schemas.microsoft.com/office/drawing/2014/main" id="{4877A6AD-4F5C-6746-9531-90459BAD506D}"/>
              </a:ext>
            </a:extLst>
          </p:cNvPr>
          <p:cNvSpPr/>
          <p:nvPr/>
        </p:nvSpPr>
        <p:spPr>
          <a:xfrm>
            <a:off x="320185" y="4692705"/>
            <a:ext cx="4018001" cy="646331"/>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I See Fire</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11" name="Straight Arrow Connector 10">
            <a:extLst>
              <a:ext uri="{FF2B5EF4-FFF2-40B4-BE49-F238E27FC236}">
                <a16:creationId xmlns:a16="http://schemas.microsoft.com/office/drawing/2014/main" id="{D03FA71B-BD5A-2F4F-AEFD-545F2B0992D5}"/>
              </a:ext>
            </a:extLst>
          </p:cNvPr>
          <p:cNvCxnSpPr>
            <a:stCxn id="35" idx="1"/>
          </p:cNvCxnSpPr>
          <p:nvPr/>
        </p:nvCxnSpPr>
        <p:spPr>
          <a:xfrm flipH="1">
            <a:off x="3368233" y="5015871"/>
            <a:ext cx="2727767" cy="3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948C6EB-0D33-3444-8B6E-0A7C672996F0}"/>
              </a:ext>
            </a:extLst>
          </p:cNvPr>
          <p:cNvSpPr/>
          <p:nvPr/>
        </p:nvSpPr>
        <p:spPr>
          <a:xfrm>
            <a:off x="3327673" y="4455665"/>
            <a:ext cx="2643706"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Is Singer of </a:t>
            </a:r>
          </a:p>
        </p:txBody>
      </p:sp>
      <p:cxnSp>
        <p:nvCxnSpPr>
          <p:cNvPr id="13" name="Straight Arrow Connector 12">
            <a:extLst>
              <a:ext uri="{FF2B5EF4-FFF2-40B4-BE49-F238E27FC236}">
                <a16:creationId xmlns:a16="http://schemas.microsoft.com/office/drawing/2014/main" id="{D5C76482-605D-3F4E-A7C7-AF13CA0772C5}"/>
              </a:ext>
            </a:extLst>
          </p:cNvPr>
          <p:cNvCxnSpPr>
            <a:stCxn id="7" idx="2"/>
            <a:endCxn id="39" idx="0"/>
          </p:cNvCxnSpPr>
          <p:nvPr/>
        </p:nvCxnSpPr>
        <p:spPr>
          <a:xfrm>
            <a:off x="2329186" y="3565004"/>
            <a:ext cx="0" cy="112770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1A25392-50D8-5744-91E7-89B24F734FF6}"/>
              </a:ext>
            </a:extLst>
          </p:cNvPr>
          <p:cNvSpPr/>
          <p:nvPr/>
        </p:nvSpPr>
        <p:spPr>
          <a:xfrm>
            <a:off x="-227985" y="3802044"/>
            <a:ext cx="2643706" cy="523220"/>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Might like</a:t>
            </a:r>
            <a:r>
              <a:rPr lang="en-US" sz="2800" b="0" cap="none" spc="0" dirty="0">
                <a:ln w="0"/>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332043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9293" y="1662732"/>
            <a:ext cx="8490857" cy="4918413"/>
          </a:xfrm>
        </p:spPr>
        <p:txBody>
          <a:bodyPr>
            <a:normAutofit/>
          </a:bodyPr>
          <a:lstStyle/>
          <a:p>
            <a:r>
              <a:rPr lang="en-US" sz="2000" dirty="0">
                <a:solidFill>
                  <a:srgbClr val="FF0000"/>
                </a:solidFill>
              </a:rPr>
              <a:t>Diversity</a:t>
            </a:r>
            <a:r>
              <a:rPr lang="en-US" sz="2000" dirty="0"/>
              <a:t>: 1. Different types of relationship are provided. 2. facilitates the divergence of recommendation results 3. avoids single type recommendation</a:t>
            </a:r>
          </a:p>
        </p:txBody>
      </p:sp>
      <p:sp>
        <p:nvSpPr>
          <p:cNvPr id="3" name="Slide Number Placeholder 2"/>
          <p:cNvSpPr>
            <a:spLocks noGrp="1"/>
          </p:cNvSpPr>
          <p:nvPr>
            <p:ph type="sldNum" sz="quarter" idx="11"/>
          </p:nvPr>
        </p:nvSpPr>
        <p:spPr/>
        <p:txBody>
          <a:bodyPr/>
          <a:lstStyle/>
          <a:p>
            <a:fld id="{680820D5-4E05-412D-BA40-6F064ED76BB3}" type="slidenum">
              <a:rPr lang="en-US" sz="1200"/>
              <a:pPr/>
              <a:t>13</a:t>
            </a:fld>
            <a:endParaRPr lang="en-US" sz="1200" dirty="0"/>
          </a:p>
        </p:txBody>
      </p:sp>
      <p:sp>
        <p:nvSpPr>
          <p:cNvPr id="4" name="Title 3"/>
          <p:cNvSpPr>
            <a:spLocks noGrp="1"/>
          </p:cNvSpPr>
          <p:nvPr>
            <p:ph type="title"/>
          </p:nvPr>
        </p:nvSpPr>
        <p:spPr>
          <a:xfrm>
            <a:off x="-237937" y="463832"/>
            <a:ext cx="12115799" cy="1323408"/>
          </a:xfrm>
        </p:spPr>
        <p:txBody>
          <a:bodyPr>
            <a:normAutofit fontScale="90000"/>
          </a:bodyPr>
          <a:lstStyle/>
          <a:p>
            <a:pPr algn="ctr"/>
            <a:r>
              <a:rPr kumimoji="1" lang="en-US" altLang="zh-CN" dirty="0"/>
              <a:t>Why </a:t>
            </a:r>
            <a:r>
              <a:rPr kumimoji="1" lang="en-US" altLang="zh-CN" dirty="0">
                <a:solidFill>
                  <a:schemeClr val="accent4"/>
                </a:solidFill>
              </a:rPr>
              <a:t>Recommendation</a:t>
            </a:r>
            <a:br>
              <a:rPr kumimoji="1" lang="en-US" altLang="zh-CN" dirty="0">
                <a:solidFill>
                  <a:schemeClr val="accent4"/>
                </a:solidFill>
              </a:rPr>
            </a:br>
            <a:r>
              <a:rPr kumimoji="1" lang="en-US" altLang="zh-CN" dirty="0">
                <a:solidFill>
                  <a:schemeClr val="accent4"/>
                </a:solidFill>
              </a:rPr>
              <a:t>+ Linked Data</a:t>
            </a:r>
            <a:endParaRPr lang="en-US" dirty="0">
              <a:solidFill>
                <a:schemeClr val="accent4"/>
              </a:solidFill>
            </a:endParaRPr>
          </a:p>
        </p:txBody>
      </p:sp>
      <p:cxnSp>
        <p:nvCxnSpPr>
          <p:cNvPr id="27" name="Straight Arrow Connector 26">
            <a:extLst>
              <a:ext uri="{FF2B5EF4-FFF2-40B4-BE49-F238E27FC236}">
                <a16:creationId xmlns:a16="http://schemas.microsoft.com/office/drawing/2014/main" id="{846FB104-D334-864B-93F5-33759492CE4D}"/>
              </a:ext>
            </a:extLst>
          </p:cNvPr>
          <p:cNvCxnSpPr>
            <a:cxnSpLocks/>
          </p:cNvCxnSpPr>
          <p:nvPr/>
        </p:nvCxnSpPr>
        <p:spPr>
          <a:xfrm>
            <a:off x="1039172" y="3870306"/>
            <a:ext cx="1310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CC334CF-B9A3-7145-ABB7-AB9FC752D262}"/>
              </a:ext>
            </a:extLst>
          </p:cNvPr>
          <p:cNvSpPr/>
          <p:nvPr/>
        </p:nvSpPr>
        <p:spPr>
          <a:xfrm>
            <a:off x="726948" y="3307672"/>
            <a:ext cx="1710725"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likes </a:t>
            </a:r>
          </a:p>
        </p:txBody>
      </p:sp>
      <p:pic>
        <p:nvPicPr>
          <p:cNvPr id="7" name="Picture 6" descr="A close up of a logo&#13;&#10;&#13;&#10;Description automatically generated">
            <a:extLst>
              <a:ext uri="{FF2B5EF4-FFF2-40B4-BE49-F238E27FC236}">
                <a16:creationId xmlns:a16="http://schemas.microsoft.com/office/drawing/2014/main" id="{27E1B37B-6276-0F4D-AFA6-C53B95FFFAF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624" y="3261369"/>
            <a:ext cx="1162524" cy="1162524"/>
          </a:xfrm>
          <a:prstGeom prst="rect">
            <a:avLst/>
          </a:prstGeom>
        </p:spPr>
      </p:pic>
      <p:sp>
        <p:nvSpPr>
          <p:cNvPr id="19" name="Rectangle 18">
            <a:extLst>
              <a:ext uri="{FF2B5EF4-FFF2-40B4-BE49-F238E27FC236}">
                <a16:creationId xmlns:a16="http://schemas.microsoft.com/office/drawing/2014/main" id="{DA1DE543-D9E3-ED43-BF85-D6D502E11C91}"/>
              </a:ext>
            </a:extLst>
          </p:cNvPr>
          <p:cNvSpPr/>
          <p:nvPr/>
        </p:nvSpPr>
        <p:spPr>
          <a:xfrm>
            <a:off x="2119023" y="3538504"/>
            <a:ext cx="2723909" cy="584775"/>
          </a:xfrm>
          <a:prstGeom prst="rect">
            <a:avLst/>
          </a:prstGeom>
          <a:noFill/>
        </p:spPr>
        <p:txBody>
          <a:bodyPr wrap="square" lIns="91440" tIns="45720" rIns="91440" bIns="45720">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Shape of you </a:t>
            </a:r>
          </a:p>
        </p:txBody>
      </p:sp>
      <p:sp>
        <p:nvSpPr>
          <p:cNvPr id="21" name="Rectangle 20">
            <a:extLst>
              <a:ext uri="{FF2B5EF4-FFF2-40B4-BE49-F238E27FC236}">
                <a16:creationId xmlns:a16="http://schemas.microsoft.com/office/drawing/2014/main" id="{EAD7BD1E-95CB-E449-877B-A9AAA7381722}"/>
              </a:ext>
            </a:extLst>
          </p:cNvPr>
          <p:cNvSpPr/>
          <p:nvPr/>
        </p:nvSpPr>
        <p:spPr>
          <a:xfrm>
            <a:off x="6024721" y="2442333"/>
            <a:ext cx="2723909" cy="584775"/>
          </a:xfrm>
          <a:prstGeom prst="rect">
            <a:avLst/>
          </a:prstGeom>
          <a:noFill/>
        </p:spPr>
        <p:txBody>
          <a:bodyPr wrap="square" lIns="91440" tIns="45720" rIns="91440" bIns="45720">
            <a:spAutoFit/>
          </a:bodyPr>
          <a:lstStyle/>
          <a:p>
            <a:pPr algn="ctr"/>
            <a:r>
              <a:rPr lang="en-US" sz="3200" dirty="0">
                <a:ln w="0"/>
                <a:solidFill>
                  <a:schemeClr val="accent5">
                    <a:lumMod val="60000"/>
                    <a:lumOff val="40000"/>
                  </a:schemeClr>
                </a:solidFill>
                <a:effectLst>
                  <a:outerShdw blurRad="38100" dist="25400" dir="5400000" algn="ctr" rotWithShape="0">
                    <a:srgbClr val="6E747A">
                      <a:alpha val="43000"/>
                    </a:srgbClr>
                  </a:outerShdw>
                </a:effectLst>
              </a:rPr>
              <a:t>Ed Sheeran </a:t>
            </a:r>
          </a:p>
        </p:txBody>
      </p:sp>
      <p:sp>
        <p:nvSpPr>
          <p:cNvPr id="23" name="Rectangle 22">
            <a:extLst>
              <a:ext uri="{FF2B5EF4-FFF2-40B4-BE49-F238E27FC236}">
                <a16:creationId xmlns:a16="http://schemas.microsoft.com/office/drawing/2014/main" id="{348CB8E0-231F-9848-B291-DF8088F48615}"/>
              </a:ext>
            </a:extLst>
          </p:cNvPr>
          <p:cNvSpPr/>
          <p:nvPr/>
        </p:nvSpPr>
        <p:spPr>
          <a:xfrm>
            <a:off x="6024721" y="4764313"/>
            <a:ext cx="2723909" cy="584775"/>
          </a:xfrm>
          <a:prstGeom prst="rect">
            <a:avLst/>
          </a:prstGeom>
          <a:noFill/>
        </p:spPr>
        <p:txBody>
          <a:bodyPr wrap="square" lIns="91440" tIns="45720" rIns="91440" bIns="45720">
            <a:spAutoFit/>
          </a:bodyPr>
          <a:lstStyle/>
          <a:p>
            <a:pPr algn="ctr"/>
            <a:r>
              <a:rPr lang="en-US" sz="3200" b="0" cap="none" spc="0" dirty="0">
                <a:ln w="0"/>
                <a:solidFill>
                  <a:srgbClr val="C00000"/>
                </a:solidFill>
                <a:effectLst>
                  <a:outerShdw blurRad="38100" dist="25400" dir="5400000" algn="ctr" rotWithShape="0">
                    <a:srgbClr val="6E747A">
                      <a:alpha val="43000"/>
                    </a:srgbClr>
                  </a:outerShdw>
                </a:effectLst>
              </a:rPr>
              <a:t>Pop</a:t>
            </a:r>
          </a:p>
        </p:txBody>
      </p:sp>
      <p:cxnSp>
        <p:nvCxnSpPr>
          <p:cNvPr id="10" name="Straight Arrow Connector 9">
            <a:extLst>
              <a:ext uri="{FF2B5EF4-FFF2-40B4-BE49-F238E27FC236}">
                <a16:creationId xmlns:a16="http://schemas.microsoft.com/office/drawing/2014/main" id="{22CAE27B-51E0-E14C-9DA0-5A4954A65B7A}"/>
              </a:ext>
            </a:extLst>
          </p:cNvPr>
          <p:cNvCxnSpPr>
            <a:stCxn id="21" idx="1"/>
            <a:endCxn id="19" idx="3"/>
          </p:cNvCxnSpPr>
          <p:nvPr/>
        </p:nvCxnSpPr>
        <p:spPr>
          <a:xfrm flipH="1">
            <a:off x="4842932" y="2734721"/>
            <a:ext cx="1181789" cy="109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4105CD-BF73-0A44-8F6D-18686D3E6503}"/>
              </a:ext>
            </a:extLst>
          </p:cNvPr>
          <p:cNvCxnSpPr>
            <a:cxnSpLocks/>
            <a:endCxn id="19" idx="3"/>
          </p:cNvCxnSpPr>
          <p:nvPr/>
        </p:nvCxnSpPr>
        <p:spPr>
          <a:xfrm flipH="1" flipV="1">
            <a:off x="4842932" y="3830892"/>
            <a:ext cx="1232972" cy="11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61BC16-CFA6-874D-AC77-C9B130A2EF94}"/>
              </a:ext>
            </a:extLst>
          </p:cNvPr>
          <p:cNvCxnSpPr>
            <a:stCxn id="23" idx="1"/>
            <a:endCxn id="19" idx="3"/>
          </p:cNvCxnSpPr>
          <p:nvPr/>
        </p:nvCxnSpPr>
        <p:spPr>
          <a:xfrm flipH="1" flipV="1">
            <a:off x="4842932" y="3830892"/>
            <a:ext cx="1181789" cy="122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322A079-AF7D-D94B-85AD-5CAF11B5A839}"/>
              </a:ext>
            </a:extLst>
          </p:cNvPr>
          <p:cNvSpPr/>
          <p:nvPr/>
        </p:nvSpPr>
        <p:spPr>
          <a:xfrm rot="18692339">
            <a:off x="3860809" y="2765497"/>
            <a:ext cx="2643706"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Is Singer of </a:t>
            </a:r>
          </a:p>
        </p:txBody>
      </p:sp>
      <p:pic>
        <p:nvPicPr>
          <p:cNvPr id="25" name="Picture 24">
            <a:extLst>
              <a:ext uri="{FF2B5EF4-FFF2-40B4-BE49-F238E27FC236}">
                <a16:creationId xmlns:a16="http://schemas.microsoft.com/office/drawing/2014/main" id="{1B9A457F-D227-7C48-937A-EEC8551D6CA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84390" y="3524445"/>
            <a:ext cx="774416" cy="580812"/>
          </a:xfrm>
          <a:prstGeom prst="rect">
            <a:avLst/>
          </a:prstGeom>
        </p:spPr>
      </p:pic>
      <p:sp>
        <p:nvSpPr>
          <p:cNvPr id="36" name="Rectangle 35">
            <a:extLst>
              <a:ext uri="{FF2B5EF4-FFF2-40B4-BE49-F238E27FC236}">
                <a16:creationId xmlns:a16="http://schemas.microsoft.com/office/drawing/2014/main" id="{8AC641F7-324B-BB46-89F1-63393B28CBEA}"/>
              </a:ext>
            </a:extLst>
          </p:cNvPr>
          <p:cNvSpPr/>
          <p:nvPr/>
        </p:nvSpPr>
        <p:spPr>
          <a:xfrm>
            <a:off x="4823309" y="3410865"/>
            <a:ext cx="1710725" cy="523220"/>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Is Song of</a:t>
            </a:r>
            <a:r>
              <a:rPr lang="en-US" sz="2800" b="0" cap="none" spc="0" dirty="0">
                <a:ln w="0"/>
                <a:effectLst>
                  <a:outerShdw blurRad="38100" dist="25400" dir="5400000" algn="ctr" rotWithShape="0">
                    <a:srgbClr val="6E747A">
                      <a:alpha val="43000"/>
                    </a:srgbClr>
                  </a:outerShdw>
                </a:effectLst>
              </a:rPr>
              <a:t> </a:t>
            </a:r>
          </a:p>
        </p:txBody>
      </p:sp>
      <p:sp>
        <p:nvSpPr>
          <p:cNvPr id="37" name="Rectangle 36">
            <a:extLst>
              <a:ext uri="{FF2B5EF4-FFF2-40B4-BE49-F238E27FC236}">
                <a16:creationId xmlns:a16="http://schemas.microsoft.com/office/drawing/2014/main" id="{CEDF504F-EBF0-2844-A4C8-577FA7358BA5}"/>
              </a:ext>
            </a:extLst>
          </p:cNvPr>
          <p:cNvSpPr/>
          <p:nvPr/>
        </p:nvSpPr>
        <p:spPr>
          <a:xfrm rot="2688570">
            <a:off x="4398258" y="4406827"/>
            <a:ext cx="1710725" cy="523220"/>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Genre</a:t>
            </a:r>
            <a:endParaRPr lang="en-US" sz="2800" b="0" cap="none" spc="0" dirty="0">
              <a:ln w="0"/>
              <a:effectLst>
                <a:outerShdw blurRad="38100" dist="25400" dir="5400000" algn="ctr" rotWithShape="0">
                  <a:srgbClr val="6E747A">
                    <a:alpha val="43000"/>
                  </a:srgbClr>
                </a:outerShdw>
              </a:effectLst>
            </a:endParaRPr>
          </a:p>
        </p:txBody>
      </p:sp>
      <p:sp>
        <p:nvSpPr>
          <p:cNvPr id="40" name="Rectangle 39">
            <a:extLst>
              <a:ext uri="{FF2B5EF4-FFF2-40B4-BE49-F238E27FC236}">
                <a16:creationId xmlns:a16="http://schemas.microsoft.com/office/drawing/2014/main" id="{65D4A959-9D95-2E47-8F86-AFDEA5CDE463}"/>
              </a:ext>
            </a:extLst>
          </p:cNvPr>
          <p:cNvSpPr/>
          <p:nvPr/>
        </p:nvSpPr>
        <p:spPr>
          <a:xfrm>
            <a:off x="8741143" y="2968981"/>
            <a:ext cx="2723909" cy="1077218"/>
          </a:xfrm>
          <a:prstGeom prst="rect">
            <a:avLst/>
          </a:prstGeom>
          <a:noFill/>
        </p:spPr>
        <p:txBody>
          <a:bodyPr wrap="squar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Castle on the Hill</a:t>
            </a:r>
          </a:p>
        </p:txBody>
      </p:sp>
      <p:sp>
        <p:nvSpPr>
          <p:cNvPr id="41" name="Rectangle 40">
            <a:extLst>
              <a:ext uri="{FF2B5EF4-FFF2-40B4-BE49-F238E27FC236}">
                <a16:creationId xmlns:a16="http://schemas.microsoft.com/office/drawing/2014/main" id="{A633D8E0-E390-4D45-B359-CB9BD9028CBD}"/>
              </a:ext>
            </a:extLst>
          </p:cNvPr>
          <p:cNvSpPr/>
          <p:nvPr/>
        </p:nvSpPr>
        <p:spPr>
          <a:xfrm>
            <a:off x="9108552" y="4280459"/>
            <a:ext cx="2723909" cy="584775"/>
          </a:xfrm>
          <a:prstGeom prst="rect">
            <a:avLst/>
          </a:prstGeom>
          <a:noFill/>
        </p:spPr>
        <p:txBody>
          <a:bodyPr wrap="squar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rPr>
              <a:t>I See Fire</a:t>
            </a:r>
          </a:p>
        </p:txBody>
      </p:sp>
      <p:cxnSp>
        <p:nvCxnSpPr>
          <p:cNvPr id="30" name="Straight Arrow Connector 29">
            <a:extLst>
              <a:ext uri="{FF2B5EF4-FFF2-40B4-BE49-F238E27FC236}">
                <a16:creationId xmlns:a16="http://schemas.microsoft.com/office/drawing/2014/main" id="{13E67641-4525-1A45-B784-053CA093A5E3}"/>
              </a:ext>
            </a:extLst>
          </p:cNvPr>
          <p:cNvCxnSpPr>
            <a:stCxn id="21" idx="3"/>
            <a:endCxn id="40" idx="0"/>
          </p:cNvCxnSpPr>
          <p:nvPr/>
        </p:nvCxnSpPr>
        <p:spPr>
          <a:xfrm>
            <a:off x="8748630" y="2734721"/>
            <a:ext cx="1354468" cy="23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3867C3-1821-6D4D-B94E-B9A26E39A575}"/>
              </a:ext>
            </a:extLst>
          </p:cNvPr>
          <p:cNvCxnSpPr/>
          <p:nvPr/>
        </p:nvCxnSpPr>
        <p:spPr>
          <a:xfrm>
            <a:off x="7349924" y="3830892"/>
            <a:ext cx="1574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7C4EEF9-67A9-6E42-9938-705F46895F02}"/>
              </a:ext>
            </a:extLst>
          </p:cNvPr>
          <p:cNvCxnSpPr/>
          <p:nvPr/>
        </p:nvCxnSpPr>
        <p:spPr>
          <a:xfrm flipV="1">
            <a:off x="7940233" y="4810783"/>
            <a:ext cx="2048719" cy="245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BCCDC1F-6C6D-1B4D-9AD4-F37A13853AB0}"/>
              </a:ext>
            </a:extLst>
          </p:cNvPr>
          <p:cNvSpPr/>
          <p:nvPr/>
        </p:nvSpPr>
        <p:spPr>
          <a:xfrm rot="461377">
            <a:off x="8160120" y="2404635"/>
            <a:ext cx="2643706"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rPr>
              <a:t>Is Singer of </a:t>
            </a:r>
          </a:p>
        </p:txBody>
      </p:sp>
      <p:sp>
        <p:nvSpPr>
          <p:cNvPr id="47" name="Rectangle 46">
            <a:extLst>
              <a:ext uri="{FF2B5EF4-FFF2-40B4-BE49-F238E27FC236}">
                <a16:creationId xmlns:a16="http://schemas.microsoft.com/office/drawing/2014/main" id="{B71A60B3-D01E-954E-ACC5-E2280E0D9A5C}"/>
              </a:ext>
            </a:extLst>
          </p:cNvPr>
          <p:cNvSpPr/>
          <p:nvPr/>
        </p:nvSpPr>
        <p:spPr>
          <a:xfrm>
            <a:off x="7138176" y="3296781"/>
            <a:ext cx="1710725" cy="954107"/>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Contains Song</a:t>
            </a:r>
            <a:endParaRPr lang="en-US" sz="2800" b="0" cap="none" spc="0" dirty="0">
              <a:ln w="0"/>
              <a:effectLst>
                <a:outerShdw blurRad="38100" dist="25400" dir="5400000" algn="ctr" rotWithShape="0">
                  <a:srgbClr val="6E747A">
                    <a:alpha val="43000"/>
                  </a:srgbClr>
                </a:outerShdw>
              </a:effectLst>
            </a:endParaRPr>
          </a:p>
        </p:txBody>
      </p:sp>
      <p:sp>
        <p:nvSpPr>
          <p:cNvPr id="48" name="Rectangle 47">
            <a:extLst>
              <a:ext uri="{FF2B5EF4-FFF2-40B4-BE49-F238E27FC236}">
                <a16:creationId xmlns:a16="http://schemas.microsoft.com/office/drawing/2014/main" id="{F3F8971A-DC1D-1C4F-80CC-2B866660C945}"/>
              </a:ext>
            </a:extLst>
          </p:cNvPr>
          <p:cNvSpPr/>
          <p:nvPr/>
        </p:nvSpPr>
        <p:spPr>
          <a:xfrm rot="21072815">
            <a:off x="7922613" y="4930153"/>
            <a:ext cx="1710725" cy="523220"/>
          </a:xfrm>
          <a:prstGeom prst="rect">
            <a:avLst/>
          </a:prstGeom>
          <a:noFill/>
        </p:spPr>
        <p:txBody>
          <a:bodyPr wrap="square" lIns="91440" tIns="45720" rIns="91440" bIns="45720">
            <a:spAutoFit/>
          </a:bodyPr>
          <a:lstStyle/>
          <a:p>
            <a:pPr algn="ctr"/>
            <a:r>
              <a:rPr lang="en-US" sz="2800" dirty="0">
                <a:ln w="0"/>
                <a:effectLst>
                  <a:outerShdw blurRad="38100" dist="25400" dir="5400000" algn="ctr" rotWithShape="0">
                    <a:srgbClr val="6E747A">
                      <a:alpha val="43000"/>
                    </a:srgbClr>
                  </a:outerShdw>
                </a:effectLst>
              </a:rPr>
              <a:t>Genre</a:t>
            </a:r>
            <a:endParaRPr lang="en-US" sz="28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4403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9949" y="1293340"/>
            <a:ext cx="4267200" cy="5970865"/>
          </a:xfrm>
          <a:prstGeom prst="rect">
            <a:avLst/>
          </a:prstGeom>
          <a:noFill/>
        </p:spPr>
        <p:txBody>
          <a:bodyPr wrap="square" rtlCol="0">
            <a:spAutoFit/>
          </a:bodyPr>
          <a:lstStyle/>
          <a:p>
            <a:r>
              <a:rPr lang="en-US" altLang="zh-CN" dirty="0"/>
              <a:t>Embedding-Based Methods:</a:t>
            </a:r>
          </a:p>
          <a:p>
            <a:r>
              <a:rPr lang="en-US" altLang="zh-CN" dirty="0" err="1"/>
              <a:t>TransE</a:t>
            </a:r>
            <a:r>
              <a:rPr lang="en-US" altLang="zh-CN" dirty="0"/>
              <a:t> and </a:t>
            </a:r>
            <a:r>
              <a:rPr lang="en-US" altLang="zh-CN" dirty="0" err="1"/>
              <a:t>TransR</a:t>
            </a:r>
            <a:r>
              <a:rPr lang="en-US" altLang="zh-CN" dirty="0"/>
              <a:t>: leverage knowledge graph embedding techniques to regularize the representations of items. </a:t>
            </a:r>
          </a:p>
          <a:p>
            <a:endParaRPr lang="en-US" altLang="zh-CN" dirty="0"/>
          </a:p>
          <a:p>
            <a:r>
              <a:rPr lang="en-US" altLang="zh-CN" b="1" dirty="0"/>
              <a:t>Pros: </a:t>
            </a:r>
            <a:r>
              <a:rPr lang="en-US" altLang="zh-CN" dirty="0"/>
              <a:t>items with similar connected entities have similar representations, which facilitate the collaborative learning of user interests.</a:t>
            </a:r>
          </a:p>
          <a:p>
            <a:r>
              <a:rPr lang="en-US" altLang="zh-CN" b="1" dirty="0"/>
              <a:t>Cons: </a:t>
            </a:r>
            <a:r>
              <a:rPr lang="en-US" altLang="zh-CN" dirty="0"/>
              <a:t>Lacks the reasoning ability </a:t>
            </a:r>
          </a:p>
          <a:p>
            <a:pPr marL="342900" indent="-342900">
              <a:buAutoNum type="alphaLcParenR"/>
            </a:pPr>
            <a:r>
              <a:rPr lang="en-US" altLang="zh-CN" dirty="0"/>
              <a:t>Only considers direct relations between entities, rather than the multi-hop relation paths</a:t>
            </a:r>
          </a:p>
          <a:p>
            <a:pPr marL="342900" indent="-342900">
              <a:buAutoNum type="alphaLcParenR"/>
            </a:pPr>
            <a:endParaRPr lang="en-US" altLang="zh-CN" dirty="0"/>
          </a:p>
          <a:p>
            <a:pPr marL="342900" indent="-342900">
              <a:buAutoNum type="alphaLcParenR"/>
            </a:pPr>
            <a:r>
              <a:rPr lang="en-US" altLang="zh-CN" dirty="0"/>
              <a:t>Implicit characterization of user-item connectivity which can guide the representation learning, but not to infer a user's preference.</a:t>
            </a:r>
          </a:p>
          <a:p>
            <a:pPr marL="342900" indent="-342900">
              <a:buFontTx/>
              <a:buAutoNum type="alphaLcParenR"/>
            </a:pPr>
            <a:r>
              <a:rPr lang="en-US" dirty="0"/>
              <a:t>difficult to introduce the relationship information.</a:t>
            </a:r>
            <a:endParaRPr lang="en-SG" dirty="0"/>
          </a:p>
          <a:p>
            <a:pPr marL="342900" indent="-342900">
              <a:buAutoNum type="alphaLcParenR"/>
            </a:pPr>
            <a:endParaRPr lang="en-US" altLang="zh-CN" dirty="0"/>
          </a:p>
          <a:p>
            <a:endParaRPr lang="zh-CN" altLang="en-US" dirty="0"/>
          </a:p>
        </p:txBody>
      </p:sp>
      <p:sp>
        <p:nvSpPr>
          <p:cNvPr id="3" name="右箭头 2"/>
          <p:cNvSpPr/>
          <p:nvPr/>
        </p:nvSpPr>
        <p:spPr>
          <a:xfrm>
            <a:off x="4941532" y="3308633"/>
            <a:ext cx="1342097" cy="65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descr="The flowchart of the proposed Collaborative Knowledge Base Embedding (CKE) framework for recommender system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56506" y="902903"/>
            <a:ext cx="4066250" cy="317260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BC46E802-FD5E-F44D-B1BA-9972809FDFBA}"/>
              </a:ext>
            </a:extLst>
          </p:cNvPr>
          <p:cNvSpPr>
            <a:spLocks noGrp="1"/>
          </p:cNvSpPr>
          <p:nvPr>
            <p:ph type="title"/>
          </p:nvPr>
        </p:nvSpPr>
        <p:spPr>
          <a:xfrm>
            <a:off x="702684" y="407569"/>
            <a:ext cx="9720072" cy="1076697"/>
          </a:xfrm>
        </p:spPr>
        <p:txBody>
          <a:bodyPr>
            <a:normAutofit fontScale="90000"/>
          </a:bodyPr>
          <a:lstStyle/>
          <a:p>
            <a:r>
              <a:rPr kumimoji="1" lang="en-US" altLang="zh-CN" dirty="0"/>
              <a:t>Existing KG </a:t>
            </a:r>
            <a:r>
              <a:rPr kumimoji="1" lang="en-US" altLang="zh-CN" dirty="0" err="1"/>
              <a:t>BASEd</a:t>
            </a:r>
            <a:r>
              <a:rPr kumimoji="1" lang="en-US" altLang="zh-CN" dirty="0"/>
              <a:t> Recommendation</a:t>
            </a:r>
            <a:br>
              <a:rPr kumimoji="1" lang="en-US" altLang="zh-CN" dirty="0"/>
            </a:br>
            <a:endParaRPr lang="en-US" dirty="0">
              <a:solidFill>
                <a:schemeClr val="accent4"/>
              </a:solidFill>
            </a:endParaRPr>
          </a:p>
        </p:txBody>
      </p:sp>
      <p:pic>
        <p:nvPicPr>
          <p:cNvPr id="5" name="Picture 4">
            <a:extLst>
              <a:ext uri="{FF2B5EF4-FFF2-40B4-BE49-F238E27FC236}">
                <a16:creationId xmlns:a16="http://schemas.microsoft.com/office/drawing/2014/main" id="{F9675974-BEA3-D046-A414-D8E0B48E874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00173" y="4185037"/>
            <a:ext cx="4826644" cy="2657527"/>
          </a:xfrm>
          <a:prstGeom prst="rect">
            <a:avLst/>
          </a:prstGeom>
        </p:spPr>
      </p:pic>
    </p:spTree>
    <p:extLst>
      <p:ext uri="{BB962C8B-B14F-4D97-AF65-F5344CB8AC3E}">
        <p14:creationId xmlns:p14="http://schemas.microsoft.com/office/powerpoint/2010/main" val="251640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706015" y="1106303"/>
            <a:ext cx="5127626" cy="5139869"/>
          </a:xfrm>
          <a:prstGeom prst="rect">
            <a:avLst/>
          </a:prstGeom>
          <a:noFill/>
        </p:spPr>
        <p:txBody>
          <a:bodyPr wrap="square" rtlCol="0">
            <a:spAutoFit/>
          </a:bodyPr>
          <a:lstStyle/>
          <a:p>
            <a:r>
              <a:rPr lang="en-US" altLang="zh-CN" b="1" dirty="0"/>
              <a:t>Path-Based Methods: </a:t>
            </a:r>
          </a:p>
          <a:p>
            <a:r>
              <a:rPr lang="en-SG" dirty="0"/>
              <a:t>Treat KG as a </a:t>
            </a:r>
            <a:r>
              <a:rPr lang="en-US" dirty="0"/>
              <a:t>heterogeneous information network</a:t>
            </a:r>
            <a:r>
              <a:rPr lang="en-SG" dirty="0"/>
              <a:t> and </a:t>
            </a:r>
            <a:r>
              <a:rPr lang="en-US" dirty="0"/>
              <a:t>construct meta-path or meta-graph based features between items.</a:t>
            </a:r>
          </a:p>
          <a:p>
            <a:r>
              <a:rPr lang="en-US" b="1" dirty="0"/>
              <a:t>Meta-path: </a:t>
            </a:r>
            <a:r>
              <a:rPr lang="en-US" dirty="0"/>
              <a:t>a specific path connect two entities. E.g. singer-song-composer-song-singer </a:t>
            </a:r>
          </a:p>
          <a:p>
            <a:r>
              <a:rPr lang="en-SG" sz="2000" dirty="0"/>
              <a:t>Pros: </a:t>
            </a:r>
            <a:r>
              <a:rPr lang="en-US" sz="2000" dirty="0"/>
              <a:t>Can fully and intuitive use of the network structure of KG.</a:t>
            </a:r>
            <a:endParaRPr lang="en-SG" sz="2000" dirty="0"/>
          </a:p>
          <a:p>
            <a:endParaRPr lang="en-US" altLang="zh-CN" dirty="0"/>
          </a:p>
          <a:p>
            <a:endParaRPr lang="en-US" altLang="zh-CN" dirty="0"/>
          </a:p>
          <a:p>
            <a:endParaRPr lang="en-US" altLang="zh-CN" dirty="0"/>
          </a:p>
          <a:p>
            <a:pPr marL="342900" indent="-342900">
              <a:buAutoNum type="alphaLcParenR"/>
            </a:pPr>
            <a:r>
              <a:rPr lang="en-US" altLang="zh-CN" dirty="0"/>
              <a:t>Fail to automatically uncover and reason on unseen connectivity patterns (</a:t>
            </a:r>
            <a:r>
              <a:rPr lang="en-US" dirty="0"/>
              <a:t>Need to manually design meta-path or meta-graph )</a:t>
            </a:r>
            <a:endParaRPr lang="en-US" altLang="zh-CN" dirty="0"/>
          </a:p>
          <a:p>
            <a:pPr marL="342900" indent="-342900">
              <a:buAutoNum type="alphaLcParenR"/>
            </a:pPr>
            <a:r>
              <a:rPr lang="en-US" altLang="zh-CN" dirty="0"/>
              <a:t>Use the user-item connectivity to update user-item similarity, but not reason on paths</a:t>
            </a:r>
          </a:p>
          <a:p>
            <a:pPr marL="342900" indent="-342900">
              <a:buAutoNum type="alphaLcParenR"/>
            </a:pPr>
            <a:r>
              <a:rPr lang="en-US" altLang="zh-CN" dirty="0"/>
              <a:t>Performance rely heavily on the quality of meta-paths</a:t>
            </a:r>
            <a:endParaRPr lang="zh-CN" altLang="en-US" dirty="0"/>
          </a:p>
        </p:txBody>
      </p:sp>
      <p:sp>
        <p:nvSpPr>
          <p:cNvPr id="3" name="右箭头 2"/>
          <p:cNvSpPr/>
          <p:nvPr/>
        </p:nvSpPr>
        <p:spPr>
          <a:xfrm rot="5400000">
            <a:off x="2376238" y="3451203"/>
            <a:ext cx="781144" cy="659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3">
            <a:extLst>
              <a:ext uri="{FF2B5EF4-FFF2-40B4-BE49-F238E27FC236}">
                <a16:creationId xmlns:a16="http://schemas.microsoft.com/office/drawing/2014/main" id="{EF005A57-239E-7646-83FF-870612394121}"/>
              </a:ext>
            </a:extLst>
          </p:cNvPr>
          <p:cNvSpPr>
            <a:spLocks noGrp="1"/>
          </p:cNvSpPr>
          <p:nvPr>
            <p:ph type="title"/>
          </p:nvPr>
        </p:nvSpPr>
        <p:spPr>
          <a:xfrm>
            <a:off x="702684" y="407569"/>
            <a:ext cx="9720072" cy="1076697"/>
          </a:xfrm>
        </p:spPr>
        <p:txBody>
          <a:bodyPr>
            <a:normAutofit fontScale="90000"/>
          </a:bodyPr>
          <a:lstStyle/>
          <a:p>
            <a:r>
              <a:rPr kumimoji="1" lang="en-US" altLang="zh-CN" dirty="0"/>
              <a:t>Existing KG </a:t>
            </a:r>
            <a:r>
              <a:rPr kumimoji="1" lang="en-US" altLang="zh-CN" dirty="0" err="1"/>
              <a:t>BASEd</a:t>
            </a:r>
            <a:r>
              <a:rPr kumimoji="1" lang="en-US" altLang="zh-CN" dirty="0"/>
              <a:t> Recommendation</a:t>
            </a:r>
            <a:br>
              <a:rPr kumimoji="1" lang="en-US" altLang="zh-CN" dirty="0"/>
            </a:br>
            <a:endParaRPr lang="en-US" dirty="0">
              <a:solidFill>
                <a:schemeClr val="accent4"/>
              </a:solidFill>
            </a:endParaRPr>
          </a:p>
        </p:txBody>
      </p:sp>
      <p:pic>
        <p:nvPicPr>
          <p:cNvPr id="11" name="Picture 10" descr="A close up of text on a white background&#13;&#10;&#13;&#10;Description automatically generated">
            <a:extLst>
              <a:ext uri="{FF2B5EF4-FFF2-40B4-BE49-F238E27FC236}">
                <a16:creationId xmlns:a16="http://schemas.microsoft.com/office/drawing/2014/main" id="{38DA7E46-845E-AD4A-A841-8D6F5CCC3D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66806" y="1106303"/>
            <a:ext cx="6425194" cy="5561635"/>
          </a:xfrm>
          <a:prstGeom prst="rect">
            <a:avLst/>
          </a:prstGeom>
        </p:spPr>
      </p:pic>
    </p:spTree>
    <p:extLst>
      <p:ext uri="{BB962C8B-B14F-4D97-AF65-F5344CB8AC3E}">
        <p14:creationId xmlns:p14="http://schemas.microsoft.com/office/powerpoint/2010/main" val="73324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7138" y="1789043"/>
            <a:ext cx="8190196" cy="4803092"/>
          </a:xfrm>
        </p:spPr>
        <p:txBody>
          <a:bodyPr>
            <a:normAutofit/>
          </a:bodyPr>
          <a:lstStyle/>
          <a:p>
            <a:r>
              <a:rPr lang="en-SG" sz="2400" b="1" dirty="0">
                <a:solidFill>
                  <a:srgbClr val="C00000"/>
                </a:solidFill>
              </a:rPr>
              <a:t>Reasoning on the paths to infer user preferences</a:t>
            </a:r>
          </a:p>
          <a:p>
            <a:pPr lvl="1"/>
            <a:r>
              <a:rPr lang="en-SG" sz="2000" dirty="0"/>
              <a:t>Mimic the propagation process of user preference</a:t>
            </a:r>
          </a:p>
          <a:p>
            <a:pPr lvl="1"/>
            <a:r>
              <a:rPr lang="en-SG" sz="2000" dirty="0"/>
              <a:t>model the sequential dependencies of entities &amp; sophisticated relations of a path connecting a user-item pair</a:t>
            </a:r>
            <a:endParaRPr lang="en-US" sz="2000" dirty="0"/>
          </a:p>
          <a:p>
            <a:pPr marL="342900" lvl="1" indent="0">
              <a:buNone/>
            </a:pPr>
            <a:endParaRPr lang="en-US" sz="2000" dirty="0"/>
          </a:p>
        </p:txBody>
      </p:sp>
      <p:sp>
        <p:nvSpPr>
          <p:cNvPr id="4" name="Title 3"/>
          <p:cNvSpPr>
            <a:spLocks noGrp="1"/>
          </p:cNvSpPr>
          <p:nvPr>
            <p:ph type="title"/>
          </p:nvPr>
        </p:nvSpPr>
        <p:spPr/>
        <p:txBody>
          <a:bodyPr/>
          <a:lstStyle/>
          <a:p>
            <a:r>
              <a:rPr kumimoji="1" lang="en-US" altLang="zh-CN" dirty="0"/>
              <a:t>When RecSys Meets KG</a:t>
            </a:r>
            <a:br>
              <a:rPr kumimoji="1" lang="en-US" altLang="zh-CN" dirty="0"/>
            </a:br>
            <a:r>
              <a:rPr kumimoji="1" lang="en-US" altLang="zh-CN" dirty="0">
                <a:solidFill>
                  <a:schemeClr val="accent4"/>
                </a:solidFill>
              </a:rPr>
              <a:t>Explainable Recommendation</a:t>
            </a:r>
            <a:endParaRPr lang="en-US" dirty="0">
              <a:solidFill>
                <a:schemeClr val="accent4"/>
              </a:solidFill>
            </a:endParaRPr>
          </a:p>
        </p:txBody>
      </p:sp>
      <p:pic>
        <p:nvPicPr>
          <p:cNvPr id="13" name="Picture 12">
            <a:extLst>
              <a:ext uri="{FF2B5EF4-FFF2-40B4-BE49-F238E27FC236}">
                <a16:creationId xmlns:a16="http://schemas.microsoft.com/office/drawing/2014/main" id="{827A23D2-934E-9747-92A1-0EF293F5057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10235" y="3110276"/>
            <a:ext cx="9144000" cy="3603642"/>
          </a:xfrm>
          <a:prstGeom prst="rect">
            <a:avLst/>
          </a:prstGeom>
        </p:spPr>
      </p:pic>
      <p:sp>
        <p:nvSpPr>
          <p:cNvPr id="14" name="Shape 103">
            <a:extLst>
              <a:ext uri="{FF2B5EF4-FFF2-40B4-BE49-F238E27FC236}">
                <a16:creationId xmlns:a16="http://schemas.microsoft.com/office/drawing/2014/main" id="{4261A95E-1402-5148-931C-F6A7D9D84C5D}"/>
              </a:ext>
            </a:extLst>
          </p:cNvPr>
          <p:cNvSpPr txBox="1">
            <a:spLocks noChangeArrowheads="1"/>
          </p:cNvSpPr>
          <p:nvPr/>
        </p:nvSpPr>
        <p:spPr bwMode="auto">
          <a:xfrm>
            <a:off x="2189801" y="6537673"/>
            <a:ext cx="700557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r>
              <a:rPr lang="en-US" altLang="zh-CN" sz="1400" dirty="0">
                <a:solidFill>
                  <a:schemeClr val="tx1">
                    <a:lumMod val="50000"/>
                    <a:lumOff val="50000"/>
                  </a:schemeClr>
                </a:solidFill>
                <a:latin typeface="+mn-lt"/>
              </a:rPr>
              <a:t>Wang</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et</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al,</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2019,</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“Reasoning</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over</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Knowledge</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Graph</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for</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Recommendation”.</a:t>
            </a:r>
            <a:r>
              <a:rPr lang="zh-CN" altLang="en-US" sz="1400" dirty="0">
                <a:solidFill>
                  <a:schemeClr val="tx1">
                    <a:lumMod val="50000"/>
                    <a:lumOff val="50000"/>
                  </a:schemeClr>
                </a:solidFill>
                <a:latin typeface="+mn-lt"/>
              </a:rPr>
              <a:t> </a:t>
            </a:r>
            <a:endParaRPr lang="zh-CN" altLang="zh-CN" sz="1400" dirty="0">
              <a:solidFill>
                <a:schemeClr val="tx1">
                  <a:lumMod val="50000"/>
                  <a:lumOff val="50000"/>
                </a:schemeClr>
              </a:solidFill>
              <a:latin typeface="+mn-lt"/>
            </a:endParaRPr>
          </a:p>
        </p:txBody>
      </p:sp>
      <p:sp>
        <p:nvSpPr>
          <p:cNvPr id="7" name="Slide Number Placeholder 2">
            <a:extLst>
              <a:ext uri="{FF2B5EF4-FFF2-40B4-BE49-F238E27FC236}">
                <a16:creationId xmlns:a16="http://schemas.microsoft.com/office/drawing/2014/main" id="{2BC10364-7F78-7442-B851-83AD6A3C4D4E}"/>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16</a:t>
            </a:fld>
            <a:endParaRPr lang="en-US" sz="1200" dirty="0"/>
          </a:p>
        </p:txBody>
      </p:sp>
    </p:spTree>
    <p:extLst>
      <p:ext uri="{BB962C8B-B14F-4D97-AF65-F5344CB8AC3E}">
        <p14:creationId xmlns:p14="http://schemas.microsoft.com/office/powerpoint/2010/main" val="158418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265865"/>
            <a:ext cx="9720072" cy="1499616"/>
          </a:xfrm>
        </p:spPr>
        <p:txBody>
          <a:bodyPr/>
          <a:lstStyle/>
          <a:p>
            <a:r>
              <a:rPr kumimoji="1" lang="en-US" altLang="zh-CN" dirty="0"/>
              <a:t>Graph-based Reasoning</a:t>
            </a:r>
            <a:endParaRPr lang="en-US" dirty="0">
              <a:solidFill>
                <a:schemeClr val="accent4"/>
              </a:solidFill>
            </a:endParaRPr>
          </a:p>
        </p:txBody>
      </p:sp>
      <p:pic>
        <p:nvPicPr>
          <p:cNvPr id="13" name="Picture 12">
            <a:extLst>
              <a:ext uri="{FF2B5EF4-FFF2-40B4-BE49-F238E27FC236}">
                <a16:creationId xmlns:a16="http://schemas.microsoft.com/office/drawing/2014/main" id="{827A23D2-934E-9747-92A1-0EF293F5057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47800" y="1299077"/>
            <a:ext cx="9144000" cy="3603642"/>
          </a:xfrm>
          <a:prstGeom prst="rect">
            <a:avLst/>
          </a:prstGeom>
        </p:spPr>
      </p:pic>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87084388-6ECE-A745-87B1-5336756121FB}"/>
                  </a:ext>
                </a:extLst>
              </p:cNvPr>
              <p:cNvSpPr>
                <a:spLocks noGrp="1"/>
              </p:cNvSpPr>
              <p:nvPr>
                <p:ph idx="1"/>
              </p:nvPr>
            </p:nvSpPr>
            <p:spPr>
              <a:xfrm>
                <a:off x="2068667" y="5082639"/>
                <a:ext cx="8108667" cy="1509496"/>
              </a:xfrm>
            </p:spPr>
            <p:txBody>
              <a:bodyPr>
                <a:normAutofit/>
              </a:bodyPr>
              <a:lstStyle/>
              <a:p>
                <a:pPr lvl="1"/>
                <a:r>
                  <a:rPr lang="en-US" sz="2400" b="1" dirty="0"/>
                  <a:t>Collaborative Signal + Knowledge-aware Signals</a:t>
                </a:r>
              </a:p>
              <a:p>
                <a:pPr lvl="1"/>
                <a:r>
                  <a:rPr lang="en-US" sz="2000" dirty="0"/>
                  <a:t>(Alice, Interact, I See Fire)← (Alice, Like, Shape of You)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(Shape of You, </a:t>
                </a:r>
                <a:r>
                  <a:rPr lang="en-US" sz="2000" dirty="0" err="1"/>
                  <a:t>SungBy</a:t>
                </a:r>
                <a:r>
                  <a:rPr lang="en-US" sz="2000" dirty="0"/>
                  <a:t>, Ed Sheeran)</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(Ed Sheeran, </a:t>
                </a:r>
                <a:r>
                  <a:rPr lang="en-US" sz="2000" dirty="0" err="1"/>
                  <a:t>IsSingerOf</a:t>
                </a:r>
                <a:r>
                  <a:rPr lang="en-US" sz="2000" dirty="0"/>
                  <a:t>, I See Fire)</a:t>
                </a:r>
              </a:p>
              <a:p>
                <a:pPr marL="0" indent="0">
                  <a:buNone/>
                </a:pPr>
                <a:endParaRPr lang="en-US" sz="2400" dirty="0"/>
              </a:p>
            </p:txBody>
          </p:sp>
        </mc:Choice>
        <mc:Fallback xmlns="">
          <p:sp>
            <p:nvSpPr>
              <p:cNvPr id="7" name="Content Placeholder 1">
                <a:extLst>
                  <a:ext uri="{FF2B5EF4-FFF2-40B4-BE49-F238E27FC236}">
                    <a16:creationId xmlns:a16="http://schemas.microsoft.com/office/drawing/2014/main" id="{87084388-6ECE-A745-87B1-5336756121FB}"/>
                  </a:ext>
                </a:extLst>
              </p:cNvPr>
              <p:cNvSpPr>
                <a:spLocks noGrp="1" noRot="1" noChangeAspect="1" noMove="1" noResize="1" noEditPoints="1" noAdjustHandles="1" noChangeArrowheads="1" noChangeShapeType="1" noTextEdit="1"/>
              </p:cNvSpPr>
              <p:nvPr>
                <p:ph idx="1"/>
              </p:nvPr>
            </p:nvSpPr>
            <p:spPr>
              <a:xfrm>
                <a:off x="2068667" y="5082639"/>
                <a:ext cx="8108667" cy="1509496"/>
              </a:xfrm>
              <a:blipFill>
                <a:blip r:embed="rId4"/>
                <a:stretch>
                  <a:fillRect t="-5000"/>
                </a:stretch>
              </a:blipFill>
            </p:spPr>
            <p:txBody>
              <a:bodyPr/>
              <a:lstStyle/>
              <a:p>
                <a:r>
                  <a:rPr lang="en-US">
                    <a:noFill/>
                  </a:rPr>
                  <a:t> </a:t>
                </a:r>
              </a:p>
            </p:txBody>
          </p:sp>
        </mc:Fallback>
      </mc:AlternateContent>
      <p:sp>
        <p:nvSpPr>
          <p:cNvPr id="6" name="Slide Number Placeholder 2">
            <a:extLst>
              <a:ext uri="{FF2B5EF4-FFF2-40B4-BE49-F238E27FC236}">
                <a16:creationId xmlns:a16="http://schemas.microsoft.com/office/drawing/2014/main" id="{0A80DB40-9A77-8D44-A6A8-43A4EB5B6F54}"/>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17</a:t>
            </a:fld>
            <a:endParaRPr lang="en-US" sz="1200" dirty="0"/>
          </a:p>
        </p:txBody>
      </p:sp>
    </p:spTree>
    <p:extLst>
      <p:ext uri="{BB962C8B-B14F-4D97-AF65-F5344CB8AC3E}">
        <p14:creationId xmlns:p14="http://schemas.microsoft.com/office/powerpoint/2010/main" val="397412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7138" y="1369769"/>
            <a:ext cx="8190196" cy="5222366"/>
          </a:xfrm>
        </p:spPr>
        <p:txBody>
          <a:bodyPr>
            <a:normAutofit/>
          </a:bodyPr>
          <a:lstStyle/>
          <a:p>
            <a:r>
              <a:rPr lang="en-US" altLang="zh-CN" sz="2400" b="1" dirty="0">
                <a:solidFill>
                  <a:srgbClr val="C00000"/>
                </a:solidFill>
              </a:rPr>
              <a:t>Multiple Paths:</a:t>
            </a:r>
          </a:p>
          <a:p>
            <a:pPr lvl="1"/>
            <a:r>
              <a:rPr lang="en-US" altLang="zh-CN" sz="2000" dirty="0"/>
              <a:t>The triples describe direct or indirect (i.e., multiple-step) relational properties of items, which shall constitute one or several paths between the given user-item pair.</a:t>
            </a:r>
            <a:endParaRPr lang="en-SG" sz="2000" dirty="0"/>
          </a:p>
          <a:p>
            <a:pPr marL="342900" lvl="1" indent="0">
              <a:buNone/>
            </a:pPr>
            <a:endParaRPr lang="en-US" sz="2000" dirty="0"/>
          </a:p>
        </p:txBody>
      </p:sp>
      <p:sp>
        <p:nvSpPr>
          <p:cNvPr id="4" name="Title 3"/>
          <p:cNvSpPr>
            <a:spLocks noGrp="1"/>
          </p:cNvSpPr>
          <p:nvPr>
            <p:ph type="title"/>
          </p:nvPr>
        </p:nvSpPr>
        <p:spPr>
          <a:xfrm>
            <a:off x="934676" y="431726"/>
            <a:ext cx="9720072" cy="1499616"/>
          </a:xfrm>
        </p:spPr>
        <p:txBody>
          <a:bodyPr/>
          <a:lstStyle/>
          <a:p>
            <a:r>
              <a:rPr kumimoji="1" lang="en-US" altLang="zh-CN" dirty="0"/>
              <a:t>Preference Inference via Paths</a:t>
            </a:r>
            <a:endParaRPr lang="en-US" dirty="0">
              <a:solidFill>
                <a:schemeClr val="accent4"/>
              </a:solidFill>
            </a:endParaRPr>
          </a:p>
        </p:txBody>
      </p:sp>
      <p:sp>
        <p:nvSpPr>
          <p:cNvPr id="14" name="Shape 103">
            <a:extLst>
              <a:ext uri="{FF2B5EF4-FFF2-40B4-BE49-F238E27FC236}">
                <a16:creationId xmlns:a16="http://schemas.microsoft.com/office/drawing/2014/main" id="{4261A95E-1402-5148-931C-F6A7D9D84C5D}"/>
              </a:ext>
            </a:extLst>
          </p:cNvPr>
          <p:cNvSpPr txBox="1">
            <a:spLocks noChangeArrowheads="1"/>
          </p:cNvSpPr>
          <p:nvPr/>
        </p:nvSpPr>
        <p:spPr bwMode="auto">
          <a:xfrm>
            <a:off x="2520870" y="6211135"/>
            <a:ext cx="700557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r>
              <a:rPr lang="en-US" altLang="zh-CN" sz="1400" dirty="0">
                <a:solidFill>
                  <a:schemeClr val="tx1">
                    <a:lumMod val="50000"/>
                    <a:lumOff val="50000"/>
                  </a:schemeClr>
                </a:solidFill>
                <a:latin typeface="+mn-lt"/>
              </a:rPr>
              <a:t>Wang</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et</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al,</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2019,</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“Reasoning</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over</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Knowledge</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Graph</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for</a:t>
            </a:r>
            <a:r>
              <a:rPr lang="zh-CN" altLang="en-US" sz="1400" dirty="0">
                <a:solidFill>
                  <a:schemeClr val="tx1">
                    <a:lumMod val="50000"/>
                    <a:lumOff val="50000"/>
                  </a:schemeClr>
                </a:solidFill>
                <a:latin typeface="+mn-lt"/>
              </a:rPr>
              <a:t> </a:t>
            </a:r>
            <a:r>
              <a:rPr lang="en-US" altLang="zh-CN" sz="1400" dirty="0">
                <a:solidFill>
                  <a:schemeClr val="tx1">
                    <a:lumMod val="50000"/>
                    <a:lumOff val="50000"/>
                  </a:schemeClr>
                </a:solidFill>
                <a:latin typeface="+mn-lt"/>
              </a:rPr>
              <a:t>Recommendation”.</a:t>
            </a:r>
            <a:r>
              <a:rPr lang="zh-CN" altLang="en-US" sz="1400" dirty="0">
                <a:solidFill>
                  <a:schemeClr val="tx1">
                    <a:lumMod val="50000"/>
                    <a:lumOff val="50000"/>
                  </a:schemeClr>
                </a:solidFill>
                <a:latin typeface="+mn-lt"/>
              </a:rPr>
              <a:t> </a:t>
            </a:r>
            <a:endParaRPr lang="zh-CN" altLang="zh-CN" sz="1400" dirty="0">
              <a:solidFill>
                <a:schemeClr val="tx1">
                  <a:lumMod val="50000"/>
                  <a:lumOff val="50000"/>
                </a:schemeClr>
              </a:solidFill>
              <a:latin typeface="+mn-lt"/>
            </a:endParaRPr>
          </a:p>
        </p:txBody>
      </p:sp>
      <p:grpSp>
        <p:nvGrpSpPr>
          <p:cNvPr id="7" name="Group 6">
            <a:extLst>
              <a:ext uri="{FF2B5EF4-FFF2-40B4-BE49-F238E27FC236}">
                <a16:creationId xmlns:a16="http://schemas.microsoft.com/office/drawing/2014/main" id="{1CF843B0-56E1-A745-80D7-B6A378064A4F}"/>
              </a:ext>
            </a:extLst>
          </p:cNvPr>
          <p:cNvGrpSpPr/>
          <p:nvPr/>
        </p:nvGrpSpPr>
        <p:grpSpPr>
          <a:xfrm>
            <a:off x="1838425" y="2792969"/>
            <a:ext cx="5577390" cy="2098780"/>
            <a:chOff x="1830407" y="3099320"/>
            <a:chExt cx="5577390" cy="2098780"/>
          </a:xfrm>
        </p:grpSpPr>
        <p:pic>
          <p:nvPicPr>
            <p:cNvPr id="8" name="Picture 7">
              <a:extLst>
                <a:ext uri="{FF2B5EF4-FFF2-40B4-BE49-F238E27FC236}">
                  <a16:creationId xmlns:a16="http://schemas.microsoft.com/office/drawing/2014/main" id="{8EEB40CA-6276-114A-BED1-81E8C2D86E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30407" y="3099320"/>
              <a:ext cx="5577390" cy="13943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9BB8458-2770-484A-B0E0-BCA9932DF04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30407" y="4539968"/>
              <a:ext cx="5577390" cy="658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0" name="Picture 9">
            <a:extLst>
              <a:ext uri="{FF2B5EF4-FFF2-40B4-BE49-F238E27FC236}">
                <a16:creationId xmlns:a16="http://schemas.microsoft.com/office/drawing/2014/main" id="{CA7D9A9B-B053-5D42-AEE0-CF6E747E6F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27849" y="3396885"/>
            <a:ext cx="2552700" cy="508000"/>
          </a:xfrm>
          <a:prstGeom prst="rect">
            <a:avLst/>
          </a:prstGeom>
        </p:spPr>
      </p:pic>
      <p:sp>
        <p:nvSpPr>
          <p:cNvPr id="11" name="文本框 13">
            <a:extLst>
              <a:ext uri="{FF2B5EF4-FFF2-40B4-BE49-F238E27FC236}">
                <a16:creationId xmlns:a16="http://schemas.microsoft.com/office/drawing/2014/main" id="{14C3D618-33AD-7543-998B-937BF0938383}"/>
              </a:ext>
            </a:extLst>
          </p:cNvPr>
          <p:cNvSpPr txBox="1"/>
          <p:nvPr/>
        </p:nvSpPr>
        <p:spPr>
          <a:xfrm>
            <a:off x="7833307" y="4128524"/>
            <a:ext cx="3020189" cy="707886"/>
          </a:xfrm>
          <a:prstGeom prst="rect">
            <a:avLst/>
          </a:prstGeom>
          <a:noFill/>
        </p:spPr>
        <p:txBody>
          <a:bodyPr wrap="square" rtlCol="0">
            <a:spAutoFit/>
          </a:bodyPr>
          <a:lstStyle/>
          <a:p>
            <a:r>
              <a:rPr lang="en-US" altLang="zh-CN" sz="2000" dirty="0">
                <a:solidFill>
                  <a:schemeClr val="accent1"/>
                </a:solidFill>
              </a:rPr>
              <a:t>A</a:t>
            </a:r>
            <a:r>
              <a:rPr lang="zh-CN" altLang="en-US" sz="2000" dirty="0">
                <a:solidFill>
                  <a:schemeClr val="accent1"/>
                </a:solidFill>
              </a:rPr>
              <a:t> </a:t>
            </a:r>
            <a:r>
              <a:rPr lang="en-US" altLang="zh-CN" sz="2000" dirty="0">
                <a:solidFill>
                  <a:schemeClr val="accent1"/>
                </a:solidFill>
              </a:rPr>
              <a:t>set</a:t>
            </a:r>
            <a:r>
              <a:rPr lang="zh-CN" altLang="en-US" sz="2000" dirty="0">
                <a:solidFill>
                  <a:schemeClr val="accent1"/>
                </a:solidFill>
              </a:rPr>
              <a:t> </a:t>
            </a:r>
            <a:r>
              <a:rPr lang="en-US" altLang="zh-CN" sz="2000" dirty="0">
                <a:solidFill>
                  <a:schemeClr val="accent1"/>
                </a:solidFill>
              </a:rPr>
              <a:t>of</a:t>
            </a:r>
            <a:r>
              <a:rPr lang="zh-CN" altLang="en-US" sz="2000" dirty="0">
                <a:solidFill>
                  <a:schemeClr val="accent1"/>
                </a:solidFill>
              </a:rPr>
              <a:t> </a:t>
            </a:r>
            <a:r>
              <a:rPr lang="en-US" altLang="zh-CN" sz="2000" dirty="0">
                <a:solidFill>
                  <a:schemeClr val="accent1"/>
                </a:solidFill>
              </a:rPr>
              <a:t>paths</a:t>
            </a:r>
            <a:r>
              <a:rPr lang="zh-CN" altLang="en-US" sz="2000" dirty="0">
                <a:solidFill>
                  <a:schemeClr val="accent1"/>
                </a:solidFill>
              </a:rPr>
              <a:t> </a:t>
            </a:r>
            <a:r>
              <a:rPr lang="en-US" altLang="zh-CN" sz="2000" dirty="0">
                <a:solidFill>
                  <a:schemeClr val="accent1"/>
                </a:solidFill>
              </a:rPr>
              <a:t>connecting</a:t>
            </a:r>
            <a:r>
              <a:rPr lang="zh-CN" altLang="en-US" sz="2000" dirty="0">
                <a:solidFill>
                  <a:schemeClr val="accent1"/>
                </a:solidFill>
              </a:rPr>
              <a:t> </a:t>
            </a:r>
            <a:r>
              <a:rPr lang="en-US" altLang="zh-CN" sz="2000" dirty="0">
                <a:solidFill>
                  <a:schemeClr val="accent1"/>
                </a:solidFill>
              </a:rPr>
              <a:t>the</a:t>
            </a:r>
            <a:r>
              <a:rPr lang="zh-CN" altLang="en-US" sz="2000" dirty="0">
                <a:solidFill>
                  <a:schemeClr val="accent1"/>
                </a:solidFill>
              </a:rPr>
              <a:t> </a:t>
            </a:r>
            <a:r>
              <a:rPr lang="en-US" altLang="zh-CN" sz="2000" dirty="0">
                <a:solidFill>
                  <a:schemeClr val="accent1"/>
                </a:solidFill>
              </a:rPr>
              <a:t>user</a:t>
            </a:r>
            <a:r>
              <a:rPr lang="zh-CN" altLang="en-US" sz="2000" dirty="0">
                <a:solidFill>
                  <a:schemeClr val="accent1"/>
                </a:solidFill>
              </a:rPr>
              <a:t> </a:t>
            </a:r>
            <a:r>
              <a:rPr lang="en-US" altLang="zh-CN" sz="2000" dirty="0">
                <a:solidFill>
                  <a:schemeClr val="accent1"/>
                </a:solidFill>
              </a:rPr>
              <a:t>and</a:t>
            </a:r>
            <a:r>
              <a:rPr lang="zh-CN" altLang="en-US" sz="2000" dirty="0">
                <a:solidFill>
                  <a:schemeClr val="accent1"/>
                </a:solidFill>
              </a:rPr>
              <a:t> </a:t>
            </a:r>
            <a:r>
              <a:rPr lang="en-US" altLang="zh-CN" sz="2000" dirty="0">
                <a:solidFill>
                  <a:schemeClr val="accent1"/>
                </a:solidFill>
              </a:rPr>
              <a:t>item</a:t>
            </a:r>
            <a:endParaRPr lang="en-US" sz="2000" dirty="0">
              <a:solidFill>
                <a:schemeClr val="accent1"/>
              </a:solidFill>
            </a:endParaRPr>
          </a:p>
        </p:txBody>
      </p:sp>
      <p:cxnSp>
        <p:nvCxnSpPr>
          <p:cNvPr id="12" name="Straight Arrow Connector 11">
            <a:extLst>
              <a:ext uri="{FF2B5EF4-FFF2-40B4-BE49-F238E27FC236}">
                <a16:creationId xmlns:a16="http://schemas.microsoft.com/office/drawing/2014/main" id="{FD2801DF-D4A6-6840-AA32-9F069C433CA1}"/>
              </a:ext>
            </a:extLst>
          </p:cNvPr>
          <p:cNvCxnSpPr>
            <a:cxnSpLocks/>
          </p:cNvCxnSpPr>
          <p:nvPr/>
        </p:nvCxnSpPr>
        <p:spPr>
          <a:xfrm flipH="1">
            <a:off x="9233041" y="3867367"/>
            <a:ext cx="392501" cy="304858"/>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文本框 13">
            <a:extLst>
              <a:ext uri="{FF2B5EF4-FFF2-40B4-BE49-F238E27FC236}">
                <a16:creationId xmlns:a16="http://schemas.microsoft.com/office/drawing/2014/main" id="{A80B78FC-8A3F-D84E-BBA1-CC08395FD9CB}"/>
              </a:ext>
            </a:extLst>
          </p:cNvPr>
          <p:cNvSpPr txBox="1"/>
          <p:nvPr/>
        </p:nvSpPr>
        <p:spPr>
          <a:xfrm>
            <a:off x="3075308" y="5380139"/>
            <a:ext cx="6157732" cy="830997"/>
          </a:xfrm>
          <a:prstGeom prst="rect">
            <a:avLst/>
          </a:prstGeom>
          <a:noFill/>
        </p:spPr>
        <p:txBody>
          <a:bodyPr wrap="square" rtlCol="0">
            <a:spAutoFit/>
          </a:bodyPr>
          <a:lstStyle/>
          <a:p>
            <a:r>
              <a:rPr lang="en-US" altLang="zh-CN" sz="2400" b="1" dirty="0"/>
              <a:t>How</a:t>
            </a:r>
            <a:r>
              <a:rPr lang="zh-CN" altLang="en-US" sz="2400" b="1" dirty="0"/>
              <a:t> </a:t>
            </a:r>
            <a:r>
              <a:rPr lang="en-US" altLang="zh-CN" sz="2400" b="1" dirty="0"/>
              <a:t>to</a:t>
            </a:r>
            <a:r>
              <a:rPr lang="zh-CN" altLang="en-US" sz="2400" b="1" dirty="0"/>
              <a:t> </a:t>
            </a:r>
            <a:r>
              <a:rPr lang="en-US" altLang="zh-CN" sz="2400" b="1" dirty="0"/>
              <a:t>model</a:t>
            </a:r>
            <a:r>
              <a:rPr lang="zh-CN" altLang="en-US" sz="2400" b="1" dirty="0"/>
              <a:t> </a:t>
            </a:r>
            <a:r>
              <a:rPr lang="en-US" altLang="zh-CN" sz="2400" b="1" dirty="0"/>
              <a:t>the</a:t>
            </a:r>
            <a:r>
              <a:rPr lang="zh-CN" altLang="en-US" sz="2400" b="1" dirty="0"/>
              <a:t> </a:t>
            </a:r>
            <a:r>
              <a:rPr lang="en-US" altLang="zh-CN" sz="2400" b="1" dirty="0"/>
              <a:t>sequential</a:t>
            </a:r>
            <a:r>
              <a:rPr lang="zh-CN" altLang="en-US" sz="2400" b="1" dirty="0"/>
              <a:t> </a:t>
            </a:r>
            <a:r>
              <a:rPr lang="en-US" altLang="zh-CN" sz="2400" b="1" dirty="0"/>
              <a:t>dependencies</a:t>
            </a:r>
            <a:r>
              <a:rPr lang="zh-CN" altLang="en-US" sz="2400" b="1" dirty="0"/>
              <a:t> </a:t>
            </a:r>
            <a:r>
              <a:rPr lang="en-US" altLang="zh-CN" sz="2400" b="1" dirty="0"/>
              <a:t>of</a:t>
            </a:r>
            <a:r>
              <a:rPr lang="zh-CN" altLang="en-US" sz="2400" b="1" dirty="0"/>
              <a:t> </a:t>
            </a:r>
            <a:r>
              <a:rPr lang="en-US" altLang="zh-CN" sz="2400" b="1" dirty="0"/>
              <a:t>entities</a:t>
            </a:r>
            <a:r>
              <a:rPr lang="zh-CN" altLang="en-US" sz="2400" b="1" dirty="0"/>
              <a:t> </a:t>
            </a:r>
            <a:r>
              <a:rPr lang="en-US" altLang="zh-CN" sz="2400" b="1" dirty="0"/>
              <a:t>&amp;</a:t>
            </a:r>
            <a:r>
              <a:rPr lang="zh-CN" altLang="en-US" sz="2400" b="1" dirty="0"/>
              <a:t> </a:t>
            </a:r>
            <a:r>
              <a:rPr lang="en-US" altLang="zh-CN" sz="2400" b="1" dirty="0"/>
              <a:t>sophisticated</a:t>
            </a:r>
            <a:r>
              <a:rPr lang="zh-CN" altLang="en-US" sz="2400" b="1" dirty="0"/>
              <a:t> </a:t>
            </a:r>
            <a:r>
              <a:rPr lang="en-US" altLang="zh-CN" sz="2400" b="1" dirty="0"/>
              <a:t>relations</a:t>
            </a:r>
            <a:r>
              <a:rPr lang="zh-CN" altLang="en-US" sz="2400" b="1" dirty="0"/>
              <a:t> </a:t>
            </a:r>
            <a:r>
              <a:rPr lang="en-US" altLang="zh-CN" sz="2400" b="1" dirty="0"/>
              <a:t>of</a:t>
            </a:r>
            <a:r>
              <a:rPr lang="zh-CN" altLang="en-US" sz="2400" b="1" dirty="0"/>
              <a:t> </a:t>
            </a:r>
            <a:r>
              <a:rPr lang="en-US" altLang="zh-CN" sz="2400" b="1" dirty="0"/>
              <a:t>a</a:t>
            </a:r>
            <a:r>
              <a:rPr lang="zh-CN" altLang="en-US" sz="2400" b="1" dirty="0"/>
              <a:t> </a:t>
            </a:r>
            <a:r>
              <a:rPr lang="en-US" altLang="zh-CN" sz="2400" b="1" dirty="0"/>
              <a:t>path???</a:t>
            </a:r>
            <a:endParaRPr lang="en-US" sz="2400" b="1" dirty="0"/>
          </a:p>
        </p:txBody>
      </p:sp>
      <p:pic>
        <p:nvPicPr>
          <p:cNvPr id="16" name="Picture 15">
            <a:extLst>
              <a:ext uri="{FF2B5EF4-FFF2-40B4-BE49-F238E27FC236}">
                <a16:creationId xmlns:a16="http://schemas.microsoft.com/office/drawing/2014/main" id="{C311A8B1-E685-AB47-8E36-DEE20941BB3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143546" y="5279373"/>
            <a:ext cx="931762" cy="931762"/>
          </a:xfrm>
          <a:prstGeom prst="rect">
            <a:avLst/>
          </a:prstGeom>
        </p:spPr>
      </p:pic>
      <p:sp>
        <p:nvSpPr>
          <p:cNvPr id="17" name="圆角矩形 10">
            <a:extLst>
              <a:ext uri="{FF2B5EF4-FFF2-40B4-BE49-F238E27FC236}">
                <a16:creationId xmlns:a16="http://schemas.microsoft.com/office/drawing/2014/main" id="{F92CAE4A-73B5-D94B-8555-A6D2957180CF}"/>
              </a:ext>
            </a:extLst>
          </p:cNvPr>
          <p:cNvSpPr/>
          <p:nvPr/>
        </p:nvSpPr>
        <p:spPr>
          <a:xfrm>
            <a:off x="5496346" y="5437325"/>
            <a:ext cx="3181110" cy="3774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8" name="圆角矩形 10">
            <a:extLst>
              <a:ext uri="{FF2B5EF4-FFF2-40B4-BE49-F238E27FC236}">
                <a16:creationId xmlns:a16="http://schemas.microsoft.com/office/drawing/2014/main" id="{54190EF3-DD49-8B42-A69E-7E372E05850D}"/>
              </a:ext>
            </a:extLst>
          </p:cNvPr>
          <p:cNvSpPr/>
          <p:nvPr/>
        </p:nvSpPr>
        <p:spPr>
          <a:xfrm>
            <a:off x="4454942" y="5824230"/>
            <a:ext cx="2879849" cy="3774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Slide Number Placeholder 2">
            <a:extLst>
              <a:ext uri="{FF2B5EF4-FFF2-40B4-BE49-F238E27FC236}">
                <a16:creationId xmlns:a16="http://schemas.microsoft.com/office/drawing/2014/main" id="{95B39918-AFC9-C842-AFEB-8E58535917EB}"/>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18</a:t>
            </a:fld>
            <a:endParaRPr lang="en-US" sz="1200" dirty="0"/>
          </a:p>
        </p:txBody>
      </p:sp>
    </p:spTree>
    <p:extLst>
      <p:ext uri="{BB962C8B-B14F-4D97-AF65-F5344CB8AC3E}">
        <p14:creationId xmlns:p14="http://schemas.microsoft.com/office/powerpoint/2010/main" val="48948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a:t>Preference Inference via Paths</a:t>
            </a:r>
            <a:endParaRPr lang="en-US" dirty="0">
              <a:solidFill>
                <a:schemeClr val="accent4"/>
              </a:solidFill>
            </a:endParaRPr>
          </a:p>
        </p:txBody>
      </p:sp>
      <p:pic>
        <p:nvPicPr>
          <p:cNvPr id="19" name="Picture 18">
            <a:extLst>
              <a:ext uri="{FF2B5EF4-FFF2-40B4-BE49-F238E27FC236}">
                <a16:creationId xmlns:a16="http://schemas.microsoft.com/office/drawing/2014/main" id="{7F41A1DA-B702-7945-A5CB-7578660CDE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24000" y="2147720"/>
            <a:ext cx="9144000" cy="2886653"/>
          </a:xfrm>
          <a:prstGeom prst="rect">
            <a:avLst/>
          </a:prstGeom>
        </p:spPr>
      </p:pic>
      <p:grpSp>
        <p:nvGrpSpPr>
          <p:cNvPr id="2" name="Group 1">
            <a:extLst>
              <a:ext uri="{FF2B5EF4-FFF2-40B4-BE49-F238E27FC236}">
                <a16:creationId xmlns:a16="http://schemas.microsoft.com/office/drawing/2014/main" id="{901EA321-FE9B-7A4B-8F70-2DFB735E07CE}"/>
              </a:ext>
            </a:extLst>
          </p:cNvPr>
          <p:cNvGrpSpPr/>
          <p:nvPr/>
        </p:nvGrpSpPr>
        <p:grpSpPr>
          <a:xfrm>
            <a:off x="2392503" y="3451158"/>
            <a:ext cx="3020189" cy="2840688"/>
            <a:chOff x="868502" y="3451158"/>
            <a:chExt cx="3020189" cy="2840688"/>
          </a:xfrm>
        </p:grpSpPr>
        <p:sp>
          <p:nvSpPr>
            <p:cNvPr id="20" name="圆角矩形 10">
              <a:extLst>
                <a:ext uri="{FF2B5EF4-FFF2-40B4-BE49-F238E27FC236}">
                  <a16:creationId xmlns:a16="http://schemas.microsoft.com/office/drawing/2014/main" id="{ECD874D7-13A2-B241-8ECA-DF2FA517FB46}"/>
                </a:ext>
              </a:extLst>
            </p:cNvPr>
            <p:cNvSpPr/>
            <p:nvPr/>
          </p:nvSpPr>
          <p:spPr>
            <a:xfrm>
              <a:off x="1828799" y="3451158"/>
              <a:ext cx="1099596" cy="114398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1" name="文本框 13">
              <a:extLst>
                <a:ext uri="{FF2B5EF4-FFF2-40B4-BE49-F238E27FC236}">
                  <a16:creationId xmlns:a16="http://schemas.microsoft.com/office/drawing/2014/main" id="{D67D170B-1D7D-2F49-A07F-0DBFDEEF7E17}"/>
                </a:ext>
              </a:extLst>
            </p:cNvPr>
            <p:cNvSpPr txBox="1"/>
            <p:nvPr/>
          </p:nvSpPr>
          <p:spPr>
            <a:xfrm>
              <a:off x="868502" y="5583960"/>
              <a:ext cx="3020189" cy="707886"/>
            </a:xfrm>
            <a:prstGeom prst="rect">
              <a:avLst/>
            </a:prstGeom>
            <a:noFill/>
          </p:spPr>
          <p:txBody>
            <a:bodyPr wrap="square" rtlCol="0">
              <a:spAutoFit/>
            </a:bodyPr>
            <a:lstStyle/>
            <a:p>
              <a:r>
                <a:rPr lang="en-US" altLang="zh-CN" sz="2000" dirty="0">
                  <a:solidFill>
                    <a:schemeClr val="accent1"/>
                  </a:solidFill>
                </a:rPr>
                <a:t>Treat</a:t>
              </a:r>
              <a:r>
                <a:rPr lang="zh-CN" altLang="en-US" sz="2000" dirty="0">
                  <a:solidFill>
                    <a:schemeClr val="accent1"/>
                  </a:solidFill>
                </a:rPr>
                <a:t> </a:t>
              </a:r>
              <a:r>
                <a:rPr lang="en-US" altLang="zh-CN" sz="2000" dirty="0">
                  <a:solidFill>
                    <a:schemeClr val="accent1"/>
                  </a:solidFill>
                </a:rPr>
                <a:t>the</a:t>
              </a:r>
              <a:r>
                <a:rPr lang="zh-CN" altLang="en-US" sz="2000" dirty="0">
                  <a:solidFill>
                    <a:schemeClr val="accent1"/>
                  </a:solidFill>
                </a:rPr>
                <a:t> </a:t>
              </a:r>
              <a:r>
                <a:rPr lang="en-US" altLang="zh-CN" sz="2000" dirty="0">
                  <a:solidFill>
                    <a:schemeClr val="accent1"/>
                  </a:solidFill>
                </a:rPr>
                <a:t>head</a:t>
              </a:r>
              <a:r>
                <a:rPr lang="zh-CN" altLang="en-US" sz="2000" dirty="0">
                  <a:solidFill>
                    <a:schemeClr val="accent1"/>
                  </a:solidFill>
                </a:rPr>
                <a:t> </a:t>
              </a:r>
              <a:r>
                <a:rPr lang="en-US" altLang="zh-CN" sz="2000" dirty="0">
                  <a:solidFill>
                    <a:schemeClr val="accent1"/>
                  </a:solidFill>
                </a:rPr>
                <a:t>entity</a:t>
              </a:r>
              <a:r>
                <a:rPr lang="zh-CN" altLang="en-US" sz="2000" dirty="0">
                  <a:solidFill>
                    <a:schemeClr val="accent1"/>
                  </a:solidFill>
                </a:rPr>
                <a:t> </a:t>
              </a:r>
              <a:r>
                <a:rPr lang="en-US" altLang="zh-CN" sz="2000" dirty="0">
                  <a:solidFill>
                    <a:schemeClr val="accent1"/>
                  </a:solidFill>
                </a:rPr>
                <a:t>&amp;</a:t>
              </a:r>
              <a:r>
                <a:rPr lang="zh-CN" altLang="en-US" sz="2000" dirty="0">
                  <a:solidFill>
                    <a:schemeClr val="accent1"/>
                  </a:solidFill>
                </a:rPr>
                <a:t> </a:t>
              </a:r>
              <a:r>
                <a:rPr lang="en-US" altLang="zh-CN" sz="2000" dirty="0">
                  <a:solidFill>
                    <a:schemeClr val="accent1"/>
                  </a:solidFill>
                </a:rPr>
                <a:t>relation</a:t>
              </a:r>
              <a:r>
                <a:rPr lang="zh-CN" altLang="en-US" sz="2000" dirty="0">
                  <a:solidFill>
                    <a:schemeClr val="accent1"/>
                  </a:solidFill>
                </a:rPr>
                <a:t> </a:t>
              </a:r>
              <a:r>
                <a:rPr lang="en-US" altLang="zh-CN" sz="2000" dirty="0">
                  <a:solidFill>
                    <a:schemeClr val="accent1"/>
                  </a:solidFill>
                </a:rPr>
                <a:t>as</a:t>
              </a:r>
              <a:r>
                <a:rPr lang="zh-CN" altLang="en-US" sz="2000" dirty="0">
                  <a:solidFill>
                    <a:schemeClr val="accent1"/>
                  </a:solidFill>
                </a:rPr>
                <a:t> </a:t>
              </a:r>
              <a:r>
                <a:rPr lang="en-US" altLang="zh-CN" sz="2000" dirty="0">
                  <a:solidFill>
                    <a:schemeClr val="accent1"/>
                  </a:solidFill>
                </a:rPr>
                <a:t>a</a:t>
              </a:r>
              <a:r>
                <a:rPr lang="zh-CN" altLang="en-US" sz="2000" dirty="0">
                  <a:solidFill>
                    <a:schemeClr val="accent1"/>
                  </a:solidFill>
                </a:rPr>
                <a:t> </a:t>
              </a:r>
              <a:r>
                <a:rPr lang="en-US" altLang="zh-CN" sz="2000" dirty="0">
                  <a:solidFill>
                    <a:schemeClr val="accent1"/>
                  </a:solidFill>
                </a:rPr>
                <a:t>whole</a:t>
              </a:r>
              <a:endParaRPr lang="en-US" sz="2000" dirty="0">
                <a:solidFill>
                  <a:schemeClr val="accent1"/>
                </a:solidFill>
              </a:endParaRPr>
            </a:p>
          </p:txBody>
        </p:sp>
        <p:cxnSp>
          <p:nvCxnSpPr>
            <p:cNvPr id="22" name="Straight Arrow Connector 21">
              <a:extLst>
                <a:ext uri="{FF2B5EF4-FFF2-40B4-BE49-F238E27FC236}">
                  <a16:creationId xmlns:a16="http://schemas.microsoft.com/office/drawing/2014/main" id="{FA6DC774-D87F-194B-BEA4-95079C50E131}"/>
                </a:ext>
              </a:extLst>
            </p:cNvPr>
            <p:cNvCxnSpPr>
              <a:cxnSpLocks/>
              <a:stCxn id="20" idx="2"/>
              <a:endCxn id="21" idx="0"/>
            </p:cNvCxnSpPr>
            <p:nvPr/>
          </p:nvCxnSpPr>
          <p:spPr>
            <a:xfrm>
              <a:off x="2378597" y="4595147"/>
              <a:ext cx="0" cy="988813"/>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F8AA240-4F4F-3343-A9F3-CB10C187FB95}"/>
              </a:ext>
            </a:extLst>
          </p:cNvPr>
          <p:cNvGrpSpPr/>
          <p:nvPr/>
        </p:nvGrpSpPr>
        <p:grpSpPr>
          <a:xfrm>
            <a:off x="5884156" y="2100333"/>
            <a:ext cx="4588172" cy="4499291"/>
            <a:chOff x="4360156" y="2100332"/>
            <a:chExt cx="4588172" cy="4499291"/>
          </a:xfrm>
        </p:grpSpPr>
        <p:sp>
          <p:nvSpPr>
            <p:cNvPr id="23" name="圆角矩形 10">
              <a:extLst>
                <a:ext uri="{FF2B5EF4-FFF2-40B4-BE49-F238E27FC236}">
                  <a16:creationId xmlns:a16="http://schemas.microsoft.com/office/drawing/2014/main" id="{E25B342D-DD5F-9349-BC86-A503E95ADD2F}"/>
                </a:ext>
              </a:extLst>
            </p:cNvPr>
            <p:cNvSpPr/>
            <p:nvPr/>
          </p:nvSpPr>
          <p:spPr>
            <a:xfrm>
              <a:off x="7386575" y="2100332"/>
              <a:ext cx="1561753" cy="1534119"/>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4" name="Straight Arrow Connector 23">
              <a:extLst>
                <a:ext uri="{FF2B5EF4-FFF2-40B4-BE49-F238E27FC236}">
                  <a16:creationId xmlns:a16="http://schemas.microsoft.com/office/drawing/2014/main" id="{FC77289B-BD38-294A-8B84-1EA7FF32AC94}"/>
                </a:ext>
              </a:extLst>
            </p:cNvPr>
            <p:cNvCxnSpPr>
              <a:cxnSpLocks/>
              <a:stCxn id="23" idx="2"/>
              <a:endCxn id="25" idx="0"/>
            </p:cNvCxnSpPr>
            <p:nvPr/>
          </p:nvCxnSpPr>
          <p:spPr>
            <a:xfrm flipH="1">
              <a:off x="6267288" y="3634451"/>
              <a:ext cx="1900164" cy="1949509"/>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文本框 13">
              <a:extLst>
                <a:ext uri="{FF2B5EF4-FFF2-40B4-BE49-F238E27FC236}">
                  <a16:creationId xmlns:a16="http://schemas.microsoft.com/office/drawing/2014/main" id="{6094F994-66A5-DE47-91C9-9AA4DA9145EA}"/>
                </a:ext>
              </a:extLst>
            </p:cNvPr>
            <p:cNvSpPr txBox="1"/>
            <p:nvPr/>
          </p:nvSpPr>
          <p:spPr>
            <a:xfrm>
              <a:off x="4360156" y="5583960"/>
              <a:ext cx="3814263" cy="1015663"/>
            </a:xfrm>
            <a:prstGeom prst="rect">
              <a:avLst/>
            </a:prstGeom>
            <a:noFill/>
          </p:spPr>
          <p:txBody>
            <a:bodyPr wrap="square" rtlCol="0">
              <a:spAutoFit/>
            </a:bodyPr>
            <a:lstStyle/>
            <a:p>
              <a:r>
                <a:rPr lang="en-US" altLang="zh-CN" sz="2000" dirty="0">
                  <a:solidFill>
                    <a:schemeClr val="accent1"/>
                  </a:solidFill>
                </a:rPr>
                <a:t>Different</a:t>
              </a:r>
              <a:r>
                <a:rPr lang="zh-CN" altLang="en-US" sz="2000" dirty="0">
                  <a:solidFill>
                    <a:schemeClr val="accent1"/>
                  </a:solidFill>
                </a:rPr>
                <a:t> </a:t>
              </a:r>
              <a:r>
                <a:rPr lang="en-US" altLang="zh-CN" sz="2000" dirty="0">
                  <a:solidFill>
                    <a:schemeClr val="accent1"/>
                  </a:solidFill>
                </a:rPr>
                <a:t>paths</a:t>
              </a:r>
              <a:r>
                <a:rPr lang="zh-CN" altLang="en-US" sz="2000" dirty="0">
                  <a:solidFill>
                    <a:schemeClr val="accent1"/>
                  </a:solidFill>
                </a:rPr>
                <a:t> </a:t>
              </a:r>
              <a:r>
                <a:rPr lang="en-US" altLang="zh-CN" sz="2000" dirty="0">
                  <a:solidFill>
                    <a:schemeClr val="accent1"/>
                  </a:solidFill>
                </a:rPr>
                <a:t>have</a:t>
              </a:r>
              <a:r>
                <a:rPr lang="zh-CN" altLang="en-US" sz="2000" dirty="0">
                  <a:solidFill>
                    <a:schemeClr val="accent1"/>
                  </a:solidFill>
                </a:rPr>
                <a:t> </a:t>
              </a:r>
              <a:r>
                <a:rPr lang="en-US" altLang="zh-CN" sz="2000" dirty="0">
                  <a:solidFill>
                    <a:schemeClr val="accent1"/>
                  </a:solidFill>
                </a:rPr>
                <a:t>varying</a:t>
              </a:r>
              <a:r>
                <a:rPr lang="zh-CN" altLang="en-US" sz="2000" dirty="0">
                  <a:solidFill>
                    <a:schemeClr val="accent1"/>
                  </a:solidFill>
                </a:rPr>
                <a:t> </a:t>
              </a:r>
              <a:r>
                <a:rPr lang="en-US" altLang="zh-CN" sz="2000" dirty="0">
                  <a:solidFill>
                    <a:schemeClr val="accent1"/>
                  </a:solidFill>
                </a:rPr>
                <a:t>contributions</a:t>
              </a:r>
              <a:r>
                <a:rPr lang="zh-CN" altLang="en-US" sz="2000" dirty="0">
                  <a:solidFill>
                    <a:schemeClr val="accent1"/>
                  </a:solidFill>
                </a:rPr>
                <a:t> </a:t>
              </a:r>
              <a:r>
                <a:rPr lang="en-US" altLang="zh-CN" sz="2000" dirty="0">
                  <a:solidFill>
                    <a:schemeClr val="accent1"/>
                  </a:solidFill>
                </a:rPr>
                <a:t>(importance)</a:t>
              </a:r>
              <a:r>
                <a:rPr lang="zh-CN" altLang="en-US" sz="2000" dirty="0">
                  <a:solidFill>
                    <a:schemeClr val="accent1"/>
                  </a:solidFill>
                </a:rPr>
                <a:t> </a:t>
              </a:r>
              <a:r>
                <a:rPr lang="en-US" altLang="zh-CN" sz="2000" dirty="0">
                  <a:solidFill>
                    <a:schemeClr val="accent1"/>
                  </a:solidFill>
                </a:rPr>
                <a:t>to</a:t>
              </a:r>
              <a:r>
                <a:rPr lang="zh-CN" altLang="en-US" sz="2000" dirty="0">
                  <a:solidFill>
                    <a:schemeClr val="accent1"/>
                  </a:solidFill>
                </a:rPr>
                <a:t> </a:t>
              </a:r>
              <a:r>
                <a:rPr lang="en-US" altLang="zh-CN" sz="2000" dirty="0">
                  <a:solidFill>
                    <a:schemeClr val="accent1"/>
                  </a:solidFill>
                </a:rPr>
                <a:t>model</a:t>
              </a:r>
              <a:r>
                <a:rPr lang="zh-CN" altLang="en-US" sz="2000" dirty="0">
                  <a:solidFill>
                    <a:schemeClr val="accent1"/>
                  </a:solidFill>
                </a:rPr>
                <a:t> </a:t>
              </a:r>
              <a:r>
                <a:rPr lang="en-US" altLang="zh-CN" sz="2000" dirty="0">
                  <a:solidFill>
                    <a:schemeClr val="accent1"/>
                  </a:solidFill>
                </a:rPr>
                <a:t>user</a:t>
              </a:r>
              <a:r>
                <a:rPr lang="zh-CN" altLang="en-US" sz="2000" dirty="0">
                  <a:solidFill>
                    <a:schemeClr val="accent1"/>
                  </a:solidFill>
                </a:rPr>
                <a:t> </a:t>
              </a:r>
              <a:r>
                <a:rPr lang="en-US" altLang="zh-CN" sz="2000" dirty="0">
                  <a:solidFill>
                    <a:schemeClr val="accent1"/>
                  </a:solidFill>
                </a:rPr>
                <a:t>preferences.</a:t>
              </a:r>
              <a:endParaRPr lang="en-US" sz="2000" dirty="0">
                <a:solidFill>
                  <a:schemeClr val="accent1"/>
                </a:solidFill>
              </a:endParaRPr>
            </a:p>
          </p:txBody>
        </p:sp>
      </p:grpSp>
      <p:sp>
        <p:nvSpPr>
          <p:cNvPr id="11" name="Slide Number Placeholder 2">
            <a:extLst>
              <a:ext uri="{FF2B5EF4-FFF2-40B4-BE49-F238E27FC236}">
                <a16:creationId xmlns:a16="http://schemas.microsoft.com/office/drawing/2014/main" id="{6B7DD29B-6C49-6F4B-9647-3584AA81D4B7}"/>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19</a:t>
            </a:fld>
            <a:endParaRPr lang="en-US" sz="1200" dirty="0"/>
          </a:p>
        </p:txBody>
      </p:sp>
    </p:spTree>
    <p:extLst>
      <p:ext uri="{BB962C8B-B14F-4D97-AF65-F5344CB8AC3E}">
        <p14:creationId xmlns:p14="http://schemas.microsoft.com/office/powerpoint/2010/main" val="106529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DB7B-1E65-904E-95A6-EFF6495FD818}"/>
              </a:ext>
            </a:extLst>
          </p:cNvPr>
          <p:cNvSpPr>
            <a:spLocks noGrp="1"/>
          </p:cNvSpPr>
          <p:nvPr>
            <p:ph type="title"/>
          </p:nvPr>
        </p:nvSpPr>
        <p:spPr/>
        <p:txBody>
          <a:bodyPr/>
          <a:lstStyle/>
          <a:p>
            <a:r>
              <a:rPr lang="en-US" dirty="0"/>
              <a:t>OUTLINE</a:t>
            </a:r>
          </a:p>
        </p:txBody>
      </p:sp>
      <p:sp>
        <p:nvSpPr>
          <p:cNvPr id="5" name="Text Placeholder 2">
            <a:extLst>
              <a:ext uri="{FF2B5EF4-FFF2-40B4-BE49-F238E27FC236}">
                <a16:creationId xmlns:a16="http://schemas.microsoft.com/office/drawing/2014/main" id="{E0500D2F-11A0-C347-A4CE-EAB24C5709FE}"/>
              </a:ext>
            </a:extLst>
          </p:cNvPr>
          <p:cNvSpPr txBox="1">
            <a:spLocks/>
          </p:cNvSpPr>
          <p:nvPr/>
        </p:nvSpPr>
        <p:spPr>
          <a:xfrm>
            <a:off x="2681649" y="1616811"/>
            <a:ext cx="7265020" cy="4976704"/>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3200" b="1" dirty="0">
                <a:solidFill>
                  <a:srgbClr val="FFC000"/>
                </a:solidFill>
              </a:rPr>
              <a:t>Why</a:t>
            </a:r>
            <a:r>
              <a:rPr lang="zh-CN" altLang="en-US" sz="3200" b="1" dirty="0">
                <a:solidFill>
                  <a:srgbClr val="FFC000"/>
                </a:solidFill>
              </a:rPr>
              <a:t> </a:t>
            </a:r>
            <a:r>
              <a:rPr lang="en-US" altLang="zh-CN" sz="3200" b="1" dirty="0">
                <a:solidFill>
                  <a:srgbClr val="FFC000"/>
                </a:solidFill>
              </a:rPr>
              <a:t>Explainable</a:t>
            </a:r>
            <a:r>
              <a:rPr lang="zh-CN" altLang="en-US" sz="3200" b="1" dirty="0">
                <a:solidFill>
                  <a:srgbClr val="FFC000"/>
                </a:solidFill>
              </a:rPr>
              <a:t> </a:t>
            </a:r>
            <a:r>
              <a:rPr lang="en-US" altLang="zh-CN" sz="3200" b="1" dirty="0">
                <a:solidFill>
                  <a:srgbClr val="FFC000"/>
                </a:solidFill>
              </a:rPr>
              <a:t>Recommendation?</a:t>
            </a:r>
          </a:p>
          <a:p>
            <a:endParaRPr lang="en-US" altLang="zh-CN" sz="3200" dirty="0"/>
          </a:p>
          <a:p>
            <a:endParaRPr lang="en-US" altLang="zh-CN" sz="3200" dirty="0"/>
          </a:p>
          <a:p>
            <a:r>
              <a:rPr lang="en-SG" sz="3200" dirty="0"/>
              <a:t>Recommendation + Knowledge Graph</a:t>
            </a:r>
          </a:p>
          <a:p>
            <a:pPr lvl="1"/>
            <a:r>
              <a:rPr lang="en-US" altLang="zh-CN" sz="3200" dirty="0">
                <a:solidFill>
                  <a:schemeClr val="tx1">
                    <a:lumMod val="50000"/>
                    <a:lumOff val="50000"/>
                  </a:schemeClr>
                </a:solidFill>
              </a:rPr>
              <a:t>Knowledge-aware</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Path</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Recurrent</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Network</a:t>
            </a:r>
          </a:p>
          <a:p>
            <a:endParaRPr lang="en-US" altLang="zh-CN" sz="3200" dirty="0"/>
          </a:p>
          <a:p>
            <a:r>
              <a:rPr lang="en-US" altLang="zh-CN" sz="3200" dirty="0"/>
              <a:t>Summarization</a:t>
            </a:r>
            <a:endParaRPr lang="en-US" sz="3200" dirty="0"/>
          </a:p>
        </p:txBody>
      </p:sp>
    </p:spTree>
    <p:extLst>
      <p:ext uri="{BB962C8B-B14F-4D97-AF65-F5344CB8AC3E}">
        <p14:creationId xmlns:p14="http://schemas.microsoft.com/office/powerpoint/2010/main" val="253763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8212" y="870602"/>
            <a:ext cx="11669514" cy="3281267"/>
          </a:xfrm>
          <a:prstGeom prst="rect">
            <a:avLst/>
          </a:prstGeom>
        </p:spPr>
      </p:pic>
      <p:sp>
        <p:nvSpPr>
          <p:cNvPr id="86" name="矩形 85"/>
          <p:cNvSpPr/>
          <p:nvPr/>
        </p:nvSpPr>
        <p:spPr>
          <a:xfrm>
            <a:off x="1268626" y="4268395"/>
            <a:ext cx="8880389" cy="2585323"/>
          </a:xfrm>
          <a:prstGeom prst="rect">
            <a:avLst/>
          </a:prstGeom>
        </p:spPr>
        <p:txBody>
          <a:bodyPr wrap="square">
            <a:spAutoFit/>
          </a:bodyPr>
          <a:lstStyle/>
          <a:p>
            <a:r>
              <a:rPr lang="zh-CN" altLang="en-US" dirty="0"/>
              <a:t>three key components:</a:t>
            </a:r>
            <a:endParaRPr lang="en-US" altLang="zh-CN" dirty="0"/>
          </a:p>
          <a:p>
            <a:r>
              <a:rPr lang="zh-CN" altLang="en-US" dirty="0"/>
              <a:t>(1) embedding layer to project three types of IDs information: the entity, entity type, and the relation pointing to the next node into a latent space,</a:t>
            </a:r>
            <a:endParaRPr lang="en-US" altLang="zh-CN" dirty="0"/>
          </a:p>
          <a:p>
            <a:r>
              <a:rPr lang="zh-CN" altLang="en-US" dirty="0"/>
              <a:t>(2) LSTM layer that encodes the elements sequentially with the goal of capturing the compositional semantics of entities conditioned on relations, </a:t>
            </a:r>
            <a:endParaRPr lang="en-US" altLang="zh-CN" dirty="0"/>
          </a:p>
          <a:p>
            <a:r>
              <a:rPr lang="zh-CN" altLang="en-US" dirty="0"/>
              <a:t>(3) pooling layer to combine multiple paths and output the final score of the given user interacting the target item.</a:t>
            </a:r>
            <a:endParaRPr lang="en-US" altLang="zh-CN" dirty="0"/>
          </a:p>
          <a:p>
            <a:endParaRPr lang="en-US" altLang="zh-CN" dirty="0"/>
          </a:p>
          <a:p>
            <a:endParaRPr lang="zh-CN" altLang="en-US" dirty="0"/>
          </a:p>
        </p:txBody>
      </p:sp>
      <p:sp>
        <p:nvSpPr>
          <p:cNvPr id="5" name="Title 3">
            <a:extLst>
              <a:ext uri="{FF2B5EF4-FFF2-40B4-BE49-F238E27FC236}">
                <a16:creationId xmlns:a16="http://schemas.microsoft.com/office/drawing/2014/main" id="{F314CD71-A5B5-AA4A-BB78-7CC263C5AC42}"/>
              </a:ext>
            </a:extLst>
          </p:cNvPr>
          <p:cNvSpPr>
            <a:spLocks noGrp="1"/>
          </p:cNvSpPr>
          <p:nvPr>
            <p:ph type="title"/>
          </p:nvPr>
        </p:nvSpPr>
        <p:spPr>
          <a:xfrm>
            <a:off x="848784" y="-55178"/>
            <a:ext cx="9720072" cy="1499616"/>
          </a:xfrm>
        </p:spPr>
        <p:txBody>
          <a:bodyPr/>
          <a:lstStyle/>
          <a:p>
            <a:r>
              <a:rPr kumimoji="1" lang="en-US" altLang="zh-CN" dirty="0"/>
              <a:t>Preference Inference via Paths</a:t>
            </a:r>
            <a:endParaRPr lang="en-US" dirty="0">
              <a:solidFill>
                <a:schemeClr val="accent4"/>
              </a:solidFill>
            </a:endParaRPr>
          </a:p>
        </p:txBody>
      </p:sp>
    </p:spTree>
    <p:extLst>
      <p:ext uri="{BB962C8B-B14F-4D97-AF65-F5344CB8AC3E}">
        <p14:creationId xmlns:p14="http://schemas.microsoft.com/office/powerpoint/2010/main" val="2614556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650789" y="169301"/>
            <a:ext cx="3031524" cy="584775"/>
          </a:xfrm>
          <a:prstGeom prst="rect">
            <a:avLst/>
          </a:prstGeom>
          <a:noFill/>
        </p:spPr>
        <p:txBody>
          <a:bodyPr wrap="square" rtlCol="0">
            <a:spAutoFit/>
          </a:bodyPr>
          <a:lstStyle/>
          <a:p>
            <a:r>
              <a:rPr lang="en-US" altLang="zh-CN" sz="3200" b="1" dirty="0"/>
              <a:t>Modeling</a:t>
            </a:r>
            <a:endParaRPr lang="zh-CN" altLang="en-US" sz="3200" b="1" dirty="0"/>
          </a:p>
        </p:txBody>
      </p:sp>
      <mc:AlternateContent xmlns:mc="http://schemas.openxmlformats.org/markup-compatibility/2006" xmlns:a14="http://schemas.microsoft.com/office/drawing/2010/main">
        <mc:Choice Requires="a14">
          <p:sp>
            <p:nvSpPr>
              <p:cNvPr id="2" name="矩形 1"/>
              <p:cNvSpPr/>
              <p:nvPr/>
            </p:nvSpPr>
            <p:spPr>
              <a:xfrm>
                <a:off x="650789" y="791179"/>
                <a:ext cx="11419142" cy="2876750"/>
              </a:xfrm>
              <a:prstGeom prst="rect">
                <a:avLst/>
              </a:prstGeom>
            </p:spPr>
            <p:txBody>
              <a:bodyPr wrap="square">
                <a:spAutoFit/>
              </a:bodyPr>
              <a:lstStyle/>
              <a:p>
                <a:r>
                  <a:rPr lang="zh-CN" altLang="en-US" b="1" dirty="0"/>
                  <a:t>Embedding Layer</a:t>
                </a:r>
                <a:endParaRPr lang="en-US" altLang="zh-CN" b="1" dirty="0"/>
              </a:p>
              <a:p>
                <a:endParaRPr lang="zh-CN" altLang="en-US" b="1" dirty="0"/>
              </a:p>
              <a:p>
                <a:pPr marL="342900" indent="-342900">
                  <a:buAutoNum type="arabicParenR"/>
                </a:pPr>
                <a:r>
                  <a:rPr lang="zh-CN" altLang="en-US" dirty="0"/>
                  <a:t>Given a path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zh-CN" altLang="en-US" dirty="0"/>
                  <a:t>, project the type (</a:t>
                </a:r>
                <a:r>
                  <a:rPr lang="en-US" altLang="zh-CN" dirty="0"/>
                  <a:t>e.g.</a:t>
                </a:r>
                <a:r>
                  <a:rPr lang="zh-CN" altLang="en-US" dirty="0"/>
                  <a:t> person or movie) and specific value (</a:t>
                </a:r>
                <a:r>
                  <a:rPr lang="en-US" altLang="zh-CN" dirty="0"/>
                  <a:t>e.g.</a:t>
                </a:r>
                <a:r>
                  <a:rPr lang="zh-CN" altLang="en-US" dirty="0"/>
                  <a:t> Peter Jackson or The Hobbit II) of each entity into two separate embedding vectors,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𝑙</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𝑑</m:t>
                        </m:r>
                      </m:sup>
                    </m:sSup>
                  </m:oMath>
                </a14:m>
                <a:r>
                  <a:rPr lang="zh-CN" altLang="en-US" dirty="0"/>
                  <a:t>and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𝑑</m:t>
                        </m:r>
                      </m:sup>
                    </m:sSup>
                  </m:oMath>
                </a14:m>
                <a:r>
                  <a:rPr lang="zh-CN" altLang="en-US" dirty="0"/>
                  <a:t>, where d is the embedding size. </a:t>
                </a:r>
                <a:endParaRPr lang="en-US" altLang="zh-CN" dirty="0"/>
              </a:p>
              <a:p>
                <a:pPr marL="342900" indent="-342900">
                  <a:buAutoNum type="arabicParenR"/>
                </a:pPr>
                <a:endParaRPr lang="en-US" altLang="zh-CN" dirty="0"/>
              </a:p>
              <a:p>
                <a:r>
                  <a:rPr lang="en-US" altLang="zh-CN" dirty="0"/>
                  <a:t>2) Each relation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𝑙</m:t>
                        </m:r>
                      </m:sub>
                    </m:sSub>
                  </m:oMath>
                </a14:m>
                <a:r>
                  <a:rPr lang="en-US" altLang="zh-CN" dirty="0"/>
                  <a:t>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en-US" altLang="zh-CN" dirty="0"/>
                  <a:t> is represented as an embedding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𝑙</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𝑑</m:t>
                        </m:r>
                      </m:sup>
                    </m:sSup>
                  </m:oMath>
                </a14:m>
                <a:r>
                  <a:rPr lang="en-US" altLang="zh-CN" dirty="0"/>
                  <a:t> and we obtain a set of </a:t>
                </a:r>
                <a:r>
                  <a:rPr lang="en-US" altLang="zh-CN" dirty="0" err="1"/>
                  <a:t>embeddings</a:t>
                </a:r>
                <a:r>
                  <a:rPr lang="en-US" altLang="zh-CN" dirty="0"/>
                  <a:t> for path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oMath>
                </a14:m>
                <a:r>
                  <a:rPr lang="en-US" altLang="zh-CN" dirty="0"/>
                  <a:t> ,</a:t>
                </a:r>
                <a14:m>
                  <m:oMath xmlns:m="http://schemas.openxmlformats.org/officeDocument/2006/math">
                    <m:r>
                      <a:rPr lang="en-US" altLang="zh-CN" b="0"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𝐿</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𝐿</m:t>
                        </m:r>
                      </m:sub>
                    </m:sSub>
                    <m:r>
                      <a:rPr lang="en-US" altLang="zh-CN" b="0" i="1" dirty="0" smtClean="0">
                        <a:latin typeface="Cambria Math" panose="02040503050406030204" pitchFamily="18" charset="0"/>
                      </a:rPr>
                      <m:t>]</m:t>
                    </m:r>
                  </m:oMath>
                </a14:m>
                <a:r>
                  <a:rPr lang="en-US" altLang="zh-CN" dirty="0"/>
                  <a:t>, where each element denotes an entity or a relation. </a:t>
                </a:r>
              </a:p>
              <a:p>
                <a:endParaRPr lang="en-US" altLang="zh-CN" dirty="0"/>
              </a:p>
              <a:p>
                <a:endParaRPr lang="en-US" altLang="zh-CN" dirty="0"/>
              </a:p>
              <a:p>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650789" y="791179"/>
                <a:ext cx="11419142" cy="2876750"/>
              </a:xfrm>
              <a:prstGeom prst="rect">
                <a:avLst/>
              </a:prstGeom>
              <a:blipFill rotWithShape="0">
                <a:blip r:embed="rId3"/>
                <a:stretch>
                  <a:fillRect l="-481" t="-1271"/>
                </a:stretch>
              </a:blipFill>
            </p:spPr>
            <p:txBody>
              <a:bodyPr/>
              <a:lstStyle/>
              <a:p>
                <a:r>
                  <a:rPr lang="zh-CN" altLang="en-US">
                    <a:noFill/>
                  </a:rPr>
                  <a:t> </a:t>
                </a:r>
              </a:p>
            </p:txBody>
          </p:sp>
        </mc:Fallback>
      </mc:AlternateContent>
      <p:sp>
        <p:nvSpPr>
          <p:cNvPr id="7" name="下箭头 6"/>
          <p:cNvSpPr/>
          <p:nvPr/>
        </p:nvSpPr>
        <p:spPr>
          <a:xfrm>
            <a:off x="5621482" y="2878282"/>
            <a:ext cx="436418" cy="820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1111826" y="3896590"/>
                <a:ext cx="10796155" cy="1846659"/>
              </a:xfrm>
              <a:prstGeom prst="rect">
                <a:avLst/>
              </a:prstGeom>
              <a:noFill/>
            </p:spPr>
            <p:txBody>
              <a:bodyPr wrap="square" rtlCol="0">
                <a:spAutoFit/>
              </a:bodyPr>
              <a:lstStyle/>
              <a:p>
                <a:r>
                  <a:rPr lang="en-US" altLang="zh-CN" dirty="0"/>
                  <a:t>Same entity-entity pairs may have different semantics due to different relations. These differences may reveal the diverse intents about the selection</a:t>
                </a:r>
              </a:p>
              <a:p>
                <a:endParaRPr lang="en-US" altLang="zh-CN" dirty="0"/>
              </a:p>
              <a:p>
                <a:r>
                  <a:rPr lang="en-US" altLang="zh-CN" dirty="0"/>
                  <a:t>e.g.  Without specifying the relation, the following two paths will be represented as the same </a:t>
                </a:r>
                <a:r>
                  <a:rPr lang="en-US" altLang="zh-CN" dirty="0" err="1"/>
                  <a:t>embeddings</a:t>
                </a:r>
                <a:endParaRPr lang="en-US" altLang="zh-CN" dirty="0"/>
              </a:p>
              <a:p>
                <a:endParaRPr lang="en-US" altLang="zh-CN" dirty="0"/>
              </a:p>
              <a:p>
                <a14:m>
                  <m:oMath xmlns:m="http://schemas.openxmlformats.org/officeDocument/2006/math">
                    <m:r>
                      <m:rPr>
                        <m:nor/>
                      </m:rPr>
                      <a:rPr lang="en-US" altLang="zh-CN" sz="2400" b="0" i="1" smtClean="0"/>
                      <m:t>   </m:t>
                    </m:r>
                    <m:r>
                      <m:rPr>
                        <m:nor/>
                      </m:rPr>
                      <a:rPr lang="en-US" altLang="zh-CN" sz="2400" i="1" smtClean="0">
                        <a:solidFill>
                          <a:schemeClr val="accent6"/>
                        </a:solidFill>
                      </a:rPr>
                      <m:t>(</m:t>
                    </m:r>
                    <m:r>
                      <m:rPr>
                        <m:nor/>
                      </m:rPr>
                      <a:rPr lang="en-US" altLang="zh-CN" sz="2400" i="1" smtClean="0">
                        <a:solidFill>
                          <a:schemeClr val="accent6"/>
                        </a:solidFill>
                      </a:rPr>
                      <m:t>Ed</m:t>
                    </m:r>
                    <m:r>
                      <m:rPr>
                        <m:nor/>
                      </m:rPr>
                      <a:rPr lang="en-US" altLang="zh-CN" sz="2400" i="1" smtClean="0">
                        <a:solidFill>
                          <a:schemeClr val="accent6"/>
                        </a:solidFill>
                      </a:rPr>
                      <m:t> </m:t>
                    </m:r>
                    <m:r>
                      <m:rPr>
                        <m:nor/>
                      </m:rPr>
                      <a:rPr lang="en-US" altLang="zh-CN" sz="2400" i="1" smtClean="0">
                        <a:solidFill>
                          <a:schemeClr val="accent6"/>
                        </a:solidFill>
                      </a:rPr>
                      <m:t>Sheeran</m:t>
                    </m:r>
                    <m:r>
                      <m:rPr>
                        <m:nor/>
                      </m:rPr>
                      <a:rPr lang="en-US" altLang="zh-CN" sz="2400" i="1" smtClean="0">
                        <a:solidFill>
                          <a:schemeClr val="accent6"/>
                        </a:solidFill>
                      </a:rPr>
                      <m:t>, </m:t>
                    </m:r>
                    <m:r>
                      <m:rPr>
                        <m:nor/>
                      </m:rPr>
                      <a:rPr lang="en-US" altLang="zh-CN" sz="2400" i="1" smtClean="0">
                        <a:solidFill>
                          <a:schemeClr val="accent6"/>
                        </a:solidFill>
                      </a:rPr>
                      <m:t>IsSingerOf</m:t>
                    </m:r>
                    <m:r>
                      <m:rPr>
                        <m:nor/>
                      </m:rPr>
                      <a:rPr lang="en-US" altLang="zh-CN" sz="2400" i="1" smtClean="0">
                        <a:solidFill>
                          <a:schemeClr val="accent6"/>
                        </a:solidFill>
                      </a:rPr>
                      <m:t>, </m:t>
                    </m:r>
                    <m:r>
                      <m:rPr>
                        <m:nor/>
                      </m:rPr>
                      <a:rPr lang="en-US" altLang="zh-CN" sz="2400" i="1" smtClean="0">
                        <a:solidFill>
                          <a:schemeClr val="accent6"/>
                        </a:solidFill>
                      </a:rPr>
                      <m:t>Shape</m:t>
                    </m:r>
                    <m:r>
                      <m:rPr>
                        <m:nor/>
                      </m:rPr>
                      <a:rPr lang="en-US" altLang="zh-CN" sz="2400" i="1" smtClean="0">
                        <a:solidFill>
                          <a:schemeClr val="accent6"/>
                        </a:solidFill>
                      </a:rPr>
                      <m:t> </m:t>
                    </m:r>
                    <m:r>
                      <m:rPr>
                        <m:nor/>
                      </m:rPr>
                      <a:rPr lang="en-US" altLang="zh-CN" sz="2400" i="1" smtClean="0">
                        <a:solidFill>
                          <a:schemeClr val="accent6"/>
                        </a:solidFill>
                      </a:rPr>
                      <m:t>of</m:t>
                    </m:r>
                    <m:r>
                      <m:rPr>
                        <m:nor/>
                      </m:rPr>
                      <a:rPr lang="en-US" altLang="zh-CN" sz="2400" i="1" smtClean="0">
                        <a:solidFill>
                          <a:schemeClr val="accent6"/>
                        </a:solidFill>
                      </a:rPr>
                      <m:t> </m:t>
                    </m:r>
                    <m:r>
                      <m:rPr>
                        <m:nor/>
                      </m:rPr>
                      <a:rPr lang="en-US" altLang="zh-CN" sz="2400" i="1" smtClean="0">
                        <a:solidFill>
                          <a:schemeClr val="accent6"/>
                        </a:solidFill>
                      </a:rPr>
                      <m:t>You</m:t>
                    </m:r>
                    <m:r>
                      <m:rPr>
                        <m:nor/>
                      </m:rPr>
                      <a:rPr lang="en-US" altLang="zh-CN" sz="2400" i="1" smtClean="0">
                        <a:solidFill>
                          <a:schemeClr val="accent6"/>
                        </a:solidFill>
                      </a:rPr>
                      <m:t>)</m:t>
                    </m:r>
                  </m:oMath>
                </a14:m>
                <a:r>
                  <a:rPr lang="zh-CN" altLang="en-US" sz="2400" i="1" dirty="0">
                    <a:solidFill>
                      <a:schemeClr val="accent6"/>
                    </a:solidFill>
                  </a:rPr>
                  <a:t> </a:t>
                </a:r>
                <a:r>
                  <a:rPr lang="en-US" altLang="zh-CN" sz="2400" i="1" dirty="0">
                    <a:solidFill>
                      <a:schemeClr val="accent6"/>
                    </a:solidFill>
                  </a:rPr>
                  <a:t>&amp; (Ed </a:t>
                </a:r>
                <a:r>
                  <a:rPr lang="en-US" altLang="zh-CN" sz="2400" i="1" dirty="0" err="1">
                    <a:solidFill>
                      <a:schemeClr val="accent6"/>
                    </a:solidFill>
                  </a:rPr>
                  <a:t>Sheeran</a:t>
                </a:r>
                <a:r>
                  <a:rPr lang="en-US" altLang="zh-CN" sz="2400" i="1" dirty="0">
                    <a:solidFill>
                      <a:schemeClr val="accent6"/>
                    </a:solidFill>
                  </a:rPr>
                  <a:t>, </a:t>
                </a:r>
                <a:r>
                  <a:rPr lang="en-US" altLang="zh-CN" sz="2400" i="1" dirty="0" err="1">
                    <a:solidFill>
                      <a:schemeClr val="accent6"/>
                    </a:solidFill>
                  </a:rPr>
                  <a:t>IsSongwriterOf</a:t>
                </a:r>
                <a:r>
                  <a:rPr lang="en-US" altLang="zh-CN" sz="2400" i="1" dirty="0">
                    <a:solidFill>
                      <a:schemeClr val="accent6"/>
                    </a:solidFill>
                  </a:rPr>
                  <a:t>, Shape of You)</a:t>
                </a:r>
                <a:endParaRPr lang="zh-CN" altLang="en-US" sz="2400" i="1" dirty="0">
                  <a:solidFill>
                    <a:schemeClr val="accent6"/>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111826" y="3896590"/>
                <a:ext cx="10796155" cy="1846659"/>
              </a:xfrm>
              <a:prstGeom prst="rect">
                <a:avLst/>
              </a:prstGeom>
              <a:blipFill rotWithShape="0">
                <a:blip r:embed="rId4"/>
                <a:stretch>
                  <a:fillRect l="-452" t="-1650" r="-226" b="-66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567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894916" y="508390"/>
            <a:ext cx="3031524" cy="584775"/>
          </a:xfrm>
          <a:prstGeom prst="rect">
            <a:avLst/>
          </a:prstGeom>
          <a:noFill/>
        </p:spPr>
        <p:txBody>
          <a:bodyPr wrap="square" rtlCol="0">
            <a:spAutoFit/>
          </a:bodyPr>
          <a:lstStyle/>
          <a:p>
            <a:r>
              <a:rPr lang="en-US" altLang="zh-CN" sz="3200" b="1" dirty="0"/>
              <a:t>Modeling</a:t>
            </a:r>
            <a:endParaRPr lang="zh-CN" altLang="en-US" sz="3200" b="1" dirty="0"/>
          </a:p>
        </p:txBody>
      </p:sp>
      <p:sp>
        <p:nvSpPr>
          <p:cNvPr id="6" name="矩形 5"/>
          <p:cNvSpPr/>
          <p:nvPr/>
        </p:nvSpPr>
        <p:spPr>
          <a:xfrm>
            <a:off x="894916" y="1154720"/>
            <a:ext cx="11419142" cy="1200329"/>
          </a:xfrm>
          <a:prstGeom prst="rect">
            <a:avLst/>
          </a:prstGeom>
        </p:spPr>
        <p:txBody>
          <a:bodyPr wrap="square">
            <a:spAutoFit/>
          </a:bodyPr>
          <a:lstStyle/>
          <a:p>
            <a:r>
              <a:rPr lang="en-US" altLang="zh-CN" b="1" dirty="0"/>
              <a:t>LSTM </a:t>
            </a:r>
            <a:r>
              <a:rPr lang="zh-CN" altLang="en-US" b="1" dirty="0"/>
              <a:t>Layer</a:t>
            </a:r>
            <a:endParaRPr lang="en-US" altLang="zh-CN" b="1" dirty="0"/>
          </a:p>
          <a:p>
            <a:pPr marL="285750" indent="-285750">
              <a:buFont typeface="Arial" panose="020B0604020202020204" pitchFamily="34" charset="0"/>
              <a:buChar char="•"/>
            </a:pPr>
            <a:r>
              <a:rPr lang="en-US" altLang="zh-CN" b="1" dirty="0"/>
              <a:t>Employ LSTM model to explore the sequential information</a:t>
            </a:r>
          </a:p>
          <a:p>
            <a:pPr marL="285750" indent="-285750">
              <a:buFont typeface="Arial" panose="020B0604020202020204" pitchFamily="34" charset="0"/>
              <a:buChar char="•"/>
            </a:pPr>
            <a:r>
              <a:rPr lang="en-US" altLang="zh-CN" b="1" dirty="0"/>
              <a:t>Generate a single representation for encoding holistic semantics based on embedding sequence of a path</a:t>
            </a:r>
          </a:p>
          <a:p>
            <a:pPr marL="285750" indent="-285750">
              <a:buFont typeface="Arial" panose="020B0604020202020204" pitchFamily="34" charset="0"/>
              <a:buChar char="•"/>
            </a:pPr>
            <a:r>
              <a:rPr lang="en-US" altLang="zh-CN" b="1" dirty="0"/>
              <a:t>The long-term sequential pattern is also used to estimate the confidence of the “interact” relation</a:t>
            </a:r>
            <a:endParaRPr lang="zh-CN" altLang="en-US" b="1" dirty="0"/>
          </a:p>
        </p:txBody>
      </p:sp>
      <p:pic>
        <p:nvPicPr>
          <p:cNvPr id="7" name="图片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40689" y="2355050"/>
            <a:ext cx="4791075" cy="819150"/>
          </a:xfrm>
          <a:prstGeom prst="rect">
            <a:avLst/>
          </a:prstGeom>
        </p:spPr>
      </p:pic>
      <p:sp>
        <p:nvSpPr>
          <p:cNvPr id="9" name="矩形 8"/>
          <p:cNvSpPr/>
          <p:nvPr/>
        </p:nvSpPr>
        <p:spPr>
          <a:xfrm>
            <a:off x="1610591" y="3174199"/>
            <a:ext cx="8624454" cy="646331"/>
          </a:xfrm>
          <a:prstGeom prst="rect">
            <a:avLst/>
          </a:prstGeom>
        </p:spPr>
        <p:txBody>
          <a:bodyPr wrap="square">
            <a:spAutoFit/>
          </a:bodyPr>
          <a:lstStyle/>
          <a:p>
            <a:r>
              <a:rPr lang="en-US" altLang="zh-CN" dirty="0"/>
              <a:t>input vector contains 1) sequential information, 2)  the semantic information of the entity and its relation to the next entity.</a:t>
            </a:r>
            <a:endParaRPr lang="zh-CN" altLang="en-US" dirty="0"/>
          </a:p>
        </p:txBody>
      </p:sp>
      <p:pic>
        <p:nvPicPr>
          <p:cNvPr id="10" name="图片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35951" y="3896591"/>
            <a:ext cx="4400550" cy="2286000"/>
          </a:xfrm>
          <a:prstGeom prst="rect">
            <a:avLst/>
          </a:prstGeom>
        </p:spPr>
      </p:pic>
    </p:spTree>
    <p:extLst>
      <p:ext uri="{BB962C8B-B14F-4D97-AF65-F5344CB8AC3E}">
        <p14:creationId xmlns:p14="http://schemas.microsoft.com/office/powerpoint/2010/main" val="2751154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928581" y="989336"/>
            <a:ext cx="3031524" cy="584775"/>
          </a:xfrm>
          <a:prstGeom prst="rect">
            <a:avLst/>
          </a:prstGeom>
          <a:noFill/>
        </p:spPr>
        <p:txBody>
          <a:bodyPr wrap="square" rtlCol="0">
            <a:spAutoFit/>
          </a:bodyPr>
          <a:lstStyle/>
          <a:p>
            <a:r>
              <a:rPr lang="en-US" altLang="zh-CN" sz="3200" b="1" dirty="0"/>
              <a:t>Modeling</a:t>
            </a:r>
            <a:endParaRPr lang="zh-CN" altLang="en-US" sz="3200" b="1" dirty="0"/>
          </a:p>
        </p:txBody>
      </p:sp>
      <p:sp>
        <p:nvSpPr>
          <p:cNvPr id="9" name="矩形 8"/>
          <p:cNvSpPr/>
          <p:nvPr/>
        </p:nvSpPr>
        <p:spPr>
          <a:xfrm>
            <a:off x="1148500" y="2633482"/>
            <a:ext cx="11419142" cy="646331"/>
          </a:xfrm>
          <a:prstGeom prst="rect">
            <a:avLst/>
          </a:prstGeom>
        </p:spPr>
        <p:txBody>
          <a:bodyPr wrap="square">
            <a:spAutoFit/>
          </a:bodyPr>
          <a:lstStyle/>
          <a:p>
            <a:r>
              <a:rPr lang="en-US" altLang="zh-CN" b="1" dirty="0"/>
              <a:t>LSTM </a:t>
            </a:r>
            <a:r>
              <a:rPr lang="zh-CN" altLang="en-US" b="1" dirty="0"/>
              <a:t>Layer</a:t>
            </a:r>
            <a:endParaRPr lang="en-US" altLang="zh-CN" b="1" dirty="0"/>
          </a:p>
          <a:p>
            <a:endParaRPr lang="zh-CN" altLang="en-US" b="1" dirty="0"/>
          </a:p>
        </p:txBody>
      </p:sp>
      <p:sp>
        <p:nvSpPr>
          <p:cNvPr id="2" name="矩形 1"/>
          <p:cNvSpPr/>
          <p:nvPr/>
        </p:nvSpPr>
        <p:spPr>
          <a:xfrm>
            <a:off x="2785074" y="3235517"/>
            <a:ext cx="5309708" cy="707886"/>
          </a:xfrm>
          <a:prstGeom prst="rect">
            <a:avLst/>
          </a:prstGeom>
        </p:spPr>
        <p:txBody>
          <a:bodyPr wrap="square">
            <a:spAutoFit/>
          </a:bodyPr>
          <a:lstStyle/>
          <a:p>
            <a:r>
              <a:rPr lang="en-US" altLang="zh-CN" sz="2000" dirty="0"/>
              <a:t>predict the plausibility of </a:t>
            </a:r>
            <a:r>
              <a:rPr lang="en-US" altLang="zh-CN" sz="2000" b="1" i="1" dirty="0"/>
              <a:t>τ = (u, interact, </a:t>
            </a:r>
            <a:r>
              <a:rPr lang="en-US" altLang="zh-CN" sz="2000" b="1" i="1" dirty="0" err="1"/>
              <a:t>i</a:t>
            </a:r>
            <a:r>
              <a:rPr lang="en-US" altLang="zh-CN" sz="2000" b="1" i="1" dirty="0"/>
              <a:t>)</a:t>
            </a:r>
            <a:endParaRPr lang="zh-CN" altLang="en-US" sz="2000" b="1" i="1" dirty="0"/>
          </a:p>
          <a:p>
            <a:endParaRPr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58507" y="3943403"/>
            <a:ext cx="3581400" cy="542925"/>
          </a:xfrm>
          <a:prstGeom prst="rect">
            <a:avLst/>
          </a:prstGeom>
        </p:spPr>
      </p:pic>
      <p:sp>
        <p:nvSpPr>
          <p:cNvPr id="4" name="矩形 3"/>
          <p:cNvSpPr/>
          <p:nvPr/>
        </p:nvSpPr>
        <p:spPr>
          <a:xfrm>
            <a:off x="2680902" y="4813781"/>
            <a:ext cx="6096000" cy="646331"/>
          </a:xfrm>
          <a:prstGeom prst="rect">
            <a:avLst/>
          </a:prstGeom>
        </p:spPr>
        <p:txBody>
          <a:bodyPr>
            <a:spAutoFit/>
          </a:bodyPr>
          <a:lstStyle/>
          <a:p>
            <a:r>
              <a:rPr lang="en-US" altLang="zh-CN" dirty="0"/>
              <a:t>two fully-connected layers are adopted to project the final state into the predictive score for output</a:t>
            </a:r>
            <a:endParaRPr lang="zh-CN" altLang="en-US" dirty="0"/>
          </a:p>
        </p:txBody>
      </p:sp>
    </p:spTree>
    <p:extLst>
      <p:ext uri="{BB962C8B-B14F-4D97-AF65-F5344CB8AC3E}">
        <p14:creationId xmlns:p14="http://schemas.microsoft.com/office/powerpoint/2010/main" val="292044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650789" y="169301"/>
            <a:ext cx="3031524" cy="584775"/>
          </a:xfrm>
          <a:prstGeom prst="rect">
            <a:avLst/>
          </a:prstGeom>
          <a:noFill/>
        </p:spPr>
        <p:txBody>
          <a:bodyPr wrap="square" rtlCol="0">
            <a:spAutoFit/>
          </a:bodyPr>
          <a:lstStyle/>
          <a:p>
            <a:r>
              <a:rPr lang="en-US" altLang="zh-CN" sz="3200" b="1" dirty="0"/>
              <a:t>Modeling</a:t>
            </a:r>
            <a:endParaRPr lang="zh-CN" altLang="en-US" sz="3200" b="1" dirty="0"/>
          </a:p>
        </p:txBody>
      </p:sp>
      <p:sp>
        <p:nvSpPr>
          <p:cNvPr id="9" name="矩形 8"/>
          <p:cNvSpPr/>
          <p:nvPr/>
        </p:nvSpPr>
        <p:spPr>
          <a:xfrm>
            <a:off x="650789" y="834137"/>
            <a:ext cx="11419142" cy="646331"/>
          </a:xfrm>
          <a:prstGeom prst="rect">
            <a:avLst/>
          </a:prstGeom>
        </p:spPr>
        <p:txBody>
          <a:bodyPr wrap="square">
            <a:spAutoFit/>
          </a:bodyPr>
          <a:lstStyle/>
          <a:p>
            <a:r>
              <a:rPr lang="en-US" altLang="zh-CN" b="1" dirty="0"/>
              <a:t>Weighted Pooling </a:t>
            </a:r>
            <a:r>
              <a:rPr lang="zh-CN" altLang="en-US" b="1" dirty="0"/>
              <a:t>Layer</a:t>
            </a:r>
            <a:endParaRPr lang="en-US" altLang="zh-CN" b="1" dirty="0"/>
          </a:p>
          <a:p>
            <a:endParaRPr lang="zh-CN" altLang="en-US" b="1" dirty="0"/>
          </a:p>
        </p:txBody>
      </p:sp>
      <mc:AlternateContent xmlns:mc="http://schemas.openxmlformats.org/markup-compatibility/2006" xmlns:a14="http://schemas.microsoft.com/office/drawing/2010/main">
        <mc:Choice Requires="a14">
          <p:sp>
            <p:nvSpPr>
              <p:cNvPr id="5" name="文本框 4"/>
              <p:cNvSpPr txBox="1"/>
              <p:nvPr/>
            </p:nvSpPr>
            <p:spPr>
              <a:xfrm>
                <a:off x="966354" y="1480468"/>
                <a:ext cx="9424555" cy="1200329"/>
              </a:xfrm>
              <a:prstGeom prst="rect">
                <a:avLst/>
              </a:prstGeom>
              <a:noFill/>
            </p:spPr>
            <p:txBody>
              <a:bodyPr wrap="square" rtlCol="0">
                <a:spAutoFit/>
              </a:bodyPr>
              <a:lstStyle/>
              <a:p>
                <a:r>
                  <a:rPr lang="en-US" altLang="zh-CN" dirty="0"/>
                  <a:t>Set of paths connecting user-item entity pair: P(</a:t>
                </a:r>
                <a:r>
                  <a:rPr lang="en-US" altLang="zh-CN" dirty="0" err="1"/>
                  <a:t>u,i</a:t>
                </a:r>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2</m:t>
                        </m:r>
                      </m:sub>
                    </m:sSub>
                  </m:oMath>
                </a14:m>
                <a:r>
                  <a:rPr lang="en-US" altLang="zh-CN" dirty="0"/>
                  <a:t>, · · · ,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𝑘</m:t>
                        </m:r>
                      </m:sub>
                    </m:sSub>
                  </m:oMath>
                </a14:m>
                <a:r>
                  <a:rPr lang="en-US" altLang="zh-CN" dirty="0"/>
                  <a:t>}</a:t>
                </a:r>
              </a:p>
              <a:p>
                <a:endParaRPr lang="en-US" altLang="zh-CN" dirty="0"/>
              </a:p>
              <a:p>
                <a:r>
                  <a:rPr lang="en-US" altLang="zh-CN" dirty="0"/>
                  <a:t>Predictive scores for K paths:  S =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oMath>
                </a14:m>
                <a:r>
                  <a:rPr lang="en-US" altLang="zh-CN" dirty="0"/>
                  <a:t>, · · ·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𝑘</m:t>
                        </m:r>
                      </m:sub>
                    </m:sSub>
                  </m:oMath>
                </a14:m>
                <a:r>
                  <a:rPr lang="en-US" altLang="zh-CN" dirty="0"/>
                  <a:t>}</a:t>
                </a:r>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966354" y="1480468"/>
                <a:ext cx="9424555" cy="1200329"/>
              </a:xfrm>
              <a:prstGeom prst="rect">
                <a:avLst/>
              </a:prstGeom>
              <a:blipFill rotWithShape="0">
                <a:blip r:embed="rId2"/>
                <a:stretch>
                  <a:fillRect l="-582" t="-3046"/>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4469107" y="3169610"/>
            <a:ext cx="2419048" cy="1009524"/>
          </a:xfrm>
          <a:prstGeom prst="rect">
            <a:avLst/>
          </a:prstGeom>
        </p:spPr>
      </p:pic>
      <p:sp>
        <p:nvSpPr>
          <p:cNvPr id="7" name="矩形 6"/>
          <p:cNvSpPr/>
          <p:nvPr/>
        </p:nvSpPr>
        <p:spPr>
          <a:xfrm>
            <a:off x="1059611" y="2800278"/>
            <a:ext cx="5957978" cy="369332"/>
          </a:xfrm>
          <a:prstGeom prst="rect">
            <a:avLst/>
          </a:prstGeom>
        </p:spPr>
        <p:txBody>
          <a:bodyPr wrap="none">
            <a:spAutoFit/>
          </a:bodyPr>
          <a:lstStyle/>
          <a:p>
            <a:r>
              <a:rPr lang="en-US" altLang="zh-CN" dirty="0"/>
              <a:t>final prediction could be the average of the scores of all paths</a:t>
            </a:r>
            <a:endParaRPr lang="zh-CN" altLang="en-US" dirty="0"/>
          </a:p>
        </p:txBody>
      </p:sp>
      <p:sp>
        <p:nvSpPr>
          <p:cNvPr id="8" name="文本框 7"/>
          <p:cNvSpPr txBox="1"/>
          <p:nvPr/>
        </p:nvSpPr>
        <p:spPr>
          <a:xfrm>
            <a:off x="9009178" y="3169610"/>
            <a:ext cx="2576945" cy="646331"/>
          </a:xfrm>
          <a:prstGeom prst="rect">
            <a:avLst/>
          </a:prstGeom>
          <a:noFill/>
        </p:spPr>
        <p:txBody>
          <a:bodyPr wrap="square" rtlCol="0">
            <a:spAutoFit/>
          </a:bodyPr>
          <a:lstStyle/>
          <a:p>
            <a:r>
              <a:rPr lang="en-US" altLang="zh-CN" dirty="0"/>
              <a:t>Fails to specify importance of each path</a:t>
            </a:r>
            <a:endParaRPr lang="zh-CN" altLang="en-US" dirty="0"/>
          </a:p>
        </p:txBody>
      </p:sp>
      <p:sp>
        <p:nvSpPr>
          <p:cNvPr id="10" name="右箭头 9"/>
          <p:cNvSpPr/>
          <p:nvPr/>
        </p:nvSpPr>
        <p:spPr>
          <a:xfrm rot="10423506">
            <a:off x="7460293" y="3269256"/>
            <a:ext cx="976745" cy="504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5403273" y="4179134"/>
            <a:ext cx="540327" cy="735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13066" y="4819326"/>
            <a:ext cx="5738494" cy="369332"/>
          </a:xfrm>
          <a:prstGeom prst="rect">
            <a:avLst/>
          </a:prstGeom>
        </p:spPr>
        <p:txBody>
          <a:bodyPr wrap="none">
            <a:spAutoFit/>
          </a:bodyPr>
          <a:lstStyle/>
          <a:p>
            <a:r>
              <a:rPr lang="en-US" altLang="zh-CN" dirty="0"/>
              <a:t>weighted pooling operation to aggregate scores of all paths</a:t>
            </a:r>
            <a:endParaRPr lang="zh-CN" altLang="en-US" dirty="0"/>
          </a:p>
        </p:txBody>
      </p:sp>
      <p:sp>
        <p:nvSpPr>
          <p:cNvPr id="14" name="右箭头 13"/>
          <p:cNvSpPr/>
          <p:nvPr/>
        </p:nvSpPr>
        <p:spPr>
          <a:xfrm>
            <a:off x="5948887" y="5513078"/>
            <a:ext cx="1242444" cy="529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7435633" y="5546192"/>
            <a:ext cx="3104762" cy="438095"/>
          </a:xfrm>
          <a:prstGeom prst="rect">
            <a:avLst/>
          </a:prstGeom>
        </p:spPr>
      </p:pic>
      <p:sp>
        <p:nvSpPr>
          <p:cNvPr id="16" name="矩形 15"/>
          <p:cNvSpPr/>
          <p:nvPr/>
        </p:nvSpPr>
        <p:spPr>
          <a:xfrm>
            <a:off x="7790557" y="4819326"/>
            <a:ext cx="2159630" cy="369332"/>
          </a:xfrm>
          <a:prstGeom prst="rect">
            <a:avLst/>
          </a:prstGeom>
        </p:spPr>
        <p:txBody>
          <a:bodyPr wrap="none">
            <a:spAutoFit/>
          </a:bodyPr>
          <a:lstStyle/>
          <a:p>
            <a:r>
              <a:rPr lang="en-US" altLang="zh-CN" dirty="0"/>
              <a:t>final prediction score</a:t>
            </a:r>
            <a:endParaRPr lang="zh-CN" altLang="en-US" dirty="0"/>
          </a:p>
        </p:txBody>
      </p:sp>
      <p:pic>
        <p:nvPicPr>
          <p:cNvPr id="17" name="图片 16"/>
          <p:cNvPicPr>
            <a:picLocks noChangeAspect="1"/>
          </p:cNvPicPr>
          <p:nvPr/>
        </p:nvPicPr>
        <p:blipFill>
          <a:blip r:embed="rId5"/>
          <a:stretch>
            <a:fillRect/>
          </a:stretch>
        </p:blipFill>
        <p:spPr>
          <a:xfrm>
            <a:off x="1083879" y="5278046"/>
            <a:ext cx="4742857" cy="1000000"/>
          </a:xfrm>
          <a:prstGeom prst="rect">
            <a:avLst/>
          </a:prstGeom>
        </p:spPr>
      </p:pic>
      <p:sp>
        <p:nvSpPr>
          <p:cNvPr id="18" name="矩形 17"/>
          <p:cNvSpPr/>
          <p:nvPr/>
        </p:nvSpPr>
        <p:spPr>
          <a:xfrm>
            <a:off x="921589" y="6396335"/>
            <a:ext cx="6096000" cy="461665"/>
          </a:xfrm>
          <a:prstGeom prst="rect">
            <a:avLst/>
          </a:prstGeom>
        </p:spPr>
        <p:txBody>
          <a:bodyPr>
            <a:spAutoFit/>
          </a:bodyPr>
          <a:lstStyle/>
          <a:p>
            <a:r>
              <a:rPr lang="en-US" altLang="zh-CN" sz="1200" dirty="0">
                <a:solidFill>
                  <a:schemeClr val="accent6"/>
                </a:solidFill>
              </a:rPr>
              <a:t>when setting γ → 0, the pooling function can degenerate to max-pooling; whereas, it can degrade to mean-pooling by setting γ → ∞.</a:t>
            </a:r>
            <a:endParaRPr lang="zh-CN" altLang="en-US" sz="1200" dirty="0">
              <a:solidFill>
                <a:schemeClr val="accent6"/>
              </a:solidFill>
            </a:endParaRPr>
          </a:p>
        </p:txBody>
      </p:sp>
    </p:spTree>
    <p:extLst>
      <p:ext uri="{BB962C8B-B14F-4D97-AF65-F5344CB8AC3E}">
        <p14:creationId xmlns:p14="http://schemas.microsoft.com/office/powerpoint/2010/main" val="287572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846399" y="863782"/>
            <a:ext cx="3031524" cy="584775"/>
          </a:xfrm>
          <a:prstGeom prst="rect">
            <a:avLst/>
          </a:prstGeom>
          <a:noFill/>
        </p:spPr>
        <p:txBody>
          <a:bodyPr wrap="square" rtlCol="0">
            <a:spAutoFit/>
          </a:bodyPr>
          <a:lstStyle/>
          <a:p>
            <a:r>
              <a:rPr lang="en-US" altLang="zh-CN" sz="3200" b="1" dirty="0"/>
              <a:t>Modeling</a:t>
            </a:r>
            <a:endParaRPr lang="zh-CN" altLang="en-US" sz="3200" b="1" dirty="0"/>
          </a:p>
        </p:txBody>
      </p:sp>
      <p:sp>
        <p:nvSpPr>
          <p:cNvPr id="9" name="矩形 8"/>
          <p:cNvSpPr/>
          <p:nvPr/>
        </p:nvSpPr>
        <p:spPr>
          <a:xfrm>
            <a:off x="846399" y="2246248"/>
            <a:ext cx="11419142" cy="646331"/>
          </a:xfrm>
          <a:prstGeom prst="rect">
            <a:avLst/>
          </a:prstGeom>
        </p:spPr>
        <p:txBody>
          <a:bodyPr wrap="square">
            <a:spAutoFit/>
          </a:bodyPr>
          <a:lstStyle/>
          <a:p>
            <a:r>
              <a:rPr lang="en-US" altLang="zh-CN" b="1" dirty="0"/>
              <a:t>Learning</a:t>
            </a:r>
          </a:p>
          <a:p>
            <a:endParaRPr lang="zh-CN" altLang="en-US" b="1" dirty="0"/>
          </a:p>
        </p:txBody>
      </p:sp>
      <p:sp>
        <p:nvSpPr>
          <p:cNvPr id="2" name="文本框 1"/>
          <p:cNvSpPr txBox="1"/>
          <p:nvPr/>
        </p:nvSpPr>
        <p:spPr>
          <a:xfrm>
            <a:off x="846399" y="2746131"/>
            <a:ext cx="9324975"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Treat the recommender learning task as a binary classification problem (observed user-item interaction is assigned a target value 1, otherwise 0 )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Use the </a:t>
            </a:r>
            <a:r>
              <a:rPr lang="en-US" altLang="zh-CN" dirty="0" err="1"/>
              <a:t>pointwise</a:t>
            </a:r>
            <a:r>
              <a:rPr lang="en-US" altLang="zh-CN" dirty="0"/>
              <a:t> learning methods to learn the parameters of our model.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objective function</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pic>
        <p:nvPicPr>
          <p:cNvPr id="3" name="图片 2"/>
          <p:cNvPicPr>
            <a:picLocks noChangeAspect="1"/>
          </p:cNvPicPr>
          <p:nvPr/>
        </p:nvPicPr>
        <p:blipFill>
          <a:blip r:embed="rId3"/>
          <a:stretch>
            <a:fillRect/>
          </a:stretch>
        </p:blipFill>
        <p:spPr>
          <a:xfrm>
            <a:off x="3182697" y="5078696"/>
            <a:ext cx="5400000" cy="800000"/>
          </a:xfrm>
          <a:prstGeom prst="rect">
            <a:avLst/>
          </a:prstGeom>
        </p:spPr>
      </p:pic>
    </p:spTree>
    <p:extLst>
      <p:ext uri="{BB962C8B-B14F-4D97-AF65-F5344CB8AC3E}">
        <p14:creationId xmlns:p14="http://schemas.microsoft.com/office/powerpoint/2010/main" val="1504504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130836" y="2344133"/>
            <a:ext cx="5041799" cy="2585323"/>
          </a:xfrm>
          <a:prstGeom prst="rect">
            <a:avLst/>
          </a:prstGeom>
        </p:spPr>
        <p:txBody>
          <a:bodyPr wrap="square">
            <a:spAutoFit/>
          </a:bodyPr>
          <a:lstStyle/>
          <a:p>
            <a:r>
              <a:rPr lang="en-US" altLang="zh-CN" dirty="0"/>
              <a:t>Datasets</a:t>
            </a:r>
            <a:r>
              <a:rPr lang="zh-CN" altLang="en-US" dirty="0"/>
              <a:t>:</a:t>
            </a:r>
            <a:endParaRPr lang="en-US" altLang="zh-CN" dirty="0"/>
          </a:p>
          <a:p>
            <a:pPr marL="342900" indent="-342900">
              <a:buAutoNum type="arabicParenBoth"/>
            </a:pPr>
            <a:r>
              <a:rPr lang="en-US" altLang="zh-CN" dirty="0"/>
              <a:t>Movie recommendation:</a:t>
            </a:r>
            <a:r>
              <a:rPr lang="zh-CN" altLang="en-US" dirty="0"/>
              <a:t> </a:t>
            </a:r>
            <a:r>
              <a:rPr lang="en-US" altLang="zh-CN" dirty="0"/>
              <a:t>MovieLens-1M (user-item interaction data) and </a:t>
            </a:r>
            <a:r>
              <a:rPr lang="en-US" altLang="zh-CN" dirty="0" err="1"/>
              <a:t>IMDb</a:t>
            </a:r>
            <a:r>
              <a:rPr lang="en-US" altLang="zh-CN" dirty="0"/>
              <a:t> (serves as the KG part contains movie information such as genre, actor, director and writer) datasets (linked by the titles and release dates of movies)</a:t>
            </a:r>
          </a:p>
          <a:p>
            <a:pPr marL="342900" indent="-342900">
              <a:buAutoNum type="arabicParenBoth"/>
            </a:pPr>
            <a:r>
              <a:rPr lang="en-US" altLang="zh-CN" dirty="0"/>
              <a:t>Music recommendation: </a:t>
            </a:r>
            <a:r>
              <a:rPr lang="en-US" altLang="zh-CN" dirty="0" err="1"/>
              <a:t>KKBox</a:t>
            </a:r>
            <a:r>
              <a:rPr lang="en-US" altLang="zh-CN" dirty="0"/>
              <a:t> (includes user-item interaction data and contains the description of music like singer songwriter and genre).</a:t>
            </a:r>
            <a:endParaRPr lang="zh-CN" altLang="en-US" dirty="0"/>
          </a:p>
        </p:txBody>
      </p:sp>
      <p:sp>
        <p:nvSpPr>
          <p:cNvPr id="88" name="文本框 87"/>
          <p:cNvSpPr txBox="1"/>
          <p:nvPr/>
        </p:nvSpPr>
        <p:spPr>
          <a:xfrm>
            <a:off x="839048" y="922336"/>
            <a:ext cx="3031524" cy="584775"/>
          </a:xfrm>
          <a:prstGeom prst="rect">
            <a:avLst/>
          </a:prstGeom>
          <a:noFill/>
        </p:spPr>
        <p:txBody>
          <a:bodyPr wrap="square" rtlCol="0">
            <a:spAutoFit/>
          </a:bodyPr>
          <a:lstStyle/>
          <a:p>
            <a:r>
              <a:rPr lang="en-US" altLang="zh-CN" sz="3200" b="1" dirty="0"/>
              <a:t>Experiments</a:t>
            </a:r>
            <a:endParaRPr lang="zh-CN" altLang="en-US" sz="3200" b="1" dirty="0"/>
          </a:p>
        </p:txBody>
      </p:sp>
      <p:pic>
        <p:nvPicPr>
          <p:cNvPr id="2" name="图片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73393" y="2431023"/>
            <a:ext cx="6238875" cy="3533775"/>
          </a:xfrm>
          <a:prstGeom prst="rect">
            <a:avLst/>
          </a:prstGeom>
        </p:spPr>
      </p:pic>
    </p:spTree>
    <p:extLst>
      <p:ext uri="{BB962C8B-B14F-4D97-AF65-F5344CB8AC3E}">
        <p14:creationId xmlns:p14="http://schemas.microsoft.com/office/powerpoint/2010/main" val="400191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865942" y="868548"/>
            <a:ext cx="3031524" cy="584775"/>
          </a:xfrm>
          <a:prstGeom prst="rect">
            <a:avLst/>
          </a:prstGeom>
          <a:noFill/>
        </p:spPr>
        <p:txBody>
          <a:bodyPr wrap="square" rtlCol="0">
            <a:spAutoFit/>
          </a:bodyPr>
          <a:lstStyle/>
          <a:p>
            <a:r>
              <a:rPr lang="en-US" altLang="zh-CN" sz="3200" b="1" dirty="0"/>
              <a:t>Experiments</a:t>
            </a:r>
            <a:endParaRPr lang="zh-CN" altLang="en-US" sz="3200" b="1" dirty="0"/>
          </a:p>
        </p:txBody>
      </p:sp>
      <p:sp>
        <p:nvSpPr>
          <p:cNvPr id="5" name="矩形 4"/>
          <p:cNvSpPr/>
          <p:nvPr/>
        </p:nvSpPr>
        <p:spPr>
          <a:xfrm>
            <a:off x="410195" y="2609406"/>
            <a:ext cx="4493499" cy="2031325"/>
          </a:xfrm>
          <a:prstGeom prst="rect">
            <a:avLst/>
          </a:prstGeom>
        </p:spPr>
        <p:txBody>
          <a:bodyPr wrap="square">
            <a:spAutoFit/>
          </a:bodyPr>
          <a:lstStyle/>
          <a:p>
            <a:r>
              <a:rPr lang="en-US" altLang="zh-CN" dirty="0"/>
              <a:t>Evaluation Metrics</a:t>
            </a:r>
            <a:r>
              <a:rPr lang="zh-CN" altLang="en-US" dirty="0"/>
              <a:t>:</a:t>
            </a:r>
            <a:endParaRPr lang="en-US" altLang="zh-CN" dirty="0"/>
          </a:p>
          <a:p>
            <a:pPr marL="342900" indent="-342900">
              <a:buAutoNum type="arabicParenBoth"/>
            </a:pPr>
            <a:r>
              <a:rPr lang="en-US" altLang="zh-CN" dirty="0" err="1"/>
              <a:t>hit@K</a:t>
            </a:r>
            <a:r>
              <a:rPr lang="en-US" altLang="zh-CN" dirty="0"/>
              <a:t>: considers whether the relevant items are retrieved within the top K positions of the recommendation list.</a:t>
            </a:r>
          </a:p>
          <a:p>
            <a:pPr marL="342900" indent="-342900">
              <a:buAutoNum type="arabicParenBoth"/>
            </a:pPr>
            <a:r>
              <a:rPr lang="en-US" altLang="zh-CN" dirty="0" err="1"/>
              <a:t>ndcg@K</a:t>
            </a:r>
            <a:r>
              <a:rPr lang="en-US" altLang="zh-CN" dirty="0"/>
              <a:t> : measures the relative orders among positive and negative items within the top K of the ranking list.</a:t>
            </a:r>
            <a:endParaRPr lang="zh-CN" altLang="en-US" dirty="0"/>
          </a:p>
        </p:txBody>
      </p:sp>
      <p:sp>
        <p:nvSpPr>
          <p:cNvPr id="6" name="矩形 5"/>
          <p:cNvSpPr/>
          <p:nvPr/>
        </p:nvSpPr>
        <p:spPr>
          <a:xfrm>
            <a:off x="5746376" y="2609406"/>
            <a:ext cx="5918401" cy="3693319"/>
          </a:xfrm>
          <a:prstGeom prst="rect">
            <a:avLst/>
          </a:prstGeom>
        </p:spPr>
        <p:txBody>
          <a:bodyPr wrap="square">
            <a:spAutoFit/>
          </a:bodyPr>
          <a:lstStyle/>
          <a:p>
            <a:r>
              <a:rPr lang="en-US" altLang="zh-CN" dirty="0"/>
              <a:t>Baselines</a:t>
            </a:r>
            <a:r>
              <a:rPr lang="zh-CN" altLang="en-US" dirty="0"/>
              <a:t>:</a:t>
            </a:r>
            <a:endParaRPr lang="en-US" altLang="zh-CN" dirty="0"/>
          </a:p>
          <a:p>
            <a:pPr marL="342900" indent="-342900">
              <a:buAutoNum type="arabicParenBoth"/>
            </a:pPr>
            <a:r>
              <a:rPr lang="en-US" altLang="zh-CN" dirty="0"/>
              <a:t>MF: this is matrix factorization with Bayesian personalized ranking (BPR) loss, which solely utilizes user-item interaction.</a:t>
            </a:r>
          </a:p>
          <a:p>
            <a:pPr marL="342900" indent="-342900">
              <a:buAutoNum type="arabicParenBoth"/>
            </a:pPr>
            <a:r>
              <a:rPr lang="en-US" altLang="zh-CN" dirty="0"/>
              <a:t>NFM: The method is a state-of-the-art factorization model which treats historical items as the features of users.</a:t>
            </a:r>
          </a:p>
          <a:p>
            <a:pPr marL="342900" indent="-342900">
              <a:buAutoNum type="arabicParenBoth"/>
            </a:pPr>
            <a:r>
              <a:rPr lang="en-US" altLang="zh-CN" dirty="0"/>
              <a:t>CKE: Such embedding-based method is tailored for KG-enhanced recommendation, which integrates the representations from Matrix Factorization and </a:t>
            </a:r>
            <a:r>
              <a:rPr lang="en-US" altLang="zh-CN" dirty="0" err="1"/>
              <a:t>TransR</a:t>
            </a:r>
            <a:r>
              <a:rPr lang="en-US" altLang="zh-CN" dirty="0"/>
              <a:t> to enhance the recommendation.</a:t>
            </a:r>
          </a:p>
          <a:p>
            <a:pPr marL="342900" indent="-342900">
              <a:buAutoNum type="arabicParenBoth"/>
            </a:pPr>
            <a:r>
              <a:rPr lang="en-US" altLang="zh-CN" dirty="0"/>
              <a:t>FMG: This is a state-of-the-art meta-path based method, which predefines various types of meta-graphs and employs Matrix Factorization on each meta-graph similarity matrix to make recommendation.</a:t>
            </a:r>
            <a:endParaRPr lang="zh-CN" altLang="en-US" dirty="0"/>
          </a:p>
        </p:txBody>
      </p:sp>
    </p:spTree>
    <p:extLst>
      <p:ext uri="{BB962C8B-B14F-4D97-AF65-F5344CB8AC3E}">
        <p14:creationId xmlns:p14="http://schemas.microsoft.com/office/powerpoint/2010/main" val="3678695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821118" y="913372"/>
            <a:ext cx="3031524" cy="584775"/>
          </a:xfrm>
          <a:prstGeom prst="rect">
            <a:avLst/>
          </a:prstGeom>
          <a:noFill/>
        </p:spPr>
        <p:txBody>
          <a:bodyPr wrap="square" rtlCol="0">
            <a:spAutoFit/>
          </a:bodyPr>
          <a:lstStyle/>
          <a:p>
            <a:r>
              <a:rPr lang="en-US" altLang="zh-CN" sz="3200" b="1" dirty="0"/>
              <a:t>Experiments</a:t>
            </a:r>
            <a:endParaRPr lang="zh-CN" altLang="en-US" sz="3200" b="1" dirty="0"/>
          </a:p>
        </p:txBody>
      </p:sp>
      <p:sp>
        <p:nvSpPr>
          <p:cNvPr id="2" name="矩形 1"/>
          <p:cNvSpPr/>
          <p:nvPr/>
        </p:nvSpPr>
        <p:spPr>
          <a:xfrm>
            <a:off x="1509093" y="2592065"/>
            <a:ext cx="6096000" cy="923330"/>
          </a:xfrm>
          <a:prstGeom prst="rect">
            <a:avLst/>
          </a:prstGeom>
        </p:spPr>
        <p:txBody>
          <a:bodyPr>
            <a:spAutoFit/>
          </a:bodyPr>
          <a:lstStyle/>
          <a:p>
            <a:r>
              <a:rPr lang="en-US" altLang="zh-CN" dirty="0"/>
              <a:t>Top-K recommendation performance between all the methods on MI datasets w.r.t. </a:t>
            </a:r>
            <a:r>
              <a:rPr lang="en-US" altLang="zh-CN" dirty="0" err="1"/>
              <a:t>hit@K</a:t>
            </a:r>
            <a:r>
              <a:rPr lang="en-US" altLang="zh-CN" dirty="0"/>
              <a:t> and </a:t>
            </a:r>
            <a:r>
              <a:rPr lang="en-US" altLang="zh-CN" dirty="0" err="1"/>
              <a:t>ndcg@K</a:t>
            </a:r>
            <a:r>
              <a:rPr lang="en-US" altLang="zh-CN" dirty="0"/>
              <a:t>, where K = {1, 2, · · · , 15}</a:t>
            </a:r>
            <a:endParaRPr lang="zh-CN" altLang="en-US" dirty="0"/>
          </a:p>
        </p:txBody>
      </p:sp>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19415" y="3515395"/>
            <a:ext cx="7339860" cy="2988110"/>
          </a:xfrm>
          <a:prstGeom prst="rect">
            <a:avLst/>
          </a:prstGeom>
        </p:spPr>
      </p:pic>
    </p:spTree>
    <p:extLst>
      <p:ext uri="{BB962C8B-B14F-4D97-AF65-F5344CB8AC3E}">
        <p14:creationId xmlns:p14="http://schemas.microsoft.com/office/powerpoint/2010/main" val="322637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p:cNvSpPr txBox="1"/>
          <p:nvPr/>
        </p:nvSpPr>
        <p:spPr>
          <a:xfrm>
            <a:off x="869834" y="1022683"/>
            <a:ext cx="3031524" cy="584775"/>
          </a:xfrm>
          <a:prstGeom prst="rect">
            <a:avLst/>
          </a:prstGeom>
          <a:noFill/>
        </p:spPr>
        <p:txBody>
          <a:bodyPr wrap="square" rtlCol="0">
            <a:spAutoFit/>
          </a:bodyPr>
          <a:lstStyle/>
          <a:p>
            <a:r>
              <a:rPr lang="en-US" altLang="zh-CN" sz="3200" b="1" dirty="0"/>
              <a:t>Experiments</a:t>
            </a:r>
            <a:endParaRPr lang="zh-CN" altLang="en-US" sz="3200" b="1" dirty="0"/>
          </a:p>
        </p:txBody>
      </p:sp>
      <p:sp>
        <p:nvSpPr>
          <p:cNvPr id="12" name="矩形 11"/>
          <p:cNvSpPr/>
          <p:nvPr/>
        </p:nvSpPr>
        <p:spPr>
          <a:xfrm>
            <a:off x="142875" y="1701171"/>
            <a:ext cx="11972925" cy="671848"/>
          </a:xfrm>
          <a:prstGeom prst="rect">
            <a:avLst/>
          </a:prstGeom>
        </p:spPr>
        <p:txBody>
          <a:bodyPr wrap="square">
            <a:spAutoFit/>
          </a:bodyPr>
          <a:lstStyle/>
          <a:p>
            <a:pPr marL="285750" indent="-285750">
              <a:buFont typeface="Arial" panose="020B0604020202020204" pitchFamily="34" charset="0"/>
              <a:buChar char="•"/>
            </a:pPr>
            <a:r>
              <a:rPr lang="en-US" altLang="zh-CN" dirty="0"/>
              <a:t>KPRN’s property to reason on paths to infer the user preferences towards target items and generate reasonable explanations.</a:t>
            </a:r>
            <a:endParaRPr lang="zh-CN" altLang="en-US" dirty="0"/>
          </a:p>
        </p:txBody>
      </p:sp>
      <p:pic>
        <p:nvPicPr>
          <p:cNvPr id="3" name="图片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29943" y="2072453"/>
            <a:ext cx="7177285" cy="3771470"/>
          </a:xfrm>
          <a:prstGeom prst="rect">
            <a:avLst/>
          </a:prstGeom>
        </p:spPr>
      </p:pic>
      <p:sp>
        <p:nvSpPr>
          <p:cNvPr id="6" name="文本框 5"/>
          <p:cNvSpPr txBox="1"/>
          <p:nvPr/>
        </p:nvSpPr>
        <p:spPr>
          <a:xfrm>
            <a:off x="334193" y="2123501"/>
            <a:ext cx="4095750"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Collaborative filtering effect: interaction behaviors from other users (e.g., u940 and u5448) on Shakespeare in Love are involved in two paths.</a:t>
            </a:r>
          </a:p>
          <a:p>
            <a:pPr marL="285750" indent="-285750">
              <a:buFont typeface="Arial" panose="020B0604020202020204" pitchFamily="34" charset="0"/>
              <a:buChar char="•"/>
            </a:pPr>
            <a:r>
              <a:rPr lang="en-US" altLang="zh-CN" dirty="0"/>
              <a:t>KPRN is capable of extending user interests along KG paths (connection between the movies [Rush Hour], actor[ Tom Wilkinson] and movie [Shakespeare in Love]</a:t>
            </a:r>
          </a:p>
          <a:p>
            <a:pPr marL="285750" indent="-285750">
              <a:buFont typeface="Arial" panose="020B0604020202020204" pitchFamily="34" charset="0"/>
              <a:buChar char="•"/>
            </a:pPr>
            <a:r>
              <a:rPr lang="en-US" altLang="zh-CN" dirty="0"/>
              <a:t>Different paths describe the user-item connectivity from dissimilar angles</a:t>
            </a:r>
          </a:p>
          <a:p>
            <a:pPr marL="285750" indent="-285750">
              <a:buFont typeface="Arial" panose="020B0604020202020204" pitchFamily="34" charset="0"/>
              <a:buChar char="•"/>
            </a:pPr>
            <a:endParaRPr lang="zh-CN" altLang="en-US" dirty="0"/>
          </a:p>
        </p:txBody>
      </p:sp>
      <p:sp>
        <p:nvSpPr>
          <p:cNvPr id="8" name="右箭头 7"/>
          <p:cNvSpPr/>
          <p:nvPr/>
        </p:nvSpPr>
        <p:spPr>
          <a:xfrm>
            <a:off x="142875" y="5712633"/>
            <a:ext cx="666750"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86750" y="5624512"/>
            <a:ext cx="10009875" cy="923330"/>
          </a:xfrm>
          <a:prstGeom prst="rect">
            <a:avLst/>
          </a:prstGeom>
          <a:noFill/>
        </p:spPr>
        <p:txBody>
          <a:bodyPr wrap="square" rtlCol="0">
            <a:spAutoFit/>
          </a:bodyPr>
          <a:lstStyle/>
          <a:p>
            <a:r>
              <a:rPr lang="en-US" altLang="zh-CN" dirty="0">
                <a:solidFill>
                  <a:schemeClr val="accent6"/>
                </a:solidFill>
              </a:rPr>
              <a:t>We Can offer path-wise explanations such as Shakespeare in Love is recommended since you have watched Rush Hour acted by the same actor Tom Wilkinson or since it is similar to Titanic that you watched before</a:t>
            </a:r>
            <a:endParaRPr lang="zh-CN" altLang="en-US" dirty="0">
              <a:solidFill>
                <a:schemeClr val="accent6"/>
              </a:solidFill>
            </a:endParaRPr>
          </a:p>
        </p:txBody>
      </p:sp>
    </p:spTree>
    <p:extLst>
      <p:ext uri="{BB962C8B-B14F-4D97-AF65-F5344CB8AC3E}">
        <p14:creationId xmlns:p14="http://schemas.microsoft.com/office/powerpoint/2010/main" val="104728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8667" y="1686942"/>
            <a:ext cx="8020128" cy="4278613"/>
          </a:xfrm>
        </p:spPr>
        <p:txBody>
          <a:bodyPr/>
          <a:lstStyle/>
          <a:p>
            <a:r>
              <a:rPr lang="en-US" altLang="zh-CN" b="1" dirty="0"/>
              <a:t>Input</a:t>
            </a:r>
            <a:r>
              <a:rPr lang="en-US" altLang="zh-CN" dirty="0"/>
              <a:t>:</a:t>
            </a:r>
            <a:r>
              <a:rPr lang="zh-CN" altLang="en-US" dirty="0"/>
              <a:t> </a:t>
            </a:r>
            <a:r>
              <a:rPr lang="en-US" altLang="zh-CN" dirty="0"/>
              <a:t>A user + her profile; An item + its Profile</a:t>
            </a:r>
          </a:p>
          <a:p>
            <a:r>
              <a:rPr lang="en-US" altLang="zh-CN" b="1" dirty="0"/>
              <a:t>Output</a:t>
            </a:r>
            <a:r>
              <a:rPr lang="en-US" altLang="zh-CN" dirty="0"/>
              <a:t>:</a:t>
            </a:r>
            <a:r>
              <a:rPr lang="zh-CN" altLang="en-US" dirty="0"/>
              <a:t> </a:t>
            </a:r>
            <a:r>
              <a:rPr lang="en-US" altLang="zh-CN"/>
              <a:t>How likely </a:t>
            </a:r>
            <a:r>
              <a:rPr lang="en-US" altLang="zh-CN" dirty="0"/>
              <a:t>she will adopt the target item? -&gt; Relevance Score</a:t>
            </a:r>
            <a:endParaRPr lang="en-US" sz="1800" dirty="0">
              <a:solidFill>
                <a:schemeClr val="tx1">
                  <a:lumMod val="50000"/>
                  <a:lumOff val="50000"/>
                </a:schemeClr>
              </a:solidFill>
            </a:endParaRPr>
          </a:p>
        </p:txBody>
      </p:sp>
      <p:sp>
        <p:nvSpPr>
          <p:cNvPr id="3" name="Slide Number Placeholder 2"/>
          <p:cNvSpPr>
            <a:spLocks noGrp="1"/>
          </p:cNvSpPr>
          <p:nvPr>
            <p:ph type="sldNum" sz="quarter" idx="11"/>
          </p:nvPr>
        </p:nvSpPr>
        <p:spPr/>
        <p:txBody>
          <a:bodyPr/>
          <a:lstStyle/>
          <a:p>
            <a:fld id="{680820D5-4E05-412D-BA40-6F064ED76BB3}" type="slidenum">
              <a:rPr lang="en-US" sz="1200"/>
              <a:pPr/>
              <a:t>3</a:t>
            </a:fld>
            <a:endParaRPr lang="en-US" sz="1200" dirty="0"/>
          </a:p>
        </p:txBody>
      </p:sp>
      <p:sp>
        <p:nvSpPr>
          <p:cNvPr id="4" name="Title 3"/>
          <p:cNvSpPr>
            <a:spLocks noGrp="1"/>
          </p:cNvSpPr>
          <p:nvPr>
            <p:ph type="title"/>
          </p:nvPr>
        </p:nvSpPr>
        <p:spPr/>
        <p:txBody>
          <a:bodyPr/>
          <a:lstStyle/>
          <a:p>
            <a:r>
              <a:rPr kumimoji="1" lang="en-US" dirty="0"/>
              <a:t>What is Recommendation Task?</a:t>
            </a:r>
            <a:endParaRPr lang="en-US" dirty="0"/>
          </a:p>
        </p:txBody>
      </p:sp>
      <p:grpSp>
        <p:nvGrpSpPr>
          <p:cNvPr id="9" name="组 15">
            <a:extLst>
              <a:ext uri="{FF2B5EF4-FFF2-40B4-BE49-F238E27FC236}">
                <a16:creationId xmlns:a16="http://schemas.microsoft.com/office/drawing/2014/main" id="{4E83C0D5-C2CB-2346-9298-F8981E8F3D3C}"/>
              </a:ext>
            </a:extLst>
          </p:cNvPr>
          <p:cNvGrpSpPr/>
          <p:nvPr/>
        </p:nvGrpSpPr>
        <p:grpSpPr>
          <a:xfrm>
            <a:off x="4215520" y="2786268"/>
            <a:ext cx="3877332" cy="3492577"/>
            <a:chOff x="3649143" y="3046012"/>
            <a:chExt cx="3877332" cy="3492577"/>
          </a:xfrm>
        </p:grpSpPr>
        <p:sp>
          <p:nvSpPr>
            <p:cNvPr id="10" name="文本框 8">
              <a:extLst>
                <a:ext uri="{FF2B5EF4-FFF2-40B4-BE49-F238E27FC236}">
                  <a16:creationId xmlns:a16="http://schemas.microsoft.com/office/drawing/2014/main" id="{FA03347F-133F-B145-97E9-281AD525906D}"/>
                </a:ext>
              </a:extLst>
            </p:cNvPr>
            <p:cNvSpPr txBox="1"/>
            <p:nvPr/>
          </p:nvSpPr>
          <p:spPr>
            <a:xfrm>
              <a:off x="3707904" y="3046012"/>
              <a:ext cx="2967223" cy="369332"/>
            </a:xfrm>
            <a:prstGeom prst="rect">
              <a:avLst/>
            </a:prstGeom>
            <a:noFill/>
          </p:spPr>
          <p:txBody>
            <a:bodyPr wrap="none" rtlCol="0">
              <a:spAutoFit/>
            </a:bodyPr>
            <a:lstStyle/>
            <a:p>
              <a:r>
                <a:rPr lang="en-US" dirty="0"/>
                <a:t>The Recommendation Problem:</a:t>
              </a:r>
            </a:p>
          </p:txBody>
        </p:sp>
        <p:pic>
          <p:nvPicPr>
            <p:cNvPr id="11" name="图片 9">
              <a:extLst>
                <a:ext uri="{FF2B5EF4-FFF2-40B4-BE49-F238E27FC236}">
                  <a16:creationId xmlns:a16="http://schemas.microsoft.com/office/drawing/2014/main" id="{E813DBFF-42AF-0049-9F45-7386BF33DC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72961" y="3504521"/>
              <a:ext cx="840749" cy="993265"/>
            </a:xfrm>
            <a:prstGeom prst="rect">
              <a:avLst/>
            </a:prstGeom>
          </p:spPr>
        </p:pic>
        <p:cxnSp>
          <p:nvCxnSpPr>
            <p:cNvPr id="12" name="直接箭头连接符 16">
              <a:extLst>
                <a:ext uri="{FF2B5EF4-FFF2-40B4-BE49-F238E27FC236}">
                  <a16:creationId xmlns:a16="http://schemas.microsoft.com/office/drawing/2014/main" id="{975F4A7C-B073-2049-A70B-A85A9F0DB815}"/>
                </a:ext>
              </a:extLst>
            </p:cNvPr>
            <p:cNvCxnSpPr/>
            <p:nvPr/>
          </p:nvCxnSpPr>
          <p:spPr>
            <a:xfrm>
              <a:off x="4644561" y="3898148"/>
              <a:ext cx="15727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矩形 11">
              <a:extLst>
                <a:ext uri="{FF2B5EF4-FFF2-40B4-BE49-F238E27FC236}">
                  <a16:creationId xmlns:a16="http://schemas.microsoft.com/office/drawing/2014/main" id="{95A49D3D-14CE-C34F-AE7E-F7C7219794F3}"/>
                </a:ext>
              </a:extLst>
            </p:cNvPr>
            <p:cNvSpPr/>
            <p:nvPr/>
          </p:nvSpPr>
          <p:spPr>
            <a:xfrm>
              <a:off x="5251148" y="3175527"/>
              <a:ext cx="409515" cy="923330"/>
            </a:xfrm>
            <a:prstGeom prst="rect">
              <a:avLst/>
            </a:prstGeom>
            <a:noFill/>
          </p:spPr>
          <p:txBody>
            <a:bodyPr wrap="square" lIns="91440" tIns="45720" rIns="91440" bIns="45720">
              <a:spAutoFit/>
            </a:bodyPr>
            <a:lstStyle/>
            <a:p>
              <a:pPr algn="ctr"/>
              <a:r>
                <a:rPr lang="en-US" altLang="zh-CN" sz="5400" dirty="0">
                  <a:ln w="0"/>
                  <a:solidFill>
                    <a:srgbClr val="FF0000"/>
                  </a:solidFill>
                  <a:effectLst>
                    <a:outerShdw blurRad="38100" dist="19050" dir="2700000" algn="tl" rotWithShape="0">
                      <a:schemeClr val="dk1">
                        <a:alpha val="40000"/>
                      </a:schemeClr>
                    </a:outerShdw>
                  </a:effectLst>
                </a:rPr>
                <a:t>?</a:t>
              </a:r>
              <a:endParaRPr lang="zh-CN" altLang="en-US" sz="5400" dirty="0">
                <a:ln w="0"/>
                <a:solidFill>
                  <a:srgbClr val="FF0000"/>
                </a:solidFill>
                <a:effectLst>
                  <a:outerShdw blurRad="38100" dist="19050" dir="2700000" algn="tl" rotWithShape="0">
                    <a:schemeClr val="dk1">
                      <a:alpha val="40000"/>
                    </a:schemeClr>
                  </a:outerShdw>
                </a:effectLst>
              </a:endParaRPr>
            </a:p>
          </p:txBody>
        </p:sp>
        <p:pic>
          <p:nvPicPr>
            <p:cNvPr id="14" name="图片 12">
              <a:extLst>
                <a:ext uri="{FF2B5EF4-FFF2-40B4-BE49-F238E27FC236}">
                  <a16:creationId xmlns:a16="http://schemas.microsoft.com/office/drawing/2014/main" id="{C57E6D5B-D000-754A-B852-BBF9FD23355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88076" y="3461922"/>
              <a:ext cx="906381" cy="1035864"/>
            </a:xfrm>
            <a:prstGeom prst="rect">
              <a:avLst/>
            </a:prstGeom>
          </p:spPr>
        </p:pic>
        <p:sp>
          <p:nvSpPr>
            <p:cNvPr id="15" name="文本框 13">
              <a:extLst>
                <a:ext uri="{FF2B5EF4-FFF2-40B4-BE49-F238E27FC236}">
                  <a16:creationId xmlns:a16="http://schemas.microsoft.com/office/drawing/2014/main" id="{0D8D1316-B62D-8746-B467-C281BEC5C4DC}"/>
                </a:ext>
              </a:extLst>
            </p:cNvPr>
            <p:cNvSpPr txBox="1"/>
            <p:nvPr/>
          </p:nvSpPr>
          <p:spPr>
            <a:xfrm>
              <a:off x="3649143" y="4722707"/>
              <a:ext cx="1620572" cy="1815882"/>
            </a:xfrm>
            <a:prstGeom prst="rect">
              <a:avLst/>
            </a:prstGeom>
            <a:noFill/>
          </p:spPr>
          <p:txBody>
            <a:bodyPr wrap="none" rtlCol="0">
              <a:spAutoFit/>
            </a:bodyPr>
            <a:lstStyle/>
            <a:p>
              <a:r>
                <a:rPr lang="en-US" sz="1600" b="1" dirty="0"/>
                <a:t>User Profile:</a:t>
              </a:r>
            </a:p>
            <a:p>
              <a:pPr marL="285750" indent="-285750">
                <a:buFontTx/>
                <a:buChar char="-"/>
              </a:pPr>
              <a:r>
                <a:rPr lang="en-US" sz="1600" dirty="0"/>
                <a:t>User ID</a:t>
              </a:r>
            </a:p>
            <a:p>
              <a:pPr marL="285750" indent="-285750">
                <a:buFontTx/>
                <a:buChar char="-"/>
              </a:pPr>
              <a:r>
                <a:rPr lang="en-US" sz="1600" dirty="0"/>
                <a:t>Rating history</a:t>
              </a:r>
            </a:p>
            <a:p>
              <a:pPr marL="285750" indent="-285750">
                <a:buFontTx/>
                <a:buChar char="-"/>
              </a:pPr>
              <a:r>
                <a:rPr lang="en-US" sz="1600" dirty="0"/>
                <a:t>Age, Gender</a:t>
              </a:r>
            </a:p>
            <a:p>
              <a:pPr marL="285750" indent="-285750">
                <a:buFontTx/>
                <a:buChar char="-"/>
              </a:pPr>
              <a:r>
                <a:rPr lang="en-US" sz="1600" dirty="0"/>
                <a:t>Clicks</a:t>
              </a:r>
            </a:p>
            <a:p>
              <a:pPr marL="285750" indent="-285750">
                <a:buFontTx/>
                <a:buChar char="-"/>
              </a:pPr>
              <a:r>
                <a:rPr lang="en-US" sz="1600" dirty="0"/>
                <a:t>Income level</a:t>
              </a:r>
            </a:p>
            <a:p>
              <a:r>
                <a:rPr lang="en-US" sz="1600" dirty="0"/>
                <a:t>             …….</a:t>
              </a:r>
            </a:p>
          </p:txBody>
        </p:sp>
        <p:sp>
          <p:nvSpPr>
            <p:cNvPr id="16" name="文本框 14">
              <a:extLst>
                <a:ext uri="{FF2B5EF4-FFF2-40B4-BE49-F238E27FC236}">
                  <a16:creationId xmlns:a16="http://schemas.microsoft.com/office/drawing/2014/main" id="{6D339985-8FAA-6049-A56E-BC54158212B3}"/>
                </a:ext>
              </a:extLst>
            </p:cNvPr>
            <p:cNvSpPr txBox="1"/>
            <p:nvPr/>
          </p:nvSpPr>
          <p:spPr>
            <a:xfrm>
              <a:off x="6158793" y="4702302"/>
              <a:ext cx="1367682" cy="1815882"/>
            </a:xfrm>
            <a:prstGeom prst="rect">
              <a:avLst/>
            </a:prstGeom>
            <a:noFill/>
          </p:spPr>
          <p:txBody>
            <a:bodyPr wrap="none" rtlCol="0">
              <a:spAutoFit/>
            </a:bodyPr>
            <a:lstStyle/>
            <a:p>
              <a:r>
                <a:rPr lang="en-US" sz="1600" b="1" dirty="0"/>
                <a:t>Item Profile:</a:t>
              </a:r>
            </a:p>
            <a:p>
              <a:pPr marL="285750" indent="-285750">
                <a:buFontTx/>
                <a:buChar char="-"/>
              </a:pPr>
              <a:r>
                <a:rPr lang="en-US" sz="1600" dirty="0"/>
                <a:t>Item ID</a:t>
              </a:r>
            </a:p>
            <a:p>
              <a:pPr marL="285750" indent="-285750">
                <a:buFontTx/>
                <a:buChar char="-"/>
              </a:pPr>
              <a:r>
                <a:rPr lang="en-US" sz="1600" dirty="0"/>
                <a:t>Description</a:t>
              </a:r>
            </a:p>
            <a:p>
              <a:pPr marL="285750" indent="-285750">
                <a:buFontTx/>
                <a:buChar char="-"/>
              </a:pPr>
              <a:r>
                <a:rPr lang="en-US" sz="1600" dirty="0"/>
                <a:t>Image</a:t>
              </a:r>
            </a:p>
            <a:p>
              <a:pPr marL="285750" indent="-285750">
                <a:buFontTx/>
                <a:buChar char="-"/>
              </a:pPr>
              <a:r>
                <a:rPr lang="en-US" sz="1600" dirty="0"/>
                <a:t>Category</a:t>
              </a:r>
            </a:p>
            <a:p>
              <a:pPr marL="285750" indent="-285750">
                <a:buFontTx/>
                <a:buChar char="-"/>
              </a:pPr>
              <a:r>
                <a:rPr lang="en-US" sz="1600" dirty="0"/>
                <a:t>Price</a:t>
              </a:r>
            </a:p>
            <a:p>
              <a:r>
                <a:rPr lang="en-US" sz="1600" dirty="0"/>
                <a:t>         …….</a:t>
              </a:r>
            </a:p>
          </p:txBody>
        </p:sp>
      </p:grpSp>
    </p:spTree>
    <p:extLst>
      <p:ext uri="{BB962C8B-B14F-4D97-AF65-F5344CB8AC3E}">
        <p14:creationId xmlns:p14="http://schemas.microsoft.com/office/powerpoint/2010/main" val="291581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kumimoji="1" lang="zh-CN" altLang="en-US" dirty="0">
              <a:solidFill>
                <a:schemeClr val="accent4"/>
              </a:solidFill>
            </a:endParaRPr>
          </a:p>
        </p:txBody>
      </p:sp>
      <p:sp>
        <p:nvSpPr>
          <p:cNvPr id="17" name="灯片编号占位符 3"/>
          <p:cNvSpPr>
            <a:spLocks noGrp="1"/>
          </p:cNvSpPr>
          <p:nvPr>
            <p:ph type="sldNum" sz="quarter" idx="12"/>
          </p:nvPr>
        </p:nvSpPr>
        <p:spPr>
          <a:xfrm>
            <a:off x="8305800" y="6492876"/>
            <a:ext cx="2133600" cy="365125"/>
          </a:xfrm>
        </p:spPr>
        <p:txBody>
          <a:bodyPr/>
          <a:lstStyle/>
          <a:p>
            <a:fld id="{7D75B9EA-579D-4E82-A1B2-247215221A92}" type="slidenum">
              <a:rPr lang="en-SG" smtClean="0"/>
              <a:pPr/>
              <a:t>30</a:t>
            </a:fld>
            <a:endParaRPr lang="en-SG" dirty="0"/>
          </a:p>
        </p:txBody>
      </p:sp>
      <p:sp>
        <p:nvSpPr>
          <p:cNvPr id="12" name="内容占位符 2">
            <a:extLst>
              <a:ext uri="{FF2B5EF4-FFF2-40B4-BE49-F238E27FC236}">
                <a16:creationId xmlns:a16="http://schemas.microsoft.com/office/drawing/2014/main" id="{2E923B5B-B083-4845-A1FE-46466C942636}"/>
              </a:ext>
            </a:extLst>
          </p:cNvPr>
          <p:cNvSpPr txBox="1">
            <a:spLocks/>
          </p:cNvSpPr>
          <p:nvPr/>
        </p:nvSpPr>
        <p:spPr>
          <a:xfrm>
            <a:off x="1524000" y="1749287"/>
            <a:ext cx="9144000" cy="47435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b="1" dirty="0">
                <a:solidFill>
                  <a:srgbClr val="C00000"/>
                </a:solidFill>
              </a:rPr>
              <a:t>Reasoning over Lined Data:</a:t>
            </a:r>
          </a:p>
          <a:p>
            <a:pPr lvl="1"/>
            <a:r>
              <a:rPr lang="en-US" altLang="zh-CN" sz="2400" b="1" dirty="0">
                <a:solidFill>
                  <a:srgbClr val="C00000"/>
                </a:solidFill>
              </a:rPr>
              <a:t>Exploit Connectivity between users &amp; items</a:t>
            </a:r>
          </a:p>
          <a:p>
            <a:pPr lvl="1"/>
            <a:r>
              <a:rPr lang="en-US" altLang="zh-CN" sz="2400" b="1" dirty="0">
                <a:solidFill>
                  <a:srgbClr val="C00000"/>
                </a:solidFill>
              </a:rPr>
              <a:t>Explore how influence spread along the connectivity</a:t>
            </a:r>
          </a:p>
          <a:p>
            <a:pPr lvl="1"/>
            <a:endParaRPr lang="en-US" altLang="zh-CN" sz="2400" b="1" dirty="0">
              <a:solidFill>
                <a:srgbClr val="C00000"/>
              </a:solidFill>
            </a:endParaRPr>
          </a:p>
          <a:p>
            <a:pPr lvl="1"/>
            <a:r>
              <a:rPr lang="en-US" altLang="zh-CN" sz="2400" b="1" dirty="0">
                <a:solidFill>
                  <a:srgbClr val="C00000"/>
                </a:solidFill>
              </a:rPr>
              <a:t>Pros:</a:t>
            </a:r>
            <a:endParaRPr lang="en-SG" altLang="zh-CN" sz="2400" b="1" dirty="0">
              <a:solidFill>
                <a:srgbClr val="C00000"/>
              </a:solidFill>
            </a:endParaRPr>
          </a:p>
          <a:p>
            <a:pPr lvl="2"/>
            <a:r>
              <a:rPr lang="en-US" altLang="zh-CN" b="1" dirty="0"/>
              <a:t>Explainability</a:t>
            </a:r>
          </a:p>
          <a:p>
            <a:pPr lvl="2"/>
            <a:r>
              <a:rPr lang="en-US" altLang="zh-CN" b="1" dirty="0"/>
              <a:t>Reasoning Ability</a:t>
            </a:r>
          </a:p>
          <a:p>
            <a:pPr lvl="2"/>
            <a:endParaRPr lang="en-US" altLang="zh-CN" sz="2000" b="1" dirty="0"/>
          </a:p>
          <a:p>
            <a:pPr lvl="1"/>
            <a:r>
              <a:rPr lang="en-US" altLang="zh-CN" sz="2400" b="1" dirty="0"/>
              <a:t>Cons:</a:t>
            </a:r>
          </a:p>
          <a:p>
            <a:pPr lvl="2"/>
            <a:r>
              <a:rPr lang="en-US" altLang="zh-CN" sz="2000" b="1" dirty="0"/>
              <a:t>Rely heavily on path quality</a:t>
            </a:r>
          </a:p>
          <a:p>
            <a:pPr lvl="2"/>
            <a:r>
              <a:rPr lang="en-US" altLang="zh-CN" sz="2000" b="1" dirty="0"/>
              <a:t>Path extraction is labor-tensive</a:t>
            </a:r>
          </a:p>
          <a:p>
            <a:pPr lvl="2"/>
            <a:r>
              <a:rPr lang="en-US" altLang="zh-CN" sz="2000" b="1" dirty="0"/>
              <a:t>Not a full version of knowledge graph learning</a:t>
            </a:r>
          </a:p>
          <a:p>
            <a:pPr lvl="2"/>
            <a:endParaRPr lang="en-US" altLang="zh-CN" sz="2000" b="1" dirty="0"/>
          </a:p>
          <a:p>
            <a:pPr lvl="2"/>
            <a:endParaRPr lang="en-US" altLang="zh-CN" sz="2000" b="1" dirty="0"/>
          </a:p>
          <a:p>
            <a:pPr lvl="2"/>
            <a:endParaRPr lang="en-US" altLang="zh-CN" sz="2000" b="1" dirty="0"/>
          </a:p>
          <a:p>
            <a:pPr lvl="1"/>
            <a:endParaRPr lang="en-SG" sz="1600" b="1" dirty="0"/>
          </a:p>
          <a:p>
            <a:pPr lvl="1"/>
            <a:endParaRPr lang="en-SG" sz="2000" b="1" dirty="0">
              <a:solidFill>
                <a:srgbClr val="C00000"/>
              </a:solidFill>
            </a:endParaRPr>
          </a:p>
          <a:p>
            <a:pPr lvl="1"/>
            <a:endParaRPr lang="en-SG" sz="2000" b="1" dirty="0">
              <a:solidFill>
                <a:srgbClr val="C00000"/>
              </a:solidFill>
            </a:endParaRPr>
          </a:p>
          <a:p>
            <a:pPr lvl="1"/>
            <a:endParaRPr lang="en-SG" sz="2000" b="1" dirty="0">
              <a:solidFill>
                <a:srgbClr val="C00000"/>
              </a:solidFill>
            </a:endParaRPr>
          </a:p>
          <a:p>
            <a:pPr lvl="1"/>
            <a:endParaRPr lang="en-SG" sz="2000" b="1" dirty="0">
              <a:solidFill>
                <a:srgbClr val="C00000"/>
              </a:solidFill>
            </a:endParaRPr>
          </a:p>
          <a:p>
            <a:pPr lvl="1"/>
            <a:endParaRPr lang="en-SG" sz="2000" b="1" dirty="0">
              <a:solidFill>
                <a:srgbClr val="C00000"/>
              </a:solidFill>
            </a:endParaRPr>
          </a:p>
          <a:p>
            <a:pPr lvl="1"/>
            <a:endParaRPr lang="en-SG" sz="2000" b="1" dirty="0">
              <a:solidFill>
                <a:srgbClr val="C00000"/>
              </a:solidFill>
            </a:endParaRPr>
          </a:p>
          <a:p>
            <a:pPr lvl="1"/>
            <a:endParaRPr lang="en-SG" sz="2000" b="1" dirty="0">
              <a:solidFill>
                <a:srgbClr val="C00000"/>
              </a:solidFill>
            </a:endParaRPr>
          </a:p>
          <a:p>
            <a:endParaRPr lang="en-SG" sz="2600" dirty="0"/>
          </a:p>
          <a:p>
            <a:endParaRPr lang="en-SG" sz="2200" dirty="0"/>
          </a:p>
          <a:p>
            <a:endParaRPr lang="en-US" sz="1800" dirty="0"/>
          </a:p>
        </p:txBody>
      </p:sp>
    </p:spTree>
    <p:extLst>
      <p:ext uri="{BB962C8B-B14F-4D97-AF65-F5344CB8AC3E}">
        <p14:creationId xmlns:p14="http://schemas.microsoft.com/office/powerpoint/2010/main" val="1862753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_divider.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617" y="-55131"/>
            <a:ext cx="12319236" cy="6968265"/>
          </a:xfrm>
          <a:prstGeom prst="rect">
            <a:avLst/>
          </a:prstGeom>
        </p:spPr>
      </p:pic>
      <p:pic>
        <p:nvPicPr>
          <p:cNvPr id="5" name="Picture 4" descr="8_divider.png">
            <a:extLst>
              <a:ext uri="{FF2B5EF4-FFF2-40B4-BE49-F238E27FC236}">
                <a16:creationId xmlns:a16="http://schemas.microsoft.com/office/drawing/2014/main" id="{0D0A456D-2262-5244-A5E1-92E865884F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618" y="-55133"/>
            <a:ext cx="12319236" cy="6968265"/>
          </a:xfrm>
          <a:prstGeom prst="rect">
            <a:avLst/>
          </a:prstGeom>
        </p:spPr>
      </p:pic>
      <p:sp>
        <p:nvSpPr>
          <p:cNvPr id="6" name="TextBox 5">
            <a:extLst>
              <a:ext uri="{FF2B5EF4-FFF2-40B4-BE49-F238E27FC236}">
                <a16:creationId xmlns:a16="http://schemas.microsoft.com/office/drawing/2014/main" id="{7B78BDD9-5BC3-214D-BFFB-C830B0757C89}"/>
              </a:ext>
            </a:extLst>
          </p:cNvPr>
          <p:cNvSpPr txBox="1"/>
          <p:nvPr/>
        </p:nvSpPr>
        <p:spPr>
          <a:xfrm>
            <a:off x="3375498" y="2801566"/>
            <a:ext cx="6147881"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183745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68667" y="1369770"/>
                <a:ext cx="8020128" cy="4278613"/>
              </a:xfrm>
            </p:spPr>
            <p:txBody>
              <a:bodyPr>
                <a:normAutofit/>
              </a:bodyPr>
              <a:lstStyle/>
              <a:p>
                <a:r>
                  <a:rPr lang="en-SG" sz="2400" b="1" dirty="0"/>
                  <a:t>Collaborative Filtering</a:t>
                </a:r>
                <a:r>
                  <a:rPr lang="en-SG" sz="2400" dirty="0"/>
                  <a:t> (CF) is the most well-known technique for recommendation. </a:t>
                </a:r>
              </a:p>
              <a:p>
                <a:pPr lvl="1"/>
                <a:r>
                  <a:rPr lang="en-SG" sz="2100" dirty="0"/>
                  <a:t>Homophily assumption: </a:t>
                </a:r>
                <a:r>
                  <a:rPr lang="en-SG" sz="2100" dirty="0">
                    <a:solidFill>
                      <a:schemeClr val="accent5"/>
                    </a:solidFill>
                  </a:rPr>
                  <a:t>a user preference can be predicted from his/her similar users. </a:t>
                </a:r>
              </a:p>
              <a:p>
                <a:r>
                  <a:rPr lang="en-US" altLang="zh-CN" sz="2400" b="1" dirty="0"/>
                  <a:t>Collaborative</a:t>
                </a:r>
                <a:r>
                  <a:rPr lang="zh-CN" altLang="en-US" sz="2400" b="1" dirty="0"/>
                  <a:t> </a:t>
                </a:r>
                <a:r>
                  <a:rPr lang="en-US" altLang="zh-CN" sz="2400" b="1" dirty="0"/>
                  <a:t>Signals</a:t>
                </a:r>
              </a:p>
              <a:p>
                <a:pPr lvl="1"/>
                <a:r>
                  <a:rPr lang="en-US" sz="2000" dirty="0"/>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1</m:t>
                        </m:r>
                      </m:sub>
                    </m:sSub>
                  </m:oMath>
                </a14:m>
                <a:r>
                  <a:rPr lang="en-US" sz="2000" dirty="0"/>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3</m:t>
                        </m:r>
                      </m:sub>
                    </m:sSub>
                  </m:oMath>
                </a14:m>
                <a:r>
                  <a:rPr lang="en-US" sz="2000" dirty="0"/>
                  <a:t> have interacted with the same items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1</m:t>
                        </m:r>
                      </m:sub>
                    </m:sSub>
                  </m:oMath>
                </a14:m>
                <a:r>
                  <a:rPr 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3</m:t>
                        </m:r>
                      </m:sub>
                    </m:sSub>
                  </m:oMath>
                </a14:m>
                <a:r>
                  <a:rPr lang="en-US"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1</m:t>
                        </m:r>
                      </m:sub>
                    </m:sSub>
                  </m:oMath>
                </a14:m>
                <a:r>
                  <a:rPr lang="en-US" sz="2000" dirty="0"/>
                  <a:t> is likely to have similar preferences on other items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𝑖</m:t>
                        </m:r>
                      </m:e>
                      <m:sub>
                        <m:r>
                          <a:rPr lang="en-US" altLang="zh-CN" sz="2000" i="1">
                            <a:latin typeface="Cambria Math" panose="02040503050406030204" pitchFamily="18" charset="0"/>
                          </a:rPr>
                          <m:t>4</m:t>
                        </m:r>
                      </m:sub>
                    </m:sSub>
                  </m:oMath>
                </a14:m>
                <a:r>
                  <a:rPr lang="en-US" sz="2000" dirty="0"/>
                  <a:t>}.</a:t>
                </a:r>
                <a:endParaRPr lang="en-US" sz="2000" b="1" dirty="0">
                  <a:solidFill>
                    <a:schemeClr val="tx1">
                      <a:lumMod val="50000"/>
                      <a:lumOff val="50000"/>
                    </a:schemeClr>
                  </a:solidFill>
                </a:endParaRPr>
              </a:p>
              <a:p>
                <a:pPr lvl="1"/>
                <a:endParaRPr lang="en-US" sz="2000" dirty="0"/>
              </a:p>
              <a:p>
                <a:pPr marL="0"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68667" y="1369770"/>
                <a:ext cx="8020128" cy="4278613"/>
              </a:xfrm>
              <a:blipFill>
                <a:blip r:embed="rId3"/>
                <a:stretch>
                  <a:fillRect l="-633" t="-2374" r="-2373"/>
                </a:stretch>
              </a:blipFill>
            </p:spPr>
            <p:txBody>
              <a:bodyPr/>
              <a:lstStyle/>
              <a:p>
                <a:r>
                  <a:rPr lang="en-US">
                    <a:noFill/>
                  </a:rPr>
                  <a:t> </a:t>
                </a:r>
              </a:p>
            </p:txBody>
          </p:sp>
        </mc:Fallback>
      </mc:AlternateContent>
      <p:sp>
        <p:nvSpPr>
          <p:cNvPr id="3" name="Slide Number Placeholder 2"/>
          <p:cNvSpPr>
            <a:spLocks noGrp="1"/>
          </p:cNvSpPr>
          <p:nvPr>
            <p:ph type="sldNum" sz="quarter" idx="11"/>
          </p:nvPr>
        </p:nvSpPr>
        <p:spPr/>
        <p:txBody>
          <a:bodyPr/>
          <a:lstStyle/>
          <a:p>
            <a:fld id="{680820D5-4E05-412D-BA40-6F064ED76BB3}" type="slidenum">
              <a:rPr lang="en-US" sz="1200"/>
              <a:pPr/>
              <a:t>4</a:t>
            </a:fld>
            <a:endParaRPr lang="en-US" sz="1200" dirty="0"/>
          </a:p>
        </p:txBody>
      </p:sp>
      <p:sp>
        <p:nvSpPr>
          <p:cNvPr id="4" name="Title 3"/>
          <p:cNvSpPr>
            <a:spLocks noGrp="1"/>
          </p:cNvSpPr>
          <p:nvPr>
            <p:ph type="title"/>
          </p:nvPr>
        </p:nvSpPr>
        <p:spPr>
          <a:xfrm>
            <a:off x="1024319" y="466850"/>
            <a:ext cx="9720072" cy="1499616"/>
          </a:xfrm>
        </p:spPr>
        <p:txBody>
          <a:bodyPr/>
          <a:lstStyle/>
          <a:p>
            <a:r>
              <a:rPr kumimoji="1" lang="en-US" altLang="zh-CN" dirty="0"/>
              <a:t>Back</a:t>
            </a:r>
            <a:r>
              <a:rPr kumimoji="1" lang="zh-CN" altLang="en-US" dirty="0"/>
              <a:t> </a:t>
            </a:r>
            <a:r>
              <a:rPr kumimoji="1" lang="en-US" altLang="zh-CN" dirty="0"/>
              <a:t>to</a:t>
            </a:r>
            <a:r>
              <a:rPr kumimoji="1" lang="zh-CN" altLang="en-US" dirty="0"/>
              <a:t> </a:t>
            </a:r>
            <a:r>
              <a:rPr kumimoji="1" lang="en-US" altLang="zh-CN" dirty="0"/>
              <a:t>Collaborative</a:t>
            </a:r>
            <a:r>
              <a:rPr kumimoji="1" lang="zh-CN" altLang="en-US" dirty="0"/>
              <a:t> </a:t>
            </a:r>
            <a:r>
              <a:rPr kumimoji="1" lang="en-US" altLang="zh-CN" dirty="0"/>
              <a:t>Filtering</a:t>
            </a:r>
            <a:endParaRPr lang="en-US" dirty="0"/>
          </a:p>
        </p:txBody>
      </p:sp>
      <p:grpSp>
        <p:nvGrpSpPr>
          <p:cNvPr id="5" name="Group 4">
            <a:extLst>
              <a:ext uri="{FF2B5EF4-FFF2-40B4-BE49-F238E27FC236}">
                <a16:creationId xmlns:a16="http://schemas.microsoft.com/office/drawing/2014/main" id="{BCAC0EFB-CEC5-E84C-B29E-837D388F744F}"/>
              </a:ext>
            </a:extLst>
          </p:cNvPr>
          <p:cNvGrpSpPr/>
          <p:nvPr/>
        </p:nvGrpSpPr>
        <p:grpSpPr>
          <a:xfrm>
            <a:off x="4051098" y="4131332"/>
            <a:ext cx="4161046" cy="2202826"/>
            <a:chOff x="2527098" y="4131332"/>
            <a:chExt cx="4161046" cy="2202826"/>
          </a:xfrm>
        </p:grpSpPr>
        <p:sp>
          <p:nvSpPr>
            <p:cNvPr id="117" name="Oval 116">
              <a:extLst>
                <a:ext uri="{FF2B5EF4-FFF2-40B4-BE49-F238E27FC236}">
                  <a16:creationId xmlns:a16="http://schemas.microsoft.com/office/drawing/2014/main" id="{CDC77939-D102-3246-866F-EC7A10A7EFBD}"/>
                </a:ext>
              </a:extLst>
            </p:cNvPr>
            <p:cNvSpPr/>
            <p:nvPr/>
          </p:nvSpPr>
          <p:spPr>
            <a:xfrm>
              <a:off x="3353143" y="5622823"/>
              <a:ext cx="356400" cy="356400"/>
            </a:xfrm>
            <a:prstGeom prst="ellipse">
              <a:avLst/>
            </a:prstGeom>
            <a:solidFill>
              <a:srgbClr val="F6798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2411385F-E92A-824E-8FC5-EDD6B004041B}"/>
                </a:ext>
              </a:extLst>
            </p:cNvPr>
            <p:cNvCxnSpPr>
              <a:cxnSpLocks/>
              <a:stCxn id="94" idx="6"/>
              <a:endCxn id="109" idx="2"/>
            </p:cNvCxnSpPr>
            <p:nvPr/>
          </p:nvCxnSpPr>
          <p:spPr>
            <a:xfrm flipV="1">
              <a:off x="3633464" y="4301331"/>
              <a:ext cx="874679" cy="458625"/>
            </a:xfrm>
            <a:prstGeom prst="straightConnector1">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4743A706-8A53-DD45-9250-82D9F01B9E07}"/>
                </a:ext>
              </a:extLst>
            </p:cNvPr>
            <p:cNvCxnSpPr>
              <a:cxnSpLocks/>
              <a:stCxn id="94" idx="6"/>
              <a:endCxn id="111" idx="2"/>
            </p:cNvCxnSpPr>
            <p:nvPr/>
          </p:nvCxnSpPr>
          <p:spPr>
            <a:xfrm>
              <a:off x="3633464" y="4759956"/>
              <a:ext cx="874679" cy="480251"/>
            </a:xfrm>
            <a:prstGeom prst="straightConnector1">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75E773A-423E-9E44-A0CD-E99AF7E15180}"/>
                </a:ext>
              </a:extLst>
            </p:cNvPr>
            <p:cNvCxnSpPr>
              <a:cxnSpLocks/>
              <a:stCxn id="95" idx="6"/>
              <a:endCxn id="113" idx="2"/>
            </p:cNvCxnSpPr>
            <p:nvPr/>
          </p:nvCxnSpPr>
          <p:spPr>
            <a:xfrm>
              <a:off x="3633464" y="5276769"/>
              <a:ext cx="874679" cy="902314"/>
            </a:xfrm>
            <a:prstGeom prst="straightConnector1">
              <a:avLst/>
            </a:prstGeom>
            <a:ln w="25400">
              <a:solidFill>
                <a:schemeClr val="bg2">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9148FF48-0F82-524F-9E8F-F3F6AEB1DF40}"/>
                </a:ext>
              </a:extLst>
            </p:cNvPr>
            <p:cNvGrpSpPr/>
            <p:nvPr/>
          </p:nvGrpSpPr>
          <p:grpSpPr>
            <a:xfrm>
              <a:off x="2527098" y="4578512"/>
              <a:ext cx="1182445" cy="1324174"/>
              <a:chOff x="2534144" y="1390043"/>
              <a:chExt cx="1182445" cy="1324174"/>
            </a:xfrm>
          </p:grpSpPr>
          <p:sp>
            <p:nvSpPr>
              <p:cNvPr id="93" name="Oval 92">
                <a:extLst>
                  <a:ext uri="{FF2B5EF4-FFF2-40B4-BE49-F238E27FC236}">
                    <a16:creationId xmlns:a16="http://schemas.microsoft.com/office/drawing/2014/main" id="{CE10CED3-F9A9-9C48-A01B-6EBC947EC915}"/>
                  </a:ext>
                </a:extLst>
              </p:cNvPr>
              <p:cNvSpPr/>
              <p:nvPr/>
            </p:nvSpPr>
            <p:spPr>
              <a:xfrm>
                <a:off x="3360189" y="1390043"/>
                <a:ext cx="356400" cy="356400"/>
              </a:xfrm>
              <a:prstGeom prst="ellipse">
                <a:avLst/>
              </a:prstGeom>
              <a:solidFill>
                <a:srgbClr val="F6798B"/>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a:extLst>
                  <a:ext uri="{FF2B5EF4-FFF2-40B4-BE49-F238E27FC236}">
                    <a16:creationId xmlns:a16="http://schemas.microsoft.com/office/drawing/2014/main" id="{CB18F1CA-F91E-C349-861F-E4B5985729C9}"/>
                  </a:ext>
                </a:extLst>
              </p:cNvPr>
              <p:cNvSpPr/>
              <p:nvPr/>
            </p:nvSpPr>
            <p:spPr>
              <a:xfrm>
                <a:off x="3422301" y="1462382"/>
                <a:ext cx="218209" cy="218209"/>
              </a:xfrm>
              <a:prstGeom prst="ellips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a:extLst>
                  <a:ext uri="{FF2B5EF4-FFF2-40B4-BE49-F238E27FC236}">
                    <a16:creationId xmlns:a16="http://schemas.microsoft.com/office/drawing/2014/main" id="{84751CA6-5086-C047-8181-ECE53A2551CA}"/>
                  </a:ext>
                </a:extLst>
              </p:cNvPr>
              <p:cNvSpPr/>
              <p:nvPr/>
            </p:nvSpPr>
            <p:spPr>
              <a:xfrm>
                <a:off x="3422301" y="1979195"/>
                <a:ext cx="218209" cy="218209"/>
              </a:xfrm>
              <a:prstGeom prst="ellips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a:extLst>
                  <a:ext uri="{FF2B5EF4-FFF2-40B4-BE49-F238E27FC236}">
                    <a16:creationId xmlns:a16="http://schemas.microsoft.com/office/drawing/2014/main" id="{9F34562C-C123-FB44-9393-00F7C6EA35CE}"/>
                  </a:ext>
                </a:extLst>
              </p:cNvPr>
              <p:cNvSpPr/>
              <p:nvPr/>
            </p:nvSpPr>
            <p:spPr>
              <a:xfrm>
                <a:off x="3422301" y="2496008"/>
                <a:ext cx="218209" cy="218209"/>
              </a:xfrm>
              <a:prstGeom prst="ellipse">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DB26C26-C003-B943-B9C0-9605E9E6FDB4}"/>
                      </a:ext>
                    </a:extLst>
                  </p:cNvPr>
                  <p:cNvSpPr txBox="1"/>
                  <p:nvPr/>
                </p:nvSpPr>
                <p:spPr>
                  <a:xfrm>
                    <a:off x="2534144" y="1407827"/>
                    <a:ext cx="801438"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𝟏</m:t>
                            </m:r>
                          </m:sub>
                        </m:sSub>
                      </m:oMath>
                    </a14:m>
                    <a:r>
                      <a:rPr lang="en-US" b="1" dirty="0"/>
                      <a:t> Alice</a:t>
                    </a:r>
                  </a:p>
                </p:txBody>
              </p:sp>
            </mc:Choice>
            <mc:Fallback xmlns="">
              <p:sp>
                <p:nvSpPr>
                  <p:cNvPr id="97" name="TextBox 96">
                    <a:extLst>
                      <a:ext uri="{FF2B5EF4-FFF2-40B4-BE49-F238E27FC236}">
                        <a16:creationId xmlns:a16="http://schemas.microsoft.com/office/drawing/2014/main" id="{2DB26C26-C003-B943-B9C0-9605E9E6FDB4}"/>
                      </a:ext>
                    </a:extLst>
                  </p:cNvPr>
                  <p:cNvSpPr txBox="1">
                    <a:spLocks noRot="1" noChangeAspect="1" noMove="1" noResize="1" noEditPoints="1" noAdjustHandles="1" noChangeArrowheads="1" noChangeShapeType="1" noTextEdit="1"/>
                  </p:cNvSpPr>
                  <p:nvPr/>
                </p:nvSpPr>
                <p:spPr>
                  <a:xfrm>
                    <a:off x="2534144" y="1407827"/>
                    <a:ext cx="801438" cy="276999"/>
                  </a:xfrm>
                  <a:prstGeom prst="rect">
                    <a:avLst/>
                  </a:prstGeom>
                  <a:blipFill>
                    <a:blip r:embed="rId4"/>
                    <a:stretch>
                      <a:fillRect l="-6250" t="-21739" r="-15625"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4182D83-36D9-2A46-97F0-C576C0EE7546}"/>
                      </a:ext>
                    </a:extLst>
                  </p:cNvPr>
                  <p:cNvSpPr txBox="1"/>
                  <p:nvPr/>
                </p:nvSpPr>
                <p:spPr>
                  <a:xfrm>
                    <a:off x="2554457" y="1899084"/>
                    <a:ext cx="892809"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𝟐</m:t>
                            </m:r>
                          </m:sub>
                        </m:sSub>
                      </m:oMath>
                    </a14:m>
                    <a:r>
                      <a:rPr lang="en-US" b="1" dirty="0"/>
                      <a:t> Annie</a:t>
                    </a:r>
                  </a:p>
                </p:txBody>
              </p:sp>
            </mc:Choice>
            <mc:Fallback xmlns="">
              <p:sp>
                <p:nvSpPr>
                  <p:cNvPr id="98" name="TextBox 97">
                    <a:extLst>
                      <a:ext uri="{FF2B5EF4-FFF2-40B4-BE49-F238E27FC236}">
                        <a16:creationId xmlns:a16="http://schemas.microsoft.com/office/drawing/2014/main" id="{D4182D83-36D9-2A46-97F0-C576C0EE7546}"/>
                      </a:ext>
                    </a:extLst>
                  </p:cNvPr>
                  <p:cNvSpPr txBox="1">
                    <a:spLocks noRot="1" noChangeAspect="1" noMove="1" noResize="1" noEditPoints="1" noAdjustHandles="1" noChangeArrowheads="1" noChangeShapeType="1" noTextEdit="1"/>
                  </p:cNvSpPr>
                  <p:nvPr/>
                </p:nvSpPr>
                <p:spPr>
                  <a:xfrm>
                    <a:off x="2554457" y="1899084"/>
                    <a:ext cx="892809" cy="276999"/>
                  </a:xfrm>
                  <a:prstGeom prst="rect">
                    <a:avLst/>
                  </a:prstGeom>
                  <a:blipFill>
                    <a:blip r:embed="rId5"/>
                    <a:stretch>
                      <a:fillRect l="-7042" t="-22727" r="-1408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DB6ADD6-BDF3-844F-87B8-052764598E71}"/>
                      </a:ext>
                    </a:extLst>
                  </p:cNvPr>
                  <p:cNvSpPr txBox="1"/>
                  <p:nvPr/>
                </p:nvSpPr>
                <p:spPr>
                  <a:xfrm>
                    <a:off x="2562971" y="2419529"/>
                    <a:ext cx="689228"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𝟑</m:t>
                            </m:r>
                          </m:sub>
                        </m:sSub>
                      </m:oMath>
                    </a14:m>
                    <a:r>
                      <a:rPr lang="en-US" b="1" dirty="0"/>
                      <a:t> Bob</a:t>
                    </a:r>
                  </a:p>
                </p:txBody>
              </p:sp>
            </mc:Choice>
            <mc:Fallback xmlns="">
              <p:sp>
                <p:nvSpPr>
                  <p:cNvPr id="118" name="TextBox 117">
                    <a:extLst>
                      <a:ext uri="{FF2B5EF4-FFF2-40B4-BE49-F238E27FC236}">
                        <a16:creationId xmlns:a16="http://schemas.microsoft.com/office/drawing/2014/main" id="{D77892A4-4A9A-444F-BBDF-56B4798DF3D9}"/>
                      </a:ext>
                    </a:extLst>
                  </p:cNvPr>
                  <p:cNvSpPr txBox="1">
                    <a:spLocks noRot="1" noChangeAspect="1" noMove="1" noResize="1" noEditPoints="1" noAdjustHandles="1" noChangeArrowheads="1" noChangeShapeType="1" noTextEdit="1"/>
                  </p:cNvSpPr>
                  <p:nvPr/>
                </p:nvSpPr>
                <p:spPr>
                  <a:xfrm>
                    <a:off x="2562971" y="2419529"/>
                    <a:ext cx="689228" cy="276999"/>
                  </a:xfrm>
                  <a:prstGeom prst="rect">
                    <a:avLst/>
                  </a:prstGeom>
                  <a:blipFill>
                    <a:blip r:embed="rId27"/>
                    <a:stretch>
                      <a:fillRect l="-7273" t="-26087" r="-18182" b="-47826"/>
                    </a:stretch>
                  </a:blipFill>
                </p:spPr>
                <p:txBody>
                  <a:bodyPr/>
                  <a:lstStyle/>
                  <a:p>
                    <a:r>
                      <a:rPr lang="en-US">
                        <a:noFill/>
                      </a:rPr>
                      <a:t> </a:t>
                    </a:r>
                  </a:p>
                </p:txBody>
              </p:sp>
            </mc:Fallback>
          </mc:AlternateContent>
        </p:grpSp>
        <p:cxnSp>
          <p:nvCxnSpPr>
            <p:cNvPr id="100" name="Straight Arrow Connector 99">
              <a:extLst>
                <a:ext uri="{FF2B5EF4-FFF2-40B4-BE49-F238E27FC236}">
                  <a16:creationId xmlns:a16="http://schemas.microsoft.com/office/drawing/2014/main" id="{799B2970-B890-AD42-9987-333DD2E4F6A2}"/>
                </a:ext>
              </a:extLst>
            </p:cNvPr>
            <p:cNvCxnSpPr>
              <a:cxnSpLocks/>
              <a:stCxn id="96" idx="6"/>
              <a:endCxn id="112" idx="2"/>
            </p:cNvCxnSpPr>
            <p:nvPr/>
          </p:nvCxnSpPr>
          <p:spPr>
            <a:xfrm flipV="1">
              <a:off x="3633464" y="5709645"/>
              <a:ext cx="874679" cy="83937"/>
            </a:xfrm>
            <a:prstGeom prst="straightConnector1">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A5E76BB-2B9B-F54E-8A76-D6E532AFACF1}"/>
                </a:ext>
              </a:extLst>
            </p:cNvPr>
            <p:cNvCxnSpPr>
              <a:cxnSpLocks/>
              <a:stCxn id="94" idx="6"/>
              <a:endCxn id="110" idx="2"/>
            </p:cNvCxnSpPr>
            <p:nvPr/>
          </p:nvCxnSpPr>
          <p:spPr>
            <a:xfrm>
              <a:off x="3633464" y="4759956"/>
              <a:ext cx="874679" cy="10813"/>
            </a:xfrm>
            <a:prstGeom prst="straightConnector1">
              <a:avLst/>
            </a:prstGeom>
            <a:ln w="25400">
              <a:solidFill>
                <a:srgbClr val="969696"/>
              </a:solidFill>
              <a:tailEnd type="non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72994EB3-F90D-4049-A9CD-DB3D69D0915C}"/>
                </a:ext>
              </a:extLst>
            </p:cNvPr>
            <p:cNvGrpSpPr/>
            <p:nvPr/>
          </p:nvGrpSpPr>
          <p:grpSpPr>
            <a:xfrm>
              <a:off x="4508143" y="4131332"/>
              <a:ext cx="2180001" cy="2202826"/>
              <a:chOff x="2464270" y="1838614"/>
              <a:chExt cx="2180001" cy="2202826"/>
            </a:xfrm>
          </p:grpSpPr>
          <p:grpSp>
            <p:nvGrpSpPr>
              <p:cNvPr id="103" name="Group 102">
                <a:extLst>
                  <a:ext uri="{FF2B5EF4-FFF2-40B4-BE49-F238E27FC236}">
                    <a16:creationId xmlns:a16="http://schemas.microsoft.com/office/drawing/2014/main" id="{F07529CD-07A7-744E-9D51-F4CBDA3559A0}"/>
                  </a:ext>
                </a:extLst>
              </p:cNvPr>
              <p:cNvGrpSpPr/>
              <p:nvPr/>
            </p:nvGrpSpPr>
            <p:grpSpPr>
              <a:xfrm>
                <a:off x="2464270" y="1899508"/>
                <a:ext cx="218209" cy="2095961"/>
                <a:chOff x="2037343" y="1978776"/>
                <a:chExt cx="218209" cy="2095961"/>
              </a:xfrm>
            </p:grpSpPr>
            <p:sp>
              <p:nvSpPr>
                <p:cNvPr id="109" name="Oval 108">
                  <a:extLst>
                    <a:ext uri="{FF2B5EF4-FFF2-40B4-BE49-F238E27FC236}">
                      <a16:creationId xmlns:a16="http://schemas.microsoft.com/office/drawing/2014/main" id="{FA44C748-ECB7-584B-9FB3-E99578928499}"/>
                    </a:ext>
                  </a:extLst>
                </p:cNvPr>
                <p:cNvSpPr/>
                <p:nvPr/>
              </p:nvSpPr>
              <p:spPr>
                <a:xfrm>
                  <a:off x="2037343" y="1978776"/>
                  <a:ext cx="218209" cy="218209"/>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0" name="Oval 109">
                  <a:extLst>
                    <a:ext uri="{FF2B5EF4-FFF2-40B4-BE49-F238E27FC236}">
                      <a16:creationId xmlns:a16="http://schemas.microsoft.com/office/drawing/2014/main" id="{518AECC7-6F1F-C94B-9A24-A469C354FD3F}"/>
                    </a:ext>
                  </a:extLst>
                </p:cNvPr>
                <p:cNvSpPr/>
                <p:nvPr/>
              </p:nvSpPr>
              <p:spPr>
                <a:xfrm>
                  <a:off x="2037343" y="2448214"/>
                  <a:ext cx="218209" cy="218209"/>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a:extLst>
                    <a:ext uri="{FF2B5EF4-FFF2-40B4-BE49-F238E27FC236}">
                      <a16:creationId xmlns:a16="http://schemas.microsoft.com/office/drawing/2014/main" id="{DF7DAE20-884D-6D42-B77B-C95504BDA637}"/>
                    </a:ext>
                  </a:extLst>
                </p:cNvPr>
                <p:cNvSpPr/>
                <p:nvPr/>
              </p:nvSpPr>
              <p:spPr>
                <a:xfrm>
                  <a:off x="2037343" y="2917652"/>
                  <a:ext cx="218209" cy="218209"/>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Oval 111">
                  <a:extLst>
                    <a:ext uri="{FF2B5EF4-FFF2-40B4-BE49-F238E27FC236}">
                      <a16:creationId xmlns:a16="http://schemas.microsoft.com/office/drawing/2014/main" id="{C3E44858-244A-DA46-8420-6EA6724D8401}"/>
                    </a:ext>
                  </a:extLst>
                </p:cNvPr>
                <p:cNvSpPr/>
                <p:nvPr/>
              </p:nvSpPr>
              <p:spPr>
                <a:xfrm>
                  <a:off x="2037343" y="3387090"/>
                  <a:ext cx="218209" cy="218209"/>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Oval 112">
                  <a:extLst>
                    <a:ext uri="{FF2B5EF4-FFF2-40B4-BE49-F238E27FC236}">
                      <a16:creationId xmlns:a16="http://schemas.microsoft.com/office/drawing/2014/main" id="{51B04B8E-1441-0640-8C03-DB3D290B6E47}"/>
                    </a:ext>
                  </a:extLst>
                </p:cNvPr>
                <p:cNvSpPr/>
                <p:nvPr/>
              </p:nvSpPr>
              <p:spPr>
                <a:xfrm>
                  <a:off x="2037343" y="3856528"/>
                  <a:ext cx="218209" cy="218209"/>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206C2BA9-7774-A840-881D-C8DEB778CD62}"/>
                      </a:ext>
                    </a:extLst>
                  </p:cNvPr>
                  <p:cNvSpPr txBox="1"/>
                  <p:nvPr/>
                </p:nvSpPr>
                <p:spPr>
                  <a:xfrm>
                    <a:off x="2762409" y="1838614"/>
                    <a:ext cx="1530227"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𝒊</m:t>
                            </m:r>
                          </m:e>
                          <m:sub>
                            <m:r>
                              <a:rPr lang="en-US" altLang="zh-CN" b="1" i="1">
                                <a:latin typeface="Cambria Math" panose="02040503050406030204" pitchFamily="18" charset="0"/>
                              </a:rPr>
                              <m:t>𝟏</m:t>
                            </m:r>
                          </m:sub>
                        </m:sSub>
                      </m:oMath>
                    </a14:m>
                    <a:r>
                      <a:rPr lang="en-US" b="1" dirty="0"/>
                      <a:t> Shape of You</a:t>
                    </a:r>
                  </a:p>
                </p:txBody>
              </p:sp>
            </mc:Choice>
            <mc:Fallback xmlns="">
              <p:sp>
                <p:nvSpPr>
                  <p:cNvPr id="104" name="TextBox 103">
                    <a:extLst>
                      <a:ext uri="{FF2B5EF4-FFF2-40B4-BE49-F238E27FC236}">
                        <a16:creationId xmlns:a16="http://schemas.microsoft.com/office/drawing/2014/main" id="{206C2BA9-7774-A840-881D-C8DEB778CD62}"/>
                      </a:ext>
                    </a:extLst>
                  </p:cNvPr>
                  <p:cNvSpPr txBox="1">
                    <a:spLocks noRot="1" noChangeAspect="1" noMove="1" noResize="1" noEditPoints="1" noAdjustHandles="1" noChangeArrowheads="1" noChangeShapeType="1" noTextEdit="1"/>
                  </p:cNvSpPr>
                  <p:nvPr/>
                </p:nvSpPr>
                <p:spPr>
                  <a:xfrm>
                    <a:off x="2762409" y="1838614"/>
                    <a:ext cx="1530227" cy="276999"/>
                  </a:xfrm>
                  <a:prstGeom prst="rect">
                    <a:avLst/>
                  </a:prstGeom>
                  <a:blipFill>
                    <a:blip r:embed="rId28"/>
                    <a:stretch>
                      <a:fillRect l="-4098" t="-21739" r="-7377"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B599D64B-EB79-5349-8277-BC08F2470808}"/>
                      </a:ext>
                    </a:extLst>
                  </p:cNvPr>
                  <p:cNvSpPr txBox="1"/>
                  <p:nvPr/>
                </p:nvSpPr>
                <p:spPr>
                  <a:xfrm>
                    <a:off x="2762409" y="2320071"/>
                    <a:ext cx="1126655"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𝒊</m:t>
                            </m:r>
                          </m:e>
                          <m:sub>
                            <m:r>
                              <a:rPr lang="en-US" altLang="zh-CN" b="1" i="1">
                                <a:latin typeface="Cambria Math" panose="02040503050406030204" pitchFamily="18" charset="0"/>
                              </a:rPr>
                              <m:t>𝟐</m:t>
                            </m:r>
                          </m:sub>
                        </m:sSub>
                      </m:oMath>
                    </a14:m>
                    <a:r>
                      <a:rPr lang="en-US" b="1" dirty="0"/>
                      <a:t> I See Fire</a:t>
                    </a:r>
                  </a:p>
                </p:txBody>
              </p:sp>
            </mc:Choice>
            <mc:Fallback xmlns="">
              <p:sp>
                <p:nvSpPr>
                  <p:cNvPr id="105" name="TextBox 104">
                    <a:extLst>
                      <a:ext uri="{FF2B5EF4-FFF2-40B4-BE49-F238E27FC236}">
                        <a16:creationId xmlns:a16="http://schemas.microsoft.com/office/drawing/2014/main" id="{B599D64B-EB79-5349-8277-BC08F2470808}"/>
                      </a:ext>
                    </a:extLst>
                  </p:cNvPr>
                  <p:cNvSpPr txBox="1">
                    <a:spLocks noRot="1" noChangeAspect="1" noMove="1" noResize="1" noEditPoints="1" noAdjustHandles="1" noChangeArrowheads="1" noChangeShapeType="1" noTextEdit="1"/>
                  </p:cNvSpPr>
                  <p:nvPr/>
                </p:nvSpPr>
                <p:spPr>
                  <a:xfrm>
                    <a:off x="2762409" y="2320071"/>
                    <a:ext cx="1126655" cy="276999"/>
                  </a:xfrm>
                  <a:prstGeom prst="rect">
                    <a:avLst/>
                  </a:prstGeom>
                  <a:blipFill>
                    <a:blip r:embed="rId29"/>
                    <a:stretch>
                      <a:fillRect l="-5556" t="-21739" r="-11111"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9B3F1769-BF96-5F4B-AFAB-26CD2992541A}"/>
                      </a:ext>
                    </a:extLst>
                  </p:cNvPr>
                  <p:cNvSpPr txBox="1"/>
                  <p:nvPr/>
                </p:nvSpPr>
                <p:spPr>
                  <a:xfrm>
                    <a:off x="2762409" y="2801528"/>
                    <a:ext cx="1881862"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𝒊</m:t>
                            </m:r>
                          </m:e>
                          <m:sub>
                            <m:r>
                              <a:rPr lang="en-US" altLang="zh-CN" b="1" i="1">
                                <a:latin typeface="Cambria Math" panose="02040503050406030204" pitchFamily="18" charset="0"/>
                              </a:rPr>
                              <m:t>𝟑</m:t>
                            </m:r>
                          </m:sub>
                        </m:sSub>
                      </m:oMath>
                    </a14:m>
                    <a:r>
                      <a:rPr lang="en-US" b="1" dirty="0"/>
                      <a:t> Castle on the Hill</a:t>
                    </a:r>
                  </a:p>
                </p:txBody>
              </p:sp>
            </mc:Choice>
            <mc:Fallback xmlns="">
              <p:sp>
                <p:nvSpPr>
                  <p:cNvPr id="106" name="TextBox 105">
                    <a:extLst>
                      <a:ext uri="{FF2B5EF4-FFF2-40B4-BE49-F238E27FC236}">
                        <a16:creationId xmlns:a16="http://schemas.microsoft.com/office/drawing/2014/main" id="{9B3F1769-BF96-5F4B-AFAB-26CD2992541A}"/>
                      </a:ext>
                    </a:extLst>
                  </p:cNvPr>
                  <p:cNvSpPr txBox="1">
                    <a:spLocks noRot="1" noChangeAspect="1" noMove="1" noResize="1" noEditPoints="1" noAdjustHandles="1" noChangeArrowheads="1" noChangeShapeType="1" noTextEdit="1"/>
                  </p:cNvSpPr>
                  <p:nvPr/>
                </p:nvSpPr>
                <p:spPr>
                  <a:xfrm>
                    <a:off x="2762409" y="2801528"/>
                    <a:ext cx="1881862" cy="276999"/>
                  </a:xfrm>
                  <a:prstGeom prst="rect">
                    <a:avLst/>
                  </a:prstGeom>
                  <a:blipFill>
                    <a:blip r:embed="rId30"/>
                    <a:stretch>
                      <a:fillRect l="-3333" t="-21739" r="-6000"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7E2AD52E-A078-FA4B-AEA6-A58EE0DCDD7B}"/>
                      </a:ext>
                    </a:extLst>
                  </p:cNvPr>
                  <p:cNvSpPr txBox="1"/>
                  <p:nvPr/>
                </p:nvSpPr>
                <p:spPr>
                  <a:xfrm>
                    <a:off x="2762409" y="3282985"/>
                    <a:ext cx="658770"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𝒊</m:t>
                            </m:r>
                          </m:e>
                          <m:sub>
                            <m:r>
                              <a:rPr lang="en-US" altLang="zh-CN" b="1" i="1">
                                <a:latin typeface="Cambria Math" panose="02040503050406030204" pitchFamily="18" charset="0"/>
                              </a:rPr>
                              <m:t>𝟒</m:t>
                            </m:r>
                          </m:sub>
                        </m:sSub>
                      </m:oMath>
                    </a14:m>
                    <a:r>
                      <a:rPr lang="en-US" b="1" dirty="0"/>
                      <a:t> Skin</a:t>
                    </a:r>
                  </a:p>
                </p:txBody>
              </p:sp>
            </mc:Choice>
            <mc:Fallback xmlns="">
              <p:sp>
                <p:nvSpPr>
                  <p:cNvPr id="107" name="TextBox 106">
                    <a:extLst>
                      <a:ext uri="{FF2B5EF4-FFF2-40B4-BE49-F238E27FC236}">
                        <a16:creationId xmlns:a16="http://schemas.microsoft.com/office/drawing/2014/main" id="{7E2AD52E-A078-FA4B-AEA6-A58EE0DCDD7B}"/>
                      </a:ext>
                    </a:extLst>
                  </p:cNvPr>
                  <p:cNvSpPr txBox="1">
                    <a:spLocks noRot="1" noChangeAspect="1" noMove="1" noResize="1" noEditPoints="1" noAdjustHandles="1" noChangeArrowheads="1" noChangeShapeType="1" noTextEdit="1"/>
                  </p:cNvSpPr>
                  <p:nvPr/>
                </p:nvSpPr>
                <p:spPr>
                  <a:xfrm>
                    <a:off x="2762409" y="3282985"/>
                    <a:ext cx="658770" cy="276999"/>
                  </a:xfrm>
                  <a:prstGeom prst="rect">
                    <a:avLst/>
                  </a:prstGeom>
                  <a:blipFill>
                    <a:blip r:embed="rId31"/>
                    <a:stretch>
                      <a:fillRect l="-9434" t="-21739" r="-20755"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89064A36-D1AC-6B4F-BF03-5F20DE1C1F5D}"/>
                      </a:ext>
                    </a:extLst>
                  </p:cNvPr>
                  <p:cNvSpPr txBox="1"/>
                  <p:nvPr/>
                </p:nvSpPr>
                <p:spPr>
                  <a:xfrm>
                    <a:off x="2762409" y="3764441"/>
                    <a:ext cx="1512530" cy="276999"/>
                  </a:xfrm>
                  <a:prstGeom prst="rect">
                    <a:avLst/>
                  </a:prstGeom>
                  <a:noFill/>
                </p:spPr>
                <p:txBody>
                  <a:bodyPr wrap="none" lIns="0" tIns="0" rIns="0" bIns="0" rtlCol="0">
                    <a:spAutoFit/>
                  </a:bodyPr>
                  <a:lstStyle/>
                  <a:p>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𝒊</m:t>
                            </m:r>
                          </m:e>
                          <m:sub>
                            <m:r>
                              <a:rPr lang="en-US" altLang="zh-CN" b="1" i="1">
                                <a:latin typeface="Cambria Math" panose="02040503050406030204" pitchFamily="18" charset="0"/>
                              </a:rPr>
                              <m:t>𝟓</m:t>
                            </m:r>
                          </m:sub>
                        </m:sSub>
                      </m:oMath>
                    </a14:m>
                    <a:r>
                      <a:rPr lang="en-US" b="1" dirty="0"/>
                      <a:t> Lose Yourself</a:t>
                    </a:r>
                  </a:p>
                </p:txBody>
              </p:sp>
            </mc:Choice>
            <mc:Fallback xmlns="">
              <p:sp>
                <p:nvSpPr>
                  <p:cNvPr id="108" name="TextBox 107">
                    <a:extLst>
                      <a:ext uri="{FF2B5EF4-FFF2-40B4-BE49-F238E27FC236}">
                        <a16:creationId xmlns:a16="http://schemas.microsoft.com/office/drawing/2014/main" id="{89064A36-D1AC-6B4F-BF03-5F20DE1C1F5D}"/>
                      </a:ext>
                    </a:extLst>
                  </p:cNvPr>
                  <p:cNvSpPr txBox="1">
                    <a:spLocks noRot="1" noChangeAspect="1" noMove="1" noResize="1" noEditPoints="1" noAdjustHandles="1" noChangeArrowheads="1" noChangeShapeType="1" noTextEdit="1"/>
                  </p:cNvSpPr>
                  <p:nvPr/>
                </p:nvSpPr>
                <p:spPr>
                  <a:xfrm>
                    <a:off x="2762409" y="3764441"/>
                    <a:ext cx="1512530" cy="276999"/>
                  </a:xfrm>
                  <a:prstGeom prst="rect">
                    <a:avLst/>
                  </a:prstGeom>
                  <a:blipFill>
                    <a:blip r:embed="rId32"/>
                    <a:stretch>
                      <a:fillRect l="-4132" t="-21739" r="-7438" b="-47826"/>
                    </a:stretch>
                  </a:blipFill>
                </p:spPr>
                <p:txBody>
                  <a:bodyPr/>
                  <a:lstStyle/>
                  <a:p>
                    <a:r>
                      <a:rPr lang="en-US">
                        <a:noFill/>
                      </a:rPr>
                      <a:t> </a:t>
                    </a:r>
                  </a:p>
                </p:txBody>
              </p:sp>
            </mc:Fallback>
          </mc:AlternateContent>
        </p:grpSp>
        <p:cxnSp>
          <p:nvCxnSpPr>
            <p:cNvPr id="114" name="Straight Arrow Connector 113">
              <a:extLst>
                <a:ext uri="{FF2B5EF4-FFF2-40B4-BE49-F238E27FC236}">
                  <a16:creationId xmlns:a16="http://schemas.microsoft.com/office/drawing/2014/main" id="{FCFA4A52-68FB-1443-AD5B-1F80EEFE327E}"/>
                </a:ext>
              </a:extLst>
            </p:cNvPr>
            <p:cNvCxnSpPr>
              <a:cxnSpLocks/>
              <a:stCxn id="95" idx="6"/>
              <a:endCxn id="110" idx="2"/>
            </p:cNvCxnSpPr>
            <p:nvPr/>
          </p:nvCxnSpPr>
          <p:spPr>
            <a:xfrm flipV="1">
              <a:off x="3633464" y="4770769"/>
              <a:ext cx="874679" cy="506000"/>
            </a:xfrm>
            <a:prstGeom prst="straightConnector1">
              <a:avLst/>
            </a:prstGeom>
            <a:ln w="25400">
              <a:solidFill>
                <a:schemeClr val="bg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C65ED40-1D2B-1A45-AD31-7BD26EBBE3E5}"/>
                </a:ext>
              </a:extLst>
            </p:cNvPr>
            <p:cNvCxnSpPr>
              <a:cxnSpLocks/>
              <a:stCxn id="96" idx="6"/>
              <a:endCxn id="111" idx="2"/>
            </p:cNvCxnSpPr>
            <p:nvPr/>
          </p:nvCxnSpPr>
          <p:spPr>
            <a:xfrm flipV="1">
              <a:off x="3633464" y="5240207"/>
              <a:ext cx="874679" cy="553375"/>
            </a:xfrm>
            <a:prstGeom prst="straightConnector1">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10F4DC5-8BEE-9B4D-AB7F-0DB573E48AF9}"/>
                </a:ext>
              </a:extLst>
            </p:cNvPr>
            <p:cNvCxnSpPr>
              <a:cxnSpLocks/>
              <a:stCxn id="96" idx="6"/>
              <a:endCxn id="109" idx="2"/>
            </p:cNvCxnSpPr>
            <p:nvPr/>
          </p:nvCxnSpPr>
          <p:spPr>
            <a:xfrm flipV="1">
              <a:off x="3633464" y="4301331"/>
              <a:ext cx="874679" cy="1492251"/>
            </a:xfrm>
            <a:prstGeom prst="straightConnector1">
              <a:avLst/>
            </a:prstGeom>
            <a:ln w="25400">
              <a:solidFill>
                <a:schemeClr val="accent6"/>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188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474" y="1800115"/>
            <a:ext cx="8020128" cy="4278613"/>
          </a:xfrm>
        </p:spPr>
        <p:txBody>
          <a:bodyPr>
            <a:normAutofit/>
          </a:bodyPr>
          <a:lstStyle/>
          <a:p>
            <a:r>
              <a:rPr lang="en-US" altLang="zh-CN" sz="2400" b="1" dirty="0"/>
              <a:t>Explainable</a:t>
            </a:r>
            <a:r>
              <a:rPr lang="zh-CN" altLang="en-US" sz="2400" b="1" dirty="0"/>
              <a:t> </a:t>
            </a:r>
            <a:r>
              <a:rPr lang="en-US" altLang="zh-CN" sz="2400" b="1" dirty="0"/>
              <a:t>Recommendation</a:t>
            </a:r>
            <a:r>
              <a:rPr lang="zh-CN" altLang="en-US" sz="2400" b="1" dirty="0"/>
              <a:t> </a:t>
            </a:r>
            <a:r>
              <a:rPr lang="en-US" altLang="zh-CN" sz="2400" dirty="0"/>
              <a:t>is</a:t>
            </a:r>
            <a:r>
              <a:rPr lang="zh-CN" altLang="en-US" sz="2400" dirty="0"/>
              <a:t> </a:t>
            </a:r>
            <a:r>
              <a:rPr lang="en-US" altLang="zh-CN" sz="2400" dirty="0"/>
              <a:t>considered</a:t>
            </a:r>
            <a:r>
              <a:rPr lang="zh-CN" altLang="en-US" sz="2400" dirty="0"/>
              <a:t> </a:t>
            </a:r>
            <a:r>
              <a:rPr lang="en-US" altLang="zh-CN" sz="2400" dirty="0"/>
              <a:t>in</a:t>
            </a:r>
            <a:r>
              <a:rPr lang="zh-CN" altLang="en-US" sz="2400" dirty="0"/>
              <a:t> </a:t>
            </a:r>
            <a:r>
              <a:rPr lang="en-US" altLang="zh-CN" sz="2400" dirty="0"/>
              <a:t>more</a:t>
            </a:r>
            <a:r>
              <a:rPr lang="zh-CN" altLang="en-US" sz="2400" dirty="0"/>
              <a:t> </a:t>
            </a:r>
            <a:r>
              <a:rPr lang="en-US" altLang="zh-CN" sz="2400" dirty="0"/>
              <a:t>&amp;</a:t>
            </a:r>
            <a:r>
              <a:rPr lang="zh-CN" altLang="en-US" sz="2400" dirty="0"/>
              <a:t> </a:t>
            </a:r>
            <a:r>
              <a:rPr lang="en-US" altLang="zh-CN" sz="2400" dirty="0"/>
              <a:t>more</a:t>
            </a:r>
            <a:r>
              <a:rPr lang="zh-CN" altLang="en-US" sz="2400" dirty="0"/>
              <a:t> </a:t>
            </a:r>
            <a:r>
              <a:rPr lang="en-US" altLang="zh-CN" sz="2400" dirty="0"/>
              <a:t>online</a:t>
            </a:r>
            <a:r>
              <a:rPr lang="zh-CN" altLang="en-US" sz="2400" dirty="0"/>
              <a:t> </a:t>
            </a:r>
            <a:r>
              <a:rPr lang="en-US" altLang="zh-CN" sz="2400" dirty="0"/>
              <a:t>services:</a:t>
            </a:r>
          </a:p>
          <a:p>
            <a:pPr lvl="1"/>
            <a:r>
              <a:rPr lang="en-US" altLang="zh-CN" sz="2000" dirty="0"/>
              <a:t>Why</a:t>
            </a:r>
            <a:r>
              <a:rPr lang="zh-CN" altLang="en-US" sz="2000" dirty="0"/>
              <a:t> </a:t>
            </a:r>
            <a:r>
              <a:rPr lang="en-US" altLang="zh-CN" sz="2000" dirty="0"/>
              <a:t>such</a:t>
            </a:r>
            <a:r>
              <a:rPr lang="zh-CN" altLang="en-US" sz="2000" dirty="0"/>
              <a:t> </a:t>
            </a:r>
            <a:r>
              <a:rPr lang="en-US" altLang="zh-CN" sz="2000" dirty="0"/>
              <a:t>items</a:t>
            </a:r>
            <a:r>
              <a:rPr lang="zh-CN" altLang="en-US" sz="2000" dirty="0"/>
              <a:t> </a:t>
            </a:r>
            <a:r>
              <a:rPr lang="en-US" altLang="zh-CN" sz="2000" dirty="0"/>
              <a:t>are</a:t>
            </a:r>
            <a:r>
              <a:rPr lang="zh-CN" altLang="en-US" sz="2000" dirty="0"/>
              <a:t> </a:t>
            </a:r>
            <a:r>
              <a:rPr lang="en-US" altLang="zh-CN" sz="2000" dirty="0"/>
              <a:t>recommended to</a:t>
            </a:r>
            <a:r>
              <a:rPr lang="zh-CN" altLang="en-US" sz="2000" dirty="0"/>
              <a:t> </a:t>
            </a:r>
            <a:r>
              <a:rPr lang="en-US" altLang="zh-CN" sz="2000" dirty="0"/>
              <a:t>you?</a:t>
            </a:r>
          </a:p>
        </p:txBody>
      </p:sp>
      <p:sp>
        <p:nvSpPr>
          <p:cNvPr id="3" name="Slide Number Placeholder 2"/>
          <p:cNvSpPr>
            <a:spLocks noGrp="1"/>
          </p:cNvSpPr>
          <p:nvPr>
            <p:ph type="sldNum" sz="quarter" idx="11"/>
          </p:nvPr>
        </p:nvSpPr>
        <p:spPr/>
        <p:txBody>
          <a:bodyPr/>
          <a:lstStyle/>
          <a:p>
            <a:fld id="{680820D5-4E05-412D-BA40-6F064ED76BB3}" type="slidenum">
              <a:rPr lang="en-US" sz="1200"/>
              <a:pPr/>
              <a:t>5</a:t>
            </a:fld>
            <a:endParaRPr lang="en-US" sz="1200" dirty="0"/>
          </a:p>
        </p:txBody>
      </p:sp>
      <p:sp>
        <p:nvSpPr>
          <p:cNvPr id="4" name="Title 3"/>
          <p:cNvSpPr>
            <a:spLocks noGrp="1"/>
          </p:cNvSpPr>
          <p:nvPr>
            <p:ph type="title"/>
          </p:nvPr>
        </p:nvSpPr>
        <p:spPr/>
        <p:txBody>
          <a:bodyPr/>
          <a:lstStyle/>
          <a:p>
            <a:r>
              <a:rPr kumimoji="1" lang="en-US" altLang="zh-CN" dirty="0"/>
              <a:t>Explainable</a:t>
            </a:r>
            <a:r>
              <a:rPr kumimoji="1" lang="zh-CN" altLang="en-US" dirty="0"/>
              <a:t> </a:t>
            </a:r>
            <a:r>
              <a:rPr kumimoji="1" lang="en-US" altLang="zh-CN" dirty="0"/>
              <a:t>Recommendation</a:t>
            </a:r>
            <a:endParaRPr lang="en-US" dirty="0"/>
          </a:p>
        </p:txBody>
      </p:sp>
      <p:pic>
        <p:nvPicPr>
          <p:cNvPr id="10" name="Picture 9">
            <a:extLst>
              <a:ext uri="{FF2B5EF4-FFF2-40B4-BE49-F238E27FC236}">
                <a16:creationId xmlns:a16="http://schemas.microsoft.com/office/drawing/2014/main" id="{8F8E9228-E7ED-D749-BDB8-AE29115DE8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36574" y="2926960"/>
            <a:ext cx="683670" cy="683670"/>
          </a:xfrm>
          <a:prstGeom prst="rect">
            <a:avLst/>
          </a:prstGeom>
        </p:spPr>
      </p:pic>
      <p:pic>
        <p:nvPicPr>
          <p:cNvPr id="16" name="Picture 15">
            <a:extLst>
              <a:ext uri="{FF2B5EF4-FFF2-40B4-BE49-F238E27FC236}">
                <a16:creationId xmlns:a16="http://schemas.microsoft.com/office/drawing/2014/main" id="{D088A313-8CA0-E84A-9F39-A99188DA117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07717" y="3743461"/>
            <a:ext cx="2560348" cy="2797263"/>
          </a:xfrm>
          <a:prstGeom prst="rect">
            <a:avLst/>
          </a:prstGeom>
        </p:spPr>
      </p:pic>
      <p:pic>
        <p:nvPicPr>
          <p:cNvPr id="17" name="Picture 16">
            <a:extLst>
              <a:ext uri="{FF2B5EF4-FFF2-40B4-BE49-F238E27FC236}">
                <a16:creationId xmlns:a16="http://schemas.microsoft.com/office/drawing/2014/main" id="{15E2E505-C2CA-A345-B595-F42578D2E57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39144" y="2894348"/>
            <a:ext cx="716282" cy="716282"/>
          </a:xfrm>
          <a:prstGeom prst="rect">
            <a:avLst/>
          </a:prstGeom>
          <a:ln>
            <a:noFill/>
          </a:ln>
          <a:effectLst>
            <a:outerShdw blurRad="292100" dist="139700" dir="2700000" algn="tl" rotWithShape="0">
              <a:srgbClr val="333333">
                <a:alpha val="65000"/>
              </a:srgbClr>
            </a:outerShdw>
          </a:effectLst>
        </p:spPr>
      </p:pic>
      <p:sp>
        <p:nvSpPr>
          <p:cNvPr id="18" name="圆角矩形 10">
            <a:extLst>
              <a:ext uri="{FF2B5EF4-FFF2-40B4-BE49-F238E27FC236}">
                <a16:creationId xmlns:a16="http://schemas.microsoft.com/office/drawing/2014/main" id="{4BBD8192-75F6-DB4F-ADD4-3CD7B909817D}"/>
              </a:ext>
            </a:extLst>
          </p:cNvPr>
          <p:cNvSpPr/>
          <p:nvPr/>
        </p:nvSpPr>
        <p:spPr>
          <a:xfrm>
            <a:off x="7807717" y="5140438"/>
            <a:ext cx="1397514" cy="22361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9" name="圆角矩形 10">
            <a:extLst>
              <a:ext uri="{FF2B5EF4-FFF2-40B4-BE49-F238E27FC236}">
                <a16:creationId xmlns:a16="http://schemas.microsoft.com/office/drawing/2014/main" id="{E86F7EC1-962C-054B-BA82-D1CFC36CD059}"/>
              </a:ext>
            </a:extLst>
          </p:cNvPr>
          <p:cNvSpPr/>
          <p:nvPr/>
        </p:nvSpPr>
        <p:spPr>
          <a:xfrm>
            <a:off x="7776183" y="3674742"/>
            <a:ext cx="1575650" cy="22307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pic>
        <p:nvPicPr>
          <p:cNvPr id="5" name="Picture 4">
            <a:extLst>
              <a:ext uri="{FF2B5EF4-FFF2-40B4-BE49-F238E27FC236}">
                <a16:creationId xmlns:a16="http://schemas.microsoft.com/office/drawing/2014/main" id="{A465A433-C06E-5849-8471-76984294C625}"/>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789398" y="3765420"/>
            <a:ext cx="2503085" cy="2804803"/>
          </a:xfrm>
          <a:prstGeom prst="rect">
            <a:avLst/>
          </a:prstGeom>
        </p:spPr>
      </p:pic>
      <p:sp>
        <p:nvSpPr>
          <p:cNvPr id="20" name="圆角矩形 10">
            <a:extLst>
              <a:ext uri="{FF2B5EF4-FFF2-40B4-BE49-F238E27FC236}">
                <a16:creationId xmlns:a16="http://schemas.microsoft.com/office/drawing/2014/main" id="{32A76348-7BC1-5749-BFBC-D9314C422856}"/>
              </a:ext>
            </a:extLst>
          </p:cNvPr>
          <p:cNvSpPr/>
          <p:nvPr/>
        </p:nvSpPr>
        <p:spPr>
          <a:xfrm>
            <a:off x="2475031" y="3790937"/>
            <a:ext cx="1131816" cy="29697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Tree>
    <p:extLst>
      <p:ext uri="{BB962C8B-B14F-4D97-AF65-F5344CB8AC3E}">
        <p14:creationId xmlns:p14="http://schemas.microsoft.com/office/powerpoint/2010/main" val="26424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8545" y="1665733"/>
            <a:ext cx="8256433" cy="4942131"/>
          </a:xfrm>
        </p:spPr>
        <p:txBody>
          <a:bodyPr>
            <a:normAutofit/>
          </a:bodyPr>
          <a:lstStyle/>
          <a:p>
            <a:r>
              <a:rPr lang="en-US" altLang="zh-CN" sz="2800" dirty="0"/>
              <a:t>Win users’ </a:t>
            </a:r>
            <a:r>
              <a:rPr lang="en-US" altLang="zh-CN" sz="2800" b="1" dirty="0"/>
              <a:t>trust</a:t>
            </a:r>
            <a:r>
              <a:rPr lang="en-US" altLang="zh-CN" sz="2800" dirty="0"/>
              <a:t> in the recommender systems</a:t>
            </a:r>
          </a:p>
          <a:p>
            <a:endParaRPr lang="en-US" altLang="zh-CN" sz="2800" dirty="0"/>
          </a:p>
          <a:p>
            <a:r>
              <a:rPr lang="en-US" altLang="zh-CN" sz="2800" dirty="0"/>
              <a:t>Capture</a:t>
            </a:r>
            <a:r>
              <a:rPr lang="zh-CN" altLang="en-US" sz="2800" dirty="0"/>
              <a:t> </a:t>
            </a:r>
            <a:r>
              <a:rPr lang="en-US" altLang="zh-CN" sz="2800" dirty="0"/>
              <a:t>users’</a:t>
            </a:r>
            <a:r>
              <a:rPr lang="zh-CN" altLang="en-US" sz="2800" dirty="0"/>
              <a:t> </a:t>
            </a:r>
            <a:r>
              <a:rPr lang="en-US" altLang="zh-CN" sz="2800" b="1" dirty="0"/>
              <a:t>fine-grained</a:t>
            </a:r>
            <a:r>
              <a:rPr lang="zh-CN" altLang="en-US" sz="2800" b="1" dirty="0"/>
              <a:t> </a:t>
            </a:r>
            <a:r>
              <a:rPr lang="en-US" altLang="zh-CN" sz="2800" b="1" dirty="0"/>
              <a:t>interest</a:t>
            </a:r>
            <a:r>
              <a:rPr lang="zh-CN" altLang="en-US" sz="2800" b="1" dirty="0"/>
              <a:t> </a:t>
            </a:r>
            <a:r>
              <a:rPr lang="en-US" altLang="zh-CN" sz="2800" dirty="0"/>
              <a:t>in</a:t>
            </a:r>
            <a:r>
              <a:rPr lang="zh-CN" altLang="en-US" sz="2800" dirty="0"/>
              <a:t> </a:t>
            </a:r>
            <a:r>
              <a:rPr lang="en-US" altLang="zh-CN" sz="2800" dirty="0"/>
              <a:t>specific</a:t>
            </a:r>
            <a:r>
              <a:rPr lang="zh-CN" altLang="en-US" sz="2800" dirty="0"/>
              <a:t> </a:t>
            </a:r>
            <a:r>
              <a:rPr lang="en-US" altLang="zh-CN" sz="2800" dirty="0"/>
              <a:t>aspect</a:t>
            </a:r>
          </a:p>
          <a:p>
            <a:endParaRPr lang="en-US" altLang="zh-CN" sz="2800" dirty="0"/>
          </a:p>
          <a:p>
            <a:r>
              <a:rPr lang="en-US" altLang="zh-CN" sz="2800" dirty="0"/>
              <a:t>Allow</a:t>
            </a:r>
            <a:r>
              <a:rPr lang="zh-CN" altLang="en-US" sz="2800" dirty="0"/>
              <a:t> </a:t>
            </a:r>
            <a:r>
              <a:rPr lang="en-US" altLang="zh-CN" sz="2800" dirty="0"/>
              <a:t>a</a:t>
            </a:r>
            <a:r>
              <a:rPr lang="zh-CN" altLang="en-US" sz="2800" dirty="0"/>
              <a:t> </a:t>
            </a:r>
            <a:r>
              <a:rPr lang="en-US" altLang="zh-CN" sz="2800" dirty="0"/>
              <a:t>user</a:t>
            </a:r>
            <a:r>
              <a:rPr lang="zh-CN" altLang="en-US" sz="2800" dirty="0"/>
              <a:t> </a:t>
            </a:r>
            <a:r>
              <a:rPr lang="en-US" altLang="zh-CN" sz="2800" dirty="0"/>
              <a:t>to</a:t>
            </a:r>
            <a:r>
              <a:rPr lang="zh-CN" altLang="en-US" sz="2800" dirty="0"/>
              <a:t> </a:t>
            </a:r>
            <a:r>
              <a:rPr lang="en-US" altLang="zh-CN" sz="2800" b="1" dirty="0"/>
              <a:t>correct</a:t>
            </a:r>
            <a:r>
              <a:rPr lang="zh-CN" altLang="en-US" sz="2800" dirty="0"/>
              <a:t> </a:t>
            </a:r>
            <a:r>
              <a:rPr lang="en-US" altLang="zh-CN" sz="2800" dirty="0"/>
              <a:t>the</a:t>
            </a:r>
            <a:r>
              <a:rPr lang="zh-CN" altLang="en-US" sz="2800" dirty="0"/>
              <a:t> </a:t>
            </a:r>
            <a:r>
              <a:rPr lang="en-US" altLang="zh-CN" sz="2800" dirty="0"/>
              <a:t>reasoning</a:t>
            </a:r>
            <a:r>
              <a:rPr lang="zh-CN" altLang="en-US" sz="2800" dirty="0"/>
              <a:t> </a:t>
            </a:r>
            <a:r>
              <a:rPr lang="en-US" altLang="zh-CN" sz="2800" dirty="0"/>
              <a:t>process,</a:t>
            </a:r>
            <a:r>
              <a:rPr lang="zh-CN" altLang="en-US" sz="2800" dirty="0"/>
              <a:t> </a:t>
            </a:r>
            <a:r>
              <a:rPr lang="en-US" altLang="zh-CN" sz="2800" dirty="0"/>
              <a:t>if</a:t>
            </a:r>
            <a:r>
              <a:rPr lang="zh-CN" altLang="en-US" sz="2800" dirty="0"/>
              <a:t> </a:t>
            </a:r>
            <a:r>
              <a:rPr lang="en-US" altLang="zh-CN" sz="2800" dirty="0"/>
              <a:t>she</a:t>
            </a:r>
            <a:r>
              <a:rPr lang="zh-CN" altLang="en-US" sz="2800" dirty="0"/>
              <a:t> </a:t>
            </a:r>
            <a:r>
              <a:rPr lang="en-US" altLang="zh-CN" sz="2800" dirty="0"/>
              <a:t>is</a:t>
            </a:r>
            <a:r>
              <a:rPr lang="zh-CN" altLang="en-US" sz="2800" dirty="0"/>
              <a:t> </a:t>
            </a:r>
            <a:r>
              <a:rPr lang="en-US" altLang="zh-CN" sz="2800" dirty="0"/>
              <a:t>unsatisfied with a recommendation due to improper reasons</a:t>
            </a:r>
          </a:p>
          <a:p>
            <a:endParaRPr lang="en-US" altLang="zh-CN" sz="2800" dirty="0"/>
          </a:p>
          <a:p>
            <a:r>
              <a:rPr lang="en-US" altLang="zh-CN" sz="2800" dirty="0"/>
              <a:t>…</a:t>
            </a:r>
            <a:endParaRPr lang="en-US" altLang="zh-CN" sz="2700" dirty="0"/>
          </a:p>
          <a:p>
            <a:pPr lvl="1"/>
            <a:endParaRPr lang="en-US" altLang="zh-CN" sz="2400" dirty="0"/>
          </a:p>
          <a:p>
            <a:endParaRPr lang="en-US" sz="2400" b="1" dirty="0"/>
          </a:p>
          <a:p>
            <a:endParaRPr lang="en-US" sz="2000" dirty="0"/>
          </a:p>
          <a:p>
            <a:pPr marL="0" indent="0">
              <a:buNone/>
            </a:pPr>
            <a:endParaRPr lang="en-US" sz="2400" dirty="0"/>
          </a:p>
        </p:txBody>
      </p:sp>
      <p:sp>
        <p:nvSpPr>
          <p:cNvPr id="3" name="Slide Number Placeholder 2"/>
          <p:cNvSpPr>
            <a:spLocks noGrp="1"/>
          </p:cNvSpPr>
          <p:nvPr>
            <p:ph type="sldNum" sz="quarter" idx="11"/>
          </p:nvPr>
        </p:nvSpPr>
        <p:spPr/>
        <p:txBody>
          <a:bodyPr/>
          <a:lstStyle/>
          <a:p>
            <a:fld id="{680820D5-4E05-412D-BA40-6F064ED76BB3}" type="slidenum">
              <a:rPr lang="en-US" sz="1200"/>
              <a:pPr/>
              <a:t>6</a:t>
            </a:fld>
            <a:endParaRPr lang="en-US" sz="1200" dirty="0"/>
          </a:p>
        </p:txBody>
      </p:sp>
      <p:sp>
        <p:nvSpPr>
          <p:cNvPr id="4" name="Title 3"/>
          <p:cNvSpPr>
            <a:spLocks noGrp="1"/>
          </p:cNvSpPr>
          <p:nvPr>
            <p:ph type="title"/>
          </p:nvPr>
        </p:nvSpPr>
        <p:spPr/>
        <p:txBody>
          <a:bodyPr/>
          <a:lstStyle/>
          <a:p>
            <a:r>
              <a:rPr kumimoji="1" lang="en-US" altLang="zh-CN" dirty="0"/>
              <a:t>Benefits of Explanations</a:t>
            </a:r>
            <a:endParaRPr lang="en-US" dirty="0"/>
          </a:p>
        </p:txBody>
      </p:sp>
    </p:spTree>
    <p:extLst>
      <p:ext uri="{BB962C8B-B14F-4D97-AF65-F5344CB8AC3E}">
        <p14:creationId xmlns:p14="http://schemas.microsoft.com/office/powerpoint/2010/main" val="234550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DB7B-1E65-904E-95A6-EFF6495FD818}"/>
              </a:ext>
            </a:extLst>
          </p:cNvPr>
          <p:cNvSpPr>
            <a:spLocks noGrp="1"/>
          </p:cNvSpPr>
          <p:nvPr>
            <p:ph type="title"/>
          </p:nvPr>
        </p:nvSpPr>
        <p:spPr/>
        <p:txBody>
          <a:bodyPr/>
          <a:lstStyle/>
          <a:p>
            <a:r>
              <a:rPr lang="en-US" dirty="0"/>
              <a:t>OUTLINE</a:t>
            </a:r>
          </a:p>
        </p:txBody>
      </p:sp>
      <p:sp>
        <p:nvSpPr>
          <p:cNvPr id="5" name="Text Placeholder 2">
            <a:extLst>
              <a:ext uri="{FF2B5EF4-FFF2-40B4-BE49-F238E27FC236}">
                <a16:creationId xmlns:a16="http://schemas.microsoft.com/office/drawing/2014/main" id="{E0500D2F-11A0-C347-A4CE-EAB24C5709FE}"/>
              </a:ext>
            </a:extLst>
          </p:cNvPr>
          <p:cNvSpPr txBox="1">
            <a:spLocks/>
          </p:cNvSpPr>
          <p:nvPr/>
        </p:nvSpPr>
        <p:spPr>
          <a:xfrm>
            <a:off x="2681649" y="1616811"/>
            <a:ext cx="7265020" cy="4976704"/>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3200" b="1" dirty="0">
                <a:solidFill>
                  <a:schemeClr val="tx1"/>
                </a:solidFill>
              </a:rPr>
              <a:t>Why</a:t>
            </a:r>
            <a:r>
              <a:rPr lang="zh-CN" altLang="en-US" sz="3200" b="1" dirty="0">
                <a:solidFill>
                  <a:schemeClr val="tx1"/>
                </a:solidFill>
              </a:rPr>
              <a:t> </a:t>
            </a:r>
            <a:r>
              <a:rPr lang="en-US" altLang="zh-CN" sz="3200" b="1" dirty="0">
                <a:solidFill>
                  <a:schemeClr val="tx1"/>
                </a:solidFill>
              </a:rPr>
              <a:t>Explainable</a:t>
            </a:r>
            <a:r>
              <a:rPr lang="zh-CN" altLang="en-US" sz="3200" b="1" dirty="0">
                <a:solidFill>
                  <a:schemeClr val="tx1"/>
                </a:solidFill>
              </a:rPr>
              <a:t> </a:t>
            </a:r>
            <a:r>
              <a:rPr lang="en-US" altLang="zh-CN" sz="3200" b="1" dirty="0">
                <a:solidFill>
                  <a:schemeClr val="tx1"/>
                </a:solidFill>
              </a:rPr>
              <a:t>Recommendation?</a:t>
            </a:r>
          </a:p>
          <a:p>
            <a:endParaRPr lang="en-US" altLang="zh-CN" sz="3200" dirty="0"/>
          </a:p>
          <a:p>
            <a:r>
              <a:rPr lang="en-SG" sz="3200" dirty="0">
                <a:solidFill>
                  <a:srgbClr val="FFC000"/>
                </a:solidFill>
              </a:rPr>
              <a:t>Recommendation + Knowledge Graph</a:t>
            </a:r>
          </a:p>
          <a:p>
            <a:pPr lvl="1"/>
            <a:r>
              <a:rPr lang="en-US" altLang="zh-CN" sz="3200" dirty="0">
                <a:solidFill>
                  <a:schemeClr val="tx1">
                    <a:lumMod val="50000"/>
                    <a:lumOff val="50000"/>
                  </a:schemeClr>
                </a:solidFill>
              </a:rPr>
              <a:t>Knowledge-aware</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Path</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Recurrent</a:t>
            </a:r>
            <a:r>
              <a:rPr lang="zh-CN" altLang="en-US" sz="3200" dirty="0">
                <a:solidFill>
                  <a:schemeClr val="tx1">
                    <a:lumMod val="50000"/>
                    <a:lumOff val="50000"/>
                  </a:schemeClr>
                </a:solidFill>
              </a:rPr>
              <a:t> </a:t>
            </a:r>
            <a:r>
              <a:rPr lang="en-US" altLang="zh-CN" sz="3200" dirty="0">
                <a:solidFill>
                  <a:schemeClr val="tx1">
                    <a:lumMod val="50000"/>
                    <a:lumOff val="50000"/>
                  </a:schemeClr>
                </a:solidFill>
              </a:rPr>
              <a:t>Network</a:t>
            </a:r>
          </a:p>
          <a:p>
            <a:endParaRPr lang="en-US" altLang="zh-CN" sz="3200" dirty="0"/>
          </a:p>
          <a:p>
            <a:r>
              <a:rPr lang="en-US" altLang="zh-CN" sz="3200" dirty="0"/>
              <a:t>Summarization</a:t>
            </a:r>
            <a:endParaRPr lang="en-US" sz="3200" dirty="0"/>
          </a:p>
        </p:txBody>
      </p:sp>
    </p:spTree>
    <p:extLst>
      <p:ext uri="{BB962C8B-B14F-4D97-AF65-F5344CB8AC3E}">
        <p14:creationId xmlns:p14="http://schemas.microsoft.com/office/powerpoint/2010/main" val="110469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zh-CN" dirty="0"/>
              <a:t>What IS KG</a:t>
            </a:r>
            <a:endParaRPr lang="en-US" dirty="0">
              <a:solidFill>
                <a:schemeClr val="accent4"/>
              </a:solidFill>
            </a:endParaRPr>
          </a:p>
        </p:txBody>
      </p:sp>
      <p:sp>
        <p:nvSpPr>
          <p:cNvPr id="13" name="Slide Number Placeholder 2">
            <a:extLst>
              <a:ext uri="{FF2B5EF4-FFF2-40B4-BE49-F238E27FC236}">
                <a16:creationId xmlns:a16="http://schemas.microsoft.com/office/drawing/2014/main" id="{A894F464-07D7-244C-9BED-6C6F24197F8E}"/>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8</a:t>
            </a:fld>
            <a:endParaRPr lang="en-US" sz="1200" dirty="0"/>
          </a:p>
        </p:txBody>
      </p:sp>
      <p:sp>
        <p:nvSpPr>
          <p:cNvPr id="14" name="Content Placeholder 1">
            <a:extLst>
              <a:ext uri="{FF2B5EF4-FFF2-40B4-BE49-F238E27FC236}">
                <a16:creationId xmlns:a16="http://schemas.microsoft.com/office/drawing/2014/main" id="{24477E9A-F552-384E-8B92-6C9A26811720}"/>
              </a:ext>
            </a:extLst>
          </p:cNvPr>
          <p:cNvSpPr>
            <a:spLocks noGrp="1"/>
          </p:cNvSpPr>
          <p:nvPr>
            <p:ph idx="1"/>
          </p:nvPr>
        </p:nvSpPr>
        <p:spPr>
          <a:xfrm>
            <a:off x="1987138" y="1789043"/>
            <a:ext cx="8190196" cy="4803092"/>
          </a:xfrm>
        </p:spPr>
        <p:txBody>
          <a:bodyPr>
            <a:normAutofit/>
          </a:bodyPr>
          <a:lstStyle/>
          <a:p>
            <a:r>
              <a:rPr lang="en-SG" sz="2400" b="1" dirty="0">
                <a:solidFill>
                  <a:srgbClr val="C00000"/>
                </a:solidFill>
              </a:rPr>
              <a:t>KG works as a semantic web</a:t>
            </a:r>
          </a:p>
          <a:p>
            <a:pPr lvl="1"/>
            <a:r>
              <a:rPr lang="en-SG" sz="2000" dirty="0"/>
              <a:t>Node represents for Entity or Concept</a:t>
            </a:r>
          </a:p>
          <a:p>
            <a:pPr lvl="1"/>
            <a:r>
              <a:rPr lang="en-US" sz="2000" dirty="0"/>
              <a:t>Edge represents for the relation between Entity/Concept</a:t>
            </a:r>
          </a:p>
          <a:p>
            <a:pPr lvl="1"/>
            <a:r>
              <a:rPr lang="en-US" sz="2000" dirty="0"/>
              <a:t>A KG consists of multiple triplets </a:t>
            </a:r>
            <a:r>
              <a:rPr lang="en-US" dirty="0"/>
              <a:t>often denoted as (head, relation, tail) or (h, r, 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Different from item attributes ( Offer deeper and longer connection and relationship between items and users other than only 1-hop connection)</a:t>
            </a:r>
          </a:p>
          <a:p>
            <a:pPr marL="128016" lvl="1" indent="0">
              <a:buNone/>
            </a:pPr>
            <a:r>
              <a:rPr lang="en-US" dirty="0"/>
              <a:t>	Shape of you – Ed Sheeran – Pop music – Passenger - Heart's On Fire</a:t>
            </a:r>
          </a:p>
          <a:p>
            <a:pPr lvl="1"/>
            <a:endParaRPr lang="en-US" dirty="0"/>
          </a:p>
          <a:p>
            <a:pPr lvl="1"/>
            <a:endParaRPr lang="en-US" sz="2000" dirty="0"/>
          </a:p>
          <a:p>
            <a:pPr marL="342900" lvl="1" indent="0">
              <a:buNone/>
            </a:pPr>
            <a:endParaRPr lang="en-US" sz="2000" dirty="0"/>
          </a:p>
        </p:txBody>
      </p:sp>
      <p:sp>
        <p:nvSpPr>
          <p:cNvPr id="16" name="TextBox 15">
            <a:extLst>
              <a:ext uri="{FF2B5EF4-FFF2-40B4-BE49-F238E27FC236}">
                <a16:creationId xmlns:a16="http://schemas.microsoft.com/office/drawing/2014/main" id="{15761756-E38A-F640-B0C5-21F444B15B9B}"/>
              </a:ext>
            </a:extLst>
          </p:cNvPr>
          <p:cNvSpPr txBox="1"/>
          <p:nvPr/>
        </p:nvSpPr>
        <p:spPr>
          <a:xfrm>
            <a:off x="2763257" y="5069911"/>
            <a:ext cx="5011271" cy="369332"/>
          </a:xfrm>
          <a:prstGeom prst="rect">
            <a:avLst/>
          </a:prstGeom>
          <a:noFill/>
        </p:spPr>
        <p:txBody>
          <a:bodyPr wrap="square" rtlCol="0">
            <a:spAutoFit/>
          </a:bodyPr>
          <a:lstStyle/>
          <a:p>
            <a:r>
              <a:rPr lang="en-US" dirty="0"/>
              <a:t>h = Alice</a:t>
            </a:r>
            <a:r>
              <a:rPr lang="zh-CN" altLang="en-US" dirty="0"/>
              <a:t> </a:t>
            </a:r>
            <a:r>
              <a:rPr lang="en-US" altLang="zh-CN" dirty="0"/>
              <a:t>r=likes</a:t>
            </a:r>
            <a:r>
              <a:rPr lang="zh-CN" altLang="en-US" dirty="0"/>
              <a:t> </a:t>
            </a:r>
            <a:r>
              <a:rPr lang="en-US" altLang="zh-CN" dirty="0"/>
              <a:t>t=shape of you</a:t>
            </a:r>
            <a:endParaRPr lang="en-US" dirty="0"/>
          </a:p>
        </p:txBody>
      </p:sp>
      <p:sp>
        <p:nvSpPr>
          <p:cNvPr id="17" name="Rectangle 16">
            <a:extLst>
              <a:ext uri="{FF2B5EF4-FFF2-40B4-BE49-F238E27FC236}">
                <a16:creationId xmlns:a16="http://schemas.microsoft.com/office/drawing/2014/main" id="{726F8C86-2B66-5546-A259-61EDA0945AB1}"/>
              </a:ext>
            </a:extLst>
          </p:cNvPr>
          <p:cNvSpPr/>
          <p:nvPr/>
        </p:nvSpPr>
        <p:spPr>
          <a:xfrm>
            <a:off x="2482188" y="3583321"/>
            <a:ext cx="1710725"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Alice </a:t>
            </a:r>
          </a:p>
        </p:txBody>
      </p:sp>
      <p:sp>
        <p:nvSpPr>
          <p:cNvPr id="18" name="Rectangle 17">
            <a:extLst>
              <a:ext uri="{FF2B5EF4-FFF2-40B4-BE49-F238E27FC236}">
                <a16:creationId xmlns:a16="http://schemas.microsoft.com/office/drawing/2014/main" id="{16422DCC-53F7-514D-AB33-28183D9498DD}"/>
              </a:ext>
            </a:extLst>
          </p:cNvPr>
          <p:cNvSpPr/>
          <p:nvPr/>
        </p:nvSpPr>
        <p:spPr>
          <a:xfrm>
            <a:off x="7122343" y="3589084"/>
            <a:ext cx="401800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Shape of you </a:t>
            </a:r>
          </a:p>
        </p:txBody>
      </p:sp>
      <p:cxnSp>
        <p:nvCxnSpPr>
          <p:cNvPr id="20" name="Straight Arrow Connector 19">
            <a:extLst>
              <a:ext uri="{FF2B5EF4-FFF2-40B4-BE49-F238E27FC236}">
                <a16:creationId xmlns:a16="http://schemas.microsoft.com/office/drawing/2014/main" id="{EB608C1C-10ED-8644-8A05-54ADB396EDA6}"/>
              </a:ext>
            </a:extLst>
          </p:cNvPr>
          <p:cNvCxnSpPr>
            <a:cxnSpLocks/>
            <a:stCxn id="17" idx="3"/>
            <a:endCxn id="18" idx="1"/>
          </p:cNvCxnSpPr>
          <p:nvPr/>
        </p:nvCxnSpPr>
        <p:spPr>
          <a:xfrm>
            <a:off x="4192913" y="4044986"/>
            <a:ext cx="2929430" cy="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A00FE0E-3AA6-FC40-A91C-0FB2F0B08948}"/>
              </a:ext>
            </a:extLst>
          </p:cNvPr>
          <p:cNvSpPr/>
          <p:nvPr/>
        </p:nvSpPr>
        <p:spPr>
          <a:xfrm>
            <a:off x="4865046" y="3267259"/>
            <a:ext cx="1710725"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likes </a:t>
            </a:r>
          </a:p>
        </p:txBody>
      </p:sp>
      <p:pic>
        <p:nvPicPr>
          <p:cNvPr id="24" name="Picture 23" descr="A close up of a logo&#13;&#10;&#13;&#10;Description automatically generated">
            <a:extLst>
              <a:ext uri="{FF2B5EF4-FFF2-40B4-BE49-F238E27FC236}">
                <a16:creationId xmlns:a16="http://schemas.microsoft.com/office/drawing/2014/main" id="{263C1EA9-BC51-FA4B-9D7A-949059608D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51955" y="3379917"/>
            <a:ext cx="1126734" cy="1126734"/>
          </a:xfrm>
          <a:prstGeom prst="rect">
            <a:avLst/>
          </a:prstGeom>
        </p:spPr>
      </p:pic>
    </p:spTree>
    <p:extLst>
      <p:ext uri="{BB962C8B-B14F-4D97-AF65-F5344CB8AC3E}">
        <p14:creationId xmlns:p14="http://schemas.microsoft.com/office/powerpoint/2010/main" val="319855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00902" y="1997765"/>
            <a:ext cx="8190196" cy="5001874"/>
          </a:xfrm>
        </p:spPr>
        <p:txBody>
          <a:bodyPr>
            <a:normAutofit/>
          </a:bodyPr>
          <a:lstStyle/>
          <a:p>
            <a:r>
              <a:rPr lang="en-SG" sz="2400" b="1" dirty="0">
                <a:solidFill>
                  <a:srgbClr val="C00000"/>
                </a:solidFill>
              </a:rPr>
              <a:t>Connecting different domains with overlapped entities</a:t>
            </a:r>
          </a:p>
          <a:p>
            <a:pPr lvl="1"/>
            <a:r>
              <a:rPr lang="en-SG" sz="2000" dirty="0"/>
              <a:t>Achieve the transfer of information &amp; knowledge across domains</a:t>
            </a:r>
          </a:p>
          <a:p>
            <a:pPr lvl="1"/>
            <a:r>
              <a:rPr lang="en-SG" sz="2000" dirty="0"/>
              <a:t>Solve cold-start issues</a:t>
            </a:r>
          </a:p>
          <a:p>
            <a:pPr marL="342900" lvl="1" indent="0">
              <a:buNone/>
            </a:pPr>
            <a:endParaRPr lang="en-US" sz="2000" dirty="0"/>
          </a:p>
          <a:p>
            <a:pPr marL="342900" lvl="1" indent="0">
              <a:buNone/>
            </a:pPr>
            <a:endParaRPr lang="en-US" sz="2000" dirty="0"/>
          </a:p>
        </p:txBody>
      </p:sp>
      <p:sp>
        <p:nvSpPr>
          <p:cNvPr id="4" name="Title 3"/>
          <p:cNvSpPr>
            <a:spLocks noGrp="1"/>
          </p:cNvSpPr>
          <p:nvPr>
            <p:ph type="title"/>
          </p:nvPr>
        </p:nvSpPr>
        <p:spPr/>
        <p:txBody>
          <a:bodyPr/>
          <a:lstStyle/>
          <a:p>
            <a:r>
              <a:rPr kumimoji="1" lang="en-US" altLang="zh-CN" dirty="0"/>
              <a:t>When RecSys Meets KG</a:t>
            </a:r>
            <a:br>
              <a:rPr kumimoji="1" lang="en-US" altLang="zh-CN" dirty="0"/>
            </a:br>
            <a:r>
              <a:rPr kumimoji="1" lang="en-US" altLang="zh-CN" dirty="0">
                <a:solidFill>
                  <a:schemeClr val="accent4"/>
                </a:solidFill>
              </a:rPr>
              <a:t>Cross-Domain Recommendation</a:t>
            </a:r>
            <a:endParaRPr lang="en-US" dirty="0">
              <a:solidFill>
                <a:schemeClr val="accent4"/>
              </a:solidFill>
            </a:endParaRPr>
          </a:p>
        </p:txBody>
      </p:sp>
      <p:pic>
        <p:nvPicPr>
          <p:cNvPr id="7" name="Picture 6">
            <a:extLst>
              <a:ext uri="{FF2B5EF4-FFF2-40B4-BE49-F238E27FC236}">
                <a16:creationId xmlns:a16="http://schemas.microsoft.com/office/drawing/2014/main" id="{E843D71F-CD88-3647-94F9-2FDB77AA2B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46973" y="3276889"/>
            <a:ext cx="2597782" cy="2860098"/>
          </a:xfrm>
          <a:prstGeom prst="rect">
            <a:avLst/>
          </a:prstGeom>
        </p:spPr>
      </p:pic>
      <p:pic>
        <p:nvPicPr>
          <p:cNvPr id="8" name="Picture 7">
            <a:extLst>
              <a:ext uri="{FF2B5EF4-FFF2-40B4-BE49-F238E27FC236}">
                <a16:creationId xmlns:a16="http://schemas.microsoft.com/office/drawing/2014/main" id="{C407445E-94F1-C944-B39F-D451A71276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04402" y="3204720"/>
            <a:ext cx="1920030" cy="2848709"/>
          </a:xfrm>
          <a:prstGeom prst="rect">
            <a:avLst/>
          </a:prstGeom>
        </p:spPr>
      </p:pic>
      <p:pic>
        <p:nvPicPr>
          <p:cNvPr id="9" name="Picture 8">
            <a:extLst>
              <a:ext uri="{FF2B5EF4-FFF2-40B4-BE49-F238E27FC236}">
                <a16:creationId xmlns:a16="http://schemas.microsoft.com/office/drawing/2014/main" id="{86F3C7C7-63F7-544D-9ED8-C5B0859494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46082" y="3686252"/>
            <a:ext cx="2183998" cy="2183998"/>
          </a:xfrm>
          <a:prstGeom prst="rect">
            <a:avLst/>
          </a:prstGeom>
        </p:spPr>
      </p:pic>
      <p:sp>
        <p:nvSpPr>
          <p:cNvPr id="10" name="TextBox 9">
            <a:extLst>
              <a:ext uri="{FF2B5EF4-FFF2-40B4-BE49-F238E27FC236}">
                <a16:creationId xmlns:a16="http://schemas.microsoft.com/office/drawing/2014/main" id="{B6D658FB-E029-2248-9BB3-6D3F40AA75F7}"/>
              </a:ext>
            </a:extLst>
          </p:cNvPr>
          <p:cNvSpPr txBox="1"/>
          <p:nvPr/>
        </p:nvSpPr>
        <p:spPr>
          <a:xfrm>
            <a:off x="2497286" y="6072729"/>
            <a:ext cx="2347469" cy="400110"/>
          </a:xfrm>
          <a:prstGeom prst="rect">
            <a:avLst/>
          </a:prstGeom>
          <a:noFill/>
        </p:spPr>
        <p:txBody>
          <a:bodyPr wrap="square" rtlCol="0">
            <a:spAutoFit/>
          </a:bodyPr>
          <a:lstStyle/>
          <a:p>
            <a:r>
              <a:rPr lang="en-US" altLang="zh-CN" sz="2000" b="1" dirty="0">
                <a:solidFill>
                  <a:schemeClr val="bg2">
                    <a:lumMod val="50000"/>
                  </a:schemeClr>
                </a:solidFill>
              </a:rPr>
              <a:t>Book</a:t>
            </a:r>
            <a:r>
              <a:rPr lang="zh-CN" altLang="en-US" sz="2000" b="1" dirty="0">
                <a:solidFill>
                  <a:schemeClr val="bg2">
                    <a:lumMod val="50000"/>
                  </a:schemeClr>
                </a:solidFill>
              </a:rPr>
              <a:t> </a:t>
            </a:r>
            <a:r>
              <a:rPr lang="en-US" altLang="zh-CN" sz="2000" b="1" dirty="0">
                <a:solidFill>
                  <a:schemeClr val="bg2">
                    <a:lumMod val="50000"/>
                  </a:schemeClr>
                </a:solidFill>
              </a:rPr>
              <a:t>Domain</a:t>
            </a:r>
            <a:endParaRPr lang="en-US" sz="2000" b="1" dirty="0">
              <a:solidFill>
                <a:schemeClr val="bg2">
                  <a:lumMod val="50000"/>
                </a:schemeClr>
              </a:solidFill>
            </a:endParaRPr>
          </a:p>
        </p:txBody>
      </p:sp>
      <p:sp>
        <p:nvSpPr>
          <p:cNvPr id="11" name="TextBox 10">
            <a:extLst>
              <a:ext uri="{FF2B5EF4-FFF2-40B4-BE49-F238E27FC236}">
                <a16:creationId xmlns:a16="http://schemas.microsoft.com/office/drawing/2014/main" id="{498830E5-6FFD-304A-8744-4E2B78B6A683}"/>
              </a:ext>
            </a:extLst>
          </p:cNvPr>
          <p:cNvSpPr txBox="1"/>
          <p:nvPr/>
        </p:nvSpPr>
        <p:spPr>
          <a:xfrm>
            <a:off x="5526102" y="6041444"/>
            <a:ext cx="2347469" cy="400110"/>
          </a:xfrm>
          <a:prstGeom prst="rect">
            <a:avLst/>
          </a:prstGeom>
          <a:noFill/>
        </p:spPr>
        <p:txBody>
          <a:bodyPr wrap="square" rtlCol="0">
            <a:spAutoFit/>
          </a:bodyPr>
          <a:lstStyle/>
          <a:p>
            <a:r>
              <a:rPr lang="en-US" altLang="zh-CN" sz="2000" b="1" dirty="0">
                <a:solidFill>
                  <a:schemeClr val="bg2">
                    <a:lumMod val="50000"/>
                  </a:schemeClr>
                </a:solidFill>
              </a:rPr>
              <a:t>TV</a:t>
            </a:r>
            <a:r>
              <a:rPr lang="zh-CN" altLang="en-US" sz="2000" b="1" dirty="0">
                <a:solidFill>
                  <a:schemeClr val="bg2">
                    <a:lumMod val="50000"/>
                  </a:schemeClr>
                </a:solidFill>
              </a:rPr>
              <a:t> </a:t>
            </a:r>
            <a:r>
              <a:rPr lang="en-US" altLang="zh-CN" sz="2000" b="1" dirty="0">
                <a:solidFill>
                  <a:schemeClr val="bg2">
                    <a:lumMod val="50000"/>
                  </a:schemeClr>
                </a:solidFill>
              </a:rPr>
              <a:t>Domain</a:t>
            </a:r>
            <a:endParaRPr lang="en-US" sz="2000" b="1" dirty="0">
              <a:solidFill>
                <a:schemeClr val="bg2">
                  <a:lumMod val="50000"/>
                </a:schemeClr>
              </a:solidFill>
            </a:endParaRPr>
          </a:p>
        </p:txBody>
      </p:sp>
      <p:sp>
        <p:nvSpPr>
          <p:cNvPr id="12" name="TextBox 11">
            <a:extLst>
              <a:ext uri="{FF2B5EF4-FFF2-40B4-BE49-F238E27FC236}">
                <a16:creationId xmlns:a16="http://schemas.microsoft.com/office/drawing/2014/main" id="{3590B76C-6BB4-F44B-AE19-B95824E20992}"/>
              </a:ext>
            </a:extLst>
          </p:cNvPr>
          <p:cNvSpPr txBox="1"/>
          <p:nvPr/>
        </p:nvSpPr>
        <p:spPr>
          <a:xfrm>
            <a:off x="8156607" y="5982972"/>
            <a:ext cx="2347469" cy="400110"/>
          </a:xfrm>
          <a:prstGeom prst="rect">
            <a:avLst/>
          </a:prstGeom>
          <a:noFill/>
        </p:spPr>
        <p:txBody>
          <a:bodyPr wrap="square" rtlCol="0">
            <a:spAutoFit/>
          </a:bodyPr>
          <a:lstStyle/>
          <a:p>
            <a:r>
              <a:rPr lang="en-US" altLang="zh-CN" sz="2000" b="1" dirty="0">
                <a:solidFill>
                  <a:schemeClr val="bg2">
                    <a:lumMod val="50000"/>
                  </a:schemeClr>
                </a:solidFill>
              </a:rPr>
              <a:t>Fashion</a:t>
            </a:r>
            <a:r>
              <a:rPr lang="zh-CN" altLang="en-US" sz="2000" b="1" dirty="0">
                <a:solidFill>
                  <a:schemeClr val="bg2">
                    <a:lumMod val="50000"/>
                  </a:schemeClr>
                </a:solidFill>
              </a:rPr>
              <a:t> </a:t>
            </a:r>
            <a:r>
              <a:rPr lang="en-US" altLang="zh-CN" sz="2000" b="1" dirty="0">
                <a:solidFill>
                  <a:schemeClr val="bg2">
                    <a:lumMod val="50000"/>
                  </a:schemeClr>
                </a:solidFill>
              </a:rPr>
              <a:t>Domain</a:t>
            </a:r>
            <a:endParaRPr lang="en-US" sz="2000" b="1" dirty="0">
              <a:solidFill>
                <a:schemeClr val="bg2">
                  <a:lumMod val="50000"/>
                </a:schemeClr>
              </a:solidFill>
            </a:endParaRPr>
          </a:p>
        </p:txBody>
      </p:sp>
      <p:sp>
        <p:nvSpPr>
          <p:cNvPr id="13" name="Slide Number Placeholder 2">
            <a:extLst>
              <a:ext uri="{FF2B5EF4-FFF2-40B4-BE49-F238E27FC236}">
                <a16:creationId xmlns:a16="http://schemas.microsoft.com/office/drawing/2014/main" id="{A894F464-07D7-244C-9BED-6C6F24197F8E}"/>
              </a:ext>
            </a:extLst>
          </p:cNvPr>
          <p:cNvSpPr>
            <a:spLocks noGrp="1"/>
          </p:cNvSpPr>
          <p:nvPr>
            <p:ph type="sldNum" sz="quarter" idx="11"/>
          </p:nvPr>
        </p:nvSpPr>
        <p:spPr>
          <a:xfrm>
            <a:off x="9877168" y="6495804"/>
            <a:ext cx="505824" cy="295155"/>
          </a:xfrm>
        </p:spPr>
        <p:txBody>
          <a:bodyPr/>
          <a:lstStyle/>
          <a:p>
            <a:fld id="{680820D5-4E05-412D-BA40-6F064ED76BB3}" type="slidenum">
              <a:rPr lang="en-US" sz="1200"/>
              <a:pPr/>
              <a:t>9</a:t>
            </a:fld>
            <a:endParaRPr lang="en-US" sz="1200" dirty="0"/>
          </a:p>
        </p:txBody>
      </p:sp>
    </p:spTree>
    <p:extLst>
      <p:ext uri="{BB962C8B-B14F-4D97-AF65-F5344CB8AC3E}">
        <p14:creationId xmlns:p14="http://schemas.microsoft.com/office/powerpoint/2010/main" val="227708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2681</TotalTime>
  <Words>2494</Words>
  <Application>Microsoft Macintosh PowerPoint</Application>
  <PresentationFormat>宽屏</PresentationFormat>
  <Paragraphs>340</Paragraphs>
  <Slides>31</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华文仿宋</vt:lpstr>
      <vt:lpstr>MS PGothic</vt:lpstr>
      <vt:lpstr>Arial</vt:lpstr>
      <vt:lpstr>Calibri</vt:lpstr>
      <vt:lpstr>Cambria Math</vt:lpstr>
      <vt:lpstr>Tw Cen MT</vt:lpstr>
      <vt:lpstr>Tw Cen MT Condensed</vt:lpstr>
      <vt:lpstr>Wingdings 3</vt:lpstr>
      <vt:lpstr>Integral</vt:lpstr>
      <vt:lpstr>PowerPoint 演示文稿</vt:lpstr>
      <vt:lpstr>OUTLINE</vt:lpstr>
      <vt:lpstr>What is Recommendation Task?</vt:lpstr>
      <vt:lpstr>Back to Collaborative Filtering</vt:lpstr>
      <vt:lpstr>Explainable Recommendation</vt:lpstr>
      <vt:lpstr>Benefits of Explanations</vt:lpstr>
      <vt:lpstr>OUTLINE</vt:lpstr>
      <vt:lpstr>What IS KG</vt:lpstr>
      <vt:lpstr>When RecSys Meets KG Cross-Domain Recommendation</vt:lpstr>
      <vt:lpstr>Why Recommendation + Linked Data</vt:lpstr>
      <vt:lpstr>Why Recommendation + Linked Data</vt:lpstr>
      <vt:lpstr>Why Recommendation + Linked Data</vt:lpstr>
      <vt:lpstr>Why Recommendation + Linked Data</vt:lpstr>
      <vt:lpstr>Existing KG BASEd Recommendation </vt:lpstr>
      <vt:lpstr>Existing KG BASEd Recommendation </vt:lpstr>
      <vt:lpstr>When RecSys Meets KG Explainable Recommendation</vt:lpstr>
      <vt:lpstr>Graph-based Reasoning</vt:lpstr>
      <vt:lpstr>Preference Inference via Paths</vt:lpstr>
      <vt:lpstr>Preference Inference via Paths</vt:lpstr>
      <vt:lpstr>Preference Inference via Paths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Yang, Hua</dc:creator>
  <cp:lastModifiedBy>Microsoft Office User</cp:lastModifiedBy>
  <cp:revision>41</cp:revision>
  <dcterms:created xsi:type="dcterms:W3CDTF">2018-01-10T03:31:55Z</dcterms:created>
  <dcterms:modified xsi:type="dcterms:W3CDTF">2019-10-24T08:54:34Z</dcterms:modified>
</cp:coreProperties>
</file>