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71" r:id="rId2"/>
    <p:sldId id="332" r:id="rId3"/>
    <p:sldId id="333" r:id="rId4"/>
    <p:sldId id="334" r:id="rId5"/>
    <p:sldId id="336" r:id="rId6"/>
    <p:sldId id="353" r:id="rId7"/>
    <p:sldId id="354" r:id="rId8"/>
    <p:sldId id="337" r:id="rId9"/>
    <p:sldId id="342" r:id="rId10"/>
    <p:sldId id="355" r:id="rId11"/>
    <p:sldId id="343" r:id="rId12"/>
    <p:sldId id="344" r:id="rId13"/>
    <p:sldId id="357" r:id="rId14"/>
    <p:sldId id="358" r:id="rId15"/>
    <p:sldId id="360" r:id="rId16"/>
    <p:sldId id="361" r:id="rId17"/>
    <p:sldId id="346" r:id="rId18"/>
    <p:sldId id="348" r:id="rId19"/>
    <p:sldId id="349" r:id="rId20"/>
    <p:sldId id="362" r:id="rId21"/>
    <p:sldId id="364" r:id="rId22"/>
    <p:sldId id="365" r:id="rId23"/>
    <p:sldId id="366" r:id="rId24"/>
    <p:sldId id="367" r:id="rId25"/>
    <p:sldId id="351" r:id="rId26"/>
    <p:sldId id="369" r:id="rId27"/>
    <p:sldId id="370" r:id="rId28"/>
    <p:sldId id="329" r:id="rId29"/>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8C396D-BD7A-4B99-9E5D-1206EAFEF862}">
          <p14:sldIdLst>
            <p14:sldId id="371"/>
            <p14:sldId id="332"/>
            <p14:sldId id="333"/>
            <p14:sldId id="334"/>
            <p14:sldId id="336"/>
            <p14:sldId id="353"/>
            <p14:sldId id="354"/>
            <p14:sldId id="337"/>
            <p14:sldId id="342"/>
            <p14:sldId id="355"/>
            <p14:sldId id="343"/>
            <p14:sldId id="344"/>
            <p14:sldId id="357"/>
            <p14:sldId id="358"/>
            <p14:sldId id="360"/>
            <p14:sldId id="361"/>
            <p14:sldId id="346"/>
            <p14:sldId id="348"/>
            <p14:sldId id="349"/>
            <p14:sldId id="362"/>
            <p14:sldId id="364"/>
            <p14:sldId id="365"/>
            <p14:sldId id="366"/>
            <p14:sldId id="367"/>
            <p14:sldId id="351"/>
            <p14:sldId id="369"/>
            <p14:sldId id="370"/>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7F"/>
    <a:srgbClr val="00757E"/>
    <a:srgbClr val="427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4421" autoAdjust="0"/>
  </p:normalViewPr>
  <p:slideViewPr>
    <p:cSldViewPr>
      <p:cViewPr varScale="1">
        <p:scale>
          <a:sx n="110" d="100"/>
          <a:sy n="110" d="100"/>
        </p:scale>
        <p:origin x="1992" y="168"/>
      </p:cViewPr>
      <p:guideLst>
        <p:guide orient="horz" pos="2160"/>
        <p:guide pos="2880"/>
      </p:guideLst>
    </p:cSldViewPr>
  </p:slideViewPr>
  <p:notesTextViewPr>
    <p:cViewPr>
      <p:scale>
        <a:sx n="1" d="1"/>
        <a:sy n="1" d="1"/>
      </p:scale>
      <p:origin x="0" y="0"/>
    </p:cViewPr>
  </p:notesTextViewPr>
  <p:sorterViewPr>
    <p:cViewPr>
      <p:scale>
        <a:sx n="90" d="100"/>
        <a:sy n="90" d="100"/>
      </p:scale>
      <p:origin x="0" y="21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6054AD4-EA2B-4BC1-94C7-652633F695BA}" type="datetimeFigureOut">
              <a:rPr lang="en-GB" smtClean="0"/>
              <a:pPr/>
              <a:t>17/07/2018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2923A7B-0D74-4F6C-924F-1B33BD74804F}" type="slidenum">
              <a:rPr lang="en-GB" smtClean="0"/>
              <a:pPr/>
              <a:t>‹#›</a:t>
            </a:fld>
            <a:endParaRPr lang="en-GB"/>
          </a:p>
        </p:txBody>
      </p:sp>
    </p:spTree>
    <p:extLst>
      <p:ext uri="{BB962C8B-B14F-4D97-AF65-F5344CB8AC3E}">
        <p14:creationId xmlns:p14="http://schemas.microsoft.com/office/powerpoint/2010/main" val="1961722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09C391E-B2C9-4A55-B1C3-82D4F7183543}" type="datetimeFigureOut">
              <a:rPr lang="en-GB" smtClean="0"/>
              <a:pPr/>
              <a:t>17/07/2018</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370F890-7C90-4826-B514-D6574D758E53}" type="slidenum">
              <a:rPr lang="en-GB" smtClean="0"/>
              <a:pPr/>
              <a:t>‹#›</a:t>
            </a:fld>
            <a:endParaRPr lang="en-GB"/>
          </a:p>
        </p:txBody>
      </p:sp>
    </p:spTree>
    <p:extLst>
      <p:ext uri="{BB962C8B-B14F-4D97-AF65-F5344CB8AC3E}">
        <p14:creationId xmlns:p14="http://schemas.microsoft.com/office/powerpoint/2010/main" val="240673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Hello everyone, I’m Xin</a:t>
            </a:r>
            <a:r>
              <a:rPr kumimoji="1" lang="en-US" altLang="zh-CN" baseline="0" dirty="0" smtClean="0"/>
              <a:t> from university of Glasgow. I’m very glad to stand here and give the talk. This research is done by </a:t>
            </a:r>
            <a:r>
              <a:rPr kumimoji="1" lang="en-US" altLang="zh-CN" baseline="0" dirty="0" err="1" smtClean="0"/>
              <a:t>univiersity</a:t>
            </a:r>
            <a:r>
              <a:rPr kumimoji="1" lang="en-US" altLang="zh-CN" baseline="0" dirty="0" smtClean="0"/>
              <a:t> of </a:t>
            </a:r>
            <a:r>
              <a:rPr kumimoji="1" lang="en-US" altLang="zh-CN" baseline="0" dirty="0" err="1" smtClean="0"/>
              <a:t>glasgow</a:t>
            </a:r>
            <a:r>
              <a:rPr kumimoji="1" lang="en-US" altLang="zh-CN" baseline="0" dirty="0" smtClean="0"/>
              <a:t> and national university of </a:t>
            </a:r>
            <a:r>
              <a:rPr kumimoji="1" lang="en-US" altLang="zh-CN" baseline="0" dirty="0" err="1" smtClean="0"/>
              <a:t>sigor</a:t>
            </a:r>
            <a:r>
              <a:rPr kumimoji="1" lang="en-US" altLang="zh-CN" baseline="0" dirty="0" smtClean="0"/>
              <a:t>. The topic is about learning word embedding from all examples without any sampling. </a:t>
            </a:r>
            <a:endParaRPr kumimoji="1" lang="zh-CN" altLang="en-US" dirty="0"/>
          </a:p>
        </p:txBody>
      </p:sp>
      <p:sp>
        <p:nvSpPr>
          <p:cNvPr id="4" name="幻灯片编号占位符 3"/>
          <p:cNvSpPr>
            <a:spLocks noGrp="1"/>
          </p:cNvSpPr>
          <p:nvPr>
            <p:ph type="sldNum" sz="quarter" idx="10"/>
          </p:nvPr>
        </p:nvSpPr>
        <p:spPr/>
        <p:txBody>
          <a:bodyPr/>
          <a:lstStyle/>
          <a:p>
            <a:fld id="{F370F890-7C90-4826-B514-D6574D758E53}" type="slidenum">
              <a:rPr lang="en-GB" smtClean="0"/>
              <a:pPr/>
              <a:t>1</a:t>
            </a:fld>
            <a:endParaRPr lang="en-GB"/>
          </a:p>
        </p:txBody>
      </p:sp>
    </p:spTree>
    <p:extLst>
      <p:ext uri="{BB962C8B-B14F-4D97-AF65-F5344CB8AC3E}">
        <p14:creationId xmlns:p14="http://schemas.microsoft.com/office/powerpoint/2010/main" val="10322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focus on the loss function, we can see that the source of the time complexity comes from the V*V interactions between word and context. If we can break these interactions, we may achieve a huge speed up. In the following parts,  I will show how to break these interactions by two mathematical transformations. The first is loss partition and the second is inner product decouple.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10</a:t>
            </a:fld>
            <a:endParaRPr lang="en-GB"/>
          </a:p>
        </p:txBody>
      </p:sp>
    </p:spTree>
    <p:extLst>
      <p:ext uri="{BB962C8B-B14F-4D97-AF65-F5344CB8AC3E}">
        <p14:creationId xmlns:p14="http://schemas.microsoft.com/office/powerpoint/2010/main" val="192765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obvious that the major computational cost</a:t>
            </a:r>
            <a:r>
              <a:rPr lang="en-US" baseline="0" dirty="0" smtClean="0"/>
              <a:t> lies in Ln, because the size of negative pairs is much larger than the positive ones. So the first transformation aims to transfer Ln into the difference between the loss on all V*V pairs and the counter pater of positive pairs, as shown in the second equation. After that, we can see that the blue part of the second equation can be merged with </a:t>
            </a:r>
            <a:r>
              <a:rPr lang="en-US" baseline="0" dirty="0" err="1" smtClean="0"/>
              <a:t>Lp</a:t>
            </a:r>
            <a:r>
              <a:rPr lang="en-US" baseline="0" dirty="0" smtClean="0"/>
              <a:t>. Now, the major computation part falls into La. In the following sections, we will show how to compute La efficiently with inner product decouple.</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11</a:t>
            </a:fld>
            <a:endParaRPr lang="en-GB"/>
          </a:p>
        </p:txBody>
      </p:sp>
    </p:spTree>
    <p:extLst>
      <p:ext uri="{BB962C8B-B14F-4D97-AF65-F5344CB8AC3E}">
        <p14:creationId xmlns:p14="http://schemas.microsoft.com/office/powerpoint/2010/main" val="199755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the decouple</a:t>
            </a:r>
            <a:r>
              <a:rPr lang="en-US" baseline="0" dirty="0" smtClean="0"/>
              <a:t> more clearly, we first rewrite La into another form with the </a:t>
            </a:r>
            <a:r>
              <a:rPr lang="en-US" baseline="0" dirty="0" err="1" smtClean="0"/>
              <a:t>const</a:t>
            </a:r>
            <a:r>
              <a:rPr lang="en-US" baseline="0" dirty="0" smtClean="0"/>
              <a:t> part omitted. We can see the there are V*V interactions between </a:t>
            </a:r>
            <a:r>
              <a:rPr lang="en-US" baseline="0" dirty="0" err="1" smtClean="0"/>
              <a:t>u_w</a:t>
            </a:r>
            <a:r>
              <a:rPr lang="en-US" baseline="0" dirty="0" smtClean="0"/>
              <a:t> and </a:t>
            </a:r>
            <a:r>
              <a:rPr lang="en-US" baseline="0" dirty="0" err="1" smtClean="0"/>
              <a:t>u_c</a:t>
            </a:r>
            <a:r>
              <a:rPr lang="en-US" baseline="0" dirty="0" smtClean="0"/>
              <a:t>, which causes the </a:t>
            </a:r>
            <a:r>
              <a:rPr lang="en-US" baseline="0" dirty="0" err="1" smtClean="0"/>
              <a:t>difficulity</a:t>
            </a:r>
            <a:r>
              <a:rPr lang="en-US" baseline="0" dirty="0" smtClean="0"/>
              <a:t> of the computation.</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12</a:t>
            </a:fld>
            <a:endParaRPr lang="en-GB"/>
          </a:p>
        </p:txBody>
      </p:sp>
    </p:spTree>
    <p:extLst>
      <p:ext uri="{BB962C8B-B14F-4D97-AF65-F5344CB8AC3E}">
        <p14:creationId xmlns:p14="http://schemas.microsoft.com/office/powerpoint/2010/main" val="362882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if we use the commutative property and exchange the sequence of the sum, we can get another from of La</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13</a:t>
            </a:fld>
            <a:endParaRPr lang="en-GB"/>
          </a:p>
        </p:txBody>
      </p:sp>
    </p:spTree>
    <p:extLst>
      <p:ext uri="{BB962C8B-B14F-4D97-AF65-F5344CB8AC3E}">
        <p14:creationId xmlns:p14="http://schemas.microsoft.com/office/powerpoint/2010/main" val="1339260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14</a:t>
            </a:fld>
            <a:endParaRPr lang="en-GB"/>
          </a:p>
        </p:txBody>
      </p:sp>
    </p:spTree>
    <p:extLst>
      <p:ext uri="{BB962C8B-B14F-4D97-AF65-F5344CB8AC3E}">
        <p14:creationId xmlns:p14="http://schemas.microsoft.com/office/powerpoint/2010/main" val="1120030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a:t>
            </a:r>
            <a:r>
              <a:rPr lang="en-US" baseline="0" dirty="0" smtClean="0"/>
              <a:t> in the second equation, </a:t>
            </a:r>
            <a:r>
              <a:rPr lang="en-US" dirty="0" smtClean="0"/>
              <a:t>we can see that </a:t>
            </a:r>
            <a:r>
              <a:rPr lang="en-US" dirty="0" err="1" smtClean="0"/>
              <a:t>u_w</a:t>
            </a:r>
            <a:r>
              <a:rPr lang="en-US" dirty="0" smtClean="0"/>
              <a:t> and </a:t>
            </a:r>
            <a:r>
              <a:rPr lang="en-US" dirty="0" err="1" smtClean="0"/>
              <a:t>u_c</a:t>
            </a:r>
            <a:r>
              <a:rPr lang="en-US" baseline="0" dirty="0" smtClean="0"/>
              <a:t> has no interactions any more. They are independent with each other, which means that we can keep one fixed when calculating (updating) the other.</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15</a:t>
            </a:fld>
            <a:endParaRPr lang="en-GB"/>
          </a:p>
        </p:txBody>
      </p:sp>
    </p:spTree>
    <p:extLst>
      <p:ext uri="{BB962C8B-B14F-4D97-AF65-F5344CB8AC3E}">
        <p14:creationId xmlns:p14="http://schemas.microsoft.com/office/powerpoint/2010/main" val="3067092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we can define the pre-computation terms as the green part. This part will be pre-computed before each iteration and keep fixed when updating </a:t>
            </a:r>
            <a:r>
              <a:rPr lang="en-US" baseline="0" dirty="0" err="1" smtClean="0"/>
              <a:t>u_w</a:t>
            </a:r>
            <a:r>
              <a:rPr lang="en-US" baseline="0" dirty="0" smtClean="0"/>
              <a:t>. </a:t>
            </a:r>
            <a:r>
              <a:rPr lang="en-US" dirty="0" smtClean="0"/>
              <a:t>Finally</a:t>
            </a:r>
            <a:r>
              <a:rPr lang="en-US" baseline="0" dirty="0" smtClean="0"/>
              <a:t>, with these form of La, we can achieve a XXXXXXXXX. The total complexity of La is transferred from XXXX to XXXXX. Given the situation that embedding size k is much smaller than vocabulary size V, we can achieve a huge speed up.</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16</a:t>
            </a:fld>
            <a:endParaRPr lang="en-GB"/>
          </a:p>
        </p:txBody>
      </p:sp>
    </p:spTree>
    <p:extLst>
      <p:ext uri="{BB962C8B-B14F-4D97-AF65-F5344CB8AC3E}">
        <p14:creationId xmlns:p14="http://schemas.microsoft.com/office/powerpoint/2010/main" val="63276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with the positive part considered, the total time complexity is XXXXXXXXXXXXXXX.</a:t>
            </a:r>
          </a:p>
          <a:p>
            <a:r>
              <a:rPr lang="en-US" baseline="0" dirty="0" smtClean="0"/>
              <a:t>Then, if we compare the two part of the complexity, we can see that XXX is much larger than XXXXX, which means that the total complexity is only determined by the number of positive pairs.</a:t>
            </a:r>
          </a:p>
          <a:p>
            <a:r>
              <a:rPr lang="en-US" baseline="0" dirty="0" smtClean="0"/>
              <a:t>Which means that </a:t>
            </a:r>
            <a:r>
              <a:rPr lang="en-US" baseline="0" dirty="0" err="1" smtClean="0"/>
              <a:t>yy</a:t>
            </a:r>
            <a:r>
              <a:rPr lang="en-US" baseline="0" dirty="0" smtClean="0"/>
              <a:t> doing so, we can XXXXXXXXXXXXXXXXX</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17</a:t>
            </a:fld>
            <a:endParaRPr lang="en-GB"/>
          </a:p>
        </p:txBody>
      </p:sp>
    </p:spTree>
    <p:extLst>
      <p:ext uri="{BB962C8B-B14F-4D97-AF65-F5344CB8AC3E}">
        <p14:creationId xmlns:p14="http://schemas.microsoft.com/office/powerpoint/2010/main" val="67163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evaluate the performance of the proposed model, we conduct experiments on three evaluation tasks</a:t>
            </a:r>
          </a:p>
          <a:p>
            <a:r>
              <a:rPr lang="en-GB" baseline="0" dirty="0" smtClean="0"/>
              <a:t>The first is XXXX</a:t>
            </a:r>
          </a:p>
          <a:p>
            <a:r>
              <a:rPr lang="en-GB" baseline="0" dirty="0" smtClean="0"/>
              <a:t>The second is word sim tasks. Here we conduct the experiments on 6 word similarity datasets.</a:t>
            </a:r>
          </a:p>
          <a:p>
            <a:r>
              <a:rPr lang="en-GB" baseline="0" dirty="0" smtClean="0"/>
              <a:t>The last one is XXXX, which shows strong relationship with downstream tasks.</a:t>
            </a:r>
          </a:p>
          <a:p>
            <a:r>
              <a:rPr lang="en-GB" baseline="0" dirty="0" smtClean="0"/>
              <a:t>The training corpora is XXXX</a:t>
            </a:r>
          </a:p>
          <a:p>
            <a:r>
              <a:rPr lang="en-GB" baseline="0" dirty="0" smtClean="0"/>
              <a:t>For baselines, we use SG, SGA </a:t>
            </a:r>
            <a:r>
              <a:rPr lang="en-GB" baseline="0" dirty="0" err="1" smtClean="0"/>
              <a:t>GloVe</a:t>
            </a:r>
            <a:r>
              <a:rPr lang="en-GB" baseline="0" dirty="0" smtClean="0"/>
              <a:t> and </a:t>
            </a:r>
            <a:r>
              <a:rPr lang="en-GB" baseline="0" dirty="0" err="1" smtClean="0"/>
              <a:t>LexVec</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18</a:t>
            </a:fld>
            <a:endParaRPr lang="en-GB"/>
          </a:p>
        </p:txBody>
      </p:sp>
    </p:spTree>
    <p:extLst>
      <p:ext uri="{BB962C8B-B14F-4D97-AF65-F5344CB8AC3E}">
        <p14:creationId xmlns:p14="http://schemas.microsoft.com/office/powerpoint/2010/main" val="3677593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the word analogy accuracy</a:t>
            </a:r>
            <a:r>
              <a:rPr lang="en-US" baseline="0" dirty="0" smtClean="0"/>
              <a:t> on Text8 dataset.</a:t>
            </a:r>
            <a:endParaRPr lang="en-US" dirty="0" smtClean="0"/>
          </a:p>
          <a:p>
            <a:r>
              <a:rPr lang="en-US" dirty="0" smtClean="0"/>
              <a:t>We can see that our</a:t>
            </a:r>
            <a:r>
              <a:rPr lang="en-US" baseline="0" dirty="0" smtClean="0"/>
              <a:t> model performs especially good in the small dataset</a:t>
            </a:r>
          </a:p>
          <a:p>
            <a:r>
              <a:rPr lang="en-US" baseline="0" dirty="0" smtClean="0"/>
              <a:t>However, </a:t>
            </a:r>
            <a:r>
              <a:rPr lang="en-US" baseline="0" dirty="0" err="1" smtClean="0"/>
              <a:t>GloVe</a:t>
            </a:r>
            <a:r>
              <a:rPr lang="en-US" baseline="0" dirty="0" smtClean="0"/>
              <a:t> XXXXXXXXXXX. We think this is because </a:t>
            </a:r>
            <a:r>
              <a:rPr lang="en-US" baseline="0" dirty="0" err="1" smtClean="0"/>
              <a:t>GLoVe</a:t>
            </a:r>
            <a:r>
              <a:rPr lang="en-US" baseline="0" dirty="0" smtClean="0"/>
              <a:t> do not consider the negative information ,which is especially important when the training set is small.</a:t>
            </a:r>
          </a:p>
          <a:p>
            <a:r>
              <a:rPr lang="en-US" baseline="0" dirty="0" smtClean="0"/>
              <a:t>The other </a:t>
            </a:r>
            <a:r>
              <a:rPr lang="en-US" baseline="0" dirty="0" err="1" smtClean="0"/>
              <a:t>phenom</a:t>
            </a:r>
            <a:r>
              <a:rPr lang="en-US" baseline="0" dirty="0" smtClean="0"/>
              <a:t> is XXXXXXXXXXXX. We think this is because our model is based on the global word co-occurrence statistics, which is more effective to capture the semantic meaning. However, the skip-gram model is based on a small local window, which is more effective to capture the local syntactic structures.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19</a:t>
            </a:fld>
            <a:endParaRPr lang="en-GB"/>
          </a:p>
        </p:txBody>
      </p:sp>
    </p:spTree>
    <p:extLst>
      <p:ext uri="{BB962C8B-B14F-4D97-AF65-F5344CB8AC3E}">
        <p14:creationId xmlns:p14="http://schemas.microsoft.com/office/powerpoint/2010/main" val="275641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development of DL, word</a:t>
            </a:r>
            <a:r>
              <a:rPr lang="en-US" baseline="0" dirty="0" smtClean="0"/>
              <a:t> representations has become a basis for many NLP tasks.</a:t>
            </a:r>
          </a:p>
          <a:p>
            <a:r>
              <a:rPr lang="en-US" baseline="0" dirty="0" smtClean="0"/>
              <a:t>Generally, there are two kinds of word representations.</a:t>
            </a:r>
          </a:p>
          <a:p>
            <a:r>
              <a:rPr lang="en-US" baseline="0" dirty="0" smtClean="0"/>
              <a:t>The 1</a:t>
            </a:r>
            <a:r>
              <a:rPr lang="en-US" baseline="30000" dirty="0" smtClean="0"/>
              <a:t>st</a:t>
            </a:r>
            <a:r>
              <a:rPr lang="en-US" baseline="0" dirty="0" smtClean="0"/>
              <a:t> is one-hot encoding, which……</a:t>
            </a:r>
          </a:p>
          <a:p>
            <a:r>
              <a:rPr lang="en-US" baseline="0" dirty="0" smtClean="0"/>
              <a:t>The 2</a:t>
            </a:r>
            <a:r>
              <a:rPr lang="en-US" baseline="30000" dirty="0" smtClean="0"/>
              <a:t>nd</a:t>
            </a:r>
            <a:r>
              <a:rPr lang="en-US" baseline="0" dirty="0" smtClean="0"/>
              <a:t> is dense word embedding which…… Now it has become a very hot research point.</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a:t>
            </a:fld>
            <a:endParaRPr lang="en-GB"/>
          </a:p>
        </p:txBody>
      </p:sp>
    </p:spTree>
    <p:extLst>
      <p:ext uri="{BB962C8B-B14F-4D97-AF65-F5344CB8AC3E}">
        <p14:creationId xmlns:p14="http://schemas.microsoft.com/office/powerpoint/2010/main" val="28942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similarity and</a:t>
            </a:r>
            <a:r>
              <a:rPr lang="en-US" baseline="0" dirty="0" smtClean="0"/>
              <a:t> QVEC tasks show the similar results with analogy tasks. However, we can see that </a:t>
            </a:r>
            <a:r>
              <a:rPr lang="en-US" baseline="0" dirty="0" err="1" smtClean="0"/>
              <a:t>GloVe’s</a:t>
            </a:r>
            <a:r>
              <a:rPr lang="en-US" baseline="0" dirty="0" smtClean="0"/>
              <a:t> performance is very poor on these two tasks. The reason may also be that </a:t>
            </a:r>
            <a:r>
              <a:rPr lang="en-US" baseline="0" dirty="0" err="1" smtClean="0"/>
              <a:t>GLOVe</a:t>
            </a:r>
            <a:r>
              <a:rPr lang="en-US" baseline="0" dirty="0" smtClean="0"/>
              <a:t> doesn’t consider negative information. Similar observations has also been seen by some other researchers.</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20</a:t>
            </a:fld>
            <a:endParaRPr lang="en-GB"/>
          </a:p>
        </p:txBody>
      </p:sp>
    </p:spTree>
    <p:extLst>
      <p:ext uri="{BB962C8B-B14F-4D97-AF65-F5344CB8AC3E}">
        <p14:creationId xmlns:p14="http://schemas.microsoft.com/office/powerpoint/2010/main" val="338299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 of word analogy on</a:t>
            </a:r>
            <a:r>
              <a:rPr lang="en-US" baseline="0" dirty="0" smtClean="0"/>
              <a:t> a larger </a:t>
            </a:r>
            <a:r>
              <a:rPr lang="en-US" baseline="0" dirty="0" err="1" smtClean="0"/>
              <a:t>NewsIR</a:t>
            </a:r>
            <a:r>
              <a:rPr lang="en-US" baseline="0" dirty="0" smtClean="0"/>
              <a:t> corpus. We can see that </a:t>
            </a:r>
            <a:r>
              <a:rPr lang="en-US" baseline="0" dirty="0" err="1" smtClean="0"/>
              <a:t>GloVe’s</a:t>
            </a:r>
            <a:r>
              <a:rPr lang="en-US" baseline="0" dirty="0" smtClean="0"/>
              <a:t> performance is improved. Because for a larger corpus, the information contained by positive pairs accounts for a larger part. But our model still achieves the best total accuracy, which also demonstrates the importance of considering all negative examples.</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21</a:t>
            </a:fld>
            <a:endParaRPr lang="en-GB"/>
          </a:p>
        </p:txBody>
      </p:sp>
    </p:spTree>
    <p:extLst>
      <p:ext uri="{BB962C8B-B14F-4D97-AF65-F5344CB8AC3E}">
        <p14:creationId xmlns:p14="http://schemas.microsoft.com/office/powerpoint/2010/main" val="2634385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table shows the performance of word sim</a:t>
            </a:r>
            <a:r>
              <a:rPr lang="en-GB" baseline="0" dirty="0" smtClean="0"/>
              <a:t> and </a:t>
            </a:r>
            <a:r>
              <a:rPr lang="en-GB" baseline="0" dirty="0" err="1" smtClean="0"/>
              <a:t>Qvec</a:t>
            </a:r>
            <a:r>
              <a:rPr lang="en-GB" baseline="0" dirty="0" smtClean="0"/>
              <a:t> tasks on </a:t>
            </a:r>
            <a:r>
              <a:rPr lang="en-GB" baseline="0" dirty="0" err="1" smtClean="0"/>
              <a:t>NewsIR</a:t>
            </a:r>
            <a:r>
              <a:rPr lang="en-GB" baseline="0" dirty="0" smtClean="0"/>
              <a:t> corpus.</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22</a:t>
            </a:fld>
            <a:endParaRPr lang="en-GB"/>
          </a:p>
        </p:txBody>
      </p:sp>
    </p:spTree>
    <p:extLst>
      <p:ext uri="{BB962C8B-B14F-4D97-AF65-F5344CB8AC3E}">
        <p14:creationId xmlns:p14="http://schemas.microsoft.com/office/powerpoint/2010/main" val="371416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table shows the results</a:t>
            </a:r>
            <a:r>
              <a:rPr lang="en-GB" baseline="0" dirty="0" smtClean="0"/>
              <a:t> of word analogy tasks on the large wiki dataset. We can see that XXXXX</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23</a:t>
            </a:fld>
            <a:endParaRPr lang="en-GB"/>
          </a:p>
        </p:txBody>
      </p:sp>
    </p:spTree>
    <p:extLst>
      <p:ext uri="{BB962C8B-B14F-4D97-AF65-F5344CB8AC3E}">
        <p14:creationId xmlns:p14="http://schemas.microsoft.com/office/powerpoint/2010/main" val="2334273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And here is result</a:t>
            </a:r>
            <a:r>
              <a:rPr kumimoji="1" lang="en-US" altLang="zh-CN" baseline="0" dirty="0" smtClean="0"/>
              <a:t>s of word similarity and </a:t>
            </a:r>
            <a:r>
              <a:rPr kumimoji="1" lang="en-US" altLang="zh-CN" baseline="0" dirty="0" err="1" smtClean="0"/>
              <a:t>Qvev</a:t>
            </a:r>
            <a:r>
              <a:rPr kumimoji="1" lang="en-US" altLang="zh-CN" baseline="0" dirty="0" smtClean="0"/>
              <a:t>.</a:t>
            </a:r>
          </a:p>
          <a:p>
            <a:r>
              <a:rPr kumimoji="1" lang="en-US" altLang="zh-CN" baseline="0" dirty="0" smtClean="0"/>
              <a:t>To conclude, we can see that </a:t>
            </a:r>
            <a:endParaRPr kumimoji="1" lang="zh-CN" altLang="en-US" dirty="0"/>
          </a:p>
        </p:txBody>
      </p:sp>
      <p:sp>
        <p:nvSpPr>
          <p:cNvPr id="4" name="幻灯片编号占位符 3"/>
          <p:cNvSpPr>
            <a:spLocks noGrp="1"/>
          </p:cNvSpPr>
          <p:nvPr>
            <p:ph type="sldNum" sz="quarter" idx="10"/>
          </p:nvPr>
        </p:nvSpPr>
        <p:spPr/>
        <p:txBody>
          <a:bodyPr/>
          <a:lstStyle/>
          <a:p>
            <a:fld id="{F370F890-7C90-4826-B514-D6574D758E53}" type="slidenum">
              <a:rPr lang="en-GB" smtClean="0"/>
              <a:pPr/>
              <a:t>24</a:t>
            </a:fld>
            <a:endParaRPr lang="en-GB"/>
          </a:p>
        </p:txBody>
      </p:sp>
    </p:spTree>
    <p:extLst>
      <p:ext uri="{BB962C8B-B14F-4D97-AF65-F5344CB8AC3E}">
        <p14:creationId xmlns:p14="http://schemas.microsoft.com/office/powerpoint/2010/main" val="1985192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also conduct experiments</a:t>
            </a:r>
            <a:r>
              <a:rPr lang="en-GB" baseline="0" dirty="0" smtClean="0"/>
              <a:t> to study the running time of our model. </a:t>
            </a:r>
            <a:r>
              <a:rPr lang="en-GB" dirty="0" smtClean="0"/>
              <a:t>The left table shows</a:t>
            </a:r>
            <a:r>
              <a:rPr lang="en-GB" baseline="0" dirty="0" smtClean="0"/>
              <a:t> the comparison of running time, where SG with a number denotes the sample size for skip-gram models.</a:t>
            </a:r>
          </a:p>
          <a:p>
            <a:r>
              <a:rPr lang="en-GB" baseline="0" dirty="0" smtClean="0"/>
              <a:t>We can see that XXXXX</a:t>
            </a:r>
          </a:p>
          <a:p>
            <a:r>
              <a:rPr lang="en-GB" baseline="0" dirty="0" smtClean="0"/>
              <a:t>The right graph shows the relationship between running time and embedding size. XXXX</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26</a:t>
            </a:fld>
            <a:endParaRPr lang="en-GB"/>
          </a:p>
        </p:txBody>
      </p:sp>
    </p:spTree>
    <p:extLst>
      <p:ext uri="{BB962C8B-B14F-4D97-AF65-F5344CB8AC3E}">
        <p14:creationId xmlns:p14="http://schemas.microsoft.com/office/powerpoint/2010/main" val="2022050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To</a:t>
            </a:r>
            <a:r>
              <a:rPr kumimoji="1" lang="en-US" altLang="zh-CN" baseline="0" dirty="0" smtClean="0"/>
              <a:t> conclude, in this paper, we XXX </a:t>
            </a:r>
          </a:p>
          <a:p>
            <a:r>
              <a:rPr kumimoji="1" lang="en-US" altLang="zh-CN" baseline="0" dirty="0" smtClean="0"/>
              <a:t>And Then, we XXXXXX, in which the XXXXXXX</a:t>
            </a:r>
          </a:p>
          <a:p>
            <a:r>
              <a:rPr kumimoji="1" lang="en-US" altLang="zh-CN" baseline="0" dirty="0" smtClean="0"/>
              <a:t>For future works, we are trying to XXXXXXX.</a:t>
            </a:r>
          </a:p>
          <a:p>
            <a:r>
              <a:rPr kumimoji="1" lang="en-US" altLang="zh-CN" baseline="0" dirty="0" smtClean="0"/>
              <a:t>Besides, we are also trying to generalize the full example learning approach to deep models.</a:t>
            </a:r>
            <a:endParaRPr kumimoji="1" lang="zh-CN" altLang="en-US" dirty="0"/>
          </a:p>
        </p:txBody>
      </p:sp>
      <p:sp>
        <p:nvSpPr>
          <p:cNvPr id="4" name="幻灯片编号占位符 3"/>
          <p:cNvSpPr>
            <a:spLocks noGrp="1"/>
          </p:cNvSpPr>
          <p:nvPr>
            <p:ph type="sldNum" sz="quarter" idx="10"/>
          </p:nvPr>
        </p:nvSpPr>
        <p:spPr/>
        <p:txBody>
          <a:bodyPr/>
          <a:lstStyle/>
          <a:p>
            <a:fld id="{F370F890-7C90-4826-B514-D6574D758E53}" type="slidenum">
              <a:rPr lang="en-GB" smtClean="0"/>
              <a:pPr/>
              <a:t>27</a:t>
            </a:fld>
            <a:endParaRPr lang="en-GB"/>
          </a:p>
        </p:txBody>
      </p:sp>
    </p:spTree>
    <p:extLst>
      <p:ext uri="{BB962C8B-B14F-4D97-AF65-F5344CB8AC3E}">
        <p14:creationId xmlns:p14="http://schemas.microsoft.com/office/powerpoint/2010/main" val="113671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there are two kinds of methods to generate word embedding</a:t>
            </a:r>
          </a:p>
          <a:p>
            <a:r>
              <a:rPr lang="en-US" baseline="0" dirty="0" smtClean="0"/>
              <a:t>The 1</a:t>
            </a:r>
            <a:r>
              <a:rPr lang="en-US" baseline="30000" dirty="0" smtClean="0"/>
              <a:t>st</a:t>
            </a:r>
            <a:r>
              <a:rPr lang="en-US" baseline="0" dirty="0" smtClean="0"/>
              <a:t> is the predictive models, such as the very famous CBOW and Skip-gram models. These models performance the embedding as a predictive task. For example, the CBOW model tries to predict the proper target word given a set of context word. Skip-gram is the same but or the exchange of word and context.</a:t>
            </a:r>
          </a:p>
          <a:p>
            <a:r>
              <a:rPr lang="en-US" baseline="0" dirty="0" smtClean="0"/>
              <a:t>The other model is based on matrix factorization on the word co-occurrence statistics, such as </a:t>
            </a:r>
            <a:r>
              <a:rPr lang="en-US" baseline="0" dirty="0" err="1" smtClean="0"/>
              <a:t>GloVe</a:t>
            </a:r>
            <a:r>
              <a:rPr lang="en-US" baseline="0" dirty="0" smtClean="0"/>
              <a:t>.</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3</a:t>
            </a:fld>
            <a:endParaRPr lang="en-GB"/>
          </a:p>
        </p:txBody>
      </p:sp>
    </p:spTree>
    <p:extLst>
      <p:ext uri="{BB962C8B-B14F-4D97-AF65-F5344CB8AC3E}">
        <p14:creationId xmlns:p14="http://schemas.microsoft.com/office/powerpoint/2010/main" val="16894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focus on the very famous skip-gram models.</a:t>
            </a:r>
          </a:p>
          <a:p>
            <a:r>
              <a:rPr lang="en-US" baseline="0" dirty="0" smtClean="0"/>
              <a:t>There are three key components in the training of skip-gram:</a:t>
            </a:r>
          </a:p>
          <a:p>
            <a:pPr marL="228600" indent="-228600">
              <a:buAutoNum type="arabicPeriod"/>
            </a:pPr>
            <a:r>
              <a:rPr lang="en-US" baseline="0" dirty="0" smtClean="0"/>
              <a:t>Relationship between word and context, which is captured by a local window</a:t>
            </a:r>
          </a:p>
          <a:p>
            <a:pPr marL="228600" indent="-228600">
              <a:buAutoNum type="arabicPeriod"/>
            </a:pPr>
            <a:r>
              <a:rPr lang="en-US" baseline="0" dirty="0" smtClean="0"/>
              <a:t>Negative sampling techniques which aims to introduce negative information. </a:t>
            </a:r>
          </a:p>
          <a:p>
            <a:pPr marL="228600" indent="-228600">
              <a:buAutoNum type="arabicPeriod"/>
            </a:pPr>
            <a:r>
              <a:rPr lang="en-US" baseline="0" dirty="0" err="1" smtClean="0"/>
              <a:t>Xxxxxx</a:t>
            </a:r>
            <a:endParaRPr lang="en-US" baseline="0" dirty="0" smtClean="0"/>
          </a:p>
          <a:p>
            <a:pPr marL="0" indent="0">
              <a:buNone/>
            </a:pPr>
            <a:r>
              <a:rPr lang="en-US" baseline="0" dirty="0" smtClean="0"/>
              <a:t>However, we can see that there are some limitations about the training.</a:t>
            </a:r>
          </a:p>
          <a:p>
            <a:pPr marL="0" indent="0">
              <a:buNone/>
            </a:pPr>
            <a:r>
              <a:rPr lang="en-US" baseline="0" dirty="0" smtClean="0"/>
              <a:t>1.xxxxxx, while the original SG utilizes a word-frequency based sampling distribution. However, even an adaptive sampler can not reveal the whole data and there is always some information missed.</a:t>
            </a:r>
          </a:p>
          <a:p>
            <a:pPr marL="0" indent="0">
              <a:buNone/>
            </a:pPr>
            <a:r>
              <a:rPr lang="en-US" baseline="0" dirty="0" smtClean="0"/>
              <a:t>2.xxxxxxxx</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4</a:t>
            </a:fld>
            <a:endParaRPr lang="en-GB"/>
          </a:p>
        </p:txBody>
      </p:sp>
    </p:spTree>
    <p:extLst>
      <p:ext uri="{BB962C8B-B14F-4D97-AF65-F5344CB8AC3E}">
        <p14:creationId xmlns:p14="http://schemas.microsoft.com/office/powerpoint/2010/main" val="30641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the two figures show the effect of negative sampling.</a:t>
            </a:r>
          </a:p>
          <a:p>
            <a:r>
              <a:rPr lang="en-US" baseline="0" dirty="0" smtClean="0"/>
              <a:t>We can see that both the sample size and sampling distribution have a large impact on the embedding quality</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5</a:t>
            </a:fld>
            <a:endParaRPr lang="en-GB"/>
          </a:p>
        </p:txBody>
      </p:sp>
    </p:spTree>
    <p:extLst>
      <p:ext uri="{BB962C8B-B14F-4D97-AF65-F5344CB8AC3E}">
        <p14:creationId xmlns:p14="http://schemas.microsoft.com/office/powerpoint/2010/main" val="331780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that situation, can we </a:t>
            </a:r>
            <a:r>
              <a:rPr lang="en-US" baseline="0" dirty="0" err="1" smtClean="0"/>
              <a:t>xxxxxxx</a:t>
            </a:r>
            <a:r>
              <a:rPr lang="en-US" baseline="0" dirty="0" smtClean="0"/>
              <a:t> so that we could break the limitation of sampling and consider a more diverse information.</a:t>
            </a:r>
          </a:p>
          <a:p>
            <a:r>
              <a:rPr lang="en-US" baseline="0" dirty="0" smtClean="0"/>
              <a:t>However, if doing so, the size of whole data, especially the size of negative pairs would be very large. Can we design </a:t>
            </a:r>
            <a:r>
              <a:rPr lang="en-US" baseline="0" dirty="0" err="1" smtClean="0"/>
              <a:t>xxxxx</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6</a:t>
            </a:fld>
            <a:endParaRPr lang="en-GB"/>
          </a:p>
        </p:txBody>
      </p:sp>
    </p:spTree>
    <p:extLst>
      <p:ext uri="{BB962C8B-B14F-4D97-AF65-F5344CB8AC3E}">
        <p14:creationId xmlns:p14="http://schemas.microsoft.com/office/powerpoint/2010/main" val="185104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a:t>
            </a:r>
            <a:r>
              <a:rPr lang="en-US" baseline="0" dirty="0" smtClean="0"/>
              <a:t> work, we are addressing the above two problems. The main contribution of this paper is:</a:t>
            </a:r>
          </a:p>
          <a:p>
            <a:r>
              <a:rPr lang="en-US" baseline="0" dirty="0" smtClean="0"/>
              <a:t>Firstly, we </a:t>
            </a:r>
            <a:r>
              <a:rPr lang="en-US" baseline="0" dirty="0" err="1" smtClean="0"/>
              <a:t>xxxxxxxx</a:t>
            </a:r>
            <a:r>
              <a:rPr lang="en-US" baseline="0" dirty="0" smtClean="0"/>
              <a:t>, which means that we will take all </a:t>
            </a:r>
            <a:r>
              <a:rPr lang="en-US" baseline="0" dirty="0" err="1" smtClean="0"/>
              <a:t>xxxxxxxxxxxxxxxx</a:t>
            </a:r>
            <a:r>
              <a:rPr lang="en-US" baseline="0" dirty="0" smtClean="0"/>
              <a:t>. Besides, we also designed a fine-rained weighting scheme for negative pairs.</a:t>
            </a:r>
          </a:p>
          <a:p>
            <a:r>
              <a:rPr lang="en-US" baseline="0" dirty="0" smtClean="0"/>
              <a:t>Secondly, we propose </a:t>
            </a:r>
            <a:r>
              <a:rPr lang="en-US" baseline="0" dirty="0" err="1" smtClean="0"/>
              <a:t>xxxxxxxxxxxxxxxxxxxx</a:t>
            </a:r>
            <a:r>
              <a:rPr lang="en-US" baseline="0" dirty="0" smtClean="0"/>
              <a:t>. As a result, the training of whole data can keep </a:t>
            </a:r>
            <a:r>
              <a:rPr lang="en-US" baseline="0" dirty="0" err="1" smtClean="0"/>
              <a:t>xxxxxxxxxxxxxxxxxxxxxxxxxxx</a:t>
            </a:r>
            <a:r>
              <a:rPr lang="en-US" baseline="0" dirty="0" smtClean="0"/>
              <a:t>, which is only determined by the size of positive pairs. Besides, we could also achieve a more stable convergence because of the whole batch learning property.</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7</a:t>
            </a:fld>
            <a:endParaRPr lang="en-GB"/>
          </a:p>
        </p:txBody>
      </p:sp>
    </p:spTree>
    <p:extLst>
      <p:ext uri="{BB962C8B-B14F-4D97-AF65-F5344CB8AC3E}">
        <p14:creationId xmlns:p14="http://schemas.microsoft.com/office/powerpoint/2010/main" val="143488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a:t>
            </a:r>
            <a:r>
              <a:rPr lang="en-US" baseline="0" dirty="0" smtClean="0"/>
              <a:t> we show the loss function of our model. Here, we adopt the count-based loss function which aims to perform MF on the word co-occurrence statistics. However, unlike </a:t>
            </a:r>
            <a:r>
              <a:rPr lang="en-US" baseline="0" dirty="0" err="1" smtClean="0"/>
              <a:t>GloVe</a:t>
            </a:r>
            <a:r>
              <a:rPr lang="en-US" baseline="0" dirty="0" smtClean="0"/>
              <a:t> which only calculates the loss of positive word-context pairs, we take all positive and negative pairs into account. We can see from the equation that the loss is calculated on all positive pairs which is denoted by (</a:t>
            </a:r>
            <a:r>
              <a:rPr lang="en-US" baseline="0" dirty="0" err="1" smtClean="0"/>
              <a:t>Lp</a:t>
            </a:r>
            <a:r>
              <a:rPr lang="en-US" baseline="0" dirty="0" smtClean="0"/>
              <a:t>) and all negative pairs which is denoted by  (Ln).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8</a:t>
            </a:fld>
            <a:endParaRPr lang="en-GB"/>
          </a:p>
        </p:txBody>
      </p:sp>
    </p:spTree>
    <p:extLst>
      <p:ext uri="{BB962C8B-B14F-4D97-AF65-F5344CB8AC3E}">
        <p14:creationId xmlns:p14="http://schemas.microsoft.com/office/powerpoint/2010/main" val="111498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it’s obvious that given the embedding</a:t>
            </a:r>
            <a:r>
              <a:rPr lang="en-US" baseline="0" dirty="0" smtClean="0"/>
              <a:t> size k ,</a:t>
            </a:r>
            <a:r>
              <a:rPr lang="en-US" dirty="0" smtClean="0"/>
              <a:t>the total time complexity is</a:t>
            </a:r>
            <a:r>
              <a:rPr lang="en-US" baseline="0" dirty="0" smtClean="0"/>
              <a:t> XXXX, because we account for the loss on the whole V*V space. For example, if the vocabulary size is </a:t>
            </a:r>
            <a:r>
              <a:rPr lang="en-US" baseline="0" dirty="0" err="1" smtClean="0"/>
              <a:t>xxxxxxxxxx</a:t>
            </a:r>
            <a:r>
              <a:rPr lang="en-US" baseline="0" dirty="0" smtClean="0"/>
              <a:t> which is </a:t>
            </a:r>
            <a:r>
              <a:rPr lang="en-US" baseline="0" dirty="0" err="1" smtClean="0"/>
              <a:t>inpracticeable</a:t>
            </a:r>
            <a:r>
              <a:rPr lang="en-US" baseline="0" dirty="0" smtClean="0"/>
              <a:t> for traditional SGD optimization. </a:t>
            </a:r>
          </a:p>
          <a:p>
            <a:r>
              <a:rPr lang="en-US" baseline="0" dirty="0" smtClean="0"/>
              <a:t> As a result, XXXXXXXXXXXX</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9</a:t>
            </a:fld>
            <a:endParaRPr lang="en-GB"/>
          </a:p>
        </p:txBody>
      </p:sp>
    </p:spTree>
    <p:extLst>
      <p:ext uri="{BB962C8B-B14F-4D97-AF65-F5344CB8AC3E}">
        <p14:creationId xmlns:p14="http://schemas.microsoft.com/office/powerpoint/2010/main" val="351376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896"/>
            <a:ext cx="7772400" cy="1728192"/>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4581128"/>
            <a:ext cx="6400800" cy="105767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pic>
        <p:nvPicPr>
          <p:cNvPr id="8"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95736" y="692696"/>
            <a:ext cx="4495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30477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92735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416391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82053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30845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980728"/>
            <a:ext cx="4068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80728"/>
            <a:ext cx="4068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9989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Date tbi</a:t>
            </a:r>
            <a:endParaRPr lang="en-GB"/>
          </a:p>
        </p:txBody>
      </p:sp>
      <p:sp>
        <p:nvSpPr>
          <p:cNvPr id="8" name="Footer Placeholder 7"/>
          <p:cNvSpPr>
            <a:spLocks noGrp="1"/>
          </p:cNvSpPr>
          <p:nvPr>
            <p:ph type="ftr" sz="quarter" idx="11"/>
          </p:nvPr>
        </p:nvSpPr>
        <p:spPr/>
        <p:txBody>
          <a:bodyPr/>
          <a:lstStyle/>
          <a:p>
            <a:r>
              <a:rPr lang="en-US" smtClean="0"/>
              <a:t>GU 2012 staff survey -  MVLS College</a:t>
            </a:r>
            <a:endParaRPr lang="en-GB"/>
          </a:p>
        </p:txBody>
      </p:sp>
      <p:sp>
        <p:nvSpPr>
          <p:cNvPr id="9" name="Slide Number Placeholder 8"/>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336508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80000" cy="576064"/>
          </a:xfrm>
        </p:spPr>
        <p:txBody>
          <a:bodyPr>
            <a:normAutofit/>
          </a:bodyPr>
          <a:lstStyle>
            <a:lvl1pPr>
              <a:defRPr sz="2400"/>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r>
              <a:rPr lang="en-US" smtClean="0"/>
              <a:t>Date tbi</a:t>
            </a:r>
            <a:endParaRPr lang="en-GB"/>
          </a:p>
        </p:txBody>
      </p:sp>
      <p:sp>
        <p:nvSpPr>
          <p:cNvPr id="4" name="Footer Placeholder 3"/>
          <p:cNvSpPr>
            <a:spLocks noGrp="1"/>
          </p:cNvSpPr>
          <p:nvPr>
            <p:ph type="ftr" sz="quarter" idx="11"/>
          </p:nvPr>
        </p:nvSpPr>
        <p:spPr/>
        <p:txBody>
          <a:bodyPr/>
          <a:lstStyle/>
          <a:p>
            <a:r>
              <a:rPr lang="en-US" smtClean="0"/>
              <a:t>GU 2012 staff survey -  MVLS College</a:t>
            </a:r>
            <a:endParaRPr lang="en-GB"/>
          </a:p>
        </p:txBody>
      </p:sp>
      <p:sp>
        <p:nvSpPr>
          <p:cNvPr id="5" name="Slide Number Placeholder 4"/>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44332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Date tbi</a:t>
            </a:r>
            <a:endParaRPr lang="en-GB"/>
          </a:p>
        </p:txBody>
      </p:sp>
      <p:sp>
        <p:nvSpPr>
          <p:cNvPr id="3" name="Footer Placeholder 2"/>
          <p:cNvSpPr>
            <a:spLocks noGrp="1"/>
          </p:cNvSpPr>
          <p:nvPr>
            <p:ph type="ftr" sz="quarter" idx="11"/>
          </p:nvPr>
        </p:nvSpPr>
        <p:spPr/>
        <p:txBody>
          <a:bodyPr/>
          <a:lstStyle/>
          <a:p>
            <a:r>
              <a:rPr lang="en-US" smtClean="0"/>
              <a:t>GU 2012 staff survey -  MVLS College</a:t>
            </a:r>
            <a:endParaRPr lang="en-GB"/>
          </a:p>
        </p:txBody>
      </p:sp>
      <p:sp>
        <p:nvSpPr>
          <p:cNvPr id="4" name="Slide Number Placeholder 3"/>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55284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09653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83751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80000" cy="79208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980728"/>
            <a:ext cx="8280000"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Date tbi</a:t>
            </a:r>
            <a:endParaRPr lang="en-GB" dirty="0"/>
          </a:p>
        </p:txBody>
      </p:sp>
      <p:sp>
        <p:nvSpPr>
          <p:cNvPr id="5" name="Footer Placeholder 4"/>
          <p:cNvSpPr>
            <a:spLocks noGrp="1"/>
          </p:cNvSpPr>
          <p:nvPr>
            <p:ph type="ftr" sz="quarter" idx="3"/>
          </p:nvPr>
        </p:nvSpPr>
        <p:spPr>
          <a:xfrm>
            <a:off x="3124200" y="6453336"/>
            <a:ext cx="2895600" cy="268139"/>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smtClean="0"/>
              <a:t>GU 2012 staff survey -  MVLS College</a:t>
            </a:r>
            <a:endParaRPr lang="en-GB" dirty="0"/>
          </a:p>
        </p:txBody>
      </p:sp>
      <p:sp>
        <p:nvSpPr>
          <p:cNvPr id="6" name="Slide Number Placeholder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000">
                <a:solidFill>
                  <a:schemeClr val="tx1">
                    <a:tint val="75000"/>
                  </a:schemeClr>
                </a:solidFill>
              </a:defRPr>
            </a:lvl1pPr>
          </a:lstStyle>
          <a:p>
            <a:fld id="{A1460164-1179-4950-9184-96B7D9048AD9}" type="slidenum">
              <a:rPr lang="en-GB" smtClean="0"/>
              <a:pPr/>
              <a:t>‹#›</a:t>
            </a:fld>
            <a:endParaRPr lang="en-GB" dirty="0"/>
          </a:p>
        </p:txBody>
      </p:sp>
      <p:sp>
        <p:nvSpPr>
          <p:cNvPr id="9" name="Rectangle 8"/>
          <p:cNvSpPr/>
          <p:nvPr userDrawn="1"/>
        </p:nvSpPr>
        <p:spPr>
          <a:xfrm>
            <a:off x="75886" y="0"/>
            <a:ext cx="54000" cy="6858000"/>
          </a:xfrm>
          <a:prstGeom prst="rect">
            <a:avLst/>
          </a:prstGeom>
          <a:solidFill>
            <a:srgbClr val="007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8626" y="0"/>
            <a:ext cx="54000" cy="6858000"/>
          </a:xfrm>
          <a:prstGeom prst="rect">
            <a:avLst/>
          </a:prstGeom>
          <a:solidFill>
            <a:srgbClr val="007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173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6038"/>
            <a:ext cx="2962672" cy="944503"/>
          </a:xfrm>
        </p:spPr>
      </p:pic>
      <p:sp>
        <p:nvSpPr>
          <p:cNvPr id="6" name="幻灯片编号占位符 5"/>
          <p:cNvSpPr>
            <a:spLocks noGrp="1"/>
          </p:cNvSpPr>
          <p:nvPr>
            <p:ph type="sldNum" sz="quarter" idx="12"/>
          </p:nvPr>
        </p:nvSpPr>
        <p:spPr/>
        <p:txBody>
          <a:bodyPr/>
          <a:lstStyle/>
          <a:p>
            <a:fld id="{A1460164-1179-4950-9184-96B7D9048AD9}" type="slidenum">
              <a:rPr lang="en-GB" smtClean="0"/>
              <a:pPr/>
              <a:t>1</a:t>
            </a:fld>
            <a:endParaRPr lang="en-GB"/>
          </a:p>
        </p:txBody>
      </p:sp>
      <p:pic>
        <p:nvPicPr>
          <p:cNvPr id="9" name="图片 8"/>
          <p:cNvPicPr>
            <a:picLocks noChangeAspect="1"/>
          </p:cNvPicPr>
          <p:nvPr/>
        </p:nvPicPr>
        <p:blipFill>
          <a:blip r:embed="rId4"/>
          <a:stretch>
            <a:fillRect/>
          </a:stretch>
        </p:blipFill>
        <p:spPr>
          <a:xfrm>
            <a:off x="3568500" y="116632"/>
            <a:ext cx="2057400" cy="863600"/>
          </a:xfrm>
          <a:prstGeom prst="rect">
            <a:avLst/>
          </a:prstGeom>
        </p:spPr>
      </p:pic>
      <p:sp>
        <p:nvSpPr>
          <p:cNvPr id="10" name="Title 1"/>
          <p:cNvSpPr txBox="1">
            <a:spLocks/>
          </p:cNvSpPr>
          <p:nvPr/>
        </p:nvSpPr>
        <p:spPr>
          <a:xfrm>
            <a:off x="304800" y="1828800"/>
            <a:ext cx="8305800" cy="121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endParaRPr lang="en-SG" sz="3100" dirty="0">
              <a:solidFill>
                <a:srgbClr val="000090"/>
              </a:solidFill>
            </a:endParaRPr>
          </a:p>
        </p:txBody>
      </p:sp>
      <p:sp>
        <p:nvSpPr>
          <p:cNvPr id="11" name="Rectangle 7"/>
          <p:cNvSpPr txBox="1">
            <a:spLocks noChangeArrowheads="1"/>
          </p:cNvSpPr>
          <p:nvPr/>
        </p:nvSpPr>
        <p:spPr>
          <a:xfrm>
            <a:off x="838200" y="1319808"/>
            <a:ext cx="7772400" cy="1728192"/>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r>
              <a:rPr lang="en-GB" smtClean="0"/>
              <a:t>Batch IS NOT Heavy: Learning Word Representations From All Samples</a:t>
            </a:r>
            <a:endParaRPr lang="en-GB" sz="2400" dirty="0">
              <a:solidFill>
                <a:srgbClr val="FF0000"/>
              </a:solidFill>
            </a:endParaRPr>
          </a:p>
        </p:txBody>
      </p:sp>
      <p:sp>
        <p:nvSpPr>
          <p:cNvPr id="14" name="Title 1"/>
          <p:cNvSpPr txBox="1">
            <a:spLocks/>
          </p:cNvSpPr>
          <p:nvPr/>
        </p:nvSpPr>
        <p:spPr>
          <a:xfrm>
            <a:off x="457200" y="3124200"/>
            <a:ext cx="8077200" cy="3048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cap="none" spc="0">
                <a:ln>
                  <a:noFill/>
                </a:ln>
                <a:solidFill>
                  <a:schemeClr val="tx2">
                    <a:lumMod val="75000"/>
                  </a:schemeClr>
                </a:solidFill>
                <a:effectLst/>
                <a:latin typeface="+mj-lt"/>
                <a:ea typeface="+mj-ea"/>
                <a:cs typeface="Microsoft Sans Serif" pitchFamily="34" charset="0"/>
              </a:defRPr>
            </a:lvl1pPr>
          </a:lstStyle>
          <a:p>
            <a:r>
              <a:rPr lang="en-US" sz="2400" dirty="0" smtClean="0">
                <a:solidFill>
                  <a:schemeClr val="tx1"/>
                </a:solidFill>
              </a:rPr>
              <a:t>Xin Xin</a:t>
            </a:r>
            <a:r>
              <a:rPr lang="en-US" altLang="zh-CN" sz="2400" dirty="0" smtClean="0">
                <a:solidFill>
                  <a:schemeClr val="tx1"/>
                </a:solidFill>
              </a:rPr>
              <a:t>,</a:t>
            </a:r>
            <a:r>
              <a:rPr lang="zh-CN" altLang="en-US" sz="2400" dirty="0" smtClean="0">
                <a:solidFill>
                  <a:schemeClr val="tx1"/>
                </a:solidFill>
              </a:rPr>
              <a:t> </a:t>
            </a:r>
            <a:r>
              <a:rPr lang="en-US" altLang="zh-CN" sz="2400" dirty="0" smtClean="0">
                <a:solidFill>
                  <a:schemeClr val="tx1"/>
                </a:solidFill>
              </a:rPr>
              <a:t> </a:t>
            </a:r>
            <a:r>
              <a:rPr lang="en-US" altLang="zh-CN" sz="2400" b="0" dirty="0" err="1" smtClean="0">
                <a:solidFill>
                  <a:schemeClr val="tx1"/>
                </a:solidFill>
              </a:rPr>
              <a:t>Fajie</a:t>
            </a:r>
            <a:r>
              <a:rPr lang="en-US" altLang="zh-CN" sz="2400" b="0" dirty="0" smtClean="0">
                <a:solidFill>
                  <a:schemeClr val="tx1"/>
                </a:solidFill>
              </a:rPr>
              <a:t> Yuan,</a:t>
            </a:r>
            <a:r>
              <a:rPr lang="zh-CN" altLang="en-US" sz="2400" b="0" dirty="0" smtClean="0">
                <a:solidFill>
                  <a:schemeClr val="tx1"/>
                </a:solidFill>
              </a:rPr>
              <a:t> </a:t>
            </a:r>
            <a:r>
              <a:rPr lang="en-US" altLang="zh-CN" sz="2400" b="0" dirty="0" smtClean="0">
                <a:solidFill>
                  <a:schemeClr val="tx1"/>
                </a:solidFill>
              </a:rPr>
              <a:t> </a:t>
            </a:r>
            <a:r>
              <a:rPr lang="en-US" altLang="zh-CN" sz="2400" b="0" dirty="0" err="1" smtClean="0">
                <a:solidFill>
                  <a:schemeClr val="tx1"/>
                </a:solidFill>
              </a:rPr>
              <a:t>Xiangnan</a:t>
            </a:r>
            <a:r>
              <a:rPr lang="en-US" altLang="zh-CN" sz="2400" b="0" dirty="0" smtClean="0">
                <a:solidFill>
                  <a:schemeClr val="tx1"/>
                </a:solidFill>
              </a:rPr>
              <a:t> He,</a:t>
            </a:r>
            <a:r>
              <a:rPr lang="zh-CN" altLang="en-US" sz="2400" dirty="0" smtClean="0">
                <a:solidFill>
                  <a:schemeClr val="tx1"/>
                </a:solidFill>
              </a:rPr>
              <a:t> </a:t>
            </a:r>
            <a:r>
              <a:rPr lang="en-US" altLang="zh-CN" sz="2400" b="0" dirty="0" err="1" smtClean="0">
                <a:solidFill>
                  <a:schemeClr val="tx1"/>
                </a:solidFill>
              </a:rPr>
              <a:t>Joemon</a:t>
            </a:r>
            <a:r>
              <a:rPr lang="en-US" altLang="zh-CN" sz="2400" b="0" dirty="0" smtClean="0">
                <a:solidFill>
                  <a:schemeClr val="tx1"/>
                </a:solidFill>
              </a:rPr>
              <a:t> Jose</a:t>
            </a:r>
            <a:endParaRPr lang="en-US" altLang="zh-CN" sz="2400" b="0" dirty="0">
              <a:solidFill>
                <a:schemeClr val="tx1"/>
              </a:solidFill>
            </a:endParaRPr>
          </a:p>
          <a:p>
            <a:endParaRPr lang="en-US" sz="2400" b="0" baseline="30000" dirty="0">
              <a:solidFill>
                <a:schemeClr val="tx1"/>
              </a:solidFill>
            </a:endParaRPr>
          </a:p>
          <a:p>
            <a:r>
              <a:rPr lang="en-US" sz="2400" b="0" dirty="0">
                <a:solidFill>
                  <a:schemeClr val="tx1"/>
                </a:solidFill>
              </a:rPr>
              <a:t>School</a:t>
            </a:r>
            <a:r>
              <a:rPr lang="zh-CN" altLang="en-US" sz="2400" b="0" dirty="0">
                <a:solidFill>
                  <a:schemeClr val="tx1"/>
                </a:solidFill>
              </a:rPr>
              <a:t> </a:t>
            </a:r>
            <a:r>
              <a:rPr lang="en-US" altLang="zh-CN" sz="2400" b="0" dirty="0">
                <a:solidFill>
                  <a:schemeClr val="tx1"/>
                </a:solidFill>
              </a:rPr>
              <a:t>of</a:t>
            </a:r>
            <a:r>
              <a:rPr lang="zh-CN" altLang="en-US" sz="2400" b="0" dirty="0">
                <a:solidFill>
                  <a:schemeClr val="tx1"/>
                </a:solidFill>
              </a:rPr>
              <a:t> </a:t>
            </a:r>
            <a:r>
              <a:rPr lang="en-US" altLang="zh-CN" sz="2400" b="0" dirty="0" smtClean="0">
                <a:solidFill>
                  <a:schemeClr val="tx1"/>
                </a:solidFill>
              </a:rPr>
              <a:t>Computing Science, </a:t>
            </a:r>
            <a:r>
              <a:rPr lang="en-US" sz="2400" b="0" dirty="0" smtClean="0">
                <a:solidFill>
                  <a:schemeClr val="tx1"/>
                </a:solidFill>
              </a:rPr>
              <a:t>University of Glasgow</a:t>
            </a:r>
          </a:p>
          <a:p>
            <a:r>
              <a:rPr lang="en-US" altLang="zh-CN" sz="2400" b="0" dirty="0">
                <a:solidFill>
                  <a:schemeClr val="tx1"/>
                </a:solidFill>
              </a:rPr>
              <a:t>School</a:t>
            </a:r>
            <a:r>
              <a:rPr lang="zh-CN" altLang="en-US" sz="2400" b="0" dirty="0">
                <a:solidFill>
                  <a:schemeClr val="tx1"/>
                </a:solidFill>
              </a:rPr>
              <a:t> </a:t>
            </a:r>
            <a:r>
              <a:rPr lang="en-US" altLang="zh-CN" sz="2400" b="0" dirty="0">
                <a:solidFill>
                  <a:schemeClr val="tx1"/>
                </a:solidFill>
              </a:rPr>
              <a:t>of</a:t>
            </a:r>
            <a:r>
              <a:rPr lang="zh-CN" altLang="en-US" sz="2400" b="0" dirty="0">
                <a:solidFill>
                  <a:schemeClr val="tx1"/>
                </a:solidFill>
              </a:rPr>
              <a:t> </a:t>
            </a:r>
            <a:r>
              <a:rPr lang="en-US" altLang="zh-CN" sz="2400" b="0" dirty="0" smtClean="0">
                <a:solidFill>
                  <a:schemeClr val="tx1"/>
                </a:solidFill>
              </a:rPr>
              <a:t>Computing, National</a:t>
            </a:r>
            <a:r>
              <a:rPr lang="zh-CN" altLang="en-US" sz="2400" b="0" dirty="0" smtClean="0">
                <a:solidFill>
                  <a:schemeClr val="tx1"/>
                </a:solidFill>
              </a:rPr>
              <a:t> </a:t>
            </a:r>
            <a:r>
              <a:rPr lang="en-US" altLang="zh-CN" sz="2400" b="0" dirty="0">
                <a:solidFill>
                  <a:schemeClr val="tx1"/>
                </a:solidFill>
              </a:rPr>
              <a:t>University</a:t>
            </a:r>
            <a:r>
              <a:rPr lang="zh-CN" altLang="en-US" sz="2400" b="0" dirty="0">
                <a:solidFill>
                  <a:schemeClr val="tx1"/>
                </a:solidFill>
              </a:rPr>
              <a:t> </a:t>
            </a:r>
            <a:r>
              <a:rPr lang="en-US" altLang="zh-CN" sz="2400" b="0" dirty="0">
                <a:solidFill>
                  <a:schemeClr val="tx1"/>
                </a:solidFill>
              </a:rPr>
              <a:t>of</a:t>
            </a:r>
            <a:r>
              <a:rPr lang="zh-CN" altLang="en-US" sz="2400" b="0" dirty="0">
                <a:solidFill>
                  <a:schemeClr val="tx1"/>
                </a:solidFill>
              </a:rPr>
              <a:t> </a:t>
            </a:r>
            <a:r>
              <a:rPr lang="en-US" altLang="zh-CN" sz="2400" b="0" dirty="0">
                <a:solidFill>
                  <a:schemeClr val="tx1"/>
                </a:solidFill>
              </a:rPr>
              <a:t>Singapore</a:t>
            </a:r>
          </a:p>
          <a:p>
            <a:endParaRPr lang="en-US" sz="2400" b="0" dirty="0">
              <a:solidFill>
                <a:schemeClr val="tx1"/>
              </a:solidFill>
            </a:endParaRPr>
          </a:p>
        </p:txBody>
      </p:sp>
      <p:sp>
        <p:nvSpPr>
          <p:cNvPr id="18" name="文本框 17"/>
          <p:cNvSpPr txBox="1"/>
          <p:nvPr/>
        </p:nvSpPr>
        <p:spPr>
          <a:xfrm>
            <a:off x="1403648" y="3746451"/>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19" name="文本框 18"/>
          <p:cNvSpPr txBox="1"/>
          <p:nvPr/>
        </p:nvSpPr>
        <p:spPr>
          <a:xfrm>
            <a:off x="2494112" y="3746450"/>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0" name="文本框 19"/>
          <p:cNvSpPr txBox="1"/>
          <p:nvPr/>
        </p:nvSpPr>
        <p:spPr>
          <a:xfrm>
            <a:off x="5603080" y="3746450"/>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1" name="文本框 20"/>
          <p:cNvSpPr txBox="1"/>
          <p:nvPr/>
        </p:nvSpPr>
        <p:spPr>
          <a:xfrm>
            <a:off x="3904580" y="3772297"/>
            <a:ext cx="288032" cy="307777"/>
          </a:xfrm>
          <a:prstGeom prst="rect">
            <a:avLst/>
          </a:prstGeom>
          <a:noFill/>
        </p:spPr>
        <p:txBody>
          <a:bodyPr wrap="square" rtlCol="0">
            <a:spAutoFit/>
          </a:bodyPr>
          <a:lstStyle/>
          <a:p>
            <a:r>
              <a:rPr kumimoji="1" lang="en-US" altLang="zh-CN" sz="1400" dirty="0"/>
              <a:t>2</a:t>
            </a:r>
            <a:endParaRPr kumimoji="1" lang="zh-CN" altLang="en-US" sz="1400" dirty="0"/>
          </a:p>
        </p:txBody>
      </p:sp>
      <p:sp>
        <p:nvSpPr>
          <p:cNvPr id="22" name="文本框 21"/>
          <p:cNvSpPr txBox="1"/>
          <p:nvPr/>
        </p:nvSpPr>
        <p:spPr>
          <a:xfrm>
            <a:off x="1067396" y="4328539"/>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3" name="文本框 22"/>
          <p:cNvSpPr txBox="1"/>
          <p:nvPr/>
        </p:nvSpPr>
        <p:spPr>
          <a:xfrm>
            <a:off x="887860" y="4675037"/>
            <a:ext cx="288032" cy="307777"/>
          </a:xfrm>
          <a:prstGeom prst="rect">
            <a:avLst/>
          </a:prstGeom>
          <a:noFill/>
        </p:spPr>
        <p:txBody>
          <a:bodyPr wrap="square" rtlCol="0">
            <a:spAutoFit/>
          </a:bodyPr>
          <a:lstStyle/>
          <a:p>
            <a:r>
              <a:rPr kumimoji="1" lang="en-US" altLang="zh-CN" sz="1400" dirty="0"/>
              <a:t>2</a:t>
            </a:r>
            <a:endParaRPr kumimoji="1" lang="zh-CN" altLang="en-US" sz="1400" dirty="0"/>
          </a:p>
        </p:txBody>
      </p:sp>
      <p:sp>
        <p:nvSpPr>
          <p:cNvPr id="24" name="矩形 23"/>
          <p:cNvSpPr/>
          <p:nvPr/>
        </p:nvSpPr>
        <p:spPr>
          <a:xfrm>
            <a:off x="4149080" y="5807485"/>
            <a:ext cx="4572000" cy="410882"/>
          </a:xfrm>
          <a:prstGeom prst="rect">
            <a:avLst/>
          </a:prstGeom>
        </p:spPr>
        <p:txBody>
          <a:bodyPr>
            <a:spAutoFit/>
          </a:bodyPr>
          <a:lstStyle/>
          <a:p>
            <a:pPr lvl="0">
              <a:lnSpc>
                <a:spcPct val="115000"/>
              </a:lnSpc>
              <a:spcBef>
                <a:spcPts val="0"/>
              </a:spcBef>
              <a:buNone/>
            </a:pPr>
            <a:r>
              <a:rPr lang="en-US" altLang="zh-CN" dirty="0"/>
              <a:t>Presented by </a:t>
            </a:r>
            <a:r>
              <a:rPr lang="en-US" altLang="zh-CN" b="1" dirty="0" smtClean="0"/>
              <a:t>Xin </a:t>
            </a:r>
            <a:r>
              <a:rPr lang="en-US" altLang="zh-CN" b="1" dirty="0" err="1" smtClean="0"/>
              <a:t>Xin</a:t>
            </a:r>
            <a:r>
              <a:rPr lang="en-US" altLang="zh-CN" dirty="0" err="1" smtClean="0"/>
              <a:t>@ACL</a:t>
            </a:r>
            <a:r>
              <a:rPr lang="en-US" altLang="zh-CN" dirty="0" smtClean="0"/>
              <a:t> 2018, July </a:t>
            </a:r>
            <a:r>
              <a:rPr lang="en-US" altLang="zh-CN" dirty="0"/>
              <a:t>1</a:t>
            </a:r>
            <a:r>
              <a:rPr lang="en-US" altLang="zh-CN" dirty="0" smtClean="0"/>
              <a:t>7</a:t>
            </a:r>
            <a:r>
              <a:rPr lang="en-US" altLang="zh-CN" dirty="0"/>
              <a:t>, </a:t>
            </a:r>
            <a:r>
              <a:rPr lang="en-US" altLang="zh-CN" dirty="0" smtClean="0"/>
              <a:t>2018</a:t>
            </a:r>
            <a:endParaRPr lang="en" altLang="zh-CN" dirty="0"/>
          </a:p>
        </p:txBody>
      </p:sp>
    </p:spTree>
    <p:extLst>
      <p:ext uri="{BB962C8B-B14F-4D97-AF65-F5344CB8AC3E}">
        <p14:creationId xmlns:p14="http://schemas.microsoft.com/office/powerpoint/2010/main" val="222247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Difficulties to Optimize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b="0" i="1" dirty="0" smtClean="0">
                  <a:latin typeface="Cambria Math"/>
                </a:endParaRPr>
              </a:p>
              <a:p>
                <a:pPr marL="457200" lvl="1" indent="0">
                  <a:buNone/>
                </a:pPr>
                <a:endParaRPr lang="en-US" i="1" dirty="0" smtClean="0">
                  <a:latin typeface="Cambria Math"/>
                </a:endParaRPr>
              </a:p>
              <a:p>
                <a:pPr marL="457200" lvl="1" indent="0">
                  <a:buNone/>
                </a:pPr>
                <a:endParaRPr lang="en-US" b="0" i="1" dirty="0">
                  <a:latin typeface="Cambria Math"/>
                </a:endParaRPr>
              </a:p>
              <a:p>
                <a:pPr marL="457200" lvl="1" indent="0">
                  <a:buNone/>
                </a:pPr>
                <a:r>
                  <a:rPr lang="en-US" b="0" dirty="0" smtClean="0"/>
                  <a:t>                                 </a:t>
                </a:r>
                <a14:m>
                  <m:oMath xmlns:m="http://schemas.openxmlformats.org/officeDocument/2006/math">
                    <m:r>
                      <a:rPr lang="en-US" altLang="zh-CN" i="1">
                        <a:latin typeface="Cambria Math"/>
                      </a:rPr>
                      <m:t>|</m:t>
                    </m:r>
                    <m:r>
                      <a:rPr lang="en-US" altLang="zh-CN" i="1">
                        <a:latin typeface="Cambria Math"/>
                      </a:rPr>
                      <m:t>𝑉</m:t>
                    </m:r>
                    <m:r>
                      <a:rPr lang="en-US" altLang="zh-CN" i="1">
                        <a:latin typeface="Cambria Math"/>
                      </a:rPr>
                      <m:t>|×|</m:t>
                    </m:r>
                    <m:r>
                      <a:rPr lang="en-US" altLang="zh-CN" i="1">
                        <a:latin typeface="Cambria Math"/>
                        <a:ea typeface="Cambria Math"/>
                      </a:rPr>
                      <m:t>𝑉</m:t>
                    </m:r>
                    <m:r>
                      <a:rPr lang="en-US" altLang="zh-CN" i="1">
                        <a:latin typeface="Cambria Math"/>
                        <a:ea typeface="Cambria Math"/>
                      </a:rPr>
                      <m:t>|</m:t>
                    </m:r>
                  </m:oMath>
                </a14:m>
                <a:r>
                  <a:rPr lang="en-GB" altLang="zh-CN" dirty="0"/>
                  <a:t> interactions</a:t>
                </a:r>
              </a:p>
              <a:p>
                <a:pPr marL="457200" lvl="1"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10</a:t>
            </a:fld>
            <a:endParaRPr lang="en-GB"/>
          </a:p>
        </p:txBody>
      </p:sp>
      <p:sp>
        <p:nvSpPr>
          <p:cNvPr id="9" name="Flowchart: Connector 8"/>
          <p:cNvSpPr/>
          <p:nvPr/>
        </p:nvSpPr>
        <p:spPr>
          <a:xfrm>
            <a:off x="1411388" y="3570337"/>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p:cNvSpPr/>
          <p:nvPr/>
        </p:nvSpPr>
        <p:spPr>
          <a:xfrm>
            <a:off x="1424289" y="4039344"/>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1449488" y="5373216"/>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2790875" y="3570337"/>
            <a:ext cx="228600" cy="22860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p:cNvSpPr/>
          <p:nvPr/>
        </p:nvSpPr>
        <p:spPr>
          <a:xfrm>
            <a:off x="2790875" y="4032051"/>
            <a:ext cx="228600" cy="22860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p:cNvSpPr/>
          <p:nvPr/>
        </p:nvSpPr>
        <p:spPr>
          <a:xfrm>
            <a:off x="2828975" y="5374629"/>
            <a:ext cx="228600" cy="22860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p:cNvCxnSpPr>
            <a:stCxn id="9" idx="6"/>
            <a:endCxn id="16" idx="2"/>
          </p:cNvCxnSpPr>
          <p:nvPr/>
        </p:nvCxnSpPr>
        <p:spPr>
          <a:xfrm>
            <a:off x="1639988" y="3684637"/>
            <a:ext cx="1150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7" idx="2"/>
          </p:cNvCxnSpPr>
          <p:nvPr/>
        </p:nvCxnSpPr>
        <p:spPr>
          <a:xfrm>
            <a:off x="1639988" y="3684637"/>
            <a:ext cx="1150887" cy="461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6"/>
            <a:endCxn id="18" idx="2"/>
          </p:cNvCxnSpPr>
          <p:nvPr/>
        </p:nvCxnSpPr>
        <p:spPr>
          <a:xfrm>
            <a:off x="1639988" y="3684637"/>
            <a:ext cx="1188987" cy="1804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6"/>
            <a:endCxn id="16" idx="2"/>
          </p:cNvCxnSpPr>
          <p:nvPr/>
        </p:nvCxnSpPr>
        <p:spPr>
          <a:xfrm flipV="1">
            <a:off x="1652889" y="3684637"/>
            <a:ext cx="1137986" cy="469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6"/>
            <a:endCxn id="17" idx="2"/>
          </p:cNvCxnSpPr>
          <p:nvPr/>
        </p:nvCxnSpPr>
        <p:spPr>
          <a:xfrm flipV="1">
            <a:off x="1652889" y="4146351"/>
            <a:ext cx="1137986" cy="7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6"/>
            <a:endCxn id="18" idx="2"/>
          </p:cNvCxnSpPr>
          <p:nvPr/>
        </p:nvCxnSpPr>
        <p:spPr>
          <a:xfrm>
            <a:off x="1652889" y="4153644"/>
            <a:ext cx="1176086" cy="1335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6"/>
            <a:endCxn id="16" idx="2"/>
          </p:cNvCxnSpPr>
          <p:nvPr/>
        </p:nvCxnSpPr>
        <p:spPr>
          <a:xfrm flipV="1">
            <a:off x="1678088" y="3684637"/>
            <a:ext cx="1112787" cy="1802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6"/>
            <a:endCxn id="17" idx="2"/>
          </p:cNvCxnSpPr>
          <p:nvPr/>
        </p:nvCxnSpPr>
        <p:spPr>
          <a:xfrm flipV="1">
            <a:off x="1678088" y="4146351"/>
            <a:ext cx="1112787" cy="134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6"/>
            <a:endCxn id="18" idx="2"/>
          </p:cNvCxnSpPr>
          <p:nvPr/>
        </p:nvCxnSpPr>
        <p:spPr>
          <a:xfrm>
            <a:off x="1678088" y="5487516"/>
            <a:ext cx="1150887" cy="1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09155" y="4509120"/>
            <a:ext cx="461665" cy="864096"/>
          </a:xfrm>
          <a:prstGeom prst="rect">
            <a:avLst/>
          </a:prstGeom>
          <a:noFill/>
        </p:spPr>
        <p:txBody>
          <a:bodyPr vert="eaVert" wrap="square" rtlCol="0">
            <a:spAutoFit/>
          </a:bodyPr>
          <a:lstStyle/>
          <a:p>
            <a:r>
              <a:rPr lang="en-US" dirty="0" smtClean="0"/>
              <a:t>.   .   .   .</a:t>
            </a:r>
            <a:endParaRPr lang="en-GB" dirty="0"/>
          </a:p>
        </p:txBody>
      </p:sp>
      <p:sp>
        <p:nvSpPr>
          <p:cNvPr id="46" name="TextBox 45"/>
          <p:cNvSpPr txBox="1"/>
          <p:nvPr/>
        </p:nvSpPr>
        <p:spPr>
          <a:xfrm>
            <a:off x="2752875" y="4461792"/>
            <a:ext cx="461665" cy="864096"/>
          </a:xfrm>
          <a:prstGeom prst="rect">
            <a:avLst/>
          </a:prstGeom>
          <a:noFill/>
        </p:spPr>
        <p:txBody>
          <a:bodyPr vert="eaVert" wrap="square" rtlCol="0">
            <a:spAutoFit/>
          </a:bodyPr>
          <a:lstStyle/>
          <a:p>
            <a:r>
              <a:rPr lang="en-US" dirty="0" smtClean="0"/>
              <a:t>.   .   .   .</a:t>
            </a:r>
            <a:endParaRPr lang="en-GB" dirty="0"/>
          </a:p>
        </p:txBody>
      </p:sp>
      <p:sp>
        <p:nvSpPr>
          <p:cNvPr id="47" name="Right Arrow 46"/>
          <p:cNvSpPr/>
          <p:nvPr/>
        </p:nvSpPr>
        <p:spPr>
          <a:xfrm>
            <a:off x="3597398" y="4236498"/>
            <a:ext cx="2376264" cy="318132"/>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1259632" y="5805264"/>
            <a:ext cx="792088" cy="369332"/>
          </a:xfrm>
          <a:prstGeom prst="rect">
            <a:avLst/>
          </a:prstGeom>
          <a:noFill/>
        </p:spPr>
        <p:txBody>
          <a:bodyPr wrap="square" rtlCol="0">
            <a:spAutoFit/>
          </a:bodyPr>
          <a:lstStyle/>
          <a:p>
            <a:r>
              <a:rPr lang="en-US" dirty="0" smtClean="0"/>
              <a:t>word</a:t>
            </a:r>
            <a:endParaRPr lang="en-GB" dirty="0"/>
          </a:p>
        </p:txBody>
      </p:sp>
      <p:sp>
        <p:nvSpPr>
          <p:cNvPr id="49" name="TextBox 48"/>
          <p:cNvSpPr txBox="1"/>
          <p:nvPr/>
        </p:nvSpPr>
        <p:spPr>
          <a:xfrm>
            <a:off x="2432930" y="5805264"/>
            <a:ext cx="1130957" cy="369332"/>
          </a:xfrm>
          <a:prstGeom prst="rect">
            <a:avLst/>
          </a:prstGeom>
          <a:noFill/>
        </p:spPr>
        <p:txBody>
          <a:bodyPr wrap="square" rtlCol="0">
            <a:spAutoFit/>
          </a:bodyPr>
          <a:lstStyle/>
          <a:p>
            <a:r>
              <a:rPr lang="en-US" dirty="0" smtClean="0"/>
              <a:t>context</a:t>
            </a:r>
            <a:endParaRPr lang="en-GB" dirty="0"/>
          </a:p>
        </p:txBody>
      </p:sp>
      <p:sp>
        <p:nvSpPr>
          <p:cNvPr id="72" name="Flowchart: Connector 71"/>
          <p:cNvSpPr/>
          <p:nvPr/>
        </p:nvSpPr>
        <p:spPr>
          <a:xfrm>
            <a:off x="6287616" y="3549749"/>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p:cNvSpPr/>
          <p:nvPr/>
        </p:nvSpPr>
        <p:spPr>
          <a:xfrm>
            <a:off x="6300517" y="4018756"/>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p:cNvSpPr/>
          <p:nvPr/>
        </p:nvSpPr>
        <p:spPr>
          <a:xfrm>
            <a:off x="6325716" y="5352628"/>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p:cNvSpPr/>
          <p:nvPr/>
        </p:nvSpPr>
        <p:spPr>
          <a:xfrm>
            <a:off x="7667103" y="3549749"/>
            <a:ext cx="228600" cy="22860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p:cNvSpPr/>
          <p:nvPr/>
        </p:nvSpPr>
        <p:spPr>
          <a:xfrm>
            <a:off x="7667103" y="4011463"/>
            <a:ext cx="228600" cy="22860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lowchart: Connector 76"/>
          <p:cNvSpPr/>
          <p:nvPr/>
        </p:nvSpPr>
        <p:spPr>
          <a:xfrm>
            <a:off x="7705203" y="5354041"/>
            <a:ext cx="228600" cy="228600"/>
          </a:xfrm>
          <a:prstGeom prst="flowChartConnector">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p:cNvSpPr txBox="1"/>
          <p:nvPr/>
        </p:nvSpPr>
        <p:spPr>
          <a:xfrm>
            <a:off x="6285383" y="4488532"/>
            <a:ext cx="461665" cy="864096"/>
          </a:xfrm>
          <a:prstGeom prst="rect">
            <a:avLst/>
          </a:prstGeom>
          <a:noFill/>
        </p:spPr>
        <p:txBody>
          <a:bodyPr vert="eaVert" wrap="square" rtlCol="0">
            <a:spAutoFit/>
          </a:bodyPr>
          <a:lstStyle/>
          <a:p>
            <a:r>
              <a:rPr lang="en-US" dirty="0" smtClean="0"/>
              <a:t>.   .   .   .</a:t>
            </a:r>
            <a:endParaRPr lang="en-GB" dirty="0"/>
          </a:p>
        </p:txBody>
      </p:sp>
      <p:sp>
        <p:nvSpPr>
          <p:cNvPr id="88" name="TextBox 87"/>
          <p:cNvSpPr txBox="1"/>
          <p:nvPr/>
        </p:nvSpPr>
        <p:spPr>
          <a:xfrm>
            <a:off x="7629103" y="4441204"/>
            <a:ext cx="461665" cy="864096"/>
          </a:xfrm>
          <a:prstGeom prst="rect">
            <a:avLst/>
          </a:prstGeom>
          <a:noFill/>
        </p:spPr>
        <p:txBody>
          <a:bodyPr vert="eaVert" wrap="square" rtlCol="0">
            <a:spAutoFit/>
          </a:bodyPr>
          <a:lstStyle/>
          <a:p>
            <a:r>
              <a:rPr lang="en-US" dirty="0" smtClean="0"/>
              <a:t>.   .   .   .</a:t>
            </a:r>
            <a:endParaRPr lang="en-GB" dirty="0"/>
          </a:p>
        </p:txBody>
      </p:sp>
      <p:sp>
        <p:nvSpPr>
          <p:cNvPr id="89" name="TextBox 88"/>
          <p:cNvSpPr txBox="1"/>
          <p:nvPr/>
        </p:nvSpPr>
        <p:spPr>
          <a:xfrm>
            <a:off x="6135860" y="5784676"/>
            <a:ext cx="792088" cy="369332"/>
          </a:xfrm>
          <a:prstGeom prst="rect">
            <a:avLst/>
          </a:prstGeom>
          <a:noFill/>
        </p:spPr>
        <p:txBody>
          <a:bodyPr wrap="square" rtlCol="0">
            <a:spAutoFit/>
          </a:bodyPr>
          <a:lstStyle/>
          <a:p>
            <a:r>
              <a:rPr lang="en-US" dirty="0" smtClean="0"/>
              <a:t>word</a:t>
            </a:r>
            <a:endParaRPr lang="en-GB" dirty="0"/>
          </a:p>
        </p:txBody>
      </p:sp>
      <p:sp>
        <p:nvSpPr>
          <p:cNvPr id="90" name="TextBox 89"/>
          <p:cNvSpPr txBox="1"/>
          <p:nvPr/>
        </p:nvSpPr>
        <p:spPr>
          <a:xfrm>
            <a:off x="7309158" y="5784676"/>
            <a:ext cx="1130957" cy="369332"/>
          </a:xfrm>
          <a:prstGeom prst="rect">
            <a:avLst/>
          </a:prstGeom>
          <a:noFill/>
        </p:spPr>
        <p:txBody>
          <a:bodyPr wrap="square" rtlCol="0">
            <a:spAutoFit/>
          </a:bodyPr>
          <a:lstStyle/>
          <a:p>
            <a:r>
              <a:rPr lang="en-US" dirty="0" smtClean="0"/>
              <a:t>context</a:t>
            </a:r>
            <a:endParaRPr lang="en-GB" dirty="0"/>
          </a:p>
        </p:txBody>
      </p:sp>
      <p:cxnSp>
        <p:nvCxnSpPr>
          <p:cNvPr id="92" name="Straight Connector 91"/>
          <p:cNvCxnSpPr/>
          <p:nvPr/>
        </p:nvCxnSpPr>
        <p:spPr>
          <a:xfrm>
            <a:off x="7122343" y="2996952"/>
            <a:ext cx="72008" cy="3528392"/>
          </a:xfrm>
          <a:prstGeom prst="line">
            <a:avLst/>
          </a:prstGeom>
          <a:ln w="47625"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295749" y="3891319"/>
            <a:ext cx="1656184" cy="369332"/>
          </a:xfrm>
          <a:prstGeom prst="rect">
            <a:avLst/>
          </a:prstGeom>
          <a:noFill/>
        </p:spPr>
        <p:txBody>
          <a:bodyPr wrap="square" rtlCol="0">
            <a:spAutoFit/>
          </a:bodyPr>
          <a:lstStyle/>
          <a:p>
            <a:r>
              <a:rPr lang="en-US" dirty="0" smtClean="0"/>
              <a:t>breaking</a:t>
            </a:r>
            <a:endParaRPr lang="en-GB" dirty="0"/>
          </a:p>
        </p:txBody>
      </p:sp>
      <p:sp>
        <p:nvSpPr>
          <p:cNvPr id="94" name="TextBox 93"/>
          <p:cNvSpPr txBox="1"/>
          <p:nvPr/>
        </p:nvSpPr>
        <p:spPr>
          <a:xfrm>
            <a:off x="3742184" y="4618002"/>
            <a:ext cx="2244029" cy="646331"/>
          </a:xfrm>
          <a:prstGeom prst="rect">
            <a:avLst/>
          </a:prstGeom>
          <a:noFill/>
        </p:spPr>
        <p:txBody>
          <a:bodyPr wrap="square" rtlCol="0">
            <a:spAutoFit/>
          </a:bodyPr>
          <a:lstStyle/>
          <a:p>
            <a:pPr marL="342900" indent="-342900">
              <a:buAutoNum type="arabicPeriod"/>
            </a:pPr>
            <a:r>
              <a:rPr lang="en-US" dirty="0" smtClean="0"/>
              <a:t>Loss Partition</a:t>
            </a:r>
          </a:p>
          <a:p>
            <a:pPr marL="342900" indent="-342900">
              <a:buAutoNum type="arabicPeriod"/>
            </a:pPr>
            <a:r>
              <a:rPr lang="en-US" dirty="0" smtClean="0"/>
              <a:t>Product Decouple</a:t>
            </a:r>
            <a:endParaRPr lang="en-GB" dirty="0"/>
          </a:p>
        </p:txBody>
      </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089" y="1316084"/>
            <a:ext cx="6762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42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Loss Partition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GB" dirty="0" smtClean="0"/>
              </a:p>
              <a:p>
                <a:pPr marL="0" indent="0">
                  <a:buNone/>
                </a:pPr>
                <a:endParaRPr lang="en-GB" dirty="0" smtClean="0"/>
              </a:p>
              <a:p>
                <a:pPr marL="0" indent="0">
                  <a:buNone/>
                </a:pPr>
                <a:endParaRPr lang="en-GB" dirty="0" smtClean="0"/>
              </a:p>
              <a:p>
                <a:r>
                  <a:rPr lang="en-GB" dirty="0" smtClean="0"/>
                  <a:t>The major computation lies in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𝑁</m:t>
                        </m:r>
                      </m:sub>
                    </m:sSub>
                  </m:oMath>
                </a14:m>
                <a:endParaRPr lang="en-GB" dirty="0" smtClean="0"/>
              </a:p>
              <a:p>
                <a:pPr lvl="1"/>
                <a:r>
                  <a:rPr lang="en-GB" dirty="0" smtClean="0"/>
                  <a:t>Transfer </a:t>
                </a:r>
                <a14:m>
                  <m:oMath xmlns:m="http://schemas.openxmlformats.org/officeDocument/2006/math">
                    <m:sSub>
                      <m:sSubPr>
                        <m:ctrlPr>
                          <a:rPr lang="en-GB" i="1">
                            <a:latin typeface="Cambria Math" charset="0"/>
                          </a:rPr>
                        </m:ctrlPr>
                      </m:sSubPr>
                      <m:e>
                        <m:r>
                          <a:rPr lang="en-GB" i="1">
                            <a:latin typeface="Cambria Math"/>
                          </a:rPr>
                          <m:t>𝐿</m:t>
                        </m:r>
                      </m:e>
                      <m:sub>
                        <m:r>
                          <a:rPr lang="en-GB" i="1">
                            <a:latin typeface="Cambria Math"/>
                          </a:rPr>
                          <m:t>𝑁</m:t>
                        </m:r>
                      </m:sub>
                    </m:sSub>
                  </m:oMath>
                </a14:m>
                <a:endParaRPr lang="en-GB" dirty="0" smtClean="0"/>
              </a:p>
              <a:p>
                <a:pPr lvl="1"/>
                <a:endParaRPr lang="en-GB" dirty="0"/>
              </a:p>
              <a:p>
                <a:pPr lvl="1"/>
                <a:endParaRPr lang="en-GB" dirty="0" smtClean="0"/>
              </a:p>
              <a:p>
                <a:pPr lvl="1"/>
                <a:endParaRPr lang="en-GB" dirty="0"/>
              </a:p>
              <a:p>
                <a:pPr lvl="1"/>
                <a:endParaRPr lang="en-GB" dirty="0" smtClean="0"/>
              </a:p>
              <a:p>
                <a:pPr lvl="1"/>
                <a:r>
                  <a:rPr lang="en-GB" dirty="0" smtClean="0"/>
                  <a:t>Now, the major part falls in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𝐴</m:t>
                        </m:r>
                      </m:sub>
                    </m:sSub>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11</a:t>
            </a:fld>
            <a:endParaRPr lang="en-GB"/>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332" y="1268760"/>
            <a:ext cx="6762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278" y="3672259"/>
            <a:ext cx="5543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833743" y="3644242"/>
            <a:ext cx="2376264" cy="809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5993471" y="4497473"/>
            <a:ext cx="45719" cy="486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5196805" y="5003884"/>
                <a:ext cx="1843386" cy="369332"/>
              </a:xfrm>
              <a:prstGeom prst="rect">
                <a:avLst/>
              </a:prstGeom>
              <a:noFill/>
            </p:spPr>
            <p:txBody>
              <a:bodyPr wrap="square" rtlCol="0">
                <a:spAutoFit/>
              </a:bodyPr>
              <a:lstStyle/>
              <a:p>
                <a:r>
                  <a:rPr lang="en-GB" dirty="0" smtClean="0"/>
                  <a:t>Merge with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𝑃</m:t>
                        </m:r>
                      </m:sub>
                    </m:sSub>
                  </m:oMath>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5196805" y="5003884"/>
                <a:ext cx="1843386" cy="369332"/>
              </a:xfrm>
              <a:prstGeom prst="rect">
                <a:avLst/>
              </a:prstGeom>
              <a:blipFill rotWithShape="1">
                <a:blip r:embed="rId6"/>
                <a:stretch>
                  <a:fillRect l="-2640" t="-8333" b="-26667"/>
                </a:stretch>
              </a:blipFill>
            </p:spPr>
            <p:txBody>
              <a:bodyPr/>
              <a:lstStyle/>
              <a:p>
                <a:r>
                  <a:rPr lang="en-GB">
                    <a:noFill/>
                  </a:rPr>
                  <a:t> </a:t>
                </a:r>
              </a:p>
            </p:txBody>
          </p:sp>
        </mc:Fallback>
      </mc:AlternateContent>
      <p:sp>
        <p:nvSpPr>
          <p:cNvPr id="13" name="Rectangle 12"/>
          <p:cNvSpPr/>
          <p:nvPr/>
        </p:nvSpPr>
        <p:spPr>
          <a:xfrm>
            <a:off x="2313463" y="3662920"/>
            <a:ext cx="2376264" cy="7909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a:off x="3455876" y="4481884"/>
            <a:ext cx="45719" cy="50519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Box 15"/>
              <p:cNvSpPr txBox="1"/>
              <p:nvPr/>
            </p:nvSpPr>
            <p:spPr>
              <a:xfrm>
                <a:off x="2853523" y="4945290"/>
                <a:ext cx="12961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𝐴</m:t>
                          </m:r>
                        </m:sub>
                      </m:sSub>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2853523" y="4945290"/>
                <a:ext cx="1296144" cy="369332"/>
              </a:xfrm>
              <a:prstGeom prst="rect">
                <a:avLst/>
              </a:prstGeom>
              <a:blipFill rotWithShape="1">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077313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Decouple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Inner product Decouple</a:t>
                </a:r>
              </a:p>
              <a:p>
                <a:pPr lvl="1"/>
                <a:r>
                  <a:rPr lang="en-GB" dirty="0" smtClean="0"/>
                  <a:t>Rewrite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𝐴</m:t>
                        </m:r>
                      </m:sub>
                    </m:sSub>
                  </m:oMath>
                </a14:m>
                <a:r>
                  <a:rPr lang="en-GB" dirty="0" smtClean="0"/>
                  <a:t> into </a:t>
                </a:r>
                <a14:m>
                  <m:oMath xmlns:m="http://schemas.openxmlformats.org/officeDocument/2006/math">
                    <m:sSub>
                      <m:sSubPr>
                        <m:ctrlPr>
                          <a:rPr lang="en-GB" i="1">
                            <a:latin typeface="Cambria Math" charset="0"/>
                          </a:rPr>
                        </m:ctrlPr>
                      </m:sSubPr>
                      <m:e>
                        <m:acc>
                          <m:accPr>
                            <m:chr m:val="̃"/>
                            <m:ctrlPr>
                              <a:rPr lang="en-GB" i="1" smtClean="0">
                                <a:latin typeface="Cambria Math" charset="0"/>
                              </a:rPr>
                            </m:ctrlPr>
                          </m:accPr>
                          <m:e>
                            <m:r>
                              <a:rPr lang="en-GB" b="0" i="1" smtClean="0">
                                <a:latin typeface="Cambria Math"/>
                              </a:rPr>
                              <m:t>𝐿</m:t>
                            </m:r>
                          </m:e>
                        </m:acc>
                      </m:e>
                      <m:sub>
                        <m:r>
                          <a:rPr lang="en-GB" i="1">
                            <a:latin typeface="Cambria Math"/>
                          </a:rPr>
                          <m:t>𝐴</m:t>
                        </m:r>
                      </m:sub>
                    </m:sSub>
                  </m:oMath>
                </a14:m>
                <a:r>
                  <a:rPr lang="en-GB" dirty="0" smtClean="0"/>
                  <a:t> with the constant part                  omitted </a:t>
                </a:r>
              </a:p>
              <a:p>
                <a:pPr lvl="1"/>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r="-1252"/>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12</a:t>
            </a:fld>
            <a:endParaRPr lang="en-GB"/>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060848"/>
            <a:ext cx="47244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1556792"/>
            <a:ext cx="11049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773960" y="2258219"/>
            <a:ext cx="810915" cy="39547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965254" y="2258219"/>
            <a:ext cx="957908" cy="39547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179417" y="3140968"/>
            <a:ext cx="810915" cy="39547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609305" y="3501008"/>
            <a:ext cx="890687" cy="1981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163961" y="2639976"/>
            <a:ext cx="890687" cy="1981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2633241" y="3892406"/>
                <a:ext cx="4491087" cy="369332"/>
              </a:xfrm>
              <a:prstGeom prst="rect">
                <a:avLst/>
              </a:prstGeom>
              <a:noFill/>
            </p:spPr>
            <p:txBody>
              <a:bodyPr wrap="square" rtlCol="0">
                <a:spAutoFit/>
              </a:bodyPr>
              <a:lstStyle/>
              <a:p>
                <a14:m>
                  <m:oMath xmlns:m="http://schemas.openxmlformats.org/officeDocument/2006/math">
                    <m:r>
                      <a:rPr lang="en-US" b="0" i="1" smtClean="0">
                        <a:latin typeface="Cambria Math"/>
                      </a:rPr>
                      <m:t>|</m:t>
                    </m:r>
                    <m:r>
                      <a:rPr lang="en-US" b="0" i="1" smtClean="0">
                        <a:latin typeface="Cambria Math"/>
                      </a:rPr>
                      <m:t>𝑉</m:t>
                    </m:r>
                    <m:r>
                      <a:rPr lang="en-US" b="0" i="1" smtClean="0">
                        <a:latin typeface="Cambria Math"/>
                      </a:rPr>
                      <m:t>|×</m:t>
                    </m:r>
                    <m:d>
                      <m:dPr>
                        <m:begChr m:val="|"/>
                        <m:endChr m:val="|"/>
                        <m:ctrlPr>
                          <a:rPr lang="en-US" b="0" i="1" smtClean="0">
                            <a:latin typeface="Cambria Math" charset="0"/>
                            <a:ea typeface="Cambria Math"/>
                          </a:rPr>
                        </m:ctrlPr>
                      </m:dPr>
                      <m:e>
                        <m:r>
                          <a:rPr lang="en-US" b="0" i="1" smtClean="0">
                            <a:latin typeface="Cambria Math"/>
                            <a:ea typeface="Cambria Math"/>
                          </a:rPr>
                          <m:t>𝑉</m:t>
                        </m:r>
                      </m:e>
                    </m:d>
                  </m:oMath>
                </a14:m>
                <a:r>
                  <a:rPr lang="en-GB" dirty="0" smtClean="0"/>
                  <a:t> interactions between </a:t>
                </a:r>
                <a14:m>
                  <m:oMath xmlns:m="http://schemas.openxmlformats.org/officeDocument/2006/math">
                    <m:sSub>
                      <m:sSubPr>
                        <m:ctrlPr>
                          <a:rPr lang="en-GB" i="1" smtClean="0">
                            <a:latin typeface="Cambria Math" charset="0"/>
                          </a:rPr>
                        </m:ctrlPr>
                      </m:sSubPr>
                      <m:e>
                        <m:r>
                          <a:rPr lang="en-US" b="0" i="1" smtClean="0">
                            <a:latin typeface="Cambria Math"/>
                          </a:rPr>
                          <m:t>𝑢</m:t>
                        </m:r>
                      </m:e>
                      <m:sub>
                        <m:r>
                          <a:rPr lang="en-US" b="0" i="1" smtClean="0">
                            <a:latin typeface="Cambria Math"/>
                          </a:rPr>
                          <m:t>𝑤</m:t>
                        </m:r>
                      </m:sub>
                    </m:sSub>
                  </m:oMath>
                </a14:m>
                <a:r>
                  <a:rPr lang="en-GB" dirty="0" smtClean="0"/>
                  <a:t> and </a:t>
                </a:r>
                <a14:m>
                  <m:oMath xmlns:m="http://schemas.openxmlformats.org/officeDocument/2006/math">
                    <m:sSub>
                      <m:sSubPr>
                        <m:ctrlPr>
                          <a:rPr lang="en-GB" i="1">
                            <a:latin typeface="Cambria Math" charset="0"/>
                          </a:rPr>
                        </m:ctrlPr>
                      </m:sSubPr>
                      <m:e>
                        <m:acc>
                          <m:accPr>
                            <m:chr m:val="̃"/>
                            <m:ctrlPr>
                              <a:rPr lang="en-GB" i="1">
                                <a:latin typeface="Cambria Math" charset="0"/>
                              </a:rPr>
                            </m:ctrlPr>
                          </m:accPr>
                          <m:e>
                            <m:r>
                              <a:rPr lang="en-US" i="1">
                                <a:latin typeface="Cambria Math"/>
                              </a:rPr>
                              <m:t>𝑢</m:t>
                            </m:r>
                          </m:e>
                        </m:acc>
                      </m:e>
                      <m:sub>
                        <m:r>
                          <a:rPr lang="en-US" i="1">
                            <a:latin typeface="Cambria Math"/>
                          </a:rPr>
                          <m:t>𝑐</m:t>
                        </m:r>
                      </m:sub>
                    </m:sSub>
                  </m:oMath>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2633241" y="3892406"/>
                <a:ext cx="4491087" cy="369332"/>
              </a:xfrm>
              <a:prstGeom prst="rect">
                <a:avLst/>
              </a:prstGeom>
              <a:blipFill rotWithShape="1">
                <a:blip r:embed="rId6"/>
                <a:stretch>
                  <a:fillRect l="-407" t="-8333" b="-26667"/>
                </a:stretch>
              </a:blipFill>
            </p:spPr>
            <p:txBody>
              <a:bodyPr/>
              <a:lstStyle/>
              <a:p>
                <a:r>
                  <a:rPr lang="en-GB">
                    <a:noFill/>
                  </a:rPr>
                  <a:t> </a:t>
                </a:r>
              </a:p>
            </p:txBody>
          </p:sp>
        </mc:Fallback>
      </mc:AlternateContent>
    </p:spTree>
    <p:extLst>
      <p:ext uri="{BB962C8B-B14F-4D97-AF65-F5344CB8AC3E}">
        <p14:creationId xmlns:p14="http://schemas.microsoft.com/office/powerpoint/2010/main" val="49660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Decouple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Inner product Decouple</a:t>
                </a:r>
              </a:p>
              <a:p>
                <a:pPr lvl="1"/>
                <a:r>
                  <a:rPr lang="en-GB" dirty="0" smtClean="0"/>
                  <a:t>Rewrite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𝐴</m:t>
                        </m:r>
                      </m:sub>
                    </m:sSub>
                  </m:oMath>
                </a14:m>
                <a:r>
                  <a:rPr lang="en-GB" dirty="0" smtClean="0"/>
                  <a:t> into </a:t>
                </a:r>
                <a14:m>
                  <m:oMath xmlns:m="http://schemas.openxmlformats.org/officeDocument/2006/math">
                    <m:sSub>
                      <m:sSubPr>
                        <m:ctrlPr>
                          <a:rPr lang="en-GB" i="1">
                            <a:latin typeface="Cambria Math" charset="0"/>
                          </a:rPr>
                        </m:ctrlPr>
                      </m:sSubPr>
                      <m:e>
                        <m:acc>
                          <m:accPr>
                            <m:chr m:val="̃"/>
                            <m:ctrlPr>
                              <a:rPr lang="en-GB" i="1" smtClean="0">
                                <a:latin typeface="Cambria Math" charset="0"/>
                              </a:rPr>
                            </m:ctrlPr>
                          </m:accPr>
                          <m:e>
                            <m:r>
                              <a:rPr lang="en-GB" b="0" i="1" smtClean="0">
                                <a:latin typeface="Cambria Math"/>
                              </a:rPr>
                              <m:t>𝐿</m:t>
                            </m:r>
                          </m:e>
                        </m:acc>
                      </m:e>
                      <m:sub>
                        <m:r>
                          <a:rPr lang="en-GB" i="1">
                            <a:latin typeface="Cambria Math"/>
                          </a:rPr>
                          <m:t>𝐴</m:t>
                        </m:r>
                      </m:sub>
                    </m:sSub>
                  </m:oMath>
                </a14:m>
                <a:r>
                  <a:rPr lang="en-GB" dirty="0" smtClean="0"/>
                  <a:t> with the constant part                  omitted </a:t>
                </a:r>
              </a:p>
              <a:p>
                <a:pPr lvl="1"/>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r="-1252"/>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13</a:t>
            </a:fld>
            <a:endParaRPr lang="en-GB"/>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060848"/>
            <a:ext cx="47244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1556792"/>
            <a:ext cx="11049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a:xfrm>
            <a:off x="4427984" y="3789040"/>
            <a:ext cx="504056" cy="864096"/>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076056" y="4005064"/>
            <a:ext cx="3672408" cy="369332"/>
          </a:xfrm>
          <a:prstGeom prst="rect">
            <a:avLst/>
          </a:prstGeom>
          <a:noFill/>
        </p:spPr>
        <p:txBody>
          <a:bodyPr wrap="square" rtlCol="0">
            <a:spAutoFit/>
          </a:bodyPr>
          <a:lstStyle/>
          <a:p>
            <a:r>
              <a:rPr lang="en-GB" dirty="0" smtClean="0"/>
              <a:t>Commutative  property</a:t>
            </a:r>
            <a:r>
              <a:rPr lang="en-US" dirty="0" smtClean="0"/>
              <a:t> </a:t>
            </a:r>
            <a:endParaRPr lang="en-GB" dirty="0"/>
          </a:p>
        </p:txBody>
      </p:sp>
    </p:spTree>
    <p:extLst>
      <p:ext uri="{BB962C8B-B14F-4D97-AF65-F5344CB8AC3E}">
        <p14:creationId xmlns:p14="http://schemas.microsoft.com/office/powerpoint/2010/main" val="56016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Decouple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Inner product Decouple</a:t>
                </a:r>
              </a:p>
              <a:p>
                <a:pPr lvl="1"/>
                <a:r>
                  <a:rPr lang="en-GB" dirty="0" smtClean="0"/>
                  <a:t>Rewrite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𝐴</m:t>
                        </m:r>
                      </m:sub>
                    </m:sSub>
                  </m:oMath>
                </a14:m>
                <a:r>
                  <a:rPr lang="en-GB" dirty="0" smtClean="0"/>
                  <a:t> into </a:t>
                </a:r>
                <a14:m>
                  <m:oMath xmlns:m="http://schemas.openxmlformats.org/officeDocument/2006/math">
                    <m:sSub>
                      <m:sSubPr>
                        <m:ctrlPr>
                          <a:rPr lang="en-GB" i="1">
                            <a:latin typeface="Cambria Math" charset="0"/>
                          </a:rPr>
                        </m:ctrlPr>
                      </m:sSubPr>
                      <m:e>
                        <m:acc>
                          <m:accPr>
                            <m:chr m:val="̃"/>
                            <m:ctrlPr>
                              <a:rPr lang="en-GB" i="1" smtClean="0">
                                <a:latin typeface="Cambria Math" charset="0"/>
                              </a:rPr>
                            </m:ctrlPr>
                          </m:accPr>
                          <m:e>
                            <m:r>
                              <a:rPr lang="en-GB" b="0" i="1" smtClean="0">
                                <a:latin typeface="Cambria Math"/>
                              </a:rPr>
                              <m:t>𝐿</m:t>
                            </m:r>
                          </m:e>
                        </m:acc>
                      </m:e>
                      <m:sub>
                        <m:r>
                          <a:rPr lang="en-GB" i="1">
                            <a:latin typeface="Cambria Math"/>
                          </a:rPr>
                          <m:t>𝐴</m:t>
                        </m:r>
                      </m:sub>
                    </m:sSub>
                  </m:oMath>
                </a14:m>
                <a:r>
                  <a:rPr lang="en-GB" dirty="0" smtClean="0"/>
                  <a:t> with the constant part                  omitted </a:t>
                </a:r>
              </a:p>
              <a:p>
                <a:pPr lvl="1"/>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r="-1252"/>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14</a:t>
            </a:fld>
            <a:endParaRPr lang="en-GB"/>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060848"/>
            <a:ext cx="47244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1556792"/>
            <a:ext cx="11049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a:xfrm>
            <a:off x="4427984" y="3789040"/>
            <a:ext cx="504056" cy="864096"/>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076056" y="4005064"/>
            <a:ext cx="3672408" cy="369332"/>
          </a:xfrm>
          <a:prstGeom prst="rect">
            <a:avLst/>
          </a:prstGeom>
          <a:noFill/>
        </p:spPr>
        <p:txBody>
          <a:bodyPr wrap="square" rtlCol="0">
            <a:spAutoFit/>
          </a:bodyPr>
          <a:lstStyle/>
          <a:p>
            <a:r>
              <a:rPr lang="en-GB" dirty="0" smtClean="0"/>
              <a:t>Commutative  property</a:t>
            </a:r>
            <a:r>
              <a:rPr lang="en-US" dirty="0" smtClean="0"/>
              <a:t> </a:t>
            </a:r>
            <a:endParaRPr lang="en-GB" dirty="0"/>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574" y="4662314"/>
            <a:ext cx="47148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10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Decouple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Inner product Decouple</a:t>
                </a:r>
              </a:p>
              <a:p>
                <a:pPr lvl="1"/>
                <a:r>
                  <a:rPr lang="en-GB" dirty="0" smtClean="0"/>
                  <a:t>Rewrite </a:t>
                </a:r>
                <a14:m>
                  <m:oMath xmlns:m="http://schemas.openxmlformats.org/officeDocument/2006/math">
                    <m:sSub>
                      <m:sSubPr>
                        <m:ctrlPr>
                          <a:rPr lang="en-GB" i="1" smtClean="0">
                            <a:latin typeface="Cambria Math" charset="0"/>
                          </a:rPr>
                        </m:ctrlPr>
                      </m:sSubPr>
                      <m:e>
                        <m:r>
                          <a:rPr lang="en-GB" b="0" i="1" smtClean="0">
                            <a:latin typeface="Cambria Math"/>
                          </a:rPr>
                          <m:t>𝐿</m:t>
                        </m:r>
                      </m:e>
                      <m:sub>
                        <m:r>
                          <a:rPr lang="en-GB" b="0" i="1" smtClean="0">
                            <a:latin typeface="Cambria Math"/>
                          </a:rPr>
                          <m:t>𝐴</m:t>
                        </m:r>
                      </m:sub>
                    </m:sSub>
                  </m:oMath>
                </a14:m>
                <a:r>
                  <a:rPr lang="en-GB" dirty="0" smtClean="0"/>
                  <a:t> into </a:t>
                </a:r>
                <a14:m>
                  <m:oMath xmlns:m="http://schemas.openxmlformats.org/officeDocument/2006/math">
                    <m:sSub>
                      <m:sSubPr>
                        <m:ctrlPr>
                          <a:rPr lang="en-GB" i="1">
                            <a:latin typeface="Cambria Math" charset="0"/>
                          </a:rPr>
                        </m:ctrlPr>
                      </m:sSubPr>
                      <m:e>
                        <m:acc>
                          <m:accPr>
                            <m:chr m:val="̃"/>
                            <m:ctrlPr>
                              <a:rPr lang="en-GB" i="1" smtClean="0">
                                <a:latin typeface="Cambria Math" charset="0"/>
                              </a:rPr>
                            </m:ctrlPr>
                          </m:accPr>
                          <m:e>
                            <m:r>
                              <a:rPr lang="en-GB" b="0" i="1" smtClean="0">
                                <a:latin typeface="Cambria Math"/>
                              </a:rPr>
                              <m:t>𝐿</m:t>
                            </m:r>
                          </m:e>
                        </m:acc>
                      </m:e>
                      <m:sub>
                        <m:r>
                          <a:rPr lang="en-GB" i="1">
                            <a:latin typeface="Cambria Math"/>
                          </a:rPr>
                          <m:t>𝐴</m:t>
                        </m:r>
                      </m:sub>
                    </m:sSub>
                  </m:oMath>
                </a14:m>
                <a:r>
                  <a:rPr lang="en-GB" dirty="0" smtClean="0"/>
                  <a:t> with the constant part                  omitted </a:t>
                </a:r>
              </a:p>
              <a:p>
                <a:pPr lvl="1"/>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r="-1252"/>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15</a:t>
            </a:fld>
            <a:endParaRPr lang="en-GB"/>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060848"/>
            <a:ext cx="47244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1556792"/>
            <a:ext cx="11049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wn Arrow 6"/>
          <p:cNvSpPr/>
          <p:nvPr/>
        </p:nvSpPr>
        <p:spPr>
          <a:xfrm>
            <a:off x="4427984" y="3789040"/>
            <a:ext cx="504056" cy="864096"/>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076056" y="4005064"/>
            <a:ext cx="3672408" cy="369332"/>
          </a:xfrm>
          <a:prstGeom prst="rect">
            <a:avLst/>
          </a:prstGeom>
          <a:noFill/>
        </p:spPr>
        <p:txBody>
          <a:bodyPr wrap="square" rtlCol="0">
            <a:spAutoFit/>
          </a:bodyPr>
          <a:lstStyle/>
          <a:p>
            <a:r>
              <a:rPr lang="en-GB" dirty="0" smtClean="0"/>
              <a:t>Commutative  property</a:t>
            </a:r>
            <a:r>
              <a:rPr lang="en-US" dirty="0" smtClean="0"/>
              <a:t> </a:t>
            </a:r>
            <a:endParaRPr lang="en-GB" dirty="0"/>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2574" y="4662314"/>
            <a:ext cx="47148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4427984" y="4869160"/>
            <a:ext cx="864096" cy="3954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724128" y="4851995"/>
            <a:ext cx="1188132" cy="3954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341912" y="5661248"/>
            <a:ext cx="518120" cy="3954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193847" y="5661248"/>
            <a:ext cx="818313" cy="39547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3111438" y="6353379"/>
                <a:ext cx="3672408" cy="369332"/>
              </a:xfrm>
              <a:prstGeom prst="rect">
                <a:avLst/>
              </a:prstGeom>
              <a:noFill/>
            </p:spPr>
            <p:txBody>
              <a:bodyPr wrap="square" rtlCol="0">
                <a:spAutoFit/>
              </a:bodyPr>
              <a:lstStyle/>
              <a:p>
                <a14:m>
                  <m:oMath xmlns:m="http://schemas.openxmlformats.org/officeDocument/2006/math">
                    <m:sSub>
                      <m:sSubPr>
                        <m:ctrlPr>
                          <a:rPr lang="en-GB" i="1">
                            <a:latin typeface="Cambria Math" charset="0"/>
                          </a:rPr>
                        </m:ctrlPr>
                      </m:sSubPr>
                      <m:e>
                        <m:r>
                          <a:rPr lang="en-US" i="1">
                            <a:latin typeface="Cambria Math"/>
                          </a:rPr>
                          <m:t>𝑢</m:t>
                        </m:r>
                      </m:e>
                      <m:sub>
                        <m:r>
                          <a:rPr lang="en-US" i="1">
                            <a:latin typeface="Cambria Math"/>
                          </a:rPr>
                          <m:t>𝑤</m:t>
                        </m:r>
                      </m:sub>
                    </m:sSub>
                  </m:oMath>
                </a14:m>
                <a:r>
                  <a:rPr lang="en-GB" dirty="0"/>
                  <a:t> and </a:t>
                </a:r>
                <a14:m>
                  <m:oMath xmlns:m="http://schemas.openxmlformats.org/officeDocument/2006/math">
                    <m:sSub>
                      <m:sSubPr>
                        <m:ctrlPr>
                          <a:rPr lang="en-GB" i="1">
                            <a:latin typeface="Cambria Math" charset="0"/>
                          </a:rPr>
                        </m:ctrlPr>
                      </m:sSubPr>
                      <m:e>
                        <m:acc>
                          <m:accPr>
                            <m:chr m:val="̃"/>
                            <m:ctrlPr>
                              <a:rPr lang="en-GB" i="1">
                                <a:latin typeface="Cambria Math" charset="0"/>
                              </a:rPr>
                            </m:ctrlPr>
                          </m:accPr>
                          <m:e>
                            <m:r>
                              <a:rPr lang="en-US" i="1">
                                <a:latin typeface="Cambria Math"/>
                              </a:rPr>
                              <m:t>𝑢</m:t>
                            </m:r>
                          </m:e>
                        </m:acc>
                      </m:e>
                      <m:sub>
                        <m:r>
                          <a:rPr lang="en-US" i="1">
                            <a:latin typeface="Cambria Math"/>
                          </a:rPr>
                          <m:t>𝑐</m:t>
                        </m:r>
                      </m:sub>
                    </m:sSub>
                  </m:oMath>
                </a14:m>
                <a:r>
                  <a:rPr lang="en-GB" dirty="0" smtClean="0"/>
                  <a:t> are now independent</a:t>
                </a:r>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3111438" y="6353379"/>
                <a:ext cx="3672408" cy="369332"/>
              </a:xfrm>
              <a:prstGeom prst="rect">
                <a:avLst/>
              </a:prstGeom>
              <a:blipFill rotWithShape="1">
                <a:blip r:embed="rId7"/>
                <a:stretch>
                  <a:fillRect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285192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Decouple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Fix one term and update the other</a:t>
                </a:r>
              </a:p>
              <a:p>
                <a:endParaRPr lang="en-US" dirty="0"/>
              </a:p>
              <a:p>
                <a:endParaRPr lang="en-US" dirty="0" smtClean="0"/>
              </a:p>
              <a:p>
                <a:endParaRPr lang="en-US" dirty="0"/>
              </a:p>
              <a:p>
                <a:endParaRPr lang="en-US" dirty="0" smtClean="0"/>
              </a:p>
              <a:p>
                <a:r>
                  <a:rPr lang="en-US" dirty="0" smtClean="0"/>
                  <a:t>We can achieve a </a:t>
                </a:r>
                <a14:m>
                  <m:oMath xmlns:m="http://schemas.openxmlformats.org/officeDocument/2006/math">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ea typeface="Cambria Math"/>
                      </a:rPr>
                      <m:t>𝑉</m:t>
                    </m:r>
                    <m:r>
                      <a:rPr lang="en-US" b="0" i="1" smtClean="0">
                        <a:latin typeface="Cambria Math"/>
                        <a:ea typeface="Cambria Math"/>
                      </a:rPr>
                      <m:t>|</m:t>
                    </m:r>
                  </m:oMath>
                </a14:m>
                <a:r>
                  <a:rPr lang="en-GB" dirty="0" smtClean="0"/>
                  <a:t> to </a:t>
                </a:r>
                <a14:m>
                  <m:oMath xmlns:m="http://schemas.openxmlformats.org/officeDocument/2006/math">
                    <m:d>
                      <m:dPr>
                        <m:begChr m:val="|"/>
                        <m:endChr m:val="|"/>
                        <m:ctrlPr>
                          <a:rPr lang="en-US" i="1">
                            <a:latin typeface="Cambria Math" charset="0"/>
                          </a:rPr>
                        </m:ctrlPr>
                      </m:dPr>
                      <m:e>
                        <m:r>
                          <a:rPr lang="en-US" i="1">
                            <a:latin typeface="Cambria Math"/>
                          </a:rPr>
                          <m:t>𝑉</m:t>
                        </m:r>
                      </m:e>
                    </m:d>
                    <m:r>
                      <a:rPr lang="en-US" b="0" i="1" smtClean="0">
                        <a:latin typeface="Cambria Math"/>
                      </a:rPr>
                      <m:t>+</m:t>
                    </m:r>
                    <m:r>
                      <a:rPr lang="en-US" i="1">
                        <a:latin typeface="Cambria Math"/>
                      </a:rPr>
                      <m:t>|</m:t>
                    </m:r>
                    <m:r>
                      <a:rPr lang="en-US" i="1">
                        <a:latin typeface="Cambria Math"/>
                        <a:ea typeface="Cambria Math"/>
                      </a:rPr>
                      <m:t>𝑉</m:t>
                    </m:r>
                    <m:r>
                      <a:rPr lang="en-US" i="1">
                        <a:latin typeface="Cambria Math"/>
                        <a:ea typeface="Cambria Math"/>
                      </a:rPr>
                      <m:t>|</m:t>
                    </m:r>
                  </m:oMath>
                </a14:m>
                <a:r>
                  <a:rPr lang="en-GB" dirty="0" smtClean="0"/>
                  <a:t> acceleration</a:t>
                </a:r>
              </a:p>
              <a:p>
                <a:pPr lvl="1"/>
                <a:r>
                  <a:rPr lang="en-US" dirty="0" smtClean="0"/>
                  <a:t>Time complexity of </a:t>
                </a:r>
                <a14:m>
                  <m:oMath xmlns:m="http://schemas.openxmlformats.org/officeDocument/2006/math">
                    <m:sSub>
                      <m:sSubPr>
                        <m:ctrlPr>
                          <a:rPr lang="en-GB" i="1">
                            <a:latin typeface="Cambria Math" charset="0"/>
                          </a:rPr>
                        </m:ctrlPr>
                      </m:sSubPr>
                      <m:e>
                        <m:r>
                          <a:rPr lang="en-GB" i="1">
                            <a:latin typeface="Cambria Math"/>
                          </a:rPr>
                          <m:t>𝐿</m:t>
                        </m:r>
                      </m:e>
                      <m:sub>
                        <m:r>
                          <a:rPr lang="en-GB" i="1">
                            <a:latin typeface="Cambria Math"/>
                          </a:rPr>
                          <m:t>𝐴</m:t>
                        </m:r>
                      </m:sub>
                    </m:sSub>
                  </m:oMath>
                </a14:m>
                <a:r>
                  <a:rPr lang="en-GB" dirty="0"/>
                  <a:t> </a:t>
                </a:r>
                <a:r>
                  <a:rPr lang="en-GB" dirty="0" smtClean="0"/>
                  <a:t>reduces from </a:t>
                </a:r>
                <a14:m>
                  <m:oMath xmlns:m="http://schemas.openxmlformats.org/officeDocument/2006/math">
                    <m:r>
                      <a:rPr lang="en-GB" i="1">
                        <a:latin typeface="Cambria Math"/>
                      </a:rPr>
                      <m:t>𝑂</m:t>
                    </m:r>
                    <m:r>
                      <a:rPr lang="en-GB" i="1">
                        <a:latin typeface="Cambria Math"/>
                      </a:rPr>
                      <m:t>(</m:t>
                    </m:r>
                    <m:sSup>
                      <m:sSupPr>
                        <m:ctrlPr>
                          <a:rPr lang="en-GB" i="1">
                            <a:latin typeface="Cambria Math" charset="0"/>
                          </a:rPr>
                        </m:ctrlPr>
                      </m:sSupPr>
                      <m:e>
                        <m:r>
                          <a:rPr lang="en-GB" i="1">
                            <a:latin typeface="Cambria Math"/>
                          </a:rPr>
                          <m:t>|</m:t>
                        </m:r>
                        <m:r>
                          <a:rPr lang="en-GB" i="1">
                            <a:latin typeface="Cambria Math"/>
                          </a:rPr>
                          <m:t>𝑉</m:t>
                        </m:r>
                        <m:r>
                          <a:rPr lang="en-GB" i="1">
                            <a:latin typeface="Cambria Math"/>
                          </a:rPr>
                          <m:t>|</m:t>
                        </m:r>
                      </m:e>
                      <m:sup>
                        <m:r>
                          <a:rPr lang="en-GB" i="1">
                            <a:latin typeface="Cambria Math"/>
                          </a:rPr>
                          <m:t>2</m:t>
                        </m:r>
                      </m:sup>
                    </m:sSup>
                    <m:r>
                      <a:rPr lang="en-GB" i="1">
                        <a:latin typeface="Cambria Math"/>
                      </a:rPr>
                      <m:t>𝑘</m:t>
                    </m:r>
                    <m:r>
                      <a:rPr lang="en-GB" i="1">
                        <a:latin typeface="Cambria Math"/>
                      </a:rPr>
                      <m:t>)</m:t>
                    </m:r>
                  </m:oMath>
                </a14:m>
                <a:r>
                  <a:rPr lang="en-GB" dirty="0"/>
                  <a:t> </a:t>
                </a:r>
                <a:r>
                  <a:rPr lang="en-GB" dirty="0" smtClean="0"/>
                  <a:t>to </a:t>
                </a:r>
                <a14:m>
                  <m:oMath xmlns:m="http://schemas.openxmlformats.org/officeDocument/2006/math">
                    <m:r>
                      <a:rPr lang="en-GB" i="1">
                        <a:latin typeface="Cambria Math"/>
                      </a:rPr>
                      <m:t>𝑂</m:t>
                    </m:r>
                    <m:r>
                      <a:rPr lang="en-GB" i="1">
                        <a:latin typeface="Cambria Math"/>
                      </a:rPr>
                      <m:t>(</m:t>
                    </m:r>
                    <m:sSup>
                      <m:sSupPr>
                        <m:ctrlPr>
                          <a:rPr lang="en-GB" i="1">
                            <a:latin typeface="Cambria Math" charset="0"/>
                          </a:rPr>
                        </m:ctrlPr>
                      </m:sSupPr>
                      <m:e>
                        <m:r>
                          <a:rPr lang="en-US" b="0" i="1" smtClean="0">
                            <a:latin typeface="Cambria Math"/>
                          </a:rPr>
                          <m:t>𝑘</m:t>
                        </m:r>
                      </m:e>
                      <m:sup>
                        <m:r>
                          <a:rPr lang="en-US" b="0" i="1" smtClean="0">
                            <a:latin typeface="Cambria Math"/>
                          </a:rPr>
                          <m:t>2</m:t>
                        </m:r>
                      </m:sup>
                    </m:sSup>
                    <m:r>
                      <a:rPr lang="en-US" b="0" i="1" smtClean="0">
                        <a:latin typeface="Cambria Math"/>
                      </a:rPr>
                      <m:t>|</m:t>
                    </m:r>
                    <m:r>
                      <a:rPr lang="en-US" b="0" i="1" smtClean="0">
                        <a:latin typeface="Cambria Math"/>
                      </a:rPr>
                      <m:t>𝑉</m:t>
                    </m:r>
                    <m:r>
                      <a:rPr lang="en-US" b="0" i="1" smtClean="0">
                        <a:latin typeface="Cambria Math"/>
                      </a:rPr>
                      <m:t>|)</m:t>
                    </m:r>
                  </m:oMath>
                </a14:m>
                <a:endParaRPr lang="en-GB" dirty="0" smtClean="0"/>
              </a:p>
              <a:p>
                <a:pPr lvl="1"/>
                <a:r>
                  <a:rPr lang="en-US" b="0" dirty="0" smtClean="0"/>
                  <a:t>Embedding size </a:t>
                </a:r>
                <a14:m>
                  <m:oMath xmlns:m="http://schemas.openxmlformats.org/officeDocument/2006/math">
                    <m:r>
                      <a:rPr lang="en-US" b="0" i="1" smtClean="0">
                        <a:latin typeface="Cambria Math"/>
                      </a:rPr>
                      <m:t>𝑘</m:t>
                    </m:r>
                  </m:oMath>
                </a14:m>
                <a:r>
                  <a:rPr lang="en-GB" dirty="0" smtClean="0"/>
                  <a:t> is much smaller than vocabulary size </a:t>
                </a:r>
                <a14:m>
                  <m:oMath xmlns:m="http://schemas.openxmlformats.org/officeDocument/2006/math">
                    <m:r>
                      <a:rPr lang="en-US" i="1">
                        <a:latin typeface="Cambria Math"/>
                      </a:rPr>
                      <m:t>|</m:t>
                    </m:r>
                    <m:r>
                      <a:rPr lang="en-US" i="1">
                        <a:latin typeface="Cambria Math"/>
                      </a:rPr>
                      <m:t>𝑉</m:t>
                    </m:r>
                    <m:r>
                      <a:rPr lang="en-US" i="1">
                        <a:latin typeface="Cambria Math"/>
                      </a:rPr>
                      <m: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16</a:t>
            </a:fld>
            <a:endParaRPr lang="en-GB"/>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628800"/>
            <a:ext cx="47148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076056" y="1700808"/>
            <a:ext cx="1584176" cy="64732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499992" y="2564904"/>
            <a:ext cx="1152128" cy="64732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99462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Efficient training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Total time complexity</a:t>
                </a:r>
              </a:p>
              <a:p>
                <a:pPr lvl="1"/>
                <a:r>
                  <a:rPr lang="en-GB" dirty="0" smtClean="0"/>
                  <a:t>The total time complexity is </a:t>
                </a:r>
                <a14:m>
                  <m:oMath xmlns:m="http://schemas.openxmlformats.org/officeDocument/2006/math">
                    <m:r>
                      <a:rPr lang="en-GB" b="0" i="1" smtClean="0">
                        <a:latin typeface="Cambria Math"/>
                      </a:rPr>
                      <m:t>𝑂</m:t>
                    </m:r>
                    <m:r>
                      <a:rPr lang="en-GB" b="0" i="1" smtClean="0">
                        <a:latin typeface="Cambria Math"/>
                      </a:rPr>
                      <m:t>(</m:t>
                    </m:r>
                    <m:d>
                      <m:dPr>
                        <m:begChr m:val="|"/>
                        <m:endChr m:val="|"/>
                        <m:ctrlPr>
                          <a:rPr lang="en-GB" b="0" i="1" smtClean="0">
                            <a:latin typeface="Cambria Math" charset="0"/>
                          </a:rPr>
                        </m:ctrlPr>
                      </m:dPr>
                      <m:e>
                        <m:r>
                          <a:rPr lang="en-GB" b="0" i="1" smtClean="0">
                            <a:latin typeface="Cambria Math"/>
                          </a:rPr>
                          <m:t>𝑆</m:t>
                        </m:r>
                      </m:e>
                    </m:d>
                    <m:r>
                      <a:rPr lang="en-GB" b="0" i="1" smtClean="0">
                        <a:latin typeface="Cambria Math"/>
                      </a:rPr>
                      <m:t>𝑘</m:t>
                    </m:r>
                    <m:r>
                      <a:rPr lang="en-GB" b="0" i="1" smtClean="0">
                        <a:latin typeface="Cambria Math"/>
                      </a:rPr>
                      <m:t>+|</m:t>
                    </m:r>
                    <m:r>
                      <a:rPr lang="en-GB" b="0" i="1" smtClean="0">
                        <a:latin typeface="Cambria Math"/>
                      </a:rPr>
                      <m:t>𝑉</m:t>
                    </m:r>
                    <m:r>
                      <a:rPr lang="en-GB" b="0" i="1" smtClean="0">
                        <a:latin typeface="Cambria Math"/>
                      </a:rPr>
                      <m:t>|</m:t>
                    </m:r>
                    <m:sSup>
                      <m:sSupPr>
                        <m:ctrlPr>
                          <a:rPr lang="en-GB" b="0" i="1" smtClean="0">
                            <a:latin typeface="Cambria Math" charset="0"/>
                          </a:rPr>
                        </m:ctrlPr>
                      </m:sSupPr>
                      <m:e>
                        <m:r>
                          <a:rPr lang="en-GB" b="0" i="1" smtClean="0">
                            <a:latin typeface="Cambria Math"/>
                          </a:rPr>
                          <m:t>𝑘</m:t>
                        </m:r>
                      </m:e>
                      <m:sup>
                        <m:r>
                          <a:rPr lang="en-GB" b="0" i="1" smtClean="0">
                            <a:latin typeface="Cambria Math"/>
                          </a:rPr>
                          <m:t>2</m:t>
                        </m:r>
                      </m:sup>
                    </m:sSup>
                    <m:r>
                      <a:rPr lang="en-GB" b="0" i="1" smtClean="0">
                        <a:latin typeface="Cambria Math"/>
                      </a:rPr>
                      <m:t>)</m:t>
                    </m:r>
                  </m:oMath>
                </a14:m>
                <a:endParaRPr lang="en-GB" dirty="0" smtClean="0"/>
              </a:p>
              <a:p>
                <a:pPr lvl="1"/>
                <a14:m>
                  <m:oMath xmlns:m="http://schemas.openxmlformats.org/officeDocument/2006/math">
                    <m:f>
                      <m:fPr>
                        <m:ctrlPr>
                          <a:rPr lang="en-GB" b="0" i="1" smtClean="0">
                            <a:latin typeface="Cambria Math" charset="0"/>
                          </a:rPr>
                        </m:ctrlPr>
                      </m:fPr>
                      <m:num>
                        <m:d>
                          <m:dPr>
                            <m:begChr m:val="|"/>
                            <m:endChr m:val="|"/>
                            <m:ctrlPr>
                              <a:rPr lang="en-GB" b="0" i="1" smtClean="0">
                                <a:latin typeface="Cambria Math" charset="0"/>
                              </a:rPr>
                            </m:ctrlPr>
                          </m:dPr>
                          <m:e>
                            <m:r>
                              <a:rPr lang="en-GB" b="0" i="1" smtClean="0">
                                <a:latin typeface="Cambria Math"/>
                              </a:rPr>
                              <m:t>𝑆</m:t>
                            </m:r>
                          </m:e>
                        </m:d>
                        <m:r>
                          <a:rPr lang="en-GB" b="0" i="1" smtClean="0">
                            <a:latin typeface="Cambria Math"/>
                          </a:rPr>
                          <m:t>𝑘</m:t>
                        </m:r>
                      </m:num>
                      <m:den>
                        <m:sSup>
                          <m:sSupPr>
                            <m:ctrlPr>
                              <a:rPr lang="en-GB" b="0" i="1" smtClean="0">
                                <a:latin typeface="Cambria Math" charset="0"/>
                              </a:rPr>
                            </m:ctrlPr>
                          </m:sSupPr>
                          <m:e>
                            <m:d>
                              <m:dPr>
                                <m:begChr m:val="|"/>
                                <m:endChr m:val="|"/>
                                <m:ctrlPr>
                                  <a:rPr lang="en-GB" b="0" i="1" smtClean="0">
                                    <a:latin typeface="Cambria Math" charset="0"/>
                                  </a:rPr>
                                </m:ctrlPr>
                              </m:dPr>
                              <m:e>
                                <m:r>
                                  <a:rPr lang="en-GB" b="0" i="1" smtClean="0">
                                    <a:latin typeface="Cambria Math"/>
                                  </a:rPr>
                                  <m:t>𝑉</m:t>
                                </m:r>
                              </m:e>
                            </m:d>
                            <m:r>
                              <a:rPr lang="en-GB" b="0" i="1" smtClean="0">
                                <a:latin typeface="Cambria Math"/>
                              </a:rPr>
                              <m:t>𝑘</m:t>
                            </m:r>
                          </m:e>
                          <m:sup>
                            <m:r>
                              <a:rPr lang="en-GB" b="0" i="1" smtClean="0">
                                <a:latin typeface="Cambria Math"/>
                              </a:rPr>
                              <m:t>2</m:t>
                            </m:r>
                          </m:sup>
                        </m:sSup>
                      </m:den>
                    </m:f>
                    <m:r>
                      <a:rPr lang="en-GB" b="0" i="1" smtClean="0">
                        <a:latin typeface="Cambria Math"/>
                      </a:rPr>
                      <m:t>=</m:t>
                    </m:r>
                    <m:f>
                      <m:fPr>
                        <m:ctrlPr>
                          <a:rPr lang="en-GB" b="0" i="1" smtClean="0">
                            <a:latin typeface="Cambria Math" charset="0"/>
                          </a:rPr>
                        </m:ctrlPr>
                      </m:fPr>
                      <m:num>
                        <m:acc>
                          <m:accPr>
                            <m:chr m:val="̅"/>
                            <m:ctrlPr>
                              <a:rPr lang="en-GB" b="0" i="1" smtClean="0">
                                <a:latin typeface="Cambria Math" charset="0"/>
                              </a:rPr>
                            </m:ctrlPr>
                          </m:accPr>
                          <m:e>
                            <m:r>
                              <a:rPr lang="en-GB" b="0" i="1" smtClean="0">
                                <a:latin typeface="Cambria Math"/>
                              </a:rPr>
                              <m:t>𝑐</m:t>
                            </m:r>
                          </m:e>
                        </m:acc>
                      </m:num>
                      <m:den>
                        <m:r>
                          <a:rPr lang="en-GB" b="0" i="1" smtClean="0">
                            <a:latin typeface="Cambria Math"/>
                          </a:rPr>
                          <m:t>𝑘</m:t>
                        </m:r>
                      </m:den>
                    </m:f>
                    <m:r>
                      <a:rPr lang="en-GB" b="0" i="1" smtClean="0">
                        <a:latin typeface="Cambria Math"/>
                        <a:ea typeface="Cambria Math"/>
                      </a:rPr>
                      <m:t>≫1</m:t>
                    </m:r>
                  </m:oMath>
                </a14:m>
                <a:r>
                  <a:rPr lang="en-GB" dirty="0" smtClean="0"/>
                  <a:t> </a:t>
                </a:r>
                <a:r>
                  <a:rPr lang="en-GB" sz="1800" dirty="0" smtClean="0"/>
                  <a:t>(</a:t>
                </a:r>
                <a14:m>
                  <m:oMath xmlns:m="http://schemas.openxmlformats.org/officeDocument/2006/math">
                    <m:acc>
                      <m:accPr>
                        <m:chr m:val="̅"/>
                        <m:ctrlPr>
                          <a:rPr lang="en-GB" sz="1800" i="1" dirty="0" smtClean="0">
                            <a:latin typeface="Cambria Math" charset="0"/>
                          </a:rPr>
                        </m:ctrlPr>
                      </m:accPr>
                      <m:e>
                        <m:r>
                          <a:rPr lang="en-GB" sz="1800" b="0" i="1" dirty="0" smtClean="0">
                            <a:latin typeface="Cambria Math"/>
                          </a:rPr>
                          <m:t>𝑐</m:t>
                        </m:r>
                      </m:e>
                    </m:acc>
                    <m:r>
                      <a:rPr lang="en-GB" sz="1800" b="0" i="0" dirty="0" smtClean="0">
                        <a:latin typeface="Cambria Math"/>
                      </a:rPr>
                      <m:t>:</m:t>
                    </m:r>
                  </m:oMath>
                </a14:m>
                <a:r>
                  <a:rPr lang="en-GB" sz="1800" dirty="0" smtClean="0"/>
                  <a:t> the average number of positive contexts for a word)</a:t>
                </a:r>
                <a:endParaRPr lang="en-GB" dirty="0"/>
              </a:p>
              <a:p>
                <a:pPr lvl="1"/>
                <a:r>
                  <a:rPr lang="en-GB" dirty="0"/>
                  <a:t>The complexity is determined by  the number of positive </a:t>
                </a:r>
                <a:r>
                  <a:rPr lang="en-GB" dirty="0" smtClean="0"/>
                  <a:t>samples</a:t>
                </a:r>
              </a:p>
              <a:p>
                <a:pPr lvl="1"/>
                <a:endParaRPr lang="en-GB" sz="1800" dirty="0"/>
              </a:p>
              <a:p>
                <a:pPr marL="457200" lvl="1" indent="0">
                  <a:buNone/>
                </a:pPr>
                <a:r>
                  <a:rPr lang="en-GB" sz="3600" dirty="0" smtClean="0"/>
                  <a:t>We can train on whole data </a:t>
                </a:r>
                <a:r>
                  <a:rPr lang="en-GB" sz="3600" dirty="0" smtClean="0">
                    <a:solidFill>
                      <a:srgbClr val="FF0000"/>
                    </a:solidFill>
                  </a:rPr>
                  <a:t>without any sampling</a:t>
                </a:r>
                <a:r>
                  <a:rPr lang="en-GB" sz="3600" dirty="0" smtClean="0"/>
                  <a:t> but the time complexity is only determined by the </a:t>
                </a:r>
                <a:r>
                  <a:rPr lang="en-GB" sz="3600" dirty="0" smtClean="0">
                    <a:solidFill>
                      <a:srgbClr val="FF0000"/>
                    </a:solidFill>
                  </a:rPr>
                  <a:t>positive</a:t>
                </a:r>
                <a:r>
                  <a:rPr lang="en-GB" sz="3600" dirty="0" smtClean="0"/>
                  <a:t> part.</a:t>
                </a:r>
                <a:endParaRPr lang="en-GB" sz="3600" dirty="0"/>
              </a:p>
              <a:p>
                <a:pPr lvl="1"/>
                <a:endParaRPr lang="en-GB" sz="1800" dirty="0"/>
              </a:p>
              <a:p>
                <a:pPr marL="457200" lvl="1" indent="0">
                  <a:buNone/>
                </a:pPr>
                <a:endParaRPr lang="en-GB" dirty="0" smtClean="0"/>
              </a:p>
              <a:p>
                <a:pPr lvl="1"/>
                <a:endParaRPr lang="en-GB" dirty="0" smtClean="0"/>
              </a:p>
              <a:p>
                <a:pPr lvl="1"/>
                <a:endParaRPr lang="en-GB" dirty="0" smtClean="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25" t="-1129" r="-1620"/>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17</a:t>
            </a:fld>
            <a:endParaRPr lang="en-GB"/>
          </a:p>
        </p:txBody>
      </p:sp>
    </p:spTree>
    <p:extLst>
      <p:ext uri="{BB962C8B-B14F-4D97-AF65-F5344CB8AC3E}">
        <p14:creationId xmlns:p14="http://schemas.microsoft.com/office/powerpoint/2010/main" val="3336808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GB" dirty="0" smtClean="0"/>
              <a:t>Evaluation tasks</a:t>
            </a:r>
          </a:p>
          <a:p>
            <a:pPr lvl="1"/>
            <a:r>
              <a:rPr lang="en-GB" dirty="0"/>
              <a:t>Word </a:t>
            </a:r>
            <a:r>
              <a:rPr lang="en-GB" dirty="0" smtClean="0"/>
              <a:t>analogy (</a:t>
            </a:r>
            <a:r>
              <a:rPr lang="en-GB" dirty="0" err="1" smtClean="0"/>
              <a:t>semantic&amp;syntactic</a:t>
            </a:r>
            <a:r>
              <a:rPr lang="en-GB" dirty="0" smtClean="0"/>
              <a:t>)</a:t>
            </a:r>
            <a:endParaRPr lang="en-GB" dirty="0"/>
          </a:p>
          <a:p>
            <a:pPr lvl="2"/>
            <a:r>
              <a:rPr lang="en-GB" dirty="0"/>
              <a:t>King is to man as queen is to ?</a:t>
            </a:r>
          </a:p>
          <a:p>
            <a:pPr lvl="1"/>
            <a:r>
              <a:rPr lang="en-GB" dirty="0"/>
              <a:t>Word Similarity</a:t>
            </a:r>
          </a:p>
          <a:p>
            <a:pPr lvl="2"/>
            <a:r>
              <a:rPr lang="en-GB" dirty="0" err="1"/>
              <a:t>MEN,MC,RW,RG,WSim,WRel</a:t>
            </a:r>
            <a:endParaRPr lang="en-GB" dirty="0"/>
          </a:p>
          <a:p>
            <a:pPr lvl="1"/>
            <a:r>
              <a:rPr lang="en-GB" dirty="0"/>
              <a:t>QVEC (</a:t>
            </a:r>
            <a:r>
              <a:rPr lang="en-GB" dirty="0" err="1"/>
              <a:t>Tsvetkov</a:t>
            </a:r>
            <a:r>
              <a:rPr lang="en-GB" dirty="0"/>
              <a:t> et al., 2015)</a:t>
            </a:r>
          </a:p>
          <a:p>
            <a:pPr lvl="2"/>
            <a:r>
              <a:rPr lang="en-GB" dirty="0"/>
              <a:t>Intrinsic evaluation based on feature </a:t>
            </a:r>
            <a:r>
              <a:rPr lang="en-GB" dirty="0" smtClean="0"/>
              <a:t>alignment</a:t>
            </a:r>
          </a:p>
          <a:p>
            <a:r>
              <a:rPr lang="en-GB" dirty="0" smtClean="0"/>
              <a:t>Training Corpora: Text8, </a:t>
            </a:r>
            <a:r>
              <a:rPr lang="en-GB" dirty="0" err="1" smtClean="0"/>
              <a:t>NewsIR</a:t>
            </a:r>
            <a:r>
              <a:rPr lang="en-GB" dirty="0" smtClean="0"/>
              <a:t>, Wiki</a:t>
            </a:r>
            <a:endParaRPr lang="en-GB" dirty="0"/>
          </a:p>
          <a:p>
            <a:r>
              <a:rPr lang="en-US" dirty="0" smtClean="0"/>
              <a:t>Baseline: Skip-gram, Skip-gram with adaptive sampler, </a:t>
            </a:r>
            <a:r>
              <a:rPr lang="en-US" dirty="0" err="1" smtClean="0"/>
              <a:t>GloVe</a:t>
            </a:r>
            <a:r>
              <a:rPr lang="en-US" dirty="0" smtClean="0"/>
              <a:t>, </a:t>
            </a:r>
            <a:r>
              <a:rPr lang="en-US" dirty="0" err="1" smtClean="0"/>
              <a:t>LexVec</a:t>
            </a:r>
            <a:r>
              <a:rPr lang="en-US" dirty="0" smtClean="0"/>
              <a:t> </a:t>
            </a:r>
            <a:r>
              <a:rPr lang="fr-FR" dirty="0" smtClean="0"/>
              <a:t>(Salle </a:t>
            </a:r>
            <a:r>
              <a:rPr lang="fr-FR" dirty="0"/>
              <a:t>et al., </a:t>
            </a:r>
            <a:r>
              <a:rPr lang="fr-FR" dirty="0" smtClean="0"/>
              <a:t>2016)</a:t>
            </a:r>
            <a:r>
              <a:rPr lang="en-US" dirty="0" smtClean="0"/>
              <a:t>.</a:t>
            </a:r>
            <a:endParaRPr lang="en-GB" dirty="0" smtClean="0"/>
          </a:p>
          <a:p>
            <a:pPr lvl="2"/>
            <a:endParaRPr lang="en-GB" dirty="0" smtClean="0"/>
          </a:p>
        </p:txBody>
      </p:sp>
      <p:sp>
        <p:nvSpPr>
          <p:cNvPr id="6" name="Slide Number Placeholder 5"/>
          <p:cNvSpPr>
            <a:spLocks noGrp="1"/>
          </p:cNvSpPr>
          <p:nvPr>
            <p:ph type="sldNum" sz="quarter" idx="12"/>
          </p:nvPr>
        </p:nvSpPr>
        <p:spPr/>
        <p:txBody>
          <a:bodyPr/>
          <a:lstStyle/>
          <a:p>
            <a:fld id="{A1460164-1179-4950-9184-96B7D9048AD9}" type="slidenum">
              <a:rPr lang="en-GB" smtClean="0"/>
              <a:pPr/>
              <a:t>18</a:t>
            </a:fld>
            <a:endParaRPr lang="en-GB"/>
          </a:p>
        </p:txBody>
      </p:sp>
    </p:spTree>
    <p:extLst>
      <p:ext uri="{BB962C8B-B14F-4D97-AF65-F5344CB8AC3E}">
        <p14:creationId xmlns:p14="http://schemas.microsoft.com/office/powerpoint/2010/main" val="4251166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US" dirty="0" smtClean="0"/>
              <a:t>Word analogy accuracy (%) on Text8</a:t>
            </a:r>
            <a:endParaRPr lang="en-GB" dirty="0" smtClean="0"/>
          </a:p>
          <a:p>
            <a:endParaRPr lang="en-GB" dirty="0"/>
          </a:p>
          <a:p>
            <a:endParaRPr lang="en-GB" dirty="0" smtClean="0"/>
          </a:p>
          <a:p>
            <a:endParaRPr lang="en-GB" dirty="0"/>
          </a:p>
          <a:p>
            <a:endParaRPr lang="en-GB" dirty="0" smtClean="0"/>
          </a:p>
          <a:p>
            <a:pPr marL="0" indent="0">
              <a:buNone/>
            </a:pPr>
            <a:endParaRPr lang="en-GB" dirty="0"/>
          </a:p>
          <a:p>
            <a:r>
              <a:rPr lang="en-GB" sz="2000" dirty="0" smtClean="0">
                <a:solidFill>
                  <a:srgbClr val="FF0000"/>
                </a:solidFill>
              </a:rPr>
              <a:t>Our model performs especially good </a:t>
            </a:r>
          </a:p>
          <a:p>
            <a:r>
              <a:rPr lang="en-GB" sz="2000" dirty="0" err="1" smtClean="0">
                <a:solidFill>
                  <a:schemeClr val="accent5"/>
                </a:solidFill>
              </a:rPr>
              <a:t>GloVe</a:t>
            </a:r>
            <a:r>
              <a:rPr lang="en-GB" sz="2000" dirty="0" smtClean="0">
                <a:solidFill>
                  <a:schemeClr val="accent5"/>
                </a:solidFill>
              </a:rPr>
              <a:t> performs poorly (lack of negative information)</a:t>
            </a:r>
          </a:p>
          <a:p>
            <a:r>
              <a:rPr lang="en-US" sz="2000" dirty="0">
                <a:solidFill>
                  <a:schemeClr val="accent4"/>
                </a:solidFill>
              </a:rPr>
              <a:t>Syntactic </a:t>
            </a:r>
            <a:r>
              <a:rPr lang="en-US" sz="2000" dirty="0" smtClean="0">
                <a:solidFill>
                  <a:schemeClr val="accent4"/>
                </a:solidFill>
              </a:rPr>
              <a:t>performance is </a:t>
            </a:r>
            <a:r>
              <a:rPr lang="en-US" sz="2000" dirty="0">
                <a:solidFill>
                  <a:schemeClr val="accent4"/>
                </a:solidFill>
              </a:rPr>
              <a:t>not so good as </a:t>
            </a:r>
            <a:r>
              <a:rPr lang="en-US" sz="2000" dirty="0" smtClean="0">
                <a:solidFill>
                  <a:schemeClr val="accent4"/>
                </a:solidFill>
              </a:rPr>
              <a:t>semantic performance</a:t>
            </a:r>
            <a:endParaRPr lang="en-GB" sz="2000" dirty="0">
              <a:solidFill>
                <a:schemeClr val="accent4"/>
              </a:solidFill>
            </a:endParaRPr>
          </a:p>
        </p:txBody>
      </p:sp>
      <p:sp>
        <p:nvSpPr>
          <p:cNvPr id="6" name="Slide Number Placeholder 5"/>
          <p:cNvSpPr>
            <a:spLocks noGrp="1"/>
          </p:cNvSpPr>
          <p:nvPr>
            <p:ph type="sldNum" sz="quarter" idx="12"/>
          </p:nvPr>
        </p:nvSpPr>
        <p:spPr/>
        <p:txBody>
          <a:bodyPr/>
          <a:lstStyle/>
          <a:p>
            <a:fld id="{A1460164-1179-4950-9184-96B7D9048AD9}" type="slidenum">
              <a:rPr lang="en-GB" smtClean="0"/>
              <a:pPr/>
              <a:t>19</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716790374"/>
              </p:ext>
            </p:extLst>
          </p:nvPr>
        </p:nvGraphicFramePr>
        <p:xfrm>
          <a:off x="1475656" y="1628800"/>
          <a:ext cx="6096000" cy="221996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endParaRPr lang="en-GB" dirty="0"/>
                    </a:p>
                  </a:txBody>
                  <a:tcPr/>
                </a:tc>
                <a:tc>
                  <a:txBody>
                    <a:bodyPr/>
                    <a:lstStyle/>
                    <a:p>
                      <a:r>
                        <a:rPr lang="en-US" dirty="0" smtClean="0"/>
                        <a:t>Semantic</a:t>
                      </a:r>
                      <a:endParaRPr lang="en-GB" dirty="0"/>
                    </a:p>
                  </a:txBody>
                  <a:tcPr/>
                </a:tc>
                <a:tc>
                  <a:txBody>
                    <a:bodyPr/>
                    <a:lstStyle/>
                    <a:p>
                      <a:r>
                        <a:rPr lang="en-US" dirty="0" smtClean="0"/>
                        <a:t>Syntactic</a:t>
                      </a:r>
                      <a:endParaRPr lang="en-GB" dirty="0"/>
                    </a:p>
                  </a:txBody>
                  <a:tcPr/>
                </a:tc>
                <a:tc>
                  <a:txBody>
                    <a:bodyPr/>
                    <a:lstStyle/>
                    <a:p>
                      <a:r>
                        <a:rPr lang="en-US" dirty="0" smtClean="0"/>
                        <a:t>Total</a:t>
                      </a:r>
                      <a:endParaRPr lang="en-GB" dirty="0"/>
                    </a:p>
                  </a:txBody>
                  <a:tcPr/>
                </a:tc>
              </a:tr>
              <a:tr h="370840">
                <a:tc>
                  <a:txBody>
                    <a:bodyPr/>
                    <a:lstStyle/>
                    <a:p>
                      <a:r>
                        <a:rPr lang="en-US" dirty="0" smtClean="0"/>
                        <a:t>Skip-gram</a:t>
                      </a:r>
                      <a:endParaRPr lang="en-GB" dirty="0"/>
                    </a:p>
                  </a:txBody>
                  <a:tcPr/>
                </a:tc>
                <a:tc>
                  <a:txBody>
                    <a:bodyPr/>
                    <a:lstStyle/>
                    <a:p>
                      <a:r>
                        <a:rPr lang="en-US" dirty="0" smtClean="0"/>
                        <a:t>47.51</a:t>
                      </a:r>
                      <a:endParaRPr lang="en-GB" dirty="0"/>
                    </a:p>
                  </a:txBody>
                  <a:tcPr/>
                </a:tc>
                <a:tc>
                  <a:txBody>
                    <a:bodyPr/>
                    <a:lstStyle/>
                    <a:p>
                      <a:r>
                        <a:rPr lang="en-US" dirty="0" smtClean="0"/>
                        <a:t>32.26</a:t>
                      </a:r>
                      <a:endParaRPr lang="en-GB" dirty="0"/>
                    </a:p>
                  </a:txBody>
                  <a:tcPr/>
                </a:tc>
                <a:tc>
                  <a:txBody>
                    <a:bodyPr/>
                    <a:lstStyle/>
                    <a:p>
                      <a:r>
                        <a:rPr lang="en-US" dirty="0" smtClean="0"/>
                        <a:t>38.60</a:t>
                      </a:r>
                      <a:endParaRPr lang="en-GB" dirty="0"/>
                    </a:p>
                  </a:txBody>
                  <a:tcPr/>
                </a:tc>
              </a:tr>
              <a:tr h="370840">
                <a:tc>
                  <a:txBody>
                    <a:bodyPr/>
                    <a:lstStyle/>
                    <a:p>
                      <a:r>
                        <a:rPr lang="en-US" dirty="0" smtClean="0"/>
                        <a:t>Skip-gram-a</a:t>
                      </a:r>
                      <a:endParaRPr lang="en-GB" dirty="0"/>
                    </a:p>
                  </a:txBody>
                  <a:tcPr/>
                </a:tc>
                <a:tc>
                  <a:txBody>
                    <a:bodyPr/>
                    <a:lstStyle/>
                    <a:p>
                      <a:r>
                        <a:rPr lang="en-US" dirty="0" smtClean="0"/>
                        <a:t>48.10</a:t>
                      </a:r>
                      <a:endParaRPr lang="en-GB" dirty="0"/>
                    </a:p>
                  </a:txBody>
                  <a:tcPr/>
                </a:tc>
                <a:tc>
                  <a:txBody>
                    <a:bodyPr/>
                    <a:lstStyle/>
                    <a:p>
                      <a:r>
                        <a:rPr lang="en-US" dirty="0" smtClean="0"/>
                        <a:t>33.78</a:t>
                      </a:r>
                      <a:endParaRPr lang="en-GB" dirty="0"/>
                    </a:p>
                  </a:txBody>
                  <a:tcPr/>
                </a:tc>
                <a:tc>
                  <a:txBody>
                    <a:bodyPr/>
                    <a:lstStyle/>
                    <a:p>
                      <a:r>
                        <a:rPr lang="en-US" dirty="0" smtClean="0"/>
                        <a:t>39.74</a:t>
                      </a:r>
                      <a:endParaRPr lang="en-GB" dirty="0"/>
                    </a:p>
                  </a:txBody>
                  <a:tcPr/>
                </a:tc>
              </a:tr>
              <a:tr h="370840">
                <a:tc>
                  <a:txBody>
                    <a:bodyPr/>
                    <a:lstStyle/>
                    <a:p>
                      <a:r>
                        <a:rPr lang="en-US" dirty="0" err="1" smtClean="0"/>
                        <a:t>GloVe</a:t>
                      </a:r>
                      <a:endParaRPr lang="en-GB" dirty="0"/>
                    </a:p>
                  </a:txBody>
                  <a:tcPr/>
                </a:tc>
                <a:tc>
                  <a:txBody>
                    <a:bodyPr/>
                    <a:lstStyle/>
                    <a:p>
                      <a:r>
                        <a:rPr lang="en-US" dirty="0" smtClean="0"/>
                        <a:t>45.11</a:t>
                      </a:r>
                      <a:endParaRPr lang="en-GB" dirty="0"/>
                    </a:p>
                  </a:txBody>
                  <a:tcPr/>
                </a:tc>
                <a:tc>
                  <a:txBody>
                    <a:bodyPr/>
                    <a:lstStyle/>
                    <a:p>
                      <a:r>
                        <a:rPr lang="en-US" dirty="0" smtClean="0"/>
                        <a:t>26.89</a:t>
                      </a:r>
                      <a:endParaRPr lang="en-GB" dirty="0"/>
                    </a:p>
                  </a:txBody>
                  <a:tcPr/>
                </a:tc>
                <a:tc>
                  <a:txBody>
                    <a:bodyPr/>
                    <a:lstStyle/>
                    <a:p>
                      <a:r>
                        <a:rPr lang="en-US" dirty="0" smtClean="0"/>
                        <a:t>34.47</a:t>
                      </a:r>
                      <a:endParaRPr lang="en-GB" dirty="0"/>
                    </a:p>
                  </a:txBody>
                  <a:tcPr/>
                </a:tc>
              </a:tr>
              <a:tr h="370840">
                <a:tc>
                  <a:txBody>
                    <a:bodyPr/>
                    <a:lstStyle/>
                    <a:p>
                      <a:r>
                        <a:rPr lang="en-US" dirty="0" err="1" smtClean="0"/>
                        <a:t>LexVec</a:t>
                      </a:r>
                      <a:endParaRPr lang="en-GB" dirty="0"/>
                    </a:p>
                  </a:txBody>
                  <a:tcPr/>
                </a:tc>
                <a:tc>
                  <a:txBody>
                    <a:bodyPr/>
                    <a:lstStyle/>
                    <a:p>
                      <a:r>
                        <a:rPr lang="en-US" dirty="0" smtClean="0"/>
                        <a:t>51.87</a:t>
                      </a:r>
                      <a:endParaRPr lang="en-GB" dirty="0"/>
                    </a:p>
                  </a:txBody>
                  <a:tcPr/>
                </a:tc>
                <a:tc>
                  <a:txBody>
                    <a:bodyPr/>
                    <a:lstStyle/>
                    <a:p>
                      <a:r>
                        <a:rPr lang="en-US" dirty="0" smtClean="0"/>
                        <a:t>31.78</a:t>
                      </a:r>
                      <a:endParaRPr lang="en-GB" dirty="0"/>
                    </a:p>
                  </a:txBody>
                  <a:tcPr/>
                </a:tc>
                <a:tc>
                  <a:txBody>
                    <a:bodyPr/>
                    <a:lstStyle/>
                    <a:p>
                      <a:r>
                        <a:rPr lang="en-US" dirty="0" smtClean="0"/>
                        <a:t>40.14</a:t>
                      </a:r>
                      <a:endParaRPr lang="en-GB" dirty="0"/>
                    </a:p>
                  </a:txBody>
                  <a:tcPr/>
                </a:tc>
              </a:tr>
              <a:tr h="370840">
                <a:tc>
                  <a:txBody>
                    <a:bodyPr/>
                    <a:lstStyle/>
                    <a:p>
                      <a:r>
                        <a:rPr lang="en-US" dirty="0" smtClean="0"/>
                        <a:t>Our model</a:t>
                      </a:r>
                      <a:endParaRPr lang="en-GB" dirty="0"/>
                    </a:p>
                  </a:txBody>
                  <a:tcPr/>
                </a:tc>
                <a:tc>
                  <a:txBody>
                    <a:bodyPr/>
                    <a:lstStyle/>
                    <a:p>
                      <a:r>
                        <a:rPr lang="en-US" dirty="0" smtClean="0"/>
                        <a:t>56.66</a:t>
                      </a:r>
                      <a:endParaRPr lang="en-GB" dirty="0"/>
                    </a:p>
                  </a:txBody>
                  <a:tcPr/>
                </a:tc>
                <a:tc>
                  <a:txBody>
                    <a:bodyPr/>
                    <a:lstStyle/>
                    <a:p>
                      <a:r>
                        <a:rPr lang="en-US" dirty="0" smtClean="0"/>
                        <a:t>32.42</a:t>
                      </a:r>
                      <a:endParaRPr lang="en-GB" dirty="0"/>
                    </a:p>
                  </a:txBody>
                  <a:tcPr/>
                </a:tc>
                <a:tc>
                  <a:txBody>
                    <a:bodyPr/>
                    <a:lstStyle/>
                    <a:p>
                      <a:r>
                        <a:rPr lang="en-US" b="1" dirty="0" smtClean="0"/>
                        <a:t>42.50</a:t>
                      </a:r>
                      <a:endParaRPr lang="en-GB" b="1" dirty="0"/>
                    </a:p>
                  </a:txBody>
                  <a:tcPr/>
                </a:tc>
              </a:tr>
            </a:tbl>
          </a:graphicData>
        </a:graphic>
      </p:graphicFrame>
      <p:sp>
        <p:nvSpPr>
          <p:cNvPr id="4" name="矩形 3"/>
          <p:cNvSpPr/>
          <p:nvPr/>
        </p:nvSpPr>
        <p:spPr>
          <a:xfrm>
            <a:off x="2771800" y="3501008"/>
            <a:ext cx="4799856" cy="347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2771800" y="2772812"/>
            <a:ext cx="4799856" cy="34775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4518720" y="3526408"/>
            <a:ext cx="864096" cy="39436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068216" y="3547214"/>
            <a:ext cx="864096" cy="37355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72001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Representations</a:t>
            </a:r>
            <a:endParaRPr lang="en-GB" dirty="0"/>
          </a:p>
        </p:txBody>
      </p:sp>
      <p:sp>
        <p:nvSpPr>
          <p:cNvPr id="3" name="Content Placeholder 2"/>
          <p:cNvSpPr>
            <a:spLocks noGrp="1"/>
          </p:cNvSpPr>
          <p:nvPr>
            <p:ph idx="1"/>
          </p:nvPr>
        </p:nvSpPr>
        <p:spPr/>
        <p:txBody>
          <a:bodyPr/>
          <a:lstStyle/>
          <a:p>
            <a:r>
              <a:rPr lang="en-US" dirty="0" smtClean="0"/>
              <a:t>Representing words </a:t>
            </a:r>
            <a:r>
              <a:rPr lang="en-GB" dirty="0" smtClean="0"/>
              <a:t>has become a basis for many NLP tasks.</a:t>
            </a:r>
          </a:p>
          <a:p>
            <a:pPr lvl="1"/>
            <a:r>
              <a:rPr lang="en-US" dirty="0" smtClean="0"/>
              <a:t>One-hot encoding</a:t>
            </a:r>
          </a:p>
          <a:p>
            <a:pPr lvl="2"/>
            <a:r>
              <a:rPr lang="en-US" dirty="0" smtClean="0"/>
              <a:t>Large dimensionality</a:t>
            </a:r>
          </a:p>
          <a:p>
            <a:pPr lvl="2"/>
            <a:r>
              <a:rPr lang="en-US" dirty="0" smtClean="0"/>
              <a:t>Sparse representation (most zeros)</a:t>
            </a:r>
          </a:p>
          <a:p>
            <a:pPr lvl="1"/>
            <a:r>
              <a:rPr lang="en-US" dirty="0" smtClean="0"/>
              <a:t>Dense word embedding</a:t>
            </a:r>
          </a:p>
          <a:p>
            <a:pPr lvl="2"/>
            <a:r>
              <a:rPr lang="en-US" dirty="0"/>
              <a:t>1</a:t>
            </a:r>
            <a:r>
              <a:rPr lang="en-US" dirty="0" smtClean="0"/>
              <a:t>00</a:t>
            </a:r>
            <a:r>
              <a:rPr lang="en-GB" dirty="0" smtClean="0"/>
              <a:t>~400 dims with real-valued vectors</a:t>
            </a:r>
          </a:p>
          <a:p>
            <a:pPr lvl="2"/>
            <a:r>
              <a:rPr lang="en-GB" dirty="0" smtClean="0"/>
              <a:t>Semantic and syntactic meaning in latent space</a:t>
            </a:r>
          </a:p>
          <a:p>
            <a:pPr lvl="2"/>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fld id="{A1460164-1179-4950-9184-96B7D9048AD9}" type="slidenum">
              <a:rPr lang="en-GB" smtClean="0"/>
              <a:pPr/>
              <a:t>2</a:t>
            </a:fld>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365104"/>
            <a:ext cx="6078860" cy="2239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474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p:sp>
        <p:nvSpPr>
          <p:cNvPr id="3" name="Content Placeholder 2"/>
          <p:cNvSpPr>
            <a:spLocks noGrp="1"/>
          </p:cNvSpPr>
          <p:nvPr>
            <p:ph idx="1"/>
          </p:nvPr>
        </p:nvSpPr>
        <p:spPr/>
        <p:txBody>
          <a:bodyPr/>
          <a:lstStyle/>
          <a:p>
            <a:r>
              <a:rPr lang="en-US" dirty="0" smtClean="0"/>
              <a:t>Word similarity &amp; QVEC tasks on Text8</a:t>
            </a:r>
          </a:p>
          <a:p>
            <a:endParaRPr lang="en-US" dirty="0"/>
          </a:p>
          <a:p>
            <a:endParaRPr lang="en-US" dirty="0" smtClean="0"/>
          </a:p>
          <a:p>
            <a:endParaRPr lang="en-US" dirty="0"/>
          </a:p>
          <a:p>
            <a:endParaRPr lang="en-US" dirty="0" smtClean="0"/>
          </a:p>
          <a:p>
            <a:endParaRPr lang="en-US" dirty="0"/>
          </a:p>
          <a:p>
            <a:pPr lvl="1"/>
            <a:r>
              <a:rPr lang="en-US" dirty="0" smtClean="0"/>
              <a:t>Similar results with word analogy tasks</a:t>
            </a:r>
          </a:p>
          <a:p>
            <a:pPr lvl="1"/>
            <a:r>
              <a:rPr lang="en-US" dirty="0" err="1" smtClean="0">
                <a:solidFill>
                  <a:srgbClr val="FF0000"/>
                </a:solidFill>
              </a:rPr>
              <a:t>GloVe</a:t>
            </a:r>
            <a:r>
              <a:rPr lang="en-US" dirty="0" smtClean="0">
                <a:solidFill>
                  <a:srgbClr val="FF0000"/>
                </a:solidFill>
              </a:rPr>
              <a:t> performs poorly on these two tasks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20</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113431044"/>
              </p:ext>
            </p:extLst>
          </p:nvPr>
        </p:nvGraphicFramePr>
        <p:xfrm>
          <a:off x="899592" y="1628800"/>
          <a:ext cx="7848869" cy="2219960"/>
        </p:xfrm>
        <a:graphic>
          <a:graphicData uri="http://schemas.openxmlformats.org/drawingml/2006/table">
            <a:tbl>
              <a:tblPr firstRow="1" bandRow="1">
                <a:tableStyleId>{5C22544A-7EE6-4342-B048-85BDC9FD1C3A}</a:tableStyleId>
              </a:tblPr>
              <a:tblGrid>
                <a:gridCol w="1512168"/>
                <a:gridCol w="905243"/>
                <a:gridCol w="905243"/>
                <a:gridCol w="905243"/>
                <a:gridCol w="905243"/>
                <a:gridCol w="905243"/>
                <a:gridCol w="905243"/>
                <a:gridCol w="905243"/>
              </a:tblGrid>
              <a:tr h="0">
                <a:tc>
                  <a:txBody>
                    <a:bodyPr/>
                    <a:lstStyle/>
                    <a:p>
                      <a:endParaRPr lang="en-GB" dirty="0"/>
                    </a:p>
                  </a:txBody>
                  <a:tcPr/>
                </a:tc>
                <a:tc>
                  <a:txBody>
                    <a:bodyPr/>
                    <a:lstStyle/>
                    <a:p>
                      <a:r>
                        <a:rPr lang="en-US" dirty="0" smtClean="0"/>
                        <a:t>MEN</a:t>
                      </a:r>
                      <a:endParaRPr lang="en-GB" dirty="0"/>
                    </a:p>
                  </a:txBody>
                  <a:tcPr/>
                </a:tc>
                <a:tc>
                  <a:txBody>
                    <a:bodyPr/>
                    <a:lstStyle/>
                    <a:p>
                      <a:r>
                        <a:rPr lang="en-US" dirty="0" smtClean="0"/>
                        <a:t>MC</a:t>
                      </a:r>
                      <a:endParaRPr lang="en-GB" dirty="0"/>
                    </a:p>
                  </a:txBody>
                  <a:tcPr/>
                </a:tc>
                <a:tc>
                  <a:txBody>
                    <a:bodyPr/>
                    <a:lstStyle/>
                    <a:p>
                      <a:r>
                        <a:rPr lang="en-US" dirty="0" smtClean="0"/>
                        <a:t>RW</a:t>
                      </a:r>
                      <a:endParaRPr lang="en-GB" dirty="0"/>
                    </a:p>
                  </a:txBody>
                  <a:tcPr/>
                </a:tc>
                <a:tc>
                  <a:txBody>
                    <a:bodyPr/>
                    <a:lstStyle/>
                    <a:p>
                      <a:r>
                        <a:rPr lang="en-US" dirty="0" smtClean="0"/>
                        <a:t>RG</a:t>
                      </a:r>
                      <a:endParaRPr lang="en-GB" dirty="0"/>
                    </a:p>
                  </a:txBody>
                  <a:tcPr/>
                </a:tc>
                <a:tc>
                  <a:txBody>
                    <a:bodyPr/>
                    <a:lstStyle/>
                    <a:p>
                      <a:r>
                        <a:rPr lang="en-US" dirty="0" err="1" smtClean="0"/>
                        <a:t>WSim</a:t>
                      </a:r>
                      <a:endParaRPr lang="en-GB" dirty="0"/>
                    </a:p>
                  </a:txBody>
                  <a:tcPr/>
                </a:tc>
                <a:tc>
                  <a:txBody>
                    <a:bodyPr/>
                    <a:lstStyle/>
                    <a:p>
                      <a:r>
                        <a:rPr lang="en-US" altLang="zh-CN" dirty="0" err="1" smtClean="0"/>
                        <a:t>WRel</a:t>
                      </a:r>
                      <a:endParaRPr lang="en-GB" dirty="0"/>
                    </a:p>
                  </a:txBody>
                  <a:tcPr/>
                </a:tc>
                <a:tc>
                  <a:txBody>
                    <a:bodyPr/>
                    <a:lstStyle/>
                    <a:p>
                      <a:r>
                        <a:rPr lang="en-US" dirty="0" smtClean="0"/>
                        <a:t>QVEC</a:t>
                      </a:r>
                      <a:endParaRPr lang="en-GB" dirty="0"/>
                    </a:p>
                  </a:txBody>
                  <a:tcPr/>
                </a:tc>
              </a:tr>
              <a:tr h="370840">
                <a:tc>
                  <a:txBody>
                    <a:bodyPr/>
                    <a:lstStyle/>
                    <a:p>
                      <a:r>
                        <a:rPr lang="en-US" dirty="0" smtClean="0"/>
                        <a:t>Skip-gram</a:t>
                      </a:r>
                      <a:endParaRPr lang="en-GB" dirty="0"/>
                    </a:p>
                  </a:txBody>
                  <a:tcPr/>
                </a:tc>
                <a:tc>
                  <a:txBody>
                    <a:bodyPr/>
                    <a:lstStyle/>
                    <a:p>
                      <a:r>
                        <a:rPr lang="en-US" dirty="0" smtClean="0"/>
                        <a:t>0.6868</a:t>
                      </a:r>
                      <a:endParaRPr lang="en-GB" dirty="0"/>
                    </a:p>
                  </a:txBody>
                  <a:tcPr/>
                </a:tc>
                <a:tc>
                  <a:txBody>
                    <a:bodyPr/>
                    <a:lstStyle/>
                    <a:p>
                      <a:r>
                        <a:rPr lang="en-US" dirty="0" smtClean="0"/>
                        <a:t>0.6776</a:t>
                      </a:r>
                      <a:endParaRPr lang="en-GB" dirty="0"/>
                    </a:p>
                  </a:txBody>
                  <a:tcPr/>
                </a:tc>
                <a:tc>
                  <a:txBody>
                    <a:bodyPr/>
                    <a:lstStyle/>
                    <a:p>
                      <a:r>
                        <a:rPr lang="en-US" dirty="0" smtClean="0"/>
                        <a:t>0.3336</a:t>
                      </a:r>
                      <a:endParaRPr lang="en-GB" dirty="0"/>
                    </a:p>
                  </a:txBody>
                  <a:tcPr/>
                </a:tc>
                <a:tc>
                  <a:txBody>
                    <a:bodyPr/>
                    <a:lstStyle/>
                    <a:p>
                      <a:r>
                        <a:rPr lang="en-US" dirty="0" smtClean="0"/>
                        <a:t>0.6904</a:t>
                      </a:r>
                      <a:endParaRPr lang="en-GB" dirty="0"/>
                    </a:p>
                  </a:txBody>
                  <a:tcPr/>
                </a:tc>
                <a:tc>
                  <a:txBody>
                    <a:bodyPr/>
                    <a:lstStyle/>
                    <a:p>
                      <a:r>
                        <a:rPr lang="en-US" dirty="0" smtClean="0"/>
                        <a:t>0.7082</a:t>
                      </a:r>
                      <a:endParaRPr lang="en-GB" dirty="0"/>
                    </a:p>
                  </a:txBody>
                  <a:tcPr/>
                </a:tc>
                <a:tc>
                  <a:txBody>
                    <a:bodyPr/>
                    <a:lstStyle/>
                    <a:p>
                      <a:r>
                        <a:rPr lang="en-US" dirty="0" smtClean="0"/>
                        <a:t>0.6539</a:t>
                      </a:r>
                      <a:endParaRPr lang="en-GB" dirty="0"/>
                    </a:p>
                  </a:txBody>
                  <a:tcPr/>
                </a:tc>
                <a:tc>
                  <a:txBody>
                    <a:bodyPr/>
                    <a:lstStyle/>
                    <a:p>
                      <a:r>
                        <a:rPr lang="en-US" dirty="0" smtClean="0"/>
                        <a:t>0.3999</a:t>
                      </a:r>
                      <a:endParaRPr lang="en-GB" dirty="0"/>
                    </a:p>
                  </a:txBody>
                  <a:tcPr/>
                </a:tc>
              </a:tr>
              <a:tr h="370840">
                <a:tc>
                  <a:txBody>
                    <a:bodyPr/>
                    <a:lstStyle/>
                    <a:p>
                      <a:r>
                        <a:rPr lang="en-US" dirty="0" smtClean="0"/>
                        <a:t>Skip-gram-a</a:t>
                      </a:r>
                      <a:endParaRPr lang="en-GB" dirty="0"/>
                    </a:p>
                  </a:txBody>
                  <a:tcPr/>
                </a:tc>
                <a:tc>
                  <a:txBody>
                    <a:bodyPr/>
                    <a:lstStyle/>
                    <a:p>
                      <a:r>
                        <a:rPr lang="en-US" dirty="0" smtClean="0"/>
                        <a:t>0.6885</a:t>
                      </a:r>
                      <a:endParaRPr lang="en-GB" dirty="0"/>
                    </a:p>
                  </a:txBody>
                  <a:tcPr/>
                </a:tc>
                <a:tc>
                  <a:txBody>
                    <a:bodyPr/>
                    <a:lstStyle/>
                    <a:p>
                      <a:r>
                        <a:rPr lang="en-US" dirty="0" smtClean="0"/>
                        <a:t>0.6667</a:t>
                      </a:r>
                      <a:endParaRPr lang="en-GB" dirty="0"/>
                    </a:p>
                  </a:txBody>
                  <a:tcPr/>
                </a:tc>
                <a:tc>
                  <a:txBody>
                    <a:bodyPr/>
                    <a:lstStyle/>
                    <a:p>
                      <a:r>
                        <a:rPr lang="en-US" dirty="0" smtClean="0"/>
                        <a:t>0.3399</a:t>
                      </a:r>
                      <a:endParaRPr lang="en-GB" dirty="0"/>
                    </a:p>
                  </a:txBody>
                  <a:tcPr/>
                </a:tc>
                <a:tc>
                  <a:txBody>
                    <a:bodyPr/>
                    <a:lstStyle/>
                    <a:p>
                      <a:r>
                        <a:rPr lang="en-US" b="1" dirty="0" smtClean="0"/>
                        <a:t>0.7035</a:t>
                      </a:r>
                      <a:endParaRPr lang="en-GB" b="1" dirty="0"/>
                    </a:p>
                  </a:txBody>
                  <a:tcPr/>
                </a:tc>
                <a:tc>
                  <a:txBody>
                    <a:bodyPr/>
                    <a:lstStyle/>
                    <a:p>
                      <a:r>
                        <a:rPr lang="en-US" dirty="0" smtClean="0"/>
                        <a:t>0.7291</a:t>
                      </a:r>
                      <a:endParaRPr lang="en-GB" dirty="0"/>
                    </a:p>
                  </a:txBody>
                  <a:tcPr/>
                </a:tc>
                <a:tc>
                  <a:txBody>
                    <a:bodyPr/>
                    <a:lstStyle/>
                    <a:p>
                      <a:r>
                        <a:rPr lang="en-US" dirty="0" smtClean="0"/>
                        <a:t>0.6708</a:t>
                      </a:r>
                      <a:endParaRPr lang="en-GB" dirty="0"/>
                    </a:p>
                  </a:txBody>
                  <a:tcPr/>
                </a:tc>
                <a:tc>
                  <a:txBody>
                    <a:bodyPr/>
                    <a:lstStyle/>
                    <a:p>
                      <a:r>
                        <a:rPr lang="en-US" dirty="0" smtClean="0"/>
                        <a:t>0.4062</a:t>
                      </a:r>
                      <a:endParaRPr lang="en-GB" dirty="0"/>
                    </a:p>
                  </a:txBody>
                  <a:tcPr/>
                </a:tc>
              </a:tr>
              <a:tr h="370840">
                <a:tc>
                  <a:txBody>
                    <a:bodyPr/>
                    <a:lstStyle/>
                    <a:p>
                      <a:r>
                        <a:rPr lang="en-US" dirty="0" err="1" smtClean="0"/>
                        <a:t>GloVe</a:t>
                      </a:r>
                      <a:endParaRPr lang="en-GB" dirty="0"/>
                    </a:p>
                  </a:txBody>
                  <a:tcPr/>
                </a:tc>
                <a:tc>
                  <a:txBody>
                    <a:bodyPr/>
                    <a:lstStyle/>
                    <a:p>
                      <a:r>
                        <a:rPr lang="en-US" dirty="0" smtClean="0"/>
                        <a:t>0.4999</a:t>
                      </a:r>
                      <a:endParaRPr lang="en-GB" dirty="0"/>
                    </a:p>
                  </a:txBody>
                  <a:tcPr/>
                </a:tc>
                <a:tc>
                  <a:txBody>
                    <a:bodyPr/>
                    <a:lstStyle/>
                    <a:p>
                      <a:r>
                        <a:rPr lang="en-US" dirty="0" smtClean="0"/>
                        <a:t>0.3349</a:t>
                      </a:r>
                      <a:endParaRPr lang="en-GB" dirty="0"/>
                    </a:p>
                  </a:txBody>
                  <a:tcPr/>
                </a:tc>
                <a:tc>
                  <a:txBody>
                    <a:bodyPr/>
                    <a:lstStyle/>
                    <a:p>
                      <a:r>
                        <a:rPr lang="en-US" dirty="0" smtClean="0"/>
                        <a:t>0.2614</a:t>
                      </a:r>
                      <a:endParaRPr lang="en-GB" dirty="0"/>
                    </a:p>
                  </a:txBody>
                  <a:tcPr/>
                </a:tc>
                <a:tc>
                  <a:txBody>
                    <a:bodyPr/>
                    <a:lstStyle/>
                    <a:p>
                      <a:r>
                        <a:rPr lang="en-US" dirty="0" smtClean="0"/>
                        <a:t>0.3367</a:t>
                      </a:r>
                      <a:endParaRPr lang="en-GB" dirty="0"/>
                    </a:p>
                  </a:txBody>
                  <a:tcPr/>
                </a:tc>
                <a:tc>
                  <a:txBody>
                    <a:bodyPr/>
                    <a:lstStyle/>
                    <a:p>
                      <a:r>
                        <a:rPr lang="en-US" dirty="0" smtClean="0"/>
                        <a:t>0.5168</a:t>
                      </a:r>
                      <a:endParaRPr lang="en-GB" dirty="0"/>
                    </a:p>
                  </a:txBody>
                  <a:tcPr/>
                </a:tc>
                <a:tc>
                  <a:txBody>
                    <a:bodyPr/>
                    <a:lstStyle/>
                    <a:p>
                      <a:r>
                        <a:rPr lang="en-US" dirty="0" smtClean="0"/>
                        <a:t>0.5115</a:t>
                      </a:r>
                      <a:endParaRPr lang="en-GB" dirty="0"/>
                    </a:p>
                  </a:txBody>
                  <a:tcPr/>
                </a:tc>
                <a:tc>
                  <a:txBody>
                    <a:bodyPr/>
                    <a:lstStyle/>
                    <a:p>
                      <a:r>
                        <a:rPr lang="en-US" dirty="0" smtClean="0"/>
                        <a:t>0.3662</a:t>
                      </a:r>
                      <a:endParaRPr lang="en-GB" dirty="0"/>
                    </a:p>
                  </a:txBody>
                  <a:tcPr/>
                </a:tc>
              </a:tr>
              <a:tr h="370840">
                <a:tc>
                  <a:txBody>
                    <a:bodyPr/>
                    <a:lstStyle/>
                    <a:p>
                      <a:r>
                        <a:rPr lang="en-US" dirty="0" err="1" smtClean="0"/>
                        <a:t>LexVec</a:t>
                      </a:r>
                      <a:endParaRPr lang="en-GB" dirty="0"/>
                    </a:p>
                  </a:txBody>
                  <a:tcPr/>
                </a:tc>
                <a:tc>
                  <a:txBody>
                    <a:bodyPr/>
                    <a:lstStyle/>
                    <a:p>
                      <a:r>
                        <a:rPr lang="en-US" dirty="0" smtClean="0"/>
                        <a:t>0.6660</a:t>
                      </a:r>
                      <a:endParaRPr lang="en-GB" dirty="0"/>
                    </a:p>
                  </a:txBody>
                  <a:tcPr/>
                </a:tc>
                <a:tc>
                  <a:txBody>
                    <a:bodyPr/>
                    <a:lstStyle/>
                    <a:p>
                      <a:r>
                        <a:rPr lang="en-US" dirty="0" smtClean="0"/>
                        <a:t>0.6267</a:t>
                      </a:r>
                      <a:endParaRPr lang="en-GB" dirty="0"/>
                    </a:p>
                  </a:txBody>
                  <a:tcPr/>
                </a:tc>
                <a:tc>
                  <a:txBody>
                    <a:bodyPr/>
                    <a:lstStyle/>
                    <a:p>
                      <a:r>
                        <a:rPr lang="en-US" dirty="0" smtClean="0"/>
                        <a:t>0.2935</a:t>
                      </a:r>
                      <a:endParaRPr lang="en-GB" dirty="0"/>
                    </a:p>
                  </a:txBody>
                  <a:tcPr/>
                </a:tc>
                <a:tc>
                  <a:txBody>
                    <a:bodyPr/>
                    <a:lstStyle/>
                    <a:p>
                      <a:r>
                        <a:rPr lang="en-US" dirty="0" smtClean="0"/>
                        <a:t>0.6076</a:t>
                      </a:r>
                      <a:endParaRPr lang="en-GB" dirty="0"/>
                    </a:p>
                  </a:txBody>
                  <a:tcPr/>
                </a:tc>
                <a:tc>
                  <a:txBody>
                    <a:bodyPr/>
                    <a:lstStyle/>
                    <a:p>
                      <a:r>
                        <a:rPr lang="en-US" dirty="0" smtClean="0"/>
                        <a:t>0.7005</a:t>
                      </a:r>
                      <a:endParaRPr lang="en-GB" dirty="0"/>
                    </a:p>
                  </a:txBody>
                  <a:tcPr/>
                </a:tc>
                <a:tc>
                  <a:txBody>
                    <a:bodyPr/>
                    <a:lstStyle/>
                    <a:p>
                      <a:r>
                        <a:rPr lang="en-US" dirty="0" smtClean="0"/>
                        <a:t>0.6862</a:t>
                      </a:r>
                      <a:endParaRPr lang="en-GB" dirty="0"/>
                    </a:p>
                  </a:txBody>
                  <a:tcPr/>
                </a:tc>
                <a:tc>
                  <a:txBody>
                    <a:bodyPr/>
                    <a:lstStyle/>
                    <a:p>
                      <a:r>
                        <a:rPr lang="en-US" b="1" dirty="0" smtClean="0"/>
                        <a:t>0.4211</a:t>
                      </a:r>
                      <a:endParaRPr lang="en-GB" b="1" dirty="0"/>
                    </a:p>
                  </a:txBody>
                  <a:tcPr/>
                </a:tc>
              </a:tr>
              <a:tr h="370840">
                <a:tc>
                  <a:txBody>
                    <a:bodyPr/>
                    <a:lstStyle/>
                    <a:p>
                      <a:r>
                        <a:rPr lang="en-US" dirty="0" smtClean="0"/>
                        <a:t>Our model</a:t>
                      </a:r>
                      <a:endParaRPr lang="en-GB" dirty="0"/>
                    </a:p>
                  </a:txBody>
                  <a:tcPr/>
                </a:tc>
                <a:tc>
                  <a:txBody>
                    <a:bodyPr/>
                    <a:lstStyle/>
                    <a:p>
                      <a:r>
                        <a:rPr lang="en-US" b="1" dirty="0" smtClean="0"/>
                        <a:t>0.6966</a:t>
                      </a:r>
                      <a:endParaRPr lang="en-GB" b="1" dirty="0"/>
                    </a:p>
                  </a:txBody>
                  <a:tcPr/>
                </a:tc>
                <a:tc>
                  <a:txBody>
                    <a:bodyPr/>
                    <a:lstStyle/>
                    <a:p>
                      <a:r>
                        <a:rPr lang="en-US" b="1" dirty="0" smtClean="0"/>
                        <a:t>0.6975</a:t>
                      </a:r>
                      <a:endParaRPr lang="en-GB" b="1" dirty="0"/>
                    </a:p>
                  </a:txBody>
                  <a:tcPr/>
                </a:tc>
                <a:tc>
                  <a:txBody>
                    <a:bodyPr/>
                    <a:lstStyle/>
                    <a:p>
                      <a:r>
                        <a:rPr lang="en-US" b="1" dirty="0" smtClean="0"/>
                        <a:t>0.3424</a:t>
                      </a:r>
                      <a:endParaRPr lang="en-GB" b="1" dirty="0"/>
                    </a:p>
                  </a:txBody>
                  <a:tcPr/>
                </a:tc>
                <a:tc>
                  <a:txBody>
                    <a:bodyPr/>
                    <a:lstStyle/>
                    <a:p>
                      <a:r>
                        <a:rPr lang="en-US" b="0" dirty="0" smtClean="0"/>
                        <a:t>0.6588</a:t>
                      </a:r>
                      <a:endParaRPr lang="en-GB" b="0" dirty="0"/>
                    </a:p>
                  </a:txBody>
                  <a:tcPr/>
                </a:tc>
                <a:tc>
                  <a:txBody>
                    <a:bodyPr/>
                    <a:lstStyle/>
                    <a:p>
                      <a:r>
                        <a:rPr lang="en-US" b="1" dirty="0" smtClean="0"/>
                        <a:t>0.7484</a:t>
                      </a:r>
                      <a:endParaRPr lang="en-GB" b="1" dirty="0"/>
                    </a:p>
                  </a:txBody>
                  <a:tcPr/>
                </a:tc>
                <a:tc>
                  <a:txBody>
                    <a:bodyPr/>
                    <a:lstStyle/>
                    <a:p>
                      <a:r>
                        <a:rPr lang="en-US" b="1" dirty="0" smtClean="0"/>
                        <a:t>0.7002</a:t>
                      </a:r>
                      <a:endParaRPr lang="en-GB" b="1" dirty="0"/>
                    </a:p>
                  </a:txBody>
                  <a:tcPr/>
                </a:tc>
                <a:tc>
                  <a:txBody>
                    <a:bodyPr/>
                    <a:lstStyle/>
                    <a:p>
                      <a:r>
                        <a:rPr lang="en-US" b="1" dirty="0" smtClean="0"/>
                        <a:t>0.4211</a:t>
                      </a:r>
                      <a:endParaRPr lang="en-GB" b="1" dirty="0"/>
                    </a:p>
                  </a:txBody>
                  <a:tcPr/>
                </a:tc>
              </a:tr>
            </a:tbl>
          </a:graphicData>
        </a:graphic>
      </p:graphicFrame>
      <p:sp>
        <p:nvSpPr>
          <p:cNvPr id="8" name="矩形 7"/>
          <p:cNvSpPr/>
          <p:nvPr/>
        </p:nvSpPr>
        <p:spPr>
          <a:xfrm>
            <a:off x="2424098" y="2734588"/>
            <a:ext cx="6324363" cy="347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74827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US" dirty="0" smtClean="0"/>
              <a:t>Word analogy accuracy (%) on </a:t>
            </a:r>
            <a:r>
              <a:rPr lang="en-US" dirty="0" err="1" smtClean="0"/>
              <a:t>NewsIR</a:t>
            </a:r>
            <a:endParaRPr lang="en-GB" dirty="0" smtClean="0"/>
          </a:p>
          <a:p>
            <a:endParaRPr lang="en-GB" dirty="0"/>
          </a:p>
          <a:p>
            <a:endParaRPr lang="en-GB" dirty="0" smtClean="0"/>
          </a:p>
          <a:p>
            <a:endParaRPr lang="en-GB" dirty="0"/>
          </a:p>
          <a:p>
            <a:endParaRPr lang="en-GB" dirty="0" smtClean="0"/>
          </a:p>
          <a:p>
            <a:pPr marL="0" indent="0">
              <a:buNone/>
            </a:pPr>
            <a:endParaRPr lang="en-GB" sz="2000" dirty="0" smtClean="0"/>
          </a:p>
          <a:p>
            <a:r>
              <a:rPr lang="en-GB" sz="2000" dirty="0" err="1" smtClean="0">
                <a:solidFill>
                  <a:srgbClr val="FF0000"/>
                </a:solidFill>
              </a:rPr>
              <a:t>GloVe’s</a:t>
            </a:r>
            <a:r>
              <a:rPr lang="en-GB" sz="2000" dirty="0" smtClean="0">
                <a:solidFill>
                  <a:srgbClr val="FF0000"/>
                </a:solidFill>
              </a:rPr>
              <a:t> performance is improved</a:t>
            </a:r>
          </a:p>
          <a:p>
            <a:r>
              <a:rPr lang="en-US" sz="2000" dirty="0" smtClean="0"/>
              <a:t>The proposed model still over-performs </a:t>
            </a:r>
            <a:r>
              <a:rPr lang="en-US" sz="2000" dirty="0" err="1" smtClean="0"/>
              <a:t>GloVe</a:t>
            </a:r>
            <a:endParaRPr lang="en-US" sz="2000" dirty="0" smtClean="0"/>
          </a:p>
          <a:p>
            <a:pPr lvl="1"/>
            <a:r>
              <a:rPr lang="en-US" sz="1600" dirty="0" smtClean="0"/>
              <a:t>The importance of negative examples</a:t>
            </a:r>
            <a:endParaRPr lang="en-GB" sz="1600"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21</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077353723"/>
              </p:ext>
            </p:extLst>
          </p:nvPr>
        </p:nvGraphicFramePr>
        <p:xfrm>
          <a:off x="1475656" y="1628800"/>
          <a:ext cx="6096000" cy="221996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endParaRPr lang="en-GB" dirty="0"/>
                    </a:p>
                  </a:txBody>
                  <a:tcPr/>
                </a:tc>
                <a:tc>
                  <a:txBody>
                    <a:bodyPr/>
                    <a:lstStyle/>
                    <a:p>
                      <a:r>
                        <a:rPr lang="en-US" dirty="0" smtClean="0"/>
                        <a:t>Semantic</a:t>
                      </a:r>
                      <a:endParaRPr lang="en-GB" dirty="0"/>
                    </a:p>
                  </a:txBody>
                  <a:tcPr/>
                </a:tc>
                <a:tc>
                  <a:txBody>
                    <a:bodyPr/>
                    <a:lstStyle/>
                    <a:p>
                      <a:r>
                        <a:rPr lang="en-US" dirty="0" smtClean="0"/>
                        <a:t>Syntactic</a:t>
                      </a:r>
                      <a:endParaRPr lang="en-GB" dirty="0"/>
                    </a:p>
                  </a:txBody>
                  <a:tcPr/>
                </a:tc>
                <a:tc>
                  <a:txBody>
                    <a:bodyPr/>
                    <a:lstStyle/>
                    <a:p>
                      <a:r>
                        <a:rPr lang="en-US" dirty="0" smtClean="0"/>
                        <a:t>Total</a:t>
                      </a:r>
                      <a:endParaRPr lang="en-GB" dirty="0"/>
                    </a:p>
                  </a:txBody>
                  <a:tcPr/>
                </a:tc>
              </a:tr>
              <a:tr h="370840">
                <a:tc>
                  <a:txBody>
                    <a:bodyPr/>
                    <a:lstStyle/>
                    <a:p>
                      <a:r>
                        <a:rPr lang="en-US" dirty="0" smtClean="0"/>
                        <a:t>Skip-gram</a:t>
                      </a:r>
                      <a:endParaRPr lang="en-GB" dirty="0"/>
                    </a:p>
                  </a:txBody>
                  <a:tcPr/>
                </a:tc>
                <a:tc>
                  <a:txBody>
                    <a:bodyPr/>
                    <a:lstStyle/>
                    <a:p>
                      <a:r>
                        <a:rPr lang="en-US" dirty="0" smtClean="0"/>
                        <a:t>70.81</a:t>
                      </a:r>
                      <a:endParaRPr lang="en-GB" dirty="0"/>
                    </a:p>
                  </a:txBody>
                  <a:tcPr/>
                </a:tc>
                <a:tc>
                  <a:txBody>
                    <a:bodyPr/>
                    <a:lstStyle/>
                    <a:p>
                      <a:r>
                        <a:rPr lang="en-US" dirty="0" smtClean="0"/>
                        <a:t>47.48</a:t>
                      </a:r>
                      <a:endParaRPr lang="en-GB" dirty="0"/>
                    </a:p>
                  </a:txBody>
                  <a:tcPr/>
                </a:tc>
                <a:tc>
                  <a:txBody>
                    <a:bodyPr/>
                    <a:lstStyle/>
                    <a:p>
                      <a:r>
                        <a:rPr lang="en-US" dirty="0" smtClean="0"/>
                        <a:t>58.10</a:t>
                      </a:r>
                      <a:endParaRPr lang="en-GB" dirty="0"/>
                    </a:p>
                  </a:txBody>
                  <a:tcPr/>
                </a:tc>
              </a:tr>
              <a:tr h="370840">
                <a:tc>
                  <a:txBody>
                    <a:bodyPr/>
                    <a:lstStyle/>
                    <a:p>
                      <a:r>
                        <a:rPr lang="en-US" dirty="0" smtClean="0"/>
                        <a:t>Skip-gram-a</a:t>
                      </a:r>
                      <a:endParaRPr lang="en-GB" dirty="0"/>
                    </a:p>
                  </a:txBody>
                  <a:tcPr/>
                </a:tc>
                <a:tc>
                  <a:txBody>
                    <a:bodyPr/>
                    <a:lstStyle/>
                    <a:p>
                      <a:r>
                        <a:rPr lang="en-US" dirty="0" smtClean="0"/>
                        <a:t>71.74</a:t>
                      </a:r>
                      <a:endParaRPr lang="en-GB" dirty="0"/>
                    </a:p>
                  </a:txBody>
                  <a:tcPr/>
                </a:tc>
                <a:tc>
                  <a:txBody>
                    <a:bodyPr/>
                    <a:lstStyle/>
                    <a:p>
                      <a:r>
                        <a:rPr lang="en-US" dirty="0" smtClean="0"/>
                        <a:t>48.71</a:t>
                      </a:r>
                      <a:endParaRPr lang="en-GB" dirty="0"/>
                    </a:p>
                  </a:txBody>
                  <a:tcPr/>
                </a:tc>
                <a:tc>
                  <a:txBody>
                    <a:bodyPr/>
                    <a:lstStyle/>
                    <a:p>
                      <a:r>
                        <a:rPr lang="en-US" dirty="0" smtClean="0"/>
                        <a:t>59.20</a:t>
                      </a:r>
                      <a:endParaRPr lang="en-GB" dirty="0"/>
                    </a:p>
                  </a:txBody>
                  <a:tcPr/>
                </a:tc>
              </a:tr>
              <a:tr h="370840">
                <a:tc>
                  <a:txBody>
                    <a:bodyPr/>
                    <a:lstStyle/>
                    <a:p>
                      <a:r>
                        <a:rPr lang="en-US" dirty="0" err="1" smtClean="0"/>
                        <a:t>GloVe</a:t>
                      </a:r>
                      <a:endParaRPr lang="en-GB" dirty="0"/>
                    </a:p>
                  </a:txBody>
                  <a:tcPr/>
                </a:tc>
                <a:tc>
                  <a:txBody>
                    <a:bodyPr/>
                    <a:lstStyle/>
                    <a:p>
                      <a:r>
                        <a:rPr lang="en-US" dirty="0" smtClean="0"/>
                        <a:t>78.79</a:t>
                      </a:r>
                      <a:endParaRPr lang="en-GB" dirty="0"/>
                    </a:p>
                  </a:txBody>
                  <a:tcPr/>
                </a:tc>
                <a:tc>
                  <a:txBody>
                    <a:bodyPr/>
                    <a:lstStyle/>
                    <a:p>
                      <a:r>
                        <a:rPr lang="en-US" dirty="0" smtClean="0"/>
                        <a:t>41.58</a:t>
                      </a:r>
                      <a:endParaRPr lang="en-GB" dirty="0"/>
                    </a:p>
                  </a:txBody>
                  <a:tcPr/>
                </a:tc>
                <a:tc>
                  <a:txBody>
                    <a:bodyPr/>
                    <a:lstStyle/>
                    <a:p>
                      <a:r>
                        <a:rPr lang="en-US" dirty="0" smtClean="0"/>
                        <a:t>58.52</a:t>
                      </a:r>
                      <a:endParaRPr lang="en-GB" dirty="0"/>
                    </a:p>
                  </a:txBody>
                  <a:tcPr/>
                </a:tc>
              </a:tr>
              <a:tr h="370840">
                <a:tc>
                  <a:txBody>
                    <a:bodyPr/>
                    <a:lstStyle/>
                    <a:p>
                      <a:r>
                        <a:rPr lang="en-US" dirty="0" err="1" smtClean="0"/>
                        <a:t>LexVec</a:t>
                      </a:r>
                      <a:endParaRPr lang="en-GB" dirty="0"/>
                    </a:p>
                  </a:txBody>
                  <a:tcPr/>
                </a:tc>
                <a:tc>
                  <a:txBody>
                    <a:bodyPr/>
                    <a:lstStyle/>
                    <a:p>
                      <a:r>
                        <a:rPr lang="en-US" dirty="0" smtClean="0"/>
                        <a:t>76.11</a:t>
                      </a:r>
                      <a:endParaRPr lang="en-GB" dirty="0"/>
                    </a:p>
                  </a:txBody>
                  <a:tcPr/>
                </a:tc>
                <a:tc>
                  <a:txBody>
                    <a:bodyPr/>
                    <a:lstStyle/>
                    <a:p>
                      <a:r>
                        <a:rPr lang="en-US" dirty="0" smtClean="0"/>
                        <a:t>39.09</a:t>
                      </a:r>
                      <a:endParaRPr lang="en-GB" dirty="0"/>
                    </a:p>
                  </a:txBody>
                  <a:tcPr/>
                </a:tc>
                <a:tc>
                  <a:txBody>
                    <a:bodyPr/>
                    <a:lstStyle/>
                    <a:p>
                      <a:r>
                        <a:rPr lang="en-US" dirty="0" smtClean="0"/>
                        <a:t>55.95</a:t>
                      </a:r>
                      <a:endParaRPr lang="en-GB" dirty="0"/>
                    </a:p>
                  </a:txBody>
                  <a:tcPr/>
                </a:tc>
              </a:tr>
              <a:tr h="370840">
                <a:tc>
                  <a:txBody>
                    <a:bodyPr/>
                    <a:lstStyle/>
                    <a:p>
                      <a:r>
                        <a:rPr lang="en-US" dirty="0" smtClean="0"/>
                        <a:t>Our model</a:t>
                      </a:r>
                      <a:endParaRPr lang="en-GB" dirty="0"/>
                    </a:p>
                  </a:txBody>
                  <a:tcPr/>
                </a:tc>
                <a:tc>
                  <a:txBody>
                    <a:bodyPr/>
                    <a:lstStyle/>
                    <a:p>
                      <a:r>
                        <a:rPr lang="en-US" dirty="0" smtClean="0"/>
                        <a:t>78.47</a:t>
                      </a:r>
                      <a:endParaRPr lang="en-GB" dirty="0"/>
                    </a:p>
                  </a:txBody>
                  <a:tcPr/>
                </a:tc>
                <a:tc>
                  <a:txBody>
                    <a:bodyPr/>
                    <a:lstStyle/>
                    <a:p>
                      <a:r>
                        <a:rPr lang="en-US" dirty="0" smtClean="0"/>
                        <a:t>48.33</a:t>
                      </a:r>
                      <a:endParaRPr lang="en-GB" dirty="0"/>
                    </a:p>
                  </a:txBody>
                  <a:tcPr/>
                </a:tc>
                <a:tc>
                  <a:txBody>
                    <a:bodyPr/>
                    <a:lstStyle/>
                    <a:p>
                      <a:r>
                        <a:rPr lang="en-US" b="1" dirty="0" smtClean="0"/>
                        <a:t>61.57</a:t>
                      </a:r>
                      <a:endParaRPr lang="en-GB" b="1" dirty="0"/>
                    </a:p>
                  </a:txBody>
                  <a:tcPr/>
                </a:tc>
              </a:tr>
            </a:tbl>
          </a:graphicData>
        </a:graphic>
      </p:graphicFrame>
      <p:sp>
        <p:nvSpPr>
          <p:cNvPr id="8" name="矩形 7"/>
          <p:cNvSpPr/>
          <p:nvPr/>
        </p:nvSpPr>
        <p:spPr>
          <a:xfrm>
            <a:off x="2820144" y="2738780"/>
            <a:ext cx="4799856" cy="347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88669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p:sp>
        <p:nvSpPr>
          <p:cNvPr id="3" name="Content Placeholder 2"/>
          <p:cNvSpPr>
            <a:spLocks noGrp="1"/>
          </p:cNvSpPr>
          <p:nvPr>
            <p:ph idx="1"/>
          </p:nvPr>
        </p:nvSpPr>
        <p:spPr/>
        <p:txBody>
          <a:bodyPr/>
          <a:lstStyle/>
          <a:p>
            <a:r>
              <a:rPr lang="en-US" dirty="0" smtClean="0"/>
              <a:t>Word similarity &amp; QVEC tasks on </a:t>
            </a:r>
            <a:r>
              <a:rPr lang="en-US" dirty="0" err="1" smtClean="0"/>
              <a:t>NewsIR</a:t>
            </a:r>
            <a:endParaRPr lang="en-US" dirty="0" smtClean="0"/>
          </a:p>
          <a:p>
            <a:endParaRPr lang="en-US" dirty="0"/>
          </a:p>
          <a:p>
            <a:endParaRPr lang="en-US" dirty="0" smtClean="0"/>
          </a:p>
          <a:p>
            <a:endParaRPr lang="en-US" dirty="0"/>
          </a:p>
          <a:p>
            <a:endParaRPr lang="en-US" dirty="0" smtClean="0"/>
          </a:p>
          <a:p>
            <a:endParaRPr lang="en-US" dirty="0"/>
          </a:p>
          <a:p>
            <a:pPr lvl="1"/>
            <a:r>
              <a:rPr lang="en-US" dirty="0" err="1" smtClean="0">
                <a:solidFill>
                  <a:srgbClr val="FF0000"/>
                </a:solidFill>
              </a:rPr>
              <a:t>GloVe</a:t>
            </a:r>
            <a:r>
              <a:rPr lang="en-US" dirty="0" smtClean="0">
                <a:solidFill>
                  <a:srgbClr val="FF0000"/>
                </a:solidFill>
              </a:rPr>
              <a:t> still performs poorly on these two tasks</a:t>
            </a:r>
          </a:p>
          <a:p>
            <a:endParaRPr lang="en-US" dirty="0">
              <a:solidFill>
                <a:srgbClr val="FF0000"/>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22</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016269200"/>
              </p:ext>
            </p:extLst>
          </p:nvPr>
        </p:nvGraphicFramePr>
        <p:xfrm>
          <a:off x="899592" y="1628800"/>
          <a:ext cx="7848869" cy="2219960"/>
        </p:xfrm>
        <a:graphic>
          <a:graphicData uri="http://schemas.openxmlformats.org/drawingml/2006/table">
            <a:tbl>
              <a:tblPr firstRow="1" bandRow="1">
                <a:tableStyleId>{5C22544A-7EE6-4342-B048-85BDC9FD1C3A}</a:tableStyleId>
              </a:tblPr>
              <a:tblGrid>
                <a:gridCol w="1512168"/>
                <a:gridCol w="905243"/>
                <a:gridCol w="905243"/>
                <a:gridCol w="905243"/>
                <a:gridCol w="905243"/>
                <a:gridCol w="905243"/>
                <a:gridCol w="905243"/>
                <a:gridCol w="905243"/>
              </a:tblGrid>
              <a:tr h="0">
                <a:tc>
                  <a:txBody>
                    <a:bodyPr/>
                    <a:lstStyle/>
                    <a:p>
                      <a:endParaRPr lang="en-GB" dirty="0"/>
                    </a:p>
                  </a:txBody>
                  <a:tcPr/>
                </a:tc>
                <a:tc>
                  <a:txBody>
                    <a:bodyPr/>
                    <a:lstStyle/>
                    <a:p>
                      <a:r>
                        <a:rPr lang="en-US" dirty="0" smtClean="0"/>
                        <a:t>MEN</a:t>
                      </a:r>
                      <a:endParaRPr lang="en-GB" dirty="0"/>
                    </a:p>
                  </a:txBody>
                  <a:tcPr/>
                </a:tc>
                <a:tc>
                  <a:txBody>
                    <a:bodyPr/>
                    <a:lstStyle/>
                    <a:p>
                      <a:r>
                        <a:rPr lang="en-US" dirty="0" smtClean="0"/>
                        <a:t>MC</a:t>
                      </a:r>
                      <a:endParaRPr lang="en-GB" dirty="0"/>
                    </a:p>
                  </a:txBody>
                  <a:tcPr/>
                </a:tc>
                <a:tc>
                  <a:txBody>
                    <a:bodyPr/>
                    <a:lstStyle/>
                    <a:p>
                      <a:r>
                        <a:rPr lang="en-US" dirty="0" smtClean="0"/>
                        <a:t>RW</a:t>
                      </a:r>
                      <a:endParaRPr lang="en-GB" dirty="0"/>
                    </a:p>
                  </a:txBody>
                  <a:tcPr/>
                </a:tc>
                <a:tc>
                  <a:txBody>
                    <a:bodyPr/>
                    <a:lstStyle/>
                    <a:p>
                      <a:r>
                        <a:rPr lang="en-US" dirty="0" smtClean="0"/>
                        <a:t>RG</a:t>
                      </a:r>
                      <a:endParaRPr lang="en-GB" dirty="0"/>
                    </a:p>
                  </a:txBody>
                  <a:tcPr/>
                </a:tc>
                <a:tc>
                  <a:txBody>
                    <a:bodyPr/>
                    <a:lstStyle/>
                    <a:p>
                      <a:r>
                        <a:rPr lang="en-US" dirty="0" err="1" smtClean="0"/>
                        <a:t>WSim</a:t>
                      </a:r>
                      <a:endParaRPr lang="en-GB" dirty="0"/>
                    </a:p>
                  </a:txBody>
                  <a:tcPr/>
                </a:tc>
                <a:tc>
                  <a:txBody>
                    <a:bodyPr/>
                    <a:lstStyle/>
                    <a:p>
                      <a:r>
                        <a:rPr lang="en-US" altLang="zh-CN" dirty="0" err="1" smtClean="0"/>
                        <a:t>WRel</a:t>
                      </a:r>
                      <a:endParaRPr lang="en-GB" dirty="0"/>
                    </a:p>
                  </a:txBody>
                  <a:tcPr/>
                </a:tc>
                <a:tc>
                  <a:txBody>
                    <a:bodyPr/>
                    <a:lstStyle/>
                    <a:p>
                      <a:r>
                        <a:rPr lang="en-US" dirty="0" smtClean="0"/>
                        <a:t>QVEC</a:t>
                      </a:r>
                      <a:endParaRPr lang="en-GB" dirty="0"/>
                    </a:p>
                  </a:txBody>
                  <a:tcPr/>
                </a:tc>
              </a:tr>
              <a:tr h="370840">
                <a:tc>
                  <a:txBody>
                    <a:bodyPr/>
                    <a:lstStyle/>
                    <a:p>
                      <a:r>
                        <a:rPr lang="en-US" dirty="0" smtClean="0"/>
                        <a:t>Skip-gram</a:t>
                      </a:r>
                      <a:endParaRPr lang="en-GB" dirty="0"/>
                    </a:p>
                  </a:txBody>
                  <a:tcPr/>
                </a:tc>
                <a:tc>
                  <a:txBody>
                    <a:bodyPr/>
                    <a:lstStyle/>
                    <a:p>
                      <a:r>
                        <a:rPr lang="en-US" dirty="0" smtClean="0"/>
                        <a:t>0.7293</a:t>
                      </a:r>
                      <a:endParaRPr lang="en-GB" dirty="0"/>
                    </a:p>
                  </a:txBody>
                  <a:tcPr/>
                </a:tc>
                <a:tc>
                  <a:txBody>
                    <a:bodyPr/>
                    <a:lstStyle/>
                    <a:p>
                      <a:r>
                        <a:rPr lang="en-US" dirty="0" smtClean="0"/>
                        <a:t>0.7328</a:t>
                      </a:r>
                      <a:endParaRPr lang="en-GB" dirty="0"/>
                    </a:p>
                  </a:txBody>
                  <a:tcPr/>
                </a:tc>
                <a:tc>
                  <a:txBody>
                    <a:bodyPr/>
                    <a:lstStyle/>
                    <a:p>
                      <a:r>
                        <a:rPr lang="en-US" dirty="0" smtClean="0"/>
                        <a:t>0.3705</a:t>
                      </a:r>
                      <a:endParaRPr lang="en-GB" dirty="0"/>
                    </a:p>
                  </a:txBody>
                  <a:tcPr/>
                </a:tc>
                <a:tc>
                  <a:txBody>
                    <a:bodyPr/>
                    <a:lstStyle/>
                    <a:p>
                      <a:r>
                        <a:rPr lang="en-US" dirty="0" smtClean="0"/>
                        <a:t>0.7184</a:t>
                      </a:r>
                      <a:endParaRPr lang="en-GB" dirty="0"/>
                    </a:p>
                  </a:txBody>
                  <a:tcPr/>
                </a:tc>
                <a:tc>
                  <a:txBody>
                    <a:bodyPr/>
                    <a:lstStyle/>
                    <a:p>
                      <a:r>
                        <a:rPr lang="en-US" dirty="0" smtClean="0"/>
                        <a:t>0.7176</a:t>
                      </a:r>
                      <a:endParaRPr lang="en-GB" dirty="0"/>
                    </a:p>
                  </a:txBody>
                  <a:tcPr/>
                </a:tc>
                <a:tc>
                  <a:txBody>
                    <a:bodyPr/>
                    <a:lstStyle/>
                    <a:p>
                      <a:r>
                        <a:rPr lang="en-US" dirty="0" smtClean="0"/>
                        <a:t>0.6147</a:t>
                      </a:r>
                      <a:endParaRPr lang="en-GB" dirty="0"/>
                    </a:p>
                  </a:txBody>
                  <a:tcPr/>
                </a:tc>
                <a:tc>
                  <a:txBody>
                    <a:bodyPr/>
                    <a:lstStyle/>
                    <a:p>
                      <a:r>
                        <a:rPr lang="en-US" dirty="0" smtClean="0"/>
                        <a:t>0.4182</a:t>
                      </a:r>
                      <a:endParaRPr lang="en-GB" dirty="0"/>
                    </a:p>
                  </a:txBody>
                  <a:tcPr/>
                </a:tc>
              </a:tr>
              <a:tr h="370840">
                <a:tc>
                  <a:txBody>
                    <a:bodyPr/>
                    <a:lstStyle/>
                    <a:p>
                      <a:r>
                        <a:rPr lang="en-US" dirty="0" smtClean="0"/>
                        <a:t>Skip-gram-a</a:t>
                      </a:r>
                      <a:endParaRPr lang="en-GB" dirty="0"/>
                    </a:p>
                  </a:txBody>
                  <a:tcPr/>
                </a:tc>
                <a:tc>
                  <a:txBody>
                    <a:bodyPr/>
                    <a:lstStyle/>
                    <a:p>
                      <a:r>
                        <a:rPr lang="en-US" b="1" dirty="0" smtClean="0"/>
                        <a:t>0.7409</a:t>
                      </a:r>
                      <a:endParaRPr lang="en-GB" b="1" dirty="0"/>
                    </a:p>
                  </a:txBody>
                  <a:tcPr/>
                </a:tc>
                <a:tc>
                  <a:txBody>
                    <a:bodyPr/>
                    <a:lstStyle/>
                    <a:p>
                      <a:r>
                        <a:rPr lang="en-US" dirty="0" smtClean="0"/>
                        <a:t>0.7513</a:t>
                      </a:r>
                      <a:endParaRPr lang="en-GB" dirty="0"/>
                    </a:p>
                  </a:txBody>
                  <a:tcPr/>
                </a:tc>
                <a:tc>
                  <a:txBody>
                    <a:bodyPr/>
                    <a:lstStyle/>
                    <a:p>
                      <a:r>
                        <a:rPr lang="en-US" dirty="0" smtClean="0"/>
                        <a:t>0.3797</a:t>
                      </a:r>
                      <a:endParaRPr lang="en-GB" dirty="0"/>
                    </a:p>
                  </a:txBody>
                  <a:tcPr/>
                </a:tc>
                <a:tc>
                  <a:txBody>
                    <a:bodyPr/>
                    <a:lstStyle/>
                    <a:p>
                      <a:r>
                        <a:rPr lang="en-US" b="0" dirty="0" smtClean="0"/>
                        <a:t>0.7508</a:t>
                      </a:r>
                      <a:endParaRPr lang="en-GB" b="0" dirty="0"/>
                    </a:p>
                  </a:txBody>
                  <a:tcPr/>
                </a:tc>
                <a:tc>
                  <a:txBody>
                    <a:bodyPr/>
                    <a:lstStyle/>
                    <a:p>
                      <a:r>
                        <a:rPr lang="en-US" dirty="0" smtClean="0"/>
                        <a:t>0.7442</a:t>
                      </a:r>
                      <a:endParaRPr lang="en-GB" dirty="0"/>
                    </a:p>
                  </a:txBody>
                  <a:tcPr/>
                </a:tc>
                <a:tc>
                  <a:txBody>
                    <a:bodyPr/>
                    <a:lstStyle/>
                    <a:p>
                      <a:r>
                        <a:rPr lang="en-US" dirty="0" smtClean="0"/>
                        <a:t>0.6398</a:t>
                      </a:r>
                      <a:endParaRPr lang="en-GB" dirty="0"/>
                    </a:p>
                  </a:txBody>
                  <a:tcPr/>
                </a:tc>
                <a:tc>
                  <a:txBody>
                    <a:bodyPr/>
                    <a:lstStyle/>
                    <a:p>
                      <a:r>
                        <a:rPr lang="en-US" dirty="0" smtClean="0"/>
                        <a:t>0.4159</a:t>
                      </a:r>
                      <a:endParaRPr lang="en-GB" dirty="0"/>
                    </a:p>
                  </a:txBody>
                  <a:tcPr/>
                </a:tc>
              </a:tr>
              <a:tr h="370840">
                <a:tc>
                  <a:txBody>
                    <a:bodyPr/>
                    <a:lstStyle/>
                    <a:p>
                      <a:r>
                        <a:rPr lang="en-US" dirty="0" err="1" smtClean="0"/>
                        <a:t>GloVe</a:t>
                      </a:r>
                      <a:endParaRPr lang="en-GB" dirty="0"/>
                    </a:p>
                  </a:txBody>
                  <a:tcPr/>
                </a:tc>
                <a:tc>
                  <a:txBody>
                    <a:bodyPr/>
                    <a:lstStyle/>
                    <a:p>
                      <a:r>
                        <a:rPr lang="en-US" dirty="0" smtClean="0"/>
                        <a:t>0.5839</a:t>
                      </a:r>
                      <a:endParaRPr lang="en-GB" dirty="0"/>
                    </a:p>
                  </a:txBody>
                  <a:tcPr/>
                </a:tc>
                <a:tc>
                  <a:txBody>
                    <a:bodyPr/>
                    <a:lstStyle/>
                    <a:p>
                      <a:r>
                        <a:rPr lang="en-US" dirty="0" smtClean="0"/>
                        <a:t>0.5637</a:t>
                      </a:r>
                      <a:endParaRPr lang="en-GB" dirty="0"/>
                    </a:p>
                  </a:txBody>
                  <a:tcPr/>
                </a:tc>
                <a:tc>
                  <a:txBody>
                    <a:bodyPr/>
                    <a:lstStyle/>
                    <a:p>
                      <a:r>
                        <a:rPr lang="en-US" dirty="0" smtClean="0"/>
                        <a:t>0.2487</a:t>
                      </a:r>
                      <a:endParaRPr lang="en-GB" dirty="0"/>
                    </a:p>
                  </a:txBody>
                  <a:tcPr/>
                </a:tc>
                <a:tc>
                  <a:txBody>
                    <a:bodyPr/>
                    <a:lstStyle/>
                    <a:p>
                      <a:r>
                        <a:rPr lang="en-US" dirty="0" smtClean="0"/>
                        <a:t>0.6284</a:t>
                      </a:r>
                      <a:endParaRPr lang="en-GB" dirty="0"/>
                    </a:p>
                  </a:txBody>
                  <a:tcPr/>
                </a:tc>
                <a:tc>
                  <a:txBody>
                    <a:bodyPr/>
                    <a:lstStyle/>
                    <a:p>
                      <a:r>
                        <a:rPr lang="en-US" dirty="0" smtClean="0"/>
                        <a:t>0.6029</a:t>
                      </a:r>
                      <a:endParaRPr lang="en-GB" dirty="0"/>
                    </a:p>
                  </a:txBody>
                  <a:tcPr/>
                </a:tc>
                <a:tc>
                  <a:txBody>
                    <a:bodyPr/>
                    <a:lstStyle/>
                    <a:p>
                      <a:r>
                        <a:rPr lang="en-US" dirty="0" smtClean="0"/>
                        <a:t>0.5329</a:t>
                      </a:r>
                      <a:endParaRPr lang="en-GB" dirty="0"/>
                    </a:p>
                  </a:txBody>
                  <a:tcPr/>
                </a:tc>
                <a:tc>
                  <a:txBody>
                    <a:bodyPr/>
                    <a:lstStyle/>
                    <a:p>
                      <a:r>
                        <a:rPr lang="en-US" dirty="0" smtClean="0"/>
                        <a:t>0.3948</a:t>
                      </a:r>
                      <a:endParaRPr lang="en-GB" dirty="0"/>
                    </a:p>
                  </a:txBody>
                  <a:tcPr/>
                </a:tc>
              </a:tr>
              <a:tr h="370840">
                <a:tc>
                  <a:txBody>
                    <a:bodyPr/>
                    <a:lstStyle/>
                    <a:p>
                      <a:r>
                        <a:rPr lang="en-US" dirty="0" err="1" smtClean="0"/>
                        <a:t>LexVec</a:t>
                      </a:r>
                      <a:endParaRPr lang="en-GB" dirty="0"/>
                    </a:p>
                  </a:txBody>
                  <a:tcPr/>
                </a:tc>
                <a:tc>
                  <a:txBody>
                    <a:bodyPr/>
                    <a:lstStyle/>
                    <a:p>
                      <a:r>
                        <a:rPr lang="en-US" dirty="0" smtClean="0"/>
                        <a:t>0.7301</a:t>
                      </a:r>
                      <a:endParaRPr lang="en-GB" dirty="0"/>
                    </a:p>
                  </a:txBody>
                  <a:tcPr/>
                </a:tc>
                <a:tc>
                  <a:txBody>
                    <a:bodyPr/>
                    <a:lstStyle/>
                    <a:p>
                      <a:r>
                        <a:rPr lang="en-US" b="1" dirty="0" smtClean="0"/>
                        <a:t>0.8403</a:t>
                      </a:r>
                      <a:endParaRPr lang="en-GB" b="1" dirty="0"/>
                    </a:p>
                  </a:txBody>
                  <a:tcPr/>
                </a:tc>
                <a:tc>
                  <a:txBody>
                    <a:bodyPr/>
                    <a:lstStyle/>
                    <a:p>
                      <a:r>
                        <a:rPr lang="en-US" dirty="0" smtClean="0"/>
                        <a:t>0.3614</a:t>
                      </a:r>
                      <a:endParaRPr lang="en-GB" dirty="0"/>
                    </a:p>
                  </a:txBody>
                  <a:tcPr/>
                </a:tc>
                <a:tc>
                  <a:txBody>
                    <a:bodyPr/>
                    <a:lstStyle/>
                    <a:p>
                      <a:r>
                        <a:rPr lang="en-US" b="1" dirty="0" smtClean="0"/>
                        <a:t>0.8341</a:t>
                      </a:r>
                      <a:endParaRPr lang="en-GB" b="1" dirty="0"/>
                    </a:p>
                  </a:txBody>
                  <a:tcPr/>
                </a:tc>
                <a:tc>
                  <a:txBody>
                    <a:bodyPr/>
                    <a:lstStyle/>
                    <a:p>
                      <a:r>
                        <a:rPr lang="en-US" dirty="0" smtClean="0"/>
                        <a:t>0.7404</a:t>
                      </a:r>
                      <a:endParaRPr lang="en-GB" dirty="0"/>
                    </a:p>
                  </a:txBody>
                  <a:tcPr/>
                </a:tc>
                <a:tc>
                  <a:txBody>
                    <a:bodyPr/>
                    <a:lstStyle/>
                    <a:p>
                      <a:r>
                        <a:rPr lang="en-US" b="1" dirty="0" smtClean="0"/>
                        <a:t>0.6545</a:t>
                      </a:r>
                      <a:endParaRPr lang="en-GB" b="1" dirty="0"/>
                    </a:p>
                  </a:txBody>
                  <a:tcPr/>
                </a:tc>
                <a:tc>
                  <a:txBody>
                    <a:bodyPr/>
                    <a:lstStyle/>
                    <a:p>
                      <a:r>
                        <a:rPr lang="en-US" b="0" dirty="0" smtClean="0"/>
                        <a:t>0.4172</a:t>
                      </a:r>
                      <a:endParaRPr lang="en-GB" b="0" dirty="0"/>
                    </a:p>
                  </a:txBody>
                  <a:tcPr/>
                </a:tc>
              </a:tr>
              <a:tr h="370840">
                <a:tc>
                  <a:txBody>
                    <a:bodyPr/>
                    <a:lstStyle/>
                    <a:p>
                      <a:r>
                        <a:rPr lang="en-US" dirty="0" smtClean="0"/>
                        <a:t>Our model</a:t>
                      </a:r>
                      <a:endParaRPr lang="en-GB" dirty="0"/>
                    </a:p>
                  </a:txBody>
                  <a:tcPr/>
                </a:tc>
                <a:tc>
                  <a:txBody>
                    <a:bodyPr/>
                    <a:lstStyle/>
                    <a:p>
                      <a:r>
                        <a:rPr lang="en-US" b="0" dirty="0" smtClean="0"/>
                        <a:t>0.7407</a:t>
                      </a:r>
                      <a:endParaRPr lang="en-GB" b="0" dirty="0"/>
                    </a:p>
                  </a:txBody>
                  <a:tcPr/>
                </a:tc>
                <a:tc>
                  <a:txBody>
                    <a:bodyPr/>
                    <a:lstStyle/>
                    <a:p>
                      <a:r>
                        <a:rPr lang="en-US" b="0" dirty="0" smtClean="0"/>
                        <a:t>0.7642</a:t>
                      </a:r>
                      <a:endParaRPr lang="en-GB" b="0" dirty="0"/>
                    </a:p>
                  </a:txBody>
                  <a:tcPr/>
                </a:tc>
                <a:tc>
                  <a:txBody>
                    <a:bodyPr/>
                    <a:lstStyle/>
                    <a:p>
                      <a:r>
                        <a:rPr lang="en-US" b="1" dirty="0" smtClean="0"/>
                        <a:t>0.4610</a:t>
                      </a:r>
                      <a:endParaRPr lang="en-GB" b="1" dirty="0"/>
                    </a:p>
                  </a:txBody>
                  <a:tcPr/>
                </a:tc>
                <a:tc>
                  <a:txBody>
                    <a:bodyPr/>
                    <a:lstStyle/>
                    <a:p>
                      <a:r>
                        <a:rPr lang="en-US" b="0" dirty="0" smtClean="0"/>
                        <a:t>0.7753</a:t>
                      </a:r>
                      <a:endParaRPr lang="en-GB" b="0" dirty="0"/>
                    </a:p>
                  </a:txBody>
                  <a:tcPr/>
                </a:tc>
                <a:tc>
                  <a:txBody>
                    <a:bodyPr/>
                    <a:lstStyle/>
                    <a:p>
                      <a:r>
                        <a:rPr lang="en-US" b="1" dirty="0" smtClean="0"/>
                        <a:t>0.7453</a:t>
                      </a:r>
                      <a:endParaRPr lang="en-GB" b="1" dirty="0"/>
                    </a:p>
                  </a:txBody>
                  <a:tcPr/>
                </a:tc>
                <a:tc>
                  <a:txBody>
                    <a:bodyPr/>
                    <a:lstStyle/>
                    <a:p>
                      <a:r>
                        <a:rPr lang="en-US" b="0" dirty="0" smtClean="0"/>
                        <a:t>0.6322</a:t>
                      </a:r>
                      <a:endParaRPr lang="en-GB" b="0" dirty="0"/>
                    </a:p>
                  </a:txBody>
                  <a:tcPr/>
                </a:tc>
                <a:tc>
                  <a:txBody>
                    <a:bodyPr/>
                    <a:lstStyle/>
                    <a:p>
                      <a:r>
                        <a:rPr lang="en-US" b="1" dirty="0" smtClean="0"/>
                        <a:t>0.4319</a:t>
                      </a:r>
                      <a:endParaRPr lang="en-GB" b="1" dirty="0"/>
                    </a:p>
                  </a:txBody>
                  <a:tcPr/>
                </a:tc>
              </a:tr>
            </a:tbl>
          </a:graphicData>
        </a:graphic>
      </p:graphicFrame>
      <p:sp>
        <p:nvSpPr>
          <p:cNvPr id="8" name="矩形 7"/>
          <p:cNvSpPr/>
          <p:nvPr/>
        </p:nvSpPr>
        <p:spPr>
          <a:xfrm>
            <a:off x="2424097" y="2738780"/>
            <a:ext cx="6324363" cy="347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30998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US" dirty="0" smtClean="0"/>
              <a:t>Word analogy accuracy (%) on Wiki</a:t>
            </a:r>
            <a:endParaRPr lang="en-GB" dirty="0" smtClean="0"/>
          </a:p>
          <a:p>
            <a:endParaRPr lang="en-GB" dirty="0"/>
          </a:p>
          <a:p>
            <a:endParaRPr lang="en-GB" dirty="0" smtClean="0"/>
          </a:p>
          <a:p>
            <a:endParaRPr lang="en-GB" dirty="0"/>
          </a:p>
          <a:p>
            <a:endParaRPr lang="en-GB" dirty="0" smtClean="0"/>
          </a:p>
          <a:p>
            <a:pPr marL="0" indent="0">
              <a:buNone/>
            </a:pPr>
            <a:endParaRPr lang="en-GB" dirty="0"/>
          </a:p>
          <a:p>
            <a:r>
              <a:rPr lang="en-US" sz="2000" dirty="0" smtClean="0">
                <a:solidFill>
                  <a:srgbClr val="FF0000"/>
                </a:solidFill>
              </a:rPr>
              <a:t>Models tend to have similar performance in large datasets</a:t>
            </a:r>
          </a:p>
          <a:p>
            <a:endParaRPr lang="en-GB" sz="2000" dirty="0"/>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23</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694162978"/>
              </p:ext>
            </p:extLst>
          </p:nvPr>
        </p:nvGraphicFramePr>
        <p:xfrm>
          <a:off x="1475656" y="1628800"/>
          <a:ext cx="6096000" cy="221996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endParaRPr lang="en-GB" dirty="0"/>
                    </a:p>
                  </a:txBody>
                  <a:tcPr/>
                </a:tc>
                <a:tc>
                  <a:txBody>
                    <a:bodyPr/>
                    <a:lstStyle/>
                    <a:p>
                      <a:r>
                        <a:rPr lang="en-US" dirty="0" smtClean="0"/>
                        <a:t>Semantic</a:t>
                      </a:r>
                      <a:endParaRPr lang="en-GB" dirty="0"/>
                    </a:p>
                  </a:txBody>
                  <a:tcPr/>
                </a:tc>
                <a:tc>
                  <a:txBody>
                    <a:bodyPr/>
                    <a:lstStyle/>
                    <a:p>
                      <a:r>
                        <a:rPr lang="en-US" dirty="0" smtClean="0"/>
                        <a:t>Syntactic</a:t>
                      </a:r>
                      <a:endParaRPr lang="en-GB" dirty="0"/>
                    </a:p>
                  </a:txBody>
                  <a:tcPr/>
                </a:tc>
                <a:tc>
                  <a:txBody>
                    <a:bodyPr/>
                    <a:lstStyle/>
                    <a:p>
                      <a:r>
                        <a:rPr lang="en-US" dirty="0" smtClean="0"/>
                        <a:t>Total</a:t>
                      </a:r>
                      <a:endParaRPr lang="en-GB" dirty="0"/>
                    </a:p>
                  </a:txBody>
                  <a:tcPr/>
                </a:tc>
              </a:tr>
              <a:tr h="370840">
                <a:tc>
                  <a:txBody>
                    <a:bodyPr/>
                    <a:lstStyle/>
                    <a:p>
                      <a:r>
                        <a:rPr lang="en-US" dirty="0" smtClean="0"/>
                        <a:t>Skip-gram</a:t>
                      </a:r>
                      <a:endParaRPr lang="en-GB" dirty="0"/>
                    </a:p>
                  </a:txBody>
                  <a:tcPr/>
                </a:tc>
                <a:tc>
                  <a:txBody>
                    <a:bodyPr/>
                    <a:lstStyle/>
                    <a:p>
                      <a:r>
                        <a:rPr lang="en-US" dirty="0" smtClean="0"/>
                        <a:t>73.91</a:t>
                      </a:r>
                      <a:endParaRPr lang="en-GB" dirty="0"/>
                    </a:p>
                  </a:txBody>
                  <a:tcPr/>
                </a:tc>
                <a:tc>
                  <a:txBody>
                    <a:bodyPr/>
                    <a:lstStyle/>
                    <a:p>
                      <a:r>
                        <a:rPr lang="en-US" dirty="0" smtClean="0"/>
                        <a:t>61.91</a:t>
                      </a:r>
                      <a:endParaRPr lang="en-GB" dirty="0"/>
                    </a:p>
                  </a:txBody>
                  <a:tcPr/>
                </a:tc>
                <a:tc>
                  <a:txBody>
                    <a:bodyPr/>
                    <a:lstStyle/>
                    <a:p>
                      <a:r>
                        <a:rPr lang="en-US" dirty="0" smtClean="0"/>
                        <a:t>67.37</a:t>
                      </a:r>
                      <a:endParaRPr lang="en-GB" dirty="0"/>
                    </a:p>
                  </a:txBody>
                  <a:tcPr/>
                </a:tc>
              </a:tr>
              <a:tr h="370840">
                <a:tc>
                  <a:txBody>
                    <a:bodyPr/>
                    <a:lstStyle/>
                    <a:p>
                      <a:r>
                        <a:rPr lang="en-US" dirty="0" smtClean="0"/>
                        <a:t>Skip-gram-a</a:t>
                      </a:r>
                      <a:endParaRPr lang="en-GB" dirty="0"/>
                    </a:p>
                  </a:txBody>
                  <a:tcPr/>
                </a:tc>
                <a:tc>
                  <a:txBody>
                    <a:bodyPr/>
                    <a:lstStyle/>
                    <a:p>
                      <a:r>
                        <a:rPr lang="en-US" dirty="0" smtClean="0"/>
                        <a:t>75.11</a:t>
                      </a:r>
                      <a:endParaRPr lang="en-GB" dirty="0"/>
                    </a:p>
                  </a:txBody>
                  <a:tcPr/>
                </a:tc>
                <a:tc>
                  <a:txBody>
                    <a:bodyPr/>
                    <a:lstStyle/>
                    <a:p>
                      <a:r>
                        <a:rPr lang="en-US" dirty="0" smtClean="0"/>
                        <a:t>61.94</a:t>
                      </a:r>
                      <a:endParaRPr lang="en-GB" dirty="0"/>
                    </a:p>
                  </a:txBody>
                  <a:tcPr/>
                </a:tc>
                <a:tc>
                  <a:txBody>
                    <a:bodyPr/>
                    <a:lstStyle/>
                    <a:p>
                      <a:r>
                        <a:rPr lang="en-US" dirty="0" smtClean="0"/>
                        <a:t>67.92</a:t>
                      </a:r>
                      <a:endParaRPr lang="en-GB" dirty="0"/>
                    </a:p>
                  </a:txBody>
                  <a:tcPr/>
                </a:tc>
              </a:tr>
              <a:tr h="370840">
                <a:tc>
                  <a:txBody>
                    <a:bodyPr/>
                    <a:lstStyle/>
                    <a:p>
                      <a:r>
                        <a:rPr lang="en-US" dirty="0" err="1" smtClean="0"/>
                        <a:t>GloVe</a:t>
                      </a:r>
                      <a:endParaRPr lang="en-GB" dirty="0"/>
                    </a:p>
                  </a:txBody>
                  <a:tcPr/>
                </a:tc>
                <a:tc>
                  <a:txBody>
                    <a:bodyPr/>
                    <a:lstStyle/>
                    <a:p>
                      <a:r>
                        <a:rPr lang="en-US" dirty="0" smtClean="0"/>
                        <a:t>77.38</a:t>
                      </a:r>
                      <a:endParaRPr lang="en-GB" dirty="0"/>
                    </a:p>
                  </a:txBody>
                  <a:tcPr/>
                </a:tc>
                <a:tc>
                  <a:txBody>
                    <a:bodyPr/>
                    <a:lstStyle/>
                    <a:p>
                      <a:r>
                        <a:rPr lang="en-US" dirty="0" smtClean="0"/>
                        <a:t>58.94</a:t>
                      </a:r>
                      <a:endParaRPr lang="en-GB" dirty="0"/>
                    </a:p>
                  </a:txBody>
                  <a:tcPr/>
                </a:tc>
                <a:tc>
                  <a:txBody>
                    <a:bodyPr/>
                    <a:lstStyle/>
                    <a:p>
                      <a:r>
                        <a:rPr lang="en-US" dirty="0" smtClean="0"/>
                        <a:t>67.33</a:t>
                      </a:r>
                      <a:endParaRPr lang="en-GB" dirty="0"/>
                    </a:p>
                  </a:txBody>
                  <a:tcPr/>
                </a:tc>
              </a:tr>
              <a:tr h="370840">
                <a:tc>
                  <a:txBody>
                    <a:bodyPr/>
                    <a:lstStyle/>
                    <a:p>
                      <a:r>
                        <a:rPr lang="en-US" dirty="0" err="1" smtClean="0"/>
                        <a:t>LexVec</a:t>
                      </a:r>
                      <a:endParaRPr lang="en-GB" dirty="0"/>
                    </a:p>
                  </a:txBody>
                  <a:tcPr/>
                </a:tc>
                <a:tc>
                  <a:txBody>
                    <a:bodyPr/>
                    <a:lstStyle/>
                    <a:p>
                      <a:r>
                        <a:rPr lang="en-US" dirty="0" smtClean="0"/>
                        <a:t>76.31</a:t>
                      </a:r>
                      <a:endParaRPr lang="en-GB" dirty="0"/>
                    </a:p>
                  </a:txBody>
                  <a:tcPr/>
                </a:tc>
                <a:tc>
                  <a:txBody>
                    <a:bodyPr/>
                    <a:lstStyle/>
                    <a:p>
                      <a:r>
                        <a:rPr lang="en-US" dirty="0" smtClean="0"/>
                        <a:t>56.83</a:t>
                      </a:r>
                      <a:endParaRPr lang="en-GB" dirty="0"/>
                    </a:p>
                  </a:txBody>
                  <a:tcPr/>
                </a:tc>
                <a:tc>
                  <a:txBody>
                    <a:bodyPr/>
                    <a:lstStyle/>
                    <a:p>
                      <a:r>
                        <a:rPr lang="en-US" dirty="0" smtClean="0"/>
                        <a:t>65.48</a:t>
                      </a:r>
                      <a:endParaRPr lang="en-GB" dirty="0"/>
                    </a:p>
                  </a:txBody>
                  <a:tcPr/>
                </a:tc>
              </a:tr>
              <a:tr h="370840">
                <a:tc>
                  <a:txBody>
                    <a:bodyPr/>
                    <a:lstStyle/>
                    <a:p>
                      <a:r>
                        <a:rPr lang="en-US" dirty="0" smtClean="0"/>
                        <a:t>Our model</a:t>
                      </a:r>
                      <a:endParaRPr lang="en-GB" dirty="0"/>
                    </a:p>
                  </a:txBody>
                  <a:tcPr/>
                </a:tc>
                <a:tc>
                  <a:txBody>
                    <a:bodyPr/>
                    <a:lstStyle/>
                    <a:p>
                      <a:r>
                        <a:rPr lang="en-US" dirty="0" smtClean="0"/>
                        <a:t>77.64</a:t>
                      </a:r>
                      <a:endParaRPr lang="en-GB" dirty="0"/>
                    </a:p>
                  </a:txBody>
                  <a:tcPr/>
                </a:tc>
                <a:tc>
                  <a:txBody>
                    <a:bodyPr/>
                    <a:lstStyle/>
                    <a:p>
                      <a:r>
                        <a:rPr lang="en-US" dirty="0" smtClean="0"/>
                        <a:t>60.96</a:t>
                      </a:r>
                      <a:endParaRPr lang="en-GB" dirty="0"/>
                    </a:p>
                  </a:txBody>
                  <a:tcPr/>
                </a:tc>
                <a:tc>
                  <a:txBody>
                    <a:bodyPr/>
                    <a:lstStyle/>
                    <a:p>
                      <a:r>
                        <a:rPr lang="en-US" b="1" dirty="0" smtClean="0"/>
                        <a:t>68.52</a:t>
                      </a:r>
                      <a:endParaRPr lang="en-GB" b="1" dirty="0"/>
                    </a:p>
                  </a:txBody>
                  <a:tcPr/>
                </a:tc>
              </a:tr>
            </a:tbl>
          </a:graphicData>
        </a:graphic>
      </p:graphicFrame>
      <p:sp>
        <p:nvSpPr>
          <p:cNvPr id="8" name="矩形 7"/>
          <p:cNvSpPr/>
          <p:nvPr/>
        </p:nvSpPr>
        <p:spPr>
          <a:xfrm>
            <a:off x="6019800" y="1988840"/>
            <a:ext cx="1600200" cy="1859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8866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p:sp>
        <p:nvSpPr>
          <p:cNvPr id="3" name="Content Placeholder 2"/>
          <p:cNvSpPr>
            <a:spLocks noGrp="1"/>
          </p:cNvSpPr>
          <p:nvPr>
            <p:ph idx="1"/>
          </p:nvPr>
        </p:nvSpPr>
        <p:spPr/>
        <p:txBody>
          <a:bodyPr/>
          <a:lstStyle/>
          <a:p>
            <a:r>
              <a:rPr lang="en-US" dirty="0" smtClean="0"/>
              <a:t>Word similarity &amp; QVEC tasks on Wiki</a:t>
            </a:r>
          </a:p>
          <a:p>
            <a:endParaRPr lang="en-US" dirty="0"/>
          </a:p>
          <a:p>
            <a:endParaRPr lang="en-US" dirty="0" smtClean="0"/>
          </a:p>
          <a:p>
            <a:endParaRPr lang="en-US" dirty="0"/>
          </a:p>
          <a:p>
            <a:endParaRPr lang="en-US" dirty="0" smtClean="0"/>
          </a:p>
          <a:p>
            <a:endParaRPr lang="en-US" dirty="0"/>
          </a:p>
          <a:p>
            <a:r>
              <a:rPr lang="en-US" dirty="0" smtClean="0"/>
              <a:t>To conclude</a:t>
            </a:r>
          </a:p>
          <a:p>
            <a:pPr lvl="1"/>
            <a:r>
              <a:rPr lang="en-US" dirty="0" smtClean="0"/>
              <a:t>Our model performs especially good in smaller datasets</a:t>
            </a:r>
          </a:p>
          <a:p>
            <a:pPr lvl="1"/>
            <a:r>
              <a:rPr lang="en-US" dirty="0" err="1" smtClean="0"/>
              <a:t>GloVe</a:t>
            </a:r>
            <a:r>
              <a:rPr lang="en-US" dirty="0" smtClean="0"/>
              <a:t> performs poorly on word similarity and QVEC tasks</a:t>
            </a:r>
          </a:p>
          <a:p>
            <a:pPr lvl="1"/>
            <a:r>
              <a:rPr lang="en-US" dirty="0" smtClean="0"/>
              <a:t>The difference between models tends to become smaller in large datasets</a:t>
            </a:r>
          </a:p>
          <a:p>
            <a:endParaRPr lang="en-US" dirty="0"/>
          </a:p>
          <a:p>
            <a:endParaRPr lang="en-US" dirty="0" smtClean="0"/>
          </a:p>
          <a:p>
            <a:endParaRPr lang="en-US" dirty="0"/>
          </a:p>
          <a:p>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24</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437774841"/>
              </p:ext>
            </p:extLst>
          </p:nvPr>
        </p:nvGraphicFramePr>
        <p:xfrm>
          <a:off x="899592" y="1628800"/>
          <a:ext cx="7848869" cy="2219960"/>
        </p:xfrm>
        <a:graphic>
          <a:graphicData uri="http://schemas.openxmlformats.org/drawingml/2006/table">
            <a:tbl>
              <a:tblPr firstRow="1" bandRow="1">
                <a:tableStyleId>{5C22544A-7EE6-4342-B048-85BDC9FD1C3A}</a:tableStyleId>
              </a:tblPr>
              <a:tblGrid>
                <a:gridCol w="1512168"/>
                <a:gridCol w="905243"/>
                <a:gridCol w="905243"/>
                <a:gridCol w="905243"/>
                <a:gridCol w="905243"/>
                <a:gridCol w="905243"/>
                <a:gridCol w="905243"/>
                <a:gridCol w="905243"/>
              </a:tblGrid>
              <a:tr h="0">
                <a:tc>
                  <a:txBody>
                    <a:bodyPr/>
                    <a:lstStyle/>
                    <a:p>
                      <a:endParaRPr lang="en-GB" dirty="0"/>
                    </a:p>
                  </a:txBody>
                  <a:tcPr/>
                </a:tc>
                <a:tc>
                  <a:txBody>
                    <a:bodyPr/>
                    <a:lstStyle/>
                    <a:p>
                      <a:r>
                        <a:rPr lang="en-US" dirty="0" smtClean="0"/>
                        <a:t>MEN</a:t>
                      </a:r>
                      <a:endParaRPr lang="en-GB" dirty="0"/>
                    </a:p>
                  </a:txBody>
                  <a:tcPr/>
                </a:tc>
                <a:tc>
                  <a:txBody>
                    <a:bodyPr/>
                    <a:lstStyle/>
                    <a:p>
                      <a:r>
                        <a:rPr lang="en-US" dirty="0" smtClean="0"/>
                        <a:t>MC</a:t>
                      </a:r>
                      <a:endParaRPr lang="en-GB" dirty="0"/>
                    </a:p>
                  </a:txBody>
                  <a:tcPr/>
                </a:tc>
                <a:tc>
                  <a:txBody>
                    <a:bodyPr/>
                    <a:lstStyle/>
                    <a:p>
                      <a:r>
                        <a:rPr lang="en-US" dirty="0" smtClean="0"/>
                        <a:t>RW</a:t>
                      </a:r>
                      <a:endParaRPr lang="en-GB" dirty="0"/>
                    </a:p>
                  </a:txBody>
                  <a:tcPr/>
                </a:tc>
                <a:tc>
                  <a:txBody>
                    <a:bodyPr/>
                    <a:lstStyle/>
                    <a:p>
                      <a:r>
                        <a:rPr lang="en-US" dirty="0" smtClean="0"/>
                        <a:t>RG</a:t>
                      </a:r>
                      <a:endParaRPr lang="en-GB" dirty="0"/>
                    </a:p>
                  </a:txBody>
                  <a:tcPr/>
                </a:tc>
                <a:tc>
                  <a:txBody>
                    <a:bodyPr/>
                    <a:lstStyle/>
                    <a:p>
                      <a:r>
                        <a:rPr lang="en-US" dirty="0" err="1" smtClean="0"/>
                        <a:t>WSim</a:t>
                      </a:r>
                      <a:endParaRPr lang="en-GB" dirty="0"/>
                    </a:p>
                  </a:txBody>
                  <a:tcPr/>
                </a:tc>
                <a:tc>
                  <a:txBody>
                    <a:bodyPr/>
                    <a:lstStyle/>
                    <a:p>
                      <a:r>
                        <a:rPr lang="en-US" altLang="zh-CN" dirty="0" err="1" smtClean="0"/>
                        <a:t>WRel</a:t>
                      </a:r>
                      <a:endParaRPr lang="en-GB" dirty="0"/>
                    </a:p>
                  </a:txBody>
                  <a:tcPr/>
                </a:tc>
                <a:tc>
                  <a:txBody>
                    <a:bodyPr/>
                    <a:lstStyle/>
                    <a:p>
                      <a:r>
                        <a:rPr lang="en-US" dirty="0" smtClean="0"/>
                        <a:t>QVEC</a:t>
                      </a:r>
                      <a:endParaRPr lang="en-GB" dirty="0"/>
                    </a:p>
                  </a:txBody>
                  <a:tcPr/>
                </a:tc>
              </a:tr>
              <a:tr h="370840">
                <a:tc>
                  <a:txBody>
                    <a:bodyPr/>
                    <a:lstStyle/>
                    <a:p>
                      <a:r>
                        <a:rPr lang="en-US" dirty="0" smtClean="0"/>
                        <a:t>Skip-gram</a:t>
                      </a:r>
                      <a:endParaRPr lang="en-GB" dirty="0"/>
                    </a:p>
                  </a:txBody>
                  <a:tcPr/>
                </a:tc>
                <a:tc>
                  <a:txBody>
                    <a:bodyPr/>
                    <a:lstStyle/>
                    <a:p>
                      <a:r>
                        <a:rPr lang="en-US" dirty="0" smtClean="0"/>
                        <a:t>0.7564</a:t>
                      </a:r>
                      <a:endParaRPr lang="en-GB" dirty="0"/>
                    </a:p>
                  </a:txBody>
                  <a:tcPr/>
                </a:tc>
                <a:tc>
                  <a:txBody>
                    <a:bodyPr/>
                    <a:lstStyle/>
                    <a:p>
                      <a:r>
                        <a:rPr lang="en-US" dirty="0" smtClean="0"/>
                        <a:t>0.8083</a:t>
                      </a:r>
                      <a:endParaRPr lang="en-GB" dirty="0"/>
                    </a:p>
                  </a:txBody>
                  <a:tcPr/>
                </a:tc>
                <a:tc>
                  <a:txBody>
                    <a:bodyPr/>
                    <a:lstStyle/>
                    <a:p>
                      <a:r>
                        <a:rPr lang="en-US" dirty="0" smtClean="0"/>
                        <a:t>0.4311</a:t>
                      </a:r>
                      <a:endParaRPr lang="en-GB" dirty="0"/>
                    </a:p>
                  </a:txBody>
                  <a:tcPr/>
                </a:tc>
                <a:tc>
                  <a:txBody>
                    <a:bodyPr/>
                    <a:lstStyle/>
                    <a:p>
                      <a:r>
                        <a:rPr lang="en-US" dirty="0" smtClean="0"/>
                        <a:t>0.7678</a:t>
                      </a:r>
                      <a:endParaRPr lang="en-GB" dirty="0"/>
                    </a:p>
                  </a:txBody>
                  <a:tcPr/>
                </a:tc>
                <a:tc>
                  <a:txBody>
                    <a:bodyPr/>
                    <a:lstStyle/>
                    <a:p>
                      <a:r>
                        <a:rPr lang="en-US" b="1" dirty="0" smtClean="0"/>
                        <a:t>0.7662</a:t>
                      </a:r>
                      <a:endParaRPr lang="en-GB" b="1" dirty="0"/>
                    </a:p>
                  </a:txBody>
                  <a:tcPr/>
                </a:tc>
                <a:tc>
                  <a:txBody>
                    <a:bodyPr/>
                    <a:lstStyle/>
                    <a:p>
                      <a:r>
                        <a:rPr lang="en-US" dirty="0" smtClean="0"/>
                        <a:t>0.6485</a:t>
                      </a:r>
                      <a:endParaRPr lang="en-GB" dirty="0"/>
                    </a:p>
                  </a:txBody>
                  <a:tcPr/>
                </a:tc>
                <a:tc>
                  <a:txBody>
                    <a:bodyPr/>
                    <a:lstStyle/>
                    <a:p>
                      <a:r>
                        <a:rPr lang="en-US" dirty="0" smtClean="0"/>
                        <a:t>0.4306</a:t>
                      </a:r>
                      <a:endParaRPr lang="en-GB" dirty="0"/>
                    </a:p>
                  </a:txBody>
                  <a:tcPr/>
                </a:tc>
              </a:tr>
              <a:tr h="370840">
                <a:tc>
                  <a:txBody>
                    <a:bodyPr/>
                    <a:lstStyle/>
                    <a:p>
                      <a:r>
                        <a:rPr lang="en-US" dirty="0" smtClean="0"/>
                        <a:t>Skip-gram-a</a:t>
                      </a:r>
                      <a:endParaRPr lang="en-GB" dirty="0"/>
                    </a:p>
                  </a:txBody>
                  <a:tcPr/>
                </a:tc>
                <a:tc>
                  <a:txBody>
                    <a:bodyPr/>
                    <a:lstStyle/>
                    <a:p>
                      <a:r>
                        <a:rPr lang="en-US" b="1" dirty="0" smtClean="0"/>
                        <a:t>0.7577</a:t>
                      </a:r>
                      <a:endParaRPr lang="en-GB" b="1" dirty="0"/>
                    </a:p>
                  </a:txBody>
                  <a:tcPr/>
                </a:tc>
                <a:tc>
                  <a:txBody>
                    <a:bodyPr/>
                    <a:lstStyle/>
                    <a:p>
                      <a:r>
                        <a:rPr lang="en-US" dirty="0" smtClean="0"/>
                        <a:t>0.7940</a:t>
                      </a:r>
                      <a:endParaRPr lang="en-GB" dirty="0"/>
                    </a:p>
                  </a:txBody>
                  <a:tcPr/>
                </a:tc>
                <a:tc>
                  <a:txBody>
                    <a:bodyPr/>
                    <a:lstStyle/>
                    <a:p>
                      <a:r>
                        <a:rPr lang="en-US" dirty="0" smtClean="0"/>
                        <a:t>0.4379</a:t>
                      </a:r>
                      <a:endParaRPr lang="en-GB" dirty="0"/>
                    </a:p>
                  </a:txBody>
                  <a:tcPr/>
                </a:tc>
                <a:tc>
                  <a:txBody>
                    <a:bodyPr/>
                    <a:lstStyle/>
                    <a:p>
                      <a:r>
                        <a:rPr lang="en-US" b="0" dirty="0" smtClean="0"/>
                        <a:t>0.7683</a:t>
                      </a:r>
                      <a:endParaRPr lang="en-GB" b="0" dirty="0"/>
                    </a:p>
                  </a:txBody>
                  <a:tcPr/>
                </a:tc>
                <a:tc>
                  <a:txBody>
                    <a:bodyPr/>
                    <a:lstStyle/>
                    <a:p>
                      <a:r>
                        <a:rPr lang="en-US" dirty="0" smtClean="0"/>
                        <a:t>0.7110</a:t>
                      </a:r>
                      <a:endParaRPr lang="en-GB" dirty="0"/>
                    </a:p>
                  </a:txBody>
                  <a:tcPr/>
                </a:tc>
                <a:tc>
                  <a:txBody>
                    <a:bodyPr/>
                    <a:lstStyle/>
                    <a:p>
                      <a:r>
                        <a:rPr lang="en-US" dirty="0" smtClean="0"/>
                        <a:t>0.6488</a:t>
                      </a:r>
                      <a:endParaRPr lang="en-GB" dirty="0"/>
                    </a:p>
                  </a:txBody>
                  <a:tcPr/>
                </a:tc>
                <a:tc>
                  <a:txBody>
                    <a:bodyPr/>
                    <a:lstStyle/>
                    <a:p>
                      <a:r>
                        <a:rPr lang="en-US" dirty="0" smtClean="0"/>
                        <a:t>0.4464</a:t>
                      </a:r>
                      <a:endParaRPr lang="en-GB" dirty="0"/>
                    </a:p>
                  </a:txBody>
                  <a:tcPr/>
                </a:tc>
              </a:tr>
              <a:tr h="370840">
                <a:tc>
                  <a:txBody>
                    <a:bodyPr/>
                    <a:lstStyle/>
                    <a:p>
                      <a:r>
                        <a:rPr lang="en-US" dirty="0" err="1" smtClean="0"/>
                        <a:t>GloVe</a:t>
                      </a:r>
                      <a:endParaRPr lang="en-GB" dirty="0"/>
                    </a:p>
                  </a:txBody>
                  <a:tcPr/>
                </a:tc>
                <a:tc>
                  <a:txBody>
                    <a:bodyPr/>
                    <a:lstStyle/>
                    <a:p>
                      <a:r>
                        <a:rPr lang="en-US" dirty="0" smtClean="0"/>
                        <a:t>0.7370</a:t>
                      </a:r>
                      <a:endParaRPr lang="en-GB" dirty="0"/>
                    </a:p>
                  </a:txBody>
                  <a:tcPr/>
                </a:tc>
                <a:tc>
                  <a:txBody>
                    <a:bodyPr/>
                    <a:lstStyle/>
                    <a:p>
                      <a:r>
                        <a:rPr lang="en-US" dirty="0" smtClean="0"/>
                        <a:t>0.7767</a:t>
                      </a:r>
                      <a:endParaRPr lang="en-GB" dirty="0"/>
                    </a:p>
                  </a:txBody>
                  <a:tcPr/>
                </a:tc>
                <a:tc>
                  <a:txBody>
                    <a:bodyPr/>
                    <a:lstStyle/>
                    <a:p>
                      <a:r>
                        <a:rPr lang="en-US" dirty="0" smtClean="0"/>
                        <a:t>0.3197</a:t>
                      </a:r>
                      <a:endParaRPr lang="en-GB" dirty="0"/>
                    </a:p>
                  </a:txBody>
                  <a:tcPr/>
                </a:tc>
                <a:tc>
                  <a:txBody>
                    <a:bodyPr/>
                    <a:lstStyle/>
                    <a:p>
                      <a:r>
                        <a:rPr lang="en-US" dirty="0" smtClean="0"/>
                        <a:t>0.7499</a:t>
                      </a:r>
                      <a:endParaRPr lang="en-GB" dirty="0"/>
                    </a:p>
                  </a:txBody>
                  <a:tcPr/>
                </a:tc>
                <a:tc>
                  <a:txBody>
                    <a:bodyPr/>
                    <a:lstStyle/>
                    <a:p>
                      <a:r>
                        <a:rPr lang="en-US" dirty="0" smtClean="0"/>
                        <a:t>0.7359</a:t>
                      </a:r>
                      <a:endParaRPr lang="en-GB" dirty="0"/>
                    </a:p>
                  </a:txBody>
                  <a:tcPr/>
                </a:tc>
                <a:tc>
                  <a:txBody>
                    <a:bodyPr/>
                    <a:lstStyle/>
                    <a:p>
                      <a:r>
                        <a:rPr lang="en-US" dirty="0" smtClean="0"/>
                        <a:t>0.6336</a:t>
                      </a:r>
                      <a:endParaRPr lang="en-GB" dirty="0"/>
                    </a:p>
                  </a:txBody>
                  <a:tcPr/>
                </a:tc>
                <a:tc>
                  <a:txBody>
                    <a:bodyPr/>
                    <a:lstStyle/>
                    <a:p>
                      <a:r>
                        <a:rPr lang="en-US" dirty="0" smtClean="0"/>
                        <a:t>0.4206</a:t>
                      </a:r>
                      <a:endParaRPr lang="en-GB" dirty="0"/>
                    </a:p>
                  </a:txBody>
                  <a:tcPr/>
                </a:tc>
              </a:tr>
              <a:tr h="370840">
                <a:tc>
                  <a:txBody>
                    <a:bodyPr/>
                    <a:lstStyle/>
                    <a:p>
                      <a:r>
                        <a:rPr lang="en-US" dirty="0" err="1" smtClean="0"/>
                        <a:t>LexVec</a:t>
                      </a:r>
                      <a:endParaRPr lang="en-GB" dirty="0"/>
                    </a:p>
                  </a:txBody>
                  <a:tcPr/>
                </a:tc>
                <a:tc>
                  <a:txBody>
                    <a:bodyPr/>
                    <a:lstStyle/>
                    <a:p>
                      <a:r>
                        <a:rPr lang="en-US" dirty="0" smtClean="0"/>
                        <a:t>0.7256</a:t>
                      </a:r>
                      <a:endParaRPr lang="en-GB" dirty="0"/>
                    </a:p>
                  </a:txBody>
                  <a:tcPr/>
                </a:tc>
                <a:tc>
                  <a:txBody>
                    <a:bodyPr/>
                    <a:lstStyle/>
                    <a:p>
                      <a:r>
                        <a:rPr lang="en-US" b="1" dirty="0" smtClean="0"/>
                        <a:t>0.8219</a:t>
                      </a:r>
                      <a:endParaRPr lang="en-GB" b="1" dirty="0"/>
                    </a:p>
                  </a:txBody>
                  <a:tcPr/>
                </a:tc>
                <a:tc>
                  <a:txBody>
                    <a:bodyPr/>
                    <a:lstStyle/>
                    <a:p>
                      <a:r>
                        <a:rPr lang="en-US" dirty="0" smtClean="0"/>
                        <a:t>0.4383</a:t>
                      </a:r>
                      <a:endParaRPr lang="en-GB" dirty="0"/>
                    </a:p>
                  </a:txBody>
                  <a:tcPr/>
                </a:tc>
                <a:tc>
                  <a:txBody>
                    <a:bodyPr/>
                    <a:lstStyle/>
                    <a:p>
                      <a:r>
                        <a:rPr lang="en-US" dirty="0" smtClean="0"/>
                        <a:t>0.7797</a:t>
                      </a:r>
                      <a:endParaRPr lang="en-GB" dirty="0"/>
                    </a:p>
                  </a:txBody>
                  <a:tcPr/>
                </a:tc>
                <a:tc>
                  <a:txBody>
                    <a:bodyPr/>
                    <a:lstStyle/>
                    <a:p>
                      <a:r>
                        <a:rPr lang="en-US" dirty="0" smtClean="0"/>
                        <a:t>0.7548</a:t>
                      </a:r>
                      <a:endParaRPr lang="en-GB" dirty="0"/>
                    </a:p>
                  </a:txBody>
                  <a:tcPr/>
                </a:tc>
                <a:tc>
                  <a:txBody>
                    <a:bodyPr/>
                    <a:lstStyle/>
                    <a:p>
                      <a:r>
                        <a:rPr lang="en-US" dirty="0" smtClean="0"/>
                        <a:t>0.6091</a:t>
                      </a:r>
                      <a:endParaRPr lang="en-GB" dirty="0"/>
                    </a:p>
                  </a:txBody>
                  <a:tcPr/>
                </a:tc>
                <a:tc>
                  <a:txBody>
                    <a:bodyPr/>
                    <a:lstStyle/>
                    <a:p>
                      <a:r>
                        <a:rPr lang="en-US" b="0" dirty="0" smtClean="0"/>
                        <a:t>0.4396</a:t>
                      </a:r>
                      <a:endParaRPr lang="en-GB" b="0" dirty="0"/>
                    </a:p>
                  </a:txBody>
                  <a:tcPr/>
                </a:tc>
              </a:tr>
              <a:tr h="370840">
                <a:tc>
                  <a:txBody>
                    <a:bodyPr/>
                    <a:lstStyle/>
                    <a:p>
                      <a:r>
                        <a:rPr lang="en-US" dirty="0" smtClean="0"/>
                        <a:t>Our model</a:t>
                      </a:r>
                      <a:endParaRPr lang="en-GB" dirty="0"/>
                    </a:p>
                  </a:txBody>
                  <a:tcPr/>
                </a:tc>
                <a:tc>
                  <a:txBody>
                    <a:bodyPr/>
                    <a:lstStyle/>
                    <a:p>
                      <a:r>
                        <a:rPr lang="en-US" b="0" dirty="0" smtClean="0"/>
                        <a:t>0.7396</a:t>
                      </a:r>
                      <a:endParaRPr lang="en-GB" b="0" dirty="0"/>
                    </a:p>
                  </a:txBody>
                  <a:tcPr/>
                </a:tc>
                <a:tc>
                  <a:txBody>
                    <a:bodyPr/>
                    <a:lstStyle/>
                    <a:p>
                      <a:r>
                        <a:rPr lang="en-US" b="0" dirty="0" smtClean="0"/>
                        <a:t>0.7840</a:t>
                      </a:r>
                      <a:endParaRPr lang="en-GB" b="0" dirty="0"/>
                    </a:p>
                  </a:txBody>
                  <a:tcPr/>
                </a:tc>
                <a:tc>
                  <a:txBody>
                    <a:bodyPr/>
                    <a:lstStyle/>
                    <a:p>
                      <a:r>
                        <a:rPr lang="en-US" b="1" dirty="0" smtClean="0"/>
                        <a:t>0.4966</a:t>
                      </a:r>
                      <a:endParaRPr lang="en-GB" b="1" dirty="0"/>
                    </a:p>
                  </a:txBody>
                  <a:tcPr/>
                </a:tc>
                <a:tc>
                  <a:txBody>
                    <a:bodyPr/>
                    <a:lstStyle/>
                    <a:p>
                      <a:r>
                        <a:rPr lang="en-US" b="1" dirty="0" smtClean="0"/>
                        <a:t>0.7800</a:t>
                      </a:r>
                      <a:endParaRPr lang="en-GB" b="1" dirty="0"/>
                    </a:p>
                  </a:txBody>
                  <a:tcPr/>
                </a:tc>
                <a:tc>
                  <a:txBody>
                    <a:bodyPr/>
                    <a:lstStyle/>
                    <a:p>
                      <a:r>
                        <a:rPr lang="en-US" b="0" dirty="0" smtClean="0"/>
                        <a:t>0.7492</a:t>
                      </a:r>
                      <a:endParaRPr lang="en-GB" b="0" dirty="0"/>
                    </a:p>
                  </a:txBody>
                  <a:tcPr/>
                </a:tc>
                <a:tc>
                  <a:txBody>
                    <a:bodyPr/>
                    <a:lstStyle/>
                    <a:p>
                      <a:r>
                        <a:rPr lang="en-US" b="1" dirty="0" smtClean="0"/>
                        <a:t>0.6518</a:t>
                      </a:r>
                      <a:endParaRPr lang="en-GB" b="1" dirty="0"/>
                    </a:p>
                  </a:txBody>
                  <a:tcPr/>
                </a:tc>
                <a:tc>
                  <a:txBody>
                    <a:bodyPr/>
                    <a:lstStyle/>
                    <a:p>
                      <a:r>
                        <a:rPr lang="en-US" b="1" dirty="0" smtClean="0"/>
                        <a:t>0.4489</a:t>
                      </a:r>
                      <a:endParaRPr lang="en-GB" b="1" dirty="0"/>
                    </a:p>
                  </a:txBody>
                  <a:tcPr/>
                </a:tc>
              </a:tr>
            </a:tbl>
          </a:graphicData>
        </a:graphic>
      </p:graphicFrame>
    </p:spTree>
    <p:extLst>
      <p:ext uri="{BB962C8B-B14F-4D97-AF65-F5344CB8AC3E}">
        <p14:creationId xmlns:p14="http://schemas.microsoft.com/office/powerpoint/2010/main" val="2430998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Effect of weight parameters</a:t>
                </a:r>
              </a:p>
              <a:p>
                <a:endParaRPr lang="en-GB" dirty="0"/>
              </a:p>
              <a:p>
                <a:endParaRPr lang="en-GB" dirty="0" smtClean="0"/>
              </a:p>
              <a:p>
                <a:endParaRPr lang="en-GB" dirty="0"/>
              </a:p>
              <a:p>
                <a:endParaRPr lang="en-GB" dirty="0" smtClean="0"/>
              </a:p>
              <a:p>
                <a:endParaRPr lang="en-GB" dirty="0"/>
              </a:p>
              <a:p>
                <a:pPr lvl="1"/>
                <a:r>
                  <a:rPr lang="en-GB" dirty="0" smtClean="0"/>
                  <a:t>Performance boosts when </a:t>
                </a:r>
                <a14:m>
                  <m:oMath xmlns:m="http://schemas.openxmlformats.org/officeDocument/2006/math">
                    <m:sSub>
                      <m:sSubPr>
                        <m:ctrlPr>
                          <a:rPr lang="en-GB" i="1" smtClean="0">
                            <a:latin typeface="Cambria Math" charset="0"/>
                          </a:rPr>
                        </m:ctrlPr>
                      </m:sSubPr>
                      <m:e>
                        <m:r>
                          <a:rPr lang="en-GB" i="1" smtClean="0">
                            <a:latin typeface="Cambria Math"/>
                            <a:ea typeface="Cambria Math"/>
                          </a:rPr>
                          <m:t>𝛼</m:t>
                        </m:r>
                      </m:e>
                      <m:sub>
                        <m:r>
                          <a:rPr lang="en-GB" b="0" i="1" smtClean="0">
                            <a:latin typeface="Cambria Math"/>
                          </a:rPr>
                          <m:t>0</m:t>
                        </m:r>
                      </m:sub>
                    </m:sSub>
                  </m:oMath>
                </a14:m>
                <a:r>
                  <a:rPr lang="en-GB" dirty="0" smtClean="0"/>
                  <a:t> becomes non-zero</a:t>
                </a:r>
              </a:p>
              <a:p>
                <a:pPr lvl="2"/>
                <a:r>
                  <a:rPr lang="en-GB" dirty="0" smtClean="0"/>
                  <a:t>Negative information is of vital importance</a:t>
                </a:r>
              </a:p>
              <a:p>
                <a:pPr lvl="1"/>
                <a:r>
                  <a:rPr lang="en-GB" dirty="0" smtClean="0"/>
                  <a:t>Best performance achieves when </a:t>
                </a:r>
                <a14:m>
                  <m:oMath xmlns:m="http://schemas.openxmlformats.org/officeDocument/2006/math">
                    <m:r>
                      <a:rPr lang="en-GB" i="1" smtClean="0">
                        <a:latin typeface="Cambria Math"/>
                        <a:ea typeface="Cambria Math"/>
                      </a:rPr>
                      <m:t>𝛿</m:t>
                    </m:r>
                  </m:oMath>
                </a14:m>
                <a:r>
                  <a:rPr lang="en-GB" dirty="0" smtClean="0"/>
                  <a:t> is around 0.75</a:t>
                </a:r>
              </a:p>
              <a:p>
                <a:pPr lvl="2"/>
                <a:r>
                  <a:rPr lang="en-GB" dirty="0" smtClean="0"/>
                  <a:t>Same with the power used in negative sampling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2" t="-1016"/>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en-US" smtClean="0"/>
              <a:t>Date tbi</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25</a:t>
            </a:fld>
            <a:endParaRPr lang="en-GB"/>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61912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814706"/>
            <a:ext cx="2681933" cy="68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425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Running time on </a:t>
                </a:r>
                <a:r>
                  <a:rPr lang="en-US" dirty="0" err="1" smtClean="0"/>
                  <a:t>NewsIR</a:t>
                </a:r>
                <a:r>
                  <a:rPr lang="en-US" dirty="0" smtClean="0"/>
                  <a:t> corpus</a:t>
                </a:r>
                <a:endParaRPr lang="en-GB" dirty="0" smtClean="0"/>
              </a:p>
              <a:p>
                <a:endParaRPr lang="en-GB" dirty="0"/>
              </a:p>
              <a:p>
                <a:endParaRPr lang="en-GB" dirty="0" smtClean="0"/>
              </a:p>
              <a:p>
                <a:endParaRPr lang="en-GB" dirty="0"/>
              </a:p>
              <a:p>
                <a:pPr marL="0" indent="0">
                  <a:buNone/>
                </a:pPr>
                <a:endParaRPr lang="en-US" dirty="0" smtClean="0"/>
              </a:p>
              <a:p>
                <a:pPr marL="0" indent="0">
                  <a:buNone/>
                </a:pPr>
                <a:endParaRPr lang="en-GB" dirty="0"/>
              </a:p>
              <a:p>
                <a:r>
                  <a:rPr lang="en-US" sz="2000" dirty="0" smtClean="0">
                    <a:solidFill>
                      <a:srgbClr val="FF0000"/>
                    </a:solidFill>
                  </a:rPr>
                  <a:t>In a single iteration, our model has the same level of running time with skip-gram</a:t>
                </a:r>
              </a:p>
              <a:p>
                <a:r>
                  <a:rPr lang="en-US" sz="2000" dirty="0" smtClean="0">
                    <a:solidFill>
                      <a:srgbClr val="0070C0"/>
                    </a:solidFill>
                  </a:rPr>
                  <a:t>The proposed model need to run more iteration, resulting in a little longer total time </a:t>
                </a:r>
              </a:p>
              <a:p>
                <a:r>
                  <a:rPr lang="en-GB" sz="2000" dirty="0"/>
                  <a:t>Running time has almost </a:t>
                </a:r>
                <a:r>
                  <a:rPr lang="en-GB" sz="2000" dirty="0" smtClean="0"/>
                  <a:t>a linear </a:t>
                </a:r>
                <a:r>
                  <a:rPr lang="en-GB" sz="2000" dirty="0"/>
                  <a:t>relationship </a:t>
                </a:r>
                <a:r>
                  <a:rPr lang="en-GB" sz="2000" dirty="0" smtClean="0"/>
                  <a:t>with embedding size</a:t>
                </a:r>
                <a:endParaRPr lang="en-GB" sz="2000" dirty="0"/>
              </a:p>
              <a:p>
                <a:pPr lvl="1"/>
                <a14:m>
                  <m:oMath xmlns:m="http://schemas.openxmlformats.org/officeDocument/2006/math">
                    <m:r>
                      <a:rPr lang="en-GB" sz="1600" i="1">
                        <a:latin typeface="Cambria Math"/>
                      </a:rPr>
                      <m:t>𝑂</m:t>
                    </m:r>
                    <m:r>
                      <a:rPr lang="en-GB" sz="1600" i="1">
                        <a:latin typeface="Cambria Math"/>
                      </a:rPr>
                      <m:t>(|</m:t>
                    </m:r>
                    <m:r>
                      <a:rPr lang="en-GB" sz="1600" i="1">
                        <a:latin typeface="Cambria Math"/>
                      </a:rPr>
                      <m:t>𝑆</m:t>
                    </m:r>
                    <m:r>
                      <a:rPr lang="en-GB" sz="1600" i="1">
                        <a:latin typeface="Cambria Math"/>
                      </a:rPr>
                      <m:t>|</m:t>
                    </m:r>
                    <m:r>
                      <a:rPr lang="en-GB" sz="1600" i="1">
                        <a:latin typeface="Cambria Math"/>
                      </a:rPr>
                      <m:t>𝑘</m:t>
                    </m:r>
                    <m:r>
                      <a:rPr lang="en-GB" sz="1600" i="1">
                        <a:latin typeface="Cambria Math"/>
                      </a:rPr>
                      <m:t>)</m:t>
                    </m:r>
                  </m:oMath>
                </a14:m>
                <a:r>
                  <a:rPr lang="en-GB" sz="1600" dirty="0"/>
                  <a:t> (positive pairs) accounts for the main part in total </a:t>
                </a:r>
                <a14:m>
                  <m:oMath xmlns:m="http://schemas.openxmlformats.org/officeDocument/2006/math">
                    <m:r>
                      <a:rPr lang="en-GB" sz="1600" i="1">
                        <a:latin typeface="Cambria Math"/>
                      </a:rPr>
                      <m:t>𝑂</m:t>
                    </m:r>
                    <m:r>
                      <a:rPr lang="en-GB" sz="1600" i="1">
                        <a:latin typeface="Cambria Math"/>
                      </a:rPr>
                      <m:t>(</m:t>
                    </m:r>
                    <m:d>
                      <m:dPr>
                        <m:begChr m:val="|"/>
                        <m:endChr m:val="|"/>
                        <m:ctrlPr>
                          <a:rPr lang="en-GB" sz="1600" i="1">
                            <a:latin typeface="Cambria Math" charset="0"/>
                          </a:rPr>
                        </m:ctrlPr>
                      </m:dPr>
                      <m:e>
                        <m:r>
                          <a:rPr lang="en-GB" sz="1600" i="1">
                            <a:latin typeface="Cambria Math"/>
                          </a:rPr>
                          <m:t>𝑆</m:t>
                        </m:r>
                      </m:e>
                    </m:d>
                    <m:r>
                      <a:rPr lang="en-GB" sz="1600" i="1">
                        <a:latin typeface="Cambria Math"/>
                      </a:rPr>
                      <m:t>𝑘</m:t>
                    </m:r>
                    <m:r>
                      <a:rPr lang="en-GB" sz="1600" i="1">
                        <a:latin typeface="Cambria Math"/>
                      </a:rPr>
                      <m:t>+|</m:t>
                    </m:r>
                    <m:r>
                      <a:rPr lang="en-GB" sz="1600" i="1">
                        <a:latin typeface="Cambria Math"/>
                      </a:rPr>
                      <m:t>𝑉</m:t>
                    </m:r>
                    <m:r>
                      <a:rPr lang="en-GB" sz="1600" i="1">
                        <a:latin typeface="Cambria Math"/>
                      </a:rPr>
                      <m:t>|</m:t>
                    </m:r>
                    <m:sSup>
                      <m:sSupPr>
                        <m:ctrlPr>
                          <a:rPr lang="en-GB" sz="1600" i="1">
                            <a:latin typeface="Cambria Math" charset="0"/>
                          </a:rPr>
                        </m:ctrlPr>
                      </m:sSupPr>
                      <m:e>
                        <m:r>
                          <a:rPr lang="en-GB" sz="1600" i="1">
                            <a:latin typeface="Cambria Math"/>
                          </a:rPr>
                          <m:t>𝑘</m:t>
                        </m:r>
                      </m:e>
                      <m:sup>
                        <m:r>
                          <a:rPr lang="en-GB" sz="1600" i="1">
                            <a:latin typeface="Cambria Math"/>
                          </a:rPr>
                          <m:t>2</m:t>
                        </m:r>
                      </m:sup>
                    </m:sSup>
                    <m:r>
                      <a:rPr lang="en-GB" sz="1600" i="1">
                        <a:latin typeface="Cambria Math"/>
                      </a:rPr>
                      <m:t>)</m:t>
                    </m:r>
                  </m:oMath>
                </a14:m>
                <a:r>
                  <a:rPr lang="en-GB" sz="1600" dirty="0"/>
                  <a:t> complexity </a:t>
                </a:r>
              </a:p>
              <a:p>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25" t="-1129" r="-74"/>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26</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788688844"/>
              </p:ext>
            </p:extLst>
          </p:nvPr>
        </p:nvGraphicFramePr>
        <p:xfrm>
          <a:off x="1043608" y="1700808"/>
          <a:ext cx="3888432" cy="1849120"/>
        </p:xfrm>
        <a:graphic>
          <a:graphicData uri="http://schemas.openxmlformats.org/drawingml/2006/table">
            <a:tbl>
              <a:tblPr firstRow="1" bandRow="1">
                <a:tableStyleId>{5C22544A-7EE6-4342-B048-85BDC9FD1C3A}</a:tableStyleId>
              </a:tblPr>
              <a:tblGrid>
                <a:gridCol w="864096"/>
                <a:gridCol w="1152128"/>
                <a:gridCol w="1008112"/>
                <a:gridCol w="864096"/>
              </a:tblGrid>
              <a:tr h="0">
                <a:tc>
                  <a:txBody>
                    <a:bodyPr/>
                    <a:lstStyle/>
                    <a:p>
                      <a:endParaRPr lang="en-GB" dirty="0"/>
                    </a:p>
                  </a:txBody>
                  <a:tcPr/>
                </a:tc>
                <a:tc>
                  <a:txBody>
                    <a:bodyPr/>
                    <a:lstStyle/>
                    <a:p>
                      <a:r>
                        <a:rPr lang="en-US" dirty="0" smtClean="0"/>
                        <a:t>Single </a:t>
                      </a:r>
                      <a:r>
                        <a:rPr lang="en-US" dirty="0" err="1" smtClean="0"/>
                        <a:t>iter</a:t>
                      </a:r>
                      <a:endParaRPr lang="en-GB" dirty="0"/>
                    </a:p>
                  </a:txBody>
                  <a:tcPr/>
                </a:tc>
                <a:tc>
                  <a:txBody>
                    <a:bodyPr/>
                    <a:lstStyle/>
                    <a:p>
                      <a:r>
                        <a:rPr lang="en-US" dirty="0" smtClean="0"/>
                        <a:t>Iteration</a:t>
                      </a:r>
                      <a:endParaRPr lang="en-GB" dirty="0"/>
                    </a:p>
                  </a:txBody>
                  <a:tcPr/>
                </a:tc>
                <a:tc>
                  <a:txBody>
                    <a:bodyPr/>
                    <a:lstStyle/>
                    <a:p>
                      <a:r>
                        <a:rPr lang="en-US" dirty="0" smtClean="0"/>
                        <a:t>Total</a:t>
                      </a:r>
                      <a:endParaRPr lang="en-GB" dirty="0"/>
                    </a:p>
                  </a:txBody>
                  <a:tcPr/>
                </a:tc>
              </a:tr>
              <a:tr h="370840">
                <a:tc>
                  <a:txBody>
                    <a:bodyPr/>
                    <a:lstStyle/>
                    <a:p>
                      <a:r>
                        <a:rPr lang="en-US" dirty="0" smtClean="0"/>
                        <a:t>SG-3</a:t>
                      </a:r>
                      <a:endParaRPr lang="en-GB" dirty="0"/>
                    </a:p>
                  </a:txBody>
                  <a:tcPr/>
                </a:tc>
                <a:tc>
                  <a:txBody>
                    <a:bodyPr/>
                    <a:lstStyle/>
                    <a:p>
                      <a:r>
                        <a:rPr lang="en-US" dirty="0" smtClean="0"/>
                        <a:t>259s</a:t>
                      </a:r>
                      <a:endParaRPr lang="en-GB" dirty="0"/>
                    </a:p>
                  </a:txBody>
                  <a:tcPr/>
                </a:tc>
                <a:tc>
                  <a:txBody>
                    <a:bodyPr/>
                    <a:lstStyle/>
                    <a:p>
                      <a:r>
                        <a:rPr lang="en-US" dirty="0" smtClean="0"/>
                        <a:t>15</a:t>
                      </a:r>
                      <a:endParaRPr lang="en-GB" dirty="0"/>
                    </a:p>
                  </a:txBody>
                  <a:tcPr/>
                </a:tc>
                <a:tc>
                  <a:txBody>
                    <a:bodyPr/>
                    <a:lstStyle/>
                    <a:p>
                      <a:r>
                        <a:rPr lang="en-US" dirty="0" smtClean="0"/>
                        <a:t>65m</a:t>
                      </a:r>
                      <a:endParaRPr lang="en-GB" dirty="0"/>
                    </a:p>
                  </a:txBody>
                  <a:tcPr/>
                </a:tc>
              </a:tr>
              <a:tr h="370840">
                <a:tc>
                  <a:txBody>
                    <a:bodyPr/>
                    <a:lstStyle/>
                    <a:p>
                      <a:r>
                        <a:rPr lang="en-US" dirty="0" smtClean="0"/>
                        <a:t>SG-7</a:t>
                      </a:r>
                      <a:endParaRPr lang="en-GB" dirty="0"/>
                    </a:p>
                  </a:txBody>
                  <a:tcPr/>
                </a:tc>
                <a:tc>
                  <a:txBody>
                    <a:bodyPr/>
                    <a:lstStyle/>
                    <a:p>
                      <a:r>
                        <a:rPr lang="en-US" dirty="0" smtClean="0"/>
                        <a:t>521s</a:t>
                      </a:r>
                      <a:endParaRPr lang="en-GB" dirty="0"/>
                    </a:p>
                  </a:txBody>
                  <a:tcPr/>
                </a:tc>
                <a:tc>
                  <a:txBody>
                    <a:bodyPr/>
                    <a:lstStyle/>
                    <a:p>
                      <a:r>
                        <a:rPr lang="en-US" dirty="0" smtClean="0"/>
                        <a:t>15</a:t>
                      </a:r>
                      <a:endParaRPr lang="en-GB" dirty="0"/>
                    </a:p>
                  </a:txBody>
                  <a:tcPr/>
                </a:tc>
                <a:tc>
                  <a:txBody>
                    <a:bodyPr/>
                    <a:lstStyle/>
                    <a:p>
                      <a:r>
                        <a:rPr lang="en-US" dirty="0" smtClean="0"/>
                        <a:t>131m</a:t>
                      </a:r>
                      <a:endParaRPr lang="en-GB" dirty="0"/>
                    </a:p>
                  </a:txBody>
                  <a:tcPr/>
                </a:tc>
              </a:tr>
              <a:tr h="370840">
                <a:tc>
                  <a:txBody>
                    <a:bodyPr/>
                    <a:lstStyle/>
                    <a:p>
                      <a:r>
                        <a:rPr lang="en-US" dirty="0" smtClean="0"/>
                        <a:t>SG-10</a:t>
                      </a:r>
                      <a:endParaRPr lang="en-GB" dirty="0"/>
                    </a:p>
                  </a:txBody>
                  <a:tcPr/>
                </a:tc>
                <a:tc>
                  <a:txBody>
                    <a:bodyPr/>
                    <a:lstStyle/>
                    <a:p>
                      <a:r>
                        <a:rPr lang="en-US" dirty="0" smtClean="0"/>
                        <a:t>715s</a:t>
                      </a:r>
                      <a:endParaRPr lang="en-GB" dirty="0"/>
                    </a:p>
                  </a:txBody>
                  <a:tcPr/>
                </a:tc>
                <a:tc>
                  <a:txBody>
                    <a:bodyPr/>
                    <a:lstStyle/>
                    <a:p>
                      <a:r>
                        <a:rPr lang="en-US" dirty="0" smtClean="0"/>
                        <a:t>15</a:t>
                      </a:r>
                      <a:endParaRPr lang="en-GB" dirty="0"/>
                    </a:p>
                  </a:txBody>
                  <a:tcPr/>
                </a:tc>
                <a:tc>
                  <a:txBody>
                    <a:bodyPr/>
                    <a:lstStyle/>
                    <a:p>
                      <a:r>
                        <a:rPr lang="en-US" dirty="0" smtClean="0"/>
                        <a:t>179m</a:t>
                      </a:r>
                      <a:endParaRPr lang="en-GB" dirty="0"/>
                    </a:p>
                  </a:txBody>
                  <a:tcPr/>
                </a:tc>
              </a:tr>
              <a:tr h="370840">
                <a:tc>
                  <a:txBody>
                    <a:bodyPr/>
                    <a:lstStyle/>
                    <a:p>
                      <a:r>
                        <a:rPr lang="en-US" dirty="0" smtClean="0"/>
                        <a:t>Our</a:t>
                      </a:r>
                      <a:r>
                        <a:rPr lang="en-US" baseline="0" dirty="0" smtClean="0"/>
                        <a:t>s</a:t>
                      </a:r>
                      <a:endParaRPr lang="en-GB" dirty="0"/>
                    </a:p>
                  </a:txBody>
                  <a:tcPr/>
                </a:tc>
                <a:tc>
                  <a:txBody>
                    <a:bodyPr/>
                    <a:lstStyle/>
                    <a:p>
                      <a:r>
                        <a:rPr lang="en-US" dirty="0" smtClean="0"/>
                        <a:t>388s</a:t>
                      </a:r>
                      <a:endParaRPr lang="en-GB" dirty="0"/>
                    </a:p>
                  </a:txBody>
                  <a:tcPr/>
                </a:tc>
                <a:tc>
                  <a:txBody>
                    <a:bodyPr/>
                    <a:lstStyle/>
                    <a:p>
                      <a:r>
                        <a:rPr lang="en-US" dirty="0" smtClean="0"/>
                        <a:t>50</a:t>
                      </a:r>
                      <a:endParaRPr lang="en-GB" dirty="0"/>
                    </a:p>
                  </a:txBody>
                  <a:tcPr/>
                </a:tc>
                <a:tc>
                  <a:txBody>
                    <a:bodyPr/>
                    <a:lstStyle/>
                    <a:p>
                      <a:r>
                        <a:rPr lang="en-US" dirty="0" smtClean="0"/>
                        <a:t>322m</a:t>
                      </a:r>
                      <a:endParaRPr lang="en-GB" dirty="0"/>
                    </a:p>
                  </a:txBody>
                  <a:tcPr/>
                </a:tc>
              </a:tr>
            </a:tbl>
          </a:graphicData>
        </a:graphic>
      </p:graphicFrame>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556792"/>
            <a:ext cx="317182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907704" y="2085762"/>
            <a:ext cx="864096" cy="1536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31840" y="2085762"/>
            <a:ext cx="864096" cy="1536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4067944" y="3261318"/>
            <a:ext cx="864096" cy="3606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5668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Conclusion&amp;Future</a:t>
            </a:r>
            <a:r>
              <a:rPr lang="en-US" dirty="0" smtClean="0"/>
              <a:t> works</a:t>
            </a:r>
            <a:endParaRPr lang="en-GB" dirty="0"/>
          </a:p>
        </p:txBody>
      </p:sp>
      <p:sp>
        <p:nvSpPr>
          <p:cNvPr id="3" name="Content Placeholder 2"/>
          <p:cNvSpPr>
            <a:spLocks noGrp="1"/>
          </p:cNvSpPr>
          <p:nvPr>
            <p:ph idx="1"/>
          </p:nvPr>
        </p:nvSpPr>
        <p:spPr/>
        <p:txBody>
          <a:bodyPr>
            <a:normAutofit/>
          </a:bodyPr>
          <a:lstStyle/>
          <a:p>
            <a:r>
              <a:rPr lang="en-US" dirty="0" smtClean="0"/>
              <a:t>Conclusion:</a:t>
            </a:r>
          </a:p>
          <a:p>
            <a:pPr lvl="1"/>
            <a:r>
              <a:rPr lang="en-US" altLang="zh-CN" dirty="0"/>
              <a:t>We proposed a new embedding method which can directly learn from whole data without any sampling</a:t>
            </a:r>
          </a:p>
          <a:p>
            <a:pPr lvl="1"/>
            <a:r>
              <a:rPr lang="en-US" altLang="zh-CN" dirty="0"/>
              <a:t>We developed a new learning scheme to perform efficient optimization</a:t>
            </a:r>
          </a:p>
          <a:p>
            <a:pPr lvl="2"/>
            <a:r>
              <a:rPr lang="en-US" altLang="zh-CN" dirty="0"/>
              <a:t>Complexity of learning from whole data is only determined by the positive part</a:t>
            </a:r>
            <a:r>
              <a:rPr lang="en-US" altLang="zh-CN" dirty="0" smtClean="0"/>
              <a:t>.</a:t>
            </a:r>
            <a:endParaRPr lang="en-US" dirty="0" smtClean="0"/>
          </a:p>
          <a:p>
            <a:r>
              <a:rPr lang="en-US" dirty="0" smtClean="0"/>
              <a:t>Future works:</a:t>
            </a:r>
          </a:p>
          <a:p>
            <a:pPr lvl="1"/>
            <a:r>
              <a:rPr lang="en-US" dirty="0" smtClean="0"/>
              <a:t>Generalize the proposed learning scheme to other loss functions</a:t>
            </a:r>
          </a:p>
          <a:p>
            <a:pPr lvl="1"/>
            <a:r>
              <a:rPr lang="en-US" dirty="0"/>
              <a:t>F</a:t>
            </a:r>
            <a:r>
              <a:rPr lang="en-US" dirty="0" smtClean="0"/>
              <a:t>ull example learning for deep models</a:t>
            </a:r>
          </a:p>
        </p:txBody>
      </p:sp>
      <p:sp>
        <p:nvSpPr>
          <p:cNvPr id="6" name="Slide Number Placeholder 5"/>
          <p:cNvSpPr>
            <a:spLocks noGrp="1"/>
          </p:cNvSpPr>
          <p:nvPr>
            <p:ph type="sldNum" sz="quarter" idx="12"/>
          </p:nvPr>
        </p:nvSpPr>
        <p:spPr/>
        <p:txBody>
          <a:bodyPr/>
          <a:lstStyle/>
          <a:p>
            <a:fld id="{A1460164-1179-4950-9184-96B7D9048AD9}" type="slidenum">
              <a:rPr lang="en-GB" smtClean="0"/>
              <a:pPr/>
              <a:t>27</a:t>
            </a:fld>
            <a:endParaRPr lang="en-GB"/>
          </a:p>
        </p:txBody>
      </p:sp>
    </p:spTree>
    <p:extLst>
      <p:ext uri="{BB962C8B-B14F-4D97-AF65-F5344CB8AC3E}">
        <p14:creationId xmlns:p14="http://schemas.microsoft.com/office/powerpoint/2010/main" val="2200874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80000" cy="792088"/>
          </a:xfrm>
        </p:spPr>
        <p:txBody>
          <a:bodyPr>
            <a:noAutofit/>
          </a:bodyPr>
          <a:lstStyle/>
          <a:p>
            <a:r>
              <a:rPr lang="en-US" sz="5400" dirty="0" smtClean="0"/>
              <a:t>Thank you</a:t>
            </a:r>
            <a:endParaRPr lang="en-GB" sz="5400" dirty="0"/>
          </a:p>
        </p:txBody>
      </p:sp>
      <p:sp>
        <p:nvSpPr>
          <p:cNvPr id="3" name="Content Placeholder 2"/>
          <p:cNvSpPr>
            <a:spLocks noGrp="1"/>
          </p:cNvSpPr>
          <p:nvPr>
            <p:ph idx="1"/>
          </p:nvPr>
        </p:nvSpPr>
        <p:spPr/>
        <p:txBody>
          <a:bodyPr/>
          <a:lstStyle/>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28</a:t>
            </a:fld>
            <a:endParaRPr lang="en-GB"/>
          </a:p>
        </p:txBody>
      </p:sp>
    </p:spTree>
    <p:extLst>
      <p:ext uri="{BB962C8B-B14F-4D97-AF65-F5344CB8AC3E}">
        <p14:creationId xmlns:p14="http://schemas.microsoft.com/office/powerpoint/2010/main" val="2097635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word embedding</a:t>
            </a:r>
            <a:endParaRPr lang="en-GB" dirty="0"/>
          </a:p>
        </p:txBody>
      </p:sp>
      <p:sp>
        <p:nvSpPr>
          <p:cNvPr id="3" name="Content Placeholder 2"/>
          <p:cNvSpPr>
            <a:spLocks noGrp="1"/>
          </p:cNvSpPr>
          <p:nvPr>
            <p:ph idx="1"/>
          </p:nvPr>
        </p:nvSpPr>
        <p:spPr/>
        <p:txBody>
          <a:bodyPr>
            <a:normAutofit lnSpcReduction="10000"/>
          </a:bodyPr>
          <a:lstStyle/>
          <a:p>
            <a:r>
              <a:rPr lang="en-GB" dirty="0" smtClean="0"/>
              <a:t>Predictive models:</a:t>
            </a:r>
          </a:p>
          <a:p>
            <a:pPr lvl="1"/>
            <a:r>
              <a:rPr lang="en-GB" dirty="0" smtClean="0"/>
              <a:t>Word2vec: CBOW &amp; Skip-gram</a:t>
            </a:r>
          </a:p>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pPr lvl="1"/>
            <a:endParaRPr lang="en-GB" dirty="0"/>
          </a:p>
          <a:p>
            <a:pPr marL="457200" lvl="1" indent="0">
              <a:buNone/>
            </a:pPr>
            <a:endParaRPr lang="en-GB" dirty="0" smtClean="0"/>
          </a:p>
          <a:p>
            <a:r>
              <a:rPr lang="en-GB" dirty="0" smtClean="0"/>
              <a:t>Count-based models:</a:t>
            </a:r>
          </a:p>
          <a:p>
            <a:pPr lvl="1"/>
            <a:r>
              <a:rPr lang="en-GB" dirty="0" err="1" smtClean="0"/>
              <a:t>GloVe</a:t>
            </a:r>
            <a:r>
              <a:rPr lang="en-GB" dirty="0" smtClean="0"/>
              <a:t>: Biased MF on word co-occurrence statistics</a:t>
            </a:r>
          </a:p>
          <a:p>
            <a:pPr lvl="1"/>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3</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024" y="1844824"/>
            <a:ext cx="3124200" cy="3290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879955"/>
            <a:ext cx="3168352" cy="3257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311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word embedding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dirty="0" smtClean="0"/>
                  <a:t>Training of Skip-gram</a:t>
                </a:r>
              </a:p>
              <a:p>
                <a:pPr lvl="1"/>
                <a:r>
                  <a:rPr lang="en-GB" dirty="0"/>
                  <a:t>Predicting proper context </a:t>
                </a:r>
                <a14:m>
                  <m:oMath xmlns:m="http://schemas.openxmlformats.org/officeDocument/2006/math">
                    <m:r>
                      <a:rPr lang="en-GB" i="1">
                        <a:latin typeface="Cambria Math"/>
                      </a:rPr>
                      <m:t>𝑐</m:t>
                    </m:r>
                  </m:oMath>
                </a14:m>
                <a:r>
                  <a:rPr lang="en-GB" dirty="0"/>
                  <a:t> given target word </a:t>
                </a:r>
                <a14:m>
                  <m:oMath xmlns:m="http://schemas.openxmlformats.org/officeDocument/2006/math">
                    <m:r>
                      <a:rPr lang="en-GB" i="1">
                        <a:latin typeface="Cambria Math"/>
                      </a:rPr>
                      <m:t>𝑤</m:t>
                    </m:r>
                  </m:oMath>
                </a14:m>
                <a:r>
                  <a:rPr lang="en-GB" dirty="0"/>
                  <a:t> </a:t>
                </a:r>
              </a:p>
              <a:p>
                <a:pPr lvl="1"/>
                <a:r>
                  <a:rPr lang="en-GB" dirty="0"/>
                  <a:t>Negative sampling to introduce negative </a:t>
                </a:r>
                <a14:m>
                  <m:oMath xmlns:m="http://schemas.openxmlformats.org/officeDocument/2006/math">
                    <m:r>
                      <a:rPr lang="en-GB" i="1">
                        <a:latin typeface="Cambria Math"/>
                      </a:rPr>
                      <m:t>𝑐</m:t>
                    </m:r>
                  </m:oMath>
                </a14:m>
                <a:endParaRPr lang="en-GB" dirty="0" smtClean="0"/>
              </a:p>
              <a:p>
                <a:pPr lvl="2"/>
                <a:r>
                  <a:rPr lang="en-GB" dirty="0" smtClean="0"/>
                  <a:t>Word frequency-based sampling distribution</a:t>
                </a:r>
                <a:endParaRPr lang="en-GB" dirty="0"/>
              </a:p>
              <a:p>
                <a:pPr lvl="1"/>
                <a:r>
                  <a:rPr lang="en-GB" dirty="0"/>
                  <a:t>SGD to perform </a:t>
                </a:r>
                <a:r>
                  <a:rPr lang="en-GB" dirty="0" smtClean="0"/>
                  <a:t>optimization</a:t>
                </a:r>
              </a:p>
              <a:p>
                <a:r>
                  <a:rPr lang="en-GB" dirty="0" smtClean="0"/>
                  <a:t>Limitations</a:t>
                </a:r>
              </a:p>
              <a:p>
                <a:pPr lvl="1"/>
                <a:r>
                  <a:rPr lang="en-GB" dirty="0" smtClean="0"/>
                  <a:t>Sampling is a biased approach</a:t>
                </a:r>
              </a:p>
              <a:p>
                <a:pPr lvl="2"/>
                <a:r>
                  <a:rPr lang="en-GB" dirty="0"/>
                  <a:t>Chen et al. (2018) recently found that replacing the original sampler with an adaptive sampler could result in better </a:t>
                </a:r>
                <a:r>
                  <a:rPr lang="en-GB" dirty="0" smtClean="0"/>
                  <a:t>performance</a:t>
                </a:r>
              </a:p>
              <a:p>
                <a:pPr lvl="1"/>
                <a:r>
                  <a:rPr lang="en-GB" dirty="0" smtClean="0"/>
                  <a:t>SGD fluctuates heavily</a:t>
                </a:r>
              </a:p>
              <a:p>
                <a:endParaRPr lang="en-GB" dirty="0"/>
              </a:p>
              <a:p>
                <a:endParaRPr lang="en-GB" dirty="0" smtClean="0"/>
              </a:p>
              <a:p>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4</a:t>
            </a:fld>
            <a:endParaRPr lang="en-GB"/>
          </a:p>
        </p:txBody>
      </p:sp>
    </p:spTree>
    <p:extLst>
      <p:ext uri="{BB962C8B-B14F-4D97-AF65-F5344CB8AC3E}">
        <p14:creationId xmlns:p14="http://schemas.microsoft.com/office/powerpoint/2010/main" val="1953161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a:t>
            </a:r>
            <a:endParaRPr lang="en-GB" dirty="0"/>
          </a:p>
        </p:txBody>
      </p:sp>
      <p:sp>
        <p:nvSpPr>
          <p:cNvPr id="3" name="Content Placeholder 2"/>
          <p:cNvSpPr>
            <a:spLocks noGrp="1"/>
          </p:cNvSpPr>
          <p:nvPr>
            <p:ph idx="1"/>
          </p:nvPr>
        </p:nvSpPr>
        <p:spPr/>
        <p:txBody>
          <a:bodyPr/>
          <a:lstStyle/>
          <a:p>
            <a:r>
              <a:rPr lang="en-GB" dirty="0" smtClean="0"/>
              <a:t>Sampled negative instances have great influence</a:t>
            </a:r>
          </a:p>
          <a:p>
            <a:endParaRPr lang="en-GB" dirty="0" smtClean="0"/>
          </a:p>
          <a:p>
            <a:endParaRPr lang="en-GB" dirty="0"/>
          </a:p>
          <a:p>
            <a:endParaRPr lang="en-GB" dirty="0" smtClean="0"/>
          </a:p>
          <a:p>
            <a:endParaRPr lang="en-GB" dirty="0"/>
          </a:p>
          <a:p>
            <a:endParaRPr lang="en-GB" dirty="0" smtClean="0"/>
          </a:p>
          <a:p>
            <a:endParaRPr lang="en-GB" dirty="0"/>
          </a:p>
          <a:p>
            <a:pPr lvl="1"/>
            <a:r>
              <a:rPr lang="en-GB" dirty="0" smtClean="0"/>
              <a:t>Sample size and sampling distribution have great impact</a:t>
            </a:r>
          </a:p>
          <a:p>
            <a:pPr lvl="1"/>
            <a:r>
              <a:rPr lang="en-GB" dirty="0" smtClean="0"/>
              <a:t>Smaller corpora tend to require a large sample size </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5</a:t>
            </a:fld>
            <a:endParaRPr lang="en-GB"/>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484784"/>
            <a:ext cx="6146800" cy="2032000"/>
          </a:xfrm>
          <a:prstGeom prst="rect">
            <a:avLst/>
          </a:prstGeom>
        </p:spPr>
      </p:pic>
      <p:sp>
        <p:nvSpPr>
          <p:cNvPr id="5" name="文本框 4"/>
          <p:cNvSpPr txBox="1"/>
          <p:nvPr/>
        </p:nvSpPr>
        <p:spPr>
          <a:xfrm>
            <a:off x="2491456" y="3496362"/>
            <a:ext cx="2088232" cy="369332"/>
          </a:xfrm>
          <a:prstGeom prst="rect">
            <a:avLst/>
          </a:prstGeom>
          <a:noFill/>
        </p:spPr>
        <p:txBody>
          <a:bodyPr wrap="square" rtlCol="0">
            <a:spAutoFit/>
          </a:bodyPr>
          <a:lstStyle/>
          <a:p>
            <a:r>
              <a:rPr kumimoji="1" lang="en-US" altLang="zh-CN" smtClean="0"/>
              <a:t>Sample size</a:t>
            </a:r>
            <a:endParaRPr kumimoji="1" lang="zh-CN" altLang="en-US" dirty="0"/>
          </a:p>
        </p:txBody>
      </p:sp>
      <p:sp>
        <p:nvSpPr>
          <p:cNvPr id="9" name="文本框 8"/>
          <p:cNvSpPr txBox="1"/>
          <p:nvPr/>
        </p:nvSpPr>
        <p:spPr>
          <a:xfrm>
            <a:off x="4716450" y="3496362"/>
            <a:ext cx="3622748" cy="369332"/>
          </a:xfrm>
          <a:prstGeom prst="rect">
            <a:avLst/>
          </a:prstGeom>
          <a:noFill/>
        </p:spPr>
        <p:txBody>
          <a:bodyPr wrap="square" rtlCol="0">
            <a:spAutoFit/>
          </a:bodyPr>
          <a:lstStyle/>
          <a:p>
            <a:r>
              <a:rPr kumimoji="1" lang="en-US" altLang="zh-CN" smtClean="0"/>
              <a:t>Sampling distribution (power)</a:t>
            </a:r>
            <a:endParaRPr kumimoji="1" lang="zh-CN" altLang="en-US" dirty="0"/>
          </a:p>
        </p:txBody>
      </p:sp>
      <p:sp>
        <p:nvSpPr>
          <p:cNvPr id="10" name="文本框 9"/>
          <p:cNvSpPr txBox="1"/>
          <p:nvPr/>
        </p:nvSpPr>
        <p:spPr>
          <a:xfrm>
            <a:off x="2643774" y="3836174"/>
            <a:ext cx="5695424" cy="369332"/>
          </a:xfrm>
          <a:prstGeom prst="rect">
            <a:avLst/>
          </a:prstGeom>
          <a:noFill/>
        </p:spPr>
        <p:txBody>
          <a:bodyPr wrap="square" rtlCol="0">
            <a:spAutoFit/>
          </a:bodyPr>
          <a:lstStyle/>
          <a:p>
            <a:r>
              <a:rPr kumimoji="1" lang="en-US" altLang="zh-CN" dirty="0" smtClean="0"/>
              <a:t>Word analogy accuracy on text8 corpus</a:t>
            </a:r>
            <a:endParaRPr kumimoji="1" lang="zh-CN" altLang="en-US" dirty="0"/>
          </a:p>
        </p:txBody>
      </p:sp>
    </p:spTree>
    <p:extLst>
      <p:ext uri="{BB962C8B-B14F-4D97-AF65-F5344CB8AC3E}">
        <p14:creationId xmlns:p14="http://schemas.microsoft.com/office/powerpoint/2010/main" val="52267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Motivations</a:t>
            </a:r>
            <a:endParaRPr lang="en-GB"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GB" sz="3600" dirty="0"/>
              <a:t>Can we drop out negative sampling and directly learn from </a:t>
            </a:r>
            <a:r>
              <a:rPr lang="en-GB" sz="3600" dirty="0">
                <a:solidFill>
                  <a:srgbClr val="FF0000"/>
                </a:solidFill>
              </a:rPr>
              <a:t>whole data</a:t>
            </a:r>
            <a:r>
              <a:rPr lang="en-GB" sz="3600" dirty="0" smtClean="0"/>
              <a:t>?</a:t>
            </a:r>
            <a:endParaRPr lang="en-GB" sz="3200" dirty="0"/>
          </a:p>
          <a:p>
            <a:pPr marL="342900" lvl="1" indent="-342900">
              <a:buFont typeface="Arial" pitchFamily="34" charset="0"/>
              <a:buChar char="•"/>
            </a:pPr>
            <a:r>
              <a:rPr lang="en-GB" sz="3600" dirty="0"/>
              <a:t>With whole data considered, can </a:t>
            </a:r>
            <a:r>
              <a:rPr lang="en-GB" sz="3600" dirty="0" smtClean="0"/>
              <a:t>we design an </a:t>
            </a:r>
            <a:r>
              <a:rPr lang="en-GB" sz="3600" dirty="0" smtClean="0">
                <a:solidFill>
                  <a:srgbClr val="FF0000"/>
                </a:solidFill>
              </a:rPr>
              <a:t>efficient learning</a:t>
            </a:r>
            <a:r>
              <a:rPr lang="en-GB" sz="3600" dirty="0" smtClean="0"/>
              <a:t> scheme to perform optimization?</a:t>
            </a:r>
            <a:endParaRPr lang="en-GB" sz="3600"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6</a:t>
            </a:fld>
            <a:endParaRPr lang="en-GB"/>
          </a:p>
        </p:txBody>
      </p:sp>
    </p:spTree>
    <p:extLst>
      <p:ext uri="{BB962C8B-B14F-4D97-AF65-F5344CB8AC3E}">
        <p14:creationId xmlns:p14="http://schemas.microsoft.com/office/powerpoint/2010/main" val="200685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Contributions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We directly learn word </a:t>
                </a:r>
                <a:r>
                  <a:rPr lang="en-GB" dirty="0" err="1" smtClean="0"/>
                  <a:t>embeddings</a:t>
                </a:r>
                <a:r>
                  <a:rPr lang="en-GB" dirty="0" smtClean="0"/>
                  <a:t> from </a:t>
                </a:r>
                <a:r>
                  <a:rPr lang="en-GB" dirty="0" smtClean="0">
                    <a:solidFill>
                      <a:srgbClr val="FF0000"/>
                    </a:solidFill>
                  </a:rPr>
                  <a:t>whole data without any sampling</a:t>
                </a:r>
              </a:p>
              <a:p>
                <a:pPr lvl="1"/>
                <a:r>
                  <a:rPr lang="en-GB" dirty="0" smtClean="0"/>
                  <a:t>All observed (positive) and unobserved (negative) </a:t>
                </a:r>
                <a14:m>
                  <m:oMath xmlns:m="http://schemas.openxmlformats.org/officeDocument/2006/math">
                    <m:r>
                      <a:rPr lang="en-GB" b="0" i="1" smtClean="0">
                        <a:latin typeface="Cambria Math"/>
                      </a:rPr>
                      <m:t>(</m:t>
                    </m:r>
                    <m:r>
                      <a:rPr lang="en-GB" b="0" i="1" smtClean="0">
                        <a:latin typeface="Cambria Math"/>
                      </a:rPr>
                      <m:t>𝑤</m:t>
                    </m:r>
                    <m:r>
                      <a:rPr lang="en-GB" b="0" i="1" smtClean="0">
                        <a:latin typeface="Cambria Math"/>
                      </a:rPr>
                      <m:t>,</m:t>
                    </m:r>
                    <m:r>
                      <a:rPr lang="en-GB" b="0" i="1" smtClean="0">
                        <a:latin typeface="Cambria Math"/>
                      </a:rPr>
                      <m:t>𝑐</m:t>
                    </m:r>
                    <m:r>
                      <a:rPr lang="en-GB" b="0" i="1" smtClean="0">
                        <a:latin typeface="Cambria Math"/>
                      </a:rPr>
                      <m:t>)</m:t>
                    </m:r>
                  </m:oMath>
                </a14:m>
                <a:r>
                  <a:rPr lang="en-GB" dirty="0" smtClean="0"/>
                  <a:t> pairs are considered </a:t>
                </a:r>
              </a:p>
              <a:p>
                <a:pPr lvl="1"/>
                <a:r>
                  <a:rPr lang="en-GB" dirty="0" smtClean="0"/>
                  <a:t>Fine-grained weights for negative pairs</a:t>
                </a:r>
              </a:p>
              <a:p>
                <a:r>
                  <a:rPr lang="en-GB" dirty="0" smtClean="0"/>
                  <a:t>We propose an </a:t>
                </a:r>
                <a:r>
                  <a:rPr lang="en-GB" dirty="0" smtClean="0">
                    <a:solidFill>
                      <a:srgbClr val="FF0000"/>
                    </a:solidFill>
                  </a:rPr>
                  <a:t>efficient training </a:t>
                </a:r>
                <a:r>
                  <a:rPr lang="en-GB" dirty="0" smtClean="0"/>
                  <a:t>algorithm to tackle the huge whole data</a:t>
                </a:r>
              </a:p>
              <a:p>
                <a:pPr lvl="1"/>
                <a:r>
                  <a:rPr lang="en-US" dirty="0" smtClean="0"/>
                  <a:t>Keeps the </a:t>
                </a:r>
                <a:r>
                  <a:rPr lang="en-US" dirty="0" smtClean="0">
                    <a:solidFill>
                      <a:srgbClr val="FF0000"/>
                    </a:solidFill>
                  </a:rPr>
                  <a:t>same complexity</a:t>
                </a:r>
                <a:r>
                  <a:rPr lang="en-US" dirty="0" smtClean="0"/>
                  <a:t> with sampling based methods</a:t>
                </a:r>
              </a:p>
              <a:p>
                <a:pPr lvl="1"/>
                <a:r>
                  <a:rPr lang="en-US" dirty="0" smtClean="0"/>
                  <a:t>More stable convergence</a:t>
                </a:r>
                <a:endParaRPr lang="en-GB" dirty="0" smtClean="0"/>
              </a:p>
              <a:p>
                <a:pPr lvl="1"/>
                <a:endParaRPr lang="en-GB" dirty="0" smtClean="0"/>
              </a:p>
              <a:p>
                <a:endParaRPr lang="en-GB"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25" t="-1129" r="-589"/>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7</a:t>
            </a:fld>
            <a:endParaRPr lang="en-GB"/>
          </a:p>
        </p:txBody>
      </p:sp>
    </p:spTree>
    <p:extLst>
      <p:ext uri="{BB962C8B-B14F-4D97-AF65-F5344CB8AC3E}">
        <p14:creationId xmlns:p14="http://schemas.microsoft.com/office/powerpoint/2010/main" val="187613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Loss function for all data</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dirty="0" smtClean="0"/>
                  <a:t>Count-based loss function </a:t>
                </a:r>
              </a:p>
              <a:p>
                <a:r>
                  <a:rPr lang="en-GB" dirty="0" smtClean="0"/>
                  <a:t>Account for all examples without any sampling</a:t>
                </a:r>
              </a:p>
              <a:p>
                <a:pPr marL="0" indent="0">
                  <a:buNone/>
                </a:pPr>
                <a:endParaRPr lang="en-GB" dirty="0" smtClean="0"/>
              </a:p>
              <a:p>
                <a:endParaRPr lang="en-GB" dirty="0"/>
              </a:p>
              <a:p>
                <a:pPr marL="0" indent="0">
                  <a:buNone/>
                </a:pPr>
                <a:endParaRPr lang="en-GB" dirty="0" smtClean="0"/>
              </a:p>
              <a:p>
                <a:pPr lvl="1"/>
                <a:r>
                  <a:rPr lang="en-GB" dirty="0" smtClean="0">
                    <a:solidFill>
                      <a:schemeClr val="accent6"/>
                    </a:solidFill>
                  </a:rPr>
                  <a:t>S: set of positive </a:t>
                </a:r>
                <a14:m>
                  <m:oMath xmlns:m="http://schemas.openxmlformats.org/officeDocument/2006/math">
                    <m:r>
                      <a:rPr lang="en-GB" b="0" i="1" smtClean="0">
                        <a:solidFill>
                          <a:schemeClr val="accent6"/>
                        </a:solidFill>
                        <a:latin typeface="Cambria Math"/>
                      </a:rPr>
                      <m:t>(</m:t>
                    </m:r>
                    <m:r>
                      <a:rPr lang="en-GB" b="0" i="1" smtClean="0">
                        <a:solidFill>
                          <a:schemeClr val="accent6"/>
                        </a:solidFill>
                        <a:latin typeface="Cambria Math"/>
                      </a:rPr>
                      <m:t>𝑤</m:t>
                    </m:r>
                    <m:r>
                      <a:rPr lang="en-GB" b="0" i="1" smtClean="0">
                        <a:solidFill>
                          <a:schemeClr val="accent6"/>
                        </a:solidFill>
                        <a:latin typeface="Cambria Math"/>
                      </a:rPr>
                      <m:t>,</m:t>
                    </m:r>
                    <m:r>
                      <a:rPr lang="en-GB" b="0" i="1" smtClean="0">
                        <a:solidFill>
                          <a:schemeClr val="accent6"/>
                        </a:solidFill>
                        <a:latin typeface="Cambria Math"/>
                      </a:rPr>
                      <m:t>𝑐</m:t>
                    </m:r>
                    <m:r>
                      <a:rPr lang="en-GB" b="0" i="1" smtClean="0">
                        <a:solidFill>
                          <a:schemeClr val="accent6"/>
                        </a:solidFill>
                        <a:latin typeface="Cambria Math"/>
                      </a:rPr>
                      <m:t>)</m:t>
                    </m:r>
                  </m:oMath>
                </a14:m>
                <a:r>
                  <a:rPr lang="en-GB" dirty="0" smtClean="0">
                    <a:solidFill>
                      <a:schemeClr val="accent6"/>
                    </a:solidFill>
                  </a:rPr>
                  <a:t> co-occurrence pairs</a:t>
                </a:r>
              </a:p>
              <a:p>
                <a:pPr lvl="1"/>
                <a:r>
                  <a:rPr lang="en-GB" dirty="0" smtClean="0"/>
                  <a:t>V: vocabulary   </a:t>
                </a:r>
              </a:p>
              <a:p>
                <a:pPr lvl="1"/>
                <a14:m>
                  <m:oMath xmlns:m="http://schemas.openxmlformats.org/officeDocument/2006/math">
                    <m:sSub>
                      <m:sSubPr>
                        <m:ctrlPr>
                          <a:rPr lang="en-GB" i="1" smtClean="0">
                            <a:solidFill>
                              <a:schemeClr val="accent2"/>
                            </a:solidFill>
                            <a:latin typeface="Cambria Math" charset="0"/>
                          </a:rPr>
                        </m:ctrlPr>
                      </m:sSubPr>
                      <m:e>
                        <m:r>
                          <a:rPr lang="en-GB" b="0" i="1" smtClean="0">
                            <a:solidFill>
                              <a:schemeClr val="accent2"/>
                            </a:solidFill>
                            <a:latin typeface="Cambria Math"/>
                          </a:rPr>
                          <m:t>𝑈</m:t>
                        </m:r>
                      </m:e>
                      <m:sub>
                        <m:r>
                          <a:rPr lang="en-GB" b="0" i="1" smtClean="0">
                            <a:solidFill>
                              <a:schemeClr val="accent2"/>
                            </a:solidFill>
                            <a:latin typeface="Cambria Math"/>
                          </a:rPr>
                          <m:t>𝑤</m:t>
                        </m:r>
                      </m:sub>
                    </m:sSub>
                    <m:r>
                      <a:rPr lang="en-GB" b="0" i="1" smtClean="0">
                        <a:solidFill>
                          <a:schemeClr val="accent2"/>
                        </a:solidFill>
                        <a:latin typeface="Cambria Math"/>
                      </a:rPr>
                      <m:t>(</m:t>
                    </m:r>
                    <m:sSub>
                      <m:sSubPr>
                        <m:ctrlPr>
                          <a:rPr lang="en-GB" b="0" i="1" smtClean="0">
                            <a:solidFill>
                              <a:schemeClr val="accent2"/>
                            </a:solidFill>
                            <a:latin typeface="Cambria Math" charset="0"/>
                          </a:rPr>
                        </m:ctrlPr>
                      </m:sSubPr>
                      <m:e>
                        <m:acc>
                          <m:accPr>
                            <m:chr m:val="̃"/>
                            <m:ctrlPr>
                              <a:rPr lang="en-GB" b="0" i="1" smtClean="0">
                                <a:solidFill>
                                  <a:schemeClr val="accent2"/>
                                </a:solidFill>
                                <a:latin typeface="Cambria Math" charset="0"/>
                              </a:rPr>
                            </m:ctrlPr>
                          </m:accPr>
                          <m:e>
                            <m:r>
                              <a:rPr lang="en-GB" b="0" i="1" smtClean="0">
                                <a:solidFill>
                                  <a:schemeClr val="accent2"/>
                                </a:solidFill>
                                <a:latin typeface="Cambria Math"/>
                              </a:rPr>
                              <m:t>𝑈</m:t>
                            </m:r>
                          </m:e>
                        </m:acc>
                      </m:e>
                      <m:sub>
                        <m:r>
                          <a:rPr lang="en-GB" b="0" i="1" smtClean="0">
                            <a:solidFill>
                              <a:schemeClr val="accent2"/>
                            </a:solidFill>
                            <a:latin typeface="Cambria Math"/>
                          </a:rPr>
                          <m:t>𝑐</m:t>
                        </m:r>
                      </m:sub>
                    </m:sSub>
                    <m:r>
                      <a:rPr lang="en-GB" b="0" i="1" smtClean="0">
                        <a:solidFill>
                          <a:schemeClr val="accent2"/>
                        </a:solidFill>
                        <a:latin typeface="Cambria Math"/>
                      </a:rPr>
                      <m:t>)</m:t>
                    </m:r>
                  </m:oMath>
                </a14:m>
                <a:r>
                  <a:rPr lang="en-GB" dirty="0" smtClean="0">
                    <a:solidFill>
                      <a:schemeClr val="accent2"/>
                    </a:solidFill>
                  </a:rPr>
                  <a:t>: embedding vectors for word (context)</a:t>
                </a:r>
              </a:p>
              <a:p>
                <a:pPr lvl="1"/>
                <a14:m>
                  <m:oMath xmlns:m="http://schemas.openxmlformats.org/officeDocument/2006/math">
                    <m:sSubSup>
                      <m:sSubSupPr>
                        <m:ctrlPr>
                          <a:rPr lang="en-GB" i="1" smtClean="0">
                            <a:solidFill>
                              <a:schemeClr val="accent5"/>
                            </a:solidFill>
                            <a:latin typeface="Cambria Math" charset="0"/>
                          </a:rPr>
                        </m:ctrlPr>
                      </m:sSubSupPr>
                      <m:e>
                        <m:r>
                          <a:rPr lang="en-GB" i="1">
                            <a:solidFill>
                              <a:schemeClr val="accent5"/>
                            </a:solidFill>
                            <a:latin typeface="Cambria Math"/>
                            <a:ea typeface="Cambria Math"/>
                          </a:rPr>
                          <m:t>𝛼</m:t>
                        </m:r>
                      </m:e>
                      <m:sub>
                        <m:r>
                          <a:rPr lang="en-GB" i="1">
                            <a:solidFill>
                              <a:schemeClr val="accent5"/>
                            </a:solidFill>
                            <a:latin typeface="Cambria Math"/>
                          </a:rPr>
                          <m:t>𝑤𝑐</m:t>
                        </m:r>
                      </m:sub>
                      <m:sup>
                        <m:r>
                          <a:rPr lang="en-GB" i="1">
                            <a:solidFill>
                              <a:schemeClr val="accent5"/>
                            </a:solidFill>
                            <a:latin typeface="Cambria Math"/>
                          </a:rPr>
                          <m:t>+</m:t>
                        </m:r>
                      </m:sup>
                    </m:sSubSup>
                    <m:r>
                      <a:rPr lang="en-GB" i="1">
                        <a:solidFill>
                          <a:schemeClr val="accent5"/>
                        </a:solidFill>
                        <a:latin typeface="Cambria Math"/>
                      </a:rPr>
                      <m:t>(</m:t>
                    </m:r>
                    <m:sSubSup>
                      <m:sSubSupPr>
                        <m:ctrlPr>
                          <a:rPr lang="en-GB" i="1">
                            <a:solidFill>
                              <a:schemeClr val="accent5"/>
                            </a:solidFill>
                            <a:latin typeface="Cambria Math" charset="0"/>
                          </a:rPr>
                        </m:ctrlPr>
                      </m:sSubSupPr>
                      <m:e>
                        <m:r>
                          <a:rPr lang="en-GB" i="1">
                            <a:solidFill>
                              <a:schemeClr val="accent5"/>
                            </a:solidFill>
                            <a:latin typeface="Cambria Math"/>
                            <a:ea typeface="Cambria Math"/>
                          </a:rPr>
                          <m:t>𝛼</m:t>
                        </m:r>
                      </m:e>
                      <m:sub>
                        <m:r>
                          <a:rPr lang="en-GB" i="1">
                            <a:solidFill>
                              <a:schemeClr val="accent5"/>
                            </a:solidFill>
                            <a:latin typeface="Cambria Math"/>
                          </a:rPr>
                          <m:t>𝑤𝑐</m:t>
                        </m:r>
                      </m:sub>
                      <m:sup>
                        <m:r>
                          <a:rPr lang="en-GB" i="1">
                            <a:solidFill>
                              <a:schemeClr val="accent5"/>
                            </a:solidFill>
                            <a:latin typeface="Cambria Math"/>
                          </a:rPr>
                          <m:t>−</m:t>
                        </m:r>
                      </m:sup>
                    </m:sSubSup>
                    <m:r>
                      <a:rPr lang="en-GB" i="1">
                        <a:solidFill>
                          <a:schemeClr val="accent5"/>
                        </a:solidFill>
                        <a:latin typeface="Cambria Math"/>
                      </a:rPr>
                      <m:t>)</m:t>
                    </m:r>
                  </m:oMath>
                </a14:m>
                <a:r>
                  <a:rPr lang="en-GB" dirty="0">
                    <a:solidFill>
                      <a:schemeClr val="accent5"/>
                    </a:solidFill>
                  </a:rPr>
                  <a:t>: </a:t>
                </a:r>
                <a:r>
                  <a:rPr lang="en-GB" dirty="0" smtClean="0">
                    <a:solidFill>
                      <a:schemeClr val="accent5"/>
                    </a:solidFill>
                  </a:rPr>
                  <a:t>weights </a:t>
                </a:r>
                <a:r>
                  <a:rPr lang="en-GB" dirty="0">
                    <a:solidFill>
                      <a:schemeClr val="accent5"/>
                    </a:solidFill>
                  </a:rPr>
                  <a:t>for positive(negative) </a:t>
                </a:r>
                <a14:m>
                  <m:oMath xmlns:m="http://schemas.openxmlformats.org/officeDocument/2006/math">
                    <m:r>
                      <a:rPr lang="en-GB" i="1">
                        <a:solidFill>
                          <a:schemeClr val="accent5"/>
                        </a:solidFill>
                        <a:latin typeface="Cambria Math"/>
                      </a:rPr>
                      <m:t>(</m:t>
                    </m:r>
                    <m:r>
                      <a:rPr lang="en-GB" i="1">
                        <a:solidFill>
                          <a:schemeClr val="accent5"/>
                        </a:solidFill>
                        <a:latin typeface="Cambria Math"/>
                      </a:rPr>
                      <m:t>𝑤</m:t>
                    </m:r>
                    <m:r>
                      <a:rPr lang="en-GB" i="1">
                        <a:solidFill>
                          <a:schemeClr val="accent5"/>
                        </a:solidFill>
                        <a:latin typeface="Cambria Math"/>
                      </a:rPr>
                      <m:t>,</m:t>
                    </m:r>
                    <m:r>
                      <a:rPr lang="en-GB" i="1">
                        <a:solidFill>
                          <a:schemeClr val="accent5"/>
                        </a:solidFill>
                        <a:latin typeface="Cambria Math"/>
                      </a:rPr>
                      <m:t>𝑐</m:t>
                    </m:r>
                    <m:r>
                      <a:rPr lang="en-GB" i="1">
                        <a:solidFill>
                          <a:schemeClr val="accent5"/>
                        </a:solidFill>
                        <a:latin typeface="Cambria Math"/>
                      </a:rPr>
                      <m:t>)</m:t>
                    </m:r>
                  </m:oMath>
                </a14:m>
                <a:r>
                  <a:rPr lang="en-GB" dirty="0">
                    <a:solidFill>
                      <a:schemeClr val="accent5"/>
                    </a:solidFill>
                  </a:rPr>
                  <a:t> </a:t>
                </a:r>
                <a:r>
                  <a:rPr lang="en-GB" dirty="0" smtClean="0">
                    <a:solidFill>
                      <a:schemeClr val="accent5"/>
                    </a:solidFill>
                  </a:rPr>
                  <a:t>pairs</a:t>
                </a:r>
              </a:p>
              <a:p>
                <a:pPr lvl="1"/>
                <a14:m>
                  <m:oMath xmlns:m="http://schemas.openxmlformats.org/officeDocument/2006/math">
                    <m:sSubSup>
                      <m:sSubSupPr>
                        <m:ctrlPr>
                          <a:rPr lang="en-GB" i="1" smtClean="0">
                            <a:solidFill>
                              <a:schemeClr val="accent4"/>
                            </a:solidFill>
                            <a:latin typeface="Cambria Math" charset="0"/>
                          </a:rPr>
                        </m:ctrlPr>
                      </m:sSubSupPr>
                      <m:e>
                        <m:r>
                          <a:rPr lang="en-US" b="0" i="1" smtClean="0">
                            <a:solidFill>
                              <a:schemeClr val="accent4"/>
                            </a:solidFill>
                            <a:latin typeface="Cambria Math"/>
                          </a:rPr>
                          <m:t>𝑟</m:t>
                        </m:r>
                      </m:e>
                      <m:sub>
                        <m:r>
                          <a:rPr lang="en-US" b="0" i="1" smtClean="0">
                            <a:solidFill>
                              <a:schemeClr val="accent4"/>
                            </a:solidFill>
                            <a:latin typeface="Cambria Math"/>
                          </a:rPr>
                          <m:t>𝑤𝑐</m:t>
                        </m:r>
                      </m:sub>
                      <m:sup>
                        <m:r>
                          <a:rPr lang="en-US" b="0" i="1" smtClean="0">
                            <a:solidFill>
                              <a:schemeClr val="accent4"/>
                            </a:solidFill>
                            <a:latin typeface="Cambria Math"/>
                          </a:rPr>
                          <m:t>+</m:t>
                        </m:r>
                      </m:sup>
                    </m:sSubSup>
                    <m:r>
                      <a:rPr lang="en-US" b="0" i="1" smtClean="0">
                        <a:solidFill>
                          <a:schemeClr val="accent4"/>
                        </a:solidFill>
                        <a:latin typeface="Cambria Math"/>
                      </a:rPr>
                      <m:t>(</m:t>
                    </m:r>
                    <m:sSup>
                      <m:sSupPr>
                        <m:ctrlPr>
                          <a:rPr lang="en-US" b="0" i="1" smtClean="0">
                            <a:solidFill>
                              <a:schemeClr val="accent4"/>
                            </a:solidFill>
                            <a:latin typeface="Cambria Math" charset="0"/>
                          </a:rPr>
                        </m:ctrlPr>
                      </m:sSupPr>
                      <m:e>
                        <m:r>
                          <a:rPr lang="en-US" b="0" i="1" smtClean="0">
                            <a:solidFill>
                              <a:schemeClr val="accent4"/>
                            </a:solidFill>
                            <a:latin typeface="Cambria Math"/>
                          </a:rPr>
                          <m:t>𝑟</m:t>
                        </m:r>
                      </m:e>
                      <m:sup>
                        <m:r>
                          <a:rPr lang="en-US" b="0" i="1" smtClean="0">
                            <a:solidFill>
                              <a:schemeClr val="accent4"/>
                            </a:solidFill>
                            <a:latin typeface="Cambria Math"/>
                          </a:rPr>
                          <m:t>−</m:t>
                        </m:r>
                      </m:sup>
                    </m:sSup>
                    <m:r>
                      <a:rPr lang="en-US" b="0" i="1" smtClean="0">
                        <a:solidFill>
                          <a:schemeClr val="accent4"/>
                        </a:solidFill>
                        <a:latin typeface="Cambria Math"/>
                      </a:rPr>
                      <m:t>)</m:t>
                    </m:r>
                  </m:oMath>
                </a14:m>
                <a:r>
                  <a:rPr lang="en-GB" dirty="0" smtClean="0">
                    <a:solidFill>
                      <a:schemeClr val="accent4"/>
                    </a:solidFill>
                  </a:rPr>
                  <a:t>: target values for positive(negative) </a:t>
                </a:r>
                <a14:m>
                  <m:oMath xmlns:m="http://schemas.openxmlformats.org/officeDocument/2006/math">
                    <m:r>
                      <a:rPr lang="en-GB" i="1">
                        <a:solidFill>
                          <a:schemeClr val="accent4"/>
                        </a:solidFill>
                        <a:latin typeface="Cambria Math"/>
                      </a:rPr>
                      <m:t>(</m:t>
                    </m:r>
                    <m:r>
                      <a:rPr lang="en-GB" i="1">
                        <a:solidFill>
                          <a:schemeClr val="accent4"/>
                        </a:solidFill>
                        <a:latin typeface="Cambria Math"/>
                      </a:rPr>
                      <m:t>𝑤</m:t>
                    </m:r>
                    <m:r>
                      <a:rPr lang="en-GB" i="1">
                        <a:solidFill>
                          <a:schemeClr val="accent4"/>
                        </a:solidFill>
                        <a:latin typeface="Cambria Math"/>
                      </a:rPr>
                      <m:t>,</m:t>
                    </m:r>
                    <m:r>
                      <a:rPr lang="en-GB" i="1">
                        <a:solidFill>
                          <a:schemeClr val="accent4"/>
                        </a:solidFill>
                        <a:latin typeface="Cambria Math"/>
                      </a:rPr>
                      <m:t>𝑐</m:t>
                    </m:r>
                    <m:r>
                      <a:rPr lang="en-GB" i="1">
                        <a:solidFill>
                          <a:schemeClr val="accent4"/>
                        </a:solidFill>
                        <a:latin typeface="Cambria Math"/>
                      </a:rPr>
                      <m:t>)</m:t>
                    </m:r>
                  </m:oMath>
                </a14:m>
                <a:r>
                  <a:rPr lang="en-GB" dirty="0">
                    <a:solidFill>
                      <a:schemeClr val="accent4"/>
                    </a:solidFill>
                  </a:rPr>
                  <a:t> </a:t>
                </a:r>
                <a:r>
                  <a:rPr lang="en-GB" dirty="0" smtClean="0">
                    <a:solidFill>
                      <a:schemeClr val="accent4"/>
                    </a:solidFill>
                  </a:rPr>
                  <a:t>pairs</a:t>
                </a:r>
                <a:endParaRPr lang="en-GB" dirty="0">
                  <a:solidFill>
                    <a:schemeClr val="accent4"/>
                  </a:solidFill>
                </a:endParaRP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25" t="-1129"/>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8</a:t>
            </a:fld>
            <a:endParaRPr lang="en-GB"/>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204864"/>
            <a:ext cx="68865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547664" y="2708920"/>
            <a:ext cx="864096" cy="21602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2195736" y="2257425"/>
            <a:ext cx="432048" cy="37948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5652120" y="2290713"/>
            <a:ext cx="432048" cy="37948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742928" y="2290712"/>
            <a:ext cx="432048" cy="37948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226920" y="2290712"/>
            <a:ext cx="326280" cy="37948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3387848" y="2286521"/>
            <a:ext cx="752103" cy="3794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6763556" y="2286520"/>
            <a:ext cx="752103" cy="3794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2645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Difficulties to Optimize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Time complexity</a:t>
                </a:r>
              </a:p>
              <a:p>
                <a:endParaRPr lang="en-GB" dirty="0"/>
              </a:p>
              <a:p>
                <a:endParaRPr lang="en-GB" dirty="0" smtClean="0"/>
              </a:p>
              <a:p>
                <a:endParaRPr lang="en-GB" dirty="0"/>
              </a:p>
              <a:p>
                <a:pPr lvl="1"/>
                <a14:m>
                  <m:oMath xmlns:m="http://schemas.openxmlformats.org/officeDocument/2006/math">
                    <m:r>
                      <a:rPr lang="en-GB" b="0" i="1" smtClean="0">
                        <a:latin typeface="Cambria Math"/>
                      </a:rPr>
                      <m:t>𝑂</m:t>
                    </m:r>
                    <m:r>
                      <a:rPr lang="en-GB" b="0" i="1" smtClean="0">
                        <a:latin typeface="Cambria Math"/>
                      </a:rPr>
                      <m:t>(</m:t>
                    </m:r>
                    <m:sSup>
                      <m:sSupPr>
                        <m:ctrlPr>
                          <a:rPr lang="en-GB" b="0" i="1" smtClean="0">
                            <a:latin typeface="Cambria Math" charset="0"/>
                          </a:rPr>
                        </m:ctrlPr>
                      </m:sSupPr>
                      <m:e>
                        <m:r>
                          <a:rPr lang="en-GB" b="0" i="1" smtClean="0">
                            <a:latin typeface="Cambria Math"/>
                          </a:rPr>
                          <m:t>|</m:t>
                        </m:r>
                        <m:r>
                          <a:rPr lang="en-GB" b="0" i="1" smtClean="0">
                            <a:latin typeface="Cambria Math"/>
                          </a:rPr>
                          <m:t>𝑉</m:t>
                        </m:r>
                        <m:r>
                          <a:rPr lang="en-GB" b="0" i="1" smtClean="0">
                            <a:latin typeface="Cambria Math"/>
                          </a:rPr>
                          <m:t>|</m:t>
                        </m:r>
                      </m:e>
                      <m:sup>
                        <m:r>
                          <a:rPr lang="en-GB" b="0" i="1" smtClean="0">
                            <a:latin typeface="Cambria Math"/>
                          </a:rPr>
                          <m:t>2</m:t>
                        </m:r>
                      </m:sup>
                    </m:sSup>
                    <m:r>
                      <a:rPr lang="en-GB" b="0" i="1" smtClean="0">
                        <a:latin typeface="Cambria Math"/>
                      </a:rPr>
                      <m:t>𝑘</m:t>
                    </m:r>
                    <m:r>
                      <a:rPr lang="en-GB" b="0" i="1" smtClean="0">
                        <a:latin typeface="Cambria Math"/>
                      </a:rPr>
                      <m:t>)</m:t>
                    </m:r>
                  </m:oMath>
                </a14:m>
                <a:r>
                  <a:rPr lang="en-GB" dirty="0" smtClean="0"/>
                  <a:t> : easily reach tens of billions (e.g., with a 100K vocabulary, </a:t>
                </a:r>
                <a14:m>
                  <m:oMath xmlns:m="http://schemas.openxmlformats.org/officeDocument/2006/math">
                    <m:sSup>
                      <m:sSupPr>
                        <m:ctrlPr>
                          <a:rPr lang="en-GB" i="1">
                            <a:latin typeface="Cambria Math" charset="0"/>
                          </a:rPr>
                        </m:ctrlPr>
                      </m:sSupPr>
                      <m:e>
                        <m:r>
                          <a:rPr lang="en-GB" i="1">
                            <a:latin typeface="Cambria Math"/>
                          </a:rPr>
                          <m:t>|</m:t>
                        </m:r>
                        <m:r>
                          <a:rPr lang="en-GB" i="1">
                            <a:latin typeface="Cambria Math"/>
                          </a:rPr>
                          <m:t>𝑉</m:t>
                        </m:r>
                        <m:r>
                          <a:rPr lang="en-GB" i="1">
                            <a:latin typeface="Cambria Math"/>
                          </a:rPr>
                          <m:t>|</m:t>
                        </m:r>
                      </m:e>
                      <m:sup>
                        <m:r>
                          <a:rPr lang="en-GB" i="1">
                            <a:latin typeface="Cambria Math"/>
                          </a:rPr>
                          <m:t>2</m:t>
                        </m:r>
                      </m:sup>
                    </m:sSup>
                  </m:oMath>
                </a14:m>
                <a:r>
                  <a:rPr lang="en-GB" dirty="0" smtClean="0"/>
                  <a:t> reaches 10 billion, </a:t>
                </a:r>
                <a14:m>
                  <m:oMath xmlns:m="http://schemas.openxmlformats.org/officeDocument/2006/math">
                    <m:r>
                      <a:rPr lang="en-GB" i="1">
                        <a:latin typeface="Cambria Math"/>
                      </a:rPr>
                      <m:t>𝑘</m:t>
                    </m:r>
                  </m:oMath>
                </a14:m>
                <a:r>
                  <a:rPr lang="en-GB" dirty="0" smtClean="0"/>
                  <a:t>: embedding size)</a:t>
                </a:r>
              </a:p>
              <a:p>
                <a:pPr marL="457200" lvl="1" indent="0">
                  <a:buNone/>
                </a:pPr>
                <a:r>
                  <a:rPr lang="en-GB" sz="3600" dirty="0" smtClean="0"/>
                  <a:t>A more efficient training algorithm needs to be developed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r="-3240"/>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9</a:t>
            </a:fld>
            <a:endParaRPr lang="en-GB"/>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844824"/>
            <a:ext cx="6762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787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6503</TotalTime>
  <Words>2578</Words>
  <Application>Microsoft Macintosh PowerPoint</Application>
  <PresentationFormat>全屏显示(4:3)</PresentationFormat>
  <Paragraphs>615</Paragraphs>
  <Slides>28</Slides>
  <Notes>26</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Calibri</vt:lpstr>
      <vt:lpstr>Cambria Math</vt:lpstr>
      <vt:lpstr>Microsoft Sans Serif</vt:lpstr>
      <vt:lpstr>宋体</vt:lpstr>
      <vt:lpstr>Arial</vt:lpstr>
      <vt:lpstr>Office Theme</vt:lpstr>
      <vt:lpstr>PowerPoint 演示文稿</vt:lpstr>
      <vt:lpstr>Word Representations</vt:lpstr>
      <vt:lpstr>Learning word embedding</vt:lpstr>
      <vt:lpstr>Learning word embedding</vt:lpstr>
      <vt:lpstr>Limitations</vt:lpstr>
      <vt:lpstr>Motivations</vt:lpstr>
      <vt:lpstr>Contributions</vt:lpstr>
      <vt:lpstr>Loss function for all data</vt:lpstr>
      <vt:lpstr>Difficulties to Optimize </vt:lpstr>
      <vt:lpstr>Difficulties to Optimize </vt:lpstr>
      <vt:lpstr>Loss Partition</vt:lpstr>
      <vt:lpstr>Product Decouple</vt:lpstr>
      <vt:lpstr>Product Decouple</vt:lpstr>
      <vt:lpstr>Product Decouple</vt:lpstr>
      <vt:lpstr>Product Decouple</vt:lpstr>
      <vt:lpstr>Product Decouple</vt:lpstr>
      <vt:lpstr>Efficient training</vt:lpstr>
      <vt:lpstr>Experiments</vt:lpstr>
      <vt:lpstr>Experiments</vt:lpstr>
      <vt:lpstr>Experiments</vt:lpstr>
      <vt:lpstr>Experiments</vt:lpstr>
      <vt:lpstr>Experiments</vt:lpstr>
      <vt:lpstr>Experiments</vt:lpstr>
      <vt:lpstr>Experiments</vt:lpstr>
      <vt:lpstr>Experiments</vt:lpstr>
      <vt:lpstr>Experiments</vt:lpstr>
      <vt:lpstr>Conclusion&amp;Future works</vt:lpstr>
      <vt:lpstr>Thank you</vt:lpstr>
    </vt:vector>
  </TitlesOfParts>
  <Company>University of Glasgow</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Marshall</dc:creator>
  <cp:lastModifiedBy>Microsoft Office 用户</cp:lastModifiedBy>
  <cp:revision>215</cp:revision>
  <cp:lastPrinted>2012-07-31T13:49:26Z</cp:lastPrinted>
  <dcterms:created xsi:type="dcterms:W3CDTF">2012-07-30T10:14:59Z</dcterms:created>
  <dcterms:modified xsi:type="dcterms:W3CDTF">2018-07-17T05:16:38Z</dcterms:modified>
</cp:coreProperties>
</file>