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9"/>
  </p:notesMasterIdLst>
  <p:handoutMasterIdLst>
    <p:handoutMasterId r:id="rId20"/>
  </p:handoutMasterIdLst>
  <p:sldIdLst>
    <p:sldId id="682" r:id="rId2"/>
    <p:sldId id="734" r:id="rId3"/>
    <p:sldId id="736" r:id="rId4"/>
    <p:sldId id="735" r:id="rId5"/>
    <p:sldId id="738" r:id="rId6"/>
    <p:sldId id="739" r:id="rId7"/>
    <p:sldId id="740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50" r:id="rId16"/>
    <p:sldId id="751" r:id="rId17"/>
    <p:sldId id="724" r:id="rId18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02E5E8-DB02-4949-9C42-89D66CC39B47}">
          <p14:sldIdLst>
            <p14:sldId id="682"/>
            <p14:sldId id="734"/>
            <p14:sldId id="736"/>
            <p14:sldId id="735"/>
            <p14:sldId id="738"/>
            <p14:sldId id="739"/>
            <p14:sldId id="740"/>
            <p14:sldId id="742"/>
            <p14:sldId id="743"/>
            <p14:sldId id="744"/>
            <p14:sldId id="745"/>
            <p14:sldId id="746"/>
            <p14:sldId id="747"/>
            <p14:sldId id="748"/>
            <p14:sldId id="750"/>
            <p14:sldId id="751"/>
            <p14:sldId id="72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D3AA"/>
    <a:srgbClr val="7963A9"/>
    <a:srgbClr val="DE5C1C"/>
    <a:srgbClr val="800000"/>
    <a:srgbClr val="FFFF00"/>
    <a:srgbClr val="8EB4E3"/>
    <a:srgbClr val="7030A0"/>
    <a:srgbClr val="00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3" autoAdjust="0"/>
    <p:restoredTop sz="76677" autoAdjust="0"/>
  </p:normalViewPr>
  <p:slideViewPr>
    <p:cSldViewPr>
      <p:cViewPr>
        <p:scale>
          <a:sx n="76" d="100"/>
          <a:sy n="76" d="100"/>
        </p:scale>
        <p:origin x="-712" y="-4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518B2-149A-4E7A-AF70-77163BF68859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A8FB-512C-4FEF-96F9-2290D3D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2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9/7/18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everyone.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conference,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behalf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authors.</a:t>
            </a:r>
            <a:r>
              <a:rPr lang="zh-CN" altLang="en-US" dirty="0" smtClean="0"/>
              <a:t> </a:t>
            </a:r>
            <a:r>
              <a:rPr lang="en-US" altLang="zh-CN" dirty="0" smtClean="0"/>
              <a:t>I’m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Dingtao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PhD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Tsinghua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university.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perform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experiments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datasets, Yelp and </a:t>
            </a:r>
            <a:r>
              <a:rPr lang="en-US" altLang="zh-CN" baseline="0" dirty="0" err="1" smtClean="0"/>
              <a:t>Gowalla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statistics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after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necessary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filtering.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Both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datasets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casted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implicit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feedback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employ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Bayesian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personalized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ranking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objective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function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optimize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defTabSz="914318">
              <a:defRPr/>
            </a:pP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employ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leave-one-out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protocol,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holding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latest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interaction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testing,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ranking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testing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interaction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among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999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negative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instances.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ranking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evaluated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NDCG.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30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r>
              <a:rPr lang="en-US" altLang="zh-CN" baseline="0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baselines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compared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MLP,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JRL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NueMF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recommender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22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performance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comparison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results.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column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average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improvement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ConvNCF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over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baselines.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overall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trend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ConvNCF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performs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best,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followed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NeuMF</a:t>
            </a:r>
            <a:r>
              <a:rPr lang="zh-CN" altLang="zh-CN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JRL.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strong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performance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ConvNCF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demonstrates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usefulness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relations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collaborative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filtering.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0" marR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Moreover,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although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MLP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strong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representation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power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theory,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practically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difficult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well.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performance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level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ConvNCF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outperforms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element-wise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35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Lastly,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ConvNCF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ONCF-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-layer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ConvNCF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outperforms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ONCF-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significantly,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fluctuations.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73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summarize,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propose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new neural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framework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for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CF, which explicitly captures pairwise correlations between embedding dimensions with outer product.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We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propose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a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new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model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under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the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framework,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named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err="1" smtClean="0">
                <a:latin typeface="+mn-lt"/>
                <a:cs typeface="Calibri"/>
              </a:rPr>
              <a:t>ConvNCF</a:t>
            </a:r>
            <a:r>
              <a:rPr lang="en-US" altLang="zh-CN" sz="1200" dirty="0" smtClean="0">
                <a:latin typeface="+mn-lt"/>
                <a:cs typeface="Calibri"/>
              </a:rPr>
              <a:t>,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which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uses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CNN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as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hidden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layers.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Extensive experiments show effectives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of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ONCF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framework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and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err="1" smtClean="0">
                <a:latin typeface="+mn-lt"/>
                <a:cs typeface="Calibri"/>
              </a:rPr>
              <a:t>ConvNCF</a:t>
            </a:r>
            <a:r>
              <a:rPr lang="en-US" altLang="zh-CN" sz="1200" dirty="0" smtClean="0">
                <a:latin typeface="+mn-lt"/>
                <a:cs typeface="Calibri"/>
              </a:rPr>
              <a:t> method.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endParaRPr lang="en-US" altLang="zh-CN" sz="1200" dirty="0" smtClean="0">
              <a:latin typeface="+mn-lt"/>
              <a:cs typeface="Calibri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1200" dirty="0" smtClean="0">
                <a:latin typeface="+mn-lt"/>
                <a:cs typeface="Calibri"/>
              </a:rPr>
              <a:t>In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future,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we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will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explore more advanced CNN models to further explore the potentials of our ONCF framework.</a:t>
            </a:r>
            <a:r>
              <a:rPr lang="zh-CN" altLang="zh-CN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Also,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we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plan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to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extend ONCF to content-based recommendation scenarios,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e.g.,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E-commerce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products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that</a:t>
            </a:r>
            <a:r>
              <a:rPr lang="zh-CN" altLang="en-US" sz="1200" smtClean="0">
                <a:latin typeface="+mn-lt"/>
                <a:cs typeface="Calibri"/>
              </a:rPr>
              <a:t> </a:t>
            </a:r>
            <a:r>
              <a:rPr lang="en-US" altLang="zh-CN" sz="1200" smtClean="0">
                <a:latin typeface="+mn-lt"/>
                <a:cs typeface="Calibri"/>
              </a:rPr>
              <a:t>have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image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and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textual</a:t>
            </a:r>
            <a:r>
              <a:rPr lang="zh-CN" altLang="en-US" sz="1200" dirty="0" smtClean="0">
                <a:latin typeface="+mn-lt"/>
                <a:cs typeface="Calibri"/>
              </a:rPr>
              <a:t> </a:t>
            </a:r>
            <a:r>
              <a:rPr lang="en-US" altLang="zh-CN" sz="1200" dirty="0" smtClean="0">
                <a:latin typeface="+mn-lt"/>
                <a:cs typeface="Calibri"/>
              </a:rPr>
              <a:t>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64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</a:t>
            </a:r>
            <a:r>
              <a:rPr lang="zh-CN" altLang="en-US" dirty="0" smtClean="0"/>
              <a:t> </a:t>
            </a:r>
            <a:r>
              <a:rPr lang="en-US" altLang="zh-CN" baseline="0" dirty="0" smtClean="0"/>
              <a:t>cited in this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1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 you</a:t>
            </a:r>
            <a:r>
              <a:rPr lang="en-US" altLang="zh-CN" baseline="0" dirty="0" smtClean="0"/>
              <a:t> all!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3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Recommender systems have now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become a core service and a major monetization tool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many customer-oriented systems. </a:t>
            </a:r>
          </a:p>
          <a:p>
            <a:pPr marL="0" marR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factorization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prevalent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filtering,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simpleness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effectivenss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perspective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[next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9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r>
              <a:rPr lang="en-US" altLang="zh-CN" baseline="0" dirty="0" smtClean="0"/>
              <a:t>Then</a:t>
            </a:r>
            <a:r>
              <a:rPr lang="zh-CN" altLang="en-US" baseline="0" dirty="0" smtClean="0"/>
              <a:t>,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</a:t>
            </a:r>
            <a:r>
              <a:rPr lang="zh-CN" altLang="en-US" baseline="0" dirty="0" smtClean="0"/>
              <a:t>-</a:t>
            </a:r>
            <a:r>
              <a:rPr lang="en-US" altLang="zh-CN" baseline="0" dirty="0" smtClean="0"/>
              <a:t>item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interaction,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y_{</a:t>
            </a:r>
            <a:r>
              <a:rPr lang="en-US" altLang="zh-CN" baseline="0" dirty="0" err="1" smtClean="0"/>
              <a:t>ui</a:t>
            </a:r>
            <a:r>
              <a:rPr lang="en-US" altLang="zh-CN" baseline="0" dirty="0" smtClean="0"/>
              <a:t>},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estimated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inner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product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between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[next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page]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Since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proposed,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variants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developed.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perspective,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MF,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extends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interaction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function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deep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learning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perspective,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besides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traditional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pairwise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learning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BPR,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adversarial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training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recently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applied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pairwise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ranking.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[next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page]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4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r>
              <a:rPr lang="en-US" altLang="zh-CN" baseline="0" dirty="0" smtClean="0"/>
              <a:t>Clearly,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applies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inner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product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interact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score.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operation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inner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product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right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figure,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implicitly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assumes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dimensions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independent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other.</a:t>
            </a:r>
            <a:r>
              <a:rPr lang="zh-CN" altLang="en-US" baseline="0" dirty="0" smtClean="0"/>
              <a:t> </a:t>
            </a:r>
            <a:r>
              <a:rPr lang="zh-CN" altLang="zh-CN" baseline="0" dirty="0" smtClean="0"/>
              <a:t>[</a:t>
            </a:r>
            <a:r>
              <a:rPr lang="en-US" altLang="zh-CN" baseline="0" dirty="0" smtClean="0"/>
              <a:t>Click]</a:t>
            </a:r>
          </a:p>
          <a:p>
            <a:pPr defTabSz="914318">
              <a:defRPr/>
            </a:pPr>
            <a:r>
              <a:rPr lang="en-US" altLang="zh-CN" baseline="0" dirty="0" smtClean="0"/>
              <a:t>However</a:t>
            </a:r>
            <a:r>
              <a:rPr lang="zh-CN" altLang="en-US" baseline="0" dirty="0" smtClean="0"/>
              <a:t>,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implicit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assumption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impractical,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dimensions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interpreted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certain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properties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items,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necessarily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independent.</a:t>
            </a:r>
            <a:r>
              <a:rPr lang="zh-CN" altLang="en-US" baseline="0" dirty="0" smtClean="0"/>
              <a:t> </a:t>
            </a:r>
            <a:r>
              <a:rPr lang="zh-CN" altLang="zh-CN" baseline="0" dirty="0" smtClean="0"/>
              <a:t>[</a:t>
            </a:r>
            <a:r>
              <a:rPr lang="en-US" altLang="zh-CN" baseline="0" dirty="0" smtClean="0"/>
              <a:t>Click]</a:t>
            </a:r>
          </a:p>
          <a:p>
            <a:pPr defTabSz="914318">
              <a:defRPr/>
            </a:pPr>
            <a:r>
              <a:rPr lang="en-US" altLang="zh-CN" baseline="0" dirty="0" smtClean="0"/>
              <a:t>Although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DNN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learn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interaction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function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however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merge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typically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element-wise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product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concatenation.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design,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relations</a:t>
            </a:r>
            <a:r>
              <a:rPr lang="zh-CN" altLang="en-US" baseline="0" dirty="0" smtClean="0"/>
              <a:t>,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correlations,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among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dimensions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explicit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modeled.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</a:t>
            </a:r>
            <a:r>
              <a:rPr lang="zh-CN" altLang="en-US" baseline="0" dirty="0" smtClean="0"/>
              <a:t>,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Neighbor-based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NCF,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auto-</a:t>
            </a:r>
            <a:r>
              <a:rPr lang="en-US" altLang="zh-CN" baseline="0" dirty="0" err="1" smtClean="0"/>
              <a:t>eoncoder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[next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page]</a:t>
            </a:r>
          </a:p>
          <a:p>
            <a:pPr defTabSz="914318">
              <a:defRPr/>
            </a:pP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1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aim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relations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between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dimensions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achieve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performance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recommendation.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defTabSz="914318">
              <a:defRPr/>
            </a:pPr>
            <a:r>
              <a:rPr lang="en-US" altLang="zh-CN" baseline="0" dirty="0" smtClean="0"/>
              <a:t>Next,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proposed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method,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ideas:</a:t>
            </a:r>
          </a:p>
          <a:p>
            <a:pPr marL="228600" indent="-228600" defTabSz="914318">
              <a:buAutoNum type="arabicPeriod"/>
              <a:defRPr/>
            </a:pPr>
            <a:r>
              <a:rPr lang="en-US" altLang="zh-CN" baseline="0" dirty="0" smtClean="0"/>
              <a:t>Using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production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explicitly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pairwise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relations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between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dimensions.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228600" indent="-228600" defTabSz="914318">
              <a:buAutoNum type="arabicPeriod"/>
              <a:defRPr/>
            </a:pPr>
            <a:r>
              <a:rPr lang="en-US" altLang="zh-CN" baseline="0" dirty="0" smtClean="0"/>
              <a:t>Using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Convolution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outer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product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matrix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extract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reweight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signals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prediction.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4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2-dimension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pairwise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[Click]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E_{k,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2}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Moreover,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diagonal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enriches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interactions.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[next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page]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Above the interaction map 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 hidden layers,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aim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extract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useful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signal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interaction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prediction.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straightforward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solution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hidden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layers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multi-layer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perception</a:t>
            </a:r>
            <a:r>
              <a:rPr lang="zh-CN" altLang="en-US" baseline="0" dirty="0" smtClean="0"/>
              <a:t>. </a:t>
            </a:r>
            <a:r>
              <a:rPr lang="en-US" altLang="zh-CN" baseline="0" dirty="0" smtClean="0"/>
              <a:t>However</a:t>
            </a:r>
            <a:r>
              <a:rPr lang="zh-CN" altLang="en-US" baseline="0" dirty="0" smtClean="0"/>
              <a:t>,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result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parameters,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because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interaction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K\times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denotes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embedding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size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usually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hundreds.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such,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neurons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interaction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easily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thousands</a:t>
            </a:r>
            <a:r>
              <a:rPr lang="zh-CN" altLang="en-US" baseline="0" dirty="0" smtClean="0"/>
              <a:t>. </a:t>
            </a:r>
            <a:r>
              <a:rPr lang="en-US" altLang="zh-CN" baseline="0" dirty="0" smtClean="0"/>
              <a:t>Building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MLP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parameters,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require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large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memories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,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large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training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learn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well.</a:t>
            </a:r>
            <a:r>
              <a:rPr lang="zh-CN" altLang="en-US" baseline="0" dirty="0" smtClean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9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address the drawback of MLP, we propose to employ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locally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 CNN as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extract interaction features,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parameters.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apply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6-layer hierarchical tower structure,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layer integrates more information from larger area. For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recursive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aggregates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Moreover,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thousand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magnitudes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performance.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[next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0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424" y="2247008"/>
            <a:ext cx="103632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1" y="4581128"/>
            <a:ext cx="85344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" y="0"/>
            <a:ext cx="12188425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3392" y="6356351"/>
            <a:ext cx="28448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6"/>
            <a:ext cx="12192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7" y="6089097"/>
            <a:ext cx="215475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5" y="2276873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435" y="3861050"/>
            <a:ext cx="103632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thub.com/duxy-me/ConvNC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5720" y="130627"/>
            <a:ext cx="5760640" cy="108012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NUS-Tsinghua Centre for Extreme Search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/>
            </a:r>
            <a:b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</a:br>
            <a:r>
              <a:rPr lang="en-SG" altLang="zh-CN" sz="1200" b="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A Joint Research Collaboration Between NUS &amp; Tsinghua University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83431" y="3918256"/>
            <a:ext cx="10225136" cy="275110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Xiangnan </a:t>
            </a:r>
            <a:r>
              <a:rPr lang="en-US" altLang="zh-CN" sz="2400" dirty="0" smtClean="0"/>
              <a:t>He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, </a:t>
            </a:r>
            <a:r>
              <a:rPr lang="en-US" altLang="zh-CN" sz="2400" dirty="0" err="1"/>
              <a:t>Xiaoyu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Du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Xiang </a:t>
            </a:r>
            <a:r>
              <a:rPr lang="en-US" altLang="zh-CN" sz="2400" dirty="0" smtClean="0"/>
              <a:t>Wang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, </a:t>
            </a:r>
          </a:p>
          <a:p>
            <a:r>
              <a:rPr lang="en-US" altLang="zh-CN" sz="2400" dirty="0" err="1" smtClean="0"/>
              <a:t>Feng</a:t>
            </a:r>
            <a:r>
              <a:rPr lang="en-US" altLang="zh-CN" sz="2400" dirty="0" smtClean="0"/>
              <a:t> Tian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, </a:t>
            </a:r>
            <a:r>
              <a:rPr lang="en-US" altLang="zh-CN" sz="2400" dirty="0" err="1"/>
              <a:t>Jinhui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Tang</a:t>
            </a:r>
            <a:r>
              <a:rPr lang="en-US" altLang="zh-CN" sz="2400" baseline="30000" dirty="0" smtClean="0"/>
              <a:t>4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Tat-</a:t>
            </a:r>
            <a:r>
              <a:rPr lang="en-US" altLang="zh-CN" sz="2400" dirty="0" err="1"/>
              <a:t>Seng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Chua</a:t>
            </a:r>
            <a:r>
              <a:rPr lang="en-US" altLang="zh-CN" sz="2400" baseline="30000" dirty="0" smtClean="0"/>
              <a:t>1</a:t>
            </a:r>
            <a:endParaRPr lang="en-US" altLang="zh-CN" sz="2000" baseline="30000" dirty="0" smtClean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endParaRPr lang="zh-CN" altLang="en-US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CN" sz="1800" dirty="0" smtClean="0"/>
              <a:t>1</a:t>
            </a:r>
            <a:r>
              <a:rPr lang="zh-CN" altLang="en-US" sz="1800" dirty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National </a:t>
            </a:r>
            <a:r>
              <a:rPr lang="en-US" altLang="zh-CN" sz="1800" dirty="0"/>
              <a:t>University of </a:t>
            </a:r>
            <a:r>
              <a:rPr lang="en-US" altLang="zh-CN" sz="1800" dirty="0" smtClean="0"/>
              <a:t>Singapore 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CN" sz="1800" dirty="0" smtClean="0"/>
              <a:t>2: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Chengdu </a:t>
            </a:r>
            <a:r>
              <a:rPr lang="en-US" altLang="zh-CN" sz="1800" dirty="0"/>
              <a:t>University of Information </a:t>
            </a:r>
            <a:r>
              <a:rPr lang="en-US" altLang="zh-CN" sz="1800" dirty="0" smtClean="0"/>
              <a:t>Technology</a:t>
            </a:r>
            <a:endParaRPr lang="zh-CN" altLang="en-US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CN" sz="1800" dirty="0" smtClean="0"/>
              <a:t>3: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Northeast </a:t>
            </a:r>
            <a:r>
              <a:rPr lang="en-US" altLang="zh-CN" sz="1800" dirty="0"/>
              <a:t>Petroleum </a:t>
            </a:r>
            <a:r>
              <a:rPr lang="en-US" altLang="zh-CN" sz="1800" dirty="0" smtClean="0"/>
              <a:t>University </a:t>
            </a:r>
            <a:endParaRPr lang="en-US" altLang="zh-CN" sz="18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CN" sz="1800" dirty="0" smtClean="0"/>
              <a:t>4: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Nanjing </a:t>
            </a:r>
            <a:r>
              <a:rPr lang="en-US" altLang="zh-CN" sz="1800" dirty="0"/>
              <a:t>University of Science and </a:t>
            </a:r>
            <a:r>
              <a:rPr lang="en-US" altLang="zh-CN" sz="1800" dirty="0" smtClean="0"/>
              <a:t>Technology</a:t>
            </a:r>
            <a:endParaRPr lang="en-US" altLang="zh-CN" sz="1800" dirty="0"/>
          </a:p>
        </p:txBody>
      </p:sp>
      <p:sp>
        <p:nvSpPr>
          <p:cNvPr id="6" name="Rectangle 5"/>
          <p:cNvSpPr/>
          <p:nvPr/>
        </p:nvSpPr>
        <p:spPr>
          <a:xfrm>
            <a:off x="2088073" y="2301007"/>
            <a:ext cx="77523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altLang="zh-CN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Outer Product-based </a:t>
            </a:r>
            <a:endParaRPr lang="en-SG" altLang="zh-CN" sz="3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  <a:p>
            <a:pPr algn="ctr"/>
            <a:r>
              <a:rPr lang="en-SG" altLang="zh-CN" sz="3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Neural </a:t>
            </a:r>
            <a:r>
              <a:rPr lang="en-SG" altLang="zh-CN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Collaborative Filtering</a:t>
            </a:r>
            <a:r>
              <a:rPr lang="en-US" altLang="zh-CN" sz="3800" dirty="0" smtClean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 </a:t>
            </a:r>
          </a:p>
        </p:txBody>
      </p:sp>
      <p:cxnSp>
        <p:nvCxnSpPr>
          <p:cNvPr id="7" name="直线连接符 6"/>
          <p:cNvCxnSpPr/>
          <p:nvPr/>
        </p:nvCxnSpPr>
        <p:spPr>
          <a:xfrm>
            <a:off x="0" y="1196752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599785"/>
            <a:ext cx="2335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pic>
        <p:nvPicPr>
          <p:cNvPr id="12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7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97684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kern="0" dirty="0" smtClean="0">
                <a:solidFill>
                  <a:schemeClr val="bg1"/>
                </a:solidFill>
              </a:rPr>
              <a:t>Experimental Settings</a:t>
            </a:r>
            <a:endParaRPr lang="en-US" altLang="zh-CN" sz="3200" b="1" kern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95400" y="1519808"/>
            <a:ext cx="10873208" cy="514955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altLang="zh-CN" dirty="0" smtClean="0">
                <a:latin typeface="Calibri"/>
                <a:cs typeface="Calibri"/>
              </a:rPr>
              <a:t>Datasets</a:t>
            </a:r>
          </a:p>
          <a:p>
            <a:pPr lvl="1"/>
            <a:r>
              <a:rPr lang="en-US" altLang="zh-CN" sz="2600" dirty="0" smtClean="0">
                <a:latin typeface="Calibri"/>
                <a:cs typeface="Calibri"/>
              </a:rPr>
              <a:t>Yelp: 25,815 </a:t>
            </a:r>
            <a:r>
              <a:rPr lang="en-US" altLang="zh-CN" sz="2600" dirty="0">
                <a:latin typeface="Calibri"/>
                <a:cs typeface="Calibri"/>
              </a:rPr>
              <a:t>users, 25,677 items, and 730,791 </a:t>
            </a:r>
            <a:r>
              <a:rPr lang="en-US" altLang="zh-CN" sz="2600" dirty="0" smtClean="0">
                <a:latin typeface="Calibri"/>
                <a:cs typeface="Calibri"/>
              </a:rPr>
              <a:t>interactions. </a:t>
            </a:r>
            <a:endParaRPr lang="en-US" altLang="zh-CN" sz="2600" dirty="0">
              <a:latin typeface="Calibri"/>
              <a:cs typeface="Calibri"/>
            </a:endParaRPr>
          </a:p>
          <a:p>
            <a:pPr lvl="1"/>
            <a:r>
              <a:rPr lang="en-US" altLang="zh-CN" sz="2600" dirty="0" err="1" smtClean="0">
                <a:latin typeface="Calibri"/>
                <a:cs typeface="Calibri"/>
              </a:rPr>
              <a:t>Gowalla</a:t>
            </a:r>
            <a:r>
              <a:rPr lang="zh-CN" altLang="zh-CN" sz="2600" dirty="0" smtClean="0">
                <a:latin typeface="Calibri"/>
                <a:cs typeface="Calibri"/>
              </a:rPr>
              <a:t>:</a:t>
            </a:r>
            <a:r>
              <a:rPr lang="zh-CN" altLang="zh-CN" sz="2600" dirty="0">
                <a:latin typeface="Calibri"/>
                <a:cs typeface="Calibri"/>
              </a:rPr>
              <a:t> </a:t>
            </a:r>
            <a:r>
              <a:rPr lang="en-US" altLang="zh-CN" sz="2600" dirty="0" smtClean="0">
                <a:latin typeface="Calibri"/>
                <a:cs typeface="Calibri"/>
              </a:rPr>
              <a:t>54,156 </a:t>
            </a:r>
            <a:r>
              <a:rPr lang="en-US" altLang="zh-CN" sz="2600" dirty="0">
                <a:latin typeface="Calibri"/>
                <a:cs typeface="Calibri"/>
              </a:rPr>
              <a:t>users, 52,400 items, and 1,249,703 interactions. </a:t>
            </a:r>
            <a:endParaRPr lang="en-US" altLang="zh-CN" sz="2600" dirty="0" smtClean="0">
              <a:latin typeface="Calibri"/>
              <a:cs typeface="Calibri"/>
            </a:endParaRPr>
          </a:p>
          <a:p>
            <a:pPr>
              <a:buFont typeface="Wingdings" charset="2"/>
              <a:buChar char="Ø"/>
            </a:pPr>
            <a:r>
              <a:rPr lang="en-US" altLang="zh-CN" dirty="0" smtClean="0">
                <a:latin typeface="Calibri"/>
                <a:cs typeface="Calibri"/>
              </a:rPr>
              <a:t>Protocols</a:t>
            </a:r>
          </a:p>
          <a:p>
            <a:pPr lvl="1"/>
            <a:r>
              <a:rPr lang="en-US" altLang="zh-CN" sz="2600" dirty="0">
                <a:latin typeface="Calibri"/>
                <a:cs typeface="Calibri"/>
              </a:rPr>
              <a:t>Leave-one-out: holdout the latest interaction of each user as the test</a:t>
            </a:r>
          </a:p>
          <a:p>
            <a:pPr lvl="1"/>
            <a:r>
              <a:rPr lang="en-US" altLang="zh-CN" sz="2600" dirty="0" smtClean="0">
                <a:latin typeface="Calibri"/>
                <a:cs typeface="Calibri"/>
              </a:rPr>
              <a:t>Pair 1 testing instance with 999 negative instances</a:t>
            </a:r>
          </a:p>
          <a:p>
            <a:pPr lvl="1"/>
            <a:r>
              <a:rPr lang="en-US" altLang="zh-CN" sz="2600" dirty="0" smtClean="0">
                <a:latin typeface="Calibri"/>
                <a:cs typeface="Calibri"/>
              </a:rPr>
              <a:t>Top-K evaluation: ranking 1 positive vs. 999 negatives. </a:t>
            </a:r>
          </a:p>
          <a:p>
            <a:pPr lvl="1"/>
            <a:r>
              <a:rPr lang="en-US" altLang="zh-CN" sz="2600" dirty="0" smtClean="0">
                <a:latin typeface="Calibri"/>
                <a:cs typeface="Calibri"/>
              </a:rPr>
              <a:t>Ranking lists are evaluated by Hit Ratio and NDCG (@10).</a:t>
            </a:r>
          </a:p>
          <a:p>
            <a:pPr>
              <a:buFont typeface="Wingdings" charset="2"/>
              <a:buChar char="Ø"/>
            </a:pPr>
            <a:r>
              <a:rPr lang="en-US" altLang="zh-CN" dirty="0" smtClean="0">
                <a:latin typeface="Calibri"/>
                <a:cs typeface="Calibri"/>
              </a:rPr>
              <a:t>Loss Function</a:t>
            </a:r>
          </a:p>
          <a:p>
            <a:pPr lvl="1"/>
            <a:r>
              <a:rPr lang="en-US" altLang="zh-CN" sz="2600" dirty="0" smtClean="0">
                <a:latin typeface="Calibri"/>
                <a:cs typeface="Calibri"/>
              </a:rPr>
              <a:t>Bayesian Personalized Ranking </a:t>
            </a:r>
            <a:endParaRPr lang="en-US" altLang="zh-CN"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990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97684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kern="0" dirty="0" smtClean="0">
                <a:solidFill>
                  <a:schemeClr val="bg1"/>
                </a:solidFill>
              </a:rPr>
              <a:t>Baselines</a:t>
            </a:r>
            <a:endParaRPr lang="en-US" altLang="zh-CN" sz="3200" b="1" kern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95400" y="1519808"/>
            <a:ext cx="10873208" cy="5005536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altLang="zh-CN" sz="2800" dirty="0" smtClean="0"/>
              <a:t>MF-BPR </a:t>
            </a:r>
            <a:r>
              <a:rPr lang="en-US" altLang="zh-CN" sz="2800" dirty="0"/>
              <a:t>[</a:t>
            </a:r>
            <a:r>
              <a:rPr lang="en-US" altLang="zh-CN" sz="2800" dirty="0" err="1"/>
              <a:t>Rendle</a:t>
            </a:r>
            <a:r>
              <a:rPr lang="en-US" altLang="zh-CN" sz="2800" dirty="0"/>
              <a:t> </a:t>
            </a:r>
            <a:r>
              <a:rPr lang="en-US" altLang="zh-CN" sz="2800" i="1" dirty="0"/>
              <a:t>et al.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UAI’09] </a:t>
            </a:r>
          </a:p>
          <a:p>
            <a:pPr lvl="1"/>
            <a:r>
              <a:rPr lang="en-US" altLang="zh-CN" sz="2400" dirty="0"/>
              <a:t>Learning MF with a pair-wise classification loss. </a:t>
            </a:r>
          </a:p>
          <a:p>
            <a:pPr>
              <a:buFont typeface="Wingdings" charset="2"/>
              <a:buChar char="Ø"/>
            </a:pPr>
            <a:r>
              <a:rPr lang="en-US" altLang="zh-CN" sz="2800" dirty="0" smtClean="0"/>
              <a:t>MLP </a:t>
            </a:r>
            <a:r>
              <a:rPr lang="en-US" altLang="zh-CN" sz="2800" dirty="0"/>
              <a:t>[He </a:t>
            </a:r>
            <a:r>
              <a:rPr lang="en-US" altLang="zh-CN" sz="2800" i="1" dirty="0"/>
              <a:t>et al.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WWW’17] </a:t>
            </a:r>
          </a:p>
          <a:p>
            <a:pPr lvl="1"/>
            <a:r>
              <a:rPr lang="en-US" altLang="zh-CN" sz="2400" dirty="0"/>
              <a:t>3-layer multi-layer perceptron above user and item </a:t>
            </a:r>
            <a:r>
              <a:rPr lang="en-US" altLang="zh-CN" sz="2400" dirty="0" err="1" smtClean="0"/>
              <a:t>embeddings</a:t>
            </a:r>
            <a:r>
              <a:rPr lang="en-US" altLang="zh-CN" sz="2400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altLang="zh-CN" sz="2800" dirty="0" smtClean="0"/>
              <a:t>JRL [Zhang </a:t>
            </a:r>
            <a:r>
              <a:rPr lang="en-US" altLang="zh-CN" sz="2800" i="1" dirty="0" smtClean="0"/>
              <a:t>et al.</a:t>
            </a:r>
            <a:r>
              <a:rPr lang="en-US" altLang="zh-CN" sz="2800" dirty="0" smtClean="0"/>
              <a:t>, CIKM’17]</a:t>
            </a:r>
          </a:p>
          <a:p>
            <a:pPr lvl="1"/>
            <a:r>
              <a:rPr lang="en-US" altLang="zh-CN" sz="2400" dirty="0" smtClean="0"/>
              <a:t>Multi-layer </a:t>
            </a:r>
            <a:r>
              <a:rPr lang="en-US" altLang="zh-CN" sz="2400" dirty="0"/>
              <a:t>perceptron </a:t>
            </a:r>
            <a:r>
              <a:rPr lang="en-US" altLang="zh-CN" sz="2400" dirty="0" smtClean="0"/>
              <a:t>above </a:t>
            </a:r>
            <a:r>
              <a:rPr lang="en-US" altLang="zh-CN" sz="2400" dirty="0"/>
              <a:t>the element-wise product of </a:t>
            </a:r>
            <a:r>
              <a:rPr lang="en-US" altLang="zh-CN" sz="2400" dirty="0" err="1" smtClean="0"/>
              <a:t>embeddings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>
              <a:buFont typeface="Wingdings" charset="2"/>
              <a:buChar char="Ø"/>
            </a:pPr>
            <a:r>
              <a:rPr lang="en-US" altLang="zh-CN" sz="2800" dirty="0" err="1" smtClean="0"/>
              <a:t>NeuMF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[He </a:t>
            </a:r>
            <a:r>
              <a:rPr lang="en-US" altLang="zh-CN" sz="2800" i="1" dirty="0"/>
              <a:t>et al.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WWW’17]</a:t>
            </a:r>
          </a:p>
          <a:p>
            <a:pPr lvl="1"/>
            <a:r>
              <a:rPr lang="en-US" altLang="zh-CN" sz="2400" dirty="0" smtClean="0"/>
              <a:t>A neural network combining hidden </a:t>
            </a:r>
            <a:r>
              <a:rPr lang="en-US" altLang="zh-CN" sz="2400" dirty="0"/>
              <a:t>layer of </a:t>
            </a:r>
            <a:r>
              <a:rPr lang="en-US" altLang="zh-CN" sz="2400" dirty="0" smtClean="0"/>
              <a:t>MF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MLP.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73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97684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kern="0" dirty="0">
                <a:solidFill>
                  <a:schemeClr val="bg1"/>
                </a:solidFill>
              </a:rPr>
              <a:t>Performance Comparison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13" name="矩形 12"/>
          <p:cNvSpPr/>
          <p:nvPr/>
        </p:nvSpPr>
        <p:spPr>
          <a:xfrm>
            <a:off x="911424" y="4108072"/>
            <a:ext cx="9289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MSY6" charset="0"/>
              </a:rPr>
              <a:t>∗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NimbusRomNo9L" charset="0"/>
              </a:rPr>
              <a:t>indicates that the improvements over all other methods are statistically significant for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MMI9" charset="0"/>
              </a:rPr>
              <a:t>p &lt;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MR9" charset="0"/>
              </a:rPr>
              <a:t>0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MMI9" charset="0"/>
              </a:rPr>
              <a:t>.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MR9" charset="0"/>
              </a:rPr>
              <a:t>05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NimbusRomNo9L" charset="0"/>
              </a:rPr>
              <a:t>. 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360" y="4509120"/>
            <a:ext cx="11112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NimbusRomNo9L" charset="0"/>
              </a:rPr>
              <a:t>Overall Performance: </a:t>
            </a:r>
            <a:r>
              <a:rPr lang="en-US" altLang="zh-CN" sz="2400" b="1" dirty="0" err="1" smtClean="0">
                <a:latin typeface="NimbusRomNo9L" charset="0"/>
              </a:rPr>
              <a:t>ConvNCF</a:t>
            </a:r>
            <a:r>
              <a:rPr lang="en-US" altLang="zh-CN" sz="2400" b="1" dirty="0" smtClean="0">
                <a:latin typeface="NimbusRomNo9L" charset="0"/>
              </a:rPr>
              <a:t> &gt; </a:t>
            </a:r>
            <a:r>
              <a:rPr lang="en-US" altLang="zh-CN" sz="2400" b="1" dirty="0" err="1" smtClean="0">
                <a:latin typeface="NimbusRomNo9L" charset="0"/>
              </a:rPr>
              <a:t>NeuMF</a:t>
            </a:r>
            <a:r>
              <a:rPr lang="en-US" altLang="zh-CN" sz="2000" dirty="0">
                <a:solidFill>
                  <a:prstClr val="white">
                    <a:lumMod val="50000"/>
                  </a:prstClr>
                </a:solidFill>
              </a:rPr>
              <a:t>[</a:t>
            </a:r>
            <a:r>
              <a:rPr lang="nb-NO" altLang="zh-CN" sz="2000" dirty="0">
                <a:solidFill>
                  <a:prstClr val="white">
                    <a:lumMod val="50000"/>
                  </a:prstClr>
                </a:solidFill>
              </a:rPr>
              <a:t>He et al., 2017</a:t>
            </a:r>
            <a:r>
              <a:rPr lang="en-US" altLang="zh-CN" sz="2000" dirty="0">
                <a:solidFill>
                  <a:prstClr val="white">
                    <a:lumMod val="50000"/>
                  </a:prstClr>
                </a:solidFill>
              </a:rPr>
              <a:t>]</a:t>
            </a:r>
            <a:r>
              <a:rPr lang="en-US" altLang="zh-CN" sz="2800" b="1" dirty="0" smtClean="0">
                <a:solidFill>
                  <a:srgbClr val="FF0000"/>
                </a:solidFill>
                <a:latin typeface="NimbusRomNo9L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NimbusRomNo9L" charset="0"/>
              </a:rPr>
              <a:t>&gt; JRL</a:t>
            </a:r>
            <a:r>
              <a:rPr lang="en-US" altLang="zh-CN" sz="2000" dirty="0">
                <a:solidFill>
                  <a:prstClr val="white">
                    <a:lumMod val="50000"/>
                  </a:prstClr>
                </a:solidFill>
              </a:rPr>
              <a:t>[Zhang </a:t>
            </a:r>
            <a:r>
              <a:rPr lang="nb-NO" altLang="zh-CN" sz="2000" dirty="0" smtClean="0">
                <a:solidFill>
                  <a:prstClr val="white">
                    <a:lumMod val="50000"/>
                  </a:prstClr>
                </a:solidFill>
              </a:rPr>
              <a:t>et </a:t>
            </a:r>
            <a:r>
              <a:rPr lang="nb-NO" altLang="zh-CN" sz="2000" dirty="0">
                <a:solidFill>
                  <a:prstClr val="white">
                    <a:lumMod val="50000"/>
                  </a:prstClr>
                </a:solidFill>
              </a:rPr>
              <a:t>al., 2017</a:t>
            </a:r>
            <a:r>
              <a:rPr lang="en-US" altLang="zh-CN" sz="2000" dirty="0">
                <a:solidFill>
                  <a:prstClr val="white">
                    <a:lumMod val="50000"/>
                  </a:prstClr>
                </a:solidFill>
              </a:rPr>
              <a:t>]</a:t>
            </a:r>
            <a:r>
              <a:rPr lang="en-US" altLang="zh-CN" sz="2800" b="1" dirty="0" smtClean="0">
                <a:solidFill>
                  <a:srgbClr val="FF0000"/>
                </a:solidFill>
                <a:latin typeface="NimbusRomNo9L" charset="0"/>
              </a:rPr>
              <a:t> 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 smtClean="0">
              <a:solidFill>
                <a:srgbClr val="FF0000"/>
              </a:solidFill>
              <a:latin typeface="NimbusRomNo9L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NimbusRomNo9L" charset="0"/>
              </a:rPr>
              <a:t>Usefulness</a:t>
            </a:r>
            <a:r>
              <a:rPr lang="zh-CN" altLang="en-US" sz="2400" dirty="0" smtClean="0">
                <a:latin typeface="NimbusRomNo9L" charset="0"/>
              </a:rPr>
              <a:t> </a:t>
            </a:r>
            <a:r>
              <a:rPr lang="en-US" altLang="zh-CN" sz="2400" dirty="0" smtClean="0">
                <a:latin typeface="NimbusRomNo9L" charset="0"/>
              </a:rPr>
              <a:t>of</a:t>
            </a:r>
            <a:r>
              <a:rPr lang="zh-CN" altLang="en-US" sz="2400" dirty="0" smtClean="0">
                <a:latin typeface="NimbusRomNo9L" charset="0"/>
              </a:rPr>
              <a:t> </a:t>
            </a:r>
            <a:r>
              <a:rPr lang="en-US" altLang="zh-CN" sz="2400" dirty="0" smtClean="0">
                <a:latin typeface="NimbusRomNo9L" charset="0"/>
              </a:rPr>
              <a:t>modeling </a:t>
            </a:r>
            <a:r>
              <a:rPr lang="en-US" altLang="zh-CN" sz="2400" dirty="0">
                <a:latin typeface="NimbusRomNo9L" charset="0"/>
              </a:rPr>
              <a:t>the </a:t>
            </a:r>
            <a:r>
              <a:rPr lang="en-US" altLang="zh-CN" sz="2400" dirty="0" smtClean="0">
                <a:latin typeface="NimbusRomNo9L" charset="0"/>
              </a:rPr>
              <a:t>relations</a:t>
            </a:r>
            <a:r>
              <a:rPr lang="zh-CN" altLang="en-US" sz="2400" dirty="0" smtClean="0">
                <a:latin typeface="NimbusRomNo9L" charset="0"/>
              </a:rPr>
              <a:t> </a:t>
            </a:r>
            <a:r>
              <a:rPr lang="en-US" altLang="zh-CN" sz="2400" dirty="0" smtClean="0">
                <a:latin typeface="NimbusRomNo9L" charset="0"/>
              </a:rPr>
              <a:t>of </a:t>
            </a:r>
            <a:r>
              <a:rPr lang="en-US" altLang="zh-CN" sz="2400" dirty="0">
                <a:latin typeface="NimbusRomNo9L" charset="0"/>
              </a:rPr>
              <a:t>embedding </a:t>
            </a:r>
            <a:r>
              <a:rPr lang="en-US" altLang="zh-CN" sz="2400" dirty="0" smtClean="0">
                <a:latin typeface="NimbusRomNo9L" charset="0"/>
              </a:rPr>
              <a:t>dimensions</a:t>
            </a: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 smtClean="0">
                <a:latin typeface="NimbusRomNo9L" charset="0"/>
              </a:rPr>
              <a:t>Training MLP well is practically difficult.</a:t>
            </a:r>
            <a:endParaRPr lang="en-US" altLang="zh-CN" sz="2400" dirty="0">
              <a:latin typeface="NimbusRomNo9L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44" y="1556792"/>
            <a:ext cx="10704512" cy="25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8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97684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kern="0" dirty="0">
                <a:solidFill>
                  <a:schemeClr val="bg1"/>
                </a:solidFill>
              </a:rPr>
              <a:t>Efficacy of Outer </a:t>
            </a:r>
            <a:r>
              <a:rPr lang="en-US" altLang="zh-CN" sz="3200" b="1" kern="0" dirty="0" smtClean="0">
                <a:solidFill>
                  <a:schemeClr val="bg1"/>
                </a:solidFill>
              </a:rPr>
              <a:t>Product</a:t>
            </a:r>
            <a:endParaRPr lang="en-US" altLang="zh-CN" sz="3200" b="1" kern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13" name="矩形 12"/>
          <p:cNvSpPr/>
          <p:nvPr/>
        </p:nvSpPr>
        <p:spPr>
          <a:xfrm>
            <a:off x="695400" y="1484784"/>
            <a:ext cx="11305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Training</a:t>
            </a:r>
            <a:r>
              <a:rPr lang="zh-CN" altLang="en-US" sz="2000" dirty="0" smtClean="0">
                <a:latin typeface="Calibri"/>
                <a:cs typeface="Calibri"/>
              </a:rPr>
              <a:t> </a:t>
            </a:r>
            <a:r>
              <a:rPr lang="en-US" altLang="zh-CN" sz="2000" dirty="0" smtClean="0">
                <a:latin typeface="Calibri"/>
                <a:cs typeface="Calibri"/>
              </a:rPr>
              <a:t>process</a:t>
            </a:r>
            <a:r>
              <a:rPr lang="zh-CN" altLang="en-US" sz="2000" dirty="0" smtClean="0">
                <a:latin typeface="Calibri"/>
                <a:cs typeface="Calibri"/>
              </a:rPr>
              <a:t> </a:t>
            </a:r>
            <a:r>
              <a:rPr lang="en-US" altLang="zh-CN" sz="2000" dirty="0" smtClean="0">
                <a:latin typeface="Calibri"/>
                <a:cs typeface="Calibri"/>
              </a:rPr>
              <a:t>of</a:t>
            </a:r>
            <a:r>
              <a:rPr lang="zh-CN" altLang="en-US" sz="2000" dirty="0" smtClean="0">
                <a:latin typeface="Calibri"/>
                <a:cs typeface="Calibri"/>
              </a:rPr>
              <a:t> </a:t>
            </a:r>
            <a:r>
              <a:rPr lang="en-US" altLang="zh-CN" sz="2000" dirty="0" smtClean="0">
                <a:latin typeface="Calibri"/>
                <a:cs typeface="Calibri"/>
              </a:rPr>
              <a:t>neural</a:t>
            </a:r>
            <a:r>
              <a:rPr lang="zh-CN" altLang="en-US" sz="2000" dirty="0" smtClean="0">
                <a:latin typeface="Calibri"/>
                <a:cs typeface="Calibri"/>
              </a:rPr>
              <a:t> </a:t>
            </a:r>
            <a:r>
              <a:rPr lang="en-US" altLang="zh-CN" sz="2000" dirty="0" smtClean="0">
                <a:latin typeface="Calibri"/>
                <a:cs typeface="Calibri"/>
              </a:rPr>
              <a:t>models</a:t>
            </a:r>
            <a:r>
              <a:rPr lang="zh-CN" altLang="en-US" sz="2000" dirty="0" smtClean="0">
                <a:latin typeface="Calibri"/>
                <a:cs typeface="Calibri"/>
              </a:rPr>
              <a:t> </a:t>
            </a:r>
            <a:r>
              <a:rPr lang="en-US" altLang="zh-CN" sz="2000" dirty="0" smtClean="0">
                <a:latin typeface="Calibri"/>
                <a:cs typeface="Calibri"/>
              </a:rPr>
              <a:t>that</a:t>
            </a:r>
            <a:r>
              <a:rPr lang="zh-CN" altLang="en-US" sz="2000" dirty="0" smtClean="0">
                <a:latin typeface="Calibri"/>
                <a:cs typeface="Calibri"/>
              </a:rPr>
              <a:t> </a:t>
            </a:r>
            <a:r>
              <a:rPr lang="en-US" altLang="zh-CN" sz="2000" dirty="0" smtClean="0">
                <a:latin typeface="Calibri"/>
                <a:cs typeface="Calibri"/>
              </a:rPr>
              <a:t>apply</a:t>
            </a:r>
            <a:r>
              <a:rPr lang="zh-CN" altLang="en-US" sz="2000" dirty="0" smtClean="0">
                <a:latin typeface="Calibri"/>
                <a:cs typeface="Calibri"/>
              </a:rPr>
              <a:t> </a:t>
            </a:r>
            <a:r>
              <a:rPr lang="en-US" altLang="zh-CN" sz="2000" dirty="0" smtClean="0">
                <a:latin typeface="Calibri"/>
                <a:cs typeface="Calibri"/>
              </a:rPr>
              <a:t>different</a:t>
            </a:r>
            <a:r>
              <a:rPr lang="zh-CN" altLang="en-US" sz="2000" dirty="0" smtClean="0">
                <a:latin typeface="Calibri"/>
                <a:cs typeface="Calibri"/>
              </a:rPr>
              <a:t> </a:t>
            </a:r>
            <a:r>
              <a:rPr lang="en-US" altLang="zh-CN" sz="2000" dirty="0" smtClean="0">
                <a:latin typeface="Calibri"/>
                <a:cs typeface="Calibri"/>
              </a:rPr>
              <a:t>operations</a:t>
            </a:r>
            <a:r>
              <a:rPr lang="zh-CN" altLang="en-US" sz="2000" dirty="0" smtClean="0">
                <a:latin typeface="Calibri"/>
                <a:cs typeface="Calibri"/>
              </a:rPr>
              <a:t> </a:t>
            </a:r>
            <a:r>
              <a:rPr lang="en-US" altLang="zh-CN" sz="2000" dirty="0" smtClean="0">
                <a:latin typeface="Calibri"/>
                <a:cs typeface="Calibri"/>
              </a:rPr>
              <a:t>above</a:t>
            </a:r>
            <a:r>
              <a:rPr lang="zh-CN" altLang="en-US" sz="2000" dirty="0" smtClean="0">
                <a:latin typeface="Calibri"/>
                <a:cs typeface="Calibri"/>
              </a:rPr>
              <a:t> </a:t>
            </a:r>
            <a:r>
              <a:rPr lang="en-US" altLang="zh-CN" sz="2000" dirty="0" smtClean="0">
                <a:latin typeface="Calibri"/>
                <a:cs typeface="Calibri"/>
              </a:rPr>
              <a:t>the</a:t>
            </a:r>
            <a:r>
              <a:rPr lang="zh-CN" altLang="en-US" sz="2000" dirty="0" smtClean="0">
                <a:latin typeface="Calibri"/>
                <a:cs typeface="Calibri"/>
              </a:rPr>
              <a:t> </a:t>
            </a:r>
            <a:r>
              <a:rPr lang="en-US" altLang="zh-CN" sz="2000" dirty="0" smtClean="0">
                <a:latin typeface="Calibri"/>
                <a:cs typeface="Calibri"/>
              </a:rPr>
              <a:t>embedding</a:t>
            </a:r>
            <a:r>
              <a:rPr lang="zh-CN" altLang="en-US" sz="2000" dirty="0" smtClean="0">
                <a:latin typeface="Calibri"/>
                <a:cs typeface="Calibri"/>
              </a:rPr>
              <a:t> </a:t>
            </a:r>
            <a:r>
              <a:rPr lang="en-US" altLang="zh-CN" sz="2000" dirty="0" smtClean="0">
                <a:latin typeface="Calibri"/>
                <a:cs typeface="Calibri"/>
              </a:rPr>
              <a:t>layer:</a:t>
            </a:r>
          </a:p>
          <a:p>
            <a:r>
              <a:rPr lang="en-US" altLang="zh-CN" sz="2000" dirty="0" smtClean="0">
                <a:latin typeface="Calibri"/>
                <a:cs typeface="Calibri"/>
              </a:rPr>
              <a:t>-</a:t>
            </a:r>
            <a:r>
              <a:rPr lang="zh-CN" altLang="en-US" sz="2000" dirty="0" smtClean="0">
                <a:latin typeface="Calibri"/>
                <a:cs typeface="Calibri"/>
              </a:rPr>
              <a:t> </a:t>
            </a:r>
            <a:r>
              <a:rPr kumimoji="1" lang="en-US" altLang="zh-CN" sz="2000" dirty="0" err="1">
                <a:solidFill>
                  <a:srgbClr val="7030A0"/>
                </a:solidFill>
              </a:rPr>
              <a:t>ConvNCF</a:t>
            </a:r>
            <a:r>
              <a:rPr kumimoji="1" lang="en-US" altLang="zh-CN" sz="2000" dirty="0">
                <a:solidFill>
                  <a:srgbClr val="7030A0"/>
                </a:solidFill>
              </a:rPr>
              <a:t>:</a:t>
            </a:r>
            <a:r>
              <a:rPr kumimoji="1" lang="zh-CN" altLang="en-US" sz="2000" dirty="0">
                <a:solidFill>
                  <a:srgbClr val="7030A0"/>
                </a:solidFill>
              </a:rPr>
              <a:t> </a:t>
            </a:r>
            <a:r>
              <a:rPr kumimoji="1" lang="en-US" altLang="zh-CN" sz="2000" dirty="0">
                <a:solidFill>
                  <a:srgbClr val="7030A0"/>
                </a:solidFill>
              </a:rPr>
              <a:t>outer</a:t>
            </a:r>
            <a:r>
              <a:rPr kumimoji="1" lang="zh-CN" altLang="en-US" sz="2000" dirty="0">
                <a:solidFill>
                  <a:srgbClr val="7030A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7030A0"/>
                </a:solidFill>
              </a:rPr>
              <a:t>product;</a:t>
            </a:r>
            <a:r>
              <a:rPr kumimoji="1" lang="zh-CN" altLang="en-US" sz="2000" dirty="0" smtClean="0">
                <a:solidFill>
                  <a:srgbClr val="7030A0"/>
                </a:solidFill>
              </a:rPr>
              <a:t> </a:t>
            </a:r>
            <a:r>
              <a:rPr kumimoji="1" lang="en-US" altLang="zh-CN" sz="2000" dirty="0">
                <a:solidFill>
                  <a:srgbClr val="008000"/>
                </a:solidFill>
              </a:rPr>
              <a:t>GMF:</a:t>
            </a:r>
            <a:r>
              <a:rPr kumimoji="1" lang="zh-CN" altLang="en-US" sz="2000" dirty="0">
                <a:solidFill>
                  <a:srgbClr val="008000"/>
                </a:solidFill>
              </a:rPr>
              <a:t> </a:t>
            </a:r>
            <a:r>
              <a:rPr kumimoji="1" lang="en-US" altLang="zh-CN" sz="2000" dirty="0">
                <a:solidFill>
                  <a:srgbClr val="008000"/>
                </a:solidFill>
              </a:rPr>
              <a:t>element-wise</a:t>
            </a:r>
            <a:r>
              <a:rPr kumimoji="1" lang="zh-CN" altLang="en-US" sz="2000" dirty="0">
                <a:solidFill>
                  <a:srgbClr val="008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8000"/>
                </a:solidFill>
              </a:rPr>
              <a:t>product;</a:t>
            </a:r>
            <a:r>
              <a:rPr kumimoji="1" lang="zh-CN" altLang="en-US" sz="2000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sz="2000" dirty="0">
                <a:solidFill>
                  <a:srgbClr val="000090"/>
                </a:solidFill>
              </a:rPr>
              <a:t>MLP:</a:t>
            </a:r>
            <a:r>
              <a:rPr kumimoji="1" lang="zh-CN" altLang="en-US" sz="2000" dirty="0">
                <a:solidFill>
                  <a:srgbClr val="00009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000090"/>
                </a:solidFill>
              </a:rPr>
              <a:t>concatenation</a:t>
            </a:r>
            <a:r>
              <a:rPr kumimoji="1" lang="zh-CN" altLang="zh-CN" sz="2000" dirty="0" smtClean="0">
                <a:solidFill>
                  <a:srgbClr val="7030A0"/>
                </a:solidFill>
              </a:rPr>
              <a:t>;</a:t>
            </a:r>
            <a:r>
              <a:rPr kumimoji="1" lang="zh-CN" altLang="en-US" sz="2000" dirty="0">
                <a:solidFill>
                  <a:srgbClr val="7030A0"/>
                </a:solidFill>
              </a:rPr>
              <a:t> </a:t>
            </a:r>
            <a:r>
              <a:rPr kumimoji="1"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JRL:</a:t>
            </a:r>
            <a:r>
              <a:rPr kumimoji="1"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element-wise</a:t>
            </a:r>
            <a:r>
              <a:rPr kumimoji="1"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product</a:t>
            </a:r>
            <a:endParaRPr kumimoji="1"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kumimoji="1" lang="en-US" altLang="zh-CN" sz="2000" dirty="0">
              <a:solidFill>
                <a:srgbClr val="008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164508"/>
            <a:ext cx="8910632" cy="371276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33246" y="55743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83432" y="5802845"/>
            <a:ext cx="10964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  <a:latin typeface="NimbusRomNo9L" charset="0"/>
              </a:rPr>
              <a:t>Outer product is a simple but effective</a:t>
            </a:r>
            <a:r>
              <a:rPr lang="zh-CN" altLang="en-US" sz="2200" b="1" dirty="0" smtClean="0">
                <a:solidFill>
                  <a:srgbClr val="FF0000"/>
                </a:solidFill>
                <a:latin typeface="NimbusRomNo9L" charset="0"/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  <a:latin typeface="NimbusRomNo9L" charset="0"/>
              </a:rPr>
              <a:t>merge</a:t>
            </a:r>
            <a:r>
              <a:rPr lang="zh-CN" altLang="en-US" sz="2200" b="1" dirty="0" smtClean="0">
                <a:solidFill>
                  <a:srgbClr val="FF0000"/>
                </a:solidFill>
                <a:latin typeface="NimbusRomNo9L" charset="0"/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  <a:latin typeface="NimbusRomNo9L" charset="0"/>
              </a:rPr>
              <a:t>of user</a:t>
            </a:r>
            <a:r>
              <a:rPr lang="zh-CN" altLang="zh-CN" sz="2200" b="1" dirty="0" smtClean="0">
                <a:solidFill>
                  <a:srgbClr val="FF0000"/>
                </a:solidFill>
                <a:latin typeface="NimbusRomNo9L" charset="0"/>
              </a:rPr>
              <a:t>&amp;</a:t>
            </a:r>
            <a:r>
              <a:rPr lang="en-US" altLang="zh-CN" sz="2200" b="1" dirty="0" smtClean="0">
                <a:solidFill>
                  <a:srgbClr val="FF0000"/>
                </a:solidFill>
                <a:latin typeface="NimbusRomNo9L" charset="0"/>
              </a:rPr>
              <a:t>item</a:t>
            </a:r>
            <a:r>
              <a:rPr lang="zh-CN" altLang="en-US" sz="2200" b="1" dirty="0" smtClean="0">
                <a:solidFill>
                  <a:srgbClr val="FF0000"/>
                </a:solidFill>
                <a:latin typeface="NimbusRomNo9L" charset="0"/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  <a:latin typeface="NimbusRomNo9L" charset="0"/>
              </a:rPr>
              <a:t>embeddings.</a:t>
            </a:r>
          </a:p>
        </p:txBody>
      </p:sp>
    </p:spTree>
    <p:extLst>
      <p:ext uri="{BB962C8B-B14F-4D97-AF65-F5344CB8AC3E}">
        <p14:creationId xmlns:p14="http://schemas.microsoft.com/office/powerpoint/2010/main" val="48176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97684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kern="0" dirty="0" smtClean="0">
                <a:solidFill>
                  <a:schemeClr val="bg1"/>
                </a:solidFill>
              </a:rPr>
              <a:t>Efficacy of CNN </a:t>
            </a:r>
            <a:endParaRPr lang="en-US" altLang="zh-CN" sz="3200" b="1" kern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13" name="矩形 12"/>
          <p:cNvSpPr/>
          <p:nvPr/>
        </p:nvSpPr>
        <p:spPr>
          <a:xfrm>
            <a:off x="747709" y="1582235"/>
            <a:ext cx="10696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NimbusRomNo9L" charset="0"/>
              </a:rPr>
              <a:t>NDCG@10 of using different hidden layers for </a:t>
            </a:r>
            <a:r>
              <a:rPr lang="en-US" altLang="zh-CN" sz="2000" dirty="0" smtClean="0">
                <a:latin typeface="NimbusRomNo9L" charset="0"/>
              </a:rPr>
              <a:t>ONCF: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err="1" smtClean="0">
                <a:solidFill>
                  <a:srgbClr val="0432FF"/>
                </a:solidFill>
                <a:latin typeface="NimbusRomNo9L" charset="0"/>
              </a:rPr>
              <a:t>ConvNCF</a:t>
            </a:r>
            <a:r>
              <a:rPr lang="en-US" altLang="zh-CN" sz="2000" dirty="0" smtClean="0">
                <a:solidFill>
                  <a:srgbClr val="0432FF"/>
                </a:solidFill>
                <a:latin typeface="NimbusRomNo9L" charset="0"/>
              </a:rPr>
              <a:t> </a:t>
            </a:r>
            <a:r>
              <a:rPr lang="en-US" altLang="zh-CN" sz="2000" dirty="0">
                <a:latin typeface="NimbusRomNo9L" charset="0"/>
              </a:rPr>
              <a:t>uses a </a:t>
            </a:r>
            <a:r>
              <a:rPr lang="en-US" altLang="zh-CN" sz="2000" dirty="0">
                <a:solidFill>
                  <a:srgbClr val="0432FF"/>
                </a:solidFill>
                <a:latin typeface="NimbusRomNo9L" charset="0"/>
              </a:rPr>
              <a:t>6-layer </a:t>
            </a:r>
            <a:r>
              <a:rPr lang="en-US" altLang="zh-CN" sz="2000" dirty="0" smtClean="0">
                <a:solidFill>
                  <a:srgbClr val="0432FF"/>
                </a:solidFill>
                <a:latin typeface="NimbusRomNo9L" charset="0"/>
              </a:rPr>
              <a:t>CNN.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0432FF"/>
                </a:solidFill>
                <a:latin typeface="NimbusRomNo9L" charset="0"/>
              </a:rPr>
              <a:t>ONCF-</a:t>
            </a:r>
            <a:r>
              <a:rPr lang="en-US" altLang="zh-CN" sz="2000" dirty="0" err="1" smtClean="0">
                <a:solidFill>
                  <a:srgbClr val="0432FF"/>
                </a:solidFill>
                <a:latin typeface="NimbusRomNo9L" charset="0"/>
              </a:rPr>
              <a:t>mlp</a:t>
            </a:r>
            <a:r>
              <a:rPr lang="en-US" altLang="zh-CN" sz="2000" dirty="0" smtClean="0">
                <a:latin typeface="NimbusRomNo9L" charset="0"/>
              </a:rPr>
              <a:t> </a:t>
            </a:r>
            <a:r>
              <a:rPr lang="en-US" altLang="zh-CN" sz="2000" dirty="0">
                <a:latin typeface="NimbusRomNo9L" charset="0"/>
              </a:rPr>
              <a:t>uses a </a:t>
            </a:r>
            <a:r>
              <a:rPr lang="en-US" altLang="zh-CN" sz="2000" dirty="0">
                <a:solidFill>
                  <a:srgbClr val="0432FF"/>
                </a:solidFill>
                <a:latin typeface="NimbusRomNo9L" charset="0"/>
              </a:rPr>
              <a:t>3-layer MLP </a:t>
            </a:r>
            <a:r>
              <a:rPr lang="en-US" altLang="zh-CN" sz="2000" dirty="0">
                <a:latin typeface="NimbusRomNo9L" charset="0"/>
              </a:rPr>
              <a:t>above the interaction </a:t>
            </a:r>
            <a:r>
              <a:rPr lang="en-US" altLang="zh-CN" sz="2000" dirty="0" smtClean="0">
                <a:latin typeface="NimbusRomNo9L" charset="0"/>
              </a:rPr>
              <a:t>map.</a:t>
            </a:r>
            <a:endParaRPr lang="en-US" altLang="zh-CN" sz="2000" dirty="0">
              <a:latin typeface="NimbusRomNo9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5560" y="5595717"/>
            <a:ext cx="61734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 err="1" smtClean="0">
                <a:solidFill>
                  <a:srgbClr val="FF0000"/>
                </a:solidFill>
                <a:latin typeface="NimbusRomNo9L" charset="0"/>
              </a:rPr>
              <a:t>ConvNCF</a:t>
            </a:r>
            <a:r>
              <a:rPr lang="en-US" altLang="zh-CN" sz="2400" dirty="0" smtClean="0">
                <a:solidFill>
                  <a:srgbClr val="FF0000"/>
                </a:solidFill>
                <a:latin typeface="NimbusRomNo9L" charset="0"/>
              </a:rPr>
              <a:t> outperforms ONCF-</a:t>
            </a:r>
            <a:r>
              <a:rPr lang="en-US" altLang="zh-CN" sz="2400" dirty="0" err="1" smtClean="0">
                <a:solidFill>
                  <a:srgbClr val="FF0000"/>
                </a:solidFill>
                <a:latin typeface="NimbusRomNo9L" charset="0"/>
              </a:rPr>
              <a:t>mlp</a:t>
            </a:r>
            <a:r>
              <a:rPr lang="en-US" altLang="zh-CN" sz="2400" dirty="0" smtClean="0">
                <a:solidFill>
                  <a:srgbClr val="FF0000"/>
                </a:solidFill>
                <a:latin typeface="NimbusRomNo9L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  <a:latin typeface="NimbusRomNo9L" charset="0"/>
              </a:rPr>
              <a:t>ConvNCF</a:t>
            </a:r>
            <a:r>
              <a:rPr lang="en-US" altLang="zh-CN" sz="2400" dirty="0">
                <a:solidFill>
                  <a:srgbClr val="FF0000"/>
                </a:solidFill>
                <a:latin typeface="NimbusRomNo9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NimbusRomNo9L" charset="0"/>
              </a:rPr>
              <a:t>is more stable than ONCF-</a:t>
            </a:r>
            <a:r>
              <a:rPr lang="en-US" altLang="zh-CN" sz="2400" dirty="0" err="1" smtClean="0">
                <a:solidFill>
                  <a:srgbClr val="FF0000"/>
                </a:solidFill>
                <a:latin typeface="NimbusRomNo9L" charset="0"/>
              </a:rPr>
              <a:t>mlp</a:t>
            </a:r>
            <a:r>
              <a:rPr lang="en-US" altLang="zh-CN" sz="2400" dirty="0" smtClean="0">
                <a:solidFill>
                  <a:srgbClr val="FF0000"/>
                </a:solidFill>
                <a:latin typeface="NimbusRomNo9L" charset="0"/>
              </a:rPr>
              <a:t>.</a:t>
            </a:r>
            <a:endParaRPr lang="en-US" altLang="zh-CN" sz="2400" dirty="0">
              <a:solidFill>
                <a:srgbClr val="FF0000"/>
              </a:solidFill>
              <a:latin typeface="NimbusRomNo9L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420888"/>
            <a:ext cx="7416824" cy="30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97684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kern="0" dirty="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11" name="矩形 10"/>
          <p:cNvSpPr/>
          <p:nvPr/>
        </p:nvSpPr>
        <p:spPr>
          <a:xfrm>
            <a:off x="853607" y="1550397"/>
            <a:ext cx="10715001" cy="520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600" dirty="0" smtClean="0">
                <a:latin typeface="Calibri"/>
                <a:cs typeface="Calibri"/>
              </a:rPr>
              <a:t>Summary of contributions: 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altLang="zh-CN" sz="2400" dirty="0" smtClean="0">
                <a:latin typeface="Calibri"/>
                <a:cs typeface="Calibri"/>
              </a:rPr>
              <a:t>A new neural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framework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for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CF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--- ONCF, which explicitly captures pairwise </a:t>
            </a:r>
            <a:r>
              <a:rPr lang="en-US" altLang="zh-CN" sz="2400" dirty="0">
                <a:latin typeface="Calibri"/>
                <a:cs typeface="Calibri"/>
              </a:rPr>
              <a:t>correlations between embedding </a:t>
            </a:r>
            <a:r>
              <a:rPr lang="en-US" altLang="zh-CN" sz="2400" dirty="0" smtClean="0">
                <a:latin typeface="Calibri"/>
                <a:cs typeface="Calibri"/>
              </a:rPr>
              <a:t>dimensions with outer product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altLang="zh-CN" sz="2400" dirty="0" smtClean="0">
                <a:latin typeface="Calibri"/>
                <a:cs typeface="Calibri"/>
              </a:rPr>
              <a:t>A new model of ONCF framework ---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err="1" smtClean="0">
                <a:latin typeface="Calibri"/>
                <a:cs typeface="Calibri"/>
              </a:rPr>
              <a:t>ConvNCF</a:t>
            </a:r>
            <a:r>
              <a:rPr lang="en-US" altLang="zh-CN" sz="2400" dirty="0" smtClean="0">
                <a:latin typeface="Calibri"/>
                <a:cs typeface="Calibri"/>
              </a:rPr>
              <a:t>, which uses CNN as hidden layers .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altLang="zh-CN" sz="2400" dirty="0">
                <a:latin typeface="Calibri"/>
                <a:cs typeface="Calibri"/>
              </a:rPr>
              <a:t>Extensive experiments </a:t>
            </a:r>
            <a:r>
              <a:rPr lang="en-US" altLang="zh-CN" sz="2400" dirty="0" smtClean="0">
                <a:latin typeface="Calibri"/>
                <a:cs typeface="Calibri"/>
              </a:rPr>
              <a:t>show effectives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of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ONCF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framework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and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err="1" smtClean="0">
                <a:latin typeface="Calibri"/>
                <a:cs typeface="Calibri"/>
              </a:rPr>
              <a:t>ConvNCF</a:t>
            </a:r>
            <a:r>
              <a:rPr lang="en-US" altLang="zh-CN" sz="2400" dirty="0" smtClean="0">
                <a:latin typeface="Calibri"/>
                <a:cs typeface="Calibri"/>
              </a:rPr>
              <a:t> method.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endParaRPr lang="en-US" altLang="zh-CN" sz="2400" dirty="0" smtClean="0">
              <a:latin typeface="Calibri"/>
              <a:cs typeface="Calibri"/>
            </a:endParaRPr>
          </a:p>
          <a:p>
            <a:pPr marL="342900" indent="-342900" algn="just">
              <a:buFont typeface="Wingdings" charset="2"/>
              <a:buChar char="Ø"/>
            </a:pPr>
            <a:endParaRPr lang="en-US" altLang="zh-CN" sz="2200" dirty="0">
              <a:latin typeface="NimbusRomNo9L" charset="0"/>
            </a:endParaRPr>
          </a:p>
          <a:p>
            <a:pPr algn="just"/>
            <a:r>
              <a:rPr lang="en-US" altLang="zh-CN" sz="2600" dirty="0" smtClean="0">
                <a:latin typeface="Calibri"/>
                <a:cs typeface="Calibri"/>
              </a:rPr>
              <a:t>Future</a:t>
            </a:r>
            <a:r>
              <a:rPr lang="zh-CN" altLang="en-US" sz="2600" dirty="0" smtClean="0">
                <a:latin typeface="Calibri"/>
                <a:cs typeface="Calibri"/>
              </a:rPr>
              <a:t> </a:t>
            </a:r>
            <a:r>
              <a:rPr lang="en-US" altLang="zh-CN" sz="2600" dirty="0" smtClean="0">
                <a:latin typeface="Calibri"/>
                <a:cs typeface="Calibri"/>
              </a:rPr>
              <a:t>work:</a:t>
            </a:r>
            <a:r>
              <a:rPr lang="zh-CN" altLang="en-US" sz="2600" dirty="0" smtClean="0">
                <a:latin typeface="Calibri"/>
                <a:cs typeface="Calibri"/>
              </a:rPr>
              <a:t> </a:t>
            </a:r>
            <a:endParaRPr lang="en-US" altLang="zh-CN" sz="2600" dirty="0">
              <a:latin typeface="Calibri"/>
              <a:cs typeface="Calibri"/>
            </a:endParaRPr>
          </a:p>
          <a:p>
            <a:pPr marL="342900" indent="-342900" algn="just">
              <a:buFont typeface="Wingdings" charset="2"/>
              <a:buChar char="Ø"/>
            </a:pPr>
            <a:r>
              <a:rPr lang="en-US" altLang="zh-CN" sz="2400" dirty="0">
                <a:latin typeface="Calibri"/>
                <a:cs typeface="Calibri"/>
              </a:rPr>
              <a:t>W</a:t>
            </a:r>
            <a:r>
              <a:rPr lang="en-US" altLang="zh-CN" sz="2400" dirty="0" smtClean="0">
                <a:latin typeface="Calibri"/>
                <a:cs typeface="Calibri"/>
              </a:rPr>
              <a:t>e </a:t>
            </a:r>
            <a:r>
              <a:rPr lang="en-US" altLang="zh-CN" sz="2400" dirty="0">
                <a:latin typeface="Calibri"/>
                <a:cs typeface="Calibri"/>
              </a:rPr>
              <a:t>will explore more advanced CNN models </a:t>
            </a:r>
            <a:r>
              <a:rPr lang="en-US" altLang="zh-CN" sz="2400" dirty="0" smtClean="0">
                <a:latin typeface="Calibri"/>
                <a:cs typeface="Calibri"/>
              </a:rPr>
              <a:t>to </a:t>
            </a:r>
            <a:r>
              <a:rPr lang="en-US" altLang="zh-CN" sz="2400" dirty="0">
                <a:latin typeface="Calibri"/>
                <a:cs typeface="Calibri"/>
              </a:rPr>
              <a:t>further explore the potentials of our ONCF </a:t>
            </a:r>
            <a:r>
              <a:rPr lang="en-US" altLang="zh-CN" sz="2400" dirty="0" smtClean="0">
                <a:latin typeface="Calibri"/>
                <a:cs typeface="Calibri"/>
              </a:rPr>
              <a:t>framework.</a:t>
            </a:r>
          </a:p>
          <a:p>
            <a:pPr marL="342900" indent="-342900" algn="just">
              <a:buFont typeface="Wingdings" charset="2"/>
              <a:buChar char="Ø"/>
            </a:pPr>
            <a:r>
              <a:rPr lang="en-US" altLang="zh-CN" sz="2400" dirty="0" smtClean="0">
                <a:latin typeface="Calibri"/>
                <a:cs typeface="Calibri"/>
              </a:rPr>
              <a:t>We </a:t>
            </a:r>
            <a:r>
              <a:rPr lang="en-US" altLang="zh-CN" sz="2400" dirty="0">
                <a:latin typeface="Calibri"/>
                <a:cs typeface="Calibri"/>
              </a:rPr>
              <a:t>will extend ONCF to content-based </a:t>
            </a:r>
            <a:r>
              <a:rPr lang="en-US" altLang="zh-CN" sz="2400" dirty="0" smtClean="0">
                <a:latin typeface="Calibri"/>
                <a:cs typeface="Calibri"/>
              </a:rPr>
              <a:t>recommendation scenarios,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e.g.,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items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have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image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and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textual</a:t>
            </a:r>
            <a:r>
              <a:rPr lang="zh-CN" altLang="en-US" sz="2400" dirty="0" smtClean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latin typeface="Calibri"/>
                <a:cs typeface="Calibri"/>
              </a:rPr>
              <a:t>content.</a:t>
            </a:r>
            <a:endParaRPr lang="en-US" altLang="zh-CN" sz="2400" dirty="0">
              <a:latin typeface="Calibri"/>
              <a:cs typeface="Calibri"/>
            </a:endParaRPr>
          </a:p>
          <a:p>
            <a:pPr marL="342900" indent="-342900" algn="just">
              <a:buFont typeface="Wingdings" charset="2"/>
              <a:buChar char="Ø"/>
            </a:pPr>
            <a:endParaRPr lang="en-US" altLang="zh-CN" sz="2200" dirty="0">
              <a:latin typeface="NimbusRomNo9L" charset="0"/>
            </a:endParaRPr>
          </a:p>
          <a:p>
            <a:pPr marL="342900" indent="-342900" algn="just">
              <a:buFont typeface="Wingdings" charset="2"/>
              <a:buChar char="Ø"/>
            </a:pPr>
            <a:endParaRPr lang="en-US" altLang="zh-CN" sz="2200" dirty="0">
              <a:latin typeface="NimbusRomNo9L" charset="0"/>
            </a:endParaRPr>
          </a:p>
          <a:p>
            <a:pPr marL="342900" indent="-342900" algn="just">
              <a:buFont typeface="Wingdings" charset="2"/>
              <a:buChar char="Ø"/>
            </a:pPr>
            <a:endParaRPr lang="en-US" altLang="zh-CN" sz="2200" dirty="0">
              <a:latin typeface="NimbusRomNo9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97684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kern="0" dirty="0" smtClean="0">
                <a:solidFill>
                  <a:schemeClr val="bg1"/>
                </a:solidFill>
              </a:rPr>
              <a:t>References</a:t>
            </a:r>
            <a:endParaRPr lang="en-US" altLang="zh-CN" sz="3200" b="1" kern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5380" y="1608858"/>
            <a:ext cx="11161240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baseline="30000" dirty="0"/>
              <a:t>[</a:t>
            </a:r>
            <a:r>
              <a:rPr lang="en-US" altLang="zh-CN" sz="2800" b="1" baseline="30000" dirty="0" err="1"/>
              <a:t>Xue</a:t>
            </a:r>
            <a:r>
              <a:rPr lang="en-US" altLang="zh-CN" sz="2800" b="1" baseline="30000" dirty="0"/>
              <a:t> </a:t>
            </a:r>
            <a:r>
              <a:rPr lang="en-US" altLang="zh-CN" sz="2800" b="1" i="1" baseline="30000" dirty="0"/>
              <a:t>et al.</a:t>
            </a:r>
            <a:r>
              <a:rPr lang="en-US" altLang="zh-CN" sz="2800" b="1" baseline="30000" dirty="0"/>
              <a:t>, 2017] </a:t>
            </a:r>
            <a:r>
              <a:rPr lang="en-US" altLang="zh-CN" sz="2800" baseline="30000" dirty="0"/>
              <a:t>Hong-Jian </a:t>
            </a:r>
            <a:r>
              <a:rPr lang="en-US" altLang="zh-CN" sz="2800" baseline="30000" dirty="0" err="1"/>
              <a:t>Xue</a:t>
            </a:r>
            <a:r>
              <a:rPr lang="en-US" altLang="zh-CN" sz="2800" baseline="30000" dirty="0"/>
              <a:t>, </a:t>
            </a:r>
            <a:r>
              <a:rPr lang="en-US" altLang="zh-CN" sz="2800" baseline="30000" dirty="0" err="1"/>
              <a:t>Xinyu</a:t>
            </a:r>
            <a:r>
              <a:rPr lang="en-US" altLang="zh-CN" sz="2800" baseline="30000" dirty="0"/>
              <a:t> Dai, </a:t>
            </a:r>
            <a:r>
              <a:rPr lang="en-US" altLang="zh-CN" sz="2800" baseline="30000" dirty="0" err="1"/>
              <a:t>Jianbing</a:t>
            </a:r>
            <a:r>
              <a:rPr lang="en-US" altLang="zh-CN" sz="2800" baseline="30000" dirty="0"/>
              <a:t> Zhang, </a:t>
            </a:r>
            <a:r>
              <a:rPr lang="en-US" altLang="zh-CN" sz="2800" baseline="30000" dirty="0" err="1"/>
              <a:t>Shujian</a:t>
            </a:r>
            <a:r>
              <a:rPr lang="en-US" altLang="zh-CN" sz="2800" baseline="30000" dirty="0"/>
              <a:t> Huang, and </a:t>
            </a:r>
            <a:r>
              <a:rPr lang="en-US" altLang="zh-CN" sz="2800" baseline="30000" dirty="0" err="1"/>
              <a:t>Jiajun</a:t>
            </a:r>
            <a:r>
              <a:rPr lang="en-US" altLang="zh-CN" sz="2800" baseline="30000" dirty="0"/>
              <a:t> Chen. Deep matrix factorization models for recommender systems. In </a:t>
            </a:r>
            <a:r>
              <a:rPr lang="en-US" altLang="zh-CN" sz="2800" i="1" baseline="30000" dirty="0"/>
              <a:t>IJCAI</a:t>
            </a:r>
            <a:r>
              <a:rPr lang="en-US" altLang="zh-CN" sz="2800" baseline="30000" dirty="0"/>
              <a:t>, pages 3203–3209, 2017. </a:t>
            </a:r>
          </a:p>
          <a:p>
            <a:r>
              <a:rPr lang="en-US" altLang="zh-CN" sz="2800" b="1" baseline="30000" dirty="0"/>
              <a:t>[</a:t>
            </a:r>
            <a:r>
              <a:rPr lang="en-US" altLang="zh-CN" sz="2800" b="1" baseline="30000" dirty="0" err="1"/>
              <a:t>Rendle</a:t>
            </a:r>
            <a:r>
              <a:rPr lang="en-US" altLang="zh-CN" sz="2800" b="1" baseline="30000" dirty="0"/>
              <a:t> </a:t>
            </a:r>
            <a:r>
              <a:rPr lang="en-US" altLang="zh-CN" sz="2800" b="1" i="1" baseline="30000" dirty="0"/>
              <a:t>et al.</a:t>
            </a:r>
            <a:r>
              <a:rPr lang="en-US" altLang="zh-CN" sz="2800" b="1" baseline="30000" dirty="0"/>
              <a:t>, 2009] </a:t>
            </a:r>
            <a:r>
              <a:rPr lang="en-US" altLang="zh-CN" sz="2800" baseline="30000" dirty="0"/>
              <a:t>Steffen </a:t>
            </a:r>
            <a:r>
              <a:rPr lang="en-US" altLang="zh-CN" sz="2800" baseline="30000" dirty="0" err="1"/>
              <a:t>Rendle</a:t>
            </a:r>
            <a:r>
              <a:rPr lang="en-US" altLang="zh-CN" sz="2800" baseline="30000" dirty="0"/>
              <a:t>, </a:t>
            </a:r>
            <a:r>
              <a:rPr lang="en-US" altLang="zh-CN" sz="2800" baseline="30000" dirty="0" err="1"/>
              <a:t>Christoph</a:t>
            </a:r>
            <a:r>
              <a:rPr lang="en-US" altLang="zh-CN" sz="2800" baseline="30000" dirty="0"/>
              <a:t> </a:t>
            </a:r>
            <a:r>
              <a:rPr lang="en-US" altLang="zh-CN" sz="2800" baseline="30000" dirty="0" err="1" smtClean="0"/>
              <a:t>Freudenthaler</a:t>
            </a:r>
            <a:r>
              <a:rPr lang="en-US" altLang="zh-CN" sz="2800" baseline="30000" dirty="0"/>
              <a:t>, Zeno </a:t>
            </a:r>
            <a:r>
              <a:rPr lang="en-US" altLang="zh-CN" sz="2800" baseline="30000" dirty="0" err="1"/>
              <a:t>Gantner</a:t>
            </a:r>
            <a:r>
              <a:rPr lang="en-US" altLang="zh-CN" sz="2800" baseline="30000" dirty="0"/>
              <a:t>, and Lars </a:t>
            </a:r>
            <a:r>
              <a:rPr lang="en-US" altLang="zh-CN" sz="2800" baseline="30000" dirty="0" smtClean="0"/>
              <a:t>Schmidt-</a:t>
            </a:r>
            <a:r>
              <a:rPr lang="en-US" altLang="zh-CN" sz="2800" baseline="30000" dirty="0" err="1" smtClean="0"/>
              <a:t>Thieme</a:t>
            </a:r>
            <a:r>
              <a:rPr lang="en-US" altLang="zh-CN" sz="2800" baseline="30000" dirty="0"/>
              <a:t>. </a:t>
            </a:r>
            <a:r>
              <a:rPr lang="en-US" altLang="zh-CN" sz="2800" baseline="30000" dirty="0" err="1"/>
              <a:t>Bpr</a:t>
            </a:r>
            <a:r>
              <a:rPr lang="en-US" altLang="zh-CN" sz="2800" baseline="30000" dirty="0"/>
              <a:t>: Bayesian personalized ranking from implicit feedback. In </a:t>
            </a:r>
            <a:r>
              <a:rPr lang="en-US" altLang="zh-CN" sz="2800" i="1" baseline="30000" dirty="0"/>
              <a:t>UAI</a:t>
            </a:r>
            <a:r>
              <a:rPr lang="en-US" altLang="zh-CN" sz="2800" baseline="30000" dirty="0"/>
              <a:t>, pages 452–461, 2009. </a:t>
            </a:r>
          </a:p>
          <a:p>
            <a:r>
              <a:rPr lang="en-US" altLang="zh-CN" sz="2800" b="1" baseline="30000" dirty="0"/>
              <a:t>[He </a:t>
            </a:r>
            <a:r>
              <a:rPr lang="en-US" altLang="zh-CN" sz="2800" b="1" i="1" baseline="30000" dirty="0"/>
              <a:t>et al.</a:t>
            </a:r>
            <a:r>
              <a:rPr lang="en-US" altLang="zh-CN" sz="2800" b="1" baseline="30000" dirty="0"/>
              <a:t>, 2018] </a:t>
            </a:r>
            <a:r>
              <a:rPr lang="en-US" altLang="zh-CN" sz="2800" baseline="30000" dirty="0" err="1"/>
              <a:t>Xiangnan</a:t>
            </a:r>
            <a:r>
              <a:rPr lang="en-US" altLang="zh-CN" sz="2800" baseline="30000" dirty="0"/>
              <a:t> He, </a:t>
            </a:r>
            <a:r>
              <a:rPr lang="en-US" altLang="zh-CN" sz="2800" baseline="30000" dirty="0" err="1"/>
              <a:t>Zhankui</a:t>
            </a:r>
            <a:r>
              <a:rPr lang="en-US" altLang="zh-CN" sz="2800" baseline="30000" dirty="0"/>
              <a:t> He, </a:t>
            </a:r>
            <a:r>
              <a:rPr lang="en-US" altLang="zh-CN" sz="2800" baseline="30000" dirty="0" err="1"/>
              <a:t>Xiaoyu</a:t>
            </a:r>
            <a:r>
              <a:rPr lang="en-US" altLang="zh-CN" sz="2800" baseline="30000" dirty="0"/>
              <a:t> Du, and Tat-Seng Chua. Adversarial personalized ranking for item recommendation. In </a:t>
            </a:r>
            <a:r>
              <a:rPr lang="en-US" altLang="zh-CN" sz="2800" i="1" baseline="30000" dirty="0"/>
              <a:t>SIGIR</a:t>
            </a:r>
            <a:r>
              <a:rPr lang="en-US" altLang="zh-CN" sz="2800" baseline="30000" dirty="0"/>
              <a:t>, 2018. </a:t>
            </a:r>
          </a:p>
          <a:p>
            <a:r>
              <a:rPr lang="en-US" altLang="zh-CN" sz="2800" b="1" baseline="30000" dirty="0"/>
              <a:t>[Zhang </a:t>
            </a:r>
            <a:r>
              <a:rPr lang="en-US" altLang="zh-CN" sz="2800" b="1" i="1" baseline="30000" dirty="0"/>
              <a:t>et al.</a:t>
            </a:r>
            <a:r>
              <a:rPr lang="en-US" altLang="zh-CN" sz="2800" b="1" baseline="30000" dirty="0"/>
              <a:t>, 2014] </a:t>
            </a:r>
            <a:r>
              <a:rPr lang="en-US" altLang="zh-CN" sz="2800" baseline="30000" dirty="0" err="1"/>
              <a:t>Yongfeng</a:t>
            </a:r>
            <a:r>
              <a:rPr lang="en-US" altLang="zh-CN" sz="2800" baseline="30000" dirty="0"/>
              <a:t> Zhang, </a:t>
            </a:r>
            <a:r>
              <a:rPr lang="en-US" altLang="zh-CN" sz="2800" baseline="30000" dirty="0" err="1"/>
              <a:t>Guokun</a:t>
            </a:r>
            <a:r>
              <a:rPr lang="en-US" altLang="zh-CN" sz="2800" baseline="30000" dirty="0"/>
              <a:t> Lai, Min Zhang, Yi Zhang, </a:t>
            </a:r>
            <a:r>
              <a:rPr lang="en-US" altLang="zh-CN" sz="2800" baseline="30000" dirty="0" err="1"/>
              <a:t>Yiqun</a:t>
            </a:r>
            <a:r>
              <a:rPr lang="en-US" altLang="zh-CN" sz="2800" baseline="30000" dirty="0"/>
              <a:t> Liu, and </a:t>
            </a:r>
            <a:r>
              <a:rPr lang="en-US" altLang="zh-CN" sz="2800" baseline="30000" dirty="0" err="1"/>
              <a:t>Shaoping</a:t>
            </a:r>
            <a:r>
              <a:rPr lang="en-US" altLang="zh-CN" sz="2800" baseline="30000" dirty="0"/>
              <a:t> Ma. Explicit factor models for explainable recommendation based on phrase-level sentiment analysis. In </a:t>
            </a:r>
            <a:r>
              <a:rPr lang="en-US" altLang="zh-CN" sz="2800" i="1" baseline="30000" dirty="0"/>
              <a:t>SIGIR</a:t>
            </a:r>
            <a:r>
              <a:rPr lang="en-US" altLang="zh-CN" sz="2800" baseline="30000" dirty="0"/>
              <a:t>, pages 83–92, 2014. </a:t>
            </a:r>
          </a:p>
          <a:p>
            <a:r>
              <a:rPr lang="en-US" altLang="zh-CN" sz="2800" b="1" baseline="30000" dirty="0"/>
              <a:t>[</a:t>
            </a:r>
            <a:r>
              <a:rPr lang="en-US" altLang="zh-CN" sz="2800" b="1" baseline="30000" dirty="0" err="1"/>
              <a:t>Tay</a:t>
            </a:r>
            <a:r>
              <a:rPr lang="en-US" altLang="zh-CN" sz="2800" b="1" baseline="30000" dirty="0"/>
              <a:t> </a:t>
            </a:r>
            <a:r>
              <a:rPr lang="en-US" altLang="zh-CN" sz="2800" b="1" i="1" baseline="30000" dirty="0"/>
              <a:t>et al.</a:t>
            </a:r>
            <a:r>
              <a:rPr lang="en-US" altLang="zh-CN" sz="2800" b="1" baseline="30000" dirty="0"/>
              <a:t>, 2018] </a:t>
            </a:r>
            <a:r>
              <a:rPr lang="en-US" altLang="zh-CN" sz="2800" baseline="30000" dirty="0"/>
              <a:t>Yi </a:t>
            </a:r>
            <a:r>
              <a:rPr lang="en-US" altLang="zh-CN" sz="2800" baseline="30000" dirty="0" err="1"/>
              <a:t>Tay</a:t>
            </a:r>
            <a:r>
              <a:rPr lang="en-US" altLang="zh-CN" sz="2800" baseline="30000" dirty="0"/>
              <a:t>, </a:t>
            </a:r>
            <a:r>
              <a:rPr lang="en-US" altLang="zh-CN" sz="2800" baseline="30000" dirty="0" err="1"/>
              <a:t>Luu</a:t>
            </a:r>
            <a:r>
              <a:rPr lang="en-US" altLang="zh-CN" sz="2800" baseline="30000" dirty="0"/>
              <a:t> </a:t>
            </a:r>
            <a:r>
              <a:rPr lang="en-US" altLang="zh-CN" sz="2800" baseline="30000" dirty="0" err="1"/>
              <a:t>Anh</a:t>
            </a:r>
            <a:r>
              <a:rPr lang="en-US" altLang="zh-CN" sz="2800" baseline="30000" dirty="0"/>
              <a:t> Tuan, and Siu Cheung Hui. Latent relational metric learning via memory-based attention for collaborative ranking. In </a:t>
            </a:r>
            <a:r>
              <a:rPr lang="en-US" altLang="zh-CN" sz="2800" i="1" baseline="30000" dirty="0"/>
              <a:t>WWW</a:t>
            </a:r>
            <a:r>
              <a:rPr lang="en-US" altLang="zh-CN" sz="2800" baseline="30000" dirty="0"/>
              <a:t>, pages 729– 739, 2018. </a:t>
            </a:r>
          </a:p>
          <a:p>
            <a:r>
              <a:rPr lang="en-US" altLang="zh-CN" sz="2800" b="1" baseline="30000" dirty="0"/>
              <a:t>[Bai </a:t>
            </a:r>
            <a:r>
              <a:rPr lang="en-US" altLang="zh-CN" sz="2800" b="1" i="1" baseline="30000" dirty="0"/>
              <a:t>et al.</a:t>
            </a:r>
            <a:r>
              <a:rPr lang="en-US" altLang="zh-CN" sz="2800" b="1" baseline="30000" dirty="0"/>
              <a:t>, 2017] </a:t>
            </a:r>
            <a:r>
              <a:rPr lang="en-US" altLang="zh-CN" sz="2800" baseline="30000" dirty="0"/>
              <a:t>Ting Bai, </a:t>
            </a:r>
            <a:r>
              <a:rPr lang="en-US" altLang="zh-CN" sz="2800" baseline="30000" dirty="0" err="1"/>
              <a:t>Ji-Rong</a:t>
            </a:r>
            <a:r>
              <a:rPr lang="en-US" altLang="zh-CN" sz="2800" baseline="30000" dirty="0"/>
              <a:t> Wen, Jun Zhang, and Wayne Xin Zhao. A neural collaborative filtering model with interaction-based neighborhood. In </a:t>
            </a:r>
            <a:r>
              <a:rPr lang="en-US" altLang="zh-CN" sz="2800" i="1" baseline="30000" dirty="0"/>
              <a:t>CIKM</a:t>
            </a:r>
            <a:r>
              <a:rPr lang="en-US" altLang="zh-CN" sz="2800" baseline="30000" dirty="0"/>
              <a:t>, pages 1979–1982, 2017. </a:t>
            </a:r>
          </a:p>
          <a:p>
            <a:r>
              <a:rPr lang="en-US" altLang="zh-CN" sz="2800" b="1" baseline="30000" dirty="0"/>
              <a:t>[He </a:t>
            </a:r>
            <a:r>
              <a:rPr lang="en-US" altLang="zh-CN" sz="2800" b="1" i="1" baseline="30000" dirty="0"/>
              <a:t>et al.</a:t>
            </a:r>
            <a:r>
              <a:rPr lang="en-US" altLang="zh-CN" sz="2800" b="1" baseline="30000" dirty="0"/>
              <a:t>, 2017] </a:t>
            </a:r>
            <a:r>
              <a:rPr lang="en-US" altLang="zh-CN" sz="2800" baseline="30000" dirty="0" err="1"/>
              <a:t>Xiangnan</a:t>
            </a:r>
            <a:r>
              <a:rPr lang="en-US" altLang="zh-CN" sz="2800" baseline="30000" dirty="0"/>
              <a:t> He, </a:t>
            </a:r>
            <a:r>
              <a:rPr lang="en-US" altLang="zh-CN" sz="2800" baseline="30000" dirty="0" err="1"/>
              <a:t>Lizi</a:t>
            </a:r>
            <a:r>
              <a:rPr lang="en-US" altLang="zh-CN" sz="2800" baseline="30000" dirty="0"/>
              <a:t> Liao, </a:t>
            </a:r>
            <a:r>
              <a:rPr lang="en-US" altLang="zh-CN" sz="2800" baseline="30000" dirty="0" err="1"/>
              <a:t>Hanwang</a:t>
            </a:r>
            <a:r>
              <a:rPr lang="en-US" altLang="zh-CN" sz="2800" baseline="30000" dirty="0"/>
              <a:t> Zhang, </a:t>
            </a:r>
            <a:r>
              <a:rPr lang="en-US" altLang="zh-CN" sz="2800" baseline="30000" dirty="0" err="1"/>
              <a:t>Liqiang</a:t>
            </a:r>
            <a:r>
              <a:rPr lang="en-US" altLang="zh-CN" sz="2800" baseline="30000" dirty="0"/>
              <a:t> </a:t>
            </a:r>
            <a:r>
              <a:rPr lang="en-US" altLang="zh-CN" sz="2800" baseline="30000" dirty="0" err="1"/>
              <a:t>Nie</a:t>
            </a:r>
            <a:r>
              <a:rPr lang="en-US" altLang="zh-CN" sz="2800" baseline="30000" dirty="0"/>
              <a:t>, Xia Hu, and Tat-Seng Chua. Neural </a:t>
            </a:r>
            <a:r>
              <a:rPr lang="en-US" altLang="zh-CN" sz="2800" baseline="30000" dirty="0" smtClean="0"/>
              <a:t>collaborative </a:t>
            </a:r>
            <a:r>
              <a:rPr lang="en-US" altLang="zh-CN" sz="2800" baseline="30000" dirty="0"/>
              <a:t>filtering. In </a:t>
            </a:r>
            <a:r>
              <a:rPr lang="en-US" altLang="zh-CN" sz="2800" i="1" baseline="30000" dirty="0"/>
              <a:t>WWW</a:t>
            </a:r>
            <a:r>
              <a:rPr lang="en-US" altLang="zh-CN" sz="2800" baseline="30000" dirty="0"/>
              <a:t>, pages 173–182, 2017. </a:t>
            </a:r>
            <a:endParaRPr lang="en-US" altLang="zh-CN" sz="2800" baseline="30000" dirty="0" smtClean="0"/>
          </a:p>
          <a:p>
            <a:r>
              <a:rPr lang="en-US" altLang="zh-CN" sz="2800" b="1" baseline="30000" dirty="0" smtClean="0"/>
              <a:t>[</a:t>
            </a:r>
            <a:r>
              <a:rPr lang="en-US" altLang="zh-CN" sz="2800" b="1" baseline="30000" dirty="0"/>
              <a:t>Zhang </a:t>
            </a:r>
            <a:r>
              <a:rPr lang="en-US" altLang="zh-CN" sz="2800" b="1" i="1" baseline="30000" dirty="0"/>
              <a:t>et al.</a:t>
            </a:r>
            <a:r>
              <a:rPr lang="en-US" altLang="zh-CN" sz="2800" b="1" baseline="30000" dirty="0"/>
              <a:t>, 2017] </a:t>
            </a:r>
            <a:r>
              <a:rPr lang="en-US" altLang="zh-CN" sz="2800" baseline="30000" dirty="0" err="1"/>
              <a:t>Yongfeng</a:t>
            </a:r>
            <a:r>
              <a:rPr lang="en-US" altLang="zh-CN" sz="2800" baseline="30000" dirty="0"/>
              <a:t> Zhang, </a:t>
            </a:r>
            <a:r>
              <a:rPr lang="en-US" altLang="zh-CN" sz="2800" baseline="30000" dirty="0" err="1"/>
              <a:t>Qingyao</a:t>
            </a:r>
            <a:r>
              <a:rPr lang="en-US" altLang="zh-CN" sz="2800" baseline="30000" dirty="0"/>
              <a:t> Ai, Xu Chen, and W Bruce Croft. Joint representation learning for top-n recommendation with heterogeneous information sources. In </a:t>
            </a:r>
            <a:r>
              <a:rPr lang="en-US" altLang="zh-CN" sz="2800" i="1" baseline="30000" dirty="0"/>
              <a:t>CIKM</a:t>
            </a:r>
            <a:r>
              <a:rPr lang="en-US" altLang="zh-CN" sz="2800" baseline="30000" dirty="0"/>
              <a:t>, pages 1449–1458, 2017. </a:t>
            </a:r>
          </a:p>
        </p:txBody>
      </p:sp>
    </p:spTree>
    <p:extLst>
      <p:ext uri="{BB962C8B-B14F-4D97-AF65-F5344CB8AC3E}">
        <p14:creationId xmlns:p14="http://schemas.microsoft.com/office/powerpoint/2010/main" val="39047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4685" y="2306234"/>
            <a:ext cx="42482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THANK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 </a:t>
            </a:r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YOU!</a:t>
            </a:r>
            <a:endParaRPr lang="en-SG" altLang="zh-CN" sz="4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0" y="1196752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431704" y="158554"/>
            <a:ext cx="9793088" cy="955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CN" sz="2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NUS-Tsinghua Centre for Extreme Search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/>
            </a:r>
            <a:b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</a:br>
            <a:r>
              <a:rPr lang="en-SG" altLang="zh-CN" sz="1200" b="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A Joint Research Collaboration Between NUS &amp; Tsinghua University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30359" y="6627777"/>
            <a:ext cx="2335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pic>
        <p:nvPicPr>
          <p:cNvPr id="12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61894" y="3645011"/>
            <a:ext cx="5935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Codes: </a:t>
            </a:r>
            <a:r>
              <a:rPr kumimoji="1" lang="en-US" altLang="zh-CN" sz="2400" dirty="0">
                <a:hlinkClick r:id="rId4"/>
              </a:rPr>
              <a:t>https://</a:t>
            </a:r>
            <a:r>
              <a:rPr kumimoji="1" lang="en-US" altLang="zh-CN" sz="2400" dirty="0" smtClean="0">
                <a:hlinkClick r:id="rId4"/>
              </a:rPr>
              <a:t>github.com/duxy-me/ConvNCF</a:t>
            </a:r>
            <a:endParaRPr kumimoji="1"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email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Xiangnan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xiangnanhe@gmail.com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14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</a:rPr>
              <a:t>Matrix Factorization (MF)</a:t>
            </a:r>
            <a:endParaRPr lang="en-SG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63352" y="1700808"/>
            <a:ext cx="6912768" cy="208823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altLang="zh-CN" sz="2800" dirty="0" smtClean="0"/>
              <a:t>A prevalent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model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collaborative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filtering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Represent a user (or an item) as a vector of latent factors (also termed as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embedding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64444"/>
          <a:stretch/>
        </p:blipFill>
        <p:spPr>
          <a:xfrm>
            <a:off x="7176120" y="4293096"/>
            <a:ext cx="469351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9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</a:rPr>
              <a:t>Matrix Factorization (MF)</a:t>
            </a:r>
            <a:endParaRPr lang="en-SG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63352" y="1700808"/>
            <a:ext cx="6984776" cy="288032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altLang="zh-CN" sz="2800" dirty="0"/>
              <a:t>A prevalent</a:t>
            </a:r>
            <a:r>
              <a:rPr lang="zh-CN" altLang="en-US" sz="2800" dirty="0"/>
              <a:t> </a:t>
            </a:r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collaborative</a:t>
            </a:r>
            <a:r>
              <a:rPr lang="zh-CN" altLang="en-US" sz="2800" dirty="0"/>
              <a:t> </a:t>
            </a:r>
            <a:r>
              <a:rPr lang="en-US" altLang="zh-CN" sz="2800" dirty="0"/>
              <a:t>filtering</a:t>
            </a:r>
          </a:p>
          <a:p>
            <a:pPr lvl="1"/>
            <a:r>
              <a:rPr lang="en-US" altLang="zh-CN" sz="2400" dirty="0" smtClean="0"/>
              <a:t>Represent </a:t>
            </a:r>
            <a:r>
              <a:rPr lang="en-US" altLang="zh-CN" sz="2400" dirty="0"/>
              <a:t>a user (or an item) as a vector of </a:t>
            </a:r>
            <a:r>
              <a:rPr lang="en-US" altLang="zh-CN" sz="2400" dirty="0" smtClean="0"/>
              <a:t>latent factors </a:t>
            </a:r>
            <a:r>
              <a:rPr lang="en-US" altLang="zh-CN" sz="2400" dirty="0"/>
              <a:t>(also termed as </a:t>
            </a:r>
            <a:r>
              <a:rPr lang="en-US" altLang="zh-CN" sz="2400" i="1" dirty="0" smtClean="0"/>
              <a:t>embedding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Estimate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an interaction </a:t>
            </a:r>
            <a:r>
              <a:rPr lang="en-US" altLang="zh-CN" sz="2400" dirty="0">
                <a:solidFill>
                  <a:srgbClr val="FF0000"/>
                </a:solidFill>
              </a:rPr>
              <a:t>as the inner product between the user embedding and item embedding 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176120" y="2204864"/>
            <a:ext cx="469351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</a:rPr>
              <a:t>Matrix Factorization (MF)</a:t>
            </a:r>
            <a:endParaRPr lang="en-SG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63352" y="1700808"/>
            <a:ext cx="6984776" cy="468052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altLang="zh-CN" sz="2800" dirty="0"/>
              <a:t>A prevalent</a:t>
            </a:r>
            <a:r>
              <a:rPr lang="zh-CN" altLang="en-US" sz="2800" dirty="0"/>
              <a:t> </a:t>
            </a:r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collaborative</a:t>
            </a:r>
            <a:r>
              <a:rPr lang="zh-CN" altLang="en-US" sz="2800" dirty="0"/>
              <a:t> </a:t>
            </a:r>
            <a:r>
              <a:rPr lang="en-US" altLang="zh-CN" sz="2800" dirty="0"/>
              <a:t>filtering</a:t>
            </a:r>
          </a:p>
          <a:p>
            <a:pPr lvl="1"/>
            <a:r>
              <a:rPr lang="en-US" altLang="zh-CN" sz="2400" dirty="0"/>
              <a:t>Represent a user (or an item) as a vector of latent factors (also termed as </a:t>
            </a:r>
            <a:r>
              <a:rPr lang="en-US" altLang="zh-CN" sz="2400" i="1" dirty="0"/>
              <a:t>embedding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</a:rPr>
              <a:t>Estimate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an </a:t>
            </a:r>
            <a:r>
              <a:rPr lang="en-US" altLang="zh-CN" sz="2400" dirty="0">
                <a:solidFill>
                  <a:srgbClr val="000000"/>
                </a:solidFill>
              </a:rPr>
              <a:t>interaction as the inner product between the user embedding and item embedding </a:t>
            </a:r>
          </a:p>
          <a:p>
            <a:pPr>
              <a:buFont typeface="Wingdings" charset="2"/>
              <a:buChar char="Ø"/>
            </a:pPr>
            <a:r>
              <a:rPr lang="en-US" altLang="zh-CN" sz="2800" dirty="0" smtClean="0"/>
              <a:t>Many extensions 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MF</a:t>
            </a:r>
          </a:p>
          <a:p>
            <a:pPr lvl="1"/>
            <a:r>
              <a:rPr lang="en-US" altLang="zh-CN" sz="2400" dirty="0" smtClean="0"/>
              <a:t>Model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perspective</a:t>
            </a:r>
            <a:r>
              <a:rPr lang="en-US" altLang="en-US" sz="2400" dirty="0" smtClean="0"/>
              <a:t>: </a:t>
            </a:r>
            <a:r>
              <a:rPr lang="en-US" altLang="zh-CN" sz="2400" dirty="0" err="1" smtClean="0"/>
              <a:t>NeuMF</a:t>
            </a:r>
            <a:r>
              <a:rPr lang="zh-CN" altLang="en-US" sz="2400" dirty="0" smtClean="0"/>
              <a:t> </a:t>
            </a:r>
            <a:r>
              <a:rPr lang="en-US" altLang="zh-CN" sz="2000" dirty="0" smtClean="0"/>
              <a:t>[He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WWW’17]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Factorization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Machine</a:t>
            </a:r>
            <a:r>
              <a:rPr lang="zh-CN" altLang="zh-CN" sz="2400" dirty="0" smtClean="0"/>
              <a:t> </a:t>
            </a:r>
            <a:r>
              <a:rPr lang="en-US" altLang="zh-CN" sz="2400" dirty="0" smtClean="0"/>
              <a:t>etc.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sz="2400" dirty="0"/>
              <a:t>L</a:t>
            </a:r>
            <a:r>
              <a:rPr lang="en-US" altLang="zh-CN" sz="2400" dirty="0" smtClean="0"/>
              <a:t>earning perspective: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BPR, Adversarial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Personalized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Ranking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[He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SIGIR’18]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20" y="2204864"/>
            <a:ext cx="469351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1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Interaction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Function in MF</a:t>
            </a:r>
            <a:endParaRPr lang="en-SG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35360" y="1556792"/>
            <a:ext cx="10657184" cy="1531241"/>
          </a:xfrm>
        </p:spPr>
        <p:txBody>
          <a:bodyPr>
            <a:noAutofit/>
          </a:bodyPr>
          <a:lstStyle/>
          <a:p>
            <a:pPr marL="342900" lvl="1" indent="-342900">
              <a:buFont typeface="Wingdings" charset="2"/>
              <a:buChar char="Ø"/>
            </a:pPr>
            <a:r>
              <a:rPr lang="en-US" altLang="zh-CN" sz="2600" dirty="0" smtClean="0"/>
              <a:t>MF </a:t>
            </a:r>
            <a:r>
              <a:rPr lang="en-US" altLang="zh-CN" sz="2600" dirty="0"/>
              <a:t>uses </a:t>
            </a:r>
            <a:r>
              <a:rPr lang="en-US" altLang="zh-CN" sz="2600" b="1" dirty="0">
                <a:solidFill>
                  <a:srgbClr val="0432FF"/>
                </a:solidFill>
              </a:rPr>
              <a:t>Inner Product </a:t>
            </a:r>
            <a:r>
              <a:rPr lang="en-US" altLang="zh-CN" sz="2600" dirty="0" smtClean="0"/>
              <a:t>as the interaction function</a:t>
            </a:r>
            <a:endParaRPr lang="en-US" altLang="zh-CN" sz="2600" dirty="0"/>
          </a:p>
          <a:p>
            <a:pPr marL="342900" lvl="1" indent="-342900">
              <a:buFont typeface="Wingdings" charset="2"/>
              <a:buChar char="Ø"/>
            </a:pPr>
            <a:r>
              <a:rPr lang="en-US" altLang="zh-CN" sz="2600" dirty="0" smtClean="0"/>
              <a:t>The</a:t>
            </a:r>
            <a:r>
              <a:rPr lang="zh-CN" altLang="en-US" sz="2600" dirty="0" smtClean="0"/>
              <a:t> </a:t>
            </a:r>
            <a:r>
              <a:rPr lang="en-US" altLang="zh-CN" sz="2600" dirty="0" smtClean="0">
                <a:solidFill>
                  <a:srgbClr val="FF0000"/>
                </a:solidFill>
              </a:rPr>
              <a:t>implicit assumption </a:t>
            </a:r>
            <a:r>
              <a:rPr lang="en-US" altLang="zh-CN" sz="2600" dirty="0" smtClean="0"/>
              <a:t>in Inner Product:</a:t>
            </a:r>
          </a:p>
          <a:p>
            <a:pPr marL="742950" lvl="2" indent="-342900"/>
            <a:r>
              <a:rPr lang="en-US" altLang="zh-CN" dirty="0" smtClean="0"/>
              <a:t>The </a:t>
            </a:r>
            <a:r>
              <a:rPr lang="en-US" altLang="zh-CN" dirty="0"/>
              <a:t>embedding dimensions are independent with each </a:t>
            </a:r>
            <a:r>
              <a:rPr lang="en-US" altLang="zh-CN" dirty="0" smtClean="0"/>
              <a:t>other</a:t>
            </a:r>
            <a:endParaRPr lang="zh-CN" altLang="en-US" dirty="0" smtClean="0"/>
          </a:p>
        </p:txBody>
      </p:sp>
      <p:cxnSp>
        <p:nvCxnSpPr>
          <p:cNvPr id="6" name="直线连接符 5"/>
          <p:cNvCxnSpPr/>
          <p:nvPr/>
        </p:nvCxnSpPr>
        <p:spPr>
          <a:xfrm>
            <a:off x="535243" y="3068960"/>
            <a:ext cx="11105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09620" y="3140968"/>
            <a:ext cx="1083111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Calibri"/>
                <a:cs typeface="Calibri"/>
              </a:rPr>
              <a:t>However,</a:t>
            </a:r>
            <a:r>
              <a:rPr kumimoji="1" lang="zh-CN" altLang="en-US" sz="2800" dirty="0" smtClean="0">
                <a:latin typeface="Calibri"/>
                <a:cs typeface="Calibri"/>
              </a:rPr>
              <a:t> </a:t>
            </a:r>
            <a:r>
              <a:rPr kumimoji="1" lang="en-US" altLang="zh-CN" sz="2800" dirty="0">
                <a:latin typeface="Calibri"/>
                <a:cs typeface="Calibri"/>
              </a:rPr>
              <a:t>t</a:t>
            </a:r>
            <a:r>
              <a:rPr kumimoji="1" lang="en-US" altLang="zh-CN" sz="2800" dirty="0" smtClean="0">
                <a:latin typeface="Calibri"/>
                <a:cs typeface="Calibri"/>
              </a:rPr>
              <a:t>he implicit assumption is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Calibri"/>
                <a:cs typeface="Calibri"/>
              </a:rPr>
              <a:t>impractical</a:t>
            </a:r>
            <a:r>
              <a:rPr kumimoji="1" lang="en-US" altLang="zh-CN" sz="2800" dirty="0" smtClean="0">
                <a:latin typeface="Calibri"/>
                <a:cs typeface="Calibri"/>
              </a:rPr>
              <a:t>.</a:t>
            </a:r>
            <a:endParaRPr lang="en-US" altLang="zh-CN" sz="2800" dirty="0" smtClean="0">
              <a:latin typeface="Calibri"/>
              <a:cs typeface="Calibri"/>
            </a:endParaRPr>
          </a:p>
          <a:p>
            <a:pPr marL="342900" lvl="0" indent="-342900">
              <a:buFont typeface="Wingdings" charset="2"/>
              <a:buChar char="p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embedding dimensions could be interpreted as certain properties of items </a:t>
            </a:r>
            <a:r>
              <a:rPr lang="en-US" altLang="zh-CN" sz="2000" dirty="0"/>
              <a:t>[Zhang </a:t>
            </a:r>
            <a:r>
              <a:rPr lang="en-US" altLang="zh-CN" sz="2000" i="1" dirty="0"/>
              <a:t>et al.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SIGIR’14]</a:t>
            </a:r>
            <a:r>
              <a:rPr lang="en-US" altLang="zh-CN" sz="2400" dirty="0"/>
              <a:t>, which are </a:t>
            </a:r>
            <a:r>
              <a:rPr lang="en-US" altLang="zh-CN" sz="2400" dirty="0">
                <a:solidFill>
                  <a:srgbClr val="FF0000"/>
                </a:solidFill>
              </a:rPr>
              <a:t>not necessarily to be independent 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1384" y="4581128"/>
            <a:ext cx="11105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1384" y="4725144"/>
            <a:ext cx="11521280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Recent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DNN-based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models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either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use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element-wise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product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or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concatenation.</a:t>
            </a:r>
          </a:p>
          <a:p>
            <a:pPr marL="342900" indent="-342900">
              <a:buFont typeface="Wingdings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NeuMF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[He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et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al,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WWW’17]</a:t>
            </a:r>
            <a:r>
              <a:rPr lang="en-US" altLang="zh-CN" sz="2400" dirty="0">
                <a:solidFill>
                  <a:srgbClr val="000000"/>
                </a:solidFill>
              </a:rPr>
              <a:t>, NNCF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</a:rPr>
              <a:t>Bai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et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al,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CIKM’17],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JRL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[Zhang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et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al,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CIKM’17], </a:t>
            </a:r>
            <a:r>
              <a:rPr lang="en-US" altLang="zh-CN" sz="2400" dirty="0">
                <a:solidFill>
                  <a:srgbClr val="000000"/>
                </a:solidFill>
              </a:rPr>
              <a:t>Autoencoder-based CF Models</a:t>
            </a:r>
            <a:r>
              <a:rPr lang="en-US" altLang="zh-CN" sz="2000" dirty="0">
                <a:solidFill>
                  <a:srgbClr val="000000"/>
                </a:solidFill>
              </a:rPr>
              <a:t> [Wu et al, WSDM’16</a:t>
            </a:r>
            <a:r>
              <a:rPr lang="en-US" altLang="zh-CN" sz="2000" dirty="0" smtClean="0">
                <a:solidFill>
                  <a:srgbClr val="000000"/>
                </a:solidFill>
              </a:rPr>
              <a:t>]</a:t>
            </a:r>
            <a:endParaRPr lang="en-US" altLang="zh-CN" sz="2000" dirty="0" smtClean="0"/>
          </a:p>
          <a:p>
            <a:pPr marL="342900" lvl="0" indent="-342900">
              <a:buFont typeface="Wingdings" charset="2"/>
              <a:buChar char="p"/>
            </a:pPr>
            <a:r>
              <a:rPr lang="en-US" altLang="zh-CN" sz="2400" dirty="0" smtClean="0"/>
              <a:t>Still,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relations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among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embedding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dimensions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not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explicitly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modeled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2066" t="39488" r="40083" b="39131"/>
          <a:stretch/>
        </p:blipFill>
        <p:spPr>
          <a:xfrm>
            <a:off x="6960096" y="2084148"/>
            <a:ext cx="2832635" cy="43818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61614" r="-22065"/>
          <a:stretch/>
        </p:blipFill>
        <p:spPr>
          <a:xfrm>
            <a:off x="9888783" y="1556792"/>
            <a:ext cx="2183881" cy="15121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5764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806489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Research</a:t>
            </a:r>
            <a:r>
              <a:rPr lang="zh-CN" altLang="en-US" sz="3600" dirty="0" smtClean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Questions</a:t>
            </a:r>
            <a:endParaRPr lang="en-SG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2514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How to model the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relations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/>
              <a:t>between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embedding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dimensions?</a:t>
            </a:r>
          </a:p>
          <a:p>
            <a:pPr lvl="1"/>
            <a:endParaRPr kumimoji="1" lang="en-US" altLang="zh-CN" sz="2400" dirty="0"/>
          </a:p>
          <a:p>
            <a:r>
              <a:rPr kumimoji="1" lang="en-US" altLang="zh-CN" sz="2800" dirty="0" smtClean="0">
                <a:latin typeface="Calibri"/>
                <a:cs typeface="Calibri"/>
              </a:rPr>
              <a:t>Next</a:t>
            </a:r>
            <a:r>
              <a:rPr kumimoji="1" lang="zh-CN" altLang="en-US" sz="2800" dirty="0" smtClean="0">
                <a:latin typeface="Calibri"/>
                <a:cs typeface="Calibri"/>
              </a:rPr>
              <a:t>:</a:t>
            </a:r>
            <a:r>
              <a:rPr kumimoji="1" lang="en-US" altLang="zh-CN" sz="2800" dirty="0" smtClean="0">
                <a:latin typeface="Calibri"/>
                <a:cs typeface="Calibri"/>
              </a:rPr>
              <a:t>our</a:t>
            </a:r>
            <a:r>
              <a:rPr kumimoji="1" lang="zh-CN" altLang="en-US" sz="2800" dirty="0" smtClean="0">
                <a:latin typeface="Calibri"/>
                <a:cs typeface="Calibri"/>
              </a:rPr>
              <a:t> </a:t>
            </a:r>
            <a:r>
              <a:rPr kumimoji="1" lang="en-US" altLang="zh-CN" sz="2800" dirty="0" smtClean="0">
                <a:latin typeface="Calibri"/>
                <a:cs typeface="Calibri"/>
              </a:rPr>
              <a:t>proposed</a:t>
            </a:r>
            <a:r>
              <a:rPr kumimoji="1" lang="zh-CN" altLang="en-US" sz="2800" dirty="0" smtClean="0">
                <a:latin typeface="Calibri"/>
                <a:cs typeface="Calibri"/>
              </a:rPr>
              <a:t> </a:t>
            </a:r>
            <a:r>
              <a:rPr kumimoji="1" lang="en-US" altLang="zh-CN" sz="2800" dirty="0" smtClean="0">
                <a:latin typeface="Calibri"/>
                <a:cs typeface="Calibri"/>
              </a:rPr>
              <a:t>method:</a:t>
            </a:r>
          </a:p>
          <a:p>
            <a:pPr marL="457200" lvl="1" indent="0">
              <a:buNone/>
            </a:pPr>
            <a:r>
              <a:rPr kumimoji="1" lang="zh-CN" altLang="zh-CN" sz="2400" dirty="0" smtClean="0">
                <a:latin typeface="Calibri"/>
                <a:cs typeface="Calibri"/>
              </a:rPr>
              <a:t>1</a:t>
            </a:r>
            <a:r>
              <a:rPr kumimoji="1" lang="en-US" altLang="zh-CN" sz="2400" dirty="0" smtClean="0">
                <a:latin typeface="Calibri"/>
                <a:cs typeface="Calibri"/>
              </a:rPr>
              <a:t>.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alibri"/>
                <a:cs typeface="Calibri"/>
              </a:rPr>
              <a:t>Outer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alibri"/>
                <a:cs typeface="Calibri"/>
              </a:rPr>
              <a:t>product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latin typeface="Calibri"/>
                <a:cs typeface="Calibri"/>
              </a:rPr>
              <a:t>on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err="1" smtClean="0">
                <a:latin typeface="Calibri"/>
                <a:cs typeface="Calibri"/>
              </a:rPr>
              <a:t>user&amp;item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latin typeface="Calibri"/>
                <a:cs typeface="Calibri"/>
              </a:rPr>
              <a:t>embedding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latin typeface="Calibri"/>
                <a:cs typeface="Calibri"/>
              </a:rPr>
              <a:t>for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latin typeface="Calibri"/>
                <a:cs typeface="Calibri"/>
              </a:rPr>
              <a:t>pairwise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latin typeface="Calibri"/>
                <a:cs typeface="Calibri"/>
              </a:rPr>
              <a:t>interaction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latin typeface="Calibri"/>
                <a:cs typeface="Calibri"/>
              </a:rPr>
              <a:t>modeling</a:t>
            </a:r>
          </a:p>
          <a:p>
            <a:pPr marL="457200" lvl="1" indent="0">
              <a:buNone/>
            </a:pPr>
            <a:r>
              <a:rPr kumimoji="1" lang="zh-CN" altLang="zh-CN" sz="2400" dirty="0" smtClean="0">
                <a:latin typeface="Calibri"/>
                <a:cs typeface="Calibri"/>
              </a:rPr>
              <a:t>2</a:t>
            </a:r>
            <a:r>
              <a:rPr kumimoji="1" lang="en-US" altLang="zh-CN" sz="2400" dirty="0" smtClean="0">
                <a:latin typeface="Calibri"/>
                <a:cs typeface="Calibri"/>
              </a:rPr>
              <a:t>.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alibri"/>
                <a:cs typeface="Calibri"/>
              </a:rPr>
              <a:t>CNN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latin typeface="Calibri"/>
                <a:cs typeface="Calibri"/>
              </a:rPr>
              <a:t>on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latin typeface="Calibri"/>
                <a:cs typeface="Calibri"/>
              </a:rPr>
              <a:t>the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latin typeface="Calibri"/>
                <a:cs typeface="Calibri"/>
              </a:rPr>
              <a:t>outer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latin typeface="Calibri"/>
                <a:cs typeface="Calibri"/>
              </a:rPr>
              <a:t>product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latin typeface="Calibri"/>
                <a:cs typeface="Calibri"/>
              </a:rPr>
              <a:t>matrix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latin typeface="Calibri"/>
                <a:cs typeface="Calibri"/>
              </a:rPr>
              <a:t>to extract and reweight prediction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r>
              <a:rPr kumimoji="1" lang="en-US" altLang="zh-CN" sz="2400" dirty="0" smtClean="0">
                <a:latin typeface="Calibri"/>
                <a:cs typeface="Calibri"/>
              </a:rPr>
              <a:t>signals.</a:t>
            </a:r>
            <a:r>
              <a:rPr kumimoji="1" lang="zh-CN" altLang="en-US" sz="2400" dirty="0" smtClean="0">
                <a:latin typeface="Calibri"/>
                <a:cs typeface="Calibri"/>
              </a:rPr>
              <a:t> </a:t>
            </a:r>
            <a:endParaRPr kumimoji="1" lang="zh-CN" alt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8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97684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kern="0" dirty="0">
                <a:solidFill>
                  <a:schemeClr val="bg1"/>
                </a:solidFill>
              </a:rPr>
              <a:t>O</a:t>
            </a:r>
            <a:r>
              <a:rPr lang="en-US" altLang="zh-CN" sz="3200" kern="0" dirty="0">
                <a:solidFill>
                  <a:schemeClr val="bg1"/>
                </a:solidFill>
              </a:rPr>
              <a:t>uter </a:t>
            </a:r>
            <a:r>
              <a:rPr lang="en-US" altLang="zh-CN" sz="3200" kern="0" dirty="0" smtClean="0">
                <a:solidFill>
                  <a:schemeClr val="bg1"/>
                </a:solidFill>
              </a:rPr>
              <a:t>Product-based</a:t>
            </a:r>
            <a:endParaRPr lang="zh-CN" altLang="en-US" sz="3200" kern="0" dirty="0" smtClean="0">
              <a:solidFill>
                <a:schemeClr val="bg1"/>
              </a:solidFill>
            </a:endParaRPr>
          </a:p>
          <a:p>
            <a:r>
              <a:rPr lang="en-US" altLang="zh-CN" sz="3200" b="1" kern="0" dirty="0">
                <a:solidFill>
                  <a:schemeClr val="bg1"/>
                </a:solidFill>
              </a:rPr>
              <a:t>N</a:t>
            </a:r>
            <a:r>
              <a:rPr lang="en-US" altLang="zh-CN" sz="3200" kern="0" dirty="0">
                <a:solidFill>
                  <a:schemeClr val="bg1"/>
                </a:solidFill>
              </a:rPr>
              <a:t>eural </a:t>
            </a:r>
            <a:r>
              <a:rPr lang="en-US" altLang="zh-CN" sz="3200" b="1" kern="0" dirty="0" smtClean="0">
                <a:solidFill>
                  <a:schemeClr val="bg1"/>
                </a:solidFill>
              </a:rPr>
              <a:t>C</a:t>
            </a:r>
            <a:r>
              <a:rPr lang="en-US" altLang="zh-CN" sz="3200" kern="0" dirty="0" smtClean="0">
                <a:solidFill>
                  <a:schemeClr val="bg1"/>
                </a:solidFill>
              </a:rPr>
              <a:t>ollaborative</a:t>
            </a:r>
            <a:r>
              <a:rPr lang="zh-CN" altLang="en-US" sz="3200" kern="0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kern="0" dirty="0" smtClean="0">
                <a:solidFill>
                  <a:schemeClr val="bg1"/>
                </a:solidFill>
              </a:rPr>
              <a:t>F</a:t>
            </a:r>
            <a:r>
              <a:rPr lang="en-US" altLang="zh-CN" sz="3200" kern="0" dirty="0" smtClean="0">
                <a:solidFill>
                  <a:schemeClr val="bg1"/>
                </a:solidFill>
              </a:rPr>
              <a:t>iltering (ONCF)</a:t>
            </a:r>
            <a:endParaRPr lang="en-SG" altLang="zh-CN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-115" r="1"/>
          <a:stretch/>
        </p:blipFill>
        <p:spPr>
          <a:xfrm>
            <a:off x="6528048" y="1476649"/>
            <a:ext cx="5472608" cy="45130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1344" y="1484784"/>
            <a:ext cx="5976664" cy="1200328"/>
          </a:xfrm>
          <a:prstGeom prst="rect">
            <a:avLst/>
          </a:prstGeom>
          <a:ln w="254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Outer-product </a:t>
            </a:r>
            <a:r>
              <a:rPr lang="en-US" altLang="zh-CN" sz="2400" b="1" dirty="0">
                <a:solidFill>
                  <a:srgbClr val="FF0000"/>
                </a:solidFill>
              </a:rPr>
              <a:t>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xplicitly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models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pairwise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relations</a:t>
            </a:r>
            <a:r>
              <a:rPr lang="en-US" altLang="zh-CN" sz="2400" dirty="0" smtClean="0">
                <a:solidFill>
                  <a:prstClr val="black"/>
                </a:solidFill>
              </a:rPr>
              <a:t> between embedding dimensions: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zh-CN" altLang="zh-CN" sz="2400" dirty="0" smtClean="0">
                <a:solidFill>
                  <a:prstClr val="black"/>
                </a:solidFill>
              </a:rPr>
              <a:t>-</a:t>
            </a:r>
            <a:r>
              <a:rPr lang="zh-CN" altLang="en-US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G</a:t>
            </a:r>
            <a:r>
              <a:rPr lang="en-US" altLang="zh-CN" sz="2200" dirty="0" smtClean="0"/>
              <a:t>et a 2D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matrix,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named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as </a:t>
            </a:r>
            <a:r>
              <a:rPr lang="en-US" altLang="zh-CN" sz="2400" b="1" dirty="0" smtClean="0">
                <a:solidFill>
                  <a:srgbClr val="0432FF"/>
                </a:solidFill>
              </a:rPr>
              <a:t>interaction map</a:t>
            </a:r>
            <a:r>
              <a:rPr lang="en-US" altLang="zh-CN" sz="2200" b="1" dirty="0">
                <a:solidFill>
                  <a:srgbClr val="0432FF"/>
                </a:solidFill>
              </a:rPr>
              <a:t>:</a:t>
            </a:r>
            <a:endParaRPr lang="en-US" altLang="zh-CN" sz="2200" b="1" dirty="0" smtClean="0">
              <a:solidFill>
                <a:srgbClr val="0432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6168008" y="1412776"/>
            <a:ext cx="0" cy="5373216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528048" y="3356992"/>
            <a:ext cx="4320480" cy="648072"/>
          </a:xfrm>
          <a:prstGeom prst="roundRect">
            <a:avLst/>
          </a:prstGeom>
          <a:noFill/>
          <a:ln w="19050" cmpd="sng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56" y="3356992"/>
            <a:ext cx="3807417" cy="17443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820" y="2852936"/>
            <a:ext cx="3213485" cy="423685"/>
          </a:xfrm>
          <a:prstGeom prst="rect">
            <a:avLst/>
          </a:prstGeom>
        </p:spPr>
      </p:pic>
      <p:cxnSp>
        <p:nvCxnSpPr>
          <p:cNvPr id="17" name="直线箭头连接符 16"/>
          <p:cNvCxnSpPr>
            <a:stCxn id="16" idx="1"/>
          </p:cNvCxnSpPr>
          <p:nvPr/>
        </p:nvCxnSpPr>
        <p:spPr>
          <a:xfrm flipH="1" flipV="1">
            <a:off x="4799856" y="2708920"/>
            <a:ext cx="1728192" cy="97210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301335" y="4725144"/>
            <a:ext cx="989084" cy="449868"/>
          </a:xfrm>
          <a:prstGeom prst="ellipse">
            <a:avLst/>
          </a:prstGeom>
          <a:noFill/>
          <a:ln w="19050" cmpd="sng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432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3392" y="515719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432FF"/>
                </a:solidFill>
              </a:rPr>
              <a:t>Indicating the interaction</a:t>
            </a:r>
            <a:r>
              <a:rPr kumimoji="1" lang="zh-CN" altLang="en-US" dirty="0" smtClean="0">
                <a:solidFill>
                  <a:srgbClr val="0432FF"/>
                </a:solidFill>
              </a:rPr>
              <a:t> </a:t>
            </a:r>
            <a:r>
              <a:rPr kumimoji="1" lang="en-US" altLang="zh-CN" dirty="0" smtClean="0">
                <a:solidFill>
                  <a:srgbClr val="0432FF"/>
                </a:solidFill>
              </a:rPr>
              <a:t>between the k-</a:t>
            </a:r>
            <a:r>
              <a:rPr kumimoji="1" lang="en-US" altLang="zh-CN" dirty="0" err="1" smtClean="0">
                <a:solidFill>
                  <a:srgbClr val="0432FF"/>
                </a:solidFill>
              </a:rPr>
              <a:t>th</a:t>
            </a:r>
            <a:r>
              <a:rPr kumimoji="1" lang="en-US" altLang="zh-CN" dirty="0" smtClean="0">
                <a:solidFill>
                  <a:srgbClr val="0432FF"/>
                </a:solidFill>
              </a:rPr>
              <a:t> dimension of </a:t>
            </a:r>
            <a:r>
              <a:rPr kumimoji="1" lang="en-US" altLang="zh-CN" b="1" dirty="0" err="1" smtClean="0">
                <a:solidFill>
                  <a:srgbClr val="0432FF"/>
                </a:solidFill>
              </a:rPr>
              <a:t>p</a:t>
            </a:r>
            <a:r>
              <a:rPr kumimoji="1" lang="en-US" altLang="zh-CN" b="1" baseline="-25000" dirty="0" err="1" smtClean="0">
                <a:solidFill>
                  <a:srgbClr val="0432FF"/>
                </a:solidFill>
              </a:rPr>
              <a:t>u</a:t>
            </a:r>
            <a:r>
              <a:rPr kumimoji="1" lang="en-US" altLang="zh-CN" dirty="0" smtClean="0">
                <a:solidFill>
                  <a:srgbClr val="0432FF"/>
                </a:solidFill>
              </a:rPr>
              <a:t> and the </a:t>
            </a:r>
            <a:r>
              <a:rPr kumimoji="1" lang="en-US" altLang="zh-CN" dirty="0">
                <a:solidFill>
                  <a:srgbClr val="0432FF"/>
                </a:solidFill>
              </a:rPr>
              <a:t>2-nd</a:t>
            </a:r>
            <a:r>
              <a:rPr kumimoji="1" lang="en-US" altLang="zh-CN" dirty="0" smtClean="0">
                <a:solidFill>
                  <a:srgbClr val="0432FF"/>
                </a:solidFill>
              </a:rPr>
              <a:t> dimension of </a:t>
            </a:r>
            <a:r>
              <a:rPr kumimoji="1" lang="en-US" altLang="zh-CN" b="1" dirty="0" smtClean="0">
                <a:solidFill>
                  <a:srgbClr val="0432FF"/>
                </a:solidFill>
              </a:rPr>
              <a:t>q</a:t>
            </a:r>
            <a:r>
              <a:rPr kumimoji="1" lang="en-US" altLang="zh-CN" b="1" baseline="-25000" dirty="0" smtClean="0">
                <a:solidFill>
                  <a:srgbClr val="0432FF"/>
                </a:solidFill>
              </a:rPr>
              <a:t>i</a:t>
            </a:r>
            <a:r>
              <a:rPr kumimoji="1" lang="en-US" altLang="zh-CN" dirty="0" smtClean="0">
                <a:solidFill>
                  <a:srgbClr val="0432FF"/>
                </a:solidFill>
              </a:rPr>
              <a:t>.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 rot="1561090">
            <a:off x="1330458" y="3896420"/>
            <a:ext cx="3785213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7368" y="2924944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Signals in Inner product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5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97684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kern="0" dirty="0" smtClean="0">
                <a:solidFill>
                  <a:schemeClr val="bg1"/>
                </a:solidFill>
              </a:rPr>
              <a:t>ONCF-MLP</a:t>
            </a:r>
            <a:endParaRPr lang="en-US" altLang="zh-CN" sz="3200" b="1" kern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27168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-115" r="1"/>
          <a:stretch/>
        </p:blipFill>
        <p:spPr>
          <a:xfrm>
            <a:off x="6456040" y="1340768"/>
            <a:ext cx="5342559" cy="44058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1344" y="1489134"/>
            <a:ext cx="5155548" cy="1200328"/>
          </a:xfrm>
          <a:prstGeom prst="rect">
            <a:avLst/>
          </a:prstGeom>
          <a:ln w="25400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Calibri"/>
              </a:rPr>
              <a:t>Above the interaction map are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cs typeface="Calibri"/>
              </a:rPr>
              <a:t>hidden layers</a:t>
            </a:r>
            <a:r>
              <a:rPr lang="en-US" altLang="zh-CN" sz="2400" dirty="0">
                <a:cs typeface="Calibri"/>
              </a:rPr>
              <a:t>, </a:t>
            </a:r>
            <a:r>
              <a:rPr lang="zh-CN" altLang="zh-CN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which aim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to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extract useful signal from the 2D interaction map. 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6023992" y="1412776"/>
            <a:ext cx="0" cy="5373216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607039" y="2348880"/>
            <a:ext cx="5321609" cy="720080"/>
          </a:xfrm>
          <a:prstGeom prst="roundRect">
            <a:avLst/>
          </a:prstGeom>
          <a:noFill/>
          <a:ln w="19050" cmpd="sng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2027" y="3356992"/>
            <a:ext cx="56279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Calibri"/>
              </a:rPr>
              <a:t>A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straightforward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solution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is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to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use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MLP,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however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it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results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in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too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many</a:t>
            </a:r>
            <a:r>
              <a:rPr lang="zh-CN" altLang="en-US" sz="2400" dirty="0">
                <a:cs typeface="Calibri"/>
              </a:rPr>
              <a:t> </a:t>
            </a:r>
            <a:r>
              <a:rPr lang="en-US" altLang="zh-CN" sz="2400" dirty="0">
                <a:cs typeface="Calibri"/>
              </a:rPr>
              <a:t>parameters:</a:t>
            </a:r>
          </a:p>
          <a:p>
            <a:pPr marL="342900" indent="-342900">
              <a:buFontTx/>
              <a:buChar char="-"/>
            </a:pPr>
            <a:r>
              <a:rPr lang="en-US" altLang="zh-CN" sz="2200" dirty="0">
                <a:cs typeface="Calibri"/>
              </a:rPr>
              <a:t>Interaction</a:t>
            </a:r>
            <a:r>
              <a:rPr lang="zh-CN" altLang="en-US" sz="220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map</a:t>
            </a:r>
            <a:r>
              <a:rPr lang="zh-CN" altLang="en-US" sz="2200" dirty="0">
                <a:cs typeface="Calibri"/>
              </a:rPr>
              <a:t> </a:t>
            </a:r>
            <a:r>
              <a:rPr lang="en-US" altLang="zh-CN" sz="2200" b="1" dirty="0">
                <a:cs typeface="Calibri"/>
              </a:rPr>
              <a:t>E</a:t>
            </a:r>
            <a:r>
              <a:rPr lang="zh-CN" altLang="en-US" sz="220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has</a:t>
            </a:r>
            <a:r>
              <a:rPr lang="zh-CN" altLang="en-US" sz="220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K×K</a:t>
            </a:r>
            <a:r>
              <a:rPr lang="zh-CN" altLang="en-US" sz="220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neurons</a:t>
            </a:r>
            <a:r>
              <a:rPr lang="zh-CN" altLang="en-US" sz="220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(K</a:t>
            </a:r>
            <a:r>
              <a:rPr lang="zh-CN" altLang="en-US" sz="220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is</a:t>
            </a:r>
            <a:r>
              <a:rPr lang="zh-CN" altLang="en-US" sz="220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embeddings</a:t>
            </a:r>
            <a:r>
              <a:rPr lang="zh-CN" altLang="en-US" sz="220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size</a:t>
            </a:r>
            <a:r>
              <a:rPr lang="zh-CN" altLang="en-US" sz="220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usually</a:t>
            </a:r>
            <a:r>
              <a:rPr lang="zh-CN" altLang="en-US" sz="2200" dirty="0">
                <a:cs typeface="Calibri"/>
              </a:rPr>
              <a:t> </a:t>
            </a:r>
            <a:r>
              <a:rPr lang="en-US" altLang="zh-CN" sz="2200" dirty="0">
                <a:cs typeface="Calibri"/>
              </a:rPr>
              <a:t>hundreds)</a:t>
            </a:r>
          </a:p>
          <a:p>
            <a:pPr marL="342900" indent="-342900">
              <a:buFontTx/>
              <a:buChar char="-"/>
            </a:pPr>
            <a:r>
              <a:rPr lang="en-US" altLang="zh-CN" sz="2200" dirty="0"/>
              <a:t>Require</a:t>
            </a:r>
            <a:r>
              <a:rPr lang="zh-CN" altLang="en-US" sz="2200" b="1" dirty="0"/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large memories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/>
              <a:t>to store the model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pPr marL="342900" indent="-342900">
              <a:buFontTx/>
              <a:buChar char="-"/>
            </a:pPr>
            <a:r>
              <a:rPr lang="en-US" altLang="zh-CN" sz="2200" dirty="0"/>
              <a:t>Require</a:t>
            </a:r>
            <a:r>
              <a:rPr lang="zh-CN" altLang="en-US" sz="2200" dirty="0"/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large</a:t>
            </a: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training</a:t>
            </a: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data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learn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model</a:t>
            </a:r>
            <a:r>
              <a:rPr lang="zh-CN" altLang="en-US" sz="2200" dirty="0"/>
              <a:t> </a:t>
            </a:r>
            <a:r>
              <a:rPr lang="en-US" altLang="zh-CN" sz="2200" dirty="0"/>
              <a:t>well</a:t>
            </a:r>
          </a:p>
          <a:p>
            <a:endParaRPr kumimoji="1" lang="zh-CN" altLang="en-US" sz="2400" dirty="0"/>
          </a:p>
        </p:txBody>
      </p:sp>
      <p:cxnSp>
        <p:nvCxnSpPr>
          <p:cNvPr id="13" name="直线箭头连接符 12"/>
          <p:cNvCxnSpPr>
            <a:stCxn id="16" idx="1"/>
          </p:cNvCxnSpPr>
          <p:nvPr/>
        </p:nvCxnSpPr>
        <p:spPr>
          <a:xfrm flipH="1" flipV="1">
            <a:off x="4799857" y="1988840"/>
            <a:ext cx="1807182" cy="720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0" y="415492"/>
            <a:ext cx="1311796" cy="441736"/>
          </a:xfrm>
          <a:prstGeom prst="rect">
            <a:avLst/>
          </a:prstGeom>
        </p:spPr>
      </p:pic>
      <p:sp>
        <p:nvSpPr>
          <p:cNvPr id="79" name="Title 1"/>
          <p:cNvSpPr txBox="1">
            <a:spLocks/>
          </p:cNvSpPr>
          <p:nvPr/>
        </p:nvSpPr>
        <p:spPr>
          <a:xfrm>
            <a:off x="2423592" y="84955"/>
            <a:ext cx="97684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kern="0" dirty="0">
                <a:solidFill>
                  <a:schemeClr val="bg1"/>
                </a:solidFill>
              </a:rPr>
              <a:t>Convolutional </a:t>
            </a:r>
            <a:r>
              <a:rPr lang="en-US" altLang="zh-CN" sz="3200" b="1" kern="0" dirty="0" smtClean="0">
                <a:solidFill>
                  <a:schemeClr val="bg1"/>
                </a:solidFill>
              </a:rPr>
              <a:t>NCF (</a:t>
            </a:r>
            <a:r>
              <a:rPr lang="en-US" altLang="zh-CN" sz="3200" b="1" kern="0" dirty="0" err="1" smtClean="0">
                <a:solidFill>
                  <a:schemeClr val="bg1"/>
                </a:solidFill>
              </a:rPr>
              <a:t>ConvNCF</a:t>
            </a:r>
            <a:r>
              <a:rPr lang="en-US" altLang="zh-CN" sz="3200" b="1" kern="0" dirty="0" smtClean="0">
                <a:solidFill>
                  <a:schemeClr val="bg1"/>
                </a:solidFill>
              </a:rPr>
              <a:t>)</a:t>
            </a:r>
            <a:endParaRPr lang="en-US" altLang="zh-CN" sz="3200" b="1" kern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582544"/>
            <a:ext cx="350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3068960"/>
            <a:ext cx="9527850" cy="2364536"/>
          </a:xfrm>
          <a:prstGeom prst="rect">
            <a:avLst/>
          </a:prstGeom>
          <a:ln w="38100">
            <a:solidFill>
              <a:schemeClr val="accent1"/>
            </a:solidFill>
            <a:prstDash val="dashDot"/>
          </a:ln>
        </p:spPr>
      </p:pic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260822" y="1390107"/>
            <a:ext cx="11451802" cy="175086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en-US" altLang="zh-CN" sz="2400" dirty="0" err="1"/>
              <a:t>ConvNCF</a:t>
            </a:r>
            <a:r>
              <a:rPr lang="en-US" altLang="zh-CN" sz="2400" dirty="0"/>
              <a:t> uses</a:t>
            </a:r>
            <a:r>
              <a:rPr lang="zh-CN" altLang="en-US" sz="2400" dirty="0"/>
              <a:t> </a:t>
            </a:r>
            <a:r>
              <a:rPr lang="en-US" altLang="zh-CN" sz="2400" dirty="0"/>
              <a:t>locally</a:t>
            </a:r>
            <a:r>
              <a:rPr lang="zh-CN" altLang="en-US" sz="2400" dirty="0"/>
              <a:t> </a:t>
            </a:r>
            <a:r>
              <a:rPr lang="en-US" altLang="zh-CN" sz="2400" dirty="0"/>
              <a:t>connected</a:t>
            </a:r>
            <a:r>
              <a:rPr lang="zh-CN" altLang="en-US" sz="2400" dirty="0"/>
              <a:t> </a:t>
            </a:r>
            <a:r>
              <a:rPr lang="en-US" altLang="zh-CN" sz="2400" dirty="0"/>
              <a:t>CNN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hidden</a:t>
            </a:r>
            <a:r>
              <a:rPr lang="zh-CN" altLang="en-US" sz="2400" dirty="0"/>
              <a:t> </a:t>
            </a:r>
            <a:r>
              <a:rPr lang="en-US" altLang="zh-CN" sz="2400" dirty="0"/>
              <a:t>layers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ONCF:</a:t>
            </a:r>
          </a:p>
          <a:p>
            <a:pPr lvl="1">
              <a:spcBef>
                <a:spcPts val="0"/>
              </a:spcBef>
              <a:buFont typeface="Wingdings" charset="2"/>
              <a:buChar char="Ø"/>
            </a:pPr>
            <a:r>
              <a:rPr lang="en-US" altLang="zh-CN" sz="2200" dirty="0"/>
              <a:t>CNN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much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fewer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parameters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/>
              <a:t>than</a:t>
            </a:r>
            <a:r>
              <a:rPr lang="zh-CN" altLang="en-US" sz="2200" dirty="0"/>
              <a:t> </a:t>
            </a:r>
            <a:r>
              <a:rPr lang="en-US" altLang="zh-CN" sz="2200" dirty="0"/>
              <a:t>MLP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pPr lvl="1">
              <a:spcBef>
                <a:spcPts val="0"/>
              </a:spcBef>
              <a:buFont typeface="Wingdings" charset="2"/>
              <a:buChar char="Ø"/>
            </a:pPr>
            <a:r>
              <a:rPr lang="en-US" altLang="zh-CN" sz="2200" dirty="0"/>
              <a:t>Hierarchical</a:t>
            </a:r>
            <a:r>
              <a:rPr lang="zh-CN" altLang="en-US" sz="2200" dirty="0"/>
              <a:t> </a:t>
            </a:r>
            <a:r>
              <a:rPr lang="en-US" altLang="zh-CN" sz="2200" dirty="0"/>
              <a:t>tower</a:t>
            </a:r>
            <a:r>
              <a:rPr lang="zh-CN" altLang="en-US" sz="2200" dirty="0"/>
              <a:t> </a:t>
            </a:r>
            <a:r>
              <a:rPr lang="en-US" altLang="zh-CN" sz="2200" dirty="0"/>
              <a:t>structure:</a:t>
            </a:r>
            <a:r>
              <a:rPr lang="zh-CN" altLang="en-US" sz="2200" dirty="0"/>
              <a:t> </a:t>
            </a:r>
            <a:r>
              <a:rPr lang="en-US" altLang="zh-CN" sz="2200" dirty="0"/>
              <a:t>higher</a:t>
            </a:r>
            <a:r>
              <a:rPr lang="zh-CN" altLang="en-US" sz="2200" dirty="0"/>
              <a:t> </a:t>
            </a:r>
            <a:r>
              <a:rPr lang="en-US" altLang="zh-CN" sz="2200" dirty="0"/>
              <a:t>layer</a:t>
            </a:r>
            <a:r>
              <a:rPr lang="zh-CN" altLang="en-US" sz="2200" dirty="0"/>
              <a:t> </a:t>
            </a:r>
            <a:r>
              <a:rPr lang="en-US" altLang="zh-CN" sz="2200" dirty="0"/>
              <a:t>integrates</a:t>
            </a:r>
            <a:r>
              <a:rPr lang="zh-CN" altLang="en-US" sz="2200" dirty="0"/>
              <a:t> </a:t>
            </a:r>
            <a:r>
              <a:rPr lang="en-US" altLang="zh-CN" sz="2200" dirty="0"/>
              <a:t>more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larger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area</a:t>
            </a:r>
            <a:r>
              <a:rPr lang="en-US" altLang="zh-CN" sz="2200" dirty="0"/>
              <a:t>.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pPr lvl="1">
              <a:spcBef>
                <a:spcPts val="0"/>
              </a:spcBef>
              <a:buFont typeface="Wingdings" charset="2"/>
              <a:buChar char="Ø"/>
            </a:pPr>
            <a:r>
              <a:rPr lang="en-US" altLang="zh-CN" sz="2200" dirty="0"/>
              <a:t>Final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</a:t>
            </a:r>
            <a:r>
              <a:rPr lang="zh-CN" altLang="en-US" sz="2200" dirty="0"/>
              <a:t> </a:t>
            </a:r>
            <a:r>
              <a:rPr lang="en-US" altLang="zh-CN" sz="2200" dirty="0"/>
              <a:t>summarizes</a:t>
            </a:r>
            <a:r>
              <a:rPr lang="zh-CN" altLang="en-US" sz="2200" dirty="0"/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all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information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interaction</a:t>
            </a:r>
            <a:r>
              <a:rPr lang="zh-CN" altLang="en-US" sz="2200" dirty="0"/>
              <a:t> </a:t>
            </a:r>
            <a:r>
              <a:rPr lang="en-US" altLang="zh-CN" sz="2200" dirty="0"/>
              <a:t>map.</a:t>
            </a:r>
            <a:r>
              <a:rPr lang="zh-CN" altLang="en-US" sz="2200" dirty="0"/>
              <a:t> </a:t>
            </a:r>
            <a:endParaRPr lang="en-US" altLang="zh-CN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4488126" y="5663810"/>
            <a:ext cx="5230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 Fully Connected Layers: </a:t>
            </a:r>
            <a:r>
              <a:rPr lang="en-US" b="1" dirty="0">
                <a:solidFill>
                  <a:srgbClr val="FF0000"/>
                </a:solidFill>
              </a:rPr>
              <a:t>&gt; 10M parameters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432FF"/>
                </a:solidFill>
              </a:rPr>
              <a:t>6 Convolutional Layers: 20K parameters, but achieve better performance! </a:t>
            </a:r>
          </a:p>
        </p:txBody>
      </p:sp>
    </p:spTree>
    <p:extLst>
      <p:ext uri="{BB962C8B-B14F-4D97-AF65-F5344CB8AC3E}">
        <p14:creationId xmlns:p14="http://schemas.microsoft.com/office/powerpoint/2010/main" val="78500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NExT++ (002)" id="{2D5541CF-5F17-48FF-90C1-7C229146D47C}" vid="{46331C9D-E217-4403-9CD0-D3AA60232D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15973</TotalTime>
  <Words>2963</Words>
  <Application>Microsoft Macintosh PowerPoint</Application>
  <PresentationFormat>自定义</PresentationFormat>
  <Paragraphs>185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NExT_Template_light(pure)</vt:lpstr>
      <vt:lpstr>NUS-Tsinghua Centre for Extreme Search A Joint Research Collaboration Between NUS &amp; Tsinghua University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An Yongsheng</dc:creator>
  <cp:lastModifiedBy>Xiangnan He</cp:lastModifiedBy>
  <cp:revision>1813</cp:revision>
  <cp:lastPrinted>2018-07-07T09:23:21Z</cp:lastPrinted>
  <dcterms:created xsi:type="dcterms:W3CDTF">2012-07-06T08:29:17Z</dcterms:created>
  <dcterms:modified xsi:type="dcterms:W3CDTF">2018-07-09T13:55:33Z</dcterms:modified>
</cp:coreProperties>
</file>