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64" r:id="rId1"/>
  </p:sldMasterIdLst>
  <p:notesMasterIdLst>
    <p:notesMasterId r:id="rId20"/>
  </p:notesMasterIdLst>
  <p:handoutMasterIdLst>
    <p:handoutMasterId r:id="rId21"/>
  </p:handoutMasterIdLst>
  <p:sldIdLst>
    <p:sldId id="682" r:id="rId2"/>
    <p:sldId id="728" r:id="rId3"/>
    <p:sldId id="742" r:id="rId4"/>
    <p:sldId id="775" r:id="rId5"/>
    <p:sldId id="774" r:id="rId6"/>
    <p:sldId id="773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85" r:id="rId17"/>
    <p:sldId id="787" r:id="rId18"/>
    <p:sldId id="756" r:id="rId1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02E5E8-DB02-4949-9C42-89D66CC39B47}">
          <p14:sldIdLst>
            <p14:sldId id="682"/>
            <p14:sldId id="728"/>
            <p14:sldId id="742"/>
            <p14:sldId id="775"/>
            <p14:sldId id="774"/>
            <p14:sldId id="773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7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C000"/>
    <a:srgbClr val="DE5C1C"/>
    <a:srgbClr val="479CE5"/>
    <a:srgbClr val="F8788A"/>
    <a:srgbClr val="7963A9"/>
    <a:srgbClr val="800000"/>
    <a:srgbClr val="FFFF00"/>
    <a:srgbClr val="8EB4E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4" autoAdjust="0"/>
    <p:restoredTop sz="78918" autoAdjust="0"/>
  </p:normalViewPr>
  <p:slideViewPr>
    <p:cSldViewPr>
      <p:cViewPr varScale="1">
        <p:scale>
          <a:sx n="95" d="100"/>
          <a:sy n="95" d="100"/>
        </p:scale>
        <p:origin x="10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518B2-149A-4E7A-AF70-77163BF6885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A8FB-512C-4FEF-96F9-2290D3D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With shared features well dealt with, we now combine the exclusive features in DT into the deep framework.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HS,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network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trained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previous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step,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feed the exclusive features into the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intermediate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layer,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build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altLang="zh-CN" dirty="0"/>
              </a:p>
              <a:p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another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network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HT.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weights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HT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initialized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dirty="0">
                    <a:latin typeface="Arial" charset="0"/>
                    <a:ea typeface="Arial" charset="0"/>
                    <a:cs typeface="Arial" charset="0"/>
                  </a:rPr>
                  <a:t>to those of </a:t>
                </a:r>
                <a:r>
                  <a:rPr lang="en-US" altLang="zh-CN" sz="1200" i="0" kern="10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ℋ</a:t>
                </a:r>
                <a:r>
                  <a:rPr lang="en-US" altLang="zh-CN" sz="1200" i="0" kern="10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altLang="zh-CN" sz="1200" i="0" kern="10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𝑠</a:t>
                </a:r>
                <a:r>
                  <a:rPr lang="en-US" altLang="zh-Hans" sz="1200" dirty="0"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Hans" altLang="en-US" sz="1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Hans" sz="1200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Hans" altLang="en-US" sz="1200" baseline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200" dirty="0">
                    <a:latin typeface="Arial" charset="0"/>
                    <a:ea typeface="Arial" charset="0"/>
                    <a:cs typeface="Arial" charset="0"/>
                  </a:rPr>
                  <a:t>trained</a:t>
                </a:r>
                <a:r>
                  <a:rPr lang="zh-CN" altLang="en-US" sz="1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200" dirty="0">
                    <a:latin typeface="Arial" charset="0"/>
                    <a:ea typeface="Arial" charset="0"/>
                    <a:cs typeface="Arial" charset="0"/>
                  </a:rPr>
                  <a:t>on </a:t>
                </a:r>
                <a:r>
                  <a:rPr lang="mr-IN" altLang="zh-CN" sz="1200" b="1" i="0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𝒟</a:t>
                </a:r>
                <a:r>
                  <a:rPr lang="en-US" altLang="zh-CN" sz="1200" b="1" i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altLang="zh-CN" sz="1200" i="0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𝑇𝐿</a:t>
                </a:r>
                <a:r>
                  <a:rPr lang="zh-CN" altLang="en-US" sz="1200" b="1" i="0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altLang="zh-CN" sz="1200" i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v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ia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back</a:t>
                </a:r>
                <a:r>
                  <a:rPr lang="zh-Hans" altLang="en-US" sz="1200" baseline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propagation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en-US" altLang="zh-Han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【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the subsequent processing, the last (d − </a:t>
                </a:r>
                <a:r>
                  <a:rPr lang="el-GR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δ)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layers of HS are no longer used while the first </a:t>
                </a:r>
                <a:r>
                  <a:rPr lang="el-GR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δ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layers of HS provide the n</a:t>
                </a:r>
                <a:r>
                  <a:rPr lang="el-GR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δ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values for the input layer of HT . Based on above settings, we train HT on DTL via back propagation.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】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9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98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6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9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11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76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59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7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C00000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sz="12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9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Hans" dirty="0"/>
                  <a:t>We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extract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78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features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</a:t>
                </a:r>
                <a:r>
                  <a:rPr lang="zh-Hans" altLang="en-US" dirty="0"/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DT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115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features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previously,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including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60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features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shared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both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domains.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work,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first</a:t>
                </a:r>
                <a:r>
                  <a:rPr lang="zh-Hans" altLang="en-US" sz="12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disregard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DS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exclusive features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include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dirty="0"/>
                  <a:t>18</a:t>
                </a:r>
                <a:r>
                  <a:rPr lang="zh-Hans" altLang="en-US" sz="1200" dirty="0"/>
                  <a:t> </a:t>
                </a:r>
                <a:r>
                  <a:rPr lang="mr-IN" altLang="zh-CN" sz="1200" b="0" i="0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𝒟</a:t>
                </a:r>
                <a:r>
                  <a:rPr lang="en-US" altLang="zh-CN" sz="1200" b="0" i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altLang="zh-CN" sz="1200" b="0" i="0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𝑇</a:t>
                </a:r>
                <a:r>
                  <a:rPr lang="en-US" altLang="zh-Hans" sz="1200" dirty="0"/>
                  <a:t>-exclusive</a:t>
                </a:r>
                <a:r>
                  <a:rPr lang="zh-Hans" altLang="en-US" sz="1200" dirty="0"/>
                  <a:t> </a:t>
                </a:r>
                <a:r>
                  <a:rPr lang="en-US" altLang="zh-Hans" sz="1200" dirty="0"/>
                  <a:t>features,</a:t>
                </a:r>
                <a:r>
                  <a:rPr lang="zh-Hans" altLang="en-US" sz="1200" baseline="0" dirty="0"/>
                  <a:t> </a:t>
                </a:r>
                <a:r>
                  <a:rPr lang="en-US" altLang="zh-Hans" sz="1200" baseline="0" dirty="0"/>
                  <a:t>which</a:t>
                </a:r>
                <a:r>
                  <a:rPr lang="zh-Hans" altLang="en-US" sz="1200" baseline="0" dirty="0"/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believe to be useful according to previous researches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Details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shown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table.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T-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exclusive features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bold.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Four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feature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groups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studied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here,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they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</a:t>
                </a:r>
                <a:r>
                  <a:rPr lang="zh-Hans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Textual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features,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Visual Features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 Profile &amp; Posting Behavior Features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Social Interaction Features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Specifically,</a:t>
                </a:r>
                <a:r>
                  <a:rPr lang="zh-Hans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Han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extual features are extracted in statistical forms to eliminate linguistic differences.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【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take the most commonly used linguistic features in sentiment analysis via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TextMind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Chinese language psychological analysis system, in consistence with the corresponding features in DS extracted by LIWC</a:t>
                </a:r>
                <a:r>
                  <a:rPr lang="en-US" altLang="zh-Han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.】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5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0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68D-1DE5-D24F-92AE-5BEE9F6318AA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94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1DB0-C612-9C49-9EE3-F6AFE62A65F9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73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3C7-72FA-CE4A-9E64-80A0F5EF876E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31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7654-ACF1-AE42-930E-431A2FBC32C0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70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FC6479-777A-DC4F-959F-42266058017E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19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0B1B-67A9-2B41-93A9-4BC465C56847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64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79A-9D83-B844-9D09-9E95EB855427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8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5863-2E13-3B45-877E-D950EDB21AB9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3563-84A1-E141-B6C7-31C974DD30F0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377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5A8E-8EFB-8945-9384-0A05093415F7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9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486-1A4B-964E-94D6-F683A483A9B4}" type="datetime1">
              <a:rPr lang="zh-CN" altLang="en-US" smtClean="0"/>
              <a:t>2018/7/18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36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AB32CD-D78F-CC49-95E2-59DE584C8A60}" type="datetime1">
              <a:rPr lang="zh-CN" altLang="en-US" smtClean="0"/>
              <a:t>2018/7/18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47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2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7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0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A8A23B8-F617-3E4A-B361-2EB14DD2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0224" y="1"/>
            <a:ext cx="2331775" cy="2132856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328" y="3670394"/>
            <a:ext cx="11801577" cy="1181566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Tiancheng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Shen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1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Jia Jia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1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</a:t>
            </a: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Guangyao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Shen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1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</a:t>
            </a: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Fuli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Feng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2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</a:t>
            </a: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Xiangnan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He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2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</a:t>
            </a: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Huanbo</a:t>
            </a:r>
            <a:endParaRPr lang="en-US" altLang="zh-Hans" sz="2600" dirty="0">
              <a:latin typeface="Microsoft YaHei UI Light" charset="0"/>
              <a:ea typeface="Microsoft YaHei UI Light" charset="0"/>
              <a:cs typeface="Microsoft YaHei UI Light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Luan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1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</a:t>
            </a:r>
            <a:r>
              <a:rPr lang="zh-Hans" altLang="en-U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Jie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Tang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1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</a:t>
            </a:r>
            <a:r>
              <a:rPr lang="en-US" altLang="zh-Hans" sz="2600" dirty="0" err="1">
                <a:latin typeface="Microsoft YaHei UI Light" charset="0"/>
                <a:ea typeface="Microsoft YaHei UI Light" charset="0"/>
                <a:cs typeface="Microsoft YaHei UI Light" charset="0"/>
              </a:rPr>
              <a:t>Thanassis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 Tiropanis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3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Tat-Seng Chua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2</a:t>
            </a:r>
            <a:r>
              <a:rPr lang="en-US" altLang="zh-Hans" sz="2600" dirty="0">
                <a:latin typeface="Microsoft YaHei UI Light" charset="0"/>
                <a:ea typeface="Microsoft YaHei UI Light" charset="0"/>
                <a:cs typeface="Microsoft YaHei UI Light" charset="0"/>
              </a:rPr>
              <a:t>, Wendy Hall</a:t>
            </a:r>
            <a:r>
              <a:rPr lang="en-US" altLang="zh-Hans" sz="2600" baseline="30000" dirty="0">
                <a:latin typeface="Microsoft YaHei UI Light" charset="0"/>
                <a:ea typeface="Microsoft YaHei UI Light" charset="0"/>
                <a:cs typeface="Microsoft YaHei UI Light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101" y="1830482"/>
            <a:ext cx="10209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Microsoft YaHei UI Light" charset="0"/>
                <a:ea typeface="Microsoft YaHei UI Light" charset="0"/>
                <a:cs typeface="Microsoft YaHei UI Light" charset="0"/>
              </a:rPr>
              <a:t>Cross-Domain Depression Detection</a:t>
            </a:r>
          </a:p>
          <a:p>
            <a:pPr algn="ctr"/>
            <a:r>
              <a:rPr lang="en-US" altLang="zh-CN" sz="4800" b="1" dirty="0">
                <a:latin typeface="Microsoft YaHei UI Light" charset="0"/>
                <a:ea typeface="Microsoft YaHei UI Light" charset="0"/>
                <a:cs typeface="Microsoft YaHei UI Light" charset="0"/>
              </a:rPr>
              <a:t>via Harvesting Social Media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43418" y="28155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2E709004-EF79-5A4F-AF39-59D549D8A717}"/>
              </a:ext>
            </a:extLst>
          </p:cNvPr>
          <p:cNvSpPr txBox="1">
            <a:spLocks/>
          </p:cNvSpPr>
          <p:nvPr/>
        </p:nvSpPr>
        <p:spPr>
          <a:xfrm>
            <a:off x="1840879" y="4726305"/>
            <a:ext cx="1000802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Hans" dirty="0">
                <a:latin typeface="Microsoft YaHei UI Light" charset="0"/>
              </a:rPr>
              <a:t>1.</a:t>
            </a:r>
            <a:r>
              <a:rPr lang="zh-Hans" altLang="en-US" dirty="0">
                <a:latin typeface="Microsoft YaHei UI Light" charset="0"/>
              </a:rPr>
              <a:t>  </a:t>
            </a:r>
            <a:r>
              <a:rPr lang="en-US" altLang="zh-Hans" dirty="0">
                <a:latin typeface="Microsoft YaHei UI Light" charset="0"/>
              </a:rPr>
              <a:t>Department of Computer Science and Technology, Tsinghua University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Hans" dirty="0">
                <a:latin typeface="Microsoft YaHei UI Light" charset="0"/>
              </a:rPr>
              <a:t>2.</a:t>
            </a:r>
            <a:r>
              <a:rPr lang="zh-Hans" altLang="en-US" dirty="0">
                <a:latin typeface="Microsoft YaHei UI Light" charset="0"/>
              </a:rPr>
              <a:t>  </a:t>
            </a:r>
            <a:r>
              <a:rPr lang="en-US" altLang="zh-CN" dirty="0">
                <a:latin typeface="Microsoft YaHei UI Light" charset="0"/>
              </a:rPr>
              <a:t>School of Computing, National University of Singapore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Hans" dirty="0">
                <a:latin typeface="Microsoft YaHei UI Light" charset="0"/>
              </a:rPr>
              <a:t>3.</a:t>
            </a:r>
            <a:r>
              <a:rPr lang="zh-Hans" altLang="en-US" dirty="0">
                <a:latin typeface="Microsoft YaHei UI Light" charset="0"/>
              </a:rPr>
              <a:t>  </a:t>
            </a:r>
            <a:r>
              <a:rPr lang="en-US" altLang="zh-CN" dirty="0">
                <a:latin typeface="Microsoft YaHei UI Light" charset="0"/>
              </a:rPr>
              <a:t>Electronics and Computer Science, University of Southampton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BA1F92D-3CC8-314C-80DF-4173BDBDC193}"/>
              </a:ext>
            </a:extLst>
          </p:cNvPr>
          <p:cNvSpPr/>
          <p:nvPr/>
        </p:nvSpPr>
        <p:spPr>
          <a:xfrm>
            <a:off x="3259418" y="6094457"/>
            <a:ext cx="7013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200" b="1" dirty="0">
                <a:latin typeface="Microsoft YaHei UI Light" charset="0"/>
              </a:rPr>
              <a:t>17</a:t>
            </a:r>
            <a:r>
              <a:rPr lang="en-US" altLang="zh-CN" sz="2200" b="1" dirty="0">
                <a:latin typeface="Microsoft YaHei UI Light" charset="0"/>
              </a:rPr>
              <a:t> July 201</a:t>
            </a:r>
            <a:r>
              <a:rPr lang="en-US" altLang="zh-Hans" sz="2200" b="1" dirty="0">
                <a:latin typeface="Microsoft YaHei UI Light" charset="0"/>
              </a:rPr>
              <a:t>8</a:t>
            </a:r>
            <a:r>
              <a:rPr lang="en-US" altLang="zh-CN" sz="2200" b="1" dirty="0">
                <a:latin typeface="Microsoft YaHei UI Light" charset="0"/>
              </a:rPr>
              <a:t> @ IJCAI 201</a:t>
            </a:r>
            <a:r>
              <a:rPr lang="en-US" altLang="zh-Hans" sz="2200" b="1" dirty="0">
                <a:latin typeface="Microsoft YaHei UI Light" charset="0"/>
              </a:rPr>
              <a:t>8</a:t>
            </a:r>
            <a:r>
              <a:rPr lang="en-US" altLang="zh-CN" sz="2200" b="1" dirty="0">
                <a:latin typeface="Microsoft YaHei UI Light" charset="0"/>
              </a:rPr>
              <a:t>, </a:t>
            </a:r>
            <a:r>
              <a:rPr lang="en-US" altLang="zh-Hans" sz="2200" b="1" dirty="0">
                <a:latin typeface="Microsoft YaHei UI Light" charset="0"/>
              </a:rPr>
              <a:t>Stockholm</a:t>
            </a:r>
            <a:r>
              <a:rPr lang="en-US" altLang="zh-CN" sz="2200" b="1" dirty="0">
                <a:latin typeface="Microsoft YaHei UI Light" charset="0"/>
              </a:rPr>
              <a:t>, </a:t>
            </a:r>
            <a:r>
              <a:rPr lang="en-US" altLang="zh-Hans" sz="2200" b="1" dirty="0">
                <a:latin typeface="Microsoft YaHei UI Light" charset="0"/>
              </a:rPr>
              <a:t>Sweden</a:t>
            </a:r>
            <a:endParaRPr lang="zh-CN" altLang="en-US" sz="2200" b="1" dirty="0">
              <a:latin typeface="Microsoft YaHei UI Light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5E449D1-77C5-F54D-AA88-229EB2E5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82110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4"/>
    </mc:Choice>
    <mc:Fallback xmlns="">
      <p:transition spd="slow" advTm="70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20259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Divergent  Feature Conversion (</a:t>
            </a:r>
            <a:r>
              <a:rPr lang="en-US" altLang="zh-Hans" sz="3600" b="1" dirty="0">
                <a:solidFill>
                  <a:schemeClr val="bg1"/>
                </a:solidFill>
              </a:rPr>
              <a:t>D</a:t>
            </a:r>
            <a:r>
              <a:rPr lang="en-US" altLang="zh-CN" sz="3600" b="1" dirty="0">
                <a:solidFill>
                  <a:schemeClr val="bg1"/>
                </a:solidFill>
              </a:rPr>
              <a:t>FC) </a:t>
            </a:r>
          </a:p>
        </p:txBody>
      </p:sp>
      <p:sp>
        <p:nvSpPr>
          <p:cNvPr id="5" name="AutoShape 2" descr="Image result for amazon user reviews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91344" y="1553142"/>
            <a:ext cx="6529116" cy="8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Targeted</a:t>
            </a:r>
            <a:r>
              <a:rPr lang="zh-Hans" altLang="en-U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on</a:t>
            </a:r>
            <a:r>
              <a:rPr lang="zh-Hans" altLang="en-U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 err="1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divergency</a:t>
            </a:r>
            <a:endParaRPr lang="en-US" altLang="zh-CN" sz="24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1F88348C-E04A-104D-BB2C-925323A9E937}"/>
                  </a:ext>
                </a:extLst>
              </p:cNvPr>
              <p:cNvSpPr/>
              <p:nvPr/>
            </p:nvSpPr>
            <p:spPr>
              <a:xfrm>
                <a:off x="191344" y="2499174"/>
                <a:ext cx="95770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kern="1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Identify</a:t>
                </a:r>
                <a:r>
                  <a:rPr lang="zh-CN" altLang="en-US" sz="2400" kern="1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singular</a:t>
                </a:r>
                <a:r>
                  <a:rPr lang="zh-CN" altLang="en-US" sz="2400" kern="1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features:</a:t>
                </a:r>
                <a:r>
                  <a:rPr lang="zh-CN" altLang="en-US" sz="2400" kern="1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better performance is achieved with</a:t>
                </a:r>
                <a:r>
                  <a:rPr lang="zh-CN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&lt;0</m:t>
                    </m:r>
                  </m:oMath>
                </a14:m>
                <a:endParaRPr lang="en-US" altLang="zh-CN" sz="2400" kern="1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88348C-E04A-104D-BB2C-925323A9E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499174"/>
                <a:ext cx="9577064" cy="461665"/>
              </a:xfrm>
              <a:prstGeom prst="rect">
                <a:avLst/>
              </a:prstGeom>
              <a:blipFill>
                <a:blip r:embed="rId4"/>
                <a:stretch>
                  <a:fillRect l="-79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6E157C4-2B88-AD4C-B51E-728544D11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2091952"/>
            <a:ext cx="2090927" cy="3499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498A2A91-64EF-B742-9350-1C17677973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161"/>
          <a:stretch/>
        </p:blipFill>
        <p:spPr>
          <a:xfrm>
            <a:off x="3215680" y="2091951"/>
            <a:ext cx="2808312" cy="3673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3FE57E7A-8628-FD45-8A56-CA882F0359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00"/>
          <a:stretch/>
        </p:blipFill>
        <p:spPr>
          <a:xfrm>
            <a:off x="4352707" y="3600838"/>
            <a:ext cx="2583708" cy="37168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5F542BF7-6C00-F241-870E-FDEA1635C1FB}"/>
              </a:ext>
            </a:extLst>
          </p:cNvPr>
          <p:cNvSpPr/>
          <p:nvPr/>
        </p:nvSpPr>
        <p:spPr>
          <a:xfrm>
            <a:off x="191344" y="3571221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Complexity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of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enumeration: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A4356AE2-DC2C-8247-B0E6-5E4E398E3520}"/>
                  </a:ext>
                </a:extLst>
              </p:cNvPr>
              <p:cNvSpPr/>
              <p:nvPr/>
            </p:nvSpPr>
            <p:spPr>
              <a:xfrm>
                <a:off x="191344" y="4068281"/>
                <a:ext cx="102162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prstClr val="black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𝑊</m:t>
                    </m:r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an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upper bound for times of enumeration.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In each iteration, traverse all features in a random sequence,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orderly;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record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for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the best performance in W trials.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4356AE2-DC2C-8247-B0E6-5E4E398E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068281"/>
                <a:ext cx="10216252" cy="1200329"/>
              </a:xfrm>
              <a:prstGeom prst="rect">
                <a:avLst/>
              </a:prstGeom>
              <a:blipFill>
                <a:blip r:embed="rId8"/>
                <a:stretch>
                  <a:fillRect l="-745" t="-3125" r="-124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17EFA0CE-B538-1849-8B39-BD5D5FC1E13D}"/>
                  </a:ext>
                </a:extLst>
              </p:cNvPr>
              <p:cNvSpPr/>
              <p:nvPr/>
            </p:nvSpPr>
            <p:spPr>
              <a:xfrm>
                <a:off x="191344" y="5202847"/>
                <a:ext cx="9361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Extra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−1,1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=0</m:t>
                    </m:r>
                  </m:oMath>
                </a14:m>
                <a:r>
                  <a:rPr lang="en-US" altLang="zh-Han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,</a:t>
                </a:r>
                <a:r>
                  <a:rPr lang="zh-Hans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centrosymmetric transformation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kern="1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7EFA0CE-B538-1849-8B39-BD5D5FC1E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202847"/>
                <a:ext cx="9361040" cy="830997"/>
              </a:xfrm>
              <a:prstGeom prst="rect">
                <a:avLst/>
              </a:prstGeom>
              <a:blipFill>
                <a:blip r:embed="rId9"/>
                <a:stretch>
                  <a:fillRect l="-813" t="-4545" r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2413868C-BFC3-0C41-9ED3-4F310EDE60F4}"/>
                  </a:ext>
                </a:extLst>
              </p:cNvPr>
              <p:cNvSpPr/>
              <p:nvPr/>
            </p:nvSpPr>
            <p:spPr>
              <a:xfrm>
                <a:off x="191344" y="5631631"/>
                <a:ext cx="8784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𝜎</m:t>
                    </m:r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threshold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of</a:t>
                </a:r>
                <a:r>
                  <a:rPr lang="zh-Hans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performance</a:t>
                </a:r>
                <a:r>
                  <a:rPr lang="zh-Hans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improvement</a:t>
                </a:r>
                <a:r>
                  <a:rPr lang="zh-Hans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avoid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overfitting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413868C-BFC3-0C41-9ED3-4F310EDE6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631631"/>
                <a:ext cx="8784976" cy="461665"/>
              </a:xfrm>
              <a:prstGeom prst="rect">
                <a:avLst/>
              </a:prstGeom>
              <a:blipFill>
                <a:blip r:embed="rId10"/>
                <a:stretch>
                  <a:fillRect l="-866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BB64292-34DE-C046-98D3-09FE127EFD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1624" y="2976832"/>
            <a:ext cx="5822588" cy="594389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BB954029-F93E-8F49-AD8F-5FD0C42A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558DB9E3-1553-1341-9264-603466928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69"/>
    </mc:Choice>
    <mc:Fallback xmlns="">
      <p:transition spd="slow" advTm="386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479376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Feature Combination (FC)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2" descr="Image result for amazon user reviews"/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191344" y="1553142"/>
                <a:ext cx="11233248" cy="880612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weights initialized to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trained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𝑇𝐿</m:t>
                        </m:r>
                      </m:sub>
                    </m:sSub>
                    <m:r>
                      <a:rPr lang="zh-CN" altLang="en-US" sz="24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v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ia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back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propagation</a:t>
                </a:r>
              </a:p>
            </p:txBody>
          </p:sp>
        </mc:Choice>
        <mc:Fallback xmlns="">
          <p:sp>
            <p:nvSpPr>
              <p:cNvPr id="5" name="AutoShape 2" descr="Image result for amazon user review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91344" y="1553142"/>
                <a:ext cx="11233248" cy="880612"/>
              </a:xfrm>
              <a:prstGeom prst="rect">
                <a:avLst/>
              </a:prstGeom>
              <a:blipFill>
                <a:blip r:embed="rId4"/>
                <a:stretch>
                  <a:fillRect l="-677" t="-422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89BE3D6-C547-A849-A260-377C517E9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0" y="2464800"/>
            <a:ext cx="6318926" cy="4082738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099AC8BE-7D98-E549-9AB1-B09D2E76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A279207-A2D1-614D-8490-C8801A280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6"/>
    </mc:Choice>
    <mc:Fallback xmlns="">
      <p:transition spd="slow" advTm="244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92721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Experimental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Setup: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Dataset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8D590588-CC95-E94C-8BBE-6764E084D13C}"/>
                  </a:ext>
                </a:extLst>
              </p:cNvPr>
              <p:cNvSpPr/>
              <p:nvPr/>
            </p:nvSpPr>
            <p:spPr>
              <a:xfrm>
                <a:off x="392721" y="1580567"/>
                <a:ext cx="6096000" cy="20608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2,788 samples</a:t>
                </a:r>
                <a:r>
                  <a:rPr lang="zh-Hans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Hans" sz="2200" dirty="0">
                    <a:latin typeface="Arial" charset="0"/>
                    <a:ea typeface="Arial" charset="0"/>
                    <a:cs typeface="Arial" charset="0"/>
                  </a:rPr>
                  <a:t>(Twitter</a:t>
                </a:r>
                <a:r>
                  <a:rPr lang="zh-Hans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Hans" sz="2200" dirty="0">
                    <a:latin typeface="Arial" charset="0"/>
                    <a:ea typeface="Arial" charset="0"/>
                    <a:cs typeface="Arial" charset="0"/>
                  </a:rPr>
                  <a:t>Dataset)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1,160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samples</a:t>
                </a:r>
                <a:r>
                  <a:rPr lang="zh-Hans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Hans" sz="2200" dirty="0">
                    <a:latin typeface="Arial" charset="0"/>
                    <a:ea typeface="Arial" charset="0"/>
                    <a:cs typeface="Arial" charset="0"/>
                  </a:rPr>
                  <a:t>(Weibo</a:t>
                </a:r>
                <a:r>
                  <a:rPr lang="zh-Hans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Hans" sz="2200" dirty="0">
                    <a:latin typeface="Arial" charset="0"/>
                    <a:ea typeface="Arial" charset="0"/>
                    <a:cs typeface="Arial" charset="0"/>
                  </a:rPr>
                  <a:t>Dataset)</a:t>
                </a:r>
                <a:endParaRPr lang="en-US" altLang="zh-CN" sz="22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𝑇𝐿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280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samples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≈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10%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mr-IN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𝑇𝑈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880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samples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(for</a:t>
                </a:r>
                <a:r>
                  <a:rPr lang="zh-CN" altLang="en-US" sz="22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latin typeface="Arial" charset="0"/>
                    <a:ea typeface="Arial" charset="0"/>
                    <a:cs typeface="Arial" charset="0"/>
                  </a:rPr>
                  <a:t>testing)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D590588-CC95-E94C-8BBE-6764E084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1" y="1580567"/>
                <a:ext cx="6096000" cy="2060885"/>
              </a:xfrm>
              <a:prstGeom prst="rect">
                <a:avLst/>
              </a:prstGeom>
              <a:blipFill>
                <a:blip r:embed="rId3"/>
                <a:stretch>
                  <a:fillRect l="-832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131AF901-758B-224C-8711-ABD3BA1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050D731-51E4-8C4F-973B-3518B59E9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6"/>
    </mc:Choice>
    <mc:Fallback xmlns="">
      <p:transition spd="slow" advTm="110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35360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Experimental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Setup: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Compared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Methods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11" name="AutoShape 2" descr="Image result for amazon user reviews">
            <a:extLst>
              <a:ext uri="{FF2B5EF4-FFF2-40B4-BE49-F238E27FC236}">
                <a16:creationId xmlns:a16="http://schemas.microsoft.com/office/drawing/2014/main" xmlns="" id="{E34D628A-CDAA-464C-B7BB-A3A471F94A0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998008" y="1638040"/>
            <a:ext cx="6696744" cy="19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Heterogeneous transfer learning </a:t>
            </a:r>
            <a:r>
              <a:rPr lang="en-US" altLang="zh-Hans" sz="2400" b="1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methods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: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marL="468000" indent="0">
              <a:buNone/>
            </a:pPr>
            <a:r>
              <a:rPr lang="en-US" altLang="zh-CN" sz="2400" b="1" spc="-5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ARC-t </a:t>
            </a:r>
            <a:r>
              <a:rPr lang="en-US" altLang="zh-Hans" sz="2400" spc="-5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[</a:t>
            </a:r>
            <a:r>
              <a:rPr lang="en-US" altLang="zh-CN" sz="2400" spc="-50" dirty="0" err="1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Kulis</a:t>
            </a:r>
            <a:r>
              <a:rPr lang="en-US" altLang="zh-CN" sz="2400" spc="-5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 </a:t>
            </a:r>
            <a:r>
              <a:rPr lang="en-US" altLang="zh-CN" sz="2400" spc="-50" dirty="0" err="1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Saenko</a:t>
            </a:r>
            <a:r>
              <a:rPr lang="en-US" altLang="zh-CN" sz="2400" spc="-5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 and Darrell 2011</a:t>
            </a:r>
            <a:r>
              <a:rPr lang="en-US" altLang="zh-Hans" sz="2400" spc="-5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]</a:t>
            </a:r>
          </a:p>
          <a:p>
            <a:pPr marL="46800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MMDT </a:t>
            </a:r>
            <a:r>
              <a:rPr lang="en-US" altLang="zh-Hans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[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Hoffman et al.</a:t>
            </a:r>
            <a:r>
              <a:rPr lang="en-US" altLang="zh-Hans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2013</a:t>
            </a:r>
            <a:r>
              <a:rPr lang="en-US" altLang="zh-Hans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]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marL="46800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HFA</a:t>
            </a:r>
            <a:r>
              <a:rPr lang="zh-Hans" alt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[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Li et al.</a:t>
            </a:r>
            <a:r>
              <a:rPr lang="en-US" altLang="zh-Hans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2014</a:t>
            </a:r>
            <a:r>
              <a:rPr lang="en-US" altLang="zh-Hans" sz="2400" dirty="0">
                <a:solidFill>
                  <a:srgbClr val="0070C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]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13" name="AutoShape 2" descr="Image result for amazon user reviews">
            <a:extLst>
              <a:ext uri="{FF2B5EF4-FFF2-40B4-BE49-F238E27FC236}">
                <a16:creationId xmlns:a16="http://schemas.microsoft.com/office/drawing/2014/main" xmlns="" id="{A76D3A91-4292-5644-A80F-96AB3621F5C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660" y="1652357"/>
            <a:ext cx="6696744" cy="19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Feature normalization methods:</a:t>
            </a:r>
            <a:endParaRPr lang="en-US" altLang="zh-CN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marL="468000" indent="0">
              <a:buNone/>
            </a:pPr>
            <a:r>
              <a:rPr lang="en-US" altLang="zh-Hans" sz="2400" b="1" spc="-5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MN:</a:t>
            </a:r>
            <a:r>
              <a:rPr lang="zh-Hans" altLang="en-US" sz="2400" b="1" spc="-5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spc="-5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Min-Max Normalization</a:t>
            </a:r>
          </a:p>
          <a:p>
            <a:pPr marL="468000" indent="0">
              <a:buNone/>
            </a:pPr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ZN:</a:t>
            </a:r>
            <a:r>
              <a:rPr lang="zh-Hans" altLang="en-U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Zero-Mean Normalization</a:t>
            </a:r>
            <a:endParaRPr lang="en-US" altLang="zh-CN" sz="2400" b="1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marL="468000" indent="0">
              <a:buNone/>
            </a:pPr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FNA: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Feature Normalization &amp;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2" descr="Image result for amazon user reviews">
                <a:extLst>
                  <a:ext uri="{FF2B5EF4-FFF2-40B4-BE49-F238E27FC236}">
                    <a16:creationId xmlns:a16="http://schemas.microsoft.com/office/drawing/2014/main" xmlns="" id="{B4BF65DD-1D07-8E43-86D3-FF10B76E421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6660" y="3589332"/>
                <a:ext cx="11908308" cy="347127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Utilization</a:t>
                </a:r>
                <a:r>
                  <a:rPr lang="zh-CN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and</a:t>
                </a:r>
                <a:r>
                  <a:rPr lang="zh-CN" altLang="en-US" sz="2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altLang="zh-CN" sz="240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marL="468000" indent="0">
                  <a:buNone/>
                </a:pP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Direct Learning</a:t>
                </a:r>
                <a:r>
                  <a:rPr lang="zh-Hans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(DL)</a:t>
                </a: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.</a:t>
                </a:r>
                <a:r>
                  <a:rPr lang="zh-Hans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Learning a DNN merely on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Hans" sz="24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468000" indent="0">
                  <a:buNone/>
                </a:pPr>
                <a:r>
                  <a:rPr lang="en-US" altLang="zh-Hans" sz="2400" b="1" spc="-5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Direct Learning of Shared features</a:t>
                </a:r>
                <a:r>
                  <a:rPr lang="zh-Hans" altLang="en-US" sz="2400" b="1" spc="-5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spc="-5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(</a:t>
                </a: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DL</a:t>
                </a:r>
                <a:r>
                  <a:rPr lang="en-US" altLang="zh-CN" sz="2400" b="1" i="1" baseline="-250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S</a:t>
                </a:r>
                <a:r>
                  <a:rPr lang="en-US" altLang="zh-Hans" sz="2400" b="1" spc="-5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).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Learning a DNN</a:t>
                </a:r>
                <a:r>
                  <a:rPr lang="zh-Hans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spc="-5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mr-IN" altLang="zh-CN" sz="2400" b="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the shared features. </a:t>
                </a:r>
                <a:endParaRPr lang="en-US" altLang="zh-CN" sz="2400" spc="-5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marL="468000" indent="0">
                  <a:buNone/>
                </a:pP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Direct Transfer</a:t>
                </a:r>
                <a:r>
                  <a:rPr lang="zh-Hans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(DT)</a:t>
                </a: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.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Learning a DNN on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and directly applying it on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Hans" sz="24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marL="468000" indent="0">
                  <a:buNone/>
                </a:pP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Back Propagation</a:t>
                </a:r>
                <a:r>
                  <a:rPr lang="zh-Hans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(BP).</a:t>
                </a: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is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, retrain it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𝑇𝐿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by back propagation. </a:t>
                </a:r>
              </a:p>
              <a:p>
                <a:pPr marL="468000" indent="0">
                  <a:buNone/>
                </a:pP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Divergent  Feature Conversion</a:t>
                </a:r>
                <a:r>
                  <a:rPr lang="zh-Hans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(DFC).</a:t>
                </a:r>
              </a:p>
              <a:p>
                <a:pPr marL="468000" indent="0">
                  <a:buNone/>
                </a:pPr>
                <a:r>
                  <a:rPr lang="en-US" altLang="zh-CN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F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eature</a:t>
                </a:r>
                <a:r>
                  <a:rPr lang="zh-Hans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Combination</a:t>
                </a:r>
                <a:r>
                  <a:rPr lang="zh-Hans" altLang="en-U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(FC).</a:t>
                </a:r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" name="AutoShape 2" descr="Image result for amazon user reviews">
                <a:extLst>
                  <a:ext uri="{FF2B5EF4-FFF2-40B4-BE49-F238E27FC236}">
                    <a16:creationId xmlns:a16="http://schemas.microsoft.com/office/drawing/2014/main" id="{B4BF65DD-1D07-8E43-86D3-FF10B76E4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0" y="3589332"/>
                <a:ext cx="11908308" cy="3471278"/>
              </a:xfrm>
              <a:prstGeom prst="rect">
                <a:avLst/>
              </a:prstGeom>
              <a:blipFill>
                <a:blip r:embed="rId5"/>
                <a:stretch>
                  <a:fillRect l="-426" t="-146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1962F167-3927-B848-8AC2-12EBA814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C9FEE4C-518C-3E42-A50D-B4FFFF50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2"/>
    </mc:Choice>
    <mc:Fallback xmlns="">
      <p:transition spd="slow" advTm="242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04326" y="11663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Experimental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Results: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Performance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4005651-40EB-F947-8BFF-6F76BFEB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484784"/>
            <a:ext cx="7174007" cy="3135170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363CBF1-94EB-9B4B-8D53-E0EC29A5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2" descr="Image result for amazon user reviews">
                <a:extLst>
                  <a:ext uri="{FF2B5EF4-FFF2-40B4-BE49-F238E27FC236}">
                    <a16:creationId xmlns:a16="http://schemas.microsoft.com/office/drawing/2014/main" xmlns="" id="{B4BF65DD-1D07-8E43-86D3-FF10B76E421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44406" y="4831044"/>
                <a:ext cx="11006802" cy="1622292"/>
              </a:xfrm>
              <a:prstGeom prst="rect">
                <a:avLst/>
              </a:prstGeom>
              <a:noFill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FNA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vs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MN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/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ZN: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effectiveness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 reducing isomerism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FSC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vs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BP: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effectiveness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handling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divergency</a:t>
                </a:r>
                <a:endParaRPr kumimoji="0" lang="en-US" altLang="zh-Han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DL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vs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DL</a:t>
                </a:r>
                <a:r>
                  <a:rPr kumimoji="0" lang="en-US" altLang="zh-Han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DFC+FC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vs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DFC:</a:t>
                </a:r>
                <a:r>
                  <a:rPr kumimoji="0" lang="zh-Han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effectiveness 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of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mr-IN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-exclusive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features,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utilization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method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mr-IN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kumimoji="0" lang="en-US" altLang="zh-Han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is useful to enhance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detection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mr-IN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Arial" charset="0"/>
                            <a:cs typeface="Arial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and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DNN-FATC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best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fits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the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assignment.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AutoShape 2" descr="Image result for amazon user reviews">
                <a:extLst>
                  <a:ext uri="{FF2B5EF4-FFF2-40B4-BE49-F238E27FC236}">
                    <a16:creationId xmlns:a16="http://schemas.microsoft.com/office/drawing/2014/main" id="{B4BF65DD-1D07-8E43-86D3-FF10B76E4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406" y="4831044"/>
                <a:ext cx="11006802" cy="1622292"/>
              </a:xfrm>
              <a:prstGeom prst="rect">
                <a:avLst/>
              </a:prstGeom>
              <a:blipFill>
                <a:blip r:embed="rId4"/>
                <a:stretch>
                  <a:fillRect l="-806" t="-2326" b="-3876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C210C5-A607-6944-8B08-AB634A0AF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88"/>
    </mc:Choice>
    <mc:Fallback xmlns="">
      <p:transition spd="slow" advTm="568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834E73CE-55CC-6542-BA85-892D26B842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/>
          <a:stretch/>
        </p:blipFill>
        <p:spPr>
          <a:xfrm>
            <a:off x="6336185" y="2132856"/>
            <a:ext cx="4728367" cy="20091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49665" y="106746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Experimental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Results: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Further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790692-C3FD-2E42-BD41-B961BA48D2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74"/>
          <a:stretch/>
        </p:blipFill>
        <p:spPr>
          <a:xfrm>
            <a:off x="1271464" y="2219345"/>
            <a:ext cx="4665555" cy="19226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6A97A206-9E9A-464D-B149-56A805F894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482"/>
          <a:stretch/>
        </p:blipFill>
        <p:spPr>
          <a:xfrm>
            <a:off x="980530" y="4664554"/>
            <a:ext cx="4956489" cy="223580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3FF10D51-3646-1A45-96A0-3D0124DA04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28"/>
          <a:stretch/>
        </p:blipFill>
        <p:spPr>
          <a:xfrm>
            <a:off x="6744072" y="4581128"/>
            <a:ext cx="3888432" cy="218420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D887515-651E-0548-AB52-86BAB65FC995}"/>
              </a:ext>
            </a:extLst>
          </p:cNvPr>
          <p:cNvSpPr/>
          <p:nvPr/>
        </p:nvSpPr>
        <p:spPr>
          <a:xfrm>
            <a:off x="379774" y="4221088"/>
            <a:ext cx="427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 Scalability</a:t>
            </a:r>
            <a:r>
              <a:rPr lang="zh-Hans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Analysis:</a:t>
            </a:r>
            <a:endParaRPr lang="en-US" altLang="zh-Han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CD66EF40-15F4-FB48-9AFB-A13D841EDE9A}"/>
              </a:ext>
            </a:extLst>
          </p:cNvPr>
          <p:cNvSpPr/>
          <p:nvPr/>
        </p:nvSpPr>
        <p:spPr>
          <a:xfrm>
            <a:off x="6191530" y="4221088"/>
            <a:ext cx="427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Feature</a:t>
            </a:r>
            <a:r>
              <a:rPr lang="zh-Hans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Group</a:t>
            </a:r>
            <a:r>
              <a:rPr lang="zh-Hans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Analysis:</a:t>
            </a:r>
            <a:endParaRPr lang="en-US" altLang="zh-Han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4B64C165-12F8-0D47-9282-0023398E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14</a:t>
            </a:fld>
            <a:endParaRPr lang="en-SG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0DE719D2-A2D8-1D4A-9D74-69817F4D5A26}"/>
              </a:ext>
            </a:extLst>
          </p:cNvPr>
          <p:cNvGrpSpPr/>
          <p:nvPr/>
        </p:nvGrpSpPr>
        <p:grpSpPr>
          <a:xfrm>
            <a:off x="379774" y="1412776"/>
            <a:ext cx="11393041" cy="461667"/>
            <a:chOff x="391592" y="1633554"/>
            <a:chExt cx="11393041" cy="46166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56C811B4-118B-C04C-8D6C-A4A7F86A44B3}"/>
                </a:ext>
              </a:extLst>
            </p:cNvPr>
            <p:cNvGrpSpPr/>
            <p:nvPr/>
          </p:nvGrpSpPr>
          <p:grpSpPr>
            <a:xfrm>
              <a:off x="4004183" y="1668916"/>
              <a:ext cx="7780450" cy="426305"/>
              <a:chOff x="407368" y="2467308"/>
              <a:chExt cx="8419743" cy="413189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xmlns="" id="{08FCC85C-1B3C-F34E-ABE1-7C404EA26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368" y="2494678"/>
                <a:ext cx="4064000" cy="368300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xmlns="" id="{D97441FA-EF7E-A84E-B3D3-FA1B4357D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8632" y="2467308"/>
                <a:ext cx="4338479" cy="413189"/>
              </a:xfrm>
              <a:prstGeom prst="rect">
                <a:avLst/>
              </a:prstGeom>
            </p:spPr>
          </p:pic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3D1FAAEE-CD37-A044-9ED4-065F2E9AE86F}"/>
                </a:ext>
              </a:extLst>
            </p:cNvPr>
            <p:cNvSpPr/>
            <p:nvPr/>
          </p:nvSpPr>
          <p:spPr>
            <a:xfrm>
              <a:off x="391592" y="1633554"/>
              <a:ext cx="3618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Han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Aforesaid</a:t>
              </a:r>
              <a:r>
                <a:rPr lang="zh-Hans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  <a:r>
                <a:rPr lang="en-US" altLang="zh-Han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performance: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D2C9489-EE26-8A45-8749-EC40F2B42811}"/>
              </a:ext>
            </a:extLst>
          </p:cNvPr>
          <p:cNvSpPr/>
          <p:nvPr/>
        </p:nvSpPr>
        <p:spPr>
          <a:xfrm>
            <a:off x="379774" y="1772816"/>
            <a:ext cx="708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Parameter</a:t>
            </a:r>
            <a:r>
              <a:rPr lang="zh-Hans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Analysis</a:t>
            </a:r>
            <a:r>
              <a:rPr lang="en-US" altLang="zh-Han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r>
              <a:rPr lang="zh-Hans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limited</a:t>
            </a:r>
            <a:r>
              <a:rPr lang="zh-Hans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Impact on</a:t>
            </a:r>
            <a:r>
              <a:rPr lang="zh-Hans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Han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performance</a:t>
            </a:r>
            <a:r>
              <a:rPr lang="zh-Hans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endParaRPr lang="en-US" altLang="zh-Han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F98DDCF-7E8C-B743-9D39-BC46B4943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7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18"/>
    </mc:Choice>
    <mc:Fallback xmlns="">
      <p:transition spd="slow" advTm="429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263352" y="108012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Case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Study: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Depressive Behavior Discovery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5A700223-00DD-AB42-B90B-F1A5AD066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04"/>
          <a:stretch/>
        </p:blipFill>
        <p:spPr>
          <a:xfrm>
            <a:off x="119336" y="1587869"/>
            <a:ext cx="7825160" cy="2679700"/>
          </a:xfrm>
          <a:prstGeom prst="rect">
            <a:avLst/>
          </a:prstGeom>
        </p:spPr>
      </p:pic>
      <p:sp>
        <p:nvSpPr>
          <p:cNvPr id="6" name="AutoShape 2" descr="Image result for amazon user reviews">
            <a:extLst>
              <a:ext uri="{FF2B5EF4-FFF2-40B4-BE49-F238E27FC236}">
                <a16:creationId xmlns:a16="http://schemas.microsoft.com/office/drawing/2014/main" xmlns="" id="{29280F88-1A31-FB48-802A-F6D9D0D1FD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51584" y="4409919"/>
            <a:ext cx="4804196" cy="2132856"/>
          </a:xfrm>
          <a:prstGeom prst="rect">
            <a:avLst/>
          </a:prstGeom>
          <a:solidFill>
            <a:schemeClr val="bg1"/>
          </a:solidFill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Depressive</a:t>
            </a:r>
            <a:r>
              <a:rPr lang="zh-Hans" altLang="en-U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Behavior:</a:t>
            </a:r>
          </a:p>
          <a:p>
            <a:pPr marL="360000" indent="0">
              <a:buNone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60000" indent="0">
              <a:buNone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marL="360000" indent="0">
              <a:buNone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Linguistic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</a:p>
          <a:p>
            <a:pPr marL="360000" indent="0">
              <a:buNone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endParaRPr lang="en-US" altLang="zh-CN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7" name="AutoShape 2" descr="Image result for amazon user reviews">
            <a:extLst>
              <a:ext uri="{FF2B5EF4-FFF2-40B4-BE49-F238E27FC236}">
                <a16:creationId xmlns:a16="http://schemas.microsoft.com/office/drawing/2014/main" xmlns="" id="{BDDF8489-01FC-F84A-8453-30C615F740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544272" y="4389703"/>
            <a:ext cx="3804568" cy="2468297"/>
          </a:xfrm>
          <a:prstGeom prst="rect">
            <a:avLst/>
          </a:prstGeom>
          <a:solidFill>
            <a:schemeClr val="bg1"/>
          </a:solidFill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Divergent</a:t>
            </a:r>
            <a:r>
              <a:rPr lang="zh-Hans" altLang="en-U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Features:</a:t>
            </a:r>
          </a:p>
          <a:p>
            <a:pPr marL="360000" indent="0">
              <a:spcBef>
                <a:spcPts val="576"/>
              </a:spcBef>
              <a:buNone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</a:p>
          <a:p>
            <a:pPr marL="360000" indent="0">
              <a:spcBef>
                <a:spcPts val="576"/>
              </a:spcBef>
              <a:buNone/>
            </a:pP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Image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saturation</a:t>
            </a:r>
          </a:p>
          <a:p>
            <a:pPr marL="360000" indent="0">
              <a:spcBef>
                <a:spcPts val="576"/>
              </a:spcBef>
              <a:buNone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follower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</a:p>
          <a:p>
            <a:pPr marL="360000" indent="0">
              <a:spcBef>
                <a:spcPts val="576"/>
              </a:spcBef>
              <a:buNone/>
            </a:pP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positive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word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count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F361E08-9198-A944-AD87-A13078CA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1561047"/>
            <a:ext cx="4055573" cy="2801834"/>
          </a:xfrm>
          <a:prstGeom prst="rect">
            <a:avLst/>
          </a:prstGeom>
        </p:spPr>
      </p:pic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xmlns="" id="{3F3B5374-58BF-5347-9706-B925B033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4C46D75-B6A4-2642-B490-2C7096D5E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76"/>
    </mc:Choice>
    <mc:Fallback xmlns="">
      <p:transition spd="slow" advTm="3157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2927648" y="108012"/>
            <a:ext cx="633670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pPr algn="ctr"/>
            <a:r>
              <a:rPr lang="en-US" altLang="zh-Hans" sz="4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xmlns="" id="{3F3B5374-58BF-5347-9706-B925B033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CEB99118-17F6-7D47-ABF5-530DA064AA15}"/>
              </a:ext>
            </a:extLst>
          </p:cNvPr>
          <p:cNvSpPr>
            <a:spLocks noGrp="1"/>
          </p:cNvSpPr>
          <p:nvPr/>
        </p:nvSpPr>
        <p:spPr>
          <a:xfrm>
            <a:off x="609600" y="1640758"/>
            <a:ext cx="10972800" cy="4997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76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aise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the problem of enhancing depression detection via social media with multi-source datasets.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76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ropose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 cross-domain Deep Neural Network model with Feature Adaptive Transformation &amp; Combination strategy (DNN-FATC) to transfer the relevant information across heterogeneous domains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76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expect the research to assist 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online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depression detection for more countries,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and contribute to the well-being of more people.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76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Future work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Beyond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binary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classification: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more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fine-grained</a:t>
            </a:r>
            <a:r>
              <a:rPr kumimoji="0" lang="zh-Han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detection</a:t>
            </a: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Han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Fu</a:t>
            </a:r>
            <a:r>
              <a:rPr kumimoji="0" lang="en-GB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rther</a:t>
            </a: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improve online detection by combining offline researches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D8011F8-ED70-BB49-B5E0-D61BEF979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5"/>
    </mc:Choice>
    <mc:Fallback xmlns="">
      <p:transition spd="slow" advTm="410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89489" y="2281378"/>
            <a:ext cx="4013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/>
              <a:t>Thank you</a:t>
            </a:r>
            <a:r>
              <a:rPr lang="en-US" altLang="zh-Hans" sz="5400" b="1" dirty="0"/>
              <a:t>!</a:t>
            </a:r>
            <a:endParaRPr lang="en-US" altLang="zh-CN" sz="54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31704" y="158554"/>
            <a:ext cx="9793088" cy="955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endParaRPr lang="en-SG" altLang="zh-CN" sz="1200" b="0" dirty="0">
              <a:solidFill>
                <a:schemeClr val="bg1">
                  <a:lumMod val="50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6827FE6A-8F11-0240-9808-7C3C946D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2C92B09-B30C-604A-84E5-9A87572E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2733" y="-3445"/>
            <a:ext cx="2599268" cy="23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"/>
    </mc:Choice>
    <mc:Fallback xmlns="">
      <p:transition spd="slow" advTm="5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460374" y="11663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Why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Cross-Domain Depression Detection?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4EBF8503-5D19-48B5-856D-617E11E9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4" y="1772816"/>
            <a:ext cx="11252250" cy="4854352"/>
          </a:xfrm>
        </p:spPr>
        <p:txBody>
          <a:bodyPr>
            <a:normAutofit/>
          </a:bodyPr>
          <a:lstStyle/>
          <a:p>
            <a:pPr lvl="0"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CN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Depression detection:</a:t>
            </a:r>
            <a:r>
              <a:rPr lang="zh-CN" altLang="en-U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 significant issue for human well-being </a:t>
            </a:r>
          </a:p>
          <a:p>
            <a:pPr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Han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Traditional</a:t>
            </a:r>
            <a:r>
              <a:rPr lang="zh-Hans" altLang="en-U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psychological</a:t>
            </a:r>
            <a:r>
              <a:rPr lang="zh-Hans" altLang="en-U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diagnosis:</a:t>
            </a:r>
            <a:r>
              <a:rPr lang="zh-Hans" altLang="en-U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reliable</a:t>
            </a:r>
            <a:r>
              <a:rPr lang="zh-Hans" altLang="en-U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but</a:t>
            </a:r>
            <a:r>
              <a:rPr lang="zh-Hans" altLang="en-U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kern="1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reactive</a:t>
            </a:r>
            <a:endParaRPr lang="en-US" altLang="zh-CN" sz="2400" kern="1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Online detection via social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media: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success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Twitter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proactive</a:t>
            </a:r>
            <a:endParaRPr lang="en-US" altLang="zh-CN" sz="2400" b="1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Labeling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of depressed users: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questionnaire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self-reported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sentence</a:t>
            </a:r>
            <a:r>
              <a:rPr lang="zh-CN" altLang="en-U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pattern</a:t>
            </a:r>
            <a:r>
              <a:rPr lang="zh-CN" altLang="en-U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matching</a:t>
            </a:r>
            <a:r>
              <a:rPr lang="zh-Hans" altLang="en-US" sz="24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(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matching expressions like “I’m diagnosed with depression” in user-generated conten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)</a:t>
            </a:r>
            <a:endParaRPr lang="en-US" altLang="zh-CN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Twitter: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large well-labeled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GB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Shen</a:t>
            </a:r>
            <a:r>
              <a:rPr lang="en-GB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et al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.,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cs typeface="Calibri" panose="020F0502020204030204" pitchFamily="34" charset="0"/>
              </a:rPr>
              <a:t>2017]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Replication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other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platforms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: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cultural differences,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insufficient</a:t>
            </a:r>
            <a:r>
              <a:rPr lang="zh-CN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data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for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model</a:t>
            </a:r>
            <a:r>
              <a:rPr lang="zh-Hans" alt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training</a:t>
            </a:r>
            <a:endParaRPr lang="en-US" altLang="zh-CN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50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Problem: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can we utilize the multi-source datasets to </a:t>
            </a:r>
            <a:r>
              <a:rPr lang="en-US" altLang="zh-Hans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enhance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depression detection for a </a:t>
            </a:r>
            <a:r>
              <a:rPr lang="en-US" altLang="zh-Hans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certain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platform? </a:t>
            </a:r>
          </a:p>
          <a:p>
            <a:pPr algn="just">
              <a:spcBef>
                <a:spcPts val="0"/>
              </a:spcBef>
              <a:spcAft>
                <a:spcPts val="1500"/>
              </a:spcAft>
            </a:pP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500"/>
              </a:spcAft>
            </a:pP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https://cdn-images-1.medium.com/max/800/1*S_e8apqzR3beDEUxmssKu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cdn-images-1.medium.com/max/800/1*8416fX2CmKvHpTsR2A7MB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xmlns="" id="{C8D9B074-8673-CA41-9C2F-A920DD99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</a:t>
            </a:fld>
            <a:endParaRPr lang="en-SG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40D0D47-B8AF-AF4F-9774-E85143548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687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96"/>
    </mc:Choice>
    <mc:Fallback xmlns="">
      <p:transition spd="slow" advTm="71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225700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Problem Formulation</a:t>
            </a:r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C5C52ED7-202D-5F40-89BF-989AB2C3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44A2201-9BDB-1948-8E0C-F451523F0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2" descr="Image result for amazon user reviews">
                <a:extLst>
                  <a:ext uri="{FF2B5EF4-FFF2-40B4-BE49-F238E27FC236}">
                    <a16:creationId xmlns:a16="http://schemas.microsoft.com/office/drawing/2014/main" xmlns="" id="{365E5292-BDAF-644C-93E3-4D3924FD9D0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5700" y="1988840"/>
                <a:ext cx="5294237" cy="403244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1528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total number of users</a:t>
                </a:r>
              </a:p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1528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𝑀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dimensionality</a:t>
                </a:r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of</a:t>
                </a:r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feature vector</a:t>
                </a:r>
              </a:p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1528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𝑿</m:t>
                    </m:r>
                    <m:r>
                      <a:rPr kumimoji="0" lang="zh-CN" alt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𝑁</m:t>
                        </m:r>
                        <m: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×</m:t>
                        </m:r>
                        <m: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𝑀</m:t>
                        </m:r>
                      </m:sup>
                    </m:s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feature matrix</a:t>
                </a:r>
              </a:p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1528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𝒚</m:t>
                    </m:r>
                    <m:r>
                      <a:rPr kumimoji="0" lang="zh-CN" alt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𝑁</m:t>
                        </m:r>
                      </m:sup>
                    </m:s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Han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inary</a:t>
                </a:r>
                <a:r>
                  <a:rPr kumimoji="0" lang="zh-Han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depression states of users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1528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mr-IN" altLang="zh-CN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rPr>
                      <m:t>𝒟</m:t>
                    </m:r>
                    <m:r>
                      <a:rPr kumimoji="0" lang="en-US" altLang="zh-CN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0" lang="en-US" altLang="zh-CN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𝑿</m:t>
                        </m:r>
                        <m:r>
                          <a:rPr kumimoji="0" lang="en-US" altLang="zh-CN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, </m:t>
                        </m:r>
                        <m:r>
                          <a:rPr kumimoji="0" lang="en-US" altLang="zh-CN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𝒚</m:t>
                        </m:r>
                      </m:e>
                    </m:d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dataset of the social media</a:t>
                </a:r>
              </a:p>
            </p:txBody>
          </p:sp>
        </mc:Choice>
        <mc:Fallback xmlns="">
          <p:sp>
            <p:nvSpPr>
              <p:cNvPr id="12" name="AutoShape 2" descr="Image result for amazon user reviews">
                <a:extLst>
                  <a:ext uri="{FF2B5EF4-FFF2-40B4-BE49-F238E27FC236}">
                    <a16:creationId xmlns:a16="http://schemas.microsoft.com/office/drawing/2014/main" id="{365E5292-BDAF-644C-93E3-4D3924FD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700" y="1988840"/>
                <a:ext cx="5294237" cy="4032448"/>
              </a:xfrm>
              <a:prstGeom prst="rect">
                <a:avLst/>
              </a:prstGeom>
              <a:blipFill>
                <a:blip r:embed="rId4"/>
                <a:stretch>
                  <a:fillRect l="-1196" t="-943" r="-7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2" descr="Image result for amazon user reviews">
                <a:extLst>
                  <a:ext uri="{FF2B5EF4-FFF2-40B4-BE49-F238E27FC236}">
                    <a16:creationId xmlns:a16="http://schemas.microsoft.com/office/drawing/2014/main" xmlns="" id="{235129B3-180D-304C-836A-5557FDBDAF5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519937" y="2004714"/>
                <a:ext cx="6840759" cy="317077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9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sub>
                    </m:sSub>
                    <m:r>
                      <a:rPr lang="zh-CN" altLang="en-US" sz="24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: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datasets </a:t>
                </a:r>
                <a:r>
                  <a:rPr lang="en-US" altLang="zh-Han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of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the source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/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target domain</a:t>
                </a:r>
              </a:p>
              <a:p>
                <a:pPr>
                  <a:lnSpc>
                    <a:spcPct val="120000"/>
                  </a:lnSpc>
                  <a:spcBef>
                    <a:spcPts val="9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: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limited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labeled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in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model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training</a:t>
                </a:r>
              </a:p>
              <a:p>
                <a:pPr>
                  <a:lnSpc>
                    <a:spcPct val="120000"/>
                  </a:lnSpc>
                  <a:spcBef>
                    <a:spcPts val="9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𝑇𝐿</m:t>
                        </m:r>
                      </m:sub>
                    </m:sSub>
                    <m:r>
                      <a:rPr lang="zh-CN" altLang="en-US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𝑇𝑈</m:t>
                        </m:r>
                      </m:sub>
                    </m:sSub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Hans" altLang="en-US" sz="2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𝑇𝐿</m:t>
                        </m:r>
                      </m:sub>
                    </m:sSub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𝑇𝐿</m:t>
                            </m:r>
                          </m:sub>
                        </m:sSub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2200" b="1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𝑇𝐿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𝑇𝑈</m:t>
                        </m:r>
                      </m:sub>
                    </m:sSub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𝑇𝑈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b="1" i="1" dirty="0">
                  <a:solidFill>
                    <a:prstClr val="black"/>
                  </a:solidFill>
                  <a:latin typeface="Cambria Math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900"/>
                  </a:spcBef>
                  <a:buFont typeface="Arial" pitchFamily="34" charset="0"/>
                  <a:buNone/>
                </a:pPr>
                <a:r>
                  <a:rPr lang="zh-Hans" altLang="en-US" sz="2200" dirty="0">
                    <a:solidFill>
                      <a:prstClr val="white"/>
                    </a:solidFill>
                    <a:latin typeface="Calibri"/>
                    <a:ea typeface="Cambria Math" charset="0"/>
                    <a:cs typeface="Cambria Math" charset="0"/>
                  </a:rPr>
                  <a:t>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𝑇𝑈</m:t>
                        </m:r>
                      </m:sub>
                    </m:sSub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𝑇𝐿</m:t>
                        </m:r>
                      </m:sub>
                    </m:sSub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sz="2200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𝑇𝐿</m:t>
                        </m:r>
                      </m:sub>
                    </m:sSub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𝑇𝑈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2100"/>
                  </a:spcBef>
                </a:pPr>
                <a:r>
                  <a:rPr lang="en-US" altLang="zh-CN" sz="2400" b="1" dirty="0">
                    <a:solidFill>
                      <a:sysClr val="windowText" lastClr="000000"/>
                    </a:solidFill>
                    <a:latin typeface="Calibri"/>
                    <a:ea typeface="宋体" panose="02010600030101010101" pitchFamily="2" charset="-122"/>
                  </a:rPr>
                  <a:t>objective function</a:t>
                </a:r>
                <a:r>
                  <a:rPr lang="zh-CN" altLang="en-US" sz="2400" b="1" dirty="0">
                    <a:solidFill>
                      <a:sysClr val="windowText" lastClr="000000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zh-CN" altLang="en-US" sz="24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：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mr-IN" altLang="zh-CN" sz="24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𝓓</m:t>
                            </m:r>
                          </m:e>
                          <m:sub>
                            <m:r>
                              <a:rPr lang="en-US" altLang="zh-Han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zh-CN" altLang="en-US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mr-IN" altLang="zh-CN" sz="24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𝓓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𝑻𝑳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mr-IN" altLang="zh-CN" sz="24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𝓓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𝑻𝑼</m:t>
                            </m:r>
                          </m:sub>
                        </m:sSub>
                      </m:e>
                    </m:d>
                    <m:r>
                      <a:rPr lang="zh-CN" altLang="en-US" sz="24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𝑻𝑼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AutoShape 2" descr="Image result for amazon user reviews">
                <a:extLst>
                  <a:ext uri="{FF2B5EF4-FFF2-40B4-BE49-F238E27FC236}">
                    <a16:creationId xmlns:a16="http://schemas.microsoft.com/office/drawing/2014/main" id="{235129B3-180D-304C-836A-5557FDBD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9937" y="2004714"/>
                <a:ext cx="6840759" cy="3170770"/>
              </a:xfrm>
              <a:prstGeom prst="rect">
                <a:avLst/>
              </a:prstGeom>
              <a:blipFill>
                <a:blip r:embed="rId5"/>
                <a:stretch>
                  <a:fillRect l="-111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64"/>
    </mc:Choice>
    <mc:Fallback xmlns="">
      <p:transition spd="slow" advTm="333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206128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Data</a:t>
            </a:r>
            <a:r>
              <a:rPr lang="en-US" altLang="zh-Hans" sz="3600" b="1" dirty="0">
                <a:solidFill>
                  <a:schemeClr val="bg1"/>
                </a:solidFill>
              </a:rPr>
              <a:t>set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Construction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2" descr="Image result for amazon user reviews"/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191344" y="1669707"/>
                <a:ext cx="11572924" cy="4826392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Each sample includes</a:t>
                </a:r>
                <a:r>
                  <a:rPr lang="zh-CN" altLang="en-US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：</a:t>
                </a:r>
                <a:endParaRPr lang="en-US" altLang="zh-CN" sz="2200" b="1" dirty="0">
                  <a:solidFill>
                    <a:prstClr val="black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marL="720000" lvl="1" indent="-34290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1800"/>
                  </a:spcAft>
                  <a:buFont typeface="Arial" pitchFamily="34" charset="0"/>
                  <a:buChar char="•"/>
                  <a:defRPr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4 weeks of tweets data + user profile</a:t>
                </a:r>
                <a:endParaRPr lang="en-US" altLang="zh-CN" sz="2200" b="1" dirty="0">
                  <a:solidFill>
                    <a:prstClr val="black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Weibo</a:t>
                </a:r>
                <a:r>
                  <a:rPr lang="zh-CN" altLang="en-US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dataset</a:t>
                </a:r>
                <a:r>
                  <a:rPr lang="zh-CN" altLang="en-US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zh-CN" alt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0000" lvl="1" indent="-342900" algn="just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/>
                </a:pPr>
                <a:r>
                  <a:rPr lang="en-US" altLang="zh-Han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580</a:t>
                </a:r>
                <a:r>
                  <a:rPr lang="zh-Hans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depressed samples by </a:t>
                </a:r>
                <a:r>
                  <a:rPr lang="en-US" altLang="zh-Han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self-report</a:t>
                </a:r>
                <a:r>
                  <a:rPr lang="zh-Hans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sentence pattern labeling</a:t>
                </a:r>
              </a:p>
              <a:p>
                <a:pPr marL="720000" lvl="1" indent="-342900" algn="just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"^[^【@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如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]*[^【@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怀疑想似像觉认能怕曾前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@]{2,3}(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我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|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自己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)[^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们会怀疑似觉想认早快怕要易像点能曾前她他你家国的它没不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@]*[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诊患得有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][^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不点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]{0,5}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抑郁</a:t>
                </a:r>
                <a:r>
                  <a:rPr lang="en-US" altLang="zh-CN" sz="2200" dirty="0">
                    <a:solidFill>
                      <a:srgbClr val="00B05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”</a:t>
                </a:r>
                <a:endParaRPr lang="en-US" altLang="zh-CN" sz="220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marL="720000" lvl="1" indent="-34290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1800"/>
                  </a:spcAft>
                  <a:buFont typeface="Arial" pitchFamily="34" charset="0"/>
                  <a:buChar char="•"/>
                  <a:defRPr/>
                </a:pP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580 non-depressed samples that have no tweets containing “depress”.</a:t>
                </a:r>
                <a:endParaRPr lang="en-US" altLang="zh-CN" sz="2200" dirty="0">
                  <a:solidFill>
                    <a:srgbClr val="00B0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defRPr/>
                </a:pPr>
                <a:r>
                  <a:rPr lang="en-US" altLang="zh-CN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Twitter</a:t>
                </a:r>
                <a:r>
                  <a:rPr lang="zh-CN" altLang="en-US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dataset</a:t>
                </a:r>
                <a:r>
                  <a:rPr lang="zh-CN" altLang="en-US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mr-IN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sub>
                    </m:sSub>
                    <m:r>
                      <a:rPr lang="zh-CN" altLang="en-US" sz="2200" b="1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altLang="zh-Han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nb-NO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Shen et al.</a:t>
                </a:r>
                <a:r>
                  <a:rPr lang="en-US" altLang="zh-Han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b-NO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2017</a:t>
                </a:r>
                <a:r>
                  <a:rPr lang="en-US" altLang="zh-Han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720000" algn="just">
                  <a:lnSpc>
                    <a:spcPct val="110000"/>
                  </a:lnSpc>
                  <a:spcBef>
                    <a:spcPts val="600"/>
                  </a:spcBef>
                  <a:defRPr/>
                </a:pP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1394</a:t>
                </a:r>
                <a:r>
                  <a:rPr lang="zh-CN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depressed</a:t>
                </a:r>
                <a:r>
                  <a:rPr lang="zh-CN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samples</a:t>
                </a:r>
                <a:r>
                  <a:rPr lang="zh-CN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&amp;</a:t>
                </a:r>
                <a:r>
                  <a:rPr lang="zh-CN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1394</a:t>
                </a:r>
                <a:r>
                  <a:rPr lang="zh-CN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non-depressed</a:t>
                </a:r>
                <a:r>
                  <a:rPr lang="zh-CN" altLang="en-U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2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samples</a:t>
                </a:r>
                <a:endParaRPr lang="en-US" altLang="zh-CN" sz="220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AutoShape 2" descr="Image result for amazon user review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91344" y="1669707"/>
                <a:ext cx="11572924" cy="4826392"/>
              </a:xfrm>
              <a:prstGeom prst="rect">
                <a:avLst/>
              </a:prstGeom>
              <a:blipFill>
                <a:blip r:embed="rId5"/>
                <a:stretch>
                  <a:fillRect l="-548" t="-262" r="-65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A16A3BD-CB31-1041-86C1-97E5982CD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083" y="1844824"/>
            <a:ext cx="6100316" cy="1339728"/>
          </a:xfrm>
          <a:prstGeom prst="rect">
            <a:avLst/>
          </a:prstGeom>
        </p:spPr>
      </p:pic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82FA11B3-22E6-AE48-952E-685E7FC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6BF08D9-AF06-E041-BB47-FFC2D6D3C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54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47"/>
    </mc:Choice>
    <mc:Fallback xmlns="">
      <p:transition spd="slow" advTm="494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35360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Hans" sz="3600" b="1" dirty="0">
                <a:solidFill>
                  <a:schemeClr val="bg1"/>
                </a:solidFill>
              </a:rPr>
              <a:t>Feature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Extraction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5AF9D3F-7CD4-014D-A382-8A442663E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D0F2815B-D281-4F46-B740-59E60794AD98}"/>
              </a:ext>
            </a:extLst>
          </p:cNvPr>
          <p:cNvSpPr txBox="1"/>
          <p:nvPr/>
        </p:nvSpPr>
        <p:spPr>
          <a:xfrm>
            <a:off x="0" y="6549897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prstClr val="white">
                    <a:lumMod val="50000"/>
                  </a:prst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utoShape 2" descr="Image result for amazon user reviews">
                <a:extLst>
                  <a:ext uri="{FF2B5EF4-FFF2-40B4-BE49-F238E27FC236}">
                    <a16:creationId xmlns:a16="http://schemas.microsoft.com/office/drawing/2014/main" xmlns="" id="{AC04B561-7E07-E14F-B2E1-559E603ED47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1344" y="1419611"/>
                <a:ext cx="11572924" cy="1471261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0" lang="mr-IN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78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features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0" lang="mr-IN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15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features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 charset="0"/>
                    <a:cs typeface="Cambria Math" charset="0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[</a:t>
                </a:r>
                <a:r>
                  <a:rPr kumimoji="0" lang="nb-NO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Shen et al.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nb-NO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2017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]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including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60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features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</a:t>
                </a:r>
                <a:r>
                  <a:rPr kumimoji="0" lang="zh-Han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Han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common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AutoShape 2" descr="Image result for amazon user reviews">
                <a:extLst>
                  <a:ext uri="{FF2B5EF4-FFF2-40B4-BE49-F238E27FC236}">
                    <a16:creationId xmlns:a16="http://schemas.microsoft.com/office/drawing/2014/main" id="{AC04B561-7E07-E14F-B2E1-559E603ED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44" y="1419611"/>
                <a:ext cx="11572924" cy="1471261"/>
              </a:xfrm>
              <a:prstGeom prst="rect">
                <a:avLst/>
              </a:prstGeom>
              <a:blipFill>
                <a:blip r:embed="rId5"/>
                <a:stretch>
                  <a:fillRect l="-658" t="-256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AutoShape 2" descr="Image result for amazon user reviews">
                <a:extLst>
                  <a:ext uri="{FF2B5EF4-FFF2-40B4-BE49-F238E27FC236}">
                    <a16:creationId xmlns:a16="http://schemas.microsoft.com/office/drawing/2014/main" xmlns="" id="{93F04084-C980-FC4C-AE4A-7222EB29F6B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1344" y="1412776"/>
                <a:ext cx="11572924" cy="938132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: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7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8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features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(including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18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-exclusive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features).</a:t>
                </a:r>
                <a:endPara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: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60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features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AutoShape 2" descr="Image result for amazon user reviews">
                <a:extLst>
                  <a:ext uri="{FF2B5EF4-FFF2-40B4-BE49-F238E27FC236}">
                    <a16:creationId xmlns:a16="http://schemas.microsoft.com/office/drawing/2014/main" id="{93F04084-C980-FC4C-AE4A-7222EB29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44" y="1412776"/>
                <a:ext cx="11572924" cy="938132"/>
              </a:xfrm>
              <a:prstGeom prst="rect">
                <a:avLst/>
              </a:prstGeom>
              <a:blipFill>
                <a:blip r:embed="rId6"/>
                <a:stretch>
                  <a:fillRect l="-658" t="-2667" b="-93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B152747B-02D3-BB4D-B9A5-D3F4471B8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6" y="2271301"/>
            <a:ext cx="12169854" cy="45094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0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52"/>
    </mc:Choice>
    <mc:Fallback xmlns="">
      <p:transition spd="slow" advTm="34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263352" y="11663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Data </a:t>
            </a:r>
            <a:r>
              <a:rPr lang="en-US" altLang="zh-Hans" sz="3600" b="1" dirty="0">
                <a:solidFill>
                  <a:schemeClr val="bg1"/>
                </a:solidFill>
              </a:rPr>
              <a:t>A</a:t>
            </a:r>
            <a:r>
              <a:rPr lang="en-US" altLang="zh-CN" sz="3600" b="1" dirty="0">
                <a:solidFill>
                  <a:schemeClr val="bg1"/>
                </a:solidFill>
              </a:rPr>
              <a:t>nalysis</a:t>
            </a:r>
            <a:r>
              <a:rPr lang="en-US" altLang="zh-Hans" sz="3600" b="1" dirty="0">
                <a:solidFill>
                  <a:schemeClr val="bg1"/>
                </a:solidFill>
              </a:rPr>
              <a:t>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>
                <a:solidFill>
                  <a:schemeClr val="bg1"/>
                </a:solidFill>
              </a:rPr>
              <a:t>Isomerism </a:t>
            </a:r>
          </a:p>
        </p:txBody>
      </p:sp>
      <p:sp>
        <p:nvSpPr>
          <p:cNvPr id="5" name="AutoShape 2" descr="Image result for amazon user reviews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91344" y="1556792"/>
            <a:ext cx="10513168" cy="482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One feature may follow distinctive </a:t>
            </a:r>
            <a:r>
              <a:rPr lang="en-US" altLang="zh-CN" sz="2200" b="1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integral 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distributions in different domains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unrelated to specific user groups (de-pressed / non-depressed users).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Example: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follower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count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The same value of feature might have different implications across domains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Quite common in the dataset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Normalization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methods: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min-max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&amp;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z-score,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unsatisfactory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Hans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Hans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1A53AFD-4607-5D4A-B6DC-E67CE8C5AAB1}"/>
              </a:ext>
            </a:extLst>
          </p:cNvPr>
          <p:cNvGrpSpPr/>
          <p:nvPr/>
        </p:nvGrpSpPr>
        <p:grpSpPr>
          <a:xfrm>
            <a:off x="313767" y="4277588"/>
            <a:ext cx="3859610" cy="2124000"/>
            <a:chOff x="313767" y="4277588"/>
            <a:chExt cx="3859610" cy="2124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21114C8-D305-E241-AD29-B9E2C459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67" y="4277588"/>
              <a:ext cx="3859610" cy="2124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2B92F7B-E2CC-B745-AE34-044C6094E43E}"/>
                </a:ext>
              </a:extLst>
            </p:cNvPr>
            <p:cNvSpPr txBox="1"/>
            <p:nvPr/>
          </p:nvSpPr>
          <p:spPr>
            <a:xfrm>
              <a:off x="1559496" y="4983559"/>
              <a:ext cx="163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an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kumimoji="1" lang="en-US" altLang="zh-Han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riginal)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E3F61BC-54B1-0347-9341-A287BB690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48" t="12062" r="11415" b="71190"/>
            <a:stretch/>
          </p:blipFill>
          <p:spPr>
            <a:xfrm>
              <a:off x="942036" y="4419580"/>
              <a:ext cx="2834032" cy="469468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98AB442-5629-084A-9697-5A30FE479A58}"/>
              </a:ext>
            </a:extLst>
          </p:cNvPr>
          <p:cNvGrpSpPr/>
          <p:nvPr/>
        </p:nvGrpSpPr>
        <p:grpSpPr>
          <a:xfrm>
            <a:off x="3804228" y="4277588"/>
            <a:ext cx="4276271" cy="2124000"/>
            <a:chOff x="3804228" y="4277588"/>
            <a:chExt cx="4276271" cy="2124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4A876A01-F0B1-AA4B-AEBD-6CE65802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228" y="4277588"/>
              <a:ext cx="3916508" cy="2124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6BF7098-EDD0-F64A-8C6B-1BB5B232D651}"/>
                </a:ext>
              </a:extLst>
            </p:cNvPr>
            <p:cNvSpPr txBox="1"/>
            <p:nvPr/>
          </p:nvSpPr>
          <p:spPr>
            <a:xfrm>
              <a:off x="4500922" y="4998947"/>
              <a:ext cx="35795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an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(min-max</a:t>
              </a:r>
              <a:r>
                <a:rPr kumimoji="1" lang="zh-Hans" altLang="en-U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Han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normalization)</a:t>
              </a:r>
              <a:endPara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A8435D69-42A3-0B48-BDB6-2F2E70CDB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48" t="12062" r="11415" b="71190"/>
            <a:stretch/>
          </p:blipFill>
          <p:spPr>
            <a:xfrm>
              <a:off x="4562728" y="4419580"/>
              <a:ext cx="2834032" cy="469468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F9B0F7C-28DA-BC4F-AD2C-FD7DFA26B32F}"/>
              </a:ext>
            </a:extLst>
          </p:cNvPr>
          <p:cNvGrpSpPr/>
          <p:nvPr/>
        </p:nvGrpSpPr>
        <p:grpSpPr>
          <a:xfrm>
            <a:off x="7785920" y="4419581"/>
            <a:ext cx="4410480" cy="2023964"/>
            <a:chOff x="7666286" y="4392258"/>
            <a:chExt cx="4410480" cy="202396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711640DC-F623-8F4C-9AF6-11052B47C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6286" y="4392258"/>
              <a:ext cx="3544911" cy="202396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46CEA9C8-D622-E642-BC53-A6EB1AB01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48" t="12062" r="11415" b="71190"/>
            <a:stretch/>
          </p:blipFill>
          <p:spPr>
            <a:xfrm>
              <a:off x="8199918" y="4419580"/>
              <a:ext cx="2834032" cy="469468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E413F292-38B8-FC4F-B6A1-70E41E46BF5D}"/>
                </a:ext>
              </a:extLst>
            </p:cNvPr>
            <p:cNvSpPr txBox="1"/>
            <p:nvPr/>
          </p:nvSpPr>
          <p:spPr>
            <a:xfrm>
              <a:off x="8347778" y="4979318"/>
              <a:ext cx="37289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an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(z-score</a:t>
              </a:r>
              <a:r>
                <a:rPr kumimoji="1" lang="zh-Hans" alt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Han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normalization)</a:t>
              </a:r>
              <a:endParaRPr kumimoji="1" lang="zh-CN" altLang="en-US" sz="2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xmlns="" id="{2820882A-05CC-6542-A4C9-BC09E429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336EFAE-C958-5443-9FF1-5A1CEA108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43"/>
    </mc:Choice>
    <mc:Fallback xmlns="">
      <p:transition spd="slow" advTm="386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479376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Data </a:t>
            </a:r>
            <a:r>
              <a:rPr lang="en-US" altLang="zh-Hans" sz="3600" b="1" dirty="0">
                <a:solidFill>
                  <a:schemeClr val="bg1"/>
                </a:solidFill>
              </a:rPr>
              <a:t>A</a:t>
            </a:r>
            <a:r>
              <a:rPr lang="en-US" altLang="zh-CN" sz="3600" b="1" dirty="0">
                <a:solidFill>
                  <a:schemeClr val="bg1"/>
                </a:solidFill>
              </a:rPr>
              <a:t>nalysis</a:t>
            </a:r>
            <a:r>
              <a:rPr lang="en-US" altLang="zh-Hans" sz="3600" b="1" dirty="0">
                <a:solidFill>
                  <a:schemeClr val="bg1"/>
                </a:solidFill>
              </a:rPr>
              <a:t>:</a:t>
            </a:r>
            <a:r>
              <a:rPr lang="zh-Han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Hans" sz="3600" b="1" dirty="0" err="1">
                <a:solidFill>
                  <a:schemeClr val="bg1"/>
                </a:solidFill>
              </a:rPr>
              <a:t>Divergency</a:t>
            </a:r>
            <a:r>
              <a:rPr lang="en-US" altLang="zh-Hans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AutoShape 2" descr="Image result for amazon user reviews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91344" y="1556792"/>
            <a:ext cx="10513168" cy="482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Due to cultural differences, the same feature may have distinctive, or even opposite implications on depression detection in different domains.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Such features: referred to as </a:t>
            </a:r>
            <a:r>
              <a:rPr lang="en-US" altLang="zh-Hans" sz="2200" b="1" i="1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divergent features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Example:</a:t>
            </a:r>
            <a:r>
              <a:rPr lang="zh-Hans" altLang="en-U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recent tweet count.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2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may tremendously impact the validity of transfer methods.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Hans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Hans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Hans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Hans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2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1946C6F-1E4C-784C-994F-604B8F9E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3" y="4221088"/>
            <a:ext cx="4232853" cy="1930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3BEF28-C1FA-B24D-8663-21421A702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72" y="4249688"/>
            <a:ext cx="4089852" cy="1901924"/>
          </a:xfrm>
          <a:prstGeom prst="rect">
            <a:avLst/>
          </a:prstGeom>
        </p:spPr>
      </p:pic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8B7BA04B-7821-C141-95A4-E7E86D5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7D6DA1E-CF35-3146-83B8-430673C7F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80"/>
    </mc:Choice>
    <mc:Fallback xmlns="">
      <p:transition spd="slow" advTm="259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479376" y="10801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Methodology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2" descr="Image result for amazon user reviews"/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191344" y="1340768"/>
                <a:ext cx="11017224" cy="510929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just">
                  <a:spcBef>
                    <a:spcPts val="0"/>
                  </a:spcBef>
                  <a:buNone/>
                  <a:defRPr/>
                </a:pPr>
                <a:r>
                  <a:rPr lang="en-US" altLang="zh-CN" sz="28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DNN-FATC</a:t>
                </a:r>
                <a:r>
                  <a:rPr lang="en-US" altLang="zh-Hans" sz="28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:</a:t>
                </a:r>
                <a:r>
                  <a:rPr lang="zh-Hans" altLang="en-US" sz="28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8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</a:t>
                </a:r>
                <a:r>
                  <a:rPr lang="zh-Hans" altLang="en-US" sz="28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cross-domain Deep Neural Network model with Feature Adaptive Transformation &amp; Combination strategy</a:t>
                </a:r>
              </a:p>
              <a:p>
                <a:pPr algn="just">
                  <a:lnSpc>
                    <a:spcPct val="160000"/>
                  </a:lnSpc>
                  <a:spcBef>
                    <a:spcPts val="2400"/>
                  </a:spcBef>
                  <a:defRPr/>
                </a:pPr>
                <a:r>
                  <a:rPr lang="en-US" altLang="zh-Han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Based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mainly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on</a:t>
                </a:r>
                <a14:m>
                  <m:oMath xmlns:m="http://schemas.openxmlformats.org/officeDocument/2006/math">
                    <m:r>
                      <a:rPr lang="zh-Hans" alt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b="0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lang="en-US" altLang="zh-Han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Hans" sz="2400" dirty="0">
                  <a:solidFill>
                    <a:prstClr val="black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60000"/>
                  </a:lnSpc>
                  <a:spcBef>
                    <a:spcPts val="600"/>
                  </a:spcBef>
                  <a:defRPr/>
                </a:pPr>
                <a:r>
                  <a:rPr lang="en-US" altLang="zh-Han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lang="zh-Hans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features:</a:t>
                </a:r>
                <a:endPara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0000" algn="just">
                  <a:lnSpc>
                    <a:spcPct val="160000"/>
                  </a:lnSpc>
                  <a:spcBef>
                    <a:spcPts val="600"/>
                  </a:spcBef>
                  <a:defRPr/>
                </a:pP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Against</a:t>
                </a:r>
                <a:r>
                  <a:rPr lang="zh-Hans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isomerism</a:t>
                </a:r>
              </a:p>
              <a:p>
                <a:pPr marL="720000" algn="just">
                  <a:lnSpc>
                    <a:spcPct val="160000"/>
                  </a:lnSpc>
                  <a:spcBef>
                    <a:spcPts val="600"/>
                  </a:spcBef>
                  <a:defRPr/>
                </a:pPr>
                <a:r>
                  <a:rPr lang="en-US" altLang="zh-Han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Against</a:t>
                </a:r>
                <a:r>
                  <a:rPr lang="zh-Hans" altLang="en-U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divergency</a:t>
                </a:r>
                <a:endParaRPr lang="en-US" altLang="zh-Hans" sz="2400" dirty="0">
                  <a:solidFill>
                    <a:prstClr val="black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60000"/>
                  </a:lnSpc>
                  <a:spcBef>
                    <a:spcPts val="600"/>
                  </a:spcBef>
                  <a:defRPr/>
                </a:pPr>
                <a:r>
                  <a:rPr lang="zh-Hans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mr-IN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Hans" sz="2400" b="1" dirty="0"/>
                  <a:t>-exclusive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features </a:t>
                </a:r>
                <a:r>
                  <a:rPr lang="en-US" altLang="zh-Han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0000" algn="just">
                  <a:lnSpc>
                    <a:spcPct val="160000"/>
                  </a:lnSpc>
                  <a:spcBef>
                    <a:spcPts val="600"/>
                  </a:spcBef>
                  <a:defRPr/>
                </a:pP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Integrated</a:t>
                </a:r>
                <a:r>
                  <a:rPr lang="zh-Hans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in</a:t>
                </a:r>
                <a:r>
                  <a:rPr lang="zh-Hans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the</a:t>
                </a:r>
                <a:r>
                  <a:rPr lang="zh-Hans" altLang="en-U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400" dirty="0"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end</a:t>
                </a:r>
              </a:p>
              <a:p>
                <a:pPr marL="377100" indent="0" algn="just">
                  <a:lnSpc>
                    <a:spcPct val="110000"/>
                  </a:lnSpc>
                  <a:spcBef>
                    <a:spcPts val="600"/>
                  </a:spcBef>
                  <a:buNone/>
                  <a:defRPr/>
                </a:pPr>
                <a:endParaRPr lang="en-US" altLang="zh-CN" sz="2400" dirty="0">
                  <a:solidFill>
                    <a:prstClr val="black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AutoShape 2" descr="Image result for amazon user review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91344" y="1340768"/>
                <a:ext cx="11017224" cy="5109295"/>
              </a:xfrm>
              <a:prstGeom prst="rect">
                <a:avLst/>
              </a:prstGeom>
              <a:blipFill>
                <a:blip r:embed="rId3"/>
                <a:stretch>
                  <a:fillRect l="-1151" t="-1985" r="-103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5C9FB4D-0995-C34E-9C85-470524E11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62" y="2185296"/>
            <a:ext cx="7968208" cy="4700088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B8DCFE23-E87C-0F4C-A849-D6828982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0A43369-27AE-AF47-BB57-C2EAA1272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53"/>
    </mc:Choice>
    <mc:Fallback xmlns="">
      <p:transition spd="slow" advTm="284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407368" y="116632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Feature Normalization &amp; Alignment (FNA)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99DFDA9-2523-AF47-A88A-1BDF6E635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14"/>
          <a:stretch/>
        </p:blipFill>
        <p:spPr>
          <a:xfrm>
            <a:off x="1100486" y="3004899"/>
            <a:ext cx="5186858" cy="11553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98DD26A-369E-0348-8838-39C9A8AB6A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592"/>
          <a:stretch/>
        </p:blipFill>
        <p:spPr>
          <a:xfrm>
            <a:off x="1919536" y="4770699"/>
            <a:ext cx="3647791" cy="71215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6F91A66-66A1-D148-874B-558AB15A3841}"/>
              </a:ext>
            </a:extLst>
          </p:cNvPr>
          <p:cNvSpPr/>
          <p:nvPr/>
        </p:nvSpPr>
        <p:spPr>
          <a:xfrm>
            <a:off x="191344" y="4176042"/>
            <a:ext cx="6096000" cy="478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Two more constraints: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148AD22-9FA3-8B41-A4DA-81D73A34F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441" y="3020383"/>
            <a:ext cx="4893559" cy="2116688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9F341B88-1EE5-EE4E-B40A-3A3F53B988DF}"/>
              </a:ext>
            </a:extLst>
          </p:cNvPr>
          <p:cNvGrpSpPr/>
          <p:nvPr/>
        </p:nvGrpSpPr>
        <p:grpSpPr>
          <a:xfrm>
            <a:off x="7476547" y="5124219"/>
            <a:ext cx="4537345" cy="358638"/>
            <a:chOff x="6422005" y="5518634"/>
            <a:chExt cx="5651500" cy="4064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xmlns="" id="{5FCB8D41-1A35-B347-B95F-4DAFD3FC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6705" y="5518634"/>
              <a:ext cx="4876800" cy="4064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xmlns="" id="{2523ADB0-6AA6-E44A-9000-10AF154C1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2005" y="5569434"/>
              <a:ext cx="774700" cy="355600"/>
            </a:xfrm>
            <a:prstGeom prst="rect">
              <a:avLst/>
            </a:prstGeom>
          </p:spPr>
        </p:pic>
      </p:grpSp>
      <p:sp>
        <p:nvSpPr>
          <p:cNvPr id="33" name="AutoShape 2" descr="Image result for amazon user reviews">
            <a:extLst>
              <a:ext uri="{FF2B5EF4-FFF2-40B4-BE49-F238E27FC236}">
                <a16:creationId xmlns:a16="http://schemas.microsoft.com/office/drawing/2014/main" xmlns="" id="{636EB528-109A-534E-A9D2-668B2CB863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1344" y="1520073"/>
            <a:ext cx="6529116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Han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Targeted</a:t>
            </a:r>
            <a:r>
              <a:rPr lang="zh-Hans" altLang="en-U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on</a:t>
            </a:r>
            <a:r>
              <a:rPr lang="zh-Hans" altLang="en-U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isomerism</a:t>
            </a:r>
            <a:endParaRPr lang="en-US" altLang="zh-CN" sz="24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xmlns="" id="{70FAF9AE-F941-3545-86AB-5889716D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828A12F-82C3-8541-B009-DA9CC844F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0" b="100000" l="0" r="100000">
                        <a14:backgroundMark x1="22275" y1="39119" x2="22275" y2="39119"/>
                        <a14:backgroundMark x1="22275" y1="33679" x2="22275" y2="33679"/>
                        <a14:backgroundMark x1="24882" y1="34456" x2="24882" y2="34456"/>
                        <a14:backgroundMark x1="32464" y1="87047" x2="32464" y2="87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145" y="-3444"/>
            <a:ext cx="1390855" cy="12722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2243D1-52CD-7249-AF76-1ED7E704220A}"/>
              </a:ext>
            </a:extLst>
          </p:cNvPr>
          <p:cNvSpPr/>
          <p:nvPr/>
        </p:nvSpPr>
        <p:spPr>
          <a:xfrm>
            <a:off x="191344" y="2051489"/>
            <a:ext cx="6840760" cy="1367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 linear transformation to fill the distributional gap by minimizing the Bhattacharyya distance.</a:t>
            </a:r>
          </a:p>
          <a:p>
            <a:pPr marL="342900" lvl="0" indent="-342900" algn="just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CAD93E9D-B1D6-8947-A4B5-260BA63B46FD}"/>
                  </a:ext>
                </a:extLst>
              </p:cNvPr>
              <p:cNvSpPr/>
              <p:nvPr/>
            </p:nvSpPr>
            <p:spPr>
              <a:xfrm>
                <a:off x="191344" y="5649703"/>
                <a:ext cx="7255178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Han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Minimize</a:t>
                </a:r>
                <a:r>
                  <a:rPr lang="zh-Hans" alt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Han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the</a:t>
                </a:r>
                <a:r>
                  <a:rPr lang="zh-Hans" alt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distinction between the feature spaces </a:t>
                </a:r>
                <a:endParaRPr lang="en-US" altLang="zh-CN" sz="2200" dirty="0">
                  <a:solidFill>
                    <a:prstClr val="black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Train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a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DNN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200" i="1" kern="100" smtClean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altLang="zh-CN" sz="2200" i="1" kern="100" smtClean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based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Arial" charset="0"/>
                    <a:cs typeface="Calibri" panose="020F0502020204030204" pitchFamily="34" charset="0"/>
                  </a:rPr>
                  <a:t>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mr-IN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AD93E9D-B1D6-8947-A4B5-260BA63B4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649703"/>
                <a:ext cx="7255178" cy="800219"/>
              </a:xfrm>
              <a:prstGeom prst="rect">
                <a:avLst/>
              </a:prstGeom>
              <a:blipFill>
                <a:blip r:embed="rId10"/>
                <a:stretch>
                  <a:fillRect l="-874" t="-468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9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-180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5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{FA1FDB3A-CD61-4C46-B064-238FBF6B65C1}tf10001070</Template>
  <TotalTime>17037</TotalTime>
  <Words>723</Words>
  <Application>Microsoft Office PowerPoint</Application>
  <PresentationFormat>宽屏</PresentationFormat>
  <Paragraphs>169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方正姚体</vt:lpstr>
      <vt:lpstr>微软雅黑</vt:lpstr>
      <vt:lpstr>Microsoft YaHei UI Light</vt:lpstr>
      <vt:lpstr>宋体</vt:lpstr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subject/>
  <dc:creator>user</dc:creator>
  <cp:keywords/>
  <dc:description/>
  <cp:lastModifiedBy>Xiangnan He</cp:lastModifiedBy>
  <cp:revision>1567</cp:revision>
  <cp:lastPrinted>2014-12-16T03:23:54Z</cp:lastPrinted>
  <dcterms:created xsi:type="dcterms:W3CDTF">2012-07-06T08:29:17Z</dcterms:created>
  <dcterms:modified xsi:type="dcterms:W3CDTF">2018-07-18T03:11:33Z</dcterms:modified>
  <cp:category/>
</cp:coreProperties>
</file>