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9" r:id="rId3"/>
    <p:sldId id="288" r:id="rId4"/>
    <p:sldId id="261" r:id="rId5"/>
    <p:sldId id="262" r:id="rId6"/>
    <p:sldId id="286" r:id="rId7"/>
    <p:sldId id="285" r:id="rId8"/>
    <p:sldId id="284" r:id="rId9"/>
    <p:sldId id="282" r:id="rId10"/>
    <p:sldId id="281" r:id="rId11"/>
    <p:sldId id="283" r:id="rId12"/>
    <p:sldId id="289" r:id="rId13"/>
    <p:sldId id="287" r:id="rId14"/>
    <p:sldId id="276" r:id="rId15"/>
    <p:sldId id="279" r:id="rId16"/>
    <p:sldId id="290" r:id="rId17"/>
    <p:sldId id="278" r:id="rId18"/>
  </p:sldIdLst>
  <p:sldSz cx="9144000" cy="6858000" type="screen4x3"/>
  <p:notesSz cx="6858000" cy="9144000"/>
  <p:defaultTextStyle>
    <a:defPPr>
      <a:defRPr lang="en-US"/>
    </a:defPPr>
    <a:lvl1pPr marL="0" lvl="0"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5pPr>
    <a:lvl6pPr marL="2286000" lvl="5"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6pPr>
    <a:lvl7pPr marL="2743200" lvl="6"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7pPr>
    <a:lvl8pPr marL="3200400" lvl="7"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8pPr>
    <a:lvl9pPr marL="3657600" lvl="8"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p:restoredTop sz="74863"/>
  </p:normalViewPr>
  <p:slideViewPr>
    <p:cSldViewPr snapToGrid="0" showGuides="1">
      <p:cViewPr varScale="1">
        <p:scale>
          <a:sx n="93" d="100"/>
          <a:sy n="93" d="100"/>
        </p:scale>
        <p:origin x="2040" y="20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p>
            <a:pPr lvl="0" algn="r"/>
            <a:endParaRPr lang="zh-CN" altLang="en-US" sz="1200" dirty="0">
              <a:latin typeface="等线" charset="-122"/>
              <a:ea typeface="等线" charset="-122"/>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p>
            <a:pPr lvl="0" algn="r"/>
            <a:fld id="{9A0DB2DC-4C9A-4742-B13C-FB6460FD3503}" type="slidenum">
              <a:rPr lang="zh-CN" altLang="en-US" sz="1200" dirty="0">
                <a:latin typeface="等线" charset="-122"/>
                <a:ea typeface="等线" charset="-122"/>
              </a:rPr>
              <a:t>‹#›</a:t>
            </a:fld>
            <a:endParaRPr lang="zh-CN" altLang="en-US" sz="1200" dirty="0">
              <a:latin typeface="等线" charset="-122"/>
              <a:ea typeface="等线" charset="-122"/>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p:cNvSpPr>
          <p:nvPr>
            <p:ph type="sldImg"/>
          </p:nvPr>
        </p:nvSpPr>
        <p:spPr>
          <a:ln>
            <a:solidFill>
              <a:srgbClr val="000000"/>
            </a:solidFill>
            <a:miter/>
          </a:ln>
        </p:spPr>
      </p:sp>
      <p:sp>
        <p:nvSpPr>
          <p:cNvPr id="20482" name="备注占位符 2"/>
          <p:cNvSpPr>
            <a:spLocks noGrp="1"/>
          </p:cNvSpPr>
          <p:nvPr>
            <p:ph type="body" idx="1"/>
          </p:nvPr>
        </p:nvSpPr>
        <p:spPr>
          <a:noFill/>
          <a:ln>
            <a:noFill/>
          </a:ln>
        </p:spPr>
        <p:txBody>
          <a:bodyPr wrap="square" lIns="91440" tIns="45720" rIns="91440" bIns="45720" anchor="t"/>
          <a:lstStyle/>
          <a:p>
            <a:pPr lvl="0">
              <a:spcBef>
                <a:spcPct val="0"/>
              </a:spcBef>
            </a:pPr>
            <a:r>
              <a:rPr lang="en-US" altLang="zh-CN">
                <a:ea typeface="等线" charset="-122"/>
              </a:rPr>
              <a:t>Hello everyone, I am Han Liu, from School of Computer Science and Technology, Shandong University. The topic I speak on is Discrete Factorization Machines for Fast Feature-based Recommendation. </a:t>
            </a:r>
            <a:endParaRPr lang="zh-CN" altLang="zh-CN">
              <a:ea typeface="等线" charset="-122"/>
            </a:endParaRPr>
          </a:p>
          <a:p>
            <a:pPr lvl="0">
              <a:spcBef>
                <a:spcPct val="0"/>
              </a:spcBef>
            </a:pPr>
            <a:endParaRPr lang="zh-CN" altLang="en-US">
              <a:ea typeface="等线" charset="-122"/>
            </a:endParaRPr>
          </a:p>
        </p:txBody>
      </p:sp>
      <p:sp>
        <p:nvSpPr>
          <p:cNvPr id="20483"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等线" charset="-122"/>
                <a:ea typeface="等线" charset="-122"/>
              </a:rPr>
              <a:t>1</a:t>
            </a:fld>
            <a:endParaRPr lang="zh-CN" altLang="en-US" sz="1200" dirty="0">
              <a:latin typeface="等线" charset="-122"/>
              <a:ea typeface="等线"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a:ln>
            <a:solidFill>
              <a:srgbClr val="000000"/>
            </a:solidFill>
            <a:miter/>
          </a:ln>
        </p:spPr>
      </p:sp>
      <p:sp>
        <p:nvSpPr>
          <p:cNvPr id="29698" name="备注占位符 2"/>
          <p:cNvSpPr>
            <a:spLocks noGrp="1"/>
          </p:cNvSpPr>
          <p:nvPr>
            <p:ph type="body" idx="1"/>
          </p:nvPr>
        </p:nvSpPr>
        <p:spPr>
          <a:noFill/>
          <a:ln>
            <a:noFill/>
          </a:ln>
        </p:spPr>
        <p:txBody>
          <a:bodyPr wrap="square" lIns="91440" tIns="45720" rIns="91440" bIns="45720" anchor="t"/>
          <a:lstStyle/>
          <a:p>
            <a:pPr lvl="0">
              <a:spcBef>
                <a:spcPct val="0"/>
              </a:spcBef>
            </a:pPr>
            <a:r>
              <a:rPr lang="en-US" altLang="zh-CN">
                <a:ea typeface="等线" charset="-122"/>
              </a:rPr>
              <a:t>The D-</a:t>
            </a:r>
            <a:r>
              <a:rPr lang="en-US" altLang="zh-CN" err="1">
                <a:ea typeface="等线" charset="-122"/>
              </a:rPr>
              <a:t>subproblem</a:t>
            </a:r>
            <a:r>
              <a:rPr lang="en-US" altLang="zh-CN">
                <a:ea typeface="等线" charset="-122"/>
              </a:rPr>
              <a:t> can be solved with the aid of Singular Value Decomposition and Gram-Schmidt </a:t>
            </a:r>
            <a:r>
              <a:rPr lang="en-US" altLang="zh-CN" err="1">
                <a:ea typeface="等线" charset="-122"/>
              </a:rPr>
              <a:t>orthogonalization</a:t>
            </a:r>
            <a:r>
              <a:rPr lang="en-US" altLang="zh-CN">
                <a:ea typeface="等线" charset="-122"/>
              </a:rPr>
              <a:t>. Then we can get the closed-form update rule for D.</a:t>
            </a:r>
            <a:endParaRPr lang="zh-CN" altLang="zh-CN">
              <a:ea typeface="等线" charset="-122"/>
            </a:endParaRPr>
          </a:p>
          <a:p>
            <a:pPr lvl="0">
              <a:spcBef>
                <a:spcPct val="0"/>
              </a:spcBef>
            </a:pPr>
            <a:r>
              <a:rPr lang="en-US" altLang="zh-CN">
                <a:ea typeface="等线" charset="-122"/>
              </a:rPr>
              <a:t>Q&amp;A: By Singular Value Decomposition of row-centered B, P and Q are left and right singular vectors corresponding to the positive singular values. In order to satisfy the constraint, we further obtain additional Q hat by Gram-Schmidt </a:t>
            </a:r>
            <a:r>
              <a:rPr lang="en-US" altLang="zh-CN" err="1">
                <a:ea typeface="等线" charset="-122"/>
              </a:rPr>
              <a:t>orthogonalization</a:t>
            </a:r>
            <a:r>
              <a:rPr lang="en-US" altLang="zh-CN">
                <a:ea typeface="等线" charset="-122"/>
              </a:rPr>
              <a:t>. This update rule is employed by many state-of-the-art </a:t>
            </a:r>
            <a:r>
              <a:rPr lang="en-US" altLang="zh-CN" err="1">
                <a:ea typeface="等线" charset="-122"/>
              </a:rPr>
              <a:t>binarized</a:t>
            </a:r>
            <a:r>
              <a:rPr lang="en-US" altLang="zh-CN">
                <a:ea typeface="等线" charset="-122"/>
              </a:rPr>
              <a:t> methods.</a:t>
            </a:r>
            <a:endParaRPr lang="zh-CN" altLang="en-US">
              <a:ea typeface="等线" charset="-122"/>
            </a:endParaRPr>
          </a:p>
        </p:txBody>
      </p:sp>
      <p:sp>
        <p:nvSpPr>
          <p:cNvPr id="29699"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等线" charset="-122"/>
                <a:ea typeface="等线" charset="-122"/>
              </a:rPr>
              <a:t>10</a:t>
            </a:fld>
            <a:endParaRPr lang="zh-CN" altLang="en-US" sz="1200" dirty="0">
              <a:latin typeface="等线" charset="-122"/>
              <a:ea typeface="等线"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p:cNvSpPr>
          <p:nvPr>
            <p:ph type="sldImg"/>
          </p:nvPr>
        </p:nvSpPr>
        <p:spPr>
          <a:ln>
            <a:solidFill>
              <a:srgbClr val="000000"/>
            </a:solidFill>
            <a:miter/>
          </a:ln>
        </p:spPr>
      </p:sp>
      <p:sp>
        <p:nvSpPr>
          <p:cNvPr id="30722" name="备注占位符 2"/>
          <p:cNvSpPr>
            <a:spLocks noGrp="1"/>
          </p:cNvSpPr>
          <p:nvPr>
            <p:ph type="body" idx="1"/>
          </p:nvPr>
        </p:nvSpPr>
        <p:spPr>
          <a:noFill/>
          <a:ln>
            <a:noFill/>
          </a:ln>
        </p:spPr>
        <p:txBody>
          <a:bodyPr wrap="square" lIns="91440" tIns="45720" rIns="91440" bIns="45720" anchor="t"/>
          <a:lstStyle/>
          <a:p>
            <a:pPr lvl="0">
              <a:spcBef>
                <a:spcPct val="0"/>
              </a:spcBef>
            </a:pPr>
            <a:r>
              <a:rPr lang="en-US" altLang="zh-CN">
                <a:ea typeface="等线" charset="-122"/>
              </a:rPr>
              <a:t>When B and D are fixed, since w is a real-valued vector, it is the standard multivariate linear regression problem. Thus, we can use coordinate descent algorithm to find the optimal value of w.</a:t>
            </a:r>
            <a:endParaRPr lang="zh-CN" altLang="zh-CN">
              <a:ea typeface="等线" charset="-122"/>
            </a:endParaRPr>
          </a:p>
          <a:p>
            <a:pPr lvl="0">
              <a:spcBef>
                <a:spcPct val="0"/>
              </a:spcBef>
            </a:pPr>
            <a:endParaRPr lang="zh-CN" altLang="en-US">
              <a:ea typeface="等线" charset="-122"/>
            </a:endParaRPr>
          </a:p>
        </p:txBody>
      </p:sp>
      <p:sp>
        <p:nvSpPr>
          <p:cNvPr id="30723"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等线" charset="-122"/>
                <a:ea typeface="等线" charset="-122"/>
              </a:rPr>
              <a:t>11</a:t>
            </a:fld>
            <a:endParaRPr lang="zh-CN" altLang="en-US" sz="1200" dirty="0">
              <a:latin typeface="等线" charset="-122"/>
              <a:ea typeface="等线"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p:cNvSpPr>
          <p:nvPr>
            <p:ph type="sldImg"/>
          </p:nvPr>
        </p:nvSpPr>
        <p:spPr>
          <a:ln>
            <a:solidFill>
              <a:srgbClr val="000000"/>
            </a:solidFill>
            <a:miter/>
          </a:ln>
        </p:spPr>
      </p:sp>
      <p:sp>
        <p:nvSpPr>
          <p:cNvPr id="3" name="备注占位符 2"/>
          <p:cNvSpPr>
            <a:spLocks noGrp="1"/>
          </p:cNvSpPr>
          <p:nvPr>
            <p:ph type="body" idx="1"/>
          </p:nvPr>
        </p:nvSpPr>
        <p:spPr/>
        <p:txBody>
          <a:bodyPr lIns="91440" tIns="45720" rIns="91440" bIns="45720" rtlCol="0"/>
          <a:lstStyle/>
          <a:p>
            <a:pPr lvl="0">
              <a:spcBef>
                <a:spcPct val="0"/>
              </a:spcBef>
            </a:pPr>
            <a:r>
              <a:rPr lang="en-US" altLang="zh-CN">
                <a:ea typeface="等线" charset="-122"/>
              </a:rPr>
              <a:t>We experiment on two datasets with explicit feedbacks from different real-world websites: Yelp and Amazon. We rank the testing items of a user and evaluate the ranked list with Normalized Discounted Cumulative Gain (NDCG).</a:t>
            </a:r>
            <a:endParaRPr lang="en-US" altLang="zh-CN" sz="800">
              <a:ea typeface="等线" charset="-122"/>
            </a:endParaRPr>
          </a:p>
          <a:p>
            <a:pPr lvl="0">
              <a:spcBef>
                <a:spcPct val="0"/>
              </a:spcBef>
            </a:pPr>
            <a:r>
              <a:rPr lang="en-US" altLang="zh-CN" sz="800">
                <a:ea typeface="等线" charset="-122"/>
              </a:rPr>
              <a:t>Q&amp;A: For fair comparison with DCMF, we leave out the side information from the user field and represent an item with the bag-of-words encoding of its textual contents after aggregating all review contents of the item. Note that we remove stopping words and truncate the vocabulary by selecting the top 8000 words regarding their Term Frequency-Inverse Document Frequency. By concatenating the bag-of-words encoding (side information of the item) and one-hot encoding of user and item ID, we obtain a feature vector for the Yelp and Amazon dataset, respectively.</a:t>
            </a:r>
            <a:endParaRPr lang="zh-CN" altLang="zh-CN" sz="800">
              <a:ea typeface="等线" charset="-122"/>
            </a:endParaRPr>
          </a:p>
          <a:p>
            <a:pPr lvl="0">
              <a:spcBef>
                <a:spcPct val="0"/>
              </a:spcBef>
            </a:pPr>
            <a:endParaRPr lang="zh-CN" altLang="en-US">
              <a:ea typeface="等线" charset="-122"/>
            </a:endParaRPr>
          </a:p>
        </p:txBody>
      </p:sp>
      <p:sp>
        <p:nvSpPr>
          <p:cNvPr id="31747"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等线" charset="-122"/>
                <a:ea typeface="等线" charset="-122"/>
              </a:rPr>
              <a:t>12</a:t>
            </a:fld>
            <a:endParaRPr lang="zh-CN" altLang="en-US" sz="1200" dirty="0">
              <a:latin typeface="等线" charset="-122"/>
              <a:ea typeface="等线"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p:cNvSpPr>
          <p:nvPr>
            <p:ph type="sldImg"/>
          </p:nvPr>
        </p:nvSpPr>
        <p:spPr>
          <a:ln>
            <a:solidFill>
              <a:srgbClr val="000000"/>
            </a:solidFill>
            <a:miter/>
          </a:ln>
        </p:spPr>
      </p:sp>
      <p:sp>
        <p:nvSpPr>
          <p:cNvPr id="32770" name="备注占位符 2"/>
          <p:cNvSpPr>
            <a:spLocks noGrp="1"/>
          </p:cNvSpPr>
          <p:nvPr>
            <p:ph type="body" idx="1"/>
          </p:nvPr>
        </p:nvSpPr>
        <p:spPr>
          <a:noFill/>
          <a:ln>
            <a:noFill/>
          </a:ln>
        </p:spPr>
        <p:txBody>
          <a:bodyPr wrap="square" lIns="91440" tIns="45720" rIns="91440" bIns="45720" anchor="t"/>
          <a:lstStyle/>
          <a:p>
            <a:pPr lvl="0">
              <a:spcBef>
                <a:spcPct val="0"/>
              </a:spcBef>
            </a:pPr>
            <a:r>
              <a:rPr lang="en-US" altLang="zh-CN">
                <a:ea typeface="等线" charset="-122"/>
              </a:rPr>
              <a:t>We compare the DFM with following baseline methods.</a:t>
            </a:r>
            <a:endParaRPr lang="zh-CN" altLang="zh-CN">
              <a:ea typeface="等线" charset="-122"/>
            </a:endParaRPr>
          </a:p>
          <a:p>
            <a:pPr lvl="0">
              <a:spcBef>
                <a:spcPct val="0"/>
              </a:spcBef>
            </a:pPr>
            <a:r>
              <a:rPr lang="en-US" altLang="zh-CN">
                <a:ea typeface="等线" charset="-122"/>
              </a:rPr>
              <a:t>1. </a:t>
            </a:r>
            <a:r>
              <a:rPr lang="en-US" altLang="zh-CN" err="1">
                <a:ea typeface="等线" charset="-122"/>
              </a:rPr>
              <a:t>libFM</a:t>
            </a:r>
            <a:r>
              <a:rPr lang="en-US" altLang="zh-CN">
                <a:ea typeface="等线" charset="-122"/>
              </a:rPr>
              <a:t>. This is the original implementation of FM, which has achieved great performance for feature-based recommendation with explicit feedbacks. </a:t>
            </a:r>
            <a:endParaRPr lang="zh-CN" altLang="zh-CN">
              <a:ea typeface="等线" charset="-122"/>
            </a:endParaRPr>
          </a:p>
          <a:p>
            <a:pPr lvl="0">
              <a:spcBef>
                <a:spcPct val="0"/>
              </a:spcBef>
            </a:pPr>
            <a:r>
              <a:rPr lang="en-US" altLang="zh-CN">
                <a:ea typeface="等线" charset="-122"/>
              </a:rPr>
              <a:t>2. DCF. This is the first </a:t>
            </a:r>
            <a:r>
              <a:rPr lang="en-US" altLang="zh-CN" err="1">
                <a:ea typeface="等线" charset="-122"/>
              </a:rPr>
              <a:t>binarized</a:t>
            </a:r>
            <a:r>
              <a:rPr lang="en-US" altLang="zh-CN">
                <a:ea typeface="等线" charset="-122"/>
              </a:rPr>
              <a:t> CF method that can directly optimize the binary codes.</a:t>
            </a:r>
            <a:endParaRPr lang="zh-CN" altLang="zh-CN">
              <a:ea typeface="等线" charset="-122"/>
            </a:endParaRPr>
          </a:p>
          <a:p>
            <a:pPr lvl="0">
              <a:spcBef>
                <a:spcPct val="0"/>
              </a:spcBef>
            </a:pPr>
            <a:r>
              <a:rPr lang="en-US" altLang="zh-CN">
                <a:ea typeface="等线" charset="-122"/>
              </a:rPr>
              <a:t>3. DCMF. This is the state-of-the-art </a:t>
            </a:r>
            <a:r>
              <a:rPr lang="en-US" altLang="zh-CN" err="1">
                <a:ea typeface="等线" charset="-122"/>
              </a:rPr>
              <a:t>binarized</a:t>
            </a:r>
            <a:r>
              <a:rPr lang="en-US" altLang="zh-CN">
                <a:ea typeface="等线" charset="-122"/>
              </a:rPr>
              <a:t> method for CF with side information. It extends DCF by encoding the side features as the constraints for user codes and item codes. </a:t>
            </a:r>
            <a:endParaRPr lang="zh-CN" altLang="zh-CN">
              <a:ea typeface="等线" charset="-122"/>
            </a:endParaRPr>
          </a:p>
          <a:p>
            <a:pPr lvl="0">
              <a:spcBef>
                <a:spcPct val="0"/>
              </a:spcBef>
            </a:pPr>
            <a:r>
              <a:rPr lang="en-US" altLang="zh-CN">
                <a:ea typeface="等线" charset="-122"/>
              </a:rPr>
              <a:t>4. BCCF. This is a two-stage </a:t>
            </a:r>
            <a:r>
              <a:rPr lang="en-US" altLang="zh-CN" err="1">
                <a:ea typeface="等线" charset="-122"/>
              </a:rPr>
              <a:t>binarized</a:t>
            </a:r>
            <a:r>
              <a:rPr lang="en-US" altLang="zh-CN">
                <a:ea typeface="等线" charset="-122"/>
              </a:rPr>
              <a:t> CF method with a relaxation stage and a quantization stage. </a:t>
            </a:r>
            <a:endParaRPr lang="zh-CN" altLang="zh-CN">
              <a:ea typeface="等线" charset="-122"/>
            </a:endParaRPr>
          </a:p>
          <a:p>
            <a:pPr lvl="0">
              <a:spcBef>
                <a:spcPct val="0"/>
              </a:spcBef>
            </a:pPr>
            <a:endParaRPr lang="zh-CN" altLang="en-US">
              <a:ea typeface="等线" charset="-122"/>
            </a:endParaRPr>
          </a:p>
        </p:txBody>
      </p:sp>
      <p:sp>
        <p:nvSpPr>
          <p:cNvPr id="32771"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等线" charset="-122"/>
                <a:ea typeface="等线" charset="-122"/>
              </a:rPr>
              <a:t>13</a:t>
            </a:fld>
            <a:endParaRPr lang="zh-CN" altLang="en-US" sz="1200" dirty="0">
              <a:latin typeface="等线" charset="-122"/>
              <a:ea typeface="等线"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a:ln>
            <a:solidFill>
              <a:srgbClr val="000000"/>
            </a:solidFill>
            <a:miter/>
          </a:ln>
        </p:spPr>
      </p:sp>
      <p:sp>
        <p:nvSpPr>
          <p:cNvPr id="33794" name="备注占位符 2"/>
          <p:cNvSpPr>
            <a:spLocks noGrp="1"/>
          </p:cNvSpPr>
          <p:nvPr>
            <p:ph type="body" idx="1"/>
          </p:nvPr>
        </p:nvSpPr>
        <p:spPr>
          <a:noFill/>
          <a:ln>
            <a:noFill/>
          </a:ln>
        </p:spPr>
        <p:txBody>
          <a:bodyPr wrap="square" lIns="91440" tIns="45720" rIns="91440" bIns="45720" anchor="t"/>
          <a:lstStyle/>
          <a:p>
            <a:pPr lvl="0">
              <a:spcBef>
                <a:spcPct val="0"/>
              </a:spcBef>
            </a:pPr>
            <a:r>
              <a:rPr lang="en-US" altLang="zh-CN">
                <a:ea typeface="等线" charset="-122"/>
              </a:rPr>
              <a:t>In Figure, we show the recommendation performance of DFM and the baseline methods on the two datasets. The code length varies from 8 to 64. From the figure, we have the following observations.</a:t>
            </a:r>
          </a:p>
          <a:p>
            <a:pPr lvl="0">
              <a:spcBef>
                <a:spcPct val="0"/>
              </a:spcBef>
            </a:pPr>
            <a:r>
              <a:rPr lang="en-US" altLang="zh-CN">
                <a:ea typeface="等线" charset="-122"/>
              </a:rPr>
              <a:t>1. DFM demonstrates consistent improvements over state-of-the-art </a:t>
            </a:r>
            <a:r>
              <a:rPr lang="en-US" altLang="zh-CN" err="1">
                <a:ea typeface="等线" charset="-122"/>
              </a:rPr>
              <a:t>binarized</a:t>
            </a:r>
            <a:r>
              <a:rPr lang="en-US" altLang="zh-CN">
                <a:ea typeface="等线" charset="-122"/>
              </a:rPr>
              <a:t> recommendation methods. The performance improvements are attributed to the benefits of learning binary codes for features and modeling their interactions.</a:t>
            </a:r>
            <a:endParaRPr lang="zh-CN" altLang="zh-CN">
              <a:ea typeface="等线" charset="-122"/>
            </a:endParaRPr>
          </a:p>
          <a:p>
            <a:pPr lvl="0">
              <a:spcBef>
                <a:spcPct val="0"/>
              </a:spcBef>
            </a:pPr>
            <a:r>
              <a:rPr lang="en-US" altLang="zh-CN">
                <a:ea typeface="等线" charset="-122"/>
              </a:rPr>
              <a:t>2. DFM shows very competitive performance compared to </a:t>
            </a:r>
            <a:r>
              <a:rPr lang="en-US" altLang="zh-CN" err="1">
                <a:ea typeface="等线" charset="-122"/>
              </a:rPr>
              <a:t>libFM</a:t>
            </a:r>
            <a:r>
              <a:rPr lang="en-US" altLang="zh-CN">
                <a:ea typeface="等线" charset="-122"/>
              </a:rPr>
              <a:t>, its real-valued version. By increasing the code length, the performance gap continuously shrinks. One possible reason is that </a:t>
            </a:r>
            <a:r>
              <a:rPr lang="en-US" altLang="zh-CN" err="1">
                <a:ea typeface="等线" charset="-122"/>
              </a:rPr>
              <a:t>libFM</a:t>
            </a:r>
            <a:r>
              <a:rPr lang="en-US" altLang="zh-CN">
                <a:ea typeface="等线" charset="-122"/>
              </a:rPr>
              <a:t> suffers from overfitting as the increase of its representative capability, whereas </a:t>
            </a:r>
            <a:r>
              <a:rPr lang="en-US" altLang="zh-CN" err="1">
                <a:ea typeface="等线" charset="-122"/>
              </a:rPr>
              <a:t>binarizing</a:t>
            </a:r>
            <a:r>
              <a:rPr lang="en-US" altLang="zh-CN">
                <a:ea typeface="等线" charset="-122"/>
              </a:rPr>
              <a:t> the parameters can alleviate the overfitting problem. This finding again verifies the effectiveness of the proposed DFM.</a:t>
            </a:r>
            <a:endParaRPr lang="zh-CN" altLang="zh-CN">
              <a:ea typeface="等线" charset="-122"/>
            </a:endParaRPr>
          </a:p>
          <a:p>
            <a:pPr lvl="0">
              <a:spcBef>
                <a:spcPct val="0"/>
              </a:spcBef>
            </a:pPr>
            <a:endParaRPr lang="zh-CN" altLang="en-US">
              <a:ea typeface="等线" charset="-122"/>
            </a:endParaRPr>
          </a:p>
        </p:txBody>
      </p:sp>
      <p:sp>
        <p:nvSpPr>
          <p:cNvPr id="33795"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等线" charset="-122"/>
                <a:ea typeface="等线" charset="-122"/>
              </a:rPr>
              <a:t>14</a:t>
            </a:fld>
            <a:endParaRPr lang="zh-CN" altLang="en-US" sz="1200" dirty="0">
              <a:latin typeface="等线" charset="-122"/>
              <a:ea typeface="等线"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p:cNvSpPr>
          <p:nvPr>
            <p:ph type="sldImg"/>
          </p:nvPr>
        </p:nvSpPr>
        <p:spPr>
          <a:ln>
            <a:solidFill>
              <a:srgbClr val="000000"/>
            </a:solidFill>
            <a:miter/>
          </a:ln>
        </p:spPr>
      </p:sp>
      <p:sp>
        <p:nvSpPr>
          <p:cNvPr id="34818" name="备注占位符 2"/>
          <p:cNvSpPr>
            <a:spLocks noGrp="1"/>
          </p:cNvSpPr>
          <p:nvPr>
            <p:ph type="body" idx="1"/>
          </p:nvPr>
        </p:nvSpPr>
        <p:spPr>
          <a:noFill/>
          <a:ln>
            <a:noFill/>
          </a:ln>
        </p:spPr>
        <p:txBody>
          <a:bodyPr wrap="square" lIns="91440" tIns="45720" rIns="91440" bIns="45720" anchor="t"/>
          <a:lstStyle/>
          <a:p>
            <a:pPr lvl="0">
              <a:spcBef>
                <a:spcPct val="0"/>
              </a:spcBef>
            </a:pPr>
            <a:r>
              <a:rPr lang="en-US" altLang="zh-CN">
                <a:ea typeface="等线" charset="-122"/>
              </a:rPr>
              <a:t>Table shows the efficiency comparison between DFM and </a:t>
            </a:r>
            <a:r>
              <a:rPr lang="en-US" altLang="zh-CN" err="1">
                <a:ea typeface="等线" charset="-122"/>
              </a:rPr>
              <a:t>libFM</a:t>
            </a:r>
            <a:r>
              <a:rPr lang="en-US" altLang="zh-CN">
                <a:ea typeface="等线" charset="-122"/>
              </a:rPr>
              <a:t> regarding Testing Time Cost (TTC). The acceleration ratio of DFM based on </a:t>
            </a:r>
            <a:r>
              <a:rPr lang="en-US" altLang="zh-CN" err="1">
                <a:ea typeface="等线" charset="-122"/>
              </a:rPr>
              <a:t>libFM</a:t>
            </a:r>
            <a:r>
              <a:rPr lang="en-US" altLang="zh-CN">
                <a:ea typeface="等线" charset="-122"/>
              </a:rPr>
              <a:t> is stable around 16 times on both the datasets when the code length increases from 8 to 64. This demonstrates the great advantage of </a:t>
            </a:r>
            <a:r>
              <a:rPr lang="en-US" altLang="zh-CN" err="1">
                <a:ea typeface="等线" charset="-122"/>
              </a:rPr>
              <a:t>binarizing</a:t>
            </a:r>
            <a:r>
              <a:rPr lang="en-US" altLang="zh-CN">
                <a:ea typeface="等线" charset="-122"/>
              </a:rPr>
              <a:t> the real-valued parameters of FM. </a:t>
            </a:r>
            <a:endParaRPr lang="zh-CN" altLang="zh-CN">
              <a:ea typeface="等线" charset="-122"/>
            </a:endParaRPr>
          </a:p>
          <a:p>
            <a:pPr lvl="0">
              <a:spcBef>
                <a:spcPct val="0"/>
              </a:spcBef>
            </a:pPr>
            <a:r>
              <a:rPr lang="en-US" altLang="zh-CN">
                <a:ea typeface="等线" charset="-122"/>
              </a:rPr>
              <a:t>Along with the comparable recommendation performance of DFM and </a:t>
            </a:r>
            <a:r>
              <a:rPr lang="en-US" altLang="zh-CN" err="1">
                <a:ea typeface="等线" charset="-122"/>
              </a:rPr>
              <a:t>libFM</a:t>
            </a:r>
            <a:r>
              <a:rPr lang="en-US" altLang="zh-CN">
                <a:ea typeface="等线" charset="-122"/>
              </a:rPr>
              <a:t>, the above findings indicate that DFM is an operable solution for many large-scale Web services to reduce the computation cost of their recommender systems.</a:t>
            </a:r>
            <a:endParaRPr lang="zh-CN" altLang="zh-CN">
              <a:ea typeface="等线" charset="-122"/>
            </a:endParaRPr>
          </a:p>
          <a:p>
            <a:pPr lvl="0">
              <a:spcBef>
                <a:spcPct val="0"/>
              </a:spcBef>
            </a:pPr>
            <a:endParaRPr lang="zh-CN" altLang="en-US">
              <a:ea typeface="等线" charset="-122"/>
            </a:endParaRPr>
          </a:p>
        </p:txBody>
      </p:sp>
      <p:sp>
        <p:nvSpPr>
          <p:cNvPr id="34819"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等线" charset="-122"/>
                <a:ea typeface="等线" charset="-122"/>
              </a:rPr>
              <a:t>15</a:t>
            </a:fld>
            <a:endParaRPr lang="zh-CN" altLang="en-US" sz="1200" dirty="0">
              <a:latin typeface="等线" charset="-122"/>
              <a:ea typeface="等线"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a:ln>
            <a:solidFill>
              <a:srgbClr val="000000"/>
            </a:solidFill>
            <a:miter/>
          </a:ln>
        </p:spPr>
      </p:sp>
      <p:sp>
        <p:nvSpPr>
          <p:cNvPr id="35842" name="备注占位符 2"/>
          <p:cNvSpPr>
            <a:spLocks noGrp="1"/>
          </p:cNvSpPr>
          <p:nvPr>
            <p:ph type="body" idx="1"/>
          </p:nvPr>
        </p:nvSpPr>
        <p:spPr>
          <a:noFill/>
          <a:ln>
            <a:noFill/>
          </a:ln>
        </p:spPr>
        <p:txBody>
          <a:bodyPr wrap="square" lIns="91440" tIns="45720" rIns="91440" bIns="45720" anchor="t"/>
          <a:lstStyle/>
          <a:p>
            <a:pPr lvl="0">
              <a:spcBef>
                <a:spcPct val="0"/>
              </a:spcBef>
            </a:pPr>
            <a:r>
              <a:rPr lang="en-US" altLang="zh-CN">
                <a:ea typeface="等线" charset="-122"/>
              </a:rPr>
              <a:t>Codes and datasets are available and here is the link. That is all, thank you.</a:t>
            </a:r>
          </a:p>
          <a:p>
            <a:pPr lvl="0">
              <a:spcBef>
                <a:spcPct val="0"/>
              </a:spcBef>
            </a:pPr>
            <a:r>
              <a:rPr lang="en-US" altLang="zh-CN" dirty="0">
                <a:ea typeface="等线" charset="-122"/>
              </a:rPr>
              <a:t>Q&amp;A: The </a:t>
            </a:r>
            <a:r>
              <a:rPr lang="en-US" altLang="zh-CN">
                <a:ea typeface="等线" charset="-122"/>
              </a:rPr>
              <a:t>convergence of the proposed DFM algorithm is not proved. We demonstrate the effectiveness of DFM base on experiments.</a:t>
            </a:r>
            <a:endParaRPr lang="zh-CN" altLang="en-US">
              <a:ea typeface="等线" charset="-122"/>
            </a:endParaRPr>
          </a:p>
        </p:txBody>
      </p:sp>
      <p:sp>
        <p:nvSpPr>
          <p:cNvPr id="35843"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等线" charset="-122"/>
                <a:ea typeface="等线" charset="-122"/>
              </a:rPr>
              <a:t>17</a:t>
            </a:fld>
            <a:endParaRPr lang="zh-CN" altLang="en-US" sz="1200" dirty="0">
              <a:latin typeface="等线" charset="-122"/>
              <a:ea typeface="等线"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p:cNvSpPr>
          <p:nvPr>
            <p:ph type="sldImg"/>
          </p:nvPr>
        </p:nvSpPr>
        <p:spPr>
          <a:ln>
            <a:solidFill>
              <a:srgbClr val="000000"/>
            </a:solidFill>
            <a:miter/>
          </a:ln>
        </p:spPr>
      </p:sp>
      <p:sp>
        <p:nvSpPr>
          <p:cNvPr id="21506" name="备注占位符 2"/>
          <p:cNvSpPr>
            <a:spLocks noGrp="1"/>
          </p:cNvSpPr>
          <p:nvPr>
            <p:ph type="body" idx="1"/>
          </p:nvPr>
        </p:nvSpPr>
        <p:spPr>
          <a:noFill/>
          <a:ln>
            <a:noFill/>
          </a:ln>
        </p:spPr>
        <p:txBody>
          <a:bodyPr wrap="square" lIns="91440" tIns="45720" rIns="91440" bIns="45720" anchor="t"/>
          <a:lstStyle/>
          <a:p>
            <a:pPr lvl="0">
              <a:spcBef>
                <a:spcPct val="0"/>
              </a:spcBef>
            </a:pPr>
            <a:r>
              <a:rPr lang="en-US" altLang="zh-CN">
                <a:ea typeface="等线" charset="-122"/>
              </a:rPr>
              <a:t>Recommendation is ubiquitous in today's cyber-world. An accurate recommender system should exploit the rich side information beyond user-item interactions, such as content-based, context-based, and session-based. However, existing collaborative filtering (CF) based systems merely rely on user and item features, which are far from sufficient to capture the complex decision psychology and the mood of a user behavior.</a:t>
            </a:r>
            <a:endParaRPr lang="zh-CN" altLang="zh-CN">
              <a:ea typeface="等线" charset="-122"/>
            </a:endParaRPr>
          </a:p>
          <a:p>
            <a:pPr lvl="0">
              <a:spcBef>
                <a:spcPct val="0"/>
              </a:spcBef>
            </a:pPr>
            <a:endParaRPr lang="zh-CN" altLang="en-US">
              <a:ea typeface="等线" charset="-122"/>
            </a:endParaRPr>
          </a:p>
        </p:txBody>
      </p:sp>
      <p:sp>
        <p:nvSpPr>
          <p:cNvPr id="21507"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等线" charset="-122"/>
                <a:ea typeface="等线" charset="-122"/>
              </a:rPr>
              <a:t>2</a:t>
            </a:fld>
            <a:endParaRPr lang="zh-CN" altLang="en-US" sz="1200" dirty="0">
              <a:latin typeface="等线" charset="-122"/>
              <a:ea typeface="等线"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p:cNvSpPr>
          <p:nvPr>
            <p:ph type="sldImg"/>
          </p:nvPr>
        </p:nvSpPr>
        <p:spPr>
          <a:ln>
            <a:solidFill>
              <a:srgbClr val="000000"/>
            </a:solidFill>
            <a:miter/>
          </a:ln>
        </p:spPr>
      </p:sp>
      <p:sp>
        <p:nvSpPr>
          <p:cNvPr id="22530" name="备注占位符 2"/>
          <p:cNvSpPr>
            <a:spLocks noGrp="1"/>
          </p:cNvSpPr>
          <p:nvPr>
            <p:ph type="body" idx="1"/>
          </p:nvPr>
        </p:nvSpPr>
        <p:spPr>
          <a:noFill/>
          <a:ln>
            <a:noFill/>
          </a:ln>
        </p:spPr>
        <p:txBody>
          <a:bodyPr wrap="square" lIns="91440" tIns="45720" rIns="91440" bIns="45720" anchor="t"/>
          <a:lstStyle/>
          <a:p>
            <a:pPr lvl="0">
              <a:spcBef>
                <a:spcPct val="0"/>
              </a:spcBef>
            </a:pPr>
            <a:r>
              <a:rPr lang="en-US" altLang="zh-CN">
                <a:ea typeface="等线" charset="-122"/>
              </a:rPr>
              <a:t>Factorization Machine is one of the prevalent feature-based recommendation model that leverages rich features for accurate recommendation. FM is essentially a user-item score prediction function, where x is a high-dimensional feature representation of the rich side-information, concatenated by one-hot user ID one-hot item ID and other features. w is the model bias parameter. V is the latent factor vector, and every inner product vi, </a:t>
            </a:r>
            <a:r>
              <a:rPr lang="en-US" altLang="zh-CN" err="1">
                <a:ea typeface="等线" charset="-122"/>
              </a:rPr>
              <a:t>vj</a:t>
            </a:r>
            <a:r>
              <a:rPr lang="en-US" altLang="zh-CN">
                <a:ea typeface="等线" charset="-122"/>
              </a:rPr>
              <a:t> models the interaction between the </a:t>
            </a:r>
            <a:r>
              <a:rPr lang="en-US" altLang="zh-CN" err="1">
                <a:ea typeface="等线" charset="-122"/>
              </a:rPr>
              <a:t>i-th</a:t>
            </a:r>
            <a:r>
              <a:rPr lang="en-US" altLang="zh-CN">
                <a:ea typeface="等线" charset="-122"/>
              </a:rPr>
              <a:t> and j-</a:t>
            </a:r>
            <a:r>
              <a:rPr lang="en-US" altLang="zh-CN" err="1">
                <a:ea typeface="等线" charset="-122"/>
              </a:rPr>
              <a:t>th</a:t>
            </a:r>
            <a:r>
              <a:rPr lang="en-US" altLang="zh-CN">
                <a:ea typeface="等线" charset="-122"/>
              </a:rPr>
              <a:t> feature dimensions. Therefore, V is the key reason why FM is an effective feature-based recommendation model, as it captures the rich side information interaction.</a:t>
            </a:r>
            <a:endParaRPr lang="zh-CN" altLang="zh-CN">
              <a:ea typeface="等线" charset="-122"/>
            </a:endParaRPr>
          </a:p>
          <a:p>
            <a:pPr lvl="0">
              <a:spcBef>
                <a:spcPct val="0"/>
              </a:spcBef>
            </a:pPr>
            <a:endParaRPr lang="zh-CN" altLang="en-US">
              <a:ea typeface="等线" charset="-122"/>
            </a:endParaRPr>
          </a:p>
        </p:txBody>
      </p:sp>
      <p:sp>
        <p:nvSpPr>
          <p:cNvPr id="22531"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等线" charset="-122"/>
                <a:ea typeface="等线" charset="-122"/>
              </a:rPr>
              <a:t>3</a:t>
            </a:fld>
            <a:endParaRPr lang="zh-CN" altLang="en-US" sz="1200" dirty="0">
              <a:latin typeface="等线" charset="-122"/>
              <a:ea typeface="等线"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a:ln>
            <a:solidFill>
              <a:srgbClr val="000000"/>
            </a:solidFill>
            <a:miter/>
          </a:ln>
        </p:spPr>
      </p:sp>
      <p:sp>
        <p:nvSpPr>
          <p:cNvPr id="23554" name="备注占位符 2"/>
          <p:cNvSpPr>
            <a:spLocks noGrp="1"/>
          </p:cNvSpPr>
          <p:nvPr>
            <p:ph type="body" idx="1"/>
          </p:nvPr>
        </p:nvSpPr>
        <p:spPr>
          <a:noFill/>
          <a:ln>
            <a:noFill/>
          </a:ln>
        </p:spPr>
        <p:txBody>
          <a:bodyPr wrap="square" lIns="91440" tIns="45720" rIns="91440" bIns="45720" anchor="t"/>
          <a:lstStyle/>
          <a:p>
            <a:pPr lvl="0">
              <a:spcBef>
                <a:spcPct val="0"/>
              </a:spcBef>
            </a:pPr>
            <a:r>
              <a:rPr lang="en-US" altLang="zh-CN">
                <a:ea typeface="等线" charset="-122"/>
              </a:rPr>
              <a:t>However, the dimension of x is large in practical recommender systems. It is impossible on-device storage of V. Moreover, large-scale float multiplications of the feature interaction is prohibitively slow. Therefore, existing FM framework is not suitable for fast recommendation, especially for mobile users.</a:t>
            </a:r>
            <a:endParaRPr lang="zh-CN" altLang="zh-CN">
              <a:ea typeface="等线" charset="-122"/>
            </a:endParaRPr>
          </a:p>
          <a:p>
            <a:pPr lvl="0">
              <a:spcBef>
                <a:spcPct val="0"/>
              </a:spcBef>
            </a:pPr>
            <a:endParaRPr lang="zh-CN" altLang="en-US">
              <a:ea typeface="等线" charset="-122"/>
            </a:endParaRPr>
          </a:p>
        </p:txBody>
      </p:sp>
      <p:sp>
        <p:nvSpPr>
          <p:cNvPr id="23555"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等线" charset="-122"/>
                <a:ea typeface="等线" charset="-122"/>
              </a:rPr>
              <a:t>4</a:t>
            </a:fld>
            <a:endParaRPr lang="zh-CN" altLang="en-US" sz="1200" dirty="0">
              <a:latin typeface="等线" charset="-122"/>
              <a:ea typeface="等线"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p:cNvSpPr>
          <p:nvPr>
            <p:ph type="sldImg"/>
          </p:nvPr>
        </p:nvSpPr>
        <p:spPr>
          <a:ln>
            <a:solidFill>
              <a:srgbClr val="000000"/>
            </a:solidFill>
            <a:miter/>
          </a:ln>
        </p:spPr>
      </p:sp>
      <p:sp>
        <p:nvSpPr>
          <p:cNvPr id="24578" name="备注占位符 2"/>
          <p:cNvSpPr>
            <a:spLocks noGrp="1"/>
          </p:cNvSpPr>
          <p:nvPr>
            <p:ph type="body" idx="1"/>
          </p:nvPr>
        </p:nvSpPr>
        <p:spPr>
          <a:noFill/>
          <a:ln>
            <a:noFill/>
          </a:ln>
        </p:spPr>
        <p:txBody>
          <a:bodyPr wrap="square" lIns="91440" tIns="45720" rIns="91440" bIns="45720" anchor="t"/>
          <a:lstStyle/>
          <a:p>
            <a:pPr lvl="0">
              <a:spcBef>
                <a:spcPct val="0"/>
              </a:spcBef>
            </a:pPr>
            <a:r>
              <a:rPr lang="en-US" altLang="zh-CN">
                <a:ea typeface="等线" charset="-122"/>
              </a:rPr>
              <a:t>To this end, we want to use binary codes B instead of V, to formulate our proposed framework: Discrete Factorization Machines (DFM). In this way, we can easily store a bit matrix and perform XOR bit operations instead of float multiplications, making fast recommendation possible.</a:t>
            </a:r>
            <a:endParaRPr lang="zh-CN" altLang="zh-CN">
              <a:ea typeface="等线" charset="-122"/>
            </a:endParaRPr>
          </a:p>
          <a:p>
            <a:pPr lvl="0">
              <a:spcBef>
                <a:spcPct val="0"/>
              </a:spcBef>
            </a:pPr>
            <a:endParaRPr lang="zh-CN" altLang="en-US">
              <a:ea typeface="等线" charset="-122"/>
            </a:endParaRPr>
          </a:p>
        </p:txBody>
      </p:sp>
      <p:sp>
        <p:nvSpPr>
          <p:cNvPr id="24579"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等线" charset="-122"/>
                <a:ea typeface="等线" charset="-122"/>
              </a:rPr>
              <a:t>5</a:t>
            </a:fld>
            <a:endParaRPr lang="zh-CN" altLang="en-US" sz="1200" dirty="0">
              <a:latin typeface="等线" charset="-122"/>
              <a:ea typeface="等线"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a:ln>
            <a:solidFill>
              <a:srgbClr val="000000"/>
            </a:solidFill>
            <a:miter/>
          </a:ln>
        </p:spPr>
      </p:sp>
      <p:sp>
        <p:nvSpPr>
          <p:cNvPr id="25602" name="备注占位符 2"/>
          <p:cNvSpPr>
            <a:spLocks noGrp="1"/>
          </p:cNvSpPr>
          <p:nvPr>
            <p:ph type="body" idx="1"/>
          </p:nvPr>
        </p:nvSpPr>
        <p:spPr>
          <a:noFill/>
          <a:ln>
            <a:noFill/>
          </a:ln>
        </p:spPr>
        <p:txBody>
          <a:bodyPr wrap="square" lIns="91440" tIns="45720" rIns="91440" bIns="45720" anchor="t"/>
          <a:lstStyle/>
          <a:p>
            <a:pPr lvl="0">
              <a:spcBef>
                <a:spcPct val="0"/>
              </a:spcBef>
            </a:pPr>
            <a:r>
              <a:rPr lang="en-US" altLang="zh-CN">
                <a:ea typeface="等线" charset="-122"/>
              </a:rPr>
              <a:t>The problem of DFM is formulated as this, where y is the ground truth score of feature vector x. Additionally, DFM imposes balanced and de-correlated constraints on the binary codes in order to maximize the information each bit carries and to make binary codes compact. However, optimizing the objective function above is a highly challenging task, since it is generally NP-hard.</a:t>
            </a:r>
            <a:endParaRPr lang="zh-CN" altLang="zh-CN" dirty="0">
              <a:ea typeface="等线" charset="-122"/>
            </a:endParaRPr>
          </a:p>
          <a:p>
            <a:pPr lvl="0">
              <a:spcBef>
                <a:spcPct val="0"/>
              </a:spcBef>
            </a:pPr>
            <a:endParaRPr lang="zh-CN" altLang="en-US">
              <a:ea typeface="等线" charset="-122"/>
            </a:endParaRPr>
          </a:p>
        </p:txBody>
      </p:sp>
      <p:sp>
        <p:nvSpPr>
          <p:cNvPr id="25603"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等线" charset="-122"/>
                <a:ea typeface="等线" charset="-122"/>
              </a:rPr>
              <a:t>6</a:t>
            </a:fld>
            <a:endParaRPr lang="zh-CN" altLang="en-US" sz="1200" dirty="0">
              <a:latin typeface="等线" charset="-122"/>
              <a:ea typeface="等线"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a:ln>
            <a:solidFill>
              <a:srgbClr val="000000"/>
            </a:solidFill>
            <a:miter/>
          </a:ln>
        </p:spPr>
      </p:sp>
      <p:sp>
        <p:nvSpPr>
          <p:cNvPr id="26626" name="备注占位符 2"/>
          <p:cNvSpPr>
            <a:spLocks noGrp="1"/>
          </p:cNvSpPr>
          <p:nvPr>
            <p:ph type="body" idx="1"/>
          </p:nvPr>
        </p:nvSpPr>
        <p:spPr>
          <a:noFill/>
          <a:ln>
            <a:noFill/>
          </a:ln>
        </p:spPr>
        <p:txBody>
          <a:bodyPr wrap="square" lIns="91440" tIns="45720" rIns="91440" bIns="45720" anchor="t"/>
          <a:lstStyle/>
          <a:p>
            <a:pPr lvl="0">
              <a:spcBef>
                <a:spcPct val="0"/>
              </a:spcBef>
            </a:pPr>
            <a:r>
              <a:rPr lang="en-US" altLang="zh-CN">
                <a:ea typeface="等线" charset="-122"/>
              </a:rPr>
              <a:t>Next, we introduce a new learning objective that allows DFM to be solved in a computationally tractable way. We introduce a delegate continuous variable D. Then the balanced and de-correlated constraints can be softened by this term. It is worth noting that we do not discard the discrete constraint and we still perform a direct optimization on discrete B. Furthermore, through joint optimization for the binary codes and the delegate real variables, we can obtain nearly balanced and uncorrelated binary codes.</a:t>
            </a:r>
            <a:endParaRPr lang="zh-CN" altLang="zh-CN">
              <a:ea typeface="等线" charset="-122"/>
            </a:endParaRPr>
          </a:p>
          <a:p>
            <a:pPr lvl="0">
              <a:spcBef>
                <a:spcPct val="0"/>
              </a:spcBef>
            </a:pPr>
            <a:r>
              <a:rPr lang="en-US" altLang="zh-CN">
                <a:ea typeface="等线" charset="-122"/>
              </a:rPr>
              <a:t>Q&amp;A: We process feature representation of side information by normalization, and slightly abuse the notation y as a scaled score according to the actual condition.</a:t>
            </a:r>
            <a:endParaRPr lang="zh-CN" altLang="en-US">
              <a:ea typeface="等线" charset="-122"/>
            </a:endParaRPr>
          </a:p>
        </p:txBody>
      </p:sp>
      <p:sp>
        <p:nvSpPr>
          <p:cNvPr id="26627"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等线" charset="-122"/>
                <a:ea typeface="等线" charset="-122"/>
              </a:rPr>
              <a:t>7</a:t>
            </a:fld>
            <a:endParaRPr lang="zh-CN" altLang="en-US" sz="1200" dirty="0">
              <a:latin typeface="等线" charset="-122"/>
              <a:ea typeface="等线"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a:ln>
            <a:solidFill>
              <a:srgbClr val="000000"/>
            </a:solidFill>
            <a:miter/>
          </a:ln>
        </p:spPr>
      </p:sp>
      <p:sp>
        <p:nvSpPr>
          <p:cNvPr id="27650" name="备注占位符 2"/>
          <p:cNvSpPr>
            <a:spLocks noGrp="1"/>
          </p:cNvSpPr>
          <p:nvPr>
            <p:ph type="body" idx="1"/>
          </p:nvPr>
        </p:nvSpPr>
        <p:spPr>
          <a:noFill/>
          <a:ln>
            <a:noFill/>
          </a:ln>
        </p:spPr>
        <p:txBody>
          <a:bodyPr wrap="square" lIns="91440" tIns="45720" rIns="91440" bIns="45720" anchor="t"/>
          <a:lstStyle/>
          <a:p>
            <a:pPr lvl="0">
              <a:spcBef>
                <a:spcPct val="0"/>
              </a:spcBef>
            </a:pPr>
            <a:r>
              <a:rPr lang="en-US" altLang="zh-CN">
                <a:ea typeface="等线" charset="-122"/>
              </a:rPr>
              <a:t>We employ alternating optimization strategy to solve the problem. Specifically, we alternatively solve three sub-problems for DFM model, taking turns to update each of B, D, w, given others fixed. Next, we elaborate on how to solve each of the sub-problems.</a:t>
            </a:r>
            <a:endParaRPr lang="zh-CN" altLang="zh-CN">
              <a:ea typeface="等线" charset="-122"/>
            </a:endParaRPr>
          </a:p>
          <a:p>
            <a:pPr lvl="0">
              <a:spcBef>
                <a:spcPct val="0"/>
              </a:spcBef>
            </a:pPr>
            <a:endParaRPr lang="zh-CN" altLang="en-US">
              <a:ea typeface="等线" charset="-122"/>
            </a:endParaRPr>
          </a:p>
        </p:txBody>
      </p:sp>
      <p:sp>
        <p:nvSpPr>
          <p:cNvPr id="27651"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等线" charset="-122"/>
                <a:ea typeface="等线" charset="-122"/>
              </a:rPr>
              <a:t>8</a:t>
            </a:fld>
            <a:endParaRPr lang="zh-CN" altLang="en-US" sz="1200" dirty="0">
              <a:latin typeface="等线" charset="-122"/>
              <a:ea typeface="等线"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p:cNvSpPr>
          <p:nvPr>
            <p:ph type="sldImg"/>
          </p:nvPr>
        </p:nvSpPr>
        <p:spPr>
          <a:ln>
            <a:solidFill>
              <a:srgbClr val="000000"/>
            </a:solidFill>
            <a:miter/>
          </a:ln>
        </p:spPr>
      </p:sp>
      <p:sp>
        <p:nvSpPr>
          <p:cNvPr id="28674" name="备注占位符 2"/>
          <p:cNvSpPr>
            <a:spLocks noGrp="1"/>
          </p:cNvSpPr>
          <p:nvPr>
            <p:ph type="body" idx="1"/>
          </p:nvPr>
        </p:nvSpPr>
        <p:spPr>
          <a:noFill/>
          <a:ln>
            <a:noFill/>
          </a:ln>
        </p:spPr>
        <p:txBody>
          <a:bodyPr wrap="square" lIns="91440" tIns="45720" rIns="91440" bIns="45720" anchor="t"/>
          <a:lstStyle/>
          <a:p>
            <a:pPr lvl="0">
              <a:spcBef>
                <a:spcPct val="0"/>
              </a:spcBef>
            </a:pPr>
            <a:r>
              <a:rPr lang="en-US" altLang="zh-CN">
                <a:ea typeface="等线" charset="-122"/>
              </a:rPr>
              <a:t>In this </a:t>
            </a:r>
            <a:r>
              <a:rPr lang="en-US" altLang="zh-CN" err="1">
                <a:ea typeface="等线" charset="-122"/>
              </a:rPr>
              <a:t>subproblem</a:t>
            </a:r>
            <a:r>
              <a:rPr lang="en-US" altLang="zh-CN">
                <a:ea typeface="等线" charset="-122"/>
              </a:rPr>
              <a:t>, we aim to optimize B with fixed D and w. To achieve this, we can update B by updating each vector br. Due to the discrete constraint, we use Discrete Coordinate Descent (DCD) to take turn to update each bit of binary codes br.</a:t>
            </a:r>
            <a:endParaRPr lang="zh-CN" altLang="zh-CN">
              <a:ea typeface="等线" charset="-122"/>
            </a:endParaRPr>
          </a:p>
          <a:p>
            <a:pPr lvl="0">
              <a:spcBef>
                <a:spcPct val="0"/>
              </a:spcBef>
            </a:pPr>
            <a:endParaRPr lang="zh-CN" altLang="en-US">
              <a:ea typeface="等线" charset="-122"/>
            </a:endParaRPr>
          </a:p>
        </p:txBody>
      </p:sp>
      <p:sp>
        <p:nvSpPr>
          <p:cNvPr id="28675"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等线" charset="-122"/>
                <a:ea typeface="等线" charset="-122"/>
              </a:rPr>
              <a:t>9</a:t>
            </a:fld>
            <a:endParaRPr lang="zh-CN" altLang="en-US" sz="1200" dirty="0">
              <a:latin typeface="等线" charset="-122"/>
              <a:ea typeface="等线"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日期占位符 3"/>
          <p:cNvSpPr>
            <a:spLocks noGrp="1"/>
          </p:cNvSpPr>
          <p:nvPr>
            <p:ph type="dt" sz="half" idx="10"/>
          </p:nvPr>
        </p:nvSpPr>
        <p:spPr/>
        <p:txBody>
          <a:bodyPr/>
          <a:lstStyle/>
          <a:p>
            <a:pPr lvl="0"/>
            <a:endParaRPr lang="zh-CN" altLang="en-US" dirty="0">
              <a:latin typeface="Calibri" panose="020F0502020204030204" charset="0"/>
            </a:endParaRPr>
          </a:p>
        </p:txBody>
      </p:sp>
      <p:sp>
        <p:nvSpPr>
          <p:cNvPr id="5" name="页脚占位符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Calibri" panose="020F0502020204030204" charset="0"/>
              </a:rPr>
              <a:t>‹#›</a:t>
            </a:fld>
            <a:endParaRPr lang="zh-CN" altLang="en-US" dirty="0">
              <a:latin typeface="Calibri" panose="020F050202020403020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日期占位符 3"/>
          <p:cNvSpPr>
            <a:spLocks noGrp="1"/>
          </p:cNvSpPr>
          <p:nvPr>
            <p:ph type="dt" sz="half" idx="10"/>
          </p:nvPr>
        </p:nvSpPr>
        <p:spPr/>
        <p:txBody>
          <a:bodyPr/>
          <a:lstStyle/>
          <a:p>
            <a:pPr lvl="0"/>
            <a:endParaRPr lang="zh-CN" altLang="en-US" dirty="0">
              <a:latin typeface="Calibri" panose="020F0502020204030204" charset="0"/>
            </a:endParaRPr>
          </a:p>
        </p:txBody>
      </p:sp>
      <p:sp>
        <p:nvSpPr>
          <p:cNvPr id="5" name="页脚占位符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Calibri" panose="020F0502020204030204" charset="0"/>
              </a:rPr>
              <a:t>‹#›</a:t>
            </a:fld>
            <a:endParaRPr lang="zh-CN" altLang="en-US" dirty="0">
              <a:latin typeface="Calibri" panose="020F050202020403020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日期占位符 3"/>
          <p:cNvSpPr>
            <a:spLocks noGrp="1"/>
          </p:cNvSpPr>
          <p:nvPr>
            <p:ph type="dt" sz="half" idx="10"/>
          </p:nvPr>
        </p:nvSpPr>
        <p:spPr/>
        <p:txBody>
          <a:bodyPr/>
          <a:lstStyle/>
          <a:p>
            <a:pPr lvl="0"/>
            <a:endParaRPr lang="zh-CN" altLang="en-US" dirty="0">
              <a:latin typeface="Calibri" panose="020F0502020204030204" charset="0"/>
            </a:endParaRPr>
          </a:p>
        </p:txBody>
      </p:sp>
      <p:sp>
        <p:nvSpPr>
          <p:cNvPr id="5" name="页脚占位符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Calibri" panose="020F0502020204030204" charset="0"/>
              </a:rPr>
              <a:t>‹#›</a:t>
            </a:fld>
            <a:endParaRPr lang="zh-CN" altLang="en-US" dirty="0">
              <a:latin typeface="Calibri" panose="020F050202020403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日期占位符 3"/>
          <p:cNvSpPr>
            <a:spLocks noGrp="1"/>
          </p:cNvSpPr>
          <p:nvPr>
            <p:ph type="dt" sz="half" idx="10"/>
          </p:nvPr>
        </p:nvSpPr>
        <p:spPr/>
        <p:txBody>
          <a:bodyPr/>
          <a:lstStyle/>
          <a:p>
            <a:pPr lvl="0"/>
            <a:endParaRPr lang="zh-CN" altLang="en-US" dirty="0">
              <a:latin typeface="Calibri" panose="020F0502020204030204" charset="0"/>
            </a:endParaRPr>
          </a:p>
        </p:txBody>
      </p:sp>
      <p:sp>
        <p:nvSpPr>
          <p:cNvPr id="5" name="页脚占位符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Calibri" panose="020F0502020204030204" charset="0"/>
              </a:rPr>
              <a:t>‹#›</a:t>
            </a:fld>
            <a:endParaRPr lang="zh-CN" altLang="en-US" dirty="0">
              <a:latin typeface="Calibri" panose="020F050202020403020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dirty="0">
              <a:latin typeface="Calibri" panose="020F0502020204030204" charset="0"/>
            </a:endParaRPr>
          </a:p>
        </p:txBody>
      </p:sp>
      <p:sp>
        <p:nvSpPr>
          <p:cNvPr id="5" name="页脚占位符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Calibri" panose="020F0502020204030204" charset="0"/>
              </a:rPr>
              <a:t>‹#›</a:t>
            </a:fld>
            <a:endParaRPr lang="zh-CN" altLang="en-US" dirty="0">
              <a:latin typeface="Calibri" panose="020F050202020403020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日期占位符 4"/>
          <p:cNvSpPr>
            <a:spLocks noGrp="1"/>
          </p:cNvSpPr>
          <p:nvPr>
            <p:ph type="dt" sz="half" idx="10"/>
          </p:nvPr>
        </p:nvSpPr>
        <p:spPr/>
        <p:txBody>
          <a:bodyPr/>
          <a:lstStyle/>
          <a:p>
            <a:pPr lvl="0"/>
            <a:endParaRPr lang="zh-CN" altLang="en-US" dirty="0">
              <a:latin typeface="Calibri" panose="020F0502020204030204" charset="0"/>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Calibri" panose="020F0502020204030204" charset="0"/>
              </a:rPr>
              <a:t>‹#›</a:t>
            </a:fld>
            <a:endParaRPr lang="zh-CN" altLang="en-US" dirty="0">
              <a:latin typeface="Calibri" panose="020F050202020403020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日期占位符 6"/>
          <p:cNvSpPr>
            <a:spLocks noGrp="1"/>
          </p:cNvSpPr>
          <p:nvPr>
            <p:ph type="dt" sz="half" idx="10"/>
          </p:nvPr>
        </p:nvSpPr>
        <p:spPr/>
        <p:txBody>
          <a:bodyPr/>
          <a:lstStyle/>
          <a:p>
            <a:pPr lvl="0"/>
            <a:endParaRPr lang="zh-CN" altLang="en-US" dirty="0">
              <a:latin typeface="Calibri" panose="020F0502020204030204" charset="0"/>
            </a:endParaRPr>
          </a:p>
        </p:txBody>
      </p:sp>
      <p:sp>
        <p:nvSpPr>
          <p:cNvPr id="8" name="页脚占位符 7"/>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Calibri" panose="020F0502020204030204" charset="0"/>
              </a:rPr>
              <a:t>‹#›</a:t>
            </a:fld>
            <a:endParaRPr lang="zh-CN" altLang="en-US" dirty="0">
              <a:latin typeface="Calibri" panose="020F050202020403020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日期占位符 2"/>
          <p:cNvSpPr>
            <a:spLocks noGrp="1"/>
          </p:cNvSpPr>
          <p:nvPr>
            <p:ph type="dt" sz="half" idx="10"/>
          </p:nvPr>
        </p:nvSpPr>
        <p:spPr/>
        <p:txBody>
          <a:bodyPr/>
          <a:lstStyle/>
          <a:p>
            <a:pPr lvl="0"/>
            <a:endParaRPr lang="zh-CN" altLang="en-US" dirty="0">
              <a:latin typeface="Calibri" panose="020F0502020204030204" charset="0"/>
            </a:endParaRPr>
          </a:p>
        </p:txBody>
      </p:sp>
      <p:sp>
        <p:nvSpPr>
          <p:cNvPr id="4" name="页脚占位符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Calibri" panose="020F0502020204030204" charset="0"/>
              </a:rPr>
              <a:t>‹#›</a:t>
            </a:fld>
            <a:endParaRPr lang="zh-CN" altLang="en-US" dirty="0">
              <a:latin typeface="Calibri" panose="020F050202020403020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Calibri" panose="020F0502020204030204" charset="0"/>
            </a:endParaRPr>
          </a:p>
        </p:txBody>
      </p:sp>
      <p:sp>
        <p:nvSpPr>
          <p:cNvPr id="3" name="页脚占位符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Calibri" panose="020F0502020204030204" charset="0"/>
              </a:rPr>
              <a:t>‹#›</a:t>
            </a:fld>
            <a:endParaRPr lang="zh-CN" altLang="en-US" dirty="0">
              <a:latin typeface="Calibri" panose="020F050202020403020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Calibri" panose="020F0502020204030204" charset="0"/>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Calibri" panose="020F0502020204030204" charset="0"/>
              </a:rPr>
              <a:t>‹#›</a:t>
            </a:fld>
            <a:endParaRPr lang="zh-CN" altLang="en-US" dirty="0">
              <a:latin typeface="Calibri" panose="020F050202020403020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vert="horz" lIns="91440" tIns="45720" rIns="91440" bIns="45720" rtlCol="0" anchor="t">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32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Calibri" panose="020F0502020204030204" charset="0"/>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Calibri" panose="020F0502020204030204" charset="0"/>
              </a:rPr>
              <a:t>‹#›</a:t>
            </a:fld>
            <a:endParaRPr lang="zh-CN" altLang="en-US" dirty="0">
              <a:latin typeface="Calibri" panose="020F050202020403020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a:xfrm>
            <a:off x="628650" y="365125"/>
            <a:ext cx="7886700" cy="1325563"/>
          </a:xfrm>
          <a:prstGeom prst="rect">
            <a:avLst/>
          </a:prstGeom>
          <a:noFill/>
          <a:ln w="9525">
            <a:noFill/>
          </a:ln>
        </p:spPr>
        <p:txBody>
          <a:bodyPr anchor="ctr"/>
          <a:lstStyle/>
          <a:p>
            <a:pPr lvl="0"/>
            <a:r>
              <a:rPr lang="zh-CN" altLang="en-US" dirty="0"/>
              <a:t>单击此处编辑母版标题样式</a:t>
            </a:r>
            <a:endParaRPr lang="en-US" altLang="en-US"/>
          </a:p>
        </p:txBody>
      </p:sp>
      <p:sp>
        <p:nvSpPr>
          <p:cNvPr id="2051" name="Text Placeholder 2"/>
          <p:cNvSpPr>
            <a:spLocks noGrp="1"/>
          </p:cNvSpPr>
          <p:nvPr>
            <p:ph type="body" idx="1"/>
          </p:nvPr>
        </p:nvSpPr>
        <p:spPr>
          <a:xfrm>
            <a:off x="628650" y="1825625"/>
            <a:ext cx="7886700" cy="4351338"/>
          </a:xfrm>
          <a:prstGeom prst="rect">
            <a:avLst/>
          </a:prstGeom>
          <a:noFill/>
          <a:ln w="9525">
            <a:noFill/>
          </a:ln>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sz="1200">
                <a:solidFill>
                  <a:srgbClr val="898989"/>
                </a:solidFill>
                <a:ea typeface="等线" charset="-122"/>
              </a:defRPr>
            </a:lvl1pPr>
          </a:lstStyle>
          <a:p>
            <a:pPr lvl="0"/>
            <a:endParaRPr lang="zh-CN" altLang="en-US" dirty="0">
              <a:latin typeface="Calibri" panose="020F0502020204030204" charset="0"/>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rgbClr val="898989"/>
                </a:solidFill>
                <a:ea typeface="等线" charset="-122"/>
              </a:defRPr>
            </a:lvl1pPr>
          </a:lstStyle>
          <a:p>
            <a:pPr lvl="0"/>
            <a:fld id="{9A0DB2DC-4C9A-4742-B13C-FB6460FD3503}" type="slidenum">
              <a:rPr lang="zh-CN" altLang="en-US" dirty="0">
                <a:latin typeface="Calibri" panose="020F0502020204030204" charset="0"/>
              </a:rPr>
              <a:t>‹#›</a:t>
            </a:fld>
            <a:endParaRPr lang="zh-CN" altLang="en-US" dirty="0">
              <a:latin typeface="Calibri" panose="020F050202020403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30.jpeg"/><Relationship Id="rId7"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jpeg"/><Relationship Id="rId9"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39.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28.jpeg"/><Relationship Id="rId4" Type="http://schemas.openxmlformats.org/officeDocument/2006/relationships/image" Target="../media/image27.jpeg"/></Relationships>
</file>

<file path=ppt/slides/_rels/slide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31.jpeg"/><Relationship Id="rId4" Type="http://schemas.openxmlformats.org/officeDocument/2006/relationships/image" Target="../media/image30.jpeg"/></Relationships>
</file>

<file path=ppt/slides/_rels/slide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vert="horz" lIns="91440" tIns="45720" rIns="91440" bIns="45720" rtlCol="0" anchor="b"/>
          <a:lstStyle/>
          <a:p>
            <a:pPr defTabSz="914400">
              <a:buNone/>
            </a:pPr>
            <a:r>
              <a:rPr lang="en-US" altLang="zh-CN" sz="3600" kern="1200">
                <a:latin typeface="Calibri" panose="020F0502020204030204" charset="0"/>
                <a:ea typeface="等线 Light" charset="-122"/>
                <a:cs typeface="+mj-cs"/>
              </a:rPr>
              <a:t>Discrete Factorization Machines for Fast Feature-based Recommendation</a:t>
            </a:r>
            <a:br>
              <a:rPr lang="en-US" altLang="zh-CN" sz="3600" kern="1200">
                <a:latin typeface="Calibri" panose="020F0502020204030204" charset="0"/>
                <a:ea typeface="等线 Light" charset="-122"/>
                <a:cs typeface="+mj-cs"/>
              </a:rPr>
            </a:br>
            <a:endParaRPr lang="zh-CN" altLang="en-US" sz="3600" kern="1200">
              <a:latin typeface="Calibri" panose="020F0502020204030204" charset="0"/>
              <a:ea typeface="等线 Light" charset="-122"/>
              <a:cs typeface="+mj-cs"/>
            </a:endParaRPr>
          </a:p>
        </p:txBody>
      </p:sp>
      <p:sp>
        <p:nvSpPr>
          <p:cNvPr id="3" name="副标题 2"/>
          <p:cNvSpPr>
            <a:spLocks noGrp="1"/>
          </p:cNvSpPr>
          <p:nvPr>
            <p:ph type="subTitle" idx="1"/>
          </p:nvPr>
        </p:nvSpPr>
        <p:spPr>
          <a:xfrm>
            <a:off x="1143000" y="3222625"/>
            <a:ext cx="6858000" cy="2171700"/>
          </a:xfrm>
        </p:spPr>
        <p:txBody>
          <a:bodyPr vert="horz" lIns="91440" tIns="45720" rIns="91440" bIns="45720" rtlCol="0"/>
          <a:lstStyle/>
          <a:p>
            <a:pPr defTabSz="914400">
              <a:lnSpc>
                <a:spcPct val="70000"/>
              </a:lnSpc>
            </a:pPr>
            <a:r>
              <a:rPr lang="en-US" altLang="zh-CN" sz="2200" b="1" kern="1200" dirty="0">
                <a:latin typeface="+mn-lt"/>
                <a:ea typeface="等线" charset="-122"/>
                <a:cs typeface="+mn-cs"/>
              </a:rPr>
              <a:t>Han Liu</a:t>
            </a:r>
            <a:r>
              <a:rPr lang="en-US" altLang="zh-CN" sz="2200" kern="1200" baseline="30000" dirty="0">
                <a:latin typeface="+mn-lt"/>
                <a:ea typeface="等线" charset="-122"/>
                <a:cs typeface="+mn-cs"/>
              </a:rPr>
              <a:t>1</a:t>
            </a:r>
            <a:r>
              <a:rPr lang="en-US" altLang="zh-CN" sz="2200" kern="1200" dirty="0">
                <a:latin typeface="+mn-lt"/>
                <a:ea typeface="等线" charset="-122"/>
                <a:cs typeface="+mn-cs"/>
              </a:rPr>
              <a:t>, </a:t>
            </a:r>
            <a:r>
              <a:rPr lang="en-US" altLang="zh-CN" sz="2200" kern="1200" dirty="0" err="1">
                <a:latin typeface="+mn-lt"/>
                <a:ea typeface="等线" charset="-122"/>
                <a:cs typeface="+mn-cs"/>
              </a:rPr>
              <a:t>Xiangnan</a:t>
            </a:r>
            <a:r>
              <a:rPr lang="en-US" altLang="zh-CN" sz="2200" kern="1200" dirty="0">
                <a:latin typeface="+mn-lt"/>
                <a:ea typeface="等线" charset="-122"/>
                <a:cs typeface="+mn-cs"/>
              </a:rPr>
              <a:t> He</a:t>
            </a:r>
            <a:r>
              <a:rPr lang="en-US" altLang="zh-CN" sz="2200" kern="1200" baseline="30000" dirty="0">
                <a:latin typeface="+mn-lt"/>
                <a:ea typeface="等线" charset="-122"/>
                <a:cs typeface="+mn-cs"/>
              </a:rPr>
              <a:t>2</a:t>
            </a:r>
            <a:r>
              <a:rPr lang="en-US" altLang="zh-CN" sz="2200" kern="1200" dirty="0">
                <a:latin typeface="+mn-lt"/>
                <a:ea typeface="等线" charset="-122"/>
                <a:cs typeface="+mn-cs"/>
              </a:rPr>
              <a:t>, </a:t>
            </a:r>
            <a:r>
              <a:rPr lang="en-US" altLang="zh-CN" sz="2200" kern="1200" dirty="0" err="1">
                <a:latin typeface="+mn-lt"/>
                <a:ea typeface="等线" charset="-122"/>
                <a:cs typeface="+mn-cs"/>
              </a:rPr>
              <a:t>Fuli</a:t>
            </a:r>
            <a:r>
              <a:rPr lang="en-US" altLang="zh-CN" sz="2200" kern="1200" dirty="0">
                <a:latin typeface="+mn-lt"/>
                <a:ea typeface="等线" charset="-122"/>
                <a:cs typeface="+mn-cs"/>
              </a:rPr>
              <a:t> Feng</a:t>
            </a:r>
            <a:r>
              <a:rPr lang="en-US" altLang="zh-CN" sz="2200" kern="1200" baseline="30000" dirty="0">
                <a:latin typeface="+mn-lt"/>
                <a:ea typeface="等线" charset="-122"/>
                <a:cs typeface="+mn-cs"/>
              </a:rPr>
              <a:t>2</a:t>
            </a:r>
            <a:r>
              <a:rPr lang="en-US" altLang="zh-CN" sz="2200" kern="1200" dirty="0">
                <a:latin typeface="+mn-lt"/>
                <a:ea typeface="等线" charset="-122"/>
                <a:cs typeface="+mn-cs"/>
              </a:rPr>
              <a:t>, </a:t>
            </a:r>
            <a:r>
              <a:rPr lang="en-US" altLang="zh-CN" sz="2200" kern="1200" dirty="0" err="1">
                <a:latin typeface="+mn-lt"/>
                <a:ea typeface="等线" charset="-122"/>
                <a:cs typeface="+mn-cs"/>
              </a:rPr>
              <a:t>Liqiang</a:t>
            </a:r>
            <a:r>
              <a:rPr lang="en-US" altLang="zh-CN" sz="2200" kern="1200" dirty="0">
                <a:latin typeface="+mn-lt"/>
                <a:ea typeface="等线" charset="-122"/>
                <a:cs typeface="+mn-cs"/>
              </a:rPr>
              <a:t> Nie</a:t>
            </a:r>
            <a:r>
              <a:rPr lang="en-US" altLang="zh-CN" sz="2200" kern="1200" baseline="30000" dirty="0">
                <a:latin typeface="+mn-lt"/>
                <a:ea typeface="等线" charset="-122"/>
                <a:cs typeface="+mn-cs"/>
              </a:rPr>
              <a:t>1</a:t>
            </a:r>
            <a:r>
              <a:rPr lang="en-US" altLang="zh-CN" sz="2200" kern="1200" dirty="0">
                <a:latin typeface="+mn-lt"/>
                <a:ea typeface="等线" charset="-122"/>
                <a:cs typeface="+mn-cs"/>
              </a:rPr>
              <a:t>, </a:t>
            </a:r>
          </a:p>
          <a:p>
            <a:pPr defTabSz="914400">
              <a:lnSpc>
                <a:spcPct val="70000"/>
              </a:lnSpc>
            </a:pPr>
            <a:r>
              <a:rPr lang="en-US" altLang="zh-CN" sz="2200" kern="1200" dirty="0">
                <a:latin typeface="+mn-lt"/>
                <a:ea typeface="等线" charset="-122"/>
                <a:cs typeface="+mn-cs"/>
              </a:rPr>
              <a:t>Rui Liu</a:t>
            </a:r>
            <a:r>
              <a:rPr lang="en-US" altLang="zh-CN" sz="2200" kern="1200" baseline="30000" dirty="0">
                <a:latin typeface="+mn-lt"/>
                <a:ea typeface="等线" charset="-122"/>
                <a:cs typeface="+mn-cs"/>
              </a:rPr>
              <a:t>3</a:t>
            </a:r>
            <a:r>
              <a:rPr lang="en-US" altLang="zh-CN" sz="2200" kern="1200" dirty="0">
                <a:latin typeface="+mn-lt"/>
                <a:ea typeface="等线" charset="-122"/>
                <a:cs typeface="+mn-cs"/>
              </a:rPr>
              <a:t>, </a:t>
            </a:r>
            <a:r>
              <a:rPr lang="en-US" altLang="zh-CN" sz="2200" kern="1200" dirty="0" err="1">
                <a:latin typeface="+mn-lt"/>
                <a:ea typeface="等线" charset="-122"/>
                <a:cs typeface="+mn-cs"/>
              </a:rPr>
              <a:t>Hanwang</a:t>
            </a:r>
            <a:r>
              <a:rPr lang="en-US" altLang="zh-CN" sz="2200" kern="1200" dirty="0">
                <a:latin typeface="+mn-lt"/>
                <a:ea typeface="等线" charset="-122"/>
                <a:cs typeface="+mn-cs"/>
              </a:rPr>
              <a:t> Zhang</a:t>
            </a:r>
            <a:r>
              <a:rPr lang="en-US" altLang="zh-CN" sz="2200" kern="1200" baseline="30000" dirty="0">
                <a:latin typeface="+mn-lt"/>
                <a:ea typeface="等线" charset="-122"/>
                <a:cs typeface="+mn-cs"/>
              </a:rPr>
              <a:t>4</a:t>
            </a:r>
          </a:p>
          <a:p>
            <a:pPr defTabSz="914400">
              <a:lnSpc>
                <a:spcPct val="70000"/>
              </a:lnSpc>
            </a:pPr>
            <a:endParaRPr lang="en-US" altLang="zh-CN" sz="2200" kern="1200" baseline="30000" dirty="0">
              <a:latin typeface="+mn-lt"/>
              <a:ea typeface="等线" charset="-122"/>
              <a:cs typeface="+mn-cs"/>
            </a:endParaRPr>
          </a:p>
          <a:p>
            <a:pPr defTabSz="914400">
              <a:lnSpc>
                <a:spcPct val="70000"/>
              </a:lnSpc>
            </a:pPr>
            <a:r>
              <a:rPr lang="en-US" altLang="zh-CN" sz="2200" kern="1200" baseline="30000" dirty="0">
                <a:latin typeface="+mn-lt"/>
                <a:ea typeface="等线" charset="-122"/>
                <a:cs typeface="+mn-cs"/>
              </a:rPr>
              <a:t>1.Shandong University</a:t>
            </a:r>
          </a:p>
          <a:p>
            <a:pPr defTabSz="914400">
              <a:lnSpc>
                <a:spcPct val="70000"/>
              </a:lnSpc>
            </a:pPr>
            <a:r>
              <a:rPr lang="en-US" altLang="zh-CN" sz="2200" kern="1200" baseline="30000" dirty="0">
                <a:latin typeface="+mn-lt"/>
                <a:ea typeface="等线" charset="-122"/>
                <a:cs typeface="+mn-cs"/>
              </a:rPr>
              <a:t>2.National University of Singapore</a:t>
            </a:r>
          </a:p>
          <a:p>
            <a:pPr defTabSz="914400">
              <a:lnSpc>
                <a:spcPct val="70000"/>
              </a:lnSpc>
            </a:pPr>
            <a:r>
              <a:rPr lang="en-US" altLang="zh-CN" sz="2200" kern="1200" baseline="30000" dirty="0">
                <a:latin typeface="+mn-lt"/>
                <a:ea typeface="等线" charset="-122"/>
                <a:cs typeface="+mn-cs"/>
              </a:rPr>
              <a:t>3.University of Electronic Science and Technology of China</a:t>
            </a:r>
          </a:p>
          <a:p>
            <a:pPr defTabSz="914400">
              <a:lnSpc>
                <a:spcPct val="70000"/>
              </a:lnSpc>
            </a:pPr>
            <a:r>
              <a:rPr lang="en-US" altLang="zh-CN" sz="2200" kern="1200" baseline="30000" dirty="0">
                <a:latin typeface="+mn-lt"/>
                <a:ea typeface="等线" charset="-122"/>
                <a:cs typeface="+mn-cs"/>
              </a:rPr>
              <a:t>4.Nanyang Technological University</a:t>
            </a:r>
            <a:endParaRPr lang="zh-CN" altLang="en-US" sz="2200" kern="1200" baseline="30000" dirty="0">
              <a:latin typeface="+mn-lt"/>
              <a:ea typeface="等线" charset="-122"/>
              <a:cs typeface="+mn-cs"/>
            </a:endParaRPr>
          </a:p>
        </p:txBody>
      </p:sp>
      <p:graphicFrame>
        <p:nvGraphicFramePr>
          <p:cNvPr id="1027" name="对象 4"/>
          <p:cNvGraphicFramePr>
            <a:graphicFrameLocks noChangeAspect="1"/>
          </p:cNvGraphicFramePr>
          <p:nvPr/>
        </p:nvGraphicFramePr>
        <p:xfrm>
          <a:off x="4410075" y="5060950"/>
          <a:ext cx="1011238" cy="2127250"/>
        </p:xfrm>
        <a:graphic>
          <a:graphicData uri="http://schemas.openxmlformats.org/presentationml/2006/ole">
            <mc:AlternateContent xmlns:mc="http://schemas.openxmlformats.org/markup-compatibility/2006">
              <mc:Choice xmlns:v="urn:schemas-microsoft-com:vml" Requires="v">
                <p:oleObj spid="_x0000_s3081" r:id="rId4" imgW="2628900" imgH="4102100" progId="Equation.DSMT4">
                  <p:embed/>
                </p:oleObj>
              </mc:Choice>
              <mc:Fallback>
                <p:oleObj r:id="rId4" imgW="2628900" imgH="4102100" progId="Equation.DSMT4">
                  <p:embed/>
                  <p:pic>
                    <p:nvPicPr>
                      <p:cNvPr id="0" name="图片 3075"/>
                      <p:cNvPicPr/>
                      <p:nvPr/>
                    </p:nvPicPr>
                    <p:blipFill>
                      <a:blip r:embed="rId5"/>
                      <a:stretch>
                        <a:fillRect/>
                      </a:stretch>
                    </p:blipFill>
                    <p:spPr>
                      <a:xfrm>
                        <a:off x="4410075" y="5060950"/>
                        <a:ext cx="1011238" cy="2127250"/>
                      </a:xfrm>
                      <a:prstGeom prst="rect">
                        <a:avLst/>
                      </a:prstGeom>
                      <a:noFill/>
                      <a:ln w="38100">
                        <a:noFill/>
                        <a:miter/>
                      </a:ln>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lstStyle/>
          <a:p>
            <a:r>
              <a:rPr lang="en-US" altLang="zh-CN">
                <a:latin typeface="Calibri" panose="020F0502020204030204" charset="0"/>
                <a:ea typeface="等线 Light" charset="-122"/>
              </a:rPr>
              <a:t>D-</a:t>
            </a:r>
            <a:r>
              <a:rPr lang="en-US" altLang="zh-CN" err="1">
                <a:latin typeface="Calibri" panose="020F0502020204030204" charset="0"/>
                <a:ea typeface="等线 Light" charset="-122"/>
              </a:rPr>
              <a:t>Subproblem</a:t>
            </a:r>
            <a:r>
              <a:rPr lang="en-US" altLang="zh-CN">
                <a:latin typeface="Calibri" panose="020F0502020204030204" charset="0"/>
                <a:ea typeface="等线 Light" charset="-122"/>
              </a:rPr>
              <a:t> for Code Delegate</a:t>
            </a:r>
            <a:endParaRPr lang="zh-CN" altLang="en-US">
              <a:latin typeface="Calibri" panose="020F0502020204030204" charset="0"/>
              <a:ea typeface="等线 Light" charset="-122"/>
            </a:endParaRPr>
          </a:p>
        </p:txBody>
      </p:sp>
      <p:pic>
        <p:nvPicPr>
          <p:cNvPr id="11266" name="图片 2"/>
          <p:cNvPicPr>
            <a:picLocks noChangeAspect="1"/>
          </p:cNvPicPr>
          <p:nvPr/>
        </p:nvPicPr>
        <p:blipFill>
          <a:blip r:embed="rId3"/>
          <a:srcRect r="48349"/>
          <a:stretch>
            <a:fillRect/>
          </a:stretch>
        </p:blipFill>
        <p:spPr>
          <a:xfrm>
            <a:off x="1801813" y="2116138"/>
            <a:ext cx="2862262" cy="717550"/>
          </a:xfrm>
          <a:prstGeom prst="rect">
            <a:avLst/>
          </a:prstGeom>
          <a:noFill/>
          <a:ln w="9525">
            <a:noFill/>
          </a:ln>
        </p:spPr>
      </p:pic>
      <p:sp>
        <p:nvSpPr>
          <p:cNvPr id="11267" name="文本框 3"/>
          <p:cNvSpPr txBox="1"/>
          <p:nvPr/>
        </p:nvSpPr>
        <p:spPr>
          <a:xfrm>
            <a:off x="2693988" y="1684338"/>
            <a:ext cx="3756025" cy="461962"/>
          </a:xfrm>
          <a:prstGeom prst="rect">
            <a:avLst/>
          </a:prstGeom>
          <a:noFill/>
          <a:ln w="9525">
            <a:noFill/>
          </a:ln>
        </p:spPr>
        <p:txBody>
          <a:bodyPr>
            <a:spAutoFit/>
          </a:bodyPr>
          <a:lstStyle/>
          <a:p>
            <a:pPr algn="ctr"/>
            <a:r>
              <a:rPr lang="en-US" altLang="zh-CN" sz="2400">
                <a:latin typeface="Calibri" panose="020F0502020204030204" charset="0"/>
                <a:ea typeface="等线" charset="-122"/>
              </a:rPr>
              <a:t>Objective Function</a:t>
            </a:r>
            <a:endParaRPr lang="zh-CN" altLang="en-US" sz="2400">
              <a:latin typeface="Calibri" panose="020F0502020204030204" charset="0"/>
              <a:ea typeface="等线" charset="-122"/>
            </a:endParaRPr>
          </a:p>
        </p:txBody>
      </p:sp>
      <p:pic>
        <p:nvPicPr>
          <p:cNvPr id="11268" name="图片 4"/>
          <p:cNvPicPr>
            <a:picLocks noChangeAspect="1"/>
          </p:cNvPicPr>
          <p:nvPr/>
        </p:nvPicPr>
        <p:blipFill>
          <a:blip r:embed="rId4"/>
          <a:stretch>
            <a:fillRect/>
          </a:stretch>
        </p:blipFill>
        <p:spPr>
          <a:xfrm>
            <a:off x="3089275" y="3035300"/>
            <a:ext cx="2965450" cy="641350"/>
          </a:xfrm>
          <a:prstGeom prst="rect">
            <a:avLst/>
          </a:prstGeom>
          <a:noFill/>
          <a:ln w="9525">
            <a:noFill/>
          </a:ln>
        </p:spPr>
      </p:pic>
      <p:pic>
        <p:nvPicPr>
          <p:cNvPr id="11269" name="图片 5"/>
          <p:cNvPicPr>
            <a:picLocks noChangeAspect="1"/>
          </p:cNvPicPr>
          <p:nvPr/>
        </p:nvPicPr>
        <p:blipFill>
          <a:blip r:embed="rId5"/>
          <a:stretch>
            <a:fillRect/>
          </a:stretch>
        </p:blipFill>
        <p:spPr>
          <a:xfrm>
            <a:off x="2733675" y="4259263"/>
            <a:ext cx="3716338" cy="642937"/>
          </a:xfrm>
          <a:prstGeom prst="rect">
            <a:avLst/>
          </a:prstGeom>
          <a:noFill/>
          <a:ln w="9525">
            <a:noFill/>
          </a:ln>
        </p:spPr>
      </p:pic>
      <p:pic>
        <p:nvPicPr>
          <p:cNvPr id="11270" name="图片 6"/>
          <p:cNvPicPr>
            <a:picLocks noChangeAspect="1"/>
          </p:cNvPicPr>
          <p:nvPr/>
        </p:nvPicPr>
        <p:blipFill>
          <a:blip r:embed="rId6"/>
          <a:stretch>
            <a:fillRect/>
          </a:stretch>
        </p:blipFill>
        <p:spPr>
          <a:xfrm>
            <a:off x="2535238" y="5524500"/>
            <a:ext cx="4160837" cy="669925"/>
          </a:xfrm>
          <a:prstGeom prst="rect">
            <a:avLst/>
          </a:prstGeom>
          <a:noFill/>
          <a:ln w="9525">
            <a:noFill/>
          </a:ln>
        </p:spPr>
      </p:pic>
      <p:sp>
        <p:nvSpPr>
          <p:cNvPr id="11271" name="下箭头 7"/>
          <p:cNvSpPr/>
          <p:nvPr/>
        </p:nvSpPr>
        <p:spPr>
          <a:xfrm>
            <a:off x="4184650" y="3705225"/>
            <a:ext cx="774700" cy="566738"/>
          </a:xfrm>
          <a:prstGeom prst="downArrow">
            <a:avLst>
              <a:gd name="adj1" fmla="val 50000"/>
              <a:gd name="adj2" fmla="val 50000"/>
            </a:avLst>
          </a:prstGeom>
          <a:gradFill rotWithShape="1">
            <a:gsLst>
              <a:gs pos="0">
                <a:srgbClr val="71A6DB">
                  <a:alpha val="100000"/>
                </a:srgbClr>
              </a:gs>
              <a:gs pos="50000">
                <a:srgbClr val="559BDB">
                  <a:alpha val="100000"/>
                </a:srgbClr>
              </a:gs>
              <a:gs pos="100000">
                <a:srgbClr val="438AC9">
                  <a:alpha val="100000"/>
                </a:srgbClr>
              </a:gs>
            </a:gsLst>
            <a:lin ang="5400000"/>
            <a:tileRect/>
          </a:gradFill>
          <a:ln w="9525">
            <a:noFill/>
          </a:ln>
          <a:effectLst>
            <a:outerShdw dist="19050" dir="5400000" algn="ctr" rotWithShape="0">
              <a:srgbClr val="808080">
                <a:alpha val="62999"/>
              </a:srgbClr>
            </a:outerShdw>
          </a:effectLst>
        </p:spPr>
        <p:txBody>
          <a:bodyPr anchor="ctr"/>
          <a:lstStyle/>
          <a:p>
            <a:pPr algn="ctr"/>
            <a:endParaRPr lang="zh-CN" altLang="en-US" dirty="0">
              <a:solidFill>
                <a:srgbClr val="FFFFFF"/>
              </a:solidFill>
              <a:latin typeface="Calibri" panose="020F0502020204030204" charset="0"/>
              <a:ea typeface="等线" charset="-122"/>
            </a:endParaRPr>
          </a:p>
        </p:txBody>
      </p:sp>
      <p:sp>
        <p:nvSpPr>
          <p:cNvPr id="11272" name="下箭头 8"/>
          <p:cNvSpPr/>
          <p:nvPr/>
        </p:nvSpPr>
        <p:spPr>
          <a:xfrm>
            <a:off x="4184650" y="4956175"/>
            <a:ext cx="774700" cy="568325"/>
          </a:xfrm>
          <a:prstGeom prst="downArrow">
            <a:avLst>
              <a:gd name="adj1" fmla="val 50000"/>
              <a:gd name="adj2" fmla="val 50000"/>
            </a:avLst>
          </a:prstGeom>
          <a:gradFill rotWithShape="1">
            <a:gsLst>
              <a:gs pos="0">
                <a:srgbClr val="71A6DB">
                  <a:alpha val="100000"/>
                </a:srgbClr>
              </a:gs>
              <a:gs pos="50000">
                <a:srgbClr val="559BDB">
                  <a:alpha val="100000"/>
                </a:srgbClr>
              </a:gs>
              <a:gs pos="100000">
                <a:srgbClr val="438AC9">
                  <a:alpha val="100000"/>
                </a:srgbClr>
              </a:gs>
            </a:gsLst>
            <a:lin ang="5400000"/>
            <a:tileRect/>
          </a:gradFill>
          <a:ln w="9525">
            <a:noFill/>
          </a:ln>
          <a:effectLst>
            <a:outerShdw dist="19050" dir="5400000" algn="ctr" rotWithShape="0">
              <a:srgbClr val="808080">
                <a:alpha val="62999"/>
              </a:srgbClr>
            </a:outerShdw>
          </a:effectLst>
        </p:spPr>
        <p:txBody>
          <a:bodyPr anchor="ctr"/>
          <a:lstStyle/>
          <a:p>
            <a:pPr algn="ctr"/>
            <a:endParaRPr lang="zh-CN" altLang="en-US" dirty="0">
              <a:solidFill>
                <a:srgbClr val="FFFFFF"/>
              </a:solidFill>
              <a:latin typeface="Calibri" panose="020F0502020204030204" charset="0"/>
              <a:ea typeface="等线" charset="-122"/>
            </a:endParaRPr>
          </a:p>
        </p:txBody>
      </p:sp>
      <p:sp>
        <p:nvSpPr>
          <p:cNvPr id="10" name="矩形 9"/>
          <p:cNvSpPr/>
          <p:nvPr/>
        </p:nvSpPr>
        <p:spPr>
          <a:xfrm>
            <a:off x="1801813" y="1684338"/>
            <a:ext cx="5540375" cy="11493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文本框 10"/>
          <p:cNvSpPr txBox="1">
            <a:spLocks noRot="1" noChangeAspect="1" noMove="1" noResize="1" noEditPoints="1" noAdjustHandles="1" noChangeArrowheads="1" noChangeShapeType="1" noTextEdit="1"/>
          </p:cNvSpPr>
          <p:nvPr/>
        </p:nvSpPr>
        <p:spPr>
          <a:xfrm>
            <a:off x="554187" y="3090596"/>
            <a:ext cx="2292924" cy="461665"/>
          </a:xfrm>
          <a:prstGeom prst="rect">
            <a:avLst/>
          </a:prstGeom>
          <a:blipFill rotWithShape="1">
            <a:blip r:embed="rId7"/>
            <a:stretch>
              <a:fillRect/>
            </a:stretch>
          </a:blipFill>
        </p:spPr>
        <p:txBody>
          <a:bodyPr/>
          <a:lstStyle/>
          <a:p>
            <a:r>
              <a:rPr lang="zh-CN" altLang="en-US">
                <a:noFill/>
              </a:rPr>
              <a:t> </a:t>
            </a:r>
          </a:p>
        </p:txBody>
      </p:sp>
      <p:sp>
        <p:nvSpPr>
          <p:cNvPr id="11275" name="文本框 11"/>
          <p:cNvSpPr txBox="1"/>
          <p:nvPr/>
        </p:nvSpPr>
        <p:spPr>
          <a:xfrm>
            <a:off x="166688" y="4341813"/>
            <a:ext cx="2438400" cy="461962"/>
          </a:xfrm>
          <a:prstGeom prst="rect">
            <a:avLst/>
          </a:prstGeom>
          <a:noFill/>
          <a:ln w="9525">
            <a:noFill/>
          </a:ln>
        </p:spPr>
        <p:txBody>
          <a:bodyPr>
            <a:spAutoFit/>
          </a:bodyPr>
          <a:lstStyle/>
          <a:p>
            <a:pPr algn="ctr"/>
            <a:r>
              <a:rPr lang="en-US" altLang="zh-CN" sz="2400" err="1">
                <a:latin typeface="Calibri" panose="020F0502020204030204" charset="0"/>
                <a:ea typeface="等线" charset="-122"/>
              </a:rPr>
              <a:t>Orthogonalization</a:t>
            </a:r>
            <a:endParaRPr lang="zh-CN" altLang="en-US" sz="2400">
              <a:latin typeface="Calibri" panose="020F0502020204030204" charset="0"/>
              <a:ea typeface="等线" charset="-122"/>
            </a:endParaRPr>
          </a:p>
        </p:txBody>
      </p:sp>
      <p:pic>
        <p:nvPicPr>
          <p:cNvPr id="11276" name="图片 12"/>
          <p:cNvPicPr>
            <a:picLocks noChangeAspect="1"/>
          </p:cNvPicPr>
          <p:nvPr/>
        </p:nvPicPr>
        <p:blipFill>
          <a:blip r:embed="rId8"/>
          <a:stretch>
            <a:fillRect/>
          </a:stretch>
        </p:blipFill>
        <p:spPr>
          <a:xfrm>
            <a:off x="4664075" y="2128838"/>
            <a:ext cx="2525713" cy="530225"/>
          </a:xfrm>
          <a:prstGeom prst="rect">
            <a:avLst/>
          </a:prstGeom>
          <a:noFill/>
          <a:ln w="9525">
            <a:noFill/>
          </a:ln>
        </p:spPr>
      </p:pic>
      <p:sp>
        <p:nvSpPr>
          <p:cNvPr id="14" name="矩形 13"/>
          <p:cNvSpPr/>
          <p:nvPr/>
        </p:nvSpPr>
        <p:spPr>
          <a:xfrm>
            <a:off x="5564188" y="3090863"/>
            <a:ext cx="327025" cy="4619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文本框 14"/>
          <p:cNvSpPr txBox="1">
            <a:spLocks noRot="1" noChangeAspect="1" noMove="1" noResize="1" noEditPoints="1" noAdjustHandles="1" noChangeArrowheads="1" noChangeShapeType="1" noTextEdit="1"/>
          </p:cNvSpPr>
          <p:nvPr/>
        </p:nvSpPr>
        <p:spPr>
          <a:xfrm>
            <a:off x="6463590" y="2998262"/>
            <a:ext cx="2066060" cy="646331"/>
          </a:xfrm>
          <a:prstGeom prst="rect">
            <a:avLst/>
          </a:prstGeom>
          <a:blipFill rotWithShape="1">
            <a:blip r:embed="rId9"/>
            <a:stretch>
              <a:fillRect/>
            </a:stretch>
          </a:blipFill>
          <a:ln w="19050">
            <a:solidFill>
              <a:srgbClr val="FF0000"/>
            </a:solidFill>
          </a:ln>
        </p:spPr>
        <p:txBody>
          <a:bodyPr/>
          <a:lstStyle/>
          <a:p>
            <a:r>
              <a:rPr lang="zh-CN" altLang="en-US">
                <a:noFill/>
              </a:rPr>
              <a:t> </a:t>
            </a:r>
          </a:p>
        </p:txBody>
      </p:sp>
      <p:cxnSp>
        <p:nvCxnSpPr>
          <p:cNvPr id="17" name="直接箭头连接符 16"/>
          <p:cNvCxnSpPr>
            <a:stCxn id="14" idx="3"/>
            <a:endCxn id="15" idx="1"/>
          </p:cNvCxnSpPr>
          <p:nvPr/>
        </p:nvCxnSpPr>
        <p:spPr>
          <a:xfrm flipV="1">
            <a:off x="5891213" y="3321050"/>
            <a:ext cx="57308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lstStyle/>
          <a:p>
            <a:r>
              <a:rPr lang="en-US" altLang="zh-CN">
                <a:latin typeface="Calibri" panose="020F0502020204030204" charset="0"/>
                <a:ea typeface="等线 Light" charset="-122"/>
              </a:rPr>
              <a:t>w-</a:t>
            </a:r>
            <a:r>
              <a:rPr lang="en-US" altLang="zh-CN" err="1">
                <a:latin typeface="Calibri" panose="020F0502020204030204" charset="0"/>
                <a:ea typeface="等线 Light" charset="-122"/>
              </a:rPr>
              <a:t>Subproblem</a:t>
            </a:r>
            <a:r>
              <a:rPr lang="en-US" altLang="zh-CN">
                <a:latin typeface="Calibri" panose="020F0502020204030204" charset="0"/>
                <a:ea typeface="等线 Light" charset="-122"/>
              </a:rPr>
              <a:t> for Bias</a:t>
            </a:r>
            <a:endParaRPr lang="zh-CN" altLang="en-US">
              <a:latin typeface="Calibri" panose="020F0502020204030204" charset="0"/>
              <a:ea typeface="等线 Light" charset="-122"/>
            </a:endParaRPr>
          </a:p>
        </p:txBody>
      </p:sp>
      <p:pic>
        <p:nvPicPr>
          <p:cNvPr id="12290" name="图片 2"/>
          <p:cNvPicPr>
            <a:picLocks noChangeAspect="1"/>
          </p:cNvPicPr>
          <p:nvPr/>
        </p:nvPicPr>
        <p:blipFill>
          <a:blip r:embed="rId3"/>
          <a:stretch>
            <a:fillRect/>
          </a:stretch>
        </p:blipFill>
        <p:spPr>
          <a:xfrm>
            <a:off x="1098550" y="2152650"/>
            <a:ext cx="6946900" cy="687388"/>
          </a:xfrm>
          <a:prstGeom prst="rect">
            <a:avLst/>
          </a:prstGeom>
          <a:noFill/>
          <a:ln w="9525">
            <a:noFill/>
          </a:ln>
        </p:spPr>
      </p:pic>
      <p:sp>
        <p:nvSpPr>
          <p:cNvPr id="12291" name="文本框 3"/>
          <p:cNvSpPr txBox="1"/>
          <p:nvPr/>
        </p:nvSpPr>
        <p:spPr>
          <a:xfrm>
            <a:off x="2693988" y="1690688"/>
            <a:ext cx="3756025" cy="461962"/>
          </a:xfrm>
          <a:prstGeom prst="rect">
            <a:avLst/>
          </a:prstGeom>
          <a:noFill/>
          <a:ln w="9525">
            <a:noFill/>
          </a:ln>
        </p:spPr>
        <p:txBody>
          <a:bodyPr>
            <a:spAutoFit/>
          </a:bodyPr>
          <a:lstStyle/>
          <a:p>
            <a:pPr algn="ctr"/>
            <a:r>
              <a:rPr lang="en-US" altLang="zh-CN" sz="2400">
                <a:latin typeface="Calibri" panose="020F0502020204030204" charset="0"/>
                <a:ea typeface="等线" charset="-122"/>
              </a:rPr>
              <a:t>Objective Function</a:t>
            </a:r>
            <a:endParaRPr lang="zh-CN" altLang="en-US" sz="2400">
              <a:latin typeface="Calibri" panose="020F0502020204030204" charset="0"/>
              <a:ea typeface="等线" charset="-122"/>
            </a:endParaRPr>
          </a:p>
        </p:txBody>
      </p:sp>
      <p:sp>
        <p:nvSpPr>
          <p:cNvPr id="6" name="矩形 5"/>
          <p:cNvSpPr/>
          <p:nvPr/>
        </p:nvSpPr>
        <p:spPr>
          <a:xfrm>
            <a:off x="941388" y="1690688"/>
            <a:ext cx="7104063" cy="1246188"/>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293" name="文本框 6"/>
          <p:cNvSpPr txBox="1"/>
          <p:nvPr/>
        </p:nvSpPr>
        <p:spPr>
          <a:xfrm>
            <a:off x="1597025" y="3244850"/>
            <a:ext cx="5949950" cy="831850"/>
          </a:xfrm>
          <a:prstGeom prst="rect">
            <a:avLst/>
          </a:prstGeom>
          <a:noFill/>
          <a:ln w="9525">
            <a:noFill/>
          </a:ln>
        </p:spPr>
        <p:txBody>
          <a:bodyPr>
            <a:spAutoFit/>
          </a:bodyPr>
          <a:lstStyle/>
          <a:p>
            <a:pPr algn="ctr"/>
            <a:r>
              <a:rPr lang="en-US" altLang="zh-CN" sz="2400">
                <a:latin typeface="Calibri" panose="020F0502020204030204" charset="0"/>
                <a:ea typeface="等线" charset="-122"/>
              </a:rPr>
              <a:t>It is the standard multivariate linear regression problem, use</a:t>
            </a:r>
            <a:r>
              <a:rPr lang="en-US" altLang="zh-CN" sz="2400">
                <a:solidFill>
                  <a:srgbClr val="0070C0"/>
                </a:solidFill>
                <a:latin typeface="Calibri" panose="020F0502020204030204" charset="0"/>
                <a:ea typeface="等线" charset="-122"/>
              </a:rPr>
              <a:t> Coordinate Descent algorithm</a:t>
            </a:r>
            <a:endParaRPr lang="zh-CN" altLang="en-US" sz="2400">
              <a:solidFill>
                <a:srgbClr val="0070C0"/>
              </a:solidFill>
              <a:latin typeface="Calibri" panose="020F0502020204030204" charset="0"/>
              <a:ea typeface="等线" charset="-122"/>
            </a:endParaRPr>
          </a:p>
        </p:txBody>
      </p:sp>
      <p:pic>
        <p:nvPicPr>
          <p:cNvPr id="12294" name="图片 7"/>
          <p:cNvPicPr>
            <a:picLocks noChangeAspect="1"/>
          </p:cNvPicPr>
          <p:nvPr/>
        </p:nvPicPr>
        <p:blipFill>
          <a:blip r:embed="rId4"/>
          <a:stretch>
            <a:fillRect/>
          </a:stretch>
        </p:blipFill>
        <p:spPr>
          <a:xfrm>
            <a:off x="3349625" y="4076700"/>
            <a:ext cx="2444750" cy="183197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lstStyle/>
          <a:p>
            <a:r>
              <a:rPr lang="en-US" altLang="zh-CN">
                <a:latin typeface="Calibri" panose="020F0502020204030204" charset="0"/>
                <a:ea typeface="等线 Light" charset="-122"/>
              </a:rPr>
              <a:t>Experiment Settings</a:t>
            </a:r>
            <a:endParaRPr lang="zh-CN" altLang="en-US">
              <a:latin typeface="Calibri" panose="020F0502020204030204" charset="0"/>
              <a:ea typeface="等线 Light" charset="-122"/>
            </a:endParaRPr>
          </a:p>
        </p:txBody>
      </p:sp>
      <p:sp>
        <p:nvSpPr>
          <p:cNvPr id="13314" name="内容占位符 2"/>
          <p:cNvSpPr>
            <a:spLocks noGrp="1"/>
          </p:cNvSpPr>
          <p:nvPr>
            <p:ph idx="1"/>
          </p:nvPr>
        </p:nvSpPr>
        <p:spPr>
          <a:ln/>
        </p:spPr>
        <p:txBody>
          <a:bodyPr vert="horz" wrap="square" lIns="91440" tIns="45720" rIns="91440" bIns="45720" anchor="t"/>
          <a:lstStyle/>
          <a:p>
            <a:r>
              <a:rPr lang="en-US" altLang="zh-CN">
                <a:ea typeface="等线" charset="-122"/>
              </a:rPr>
              <a:t>Datasets:</a:t>
            </a:r>
          </a:p>
          <a:p>
            <a:endParaRPr lang="en-US" altLang="zh-CN">
              <a:ea typeface="等线" charset="-122"/>
            </a:endParaRPr>
          </a:p>
          <a:p>
            <a:endParaRPr lang="en-US" altLang="zh-CN">
              <a:ea typeface="等线" charset="-122"/>
            </a:endParaRPr>
          </a:p>
          <a:p>
            <a:endParaRPr lang="en-US" altLang="zh-CN">
              <a:ea typeface="等线" charset="-122"/>
            </a:endParaRPr>
          </a:p>
          <a:p>
            <a:r>
              <a:rPr lang="en-US" altLang="zh-CN">
                <a:ea typeface="等线" charset="-122"/>
              </a:rPr>
              <a:t>Split: randomly split 50% training and 50% testing </a:t>
            </a:r>
            <a:r>
              <a:rPr lang="en-US" altLang="zh-CN" sz="2000">
                <a:solidFill>
                  <a:srgbClr val="0070C0"/>
                </a:solidFill>
                <a:ea typeface="等线" charset="-122"/>
              </a:rPr>
              <a:t>move items in the testing set that haven’t occurred in the training set to the training set.</a:t>
            </a:r>
          </a:p>
          <a:p>
            <a:r>
              <a:rPr lang="en-US" altLang="zh-CN">
                <a:ea typeface="等线" charset="-122"/>
              </a:rPr>
              <a:t>Evaluation Protocol: </a:t>
            </a:r>
            <a:r>
              <a:rPr lang="en-US" altLang="zh-CN" sz="2400">
                <a:ea typeface="等线" charset="-122"/>
              </a:rPr>
              <a:t>rank the testing items of a user and evaluate the ranked list with </a:t>
            </a:r>
            <a:r>
              <a:rPr lang="en-US" altLang="zh-CN">
                <a:solidFill>
                  <a:srgbClr val="0070C0"/>
                </a:solidFill>
                <a:ea typeface="等线" charset="-122"/>
              </a:rPr>
              <a:t>NDCG@K</a:t>
            </a:r>
            <a:endParaRPr lang="zh-CN" altLang="en-US">
              <a:solidFill>
                <a:srgbClr val="0070C0"/>
              </a:solidFill>
              <a:ea typeface="等线" charset="-122"/>
            </a:endParaRPr>
          </a:p>
        </p:txBody>
      </p:sp>
      <p:graphicFrame>
        <p:nvGraphicFramePr>
          <p:cNvPr id="13315" name="表格 13314"/>
          <p:cNvGraphicFramePr/>
          <p:nvPr/>
        </p:nvGraphicFramePr>
        <p:xfrm>
          <a:off x="1212850" y="2351088"/>
          <a:ext cx="6718300" cy="1358900"/>
        </p:xfrm>
        <a:graphic>
          <a:graphicData uri="http://schemas.openxmlformats.org/drawingml/2006/table">
            <a:tbl>
              <a:tblPr/>
              <a:tblGrid>
                <a:gridCol w="1343025">
                  <a:extLst>
                    <a:ext uri="{9D8B030D-6E8A-4147-A177-3AD203B41FA5}">
                      <a16:colId xmlns:a16="http://schemas.microsoft.com/office/drawing/2014/main" val="20000"/>
                    </a:ext>
                  </a:extLst>
                </a:gridCol>
                <a:gridCol w="1344613">
                  <a:extLst>
                    <a:ext uri="{9D8B030D-6E8A-4147-A177-3AD203B41FA5}">
                      <a16:colId xmlns:a16="http://schemas.microsoft.com/office/drawing/2014/main" val="20001"/>
                    </a:ext>
                  </a:extLst>
                </a:gridCol>
                <a:gridCol w="1343025">
                  <a:extLst>
                    <a:ext uri="{9D8B030D-6E8A-4147-A177-3AD203B41FA5}">
                      <a16:colId xmlns:a16="http://schemas.microsoft.com/office/drawing/2014/main" val="20002"/>
                    </a:ext>
                  </a:extLst>
                </a:gridCol>
                <a:gridCol w="1344612">
                  <a:extLst>
                    <a:ext uri="{9D8B030D-6E8A-4147-A177-3AD203B41FA5}">
                      <a16:colId xmlns:a16="http://schemas.microsoft.com/office/drawing/2014/main" val="20003"/>
                    </a:ext>
                  </a:extLst>
                </a:gridCol>
                <a:gridCol w="1343025">
                  <a:extLst>
                    <a:ext uri="{9D8B030D-6E8A-4147-A177-3AD203B41FA5}">
                      <a16:colId xmlns:a16="http://schemas.microsoft.com/office/drawing/2014/main" val="20004"/>
                    </a:ext>
                  </a:extLst>
                </a:gridCol>
              </a:tblGrid>
              <a:tr h="452438">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5pPr>
                    </a:lstStyle>
                    <a:p>
                      <a:pPr lvl="0" algn="ctr" defTabSz="914400">
                        <a:buNone/>
                      </a:pPr>
                      <a:r>
                        <a:rPr lang="en-US" altLang="zh-CN" sz="2000" b="1">
                          <a:solidFill>
                            <a:srgbClr val="FFFFFF"/>
                          </a:solidFill>
                          <a:latin typeface="Calibri" panose="020F0502020204030204" charset="0"/>
                          <a:ea typeface="等线" charset="-122"/>
                        </a:rPr>
                        <a:t>Datasets</a:t>
                      </a:r>
                      <a:endParaRPr lang="zh-CN" altLang="en-US" sz="2000" b="1">
                        <a:solidFill>
                          <a:srgbClr val="FFFFFF"/>
                        </a:solidFill>
                        <a:latin typeface="Calibri" panose="020F0502020204030204" charset="0"/>
                        <a:ea typeface="等线" charset="-122"/>
                      </a:endParaRPr>
                    </a:p>
                  </a:txBody>
                  <a:tcPr>
                    <a:lnL w="12700" cap="flat" cmpd="sng">
                      <a:solidFill>
                        <a:schemeClr val="tx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tx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5pPr>
                    </a:lstStyle>
                    <a:p>
                      <a:pPr lvl="0" algn="ctr" defTabSz="914400">
                        <a:buNone/>
                      </a:pPr>
                      <a:r>
                        <a:rPr lang="en-US" altLang="zh-CN" sz="2000" b="1">
                          <a:solidFill>
                            <a:srgbClr val="FFFFFF"/>
                          </a:solidFill>
                          <a:latin typeface="Calibri" panose="020F0502020204030204" charset="0"/>
                          <a:ea typeface="等线" charset="-122"/>
                        </a:rPr>
                        <a:t>#users</a:t>
                      </a:r>
                      <a:endParaRPr lang="zh-CN" altLang="en-US" sz="2000" b="1">
                        <a:solidFill>
                          <a:srgbClr val="FFFFFF"/>
                        </a:solidFill>
                        <a:latin typeface="Calibri" panose="020F0502020204030204" charset="0"/>
                        <a:ea typeface="等线"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tx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5pPr>
                    </a:lstStyle>
                    <a:p>
                      <a:pPr lvl="0" algn="ctr" defTabSz="914400">
                        <a:buNone/>
                      </a:pPr>
                      <a:r>
                        <a:rPr lang="en-US" altLang="zh-CN" sz="2000" b="1">
                          <a:solidFill>
                            <a:srgbClr val="FFFFFF"/>
                          </a:solidFill>
                          <a:latin typeface="Calibri" panose="020F0502020204030204" charset="0"/>
                          <a:ea typeface="等线" charset="-122"/>
                        </a:rPr>
                        <a:t>#items</a:t>
                      </a:r>
                      <a:endParaRPr lang="zh-CN" altLang="en-US" sz="2000" b="1">
                        <a:solidFill>
                          <a:srgbClr val="FFFFFF"/>
                        </a:solidFill>
                        <a:latin typeface="Calibri" panose="020F0502020204030204" charset="0"/>
                        <a:ea typeface="等线"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tx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5pPr>
                    </a:lstStyle>
                    <a:p>
                      <a:pPr lvl="0" algn="ctr" defTabSz="914400">
                        <a:buNone/>
                      </a:pPr>
                      <a:r>
                        <a:rPr lang="en-US" altLang="zh-CN" sz="2000" b="1">
                          <a:solidFill>
                            <a:srgbClr val="FFFFFF"/>
                          </a:solidFill>
                          <a:latin typeface="Calibri" panose="020F0502020204030204" charset="0"/>
                          <a:ea typeface="等线" charset="-122"/>
                        </a:rPr>
                        <a:t>#ratings</a:t>
                      </a:r>
                      <a:endParaRPr lang="zh-CN" altLang="en-US" sz="2000" b="1">
                        <a:solidFill>
                          <a:srgbClr val="FFFFFF"/>
                        </a:solidFill>
                        <a:latin typeface="Calibri" panose="020F0502020204030204" charset="0"/>
                        <a:ea typeface="等线"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tx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5pPr>
                    </a:lstStyle>
                    <a:p>
                      <a:pPr lvl="0" algn="ctr" defTabSz="914400">
                        <a:buNone/>
                      </a:pPr>
                      <a:r>
                        <a:rPr lang="en-US" altLang="zh-CN" sz="2000" b="1">
                          <a:solidFill>
                            <a:srgbClr val="FFFFFF"/>
                          </a:solidFill>
                          <a:latin typeface="Calibri" panose="020F0502020204030204" charset="0"/>
                          <a:ea typeface="等线" charset="-122"/>
                        </a:rPr>
                        <a:t>Density</a:t>
                      </a:r>
                      <a:endParaRPr lang="zh-CN" altLang="en-US" sz="2000" b="1">
                        <a:solidFill>
                          <a:srgbClr val="FFFFFF"/>
                        </a:solidFill>
                        <a:latin typeface="Calibri" panose="020F0502020204030204" charset="0"/>
                        <a:ea typeface="等线" charset="-122"/>
                      </a:endParaRPr>
                    </a:p>
                  </a:txBody>
                  <a:tcPr>
                    <a:lnL w="12700" cap="flat" cmpd="sng">
                      <a:solidFill>
                        <a:schemeClr val="bg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54025">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5pPr>
                    </a:lstStyle>
                    <a:p>
                      <a:pPr lvl="0" algn="ctr" defTabSz="914400">
                        <a:buNone/>
                      </a:pPr>
                      <a:r>
                        <a:rPr lang="en-US" altLang="zh-CN" sz="2000">
                          <a:solidFill>
                            <a:srgbClr val="000000"/>
                          </a:solidFill>
                          <a:latin typeface="Calibri" panose="020F0502020204030204" charset="0"/>
                          <a:ea typeface="等线" charset="-122"/>
                        </a:rPr>
                        <a:t>Yelp</a:t>
                      </a:r>
                      <a:endParaRPr lang="zh-CN" altLang="en-US" sz="2000">
                        <a:solidFill>
                          <a:srgbClr val="000000"/>
                        </a:solidFill>
                        <a:latin typeface="Calibri" panose="020F0502020204030204" charset="0"/>
                        <a:ea typeface="等线" charset="-122"/>
                      </a:endParaRPr>
                    </a:p>
                  </a:txBody>
                  <a:tcPr>
                    <a:lnL w="12700" cap="flat" cmpd="sng">
                      <a:solidFill>
                        <a:schemeClr val="tx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2DEE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5pPr>
                    </a:lstStyle>
                    <a:p>
                      <a:pPr lvl="0" algn="ctr" defTabSz="914400">
                        <a:buNone/>
                      </a:pPr>
                      <a:r>
                        <a:rPr lang="en-US" altLang="zh-CN" sz="2000">
                          <a:solidFill>
                            <a:srgbClr val="000000"/>
                          </a:solidFill>
                          <a:latin typeface="Calibri" panose="020F0502020204030204" charset="0"/>
                          <a:ea typeface="等线" charset="-122"/>
                        </a:rPr>
                        <a:t>13,679</a:t>
                      </a:r>
                      <a:endParaRPr lang="zh-CN" altLang="en-US" sz="2000">
                        <a:solidFill>
                          <a:srgbClr val="000000"/>
                        </a:solidFill>
                        <a:latin typeface="Calibri" panose="020F0502020204030204" charset="0"/>
                        <a:ea typeface="等线"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2DEE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5pPr>
                    </a:lstStyle>
                    <a:p>
                      <a:pPr lvl="0" algn="ctr" defTabSz="914400">
                        <a:buNone/>
                      </a:pPr>
                      <a:r>
                        <a:rPr lang="en-US" altLang="zh-CN" sz="2000">
                          <a:solidFill>
                            <a:srgbClr val="000000"/>
                          </a:solidFill>
                          <a:latin typeface="Calibri" panose="020F0502020204030204" charset="0"/>
                          <a:ea typeface="等线" charset="-122"/>
                        </a:rPr>
                        <a:t>12,922</a:t>
                      </a:r>
                      <a:endParaRPr lang="zh-CN" altLang="en-US" sz="2000">
                        <a:solidFill>
                          <a:srgbClr val="000000"/>
                        </a:solidFill>
                        <a:latin typeface="Calibri" panose="020F0502020204030204" charset="0"/>
                        <a:ea typeface="等线"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2DEE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5pPr>
                    </a:lstStyle>
                    <a:p>
                      <a:pPr lvl="0" algn="ctr" defTabSz="914400">
                        <a:buNone/>
                      </a:pPr>
                      <a:r>
                        <a:rPr lang="en-US" altLang="zh-CN" sz="2000">
                          <a:solidFill>
                            <a:srgbClr val="000000"/>
                          </a:solidFill>
                          <a:latin typeface="Calibri" panose="020F0502020204030204" charset="0"/>
                          <a:ea typeface="等线" charset="-122"/>
                        </a:rPr>
                        <a:t>640,143</a:t>
                      </a:r>
                      <a:endParaRPr lang="zh-CN" altLang="en-US" sz="2000">
                        <a:solidFill>
                          <a:srgbClr val="000000"/>
                        </a:solidFill>
                        <a:latin typeface="Calibri" panose="020F0502020204030204" charset="0"/>
                        <a:ea typeface="等线"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2DEE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5pPr>
                    </a:lstStyle>
                    <a:p>
                      <a:pPr lvl="0" algn="ctr" defTabSz="914400">
                        <a:buNone/>
                      </a:pPr>
                      <a:r>
                        <a:rPr lang="en-US" altLang="zh-CN" sz="2000">
                          <a:solidFill>
                            <a:srgbClr val="000000"/>
                          </a:solidFill>
                          <a:latin typeface="Calibri" panose="020F0502020204030204" charset="0"/>
                          <a:ea typeface="等线" charset="-122"/>
                        </a:rPr>
                        <a:t>0.36%</a:t>
                      </a:r>
                      <a:endParaRPr lang="zh-CN" altLang="en-US" sz="2000">
                        <a:solidFill>
                          <a:srgbClr val="000000"/>
                        </a:solidFill>
                        <a:latin typeface="Calibri" panose="020F0502020204030204" charset="0"/>
                        <a:ea typeface="等线" charset="-122"/>
                      </a:endParaRPr>
                    </a:p>
                  </a:txBody>
                  <a:tcPr>
                    <a:lnL w="12700" cap="flat" cmpd="sng">
                      <a:solidFill>
                        <a:schemeClr val="bg1"/>
                      </a:solidFill>
                      <a:prstDash val="solid"/>
                      <a:headEnd type="none" w="med" len="med"/>
                      <a:tailEnd type="none" w="med" len="med"/>
                    </a:lnL>
                    <a:lnR w="12700" cap="flat" cmpd="sng">
                      <a:solidFill>
                        <a:schemeClr val="tx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1"/>
                  </a:ext>
                </a:extLst>
              </a:tr>
              <a:tr h="452437">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5pPr>
                    </a:lstStyle>
                    <a:p>
                      <a:pPr lvl="0" algn="ctr" defTabSz="914400">
                        <a:buNone/>
                      </a:pPr>
                      <a:r>
                        <a:rPr lang="en-US" altLang="zh-CN" sz="2000">
                          <a:solidFill>
                            <a:srgbClr val="000000"/>
                          </a:solidFill>
                          <a:latin typeface="Calibri" panose="020F0502020204030204" charset="0"/>
                          <a:ea typeface="等线" charset="-122"/>
                        </a:rPr>
                        <a:t>Amazon</a:t>
                      </a:r>
                      <a:endParaRPr lang="zh-CN" altLang="en-US" sz="2000">
                        <a:solidFill>
                          <a:srgbClr val="000000"/>
                        </a:solidFill>
                        <a:latin typeface="Calibri" panose="020F0502020204030204" charset="0"/>
                        <a:ea typeface="等线" charset="-122"/>
                      </a:endParaRPr>
                    </a:p>
                  </a:txBody>
                  <a:tcPr>
                    <a:lnL w="12700" cap="flat" cmpd="sng">
                      <a:solidFill>
                        <a:schemeClr val="tx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FF7"/>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5pPr>
                    </a:lstStyle>
                    <a:p>
                      <a:pPr lvl="0" algn="ctr" defTabSz="914400">
                        <a:buNone/>
                      </a:pPr>
                      <a:r>
                        <a:rPr lang="en-US" altLang="zh-CN" sz="2000">
                          <a:solidFill>
                            <a:srgbClr val="000000"/>
                          </a:solidFill>
                          <a:latin typeface="Calibri" panose="020F0502020204030204" charset="0"/>
                          <a:ea typeface="等线" charset="-122"/>
                        </a:rPr>
                        <a:t>35,151</a:t>
                      </a:r>
                      <a:endParaRPr lang="zh-CN" altLang="en-US" sz="2000">
                        <a:solidFill>
                          <a:srgbClr val="000000"/>
                        </a:solidFill>
                        <a:latin typeface="Calibri" panose="020F0502020204030204" charset="0"/>
                        <a:ea typeface="等线"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FF7"/>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5pPr>
                    </a:lstStyle>
                    <a:p>
                      <a:pPr lvl="0" algn="ctr" defTabSz="914400">
                        <a:buNone/>
                      </a:pPr>
                      <a:r>
                        <a:rPr lang="en-US" altLang="zh-CN" sz="2000">
                          <a:solidFill>
                            <a:srgbClr val="000000"/>
                          </a:solidFill>
                          <a:latin typeface="Calibri" panose="020F0502020204030204" charset="0"/>
                          <a:ea typeface="等线" charset="-122"/>
                        </a:rPr>
                        <a:t>33,195</a:t>
                      </a:r>
                      <a:endParaRPr lang="zh-CN" altLang="en-US" sz="2000">
                        <a:solidFill>
                          <a:srgbClr val="000000"/>
                        </a:solidFill>
                        <a:latin typeface="Calibri" panose="020F0502020204030204" charset="0"/>
                        <a:ea typeface="等线"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FF7"/>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5pPr>
                    </a:lstStyle>
                    <a:p>
                      <a:pPr lvl="0" algn="ctr" defTabSz="914400">
                        <a:buNone/>
                      </a:pPr>
                      <a:r>
                        <a:rPr lang="en-US" altLang="zh-CN" sz="2000">
                          <a:solidFill>
                            <a:srgbClr val="000000"/>
                          </a:solidFill>
                          <a:latin typeface="Calibri" panose="020F0502020204030204" charset="0"/>
                          <a:ea typeface="等线" charset="-122"/>
                        </a:rPr>
                        <a:t>1,732,060</a:t>
                      </a:r>
                      <a:endParaRPr lang="zh-CN" altLang="en-US" sz="2000">
                        <a:solidFill>
                          <a:srgbClr val="000000"/>
                        </a:solidFill>
                        <a:latin typeface="Calibri" panose="020F0502020204030204" charset="0"/>
                        <a:ea typeface="等线"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FF7"/>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5pPr>
                    </a:lstStyle>
                    <a:p>
                      <a:pPr lvl="0" algn="ctr" defTabSz="914400">
                        <a:buNone/>
                      </a:pPr>
                      <a:r>
                        <a:rPr lang="en-US" altLang="zh-CN" sz="2000">
                          <a:solidFill>
                            <a:srgbClr val="000000"/>
                          </a:solidFill>
                          <a:latin typeface="Calibri" panose="020F0502020204030204" charset="0"/>
                          <a:ea typeface="等线" charset="-122"/>
                        </a:rPr>
                        <a:t>0.15%</a:t>
                      </a:r>
                      <a:endParaRPr lang="zh-CN" altLang="en-US" sz="2000">
                        <a:solidFill>
                          <a:srgbClr val="000000"/>
                        </a:solidFill>
                        <a:latin typeface="Calibri" panose="020F0502020204030204" charset="0"/>
                        <a:ea typeface="等线" charset="-122"/>
                      </a:endParaRPr>
                    </a:p>
                  </a:txBody>
                  <a:tcPr>
                    <a:lnL w="12700" cap="flat" cmpd="sng">
                      <a:solidFill>
                        <a:schemeClr val="bg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lstStyle/>
          <a:p>
            <a:r>
              <a:rPr lang="en-US" altLang="zh-CN">
                <a:latin typeface="Calibri" panose="020F0502020204030204" charset="0"/>
                <a:ea typeface="等线 Light" charset="-122"/>
              </a:rPr>
              <a:t>Compared to the state-of-the-art</a:t>
            </a:r>
            <a:endParaRPr lang="zh-CN" altLang="en-US">
              <a:latin typeface="Calibri" panose="020F0502020204030204" charset="0"/>
              <a:ea typeface="等线 Light" charset="-122"/>
            </a:endParaRPr>
          </a:p>
        </p:txBody>
      </p:sp>
      <p:sp>
        <p:nvSpPr>
          <p:cNvPr id="3" name="内容占位符 2"/>
          <p:cNvSpPr>
            <a:spLocks noGrp="1"/>
          </p:cNvSpPr>
          <p:nvPr>
            <p:ph idx="1"/>
          </p:nvPr>
        </p:nvSpPr>
        <p:spPr/>
        <p:txBody>
          <a:bodyPr vert="horz" lIns="91440" tIns="45720" rIns="91440" bIns="45720" rtlCol="0"/>
          <a:lstStyle/>
          <a:p>
            <a:r>
              <a:rPr lang="en-US" altLang="zh-CN" sz="2400" b="1" err="1">
                <a:ea typeface="等线" charset="-122"/>
              </a:rPr>
              <a:t>libFM</a:t>
            </a:r>
            <a:r>
              <a:rPr lang="en-US" altLang="zh-CN" sz="2400">
                <a:ea typeface="等线" charset="-122"/>
              </a:rPr>
              <a:t>: Factorization Machines with </a:t>
            </a:r>
            <a:r>
              <a:rPr lang="en-US" altLang="zh-CN" sz="2400" b="1" i="1" u="sng" err="1">
                <a:ea typeface="等线" charset="-122"/>
              </a:rPr>
              <a:t>libFM</a:t>
            </a:r>
            <a:r>
              <a:rPr lang="en-US" altLang="zh-CN" sz="2400">
                <a:ea typeface="等线" charset="-122"/>
              </a:rPr>
              <a:t> </a:t>
            </a:r>
            <a:r>
              <a:rPr lang="en-US" altLang="zh-CN" sz="2000">
                <a:ea typeface="等线" charset="-122"/>
              </a:rPr>
              <a:t>[</a:t>
            </a:r>
            <a:r>
              <a:rPr lang="en-US" altLang="zh-CN" sz="2000" err="1">
                <a:ea typeface="等线" charset="-122"/>
              </a:rPr>
              <a:t>Rendle</a:t>
            </a:r>
            <a:r>
              <a:rPr lang="en-US" altLang="zh-CN" sz="2000">
                <a:ea typeface="等线" charset="-122"/>
              </a:rPr>
              <a:t> et al.,TIST’12]</a:t>
            </a:r>
          </a:p>
          <a:p>
            <a:pPr>
              <a:buNone/>
            </a:pPr>
            <a:r>
              <a:rPr lang="en-US" altLang="zh-CN" sz="2400">
                <a:solidFill>
                  <a:srgbClr val="0070C0"/>
                </a:solidFill>
                <a:ea typeface="等线" charset="-122"/>
              </a:rPr>
              <a:t>                </a:t>
            </a:r>
            <a:r>
              <a:rPr lang="en-US" altLang="zh-CN" sz="2400" i="1">
                <a:solidFill>
                  <a:srgbClr val="0070C0"/>
                </a:solidFill>
                <a:ea typeface="等线" charset="-122"/>
              </a:rPr>
              <a:t>original implementation of FM</a:t>
            </a:r>
            <a:endParaRPr lang="en-US" altLang="zh-CN">
              <a:ea typeface="等线" charset="-122"/>
            </a:endParaRPr>
          </a:p>
          <a:p>
            <a:r>
              <a:rPr lang="en-US" altLang="zh-CN" sz="2400" b="1">
                <a:ea typeface="等线" charset="-122"/>
              </a:rPr>
              <a:t>DCF</a:t>
            </a:r>
            <a:r>
              <a:rPr lang="en-US" altLang="zh-CN" sz="2400">
                <a:ea typeface="等线" charset="-122"/>
              </a:rPr>
              <a:t>: </a:t>
            </a:r>
            <a:r>
              <a:rPr lang="en-US" altLang="zh-CN" sz="2400" b="1" i="1" u="sng">
                <a:ea typeface="等线" charset="-122"/>
              </a:rPr>
              <a:t>D</a:t>
            </a:r>
            <a:r>
              <a:rPr lang="en-US" altLang="zh-CN" sz="2400">
                <a:ea typeface="等线" charset="-122"/>
              </a:rPr>
              <a:t>iscrete </a:t>
            </a:r>
            <a:r>
              <a:rPr lang="en-US" altLang="zh-CN" sz="2400" b="1" i="1" u="sng">
                <a:ea typeface="等线" charset="-122"/>
              </a:rPr>
              <a:t>C</a:t>
            </a:r>
            <a:r>
              <a:rPr lang="en-US" altLang="zh-CN" sz="2400">
                <a:ea typeface="等线" charset="-122"/>
              </a:rPr>
              <a:t>ollaborative </a:t>
            </a:r>
            <a:r>
              <a:rPr lang="en-US" altLang="zh-CN" sz="2400" b="1" i="1" u="sng">
                <a:ea typeface="等线" charset="-122"/>
              </a:rPr>
              <a:t>F</a:t>
            </a:r>
            <a:r>
              <a:rPr lang="en-US" altLang="zh-CN" sz="2400">
                <a:ea typeface="等线" charset="-122"/>
              </a:rPr>
              <a:t>iltering </a:t>
            </a:r>
            <a:r>
              <a:rPr lang="en-US" altLang="zh-CN" sz="2000">
                <a:ea typeface="等线" charset="-122"/>
              </a:rPr>
              <a:t>[Zhang et al.,SIGIR’16]</a:t>
            </a:r>
          </a:p>
          <a:p>
            <a:pPr>
              <a:buNone/>
            </a:pPr>
            <a:r>
              <a:rPr lang="en-US" altLang="zh-CN" sz="2400" i="1">
                <a:solidFill>
                  <a:srgbClr val="0070C0"/>
                </a:solidFill>
                <a:ea typeface="等线" charset="-122"/>
              </a:rPr>
              <a:t>            </a:t>
            </a:r>
            <a:r>
              <a:rPr lang="en-US" altLang="zh-CN" sz="2400" i="1" err="1">
                <a:solidFill>
                  <a:srgbClr val="0070C0"/>
                </a:solidFill>
                <a:ea typeface="等线" charset="-122"/>
              </a:rPr>
              <a:t>CF+binarization+direct</a:t>
            </a:r>
            <a:r>
              <a:rPr lang="en-US" altLang="zh-CN" sz="2400" i="1">
                <a:solidFill>
                  <a:srgbClr val="0070C0"/>
                </a:solidFill>
                <a:ea typeface="等线" charset="-122"/>
              </a:rPr>
              <a:t> optimization</a:t>
            </a:r>
          </a:p>
          <a:p>
            <a:r>
              <a:rPr lang="en-US" altLang="zh-CN" sz="2400" b="1">
                <a:ea typeface="等线" charset="-122"/>
              </a:rPr>
              <a:t>DCMF</a:t>
            </a:r>
            <a:r>
              <a:rPr lang="en-US" altLang="zh-CN" sz="2400">
                <a:ea typeface="等线" charset="-122"/>
              </a:rPr>
              <a:t>: </a:t>
            </a:r>
            <a:r>
              <a:rPr lang="en-US" altLang="zh-CN" sz="2400" b="1" i="1" u="sng">
                <a:ea typeface="等线" charset="-122"/>
              </a:rPr>
              <a:t>D</a:t>
            </a:r>
            <a:r>
              <a:rPr lang="en-US" altLang="zh-CN" sz="2400">
                <a:ea typeface="等线" charset="-122"/>
              </a:rPr>
              <a:t>iscrete </a:t>
            </a:r>
            <a:r>
              <a:rPr lang="en-US" altLang="zh-CN" sz="2400" b="1" i="1" u="sng">
                <a:ea typeface="等线" charset="-122"/>
              </a:rPr>
              <a:t>C</a:t>
            </a:r>
            <a:r>
              <a:rPr lang="en-US" altLang="zh-CN" sz="2400">
                <a:ea typeface="等线" charset="-122"/>
              </a:rPr>
              <a:t>ontent-aware </a:t>
            </a:r>
            <a:r>
              <a:rPr lang="en-US" altLang="zh-CN" sz="2400" b="1" i="1" u="sng">
                <a:ea typeface="等线" charset="-122"/>
              </a:rPr>
              <a:t>M</a:t>
            </a:r>
            <a:r>
              <a:rPr lang="en-US" altLang="zh-CN" sz="2400">
                <a:ea typeface="等线" charset="-122"/>
              </a:rPr>
              <a:t>atrix </a:t>
            </a:r>
            <a:r>
              <a:rPr lang="en-US" altLang="zh-CN" sz="2400" b="1" i="1" u="sng">
                <a:ea typeface="等线" charset="-122"/>
              </a:rPr>
              <a:t>F</a:t>
            </a:r>
            <a:r>
              <a:rPr lang="en-US" altLang="zh-CN" sz="2400">
                <a:ea typeface="等线" charset="-122"/>
              </a:rPr>
              <a:t>actorization          </a:t>
            </a:r>
            <a:r>
              <a:rPr lang="en-US" altLang="zh-CN" sz="2000">
                <a:ea typeface="等线" charset="-122"/>
              </a:rPr>
              <a:t>[</a:t>
            </a:r>
            <a:r>
              <a:rPr lang="en-US" altLang="zh-CN" sz="2000" err="1">
                <a:ea typeface="等线" charset="-122"/>
              </a:rPr>
              <a:t>Lian</a:t>
            </a:r>
            <a:r>
              <a:rPr lang="en-US" altLang="zh-CN" sz="2000">
                <a:ea typeface="等线" charset="-122"/>
              </a:rPr>
              <a:t> et al.,KDD’17] </a:t>
            </a:r>
          </a:p>
          <a:p>
            <a:pPr>
              <a:buNone/>
            </a:pPr>
            <a:r>
              <a:rPr lang="en-US" altLang="zh-CN" sz="2400" i="1">
                <a:solidFill>
                  <a:srgbClr val="0070C0"/>
                </a:solidFill>
                <a:ea typeface="等线" charset="-122"/>
              </a:rPr>
              <a:t>                </a:t>
            </a:r>
            <a:r>
              <a:rPr lang="en-US" altLang="zh-CN" sz="2400" i="1" err="1">
                <a:solidFill>
                  <a:srgbClr val="0070C0"/>
                </a:solidFill>
                <a:ea typeface="等线" charset="-122"/>
              </a:rPr>
              <a:t>CF+binarization+direct</a:t>
            </a:r>
            <a:r>
              <a:rPr lang="en-US" altLang="zh-CN" sz="2400" i="1">
                <a:solidFill>
                  <a:srgbClr val="0070C0"/>
                </a:solidFill>
                <a:ea typeface="等线" charset="-122"/>
              </a:rPr>
              <a:t> </a:t>
            </a:r>
            <a:r>
              <a:rPr lang="en-US" altLang="zh-CN" sz="2400" i="1" err="1">
                <a:solidFill>
                  <a:srgbClr val="0070C0"/>
                </a:solidFill>
                <a:ea typeface="等线" charset="-122"/>
              </a:rPr>
              <a:t>optimization+constraint</a:t>
            </a:r>
            <a:endParaRPr lang="en-US" altLang="zh-CN" sz="2400" i="1">
              <a:solidFill>
                <a:srgbClr val="0070C0"/>
              </a:solidFill>
              <a:ea typeface="等线" charset="-122"/>
            </a:endParaRPr>
          </a:p>
          <a:p>
            <a:r>
              <a:rPr lang="en-US" altLang="zh-CN" sz="2400" b="1">
                <a:ea typeface="等线" charset="-122"/>
              </a:rPr>
              <a:t>BCCF</a:t>
            </a:r>
            <a:r>
              <a:rPr lang="en-US" altLang="zh-CN" sz="2400">
                <a:ea typeface="等线" charset="-122"/>
              </a:rPr>
              <a:t>: </a:t>
            </a:r>
            <a:r>
              <a:rPr lang="en-US" altLang="zh-CN" sz="2400" b="1" i="1" u="sng">
                <a:ea typeface="等线" charset="-122"/>
              </a:rPr>
              <a:t>B</a:t>
            </a:r>
            <a:r>
              <a:rPr lang="en-US" altLang="zh-CN" sz="2400">
                <a:ea typeface="等线" charset="-122"/>
              </a:rPr>
              <a:t>inary </a:t>
            </a:r>
            <a:r>
              <a:rPr lang="en-US" altLang="zh-CN" sz="2400" b="1" i="1" u="sng">
                <a:ea typeface="等线" charset="-122"/>
              </a:rPr>
              <a:t>C</a:t>
            </a:r>
            <a:r>
              <a:rPr lang="en-US" altLang="zh-CN" sz="2400">
                <a:ea typeface="等线" charset="-122"/>
              </a:rPr>
              <a:t>ode learning for </a:t>
            </a:r>
            <a:r>
              <a:rPr lang="en-US" altLang="zh-CN" sz="2400" b="1" i="1" u="sng">
                <a:ea typeface="等线" charset="-122"/>
              </a:rPr>
              <a:t>C</a:t>
            </a:r>
            <a:r>
              <a:rPr lang="en-US" altLang="zh-CN" sz="2400">
                <a:ea typeface="等线" charset="-122"/>
              </a:rPr>
              <a:t>ollaborative </a:t>
            </a:r>
            <a:r>
              <a:rPr lang="en-US" altLang="zh-CN" sz="2400" b="1" i="1" u="sng">
                <a:ea typeface="等线" charset="-122"/>
              </a:rPr>
              <a:t>F</a:t>
            </a:r>
            <a:r>
              <a:rPr lang="en-US" altLang="zh-CN" sz="2400">
                <a:ea typeface="等线" charset="-122"/>
              </a:rPr>
              <a:t>iltering </a:t>
            </a:r>
            <a:r>
              <a:rPr lang="en-US" altLang="zh-CN" sz="2000">
                <a:ea typeface="等线" charset="-122"/>
              </a:rPr>
              <a:t>[Zhou&amp;Zha,KDD’12]</a:t>
            </a:r>
          </a:p>
          <a:p>
            <a:pPr>
              <a:buNone/>
            </a:pPr>
            <a:r>
              <a:rPr lang="en-US" altLang="zh-CN" sz="2400" i="1">
                <a:solidFill>
                  <a:srgbClr val="0070C0"/>
                </a:solidFill>
                <a:ea typeface="等线" charset="-122"/>
              </a:rPr>
              <a:t>               </a:t>
            </a:r>
            <a:r>
              <a:rPr lang="en-US" altLang="zh-CN" sz="2400" i="1" err="1">
                <a:solidFill>
                  <a:srgbClr val="0070C0"/>
                </a:solidFill>
                <a:ea typeface="等线" charset="-122"/>
              </a:rPr>
              <a:t>MF+binarization+two-stage</a:t>
            </a:r>
            <a:r>
              <a:rPr lang="en-US" altLang="zh-CN" sz="2400" i="1">
                <a:solidFill>
                  <a:srgbClr val="0070C0"/>
                </a:solidFill>
                <a:ea typeface="等线" charset="-122"/>
              </a:rPr>
              <a:t> optimization</a:t>
            </a:r>
            <a:endParaRPr lang="zh-CN" altLang="en-US" sz="2400">
              <a:ea typeface="等线"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vert="horz" lIns="91440" tIns="45720" rIns="91440" bIns="45720" rtlCol="0" anchor="ctr"/>
          <a:lstStyle/>
          <a:p>
            <a:r>
              <a:rPr lang="en-US" altLang="zh-CN">
                <a:latin typeface="Calibri" panose="020F0502020204030204" charset="0"/>
                <a:ea typeface="等线 Light" charset="-122"/>
              </a:rPr>
              <a:t>Performance Comparison</a:t>
            </a:r>
            <a:endParaRPr lang="zh-CN" altLang="en-US">
              <a:latin typeface="Calibri" panose="020F0502020204030204" charset="0"/>
              <a:ea typeface="等线 Light" charset="-122"/>
            </a:endParaRPr>
          </a:p>
        </p:txBody>
      </p:sp>
      <p:pic>
        <p:nvPicPr>
          <p:cNvPr id="15362" name="图片 1"/>
          <p:cNvPicPr>
            <a:picLocks noChangeAspect="1"/>
          </p:cNvPicPr>
          <p:nvPr/>
        </p:nvPicPr>
        <p:blipFill>
          <a:blip r:embed="rId3"/>
          <a:stretch>
            <a:fillRect/>
          </a:stretch>
        </p:blipFill>
        <p:spPr>
          <a:xfrm>
            <a:off x="395288" y="1808163"/>
            <a:ext cx="8353425" cy="3600450"/>
          </a:xfrm>
          <a:prstGeom prst="rect">
            <a:avLst/>
          </a:prstGeom>
          <a:noFill/>
          <a:ln w="9525">
            <a:noFill/>
          </a:ln>
        </p:spPr>
      </p:pic>
      <p:sp>
        <p:nvSpPr>
          <p:cNvPr id="15363" name="文本框 2"/>
          <p:cNvSpPr txBox="1"/>
          <p:nvPr/>
        </p:nvSpPr>
        <p:spPr>
          <a:xfrm>
            <a:off x="365125" y="5524500"/>
            <a:ext cx="8413750" cy="646113"/>
          </a:xfrm>
          <a:prstGeom prst="rect">
            <a:avLst/>
          </a:prstGeom>
          <a:noFill/>
          <a:ln w="9525">
            <a:noFill/>
          </a:ln>
        </p:spPr>
        <p:txBody>
          <a:bodyPr>
            <a:spAutoFit/>
          </a:bodyPr>
          <a:lstStyle/>
          <a:p>
            <a:pPr algn="ctr"/>
            <a:r>
              <a:rPr lang="en-US" altLang="zh-CN">
                <a:latin typeface="Calibri" panose="020F0502020204030204" charset="0"/>
                <a:ea typeface="等线" charset="-122"/>
              </a:rPr>
              <a:t>In figure, we show the recommendation performance (NDCG@1 to NDCG@10) of DFM and the baseline methods on the two datasets. The code length varies from 8 to 64.</a:t>
            </a:r>
            <a:endParaRPr lang="zh-CN" altLang="en-US">
              <a:latin typeface="Calibri" panose="020F0502020204030204" charset="0"/>
              <a:ea typeface="等线"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a:ln/>
        </p:spPr>
        <p:txBody>
          <a:bodyPr vert="horz" wrap="square" lIns="91440" tIns="45720" rIns="91440" bIns="45720" anchor="ctr"/>
          <a:lstStyle/>
          <a:p>
            <a:r>
              <a:rPr lang="en-US" altLang="zh-CN">
                <a:solidFill>
                  <a:srgbClr val="000000"/>
                </a:solidFill>
                <a:latin typeface="Calibri" panose="020F0502020204030204" charset="0"/>
                <a:ea typeface="等线 Light" charset="-122"/>
              </a:rPr>
              <a:t>Efficiency Study</a:t>
            </a:r>
            <a:endParaRPr lang="zh-CN" altLang="en-US">
              <a:ea typeface="等线 Light" charset="-122"/>
            </a:endParaRPr>
          </a:p>
        </p:txBody>
      </p:sp>
      <p:pic>
        <p:nvPicPr>
          <p:cNvPr id="16386" name="图片 4"/>
          <p:cNvPicPr>
            <a:picLocks noChangeAspect="1"/>
          </p:cNvPicPr>
          <p:nvPr/>
        </p:nvPicPr>
        <p:blipFill>
          <a:blip r:embed="rId3"/>
          <a:stretch>
            <a:fillRect/>
          </a:stretch>
        </p:blipFill>
        <p:spPr>
          <a:xfrm>
            <a:off x="1492250" y="2366963"/>
            <a:ext cx="6159500" cy="2938462"/>
          </a:xfrm>
          <a:prstGeom prst="rect">
            <a:avLst/>
          </a:prstGeom>
          <a:noFill/>
          <a:ln w="9525">
            <a:noFill/>
          </a:ln>
        </p:spPr>
      </p:pic>
      <p:sp>
        <p:nvSpPr>
          <p:cNvPr id="16387" name="下箭头 3"/>
          <p:cNvSpPr/>
          <p:nvPr/>
        </p:nvSpPr>
        <p:spPr>
          <a:xfrm>
            <a:off x="4095750" y="5241925"/>
            <a:ext cx="952500" cy="557213"/>
          </a:xfrm>
          <a:prstGeom prst="downArrow">
            <a:avLst>
              <a:gd name="adj1" fmla="val 50000"/>
              <a:gd name="adj2" fmla="val 50000"/>
            </a:avLst>
          </a:prstGeom>
          <a:gradFill rotWithShape="1">
            <a:gsLst>
              <a:gs pos="0">
                <a:srgbClr val="71A6DB">
                  <a:alpha val="100000"/>
                </a:srgbClr>
              </a:gs>
              <a:gs pos="50000">
                <a:srgbClr val="559BDB">
                  <a:alpha val="100000"/>
                </a:srgbClr>
              </a:gs>
              <a:gs pos="100000">
                <a:srgbClr val="438AC9">
                  <a:alpha val="100000"/>
                </a:srgbClr>
              </a:gs>
            </a:gsLst>
            <a:lin ang="5400000"/>
            <a:tileRect/>
          </a:gradFill>
          <a:ln w="9525">
            <a:noFill/>
          </a:ln>
          <a:effectLst>
            <a:outerShdw dist="19050" dir="5400000" algn="ctr" rotWithShape="0">
              <a:srgbClr val="808080">
                <a:alpha val="62999"/>
              </a:srgbClr>
            </a:outerShdw>
          </a:effectLst>
        </p:spPr>
        <p:txBody>
          <a:bodyPr anchor="ctr"/>
          <a:lstStyle/>
          <a:p>
            <a:pPr algn="ctr"/>
            <a:endParaRPr lang="zh-CN" altLang="en-US" dirty="0">
              <a:solidFill>
                <a:srgbClr val="FFFFFF"/>
              </a:solidFill>
              <a:latin typeface="Calibri" panose="020F0502020204030204" charset="0"/>
              <a:ea typeface="等线" charset="-122"/>
            </a:endParaRPr>
          </a:p>
        </p:txBody>
      </p:sp>
      <p:sp>
        <p:nvSpPr>
          <p:cNvPr id="3" name="文本框 2"/>
          <p:cNvSpPr txBox="1"/>
          <p:nvPr/>
        </p:nvSpPr>
        <p:spPr>
          <a:xfrm>
            <a:off x="123825" y="5838825"/>
            <a:ext cx="8904288" cy="830263"/>
          </a:xfrm>
          <a:prstGeom prst="rect">
            <a:avLst/>
          </a:prstGeom>
          <a:noFill/>
          <a:ln w="9525">
            <a:noFill/>
          </a:ln>
        </p:spPr>
        <p:txBody>
          <a:bodyPr>
            <a:spAutoFit/>
          </a:bodyPr>
          <a:lstStyle/>
          <a:p>
            <a:pPr algn="ctr"/>
            <a:r>
              <a:rPr lang="en-US" altLang="zh-CN" sz="2400">
                <a:latin typeface="Calibri" panose="020F0502020204030204" charset="0"/>
                <a:ea typeface="等线" charset="-122"/>
              </a:rPr>
              <a:t>DFM is an operable solution for many large-scale Web service to reduce the computation cost of their recommender systems.</a:t>
            </a:r>
            <a:endParaRPr lang="zh-CN" altLang="en-US" sz="2400">
              <a:latin typeface="Calibri" panose="020F0502020204030204" charset="0"/>
              <a:ea typeface="等线" charset="-122"/>
            </a:endParaRPr>
          </a:p>
        </p:txBody>
      </p:sp>
      <p:sp>
        <p:nvSpPr>
          <p:cNvPr id="16389" name="文本框 5"/>
          <p:cNvSpPr txBox="1"/>
          <p:nvPr/>
        </p:nvSpPr>
        <p:spPr>
          <a:xfrm>
            <a:off x="1660525" y="1554163"/>
            <a:ext cx="5822950" cy="708025"/>
          </a:xfrm>
          <a:prstGeom prst="rect">
            <a:avLst/>
          </a:prstGeom>
          <a:noFill/>
          <a:ln w="9525">
            <a:noFill/>
          </a:ln>
        </p:spPr>
        <p:txBody>
          <a:bodyPr>
            <a:spAutoFit/>
          </a:bodyPr>
          <a:lstStyle/>
          <a:p>
            <a:pPr algn="ctr"/>
            <a:r>
              <a:rPr lang="en-US" altLang="zh-CN" sz="2000">
                <a:latin typeface="Calibri" panose="020F0502020204030204" charset="0"/>
                <a:ea typeface="等线" charset="-122"/>
              </a:rPr>
              <a:t>Efficiency comparison between DFM and </a:t>
            </a:r>
            <a:r>
              <a:rPr lang="en-US" altLang="zh-CN" sz="2000" err="1">
                <a:latin typeface="Calibri" panose="020F0502020204030204" charset="0"/>
                <a:ea typeface="等线" charset="-122"/>
              </a:rPr>
              <a:t>libFM</a:t>
            </a:r>
            <a:r>
              <a:rPr lang="en-US" altLang="zh-CN" sz="2000">
                <a:latin typeface="Calibri" panose="020F0502020204030204" charset="0"/>
                <a:ea typeface="等线" charset="-122"/>
              </a:rPr>
              <a:t> regarding Testing Time Cost (TTC) on the two datasets.</a:t>
            </a:r>
            <a:endParaRPr lang="zh-CN" altLang="en-US" sz="2000">
              <a:latin typeface="Calibri" panose="020F0502020204030204" charset="0"/>
              <a:ea typeface="等线"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nimBg="1"/>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a:ln/>
        </p:spPr>
        <p:txBody>
          <a:bodyPr vert="horz" wrap="square" lIns="91440" tIns="45720" rIns="91440" bIns="45720" anchor="ctr"/>
          <a:lstStyle/>
          <a:p>
            <a:r>
              <a:rPr lang="en-US" altLang="zh-CN">
                <a:ea typeface="等线 Light" charset="-122"/>
              </a:rPr>
              <a:t>Conclusion &amp; Future Work</a:t>
            </a:r>
            <a:endParaRPr lang="zh-CN" altLang="en-US">
              <a:ea typeface="等线 Light" charset="-122"/>
            </a:endParaRPr>
          </a:p>
        </p:txBody>
      </p:sp>
      <p:sp>
        <p:nvSpPr>
          <p:cNvPr id="17410" name="内容占位符 2"/>
          <p:cNvSpPr>
            <a:spLocks noGrp="1"/>
          </p:cNvSpPr>
          <p:nvPr>
            <p:ph idx="1"/>
          </p:nvPr>
        </p:nvSpPr>
        <p:spPr>
          <a:ln/>
        </p:spPr>
        <p:txBody>
          <a:bodyPr vert="horz" wrap="square" lIns="91440" tIns="45720" rIns="91440" bIns="45720" anchor="t"/>
          <a:lstStyle/>
          <a:p>
            <a:r>
              <a:rPr lang="en-US" altLang="zh-CN" dirty="0">
                <a:ea typeface="等线" charset="-122"/>
              </a:rPr>
              <a:t>We propose DFM to enable fast feature-based recommendation.</a:t>
            </a:r>
          </a:p>
          <a:p>
            <a:r>
              <a:rPr lang="en-US" altLang="zh-CN" dirty="0">
                <a:ea typeface="等线" charset="-122"/>
              </a:rPr>
              <a:t>We develop an efficient algorithm to address the challenging optimization problem of DFM.</a:t>
            </a:r>
          </a:p>
          <a:p>
            <a:r>
              <a:rPr lang="en-US" altLang="zh-CN" dirty="0">
                <a:ea typeface="等线" charset="-122"/>
              </a:rPr>
              <a:t>We will extend binary technique to neural recommender models such</a:t>
            </a:r>
            <a:r>
              <a:rPr lang="zh-CN" altLang="en-US" dirty="0">
                <a:ea typeface="等线" charset="-122"/>
              </a:rPr>
              <a:t> </a:t>
            </a:r>
            <a:r>
              <a:rPr lang="en-US" altLang="zh-CN" dirty="0">
                <a:ea typeface="等线" charset="-122"/>
              </a:rPr>
              <a:t>as</a:t>
            </a:r>
            <a:r>
              <a:rPr lang="zh-CN" altLang="en-US" dirty="0">
                <a:ea typeface="等线" charset="-122"/>
              </a:rPr>
              <a:t> </a:t>
            </a:r>
            <a:r>
              <a:rPr lang="en-US" altLang="zh-CN" dirty="0">
                <a:ea typeface="等线" charset="-122"/>
              </a:rPr>
              <a:t>Neural</a:t>
            </a:r>
            <a:r>
              <a:rPr lang="zh-CN" altLang="en-US" dirty="0">
                <a:ea typeface="等线" charset="-122"/>
              </a:rPr>
              <a:t> </a:t>
            </a:r>
            <a:r>
              <a:rPr lang="en-US" altLang="zh-CN">
                <a:ea typeface="等线" charset="-122"/>
              </a:rPr>
              <a:t>FM.</a:t>
            </a:r>
            <a:endParaRPr lang="zh-CN" altLang="en-US" dirty="0">
              <a:ea typeface="等线"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lstStyle/>
          <a:p>
            <a:r>
              <a:rPr lang="en-US" altLang="zh-CN">
                <a:latin typeface="Calibri" panose="020F0502020204030204" charset="0"/>
                <a:ea typeface="等线 Light" charset="-122"/>
              </a:rPr>
              <a:t>Q&amp;A</a:t>
            </a:r>
            <a:endParaRPr lang="zh-CN" altLang="en-US">
              <a:latin typeface="Calibri" panose="020F0502020204030204" charset="0"/>
              <a:ea typeface="等线 Light" charset="-122"/>
            </a:endParaRPr>
          </a:p>
        </p:txBody>
      </p:sp>
      <p:pic>
        <p:nvPicPr>
          <p:cNvPr id="18434" name="图片 3"/>
          <p:cNvPicPr>
            <a:picLocks noChangeAspect="1"/>
          </p:cNvPicPr>
          <p:nvPr/>
        </p:nvPicPr>
        <p:blipFill>
          <a:blip r:embed="rId3"/>
          <a:stretch>
            <a:fillRect/>
          </a:stretch>
        </p:blipFill>
        <p:spPr>
          <a:xfrm>
            <a:off x="3141663" y="2382838"/>
            <a:ext cx="2860675" cy="2847975"/>
          </a:xfrm>
          <a:prstGeom prst="rect">
            <a:avLst/>
          </a:prstGeom>
          <a:noFill/>
          <a:ln w="9525">
            <a:noFill/>
          </a:ln>
        </p:spPr>
      </p:pic>
      <p:sp>
        <p:nvSpPr>
          <p:cNvPr id="18435" name="文本框 4"/>
          <p:cNvSpPr txBox="1"/>
          <p:nvPr/>
        </p:nvSpPr>
        <p:spPr>
          <a:xfrm>
            <a:off x="2940050" y="1460500"/>
            <a:ext cx="3263900" cy="922338"/>
          </a:xfrm>
          <a:prstGeom prst="rect">
            <a:avLst/>
          </a:prstGeom>
          <a:noFill/>
          <a:ln w="9525">
            <a:noFill/>
          </a:ln>
        </p:spPr>
        <p:txBody>
          <a:bodyPr wrap="none">
            <a:spAutoFit/>
          </a:bodyPr>
          <a:lstStyle/>
          <a:p>
            <a:r>
              <a:rPr lang="en-US" altLang="zh-CN" sz="5400">
                <a:latin typeface="Calibri" panose="020F0502020204030204" charset="0"/>
              </a:rPr>
              <a:t>Thank you.</a:t>
            </a:r>
          </a:p>
        </p:txBody>
      </p:sp>
      <p:sp>
        <p:nvSpPr>
          <p:cNvPr id="18436" name="文本框 5"/>
          <p:cNvSpPr txBox="1"/>
          <p:nvPr/>
        </p:nvSpPr>
        <p:spPr>
          <a:xfrm>
            <a:off x="1495425" y="5338763"/>
            <a:ext cx="6153150" cy="584200"/>
          </a:xfrm>
          <a:prstGeom prst="rect">
            <a:avLst/>
          </a:prstGeom>
          <a:noFill/>
          <a:ln w="9525">
            <a:noFill/>
          </a:ln>
        </p:spPr>
        <p:txBody>
          <a:bodyPr>
            <a:spAutoFit/>
          </a:bodyPr>
          <a:lstStyle/>
          <a:p>
            <a:pPr algn="ctr"/>
            <a:r>
              <a:rPr lang="en-US" altLang="zh-CN" sz="3200">
                <a:latin typeface="Calibri" panose="020F0502020204030204" charset="0"/>
                <a:ea typeface="等线" charset="-122"/>
              </a:rPr>
              <a:t>https://github.com/hanliu95/DFM</a:t>
            </a:r>
            <a:endParaRPr lang="zh-CN" altLang="en-US" sz="3200">
              <a:latin typeface="Calibri" panose="020F0502020204030204" charset="0"/>
              <a:ea typeface="等线"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vert="horz" lIns="91440" tIns="45720" rIns="91440" bIns="45720" rtlCol="0" anchor="ctr"/>
          <a:lstStyle/>
          <a:p>
            <a:r>
              <a:rPr lang="en-US" altLang="zh-CN">
                <a:latin typeface="Calibri" panose="020F0502020204030204" charset="0"/>
                <a:ea typeface="等线 Light" charset="-122"/>
              </a:rPr>
              <a:t>Motivation</a:t>
            </a:r>
            <a:endParaRPr lang="zh-CN" altLang="en-US">
              <a:latin typeface="Calibri" panose="020F0502020204030204" charset="0"/>
              <a:ea typeface="等线 Light" charset="-122"/>
            </a:endParaRPr>
          </a:p>
        </p:txBody>
      </p:sp>
      <p:pic>
        <p:nvPicPr>
          <p:cNvPr id="4" name="内容占位符 3"/>
          <p:cNvPicPr>
            <a:picLocks noGrp="1" noChangeAspect="1"/>
          </p:cNvPicPr>
          <p:nvPr>
            <p:ph idx="1"/>
          </p:nvPr>
        </p:nvPicPr>
        <p:blipFill>
          <a:blip r:embed="rId3"/>
          <a:stretch>
            <a:fillRect/>
          </a:stretch>
        </p:blipFill>
        <p:spPr>
          <a:xfrm>
            <a:off x="6305550" y="3063875"/>
            <a:ext cx="857250" cy="857250"/>
          </a:xfrm>
          <a:ln/>
        </p:spPr>
      </p:pic>
      <p:pic>
        <p:nvPicPr>
          <p:cNvPr id="5" name="图片 4"/>
          <p:cNvPicPr>
            <a:picLocks noChangeAspect="1"/>
          </p:cNvPicPr>
          <p:nvPr/>
        </p:nvPicPr>
        <p:blipFill>
          <a:blip r:embed="rId4"/>
          <a:stretch>
            <a:fillRect/>
          </a:stretch>
        </p:blipFill>
        <p:spPr>
          <a:xfrm>
            <a:off x="5738813" y="4906963"/>
            <a:ext cx="1965325" cy="1306512"/>
          </a:xfrm>
          <a:prstGeom prst="rect">
            <a:avLst/>
          </a:prstGeom>
          <a:noFill/>
          <a:ln w="9525">
            <a:noFill/>
          </a:ln>
        </p:spPr>
      </p:pic>
      <p:sp>
        <p:nvSpPr>
          <p:cNvPr id="3076" name="上下箭头 6"/>
          <p:cNvSpPr/>
          <p:nvPr/>
        </p:nvSpPr>
        <p:spPr>
          <a:xfrm>
            <a:off x="6638925" y="4314825"/>
            <a:ext cx="227013" cy="558800"/>
          </a:xfrm>
          <a:prstGeom prst="upDownArrow">
            <a:avLst>
              <a:gd name="adj1" fmla="val 50000"/>
              <a:gd name="adj2" fmla="val 50062"/>
            </a:avLst>
          </a:prstGeom>
          <a:gradFill rotWithShape="1">
            <a:gsLst>
              <a:gs pos="0">
                <a:srgbClr val="71A6DB">
                  <a:alpha val="100000"/>
                </a:srgbClr>
              </a:gs>
              <a:gs pos="50000">
                <a:srgbClr val="559BDB">
                  <a:alpha val="100000"/>
                </a:srgbClr>
              </a:gs>
              <a:gs pos="100000">
                <a:srgbClr val="438AC9">
                  <a:alpha val="100000"/>
                </a:srgbClr>
              </a:gs>
            </a:gsLst>
            <a:lin ang="5400000"/>
            <a:tileRect/>
          </a:gradFill>
          <a:ln w="9525">
            <a:noFill/>
          </a:ln>
          <a:effectLst>
            <a:outerShdw dist="19050" dir="5400000" algn="ctr" rotWithShape="0">
              <a:srgbClr val="808080">
                <a:alpha val="62999"/>
              </a:srgbClr>
            </a:outerShdw>
          </a:effectLst>
        </p:spPr>
        <p:txBody>
          <a:bodyPr lIns="68580" tIns="34290" rIns="68580" bIns="34290" anchor="ctr"/>
          <a:lstStyle/>
          <a:p>
            <a:pPr algn="ctr"/>
            <a:endParaRPr lang="zh-CN" altLang="en-US" sz="1300" dirty="0">
              <a:solidFill>
                <a:srgbClr val="FFFFFF"/>
              </a:solidFill>
              <a:latin typeface="Calibri" panose="020F0502020204030204" charset="0"/>
              <a:ea typeface="等线" charset="-122"/>
            </a:endParaRPr>
          </a:p>
        </p:txBody>
      </p:sp>
      <p:sp>
        <p:nvSpPr>
          <p:cNvPr id="8" name="文本框 7"/>
          <p:cNvSpPr txBox="1"/>
          <p:nvPr/>
        </p:nvSpPr>
        <p:spPr>
          <a:xfrm>
            <a:off x="6262688" y="3894138"/>
            <a:ext cx="917575" cy="400050"/>
          </a:xfrm>
          <a:prstGeom prst="rect">
            <a:avLst/>
          </a:prstGeom>
          <a:noFill/>
          <a:ln w="9525">
            <a:noFill/>
          </a:ln>
        </p:spPr>
        <p:txBody>
          <a:bodyPr>
            <a:spAutoFit/>
          </a:bodyPr>
          <a:lstStyle/>
          <a:p>
            <a:pPr algn="ctr"/>
            <a:r>
              <a:rPr lang="en-US" altLang="zh-CN" sz="2000">
                <a:latin typeface="Calibri" panose="020F0502020204030204" charset="0"/>
                <a:ea typeface="等线" charset="-122"/>
              </a:rPr>
              <a:t>user</a:t>
            </a:r>
          </a:p>
        </p:txBody>
      </p:sp>
      <p:sp>
        <p:nvSpPr>
          <p:cNvPr id="12" name="文本框 11"/>
          <p:cNvSpPr txBox="1"/>
          <p:nvPr/>
        </p:nvSpPr>
        <p:spPr>
          <a:xfrm>
            <a:off x="6292850" y="6127750"/>
            <a:ext cx="919163" cy="368300"/>
          </a:xfrm>
          <a:prstGeom prst="rect">
            <a:avLst/>
          </a:prstGeom>
          <a:noFill/>
          <a:ln w="9525">
            <a:noFill/>
          </a:ln>
        </p:spPr>
        <p:txBody>
          <a:bodyPr>
            <a:spAutoFit/>
          </a:bodyPr>
          <a:lstStyle/>
          <a:p>
            <a:pPr algn="ctr"/>
            <a:r>
              <a:rPr lang="en-US" altLang="zh-CN">
                <a:latin typeface="Calibri" panose="020F0502020204030204" charset="0"/>
                <a:ea typeface="等线" charset="-122"/>
              </a:rPr>
              <a:t>item</a:t>
            </a:r>
          </a:p>
        </p:txBody>
      </p:sp>
      <p:pic>
        <p:nvPicPr>
          <p:cNvPr id="15" name="图片 14"/>
          <p:cNvPicPr>
            <a:picLocks noChangeAspect="1"/>
          </p:cNvPicPr>
          <p:nvPr/>
        </p:nvPicPr>
        <p:blipFill>
          <a:blip r:embed="rId5"/>
          <a:stretch>
            <a:fillRect/>
          </a:stretch>
        </p:blipFill>
        <p:spPr>
          <a:xfrm>
            <a:off x="1865313" y="4151313"/>
            <a:ext cx="1149350" cy="741362"/>
          </a:xfrm>
          <a:prstGeom prst="rect">
            <a:avLst/>
          </a:prstGeom>
          <a:noFill/>
          <a:ln w="9525">
            <a:noFill/>
          </a:ln>
        </p:spPr>
      </p:pic>
      <p:pic>
        <p:nvPicPr>
          <p:cNvPr id="16" name="图片 15"/>
          <p:cNvPicPr>
            <a:picLocks noChangeAspect="1"/>
          </p:cNvPicPr>
          <p:nvPr/>
        </p:nvPicPr>
        <p:blipFill>
          <a:blip r:embed="rId6"/>
          <a:stretch>
            <a:fillRect/>
          </a:stretch>
        </p:blipFill>
        <p:spPr>
          <a:xfrm>
            <a:off x="1955800" y="5111750"/>
            <a:ext cx="974725" cy="974725"/>
          </a:xfrm>
          <a:prstGeom prst="rect">
            <a:avLst/>
          </a:prstGeom>
          <a:noFill/>
          <a:ln w="9525">
            <a:noFill/>
          </a:ln>
        </p:spPr>
      </p:pic>
      <p:sp>
        <p:nvSpPr>
          <p:cNvPr id="17" name="文本框 16"/>
          <p:cNvSpPr txBox="1"/>
          <p:nvPr/>
        </p:nvSpPr>
        <p:spPr>
          <a:xfrm>
            <a:off x="3173413" y="3159125"/>
            <a:ext cx="2359025" cy="708025"/>
          </a:xfrm>
          <a:prstGeom prst="rect">
            <a:avLst/>
          </a:prstGeom>
          <a:noFill/>
          <a:ln w="9525">
            <a:noFill/>
          </a:ln>
        </p:spPr>
        <p:txBody>
          <a:bodyPr>
            <a:spAutoFit/>
          </a:bodyPr>
          <a:lstStyle/>
          <a:p>
            <a:r>
              <a:rPr lang="en-US" altLang="zh-CN" sz="2000">
                <a:solidFill>
                  <a:srgbClr val="0070C0"/>
                </a:solidFill>
                <a:latin typeface="Calibri" panose="020F0502020204030204" charset="0"/>
                <a:cs typeface="Calibri" panose="020F0502020204030204" charset="0"/>
              </a:rPr>
              <a:t>content-based : </a:t>
            </a:r>
            <a:r>
              <a:rPr lang="en-US" altLang="zh-CN" sz="2000" i="1">
                <a:latin typeface="Calibri" panose="020F0502020204030204" charset="0"/>
                <a:cs typeface="Calibri" panose="020F0502020204030204" charset="0"/>
              </a:rPr>
              <a:t>e.g.</a:t>
            </a:r>
            <a:r>
              <a:rPr lang="en-US" altLang="zh-CN" sz="2000">
                <a:latin typeface="Calibri" panose="020F0502020204030204" charset="0"/>
                <a:cs typeface="Calibri" panose="020F0502020204030204" charset="0"/>
              </a:rPr>
              <a:t>, item descriptions</a:t>
            </a:r>
            <a:endParaRPr lang="zh-CN" altLang="en-US" sz="2000">
              <a:latin typeface="Calibri" panose="020F0502020204030204" charset="0"/>
              <a:ea typeface="等线" charset="-122"/>
            </a:endParaRPr>
          </a:p>
        </p:txBody>
      </p:sp>
      <p:sp>
        <p:nvSpPr>
          <p:cNvPr id="18" name="文本框 17"/>
          <p:cNvSpPr txBox="1"/>
          <p:nvPr/>
        </p:nvSpPr>
        <p:spPr>
          <a:xfrm>
            <a:off x="3173413" y="3951288"/>
            <a:ext cx="2455862" cy="1016000"/>
          </a:xfrm>
          <a:prstGeom prst="rect">
            <a:avLst/>
          </a:prstGeom>
          <a:noFill/>
          <a:ln w="9525">
            <a:noFill/>
          </a:ln>
        </p:spPr>
        <p:txBody>
          <a:bodyPr>
            <a:spAutoFit/>
          </a:bodyPr>
          <a:lstStyle/>
          <a:p>
            <a:r>
              <a:rPr lang="en-US" altLang="zh-CN" sz="2000">
                <a:solidFill>
                  <a:srgbClr val="0070C0"/>
                </a:solidFill>
                <a:latin typeface="Calibri" panose="020F0502020204030204" charset="0"/>
                <a:cs typeface="Calibri" panose="020F0502020204030204" charset="0"/>
              </a:rPr>
              <a:t>context-based : </a:t>
            </a:r>
            <a:r>
              <a:rPr lang="en-US" altLang="zh-CN" sz="2000" i="1">
                <a:latin typeface="Calibri" panose="020F0502020204030204" charset="0"/>
                <a:cs typeface="Calibri" panose="020F0502020204030204" charset="0"/>
              </a:rPr>
              <a:t>e.g.</a:t>
            </a:r>
            <a:r>
              <a:rPr lang="en-US" altLang="zh-CN" sz="2000">
                <a:latin typeface="Calibri" panose="020F0502020204030204" charset="0"/>
                <a:cs typeface="Calibri" panose="020F0502020204030204" charset="0"/>
              </a:rPr>
              <a:t>, when and where a purchase is made</a:t>
            </a:r>
            <a:endParaRPr lang="zh-CN" altLang="en-US" sz="2000">
              <a:latin typeface="Calibri" panose="020F0502020204030204" charset="0"/>
              <a:ea typeface="等线" charset="-122"/>
            </a:endParaRPr>
          </a:p>
        </p:txBody>
      </p:sp>
      <p:sp>
        <p:nvSpPr>
          <p:cNvPr id="19" name="文本框 18"/>
          <p:cNvSpPr txBox="1"/>
          <p:nvPr/>
        </p:nvSpPr>
        <p:spPr>
          <a:xfrm>
            <a:off x="3214688" y="5118100"/>
            <a:ext cx="2317750" cy="1016000"/>
          </a:xfrm>
          <a:prstGeom prst="rect">
            <a:avLst/>
          </a:prstGeom>
          <a:noFill/>
          <a:ln w="9525">
            <a:noFill/>
          </a:ln>
        </p:spPr>
        <p:txBody>
          <a:bodyPr>
            <a:spAutoFit/>
          </a:bodyPr>
          <a:lstStyle/>
          <a:p>
            <a:r>
              <a:rPr lang="en-US" altLang="zh-CN" sz="2000">
                <a:solidFill>
                  <a:srgbClr val="0070C0"/>
                </a:solidFill>
                <a:latin typeface="Calibri" panose="020F0502020204030204" charset="0"/>
                <a:ea typeface="等线" charset="-122"/>
              </a:rPr>
              <a:t>session-based : </a:t>
            </a:r>
            <a:r>
              <a:rPr lang="en-US" altLang="zh-CN" sz="2000">
                <a:latin typeface="Calibri" panose="020F0502020204030204" charset="0"/>
                <a:ea typeface="等线" charset="-122"/>
              </a:rPr>
              <a:t>e.g., recent browsing history of users</a:t>
            </a:r>
            <a:endParaRPr lang="zh-CN" altLang="en-US" sz="2000">
              <a:latin typeface="Calibri" panose="020F0502020204030204" charset="0"/>
              <a:ea typeface="等线" charset="-122"/>
            </a:endParaRPr>
          </a:p>
        </p:txBody>
      </p:sp>
      <p:sp>
        <p:nvSpPr>
          <p:cNvPr id="20" name="右大括号 19"/>
          <p:cNvSpPr/>
          <p:nvPr/>
        </p:nvSpPr>
        <p:spPr>
          <a:xfrm>
            <a:off x="5518150" y="3243263"/>
            <a:ext cx="312738" cy="2787650"/>
          </a:xfrm>
          <a:prstGeom prst="rightBrace">
            <a:avLst>
              <a:gd name="adj1" fmla="val 8333"/>
              <a:gd name="adj2" fmla="val 48490"/>
            </a:avLst>
          </a:prstGeom>
          <a:ln w="38100"/>
        </p:spPr>
        <p:style>
          <a:lnRef idx="3">
            <a:schemeClr val="accent1"/>
          </a:lnRef>
          <a:fillRef idx="0">
            <a:schemeClr val="accent1"/>
          </a:fillRef>
          <a:effectRef idx="2">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3085" name="加号 20"/>
          <p:cNvSpPr/>
          <p:nvPr/>
        </p:nvSpPr>
        <p:spPr>
          <a:xfrm>
            <a:off x="6048375" y="4392613"/>
            <a:ext cx="403225" cy="409575"/>
          </a:xfrm>
          <a:custGeom>
            <a:avLst/>
            <a:gdLst/>
            <a:ahLst/>
            <a:cxnLst>
              <a:cxn ang="0">
                <a:pos x="53418" y="157354"/>
              </a:cxn>
              <a:cxn ang="0">
                <a:pos x="154107" y="157354"/>
              </a:cxn>
              <a:cxn ang="0">
                <a:pos x="154107" y="54278"/>
              </a:cxn>
              <a:cxn ang="0">
                <a:pos x="248892" y="54278"/>
              </a:cxn>
              <a:cxn ang="0">
                <a:pos x="248892" y="157354"/>
              </a:cxn>
              <a:cxn ang="0">
                <a:pos x="349581" y="157354"/>
              </a:cxn>
              <a:cxn ang="0">
                <a:pos x="349581" y="252140"/>
              </a:cxn>
              <a:cxn ang="0">
                <a:pos x="248892" y="252140"/>
              </a:cxn>
              <a:cxn ang="0">
                <a:pos x="248892" y="355216"/>
              </a:cxn>
              <a:cxn ang="0">
                <a:pos x="154107" y="355216"/>
              </a:cxn>
              <a:cxn ang="0">
                <a:pos x="154107" y="252140"/>
              </a:cxn>
              <a:cxn ang="0">
                <a:pos x="53418" y="252140"/>
              </a:cxn>
              <a:cxn ang="0">
                <a:pos x="53418" y="157354"/>
              </a:cxn>
            </a:cxnLst>
            <a:rect l="0" t="0" r="0" b="0"/>
            <a:pathLst>
              <a:path w="402999" h="409494">
                <a:moveTo>
                  <a:pt x="53418" y="157354"/>
                </a:moveTo>
                <a:lnTo>
                  <a:pt x="154107" y="157354"/>
                </a:lnTo>
                <a:lnTo>
                  <a:pt x="154107" y="54278"/>
                </a:lnTo>
                <a:lnTo>
                  <a:pt x="248892" y="54278"/>
                </a:lnTo>
                <a:lnTo>
                  <a:pt x="248892" y="157354"/>
                </a:lnTo>
                <a:lnTo>
                  <a:pt x="349581" y="157354"/>
                </a:lnTo>
                <a:lnTo>
                  <a:pt x="349581" y="252140"/>
                </a:lnTo>
                <a:lnTo>
                  <a:pt x="248892" y="252140"/>
                </a:lnTo>
                <a:lnTo>
                  <a:pt x="248892" y="355216"/>
                </a:lnTo>
                <a:lnTo>
                  <a:pt x="154107" y="355216"/>
                </a:lnTo>
                <a:lnTo>
                  <a:pt x="154107" y="252140"/>
                </a:lnTo>
                <a:lnTo>
                  <a:pt x="53418" y="252140"/>
                </a:lnTo>
                <a:lnTo>
                  <a:pt x="53418" y="157354"/>
                </a:lnTo>
                <a:close/>
              </a:path>
            </a:pathLst>
          </a:custGeom>
          <a:solidFill>
            <a:srgbClr val="FF0000">
              <a:alpha val="100000"/>
            </a:srgbClr>
          </a:solidFill>
          <a:ln w="9525">
            <a:noFill/>
          </a:ln>
          <a:effectLst>
            <a:outerShdw dist="19050" dir="5400000" algn="ctr" rotWithShape="0">
              <a:srgbClr val="000000">
                <a:alpha val="62999"/>
              </a:srgbClr>
            </a:outerShdw>
          </a:effectLst>
        </p:spPr>
        <p:txBody>
          <a:bodyPr/>
          <a:lstStyle/>
          <a:p>
            <a:endParaRPr lang="zh-CN" altLang="en-US"/>
          </a:p>
        </p:txBody>
      </p:sp>
      <p:pic>
        <p:nvPicPr>
          <p:cNvPr id="2" name="图片 1"/>
          <p:cNvPicPr>
            <a:picLocks noChangeAspect="1"/>
          </p:cNvPicPr>
          <p:nvPr/>
        </p:nvPicPr>
        <p:blipFill>
          <a:blip r:embed="rId7"/>
          <a:stretch>
            <a:fillRect/>
          </a:stretch>
        </p:blipFill>
        <p:spPr>
          <a:xfrm>
            <a:off x="1881188" y="2994025"/>
            <a:ext cx="1104900" cy="1104900"/>
          </a:xfrm>
          <a:prstGeom prst="rect">
            <a:avLst/>
          </a:prstGeom>
          <a:noFill/>
          <a:ln w="9525">
            <a:noFill/>
          </a:ln>
        </p:spPr>
      </p:pic>
      <p:sp>
        <p:nvSpPr>
          <p:cNvPr id="22" name="文本框 21"/>
          <p:cNvSpPr txBox="1"/>
          <p:nvPr/>
        </p:nvSpPr>
        <p:spPr>
          <a:xfrm>
            <a:off x="3422650" y="2724150"/>
            <a:ext cx="2303463" cy="461963"/>
          </a:xfrm>
          <a:prstGeom prst="rect">
            <a:avLst/>
          </a:prstGeom>
          <a:noFill/>
          <a:ln w="9525">
            <a:noFill/>
          </a:ln>
        </p:spPr>
        <p:txBody>
          <a:bodyPr>
            <a:spAutoFit/>
          </a:bodyPr>
          <a:lstStyle/>
          <a:p>
            <a:pPr algn="ctr"/>
            <a:r>
              <a:rPr lang="en-US" altLang="zh-CN" sz="2400" b="1">
                <a:solidFill>
                  <a:srgbClr val="0070C0"/>
                </a:solidFill>
                <a:latin typeface="Calibri" panose="020F0502020204030204" charset="0"/>
                <a:cs typeface="Calibri" panose="020F0502020204030204" charset="0"/>
              </a:rPr>
              <a:t>side information</a:t>
            </a:r>
            <a:endParaRPr lang="zh-CN" altLang="en-US" sz="2400" b="1">
              <a:solidFill>
                <a:srgbClr val="0070C0"/>
              </a:solidFill>
              <a:latin typeface="Calibri" panose="020F0502020204030204" charset="0"/>
              <a:ea typeface="等线" charset="-122"/>
            </a:endParaRPr>
          </a:p>
        </p:txBody>
      </p:sp>
      <p:sp>
        <p:nvSpPr>
          <p:cNvPr id="3" name="文本框 2"/>
          <p:cNvSpPr txBox="1"/>
          <p:nvPr/>
        </p:nvSpPr>
        <p:spPr>
          <a:xfrm>
            <a:off x="2286000" y="1387475"/>
            <a:ext cx="4572000" cy="461963"/>
          </a:xfrm>
          <a:prstGeom prst="rect">
            <a:avLst/>
          </a:prstGeom>
          <a:noFill/>
          <a:ln w="9525">
            <a:noFill/>
          </a:ln>
        </p:spPr>
        <p:txBody>
          <a:bodyPr>
            <a:spAutoFit/>
          </a:bodyPr>
          <a:lstStyle/>
          <a:p>
            <a:pPr algn="ctr"/>
            <a:r>
              <a:rPr lang="en-US" altLang="zh-CN" sz="2400">
                <a:latin typeface="Calibri" panose="020F0502020204030204" charset="0"/>
                <a:ea typeface="等线" charset="-122"/>
              </a:rPr>
              <a:t>Accurate Recommender System</a:t>
            </a:r>
            <a:endParaRPr lang="zh-CN" altLang="en-US" sz="2400">
              <a:latin typeface="Calibri" panose="020F0502020204030204" charset="0"/>
              <a:ea typeface="等线" charset="-122"/>
            </a:endParaRPr>
          </a:p>
        </p:txBody>
      </p:sp>
      <p:sp>
        <p:nvSpPr>
          <p:cNvPr id="3089" name="下箭头 22"/>
          <p:cNvSpPr/>
          <p:nvPr/>
        </p:nvSpPr>
        <p:spPr>
          <a:xfrm>
            <a:off x="4170363" y="2208213"/>
            <a:ext cx="808037" cy="558800"/>
          </a:xfrm>
          <a:prstGeom prst="downArrow">
            <a:avLst>
              <a:gd name="adj1" fmla="val 50000"/>
              <a:gd name="adj2" fmla="val 50000"/>
            </a:avLst>
          </a:prstGeom>
          <a:gradFill rotWithShape="1">
            <a:gsLst>
              <a:gs pos="0">
                <a:srgbClr val="71A6DB">
                  <a:alpha val="100000"/>
                </a:srgbClr>
              </a:gs>
              <a:gs pos="50000">
                <a:srgbClr val="559BDB">
                  <a:alpha val="100000"/>
                </a:srgbClr>
              </a:gs>
              <a:gs pos="100000">
                <a:srgbClr val="438AC9">
                  <a:alpha val="100000"/>
                </a:srgbClr>
              </a:gs>
            </a:gsLst>
            <a:lin ang="5400000"/>
            <a:tileRect/>
          </a:gradFill>
          <a:ln w="9525">
            <a:noFill/>
          </a:ln>
          <a:effectLst>
            <a:outerShdw dist="19050" dir="5400000" algn="ctr" rotWithShape="0">
              <a:srgbClr val="808080">
                <a:alpha val="62999"/>
              </a:srgbClr>
            </a:outerShdw>
          </a:effectLst>
        </p:spPr>
        <p:txBody>
          <a:bodyPr anchor="ctr"/>
          <a:lstStyle/>
          <a:p>
            <a:pPr algn="ctr"/>
            <a:endParaRPr lang="zh-CN" altLang="en-US" dirty="0">
              <a:solidFill>
                <a:srgbClr val="FFFFFF"/>
              </a:solidFill>
              <a:latin typeface="Calibri" panose="020F0502020204030204" charset="0"/>
              <a:ea typeface="等线" charset="-122"/>
            </a:endParaRPr>
          </a:p>
        </p:txBody>
      </p:sp>
      <p:sp>
        <p:nvSpPr>
          <p:cNvPr id="6" name="文本框 5"/>
          <p:cNvSpPr txBox="1"/>
          <p:nvPr/>
        </p:nvSpPr>
        <p:spPr>
          <a:xfrm>
            <a:off x="1530350" y="1820863"/>
            <a:ext cx="6083300" cy="400050"/>
          </a:xfrm>
          <a:prstGeom prst="rect">
            <a:avLst/>
          </a:prstGeom>
          <a:noFill/>
          <a:ln w="9525">
            <a:noFill/>
          </a:ln>
        </p:spPr>
        <p:txBody>
          <a:bodyPr>
            <a:spAutoFit/>
          </a:bodyPr>
          <a:lstStyle/>
          <a:p>
            <a:pPr algn="ctr"/>
            <a:r>
              <a:rPr lang="en-US" altLang="zh-CN" sz="2000">
                <a:latin typeface="Calibri" panose="020F0502020204030204" charset="0"/>
                <a:ea typeface="等线" charset="-122"/>
              </a:rPr>
              <a:t>Quality of Service &amp; Profit of the Service Provider</a:t>
            </a:r>
            <a:endParaRPr lang="zh-CN" altLang="en-US" sz="2000">
              <a:latin typeface="Calibri" panose="020F0502020204030204" charset="0"/>
              <a:ea typeface="等线"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8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p:bldP spid="8" grpId="0"/>
      <p:bldP spid="12" grpId="0"/>
      <p:bldP spid="17" grpId="0"/>
      <p:bldP spid="18" grpId="0"/>
      <p:bldP spid="19" grpId="0"/>
      <p:bldP spid="20" grpId="0" animBg="1"/>
      <p:bldP spid="22" grpId="0"/>
      <p:bldP spid="3" grpId="0"/>
      <p:bldP spid="3089"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1"/>
          <p:cNvSpPr>
            <a:spLocks noGrp="1"/>
          </p:cNvSpPr>
          <p:nvPr>
            <p:ph type="title"/>
          </p:nvPr>
        </p:nvSpPr>
        <p:spPr>
          <a:ln/>
        </p:spPr>
        <p:txBody>
          <a:bodyPr vert="horz" wrap="square" lIns="91440" tIns="45720" rIns="91440" bIns="45720" anchor="ctr"/>
          <a:lstStyle/>
          <a:p>
            <a:r>
              <a:rPr lang="en-US" altLang="zh-CN">
                <a:solidFill>
                  <a:srgbClr val="000000"/>
                </a:solidFill>
                <a:latin typeface="Calibri" panose="020F0502020204030204" charset="0"/>
                <a:ea typeface="等线 Light" charset="-122"/>
              </a:rPr>
              <a:t>Factorization Machines (FM)</a:t>
            </a:r>
            <a:endParaRPr lang="zh-CN" altLang="en-US">
              <a:ea typeface="等线 Light" charset="-122"/>
            </a:endParaRPr>
          </a:p>
        </p:txBody>
      </p:sp>
      <p:pic>
        <p:nvPicPr>
          <p:cNvPr id="4098" name="图片 2"/>
          <p:cNvPicPr>
            <a:picLocks noChangeAspect="1"/>
          </p:cNvPicPr>
          <p:nvPr/>
        </p:nvPicPr>
        <p:blipFill>
          <a:blip r:embed="rId3"/>
          <a:stretch>
            <a:fillRect/>
          </a:stretch>
        </p:blipFill>
        <p:spPr>
          <a:xfrm>
            <a:off x="1038225" y="3576638"/>
            <a:ext cx="7067550" cy="1508125"/>
          </a:xfrm>
          <a:prstGeom prst="rect">
            <a:avLst/>
          </a:prstGeom>
          <a:noFill/>
          <a:ln w="9525">
            <a:noFill/>
          </a:ln>
        </p:spPr>
      </p:pic>
      <p:sp>
        <p:nvSpPr>
          <p:cNvPr id="4099" name="文本框 3"/>
          <p:cNvSpPr txBox="1"/>
          <p:nvPr/>
        </p:nvSpPr>
        <p:spPr>
          <a:xfrm>
            <a:off x="433388" y="1511300"/>
            <a:ext cx="8277225" cy="460375"/>
          </a:xfrm>
          <a:prstGeom prst="rect">
            <a:avLst/>
          </a:prstGeom>
          <a:noFill/>
          <a:ln w="9525">
            <a:noFill/>
          </a:ln>
        </p:spPr>
        <p:txBody>
          <a:bodyPr>
            <a:spAutoFit/>
          </a:bodyPr>
          <a:lstStyle/>
          <a:p>
            <a:pPr algn="ctr"/>
            <a:r>
              <a:rPr lang="en-US" altLang="zh-CN" sz="2400">
                <a:latin typeface="Calibri" panose="020F0502020204030204" charset="0"/>
                <a:cs typeface="Calibri" panose="020F0502020204030204" charset="0"/>
              </a:rPr>
              <a:t>FM is a score prediction function for a (user, item) pair feature </a:t>
            </a:r>
            <a:r>
              <a:rPr lang="en-US" altLang="zh-CN" sz="2400" b="1">
                <a:latin typeface="Cambria Math" panose="02040503050406030204" charset="0"/>
                <a:cs typeface="Cambria Math" panose="02040503050406030204" charset="0"/>
              </a:rPr>
              <a:t>x</a:t>
            </a:r>
            <a:r>
              <a:rPr lang="en-US" altLang="zh-CN" sz="2400">
                <a:latin typeface="Cambria" panose="02040503050406030204" charset="0"/>
                <a:cs typeface="Cambria Math" panose="02040503050406030204" charset="0"/>
              </a:rPr>
              <a:t>.</a:t>
            </a:r>
            <a:endParaRPr lang="zh-CN" altLang="en-US" sz="2400">
              <a:latin typeface="Cambria" panose="02040503050406030204" charset="0"/>
              <a:ea typeface="等线" charset="-122"/>
            </a:endParaRPr>
          </a:p>
        </p:txBody>
      </p:sp>
      <p:sp>
        <p:nvSpPr>
          <p:cNvPr id="5" name="椭圆 4"/>
          <p:cNvSpPr/>
          <p:nvPr/>
        </p:nvSpPr>
        <p:spPr>
          <a:xfrm>
            <a:off x="1620838" y="3921125"/>
            <a:ext cx="387350" cy="59531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文本框 5"/>
          <p:cNvSpPr txBox="1">
            <a:spLocks noRot="1" noChangeAspect="1" noMove="1" noResize="1" noEditPoints="1" noAdjustHandles="1" noChangeArrowheads="1" noChangeShapeType="1" noTextEdit="1"/>
          </p:cNvSpPr>
          <p:nvPr/>
        </p:nvSpPr>
        <p:spPr>
          <a:xfrm>
            <a:off x="433062" y="1994124"/>
            <a:ext cx="4152797" cy="707886"/>
          </a:xfrm>
          <a:prstGeom prst="rect">
            <a:avLst/>
          </a:prstGeom>
          <a:blipFill rotWithShape="1">
            <a:blip r:embed="rId4"/>
            <a:stretch>
              <a:fillRect b="-40171"/>
            </a:stretch>
          </a:blipFill>
        </p:spPr>
        <p:txBody>
          <a:bodyPr/>
          <a:lstStyle/>
          <a:p>
            <a:r>
              <a:rPr lang="zh-CN" altLang="en-US">
                <a:noFill/>
              </a:rPr>
              <a:t> </a:t>
            </a:r>
          </a:p>
        </p:txBody>
      </p:sp>
      <p:sp>
        <p:nvSpPr>
          <p:cNvPr id="4102" name="矩形 6"/>
          <p:cNvSpPr/>
          <p:nvPr/>
        </p:nvSpPr>
        <p:spPr>
          <a:xfrm>
            <a:off x="795338" y="2701925"/>
            <a:ext cx="1079500" cy="492125"/>
          </a:xfrm>
          <a:prstGeom prst="rect">
            <a:avLst/>
          </a:prstGeom>
          <a:gradFill rotWithShape="1">
            <a:gsLst>
              <a:gs pos="0">
                <a:srgbClr val="71A6DB">
                  <a:alpha val="100000"/>
                </a:srgbClr>
              </a:gs>
              <a:gs pos="50000">
                <a:srgbClr val="559BDB">
                  <a:alpha val="100000"/>
                </a:srgbClr>
              </a:gs>
              <a:gs pos="100000">
                <a:srgbClr val="438AC9">
                  <a:alpha val="100000"/>
                </a:srgbClr>
              </a:gs>
            </a:gsLst>
            <a:lin ang="5400000"/>
            <a:tileRect/>
          </a:gradFill>
          <a:ln w="9525">
            <a:noFill/>
          </a:ln>
          <a:effectLst>
            <a:outerShdw dist="19050" dir="5400000" algn="ctr" rotWithShape="0">
              <a:srgbClr val="808080">
                <a:alpha val="62999"/>
              </a:srgbClr>
            </a:outerShdw>
          </a:effectLst>
        </p:spPr>
        <p:txBody>
          <a:bodyPr lIns="68580" tIns="34290" rIns="68580" bIns="34290" anchor="ctr"/>
          <a:lstStyle/>
          <a:p>
            <a:pPr algn="ctr"/>
            <a:r>
              <a:rPr lang="en-US" altLang="zh-CN" sz="1300">
                <a:solidFill>
                  <a:srgbClr val="FFFFFF"/>
                </a:solidFill>
                <a:latin typeface="Cambria" panose="02040503050406030204" charset="0"/>
                <a:ea typeface="等线" charset="-122"/>
              </a:rPr>
              <a:t>one-hot user ID</a:t>
            </a:r>
            <a:endParaRPr lang="zh-CN" altLang="en-US" sz="1300">
              <a:solidFill>
                <a:srgbClr val="FFFFFF"/>
              </a:solidFill>
              <a:latin typeface="Cambria" panose="02040503050406030204" charset="0"/>
              <a:ea typeface="等线" charset="-122"/>
            </a:endParaRPr>
          </a:p>
        </p:txBody>
      </p:sp>
      <p:sp>
        <p:nvSpPr>
          <p:cNvPr id="4103" name="矩形 7"/>
          <p:cNvSpPr/>
          <p:nvPr/>
        </p:nvSpPr>
        <p:spPr>
          <a:xfrm>
            <a:off x="1889125" y="2701925"/>
            <a:ext cx="1081088" cy="492125"/>
          </a:xfrm>
          <a:prstGeom prst="rect">
            <a:avLst/>
          </a:prstGeom>
          <a:gradFill rotWithShape="1">
            <a:gsLst>
              <a:gs pos="0">
                <a:srgbClr val="F18C55">
                  <a:alpha val="100000"/>
                </a:srgbClr>
              </a:gs>
              <a:gs pos="50000">
                <a:srgbClr val="F67B28">
                  <a:alpha val="100000"/>
                </a:srgbClr>
              </a:gs>
              <a:gs pos="100000">
                <a:srgbClr val="E56B17">
                  <a:alpha val="100000"/>
                </a:srgbClr>
              </a:gs>
            </a:gsLst>
            <a:lin ang="5400000"/>
            <a:tileRect/>
          </a:gradFill>
          <a:ln w="9525">
            <a:noFill/>
          </a:ln>
          <a:effectLst>
            <a:outerShdw dist="19050" dir="5400000" algn="ctr" rotWithShape="0">
              <a:srgbClr val="808080">
                <a:alpha val="62999"/>
              </a:srgbClr>
            </a:outerShdw>
          </a:effectLst>
        </p:spPr>
        <p:txBody>
          <a:bodyPr lIns="68580" tIns="34290" rIns="68580" bIns="34290" anchor="ctr"/>
          <a:lstStyle/>
          <a:p>
            <a:pPr algn="ctr"/>
            <a:r>
              <a:rPr lang="en-US" altLang="zh-CN" sz="1300">
                <a:solidFill>
                  <a:srgbClr val="FFFFFF"/>
                </a:solidFill>
                <a:latin typeface="Cambria" panose="02040503050406030204" charset="0"/>
                <a:ea typeface="等线" charset="-122"/>
              </a:rPr>
              <a:t>one-hot item ID</a:t>
            </a:r>
            <a:endParaRPr lang="zh-CN" altLang="en-US" sz="1300">
              <a:solidFill>
                <a:srgbClr val="FFFFFF"/>
              </a:solidFill>
              <a:latin typeface="Cambria" panose="02040503050406030204" charset="0"/>
              <a:ea typeface="等线" charset="-122"/>
            </a:endParaRPr>
          </a:p>
        </p:txBody>
      </p:sp>
      <p:sp>
        <p:nvSpPr>
          <p:cNvPr id="4104" name="矩形 8"/>
          <p:cNvSpPr/>
          <p:nvPr/>
        </p:nvSpPr>
        <p:spPr>
          <a:xfrm>
            <a:off x="2979738" y="2701925"/>
            <a:ext cx="1081087" cy="492125"/>
          </a:xfrm>
          <a:prstGeom prst="rect">
            <a:avLst/>
          </a:prstGeom>
          <a:gradFill rotWithShape="1">
            <a:gsLst>
              <a:gs pos="0">
                <a:srgbClr val="FFC746">
                  <a:alpha val="100000"/>
                </a:srgbClr>
              </a:gs>
              <a:gs pos="50000">
                <a:srgbClr val="FFC600">
                  <a:alpha val="100000"/>
                </a:srgbClr>
              </a:gs>
              <a:gs pos="100000">
                <a:srgbClr val="E5B600">
                  <a:alpha val="100000"/>
                </a:srgbClr>
              </a:gs>
            </a:gsLst>
            <a:lin ang="5400000"/>
            <a:tileRect/>
          </a:gradFill>
          <a:ln w="9525">
            <a:noFill/>
          </a:ln>
          <a:effectLst>
            <a:outerShdw dist="19050" dir="5400000" algn="ctr" rotWithShape="0">
              <a:srgbClr val="808080">
                <a:alpha val="62999"/>
              </a:srgbClr>
            </a:outerShdw>
          </a:effectLst>
        </p:spPr>
        <p:txBody>
          <a:bodyPr lIns="68580" tIns="34290" rIns="68580" bIns="34290" anchor="ctr"/>
          <a:lstStyle/>
          <a:p>
            <a:pPr algn="ctr"/>
            <a:r>
              <a:rPr lang="en-US" altLang="zh-CN" sz="1300">
                <a:solidFill>
                  <a:srgbClr val="FFFFFF"/>
                </a:solidFill>
                <a:latin typeface="Cambria" panose="02040503050406030204" charset="0"/>
                <a:ea typeface="等线" charset="-122"/>
              </a:rPr>
              <a:t>side-information</a:t>
            </a:r>
            <a:endParaRPr lang="zh-CN" altLang="en-US" sz="1300">
              <a:solidFill>
                <a:srgbClr val="FFFFFF"/>
              </a:solidFill>
              <a:latin typeface="Cambria" panose="02040503050406030204" charset="0"/>
              <a:ea typeface="等线" charset="-122"/>
            </a:endParaRPr>
          </a:p>
        </p:txBody>
      </p:sp>
      <p:sp>
        <p:nvSpPr>
          <p:cNvPr id="11" name="椭圆 10"/>
          <p:cNvSpPr/>
          <p:nvPr/>
        </p:nvSpPr>
        <p:spPr>
          <a:xfrm>
            <a:off x="3740150" y="3921125"/>
            <a:ext cx="457200" cy="59531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椭圆 11"/>
          <p:cNvSpPr/>
          <p:nvPr/>
        </p:nvSpPr>
        <p:spPr>
          <a:xfrm>
            <a:off x="6040438" y="3921125"/>
            <a:ext cx="1095375" cy="59531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文本框 12"/>
          <p:cNvSpPr txBox="1">
            <a:spLocks noRot="1" noChangeAspect="1" noMove="1" noResize="1" noEditPoints="1" noAdjustHandles="1" noChangeArrowheads="1" noChangeShapeType="1" noTextEdit="1"/>
          </p:cNvSpPr>
          <p:nvPr/>
        </p:nvSpPr>
        <p:spPr>
          <a:xfrm>
            <a:off x="5387578" y="2154529"/>
            <a:ext cx="3127772" cy="968663"/>
          </a:xfrm>
          <a:prstGeom prst="rect">
            <a:avLst/>
          </a:prstGeom>
          <a:blipFill rotWithShape="1">
            <a:blip r:embed="rId5"/>
            <a:stretch>
              <a:fillRect t="-2500"/>
            </a:stretch>
          </a:blipFill>
        </p:spPr>
        <p:txBody>
          <a:bodyPr/>
          <a:lstStyle/>
          <a:p>
            <a:r>
              <a:rPr lang="zh-CN" altLang="en-US">
                <a:noFill/>
              </a:rPr>
              <a:t> </a:t>
            </a:r>
          </a:p>
        </p:txBody>
      </p:sp>
      <p:sp>
        <p:nvSpPr>
          <p:cNvPr id="15" name="矩形 14"/>
          <p:cNvSpPr/>
          <p:nvPr/>
        </p:nvSpPr>
        <p:spPr>
          <a:xfrm>
            <a:off x="433388" y="1993900"/>
            <a:ext cx="4152900" cy="13858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5387975" y="1993900"/>
            <a:ext cx="3127375" cy="13858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9" name="直接箭头连接符 18"/>
          <p:cNvCxnSpPr>
            <a:endCxn id="15" idx="2"/>
          </p:cNvCxnSpPr>
          <p:nvPr/>
        </p:nvCxnSpPr>
        <p:spPr>
          <a:xfrm flipV="1">
            <a:off x="1814513" y="3379788"/>
            <a:ext cx="695325" cy="541338"/>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21" name="图片 20"/>
          <p:cNvPicPr>
            <a:picLocks noChangeAspect="1"/>
          </p:cNvPicPr>
          <p:nvPr/>
        </p:nvPicPr>
        <p:blipFill>
          <a:blip r:embed="rId6"/>
          <a:stretch>
            <a:fillRect/>
          </a:stretch>
        </p:blipFill>
        <p:spPr>
          <a:xfrm>
            <a:off x="3578225" y="4972050"/>
            <a:ext cx="830263" cy="812800"/>
          </a:xfrm>
          <a:prstGeom prst="rect">
            <a:avLst/>
          </a:prstGeom>
          <a:noFill/>
          <a:ln w="9525">
            <a:noFill/>
          </a:ln>
        </p:spPr>
      </p:pic>
      <p:pic>
        <p:nvPicPr>
          <p:cNvPr id="22" name="图片 21"/>
          <p:cNvPicPr>
            <a:picLocks noChangeAspect="1"/>
          </p:cNvPicPr>
          <p:nvPr/>
        </p:nvPicPr>
        <p:blipFill>
          <a:blip r:embed="rId7"/>
          <a:stretch>
            <a:fillRect/>
          </a:stretch>
        </p:blipFill>
        <p:spPr>
          <a:xfrm>
            <a:off x="6226175" y="4727575"/>
            <a:ext cx="725488" cy="1974850"/>
          </a:xfrm>
          <a:prstGeom prst="rect">
            <a:avLst/>
          </a:prstGeom>
          <a:noFill/>
          <a:ln w="9525">
            <a:noFill/>
          </a:ln>
        </p:spPr>
      </p:pic>
      <p:sp>
        <p:nvSpPr>
          <p:cNvPr id="24" name="文本框 23"/>
          <p:cNvSpPr txBox="1">
            <a:spLocks noRot="1" noChangeAspect="1" noMove="1" noResize="1" noEditPoints="1" noAdjustHandles="1" noChangeArrowheads="1" noChangeShapeType="1" noTextEdit="1"/>
          </p:cNvSpPr>
          <p:nvPr/>
        </p:nvSpPr>
        <p:spPr>
          <a:xfrm>
            <a:off x="4659833" y="5328333"/>
            <a:ext cx="1759472" cy="707886"/>
          </a:xfrm>
          <a:prstGeom prst="rect">
            <a:avLst/>
          </a:prstGeom>
          <a:blipFill rotWithShape="1">
            <a:blip r:embed="rId8"/>
            <a:stretch>
              <a:fillRect/>
            </a:stretch>
          </a:blipFill>
        </p:spPr>
        <p:txBody>
          <a:bodyPr/>
          <a:lstStyle/>
          <a:p>
            <a:r>
              <a:rPr lang="zh-CN" altLang="en-US">
                <a:noFill/>
              </a:rPr>
              <a:t> </a:t>
            </a:r>
          </a:p>
        </p:txBody>
      </p:sp>
      <p:sp>
        <p:nvSpPr>
          <p:cNvPr id="25" name="文本框 24"/>
          <p:cNvSpPr txBox="1"/>
          <p:nvPr/>
        </p:nvSpPr>
        <p:spPr>
          <a:xfrm>
            <a:off x="2357438" y="5013325"/>
            <a:ext cx="1447800" cy="708025"/>
          </a:xfrm>
          <a:prstGeom prst="rect">
            <a:avLst/>
          </a:prstGeom>
          <a:noFill/>
          <a:ln w="9525">
            <a:noFill/>
          </a:ln>
        </p:spPr>
        <p:txBody>
          <a:bodyPr>
            <a:spAutoFit/>
          </a:bodyPr>
          <a:lstStyle/>
          <a:p>
            <a:r>
              <a:rPr lang="en-US" altLang="zh-CN" sz="2000">
                <a:latin typeface="Calibri" panose="020F0502020204030204" charset="0"/>
                <a:cs typeface="Calibri" panose="020F0502020204030204" charset="0"/>
              </a:rPr>
              <a:t>Model bias parameter</a:t>
            </a:r>
            <a:endParaRPr lang="zh-CN" altLang="en-US" sz="2000">
              <a:latin typeface="Calibri" panose="020F0502020204030204" charset="0"/>
              <a:ea typeface="等线" charset="-122"/>
            </a:endParaRPr>
          </a:p>
        </p:txBody>
      </p:sp>
      <p:cxnSp>
        <p:nvCxnSpPr>
          <p:cNvPr id="27" name="直接箭头连接符 26"/>
          <p:cNvCxnSpPr>
            <a:stCxn id="11" idx="4"/>
            <a:endCxn id="21" idx="0"/>
          </p:cNvCxnSpPr>
          <p:nvPr/>
        </p:nvCxnSpPr>
        <p:spPr>
          <a:xfrm>
            <a:off x="3968750" y="4516438"/>
            <a:ext cx="23813" cy="455613"/>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0" name="直接箭头连接符 29"/>
          <p:cNvCxnSpPr>
            <a:stCxn id="12" idx="4"/>
          </p:cNvCxnSpPr>
          <p:nvPr/>
        </p:nvCxnSpPr>
        <p:spPr>
          <a:xfrm flipH="1">
            <a:off x="6588125" y="4516438"/>
            <a:ext cx="0" cy="2111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2" idx="0"/>
            <a:endCxn id="16" idx="2"/>
          </p:cNvCxnSpPr>
          <p:nvPr/>
        </p:nvCxnSpPr>
        <p:spPr>
          <a:xfrm flipV="1">
            <a:off x="6588125" y="3379788"/>
            <a:ext cx="363538" cy="5413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7067550" y="3935413"/>
            <a:ext cx="676275" cy="579438"/>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文本框 27"/>
          <p:cNvSpPr txBox="1"/>
          <p:nvPr/>
        </p:nvSpPr>
        <p:spPr>
          <a:xfrm>
            <a:off x="6923088" y="4859338"/>
            <a:ext cx="2133599" cy="1200329"/>
          </a:xfrm>
          <a:prstGeom prst="rect">
            <a:avLst/>
          </a:prstGeom>
          <a:noFill/>
          <a:ln w="19050" cap="flat" cmpd="sng">
            <a:solidFill>
              <a:srgbClr val="FF0000"/>
            </a:solidFill>
            <a:prstDash val="solid"/>
            <a:miter/>
            <a:headEnd type="none" w="med" len="med"/>
            <a:tailEnd type="none" w="med" len="med"/>
          </a:ln>
        </p:spPr>
        <p:txBody>
          <a:bodyPr wrap="square">
            <a:spAutoFit/>
          </a:bodyPr>
          <a:lstStyle/>
          <a:p>
            <a:pPr algn="ctr"/>
            <a:r>
              <a:rPr lang="en-US" altLang="zh-CN" dirty="0">
                <a:latin typeface="Calibri" panose="020F0502020204030204" charset="0"/>
                <a:ea typeface="等线" charset="-122"/>
              </a:rPr>
              <a:t>FM</a:t>
            </a:r>
            <a:r>
              <a:rPr lang="zh-CN" altLang="en-US" dirty="0">
                <a:latin typeface="Calibri" panose="020F0502020204030204" charset="0"/>
                <a:ea typeface="等线" charset="-122"/>
              </a:rPr>
              <a:t> </a:t>
            </a:r>
            <a:r>
              <a:rPr lang="en-US" altLang="zh-CN" dirty="0">
                <a:latin typeface="Calibri" panose="020F0502020204030204" charset="0"/>
                <a:ea typeface="等线" charset="-122"/>
              </a:rPr>
              <a:t>models the interaction between </a:t>
            </a:r>
            <a:r>
              <a:rPr lang="en-US" altLang="zh-CN" b="1" dirty="0">
                <a:solidFill>
                  <a:srgbClr val="FF0000"/>
                </a:solidFill>
                <a:latin typeface="Calibri" panose="020F0502020204030204" charset="0"/>
                <a:ea typeface="等线" charset="-122"/>
              </a:rPr>
              <a:t>each pair</a:t>
            </a:r>
            <a:r>
              <a:rPr lang="en-US" altLang="zh-CN" dirty="0">
                <a:latin typeface="Calibri" panose="020F0502020204030204" charset="0"/>
                <a:ea typeface="等线" charset="-122"/>
              </a:rPr>
              <a:t> of nonzero features</a:t>
            </a:r>
            <a:endParaRPr lang="zh-CN" altLang="en-US" dirty="0">
              <a:latin typeface="Calibri" panose="020F0502020204030204" charset="0"/>
              <a:ea typeface="等线" charset="-122"/>
            </a:endParaRPr>
          </a:p>
        </p:txBody>
      </p:sp>
      <p:cxnSp>
        <p:nvCxnSpPr>
          <p:cNvPr id="31" name="直线箭头连接符 30"/>
          <p:cNvCxnSpPr>
            <a:cxnSpLocks/>
            <a:stCxn id="26" idx="2"/>
            <a:endCxn id="28" idx="0"/>
          </p:cNvCxnSpPr>
          <p:nvPr/>
        </p:nvCxnSpPr>
        <p:spPr>
          <a:xfrm>
            <a:off x="7405688" y="4514851"/>
            <a:ext cx="584200" cy="344487"/>
          </a:xfrm>
          <a:prstGeom prst="straightConnector1">
            <a:avLst/>
          </a:prstGeom>
          <a:ln w="28575"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121" name="文本框 33"/>
          <p:cNvSpPr txBox="1"/>
          <p:nvPr/>
        </p:nvSpPr>
        <p:spPr>
          <a:xfrm>
            <a:off x="9056688" y="6710363"/>
            <a:ext cx="184150" cy="368300"/>
          </a:xfrm>
          <a:prstGeom prst="rect">
            <a:avLst/>
          </a:prstGeom>
          <a:noFill/>
          <a:ln w="9525">
            <a:noFill/>
          </a:ln>
        </p:spPr>
        <p:txBody>
          <a:bodyPr wrap="none">
            <a:spAutoFit/>
          </a:bodyPr>
          <a:lstStyle/>
          <a:p>
            <a:endParaRPr lang="zh-CN" altLang="en-US">
              <a:latin typeface="Calibri" panose="020F0502020204030204" charset="0"/>
              <a:ea typeface="等线"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0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102" grpId="0" animBg="1"/>
      <p:bldP spid="4103" grpId="0" animBg="1"/>
      <p:bldP spid="4104" grpId="0" animBg="1"/>
      <p:bldP spid="11" grpId="0" animBg="1"/>
      <p:bldP spid="12" grpId="0" animBg="1"/>
      <p:bldP spid="15" grpId="0" animBg="1"/>
      <p:bldP spid="16" grpId="0" animBg="1"/>
      <p:bldP spid="25" grpId="0"/>
      <p:bldP spid="26"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p:cNvSpPr>
          <p:nvPr>
            <p:ph type="title"/>
          </p:nvPr>
        </p:nvSpPr>
        <p:spPr>
          <a:ln/>
        </p:spPr>
        <p:txBody>
          <a:bodyPr vert="horz" wrap="square" lIns="91440" tIns="45720" rIns="91440" bIns="45720" anchor="ctr"/>
          <a:lstStyle/>
          <a:p>
            <a:r>
              <a:rPr lang="en-US" altLang="zh-CN">
                <a:solidFill>
                  <a:srgbClr val="000000"/>
                </a:solidFill>
                <a:latin typeface="Calibri" panose="020F0502020204030204" charset="0"/>
                <a:ea typeface="等线 Light" charset="-122"/>
              </a:rPr>
              <a:t>Motivation</a:t>
            </a:r>
            <a:endParaRPr lang="zh-CN" altLang="en-US">
              <a:ea typeface="等线 Light" charset="-122"/>
            </a:endParaRPr>
          </a:p>
        </p:txBody>
      </p:sp>
      <p:sp>
        <p:nvSpPr>
          <p:cNvPr id="5122" name="矩形 2"/>
          <p:cNvSpPr/>
          <p:nvPr/>
        </p:nvSpPr>
        <p:spPr>
          <a:xfrm>
            <a:off x="1247775" y="1738313"/>
            <a:ext cx="1081088" cy="492125"/>
          </a:xfrm>
          <a:prstGeom prst="rect">
            <a:avLst/>
          </a:prstGeom>
          <a:gradFill rotWithShape="1">
            <a:gsLst>
              <a:gs pos="0">
                <a:srgbClr val="71A6DB">
                  <a:alpha val="100000"/>
                </a:srgbClr>
              </a:gs>
              <a:gs pos="50000">
                <a:srgbClr val="559BDB">
                  <a:alpha val="100000"/>
                </a:srgbClr>
              </a:gs>
              <a:gs pos="100000">
                <a:srgbClr val="438AC9">
                  <a:alpha val="100000"/>
                </a:srgbClr>
              </a:gs>
            </a:gsLst>
            <a:lin ang="5400000"/>
            <a:tileRect/>
          </a:gradFill>
          <a:ln w="9525">
            <a:noFill/>
          </a:ln>
          <a:effectLst>
            <a:outerShdw dist="19050" dir="5400000" algn="ctr" rotWithShape="0">
              <a:srgbClr val="808080">
                <a:alpha val="62999"/>
              </a:srgbClr>
            </a:outerShdw>
          </a:effectLst>
        </p:spPr>
        <p:txBody>
          <a:bodyPr lIns="68580" tIns="34290" rIns="68580" bIns="34290" anchor="ctr"/>
          <a:lstStyle/>
          <a:p>
            <a:pPr algn="ctr"/>
            <a:r>
              <a:rPr lang="en-US" altLang="zh-CN" sz="1300">
                <a:solidFill>
                  <a:srgbClr val="FFFFFF"/>
                </a:solidFill>
                <a:latin typeface="Cambria" panose="02040503050406030204" charset="0"/>
                <a:ea typeface="等线" charset="-122"/>
              </a:rPr>
              <a:t>one-hot user ID</a:t>
            </a:r>
            <a:endParaRPr lang="zh-CN" altLang="en-US" sz="1300">
              <a:solidFill>
                <a:srgbClr val="FFFFFF"/>
              </a:solidFill>
              <a:latin typeface="Cambria" panose="02040503050406030204" charset="0"/>
              <a:ea typeface="等线" charset="-122"/>
            </a:endParaRPr>
          </a:p>
        </p:txBody>
      </p:sp>
      <p:sp>
        <p:nvSpPr>
          <p:cNvPr id="5123" name="矩形 3"/>
          <p:cNvSpPr/>
          <p:nvPr/>
        </p:nvSpPr>
        <p:spPr>
          <a:xfrm>
            <a:off x="2351088" y="1738313"/>
            <a:ext cx="1081087" cy="492125"/>
          </a:xfrm>
          <a:prstGeom prst="rect">
            <a:avLst/>
          </a:prstGeom>
          <a:gradFill rotWithShape="1">
            <a:gsLst>
              <a:gs pos="0">
                <a:srgbClr val="F18C55">
                  <a:alpha val="100000"/>
                </a:srgbClr>
              </a:gs>
              <a:gs pos="50000">
                <a:srgbClr val="F67B28">
                  <a:alpha val="100000"/>
                </a:srgbClr>
              </a:gs>
              <a:gs pos="100000">
                <a:srgbClr val="E56B17">
                  <a:alpha val="100000"/>
                </a:srgbClr>
              </a:gs>
            </a:gsLst>
            <a:lin ang="5400000"/>
            <a:tileRect/>
          </a:gradFill>
          <a:ln w="9525">
            <a:noFill/>
          </a:ln>
          <a:effectLst>
            <a:outerShdw dist="19050" dir="5400000" algn="ctr" rotWithShape="0">
              <a:srgbClr val="808080">
                <a:alpha val="62999"/>
              </a:srgbClr>
            </a:outerShdw>
          </a:effectLst>
        </p:spPr>
        <p:txBody>
          <a:bodyPr lIns="68580" tIns="34290" rIns="68580" bIns="34290" anchor="ctr"/>
          <a:lstStyle/>
          <a:p>
            <a:pPr algn="ctr"/>
            <a:r>
              <a:rPr lang="en-US" altLang="zh-CN" sz="1300">
                <a:solidFill>
                  <a:srgbClr val="FFFFFF"/>
                </a:solidFill>
                <a:latin typeface="Cambria" panose="02040503050406030204" charset="0"/>
                <a:ea typeface="等线" charset="-122"/>
              </a:rPr>
              <a:t>one-hot item ID</a:t>
            </a:r>
            <a:endParaRPr lang="zh-CN" altLang="en-US" sz="1300">
              <a:solidFill>
                <a:srgbClr val="FFFFFF"/>
              </a:solidFill>
              <a:latin typeface="Cambria" panose="02040503050406030204" charset="0"/>
              <a:ea typeface="等线" charset="-122"/>
            </a:endParaRPr>
          </a:p>
        </p:txBody>
      </p:sp>
      <p:sp>
        <p:nvSpPr>
          <p:cNvPr id="5124" name="矩形 4"/>
          <p:cNvSpPr/>
          <p:nvPr/>
        </p:nvSpPr>
        <p:spPr>
          <a:xfrm>
            <a:off x="3441700" y="1738313"/>
            <a:ext cx="1081088" cy="492125"/>
          </a:xfrm>
          <a:prstGeom prst="rect">
            <a:avLst/>
          </a:prstGeom>
          <a:gradFill rotWithShape="1">
            <a:gsLst>
              <a:gs pos="0">
                <a:srgbClr val="FFC746">
                  <a:alpha val="100000"/>
                </a:srgbClr>
              </a:gs>
              <a:gs pos="50000">
                <a:srgbClr val="FFC600">
                  <a:alpha val="100000"/>
                </a:srgbClr>
              </a:gs>
              <a:gs pos="100000">
                <a:srgbClr val="E5B600">
                  <a:alpha val="100000"/>
                </a:srgbClr>
              </a:gs>
            </a:gsLst>
            <a:lin ang="5400000"/>
            <a:tileRect/>
          </a:gradFill>
          <a:ln w="9525">
            <a:noFill/>
          </a:ln>
          <a:effectLst>
            <a:outerShdw dist="19050" dir="5400000" algn="ctr" rotWithShape="0">
              <a:srgbClr val="808080">
                <a:alpha val="62999"/>
              </a:srgbClr>
            </a:outerShdw>
          </a:effectLst>
        </p:spPr>
        <p:txBody>
          <a:bodyPr lIns="68580" tIns="34290" rIns="68580" bIns="34290" anchor="ctr"/>
          <a:lstStyle/>
          <a:p>
            <a:pPr algn="ctr"/>
            <a:r>
              <a:rPr lang="en-US" altLang="zh-CN" sz="1300">
                <a:solidFill>
                  <a:srgbClr val="FFFFFF"/>
                </a:solidFill>
                <a:latin typeface="Cambria" panose="02040503050406030204" charset="0"/>
                <a:ea typeface="等线" charset="-122"/>
              </a:rPr>
              <a:t>side-information</a:t>
            </a:r>
            <a:endParaRPr lang="zh-CN" altLang="en-US" sz="1300">
              <a:solidFill>
                <a:srgbClr val="FFFFFF"/>
              </a:solidFill>
              <a:latin typeface="Cambria" panose="02040503050406030204" charset="0"/>
              <a:ea typeface="等线" charset="-122"/>
            </a:endParaRPr>
          </a:p>
        </p:txBody>
      </p:sp>
      <p:sp>
        <p:nvSpPr>
          <p:cNvPr id="6" name="文本框 5"/>
          <p:cNvSpPr txBox="1">
            <a:spLocks noRot="1" noChangeAspect="1" noMove="1" noResize="1" noEditPoints="1" noAdjustHandles="1" noChangeArrowheads="1" noChangeShapeType="1" noTextEdit="1"/>
          </p:cNvSpPr>
          <p:nvPr/>
        </p:nvSpPr>
        <p:spPr>
          <a:xfrm>
            <a:off x="733089" y="1823194"/>
            <a:ext cx="514350" cy="323165"/>
          </a:xfrm>
          <a:prstGeom prst="rect">
            <a:avLst/>
          </a:prstGeom>
          <a:blipFill rotWithShape="1">
            <a:blip r:embed="rId3"/>
            <a:stretch>
              <a:fillRect l="-4706" t="-9259"/>
            </a:stretch>
          </a:blipFill>
        </p:spPr>
        <p:txBody>
          <a:bodyPr/>
          <a:lstStyle/>
          <a:p>
            <a:r>
              <a:rPr lang="zh-CN" altLang="en-US">
                <a:noFill/>
              </a:rPr>
              <a:t> </a:t>
            </a:r>
          </a:p>
        </p:txBody>
      </p:sp>
      <p:pic>
        <p:nvPicPr>
          <p:cNvPr id="7" name="图片 6"/>
          <p:cNvPicPr>
            <a:picLocks noChangeAspect="1"/>
          </p:cNvPicPr>
          <p:nvPr/>
        </p:nvPicPr>
        <p:blipFill>
          <a:blip r:embed="rId4"/>
          <a:stretch>
            <a:fillRect/>
          </a:stretch>
        </p:blipFill>
        <p:spPr>
          <a:xfrm>
            <a:off x="236538" y="2262188"/>
            <a:ext cx="1350962" cy="901700"/>
          </a:xfrm>
          <a:prstGeom prst="rect">
            <a:avLst/>
          </a:prstGeom>
          <a:noFill/>
          <a:ln w="9525">
            <a:noFill/>
          </a:ln>
        </p:spPr>
      </p:pic>
      <p:sp>
        <p:nvSpPr>
          <p:cNvPr id="8" name="文本框 7"/>
          <p:cNvSpPr txBox="1"/>
          <p:nvPr/>
        </p:nvSpPr>
        <p:spPr>
          <a:xfrm>
            <a:off x="1168400" y="2443163"/>
            <a:ext cx="1239838" cy="646112"/>
          </a:xfrm>
          <a:prstGeom prst="rect">
            <a:avLst/>
          </a:prstGeom>
          <a:noFill/>
          <a:ln w="9525">
            <a:noFill/>
          </a:ln>
        </p:spPr>
        <p:txBody>
          <a:bodyPr>
            <a:spAutoFit/>
          </a:bodyPr>
          <a:lstStyle/>
          <a:p>
            <a:pPr algn="ctr"/>
            <a:r>
              <a:rPr lang="en-US" altLang="zh-CN">
                <a:latin typeface="Calibri" panose="020F0502020204030204" charset="0"/>
                <a:cs typeface="Calibri" panose="020F0502020204030204" charset="0"/>
              </a:rPr>
              <a:t>1,300,000 users</a:t>
            </a:r>
            <a:endParaRPr lang="zh-CN" altLang="en-US">
              <a:latin typeface="Calibri" panose="020F0502020204030204" charset="0"/>
              <a:ea typeface="等线" charset="-122"/>
            </a:endParaRPr>
          </a:p>
        </p:txBody>
      </p:sp>
      <p:sp>
        <p:nvSpPr>
          <p:cNvPr id="9" name="文本框 8"/>
          <p:cNvSpPr txBox="1"/>
          <p:nvPr/>
        </p:nvSpPr>
        <p:spPr>
          <a:xfrm>
            <a:off x="2262188" y="2443163"/>
            <a:ext cx="1239837" cy="646112"/>
          </a:xfrm>
          <a:prstGeom prst="rect">
            <a:avLst/>
          </a:prstGeom>
          <a:noFill/>
          <a:ln w="9525">
            <a:noFill/>
          </a:ln>
        </p:spPr>
        <p:txBody>
          <a:bodyPr>
            <a:spAutoFit/>
          </a:bodyPr>
          <a:lstStyle/>
          <a:p>
            <a:pPr algn="ctr"/>
            <a:r>
              <a:rPr lang="en-US" altLang="zh-CN">
                <a:latin typeface="Calibri" panose="020F0502020204030204" charset="0"/>
                <a:cs typeface="Calibri" panose="020F0502020204030204" charset="0"/>
              </a:rPr>
              <a:t>174,000 business</a:t>
            </a:r>
            <a:endParaRPr lang="zh-CN" altLang="en-US">
              <a:latin typeface="Calibri" panose="020F0502020204030204" charset="0"/>
              <a:ea typeface="等线" charset="-122"/>
            </a:endParaRPr>
          </a:p>
        </p:txBody>
      </p:sp>
      <p:sp>
        <p:nvSpPr>
          <p:cNvPr id="10" name="文本框 9"/>
          <p:cNvSpPr txBox="1"/>
          <p:nvPr/>
        </p:nvSpPr>
        <p:spPr>
          <a:xfrm>
            <a:off x="3352800" y="2443163"/>
            <a:ext cx="1239838" cy="646112"/>
          </a:xfrm>
          <a:prstGeom prst="rect">
            <a:avLst/>
          </a:prstGeom>
          <a:noFill/>
          <a:ln w="9525">
            <a:noFill/>
          </a:ln>
        </p:spPr>
        <p:txBody>
          <a:bodyPr>
            <a:spAutoFit/>
          </a:bodyPr>
          <a:lstStyle/>
          <a:p>
            <a:pPr algn="ctr"/>
            <a:r>
              <a:rPr lang="en-US" altLang="zh-CN">
                <a:latin typeface="Calibri" panose="020F0502020204030204" charset="0"/>
                <a:cs typeface="Calibri" panose="020F0502020204030204" charset="0"/>
              </a:rPr>
              <a:t>1,200,000 attributes</a:t>
            </a:r>
            <a:endParaRPr lang="zh-CN" altLang="en-US">
              <a:latin typeface="Calibri" panose="020F0502020204030204" charset="0"/>
              <a:ea typeface="等线" charset="-122"/>
            </a:endParaRPr>
          </a:p>
        </p:txBody>
      </p:sp>
      <p:sp>
        <p:nvSpPr>
          <p:cNvPr id="12" name="矩形 11"/>
          <p:cNvSpPr/>
          <p:nvPr/>
        </p:nvSpPr>
        <p:spPr>
          <a:xfrm>
            <a:off x="4592638" y="2387600"/>
            <a:ext cx="4413250" cy="708025"/>
          </a:xfrm>
          <a:prstGeom prst="rect">
            <a:avLst/>
          </a:prstGeom>
          <a:noFill/>
          <a:ln w="9525">
            <a:noFill/>
          </a:ln>
        </p:spPr>
        <p:txBody>
          <a:bodyPr>
            <a:spAutoFit/>
          </a:bodyPr>
          <a:lstStyle/>
          <a:p>
            <a:r>
              <a:rPr lang="en-US" altLang="zh-CN" sz="2000">
                <a:latin typeface="Calibri" panose="020F0502020204030204" charset="0"/>
                <a:cs typeface="Calibri" panose="020F0502020204030204" charset="0"/>
              </a:rPr>
              <a:t>here</a:t>
            </a:r>
            <a:r>
              <a:rPr lang="en-US" altLang="zh-CN" sz="2000">
                <a:latin typeface="Calibri" panose="020F0502020204030204" charset="0"/>
                <a:ea typeface="等线" charset="-122"/>
              </a:rPr>
              <a:t> </a:t>
            </a:r>
            <a:r>
              <a:rPr lang="zh-CN" altLang="en-US" sz="2000">
                <a:latin typeface="Calibri" panose="020F0502020204030204" charset="0"/>
                <a:ea typeface="等线" charset="-122"/>
              </a:rPr>
              <a:t>𝑛 </a:t>
            </a:r>
            <a:r>
              <a:rPr lang="en-US" altLang="zh-CN" sz="2000">
                <a:latin typeface="Calibri" panose="020F0502020204030204" charset="0"/>
                <a:cs typeface="Calibri" panose="020F0502020204030204" charset="0"/>
              </a:rPr>
              <a:t>= 1,300,000+174,000+1,200,000 = 2,674,000</a:t>
            </a:r>
            <a:endParaRPr lang="zh-CN" altLang="en-US" sz="2000">
              <a:latin typeface="Calibri" panose="020F0502020204030204" charset="0"/>
              <a:ea typeface="等线" charset="-122"/>
            </a:endParaRPr>
          </a:p>
        </p:txBody>
      </p:sp>
      <p:pic>
        <p:nvPicPr>
          <p:cNvPr id="13" name="图片 12"/>
          <p:cNvPicPr>
            <a:picLocks noChangeAspect="1"/>
          </p:cNvPicPr>
          <p:nvPr/>
        </p:nvPicPr>
        <p:blipFill>
          <a:blip r:embed="rId5"/>
          <a:stretch>
            <a:fillRect/>
          </a:stretch>
        </p:blipFill>
        <p:spPr>
          <a:xfrm>
            <a:off x="849313" y="3451225"/>
            <a:ext cx="1389062" cy="1206500"/>
          </a:xfrm>
          <a:prstGeom prst="rect">
            <a:avLst/>
          </a:prstGeom>
          <a:noFill/>
          <a:ln w="9525">
            <a:noFill/>
          </a:ln>
        </p:spPr>
      </p:pic>
      <p:sp>
        <p:nvSpPr>
          <p:cNvPr id="14" name="文本框 13"/>
          <p:cNvSpPr txBox="1"/>
          <p:nvPr/>
        </p:nvSpPr>
        <p:spPr>
          <a:xfrm>
            <a:off x="2238375" y="3638550"/>
            <a:ext cx="1851025" cy="831850"/>
          </a:xfrm>
          <a:prstGeom prst="rect">
            <a:avLst/>
          </a:prstGeom>
          <a:noFill/>
          <a:ln w="9525">
            <a:noFill/>
          </a:ln>
        </p:spPr>
        <p:txBody>
          <a:bodyPr>
            <a:spAutoFit/>
          </a:bodyPr>
          <a:lstStyle/>
          <a:p>
            <a:r>
              <a:rPr lang="en-US" altLang="zh-CN" sz="2400">
                <a:latin typeface="Calibri" panose="020F0502020204030204" charset="0"/>
                <a:cs typeface="Calibri" panose="020F0502020204030204" charset="0"/>
              </a:rPr>
              <a:t>On-device storage?</a:t>
            </a:r>
            <a:endParaRPr lang="zh-CN" altLang="en-US" sz="2400">
              <a:latin typeface="Calibri" panose="020F0502020204030204" charset="0"/>
              <a:ea typeface="等线" charset="-122"/>
            </a:endParaRPr>
          </a:p>
        </p:txBody>
      </p:sp>
      <p:sp>
        <p:nvSpPr>
          <p:cNvPr id="17" name="文本框 16"/>
          <p:cNvSpPr txBox="1"/>
          <p:nvPr/>
        </p:nvSpPr>
        <p:spPr>
          <a:xfrm>
            <a:off x="6910388" y="3638550"/>
            <a:ext cx="1828800" cy="831850"/>
          </a:xfrm>
          <a:prstGeom prst="rect">
            <a:avLst/>
          </a:prstGeom>
          <a:noFill/>
          <a:ln w="9525">
            <a:noFill/>
          </a:ln>
        </p:spPr>
        <p:txBody>
          <a:bodyPr>
            <a:spAutoFit/>
          </a:bodyPr>
          <a:lstStyle/>
          <a:p>
            <a:r>
              <a:rPr lang="en-US" altLang="zh-CN" sz="2400">
                <a:latin typeface="Calibri" panose="020F0502020204030204" charset="0"/>
                <a:cs typeface="Calibri" panose="020F0502020204030204" charset="0"/>
              </a:rPr>
              <a:t>Computation cost?</a:t>
            </a:r>
            <a:endParaRPr lang="zh-CN" altLang="en-US" sz="2400">
              <a:latin typeface="Calibri" panose="020F0502020204030204" charset="0"/>
              <a:ea typeface="等线" charset="-122"/>
            </a:endParaRPr>
          </a:p>
        </p:txBody>
      </p:sp>
      <p:sp>
        <p:nvSpPr>
          <p:cNvPr id="18" name="文本框 17"/>
          <p:cNvSpPr txBox="1"/>
          <p:nvPr/>
        </p:nvSpPr>
        <p:spPr>
          <a:xfrm>
            <a:off x="895350" y="5494338"/>
            <a:ext cx="7469188" cy="769937"/>
          </a:xfrm>
          <a:prstGeom prst="rect">
            <a:avLst/>
          </a:prstGeom>
          <a:noFill/>
          <a:ln w="9525">
            <a:noFill/>
          </a:ln>
        </p:spPr>
        <p:txBody>
          <a:bodyPr>
            <a:spAutoFit/>
          </a:bodyPr>
          <a:lstStyle/>
          <a:p>
            <a:pPr algn="ctr"/>
            <a:r>
              <a:rPr lang="en-US" altLang="zh-CN" sz="2400">
                <a:latin typeface="Calibri" panose="020F0502020204030204" charset="0"/>
                <a:cs typeface="Calibri" panose="020F0502020204030204" charset="0"/>
              </a:rPr>
              <a:t>Existing FM framework </a:t>
            </a:r>
            <a:r>
              <a:rPr lang="en-US" altLang="zh-CN" sz="2000">
                <a:latin typeface="Calibri" panose="020F0502020204030204" charset="0"/>
                <a:cs typeface="Calibri" panose="020F0502020204030204" charset="0"/>
              </a:rPr>
              <a:t>is not suitable for fast recommendation, especially for mobile users.</a:t>
            </a:r>
            <a:endParaRPr lang="zh-CN" altLang="en-US" sz="2000">
              <a:latin typeface="Calibri" panose="020F0502020204030204" charset="0"/>
              <a:ea typeface="等线" charset="-122"/>
            </a:endParaRPr>
          </a:p>
        </p:txBody>
      </p:sp>
      <p:sp>
        <p:nvSpPr>
          <p:cNvPr id="11" name="矩形 10"/>
          <p:cNvSpPr>
            <a:spLocks noRot="1" noChangeAspect="1" noMove="1" noResize="1" noEditPoints="1" noAdjustHandles="1" noChangeArrowheads="1" noChangeShapeType="1" noTextEdit="1"/>
          </p:cNvSpPr>
          <p:nvPr/>
        </p:nvSpPr>
        <p:spPr>
          <a:xfrm>
            <a:off x="4560207" y="1825196"/>
            <a:ext cx="788614" cy="369332"/>
          </a:xfrm>
          <a:prstGeom prst="rect">
            <a:avLst/>
          </a:prstGeom>
          <a:blipFill rotWithShape="1">
            <a:blip r:embed="rId6"/>
            <a:stretch>
              <a:fillRect/>
            </a:stretch>
          </a:blipFill>
        </p:spPr>
        <p:txBody>
          <a:bodyPr/>
          <a:lstStyle/>
          <a:p>
            <a:r>
              <a:rPr lang="zh-CN" altLang="en-US">
                <a:noFill/>
              </a:rPr>
              <a:t> </a:t>
            </a:r>
          </a:p>
        </p:txBody>
      </p:sp>
      <p:pic>
        <p:nvPicPr>
          <p:cNvPr id="19" name="图片 18"/>
          <p:cNvPicPr>
            <a:picLocks noChangeAspect="1"/>
          </p:cNvPicPr>
          <p:nvPr/>
        </p:nvPicPr>
        <p:blipFill>
          <a:blip r:embed="rId7"/>
          <a:srcRect l="53191" r="5415"/>
          <a:stretch>
            <a:fillRect/>
          </a:stretch>
        </p:blipFill>
        <p:spPr>
          <a:xfrm>
            <a:off x="4362450" y="3440113"/>
            <a:ext cx="2547938" cy="1314450"/>
          </a:xfrm>
          <a:prstGeom prst="rect">
            <a:avLst/>
          </a:prstGeom>
          <a:noFill/>
          <a:ln w="9525">
            <a:noFill/>
          </a:ln>
        </p:spPr>
      </p:pic>
      <p:sp>
        <p:nvSpPr>
          <p:cNvPr id="5137" name="下箭头 19"/>
          <p:cNvSpPr/>
          <p:nvPr/>
        </p:nvSpPr>
        <p:spPr>
          <a:xfrm>
            <a:off x="3998913" y="4937125"/>
            <a:ext cx="1146175" cy="557213"/>
          </a:xfrm>
          <a:prstGeom prst="downArrow">
            <a:avLst>
              <a:gd name="adj1" fmla="val 50000"/>
              <a:gd name="adj2" fmla="val 50000"/>
            </a:avLst>
          </a:prstGeom>
          <a:gradFill rotWithShape="1">
            <a:gsLst>
              <a:gs pos="0">
                <a:srgbClr val="71A6DB">
                  <a:alpha val="100000"/>
                </a:srgbClr>
              </a:gs>
              <a:gs pos="50000">
                <a:srgbClr val="559BDB">
                  <a:alpha val="100000"/>
                </a:srgbClr>
              </a:gs>
              <a:gs pos="100000">
                <a:srgbClr val="438AC9">
                  <a:alpha val="100000"/>
                </a:srgbClr>
              </a:gs>
            </a:gsLst>
            <a:lin ang="5400000"/>
            <a:tileRect/>
          </a:gradFill>
          <a:ln w="9525">
            <a:noFill/>
          </a:ln>
          <a:effectLst>
            <a:outerShdw dist="19050" dir="5400000" algn="ctr" rotWithShape="0">
              <a:srgbClr val="808080">
                <a:alpha val="62999"/>
              </a:srgbClr>
            </a:outerShdw>
          </a:effectLst>
        </p:spPr>
        <p:txBody>
          <a:bodyPr anchor="ctr"/>
          <a:lstStyle/>
          <a:p>
            <a:pPr algn="ctr"/>
            <a:endParaRPr lang="zh-CN" altLang="en-US" dirty="0">
              <a:solidFill>
                <a:srgbClr val="FFFFFF"/>
              </a:solidFill>
              <a:latin typeface="Calibri" panose="020F0502020204030204" charset="0"/>
              <a:ea typeface="等线"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p:bldP spid="5123" grpId="0" animBg="1"/>
      <p:bldP spid="5124" grpId="0" animBg="1"/>
      <p:bldP spid="8" grpId="0"/>
      <p:bldP spid="9" grpId="0"/>
      <p:bldP spid="10" grpId="0"/>
      <p:bldP spid="12" grpId="0"/>
      <p:bldP spid="14" grpId="0"/>
      <p:bldP spid="17" grpId="0"/>
      <p:bldP spid="18" grpId="0"/>
      <p:bldP spid="51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
          <p:cNvSpPr>
            <a:spLocks noGrp="1"/>
          </p:cNvSpPr>
          <p:nvPr>
            <p:ph type="title"/>
          </p:nvPr>
        </p:nvSpPr>
        <p:spPr>
          <a:ln/>
        </p:spPr>
        <p:txBody>
          <a:bodyPr vert="horz" wrap="square" lIns="91440" tIns="45720" rIns="91440" bIns="45720" anchor="ctr"/>
          <a:lstStyle/>
          <a:p>
            <a:r>
              <a:rPr lang="en-US" altLang="zh-CN">
                <a:solidFill>
                  <a:srgbClr val="000000"/>
                </a:solidFill>
                <a:latin typeface="Calibri" panose="020F0502020204030204" charset="0"/>
                <a:ea typeface="等线 Light" charset="-122"/>
              </a:rPr>
              <a:t>Discrete Factorization Machines</a:t>
            </a:r>
            <a:endParaRPr lang="zh-CN" altLang="en-US">
              <a:latin typeface="Cambria" panose="02040503050406030204" charset="0"/>
              <a:ea typeface="等线 Light" charset="-122"/>
            </a:endParaRPr>
          </a:p>
        </p:txBody>
      </p:sp>
      <p:pic>
        <p:nvPicPr>
          <p:cNvPr id="5" name="图片 4"/>
          <p:cNvPicPr>
            <a:picLocks noChangeAspect="1"/>
          </p:cNvPicPr>
          <p:nvPr/>
        </p:nvPicPr>
        <p:blipFill>
          <a:blip r:embed="rId3"/>
          <a:stretch>
            <a:fillRect/>
          </a:stretch>
        </p:blipFill>
        <p:spPr>
          <a:xfrm>
            <a:off x="2063750" y="2514600"/>
            <a:ext cx="439738" cy="1243013"/>
          </a:xfrm>
          <a:prstGeom prst="rect">
            <a:avLst/>
          </a:prstGeom>
          <a:noFill/>
          <a:ln w="9525">
            <a:noFill/>
          </a:ln>
        </p:spPr>
      </p:pic>
      <p:pic>
        <p:nvPicPr>
          <p:cNvPr id="6" name="图片 5"/>
          <p:cNvPicPr>
            <a:picLocks noChangeAspect="1"/>
          </p:cNvPicPr>
          <p:nvPr/>
        </p:nvPicPr>
        <p:blipFill>
          <a:blip r:embed="rId4"/>
          <a:stretch>
            <a:fillRect/>
          </a:stretch>
        </p:blipFill>
        <p:spPr>
          <a:xfrm>
            <a:off x="4854575" y="2517775"/>
            <a:ext cx="441325" cy="1244600"/>
          </a:xfrm>
          <a:prstGeom prst="rect">
            <a:avLst/>
          </a:prstGeom>
          <a:noFill/>
          <a:ln w="9525">
            <a:noFill/>
          </a:ln>
        </p:spPr>
      </p:pic>
      <p:sp>
        <p:nvSpPr>
          <p:cNvPr id="9" name="文本框 8"/>
          <p:cNvSpPr txBox="1"/>
          <p:nvPr/>
        </p:nvSpPr>
        <p:spPr>
          <a:xfrm>
            <a:off x="4816475" y="2068513"/>
            <a:ext cx="2071688" cy="400050"/>
          </a:xfrm>
          <a:prstGeom prst="rect">
            <a:avLst/>
          </a:prstGeom>
          <a:noFill/>
          <a:ln w="9525">
            <a:noFill/>
          </a:ln>
        </p:spPr>
        <p:txBody>
          <a:bodyPr>
            <a:spAutoFit/>
          </a:bodyPr>
          <a:lstStyle/>
          <a:p>
            <a:pPr algn="ctr"/>
            <a:r>
              <a:rPr lang="en-US" altLang="zh-CN" sz="2000">
                <a:latin typeface="Calibri" panose="020F0502020204030204" charset="0"/>
                <a:ea typeface="等线" charset="-122"/>
              </a:rPr>
              <a:t>real-valued vector</a:t>
            </a:r>
            <a:endParaRPr lang="zh-CN" altLang="en-US" sz="2000">
              <a:latin typeface="Calibri" panose="020F0502020204030204" charset="0"/>
              <a:ea typeface="等线" charset="-122"/>
            </a:endParaRPr>
          </a:p>
        </p:txBody>
      </p:sp>
      <p:sp>
        <p:nvSpPr>
          <p:cNvPr id="10" name="文本框 9"/>
          <p:cNvSpPr txBox="1"/>
          <p:nvPr/>
        </p:nvSpPr>
        <p:spPr>
          <a:xfrm>
            <a:off x="2243138" y="2081213"/>
            <a:ext cx="1690687" cy="400050"/>
          </a:xfrm>
          <a:prstGeom prst="rect">
            <a:avLst/>
          </a:prstGeom>
          <a:noFill/>
          <a:ln w="9525">
            <a:noFill/>
          </a:ln>
        </p:spPr>
        <p:txBody>
          <a:bodyPr>
            <a:spAutoFit/>
          </a:bodyPr>
          <a:lstStyle/>
          <a:p>
            <a:pPr algn="ctr"/>
            <a:r>
              <a:rPr lang="en-US" altLang="zh-CN" sz="2000">
                <a:latin typeface="Calibri" panose="020F0502020204030204" charset="0"/>
                <a:ea typeface="等线" charset="-122"/>
              </a:rPr>
              <a:t>binary codes</a:t>
            </a:r>
            <a:endParaRPr lang="zh-CN" altLang="en-US" sz="2000">
              <a:latin typeface="Calibri" panose="020F0502020204030204" charset="0"/>
              <a:ea typeface="等线" charset="-122"/>
            </a:endParaRPr>
          </a:p>
        </p:txBody>
      </p:sp>
      <p:pic>
        <p:nvPicPr>
          <p:cNvPr id="11" name="图片 10"/>
          <p:cNvPicPr>
            <a:picLocks noChangeAspect="1"/>
          </p:cNvPicPr>
          <p:nvPr/>
        </p:nvPicPr>
        <p:blipFill>
          <a:blip r:embed="rId5"/>
          <a:stretch>
            <a:fillRect/>
          </a:stretch>
        </p:blipFill>
        <p:spPr>
          <a:xfrm>
            <a:off x="2708275" y="2506663"/>
            <a:ext cx="1450975" cy="1258887"/>
          </a:xfrm>
          <a:prstGeom prst="rect">
            <a:avLst/>
          </a:prstGeom>
          <a:noFill/>
          <a:ln w="9525">
            <a:noFill/>
          </a:ln>
        </p:spPr>
      </p:pic>
      <p:pic>
        <p:nvPicPr>
          <p:cNvPr id="12" name="图片 11"/>
          <p:cNvPicPr>
            <a:picLocks noChangeAspect="1"/>
          </p:cNvPicPr>
          <p:nvPr/>
        </p:nvPicPr>
        <p:blipFill>
          <a:blip r:embed="rId6"/>
          <a:stretch>
            <a:fillRect/>
          </a:stretch>
        </p:blipFill>
        <p:spPr>
          <a:xfrm>
            <a:off x="5499100" y="2501900"/>
            <a:ext cx="1444625" cy="1255713"/>
          </a:xfrm>
          <a:prstGeom prst="rect">
            <a:avLst/>
          </a:prstGeom>
          <a:noFill/>
          <a:ln w="9525">
            <a:noFill/>
          </a:ln>
        </p:spPr>
      </p:pic>
      <p:pic>
        <p:nvPicPr>
          <p:cNvPr id="4" name="图片 3"/>
          <p:cNvPicPr>
            <a:picLocks noChangeAspect="1"/>
          </p:cNvPicPr>
          <p:nvPr/>
        </p:nvPicPr>
        <p:blipFill>
          <a:blip r:embed="rId7"/>
          <a:stretch>
            <a:fillRect/>
          </a:stretch>
        </p:blipFill>
        <p:spPr>
          <a:xfrm>
            <a:off x="1703388" y="5216525"/>
            <a:ext cx="5737225" cy="962025"/>
          </a:xfrm>
          <a:prstGeom prst="rect">
            <a:avLst/>
          </a:prstGeom>
          <a:noFill/>
          <a:ln w="9525">
            <a:noFill/>
          </a:ln>
        </p:spPr>
      </p:pic>
      <p:sp>
        <p:nvSpPr>
          <p:cNvPr id="7" name="文本框 6"/>
          <p:cNvSpPr txBox="1"/>
          <p:nvPr/>
        </p:nvSpPr>
        <p:spPr>
          <a:xfrm>
            <a:off x="2365375" y="1379538"/>
            <a:ext cx="1503363" cy="708025"/>
          </a:xfrm>
          <a:prstGeom prst="rect">
            <a:avLst/>
          </a:prstGeom>
          <a:noFill/>
          <a:ln w="9525">
            <a:noFill/>
          </a:ln>
        </p:spPr>
        <p:txBody>
          <a:bodyPr>
            <a:spAutoFit/>
          </a:bodyPr>
          <a:lstStyle/>
          <a:p>
            <a:pPr algn="ctr"/>
            <a:r>
              <a:rPr lang="zh-CN" altLang="en-US" sz="4000">
                <a:solidFill>
                  <a:srgbClr val="FF0000"/>
                </a:solidFill>
                <a:latin typeface="Calibri" panose="020F0502020204030204" charset="0"/>
                <a:ea typeface="等线" charset="-122"/>
                <a:sym typeface="Wingdings 2" charset="2"/>
              </a:rPr>
              <a:t></a:t>
            </a:r>
            <a:endParaRPr lang="zh-CN" altLang="en-US" sz="4000">
              <a:solidFill>
                <a:srgbClr val="FF0000"/>
              </a:solidFill>
              <a:latin typeface="Calibri" panose="020F0502020204030204" charset="0"/>
              <a:ea typeface="等线" charset="-122"/>
            </a:endParaRPr>
          </a:p>
        </p:txBody>
      </p:sp>
      <p:sp>
        <p:nvSpPr>
          <p:cNvPr id="13" name="文本框 12"/>
          <p:cNvSpPr txBox="1"/>
          <p:nvPr/>
        </p:nvSpPr>
        <p:spPr>
          <a:xfrm>
            <a:off x="5110163" y="1379538"/>
            <a:ext cx="1503362" cy="708025"/>
          </a:xfrm>
          <a:prstGeom prst="rect">
            <a:avLst/>
          </a:prstGeom>
          <a:noFill/>
          <a:ln w="9525">
            <a:noFill/>
          </a:ln>
        </p:spPr>
        <p:txBody>
          <a:bodyPr>
            <a:spAutoFit/>
          </a:bodyPr>
          <a:lstStyle/>
          <a:p>
            <a:pPr algn="ctr"/>
            <a:r>
              <a:rPr lang="zh-CN" altLang="en-US" sz="4000">
                <a:solidFill>
                  <a:srgbClr val="FF0000"/>
                </a:solidFill>
                <a:latin typeface="Calibri" panose="020F0502020204030204" charset="0"/>
                <a:ea typeface="等线" charset="-122"/>
                <a:sym typeface="Wingdings 2" charset="2"/>
              </a:rPr>
              <a:t></a:t>
            </a:r>
            <a:endParaRPr lang="zh-CN" altLang="en-US" sz="4000">
              <a:solidFill>
                <a:srgbClr val="FF0000"/>
              </a:solidFill>
              <a:latin typeface="Calibri" panose="020F0502020204030204" charset="0"/>
              <a:ea typeface="等线" charset="-122"/>
            </a:endParaRPr>
          </a:p>
        </p:txBody>
      </p:sp>
      <p:sp>
        <p:nvSpPr>
          <p:cNvPr id="8" name="文本框 7"/>
          <p:cNvSpPr txBox="1"/>
          <p:nvPr/>
        </p:nvSpPr>
        <p:spPr>
          <a:xfrm>
            <a:off x="2016125" y="3881438"/>
            <a:ext cx="2203450" cy="1016000"/>
          </a:xfrm>
          <a:prstGeom prst="rect">
            <a:avLst/>
          </a:prstGeom>
          <a:noFill/>
          <a:ln w="9525">
            <a:noFill/>
          </a:ln>
        </p:spPr>
        <p:txBody>
          <a:bodyPr>
            <a:spAutoFit/>
          </a:bodyPr>
          <a:lstStyle/>
          <a:p>
            <a:pPr algn="ctr"/>
            <a:r>
              <a:rPr lang="en-US" altLang="zh-CN" sz="2000">
                <a:latin typeface="Calibri" panose="020F0502020204030204" charset="0"/>
                <a:ea typeface="等线" charset="-122"/>
              </a:rPr>
              <a:t>Easily Store</a:t>
            </a:r>
          </a:p>
          <a:p>
            <a:pPr algn="ctr"/>
            <a:endParaRPr lang="en-US" altLang="zh-CN" sz="2000">
              <a:latin typeface="Calibri" panose="020F0502020204030204" charset="0"/>
              <a:ea typeface="等线" charset="-122"/>
            </a:endParaRPr>
          </a:p>
          <a:p>
            <a:pPr algn="ctr"/>
            <a:r>
              <a:rPr lang="en-US" altLang="zh-CN" sz="2000">
                <a:latin typeface="Calibri" panose="020F0502020204030204" charset="0"/>
                <a:ea typeface="等线" charset="-122"/>
              </a:rPr>
              <a:t>XOR Bit Operations </a:t>
            </a:r>
          </a:p>
        </p:txBody>
      </p:sp>
      <p:sp>
        <p:nvSpPr>
          <p:cNvPr id="15" name="矩形 14"/>
          <p:cNvSpPr/>
          <p:nvPr/>
        </p:nvSpPr>
        <p:spPr>
          <a:xfrm>
            <a:off x="681038" y="3824288"/>
            <a:ext cx="1222375" cy="461962"/>
          </a:xfrm>
          <a:prstGeom prst="rect">
            <a:avLst/>
          </a:prstGeom>
          <a:noFill/>
          <a:ln w="9525">
            <a:noFill/>
          </a:ln>
        </p:spPr>
        <p:txBody>
          <a:bodyPr wrap="none">
            <a:spAutoFit/>
          </a:bodyPr>
          <a:lstStyle/>
          <a:p>
            <a:pPr algn="r"/>
            <a:r>
              <a:rPr lang="en-US" altLang="zh-CN" sz="2400" i="1">
                <a:solidFill>
                  <a:srgbClr val="FF0000"/>
                </a:solidFill>
                <a:latin typeface="Calibri" panose="020F0502020204030204" charset="0"/>
                <a:ea typeface="等线" charset="-122"/>
              </a:rPr>
              <a:t>Storing:</a:t>
            </a:r>
            <a:r>
              <a:rPr lang="en-US" altLang="zh-CN" sz="2400">
                <a:solidFill>
                  <a:srgbClr val="FF0000"/>
                </a:solidFill>
                <a:latin typeface="Calibri" panose="020F0502020204030204" charset="0"/>
                <a:ea typeface="等线" charset="-122"/>
              </a:rPr>
              <a:t> </a:t>
            </a:r>
            <a:endParaRPr lang="zh-CN" altLang="en-US" sz="2400">
              <a:solidFill>
                <a:srgbClr val="FF0000"/>
              </a:solidFill>
              <a:latin typeface="Calibri" panose="020F0502020204030204" charset="0"/>
              <a:ea typeface="等线" charset="-122"/>
            </a:endParaRPr>
          </a:p>
        </p:txBody>
      </p:sp>
      <p:sp>
        <p:nvSpPr>
          <p:cNvPr id="16" name="矩形 15"/>
          <p:cNvSpPr/>
          <p:nvPr/>
        </p:nvSpPr>
        <p:spPr>
          <a:xfrm>
            <a:off x="206375" y="4414838"/>
            <a:ext cx="1641475" cy="461962"/>
          </a:xfrm>
          <a:prstGeom prst="rect">
            <a:avLst/>
          </a:prstGeom>
          <a:noFill/>
          <a:ln w="9525">
            <a:noFill/>
          </a:ln>
        </p:spPr>
        <p:txBody>
          <a:bodyPr wrap="none">
            <a:spAutoFit/>
          </a:bodyPr>
          <a:lstStyle/>
          <a:p>
            <a:pPr algn="r"/>
            <a:r>
              <a:rPr lang="en-US" altLang="zh-CN" sz="2400" i="1">
                <a:solidFill>
                  <a:srgbClr val="FF0000"/>
                </a:solidFill>
                <a:latin typeface="Calibri" panose="020F0502020204030204" charset="0"/>
                <a:ea typeface="等线" charset="-122"/>
              </a:rPr>
              <a:t>Computing:</a:t>
            </a:r>
            <a:endParaRPr lang="zh-CN" altLang="en-US" sz="2400" i="1">
              <a:solidFill>
                <a:srgbClr val="FF0000"/>
              </a:solidFill>
              <a:latin typeface="Calibri" panose="020F0502020204030204" charset="0"/>
              <a:ea typeface="等线" charset="-122"/>
            </a:endParaRPr>
          </a:p>
        </p:txBody>
      </p:sp>
      <p:sp>
        <p:nvSpPr>
          <p:cNvPr id="17" name="文本框 16"/>
          <p:cNvSpPr txBox="1"/>
          <p:nvPr/>
        </p:nvSpPr>
        <p:spPr>
          <a:xfrm>
            <a:off x="4789488" y="3881438"/>
            <a:ext cx="2322512" cy="1016000"/>
          </a:xfrm>
          <a:prstGeom prst="rect">
            <a:avLst/>
          </a:prstGeom>
          <a:noFill/>
          <a:ln w="9525">
            <a:noFill/>
          </a:ln>
        </p:spPr>
        <p:txBody>
          <a:bodyPr>
            <a:spAutoFit/>
          </a:bodyPr>
          <a:lstStyle/>
          <a:p>
            <a:pPr algn="ctr"/>
            <a:r>
              <a:rPr lang="en-US" altLang="zh-CN" sz="2000">
                <a:latin typeface="Calibri" panose="020F0502020204030204" charset="0"/>
                <a:ea typeface="等线" charset="-122"/>
              </a:rPr>
              <a:t>Impossible</a:t>
            </a:r>
          </a:p>
          <a:p>
            <a:pPr algn="ctr"/>
            <a:endParaRPr lang="en-US" altLang="zh-CN" sz="2000">
              <a:latin typeface="Calibri" panose="020F0502020204030204" charset="0"/>
              <a:ea typeface="等线" charset="-122"/>
            </a:endParaRPr>
          </a:p>
          <a:p>
            <a:pPr algn="ctr"/>
            <a:r>
              <a:rPr lang="en-US" altLang="zh-CN" sz="2000">
                <a:latin typeface="Calibri" panose="020F0502020204030204" charset="0"/>
                <a:ea typeface="等线" charset="-122"/>
              </a:rPr>
              <a:t>Float Multiplications</a:t>
            </a:r>
          </a:p>
        </p:txBody>
      </p:sp>
      <p:cxnSp>
        <p:nvCxnSpPr>
          <p:cNvPr id="19" name="直接连接符 18"/>
          <p:cNvCxnSpPr>
            <a:stCxn id="6145" idx="2"/>
            <a:endCxn id="4" idx="0"/>
          </p:cNvCxnSpPr>
          <p:nvPr/>
        </p:nvCxnSpPr>
        <p:spPr>
          <a:xfrm>
            <a:off x="4572000" y="1690688"/>
            <a:ext cx="0" cy="352583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7" grpId="0"/>
      <p:bldP spid="13" grpId="0"/>
      <p:bldP spid="8" grpId="0"/>
      <p:bldP spid="15"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lstStyle/>
          <a:p>
            <a:r>
              <a:rPr lang="en-US" altLang="zh-CN">
                <a:latin typeface="Calibri" panose="020F0502020204030204" charset="0"/>
                <a:ea typeface="等线 Light" charset="-122"/>
              </a:rPr>
              <a:t>Solution with the Constraints</a:t>
            </a:r>
            <a:endParaRPr lang="zh-CN" altLang="en-US">
              <a:latin typeface="Calibri" panose="020F0502020204030204" charset="0"/>
              <a:ea typeface="等线 Light" charset="-122"/>
            </a:endParaRPr>
          </a:p>
        </p:txBody>
      </p:sp>
      <p:pic>
        <p:nvPicPr>
          <p:cNvPr id="3" name="图片 2"/>
          <p:cNvPicPr>
            <a:picLocks noChangeAspect="1"/>
          </p:cNvPicPr>
          <p:nvPr/>
        </p:nvPicPr>
        <p:blipFill>
          <a:blip r:embed="rId3"/>
          <a:stretch>
            <a:fillRect/>
          </a:stretch>
        </p:blipFill>
        <p:spPr>
          <a:xfrm>
            <a:off x="1279525" y="1733550"/>
            <a:ext cx="6584950" cy="1873250"/>
          </a:xfrm>
          <a:prstGeom prst="rect">
            <a:avLst/>
          </a:prstGeom>
          <a:noFill/>
          <a:ln w="9525">
            <a:noFill/>
          </a:ln>
        </p:spPr>
      </p:pic>
      <p:sp>
        <p:nvSpPr>
          <p:cNvPr id="4" name="椭圆 3"/>
          <p:cNvSpPr/>
          <p:nvPr/>
        </p:nvSpPr>
        <p:spPr>
          <a:xfrm>
            <a:off x="2965450" y="1954213"/>
            <a:ext cx="220663" cy="47148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a:off x="1801813" y="1303338"/>
            <a:ext cx="1676400" cy="430213"/>
          </a:xfrm>
          <a:prstGeom prst="rect">
            <a:avLst/>
          </a:prstGeom>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5pPr>
          </a:lstStyle>
          <a:p>
            <a:pPr lvl="0" algn="ctr"/>
            <a:r>
              <a:rPr lang="en-US" altLang="zh-CN">
                <a:solidFill>
                  <a:srgbClr val="000000"/>
                </a:solidFill>
                <a:latin typeface="Calibri" panose="020F0502020204030204" charset="0"/>
                <a:ea typeface="等线" charset="-122"/>
              </a:rPr>
              <a:t>Observed score</a:t>
            </a:r>
            <a:endParaRPr lang="zh-CN" altLang="en-US">
              <a:solidFill>
                <a:srgbClr val="000000"/>
              </a:solidFill>
              <a:latin typeface="Calibri" panose="020F0502020204030204" charset="0"/>
              <a:ea typeface="等线" charset="-122"/>
            </a:endParaRPr>
          </a:p>
        </p:txBody>
      </p:sp>
      <p:sp>
        <p:nvSpPr>
          <p:cNvPr id="6" name="矩形 5"/>
          <p:cNvSpPr/>
          <p:nvPr/>
        </p:nvSpPr>
        <p:spPr>
          <a:xfrm>
            <a:off x="5708650" y="1303338"/>
            <a:ext cx="1676400" cy="430213"/>
          </a:xfrm>
          <a:prstGeom prst="rect">
            <a:avLst/>
          </a:prstGeom>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宋体" panose="02010600030101010101" pitchFamily="2" charset="-122"/>
                <a:cs typeface="+mn-cs"/>
              </a:defRPr>
            </a:lvl5pPr>
          </a:lstStyle>
          <a:p>
            <a:pPr lvl="0" algn="ctr"/>
            <a:r>
              <a:rPr lang="en-US" altLang="zh-CN">
                <a:solidFill>
                  <a:srgbClr val="000000"/>
                </a:solidFill>
                <a:latin typeface="Calibri" panose="020F0502020204030204" charset="0"/>
                <a:ea typeface="等线" charset="-122"/>
              </a:rPr>
              <a:t>Binary codes</a:t>
            </a:r>
            <a:endParaRPr lang="zh-CN" altLang="en-US">
              <a:solidFill>
                <a:srgbClr val="000000"/>
              </a:solidFill>
              <a:latin typeface="Calibri" panose="020F0502020204030204" charset="0"/>
              <a:ea typeface="等线" charset="-122"/>
            </a:endParaRPr>
          </a:p>
        </p:txBody>
      </p:sp>
      <p:sp>
        <p:nvSpPr>
          <p:cNvPr id="8" name="椭圆 7"/>
          <p:cNvSpPr/>
          <p:nvPr/>
        </p:nvSpPr>
        <p:spPr>
          <a:xfrm>
            <a:off x="6234113" y="1912938"/>
            <a:ext cx="831850" cy="47148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0" name="直接箭头连接符 9"/>
          <p:cNvCxnSpPr>
            <a:stCxn id="4" idx="0"/>
          </p:cNvCxnSpPr>
          <p:nvPr/>
        </p:nvCxnSpPr>
        <p:spPr>
          <a:xfrm flipH="1" flipV="1">
            <a:off x="2640013" y="1733550"/>
            <a:ext cx="434975" cy="2206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8" idx="0"/>
            <a:endCxn id="6" idx="2"/>
          </p:cNvCxnSpPr>
          <p:nvPr/>
        </p:nvCxnSpPr>
        <p:spPr>
          <a:xfrm flipH="1" flipV="1">
            <a:off x="6546850" y="1733550"/>
            <a:ext cx="103188" cy="1793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79450" y="5087938"/>
            <a:ext cx="7937500" cy="646112"/>
          </a:xfrm>
          <a:prstGeom prst="rect">
            <a:avLst/>
          </a:prstGeom>
          <a:noFill/>
          <a:ln w="9525">
            <a:noFill/>
          </a:ln>
        </p:spPr>
        <p:txBody>
          <a:bodyPr>
            <a:spAutoFit/>
          </a:bodyPr>
          <a:lstStyle/>
          <a:p>
            <a:pPr algn="ctr"/>
            <a:r>
              <a:rPr lang="en-US" altLang="zh-CN">
                <a:solidFill>
                  <a:srgbClr val="FF0000"/>
                </a:solidFill>
                <a:latin typeface="Calibri" panose="020F0502020204030204" charset="0"/>
                <a:ea typeface="等线" charset="-122"/>
              </a:rPr>
              <a:t>Balance Constraint: </a:t>
            </a:r>
            <a:r>
              <a:rPr lang="en-US" altLang="zh-CN">
                <a:latin typeface="Calibri" panose="020F0502020204030204" charset="0"/>
                <a:ea typeface="等线" charset="-122"/>
              </a:rPr>
              <a:t>each bit should split the dataset evenly</a:t>
            </a:r>
            <a:endParaRPr lang="zh-CN" altLang="en-US">
              <a:latin typeface="Calibri" panose="020F0502020204030204" charset="0"/>
              <a:ea typeface="等线" charset="-122"/>
            </a:endParaRPr>
          </a:p>
          <a:p>
            <a:pPr algn="ctr"/>
            <a:r>
              <a:rPr lang="en-US" altLang="zh-CN">
                <a:solidFill>
                  <a:srgbClr val="FF0000"/>
                </a:solidFill>
                <a:latin typeface="Calibri" panose="020F0502020204030204" charset="0"/>
                <a:ea typeface="等线" charset="-122"/>
              </a:rPr>
              <a:t>De-Correlation Constraint: </a:t>
            </a:r>
            <a:r>
              <a:rPr lang="en-US" altLang="zh-CN">
                <a:latin typeface="Calibri" panose="020F0502020204030204" charset="0"/>
                <a:ea typeface="等线" charset="-122"/>
              </a:rPr>
              <a:t>each bit should be as independent as possible</a:t>
            </a:r>
            <a:endParaRPr lang="zh-CN" altLang="en-US">
              <a:latin typeface="Calibri" panose="020F0502020204030204" charset="0"/>
              <a:ea typeface="等线" charset="-122"/>
            </a:endParaRPr>
          </a:p>
        </p:txBody>
      </p:sp>
      <p:sp>
        <p:nvSpPr>
          <p:cNvPr id="7178" name="下箭头 14"/>
          <p:cNvSpPr/>
          <p:nvPr/>
        </p:nvSpPr>
        <p:spPr>
          <a:xfrm>
            <a:off x="4151313" y="5715000"/>
            <a:ext cx="831850" cy="403225"/>
          </a:xfrm>
          <a:prstGeom prst="downArrow">
            <a:avLst>
              <a:gd name="adj1" fmla="val 50000"/>
              <a:gd name="adj2" fmla="val 50000"/>
            </a:avLst>
          </a:prstGeom>
          <a:gradFill rotWithShape="1">
            <a:gsLst>
              <a:gs pos="0">
                <a:srgbClr val="71A6DB">
                  <a:alpha val="100000"/>
                </a:srgbClr>
              </a:gs>
              <a:gs pos="50000">
                <a:srgbClr val="559BDB">
                  <a:alpha val="100000"/>
                </a:srgbClr>
              </a:gs>
              <a:gs pos="100000">
                <a:srgbClr val="438AC9">
                  <a:alpha val="100000"/>
                </a:srgbClr>
              </a:gs>
            </a:gsLst>
            <a:lin ang="5400000"/>
            <a:tileRect/>
          </a:gradFill>
          <a:ln w="9525">
            <a:noFill/>
          </a:ln>
          <a:effectLst>
            <a:outerShdw dist="19050" dir="5400000" algn="ctr" rotWithShape="0">
              <a:srgbClr val="808080">
                <a:alpha val="62999"/>
              </a:srgbClr>
            </a:outerShdw>
          </a:effectLst>
        </p:spPr>
        <p:txBody>
          <a:bodyPr anchor="ctr"/>
          <a:lstStyle/>
          <a:p>
            <a:pPr algn="ctr"/>
            <a:endParaRPr lang="zh-CN" altLang="en-US" dirty="0">
              <a:solidFill>
                <a:srgbClr val="FFFFFF"/>
              </a:solidFill>
              <a:latin typeface="Calibri" panose="020F0502020204030204" charset="0"/>
              <a:ea typeface="等线" charset="-122"/>
            </a:endParaRPr>
          </a:p>
        </p:txBody>
      </p:sp>
      <p:sp>
        <p:nvSpPr>
          <p:cNvPr id="16" name="文本框 15"/>
          <p:cNvSpPr txBox="1"/>
          <p:nvPr/>
        </p:nvSpPr>
        <p:spPr>
          <a:xfrm>
            <a:off x="954088" y="6040438"/>
            <a:ext cx="7235825" cy="706437"/>
          </a:xfrm>
          <a:prstGeom prst="rect">
            <a:avLst/>
          </a:prstGeom>
          <a:noFill/>
          <a:ln w="9525">
            <a:noFill/>
          </a:ln>
        </p:spPr>
        <p:txBody>
          <a:bodyPr>
            <a:spAutoFit/>
          </a:bodyPr>
          <a:lstStyle/>
          <a:p>
            <a:pPr algn="ctr"/>
            <a:r>
              <a:rPr lang="en-US" altLang="zh-CN" sz="2000" dirty="0">
                <a:latin typeface="Calibri" panose="020F0502020204030204" charset="0"/>
                <a:ea typeface="等线" charset="-122"/>
              </a:rPr>
              <a:t>However, the hard constraints of zero-mean and orthogonality may not be satisfied in Hamming space!</a:t>
            </a:r>
            <a:endParaRPr lang="zh-CN" altLang="en-US" sz="2000" dirty="0">
              <a:latin typeface="Calibri" panose="020F0502020204030204" charset="0"/>
              <a:ea typeface="等线" charset="-122"/>
            </a:endParaRPr>
          </a:p>
        </p:txBody>
      </p:sp>
      <p:pic>
        <p:nvPicPr>
          <p:cNvPr id="9" name="图片 8"/>
          <p:cNvPicPr>
            <a:picLocks noChangeAspect="1"/>
          </p:cNvPicPr>
          <p:nvPr/>
        </p:nvPicPr>
        <p:blipFill>
          <a:blip r:embed="rId4"/>
          <a:stretch>
            <a:fillRect/>
          </a:stretch>
        </p:blipFill>
        <p:spPr>
          <a:xfrm>
            <a:off x="1282700" y="3497263"/>
            <a:ext cx="1444625" cy="1325562"/>
          </a:xfrm>
          <a:prstGeom prst="rect">
            <a:avLst/>
          </a:prstGeom>
          <a:noFill/>
          <a:ln w="9525">
            <a:noFill/>
          </a:ln>
        </p:spPr>
      </p:pic>
      <p:pic>
        <p:nvPicPr>
          <p:cNvPr id="11" name="图片 10"/>
          <p:cNvPicPr>
            <a:picLocks noChangeAspect="1"/>
          </p:cNvPicPr>
          <p:nvPr/>
        </p:nvPicPr>
        <p:blipFill>
          <a:blip r:embed="rId5"/>
          <a:stretch>
            <a:fillRect/>
          </a:stretch>
        </p:blipFill>
        <p:spPr>
          <a:xfrm>
            <a:off x="3924300" y="3497263"/>
            <a:ext cx="1304925" cy="1322387"/>
          </a:xfrm>
          <a:prstGeom prst="rect">
            <a:avLst/>
          </a:prstGeom>
          <a:noFill/>
          <a:ln w="9525">
            <a:noFill/>
          </a:ln>
        </p:spPr>
      </p:pic>
      <p:pic>
        <p:nvPicPr>
          <p:cNvPr id="17" name="图片 16"/>
          <p:cNvPicPr>
            <a:picLocks noChangeAspect="1"/>
          </p:cNvPicPr>
          <p:nvPr/>
        </p:nvPicPr>
        <p:blipFill>
          <a:blip r:embed="rId6"/>
          <a:stretch>
            <a:fillRect/>
          </a:stretch>
        </p:blipFill>
        <p:spPr>
          <a:xfrm>
            <a:off x="6450013" y="3530600"/>
            <a:ext cx="1384300" cy="1255713"/>
          </a:xfrm>
          <a:prstGeom prst="rect">
            <a:avLst/>
          </a:prstGeom>
          <a:noFill/>
          <a:ln w="9525">
            <a:noFill/>
          </a:ln>
        </p:spPr>
      </p:pic>
      <p:sp>
        <p:nvSpPr>
          <p:cNvPr id="20" name="右箭头 19"/>
          <p:cNvSpPr/>
          <p:nvPr/>
        </p:nvSpPr>
        <p:spPr>
          <a:xfrm>
            <a:off x="3009900" y="3906838"/>
            <a:ext cx="620713" cy="51117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右箭头 21"/>
          <p:cNvSpPr/>
          <p:nvPr/>
        </p:nvSpPr>
        <p:spPr>
          <a:xfrm>
            <a:off x="5481638" y="3906838"/>
            <a:ext cx="620713" cy="51117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文本框 22"/>
          <p:cNvSpPr txBox="1"/>
          <p:nvPr/>
        </p:nvSpPr>
        <p:spPr>
          <a:xfrm>
            <a:off x="841375" y="4749800"/>
            <a:ext cx="2486025" cy="338138"/>
          </a:xfrm>
          <a:prstGeom prst="rect">
            <a:avLst/>
          </a:prstGeom>
          <a:noFill/>
          <a:ln w="9525">
            <a:noFill/>
          </a:ln>
        </p:spPr>
        <p:txBody>
          <a:bodyPr>
            <a:spAutoFit/>
          </a:bodyPr>
          <a:lstStyle/>
          <a:p>
            <a:pPr algn="ctr"/>
            <a:r>
              <a:rPr lang="en-US" altLang="zh-CN" sz="1600">
                <a:latin typeface="Calibri" panose="020F0502020204030204" charset="0"/>
                <a:ea typeface="等线" charset="-122"/>
              </a:rPr>
              <a:t>Without any constraints</a:t>
            </a:r>
            <a:endParaRPr lang="zh-CN" altLang="en-US" sz="1600">
              <a:latin typeface="Calibri" panose="020F0502020204030204" charset="0"/>
              <a:ea typeface="等线" charset="-122"/>
            </a:endParaRPr>
          </a:p>
        </p:txBody>
      </p:sp>
      <p:sp>
        <p:nvSpPr>
          <p:cNvPr id="24" name="文本框 23"/>
          <p:cNvSpPr txBox="1"/>
          <p:nvPr/>
        </p:nvSpPr>
        <p:spPr>
          <a:xfrm>
            <a:off x="3948113" y="4749800"/>
            <a:ext cx="1339850" cy="338138"/>
          </a:xfrm>
          <a:prstGeom prst="rect">
            <a:avLst/>
          </a:prstGeom>
          <a:noFill/>
          <a:ln w="9525">
            <a:noFill/>
          </a:ln>
        </p:spPr>
        <p:txBody>
          <a:bodyPr>
            <a:spAutoFit/>
          </a:bodyPr>
          <a:lstStyle/>
          <a:p>
            <a:pPr algn="ctr"/>
            <a:r>
              <a:rPr lang="en-US" altLang="zh-CN" sz="1600">
                <a:latin typeface="Calibri" panose="020F0502020204030204" charset="0"/>
                <a:ea typeface="等线" charset="-122"/>
              </a:rPr>
              <a:t>Balanced</a:t>
            </a:r>
            <a:endParaRPr lang="zh-CN" altLang="en-US" sz="1600">
              <a:latin typeface="Calibri" panose="020F0502020204030204" charset="0"/>
              <a:ea typeface="等线" charset="-122"/>
            </a:endParaRPr>
          </a:p>
        </p:txBody>
      </p:sp>
      <p:sp>
        <p:nvSpPr>
          <p:cNvPr id="25" name="文本框 24"/>
          <p:cNvSpPr txBox="1"/>
          <p:nvPr/>
        </p:nvSpPr>
        <p:spPr>
          <a:xfrm>
            <a:off x="6254750" y="4749800"/>
            <a:ext cx="1820863" cy="339725"/>
          </a:xfrm>
          <a:prstGeom prst="rect">
            <a:avLst/>
          </a:prstGeom>
          <a:noFill/>
          <a:ln w="9525">
            <a:noFill/>
          </a:ln>
        </p:spPr>
        <p:txBody>
          <a:bodyPr>
            <a:spAutoFit/>
          </a:bodyPr>
          <a:lstStyle/>
          <a:p>
            <a:pPr algn="ctr"/>
            <a:r>
              <a:rPr lang="en-US" altLang="zh-CN" sz="1600">
                <a:latin typeface="Calibri" panose="020F0502020204030204" charset="0"/>
                <a:ea typeface="等线" charset="-122"/>
              </a:rPr>
              <a:t>De-correlated</a:t>
            </a:r>
            <a:endParaRPr lang="zh-CN" altLang="en-US" sz="1600">
              <a:latin typeface="Calibri" panose="020F0502020204030204" charset="0"/>
              <a:ea typeface="等线"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14" grpId="0"/>
      <p:bldP spid="7178" grpId="0" animBg="1"/>
      <p:bldP spid="16" grpId="0"/>
      <p:bldP spid="20" grpId="0" animBg="1"/>
      <p:bldP spid="22" grpId="0" animBg="1"/>
      <p:bldP spid="23" grpId="0"/>
      <p:bldP spid="24"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lstStyle/>
          <a:p>
            <a:r>
              <a:rPr lang="en-US" altLang="zh-CN">
                <a:latin typeface="Calibri" panose="020F0502020204030204" charset="0"/>
                <a:ea typeface="等线 Light" charset="-122"/>
              </a:rPr>
              <a:t>Our DFM Formulation</a:t>
            </a:r>
            <a:endParaRPr lang="zh-CN" altLang="en-US">
              <a:latin typeface="Calibri" panose="020F0502020204030204" charset="0"/>
              <a:ea typeface="等线 Light" charset="-122"/>
            </a:endParaRPr>
          </a:p>
        </p:txBody>
      </p:sp>
      <p:sp>
        <p:nvSpPr>
          <p:cNvPr id="3" name="文本框 2"/>
          <p:cNvSpPr txBox="1"/>
          <p:nvPr/>
        </p:nvSpPr>
        <p:spPr>
          <a:xfrm>
            <a:off x="376238" y="1795463"/>
            <a:ext cx="3754437" cy="461962"/>
          </a:xfrm>
          <a:prstGeom prst="rect">
            <a:avLst/>
          </a:prstGeom>
          <a:noFill/>
          <a:ln w="9525">
            <a:noFill/>
          </a:ln>
        </p:spPr>
        <p:txBody>
          <a:bodyPr>
            <a:spAutoFit/>
          </a:bodyPr>
          <a:lstStyle/>
          <a:p>
            <a:r>
              <a:rPr lang="en-US" altLang="zh-CN" sz="2400">
                <a:latin typeface="Calibri" panose="020F0502020204030204" charset="0"/>
                <a:ea typeface="等线" charset="-122"/>
              </a:rPr>
              <a:t>Objective Function:</a:t>
            </a:r>
            <a:endParaRPr lang="zh-CN" altLang="en-US" sz="2400">
              <a:latin typeface="Calibri" panose="020F0502020204030204" charset="0"/>
              <a:ea typeface="等线" charset="-122"/>
            </a:endParaRPr>
          </a:p>
        </p:txBody>
      </p:sp>
      <p:sp>
        <p:nvSpPr>
          <p:cNvPr id="8" name="文本框 7"/>
          <p:cNvSpPr txBox="1"/>
          <p:nvPr/>
        </p:nvSpPr>
        <p:spPr>
          <a:xfrm>
            <a:off x="376238" y="3681413"/>
            <a:ext cx="2366962" cy="460375"/>
          </a:xfrm>
          <a:prstGeom prst="rect">
            <a:avLst/>
          </a:prstGeom>
          <a:noFill/>
          <a:ln w="9525">
            <a:noFill/>
          </a:ln>
        </p:spPr>
        <p:txBody>
          <a:bodyPr>
            <a:spAutoFit/>
          </a:bodyPr>
          <a:lstStyle/>
          <a:p>
            <a:r>
              <a:rPr lang="en-US" altLang="zh-CN" sz="2400">
                <a:latin typeface="Calibri" panose="020F0502020204030204" charset="0"/>
                <a:ea typeface="等线" charset="-122"/>
              </a:rPr>
              <a:t>Binary Constraint:</a:t>
            </a:r>
            <a:endParaRPr lang="zh-CN" altLang="en-US" sz="2400">
              <a:latin typeface="Calibri" panose="020F0502020204030204" charset="0"/>
              <a:ea typeface="等线" charset="-122"/>
            </a:endParaRPr>
          </a:p>
        </p:txBody>
      </p:sp>
      <p:sp>
        <p:nvSpPr>
          <p:cNvPr id="9" name="文本框 8"/>
          <p:cNvSpPr txBox="1"/>
          <p:nvPr/>
        </p:nvSpPr>
        <p:spPr>
          <a:xfrm>
            <a:off x="2894013" y="3273425"/>
            <a:ext cx="2365375" cy="400050"/>
          </a:xfrm>
          <a:prstGeom prst="rect">
            <a:avLst/>
          </a:prstGeom>
          <a:noFill/>
          <a:ln w="9525">
            <a:noFill/>
          </a:ln>
        </p:spPr>
        <p:txBody>
          <a:bodyPr>
            <a:spAutoFit/>
          </a:bodyPr>
          <a:lstStyle/>
          <a:p>
            <a:pPr algn="ctr"/>
            <a:r>
              <a:rPr lang="en-US" altLang="zh-CN" sz="2000">
                <a:solidFill>
                  <a:srgbClr val="FF0000"/>
                </a:solidFill>
                <a:latin typeface="Calibri" panose="020F0502020204030204" charset="0"/>
                <a:ea typeface="等线" charset="-122"/>
              </a:rPr>
              <a:t>Score Prediction</a:t>
            </a:r>
            <a:endParaRPr lang="zh-CN" altLang="en-US" sz="2000">
              <a:solidFill>
                <a:srgbClr val="FF0000"/>
              </a:solidFill>
              <a:latin typeface="Calibri" panose="020F0502020204030204" charset="0"/>
              <a:ea typeface="等线" charset="-122"/>
            </a:endParaRPr>
          </a:p>
        </p:txBody>
      </p:sp>
      <p:sp>
        <p:nvSpPr>
          <p:cNvPr id="10" name="文本框 9"/>
          <p:cNvSpPr txBox="1"/>
          <p:nvPr/>
        </p:nvSpPr>
        <p:spPr>
          <a:xfrm>
            <a:off x="6659563" y="3275013"/>
            <a:ext cx="2366962" cy="400050"/>
          </a:xfrm>
          <a:prstGeom prst="rect">
            <a:avLst/>
          </a:prstGeom>
          <a:noFill/>
          <a:ln w="9525">
            <a:noFill/>
          </a:ln>
        </p:spPr>
        <p:txBody>
          <a:bodyPr>
            <a:spAutoFit/>
          </a:bodyPr>
          <a:lstStyle/>
          <a:p>
            <a:pPr algn="ctr"/>
            <a:r>
              <a:rPr lang="en-US" altLang="zh-CN" sz="2000">
                <a:solidFill>
                  <a:srgbClr val="FF0000"/>
                </a:solidFill>
                <a:latin typeface="Calibri" panose="020F0502020204030204" charset="0"/>
                <a:ea typeface="等线" charset="-122"/>
              </a:rPr>
              <a:t>Constraint Trade-off</a:t>
            </a:r>
            <a:endParaRPr lang="zh-CN" altLang="en-US" sz="2000">
              <a:solidFill>
                <a:srgbClr val="FF0000"/>
              </a:solidFill>
              <a:latin typeface="Calibri" panose="020F0502020204030204" charset="0"/>
              <a:ea typeface="等线" charset="-122"/>
            </a:endParaRPr>
          </a:p>
        </p:txBody>
      </p:sp>
      <p:pic>
        <p:nvPicPr>
          <p:cNvPr id="11" name="图片 10"/>
          <p:cNvPicPr>
            <a:picLocks noChangeAspect="1"/>
          </p:cNvPicPr>
          <p:nvPr/>
        </p:nvPicPr>
        <p:blipFill>
          <a:blip r:embed="rId3"/>
          <a:stretch>
            <a:fillRect/>
          </a:stretch>
        </p:blipFill>
        <p:spPr>
          <a:xfrm>
            <a:off x="3617913" y="3659188"/>
            <a:ext cx="1905000" cy="571500"/>
          </a:xfrm>
          <a:prstGeom prst="rect">
            <a:avLst/>
          </a:prstGeom>
          <a:noFill/>
          <a:ln w="9525">
            <a:noFill/>
          </a:ln>
        </p:spPr>
      </p:pic>
      <p:sp>
        <p:nvSpPr>
          <p:cNvPr id="12" name="文本框 11"/>
          <p:cNvSpPr txBox="1"/>
          <p:nvPr/>
        </p:nvSpPr>
        <p:spPr>
          <a:xfrm>
            <a:off x="376238" y="4127500"/>
            <a:ext cx="2517775" cy="830263"/>
          </a:xfrm>
          <a:prstGeom prst="rect">
            <a:avLst/>
          </a:prstGeom>
          <a:noFill/>
          <a:ln w="9525">
            <a:noFill/>
          </a:ln>
        </p:spPr>
        <p:txBody>
          <a:bodyPr>
            <a:spAutoFit/>
          </a:bodyPr>
          <a:lstStyle/>
          <a:p>
            <a:r>
              <a:rPr lang="en-US" altLang="zh-CN" sz="2400">
                <a:latin typeface="Calibri" panose="020F0502020204030204" charset="0"/>
                <a:ea typeface="等线" charset="-122"/>
              </a:rPr>
              <a:t>Delegate Code Quality Constraint:</a:t>
            </a:r>
            <a:endParaRPr lang="zh-CN" altLang="en-US" sz="2400">
              <a:latin typeface="Calibri" panose="020F0502020204030204" charset="0"/>
              <a:ea typeface="等线" charset="-122"/>
            </a:endParaRPr>
          </a:p>
        </p:txBody>
      </p:sp>
      <p:pic>
        <p:nvPicPr>
          <p:cNvPr id="13" name="图片 12"/>
          <p:cNvPicPr>
            <a:picLocks noChangeAspect="1"/>
          </p:cNvPicPr>
          <p:nvPr/>
        </p:nvPicPr>
        <p:blipFill>
          <a:blip r:embed="rId4"/>
          <a:stretch>
            <a:fillRect/>
          </a:stretch>
        </p:blipFill>
        <p:spPr>
          <a:xfrm>
            <a:off x="3306763" y="4244975"/>
            <a:ext cx="2525712" cy="530225"/>
          </a:xfrm>
          <a:prstGeom prst="rect">
            <a:avLst/>
          </a:prstGeom>
          <a:noFill/>
          <a:ln w="9525">
            <a:noFill/>
          </a:ln>
        </p:spPr>
      </p:pic>
      <p:sp>
        <p:nvSpPr>
          <p:cNvPr id="14" name="左大括号 13"/>
          <p:cNvSpPr/>
          <p:nvPr/>
        </p:nvSpPr>
        <p:spPr>
          <a:xfrm rot="16200000">
            <a:off x="4967288" y="4256088"/>
            <a:ext cx="311150" cy="1190625"/>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 name="左大括号 14"/>
          <p:cNvSpPr/>
          <p:nvPr/>
        </p:nvSpPr>
        <p:spPr>
          <a:xfrm rot="16200000">
            <a:off x="3679031" y="4409281"/>
            <a:ext cx="304800" cy="877888"/>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6" name="文本框 15"/>
          <p:cNvSpPr txBox="1"/>
          <p:nvPr/>
        </p:nvSpPr>
        <p:spPr>
          <a:xfrm>
            <a:off x="3203575" y="5005388"/>
            <a:ext cx="1257300" cy="646112"/>
          </a:xfrm>
          <a:prstGeom prst="rect">
            <a:avLst/>
          </a:prstGeom>
          <a:noFill/>
          <a:ln w="9525">
            <a:noFill/>
          </a:ln>
        </p:spPr>
        <p:txBody>
          <a:bodyPr>
            <a:spAutoFit/>
          </a:bodyPr>
          <a:lstStyle/>
          <a:p>
            <a:pPr algn="ctr"/>
            <a:r>
              <a:rPr lang="en-US" altLang="zh-CN">
                <a:solidFill>
                  <a:srgbClr val="FF0000"/>
                </a:solidFill>
                <a:latin typeface="Calibri" panose="020F0502020204030204" charset="0"/>
                <a:ea typeface="等线" charset="-122"/>
              </a:rPr>
              <a:t>Balance</a:t>
            </a:r>
          </a:p>
          <a:p>
            <a:pPr algn="ctr"/>
            <a:r>
              <a:rPr lang="en-US" altLang="zh-CN">
                <a:solidFill>
                  <a:srgbClr val="FF0000"/>
                </a:solidFill>
                <a:latin typeface="Calibri" panose="020F0502020204030204" charset="0"/>
                <a:ea typeface="等线" charset="-122"/>
              </a:rPr>
              <a:t>Constraint</a:t>
            </a:r>
            <a:endParaRPr lang="zh-CN" altLang="en-US">
              <a:solidFill>
                <a:srgbClr val="FF0000"/>
              </a:solidFill>
              <a:latin typeface="Calibri" panose="020F0502020204030204" charset="0"/>
              <a:ea typeface="等线" charset="-122"/>
            </a:endParaRPr>
          </a:p>
        </p:txBody>
      </p:sp>
      <p:sp>
        <p:nvSpPr>
          <p:cNvPr id="17" name="文本框 16"/>
          <p:cNvSpPr txBox="1"/>
          <p:nvPr/>
        </p:nvSpPr>
        <p:spPr>
          <a:xfrm>
            <a:off x="4330700" y="5010150"/>
            <a:ext cx="1584325" cy="646113"/>
          </a:xfrm>
          <a:prstGeom prst="rect">
            <a:avLst/>
          </a:prstGeom>
          <a:noFill/>
          <a:ln w="9525">
            <a:noFill/>
          </a:ln>
        </p:spPr>
        <p:txBody>
          <a:bodyPr>
            <a:spAutoFit/>
          </a:bodyPr>
          <a:lstStyle/>
          <a:p>
            <a:pPr algn="ctr"/>
            <a:r>
              <a:rPr lang="en-US" altLang="zh-CN">
                <a:solidFill>
                  <a:srgbClr val="FF0000"/>
                </a:solidFill>
                <a:latin typeface="Calibri" panose="020F0502020204030204" charset="0"/>
                <a:ea typeface="等线" charset="-122"/>
              </a:rPr>
              <a:t>De-correlation</a:t>
            </a:r>
          </a:p>
          <a:p>
            <a:pPr algn="ctr"/>
            <a:r>
              <a:rPr lang="en-US" altLang="zh-CN">
                <a:solidFill>
                  <a:srgbClr val="FF0000"/>
                </a:solidFill>
                <a:latin typeface="Calibri" panose="020F0502020204030204" charset="0"/>
                <a:ea typeface="等线" charset="-122"/>
              </a:rPr>
              <a:t>Constraint</a:t>
            </a:r>
            <a:endParaRPr lang="zh-CN" altLang="en-US">
              <a:solidFill>
                <a:srgbClr val="FF0000"/>
              </a:solidFill>
              <a:latin typeface="Calibri" panose="020F0502020204030204" charset="0"/>
              <a:ea typeface="等线" charset="-122"/>
            </a:endParaRPr>
          </a:p>
        </p:txBody>
      </p:sp>
      <p:pic>
        <p:nvPicPr>
          <p:cNvPr id="19" name="图片 18"/>
          <p:cNvPicPr>
            <a:picLocks noChangeAspect="1"/>
          </p:cNvPicPr>
          <p:nvPr/>
        </p:nvPicPr>
        <p:blipFill>
          <a:blip r:embed="rId5"/>
          <a:stretch>
            <a:fillRect/>
          </a:stretch>
        </p:blipFill>
        <p:spPr>
          <a:xfrm>
            <a:off x="338138" y="2217738"/>
            <a:ext cx="8464550" cy="884237"/>
          </a:xfrm>
          <a:prstGeom prst="rect">
            <a:avLst/>
          </a:prstGeom>
          <a:noFill/>
          <a:ln w="9525">
            <a:noFill/>
          </a:ln>
        </p:spPr>
      </p:pic>
      <p:sp>
        <p:nvSpPr>
          <p:cNvPr id="20" name="左大括号 19"/>
          <p:cNvSpPr/>
          <p:nvPr/>
        </p:nvSpPr>
        <p:spPr>
          <a:xfrm rot="16200000">
            <a:off x="3924300" y="1087438"/>
            <a:ext cx="304800" cy="4067175"/>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1" name="左大括号 20"/>
          <p:cNvSpPr/>
          <p:nvPr/>
        </p:nvSpPr>
        <p:spPr>
          <a:xfrm rot="16200000">
            <a:off x="8074819" y="2832894"/>
            <a:ext cx="304800" cy="576263"/>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P spid="10" grpId="0"/>
      <p:bldP spid="12" grpId="0"/>
      <p:bldP spid="14" grpId="0" animBg="1"/>
      <p:bldP spid="15" grpId="0" animBg="1"/>
      <p:bldP spid="16" grpId="0"/>
      <p:bldP spid="17" grpId="0"/>
      <p:bldP spid="20"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lstStyle/>
          <a:p>
            <a:r>
              <a:rPr lang="en-US" altLang="zh-CN">
                <a:latin typeface="Calibri" panose="020F0502020204030204" charset="0"/>
                <a:ea typeface="等线 Light" charset="-122"/>
              </a:rPr>
              <a:t>Our Solution: </a:t>
            </a:r>
            <a:br>
              <a:rPr lang="en-US" altLang="zh-CN">
                <a:latin typeface="Calibri" panose="020F0502020204030204" charset="0"/>
                <a:ea typeface="等线 Light" charset="-122"/>
              </a:rPr>
            </a:br>
            <a:r>
              <a:rPr lang="en-US" altLang="zh-CN">
                <a:latin typeface="Calibri" panose="020F0502020204030204" charset="0"/>
                <a:ea typeface="等线 Light" charset="-122"/>
              </a:rPr>
              <a:t>Alternating Optimization</a:t>
            </a:r>
            <a:endParaRPr lang="zh-CN" altLang="en-US">
              <a:latin typeface="Calibri" panose="020F0502020204030204" charset="0"/>
              <a:ea typeface="等线 Light" charset="-122"/>
            </a:endParaRPr>
          </a:p>
        </p:txBody>
      </p:sp>
      <p:sp>
        <p:nvSpPr>
          <p:cNvPr id="9218" name="文本框 2"/>
          <p:cNvSpPr txBox="1"/>
          <p:nvPr/>
        </p:nvSpPr>
        <p:spPr>
          <a:xfrm>
            <a:off x="2813050" y="1690688"/>
            <a:ext cx="3517900" cy="461962"/>
          </a:xfrm>
          <a:prstGeom prst="rect">
            <a:avLst/>
          </a:prstGeom>
          <a:noFill/>
          <a:ln w="9525">
            <a:noFill/>
          </a:ln>
        </p:spPr>
        <p:txBody>
          <a:bodyPr>
            <a:spAutoFit/>
          </a:bodyPr>
          <a:lstStyle/>
          <a:p>
            <a:pPr algn="ctr"/>
            <a:r>
              <a:rPr lang="en-US" altLang="zh-CN" sz="2400">
                <a:latin typeface="Calibri" panose="020F0502020204030204" charset="0"/>
                <a:ea typeface="等线" charset="-122"/>
              </a:rPr>
              <a:t>Alternative Procedure</a:t>
            </a:r>
            <a:endParaRPr lang="zh-CN" altLang="en-US" sz="2400">
              <a:latin typeface="Calibri" panose="020F0502020204030204" charset="0"/>
              <a:ea typeface="等线" charset="-122"/>
            </a:endParaRPr>
          </a:p>
        </p:txBody>
      </p:sp>
      <p:sp>
        <p:nvSpPr>
          <p:cNvPr id="9219" name="文本框 3"/>
          <p:cNvSpPr txBox="1"/>
          <p:nvPr/>
        </p:nvSpPr>
        <p:spPr>
          <a:xfrm>
            <a:off x="2771775" y="2152650"/>
            <a:ext cx="3517900" cy="461963"/>
          </a:xfrm>
          <a:prstGeom prst="rect">
            <a:avLst/>
          </a:prstGeom>
          <a:noFill/>
          <a:ln w="9525">
            <a:noFill/>
          </a:ln>
        </p:spPr>
        <p:txBody>
          <a:bodyPr>
            <a:spAutoFit/>
          </a:bodyPr>
          <a:lstStyle/>
          <a:p>
            <a:pPr algn="ctr"/>
            <a:r>
              <a:rPr lang="en-US" altLang="zh-CN" sz="2400">
                <a:latin typeface="Calibri" panose="020F0502020204030204" charset="0"/>
                <a:ea typeface="等线" charset="-122"/>
              </a:rPr>
              <a:t>B-</a:t>
            </a:r>
            <a:r>
              <a:rPr lang="en-US" altLang="zh-CN" sz="2400" err="1">
                <a:latin typeface="Calibri" panose="020F0502020204030204" charset="0"/>
                <a:ea typeface="等线" charset="-122"/>
              </a:rPr>
              <a:t>Subproblem</a:t>
            </a:r>
            <a:endParaRPr lang="zh-CN" altLang="en-US" sz="2400">
              <a:latin typeface="Calibri" panose="020F0502020204030204" charset="0"/>
              <a:ea typeface="等线" charset="-122"/>
            </a:endParaRPr>
          </a:p>
        </p:txBody>
      </p:sp>
      <p:pic>
        <p:nvPicPr>
          <p:cNvPr id="9220" name="图片 4"/>
          <p:cNvPicPr>
            <a:picLocks noChangeAspect="1"/>
          </p:cNvPicPr>
          <p:nvPr/>
        </p:nvPicPr>
        <p:blipFill>
          <a:blip r:embed="rId3"/>
          <a:stretch>
            <a:fillRect/>
          </a:stretch>
        </p:blipFill>
        <p:spPr>
          <a:xfrm>
            <a:off x="542925" y="2614613"/>
            <a:ext cx="8051800" cy="795337"/>
          </a:xfrm>
          <a:prstGeom prst="rect">
            <a:avLst/>
          </a:prstGeom>
          <a:noFill/>
          <a:ln w="9525">
            <a:noFill/>
          </a:ln>
        </p:spPr>
      </p:pic>
      <p:sp>
        <p:nvSpPr>
          <p:cNvPr id="9221" name="文本框 5"/>
          <p:cNvSpPr txBox="1"/>
          <p:nvPr/>
        </p:nvSpPr>
        <p:spPr>
          <a:xfrm>
            <a:off x="2771775" y="3313113"/>
            <a:ext cx="3517900" cy="461962"/>
          </a:xfrm>
          <a:prstGeom prst="rect">
            <a:avLst/>
          </a:prstGeom>
          <a:noFill/>
          <a:ln w="9525">
            <a:noFill/>
          </a:ln>
        </p:spPr>
        <p:txBody>
          <a:bodyPr>
            <a:spAutoFit/>
          </a:bodyPr>
          <a:lstStyle/>
          <a:p>
            <a:pPr algn="ctr"/>
            <a:r>
              <a:rPr lang="en-US" altLang="zh-CN" sz="2400">
                <a:latin typeface="Calibri" panose="020F0502020204030204" charset="0"/>
                <a:ea typeface="等线" charset="-122"/>
              </a:rPr>
              <a:t>D-</a:t>
            </a:r>
            <a:r>
              <a:rPr lang="en-US" altLang="zh-CN" sz="2400" err="1">
                <a:latin typeface="Calibri" panose="020F0502020204030204" charset="0"/>
                <a:ea typeface="等线" charset="-122"/>
              </a:rPr>
              <a:t>Subproblem</a:t>
            </a:r>
            <a:endParaRPr lang="zh-CN" altLang="en-US" sz="2400">
              <a:latin typeface="Calibri" panose="020F0502020204030204" charset="0"/>
              <a:ea typeface="等线" charset="-122"/>
            </a:endParaRPr>
          </a:p>
        </p:txBody>
      </p:sp>
      <p:pic>
        <p:nvPicPr>
          <p:cNvPr id="9222" name="图片 7"/>
          <p:cNvPicPr>
            <a:picLocks noChangeAspect="1"/>
          </p:cNvPicPr>
          <p:nvPr/>
        </p:nvPicPr>
        <p:blipFill>
          <a:blip r:embed="rId4"/>
          <a:stretch>
            <a:fillRect/>
          </a:stretch>
        </p:blipFill>
        <p:spPr>
          <a:xfrm>
            <a:off x="2189163" y="3802063"/>
            <a:ext cx="4537075" cy="587375"/>
          </a:xfrm>
          <a:prstGeom prst="rect">
            <a:avLst/>
          </a:prstGeom>
          <a:noFill/>
          <a:ln w="9525">
            <a:noFill/>
          </a:ln>
        </p:spPr>
      </p:pic>
      <p:sp>
        <p:nvSpPr>
          <p:cNvPr id="9223" name="文本框 8"/>
          <p:cNvSpPr txBox="1"/>
          <p:nvPr/>
        </p:nvSpPr>
        <p:spPr>
          <a:xfrm>
            <a:off x="2813050" y="4167188"/>
            <a:ext cx="3517900" cy="461962"/>
          </a:xfrm>
          <a:prstGeom prst="rect">
            <a:avLst/>
          </a:prstGeom>
          <a:noFill/>
          <a:ln w="9525">
            <a:noFill/>
          </a:ln>
        </p:spPr>
        <p:txBody>
          <a:bodyPr>
            <a:spAutoFit/>
          </a:bodyPr>
          <a:lstStyle/>
          <a:p>
            <a:pPr algn="ctr"/>
            <a:r>
              <a:rPr lang="en-US" altLang="zh-CN" sz="2400">
                <a:latin typeface="Calibri" panose="020F0502020204030204" charset="0"/>
                <a:ea typeface="等线" charset="-122"/>
              </a:rPr>
              <a:t>w-</a:t>
            </a:r>
            <a:r>
              <a:rPr lang="en-US" altLang="zh-CN" sz="2400" err="1">
                <a:latin typeface="Calibri" panose="020F0502020204030204" charset="0"/>
                <a:ea typeface="等线" charset="-122"/>
              </a:rPr>
              <a:t>Subproblem</a:t>
            </a:r>
            <a:endParaRPr lang="zh-CN" altLang="en-US" sz="2400">
              <a:latin typeface="Calibri" panose="020F0502020204030204" charset="0"/>
              <a:ea typeface="等线" charset="-122"/>
            </a:endParaRPr>
          </a:p>
        </p:txBody>
      </p:sp>
      <p:pic>
        <p:nvPicPr>
          <p:cNvPr id="9224" name="图片 9"/>
          <p:cNvPicPr>
            <a:picLocks noChangeAspect="1"/>
          </p:cNvPicPr>
          <p:nvPr/>
        </p:nvPicPr>
        <p:blipFill>
          <a:blip r:embed="rId5"/>
          <a:stretch>
            <a:fillRect/>
          </a:stretch>
        </p:blipFill>
        <p:spPr>
          <a:xfrm>
            <a:off x="1035050" y="4602163"/>
            <a:ext cx="7070725" cy="698500"/>
          </a:xfrm>
          <a:prstGeom prst="rect">
            <a:avLst/>
          </a:prstGeom>
          <a:noFill/>
          <a:ln w="9525">
            <a:noFill/>
          </a:ln>
        </p:spPr>
      </p:pic>
      <p:sp>
        <p:nvSpPr>
          <p:cNvPr id="9225" name="左弧形箭头 11"/>
          <p:cNvSpPr/>
          <p:nvPr/>
        </p:nvSpPr>
        <p:spPr>
          <a:xfrm>
            <a:off x="138113" y="2498725"/>
            <a:ext cx="715962" cy="2709863"/>
          </a:xfrm>
          <a:prstGeom prst="curvedRightArrow">
            <a:avLst>
              <a:gd name="adj1" fmla="val 24988"/>
              <a:gd name="adj2" fmla="val 49938"/>
              <a:gd name="adj3" fmla="val 25000"/>
            </a:avLst>
          </a:prstGeom>
          <a:gradFill rotWithShape="1">
            <a:gsLst>
              <a:gs pos="0">
                <a:srgbClr val="71A6DB">
                  <a:alpha val="100000"/>
                </a:srgbClr>
              </a:gs>
              <a:gs pos="50000">
                <a:srgbClr val="559BDB">
                  <a:alpha val="100000"/>
                </a:srgbClr>
              </a:gs>
              <a:gs pos="100000">
                <a:srgbClr val="438AC9">
                  <a:alpha val="100000"/>
                </a:srgbClr>
              </a:gs>
            </a:gsLst>
            <a:lin ang="5400000"/>
            <a:tileRect/>
          </a:gradFill>
          <a:ln w="9525">
            <a:noFill/>
          </a:ln>
          <a:effectLst>
            <a:outerShdw dist="19050" dir="5400000" algn="ctr" rotWithShape="0">
              <a:srgbClr val="808080">
                <a:alpha val="62999"/>
              </a:srgbClr>
            </a:outerShdw>
          </a:effectLst>
        </p:spPr>
        <p:txBody>
          <a:bodyPr anchor="ctr"/>
          <a:lstStyle/>
          <a:p>
            <a:pPr algn="ctr"/>
            <a:endParaRPr lang="zh-CN" altLang="en-US" dirty="0">
              <a:latin typeface="Calibri" panose="020F0502020204030204" charset="0"/>
              <a:ea typeface="等线" charset="-122"/>
            </a:endParaRPr>
          </a:p>
        </p:txBody>
      </p:sp>
      <p:sp>
        <p:nvSpPr>
          <p:cNvPr id="9226" name="左弧形箭头 12"/>
          <p:cNvSpPr/>
          <p:nvPr/>
        </p:nvSpPr>
        <p:spPr>
          <a:xfrm rot="10800000">
            <a:off x="8289925" y="2443163"/>
            <a:ext cx="715963" cy="2671762"/>
          </a:xfrm>
          <a:prstGeom prst="curvedRightArrow">
            <a:avLst>
              <a:gd name="adj1" fmla="val 24983"/>
              <a:gd name="adj2" fmla="val 49963"/>
              <a:gd name="adj3" fmla="val 25000"/>
            </a:avLst>
          </a:prstGeom>
          <a:gradFill rotWithShape="1">
            <a:gsLst>
              <a:gs pos="0">
                <a:srgbClr val="71A6DB">
                  <a:alpha val="100000"/>
                </a:srgbClr>
              </a:gs>
              <a:gs pos="50000">
                <a:srgbClr val="559BDB">
                  <a:alpha val="100000"/>
                </a:srgbClr>
              </a:gs>
              <a:gs pos="100000">
                <a:srgbClr val="438AC9">
                  <a:alpha val="100000"/>
                </a:srgbClr>
              </a:gs>
            </a:gsLst>
            <a:lin ang="5400000"/>
            <a:tileRect/>
          </a:gradFill>
          <a:ln w="9525">
            <a:noFill/>
          </a:ln>
          <a:effectLst>
            <a:outerShdw dist="19050" dir="5400000" algn="ctr" rotWithShape="0">
              <a:srgbClr val="808080">
                <a:alpha val="62999"/>
              </a:srgbClr>
            </a:outerShdw>
          </a:effectLst>
        </p:spPr>
        <p:txBody>
          <a:bodyPr anchor="ctr"/>
          <a:lstStyle/>
          <a:p>
            <a:pPr algn="ctr"/>
            <a:endParaRPr lang="zh-CN" altLang="en-US" dirty="0">
              <a:latin typeface="Calibri" panose="020F0502020204030204" charset="0"/>
              <a:ea typeface="等线" charset="-122"/>
            </a:endParaRPr>
          </a:p>
        </p:txBody>
      </p:sp>
      <p:sp>
        <p:nvSpPr>
          <p:cNvPr id="16" name="矩形 15"/>
          <p:cNvSpPr/>
          <p:nvPr/>
        </p:nvSpPr>
        <p:spPr>
          <a:xfrm>
            <a:off x="4391025" y="2732088"/>
            <a:ext cx="661988" cy="4619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a:xfrm>
            <a:off x="3768725" y="3838575"/>
            <a:ext cx="231775" cy="4032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矩形 17"/>
          <p:cNvSpPr/>
          <p:nvPr/>
        </p:nvSpPr>
        <p:spPr>
          <a:xfrm>
            <a:off x="3630613" y="4762500"/>
            <a:ext cx="261938" cy="3492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lstStyle/>
          <a:p>
            <a:r>
              <a:rPr lang="en-US" altLang="zh-CN">
                <a:latin typeface="Calibri" panose="020F0502020204030204" charset="0"/>
                <a:ea typeface="等线 Light" charset="-122"/>
              </a:rPr>
              <a:t>B-</a:t>
            </a:r>
            <a:r>
              <a:rPr lang="en-US" altLang="zh-CN" err="1">
                <a:latin typeface="Calibri" panose="020F0502020204030204" charset="0"/>
                <a:ea typeface="等线 Light" charset="-122"/>
              </a:rPr>
              <a:t>Subproblem</a:t>
            </a:r>
            <a:r>
              <a:rPr lang="en-US" altLang="zh-CN">
                <a:latin typeface="Calibri" panose="020F0502020204030204" charset="0"/>
                <a:ea typeface="等线 Light" charset="-122"/>
              </a:rPr>
              <a:t> for Binary Codes</a:t>
            </a:r>
            <a:endParaRPr lang="zh-CN" altLang="en-US">
              <a:latin typeface="Calibri" panose="020F0502020204030204" charset="0"/>
              <a:ea typeface="等线 Light" charset="-122"/>
            </a:endParaRPr>
          </a:p>
        </p:txBody>
      </p:sp>
      <p:pic>
        <p:nvPicPr>
          <p:cNvPr id="10242" name="图片 2"/>
          <p:cNvPicPr>
            <a:picLocks noChangeAspect="1"/>
          </p:cNvPicPr>
          <p:nvPr/>
        </p:nvPicPr>
        <p:blipFill>
          <a:blip r:embed="rId3"/>
          <a:stretch>
            <a:fillRect/>
          </a:stretch>
        </p:blipFill>
        <p:spPr>
          <a:xfrm>
            <a:off x="509588" y="1779588"/>
            <a:ext cx="8137525" cy="803275"/>
          </a:xfrm>
          <a:prstGeom prst="rect">
            <a:avLst/>
          </a:prstGeom>
          <a:noFill/>
          <a:ln w="9525">
            <a:noFill/>
          </a:ln>
        </p:spPr>
      </p:pic>
      <p:sp>
        <p:nvSpPr>
          <p:cNvPr id="10243" name="文本框 3"/>
          <p:cNvSpPr txBox="1"/>
          <p:nvPr/>
        </p:nvSpPr>
        <p:spPr>
          <a:xfrm>
            <a:off x="2693988" y="1457325"/>
            <a:ext cx="3756025" cy="460375"/>
          </a:xfrm>
          <a:prstGeom prst="rect">
            <a:avLst/>
          </a:prstGeom>
          <a:noFill/>
          <a:ln w="9525">
            <a:noFill/>
          </a:ln>
        </p:spPr>
        <p:txBody>
          <a:bodyPr>
            <a:spAutoFit/>
          </a:bodyPr>
          <a:lstStyle/>
          <a:p>
            <a:pPr algn="ctr"/>
            <a:r>
              <a:rPr lang="en-US" altLang="zh-CN" sz="2400">
                <a:latin typeface="Calibri" panose="020F0502020204030204" charset="0"/>
                <a:ea typeface="等线" charset="-122"/>
              </a:rPr>
              <a:t>Objective Function</a:t>
            </a:r>
            <a:endParaRPr lang="zh-CN" altLang="en-US" sz="2400">
              <a:latin typeface="Calibri" panose="020F0502020204030204" charset="0"/>
              <a:ea typeface="等线" charset="-122"/>
            </a:endParaRPr>
          </a:p>
        </p:txBody>
      </p:sp>
      <p:pic>
        <p:nvPicPr>
          <p:cNvPr id="10244" name="图片 4"/>
          <p:cNvPicPr>
            <a:picLocks noChangeAspect="1"/>
          </p:cNvPicPr>
          <p:nvPr/>
        </p:nvPicPr>
        <p:blipFill>
          <a:blip r:embed="rId4"/>
          <a:stretch>
            <a:fillRect/>
          </a:stretch>
        </p:blipFill>
        <p:spPr>
          <a:xfrm>
            <a:off x="914400" y="3300413"/>
            <a:ext cx="7339013" cy="3044825"/>
          </a:xfrm>
          <a:prstGeom prst="rect">
            <a:avLst/>
          </a:prstGeom>
          <a:noFill/>
          <a:ln w="9525">
            <a:noFill/>
          </a:ln>
        </p:spPr>
      </p:pic>
      <p:sp>
        <p:nvSpPr>
          <p:cNvPr id="6" name="矩形 5"/>
          <p:cNvSpPr/>
          <p:nvPr/>
        </p:nvSpPr>
        <p:spPr>
          <a:xfrm>
            <a:off x="509588" y="1457325"/>
            <a:ext cx="8137525" cy="112553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文本框 6"/>
          <p:cNvSpPr txBox="1">
            <a:spLocks noRot="1" noChangeAspect="1" noMove="1" noResize="1" noEditPoints="1" noAdjustHandles="1" noChangeArrowheads="1" noChangeShapeType="1" noTextEdit="1"/>
          </p:cNvSpPr>
          <p:nvPr/>
        </p:nvSpPr>
        <p:spPr>
          <a:xfrm>
            <a:off x="1620802" y="2682120"/>
            <a:ext cx="5915766" cy="461665"/>
          </a:xfrm>
          <a:prstGeom prst="rect">
            <a:avLst/>
          </a:prstGeom>
          <a:blipFill rotWithShape="1">
            <a:blip r:embed="rId5"/>
            <a:stretch>
              <a:fillRect/>
            </a:stretch>
          </a:blipFill>
        </p:spPr>
        <p:txBody>
          <a:bodyPr/>
          <a:lstStyle/>
          <a:p>
            <a:r>
              <a:rPr lang="zh-CN" altLang="en-US">
                <a:noFill/>
              </a:rPr>
              <a:t> </a:t>
            </a:r>
          </a:p>
        </p:txBody>
      </p:sp>
      <p:sp>
        <p:nvSpPr>
          <p:cNvPr id="10247" name="文本框 7"/>
          <p:cNvSpPr txBox="1"/>
          <p:nvPr/>
        </p:nvSpPr>
        <p:spPr>
          <a:xfrm>
            <a:off x="3659188" y="3275013"/>
            <a:ext cx="2790825" cy="400050"/>
          </a:xfrm>
          <a:prstGeom prst="rect">
            <a:avLst/>
          </a:prstGeom>
          <a:noFill/>
          <a:ln w="9525">
            <a:noFill/>
          </a:ln>
        </p:spPr>
        <p:txBody>
          <a:bodyPr>
            <a:spAutoFit/>
          </a:bodyPr>
          <a:lstStyle/>
          <a:p>
            <a:pPr algn="ctr"/>
            <a:r>
              <a:rPr lang="en-US" altLang="zh-CN" sz="2000" b="1">
                <a:solidFill>
                  <a:srgbClr val="FF0000"/>
                </a:solidFill>
                <a:latin typeface="Calibri" panose="020F0502020204030204" charset="0"/>
                <a:ea typeface="等线" charset="-122"/>
              </a:rPr>
              <a:t>for</a:t>
            </a:r>
            <a:r>
              <a:rPr lang="en-US" altLang="zh-CN" sz="2000">
                <a:solidFill>
                  <a:srgbClr val="0070C0"/>
                </a:solidFill>
                <a:latin typeface="Calibri" panose="020F0502020204030204" charset="0"/>
                <a:ea typeface="等线" charset="-122"/>
              </a:rPr>
              <a:t> loop over </a:t>
            </a:r>
            <a:r>
              <a:rPr lang="en-US" altLang="zh-CN" sz="2000" b="1" i="1">
                <a:latin typeface="Calibri" panose="020F0502020204030204" charset="0"/>
                <a:ea typeface="等线" charset="-122"/>
              </a:rPr>
              <a:t>n</a:t>
            </a:r>
            <a:r>
              <a:rPr lang="en-US" altLang="zh-CN" sz="2000">
                <a:solidFill>
                  <a:srgbClr val="0070C0"/>
                </a:solidFill>
                <a:latin typeface="Calibri" panose="020F0502020204030204" charset="0"/>
                <a:ea typeface="等线" charset="-122"/>
              </a:rPr>
              <a:t> features</a:t>
            </a:r>
            <a:endParaRPr lang="zh-CN" altLang="en-US" sz="2000" b="1" i="1">
              <a:solidFill>
                <a:srgbClr val="FF0000"/>
              </a:solidFill>
              <a:latin typeface="Calibri" panose="020F0502020204030204" charset="0"/>
              <a:ea typeface="等线" charset="-122"/>
            </a:endParaRPr>
          </a:p>
        </p:txBody>
      </p:sp>
      <p:sp>
        <p:nvSpPr>
          <p:cNvPr id="10248" name="文本框 8"/>
          <p:cNvSpPr txBox="1"/>
          <p:nvPr/>
        </p:nvSpPr>
        <p:spPr>
          <a:xfrm>
            <a:off x="4572000" y="3956050"/>
            <a:ext cx="2789238" cy="400050"/>
          </a:xfrm>
          <a:prstGeom prst="rect">
            <a:avLst/>
          </a:prstGeom>
          <a:noFill/>
          <a:ln w="9525">
            <a:noFill/>
          </a:ln>
        </p:spPr>
        <p:txBody>
          <a:bodyPr>
            <a:spAutoFit/>
          </a:bodyPr>
          <a:lstStyle/>
          <a:p>
            <a:pPr algn="ctr"/>
            <a:r>
              <a:rPr lang="en-US" altLang="zh-CN" sz="2000" b="1">
                <a:solidFill>
                  <a:srgbClr val="FF0000"/>
                </a:solidFill>
                <a:latin typeface="Calibri" panose="020F0502020204030204" charset="0"/>
                <a:ea typeface="等线" charset="-122"/>
              </a:rPr>
              <a:t>for</a:t>
            </a:r>
            <a:r>
              <a:rPr lang="en-US" altLang="zh-CN" sz="2000">
                <a:solidFill>
                  <a:srgbClr val="0070C0"/>
                </a:solidFill>
                <a:latin typeface="Calibri" panose="020F0502020204030204" charset="0"/>
                <a:ea typeface="等线" charset="-122"/>
              </a:rPr>
              <a:t> loop over </a:t>
            </a:r>
            <a:r>
              <a:rPr lang="en-US" altLang="zh-CN" sz="2000" b="1" i="1">
                <a:latin typeface="Calibri" panose="020F0502020204030204" charset="0"/>
                <a:ea typeface="等线" charset="-122"/>
              </a:rPr>
              <a:t>k</a:t>
            </a:r>
            <a:r>
              <a:rPr lang="en-US" altLang="zh-CN" sz="2000">
                <a:solidFill>
                  <a:srgbClr val="0070C0"/>
                </a:solidFill>
                <a:latin typeface="Calibri" panose="020F0502020204030204" charset="0"/>
                <a:ea typeface="等线" charset="-122"/>
              </a:rPr>
              <a:t> bits</a:t>
            </a:r>
            <a:endParaRPr lang="zh-CN" altLang="en-US" sz="2000" b="1" i="1">
              <a:solidFill>
                <a:srgbClr val="FF0000"/>
              </a:solidFill>
              <a:latin typeface="Calibri" panose="020F0502020204030204" charset="0"/>
              <a:ea typeface="等线" charset="-122"/>
            </a:endParaRP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1870</Words>
  <Application>Microsoft Macintosh PowerPoint</Application>
  <PresentationFormat>On-screen Show (4:3)</PresentationFormat>
  <Paragraphs>176</Paragraphs>
  <Slides>17</Slides>
  <Notes>16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8" baseType="lpstr">
      <vt:lpstr>等线</vt:lpstr>
      <vt:lpstr>等线 Light</vt:lpstr>
      <vt:lpstr>宋体</vt:lpstr>
      <vt:lpstr>Arial</vt:lpstr>
      <vt:lpstr>Calibri</vt:lpstr>
      <vt:lpstr>Calibri Light</vt:lpstr>
      <vt:lpstr>Cambria</vt:lpstr>
      <vt:lpstr>Cambria Math</vt:lpstr>
      <vt:lpstr>Wingdings 2</vt:lpstr>
      <vt:lpstr>Office 主题​​</vt:lpstr>
      <vt:lpstr>Equation.DSMT4</vt:lpstr>
      <vt:lpstr>Discrete Factorization Machines for Fast Feature-based Recommendation </vt:lpstr>
      <vt:lpstr>Motivation</vt:lpstr>
      <vt:lpstr>Factorization Machines (FM)</vt:lpstr>
      <vt:lpstr>Motivation</vt:lpstr>
      <vt:lpstr>Discrete Factorization Machines</vt:lpstr>
      <vt:lpstr>Solution with the Constraints</vt:lpstr>
      <vt:lpstr>Our DFM Formulation</vt:lpstr>
      <vt:lpstr>Our Solution:  Alternating Optimization</vt:lpstr>
      <vt:lpstr>B-Subproblem for Binary Codes</vt:lpstr>
      <vt:lpstr>D-Subproblem for Code Delegate</vt:lpstr>
      <vt:lpstr>w-Subproblem for Bias</vt:lpstr>
      <vt:lpstr>Experiment Settings</vt:lpstr>
      <vt:lpstr>Compared to the state-of-the-art</vt:lpstr>
      <vt:lpstr>Performance Comparison</vt:lpstr>
      <vt:lpstr>Efficiency Study</vt:lpstr>
      <vt:lpstr>Conclusion &amp; Future Work</vt:lpstr>
      <vt:lpstr>Q&amp;A</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Xiangnan He</cp:lastModifiedBy>
  <cp:revision>267</cp:revision>
  <dcterms:created xsi:type="dcterms:W3CDTF">2018-04-23T02:24:00Z</dcterms:created>
  <dcterms:modified xsi:type="dcterms:W3CDTF">2018-07-15T15:52:40Z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