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687" r:id="rId2"/>
    <p:sldId id="767" r:id="rId3"/>
    <p:sldId id="769" r:id="rId4"/>
    <p:sldId id="793" r:id="rId5"/>
    <p:sldId id="794" r:id="rId6"/>
    <p:sldId id="770" r:id="rId7"/>
    <p:sldId id="771" r:id="rId8"/>
    <p:sldId id="773" r:id="rId9"/>
    <p:sldId id="774" r:id="rId10"/>
    <p:sldId id="778" r:id="rId11"/>
    <p:sldId id="796" r:id="rId12"/>
    <p:sldId id="775" r:id="rId13"/>
    <p:sldId id="776" r:id="rId14"/>
    <p:sldId id="777" r:id="rId15"/>
    <p:sldId id="779" r:id="rId16"/>
    <p:sldId id="782" r:id="rId17"/>
    <p:sldId id="781" r:id="rId18"/>
    <p:sldId id="780" r:id="rId19"/>
    <p:sldId id="783" r:id="rId20"/>
    <p:sldId id="784" r:id="rId21"/>
    <p:sldId id="785" r:id="rId22"/>
    <p:sldId id="786" r:id="rId23"/>
    <p:sldId id="789" r:id="rId24"/>
    <p:sldId id="790" r:id="rId25"/>
    <p:sldId id="791" r:id="rId26"/>
    <p:sldId id="792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02E5E8-DB02-4949-9C42-89D66CC39B47}">
          <p14:sldIdLst>
            <p14:sldId id="687"/>
            <p14:sldId id="767"/>
            <p14:sldId id="769"/>
            <p14:sldId id="793"/>
            <p14:sldId id="794"/>
            <p14:sldId id="770"/>
            <p14:sldId id="771"/>
            <p14:sldId id="773"/>
            <p14:sldId id="774"/>
            <p14:sldId id="778"/>
            <p14:sldId id="796"/>
            <p14:sldId id="775"/>
            <p14:sldId id="776"/>
            <p14:sldId id="777"/>
            <p14:sldId id="779"/>
            <p14:sldId id="782"/>
            <p14:sldId id="781"/>
            <p14:sldId id="780"/>
            <p14:sldId id="783"/>
            <p14:sldId id="784"/>
            <p14:sldId id="785"/>
            <p14:sldId id="786"/>
            <p14:sldId id="789"/>
            <p14:sldId id="790"/>
            <p14:sldId id="791"/>
            <p14:sldId id="7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9"/>
    <a:srgbClr val="E6E6E6"/>
    <a:srgbClr val="7963A9"/>
    <a:srgbClr val="DE5C1C"/>
    <a:srgbClr val="800000"/>
    <a:srgbClr val="FFFF00"/>
    <a:srgbClr val="8EB4E3"/>
    <a:srgbClr val="7030A0"/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9730" autoAdjust="0"/>
  </p:normalViewPr>
  <p:slideViewPr>
    <p:cSldViewPr>
      <p:cViewPr varScale="1">
        <p:scale>
          <a:sx n="77" d="100"/>
          <a:sy n="77" d="100"/>
        </p:scale>
        <p:origin x="16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18B2-149A-4E7A-AF70-77163BF6885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A8FB-512C-4FEF-96F9-2290D3D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275013-ABE6-40E7-B9EC-83129329660E}" type="datetime1">
              <a:rPr lang="zh-CN" altLang="en-US" smtClean="0"/>
              <a:pPr/>
              <a:t>2021/8/17</a:t>
            </a:fld>
            <a:endParaRPr lang="zh-CN" altLang="en-US" sz="13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897DD-203C-4DAB-A412-67670FF8623D}" type="slidenum">
              <a:rPr lang="zh-CN" altLang="en-US" smtClean="0"/>
              <a:pPr/>
              <a:t>1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277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3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8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8" descr="University of Science and Technology of China - Wikipedia">
            <a:extLst>
              <a:ext uri="{FF2B5EF4-FFF2-40B4-BE49-F238E27FC236}">
                <a16:creationId xmlns:a16="http://schemas.microsoft.com/office/drawing/2014/main" id="{03D1E07C-4B4A-4D4E-AEB5-079C9D726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0722" y="5911864"/>
            <a:ext cx="815774" cy="81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D4B6D39-6274-497F-8C6E-6D748CE9F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17700"/>
            <a:ext cx="1331640" cy="6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9A4D9E-3AC1-4807-9EB0-7FE6D407B1DF}"/>
              </a:ext>
            </a:extLst>
          </p:cNvPr>
          <p:cNvSpPr txBox="1">
            <a:spLocks/>
          </p:cNvSpPr>
          <p:nvPr userDrawn="1"/>
        </p:nvSpPr>
        <p:spPr>
          <a:xfrm>
            <a:off x="0" y="-31338"/>
            <a:ext cx="9144000" cy="14176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75" y="-47625"/>
            <a:ext cx="8688025" cy="1417638"/>
          </a:xfrm>
          <a:noFill/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National University Of Singapore (NUS) – Logos Download">
            <a:extLst>
              <a:ext uri="{FF2B5EF4-FFF2-40B4-BE49-F238E27FC236}">
                <a16:creationId xmlns:a16="http://schemas.microsoft.com/office/drawing/2014/main" id="{E28F453D-E181-4A2A-B86B-E59726DF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456" y="253753"/>
            <a:ext cx="1467780" cy="6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25725-29E8-425A-B4CA-792AFA1B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" y="175886"/>
            <a:ext cx="1556534" cy="7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University of Science and Technology of China - Wikipedia">
            <a:extLst>
              <a:ext uri="{FF2B5EF4-FFF2-40B4-BE49-F238E27FC236}">
                <a16:creationId xmlns:a16="http://schemas.microsoft.com/office/drawing/2014/main" id="{126C9377-68B9-40C5-BF97-1A26D538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3912" y="157862"/>
            <a:ext cx="836274" cy="8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D AIR">
            <a:extLst>
              <a:ext uri="{FF2B5EF4-FFF2-40B4-BE49-F238E27FC236}">
                <a16:creationId xmlns:a16="http://schemas.microsoft.com/office/drawing/2014/main" id="{831C1748-F1CA-4E77-A20F-79F22EA6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36" y="175886"/>
            <a:ext cx="957544" cy="7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2F6BE85-6368-4C6C-A2B3-A56B68E234E7}"/>
              </a:ext>
            </a:extLst>
          </p:cNvPr>
          <p:cNvSpPr txBox="1">
            <a:spLocks noChangeArrowheads="1"/>
          </p:cNvSpPr>
          <p:nvPr/>
        </p:nvSpPr>
        <p:spPr>
          <a:xfrm>
            <a:off x="2681" y="1844824"/>
            <a:ext cx="9141319" cy="194421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dirty="0"/>
          </a:p>
          <a:p>
            <a:r>
              <a:rPr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Model-Agnostic Counterfactual Reasoning for Eliminating Popularity Bias in Recommender System</a:t>
            </a:r>
            <a:endParaRPr lang="zh-CN" altLang="zh-CN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zh-CN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0154A8-2931-4161-8211-FC08C9FD4266}"/>
              </a:ext>
            </a:extLst>
          </p:cNvPr>
          <p:cNvSpPr txBox="1"/>
          <p:nvPr/>
        </p:nvSpPr>
        <p:spPr>
          <a:xfrm>
            <a:off x="233812" y="4167610"/>
            <a:ext cx="8712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Tianxin Wei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1</a:t>
            </a:r>
            <a:r>
              <a:rPr lang="en-US" altLang="zh-CN" sz="2000" dirty="0">
                <a:latin typeface="Gill Sans MT" panose="020B0502020104020203" pitchFamily="34" charset="0"/>
              </a:rPr>
              <a:t> , </a:t>
            </a:r>
            <a:r>
              <a:rPr lang="en-US" altLang="zh-CN" sz="2000" dirty="0" err="1">
                <a:latin typeface="Gill Sans MT" panose="020B0502020104020203" pitchFamily="34" charset="0"/>
              </a:rPr>
              <a:t>Fuli</a:t>
            </a:r>
            <a:r>
              <a:rPr lang="en-US" altLang="zh-CN" sz="2000" dirty="0">
                <a:latin typeface="Gill Sans MT" panose="020B0502020104020203" pitchFamily="34" charset="0"/>
              </a:rPr>
              <a:t> Feng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2</a:t>
            </a:r>
            <a:r>
              <a:rPr lang="en-US" altLang="zh-CN" sz="2000" dirty="0">
                <a:latin typeface="Gill Sans MT" panose="020B0502020104020203" pitchFamily="34" charset="0"/>
              </a:rPr>
              <a:t>∗ , Jiawei Chen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1</a:t>
            </a:r>
            <a:r>
              <a:rPr lang="en-US" altLang="zh-CN" sz="2000" dirty="0">
                <a:latin typeface="Gill Sans MT" panose="020B0502020104020203" pitchFamily="34" charset="0"/>
              </a:rPr>
              <a:t> , </a:t>
            </a:r>
            <a:r>
              <a:rPr lang="en-US" altLang="zh-CN" sz="2000" dirty="0" err="1">
                <a:latin typeface="Gill Sans MT" panose="020B0502020104020203" pitchFamily="34" charset="0"/>
              </a:rPr>
              <a:t>Ziwei</a:t>
            </a:r>
            <a:r>
              <a:rPr lang="en-US" altLang="zh-CN" sz="2000" dirty="0">
                <a:latin typeface="Gill Sans MT" panose="020B0502020104020203" pitchFamily="34" charset="0"/>
              </a:rPr>
              <a:t> Wu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1</a:t>
            </a:r>
            <a:r>
              <a:rPr lang="en-US" altLang="zh-CN" sz="2000" dirty="0">
                <a:latin typeface="Gill Sans MT" panose="020B0502020104020203" pitchFamily="34" charset="0"/>
              </a:rPr>
              <a:t> , </a:t>
            </a:r>
            <a:r>
              <a:rPr lang="en-US" altLang="zh-CN" sz="2000" dirty="0" err="1">
                <a:latin typeface="Gill Sans MT" panose="020B0502020104020203" pitchFamily="34" charset="0"/>
              </a:rPr>
              <a:t>Jinfeng</a:t>
            </a:r>
            <a:r>
              <a:rPr lang="en-US" altLang="zh-CN" sz="2000" dirty="0">
                <a:latin typeface="Gill Sans MT" panose="020B0502020104020203" pitchFamily="34" charset="0"/>
              </a:rPr>
              <a:t> Yi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3</a:t>
            </a:r>
            <a:r>
              <a:rPr lang="en-US" altLang="zh-CN" sz="2000" dirty="0">
                <a:latin typeface="Gill Sans MT" panose="020B0502020104020203" pitchFamily="34" charset="0"/>
              </a:rPr>
              <a:t> and </a:t>
            </a:r>
            <a:r>
              <a:rPr lang="en-US" altLang="zh-CN" sz="2000" dirty="0" err="1">
                <a:latin typeface="Gill Sans MT" panose="020B0502020104020203" pitchFamily="34" charset="0"/>
              </a:rPr>
              <a:t>Xiangnan</a:t>
            </a:r>
            <a:r>
              <a:rPr lang="en-US" altLang="zh-CN" sz="2000" dirty="0">
                <a:latin typeface="Gill Sans MT" panose="020B0502020104020203" pitchFamily="34" charset="0"/>
              </a:rPr>
              <a:t> He</a:t>
            </a:r>
            <a:r>
              <a:rPr lang="en-US" altLang="zh-CN" sz="2000" baseline="30000" dirty="0">
                <a:latin typeface="Gill Sans MT" panose="020B0502020104020203" pitchFamily="34" charset="0"/>
              </a:rPr>
              <a:t>1</a:t>
            </a:r>
            <a:r>
              <a:rPr lang="en-US" altLang="zh-CN" sz="2000" dirty="0">
                <a:latin typeface="Gill Sans MT" panose="020B0502020104020203" pitchFamily="34" charset="0"/>
              </a:rPr>
              <a:t>∗</a:t>
            </a:r>
          </a:p>
          <a:p>
            <a:endParaRPr lang="en-US" altLang="zh-CN" sz="2000" dirty="0">
              <a:latin typeface="Gill Sans MT" panose="020B0502020104020203" pitchFamily="34" charset="0"/>
            </a:endParaRPr>
          </a:p>
          <a:p>
            <a:pPr algn="ctr"/>
            <a:r>
              <a:rPr lang="en-US" altLang="zh-CN" sz="20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Gill Sans MT" panose="020B0502020104020203" pitchFamily="34" charset="0"/>
                <a:cs typeface="Arial" panose="020B0604020202020204" pitchFamily="34" charset="0"/>
              </a:rPr>
              <a:t>University of Science and Technology of China</a:t>
            </a:r>
            <a:endParaRPr lang="en-US" altLang="zh-CN" sz="2000" baseline="30000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Gill Sans MT" panose="020B0502020104020203" pitchFamily="34" charset="0"/>
                <a:cs typeface="Arial" panose="020B0604020202020204" pitchFamily="34" charset="0"/>
              </a:rPr>
              <a:t>National University of Singapore</a:t>
            </a:r>
          </a:p>
          <a:p>
            <a:pPr algn="ctr"/>
            <a:r>
              <a:rPr lang="en-US" altLang="zh-CN" sz="20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>
                <a:latin typeface="Gill Sans MT" panose="020B0502020104020203" pitchFamily="34" charset="0"/>
                <a:cs typeface="Arial" panose="020B0604020202020204" pitchFamily="34" charset="0"/>
              </a:rPr>
              <a:t>JD AI Research</a:t>
            </a:r>
          </a:p>
          <a:p>
            <a:pPr algn="ctr"/>
            <a:endParaRPr lang="en-US" altLang="zh-CN" sz="2000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Gill Sans MT" panose="020B0502020104020203" pitchFamily="34" charset="0"/>
                <a:cs typeface="Arial" panose="020B0604020202020204" pitchFamily="34" charset="0"/>
              </a:rPr>
              <a:t>* Corresponding Authors</a:t>
            </a:r>
          </a:p>
          <a:p>
            <a:pPr algn="ctr"/>
            <a:endParaRPr lang="en-US" altLang="zh-CN" sz="2000" dirty="0">
              <a:latin typeface="Calibri (正文)"/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"/>
    </mc:Choice>
    <mc:Fallback xmlns="">
      <p:transition spd="slow" advTm="8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782C8E-5F4A-40BD-B29C-B61A907F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5"/>
            <a:ext cx="8229600" cy="8926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ea typeface="Microsoft YaHei UI Light" panose="020B0502040204020203" pitchFamily="34" charset="-122"/>
              </a:rPr>
              <a:t>x* </a:t>
            </a:r>
            <a:r>
              <a:rPr lang="en-US" altLang="zh-CN" dirty="0">
                <a:ea typeface="Microsoft YaHei UI Light" panose="020B0502040204020203" pitchFamily="34" charset="-122"/>
              </a:rPr>
              <a:t>is the </a:t>
            </a:r>
            <a:r>
              <a:rPr lang="en-US" altLang="zh-CN" b="1" dirty="0">
                <a:ea typeface="Microsoft YaHei UI Light" panose="020B0502040204020203" pitchFamily="34" charset="-122"/>
              </a:rPr>
              <a:t>counterfactual value </a:t>
            </a:r>
            <a:r>
              <a:rPr lang="en-US" altLang="zh-CN" dirty="0">
                <a:ea typeface="Microsoft YaHei UI Light" panose="020B0502040204020203" pitchFamily="34" charset="-122"/>
              </a:rPr>
              <a:t>of variable </a:t>
            </a:r>
            <a:r>
              <a:rPr lang="en-US" altLang="zh-CN" b="1" dirty="0">
                <a:ea typeface="Microsoft YaHei UI Light" panose="020B0502040204020203" pitchFamily="34" charset="-122"/>
              </a:rPr>
              <a:t>X</a:t>
            </a:r>
            <a:r>
              <a:rPr lang="en-US" altLang="zh-CN" dirty="0">
                <a:ea typeface="Microsoft YaHei UI Light" panose="020B0502040204020203" pitchFamily="34" charset="-122"/>
              </a:rPr>
              <a:t> where it refers to a hypothetical scenario that the value of X is </a:t>
            </a:r>
            <a:r>
              <a:rPr lang="en-US" altLang="zh-CN" dirty="0"/>
              <a:t>muted from the reality</a:t>
            </a:r>
            <a:endParaRPr lang="en-US" altLang="zh-CN" b="1" dirty="0">
              <a:ea typeface="Microsoft YaHei U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22AE3C-416A-47E7-A3C5-497DB205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Causal Effect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BC153-F3FA-48BE-8AC9-FB199D49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19440"/>
            <a:ext cx="5994525" cy="14060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DF90BA-E128-4F33-AAD8-F2EE54CF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045241"/>
            <a:ext cx="2355374" cy="495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E4282A-81CC-4FBA-8FE1-41885F96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371" y="5567089"/>
            <a:ext cx="2520280" cy="4262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B67CC8-0139-4E65-BAB6-F0052EBF9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87" y="6020133"/>
            <a:ext cx="3724648" cy="4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6D35-2685-4064-BFC8-D4F327A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Gill Sans MT" panose="020B0502020104020203" pitchFamily="34" charset="0"/>
              </a:rPr>
              <a:t>Outline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A4FE-0818-4C30-9221-96B8EC41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Background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Preliminary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2"/>
                </a:solidFill>
                <a:latin typeface="Gill Sans MT" panose="020B0502020104020203" pitchFamily="34" charset="0"/>
              </a:rPr>
              <a:t>Methodology</a:t>
            </a:r>
          </a:p>
          <a:p>
            <a:pPr marL="0" indent="-400050"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Experiments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7E492A-5D6B-43E2-9DD8-F1B95CA0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99442"/>
            <a:ext cx="8229600" cy="1781885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200" dirty="0">
                <a:ea typeface="Microsoft YaHei UI Light" panose="020B0502040204020203" pitchFamily="34" charset="-122"/>
              </a:rPr>
              <a:t>We present a </a:t>
            </a:r>
            <a:r>
              <a:rPr lang="en-US" altLang="zh-CN" sz="4200" b="1" dirty="0">
                <a:ea typeface="Microsoft YaHei UI Light" panose="020B0502040204020203" pitchFamily="34" charset="-122"/>
              </a:rPr>
              <a:t>causal view </a:t>
            </a:r>
            <a:r>
              <a:rPr lang="en-US" altLang="zh-CN" sz="4200" dirty="0">
                <a:ea typeface="Microsoft YaHei UI Light" panose="020B0502040204020203" pitchFamily="34" charset="-122"/>
              </a:rPr>
              <a:t>of the</a:t>
            </a:r>
            <a:r>
              <a:rPr lang="en-US" altLang="zh-CN" sz="4200" b="1" dirty="0">
                <a:ea typeface="Microsoft YaHei UI Light" panose="020B0502040204020203" pitchFamily="34" charset="-122"/>
              </a:rPr>
              <a:t> popularity bias </a:t>
            </a:r>
            <a:r>
              <a:rPr lang="en-US" altLang="zh-CN" sz="4200" dirty="0">
                <a:ea typeface="Microsoft YaHei UI Light" panose="020B0502040204020203" pitchFamily="34" charset="-122"/>
              </a:rPr>
              <a:t>in recommender and </a:t>
            </a:r>
            <a:r>
              <a:rPr lang="en-US" altLang="zh-CN" sz="4200" b="1" dirty="0">
                <a:ea typeface="Microsoft YaHei UI Light" panose="020B0502040204020203" pitchFamily="34" charset="-122"/>
              </a:rPr>
              <a:t>formulate the causal graph </a:t>
            </a:r>
            <a:r>
              <a:rPr lang="en-US" altLang="zh-CN" sz="4200" dirty="0">
                <a:ea typeface="Microsoft YaHei UI Light" panose="020B0502040204020203" pitchFamily="34" charset="-122"/>
              </a:rPr>
              <a:t>for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200" dirty="0"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200" dirty="0">
                <a:ea typeface="Microsoft YaHei UI Light" panose="020B0502040204020203" pitchFamily="34" charset="-122"/>
              </a:rPr>
              <a:t>Trained a recommender model according to the causal graph via a </a:t>
            </a:r>
            <a:r>
              <a:rPr lang="en-US" altLang="zh-CN" sz="4200" b="1" dirty="0">
                <a:ea typeface="Microsoft YaHei UI Light" panose="020B0502040204020203" pitchFamily="34" charset="-122"/>
              </a:rPr>
              <a:t>multi-task training </a:t>
            </a:r>
            <a:r>
              <a:rPr lang="en-US" altLang="zh-CN" sz="4200" dirty="0">
                <a:ea typeface="Microsoft YaHei UI Light" panose="020B0502040204020203" pitchFamily="34" charset="-122"/>
              </a:rPr>
              <a:t>schema and performed </a:t>
            </a:r>
            <a:r>
              <a:rPr lang="en-US" altLang="zh-CN" sz="4200" b="1" dirty="0">
                <a:ea typeface="Microsoft YaHei UI Light" panose="020B0502040204020203" pitchFamily="34" charset="-122"/>
              </a:rPr>
              <a:t>counterfactual inference </a:t>
            </a:r>
            <a:r>
              <a:rPr lang="en-US" altLang="zh-CN" sz="4200" dirty="0">
                <a:ea typeface="Microsoft YaHei UI Light" panose="020B0502040204020203" pitchFamily="34" charset="-122"/>
              </a:rPr>
              <a:t>to eliminate the popularity bias</a:t>
            </a:r>
            <a:endParaRPr lang="zh-CN" altLang="en-US" sz="4200" dirty="0">
              <a:ea typeface="Microsoft YaHei U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CAD40D-F323-4538-8EE4-016736B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Our Solution 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F0CF6B-7C20-4C9D-990B-A23FFFCD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5547772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343BEE-5798-4DAD-A5D5-1896D501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 View of Popularity Bias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A9565BB-CAD8-44D6-B8F9-F3C05E05A9DA}"/>
              </a:ext>
            </a:extLst>
          </p:cNvPr>
          <p:cNvSpPr/>
          <p:nvPr/>
        </p:nvSpPr>
        <p:spPr>
          <a:xfrm>
            <a:off x="1734873" y="2448142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K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17DD80-192D-4001-BFE1-8285E4A57612}"/>
              </a:ext>
            </a:extLst>
          </p:cNvPr>
          <p:cNvSpPr/>
          <p:nvPr/>
        </p:nvSpPr>
        <p:spPr>
          <a:xfrm>
            <a:off x="953452" y="2871454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98A147-110E-4065-A9A9-1A15557FDEF2}"/>
              </a:ext>
            </a:extLst>
          </p:cNvPr>
          <p:cNvSpPr/>
          <p:nvPr/>
        </p:nvSpPr>
        <p:spPr>
          <a:xfrm>
            <a:off x="943423" y="1968494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8268DC-B1C1-458F-A0CC-6234692ED204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1428237" y="2676742"/>
            <a:ext cx="306637" cy="42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E0F271-5740-415B-A073-D3C1A4C3AFF5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1418208" y="2197094"/>
            <a:ext cx="316665" cy="4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45CB104-18F1-4A52-BDBE-356CF0AD7632}"/>
              </a:ext>
            </a:extLst>
          </p:cNvPr>
          <p:cNvSpPr/>
          <p:nvPr/>
        </p:nvSpPr>
        <p:spPr>
          <a:xfrm>
            <a:off x="2436735" y="2449736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3624A9-F7ED-4FB2-8D69-66306456394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209657" y="2676742"/>
            <a:ext cx="227078" cy="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D404A17-0048-4B90-B2FF-35F399704B7D}"/>
              </a:ext>
            </a:extLst>
          </p:cNvPr>
          <p:cNvSpPr/>
          <p:nvPr/>
        </p:nvSpPr>
        <p:spPr>
          <a:xfrm>
            <a:off x="4058426" y="2436609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K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3FAC073-72A0-44B9-B894-9BE4953EEC53}"/>
              </a:ext>
            </a:extLst>
          </p:cNvPr>
          <p:cNvSpPr/>
          <p:nvPr/>
        </p:nvSpPr>
        <p:spPr>
          <a:xfrm>
            <a:off x="3320700" y="2955330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803F6D-5314-4465-AEC3-25BA4632E221}"/>
              </a:ext>
            </a:extLst>
          </p:cNvPr>
          <p:cNvSpPr/>
          <p:nvPr/>
        </p:nvSpPr>
        <p:spPr>
          <a:xfrm>
            <a:off x="3312009" y="1961417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BA924D-34FE-48F9-9493-E819D755C4FC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3795485" y="2665209"/>
            <a:ext cx="262942" cy="51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399109-314B-4157-961F-3B3ECD22A1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3786794" y="2190018"/>
            <a:ext cx="271633" cy="47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4E98DF-69BB-42F4-B8E8-3C2D2C701349}"/>
              </a:ext>
            </a:extLst>
          </p:cNvPr>
          <p:cNvSpPr/>
          <p:nvPr/>
        </p:nvSpPr>
        <p:spPr>
          <a:xfrm>
            <a:off x="4978055" y="244333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473EAE-1199-455F-9351-83B73405B9B9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4533211" y="2665209"/>
            <a:ext cx="444845" cy="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16A762-88F1-408E-AE93-34DD50EF7110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3795485" y="2671935"/>
            <a:ext cx="1182571" cy="51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7DFD641-A404-4627-A39E-1813FA9E37BA}"/>
              </a:ext>
            </a:extLst>
          </p:cNvPr>
          <p:cNvSpPr/>
          <p:nvPr/>
        </p:nvSpPr>
        <p:spPr>
          <a:xfrm>
            <a:off x="6780678" y="240765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K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F0BA92-9D42-49FE-A839-590794D3C65F}"/>
              </a:ext>
            </a:extLst>
          </p:cNvPr>
          <p:cNvSpPr/>
          <p:nvPr/>
        </p:nvSpPr>
        <p:spPr>
          <a:xfrm>
            <a:off x="6112952" y="2951533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A60CADD-49B4-477F-BBC2-1A86B6A63A81}"/>
              </a:ext>
            </a:extLst>
          </p:cNvPr>
          <p:cNvSpPr/>
          <p:nvPr/>
        </p:nvSpPr>
        <p:spPr>
          <a:xfrm>
            <a:off x="6013297" y="183258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E6D4D6-E60D-4BB7-AA0D-98227EB0A361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 flipV="1">
            <a:off x="6587737" y="2636255"/>
            <a:ext cx="192941" cy="5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EDEAF7-7F60-4F17-A798-9CC7499EBAE3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6488082" y="2061186"/>
            <a:ext cx="292597" cy="57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CCBA0CB-947B-4683-8FE8-E53286B92F9D}"/>
              </a:ext>
            </a:extLst>
          </p:cNvPr>
          <p:cNvSpPr/>
          <p:nvPr/>
        </p:nvSpPr>
        <p:spPr>
          <a:xfrm>
            <a:off x="7710392" y="240765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BF6359-B867-4F7A-8607-BDB921D481F9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255463" y="2636255"/>
            <a:ext cx="45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137ADA-E6E0-4295-8B66-F9A050A4875C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6587737" y="2636255"/>
            <a:ext cx="1122656" cy="5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F40403D-2863-4A4D-B165-E99BCC5A2B2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488081" y="2061186"/>
            <a:ext cx="1222311" cy="57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3F8AF98-D209-42EA-BCE7-4A648C4198EF}"/>
              </a:ext>
            </a:extLst>
          </p:cNvPr>
          <p:cNvSpPr txBox="1"/>
          <p:nvPr/>
        </p:nvSpPr>
        <p:spPr>
          <a:xfrm>
            <a:off x="889091" y="3427899"/>
            <a:ext cx="2129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Common Recommender</a:t>
            </a:r>
          </a:p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User-Item Matching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B1EBC-3B4E-4CA2-A5CB-000573BF3BA1}"/>
              </a:ext>
            </a:extLst>
          </p:cNvPr>
          <p:cNvSpPr txBox="1"/>
          <p:nvPr/>
        </p:nvSpPr>
        <p:spPr>
          <a:xfrm>
            <a:off x="3182594" y="3463969"/>
            <a:ext cx="2478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Popularity bias</a:t>
            </a:r>
            <a:r>
              <a:rPr lang="zh-CN" altLang="en-US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modeling:</a:t>
            </a:r>
          </a:p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Incorporating item popularity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7E794B-8EF7-42F1-8217-930345E6A11A}"/>
              </a:ext>
            </a:extLst>
          </p:cNvPr>
          <p:cNvSpPr txBox="1"/>
          <p:nvPr/>
        </p:nvSpPr>
        <p:spPr>
          <a:xfrm>
            <a:off x="6016752" y="3452458"/>
            <a:ext cx="263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User-specific modeling:</a:t>
            </a:r>
          </a:p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Incorporating item popularity &amp; user activity</a:t>
            </a:r>
          </a:p>
          <a:p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9EDD8A-E17F-4134-A65D-4DD252592B89}"/>
              </a:ext>
            </a:extLst>
          </p:cNvPr>
          <p:cNvSpPr txBox="1"/>
          <p:nvPr/>
        </p:nvSpPr>
        <p:spPr>
          <a:xfrm>
            <a:off x="3239915" y="1637632"/>
            <a:ext cx="5629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User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5734FA-CFD6-43E8-A0C2-F3ED5DDE9D8A}"/>
              </a:ext>
            </a:extLst>
          </p:cNvPr>
          <p:cNvSpPr txBox="1"/>
          <p:nvPr/>
        </p:nvSpPr>
        <p:spPr>
          <a:xfrm>
            <a:off x="3251938" y="2690595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Item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498F0A-4C41-4071-8D65-C294981FDFDA}"/>
              </a:ext>
            </a:extLst>
          </p:cNvPr>
          <p:cNvSpPr txBox="1"/>
          <p:nvPr/>
        </p:nvSpPr>
        <p:spPr>
          <a:xfrm>
            <a:off x="3866385" y="2157546"/>
            <a:ext cx="8819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Matching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AB3193F-0703-4246-A295-843722AE3F10}"/>
              </a:ext>
            </a:extLst>
          </p:cNvPr>
          <p:cNvSpPr txBox="1">
            <a:spLocks/>
          </p:cNvSpPr>
          <p:nvPr/>
        </p:nvSpPr>
        <p:spPr>
          <a:xfrm>
            <a:off x="594682" y="1548236"/>
            <a:ext cx="7452924" cy="4613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spcBef>
                <a:spcPts val="750"/>
              </a:spcBef>
              <a:spcAft>
                <a:spcPts val="900"/>
              </a:spcAft>
              <a:defRPr/>
            </a:pPr>
            <a:r>
              <a:rPr lang="en-US" sz="21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Causal View</a:t>
            </a:r>
            <a:endParaRPr lang="en-US" sz="1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BBCB17-B57D-4FBC-A893-C0C708D14730}"/>
              </a:ext>
            </a:extLst>
          </p:cNvPr>
          <p:cNvSpPr txBox="1"/>
          <p:nvPr/>
        </p:nvSpPr>
        <p:spPr>
          <a:xfrm>
            <a:off x="4770462" y="2152278"/>
            <a:ext cx="1285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Ranking Score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E23D8550-627E-4A7A-B128-A4D72D2C9D74}"/>
                  </a:ext>
                </a:extLst>
              </p:cNvPr>
              <p:cNvSpPr txBox="1"/>
              <p:nvPr/>
            </p:nvSpPr>
            <p:spPr>
              <a:xfrm>
                <a:off x="977812" y="4091997"/>
                <a:ext cx="75556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Edge I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R captures </a:t>
                </a:r>
                <a:r>
                  <a:rPr lang="en-US" altLang="zh-CN" dirty="0">
                    <a:solidFill>
                      <a:srgbClr val="FF0000"/>
                    </a:solidFill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popularity bias</a:t>
                </a:r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1500" dirty="0">
                  <a:latin typeface="Gill Sans MT" panose="020B0502020104020203" pitchFamily="34" charset="0"/>
                  <a:ea typeface="Microsoft YaHei UI Light" panose="020B0502040204020203" pitchFamily="34" charset="-122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Edge U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R captures </a:t>
                </a:r>
                <a:r>
                  <a:rPr lang="en-US" altLang="zh-CN" dirty="0">
                    <a:solidFill>
                      <a:srgbClr val="FF0000"/>
                    </a:solidFill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the extent that the user is sensitive to popularity</a:t>
                </a:r>
                <a:r>
                  <a:rPr lang="en-US" altLang="zh-CN" dirty="0">
                    <a:latin typeface="Gill Sans MT" panose="020B0502020104020203" pitchFamily="34" charset="0"/>
                    <a:ea typeface="Microsoft YaHei UI Light" panose="020B0502040204020203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E23D8550-627E-4A7A-B128-A4D72D2C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12" y="4091997"/>
                <a:ext cx="7555643" cy="646331"/>
              </a:xfrm>
              <a:prstGeom prst="rect">
                <a:avLst/>
              </a:prstGeom>
              <a:blipFill>
                <a:blip r:embed="rId2"/>
                <a:stretch>
                  <a:fillRect l="-48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4E02EC5B-C382-4EAD-A588-8219777D563D}"/>
              </a:ext>
            </a:extLst>
          </p:cNvPr>
          <p:cNvSpPr txBox="1">
            <a:spLocks/>
          </p:cNvSpPr>
          <p:nvPr/>
        </p:nvSpPr>
        <p:spPr>
          <a:xfrm>
            <a:off x="611560" y="4725144"/>
            <a:ext cx="8317805" cy="95300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100" dirty="0">
                <a:latin typeface="Gill Sans MT" panose="020B0502020104020203" pitchFamily="34" charset="0"/>
                <a:cs typeface="Times New Roman" panose="02020603050405020304" pitchFamily="18" charset="0"/>
              </a:rPr>
              <a:t>Solution Idea:</a:t>
            </a:r>
          </a:p>
          <a:p>
            <a:pPr marL="514350"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Train a recommender based on the causal graph via a multi-task learning	</a:t>
            </a:r>
          </a:p>
          <a:p>
            <a:pPr marL="514350"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Perform counterfactual inference to eliminate popularity bias 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anser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would the prediction be if there is no bias? </a:t>
            </a:r>
            <a:r>
              <a:rPr lang="en-US" altLang="zh-CN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726ED9CD-0B8C-4629-A494-2F6C26B5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49" y="5902086"/>
            <a:ext cx="2585479" cy="37455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36C4289-9D35-4877-A697-F17DA5AA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Multi-task Training on Causal Graph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8C6BD-4E09-4FC6-AC4C-0F7DB637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51" y="2103280"/>
            <a:ext cx="4774556" cy="202241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C0B1D69-711B-4D04-9B20-9202C06E2128}"/>
              </a:ext>
            </a:extLst>
          </p:cNvPr>
          <p:cNvSpPr/>
          <p:nvPr/>
        </p:nvSpPr>
        <p:spPr>
          <a:xfrm>
            <a:off x="1143460" y="2994794"/>
            <a:ext cx="272155" cy="310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K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312B7B-3F97-4C35-B3EB-8F4D94A5A698}"/>
              </a:ext>
            </a:extLst>
          </p:cNvPr>
          <p:cNvSpPr/>
          <p:nvPr/>
        </p:nvSpPr>
        <p:spPr>
          <a:xfrm>
            <a:off x="516063" y="3489930"/>
            <a:ext cx="272155" cy="310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95E33A-BD20-4059-9975-6C6A364FAFC4}"/>
              </a:ext>
            </a:extLst>
          </p:cNvPr>
          <p:cNvSpPr/>
          <p:nvPr/>
        </p:nvSpPr>
        <p:spPr>
          <a:xfrm>
            <a:off x="518954" y="2423121"/>
            <a:ext cx="272155" cy="310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CF15F1-332A-499E-9F32-8C6B835878C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788218" y="3150017"/>
            <a:ext cx="355242" cy="4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1D4315-097D-4058-9D64-9A72EC5F73C7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791109" y="2578344"/>
            <a:ext cx="352351" cy="57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611FE3A-034A-46CF-96D2-B600397A7D81}"/>
              </a:ext>
            </a:extLst>
          </p:cNvPr>
          <p:cNvSpPr/>
          <p:nvPr/>
        </p:nvSpPr>
        <p:spPr>
          <a:xfrm>
            <a:off x="1811186" y="2994794"/>
            <a:ext cx="272155" cy="3104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A7FCD16-3B8C-4405-AB7A-80AA4190E41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415615" y="3150017"/>
            <a:ext cx="39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2C9443-9B4B-4A77-8566-3F436A7469E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788218" y="3150017"/>
            <a:ext cx="1022968" cy="4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D372BF-29AD-46A6-8A90-79E096796D4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791109" y="2578344"/>
            <a:ext cx="1020077" cy="57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3BF2303-7195-4B60-A90B-ED9AD6FB1A49}"/>
              </a:ext>
            </a:extLst>
          </p:cNvPr>
          <p:cNvSpPr/>
          <p:nvPr/>
        </p:nvSpPr>
        <p:spPr>
          <a:xfrm>
            <a:off x="2194627" y="3035956"/>
            <a:ext cx="353397" cy="1392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327362-02C1-4856-9B55-54D082284EFD}"/>
                  </a:ext>
                </a:extLst>
              </p:cNvPr>
              <p:cNvSpPr txBox="1"/>
              <p:nvPr/>
            </p:nvSpPr>
            <p:spPr>
              <a:xfrm>
                <a:off x="742918" y="4762999"/>
                <a:ext cx="581024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35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zh-CN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    ;   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327362-02C1-4856-9B55-54D08228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8" y="4762999"/>
                <a:ext cx="5810245" cy="618887"/>
              </a:xfrm>
              <a:prstGeom prst="rect">
                <a:avLst/>
              </a:prstGeom>
              <a:blipFill>
                <a:blip r:embed="rId5"/>
                <a:stretch>
                  <a:fillRect t="-114706" b="-15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DBC18-2CA3-4F0B-A1C7-4B0B69F12105}"/>
                  </a:ext>
                </a:extLst>
              </p:cNvPr>
              <p:cNvSpPr txBox="1"/>
              <p:nvPr/>
            </p:nvSpPr>
            <p:spPr>
              <a:xfrm>
                <a:off x="742919" y="4212817"/>
                <a:ext cx="5677323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35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zh-CN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      ;   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5DBC18-2CA3-4F0B-A1C7-4B0B69F1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9" y="4212817"/>
                <a:ext cx="5677323" cy="618887"/>
              </a:xfrm>
              <a:prstGeom prst="rect">
                <a:avLst/>
              </a:prstGeom>
              <a:blipFill>
                <a:blip r:embed="rId6"/>
                <a:stretch>
                  <a:fillRect l="-430" t="-114706" b="-15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4346FEB-1EC5-4E2A-A1E9-D831CAA5B8C7}"/>
                  </a:ext>
                </a:extLst>
              </p:cNvPr>
              <p:cNvSpPr txBox="1"/>
              <p:nvPr/>
            </p:nvSpPr>
            <p:spPr>
              <a:xfrm>
                <a:off x="742918" y="5301208"/>
                <a:ext cx="6573594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35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zh-CN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35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350" i="1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   ;   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4346FEB-1EC5-4E2A-A1E9-D831CAA5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8" y="5301208"/>
                <a:ext cx="6573594" cy="618887"/>
              </a:xfrm>
              <a:prstGeom prst="rect">
                <a:avLst/>
              </a:prstGeom>
              <a:blipFill>
                <a:blip r:embed="rId7"/>
                <a:stretch>
                  <a:fillRect t="-115842" b="-159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D9213-2136-40F7-800D-5645E556607D}"/>
                  </a:ext>
                </a:extLst>
              </p:cNvPr>
              <p:cNvSpPr/>
              <p:nvPr/>
            </p:nvSpPr>
            <p:spPr>
              <a:xfrm>
                <a:off x="7427464" y="2149667"/>
                <a:ext cx="123976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D9213-2136-40F7-800D-5645E5566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464" y="2149667"/>
                <a:ext cx="1239762" cy="300082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4F270A-CB7A-4422-834D-C8E2D28C0493}"/>
                  </a:ext>
                </a:extLst>
              </p:cNvPr>
              <p:cNvSpPr/>
              <p:nvPr/>
            </p:nvSpPr>
            <p:spPr>
              <a:xfrm>
                <a:off x="7427463" y="3739258"/>
                <a:ext cx="139390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4F270A-CB7A-4422-834D-C8E2D28C0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463" y="3739258"/>
                <a:ext cx="1393908" cy="300082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E16B1E1-4C5C-49B6-B30D-E3F7AF64A3E6}"/>
                  </a:ext>
                </a:extLst>
              </p:cNvPr>
              <p:cNvSpPr/>
              <p:nvPr/>
            </p:nvSpPr>
            <p:spPr>
              <a:xfrm>
                <a:off x="6900416" y="2916634"/>
                <a:ext cx="2667560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E16B1E1-4C5C-49B6-B30D-E3F7AF64A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16" y="2916634"/>
                <a:ext cx="2667560" cy="300082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9967355A-EDD8-45D2-93BE-2D1AD1DE98F5}"/>
              </a:ext>
            </a:extLst>
          </p:cNvPr>
          <p:cNvSpPr txBox="1">
            <a:spLocks/>
          </p:cNvSpPr>
          <p:nvPr/>
        </p:nvSpPr>
        <p:spPr>
          <a:xfrm>
            <a:off x="416218" y="1690543"/>
            <a:ext cx="8037770" cy="4613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spcBef>
                <a:spcPts val="750"/>
              </a:spcBef>
              <a:spcAft>
                <a:spcPts val="900"/>
              </a:spcAft>
              <a:defRPr/>
            </a:pPr>
            <a:r>
              <a:rPr lang="en-US" sz="21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Each branch (user/item/matching) capture the desired effect.</a:t>
            </a:r>
            <a:endParaRPr lang="en-US" sz="1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E92D72-BCD3-4D02-8563-1CD45F4B9F6E}"/>
              </a:ext>
            </a:extLst>
          </p:cNvPr>
          <p:cNvSpPr txBox="1"/>
          <p:nvPr/>
        </p:nvSpPr>
        <p:spPr>
          <a:xfrm>
            <a:off x="7257715" y="4270197"/>
            <a:ext cx="1375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Item popularity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9E9458-853A-4954-8B28-0A80D0113331}"/>
              </a:ext>
            </a:extLst>
          </p:cNvPr>
          <p:cNvSpPr txBox="1"/>
          <p:nvPr/>
        </p:nvSpPr>
        <p:spPr>
          <a:xfrm>
            <a:off x="7250007" y="4824219"/>
            <a:ext cx="1471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User conformity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6A72C-6253-4B06-9629-A21B345E4F3A}"/>
              </a:ext>
            </a:extLst>
          </p:cNvPr>
          <p:cNvSpPr txBox="1"/>
          <p:nvPr/>
        </p:nvSpPr>
        <p:spPr>
          <a:xfrm>
            <a:off x="7257715" y="5434356"/>
            <a:ext cx="14625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Gill Sans MT" panose="020B0502020104020203" pitchFamily="34" charset="0"/>
                <a:cs typeface="Times New Roman" panose="02020603050405020304" pitchFamily="18" charset="0"/>
              </a:rPr>
              <a:t>Fusion/observed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43D446-DCEB-4970-A108-6E448ECA266B}"/>
              </a:ext>
            </a:extLst>
          </p:cNvPr>
          <p:cNvSpPr/>
          <p:nvPr/>
        </p:nvSpPr>
        <p:spPr>
          <a:xfrm>
            <a:off x="4136304" y="5905640"/>
            <a:ext cx="226530" cy="321163"/>
          </a:xfrm>
          <a:prstGeom prst="roundRect">
            <a:avLst>
              <a:gd name="adj" fmla="val 3392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26AD7A6-0381-4752-86D2-B6B05B39C62F}"/>
              </a:ext>
            </a:extLst>
          </p:cNvPr>
          <p:cNvSpPr/>
          <p:nvPr/>
        </p:nvSpPr>
        <p:spPr>
          <a:xfrm>
            <a:off x="5004048" y="5897496"/>
            <a:ext cx="226531" cy="321163"/>
          </a:xfrm>
          <a:prstGeom prst="roundRect">
            <a:avLst>
              <a:gd name="adj" fmla="val 3392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62265E-87B5-4D91-B336-389D465DD3E6}"/>
              </a:ext>
            </a:extLst>
          </p:cNvPr>
          <p:cNvSpPr/>
          <p:nvPr/>
        </p:nvSpPr>
        <p:spPr>
          <a:xfrm>
            <a:off x="3616759" y="6299281"/>
            <a:ext cx="1910481" cy="25812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Trade-off parameter</a:t>
            </a:r>
            <a:endParaRPr lang="zh-CN" alt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E87E04-E51F-4654-965A-10C045A4234D}"/>
              </a:ext>
            </a:extLst>
          </p:cNvPr>
          <p:cNvSpPr/>
          <p:nvPr/>
        </p:nvSpPr>
        <p:spPr>
          <a:xfrm>
            <a:off x="5004048" y="4629952"/>
            <a:ext cx="1656184" cy="201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Adopting Simple 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9E5ABAD-CBB0-4BE8-940F-F91E0D00E750}"/>
              </a:ext>
            </a:extLst>
          </p:cNvPr>
          <p:cNvSpPr/>
          <p:nvPr/>
        </p:nvSpPr>
        <p:spPr>
          <a:xfrm>
            <a:off x="5592603" y="4898799"/>
            <a:ext cx="203533" cy="336089"/>
          </a:xfrm>
          <a:prstGeom prst="roundRect">
            <a:avLst>
              <a:gd name="adj" fmla="val 3392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7BB5F0-C238-49B1-BF3D-0C314408E53C}"/>
              </a:ext>
            </a:extLst>
          </p:cNvPr>
          <p:cNvSpPr/>
          <p:nvPr/>
        </p:nvSpPr>
        <p:spPr>
          <a:xfrm>
            <a:off x="5592603" y="4272199"/>
            <a:ext cx="203533" cy="321163"/>
          </a:xfrm>
          <a:prstGeom prst="roundRect">
            <a:avLst>
              <a:gd name="adj" fmla="val 3392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8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53A59-497D-413E-8EB0-73D49D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Counterfactual Inference to Remove Bias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5A2ABA-E71D-4311-8E14-DD7FE31B9205}"/>
              </a:ext>
            </a:extLst>
          </p:cNvPr>
          <p:cNvSpPr/>
          <p:nvPr/>
        </p:nvSpPr>
        <p:spPr>
          <a:xfrm>
            <a:off x="1964944" y="2650853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K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141DF3-3D64-41A6-900F-4DC2C3E5C3DC}"/>
              </a:ext>
            </a:extLst>
          </p:cNvPr>
          <p:cNvSpPr/>
          <p:nvPr/>
        </p:nvSpPr>
        <p:spPr>
          <a:xfrm>
            <a:off x="1197563" y="329700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42EC30-AD59-45A6-B65A-4938F5F519A4}"/>
              </a:ext>
            </a:extLst>
          </p:cNvPr>
          <p:cNvSpPr/>
          <p:nvPr/>
        </p:nvSpPr>
        <p:spPr>
          <a:xfrm>
            <a:off x="1197563" y="2075783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F9BEF0-4A0C-4A12-A2EB-D5CEBDFEDC8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1672348" y="2879453"/>
            <a:ext cx="292597" cy="64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D97755-F8D9-49D0-88C3-6F34BB56F64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1672348" y="2304384"/>
            <a:ext cx="292597" cy="57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1C11E46-9DC2-4EFE-9EC2-9A9C5EC2E790}"/>
              </a:ext>
            </a:extLst>
          </p:cNvPr>
          <p:cNvSpPr/>
          <p:nvPr/>
        </p:nvSpPr>
        <p:spPr>
          <a:xfrm>
            <a:off x="2894658" y="2650853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2B4EEC-D0DA-4F07-B3BD-734566BB883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439729" y="2879453"/>
            <a:ext cx="45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385148-8E62-4515-AA3F-6664C8AB345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72348" y="2879453"/>
            <a:ext cx="1222311" cy="64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80AA5C-DA10-45E1-8AC2-93D7D65AE63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672348" y="2304384"/>
            <a:ext cx="1222311" cy="57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440FE58-06E7-41DA-950D-35E4992B6919}"/>
                  </a:ext>
                </a:extLst>
              </p:cNvPr>
              <p:cNvSpPr/>
              <p:nvPr/>
            </p:nvSpPr>
            <p:spPr>
              <a:xfrm>
                <a:off x="6049464" y="2756775"/>
                <a:ext cx="474785" cy="457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1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440FE58-06E7-41DA-950D-35E4992B6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64" y="2756775"/>
                <a:ext cx="474785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9451647E-4A61-4FB8-9DD3-A8F8A274EC93}"/>
              </a:ext>
            </a:extLst>
          </p:cNvPr>
          <p:cNvSpPr/>
          <p:nvPr/>
        </p:nvSpPr>
        <p:spPr>
          <a:xfrm>
            <a:off x="4954572" y="3506864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E546797-3F6F-471D-9E8D-5ECD7FFFF5A3}"/>
              </a:ext>
            </a:extLst>
          </p:cNvPr>
          <p:cNvSpPr/>
          <p:nvPr/>
        </p:nvSpPr>
        <p:spPr>
          <a:xfrm>
            <a:off x="4923957" y="2049278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41FFBF-9795-4757-A6B8-2C7F965F0292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V="1">
            <a:off x="5422679" y="2985376"/>
            <a:ext cx="626786" cy="26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ACA354-F7F9-484B-8C69-C8E5E0B11D75}"/>
              </a:ext>
            </a:extLst>
          </p:cNvPr>
          <p:cNvCxnSpPr>
            <a:cxnSpLocks/>
            <a:stCxn id="24" idx="6"/>
            <a:endCxn id="13" idx="2"/>
          </p:cNvCxnSpPr>
          <p:nvPr/>
        </p:nvCxnSpPr>
        <p:spPr>
          <a:xfrm>
            <a:off x="5422679" y="2763741"/>
            <a:ext cx="626786" cy="2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8DF5F85-BE31-491E-A7D3-CCAA6164AE02}"/>
              </a:ext>
            </a:extLst>
          </p:cNvPr>
          <p:cNvSpPr/>
          <p:nvPr/>
        </p:nvSpPr>
        <p:spPr>
          <a:xfrm>
            <a:off x="7042736" y="2756775"/>
            <a:ext cx="4747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  <a:latin typeface="Gill Sans MT" panose="020B0502020104020203" pitchFamily="34" charset="0"/>
              </a:rPr>
              <a:t>R</a:t>
            </a:r>
            <a:endParaRPr lang="zh-CN" altLang="en-US" sz="21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7CE675-41AB-4FE4-9CC8-F6B62A413EFF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6524249" y="2985375"/>
            <a:ext cx="5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5D0124-7EF2-4720-8829-EBD31566E4F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5429357" y="2985376"/>
            <a:ext cx="1613379" cy="75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65C308-7A7A-4422-B653-758323C34340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398742" y="2277879"/>
            <a:ext cx="1643995" cy="7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C897982-896E-431B-A234-320FE6C66477}"/>
                  </a:ext>
                </a:extLst>
              </p:cNvPr>
              <p:cNvSpPr/>
              <p:nvPr/>
            </p:nvSpPr>
            <p:spPr>
              <a:xfrm>
                <a:off x="4947894" y="3021002"/>
                <a:ext cx="474785" cy="457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1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C897982-896E-431B-A234-320FE6C66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94" y="3021002"/>
                <a:ext cx="474785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7CA88C20-DB19-4598-B8D7-8899052FF309}"/>
              </a:ext>
            </a:extLst>
          </p:cNvPr>
          <p:cNvSpPr/>
          <p:nvPr/>
        </p:nvSpPr>
        <p:spPr>
          <a:xfrm>
            <a:off x="698106" y="1637949"/>
            <a:ext cx="68620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the prediction would be if there is no bias?</a:t>
            </a:r>
            <a:endParaRPr lang="zh-CN" alt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7FC45D9-E95F-435B-B690-204C8E54772F}"/>
                  </a:ext>
                </a:extLst>
              </p:cNvPr>
              <p:cNvSpPr/>
              <p:nvPr/>
            </p:nvSpPr>
            <p:spPr>
              <a:xfrm>
                <a:off x="4947894" y="2535140"/>
                <a:ext cx="474785" cy="457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a:rPr lang="en-US" altLang="zh-CN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1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7FC45D9-E95F-435B-B690-204C8E54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94" y="2535140"/>
                <a:ext cx="474785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09062DA-8459-4B06-B2FF-64A8C73D363B}"/>
              </a:ext>
            </a:extLst>
          </p:cNvPr>
          <p:cNvSpPr txBox="1"/>
          <p:nvPr/>
        </p:nvSpPr>
        <p:spPr>
          <a:xfrm>
            <a:off x="1020851" y="3783419"/>
            <a:ext cx="1935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50" dirty="0">
                <a:latin typeface="Gill Sans MT" panose="020B0502020104020203" pitchFamily="34" charset="0"/>
                <a:cs typeface="Times New Roman" panose="02020603050405020304" pitchFamily="18" charset="0"/>
              </a:rPr>
              <a:t>Factual World (original prediction)</a:t>
            </a:r>
            <a:endParaRPr lang="zh-CN" altLang="en-US" sz="165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41CC65-2D75-4992-97CB-32293D506618}"/>
              </a:ext>
            </a:extLst>
          </p:cNvPr>
          <p:cNvSpPr txBox="1"/>
          <p:nvPr/>
        </p:nvSpPr>
        <p:spPr>
          <a:xfrm>
            <a:off x="4480895" y="3817691"/>
            <a:ext cx="3825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50" dirty="0">
                <a:latin typeface="Gill Sans MT" panose="020B0502020104020203" pitchFamily="34" charset="0"/>
                <a:cs typeface="Times New Roman" panose="02020603050405020304" pitchFamily="18" charset="0"/>
              </a:rPr>
              <a:t>Counterfactual World </a:t>
            </a:r>
          </a:p>
          <a:p>
            <a:pPr algn="ctr"/>
            <a:r>
              <a:rPr lang="en-US" altLang="zh-CN" sz="1650" dirty="0">
                <a:latin typeface="Gill Sans MT" panose="020B0502020104020203" pitchFamily="34" charset="0"/>
                <a:cs typeface="Times New Roman" panose="02020603050405020304" pitchFamily="18" charset="0"/>
              </a:rPr>
              <a:t>(block matching to capture bias)</a:t>
            </a:r>
            <a:endParaRPr lang="zh-CN" altLang="en-US" sz="165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174F5DF-628F-4214-9357-B0A5F4E7BF17}"/>
                  </a:ext>
                </a:extLst>
              </p:cNvPr>
              <p:cNvSpPr txBox="1"/>
              <p:nvPr/>
            </p:nvSpPr>
            <p:spPr>
              <a:xfrm>
                <a:off x="1197563" y="4573360"/>
                <a:ext cx="5800819" cy="32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𝑇𝐼𝐸</m:t>
                      </m:r>
                      <m:r>
                        <a:rPr lang="en-US" altLang="zh-CN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35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𝑁𝐷𝐸</m:t>
                      </m:r>
                      <m:r>
                        <a:rPr lang="en-US" altLang="zh-CN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35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35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35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35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35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174F5DF-628F-4214-9357-B0A5F4E7B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63" y="4573360"/>
                <a:ext cx="5800819" cy="326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E2C8594E-3E58-4B07-8A37-56E330718E66}"/>
              </a:ext>
            </a:extLst>
          </p:cNvPr>
          <p:cNvSpPr txBox="1"/>
          <p:nvPr/>
        </p:nvSpPr>
        <p:spPr>
          <a:xfrm>
            <a:off x="3073404" y="4857534"/>
            <a:ext cx="134100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50" dirty="0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Factual world</a:t>
            </a:r>
            <a:endParaRPr lang="zh-CN" altLang="en-US" sz="1650" dirty="0">
              <a:solidFill>
                <a:srgbClr val="FF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335AC7-AFAC-40A4-95CA-E15869E93E04}"/>
              </a:ext>
            </a:extLst>
          </p:cNvPr>
          <p:cNvSpPr txBox="1"/>
          <p:nvPr/>
        </p:nvSpPr>
        <p:spPr>
          <a:xfrm>
            <a:off x="4848946" y="4850276"/>
            <a:ext cx="202709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50" dirty="0">
                <a:solidFill>
                  <a:schemeClr val="tx2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Counterfactual world</a:t>
            </a:r>
            <a:endParaRPr lang="zh-CN" altLang="en-US" sz="1650" dirty="0">
              <a:solidFill>
                <a:schemeClr val="tx2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B8F4A60-7F4D-46DD-9368-02B61E2BD34F}"/>
                  </a:ext>
                </a:extLst>
              </p:cNvPr>
              <p:cNvSpPr txBox="1"/>
              <p:nvPr/>
            </p:nvSpPr>
            <p:spPr>
              <a:xfrm>
                <a:off x="698194" y="5358255"/>
                <a:ext cx="6177845" cy="5770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Inference with  TIE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350" dirty="0">
                    <a:latin typeface="Gill Sans MT" panose="020B0502020104020203" pitchFamily="34" charset="0"/>
                  </a:rPr>
                  <a:t>  </a:t>
                </a:r>
                <a:endParaRPr lang="zh-CN" altLang="en-US" sz="135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B8F4A60-7F4D-46DD-9368-02B61E2BD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4" y="5358255"/>
                <a:ext cx="6177845" cy="577081"/>
              </a:xfrm>
              <a:prstGeom prst="rect">
                <a:avLst/>
              </a:prstGeom>
              <a:blipFill>
                <a:blip r:embed="rId6"/>
                <a:stretch>
                  <a:fillRect l="-888" t="-631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2CDB89B-A639-499A-9931-2D380F5593A1}"/>
              </a:ext>
            </a:extLst>
          </p:cNvPr>
          <p:cNvSpPr/>
          <p:nvPr/>
        </p:nvSpPr>
        <p:spPr>
          <a:xfrm>
            <a:off x="2771800" y="5358255"/>
            <a:ext cx="1944216" cy="478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76947D-B9DC-4FD7-AB95-2F5EBCC4702E}"/>
              </a:ext>
            </a:extLst>
          </p:cNvPr>
          <p:cNvSpPr/>
          <p:nvPr/>
        </p:nvSpPr>
        <p:spPr>
          <a:xfrm>
            <a:off x="4917827" y="5358255"/>
            <a:ext cx="1865665" cy="47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6D35-2685-4064-BFC8-D4F327A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Gill Sans MT" panose="020B0502020104020203" pitchFamily="34" charset="0"/>
              </a:rPr>
              <a:t>Outline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A4FE-0818-4C30-9221-96B8EC41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Background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Preliminary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Methodology</a:t>
            </a:r>
          </a:p>
          <a:p>
            <a:pPr marL="0" indent="-400050">
              <a:lnSpc>
                <a:spcPct val="200000"/>
              </a:lnSpc>
            </a:pPr>
            <a:r>
              <a:rPr lang="en-US" altLang="zh-CN" b="1" dirty="0">
                <a:solidFill>
                  <a:schemeClr val="tx2"/>
                </a:solidFill>
                <a:latin typeface="Gill Sans MT" panose="020B0502020104020203" pitchFamily="34" charset="0"/>
              </a:rPr>
              <a:t>Experiments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1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E1889D-A2F1-47D3-B225-C7961A38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Simulate debiased recommendation where the testing interactions are sampled to be a uniform distribution over items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 on five large-scale datasets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FF01D3-DE8C-4F22-99DB-2FA74F7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8DACD1-B4B7-4727-A18E-7252EB30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6156176" cy="25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2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93073-1105-4A56-B735-5BCC7078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49865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icrosoft YaHei UI Light" panose="020B0502040204020203" pitchFamily="34" charset="-122"/>
              </a:rPr>
              <a:t>Overall Performance: Leading to </a:t>
            </a:r>
            <a:r>
              <a:rPr lang="en-US" altLang="zh-CN" sz="2400" b="1" dirty="0">
                <a:ea typeface="Microsoft YaHei UI Light" panose="020B0502040204020203" pitchFamily="34" charset="-122"/>
              </a:rPr>
              <a:t>significant improvement</a:t>
            </a:r>
            <a:r>
              <a:rPr lang="en-US" altLang="zh-CN" sz="2400" dirty="0">
                <a:ea typeface="Microsoft YaHei UI Light" panose="020B0502040204020203" pitchFamily="34" charset="-122"/>
              </a:rPr>
              <a:t> in this setting</a:t>
            </a:r>
            <a:endParaRPr lang="zh-CN" altLang="en-US" sz="2400" dirty="0">
              <a:ea typeface="Microsoft YaHei U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45C3B5-B404-47D1-AC45-65F044E3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0FEE94-060D-427C-939A-48641BCEB82E}"/>
              </a:ext>
            </a:extLst>
          </p:cNvPr>
          <p:cNvSpPr txBox="1"/>
          <p:nvPr/>
        </p:nvSpPr>
        <p:spPr>
          <a:xfrm>
            <a:off x="227891" y="1630017"/>
            <a:ext cx="9021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Evaluate MACR framework on two base models: MF and </a:t>
            </a:r>
            <a:r>
              <a:rPr lang="en-US" altLang="zh-CN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LightGCN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25204-5D67-4921-8437-A029312AAE3F}"/>
              </a:ext>
            </a:extLst>
          </p:cNvPr>
          <p:cNvSpPr txBox="1"/>
          <p:nvPr/>
        </p:nvSpPr>
        <p:spPr>
          <a:xfrm>
            <a:off x="539552" y="2005875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Testing data is intervened to be uniform</a:t>
            </a:r>
            <a:endParaRPr lang="zh-CN" alt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622296-0F50-4B37-8F06-C8652554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1" y="2518971"/>
            <a:ext cx="8884732" cy="29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91987D-1582-4686-B6DD-F94848A2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2887F1-782F-4D40-8614-D30025C6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4E5721-19C0-4E31-A7F2-F196E914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915537"/>
            <a:ext cx="5547841" cy="19508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30040F-5B12-4957-9F71-9D6E57F11C22}"/>
              </a:ext>
            </a:extLst>
          </p:cNvPr>
          <p:cNvSpPr txBox="1"/>
          <p:nvPr/>
        </p:nvSpPr>
        <p:spPr>
          <a:xfrm>
            <a:off x="685180" y="4059180"/>
            <a:ext cx="74168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MT" panose="020B0502020104020203" pitchFamily="34" charset="0"/>
              </a:rPr>
              <a:t>Item branch is more important than user branch for removing popularity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MT" panose="020B0502020104020203" pitchFamily="34" charset="0"/>
              </a:rPr>
              <a:t>Multi-task loss has a significant influence on modeling popularity bias for MACR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6D35-2685-4064-BFC8-D4F327A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Gill Sans MT" panose="020B0502020104020203" pitchFamily="34" charset="0"/>
              </a:rPr>
              <a:t>Outline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A4FE-0818-4C30-9221-96B8EC41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Background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Preliminary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Methodology</a:t>
            </a:r>
          </a:p>
          <a:p>
            <a:pPr marL="0" indent="-400050"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Experiments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72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D1C591-AA4E-4C76-AC94-6C9EC718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As alpha and beta becomes larger from 1e-5 to 1e-3, the performance of MACR will become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When alpha or beta surpasses a threshold (1e-3), the performance becomes worse with a further increase of the parameters due to the ignore of the main recommender model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BE8EEC-CC55-4D91-A370-1EF58CFF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Hyper-parameter Study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2463A1-D233-48E4-BD99-2EC5CE61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32654"/>
            <a:ext cx="4938188" cy="19585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2AA0D4-1F9C-48ED-AD7E-0497A4EF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96" y="1764757"/>
            <a:ext cx="4313294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EC7B1A-508D-442F-A62E-FB0B0810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75" y="4710645"/>
            <a:ext cx="8075240" cy="1728102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As c varies from 0 to 29, the model performs increasingly better while further increasing </a:t>
            </a:r>
            <a:r>
              <a:rPr lang="en-US" altLang="zh-CN" sz="3600" b="1" dirty="0"/>
              <a:t>c</a:t>
            </a:r>
            <a:r>
              <a:rPr lang="en-US" altLang="zh-CN" sz="3600" dirty="0"/>
              <a:t> is counterproductive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Proper degree of blocking intermediate matching preference benefits the popularity debias and improves the recommendation performance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4F240A-0367-44F4-9673-42B2875F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Hyper-parameter Study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CE3E94-84DF-47E3-B6C8-85AC5A20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92027"/>
            <a:ext cx="6079605" cy="29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4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F1A7B0-C984-4B94-8069-BFB68AF5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We can see that our methods indeed reduce the recommendations frequency of popular items and focus more on items that are less popular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DDA97B-08C1-4C3A-B55A-206B08C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Debias Capacity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92A42C-91A5-4E2D-8276-F163E2CA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5550695" cy="28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F1A7B0-C984-4B94-8069-BFB68AF5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>
            <a:normAutofit fontScale="92500"/>
          </a:bodyPr>
          <a:lstStyle/>
          <a:p>
            <a:r>
              <a:rPr lang="en-US" altLang="zh-CN" sz="1800" dirty="0"/>
              <a:t>The most popular item group has the greatest recall increase, but our methods in the last Figure show the recommendations frequency of popular items actually reduced</a:t>
            </a:r>
          </a:p>
          <a:p>
            <a:r>
              <a:rPr lang="en-US" altLang="zh-CN" sz="1800" dirty="0"/>
              <a:t>It means traditional methods prone to recommend more popular items to unrelated users due to popularity bias,  and our method improves this very well</a:t>
            </a: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DDA97B-08C1-4C3A-B55A-206B08C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Debias Capacity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1E7C51-BD70-4055-9D5A-E5AC2536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7381"/>
            <a:ext cx="6890657" cy="32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F1A7B0-C984-4B94-8069-BFB68AF5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7281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With the </a:t>
            </a:r>
            <a:r>
              <a:rPr lang="en-US" altLang="zh-CN" sz="2000" b="1" dirty="0"/>
              <a:t>increase of the occurrence frequency</a:t>
            </a:r>
            <a:r>
              <a:rPr lang="en-US" altLang="zh-CN" sz="2000" dirty="0"/>
              <a:t> of items and users in the dataset, the sigmoid </a:t>
            </a:r>
            <a:r>
              <a:rPr lang="en-US" altLang="zh-CN" sz="2000" b="1" dirty="0"/>
              <a:t>scores</a:t>
            </a:r>
            <a:r>
              <a:rPr lang="en-US" altLang="zh-CN" sz="2000" dirty="0"/>
              <a:t> of them </a:t>
            </a:r>
            <a:r>
              <a:rPr lang="en-US" altLang="zh-CN" sz="2000" b="1" dirty="0"/>
              <a:t>also increase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These indicate that item and user branch can </a:t>
            </a:r>
            <a:r>
              <a:rPr lang="en-US" altLang="zh-CN" sz="2000" b="1" dirty="0"/>
              <a:t>well capture </a:t>
            </a:r>
            <a:r>
              <a:rPr lang="en-US" altLang="zh-CN" sz="2000" dirty="0"/>
              <a:t>item’s popularity level and user’s activity level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DDA97B-08C1-4C3A-B55A-206B08C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Debias Capacity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788390-BE99-47DB-B24E-BB2E0591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8840"/>
            <a:ext cx="4571999" cy="21874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E94359-FE75-4E37-B561-91B9F0C1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23" y="1988840"/>
            <a:ext cx="434157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06CDA5-9825-44AC-B516-9F0457E0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This work represents one of the initial attempts to exploit causal reasoning for recommendation and opens up new research possibilities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We presented the first cause-effect view for alleviating popularity bias issue in recommender systems</a:t>
            </a:r>
          </a:p>
          <a:p>
            <a:endParaRPr lang="en-US" altLang="zh-CN" sz="2000" dirty="0"/>
          </a:p>
          <a:p>
            <a:r>
              <a:rPr lang="en-US" altLang="zh-CN" sz="2000" dirty="0"/>
              <a:t>We proposed the model-agnostic framework MACR which performs multi-task training according to the causal graph to assess the contribution of different causes on the ranking score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counterfactual inference is also performed to estimate the direct effect from item properties to the ranking score, which is removed to eliminate the popularity bias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69B336-513B-4FC4-A5A4-09B090F7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6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DC56A2-B6C3-4462-92D5-F640F8D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4" name="Picture 8" descr="11 Question and Answer Software to Build your Q&amp;A Website">
            <a:extLst>
              <a:ext uri="{FF2B5EF4-FFF2-40B4-BE49-F238E27FC236}">
                <a16:creationId xmlns:a16="http://schemas.microsoft.com/office/drawing/2014/main" id="{B975E960-9739-45D9-A1D6-A09F2976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75454"/>
            <a:ext cx="4391994" cy="31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ADF06C-CA8A-4505-8636-E84F443A7123}"/>
              </a:ext>
            </a:extLst>
          </p:cNvPr>
          <p:cNvSpPr txBox="1"/>
          <p:nvPr/>
        </p:nvSpPr>
        <p:spPr>
          <a:xfrm>
            <a:off x="2195736" y="4952406"/>
            <a:ext cx="56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Algerian" panose="04020705040A02060702" pitchFamily="82" charset="0"/>
              </a:rPr>
              <a:t>Thank you!</a:t>
            </a:r>
            <a:endParaRPr lang="zh-CN" alt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5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4502-F7DA-45C2-B7B5-E3BE9CB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Feedback Loop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879C1-D01A-4144-BCC7-CB997F05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0136" y="1866407"/>
            <a:ext cx="5663680" cy="4525963"/>
          </a:xfrm>
        </p:spPr>
        <p:txBody>
          <a:bodyPr>
            <a:normAutofit fontScale="92500" lnSpcReduction="20000"/>
          </a:bodyPr>
          <a:lstStyle/>
          <a:p>
            <a:pPr marL="571500" lvl="2" indent="0"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Recommender Data is </a:t>
            </a:r>
            <a:r>
              <a:rPr lang="en-US" altLang="zh-CN" sz="2400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observational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rather than </a:t>
            </a:r>
            <a:r>
              <a:rPr lang="en-US" altLang="zh-CN" sz="2400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experimental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(missing-not-at-random) </a:t>
            </a:r>
          </a:p>
          <a:p>
            <a:pPr marL="800100" lvl="2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Affected by many factors:</a:t>
            </a:r>
          </a:p>
          <a:p>
            <a:pPr marL="1257300" lvl="3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altLang="zh-CN" sz="22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exposure mechanism </a:t>
            </a:r>
          </a:p>
          <a:p>
            <a:pPr marL="1257300" lvl="3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altLang="zh-CN" sz="2200" dirty="0">
                <a:latin typeface="Gill Sans MT" panose="020B0502020104020203" pitchFamily="34" charset="0"/>
                <a:cs typeface="Times New Roman" panose="02020603050405020304" pitchFamily="18" charset="0"/>
              </a:rPr>
              <a:t>Display position</a:t>
            </a:r>
          </a:p>
          <a:p>
            <a:pPr marL="1257300" lvl="3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altLang="zh-CN" sz="2200" dirty="0">
                <a:latin typeface="Gill Sans MT" panose="020B0502020104020203" pitchFamily="34" charset="0"/>
                <a:cs typeface="Times New Roman" panose="02020603050405020304" pitchFamily="18" charset="0"/>
              </a:rPr>
              <a:t>Public opinions </a:t>
            </a:r>
          </a:p>
          <a:p>
            <a:pPr marL="1028700" lvl="3" indent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None/>
              <a:defRPr/>
            </a:pPr>
            <a:r>
              <a:rPr lang="en-US" altLang="zh-CN" sz="2200" dirty="0">
                <a:latin typeface="Gill Sans MT" panose="020B0502020104020203" pitchFamily="34" charset="0"/>
                <a:cs typeface="Times New Roman" panose="02020603050405020304" pitchFamily="18" charset="0"/>
              </a:rPr>
              <a:t>……</a:t>
            </a:r>
          </a:p>
          <a:p>
            <a:pPr marL="800100" lvl="2"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collected data deviates from user true preference, </a:t>
            </a:r>
            <a:r>
              <a:rPr lang="en-US" altLang="zh-CN" dirty="0"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esulting in “</a:t>
            </a:r>
            <a:r>
              <a:rPr lang="en-US" altLang="zh-CN" sz="2400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Matthew effect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” issue: the rich gets richer</a:t>
            </a:r>
          </a:p>
          <a:p>
            <a:pPr marL="800100" lvl="2">
              <a:spcBef>
                <a:spcPts val="1000"/>
              </a:spcBef>
              <a:spcAft>
                <a:spcPts val="1200"/>
              </a:spcAft>
              <a:defRPr/>
            </a:pPr>
            <a:endParaRPr lang="en-US" altLang="zh-CN" sz="2400" dirty="0">
              <a:solidFill>
                <a:srgbClr val="FF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333333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altLang="zh-CN" sz="2000" dirty="0">
              <a:solidFill>
                <a:srgbClr val="333333"/>
              </a:solidFill>
              <a:latin typeface="Gill Sans MT" panose="020B0502020104020203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altLang="zh-CN" sz="2400" dirty="0">
              <a:solidFill>
                <a:srgbClr val="333333"/>
              </a:solidFill>
              <a:cs typeface="Times New Roman" panose="02020603050405020304" pitchFamily="18" charset="0"/>
              <a:sym typeface="Times New Roman"/>
            </a:endParaRPr>
          </a:p>
          <a:p>
            <a:endParaRPr lang="en-US" altLang="zh-CN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12D6C8-ADF1-42EE-9A92-DA614210D3D6}"/>
              </a:ext>
            </a:extLst>
          </p:cNvPr>
          <p:cNvGrpSpPr/>
          <p:nvPr/>
        </p:nvGrpSpPr>
        <p:grpSpPr>
          <a:xfrm>
            <a:off x="4427984" y="1988840"/>
            <a:ext cx="5616624" cy="3202198"/>
            <a:chOff x="5208430" y="962031"/>
            <a:chExt cx="8046540" cy="4899421"/>
          </a:xfrm>
        </p:grpSpPr>
        <p:sp>
          <p:nvSpPr>
            <p:cNvPr id="5" name="Google Shape;127;p4">
              <a:extLst>
                <a:ext uri="{FF2B5EF4-FFF2-40B4-BE49-F238E27FC236}">
                  <a16:creationId xmlns:a16="http://schemas.microsoft.com/office/drawing/2014/main" id="{AC02176B-01D2-46A2-A058-C79344C932C4}"/>
                </a:ext>
              </a:extLst>
            </p:cNvPr>
            <p:cNvSpPr txBox="1"/>
            <p:nvPr/>
          </p:nvSpPr>
          <p:spPr>
            <a:xfrm>
              <a:off x="5430770" y="3632376"/>
              <a:ext cx="1091319" cy="469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Gill Sans MT" panose="020B0502020104020203" pitchFamily="34" charset="0"/>
                  <a:ea typeface="Times"/>
                  <a:cs typeface="Times"/>
                  <a:sym typeface="Times"/>
                </a:rPr>
                <a:t>User</a:t>
              </a:r>
              <a:endParaRPr sz="2400" b="1" dirty="0">
                <a:solidFill>
                  <a:schemeClr val="dk1"/>
                </a:solidFill>
                <a:latin typeface="Gill Sans MT" panose="020B0502020104020203" pitchFamily="34" charset="0"/>
                <a:ea typeface="Times"/>
                <a:cs typeface="Times"/>
                <a:sym typeface="Times"/>
              </a:endParaRPr>
            </a:p>
          </p:txBody>
        </p:sp>
        <p:sp>
          <p:nvSpPr>
            <p:cNvPr id="6" name="Google Shape;134;p4">
              <a:extLst>
                <a:ext uri="{FF2B5EF4-FFF2-40B4-BE49-F238E27FC236}">
                  <a16:creationId xmlns:a16="http://schemas.microsoft.com/office/drawing/2014/main" id="{77A4DF2A-1202-48E5-ADC7-A6ACE2FE423C}"/>
                </a:ext>
              </a:extLst>
            </p:cNvPr>
            <p:cNvSpPr txBox="1"/>
            <p:nvPr/>
          </p:nvSpPr>
          <p:spPr>
            <a:xfrm>
              <a:off x="10605714" y="3245548"/>
              <a:ext cx="2649256" cy="1057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2400" b="1">
                  <a:solidFill>
                    <a:schemeClr val="dk1"/>
                  </a:solidFill>
                  <a:latin typeface="Times"/>
                  <a:ea typeface="Times"/>
                  <a:cs typeface="Times"/>
                </a:defRPr>
              </a:lvl1pPr>
            </a:lstStyle>
            <a:p>
              <a:endParaRPr lang="en-US" dirty="0">
                <a:latin typeface="Gill Sans MT" panose="020B0502020104020203" pitchFamily="34" charset="0"/>
                <a:sym typeface="Times"/>
              </a:endParaRPr>
            </a:p>
            <a:p>
              <a:r>
                <a:rPr lang="en-US" sz="1800" dirty="0">
                  <a:latin typeface="Gill Sans MT" panose="020B0502020104020203" pitchFamily="34" charset="0"/>
                  <a:sym typeface="Times"/>
                </a:rPr>
                <a:t>System</a:t>
              </a:r>
              <a:r>
                <a:rPr lang="en-US" dirty="0">
                  <a:latin typeface="Gill Sans MT" panose="020B0502020104020203" pitchFamily="34" charset="0"/>
                  <a:sym typeface="Times"/>
                </a:rPr>
                <a:t> </a:t>
              </a:r>
              <a:endParaRPr dirty="0">
                <a:latin typeface="Gill Sans MT" panose="020B0502020104020203" pitchFamily="34" charset="0"/>
                <a:sym typeface="Times"/>
              </a:endParaRPr>
            </a:p>
          </p:txBody>
        </p:sp>
        <p:pic>
          <p:nvPicPr>
            <p:cNvPr id="7" name="Google Shape;135;p4" descr="Robot Icon (Graphic) by ahlangraphic · Creative Fabrica">
              <a:extLst>
                <a:ext uri="{FF2B5EF4-FFF2-40B4-BE49-F238E27FC236}">
                  <a16:creationId xmlns:a16="http://schemas.microsoft.com/office/drawing/2014/main" id="{46B516F2-58DC-4556-8D1F-8789DB5CC1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59876" y="3776238"/>
              <a:ext cx="2191965" cy="1579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36;p4" descr="Cloud Database Icon - Free Download, PNG and Vector">
              <a:extLst>
                <a:ext uri="{FF2B5EF4-FFF2-40B4-BE49-F238E27FC236}">
                  <a16:creationId xmlns:a16="http://schemas.microsoft.com/office/drawing/2014/main" id="{8A772E2C-0185-42D6-B6CF-FE2D8AC03EE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69322" y="1375501"/>
              <a:ext cx="1013686" cy="894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39;p4">
              <a:extLst>
                <a:ext uri="{FF2B5EF4-FFF2-40B4-BE49-F238E27FC236}">
                  <a16:creationId xmlns:a16="http://schemas.microsoft.com/office/drawing/2014/main" id="{04505B0A-8F4A-4315-AD4C-26AC7C05A3CF}"/>
                </a:ext>
              </a:extLst>
            </p:cNvPr>
            <p:cNvSpPr txBox="1"/>
            <p:nvPr/>
          </p:nvSpPr>
          <p:spPr>
            <a:xfrm>
              <a:off x="7960863" y="962031"/>
              <a:ext cx="1492607" cy="469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2400" b="1">
                  <a:solidFill>
                    <a:schemeClr val="dk1"/>
                  </a:solidFill>
                  <a:latin typeface="Times"/>
                  <a:ea typeface="Times"/>
                  <a:cs typeface="Times"/>
                </a:defRPr>
              </a:lvl1pPr>
            </a:lstStyle>
            <a:p>
              <a:r>
                <a:rPr lang="en-US" sz="1800" dirty="0">
                  <a:latin typeface="Gill Sans MT" panose="020B0502020104020203" pitchFamily="34" charset="0"/>
                  <a:sym typeface="Times"/>
                </a:rPr>
                <a:t>Data</a:t>
              </a:r>
              <a:endParaRPr dirty="0">
                <a:latin typeface="Gill Sans MT" panose="020B0502020104020203" pitchFamily="34" charset="0"/>
                <a:sym typeface="Times"/>
              </a:endParaRPr>
            </a:p>
          </p:txBody>
        </p:sp>
        <p:pic>
          <p:nvPicPr>
            <p:cNvPr id="10" name="Grafik 1">
              <a:extLst>
                <a:ext uri="{FF2B5EF4-FFF2-40B4-BE49-F238E27FC236}">
                  <a16:creationId xmlns:a16="http://schemas.microsoft.com/office/drawing/2014/main" id="{F71BD253-E0BC-4D13-A2CA-A21DC7399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737" y="4094000"/>
              <a:ext cx="1123460" cy="112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任意多边形 14">
              <a:extLst>
                <a:ext uri="{FF2B5EF4-FFF2-40B4-BE49-F238E27FC236}">
                  <a16:creationId xmlns:a16="http://schemas.microsoft.com/office/drawing/2014/main" id="{8C3C24A6-EDA9-4049-B6B5-64B6021FBAEE}"/>
                </a:ext>
              </a:extLst>
            </p:cNvPr>
            <p:cNvSpPr/>
            <p:nvPr/>
          </p:nvSpPr>
          <p:spPr>
            <a:xfrm>
              <a:off x="6621282" y="2252813"/>
              <a:ext cx="1295938" cy="1669798"/>
            </a:xfrm>
            <a:custGeom>
              <a:avLst/>
              <a:gdLst>
                <a:gd name="connsiteX0" fmla="*/ 0 w 1371600"/>
                <a:gd name="connsiteY0" fmla="*/ 1651337 h 1651337"/>
                <a:gd name="connsiteX1" fmla="*/ 444500 w 1371600"/>
                <a:gd name="connsiteY1" fmla="*/ 736937 h 1651337"/>
                <a:gd name="connsiteX2" fmla="*/ 1371600 w 1371600"/>
                <a:gd name="connsiteY2" fmla="*/ 337 h 16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651337">
                  <a:moveTo>
                    <a:pt x="0" y="1651337"/>
                  </a:moveTo>
                  <a:cubicBezTo>
                    <a:pt x="107950" y="1331720"/>
                    <a:pt x="215900" y="1012104"/>
                    <a:pt x="444500" y="736937"/>
                  </a:cubicBezTo>
                  <a:cubicBezTo>
                    <a:pt x="673100" y="461770"/>
                    <a:pt x="1223433" y="-14480"/>
                    <a:pt x="1371600" y="337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12" name="任意多边形 43">
              <a:extLst>
                <a:ext uri="{FF2B5EF4-FFF2-40B4-BE49-F238E27FC236}">
                  <a16:creationId xmlns:a16="http://schemas.microsoft.com/office/drawing/2014/main" id="{871FFB3A-377F-4A2C-B758-BCF309C1DC24}"/>
                </a:ext>
              </a:extLst>
            </p:cNvPr>
            <p:cNvSpPr/>
            <p:nvPr/>
          </p:nvSpPr>
          <p:spPr>
            <a:xfrm rot="5712093">
              <a:off x="8925212" y="2397689"/>
              <a:ext cx="1638299" cy="1512962"/>
            </a:xfrm>
            <a:custGeom>
              <a:avLst/>
              <a:gdLst>
                <a:gd name="connsiteX0" fmla="*/ 0 w 1371600"/>
                <a:gd name="connsiteY0" fmla="*/ 1651337 h 1651337"/>
                <a:gd name="connsiteX1" fmla="*/ 444500 w 1371600"/>
                <a:gd name="connsiteY1" fmla="*/ 736937 h 1651337"/>
                <a:gd name="connsiteX2" fmla="*/ 1371600 w 1371600"/>
                <a:gd name="connsiteY2" fmla="*/ 337 h 16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651337">
                  <a:moveTo>
                    <a:pt x="0" y="1651337"/>
                  </a:moveTo>
                  <a:cubicBezTo>
                    <a:pt x="107950" y="1331720"/>
                    <a:pt x="215900" y="1012104"/>
                    <a:pt x="444500" y="736937"/>
                  </a:cubicBezTo>
                  <a:cubicBezTo>
                    <a:pt x="673100" y="461770"/>
                    <a:pt x="1223433" y="-14480"/>
                    <a:pt x="1371600" y="337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13" name="任意多边形 44">
              <a:extLst>
                <a:ext uri="{FF2B5EF4-FFF2-40B4-BE49-F238E27FC236}">
                  <a16:creationId xmlns:a16="http://schemas.microsoft.com/office/drawing/2014/main" id="{4DE7BF94-8D43-4314-8E91-C88A2FDD5BBC}"/>
                </a:ext>
              </a:extLst>
            </p:cNvPr>
            <p:cNvSpPr/>
            <p:nvPr/>
          </p:nvSpPr>
          <p:spPr>
            <a:xfrm rot="14092797">
              <a:off x="7505136" y="3669554"/>
              <a:ext cx="1820263" cy="2563533"/>
            </a:xfrm>
            <a:custGeom>
              <a:avLst/>
              <a:gdLst>
                <a:gd name="connsiteX0" fmla="*/ 0 w 1371600"/>
                <a:gd name="connsiteY0" fmla="*/ 1651337 h 1651337"/>
                <a:gd name="connsiteX1" fmla="*/ 444500 w 1371600"/>
                <a:gd name="connsiteY1" fmla="*/ 736937 h 1651337"/>
                <a:gd name="connsiteX2" fmla="*/ 1371600 w 1371600"/>
                <a:gd name="connsiteY2" fmla="*/ 337 h 16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651337">
                  <a:moveTo>
                    <a:pt x="0" y="1651337"/>
                  </a:moveTo>
                  <a:cubicBezTo>
                    <a:pt x="107950" y="1331720"/>
                    <a:pt x="215900" y="1012104"/>
                    <a:pt x="444500" y="736937"/>
                  </a:cubicBezTo>
                  <a:cubicBezTo>
                    <a:pt x="673100" y="461770"/>
                    <a:pt x="1223433" y="-14480"/>
                    <a:pt x="1371600" y="337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14" name="环形箭头 18">
              <a:extLst>
                <a:ext uri="{FF2B5EF4-FFF2-40B4-BE49-F238E27FC236}">
                  <a16:creationId xmlns:a16="http://schemas.microsoft.com/office/drawing/2014/main" id="{D1A219DA-46B2-4D09-B393-1016F165D73F}"/>
                </a:ext>
              </a:extLst>
            </p:cNvPr>
            <p:cNvSpPr/>
            <p:nvPr/>
          </p:nvSpPr>
          <p:spPr>
            <a:xfrm>
              <a:off x="7968763" y="3090991"/>
              <a:ext cx="820256" cy="838876"/>
            </a:xfrm>
            <a:prstGeom prst="circularArrow">
              <a:avLst>
                <a:gd name="adj1" fmla="val 541"/>
                <a:gd name="adj2" fmla="val 1142319"/>
                <a:gd name="adj3" fmla="val 7906941"/>
                <a:gd name="adj4" fmla="val 10800000"/>
                <a:gd name="adj5" fmla="val 12500"/>
              </a:avLst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5" name="Google Shape;138;p4" descr="User Experience Computer Icons User interface design, icon user ...">
              <a:extLst>
                <a:ext uri="{FF2B5EF4-FFF2-40B4-BE49-F238E27FC236}">
                  <a16:creationId xmlns:a16="http://schemas.microsoft.com/office/drawing/2014/main" id="{C95EC980-F4A1-4A41-A11B-52958F01E68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08430" y="2312055"/>
              <a:ext cx="1221798" cy="68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DC0C157-05C1-48D4-AC0C-11643794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80354" y="4655730"/>
              <a:ext cx="604821" cy="495516"/>
            </a:xfrm>
            <a:prstGeom prst="rect">
              <a:avLst/>
            </a:prstGeom>
          </p:spPr>
        </p:pic>
      </p:grpSp>
      <p:sp>
        <p:nvSpPr>
          <p:cNvPr id="17" name="Google Shape;137;p4">
            <a:extLst>
              <a:ext uri="{FF2B5EF4-FFF2-40B4-BE49-F238E27FC236}">
                <a16:creationId xmlns:a16="http://schemas.microsoft.com/office/drawing/2014/main" id="{D27603BB-5C37-4C0C-93E3-ED51669639D1}"/>
              </a:ext>
            </a:extLst>
          </p:cNvPr>
          <p:cNvSpPr txBox="1"/>
          <p:nvPr/>
        </p:nvSpPr>
        <p:spPr>
          <a:xfrm>
            <a:off x="5672766" y="3894263"/>
            <a:ext cx="41563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  <a:ea typeface="Times"/>
                <a:cs typeface="Times"/>
                <a:sym typeface="Times"/>
              </a:rPr>
              <a:t>Bias amplification</a:t>
            </a:r>
            <a:endParaRPr sz="2000" b="1" dirty="0">
              <a:solidFill>
                <a:srgbClr val="FF0000"/>
              </a:solidFill>
              <a:latin typeface="Gill Sans MT" panose="020B0502020104020203" pitchFamily="34" charset="0"/>
              <a:ea typeface="Times"/>
              <a:cs typeface="Times"/>
              <a:sym typeface="Time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E44053-EF6F-4652-AD4F-9FB8949B787E}"/>
              </a:ext>
            </a:extLst>
          </p:cNvPr>
          <p:cNvSpPr txBox="1"/>
          <p:nvPr/>
        </p:nvSpPr>
        <p:spPr>
          <a:xfrm>
            <a:off x="5810296" y="4886368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Feedback Loop</a:t>
            </a:r>
            <a:endParaRPr lang="zh-CN" alt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0C3610-C79E-4315-A8C3-07D9CD1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Popularity Bias in </a:t>
            </a:r>
            <a:r>
              <a:rPr lang="en-US" altLang="zh-CN" dirty="0" err="1"/>
              <a:t>Recsys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4DC1A32-2230-42A5-84DD-77630C692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673" y="1844825"/>
                <a:ext cx="7160895" cy="1743302"/>
              </a:xfrm>
              <a:prstGeom prst="rect">
                <a:avLst/>
              </a:prstGeom>
              <a:ln>
                <a:miter lim="800000"/>
                <a:headEnd/>
                <a:tailEnd/>
              </a:ln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1">
                  <a:lnSpc>
                    <a:spcPct val="50000"/>
                  </a:lnSpc>
                  <a:spcBef>
                    <a:spcPts val="0"/>
                  </a:spcBef>
                  <a:spcAft>
                    <a:spcPts val="450"/>
                  </a:spcAft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Here we focus on the popularity bias</a:t>
                </a:r>
              </a:p>
              <a:p>
                <a:pPr marL="171450" lvl="1">
                  <a:lnSpc>
                    <a:spcPct val="50000"/>
                  </a:lnSpc>
                  <a:spcBef>
                    <a:spcPts val="0"/>
                  </a:spcBef>
                  <a:spcAft>
                    <a:spcPts val="450"/>
                  </a:spcAft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Popularity bias</a:t>
                </a:r>
                <a:r>
                  <a:rPr lang="zh-CN" altLang="en-US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≠</m:t>
                    </m:r>
                  </m:oMath>
                </a14:m>
                <a:r>
                  <a:rPr lang="zh-CN" altLang="en-US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Uneven</a:t>
                </a:r>
                <a:r>
                  <a:rPr lang="zh-CN" altLang="en-US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popularity</a:t>
                </a:r>
                <a:r>
                  <a:rPr lang="zh-CN" altLang="en-US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Gill Sans MT" panose="020B0502020104020203" pitchFamily="34" charset="0"/>
                    <a:cs typeface="Times New Roman"/>
                    <a:sym typeface="Times New Roman"/>
                  </a:rPr>
                  <a:t>distribution</a:t>
                </a:r>
              </a:p>
              <a:p>
                <a:pPr marL="514350" lvl="2">
                  <a:lnSpc>
                    <a:spcPct val="80000"/>
                  </a:lnSpc>
                  <a:spcBef>
                    <a:spcPts val="0"/>
                  </a:spcBef>
                  <a:spcAft>
                    <a:spcPts val="450"/>
                  </a:spcAft>
                  <a:defRPr/>
                </a:pPr>
                <a:r>
                  <a:rPr lang="en-US" altLang="zh-CN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The popular items are recommended even more frequently than their popularity </a:t>
                </a:r>
                <a:r>
                  <a:rPr lang="en-US" altLang="zh-CN" dirty="0">
                    <a:solidFill>
                      <a:srgbClr val="FF0000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would warrant</a:t>
                </a:r>
                <a:r>
                  <a:rPr lang="en-US" altLang="zh-CN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, amplifying long-tail effects.</a:t>
                </a:r>
                <a:endParaRPr lang="en-US" dirty="0">
                  <a:solidFill>
                    <a:srgbClr val="FF0000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514350" lvl="2">
                  <a:lnSpc>
                    <a:spcPct val="80000"/>
                  </a:lnSpc>
                  <a:spcBef>
                    <a:spcPts val="0"/>
                  </a:spcBef>
                  <a:spcAft>
                    <a:spcPts val="450"/>
                  </a:spcAft>
                  <a:defRPr/>
                </a:pPr>
                <a:r>
                  <a:rPr lang="en-US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Favor a few popular items while not giving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deserved attention </a:t>
                </a:r>
                <a:r>
                  <a:rPr lang="en-US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to the majority of others</a:t>
                </a:r>
                <a:endParaRPr lang="en-US" sz="400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sz="2100" dirty="0">
                  <a:latin typeface="Gill Sans MT" panose="020B05020201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4DC1A32-2230-42A5-84DD-77630C69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3" y="1844825"/>
                <a:ext cx="7160895" cy="1743302"/>
              </a:xfrm>
              <a:prstGeom prst="rect">
                <a:avLst/>
              </a:prstGeom>
              <a:blipFill>
                <a:blip r:embed="rId2"/>
                <a:stretch>
                  <a:fillRect l="-1447" t="-12238" r="-681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5769862-E69F-46CA-A1CC-D4B3D2405FCA}"/>
              </a:ext>
            </a:extLst>
          </p:cNvPr>
          <p:cNvSpPr txBox="1">
            <a:spLocks/>
          </p:cNvSpPr>
          <p:nvPr/>
        </p:nvSpPr>
        <p:spPr>
          <a:xfrm>
            <a:off x="539552" y="3559625"/>
            <a:ext cx="7452924" cy="4613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spcBef>
                <a:spcPts val="750"/>
              </a:spcBef>
              <a:spcAft>
                <a:spcPts val="90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From data perspective:</a:t>
            </a:r>
            <a:endParaRPr 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18499-5F98-4891-ADA0-3546B2E9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5" y="4060242"/>
            <a:ext cx="2931195" cy="2085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C014F-35D5-43B1-9EFF-9826D8EEB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133392"/>
            <a:ext cx="2752706" cy="19396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F39D57-4FDB-466E-8532-0E5771626441}"/>
              </a:ext>
            </a:extLst>
          </p:cNvPr>
          <p:cNvSpPr txBox="1"/>
          <p:nvPr/>
        </p:nvSpPr>
        <p:spPr>
          <a:xfrm>
            <a:off x="6706126" y="4707635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  <a:cs typeface="Times New Roman" panose="02020603050405020304" pitchFamily="18" charset="0"/>
              </a:rPr>
              <a:t>Long-tail distribution</a:t>
            </a:r>
            <a:endParaRPr lang="zh-CN" altLang="en-US" sz="2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028345-0BAE-4FA0-AC08-A5D893DF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Popularity Bias in </a:t>
            </a:r>
            <a:r>
              <a:rPr lang="en-US" altLang="zh-CN" dirty="0" err="1"/>
              <a:t>Recsys</a:t>
            </a:r>
            <a:endParaRPr lang="zh-CN" alt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450D267-0D8D-4F8E-9342-2B2023F0C3CB}"/>
              </a:ext>
            </a:extLst>
          </p:cNvPr>
          <p:cNvSpPr txBox="1">
            <a:spLocks/>
          </p:cNvSpPr>
          <p:nvPr/>
        </p:nvSpPr>
        <p:spPr>
          <a:xfrm>
            <a:off x="475053" y="1897784"/>
            <a:ext cx="7452924" cy="4613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spcBef>
                <a:spcPts val="750"/>
              </a:spcBef>
              <a:spcAft>
                <a:spcPts val="900"/>
              </a:spcAft>
              <a:defRPr/>
            </a:pPr>
            <a:r>
              <a:rPr lang="en-US" sz="21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From model perspective:</a:t>
            </a:r>
            <a:endParaRPr lang="en-US" sz="1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4C7B739-EDD5-40F6-BA23-BACCB2C6CE31}"/>
              </a:ext>
            </a:extLst>
          </p:cNvPr>
          <p:cNvSpPr txBox="1">
            <a:spLocks/>
          </p:cNvSpPr>
          <p:nvPr/>
        </p:nvSpPr>
        <p:spPr>
          <a:xfrm>
            <a:off x="475053" y="4745711"/>
            <a:ext cx="7452924" cy="4613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>
              <a:spcBef>
                <a:spcPts val="750"/>
              </a:spcBef>
              <a:spcAft>
                <a:spcPts val="900"/>
              </a:spcAft>
              <a:defRPr/>
            </a:pPr>
            <a:r>
              <a:rPr lang="en-US" sz="21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Influence</a:t>
            </a:r>
            <a:endParaRPr lang="en-US" sz="1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1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6812B-A284-46BA-B591-5A89E02F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13" y="4437112"/>
            <a:ext cx="2057400" cy="15550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DA9F96-F7BF-43B9-93D4-F4577AACE37F}"/>
              </a:ext>
            </a:extLst>
          </p:cNvPr>
          <p:cNvSpPr txBox="1"/>
          <p:nvPr/>
        </p:nvSpPr>
        <p:spPr>
          <a:xfrm>
            <a:off x="2576855" y="5207031"/>
            <a:ext cx="308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cs typeface="Times New Roman" panose="02020603050405020304" pitchFamily="18" charset="0"/>
              </a:rPr>
              <a:t>Feedback-Loop ----  intensifies </a:t>
            </a:r>
          </a:p>
          <a:p>
            <a:r>
              <a:rPr lang="en-US" altLang="zh-CN" dirty="0">
                <a:latin typeface="Gill Sans MT" panose="020B0502020104020203" pitchFamily="34" charset="0"/>
                <a:cs typeface="Times New Roman" panose="02020603050405020304" pitchFamily="18" charset="0"/>
              </a:rPr>
              <a:t>Matthew effect, Unfairness  </a:t>
            </a:r>
            <a:endParaRPr lang="zh-CN" altLang="en-US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EAC3D4-A133-4897-A4B1-0DA8F0D9F599}"/>
              </a:ext>
            </a:extLst>
          </p:cNvPr>
          <p:cNvSpPr txBox="1"/>
          <p:nvPr/>
        </p:nvSpPr>
        <p:spPr>
          <a:xfrm>
            <a:off x="3794054" y="1907252"/>
            <a:ext cx="4738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Note: Each group has the</a:t>
            </a:r>
            <a:r>
              <a:rPr lang="zh-CN" altLang="en-US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same</a:t>
            </a:r>
            <a:r>
              <a:rPr lang="zh-CN" altLang="en-US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zh-CN" altLang="en-US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interactions</a:t>
            </a:r>
            <a:endParaRPr lang="zh-CN" altLang="en-US" sz="1500" dirty="0">
              <a:solidFill>
                <a:srgbClr val="FF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53D2EA-90AF-4AFE-93E7-CF6380F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3" y="2220364"/>
            <a:ext cx="3138021" cy="2288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0893F4-FF6C-4DFF-B83F-299A45F99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174" y="2275053"/>
            <a:ext cx="3088400" cy="22461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CE88C9-5F36-4D1A-8313-20C4C4AD7977}"/>
              </a:ext>
            </a:extLst>
          </p:cNvPr>
          <p:cNvSpPr txBox="1"/>
          <p:nvPr/>
        </p:nvSpPr>
        <p:spPr>
          <a:xfrm>
            <a:off x="865437" y="4209237"/>
            <a:ext cx="482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pop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91B11A-C4AB-4065-A2E6-80DDFBFCB4D3}"/>
              </a:ext>
            </a:extLst>
          </p:cNvPr>
          <p:cNvSpPr txBox="1"/>
          <p:nvPr/>
        </p:nvSpPr>
        <p:spPr>
          <a:xfrm>
            <a:off x="2740700" y="4194714"/>
            <a:ext cx="675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unpop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22BEEF-4ED3-43FA-952B-15FA2948B348}"/>
              </a:ext>
            </a:extLst>
          </p:cNvPr>
          <p:cNvSpPr txBox="1"/>
          <p:nvPr/>
        </p:nvSpPr>
        <p:spPr>
          <a:xfrm>
            <a:off x="5860140" y="4248951"/>
            <a:ext cx="675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unpop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79674E-FEFA-4D1A-8CD8-33323FA2DBF5}"/>
              </a:ext>
            </a:extLst>
          </p:cNvPr>
          <p:cNvSpPr txBox="1"/>
          <p:nvPr/>
        </p:nvSpPr>
        <p:spPr>
          <a:xfrm>
            <a:off x="3936333" y="4262163"/>
            <a:ext cx="482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pop</a:t>
            </a:r>
            <a:endParaRPr lang="zh-CN" altLang="en-US" sz="15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922CC-2E2A-416F-8043-3B49D252F460}"/>
              </a:ext>
            </a:extLst>
          </p:cNvPr>
          <p:cNvSpPr txBox="1"/>
          <p:nvPr/>
        </p:nvSpPr>
        <p:spPr>
          <a:xfrm>
            <a:off x="6669079" y="2914718"/>
            <a:ext cx="224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 only inherit bias from data, but also amplify the bias!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50AE29-57EE-49BB-B34F-A2B2563AF2FD}"/>
              </a:ext>
            </a:extLst>
          </p:cNvPr>
          <p:cNvSpPr txBox="1"/>
          <p:nvPr/>
        </p:nvSpPr>
        <p:spPr>
          <a:xfrm>
            <a:off x="1750576" y="4456922"/>
            <a:ext cx="5725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Kwai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005105-4B3A-466A-A514-A463DF882965}"/>
              </a:ext>
            </a:extLst>
          </p:cNvPr>
          <p:cNvSpPr txBox="1"/>
          <p:nvPr/>
        </p:nvSpPr>
        <p:spPr>
          <a:xfrm>
            <a:off x="4835037" y="4417758"/>
            <a:ext cx="805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Douban</a:t>
            </a:r>
            <a:endParaRPr lang="zh-CN" altLang="en-US" sz="1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63D82-A206-498A-86D7-5506571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kern="0" dirty="0">
                <a:solidFill>
                  <a:schemeClr val="bg1"/>
                </a:solidFill>
              </a:rPr>
            </a:br>
            <a:r>
              <a:rPr lang="en-US" altLang="zh-CN" sz="4400" kern="0" dirty="0">
                <a:solidFill>
                  <a:schemeClr val="bg1"/>
                </a:solidFill>
              </a:rPr>
              <a:t>Existing Solutions</a:t>
            </a:r>
            <a:br>
              <a:rPr lang="en-SG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6469E-FAB9-43D8-AA7A-CCA5B3D2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/>
              <a:t>Inverse Propensity Score (IPS), etc.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400" dirty="0"/>
              <a:t>Impose lower weight on popular items, and boost unpopular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900" dirty="0">
              <a:solidFill>
                <a:srgbClr val="FF0000"/>
              </a:solidFill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900" dirty="0">
              <a:solidFill>
                <a:srgbClr val="FF0000"/>
              </a:solidFill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900" dirty="0">
              <a:solidFill>
                <a:srgbClr val="FF0000"/>
              </a:solidFill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900" dirty="0">
              <a:solidFill>
                <a:srgbClr val="FF0000"/>
              </a:solidFill>
              <a:ea typeface="Microsoft YaHei U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Causal Embeddings (</a:t>
            </a:r>
            <a:r>
              <a:rPr lang="en-US" altLang="zh-CN" sz="1800" dirty="0" err="1"/>
              <a:t>CausE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etc.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Require unbiased data, perform two MF on biased and unbiased data, respectively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A5266-5AC0-4F25-B69F-0D797B20CF5C}"/>
              </a:ext>
            </a:extLst>
          </p:cNvPr>
          <p:cNvSpPr/>
          <p:nvPr/>
        </p:nvSpPr>
        <p:spPr>
          <a:xfrm>
            <a:off x="5131296" y="2620243"/>
            <a:ext cx="2602430" cy="65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ill Sans MT" panose="020B0502020104020203" pitchFamily="34" charset="0"/>
              </a:rPr>
              <a:t>Propensity score, estimated by popularity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179468-56AB-4DA7-B274-2E8BDFA2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3744416" cy="132357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B22439-C35E-41D7-8A9A-BFA5122408F3}"/>
              </a:ext>
            </a:extLst>
          </p:cNvPr>
          <p:cNvSpPr/>
          <p:nvPr/>
        </p:nvSpPr>
        <p:spPr>
          <a:xfrm>
            <a:off x="2506891" y="2839066"/>
            <a:ext cx="432048" cy="21318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966C41-E660-49F6-A45F-A725E2035CE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38939" y="2945659"/>
            <a:ext cx="2192357" cy="666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5DA8079-3DCB-4770-B2AE-158CBA91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883667"/>
            <a:ext cx="4054424" cy="57719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FDD3FD-DFB8-401D-8F22-768F71D0F4A0}"/>
              </a:ext>
            </a:extLst>
          </p:cNvPr>
          <p:cNvSpPr/>
          <p:nvPr/>
        </p:nvSpPr>
        <p:spPr>
          <a:xfrm>
            <a:off x="2485994" y="4883667"/>
            <a:ext cx="1565182" cy="577191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3422D6-89F7-46D5-B395-66AD789CDA0D}"/>
              </a:ext>
            </a:extLst>
          </p:cNvPr>
          <p:cNvSpPr/>
          <p:nvPr/>
        </p:nvSpPr>
        <p:spPr>
          <a:xfrm>
            <a:off x="4199987" y="4865866"/>
            <a:ext cx="1618125" cy="59499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51ECC5-7735-4340-96A7-8A63C3CC6FED}"/>
              </a:ext>
            </a:extLst>
          </p:cNvPr>
          <p:cNvSpPr/>
          <p:nvPr/>
        </p:nvSpPr>
        <p:spPr>
          <a:xfrm>
            <a:off x="1155777" y="5586565"/>
            <a:ext cx="2237043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ill Sans MT" panose="020B0502020104020203" pitchFamily="34" charset="0"/>
              </a:rPr>
              <a:t>MF on biased data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76489C-B1D2-4D49-AA1E-9A0EFC9EF79C}"/>
              </a:ext>
            </a:extLst>
          </p:cNvPr>
          <p:cNvSpPr/>
          <p:nvPr/>
        </p:nvSpPr>
        <p:spPr>
          <a:xfrm>
            <a:off x="4936233" y="5586565"/>
            <a:ext cx="2237043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ill Sans MT" panose="020B0502020104020203" pitchFamily="34" charset="0"/>
              </a:rPr>
              <a:t>MF on unbiased data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D18300-A145-4C43-802E-8A93447A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21089"/>
            <a:ext cx="8229600" cy="2088232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Microsoft YaHei UI Light" panose="020B0502040204020203" pitchFamily="34" charset="-122"/>
              </a:rPr>
              <a:t>It shows a toy example where the training set is biased toward electronic products, making the model prefer iPhone than basketball largely </a:t>
            </a:r>
            <a:r>
              <a:rPr lang="en-US" altLang="zh-CN" b="1" dirty="0">
                <a:ea typeface="Microsoft YaHei UI Light" panose="020B0502040204020203" pitchFamily="34" charset="-122"/>
              </a:rPr>
              <a:t>ignore the user preference </a:t>
            </a:r>
            <a:r>
              <a:rPr lang="en-US" altLang="zh-CN" dirty="0">
                <a:ea typeface="Microsoft YaHei UI Light" panose="020B0502040204020203" pitchFamily="34" charset="-122"/>
              </a:rPr>
              <a:t>on sports products</a:t>
            </a:r>
          </a:p>
          <a:p>
            <a:endParaRPr lang="en-US" altLang="zh-CN" dirty="0"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Microsoft YaHei UI Light" panose="020B0502040204020203" pitchFamily="34" charset="-122"/>
              </a:rPr>
              <a:t>Such </a:t>
            </a:r>
            <a:r>
              <a:rPr lang="en-US" altLang="zh-CN" b="1" dirty="0">
                <a:ea typeface="Microsoft YaHei UI Light" panose="020B0502040204020203" pitchFamily="34" charset="-122"/>
              </a:rPr>
              <a:t>bias is removed </a:t>
            </a:r>
            <a:r>
              <a:rPr lang="en-US" altLang="zh-CN" dirty="0">
                <a:ea typeface="Microsoft YaHei UI Light" panose="020B0502040204020203" pitchFamily="34" charset="-122"/>
              </a:rPr>
              <a:t>(higher score on basketball) by </a:t>
            </a:r>
            <a:r>
              <a:rPr lang="en-US" altLang="zh-CN" b="1" dirty="0">
                <a:ea typeface="Microsoft YaHei UI Light" panose="020B0502040204020203" pitchFamily="34" charset="-122"/>
              </a:rPr>
              <a:t>deducting the counterfactual prediction,</a:t>
            </a:r>
            <a:r>
              <a:rPr lang="en-US" altLang="zh-CN" dirty="0">
                <a:ea typeface="Microsoft YaHei UI Light" panose="020B0502040204020203" pitchFamily="34" charset="-122"/>
              </a:rPr>
              <a:t> which captures the direct popularity bias by blocking user-item matching</a:t>
            </a:r>
            <a:endParaRPr lang="zh-CN" altLang="en-US" dirty="0">
              <a:ea typeface="Microsoft YaHei U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7E057B-33A5-4D47-871A-327E4D52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Intuitive Example</a:t>
            </a:r>
            <a:br>
              <a:rPr lang="en-SG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7F391D-A8C1-430F-88F8-719E28B9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1629350"/>
            <a:ext cx="8008388" cy="24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6D35-2685-4064-BFC8-D4F327A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Gill Sans MT" panose="020B0502020104020203" pitchFamily="34" charset="0"/>
              </a:rPr>
              <a:t>Outline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A4FE-0818-4C30-9221-96B8EC41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Background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2"/>
                </a:solidFill>
              </a:rPr>
              <a:t>Preliminary</a:t>
            </a:r>
            <a:endParaRPr lang="en-US" altLang="zh-CN" b="1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Methodology</a:t>
            </a:r>
          </a:p>
          <a:p>
            <a:pPr marL="0" indent="-400050">
              <a:lnSpc>
                <a:spcPct val="20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Experiments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4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410A76-0083-48B4-A8E0-281E8AA9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Microsoft YaHei UI Light" panose="020B0502040204020203" pitchFamily="34" charset="-122"/>
              </a:rPr>
              <a:t>Causal graph is </a:t>
            </a:r>
            <a:r>
              <a:rPr lang="en-US" altLang="zh-CN" b="1" dirty="0">
                <a:ea typeface="Microsoft YaHei UI Light" panose="020B0502040204020203" pitchFamily="34" charset="-122"/>
              </a:rPr>
              <a:t>a directed acyclic graph </a:t>
            </a:r>
            <a:r>
              <a:rPr lang="en-US" altLang="zh-CN" dirty="0">
                <a:ea typeface="Microsoft YaHei UI Light" panose="020B0502040204020203" pitchFamily="34" charset="-122"/>
              </a:rPr>
              <a:t>G, where V denotes the set of </a:t>
            </a:r>
            <a:r>
              <a:rPr lang="en-US" altLang="zh-CN" b="1" dirty="0">
                <a:ea typeface="Microsoft YaHei UI Light" panose="020B0502040204020203" pitchFamily="34" charset="-122"/>
              </a:rPr>
              <a:t>variables</a:t>
            </a:r>
            <a:r>
              <a:rPr lang="en-US" altLang="zh-CN" dirty="0">
                <a:ea typeface="Microsoft YaHei UI Light" panose="020B0502040204020203" pitchFamily="34" charset="-122"/>
              </a:rPr>
              <a:t> and E represents the </a:t>
            </a:r>
            <a:r>
              <a:rPr lang="en-US" altLang="zh-CN" b="1" dirty="0">
                <a:ea typeface="Microsoft YaHei UI Light" panose="020B0502040204020203" pitchFamily="34" charset="-122"/>
              </a:rPr>
              <a:t>cause-effect relationships </a:t>
            </a:r>
            <a:r>
              <a:rPr lang="en-US" altLang="zh-CN" dirty="0">
                <a:ea typeface="Microsoft YaHei UI Light" panose="020B0502040204020203" pitchFamily="34" charset="-122"/>
              </a:rPr>
              <a:t>among random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Microsoft YaHei UI Light" panose="020B0502040204020203" pitchFamily="34" charset="-122"/>
              </a:rPr>
              <a:t>Causal graph describes </a:t>
            </a:r>
            <a:r>
              <a:rPr lang="en-US" altLang="zh-CN" b="1" dirty="0">
                <a:ea typeface="Microsoft YaHei UI Light" panose="020B0502040204020203" pitchFamily="34" charset="-122"/>
              </a:rPr>
              <a:t>how</a:t>
            </a:r>
            <a:r>
              <a:rPr lang="en-US" altLang="zh-CN" dirty="0">
                <a:ea typeface="Microsoft YaHei UI Light" panose="020B0502040204020203" pitchFamily="34" charset="-122"/>
              </a:rPr>
              <a:t> data is </a:t>
            </a:r>
            <a:r>
              <a:rPr lang="en-US" altLang="zh-CN" b="1" dirty="0">
                <a:ea typeface="Microsoft YaHei UI Light" panose="020B0502040204020203" pitchFamily="34" charset="-122"/>
              </a:rPr>
              <a:t>generated, </a:t>
            </a:r>
            <a:r>
              <a:rPr lang="en-US" altLang="zh-CN" dirty="0">
                <a:ea typeface="Microsoft YaHei UI Light" panose="020B0502040204020203" pitchFamily="34" charset="-122"/>
              </a:rPr>
              <a:t>gray nodes represent mean the variables are at reference status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8D3565-CFBA-4F03-945B-A117E6B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Causal Graph</a:t>
            </a:r>
            <a:br>
              <a:rPr lang="en-SG" altLang="zh-CN" sz="4000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16F17-BD98-42CC-850B-9339BE21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5817"/>
            <a:ext cx="5850509" cy="13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1949"/>
      </p:ext>
    </p:extLst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8460</TotalTime>
  <Words>1142</Words>
  <Application>Microsoft Office PowerPoint</Application>
  <PresentationFormat>全屏显示(4:3)</PresentationFormat>
  <Paragraphs>212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Calibri (正文)</vt:lpstr>
      <vt:lpstr>Algerian</vt:lpstr>
      <vt:lpstr>Arial</vt:lpstr>
      <vt:lpstr>Calibri</vt:lpstr>
      <vt:lpstr>Cambria Math</vt:lpstr>
      <vt:lpstr>Gill Sans MT</vt:lpstr>
      <vt:lpstr>Times New Roman</vt:lpstr>
      <vt:lpstr>Wingdings</vt:lpstr>
      <vt:lpstr>NExT_Template_light(pure)</vt:lpstr>
      <vt:lpstr>PowerPoint 演示文稿</vt:lpstr>
      <vt:lpstr>Outline</vt:lpstr>
      <vt:lpstr>Feedback Loop</vt:lpstr>
      <vt:lpstr>Popularity Bias in Recsys</vt:lpstr>
      <vt:lpstr>Popularity Bias in Recsys</vt:lpstr>
      <vt:lpstr> Existing Solutions </vt:lpstr>
      <vt:lpstr> Intuitive Example </vt:lpstr>
      <vt:lpstr>Outline</vt:lpstr>
      <vt:lpstr> Causal Graph </vt:lpstr>
      <vt:lpstr> Causal Effect </vt:lpstr>
      <vt:lpstr>Outline</vt:lpstr>
      <vt:lpstr> Our Solution  </vt:lpstr>
      <vt:lpstr>Causal View of Popularity Bias</vt:lpstr>
      <vt:lpstr>Multi-task Training on Causal Graph</vt:lpstr>
      <vt:lpstr> Counterfactual Inference to Remove Bias </vt:lpstr>
      <vt:lpstr>Outline</vt:lpstr>
      <vt:lpstr>Experiment Setup</vt:lpstr>
      <vt:lpstr>Experiment Results</vt:lpstr>
      <vt:lpstr>Ablation Study</vt:lpstr>
      <vt:lpstr> Hyper-parameter Study </vt:lpstr>
      <vt:lpstr> Hyper-parameter Study </vt:lpstr>
      <vt:lpstr>Debias Capacity</vt:lpstr>
      <vt:lpstr>Debias Capacity</vt:lpstr>
      <vt:lpstr>Debias Capacity</vt:lpstr>
      <vt:lpstr>Conclusion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771802026@qq.com</cp:lastModifiedBy>
  <cp:revision>667</cp:revision>
  <cp:lastPrinted>2014-12-16T03:23:54Z</cp:lastPrinted>
  <dcterms:created xsi:type="dcterms:W3CDTF">2012-07-06T08:29:17Z</dcterms:created>
  <dcterms:modified xsi:type="dcterms:W3CDTF">2021-08-17T06:38:13Z</dcterms:modified>
</cp:coreProperties>
</file>