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4"/>
  </p:notesMasterIdLst>
  <p:sldIdLst>
    <p:sldId id="256" r:id="rId3"/>
    <p:sldId id="257" r:id="rId4"/>
    <p:sldId id="281" r:id="rId5"/>
    <p:sldId id="282" r:id="rId6"/>
    <p:sldId id="283" r:id="rId7"/>
    <p:sldId id="284" r:id="rId8"/>
    <p:sldId id="285" r:id="rId9"/>
    <p:sldId id="286" r:id="rId10"/>
    <p:sldId id="287" r:id="rId11"/>
    <p:sldId id="288" r:id="rId12"/>
    <p:sldId id="32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16"/>
    <p:restoredTop sz="69510"/>
  </p:normalViewPr>
  <p:slideViewPr>
    <p:cSldViewPr snapToGrid="0" snapToObjects="1">
      <p:cViewPr>
        <p:scale>
          <a:sx n="141" d="100"/>
          <a:sy n="141" d="100"/>
        </p:scale>
        <p:origin x="2752"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10909-5213-BD4F-9694-29B453E80285}" type="datetimeFigureOut">
              <a:rPr kumimoji="1" lang="zh-CN" altLang="en-US" smtClean="0"/>
              <a:t>2021/10/7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1D558-8C19-044A-AB63-C7A7C78954B9}" type="slidenum">
              <a:rPr kumimoji="1" lang="zh-CN" altLang="en-US" smtClean="0"/>
              <a:t>‹#›</a:t>
            </a:fld>
            <a:endParaRPr kumimoji="1" lang="zh-CN" altLang="en-US"/>
          </a:p>
        </p:txBody>
      </p:sp>
    </p:spTree>
    <p:extLst>
      <p:ext uri="{BB962C8B-B14F-4D97-AF65-F5344CB8AC3E}">
        <p14:creationId xmlns:p14="http://schemas.microsoft.com/office/powerpoint/2010/main" val="368415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en-US" altLang="zh-CN" dirty="0"/>
              <a:t>My Name is Yi</a:t>
            </a:r>
            <a:r>
              <a:rPr lang="zh-CN" altLang="en-US" dirty="0"/>
              <a:t> </a:t>
            </a:r>
            <a:r>
              <a:rPr lang="en-US" altLang="zh-CN" dirty="0"/>
              <a:t>Tan, I am a </a:t>
            </a:r>
            <a:r>
              <a:rPr lang="en-US" altLang="zh-CN" dirty="0" err="1"/>
              <a:t>phd</a:t>
            </a:r>
            <a:r>
              <a:rPr lang="en-US" altLang="zh-CN" dirty="0"/>
              <a:t> candidate at University of Science and Technology of China, my supervisor is professor Xiangnan He. The paper I will be presenting today is </a:t>
            </a:r>
            <a:r>
              <a:rPr lang="en-US" altLang="zh-CN" sz="1200" dirty="0"/>
              <a:t>Selective Dependency Aggregation for Action Classification</a:t>
            </a:r>
            <a:r>
              <a:rPr lang="en-US" altLang="zh-CN" dirty="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To more clearly understand how the dependency aggregation block (DAG) works on different residual blocks in the TSN backbone (i.e., ResNet-50), we report the averaged attention values of each dependency (e.g., LST, LT, LS, S122) on all action categories. we can find that different dependencies has its most salient stage of the learning process.</a:t>
            </a:r>
            <a:endParaRPr kumimoji="1" lang="zh-CN" altLang="en-US" dirty="0"/>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t>10</a:t>
            </a:fld>
            <a:endParaRPr kumimoji="1" lang="zh-CN" altLang="en-US"/>
          </a:p>
        </p:txBody>
      </p:sp>
    </p:spTree>
    <p:extLst>
      <p:ext uri="{BB962C8B-B14F-4D97-AF65-F5344CB8AC3E}">
        <p14:creationId xmlns:p14="http://schemas.microsoft.com/office/powerpoint/2010/main" val="415268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t>11</a:t>
            </a:fld>
            <a:endParaRPr kumimoji="1" lang="zh-CN" altLang="en-US"/>
          </a:p>
        </p:txBody>
      </p:sp>
    </p:spTree>
    <p:extLst>
      <p:ext uri="{BB962C8B-B14F-4D97-AF65-F5344CB8AC3E}">
        <p14:creationId xmlns:p14="http://schemas.microsoft.com/office/powerpoint/2010/main" val="1878835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Here is my pipeline. </a:t>
            </a:r>
            <a:endParaRPr kumimoji="1" lang="zh-CN" altLang="en-US" dirty="0"/>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t>2</a:t>
            </a:fld>
            <a:endParaRPr kumimoji="1" lang="zh-CN" altLang="en-US"/>
          </a:p>
        </p:txBody>
      </p:sp>
    </p:spTree>
    <p:extLst>
      <p:ext uri="{BB962C8B-B14F-4D97-AF65-F5344CB8AC3E}">
        <p14:creationId xmlns:p14="http://schemas.microsoft.com/office/powerpoint/2010/main" val="266473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Capturing content-related dependencies is of central importance in such as natural language processing (NLP), image processing, and the studied action classification. The difficulties of dependency modeling in video mainly lie in two aspects. First, the 3D dynamic nature inherently widens the sphere of actions with an order of magnitude larger than the 2D static vision, resulting in multiple dependencies across space and time dimensions. However, existing dependency modeling methods mainly leverage the dependency under a specific view, such as global view or temporal view. Second, 3D video models contain much more parameters and are hard to train. How to model multi-dependency in a efficient manner is our key consideration.</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 </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 </a:t>
            </a: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t>3</a:t>
            </a:fld>
            <a:endParaRPr kumimoji="1" lang="zh-CN" altLang="en-US"/>
          </a:p>
        </p:txBody>
      </p:sp>
    </p:spTree>
    <p:extLst>
      <p:ext uri="{BB962C8B-B14F-4D97-AF65-F5344CB8AC3E}">
        <p14:creationId xmlns:p14="http://schemas.microsoft.com/office/powerpoint/2010/main" val="2908897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tackle the mentioned problem, we construct a plug-and-play module for CNN-based video backbone. We plug the SDA module into the bottleneck for efficiency. Besides, we further adopt channel reduction and recovery for light-weight design, then multi-dependency modeling block extract the dependency representations from various perspectives. Finally, dependency aggregation block aggregate the dependency representations and the aggregated representation is used for video feature refinement by a dot-product.</a:t>
            </a:r>
            <a:endParaRPr kumimoji="1" lang="zh-CN" altLang="en-US" dirty="0"/>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t>4</a:t>
            </a:fld>
            <a:endParaRPr kumimoji="1" lang="zh-CN" altLang="en-US"/>
          </a:p>
        </p:txBody>
      </p:sp>
    </p:spTree>
    <p:extLst>
      <p:ext uri="{BB962C8B-B14F-4D97-AF65-F5344CB8AC3E}">
        <p14:creationId xmlns:p14="http://schemas.microsoft.com/office/powerpoint/2010/main" val="269142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squeeze the </a:t>
            </a:r>
            <a:r>
              <a:rPr lang="en-US" altLang="zh-CN" sz="1200" dirty="0">
                <a:latin typeface="Times New Roman" panose="02020603050405020304" charset="0"/>
                <a:cs typeface="Times New Roman" panose="02020603050405020304" charset="0"/>
                <a:sym typeface="+mn-ea"/>
              </a:rPr>
              <a:t>3D video feature</a:t>
            </a:r>
            <a:r>
              <a:rPr lang="en-US" altLang="zh-CN" sz="1200" dirty="0">
                <a:solidFill>
                  <a:schemeClr val="tx1"/>
                </a:solidFill>
                <a:latin typeface="Times New Roman" panose="02020603050405020304" charset="0"/>
                <a:cs typeface="Times New Roman" panose="02020603050405020304" charset="0"/>
                <a:sym typeface="+mn-ea"/>
              </a:rPr>
              <a:t> by an average pooling, then 3d convolution is adopted to excite the pooled feature. Though controlling the size of pooling kernel and convolutional kernel, we can model the video dependencies from different view. For an example, If we use the global pooling along the spatial dimension and set the convolutional kernel size as 3x1x1, we can model the long-range spatial dependency. And if we use local pooling, short-range dependency is modeled.</a:t>
            </a:r>
            <a:endParaRPr kumimoji="1" lang="zh-CN" altLang="en-US" dirty="0"/>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t>5</a:t>
            </a:fld>
            <a:endParaRPr kumimoji="1" lang="zh-CN" altLang="en-US"/>
          </a:p>
        </p:txBody>
      </p:sp>
    </p:spTree>
    <p:extLst>
      <p:ext uri="{BB962C8B-B14F-4D97-AF65-F5344CB8AC3E}">
        <p14:creationId xmlns:p14="http://schemas.microsoft.com/office/powerpoint/2010/main" val="2437920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order to aggregate the dependency representations according the to video-content, selective aggregation is designed. We initial it as a query structured attention, which introduce an external learnable query and omit the</a:t>
            </a:r>
            <a:r>
              <a:rPr kumimoji="1" lang="zh-CN" altLang="en-US" dirty="0"/>
              <a:t> </a:t>
            </a:r>
            <a:r>
              <a:rPr kumimoji="1" lang="en-US" altLang="zh-CN" dirty="0"/>
              <a:t>transform matrixes for efficiency. With such design, we only introduce ignorable parameters and FLOPs to enjoy the effectiveness of self-attention</a:t>
            </a:r>
            <a:endParaRPr kumimoji="1" lang="zh-CN" altLang="en-US" dirty="0"/>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t>6</a:t>
            </a:fld>
            <a:endParaRPr kumimoji="1" lang="zh-CN" altLang="en-US"/>
          </a:p>
        </p:txBody>
      </p:sp>
    </p:spTree>
    <p:extLst>
      <p:ext uri="{BB962C8B-B14F-4D97-AF65-F5344CB8AC3E}">
        <p14:creationId xmlns:p14="http://schemas.microsoft.com/office/powerpoint/2010/main" val="2941473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Let go to the experiment. Firstly, we compare different dependency modeling with various pooling kernels and convolutional kernels as shown in table 1, we use Temporal segment network as backbone. Overall, equipping the backbone network with the content dependencies can significantly improve the performance, and further averagely aggregating them achieves the higher accuracy. Secondly, we examine the results of different dependency aggregation. As shown in Table 2, the proposed selective aggregation method consistently outperforms the average counterpart with significant performance improvements among all the settings of channel reduction ratio.</a:t>
            </a:r>
            <a:endParaRPr kumimoji="1" lang="zh-CN" altLang="en-US" dirty="0"/>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t>7</a:t>
            </a:fld>
            <a:endParaRPr kumimoji="1" lang="zh-CN" altLang="en-US"/>
          </a:p>
        </p:txBody>
      </p:sp>
    </p:spTree>
    <p:extLst>
      <p:ext uri="{BB962C8B-B14F-4D97-AF65-F5344CB8AC3E}">
        <p14:creationId xmlns:p14="http://schemas.microsoft.com/office/powerpoint/2010/main" val="1843965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We report the performances of SDA-TSN and SDA-TSM by comparing them with the SOTAs in Table 3.</a:t>
            </a:r>
            <a:r>
              <a:rPr kumimoji="1" lang="en" altLang="zh-CN" b="1" dirty="0"/>
              <a:t> </a:t>
            </a:r>
            <a:r>
              <a:rPr kumimoji="1" lang="en" altLang="zh-CN" b="0" dirty="0"/>
              <a:t>In general, our proposed SDA module enhances the performance of TSN and TSM to be better or comparable among the competing methods. The computational cost, is also much lower than the most advanced TEA methods.</a:t>
            </a:r>
            <a:endParaRPr kumimoji="1" lang="zh-CN" altLang="en-US" b="0" dirty="0"/>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t>8</a:t>
            </a:fld>
            <a:endParaRPr kumimoji="1" lang="zh-CN" altLang="en-US"/>
          </a:p>
        </p:txBody>
      </p:sp>
    </p:spTree>
    <p:extLst>
      <p:ext uri="{BB962C8B-B14F-4D97-AF65-F5344CB8AC3E}">
        <p14:creationId xmlns:p14="http://schemas.microsoft.com/office/powerpoint/2010/main" val="3028643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Table 4 shows the performance comparison on the</a:t>
            </a:r>
            <a:r>
              <a:rPr kumimoji="1" lang="zh-CN" altLang="en-US" dirty="0"/>
              <a:t> </a:t>
            </a:r>
            <a:r>
              <a:rPr kumimoji="1" lang="en-US" altLang="zh-CN" dirty="0"/>
              <a:t>diving48</a:t>
            </a:r>
            <a:r>
              <a:rPr kumimoji="1" lang="en" altLang="zh-CN" dirty="0"/>
              <a:t> dataset. Enhanced by SDA, TSN and TSM get remarkable absolute improvements and outperforms all the SOTAs. </a:t>
            </a:r>
          </a:p>
          <a:p>
            <a:r>
              <a:rPr kumimoji="1" lang="en" altLang="zh-CN" dirty="0"/>
              <a:t>To show the generality of SDA for various video recognition tasks, we also compare SDA-Nets with SOTAs on the ego-motion video dataset EPIC-KITCHENS-55 in table 5. SDA-Nets perform better than their backbones, which, again, demonstrates the robustness of SDA under various requirements.</a:t>
            </a:r>
            <a:endParaRPr kumimoji="1" lang="zh-CN" altLang="en-US" dirty="0"/>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t>9</a:t>
            </a:fld>
            <a:endParaRPr kumimoji="1" lang="zh-CN" altLang="en-US"/>
          </a:p>
        </p:txBody>
      </p:sp>
    </p:spTree>
    <p:extLst>
      <p:ext uri="{BB962C8B-B14F-4D97-AF65-F5344CB8AC3E}">
        <p14:creationId xmlns:p14="http://schemas.microsoft.com/office/powerpoint/2010/main" val="3529190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4DB94-6FE2-784C-AC17-6ED09360036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336CD90-FEEF-C245-A87E-1841A4C9FD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AC59669-0939-3A40-AC8A-131CDCF33CD6}"/>
              </a:ext>
            </a:extLst>
          </p:cNvPr>
          <p:cNvSpPr>
            <a:spLocks noGrp="1"/>
          </p:cNvSpPr>
          <p:nvPr>
            <p:ph type="dt" sz="half" idx="10"/>
          </p:nvPr>
        </p:nvSpPr>
        <p:spPr/>
        <p:txBody>
          <a:bodyPr/>
          <a:lstStyle/>
          <a:p>
            <a:fld id="{5CC2BED6-CE85-7644-9501-C2759132B869}" type="datetimeFigureOut">
              <a:rPr kumimoji="1" lang="zh-CN" altLang="en-US" smtClean="0"/>
              <a:t>2021/10/7</a:t>
            </a:fld>
            <a:endParaRPr kumimoji="1" lang="zh-CN" altLang="en-US"/>
          </a:p>
        </p:txBody>
      </p:sp>
      <p:sp>
        <p:nvSpPr>
          <p:cNvPr id="5" name="页脚占位符 4">
            <a:extLst>
              <a:ext uri="{FF2B5EF4-FFF2-40B4-BE49-F238E27FC236}">
                <a16:creationId xmlns:a16="http://schemas.microsoft.com/office/drawing/2014/main" id="{A02B7E61-0AB6-7543-930C-9691E6B79A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2847F08-4F78-E447-8867-774C6F37E769}"/>
              </a:ext>
            </a:extLst>
          </p:cNvPr>
          <p:cNvSpPr>
            <a:spLocks noGrp="1"/>
          </p:cNvSpPr>
          <p:nvPr>
            <p:ph type="sldNum" sz="quarter" idx="12"/>
          </p:nvPr>
        </p:nvSpPr>
        <p:spPr/>
        <p:txBody>
          <a:bodyPr/>
          <a:lstStyle/>
          <a:p>
            <a:fld id="{A6E7186F-C30B-A34E-A730-3A5F829BA113}" type="slidenum">
              <a:rPr kumimoji="1" lang="zh-CN" altLang="en-US" smtClean="0"/>
              <a:t>‹#›</a:t>
            </a:fld>
            <a:endParaRPr kumimoji="1" lang="zh-CN" altLang="en-US"/>
          </a:p>
        </p:txBody>
      </p:sp>
    </p:spTree>
    <p:extLst>
      <p:ext uri="{BB962C8B-B14F-4D97-AF65-F5344CB8AC3E}">
        <p14:creationId xmlns:p14="http://schemas.microsoft.com/office/powerpoint/2010/main" val="262006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BD142-7D5D-6B41-BB02-15AA2739461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EEE2E09-8B3F-6E42-B345-263544AE297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B7ECC3A-466D-514B-B470-B396F3A4E0BC}"/>
              </a:ext>
            </a:extLst>
          </p:cNvPr>
          <p:cNvSpPr>
            <a:spLocks noGrp="1"/>
          </p:cNvSpPr>
          <p:nvPr>
            <p:ph type="dt" sz="half" idx="10"/>
          </p:nvPr>
        </p:nvSpPr>
        <p:spPr/>
        <p:txBody>
          <a:bodyPr/>
          <a:lstStyle/>
          <a:p>
            <a:fld id="{5CC2BED6-CE85-7644-9501-C2759132B869}" type="datetimeFigureOut">
              <a:rPr kumimoji="1" lang="zh-CN" altLang="en-US" smtClean="0"/>
              <a:t>2021/10/7</a:t>
            </a:fld>
            <a:endParaRPr kumimoji="1" lang="zh-CN" altLang="en-US"/>
          </a:p>
        </p:txBody>
      </p:sp>
      <p:sp>
        <p:nvSpPr>
          <p:cNvPr id="5" name="页脚占位符 4">
            <a:extLst>
              <a:ext uri="{FF2B5EF4-FFF2-40B4-BE49-F238E27FC236}">
                <a16:creationId xmlns:a16="http://schemas.microsoft.com/office/drawing/2014/main" id="{D9FE2CC0-D92B-8A45-84EB-455389EADD5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C90198B-F476-874D-B17D-D3637496E1EA}"/>
              </a:ext>
            </a:extLst>
          </p:cNvPr>
          <p:cNvSpPr>
            <a:spLocks noGrp="1"/>
          </p:cNvSpPr>
          <p:nvPr>
            <p:ph type="sldNum" sz="quarter" idx="12"/>
          </p:nvPr>
        </p:nvSpPr>
        <p:spPr/>
        <p:txBody>
          <a:bodyPr/>
          <a:lstStyle/>
          <a:p>
            <a:fld id="{A6E7186F-C30B-A34E-A730-3A5F829BA113}" type="slidenum">
              <a:rPr kumimoji="1" lang="zh-CN" altLang="en-US" smtClean="0"/>
              <a:t>‹#›</a:t>
            </a:fld>
            <a:endParaRPr kumimoji="1" lang="zh-CN" altLang="en-US"/>
          </a:p>
        </p:txBody>
      </p:sp>
    </p:spTree>
    <p:extLst>
      <p:ext uri="{BB962C8B-B14F-4D97-AF65-F5344CB8AC3E}">
        <p14:creationId xmlns:p14="http://schemas.microsoft.com/office/powerpoint/2010/main" val="274333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188A1D-CEEF-DE44-A6FA-487FE2D6D49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A1DBE25-0D42-934C-8132-52F55AF0DB8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5171C46-BE8C-364C-B455-C2462881649C}"/>
              </a:ext>
            </a:extLst>
          </p:cNvPr>
          <p:cNvSpPr>
            <a:spLocks noGrp="1"/>
          </p:cNvSpPr>
          <p:nvPr>
            <p:ph type="dt" sz="half" idx="10"/>
          </p:nvPr>
        </p:nvSpPr>
        <p:spPr/>
        <p:txBody>
          <a:bodyPr/>
          <a:lstStyle/>
          <a:p>
            <a:fld id="{5CC2BED6-CE85-7644-9501-C2759132B869}" type="datetimeFigureOut">
              <a:rPr kumimoji="1" lang="zh-CN" altLang="en-US" smtClean="0"/>
              <a:t>2021/10/7</a:t>
            </a:fld>
            <a:endParaRPr kumimoji="1" lang="zh-CN" altLang="en-US"/>
          </a:p>
        </p:txBody>
      </p:sp>
      <p:sp>
        <p:nvSpPr>
          <p:cNvPr id="5" name="页脚占位符 4">
            <a:extLst>
              <a:ext uri="{FF2B5EF4-FFF2-40B4-BE49-F238E27FC236}">
                <a16:creationId xmlns:a16="http://schemas.microsoft.com/office/drawing/2014/main" id="{4DEA3C2E-5F39-224C-913A-BD0E71306E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CBF680C-ECAF-E84F-85BE-53C2F2710F44}"/>
              </a:ext>
            </a:extLst>
          </p:cNvPr>
          <p:cNvSpPr>
            <a:spLocks noGrp="1"/>
          </p:cNvSpPr>
          <p:nvPr>
            <p:ph type="sldNum" sz="quarter" idx="12"/>
          </p:nvPr>
        </p:nvSpPr>
        <p:spPr/>
        <p:txBody>
          <a:bodyPr/>
          <a:lstStyle/>
          <a:p>
            <a:fld id="{A6E7186F-C30B-A34E-A730-3A5F829BA113}" type="slidenum">
              <a:rPr kumimoji="1" lang="zh-CN" altLang="en-US" smtClean="0"/>
              <a:t>‹#›</a:t>
            </a:fld>
            <a:endParaRPr kumimoji="1" lang="zh-CN" altLang="en-US"/>
          </a:p>
        </p:txBody>
      </p:sp>
    </p:spTree>
    <p:extLst>
      <p:ext uri="{BB962C8B-B14F-4D97-AF65-F5344CB8AC3E}">
        <p14:creationId xmlns:p14="http://schemas.microsoft.com/office/powerpoint/2010/main" val="2655899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889000" y="1149350"/>
            <a:ext cx="10414000" cy="23241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889000" y="3536950"/>
            <a:ext cx="10414000" cy="793750"/>
          </a:xfrm>
          <a:prstGeom prst="rect">
            <a:avLst/>
          </a:prstGeom>
        </p:spPr>
        <p:txBody>
          <a:bodyPr anchor="t"/>
          <a:lstStyle>
            <a:lvl1pPr marL="0" indent="0" algn="ctr">
              <a:spcBef>
                <a:spcPts val="0"/>
              </a:spcBef>
              <a:buSzTx/>
              <a:buNone/>
              <a:defRPr sz="2700"/>
            </a:lvl1pPr>
            <a:lvl2pPr marL="0" indent="0" algn="ctr">
              <a:spcBef>
                <a:spcPts val="0"/>
              </a:spcBef>
              <a:buSzTx/>
              <a:buNone/>
              <a:defRPr sz="2700"/>
            </a:lvl2pPr>
            <a:lvl3pPr marL="0" indent="0" algn="ctr">
              <a:spcBef>
                <a:spcPts val="0"/>
              </a:spcBef>
              <a:buSzTx/>
              <a:buNone/>
              <a:defRPr sz="2700"/>
            </a:lvl3pPr>
            <a:lvl4pPr marL="0" indent="0" algn="ctr">
              <a:spcBef>
                <a:spcPts val="0"/>
              </a:spcBef>
              <a:buSzTx/>
              <a:buNone/>
              <a:defRPr sz="2700"/>
            </a:lvl4pPr>
            <a:lvl5pPr marL="0" indent="0" algn="ctr">
              <a:spcBef>
                <a:spcPts val="0"/>
              </a:spcBef>
              <a:buSzTx/>
              <a:buNone/>
              <a:defRPr sz="2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530404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562100" y="-19050"/>
            <a:ext cx="9067800" cy="6048349"/>
          </a:xfrm>
          <a:prstGeom prst="rect">
            <a:avLst/>
          </a:prstGeom>
        </p:spPr>
        <p:txBody>
          <a:bodyPr lIns="91439" tIns="45719" rIns="91439" bIns="45719" anchor="t">
            <a:noAutofit/>
          </a:bodyPr>
          <a:lstStyle/>
          <a:p>
            <a:endParaRPr/>
          </a:p>
        </p:txBody>
      </p:sp>
      <p:sp>
        <p:nvSpPr>
          <p:cNvPr id="21" name="标题文本"/>
          <p:cNvSpPr txBox="1">
            <a:spLocks noGrp="1"/>
          </p:cNvSpPr>
          <p:nvPr>
            <p:ph type="title" hasCustomPrompt="1"/>
          </p:nvPr>
        </p:nvSpPr>
        <p:spPr>
          <a:xfrm>
            <a:off x="317500" y="4756150"/>
            <a:ext cx="11557000" cy="1003300"/>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317500" y="5721350"/>
            <a:ext cx="11557000" cy="793750"/>
          </a:xfrm>
          <a:prstGeom prst="rect">
            <a:avLst/>
          </a:prstGeom>
        </p:spPr>
        <p:txBody>
          <a:bodyPr anchor="t"/>
          <a:lstStyle>
            <a:lvl1pPr marL="0" indent="0" algn="ctr">
              <a:spcBef>
                <a:spcPts val="0"/>
              </a:spcBef>
              <a:buSzTx/>
              <a:buNone/>
              <a:defRPr sz="2700"/>
            </a:lvl1pPr>
            <a:lvl2pPr marL="0" indent="0" algn="ctr">
              <a:spcBef>
                <a:spcPts val="0"/>
              </a:spcBef>
              <a:buSzTx/>
              <a:buNone/>
              <a:defRPr sz="2700"/>
            </a:lvl2pPr>
            <a:lvl3pPr marL="0" indent="0" algn="ctr">
              <a:spcBef>
                <a:spcPts val="0"/>
              </a:spcBef>
              <a:buSzTx/>
              <a:buNone/>
              <a:defRPr sz="2700"/>
            </a:lvl3pPr>
            <a:lvl4pPr marL="0" indent="0" algn="ctr">
              <a:spcBef>
                <a:spcPts val="0"/>
              </a:spcBef>
              <a:buSzTx/>
              <a:buNone/>
              <a:defRPr sz="2700"/>
            </a:lvl4pPr>
            <a:lvl5pPr marL="0" indent="0" algn="ctr">
              <a:spcBef>
                <a:spcPts val="0"/>
              </a:spcBef>
              <a:buSzTx/>
              <a:buNone/>
              <a:defRPr sz="2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8973139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889000" y="2266950"/>
            <a:ext cx="10414000" cy="23241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37182447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3975100" y="552450"/>
            <a:ext cx="8629651" cy="5753101"/>
          </a:xfrm>
          <a:prstGeom prst="rect">
            <a:avLst/>
          </a:prstGeom>
        </p:spPr>
        <p:txBody>
          <a:bodyPr lIns="91439" tIns="45719" rIns="91439" bIns="45719" anchor="t">
            <a:noAutofit/>
          </a:bodyPr>
          <a:lstStyle/>
          <a:p>
            <a:endParaRPr/>
          </a:p>
        </p:txBody>
      </p:sp>
      <p:sp>
        <p:nvSpPr>
          <p:cNvPr id="39" name="标题文本"/>
          <p:cNvSpPr txBox="1">
            <a:spLocks noGrp="1"/>
          </p:cNvSpPr>
          <p:nvPr>
            <p:ph type="title" hasCustomPrompt="1"/>
          </p:nvPr>
        </p:nvSpPr>
        <p:spPr>
          <a:xfrm>
            <a:off x="825500" y="476250"/>
            <a:ext cx="5111750" cy="2774950"/>
          </a:xfrm>
          <a:prstGeom prst="rect">
            <a:avLst/>
          </a:prstGeom>
        </p:spPr>
        <p:txBody>
          <a:bodyPr anchor="b"/>
          <a:lstStyle>
            <a:lvl1pPr>
              <a:defRPr sz="4200"/>
            </a:lvl1pPr>
          </a:lstStyle>
          <a:p>
            <a:r>
              <a:t>标题文本</a:t>
            </a:r>
          </a:p>
        </p:txBody>
      </p:sp>
      <p:sp>
        <p:nvSpPr>
          <p:cNvPr id="40" name="正文级别 1…"/>
          <p:cNvSpPr txBox="1">
            <a:spLocks noGrp="1"/>
          </p:cNvSpPr>
          <p:nvPr>
            <p:ph type="body" sz="quarter" idx="1" hasCustomPrompt="1"/>
          </p:nvPr>
        </p:nvSpPr>
        <p:spPr>
          <a:xfrm>
            <a:off x="825500" y="3263900"/>
            <a:ext cx="5111750" cy="2863850"/>
          </a:xfrm>
          <a:prstGeom prst="rect">
            <a:avLst/>
          </a:prstGeom>
        </p:spPr>
        <p:txBody>
          <a:bodyPr anchor="t"/>
          <a:lstStyle>
            <a:lvl1pPr marL="0" indent="0" algn="ctr">
              <a:spcBef>
                <a:spcPts val="0"/>
              </a:spcBef>
              <a:buSzTx/>
              <a:buNone/>
              <a:defRPr sz="2700"/>
            </a:lvl1pPr>
            <a:lvl2pPr marL="0" indent="0" algn="ctr">
              <a:spcBef>
                <a:spcPts val="0"/>
              </a:spcBef>
              <a:buSzTx/>
              <a:buNone/>
              <a:defRPr sz="2700"/>
            </a:lvl2pPr>
            <a:lvl3pPr marL="0" indent="0" algn="ctr">
              <a:spcBef>
                <a:spcPts val="0"/>
              </a:spcBef>
              <a:buSzTx/>
              <a:buNone/>
              <a:defRPr sz="2700"/>
            </a:lvl3pPr>
            <a:lvl4pPr marL="0" indent="0" algn="ctr">
              <a:spcBef>
                <a:spcPts val="0"/>
              </a:spcBef>
              <a:buSzTx/>
              <a:buNone/>
              <a:defRPr sz="2700"/>
            </a:lvl4pPr>
            <a:lvl5pPr marL="0" indent="0" algn="ctr">
              <a:spcBef>
                <a:spcPts val="0"/>
              </a:spcBef>
              <a:buSzTx/>
              <a:buNone/>
              <a:defRPr sz="2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8867068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38131895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lvl1pPr>
              <a:defRPr sz="2400"/>
            </a:lvl1pPr>
            <a:lvl2pPr>
              <a:defRPr sz="2400"/>
            </a:lvl2pPr>
            <a:lvl3pPr>
              <a:defRPr sz="2400"/>
            </a:lvl3pPr>
            <a:lvl4pPr>
              <a:defRPr sz="2400"/>
            </a:lvl4pPr>
            <a:lvl5pPr>
              <a:defRPr sz="2400"/>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98025313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5480050" y="1574800"/>
            <a:ext cx="6972300" cy="4648200"/>
          </a:xfrm>
          <a:prstGeom prst="rect">
            <a:avLst/>
          </a:prstGeom>
        </p:spPr>
        <p:txBody>
          <a:bodyPr lIns="91439" tIns="45719" rIns="91439" bIns="45719" anchor="t">
            <a:noAutofit/>
          </a:bodyPr>
          <a:lstStyle/>
          <a:p>
            <a:endParaRPr/>
          </a:p>
        </p:txBody>
      </p:sp>
      <p:sp>
        <p:nvSpPr>
          <p:cNvPr id="66" name="标题文本"/>
          <p:cNvSpPr txBox="1">
            <a:spLocks noGrp="1"/>
          </p:cNvSpPr>
          <p:nvPr>
            <p:ph type="title" hasCustomPrompt="1"/>
          </p:nvPr>
        </p:nvSpPr>
        <p:spPr>
          <a:prstGeom prst="rect">
            <a:avLst/>
          </a:prstGeom>
        </p:spPr>
        <p:txBody>
          <a:bodyPr/>
          <a:lstStyle/>
          <a:p>
            <a:r>
              <a:t>标题文本</a:t>
            </a:r>
          </a:p>
        </p:txBody>
      </p:sp>
      <p:sp>
        <p:nvSpPr>
          <p:cNvPr id="67" name="正文级别 1…"/>
          <p:cNvSpPr txBox="1">
            <a:spLocks noGrp="1"/>
          </p:cNvSpPr>
          <p:nvPr>
            <p:ph type="body" sz="half" idx="1" hasCustomPrompt="1"/>
          </p:nvPr>
        </p:nvSpPr>
        <p:spPr>
          <a:xfrm>
            <a:off x="844550" y="1574800"/>
            <a:ext cx="5111750" cy="4648200"/>
          </a:xfrm>
          <a:prstGeom prst="rect">
            <a:avLst/>
          </a:prstGeom>
        </p:spPr>
        <p:txBody>
          <a:bodyPr/>
          <a:lstStyle>
            <a:lvl1pPr marL="279400" indent="-279400">
              <a:spcBef>
                <a:spcPts val="2250"/>
              </a:spcBef>
              <a:defRPr sz="1900"/>
            </a:lvl1pPr>
            <a:lvl2pPr marL="558800" indent="-279400">
              <a:spcBef>
                <a:spcPts val="2250"/>
              </a:spcBef>
              <a:defRPr sz="1900"/>
            </a:lvl2pPr>
            <a:lvl3pPr marL="838200" indent="-279400">
              <a:spcBef>
                <a:spcPts val="2250"/>
              </a:spcBef>
              <a:defRPr sz="1900"/>
            </a:lvl3pPr>
            <a:lvl4pPr marL="1117600" indent="-279400">
              <a:spcBef>
                <a:spcPts val="2250"/>
              </a:spcBef>
              <a:defRPr sz="1900"/>
            </a:lvl4pPr>
            <a:lvl5pPr marL="1397000" indent="-279400">
              <a:spcBef>
                <a:spcPts val="2250"/>
              </a:spcBef>
              <a:defRPr sz="19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23330384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hasCustomPrompt="1"/>
          </p:nvPr>
        </p:nvSpPr>
        <p:spPr>
          <a:xfrm>
            <a:off x="844550" y="889000"/>
            <a:ext cx="10502900" cy="5080000"/>
          </a:xfrm>
          <a:prstGeom prst="rect">
            <a:avLst/>
          </a:prstGeom>
        </p:spPr>
        <p:txBody>
          <a:bodyPr/>
          <a:lstStyle>
            <a:lvl1pPr>
              <a:defRPr sz="2400"/>
            </a:lvl1pPr>
            <a:lvl2pPr>
              <a:defRPr sz="2400"/>
            </a:lvl2pPr>
            <a:lvl3pPr>
              <a:defRPr sz="2400"/>
            </a:lvl3pPr>
            <a:lvl4pPr>
              <a:defRPr sz="2400"/>
            </a:lvl4pPr>
            <a:lvl5pPr>
              <a:defRPr sz="2400"/>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40819200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6B9DE-9387-C841-BBE0-329B42B56F4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C137013-E3A0-1342-B5E7-9B9A2ADF0F8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5E27342-EB85-E442-9276-E3117DCF46E4}"/>
              </a:ext>
            </a:extLst>
          </p:cNvPr>
          <p:cNvSpPr>
            <a:spLocks noGrp="1"/>
          </p:cNvSpPr>
          <p:nvPr>
            <p:ph type="dt" sz="half" idx="10"/>
          </p:nvPr>
        </p:nvSpPr>
        <p:spPr/>
        <p:txBody>
          <a:bodyPr/>
          <a:lstStyle/>
          <a:p>
            <a:fld id="{5CC2BED6-CE85-7644-9501-C2759132B869}" type="datetimeFigureOut">
              <a:rPr kumimoji="1" lang="zh-CN" altLang="en-US" smtClean="0"/>
              <a:t>2021/10/7</a:t>
            </a:fld>
            <a:endParaRPr kumimoji="1" lang="zh-CN" altLang="en-US"/>
          </a:p>
        </p:txBody>
      </p:sp>
      <p:sp>
        <p:nvSpPr>
          <p:cNvPr id="5" name="页脚占位符 4">
            <a:extLst>
              <a:ext uri="{FF2B5EF4-FFF2-40B4-BE49-F238E27FC236}">
                <a16:creationId xmlns:a16="http://schemas.microsoft.com/office/drawing/2014/main" id="{EED7721B-C8D7-2944-915A-DD163F7AEEF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08628E8-3064-B14B-A421-EBDE3FC6C249}"/>
              </a:ext>
            </a:extLst>
          </p:cNvPr>
          <p:cNvSpPr>
            <a:spLocks noGrp="1"/>
          </p:cNvSpPr>
          <p:nvPr>
            <p:ph type="sldNum" sz="quarter" idx="12"/>
          </p:nvPr>
        </p:nvSpPr>
        <p:spPr/>
        <p:txBody>
          <a:bodyPr/>
          <a:lstStyle/>
          <a:p>
            <a:fld id="{A6E7186F-C30B-A34E-A730-3A5F829BA113}" type="slidenum">
              <a:rPr kumimoji="1" lang="zh-CN" altLang="en-US" smtClean="0"/>
              <a:t>‹#›</a:t>
            </a:fld>
            <a:endParaRPr kumimoji="1" lang="zh-CN" altLang="en-US"/>
          </a:p>
        </p:txBody>
      </p:sp>
    </p:spTree>
    <p:extLst>
      <p:ext uri="{BB962C8B-B14F-4D97-AF65-F5344CB8AC3E}">
        <p14:creationId xmlns:p14="http://schemas.microsoft.com/office/powerpoint/2010/main" val="3000196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7840670" y="3517900"/>
            <a:ext cx="4198339" cy="280035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7645400" y="565150"/>
            <a:ext cx="4165600" cy="2777067"/>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152400" y="565150"/>
            <a:ext cx="8601075" cy="573405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21976495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hasCustomPrompt="1"/>
          </p:nvPr>
        </p:nvSpPr>
        <p:spPr>
          <a:xfrm>
            <a:off x="1193800" y="4476750"/>
            <a:ext cx="9810750" cy="348813"/>
          </a:xfrm>
          <a:prstGeom prst="rect">
            <a:avLst/>
          </a:prstGeom>
        </p:spPr>
        <p:txBody>
          <a:bodyPr anchor="t">
            <a:spAutoFit/>
          </a:bodyPr>
          <a:lstStyle>
            <a:lvl1pPr marL="0" indent="0" algn="ctr">
              <a:spcBef>
                <a:spcPts val="0"/>
              </a:spcBef>
              <a:buSzTx/>
              <a:buNone/>
              <a:defRPr sz="1600" i="1"/>
            </a:lvl1pPr>
          </a:lstStyle>
          <a:p>
            <a:r>
              <a:t>–Johnny Appleseed</a:t>
            </a:r>
          </a:p>
        </p:txBody>
      </p:sp>
      <p:sp>
        <p:nvSpPr>
          <p:cNvPr id="94" name="“在此键入引文。”"/>
          <p:cNvSpPr txBox="1">
            <a:spLocks noGrp="1"/>
          </p:cNvSpPr>
          <p:nvPr>
            <p:ph type="body" sz="quarter" idx="14" hasCustomPrompt="1"/>
          </p:nvPr>
        </p:nvSpPr>
        <p:spPr>
          <a:xfrm>
            <a:off x="1193800" y="3006725"/>
            <a:ext cx="9810750" cy="476251"/>
          </a:xfrm>
          <a:prstGeom prst="rect">
            <a:avLst/>
          </a:prstGeom>
        </p:spPr>
        <p:txBody>
          <a:bodyPr>
            <a:spAutoFit/>
          </a:bodyPr>
          <a:lstStyle>
            <a:lvl1pPr marL="0" indent="0" algn="ctr">
              <a:spcBef>
                <a:spcPts val="0"/>
              </a:spcBef>
              <a:buSzTx/>
              <a:buNone/>
              <a:defRPr sz="2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48254917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2192000" cy="8132234"/>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478269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40493305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9E113-AD4A-6E43-B52E-36CCB63B7A1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849B68E-89C2-9540-941E-3324AE6867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279694B-D708-2B42-A07E-3FBF272DD076}"/>
              </a:ext>
            </a:extLst>
          </p:cNvPr>
          <p:cNvSpPr>
            <a:spLocks noGrp="1"/>
          </p:cNvSpPr>
          <p:nvPr>
            <p:ph type="dt" sz="half" idx="10"/>
          </p:nvPr>
        </p:nvSpPr>
        <p:spPr/>
        <p:txBody>
          <a:bodyPr/>
          <a:lstStyle/>
          <a:p>
            <a:fld id="{5CC2BED6-CE85-7644-9501-C2759132B869}" type="datetimeFigureOut">
              <a:rPr kumimoji="1" lang="zh-CN" altLang="en-US" smtClean="0"/>
              <a:t>2021/10/7</a:t>
            </a:fld>
            <a:endParaRPr kumimoji="1" lang="zh-CN" altLang="en-US"/>
          </a:p>
        </p:txBody>
      </p:sp>
      <p:sp>
        <p:nvSpPr>
          <p:cNvPr id="5" name="页脚占位符 4">
            <a:extLst>
              <a:ext uri="{FF2B5EF4-FFF2-40B4-BE49-F238E27FC236}">
                <a16:creationId xmlns:a16="http://schemas.microsoft.com/office/drawing/2014/main" id="{B1B0E62C-3788-D148-A0A5-558AB44CB85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55DB59A-11E7-004E-94C9-7F6795EABD53}"/>
              </a:ext>
            </a:extLst>
          </p:cNvPr>
          <p:cNvSpPr>
            <a:spLocks noGrp="1"/>
          </p:cNvSpPr>
          <p:nvPr>
            <p:ph type="sldNum" sz="quarter" idx="12"/>
          </p:nvPr>
        </p:nvSpPr>
        <p:spPr/>
        <p:txBody>
          <a:bodyPr/>
          <a:lstStyle/>
          <a:p>
            <a:fld id="{A6E7186F-C30B-A34E-A730-3A5F829BA113}" type="slidenum">
              <a:rPr kumimoji="1" lang="zh-CN" altLang="en-US" smtClean="0"/>
              <a:t>‹#›</a:t>
            </a:fld>
            <a:endParaRPr kumimoji="1" lang="zh-CN" altLang="en-US"/>
          </a:p>
        </p:txBody>
      </p:sp>
    </p:spTree>
    <p:extLst>
      <p:ext uri="{BB962C8B-B14F-4D97-AF65-F5344CB8AC3E}">
        <p14:creationId xmlns:p14="http://schemas.microsoft.com/office/powerpoint/2010/main" val="400211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F9064-336D-9548-98EE-BF6569D134B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EC3D767-66E7-E94F-B329-F736CB66812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614DC0A-2B39-9443-A174-8C298B91825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2180315-0BEB-634E-A8D7-6798715454E1}"/>
              </a:ext>
            </a:extLst>
          </p:cNvPr>
          <p:cNvSpPr>
            <a:spLocks noGrp="1"/>
          </p:cNvSpPr>
          <p:nvPr>
            <p:ph type="dt" sz="half" idx="10"/>
          </p:nvPr>
        </p:nvSpPr>
        <p:spPr/>
        <p:txBody>
          <a:bodyPr/>
          <a:lstStyle/>
          <a:p>
            <a:fld id="{5CC2BED6-CE85-7644-9501-C2759132B869}" type="datetimeFigureOut">
              <a:rPr kumimoji="1" lang="zh-CN" altLang="en-US" smtClean="0"/>
              <a:t>2021/10/7</a:t>
            </a:fld>
            <a:endParaRPr kumimoji="1" lang="zh-CN" altLang="en-US"/>
          </a:p>
        </p:txBody>
      </p:sp>
      <p:sp>
        <p:nvSpPr>
          <p:cNvPr id="6" name="页脚占位符 5">
            <a:extLst>
              <a:ext uri="{FF2B5EF4-FFF2-40B4-BE49-F238E27FC236}">
                <a16:creationId xmlns:a16="http://schemas.microsoft.com/office/drawing/2014/main" id="{212DABA5-E2C7-8045-B358-C9A229419CA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5525FB2-6121-F046-BB9A-7DECEEADE97E}"/>
              </a:ext>
            </a:extLst>
          </p:cNvPr>
          <p:cNvSpPr>
            <a:spLocks noGrp="1"/>
          </p:cNvSpPr>
          <p:nvPr>
            <p:ph type="sldNum" sz="quarter" idx="12"/>
          </p:nvPr>
        </p:nvSpPr>
        <p:spPr/>
        <p:txBody>
          <a:bodyPr/>
          <a:lstStyle/>
          <a:p>
            <a:fld id="{A6E7186F-C30B-A34E-A730-3A5F829BA113}" type="slidenum">
              <a:rPr kumimoji="1" lang="zh-CN" altLang="en-US" smtClean="0"/>
              <a:t>‹#›</a:t>
            </a:fld>
            <a:endParaRPr kumimoji="1" lang="zh-CN" altLang="en-US"/>
          </a:p>
        </p:txBody>
      </p:sp>
    </p:spTree>
    <p:extLst>
      <p:ext uri="{BB962C8B-B14F-4D97-AF65-F5344CB8AC3E}">
        <p14:creationId xmlns:p14="http://schemas.microsoft.com/office/powerpoint/2010/main" val="303223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2C048-F740-FA4D-BB24-218306FDF42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A86D117-7769-874E-A829-D1602DD47B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EEFA74C-C872-B845-A288-CB31A7DDCDD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25E8C81-D88F-634E-B9C2-BECC3C8629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C141B02-FCD3-704F-B211-C06413C533C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43D1BC8-9F2B-634B-AC04-7DA095F7E5CB}"/>
              </a:ext>
            </a:extLst>
          </p:cNvPr>
          <p:cNvSpPr>
            <a:spLocks noGrp="1"/>
          </p:cNvSpPr>
          <p:nvPr>
            <p:ph type="dt" sz="half" idx="10"/>
          </p:nvPr>
        </p:nvSpPr>
        <p:spPr/>
        <p:txBody>
          <a:bodyPr/>
          <a:lstStyle/>
          <a:p>
            <a:fld id="{5CC2BED6-CE85-7644-9501-C2759132B869}" type="datetimeFigureOut">
              <a:rPr kumimoji="1" lang="zh-CN" altLang="en-US" smtClean="0"/>
              <a:t>2021/10/7</a:t>
            </a:fld>
            <a:endParaRPr kumimoji="1" lang="zh-CN" altLang="en-US"/>
          </a:p>
        </p:txBody>
      </p:sp>
      <p:sp>
        <p:nvSpPr>
          <p:cNvPr id="8" name="页脚占位符 7">
            <a:extLst>
              <a:ext uri="{FF2B5EF4-FFF2-40B4-BE49-F238E27FC236}">
                <a16:creationId xmlns:a16="http://schemas.microsoft.com/office/drawing/2014/main" id="{AA534758-8788-544E-81E7-1FD7CA1EF06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F08A764-52A1-8D40-ADE3-5754C2C6ED3A}"/>
              </a:ext>
            </a:extLst>
          </p:cNvPr>
          <p:cNvSpPr>
            <a:spLocks noGrp="1"/>
          </p:cNvSpPr>
          <p:nvPr>
            <p:ph type="sldNum" sz="quarter" idx="12"/>
          </p:nvPr>
        </p:nvSpPr>
        <p:spPr/>
        <p:txBody>
          <a:bodyPr/>
          <a:lstStyle/>
          <a:p>
            <a:fld id="{A6E7186F-C30B-A34E-A730-3A5F829BA113}" type="slidenum">
              <a:rPr kumimoji="1" lang="zh-CN" altLang="en-US" smtClean="0"/>
              <a:t>‹#›</a:t>
            </a:fld>
            <a:endParaRPr kumimoji="1" lang="zh-CN" altLang="en-US"/>
          </a:p>
        </p:txBody>
      </p:sp>
    </p:spTree>
    <p:extLst>
      <p:ext uri="{BB962C8B-B14F-4D97-AF65-F5344CB8AC3E}">
        <p14:creationId xmlns:p14="http://schemas.microsoft.com/office/powerpoint/2010/main" val="271507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672C1-F9E1-9141-A157-8B6A3B2655F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CE4FC9E-22DA-BF4F-9EB1-3D43C72560A0}"/>
              </a:ext>
            </a:extLst>
          </p:cNvPr>
          <p:cNvSpPr>
            <a:spLocks noGrp="1"/>
          </p:cNvSpPr>
          <p:nvPr>
            <p:ph type="dt" sz="half" idx="10"/>
          </p:nvPr>
        </p:nvSpPr>
        <p:spPr/>
        <p:txBody>
          <a:bodyPr/>
          <a:lstStyle/>
          <a:p>
            <a:fld id="{5CC2BED6-CE85-7644-9501-C2759132B869}" type="datetimeFigureOut">
              <a:rPr kumimoji="1" lang="zh-CN" altLang="en-US" smtClean="0"/>
              <a:t>2021/10/7</a:t>
            </a:fld>
            <a:endParaRPr kumimoji="1" lang="zh-CN" altLang="en-US"/>
          </a:p>
        </p:txBody>
      </p:sp>
      <p:sp>
        <p:nvSpPr>
          <p:cNvPr id="4" name="页脚占位符 3">
            <a:extLst>
              <a:ext uri="{FF2B5EF4-FFF2-40B4-BE49-F238E27FC236}">
                <a16:creationId xmlns:a16="http://schemas.microsoft.com/office/drawing/2014/main" id="{05A9FC29-A65E-4A48-90FE-47FE0AD6007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C802F48-A097-C447-B697-27238FF85CAB}"/>
              </a:ext>
            </a:extLst>
          </p:cNvPr>
          <p:cNvSpPr>
            <a:spLocks noGrp="1"/>
          </p:cNvSpPr>
          <p:nvPr>
            <p:ph type="sldNum" sz="quarter" idx="12"/>
          </p:nvPr>
        </p:nvSpPr>
        <p:spPr/>
        <p:txBody>
          <a:bodyPr/>
          <a:lstStyle/>
          <a:p>
            <a:fld id="{A6E7186F-C30B-A34E-A730-3A5F829BA113}" type="slidenum">
              <a:rPr kumimoji="1" lang="zh-CN" altLang="en-US" smtClean="0"/>
              <a:t>‹#›</a:t>
            </a:fld>
            <a:endParaRPr kumimoji="1" lang="zh-CN" altLang="en-US"/>
          </a:p>
        </p:txBody>
      </p:sp>
    </p:spTree>
    <p:extLst>
      <p:ext uri="{BB962C8B-B14F-4D97-AF65-F5344CB8AC3E}">
        <p14:creationId xmlns:p14="http://schemas.microsoft.com/office/powerpoint/2010/main" val="206381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865DB0-C83A-4B45-AE4E-467EC041B902}"/>
              </a:ext>
            </a:extLst>
          </p:cNvPr>
          <p:cNvSpPr>
            <a:spLocks noGrp="1"/>
          </p:cNvSpPr>
          <p:nvPr>
            <p:ph type="dt" sz="half" idx="10"/>
          </p:nvPr>
        </p:nvSpPr>
        <p:spPr/>
        <p:txBody>
          <a:bodyPr/>
          <a:lstStyle/>
          <a:p>
            <a:fld id="{5CC2BED6-CE85-7644-9501-C2759132B869}" type="datetimeFigureOut">
              <a:rPr kumimoji="1" lang="zh-CN" altLang="en-US" smtClean="0"/>
              <a:t>2021/10/7</a:t>
            </a:fld>
            <a:endParaRPr kumimoji="1" lang="zh-CN" altLang="en-US"/>
          </a:p>
        </p:txBody>
      </p:sp>
      <p:sp>
        <p:nvSpPr>
          <p:cNvPr id="3" name="页脚占位符 2">
            <a:extLst>
              <a:ext uri="{FF2B5EF4-FFF2-40B4-BE49-F238E27FC236}">
                <a16:creationId xmlns:a16="http://schemas.microsoft.com/office/drawing/2014/main" id="{529E4B69-2385-984C-BA21-A589C15097F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AB535FC-D2C1-B24A-92CB-323DBDFEE2D9}"/>
              </a:ext>
            </a:extLst>
          </p:cNvPr>
          <p:cNvSpPr>
            <a:spLocks noGrp="1"/>
          </p:cNvSpPr>
          <p:nvPr>
            <p:ph type="sldNum" sz="quarter" idx="12"/>
          </p:nvPr>
        </p:nvSpPr>
        <p:spPr/>
        <p:txBody>
          <a:bodyPr/>
          <a:lstStyle/>
          <a:p>
            <a:fld id="{A6E7186F-C30B-A34E-A730-3A5F829BA113}" type="slidenum">
              <a:rPr kumimoji="1" lang="zh-CN" altLang="en-US" smtClean="0"/>
              <a:t>‹#›</a:t>
            </a:fld>
            <a:endParaRPr kumimoji="1" lang="zh-CN" altLang="en-US"/>
          </a:p>
        </p:txBody>
      </p:sp>
    </p:spTree>
    <p:extLst>
      <p:ext uri="{BB962C8B-B14F-4D97-AF65-F5344CB8AC3E}">
        <p14:creationId xmlns:p14="http://schemas.microsoft.com/office/powerpoint/2010/main" val="219691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E99AB-45C6-BB47-87B5-096C9FD128A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DCA0FF2-1CC1-D44A-A079-9C492EA6B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0AF4EBB-D35B-CA45-825F-91ECFCFFA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54D2787-78A8-934E-A634-20415B11F564}"/>
              </a:ext>
            </a:extLst>
          </p:cNvPr>
          <p:cNvSpPr>
            <a:spLocks noGrp="1"/>
          </p:cNvSpPr>
          <p:nvPr>
            <p:ph type="dt" sz="half" idx="10"/>
          </p:nvPr>
        </p:nvSpPr>
        <p:spPr/>
        <p:txBody>
          <a:bodyPr/>
          <a:lstStyle/>
          <a:p>
            <a:fld id="{5CC2BED6-CE85-7644-9501-C2759132B869}" type="datetimeFigureOut">
              <a:rPr kumimoji="1" lang="zh-CN" altLang="en-US" smtClean="0"/>
              <a:t>2021/10/7</a:t>
            </a:fld>
            <a:endParaRPr kumimoji="1" lang="zh-CN" altLang="en-US"/>
          </a:p>
        </p:txBody>
      </p:sp>
      <p:sp>
        <p:nvSpPr>
          <p:cNvPr id="6" name="页脚占位符 5">
            <a:extLst>
              <a:ext uri="{FF2B5EF4-FFF2-40B4-BE49-F238E27FC236}">
                <a16:creationId xmlns:a16="http://schemas.microsoft.com/office/drawing/2014/main" id="{1F2AF6D2-3C59-7A43-B33F-1E188EBA380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074E908-33FC-1D43-A959-FDBB5732D9F6}"/>
              </a:ext>
            </a:extLst>
          </p:cNvPr>
          <p:cNvSpPr>
            <a:spLocks noGrp="1"/>
          </p:cNvSpPr>
          <p:nvPr>
            <p:ph type="sldNum" sz="quarter" idx="12"/>
          </p:nvPr>
        </p:nvSpPr>
        <p:spPr/>
        <p:txBody>
          <a:bodyPr/>
          <a:lstStyle/>
          <a:p>
            <a:fld id="{A6E7186F-C30B-A34E-A730-3A5F829BA113}" type="slidenum">
              <a:rPr kumimoji="1" lang="zh-CN" altLang="en-US" smtClean="0"/>
              <a:t>‹#›</a:t>
            </a:fld>
            <a:endParaRPr kumimoji="1" lang="zh-CN" altLang="en-US"/>
          </a:p>
        </p:txBody>
      </p:sp>
    </p:spTree>
    <p:extLst>
      <p:ext uri="{BB962C8B-B14F-4D97-AF65-F5344CB8AC3E}">
        <p14:creationId xmlns:p14="http://schemas.microsoft.com/office/powerpoint/2010/main" val="67125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5E1D8-4158-1A44-9190-0F34A10ACAB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50455CF-63E2-8744-B3C1-DE5826FFAD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33ADD50-F0A9-EC48-8647-34F799833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70A2E9B-5344-9449-B351-76E66143BD59}"/>
              </a:ext>
            </a:extLst>
          </p:cNvPr>
          <p:cNvSpPr>
            <a:spLocks noGrp="1"/>
          </p:cNvSpPr>
          <p:nvPr>
            <p:ph type="dt" sz="half" idx="10"/>
          </p:nvPr>
        </p:nvSpPr>
        <p:spPr/>
        <p:txBody>
          <a:bodyPr/>
          <a:lstStyle/>
          <a:p>
            <a:fld id="{5CC2BED6-CE85-7644-9501-C2759132B869}" type="datetimeFigureOut">
              <a:rPr kumimoji="1" lang="zh-CN" altLang="en-US" smtClean="0"/>
              <a:t>2021/10/7</a:t>
            </a:fld>
            <a:endParaRPr kumimoji="1" lang="zh-CN" altLang="en-US"/>
          </a:p>
        </p:txBody>
      </p:sp>
      <p:sp>
        <p:nvSpPr>
          <p:cNvPr id="6" name="页脚占位符 5">
            <a:extLst>
              <a:ext uri="{FF2B5EF4-FFF2-40B4-BE49-F238E27FC236}">
                <a16:creationId xmlns:a16="http://schemas.microsoft.com/office/drawing/2014/main" id="{E3D9D8E9-477F-D64F-ACFB-D0188773C7B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50EF703-690A-9740-84D2-26338843B982}"/>
              </a:ext>
            </a:extLst>
          </p:cNvPr>
          <p:cNvSpPr>
            <a:spLocks noGrp="1"/>
          </p:cNvSpPr>
          <p:nvPr>
            <p:ph type="sldNum" sz="quarter" idx="12"/>
          </p:nvPr>
        </p:nvSpPr>
        <p:spPr/>
        <p:txBody>
          <a:bodyPr/>
          <a:lstStyle/>
          <a:p>
            <a:fld id="{A6E7186F-C30B-A34E-A730-3A5F829BA113}" type="slidenum">
              <a:rPr kumimoji="1" lang="zh-CN" altLang="en-US" smtClean="0"/>
              <a:t>‹#›</a:t>
            </a:fld>
            <a:endParaRPr kumimoji="1" lang="zh-CN" altLang="en-US"/>
          </a:p>
        </p:txBody>
      </p:sp>
    </p:spTree>
    <p:extLst>
      <p:ext uri="{BB962C8B-B14F-4D97-AF65-F5344CB8AC3E}">
        <p14:creationId xmlns:p14="http://schemas.microsoft.com/office/powerpoint/2010/main" val="144105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6B8CC3-4431-2541-A447-2EC2B91FB7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9269AD3-866A-F742-8FE8-C761D22E8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B34BD21-2D86-1C41-A8B9-2F9B3258C9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2BED6-CE85-7644-9501-C2759132B869}" type="datetimeFigureOut">
              <a:rPr kumimoji="1" lang="zh-CN" altLang="en-US" smtClean="0"/>
              <a:t>2021/10/7</a:t>
            </a:fld>
            <a:endParaRPr kumimoji="1" lang="zh-CN" altLang="en-US"/>
          </a:p>
        </p:txBody>
      </p:sp>
      <p:sp>
        <p:nvSpPr>
          <p:cNvPr id="5" name="页脚占位符 4">
            <a:extLst>
              <a:ext uri="{FF2B5EF4-FFF2-40B4-BE49-F238E27FC236}">
                <a16:creationId xmlns:a16="http://schemas.microsoft.com/office/drawing/2014/main" id="{B00A36BD-13B3-A54B-A6F2-A10F68BFB3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E4D16DC-8057-584B-BC42-F2ABA4A4F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7186F-C30B-A34E-A730-3A5F829BA113}" type="slidenum">
              <a:rPr kumimoji="1" lang="zh-CN" altLang="en-US" smtClean="0"/>
              <a:t>‹#›</a:t>
            </a:fld>
            <a:endParaRPr kumimoji="1" lang="zh-CN" altLang="en-US"/>
          </a:p>
        </p:txBody>
      </p:sp>
    </p:spTree>
    <p:extLst>
      <p:ext uri="{BB962C8B-B14F-4D97-AF65-F5344CB8AC3E}">
        <p14:creationId xmlns:p14="http://schemas.microsoft.com/office/powerpoint/2010/main" val="174979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44550" y="177800"/>
            <a:ext cx="10502900" cy="1143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844550" y="1574800"/>
            <a:ext cx="10502900" cy="46482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979516" y="6540500"/>
            <a:ext cx="267702" cy="287258"/>
          </a:xfrm>
          <a:prstGeom prst="rect">
            <a:avLst/>
          </a:prstGeom>
          <a:ln w="12700">
            <a:miter lim="400000"/>
          </a:ln>
        </p:spPr>
        <p:txBody>
          <a:bodyPr wrap="none" lIns="50800" tIns="50800" rIns="50800" bIns="50800">
            <a:spAutoFit/>
          </a:bodyPr>
          <a:lstStyle>
            <a:lvl1pPr>
              <a:defRPr sz="1200" b="0">
                <a:latin typeface="Helvetica Neue Light"/>
                <a:ea typeface="Helvetica Neue Light"/>
                <a:cs typeface="Helvetica Neue Light"/>
                <a:sym typeface="Helvetica Neue Light"/>
              </a:defRPr>
            </a:lvl1pPr>
          </a:lstStyle>
          <a:p>
            <a:fld id="{86CB4B4D-7CA3-9044-876B-883B54F8677D}" type="slidenum">
              <a:rPr/>
              <a:t>‹#›</a:t>
            </a:fld>
            <a:endParaRPr/>
          </a:p>
        </p:txBody>
      </p:sp>
    </p:spTree>
    <p:extLst>
      <p:ext uri="{BB962C8B-B14F-4D97-AF65-F5344CB8AC3E}">
        <p14:creationId xmlns:p14="http://schemas.microsoft.com/office/powerpoint/2010/main" val="656353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txStyles>
    <p:titleStyle>
      <a:lvl1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a:defRPr>
      </a:lvl1pPr>
      <a:lvl2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a:defRPr>
      </a:lvl2pPr>
      <a:lvl3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a:defRPr>
      </a:lvl3pPr>
      <a:lvl4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a:defRPr>
      </a:lvl4pPr>
      <a:lvl5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a:defRPr>
      </a:lvl5pPr>
      <a:lvl6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a:defRPr>
      </a:lvl6pPr>
      <a:lvl7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a:defRPr>
      </a:lvl7pPr>
      <a:lvl8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a:defRPr>
      </a:lvl8pPr>
      <a:lvl9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a:defRPr>
      </a:lvl9pPr>
    </p:titleStyle>
    <p:bodyStyle>
      <a:lvl1pPr marL="3175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6350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9525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12700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15875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19050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22225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25400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28575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a:defRPr>
      </a:lvl1pPr>
      <a:lvl2pPr marL="0" marR="0" indent="1143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a:defRPr>
      </a:lvl2pPr>
      <a:lvl3pPr marL="0" marR="0" indent="2286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a:defRPr>
      </a:lvl3pPr>
      <a:lvl4pPr marL="0" marR="0" indent="3429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a:defRPr>
      </a:lvl4pPr>
      <a:lvl5pPr marL="0" marR="0" indent="4572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a:defRPr>
      </a:lvl5pPr>
      <a:lvl6pPr marL="0" marR="0" indent="5715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a:defRPr>
      </a:lvl6pPr>
      <a:lvl7pPr marL="0" marR="0" indent="6858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a:defRPr>
      </a:lvl7pPr>
      <a:lvl8pPr marL="0" marR="0" indent="8001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a:defRPr>
      </a:lvl8pPr>
      <a:lvl9pPr marL="0" marR="0" indent="9144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3.jpg"/><Relationship Id="rId11" Type="http://schemas.openxmlformats.org/officeDocument/2006/relationships/image" Target="../media/image18.png"/><Relationship Id="rId5" Type="http://schemas.openxmlformats.org/officeDocument/2006/relationships/image" Target="../media/image12.jpg"/><Relationship Id="rId10" Type="http://schemas.openxmlformats.org/officeDocument/2006/relationships/image" Target="../media/image17.png"/><Relationship Id="rId4" Type="http://schemas.openxmlformats.org/officeDocument/2006/relationships/image" Target="../media/image11.jp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 Introduction of 3D-CNN Architectures for Video Classification"/>
          <p:cNvSpPr txBox="1">
            <a:spLocks noGrp="1"/>
          </p:cNvSpPr>
          <p:nvPr>
            <p:ph type="ctrTitle"/>
          </p:nvPr>
        </p:nvSpPr>
        <p:spPr>
          <a:xfrm>
            <a:off x="551807" y="476885"/>
            <a:ext cx="11284024" cy="2324100"/>
          </a:xfrm>
          <a:prstGeom prst="rect">
            <a:avLst/>
          </a:prstGeom>
        </p:spPr>
        <p:txBody>
          <a:bodyPr/>
          <a:lstStyle>
            <a:lvl1pPr defTabSz="584200">
              <a:defRPr sz="4500">
                <a:latin typeface="Times New Roman" panose="02020603050405020304"/>
                <a:ea typeface="Times New Roman" panose="02020603050405020304"/>
                <a:cs typeface="Times New Roman" panose="02020603050405020304"/>
                <a:sym typeface="Times New Roman" panose="02020603050405020304"/>
              </a:defRPr>
            </a:lvl1pPr>
          </a:lstStyle>
          <a:p>
            <a:r>
              <a:rPr lang="en-US" altLang="zh-CN" sz="3600" dirty="0"/>
              <a:t>Selective Dependency Aggregation for Action Classification</a:t>
            </a:r>
            <a:endParaRPr lang="en-US" sz="3600" dirty="0"/>
          </a:p>
        </p:txBody>
      </p:sp>
      <p:sp>
        <p:nvSpPr>
          <p:cNvPr id="120" name="City University of Hong Kong…"/>
          <p:cNvSpPr txBox="1">
            <a:spLocks noGrp="1"/>
          </p:cNvSpPr>
          <p:nvPr>
            <p:ph type="subTitle" sz="quarter" idx="1"/>
          </p:nvPr>
        </p:nvSpPr>
        <p:spPr>
          <a:xfrm>
            <a:off x="911543" y="3320733"/>
            <a:ext cx="10414000" cy="793750"/>
          </a:xfrm>
          <a:prstGeom prst="rect">
            <a:avLst/>
          </a:prstGeom>
        </p:spPr>
        <p:txBody>
          <a:bodyPr>
            <a:noAutofit/>
          </a:bodyPr>
          <a:lstStyle/>
          <a:p>
            <a:pPr defTabSz="292100">
              <a:defRPr sz="3500">
                <a:latin typeface="Times New Roman" panose="02020603050405020304"/>
                <a:ea typeface="Times New Roman" panose="02020603050405020304"/>
                <a:cs typeface="Times New Roman" panose="02020603050405020304"/>
                <a:sym typeface="Times New Roman" panose="02020603050405020304"/>
              </a:defRPr>
            </a:pPr>
            <a:r>
              <a:rPr lang="en-US" sz="2000" dirty="0"/>
              <a:t>Yi Tan (Speaker), Yanbin Hao*, Xiangnan He, Yinwei Wei, Xun Yang</a:t>
            </a:r>
            <a:endParaRPr sz="2000" dirty="0"/>
          </a:p>
          <a:p>
            <a:pPr defTabSz="292100">
              <a:defRPr sz="3500">
                <a:latin typeface="Times New Roman" panose="02020603050405020304"/>
                <a:ea typeface="Times New Roman" panose="02020603050405020304"/>
                <a:cs typeface="Times New Roman" panose="02020603050405020304"/>
                <a:sym typeface="Times New Roman" panose="02020603050405020304"/>
              </a:defRPr>
            </a:pPr>
            <a:endParaRPr lang="en-US" sz="2000" dirty="0"/>
          </a:p>
        </p:txBody>
      </p:sp>
      <p:pic>
        <p:nvPicPr>
          <p:cNvPr id="4" name="图片 3" descr="25ec2ee993563a82f083fc27c22fa3e1"/>
          <p:cNvPicPr>
            <a:picLocks noChangeAspect="1"/>
          </p:cNvPicPr>
          <p:nvPr/>
        </p:nvPicPr>
        <p:blipFill>
          <a:blip r:embed="rId3"/>
          <a:stretch>
            <a:fillRect/>
          </a:stretch>
        </p:blipFill>
        <p:spPr>
          <a:xfrm>
            <a:off x="3960780" y="4252595"/>
            <a:ext cx="1279525" cy="1279525"/>
          </a:xfrm>
          <a:prstGeom prst="rect">
            <a:avLst/>
          </a:prstGeom>
        </p:spPr>
      </p:pic>
      <p:pic>
        <p:nvPicPr>
          <p:cNvPr id="6" name="图片 5" descr="acmmm2021_logo.1f9d3343"/>
          <p:cNvPicPr>
            <a:picLocks noChangeAspect="1"/>
          </p:cNvPicPr>
          <p:nvPr/>
        </p:nvPicPr>
        <p:blipFill>
          <a:blip r:embed="rId4"/>
          <a:stretch>
            <a:fillRect/>
          </a:stretch>
        </p:blipFill>
        <p:spPr>
          <a:xfrm>
            <a:off x="356169" y="188913"/>
            <a:ext cx="2785428" cy="1551623"/>
          </a:xfrm>
          <a:prstGeom prst="rect">
            <a:avLst/>
          </a:prstGeom>
        </p:spPr>
      </p:pic>
      <p:pic>
        <p:nvPicPr>
          <p:cNvPr id="10" name="图片 9">
            <a:extLst>
              <a:ext uri="{FF2B5EF4-FFF2-40B4-BE49-F238E27FC236}">
                <a16:creationId xmlns:a16="http://schemas.microsoft.com/office/drawing/2014/main" id="{3E245661-436F-3240-94C1-0441BDAFC955}"/>
              </a:ext>
            </a:extLst>
          </p:cNvPr>
          <p:cNvPicPr>
            <a:picLocks noChangeAspect="1"/>
          </p:cNvPicPr>
          <p:nvPr/>
        </p:nvPicPr>
        <p:blipFill>
          <a:blip r:embed="rId5"/>
          <a:stretch>
            <a:fillRect/>
          </a:stretch>
        </p:blipFill>
        <p:spPr>
          <a:xfrm>
            <a:off x="6396892" y="4168002"/>
            <a:ext cx="2384709" cy="14487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ew 3D convolutional operator (1/2)"/>
          <p:cNvSpPr txBox="1"/>
          <p:nvPr/>
        </p:nvSpPr>
        <p:spPr>
          <a:xfrm>
            <a:off x="83503" y="116523"/>
            <a:ext cx="9663430" cy="439103"/>
          </a:xfrm>
          <a:prstGeom prst="rect">
            <a:avLst/>
          </a:prstGeom>
          <a:noFill/>
          <a:ln w="12700" cap="flat">
            <a:noFill/>
            <a:miter lim="400000"/>
          </a:ln>
          <a:effectLst/>
        </p:spPr>
        <p:txBody>
          <a:bodyPr wrap="square" lIns="25400" tIns="25400" rIns="25400" bIns="25400" numCol="1" anchor="ctr">
            <a:noAutofit/>
          </a:bodyPr>
          <a:lstStyle/>
          <a:p>
            <a:pPr marL="0" lvl="7" indent="800100" algn="just" defTabSz="412750" hangingPunct="0">
              <a:defRPr sz="4000" b="0" i="1">
                <a:latin typeface="Times New Roman" panose="02020603050405020304"/>
                <a:ea typeface="Times New Roman" panose="02020603050405020304"/>
                <a:cs typeface="Times New Roman" panose="02020603050405020304"/>
                <a:sym typeface="Times New Roman" panose="02020603050405020304"/>
              </a:defRPr>
            </a:pPr>
            <a:r>
              <a:rPr lang="en-US" sz="2400" kern="0" dirty="0">
                <a:solidFill>
                  <a:srgbClr val="000000"/>
                </a:solidFill>
                <a:latin typeface="Times New Roman" panose="02020603050405020304"/>
                <a:cs typeface="Times New Roman" panose="02020603050405020304"/>
                <a:sym typeface="Times New Roman" panose="02020603050405020304"/>
              </a:rPr>
              <a:t>3. Experiment</a:t>
            </a:r>
            <a:endParaRPr lang="en-US" altLang="zh-CN" sz="2400" dirty="0"/>
          </a:p>
        </p:txBody>
      </p:sp>
      <p:cxnSp>
        <p:nvCxnSpPr>
          <p:cNvPr id="2" name="直接连接符 1"/>
          <p:cNvCxnSpPr/>
          <p:nvPr/>
        </p:nvCxnSpPr>
        <p:spPr>
          <a:xfrm>
            <a:off x="407353" y="584518"/>
            <a:ext cx="11125200" cy="318"/>
          </a:xfrm>
          <a:prstGeom prst="lin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cxnSp>
      <p:sp>
        <p:nvSpPr>
          <p:cNvPr id="3" name="矩形 2">
            <a:extLst>
              <a:ext uri="{FF2B5EF4-FFF2-40B4-BE49-F238E27FC236}">
                <a16:creationId xmlns:a16="http://schemas.microsoft.com/office/drawing/2014/main" id="{70B6148E-84E6-1941-AE5F-8F003A4F9463}"/>
              </a:ext>
            </a:extLst>
          </p:cNvPr>
          <p:cNvSpPr/>
          <p:nvPr/>
        </p:nvSpPr>
        <p:spPr>
          <a:xfrm>
            <a:off x="1003299" y="613728"/>
            <a:ext cx="10183257" cy="400110"/>
          </a:xfrm>
          <a:prstGeom prst="rect">
            <a:avLst/>
          </a:prstGeom>
        </p:spPr>
        <p:txBody>
          <a:bodyPr wrap="square">
            <a:spAutoFit/>
          </a:bodyPr>
          <a:lstStyle/>
          <a:p>
            <a:pPr lvl="0">
              <a:defRPr sz="4500" b="0">
                <a:latin typeface="Times New Roman" panose="02020603050405020304"/>
                <a:ea typeface="Times New Roman" panose="02020603050405020304"/>
                <a:cs typeface="Times New Roman" panose="02020603050405020304"/>
                <a:sym typeface="Times New Roman" panose="02020603050405020304"/>
              </a:defRPr>
            </a:pPr>
            <a:r>
              <a:rPr lang="en" altLang="zh-CN" sz="2000" i="1" dirty="0">
                <a:solidFill>
                  <a:prstClr val="black"/>
                </a:solidFill>
                <a:latin typeface="Times New Roman" panose="02020603050405020304"/>
                <a:cs typeface="Times New Roman" panose="02020603050405020304"/>
                <a:sym typeface="Times New Roman" panose="02020603050405020304"/>
              </a:rPr>
              <a:t>3.3.</a:t>
            </a:r>
            <a:r>
              <a:rPr lang="en-US" altLang="zh-CN" sz="2000" i="1" dirty="0"/>
              <a:t> Analysis and Interpretation</a:t>
            </a:r>
            <a:endParaRPr lang="en" altLang="zh-CN" sz="2000" i="1" dirty="0">
              <a:solidFill>
                <a:prstClr val="black"/>
              </a:solidFill>
              <a:latin typeface="Times New Roman" panose="02020603050405020304"/>
              <a:cs typeface="Times New Roman" panose="02020603050405020304"/>
              <a:sym typeface="Times New Roman" panose="02020603050405020304"/>
            </a:endParaRPr>
          </a:p>
        </p:txBody>
      </p:sp>
      <p:pic>
        <p:nvPicPr>
          <p:cNvPr id="11" name="图片 10">
            <a:extLst>
              <a:ext uri="{FF2B5EF4-FFF2-40B4-BE49-F238E27FC236}">
                <a16:creationId xmlns:a16="http://schemas.microsoft.com/office/drawing/2014/main" id="{FD5494CB-2649-3043-8799-6B018CED8C2A}"/>
              </a:ext>
            </a:extLst>
          </p:cNvPr>
          <p:cNvPicPr>
            <a:picLocks noChangeAspect="1"/>
          </p:cNvPicPr>
          <p:nvPr/>
        </p:nvPicPr>
        <p:blipFill>
          <a:blip r:embed="rId3"/>
          <a:stretch>
            <a:fillRect/>
          </a:stretch>
        </p:blipFill>
        <p:spPr>
          <a:xfrm>
            <a:off x="2750976" y="1013838"/>
            <a:ext cx="6312003" cy="5137243"/>
          </a:xfrm>
          <a:prstGeom prst="rect">
            <a:avLst/>
          </a:prstGeom>
        </p:spPr>
      </p:pic>
      <p:sp>
        <p:nvSpPr>
          <p:cNvPr id="13" name="矩形 12">
            <a:extLst>
              <a:ext uri="{FF2B5EF4-FFF2-40B4-BE49-F238E27FC236}">
                <a16:creationId xmlns:a16="http://schemas.microsoft.com/office/drawing/2014/main" id="{1F1E1ACD-A8B1-8140-A47F-907D12764E03}"/>
              </a:ext>
            </a:extLst>
          </p:cNvPr>
          <p:cNvSpPr/>
          <p:nvPr/>
        </p:nvSpPr>
        <p:spPr>
          <a:xfrm>
            <a:off x="2966979" y="6191321"/>
            <a:ext cx="6096000" cy="646331"/>
          </a:xfrm>
          <a:prstGeom prst="rect">
            <a:avLst/>
          </a:prstGeom>
        </p:spPr>
        <p:txBody>
          <a:bodyPr>
            <a:spAutoFit/>
          </a:bodyPr>
          <a:lstStyle/>
          <a:p>
            <a:r>
              <a:rPr lang="en" altLang="zh-CN" b="1" dirty="0">
                <a:latin typeface="Times New Roman" panose="02020603050405020304" pitchFamily="18" charset="0"/>
                <a:cs typeface="Times New Roman" panose="02020603050405020304" pitchFamily="18" charset="0"/>
              </a:rPr>
              <a:t>Average weights of dependency modeling units of SDA from Res1-4 of TSN. </a:t>
            </a:r>
          </a:p>
        </p:txBody>
      </p:sp>
    </p:spTree>
    <p:extLst>
      <p:ext uri="{BB962C8B-B14F-4D97-AF65-F5344CB8AC3E}">
        <p14:creationId xmlns:p14="http://schemas.microsoft.com/office/powerpoint/2010/main" val="311595445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 For image classification, we have ImageNet-1000 dataset, and develop different powerful DCNNs"/>
          <p:cNvSpPr txBox="1"/>
          <p:nvPr/>
        </p:nvSpPr>
        <p:spPr>
          <a:xfrm>
            <a:off x="1523683" y="2125921"/>
            <a:ext cx="11068685" cy="2605842"/>
          </a:xfrm>
          <a:prstGeom prst="rect">
            <a:avLst/>
          </a:prstGeom>
          <a:ln w="12700">
            <a:miter lim="400000"/>
          </a:ln>
        </p:spPr>
        <p:txBody>
          <a:bodyPr wrap="square" lIns="25400" tIns="25400" rIns="25400" bIns="25400" anchor="ctr">
            <a:spAutoFit/>
          </a:bodyPr>
          <a:lstStyle>
            <a:lvl1pPr algn="l">
              <a:defRPr sz="3800" b="0">
                <a:latin typeface="Times New Roman" panose="02020603050405020304"/>
                <a:ea typeface="Times New Roman" panose="02020603050405020304"/>
                <a:cs typeface="Times New Roman" panose="02020603050405020304"/>
                <a:sym typeface="Times New Roman" panose="02020603050405020304"/>
              </a:defRPr>
            </a:lvl1pPr>
          </a:lstStyle>
          <a:p>
            <a:r>
              <a:rPr lang="en-US" sz="8300" b="1" i="1">
                <a:solidFill>
                  <a:schemeClr val="accent3">
                    <a:lumMod val="75000"/>
                  </a:schemeClr>
                </a:solidFill>
                <a:latin typeface="Harlow Solid Italic" panose="04030604020F02020D02" charset="0"/>
                <a:cs typeface="Harlow Solid Italic" panose="04030604020F02020D02" charset="0"/>
              </a:rPr>
              <a:t>Thank </a:t>
            </a:r>
            <a:r>
              <a:rPr lang="en-US" sz="8300" b="1" i="1">
                <a:solidFill>
                  <a:schemeClr val="accent1">
                    <a:lumMod val="60000"/>
                    <a:lumOff val="40000"/>
                  </a:schemeClr>
                </a:solidFill>
                <a:latin typeface="Harlow Solid Italic" panose="04030604020F02020D02" charset="0"/>
                <a:cs typeface="Harlow Solid Italic" panose="04030604020F02020D02" charset="0"/>
              </a:rPr>
              <a:t>you</a:t>
            </a:r>
          </a:p>
          <a:p>
            <a:r>
              <a:rPr lang="en-US" sz="8300" b="1" i="1">
                <a:solidFill>
                  <a:srgbClr val="FFC000"/>
                </a:solidFill>
                <a:latin typeface="Harlow Solid Italic" panose="04030604020F02020D02" charset="0"/>
                <a:cs typeface="Harlow Solid Italic" panose="04030604020F02020D02" charset="0"/>
              </a:rPr>
              <a:t>Q &amp; A</a:t>
            </a:r>
          </a:p>
        </p:txBody>
      </p:sp>
      <p:grpSp>
        <p:nvGrpSpPr>
          <p:cNvPr id="3" name="组合 2">
            <a:extLst>
              <a:ext uri="{FF2B5EF4-FFF2-40B4-BE49-F238E27FC236}">
                <a16:creationId xmlns:a16="http://schemas.microsoft.com/office/drawing/2014/main" id="{772793D6-1452-B64C-93DE-4FFE5E206CF3}"/>
              </a:ext>
            </a:extLst>
          </p:cNvPr>
          <p:cNvGrpSpPr/>
          <p:nvPr/>
        </p:nvGrpSpPr>
        <p:grpSpPr>
          <a:xfrm>
            <a:off x="8002111" y="5503289"/>
            <a:ext cx="3669058" cy="1064148"/>
            <a:chOff x="22202362" y="39212356"/>
            <a:chExt cx="6740613" cy="2166416"/>
          </a:xfrm>
        </p:grpSpPr>
        <p:pic>
          <p:nvPicPr>
            <p:cNvPr id="4" name="图片 3">
              <a:extLst>
                <a:ext uri="{FF2B5EF4-FFF2-40B4-BE49-F238E27FC236}">
                  <a16:creationId xmlns:a16="http://schemas.microsoft.com/office/drawing/2014/main" id="{AF1D9B34-81EB-7F44-83B8-D77EFD957396}"/>
                </a:ext>
              </a:extLst>
            </p:cNvPr>
            <p:cNvPicPr>
              <a:picLocks noChangeAspect="1"/>
            </p:cNvPicPr>
            <p:nvPr/>
          </p:nvPicPr>
          <p:blipFill>
            <a:blip r:embed="rId3"/>
            <a:stretch>
              <a:fillRect/>
            </a:stretch>
          </p:blipFill>
          <p:spPr>
            <a:xfrm>
              <a:off x="26822075" y="39232472"/>
              <a:ext cx="2120900" cy="2146300"/>
            </a:xfrm>
            <a:prstGeom prst="rect">
              <a:avLst/>
            </a:prstGeom>
          </p:spPr>
        </p:pic>
        <p:pic>
          <p:nvPicPr>
            <p:cNvPr id="5" name="图片 4">
              <a:extLst>
                <a:ext uri="{FF2B5EF4-FFF2-40B4-BE49-F238E27FC236}">
                  <a16:creationId xmlns:a16="http://schemas.microsoft.com/office/drawing/2014/main" id="{68AFD3E9-F24E-4B4D-AB7A-A791AEC039F2}"/>
                </a:ext>
              </a:extLst>
            </p:cNvPr>
            <p:cNvPicPr>
              <a:picLocks noChangeAspect="1"/>
            </p:cNvPicPr>
            <p:nvPr/>
          </p:nvPicPr>
          <p:blipFill>
            <a:blip r:embed="rId4"/>
            <a:stretch>
              <a:fillRect/>
            </a:stretch>
          </p:blipFill>
          <p:spPr>
            <a:xfrm>
              <a:off x="25524137" y="40155239"/>
              <a:ext cx="1255577" cy="1174572"/>
            </a:xfrm>
            <a:prstGeom prst="rect">
              <a:avLst/>
            </a:prstGeom>
          </p:spPr>
        </p:pic>
        <p:pic>
          <p:nvPicPr>
            <p:cNvPr id="6" name="图片 5">
              <a:extLst>
                <a:ext uri="{FF2B5EF4-FFF2-40B4-BE49-F238E27FC236}">
                  <a16:creationId xmlns:a16="http://schemas.microsoft.com/office/drawing/2014/main" id="{896E9603-0136-1E42-AB3B-4C08678EF146}"/>
                </a:ext>
              </a:extLst>
            </p:cNvPr>
            <p:cNvPicPr>
              <a:picLocks noChangeAspect="1"/>
            </p:cNvPicPr>
            <p:nvPr/>
          </p:nvPicPr>
          <p:blipFill>
            <a:blip r:embed="rId5"/>
            <a:stretch>
              <a:fillRect/>
            </a:stretch>
          </p:blipFill>
          <p:spPr>
            <a:xfrm>
              <a:off x="22202362" y="40128783"/>
              <a:ext cx="996219" cy="1227484"/>
            </a:xfrm>
            <a:prstGeom prst="rect">
              <a:avLst/>
            </a:prstGeom>
          </p:spPr>
        </p:pic>
        <p:pic>
          <p:nvPicPr>
            <p:cNvPr id="7" name="图片 6">
              <a:extLst>
                <a:ext uri="{FF2B5EF4-FFF2-40B4-BE49-F238E27FC236}">
                  <a16:creationId xmlns:a16="http://schemas.microsoft.com/office/drawing/2014/main" id="{9A73ED8A-FC2C-AF47-8F96-74C33BF5BCE6}"/>
                </a:ext>
              </a:extLst>
            </p:cNvPr>
            <p:cNvPicPr>
              <a:picLocks noChangeAspect="1"/>
            </p:cNvPicPr>
            <p:nvPr/>
          </p:nvPicPr>
          <p:blipFill>
            <a:blip r:embed="rId6"/>
            <a:stretch>
              <a:fillRect/>
            </a:stretch>
          </p:blipFill>
          <p:spPr>
            <a:xfrm>
              <a:off x="23262376" y="39212356"/>
              <a:ext cx="2104776" cy="2117455"/>
            </a:xfrm>
            <a:prstGeom prst="rect">
              <a:avLst/>
            </a:prstGeom>
          </p:spPr>
        </p:pic>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1. Problem: large-scale video classification…"/>
          <p:cNvSpPr txBox="1"/>
          <p:nvPr/>
        </p:nvSpPr>
        <p:spPr>
          <a:xfrm>
            <a:off x="2603849" y="1748742"/>
            <a:ext cx="8659128" cy="3590727"/>
          </a:xfrm>
          <a:prstGeom prst="rect">
            <a:avLst/>
          </a:prstGeom>
          <a:ln w="12700">
            <a:miter lim="400000"/>
          </a:ln>
        </p:spPr>
        <p:txBody>
          <a:bodyPr lIns="25400" tIns="25400" rIns="25400" bIns="25400" anchor="ctr">
            <a:spAutoFit/>
          </a:bodyPr>
          <a:lstStyle/>
          <a:p>
            <a:pPr algn="l">
              <a:defRPr sz="4500" b="0">
                <a:latin typeface="Times New Roman" panose="02020603050405020304"/>
                <a:ea typeface="Times New Roman" panose="02020603050405020304"/>
                <a:cs typeface="Times New Roman" panose="02020603050405020304"/>
                <a:sym typeface="Times New Roman" panose="02020603050405020304"/>
              </a:defRPr>
            </a:pPr>
            <a:r>
              <a:rPr sz="2250" dirty="0"/>
              <a:t>1. </a:t>
            </a:r>
            <a:r>
              <a:rPr lang="en-US" sz="2250" dirty="0"/>
              <a:t>Introduction</a:t>
            </a:r>
            <a:endParaRPr lang="en" sz="2250" dirty="0"/>
          </a:p>
          <a:p>
            <a:pPr>
              <a:defRPr sz="4500" b="0">
                <a:latin typeface="Times New Roman" panose="02020603050405020304"/>
                <a:ea typeface="Times New Roman" panose="02020603050405020304"/>
                <a:cs typeface="Times New Roman" panose="02020603050405020304"/>
                <a:sym typeface="Times New Roman" panose="02020603050405020304"/>
              </a:defRPr>
            </a:pPr>
            <a:r>
              <a:rPr lang="en" sz="2000" i="1" dirty="0"/>
              <a:t>	</a:t>
            </a:r>
            <a:endParaRPr sz="2000" i="1" dirty="0"/>
          </a:p>
          <a:p>
            <a:pPr>
              <a:defRPr sz="4500" b="0">
                <a:latin typeface="Times New Roman" panose="02020603050405020304"/>
                <a:ea typeface="Times New Roman" panose="02020603050405020304"/>
                <a:cs typeface="Times New Roman" panose="02020603050405020304"/>
                <a:sym typeface="Times New Roman" panose="02020603050405020304"/>
              </a:defRPr>
            </a:pPr>
            <a:r>
              <a:rPr sz="2250" dirty="0"/>
              <a:t>2. </a:t>
            </a:r>
            <a:r>
              <a:rPr lang="en-US" sz="2250" dirty="0"/>
              <a:t>Selective Dependency Aggregation for Action Classification</a:t>
            </a:r>
          </a:p>
          <a:p>
            <a:pPr algn="l">
              <a:buNone/>
              <a:defRPr sz="4500" b="0">
                <a:latin typeface="Times New Roman" panose="02020603050405020304"/>
                <a:ea typeface="Times New Roman" panose="02020603050405020304"/>
                <a:cs typeface="Times New Roman" panose="02020603050405020304"/>
                <a:sym typeface="Times New Roman" panose="02020603050405020304"/>
              </a:defRPr>
            </a:pPr>
            <a:r>
              <a:rPr sz="2000" i="1" dirty="0"/>
              <a:t>	2.1. </a:t>
            </a:r>
            <a:r>
              <a:rPr lang="en-US" sz="2000" i="1" dirty="0"/>
              <a:t>Plug-and-play framework</a:t>
            </a:r>
            <a:endParaRPr sz="2000" i="1" dirty="0"/>
          </a:p>
          <a:p>
            <a:pPr>
              <a:defRPr sz="4500" b="0">
                <a:latin typeface="Times New Roman" panose="02020603050405020304"/>
                <a:ea typeface="Times New Roman" panose="02020603050405020304"/>
                <a:cs typeface="Times New Roman" panose="02020603050405020304"/>
                <a:sym typeface="Times New Roman" panose="02020603050405020304"/>
              </a:defRPr>
            </a:pPr>
            <a:r>
              <a:rPr sz="2000" i="1" dirty="0"/>
              <a:t>	2.2. </a:t>
            </a:r>
            <a:r>
              <a:rPr lang="en-US" sz="2000" i="1" dirty="0"/>
              <a:t>Multi-dependency Modeling</a:t>
            </a:r>
            <a:endParaRPr sz="2000" i="1" dirty="0"/>
          </a:p>
          <a:p>
            <a:pPr>
              <a:defRPr sz="4500" b="0">
                <a:latin typeface="Times New Roman" panose="02020603050405020304"/>
                <a:ea typeface="Times New Roman" panose="02020603050405020304"/>
                <a:cs typeface="Times New Roman" panose="02020603050405020304"/>
                <a:sym typeface="Times New Roman" panose="02020603050405020304"/>
              </a:defRPr>
            </a:pPr>
            <a:r>
              <a:rPr lang="en-US" sz="2000" i="1" dirty="0"/>
              <a:t>	2.3. Dependency Aggregation</a:t>
            </a:r>
          </a:p>
          <a:p>
            <a:pPr algn="l">
              <a:defRPr sz="4500" b="0">
                <a:latin typeface="Times New Roman" panose="02020603050405020304"/>
                <a:ea typeface="Times New Roman" panose="02020603050405020304"/>
                <a:cs typeface="Times New Roman" panose="02020603050405020304"/>
                <a:sym typeface="Times New Roman" panose="02020603050405020304"/>
              </a:defRPr>
            </a:pPr>
            <a:endParaRPr lang="en-US" sz="2000" i="1" dirty="0"/>
          </a:p>
          <a:p>
            <a:pPr algn="l">
              <a:defRPr sz="4500" b="0">
                <a:latin typeface="Times New Roman" panose="02020603050405020304"/>
                <a:ea typeface="Times New Roman" panose="02020603050405020304"/>
                <a:cs typeface="Times New Roman" panose="02020603050405020304"/>
                <a:sym typeface="Times New Roman" panose="02020603050405020304"/>
              </a:defRPr>
            </a:pPr>
            <a:r>
              <a:rPr lang="en-US" sz="2250" dirty="0"/>
              <a:t>3. Experiments on benchmarks</a:t>
            </a:r>
          </a:p>
          <a:p>
            <a:pPr algn="l">
              <a:defRPr sz="4500" b="0">
                <a:latin typeface="Times New Roman" panose="02020603050405020304"/>
                <a:ea typeface="Times New Roman" panose="02020603050405020304"/>
                <a:cs typeface="Times New Roman" panose="02020603050405020304"/>
                <a:sym typeface="Times New Roman" panose="02020603050405020304"/>
              </a:defRPr>
            </a:pPr>
            <a:r>
              <a:rPr sz="2000" i="1" dirty="0"/>
              <a:t>	3.1. </a:t>
            </a:r>
            <a:r>
              <a:rPr lang="en-US" sz="2000" i="1" dirty="0"/>
              <a:t>On something-something V1&amp;V2</a:t>
            </a:r>
            <a:endParaRPr sz="2000" i="1" dirty="0"/>
          </a:p>
          <a:p>
            <a:pPr algn="l">
              <a:defRPr sz="4500" b="0">
                <a:latin typeface="Times New Roman" panose="02020603050405020304"/>
                <a:ea typeface="Times New Roman" panose="02020603050405020304"/>
                <a:cs typeface="Times New Roman" panose="02020603050405020304"/>
                <a:sym typeface="Times New Roman" panose="02020603050405020304"/>
              </a:defRPr>
            </a:pPr>
            <a:r>
              <a:rPr sz="2000" i="1" dirty="0"/>
              <a:t>	3.2. </a:t>
            </a:r>
            <a:r>
              <a:rPr lang="en-US" sz="2000" i="1" dirty="0"/>
              <a:t>On Diving48 and EPIC-KITCHENS-55</a:t>
            </a:r>
            <a:endParaRPr sz="2000" i="1" dirty="0"/>
          </a:p>
          <a:p>
            <a:pPr>
              <a:defRPr sz="4500" b="0">
                <a:latin typeface="Times New Roman" panose="02020603050405020304"/>
                <a:ea typeface="Times New Roman" panose="02020603050405020304"/>
                <a:cs typeface="Times New Roman" panose="02020603050405020304"/>
                <a:sym typeface="Times New Roman" panose="02020603050405020304"/>
              </a:defRPr>
            </a:pPr>
            <a:r>
              <a:rPr sz="2000" i="1" dirty="0"/>
              <a:t>	3.3. </a:t>
            </a:r>
            <a:r>
              <a:rPr lang="en" sz="2000" i="1" dirty="0"/>
              <a:t>Analysis and Interpretation</a:t>
            </a:r>
            <a:r>
              <a:rPr sz="2000" i="1" dirty="0"/>
              <a:t>	</a:t>
            </a:r>
            <a:r>
              <a:rPr lang="en-US" sz="2250" dirty="0"/>
              <a:t>	</a:t>
            </a:r>
          </a:p>
        </p:txBody>
      </p:sp>
      <p:sp>
        <p:nvSpPr>
          <p:cNvPr id="123" name="Pipeline"/>
          <p:cNvSpPr txBox="1"/>
          <p:nvPr/>
        </p:nvSpPr>
        <p:spPr>
          <a:xfrm>
            <a:off x="1127285" y="1002404"/>
            <a:ext cx="997068" cy="397545"/>
          </a:xfrm>
          <a:prstGeom prst="rect">
            <a:avLst/>
          </a:prstGeom>
          <a:ln w="12700">
            <a:miter lim="400000"/>
          </a:ln>
        </p:spPr>
        <p:txBody>
          <a:bodyPr wrap="none" lIns="25400" tIns="25400" rIns="25400" bIns="25400" anchor="ctr">
            <a:spAutoFit/>
          </a:bodyPr>
          <a:lstStyle>
            <a:lvl1pPr>
              <a:defRPr sz="4500" b="0">
                <a:latin typeface="Times New Roman" panose="02020603050405020304"/>
                <a:ea typeface="Times New Roman" panose="02020603050405020304"/>
                <a:cs typeface="Times New Roman" panose="02020603050405020304"/>
                <a:sym typeface="Times New Roman" panose="02020603050405020304"/>
              </a:defRPr>
            </a:lvl1pPr>
          </a:lstStyle>
          <a:p>
            <a:r>
              <a:rPr sz="2250" dirty="0"/>
              <a:t>Pipeline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a:extLst>
              <a:ext uri="{FF2B5EF4-FFF2-40B4-BE49-F238E27FC236}">
                <a16:creationId xmlns:a16="http://schemas.microsoft.com/office/drawing/2014/main" id="{68B21DA4-4549-044D-ADF0-F3D979F03AC8}"/>
              </a:ext>
            </a:extLst>
          </p:cNvPr>
          <p:cNvPicPr>
            <a:picLocks noChangeAspect="1"/>
          </p:cNvPicPr>
          <p:nvPr/>
        </p:nvPicPr>
        <p:blipFill>
          <a:blip r:embed="rId3"/>
          <a:stretch>
            <a:fillRect/>
          </a:stretch>
        </p:blipFill>
        <p:spPr>
          <a:xfrm>
            <a:off x="8371395" y="3467036"/>
            <a:ext cx="1930569" cy="1547787"/>
          </a:xfrm>
          <a:prstGeom prst="rect">
            <a:avLst/>
          </a:prstGeom>
        </p:spPr>
      </p:pic>
      <p:sp>
        <p:nvSpPr>
          <p:cNvPr id="151" name="New 3D convolutional operator (1/2)"/>
          <p:cNvSpPr txBox="1"/>
          <p:nvPr/>
        </p:nvSpPr>
        <p:spPr>
          <a:xfrm>
            <a:off x="83503" y="116523"/>
            <a:ext cx="9663430" cy="439103"/>
          </a:xfrm>
          <a:prstGeom prst="rect">
            <a:avLst/>
          </a:prstGeom>
          <a:noFill/>
          <a:ln w="12700" cap="flat">
            <a:noFill/>
            <a:miter lim="400000"/>
          </a:ln>
          <a:effectLst/>
        </p:spPr>
        <p:txBody>
          <a:bodyPr wrap="square" lIns="25400" tIns="25400" rIns="25400" bIns="25400" numCol="1" anchor="ctr">
            <a:noAutofit/>
          </a:bodyPr>
          <a:lstStyle/>
          <a:p>
            <a:pPr marL="0" lvl="7" indent="800100" algn="just" defTabSz="412750" hangingPunct="0">
              <a:defRPr sz="4000" b="0" i="1">
                <a:latin typeface="Times New Roman" panose="02020603050405020304"/>
                <a:ea typeface="Times New Roman" panose="02020603050405020304"/>
                <a:cs typeface="Times New Roman" panose="02020603050405020304"/>
                <a:sym typeface="Times New Roman" panose="02020603050405020304"/>
              </a:defRPr>
            </a:pPr>
            <a:r>
              <a:rPr lang="en-US" sz="2400" kern="0" dirty="0">
                <a:solidFill>
                  <a:srgbClr val="000000"/>
                </a:solidFill>
                <a:latin typeface="Times New Roman" panose="02020603050405020304"/>
                <a:cs typeface="Times New Roman" panose="02020603050405020304"/>
                <a:sym typeface="Times New Roman" panose="02020603050405020304"/>
              </a:rPr>
              <a:t>1. </a:t>
            </a:r>
            <a:r>
              <a:rPr lang="en-US" altLang="zh-CN" sz="2400" dirty="0"/>
              <a:t>Introduction</a:t>
            </a:r>
            <a:endParaRPr sz="2400" kern="0" dirty="0">
              <a:solidFill>
                <a:srgbClr val="000000"/>
              </a:solidFill>
              <a:latin typeface="Times New Roman" panose="02020603050405020304"/>
              <a:cs typeface="Times New Roman" panose="02020603050405020304"/>
              <a:sym typeface="Times New Roman" panose="02020603050405020304"/>
            </a:endParaRPr>
          </a:p>
        </p:txBody>
      </p:sp>
      <p:cxnSp>
        <p:nvCxnSpPr>
          <p:cNvPr id="2" name="直接连接符 1"/>
          <p:cNvCxnSpPr/>
          <p:nvPr/>
        </p:nvCxnSpPr>
        <p:spPr>
          <a:xfrm>
            <a:off x="407353" y="584518"/>
            <a:ext cx="11125200" cy="318"/>
          </a:xfrm>
          <a:prstGeom prst="lin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cxnSp>
      <p:pic>
        <p:nvPicPr>
          <p:cNvPr id="27" name="图片 26">
            <a:extLst>
              <a:ext uri="{FF2B5EF4-FFF2-40B4-BE49-F238E27FC236}">
                <a16:creationId xmlns:a16="http://schemas.microsoft.com/office/drawing/2014/main" id="{E07A35AD-DA31-7F43-8D6A-723AB9C5ED14}"/>
              </a:ext>
            </a:extLst>
          </p:cNvPr>
          <p:cNvPicPr>
            <a:picLocks noChangeAspect="1"/>
          </p:cNvPicPr>
          <p:nvPr/>
        </p:nvPicPr>
        <p:blipFill>
          <a:blip r:embed="rId4"/>
          <a:stretch>
            <a:fillRect/>
          </a:stretch>
        </p:blipFill>
        <p:spPr>
          <a:xfrm rot="5400000">
            <a:off x="1540485" y="773417"/>
            <a:ext cx="1924050" cy="2657475"/>
          </a:xfrm>
          <a:prstGeom prst="rect">
            <a:avLst/>
          </a:prstGeom>
        </p:spPr>
      </p:pic>
      <p:sp>
        <p:nvSpPr>
          <p:cNvPr id="29" name="文本框 28">
            <a:extLst>
              <a:ext uri="{FF2B5EF4-FFF2-40B4-BE49-F238E27FC236}">
                <a16:creationId xmlns:a16="http://schemas.microsoft.com/office/drawing/2014/main" id="{B9A4C144-E5C0-DB45-9DF4-C3B69CC62E84}"/>
              </a:ext>
            </a:extLst>
          </p:cNvPr>
          <p:cNvSpPr txBox="1"/>
          <p:nvPr/>
        </p:nvSpPr>
        <p:spPr>
          <a:xfrm>
            <a:off x="1195753" y="3149999"/>
            <a:ext cx="264648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Long-range dependency</a:t>
            </a:r>
            <a:endParaRPr lang="zh-CN" altLang="en-US" dirty="0">
              <a:latin typeface="Times New Roman" panose="02020603050405020304" pitchFamily="18" charset="0"/>
              <a:cs typeface="Times New Roman" panose="02020603050405020304" pitchFamily="18" charset="0"/>
            </a:endParaRPr>
          </a:p>
        </p:txBody>
      </p:sp>
      <p:pic>
        <p:nvPicPr>
          <p:cNvPr id="30" name="图片 29">
            <a:extLst>
              <a:ext uri="{FF2B5EF4-FFF2-40B4-BE49-F238E27FC236}">
                <a16:creationId xmlns:a16="http://schemas.microsoft.com/office/drawing/2014/main" id="{9589D4BA-3C55-A843-AE9A-24AFABC4103D}"/>
              </a:ext>
            </a:extLst>
          </p:cNvPr>
          <p:cNvPicPr>
            <a:picLocks noChangeAspect="1"/>
          </p:cNvPicPr>
          <p:nvPr/>
        </p:nvPicPr>
        <p:blipFill>
          <a:blip r:embed="rId5"/>
          <a:stretch>
            <a:fillRect/>
          </a:stretch>
        </p:blipFill>
        <p:spPr>
          <a:xfrm>
            <a:off x="905606" y="3957952"/>
            <a:ext cx="2936631" cy="1924051"/>
          </a:xfrm>
          <a:prstGeom prst="rect">
            <a:avLst/>
          </a:prstGeom>
        </p:spPr>
      </p:pic>
      <p:sp>
        <p:nvSpPr>
          <p:cNvPr id="31" name="文本框 30">
            <a:extLst>
              <a:ext uri="{FF2B5EF4-FFF2-40B4-BE49-F238E27FC236}">
                <a16:creationId xmlns:a16="http://schemas.microsoft.com/office/drawing/2014/main" id="{BD07D663-84D6-FE4C-845F-28DBDA84E99A}"/>
              </a:ext>
            </a:extLst>
          </p:cNvPr>
          <p:cNvSpPr txBox="1"/>
          <p:nvPr/>
        </p:nvSpPr>
        <p:spPr>
          <a:xfrm>
            <a:off x="1173772" y="6036225"/>
            <a:ext cx="30644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Short-range dependency</a:t>
            </a:r>
            <a:endParaRPr lang="zh-CN" altLang="en-US" dirty="0">
              <a:latin typeface="Times New Roman" panose="02020603050405020304" pitchFamily="18" charset="0"/>
              <a:cs typeface="Times New Roman" panose="02020603050405020304" pitchFamily="18" charset="0"/>
            </a:endParaRPr>
          </a:p>
        </p:txBody>
      </p:sp>
      <p:cxnSp>
        <p:nvCxnSpPr>
          <p:cNvPr id="33" name="直线箭头连接符 32">
            <a:extLst>
              <a:ext uri="{FF2B5EF4-FFF2-40B4-BE49-F238E27FC236}">
                <a16:creationId xmlns:a16="http://schemas.microsoft.com/office/drawing/2014/main" id="{BEF46988-7EBF-4241-B214-EAF36E563B1E}"/>
              </a:ext>
            </a:extLst>
          </p:cNvPr>
          <p:cNvCxnSpPr>
            <a:cxnSpLocks/>
          </p:cNvCxnSpPr>
          <p:nvPr/>
        </p:nvCxnSpPr>
        <p:spPr>
          <a:xfrm>
            <a:off x="4051595" y="821775"/>
            <a:ext cx="0" cy="5899154"/>
          </a:xfrm>
          <a:prstGeom prst="straightConnector1">
            <a:avLst/>
          </a:prstGeom>
          <a:ln w="22225">
            <a:prstDash val="dash"/>
            <a:tailEnd type="non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C29F65D3-06DD-384E-AEC8-483CA0971A92}"/>
              </a:ext>
            </a:extLst>
          </p:cNvPr>
          <p:cNvPicPr>
            <a:picLocks noChangeAspect="1"/>
          </p:cNvPicPr>
          <p:nvPr/>
        </p:nvPicPr>
        <p:blipFill rotWithShape="1">
          <a:blip r:embed="rId6"/>
          <a:srcRect l="32428"/>
          <a:stretch/>
        </p:blipFill>
        <p:spPr>
          <a:xfrm>
            <a:off x="4743503" y="1384758"/>
            <a:ext cx="1782844" cy="1533525"/>
          </a:xfrm>
          <a:prstGeom prst="rect">
            <a:avLst/>
          </a:prstGeom>
        </p:spPr>
      </p:pic>
      <p:cxnSp>
        <p:nvCxnSpPr>
          <p:cNvPr id="35" name="直接箭头连接符 42">
            <a:extLst>
              <a:ext uri="{FF2B5EF4-FFF2-40B4-BE49-F238E27FC236}">
                <a16:creationId xmlns:a16="http://schemas.microsoft.com/office/drawing/2014/main" id="{6EE60799-22B7-034F-9074-5D0852145B37}"/>
              </a:ext>
            </a:extLst>
          </p:cNvPr>
          <p:cNvCxnSpPr>
            <a:cxnSpLocks/>
          </p:cNvCxnSpPr>
          <p:nvPr/>
        </p:nvCxnSpPr>
        <p:spPr>
          <a:xfrm>
            <a:off x="4620385" y="1237149"/>
            <a:ext cx="0" cy="54847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7" name="直接箭头连接符 42">
            <a:extLst>
              <a:ext uri="{FF2B5EF4-FFF2-40B4-BE49-F238E27FC236}">
                <a16:creationId xmlns:a16="http://schemas.microsoft.com/office/drawing/2014/main" id="{77E8C930-C291-854A-8147-17DECDC228DF}"/>
              </a:ext>
            </a:extLst>
          </p:cNvPr>
          <p:cNvCxnSpPr>
            <a:cxnSpLocks/>
          </p:cNvCxnSpPr>
          <p:nvPr/>
        </p:nvCxnSpPr>
        <p:spPr>
          <a:xfrm>
            <a:off x="4620385" y="1237149"/>
            <a:ext cx="78065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9" name="文本框 38">
            <a:extLst>
              <a:ext uri="{FF2B5EF4-FFF2-40B4-BE49-F238E27FC236}">
                <a16:creationId xmlns:a16="http://schemas.microsoft.com/office/drawing/2014/main" id="{05523481-CD4F-9E4C-9284-ECA6373B1306}"/>
              </a:ext>
            </a:extLst>
          </p:cNvPr>
          <p:cNvSpPr txBox="1"/>
          <p:nvPr/>
        </p:nvSpPr>
        <p:spPr>
          <a:xfrm>
            <a:off x="4745873" y="877983"/>
            <a:ext cx="294953" cy="37959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i="1"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W</a:t>
            </a:r>
            <a:endParaRPr kumimoji="0" lang="zh-CN" altLang="en-US" i="1"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endParaRPr>
          </a:p>
        </p:txBody>
      </p:sp>
      <p:sp>
        <p:nvSpPr>
          <p:cNvPr id="42" name="文本框 41">
            <a:extLst>
              <a:ext uri="{FF2B5EF4-FFF2-40B4-BE49-F238E27FC236}">
                <a16:creationId xmlns:a16="http://schemas.microsoft.com/office/drawing/2014/main" id="{CD80FA31-8A2B-0341-A1B0-00C9827C8E80}"/>
              </a:ext>
            </a:extLst>
          </p:cNvPr>
          <p:cNvSpPr txBox="1"/>
          <p:nvPr/>
        </p:nvSpPr>
        <p:spPr>
          <a:xfrm>
            <a:off x="4337577" y="1278598"/>
            <a:ext cx="269304" cy="37959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i="1"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H</a:t>
            </a:r>
            <a:endParaRPr kumimoji="0" lang="zh-CN" altLang="en-US" i="1"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endParaRPr>
          </a:p>
        </p:txBody>
      </p:sp>
      <p:cxnSp>
        <p:nvCxnSpPr>
          <p:cNvPr id="43" name="直接箭头连接符 42">
            <a:extLst>
              <a:ext uri="{FF2B5EF4-FFF2-40B4-BE49-F238E27FC236}">
                <a16:creationId xmlns:a16="http://schemas.microsoft.com/office/drawing/2014/main" id="{CA2D2632-F7F6-6845-89E9-86D25A63F03C}"/>
              </a:ext>
            </a:extLst>
          </p:cNvPr>
          <p:cNvCxnSpPr>
            <a:cxnSpLocks/>
          </p:cNvCxnSpPr>
          <p:nvPr/>
        </p:nvCxnSpPr>
        <p:spPr>
          <a:xfrm>
            <a:off x="4620385" y="1257574"/>
            <a:ext cx="123118" cy="2387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E3CB9753-C9A0-2744-806E-4573E99A902F}"/>
              </a:ext>
            </a:extLst>
          </p:cNvPr>
          <p:cNvSpPr txBox="1"/>
          <p:nvPr/>
        </p:nvSpPr>
        <p:spPr>
          <a:xfrm>
            <a:off x="4681944" y="1172105"/>
            <a:ext cx="230832" cy="37959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i="1" dirty="0">
                <a:solidFill>
                  <a:srgbClr val="000000"/>
                </a:solidFill>
                <a:latin typeface="Times New Roman" panose="02020603050405020304" pitchFamily="18" charset="0"/>
                <a:ea typeface="Helvetica Neue" panose="02000503000000020004"/>
                <a:cs typeface="Times New Roman" panose="02020603050405020304" pitchFamily="18" charset="0"/>
                <a:sym typeface="Helvetica Neue" panose="02000503000000020004"/>
              </a:rPr>
              <a:t>T</a:t>
            </a:r>
            <a:endParaRPr kumimoji="0" lang="zh-CN" altLang="en-US" i="1"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endParaRPr>
          </a:p>
        </p:txBody>
      </p:sp>
      <p:sp>
        <p:nvSpPr>
          <p:cNvPr id="45" name="文本框 44">
            <a:extLst>
              <a:ext uri="{FF2B5EF4-FFF2-40B4-BE49-F238E27FC236}">
                <a16:creationId xmlns:a16="http://schemas.microsoft.com/office/drawing/2014/main" id="{74616A76-9375-3E4D-B0F7-A3D92F95A728}"/>
              </a:ext>
            </a:extLst>
          </p:cNvPr>
          <p:cNvSpPr txBox="1"/>
          <p:nvPr/>
        </p:nvSpPr>
        <p:spPr>
          <a:xfrm>
            <a:off x="6929419" y="1419949"/>
            <a:ext cx="2377575" cy="656590"/>
          </a:xfrm>
          <a:prstGeom prst="rect">
            <a:avLst/>
          </a:prstGeom>
          <a:noFill/>
          <a:ln w="28575" cap="flat">
            <a:solidFill>
              <a:schemeClr val="tx1"/>
            </a:solid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Multi-spatial/temporal dependencies</a:t>
            </a:r>
            <a:endParaRPr kumimoji="0" lang="zh-CN" altLang="en-US"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endParaRPr>
          </a:p>
        </p:txBody>
      </p:sp>
      <p:pic>
        <p:nvPicPr>
          <p:cNvPr id="54" name="图片 53">
            <a:extLst>
              <a:ext uri="{FF2B5EF4-FFF2-40B4-BE49-F238E27FC236}">
                <a16:creationId xmlns:a16="http://schemas.microsoft.com/office/drawing/2014/main" id="{91177E72-C896-104E-A1B0-0147EA355CBF}"/>
              </a:ext>
            </a:extLst>
          </p:cNvPr>
          <p:cNvPicPr>
            <a:picLocks noChangeAspect="1"/>
          </p:cNvPicPr>
          <p:nvPr/>
        </p:nvPicPr>
        <p:blipFill rotWithShape="1">
          <a:blip r:embed="rId7"/>
          <a:srcRect r="54357"/>
          <a:stretch/>
        </p:blipFill>
        <p:spPr>
          <a:xfrm>
            <a:off x="5593360" y="3778146"/>
            <a:ext cx="1782838" cy="1078572"/>
          </a:xfrm>
          <a:prstGeom prst="rect">
            <a:avLst/>
          </a:prstGeom>
        </p:spPr>
      </p:pic>
      <p:sp>
        <p:nvSpPr>
          <p:cNvPr id="50" name="文本框 49">
            <a:extLst>
              <a:ext uri="{FF2B5EF4-FFF2-40B4-BE49-F238E27FC236}">
                <a16:creationId xmlns:a16="http://schemas.microsoft.com/office/drawing/2014/main" id="{A4C2067A-1C5E-8E4F-9428-82BCEAC5B9C5}"/>
              </a:ext>
            </a:extLst>
          </p:cNvPr>
          <p:cNvSpPr txBox="1"/>
          <p:nvPr/>
        </p:nvSpPr>
        <p:spPr>
          <a:xfrm>
            <a:off x="5590193" y="4944995"/>
            <a:ext cx="1872307" cy="37959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3D</a:t>
            </a:r>
            <a:r>
              <a:rPr kumimoji="0" lang="zh-CN" altLang="en-US"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 </a:t>
            </a:r>
            <a:r>
              <a:rPr kumimoji="0" lang="en-US" altLang="zh-CN"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convolution [1]</a:t>
            </a:r>
            <a:endParaRPr kumimoji="0" lang="zh-CN" altLang="en-US"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endParaRPr>
          </a:p>
        </p:txBody>
      </p:sp>
      <p:sp>
        <p:nvSpPr>
          <p:cNvPr id="64" name="文本框 63">
            <a:extLst>
              <a:ext uri="{FF2B5EF4-FFF2-40B4-BE49-F238E27FC236}">
                <a16:creationId xmlns:a16="http://schemas.microsoft.com/office/drawing/2014/main" id="{6308DBA7-3C4A-AA41-8589-393345D0DF2D}"/>
              </a:ext>
            </a:extLst>
          </p:cNvPr>
          <p:cNvSpPr txBox="1"/>
          <p:nvPr/>
        </p:nvSpPr>
        <p:spPr>
          <a:xfrm>
            <a:off x="8492311" y="4944995"/>
            <a:ext cx="1646605"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Global view [2]</a:t>
            </a:r>
            <a:endParaRPr kumimoji="1" lang="zh-CN" altLang="en-US" dirty="0">
              <a:latin typeface="Times New Roman" panose="02020603050405020304" pitchFamily="18" charset="0"/>
              <a:cs typeface="Times New Roman" panose="02020603050405020304" pitchFamily="18" charset="0"/>
            </a:endParaRPr>
          </a:p>
        </p:txBody>
      </p:sp>
      <p:sp>
        <p:nvSpPr>
          <p:cNvPr id="74" name="右大括号 73">
            <a:extLst>
              <a:ext uri="{FF2B5EF4-FFF2-40B4-BE49-F238E27FC236}">
                <a16:creationId xmlns:a16="http://schemas.microsoft.com/office/drawing/2014/main" id="{EA8DE08C-BA38-4A4C-8EE2-FECE71DF93D5}"/>
              </a:ext>
            </a:extLst>
          </p:cNvPr>
          <p:cNvSpPr/>
          <p:nvPr/>
        </p:nvSpPr>
        <p:spPr>
          <a:xfrm>
            <a:off x="9359269" y="1348437"/>
            <a:ext cx="391886" cy="1533523"/>
          </a:xfrm>
          <a:prstGeom prst="rightBrac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77" name="矩形 76">
            <a:extLst>
              <a:ext uri="{FF2B5EF4-FFF2-40B4-BE49-F238E27FC236}">
                <a16:creationId xmlns:a16="http://schemas.microsoft.com/office/drawing/2014/main" id="{F41F0CBB-2ECC-0449-8E25-FB89095F6CF5}"/>
              </a:ext>
            </a:extLst>
          </p:cNvPr>
          <p:cNvSpPr/>
          <p:nvPr/>
        </p:nvSpPr>
        <p:spPr>
          <a:xfrm>
            <a:off x="9835263" y="1819431"/>
            <a:ext cx="1782835" cy="62486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Times New Roman" panose="02020603050405020304" pitchFamily="18" charset="0"/>
                <a:cs typeface="Times New Roman" panose="02020603050405020304" pitchFamily="18" charset="0"/>
              </a:rPr>
              <a:t>Inefficiency of video model</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75" name="文本框 74">
            <a:extLst>
              <a:ext uri="{FF2B5EF4-FFF2-40B4-BE49-F238E27FC236}">
                <a16:creationId xmlns:a16="http://schemas.microsoft.com/office/drawing/2014/main" id="{2B7F769A-326C-2D4F-AEE8-0A92F1E6E8CE}"/>
              </a:ext>
            </a:extLst>
          </p:cNvPr>
          <p:cNvSpPr txBox="1"/>
          <p:nvPr/>
        </p:nvSpPr>
        <p:spPr>
          <a:xfrm>
            <a:off x="937677" y="609438"/>
            <a:ext cx="2753318" cy="41036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sz="2000" dirty="0">
                <a:solidFill>
                  <a:srgbClr val="000000"/>
                </a:solidFill>
                <a:latin typeface="Times New Roman" panose="02020603050405020304" pitchFamily="18" charset="0"/>
                <a:ea typeface="Helvetica Neue" panose="02000503000000020004"/>
                <a:cs typeface="Times New Roman" panose="02020603050405020304" pitchFamily="18" charset="0"/>
                <a:sym typeface="Helvetica Neue" panose="02000503000000020004"/>
              </a:rPr>
              <a:t>-Widely used dependency</a:t>
            </a:r>
            <a:endParaRPr kumimoji="0" lang="zh-CN" altLang="en-US" sz="2000"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endParaRPr>
          </a:p>
        </p:txBody>
      </p:sp>
      <p:sp>
        <p:nvSpPr>
          <p:cNvPr id="79" name="文本框 78">
            <a:extLst>
              <a:ext uri="{FF2B5EF4-FFF2-40B4-BE49-F238E27FC236}">
                <a16:creationId xmlns:a16="http://schemas.microsoft.com/office/drawing/2014/main" id="{800EF48C-7DF2-3E4A-9AFD-00E1BE0C4117}"/>
              </a:ext>
            </a:extLst>
          </p:cNvPr>
          <p:cNvSpPr txBox="1"/>
          <p:nvPr/>
        </p:nvSpPr>
        <p:spPr>
          <a:xfrm>
            <a:off x="4405749" y="616590"/>
            <a:ext cx="5472845" cy="41036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sz="2000" dirty="0">
                <a:solidFill>
                  <a:srgbClr val="000000"/>
                </a:solidFill>
                <a:latin typeface="Times New Roman" panose="02020603050405020304" pitchFamily="18" charset="0"/>
                <a:ea typeface="Helvetica Neue" panose="02000503000000020004"/>
                <a:cs typeface="Times New Roman" panose="02020603050405020304" pitchFamily="18" charset="0"/>
                <a:sym typeface="Helvetica Neue" panose="02000503000000020004"/>
              </a:rPr>
              <a:t>-Difficulty of dependency modeling for video media</a:t>
            </a:r>
            <a:endParaRPr kumimoji="0" lang="zh-CN" altLang="en-US" sz="2000"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endParaRPr>
          </a:p>
        </p:txBody>
      </p:sp>
      <p:cxnSp>
        <p:nvCxnSpPr>
          <p:cNvPr id="81" name="直线箭头连接符 80">
            <a:extLst>
              <a:ext uri="{FF2B5EF4-FFF2-40B4-BE49-F238E27FC236}">
                <a16:creationId xmlns:a16="http://schemas.microsoft.com/office/drawing/2014/main" id="{59AFA8DF-A143-C348-AC42-E049EDF65798}"/>
              </a:ext>
            </a:extLst>
          </p:cNvPr>
          <p:cNvCxnSpPr>
            <a:cxnSpLocks/>
          </p:cNvCxnSpPr>
          <p:nvPr/>
        </p:nvCxnSpPr>
        <p:spPr>
          <a:xfrm>
            <a:off x="4606881" y="3277323"/>
            <a:ext cx="6895178" cy="0"/>
          </a:xfrm>
          <a:prstGeom prst="straightConnector1">
            <a:avLst/>
          </a:prstGeom>
          <a:ln w="22225">
            <a:prstDash val="dash"/>
            <a:tailEnd type="none"/>
          </a:ln>
        </p:spPr>
        <p:style>
          <a:lnRef idx="1">
            <a:schemeClr val="dk1"/>
          </a:lnRef>
          <a:fillRef idx="0">
            <a:schemeClr val="dk1"/>
          </a:fillRef>
          <a:effectRef idx="0">
            <a:schemeClr val="dk1"/>
          </a:effectRef>
          <a:fontRef idx="minor">
            <a:schemeClr val="tx1"/>
          </a:fontRef>
        </p:style>
      </p:cxnSp>
      <p:sp>
        <p:nvSpPr>
          <p:cNvPr id="87" name="文本框 86">
            <a:extLst>
              <a:ext uri="{FF2B5EF4-FFF2-40B4-BE49-F238E27FC236}">
                <a16:creationId xmlns:a16="http://schemas.microsoft.com/office/drawing/2014/main" id="{CD674E64-1F1B-2446-B09E-078090D71D23}"/>
              </a:ext>
            </a:extLst>
          </p:cNvPr>
          <p:cNvSpPr txBox="1"/>
          <p:nvPr/>
        </p:nvSpPr>
        <p:spPr>
          <a:xfrm>
            <a:off x="6939640" y="2203723"/>
            <a:ext cx="2377575" cy="656590"/>
          </a:xfrm>
          <a:prstGeom prst="rect">
            <a:avLst/>
          </a:prstGeom>
          <a:noFill/>
          <a:ln w="28575" cap="flat">
            <a:solidFill>
              <a:schemeClr val="tx1"/>
            </a:solid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r>
              <a:rPr lang="en" altLang="zh-CN" dirty="0">
                <a:latin typeface="LinLibertineT"/>
              </a:rPr>
              <a:t>High computational burden, hard to train </a:t>
            </a:r>
            <a:endParaRPr lang="en" altLang="zh-CN" dirty="0"/>
          </a:p>
        </p:txBody>
      </p:sp>
      <p:sp>
        <p:nvSpPr>
          <p:cNvPr id="85" name="矩形 84">
            <a:extLst>
              <a:ext uri="{FF2B5EF4-FFF2-40B4-BE49-F238E27FC236}">
                <a16:creationId xmlns:a16="http://schemas.microsoft.com/office/drawing/2014/main" id="{CAE25E1E-6325-CB45-B5D5-667DADC3990F}"/>
              </a:ext>
            </a:extLst>
          </p:cNvPr>
          <p:cNvSpPr/>
          <p:nvPr/>
        </p:nvSpPr>
        <p:spPr>
          <a:xfrm>
            <a:off x="7077851" y="5882003"/>
            <a:ext cx="6096000" cy="461665"/>
          </a:xfrm>
          <a:prstGeom prst="rect">
            <a:avLst/>
          </a:prstGeom>
        </p:spPr>
        <p:txBody>
          <a:bodyPr>
            <a:spAutoFit/>
          </a:bodyPr>
          <a:lstStyle/>
          <a:p>
            <a:pPr defTabSz="825500" hangingPunct="0"/>
            <a:r>
              <a:rPr lang="en" altLang="zh-CN" sz="1200" dirty="0">
                <a:effectLst/>
                <a:latin typeface="Times New Roman" panose="02020603050405020304" pitchFamily="18" charset="0"/>
                <a:cs typeface="Times New Roman" panose="02020603050405020304" pitchFamily="18" charset="0"/>
              </a:rPr>
              <a:t>[1] Du Tran, Lubomir Bourdev, Rob Fergus, LorenzoTorresani</a:t>
            </a:r>
            <a:r>
              <a:rPr lang="en-US" altLang="zh-CN" sz="1200" b="0" dirty="0">
                <a:solidFill>
                  <a:schemeClr val="tx1"/>
                </a:solidFill>
                <a:latin typeface="Times New Roman" panose="02020603050405020304" charset="0"/>
                <a:cs typeface="Times New Roman" panose="02020603050405020304" charset="0"/>
                <a:sym typeface="+mn-ea"/>
              </a:rPr>
              <a:t>, et al. </a:t>
            </a:r>
          </a:p>
          <a:p>
            <a:r>
              <a:rPr lang="en" altLang="zh-CN" sz="1200" dirty="0">
                <a:latin typeface="Times New Roman" panose="02020603050405020304" pitchFamily="18" charset="0"/>
                <a:cs typeface="Times New Roman" panose="02020603050405020304" pitchFamily="18" charset="0"/>
              </a:rPr>
              <a:t>      </a:t>
            </a:r>
            <a:r>
              <a:rPr lang="en" altLang="zh-CN" sz="1200" dirty="0">
                <a:effectLst/>
                <a:latin typeface="Times New Roman" panose="02020603050405020304" pitchFamily="18" charset="0"/>
                <a:cs typeface="Times New Roman" panose="02020603050405020304" pitchFamily="18" charset="0"/>
              </a:rPr>
              <a:t>“Learning spatiotemporal features with 3d convolutional networks”. ICCV</a:t>
            </a:r>
            <a:endParaRPr lang="en" altLang="zh-CN" sz="3600" dirty="0">
              <a:latin typeface="Times New Roman" panose="02020603050405020304" pitchFamily="18" charset="0"/>
              <a:cs typeface="Times New Roman" panose="02020603050405020304" pitchFamily="18" charset="0"/>
            </a:endParaRPr>
          </a:p>
        </p:txBody>
      </p:sp>
      <p:sp>
        <p:nvSpPr>
          <p:cNvPr id="89" name="矩形 88">
            <a:extLst>
              <a:ext uri="{FF2B5EF4-FFF2-40B4-BE49-F238E27FC236}">
                <a16:creationId xmlns:a16="http://schemas.microsoft.com/office/drawing/2014/main" id="{9274800A-93DE-0E4C-8B14-FC9C5FFFAC1B}"/>
              </a:ext>
            </a:extLst>
          </p:cNvPr>
          <p:cNvSpPr/>
          <p:nvPr/>
        </p:nvSpPr>
        <p:spPr>
          <a:xfrm>
            <a:off x="7090916" y="6322487"/>
            <a:ext cx="6096000" cy="461665"/>
          </a:xfrm>
          <a:prstGeom prst="rect">
            <a:avLst/>
          </a:prstGeom>
        </p:spPr>
        <p:txBody>
          <a:bodyPr>
            <a:spAutoFit/>
          </a:bodyPr>
          <a:lstStyle/>
          <a:p>
            <a:r>
              <a:rPr lang="en" altLang="zh-CN" sz="1200" dirty="0">
                <a:effectLst/>
                <a:latin typeface="Times New Roman" panose="02020603050405020304" pitchFamily="18" charset="0"/>
                <a:cs typeface="Times New Roman" panose="02020603050405020304" pitchFamily="18" charset="0"/>
              </a:rPr>
              <a:t>[2] </a:t>
            </a:r>
            <a:r>
              <a:rPr lang="en" altLang="zh-CN" sz="1200" dirty="0">
                <a:latin typeface="Times New Roman" panose="02020603050405020304" pitchFamily="18" charset="0"/>
                <a:cs typeface="Times New Roman" panose="02020603050405020304" pitchFamily="18" charset="0"/>
              </a:rPr>
              <a:t>Xiaolong Wang, Ross Girshick, Abhinav Gupta, and KaimingHe </a:t>
            </a:r>
          </a:p>
          <a:p>
            <a:r>
              <a:rPr lang="en" altLang="zh-CN" sz="1200" dirty="0">
                <a:latin typeface="Times New Roman" panose="02020603050405020304" pitchFamily="18" charset="0"/>
                <a:cs typeface="Times New Roman" panose="02020603050405020304" pitchFamily="18" charset="0"/>
              </a:rPr>
              <a:t>      “Non-local neural networks.” CVPR</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ew 3D convolutional operator (1/2)"/>
          <p:cNvSpPr txBox="1"/>
          <p:nvPr/>
        </p:nvSpPr>
        <p:spPr>
          <a:xfrm>
            <a:off x="83503" y="116523"/>
            <a:ext cx="9663430" cy="439103"/>
          </a:xfrm>
          <a:prstGeom prst="rect">
            <a:avLst/>
          </a:prstGeom>
          <a:noFill/>
          <a:ln w="12700" cap="flat">
            <a:noFill/>
            <a:miter lim="400000"/>
          </a:ln>
          <a:effectLst/>
        </p:spPr>
        <p:txBody>
          <a:bodyPr wrap="square" lIns="25400" tIns="25400" rIns="25400" bIns="25400" numCol="1" anchor="ctr">
            <a:noAutofit/>
          </a:bodyPr>
          <a:lstStyle/>
          <a:p>
            <a:pPr marL="0" lvl="7" indent="800100" algn="just" defTabSz="412750" hangingPunct="0">
              <a:defRPr sz="4000" b="0" i="1">
                <a:latin typeface="Times New Roman" panose="02020603050405020304"/>
                <a:ea typeface="Times New Roman" panose="02020603050405020304"/>
                <a:cs typeface="Times New Roman" panose="02020603050405020304"/>
                <a:sym typeface="Times New Roman" panose="02020603050405020304"/>
              </a:defRPr>
            </a:pPr>
            <a:r>
              <a:rPr lang="en-US" sz="2400" kern="0" dirty="0">
                <a:solidFill>
                  <a:srgbClr val="000000"/>
                </a:solidFill>
                <a:latin typeface="Times New Roman" panose="02020603050405020304"/>
                <a:cs typeface="Times New Roman" panose="02020603050405020304"/>
                <a:sym typeface="Times New Roman" panose="02020603050405020304"/>
              </a:rPr>
              <a:t>2. </a:t>
            </a:r>
            <a:r>
              <a:rPr lang="en-US" altLang="zh-CN" sz="2400" dirty="0"/>
              <a:t>Selective Dependency Aggregation for Action Classification</a:t>
            </a:r>
          </a:p>
        </p:txBody>
      </p:sp>
      <p:cxnSp>
        <p:nvCxnSpPr>
          <p:cNvPr id="2" name="直接连接符 1"/>
          <p:cNvCxnSpPr/>
          <p:nvPr/>
        </p:nvCxnSpPr>
        <p:spPr>
          <a:xfrm>
            <a:off x="407353" y="584518"/>
            <a:ext cx="11125200" cy="318"/>
          </a:xfrm>
          <a:prstGeom prst="lin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cxnSp>
      <p:sp>
        <p:nvSpPr>
          <p:cNvPr id="3" name="矩形 2">
            <a:extLst>
              <a:ext uri="{FF2B5EF4-FFF2-40B4-BE49-F238E27FC236}">
                <a16:creationId xmlns:a16="http://schemas.microsoft.com/office/drawing/2014/main" id="{70B6148E-84E6-1941-AE5F-8F003A4F9463}"/>
              </a:ext>
            </a:extLst>
          </p:cNvPr>
          <p:cNvSpPr/>
          <p:nvPr/>
        </p:nvSpPr>
        <p:spPr>
          <a:xfrm>
            <a:off x="1003300" y="613728"/>
            <a:ext cx="6096000" cy="400110"/>
          </a:xfrm>
          <a:prstGeom prst="rect">
            <a:avLst/>
          </a:prstGeom>
        </p:spPr>
        <p:txBody>
          <a:bodyPr>
            <a:spAutoFit/>
          </a:bodyPr>
          <a:lstStyle/>
          <a:p>
            <a:pPr lvl="0">
              <a:defRPr sz="4500" b="0">
                <a:latin typeface="Times New Roman" panose="02020603050405020304"/>
                <a:ea typeface="Times New Roman" panose="02020603050405020304"/>
                <a:cs typeface="Times New Roman" panose="02020603050405020304"/>
                <a:sym typeface="Times New Roman" panose="02020603050405020304"/>
              </a:defRPr>
            </a:pPr>
            <a:r>
              <a:rPr lang="en" altLang="zh-CN" sz="2000" i="1" dirty="0">
                <a:solidFill>
                  <a:prstClr val="black"/>
                </a:solidFill>
                <a:latin typeface="Times New Roman" panose="02020603050405020304"/>
                <a:cs typeface="Times New Roman" panose="02020603050405020304"/>
                <a:sym typeface="Times New Roman" panose="02020603050405020304"/>
              </a:rPr>
              <a:t>2.1. Plug-and-play framework</a:t>
            </a:r>
          </a:p>
        </p:txBody>
      </p:sp>
      <p:pic>
        <p:nvPicPr>
          <p:cNvPr id="38" name="图片 37">
            <a:extLst>
              <a:ext uri="{FF2B5EF4-FFF2-40B4-BE49-F238E27FC236}">
                <a16:creationId xmlns:a16="http://schemas.microsoft.com/office/drawing/2014/main" id="{409F982B-9CAB-9140-9F57-6C527E355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081" y="1013838"/>
            <a:ext cx="5728734" cy="5699848"/>
          </a:xfrm>
          <a:prstGeom prst="rect">
            <a:avLst/>
          </a:prstGeom>
        </p:spPr>
      </p:pic>
      <p:sp>
        <p:nvSpPr>
          <p:cNvPr id="40" name="矩形 39">
            <a:extLst>
              <a:ext uri="{FF2B5EF4-FFF2-40B4-BE49-F238E27FC236}">
                <a16:creationId xmlns:a16="http://schemas.microsoft.com/office/drawing/2014/main" id="{6A14D903-3EEB-174B-863E-C0B966E1FF43}"/>
              </a:ext>
            </a:extLst>
          </p:cNvPr>
          <p:cNvSpPr/>
          <p:nvPr/>
        </p:nvSpPr>
        <p:spPr>
          <a:xfrm>
            <a:off x="3187698" y="3098799"/>
            <a:ext cx="1206502" cy="5461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id="{6D924C56-1F50-CE46-88A8-6664E4BBCF61}"/>
              </a:ext>
            </a:extLst>
          </p:cNvPr>
          <p:cNvSpPr txBox="1"/>
          <p:nvPr/>
        </p:nvSpPr>
        <p:spPr>
          <a:xfrm>
            <a:off x="1200539" y="3187183"/>
            <a:ext cx="1486304" cy="369332"/>
          </a:xfrm>
          <a:prstGeom prst="rect">
            <a:avLst/>
          </a:prstGeom>
          <a:noFill/>
          <a:ln w="22225">
            <a:solidFill>
              <a:srgbClr val="4F81BD"/>
            </a:solidFill>
          </a:ln>
        </p:spPr>
        <p:txBody>
          <a:bodyPr wrap="none" rtlCol="0">
            <a:spAutoFit/>
          </a:bodyPr>
          <a:lstStyle/>
          <a:p>
            <a:pPr marL="0" marR="0" lvl="0" indent="0" defTabSz="2133440" eaLnBrk="1" fontAlgn="auto" latinLnBrk="0" hangingPunct="1">
              <a:lnSpc>
                <a:spcPct val="100000"/>
              </a:lnSpc>
              <a:spcBef>
                <a:spcPts val="0"/>
              </a:spcBef>
              <a:spcAft>
                <a:spcPts val="0"/>
              </a:spcAft>
              <a:buClrTx/>
              <a:buSzTx/>
              <a:buFontTx/>
              <a:buNone/>
              <a:tabLst/>
              <a:defRPr/>
            </a:pPr>
            <a:r>
              <a:rPr kumimoji="1"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Easily plug-in</a:t>
            </a:r>
            <a:endParaRPr kumimoji="1"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0" name="直线箭头连接符 99">
            <a:extLst>
              <a:ext uri="{FF2B5EF4-FFF2-40B4-BE49-F238E27FC236}">
                <a16:creationId xmlns:a16="http://schemas.microsoft.com/office/drawing/2014/main" id="{78E43322-2C48-9E4F-9FAB-09436798BCF5}"/>
              </a:ext>
            </a:extLst>
          </p:cNvPr>
          <p:cNvCxnSpPr>
            <a:cxnSpLocks/>
            <a:stCxn id="99" idx="3"/>
            <a:endCxn id="40" idx="1"/>
          </p:cNvCxnSpPr>
          <p:nvPr/>
        </p:nvCxnSpPr>
        <p:spPr>
          <a:xfrm>
            <a:off x="2686843" y="3371849"/>
            <a:ext cx="500855" cy="1"/>
          </a:xfrm>
          <a:prstGeom prst="straightConnector1">
            <a:avLst/>
          </a:prstGeom>
          <a:noFill/>
          <a:ln w="22225" cap="flat" cmpd="sng" algn="ctr">
            <a:solidFill>
              <a:srgbClr val="4F81BD"/>
            </a:solidFill>
            <a:prstDash val="solid"/>
            <a:tailEnd type="arrow" w="lg" len="lg"/>
          </a:ln>
          <a:effectLst>
            <a:outerShdw blurRad="40000" dist="20000" dir="5400000" rotWithShape="0">
              <a:srgbClr val="000000">
                <a:alpha val="38000"/>
              </a:srgbClr>
            </a:outerShdw>
          </a:effectLst>
        </p:spPr>
      </p:cxnSp>
      <p:sp>
        <p:nvSpPr>
          <p:cNvPr id="101" name="文本框 100">
            <a:extLst>
              <a:ext uri="{FF2B5EF4-FFF2-40B4-BE49-F238E27FC236}">
                <a16:creationId xmlns:a16="http://schemas.microsoft.com/office/drawing/2014/main" id="{A7A91BDF-656B-0748-B653-5A152CA77BB2}"/>
              </a:ext>
            </a:extLst>
          </p:cNvPr>
          <p:cNvSpPr txBox="1"/>
          <p:nvPr/>
        </p:nvSpPr>
        <p:spPr>
          <a:xfrm>
            <a:off x="8558362" y="1146008"/>
            <a:ext cx="1935234" cy="369332"/>
          </a:xfrm>
          <a:prstGeom prst="rect">
            <a:avLst/>
          </a:prstGeom>
          <a:noFill/>
          <a:ln w="22225">
            <a:solidFill>
              <a:srgbClr val="4F81BD"/>
            </a:solidFill>
          </a:ln>
        </p:spPr>
        <p:txBody>
          <a:bodyPr wrap="square" rtlCol="0">
            <a:spAutoFit/>
          </a:bodyPr>
          <a:lstStyle/>
          <a:p>
            <a:pPr marL="0" marR="0" lvl="0" indent="0" defTabSz="2133440" eaLnBrk="1" fontAlgn="auto" latinLnBrk="0" hangingPunct="1">
              <a:lnSpc>
                <a:spcPct val="100000"/>
              </a:lnSpc>
              <a:spcBef>
                <a:spcPts val="0"/>
              </a:spcBef>
              <a:spcAft>
                <a:spcPts val="0"/>
              </a:spcAft>
              <a:buClrTx/>
              <a:buSzTx/>
              <a:buFontTx/>
              <a:buNone/>
              <a:tabLst/>
              <a:defRPr/>
            </a:pPr>
            <a:r>
              <a:rPr kumimoji="1"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Channel reduction</a:t>
            </a:r>
            <a:endParaRPr kumimoji="1"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2" name="直线箭头连接符 101">
            <a:extLst>
              <a:ext uri="{FF2B5EF4-FFF2-40B4-BE49-F238E27FC236}">
                <a16:creationId xmlns:a16="http://schemas.microsoft.com/office/drawing/2014/main" id="{C78FFE87-E350-C048-8868-FA1107B4E4BC}"/>
              </a:ext>
            </a:extLst>
          </p:cNvPr>
          <p:cNvCxnSpPr>
            <a:cxnSpLocks/>
          </p:cNvCxnSpPr>
          <p:nvPr/>
        </p:nvCxnSpPr>
        <p:spPr>
          <a:xfrm flipH="1">
            <a:off x="7504201" y="1366687"/>
            <a:ext cx="1007503" cy="410792"/>
          </a:xfrm>
          <a:prstGeom prst="straightConnector1">
            <a:avLst/>
          </a:prstGeom>
          <a:noFill/>
          <a:ln w="22225" cap="flat" cmpd="sng" algn="ctr">
            <a:solidFill>
              <a:srgbClr val="4F81BD"/>
            </a:solidFill>
            <a:prstDash val="solid"/>
            <a:tailEnd type="arrow" w="lg" len="lg"/>
          </a:ln>
          <a:effectLst>
            <a:outerShdw blurRad="40000" dist="20000" dir="5400000" rotWithShape="0">
              <a:srgbClr val="000000">
                <a:alpha val="38000"/>
              </a:srgbClr>
            </a:outerShdw>
          </a:effectLst>
        </p:spPr>
      </p:cxnSp>
      <p:sp>
        <p:nvSpPr>
          <p:cNvPr id="103" name="文本框 102">
            <a:extLst>
              <a:ext uri="{FF2B5EF4-FFF2-40B4-BE49-F238E27FC236}">
                <a16:creationId xmlns:a16="http://schemas.microsoft.com/office/drawing/2014/main" id="{2DDFE235-DC18-7D41-B3EE-CD68021E730F}"/>
              </a:ext>
            </a:extLst>
          </p:cNvPr>
          <p:cNvSpPr txBox="1"/>
          <p:nvPr/>
        </p:nvSpPr>
        <p:spPr>
          <a:xfrm>
            <a:off x="8916432" y="2910184"/>
            <a:ext cx="1923018" cy="646331"/>
          </a:xfrm>
          <a:prstGeom prst="rect">
            <a:avLst/>
          </a:prstGeom>
          <a:noFill/>
          <a:ln w="22225">
            <a:solidFill>
              <a:srgbClr val="4F81BD"/>
            </a:solidFill>
          </a:ln>
        </p:spPr>
        <p:txBody>
          <a:bodyPr wrap="square" rtlCol="0">
            <a:spAutoFit/>
          </a:bodyPr>
          <a:lstStyle/>
          <a:p>
            <a:pPr marL="0" marR="0" lvl="0" indent="0" defTabSz="2133440" eaLnBrk="1" fontAlgn="auto" latinLnBrk="0" hangingPunct="1">
              <a:lnSpc>
                <a:spcPct val="100000"/>
              </a:lnSpc>
              <a:spcBef>
                <a:spcPts val="0"/>
              </a:spcBef>
              <a:spcAft>
                <a:spcPts val="0"/>
              </a:spcAft>
              <a:buClrTx/>
              <a:buSzTx/>
              <a:buFontTx/>
              <a:buNone/>
              <a:tabLst/>
              <a:defRPr/>
            </a:pPr>
            <a:r>
              <a:rPr kumimoji="1"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Multi-dependency</a:t>
            </a:r>
          </a:p>
          <a:p>
            <a:pPr marL="0" marR="0" lvl="0" indent="0" defTabSz="2133440" eaLnBrk="1" fontAlgn="auto" latinLnBrk="0" hangingPunct="1">
              <a:lnSpc>
                <a:spcPct val="100000"/>
              </a:lnSpc>
              <a:spcBef>
                <a:spcPts val="0"/>
              </a:spcBef>
              <a:spcAft>
                <a:spcPts val="0"/>
              </a:spcAft>
              <a:buClrTx/>
              <a:buSzTx/>
              <a:buFontTx/>
              <a:buNone/>
              <a:tabLst/>
              <a:defRPr/>
            </a:pPr>
            <a:r>
              <a:rPr kumimoji="1"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modeling</a:t>
            </a:r>
            <a:endParaRPr kumimoji="1"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4" name="直线箭头连接符 103">
            <a:extLst>
              <a:ext uri="{FF2B5EF4-FFF2-40B4-BE49-F238E27FC236}">
                <a16:creationId xmlns:a16="http://schemas.microsoft.com/office/drawing/2014/main" id="{2FE36C6A-C2C5-6347-AAA2-31C54221A136}"/>
              </a:ext>
            </a:extLst>
          </p:cNvPr>
          <p:cNvCxnSpPr>
            <a:cxnSpLocks/>
            <a:stCxn id="103" idx="1"/>
          </p:cNvCxnSpPr>
          <p:nvPr/>
        </p:nvCxnSpPr>
        <p:spPr>
          <a:xfrm flipH="1">
            <a:off x="8511704" y="3233350"/>
            <a:ext cx="404728" cy="195650"/>
          </a:xfrm>
          <a:prstGeom prst="straightConnector1">
            <a:avLst/>
          </a:prstGeom>
          <a:noFill/>
          <a:ln w="22225" cap="flat" cmpd="sng" algn="ctr">
            <a:solidFill>
              <a:srgbClr val="4F81BD"/>
            </a:solidFill>
            <a:prstDash val="solid"/>
            <a:tailEnd type="arrow" w="lg" len="lg"/>
          </a:ln>
          <a:effectLst>
            <a:outerShdw blurRad="40000" dist="20000" dir="5400000" rotWithShape="0">
              <a:srgbClr val="000000">
                <a:alpha val="38000"/>
              </a:srgbClr>
            </a:outerShdw>
          </a:effectLst>
        </p:spPr>
      </p:cxnSp>
      <p:sp>
        <p:nvSpPr>
          <p:cNvPr id="105" name="文本框 104">
            <a:extLst>
              <a:ext uri="{FF2B5EF4-FFF2-40B4-BE49-F238E27FC236}">
                <a16:creationId xmlns:a16="http://schemas.microsoft.com/office/drawing/2014/main" id="{E9223013-F742-0C48-9F4D-7E997C41DFD9}"/>
              </a:ext>
            </a:extLst>
          </p:cNvPr>
          <p:cNvSpPr txBox="1"/>
          <p:nvPr/>
        </p:nvSpPr>
        <p:spPr>
          <a:xfrm>
            <a:off x="8927538" y="4766693"/>
            <a:ext cx="2197662" cy="369332"/>
          </a:xfrm>
          <a:prstGeom prst="rect">
            <a:avLst/>
          </a:prstGeom>
          <a:noFill/>
          <a:ln w="22225">
            <a:solidFill>
              <a:srgbClr val="4F81BD"/>
            </a:solidFill>
          </a:ln>
        </p:spPr>
        <p:txBody>
          <a:bodyPr wrap="square" rtlCol="0">
            <a:spAutoFit/>
          </a:bodyPr>
          <a:lstStyle/>
          <a:p>
            <a:pPr marL="0" marR="0" lvl="0" indent="0" defTabSz="2133440" eaLnBrk="1" fontAlgn="auto" latinLnBrk="0" hangingPunct="1">
              <a:lnSpc>
                <a:spcPct val="100000"/>
              </a:lnSpc>
              <a:spcBef>
                <a:spcPts val="0"/>
              </a:spcBef>
              <a:spcAft>
                <a:spcPts val="0"/>
              </a:spcAft>
              <a:buClrTx/>
              <a:buSzTx/>
              <a:buFontTx/>
              <a:buNone/>
              <a:tabLst/>
              <a:defRPr/>
            </a:pPr>
            <a:r>
              <a:rPr kumimoji="1"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Selective aggregation</a:t>
            </a:r>
            <a:endParaRPr kumimoji="1"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6" name="直线箭头连接符 105">
            <a:extLst>
              <a:ext uri="{FF2B5EF4-FFF2-40B4-BE49-F238E27FC236}">
                <a16:creationId xmlns:a16="http://schemas.microsoft.com/office/drawing/2014/main" id="{2136E9BC-874A-0B43-ABF9-BB64468C63F1}"/>
              </a:ext>
            </a:extLst>
          </p:cNvPr>
          <p:cNvCxnSpPr>
            <a:cxnSpLocks/>
            <a:stCxn id="105" idx="1"/>
          </p:cNvCxnSpPr>
          <p:nvPr/>
        </p:nvCxnSpPr>
        <p:spPr>
          <a:xfrm flipH="1" flipV="1">
            <a:off x="8236202" y="4770949"/>
            <a:ext cx="691336" cy="180410"/>
          </a:xfrm>
          <a:prstGeom prst="straightConnector1">
            <a:avLst/>
          </a:prstGeom>
          <a:noFill/>
          <a:ln w="22225" cap="flat" cmpd="sng" algn="ctr">
            <a:solidFill>
              <a:srgbClr val="4F81BD"/>
            </a:solidFill>
            <a:prstDash val="solid"/>
            <a:tailEnd type="arrow" w="lg" len="lg"/>
          </a:ln>
          <a:effectLst>
            <a:outerShdw blurRad="40000" dist="20000" dir="5400000" rotWithShape="0">
              <a:srgbClr val="000000">
                <a:alpha val="38000"/>
              </a:srgbClr>
            </a:outerShdw>
          </a:effectLst>
        </p:spPr>
      </p:cxnSp>
      <p:sp>
        <p:nvSpPr>
          <p:cNvPr id="107" name="文本框 106">
            <a:extLst>
              <a:ext uri="{FF2B5EF4-FFF2-40B4-BE49-F238E27FC236}">
                <a16:creationId xmlns:a16="http://schemas.microsoft.com/office/drawing/2014/main" id="{998CAD8B-1D3C-C54D-9C1B-3F2620C28DBA}"/>
              </a:ext>
            </a:extLst>
          </p:cNvPr>
          <p:cNvSpPr txBox="1"/>
          <p:nvPr/>
        </p:nvSpPr>
        <p:spPr>
          <a:xfrm>
            <a:off x="8558362" y="5565027"/>
            <a:ext cx="1935234" cy="369332"/>
          </a:xfrm>
          <a:prstGeom prst="rect">
            <a:avLst/>
          </a:prstGeom>
          <a:noFill/>
          <a:ln w="22225">
            <a:solidFill>
              <a:srgbClr val="4F81BD"/>
            </a:solidFill>
          </a:ln>
        </p:spPr>
        <p:txBody>
          <a:bodyPr wrap="square" rtlCol="0">
            <a:spAutoFit/>
          </a:bodyPr>
          <a:lstStyle/>
          <a:p>
            <a:pPr marL="0" marR="0" lvl="0" indent="0" defTabSz="2133440" eaLnBrk="1" fontAlgn="auto" latinLnBrk="0" hangingPunct="1">
              <a:lnSpc>
                <a:spcPct val="100000"/>
              </a:lnSpc>
              <a:spcBef>
                <a:spcPts val="0"/>
              </a:spcBef>
              <a:spcAft>
                <a:spcPts val="0"/>
              </a:spcAft>
              <a:buClrTx/>
              <a:buSzTx/>
              <a:buFontTx/>
              <a:buNone/>
              <a:tabLst/>
              <a:defRPr/>
            </a:pPr>
            <a:r>
              <a:rPr kumimoji="1"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Channel recovery</a:t>
            </a:r>
            <a:endParaRPr kumimoji="1"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8" name="直线箭头连接符 107">
            <a:extLst>
              <a:ext uri="{FF2B5EF4-FFF2-40B4-BE49-F238E27FC236}">
                <a16:creationId xmlns:a16="http://schemas.microsoft.com/office/drawing/2014/main" id="{1C39BC10-3AEC-C24E-8B42-9757B3C9CDBC}"/>
              </a:ext>
            </a:extLst>
          </p:cNvPr>
          <p:cNvCxnSpPr>
            <a:cxnSpLocks/>
            <a:stCxn id="107" idx="1"/>
          </p:cNvCxnSpPr>
          <p:nvPr/>
        </p:nvCxnSpPr>
        <p:spPr>
          <a:xfrm flipH="1" flipV="1">
            <a:off x="7504202" y="5444955"/>
            <a:ext cx="1054160" cy="304738"/>
          </a:xfrm>
          <a:prstGeom prst="straightConnector1">
            <a:avLst/>
          </a:prstGeom>
          <a:noFill/>
          <a:ln w="22225" cap="flat" cmpd="sng" algn="ctr">
            <a:solidFill>
              <a:srgbClr val="4F81BD"/>
            </a:solidFill>
            <a:prstDash val="solid"/>
            <a:tailEnd type="arrow" w="lg" len="lg"/>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18895504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ew 3D convolutional operator (1/2)"/>
          <p:cNvSpPr txBox="1"/>
          <p:nvPr/>
        </p:nvSpPr>
        <p:spPr>
          <a:xfrm>
            <a:off x="83503" y="116523"/>
            <a:ext cx="9663430" cy="439103"/>
          </a:xfrm>
          <a:prstGeom prst="rect">
            <a:avLst/>
          </a:prstGeom>
          <a:noFill/>
          <a:ln w="12700" cap="flat">
            <a:noFill/>
            <a:miter lim="400000"/>
          </a:ln>
          <a:effectLst/>
        </p:spPr>
        <p:txBody>
          <a:bodyPr wrap="square" lIns="25400" tIns="25400" rIns="25400" bIns="25400" numCol="1" anchor="ctr">
            <a:noAutofit/>
          </a:bodyPr>
          <a:lstStyle/>
          <a:p>
            <a:pPr marL="0" lvl="7" indent="800100" algn="just" defTabSz="412750" hangingPunct="0">
              <a:defRPr sz="4000" b="0" i="1">
                <a:latin typeface="Times New Roman" panose="02020603050405020304"/>
                <a:ea typeface="Times New Roman" panose="02020603050405020304"/>
                <a:cs typeface="Times New Roman" panose="02020603050405020304"/>
                <a:sym typeface="Times New Roman" panose="02020603050405020304"/>
              </a:defRPr>
            </a:pPr>
            <a:r>
              <a:rPr lang="en-US" sz="2400" kern="0" dirty="0">
                <a:solidFill>
                  <a:srgbClr val="000000"/>
                </a:solidFill>
                <a:latin typeface="Times New Roman" panose="02020603050405020304"/>
                <a:cs typeface="Times New Roman" panose="02020603050405020304"/>
                <a:sym typeface="Times New Roman" panose="02020603050405020304"/>
              </a:rPr>
              <a:t>2. </a:t>
            </a:r>
            <a:r>
              <a:rPr lang="en-US" altLang="zh-CN" sz="2400" dirty="0"/>
              <a:t>Selective Dependency Aggregation for Action Classification</a:t>
            </a:r>
          </a:p>
        </p:txBody>
      </p:sp>
      <p:cxnSp>
        <p:nvCxnSpPr>
          <p:cNvPr id="2" name="直接连接符 1"/>
          <p:cNvCxnSpPr/>
          <p:nvPr/>
        </p:nvCxnSpPr>
        <p:spPr>
          <a:xfrm>
            <a:off x="407353" y="584518"/>
            <a:ext cx="11125200" cy="318"/>
          </a:xfrm>
          <a:prstGeom prst="lin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cxn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70B6148E-84E6-1941-AE5F-8F003A4F9463}"/>
                  </a:ext>
                </a:extLst>
              </p:cNvPr>
              <p:cNvSpPr/>
              <p:nvPr/>
            </p:nvSpPr>
            <p:spPr>
              <a:xfrm>
                <a:off x="1003299" y="613728"/>
                <a:ext cx="8330703" cy="400110"/>
              </a:xfrm>
              <a:prstGeom prst="rect">
                <a:avLst/>
              </a:prstGeom>
            </p:spPr>
            <p:txBody>
              <a:bodyPr wrap="square">
                <a:spAutoFit/>
              </a:bodyPr>
              <a:lstStyle/>
              <a:p>
                <a:pPr lvl="0">
                  <a:defRPr sz="4500" b="0">
                    <a:latin typeface="Times New Roman" panose="02020603050405020304"/>
                    <a:ea typeface="Times New Roman" panose="02020603050405020304"/>
                    <a:cs typeface="Times New Roman" panose="02020603050405020304"/>
                    <a:sym typeface="Times New Roman" panose="02020603050405020304"/>
                  </a:defRPr>
                </a:pPr>
                <a:r>
                  <a:rPr lang="en" altLang="zh-CN" sz="2000" i="1" dirty="0">
                    <a:solidFill>
                      <a:prstClr val="black"/>
                    </a:solidFill>
                    <a:latin typeface="Times New Roman" panose="02020603050405020304"/>
                    <a:cs typeface="Times New Roman" panose="02020603050405020304"/>
                    <a:sym typeface="Times New Roman" panose="02020603050405020304"/>
                  </a:rPr>
                  <a:t>2.2. </a:t>
                </a:r>
                <a:r>
                  <a:rPr lang="en-US" altLang="zh-CN" sz="2000" i="1" dirty="0"/>
                  <a:t>Multi-dependency Modeling:  feature squeeze</a:t>
                </a:r>
                <a14:m>
                  <m:oMath xmlns:m="http://schemas.openxmlformats.org/officeDocument/2006/math">
                    <m:r>
                      <a:rPr lang="en-US" altLang="zh-CN" sz="2000" i="1">
                        <a:latin typeface="Cambria Math" panose="02040503050406030204" pitchFamily="18" charset="0"/>
                      </a:rPr>
                      <m:t>→</m:t>
                    </m:r>
                  </m:oMath>
                </a14:m>
                <a:r>
                  <a:rPr lang="en" altLang="zh-CN" sz="2000" i="1" dirty="0">
                    <a:solidFill>
                      <a:prstClr val="black"/>
                    </a:solidFill>
                    <a:latin typeface="Times New Roman" panose="02020603050405020304"/>
                    <a:cs typeface="Times New Roman" panose="02020603050405020304"/>
                    <a:sym typeface="Times New Roman" panose="02020603050405020304"/>
                  </a:rPr>
                  <a:t>dependency excitation</a:t>
                </a:r>
              </a:p>
            </p:txBody>
          </p:sp>
        </mc:Choice>
        <mc:Fallback>
          <p:sp>
            <p:nvSpPr>
              <p:cNvPr id="3" name="矩形 2">
                <a:extLst>
                  <a:ext uri="{FF2B5EF4-FFF2-40B4-BE49-F238E27FC236}">
                    <a16:creationId xmlns:a16="http://schemas.microsoft.com/office/drawing/2014/main" id="{70B6148E-84E6-1941-AE5F-8F003A4F9463}"/>
                  </a:ext>
                </a:extLst>
              </p:cNvPr>
              <p:cNvSpPr>
                <a:spLocks noRot="1" noChangeAspect="1" noMove="1" noResize="1" noEditPoints="1" noAdjustHandles="1" noChangeArrowheads="1" noChangeShapeType="1" noTextEdit="1"/>
              </p:cNvSpPr>
              <p:nvPr/>
            </p:nvSpPr>
            <p:spPr>
              <a:xfrm>
                <a:off x="1003299" y="613728"/>
                <a:ext cx="8330703" cy="400110"/>
              </a:xfrm>
              <a:prstGeom prst="rect">
                <a:avLst/>
              </a:prstGeom>
              <a:blipFill>
                <a:blip r:embed="rId3"/>
                <a:stretch>
                  <a:fillRect l="-915" t="-9375" b="-28125"/>
                </a:stretch>
              </a:blipFill>
            </p:spPr>
            <p:txBody>
              <a:bodyPr/>
              <a:lstStyle/>
              <a:p>
                <a:r>
                  <a:rPr lang="zh-CN" altLang="en-US">
                    <a:noFill/>
                  </a:rPr>
                  <a:t> </a:t>
                </a:r>
              </a:p>
            </p:txBody>
          </p:sp>
        </mc:Fallback>
      </mc:AlternateContent>
      <p:sp>
        <p:nvSpPr>
          <p:cNvPr id="15" name="Content Placeholder 15">
            <a:extLst>
              <a:ext uri="{FF2B5EF4-FFF2-40B4-BE49-F238E27FC236}">
                <a16:creationId xmlns:a16="http://schemas.microsoft.com/office/drawing/2014/main" id="{20670AA2-49E0-A044-BC4A-7F9F70FD8209}"/>
              </a:ext>
            </a:extLst>
          </p:cNvPr>
          <p:cNvSpPr txBox="1">
            <a:spLocks/>
          </p:cNvSpPr>
          <p:nvPr/>
        </p:nvSpPr>
        <p:spPr>
          <a:xfrm>
            <a:off x="3974650" y="3743586"/>
            <a:ext cx="4306232" cy="1980165"/>
          </a:xfrm>
          <a:prstGeom prst="rect">
            <a:avLst/>
          </a:prstGeom>
          <a:noFill/>
          <a:ln w="31750">
            <a:solidFill>
              <a:schemeClr val="tx1"/>
            </a:solidFill>
            <a:prstDash val="solid"/>
          </a:ln>
        </p:spPr>
        <p:txBody>
          <a:bodyPr vert="horz" lIns="426689" tIns="213344" rIns="426689" bIns="213344" rtlCol="0" anchor="ctr"/>
          <a:lstStyle>
            <a:defPPr>
              <a:defRPr lang="en-US"/>
            </a:defPPr>
            <a:lvl1pPr marL="0" algn="l" defTabSz="2133440" rtl="0" eaLnBrk="1" latinLnBrk="0" hangingPunct="1">
              <a:defRPr sz="5500" kern="1200">
                <a:solidFill>
                  <a:schemeClr val="tx1">
                    <a:tint val="75000"/>
                  </a:schemeClr>
                </a:solidFill>
                <a:latin typeface="+mn-lt"/>
                <a:ea typeface="+mn-ea"/>
                <a:cs typeface="+mn-cs"/>
              </a:defRPr>
            </a:lvl1pPr>
            <a:lvl2pPr marL="2133440" algn="l" defTabSz="2133440" rtl="0" eaLnBrk="1" latinLnBrk="0" hangingPunct="1">
              <a:defRPr sz="8300" kern="1200">
                <a:solidFill>
                  <a:schemeClr val="tx1"/>
                </a:solidFill>
                <a:latin typeface="+mn-lt"/>
                <a:ea typeface="+mn-ea"/>
                <a:cs typeface="+mn-cs"/>
              </a:defRPr>
            </a:lvl2pPr>
            <a:lvl3pPr marL="4266882" algn="l" defTabSz="2133440" rtl="0" eaLnBrk="1" latinLnBrk="0" hangingPunct="1">
              <a:defRPr sz="8300" kern="1200">
                <a:solidFill>
                  <a:schemeClr val="tx1"/>
                </a:solidFill>
                <a:latin typeface="+mn-lt"/>
                <a:ea typeface="+mn-ea"/>
                <a:cs typeface="+mn-cs"/>
              </a:defRPr>
            </a:lvl3pPr>
            <a:lvl4pPr marL="6400322" algn="l" defTabSz="2133440" rtl="0" eaLnBrk="1" latinLnBrk="0" hangingPunct="1">
              <a:defRPr sz="8300" kern="1200">
                <a:solidFill>
                  <a:schemeClr val="tx1"/>
                </a:solidFill>
                <a:latin typeface="+mn-lt"/>
                <a:ea typeface="+mn-ea"/>
                <a:cs typeface="+mn-cs"/>
              </a:defRPr>
            </a:lvl4pPr>
            <a:lvl5pPr marL="8533763" algn="l" defTabSz="2133440" rtl="0" eaLnBrk="1" latinLnBrk="0" hangingPunct="1">
              <a:defRPr sz="8300" kern="1200">
                <a:solidFill>
                  <a:schemeClr val="tx1"/>
                </a:solidFill>
                <a:latin typeface="+mn-lt"/>
                <a:ea typeface="+mn-ea"/>
                <a:cs typeface="+mn-cs"/>
              </a:defRPr>
            </a:lvl5pPr>
            <a:lvl6pPr marL="10667204" algn="l" defTabSz="2133440" rtl="0" eaLnBrk="1" latinLnBrk="0" hangingPunct="1">
              <a:defRPr sz="8300" kern="1200">
                <a:solidFill>
                  <a:schemeClr val="tx1"/>
                </a:solidFill>
                <a:latin typeface="+mn-lt"/>
                <a:ea typeface="+mn-ea"/>
                <a:cs typeface="+mn-cs"/>
              </a:defRPr>
            </a:lvl6pPr>
            <a:lvl7pPr marL="12800645" algn="l" defTabSz="2133440" rtl="0" eaLnBrk="1" latinLnBrk="0" hangingPunct="1">
              <a:defRPr sz="8300" kern="1200">
                <a:solidFill>
                  <a:schemeClr val="tx1"/>
                </a:solidFill>
                <a:latin typeface="+mn-lt"/>
                <a:ea typeface="+mn-ea"/>
                <a:cs typeface="+mn-cs"/>
              </a:defRPr>
            </a:lvl7pPr>
            <a:lvl8pPr marL="14934086" algn="l" defTabSz="2133440" rtl="0" eaLnBrk="1" latinLnBrk="0" hangingPunct="1">
              <a:defRPr sz="8300" kern="1200">
                <a:solidFill>
                  <a:schemeClr val="tx1"/>
                </a:solidFill>
                <a:latin typeface="+mn-lt"/>
                <a:ea typeface="+mn-ea"/>
                <a:cs typeface="+mn-cs"/>
              </a:defRPr>
            </a:lvl8pPr>
            <a:lvl9pPr marL="17067527" algn="l" defTabSz="2133440" rtl="0" eaLnBrk="1" latinLnBrk="0" hangingPunct="1">
              <a:defRPr sz="8300" kern="1200">
                <a:solidFill>
                  <a:schemeClr val="tx1"/>
                </a:solidFill>
                <a:latin typeface="+mn-lt"/>
                <a:ea typeface="+mn-ea"/>
                <a:cs typeface="+mn-cs"/>
              </a:defRPr>
            </a:lvl9pPr>
          </a:lstStyle>
          <a:p>
            <a:pPr marL="565150" lvl="1" indent="-565150" defTabSz="2033588">
              <a:buFont typeface="Wingdings" panose="05000000000000000000" pitchFamily="2" charset="2"/>
              <a:buChar char="Ø"/>
              <a:defRP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565150" lvl="1" indent="-565150" defTabSz="2033588">
              <a:buFont typeface="Wingdings" panose="05000000000000000000" pitchFamily="2" charset="2"/>
              <a:buChar char="Ø"/>
              <a:defRP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565150" lvl="1" indent="-565150" defTabSz="2033588">
              <a:buFont typeface="Wingdings" panose="05000000000000000000" pitchFamily="2" charset="2"/>
              <a:buChar char="Ø"/>
              <a:defRPr/>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AB3C0E0B-05D8-E541-A780-0F77E4B33A07}"/>
              </a:ext>
            </a:extLst>
          </p:cNvPr>
          <p:cNvPicPr>
            <a:picLocks noChangeAspect="1"/>
          </p:cNvPicPr>
          <p:nvPr/>
        </p:nvPicPr>
        <p:blipFill rotWithShape="1">
          <a:blip r:embed="rId4"/>
          <a:srcRect l="12651" t="16579" r="7280" b="10227"/>
          <a:stretch/>
        </p:blipFill>
        <p:spPr>
          <a:xfrm>
            <a:off x="1378757" y="3933504"/>
            <a:ext cx="1383222" cy="1058064"/>
          </a:xfrm>
          <a:prstGeom prst="rect">
            <a:avLst/>
          </a:prstGeom>
        </p:spPr>
      </p:pic>
      <p:pic>
        <p:nvPicPr>
          <p:cNvPr id="17" name="图片 16">
            <a:extLst>
              <a:ext uri="{FF2B5EF4-FFF2-40B4-BE49-F238E27FC236}">
                <a16:creationId xmlns:a16="http://schemas.microsoft.com/office/drawing/2014/main" id="{0547A612-DBAA-9844-BFD9-E3B5CBCB9434}"/>
              </a:ext>
            </a:extLst>
          </p:cNvPr>
          <p:cNvPicPr>
            <a:picLocks noChangeAspect="1"/>
          </p:cNvPicPr>
          <p:nvPr/>
        </p:nvPicPr>
        <p:blipFill rotWithShape="1">
          <a:blip r:embed="rId5"/>
          <a:srcRect l="11551" t="13403" r="8380" b="13403"/>
          <a:stretch/>
        </p:blipFill>
        <p:spPr>
          <a:xfrm>
            <a:off x="1466263" y="4017470"/>
            <a:ext cx="1383222" cy="1058065"/>
          </a:xfrm>
          <a:prstGeom prst="rect">
            <a:avLst/>
          </a:prstGeom>
        </p:spPr>
      </p:pic>
      <p:pic>
        <p:nvPicPr>
          <p:cNvPr id="18" name="图片 17">
            <a:extLst>
              <a:ext uri="{FF2B5EF4-FFF2-40B4-BE49-F238E27FC236}">
                <a16:creationId xmlns:a16="http://schemas.microsoft.com/office/drawing/2014/main" id="{69840630-173C-5B47-9887-AD7E706D6C99}"/>
              </a:ext>
            </a:extLst>
          </p:cNvPr>
          <p:cNvPicPr>
            <a:picLocks noChangeAspect="1"/>
          </p:cNvPicPr>
          <p:nvPr/>
        </p:nvPicPr>
        <p:blipFill rotWithShape="1">
          <a:blip r:embed="rId6"/>
          <a:srcRect l="12101" t="8238" r="7830" b="18568"/>
          <a:stretch/>
        </p:blipFill>
        <p:spPr>
          <a:xfrm>
            <a:off x="1585677" y="4139717"/>
            <a:ext cx="1383222" cy="1058066"/>
          </a:xfrm>
          <a:prstGeom prst="rect">
            <a:avLst/>
          </a:prstGeom>
        </p:spPr>
      </p:pic>
      <p:sp>
        <p:nvSpPr>
          <p:cNvPr id="20" name="平行四边形 19">
            <a:extLst>
              <a:ext uri="{FF2B5EF4-FFF2-40B4-BE49-F238E27FC236}">
                <a16:creationId xmlns:a16="http://schemas.microsoft.com/office/drawing/2014/main" id="{8652BDFC-D837-B540-88D6-D9A6C086A40D}"/>
              </a:ext>
            </a:extLst>
          </p:cNvPr>
          <p:cNvSpPr/>
          <p:nvPr/>
        </p:nvSpPr>
        <p:spPr>
          <a:xfrm rot="16200000">
            <a:off x="5377034" y="4678138"/>
            <a:ext cx="1187979" cy="225601"/>
          </a:xfrm>
          <a:prstGeom prst="parallelogram">
            <a:avLst>
              <a:gd name="adj" fmla="val 101599"/>
            </a:avLst>
          </a:prstGeom>
          <a:solidFill>
            <a:srgbClr val="A7CD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0772963F-B386-BB42-B62A-A1BDD282A083}"/>
              </a:ext>
            </a:extLst>
          </p:cNvPr>
          <p:cNvSpPr/>
          <p:nvPr/>
        </p:nvSpPr>
        <p:spPr>
          <a:xfrm>
            <a:off x="4655059" y="4994683"/>
            <a:ext cx="751762" cy="157188"/>
          </a:xfrm>
          <a:prstGeom prst="rect">
            <a:avLst/>
          </a:prstGeom>
          <a:solidFill>
            <a:srgbClr val="5E93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600">
              <a:latin typeface="Times New Roman" panose="02020603050405020304" pitchFamily="18" charset="0"/>
              <a:cs typeface="Times New Roman" panose="02020603050405020304" pitchFamily="18" charset="0"/>
            </a:endParaRPr>
          </a:p>
        </p:txBody>
      </p:sp>
      <p:sp>
        <p:nvSpPr>
          <p:cNvPr id="22" name="椭圆 21">
            <a:extLst>
              <a:ext uri="{FF2B5EF4-FFF2-40B4-BE49-F238E27FC236}">
                <a16:creationId xmlns:a16="http://schemas.microsoft.com/office/drawing/2014/main" id="{136E2FC1-D729-7942-9C1C-3AD5B66CDF03}"/>
              </a:ext>
            </a:extLst>
          </p:cNvPr>
          <p:cNvSpPr/>
          <p:nvPr/>
        </p:nvSpPr>
        <p:spPr>
          <a:xfrm>
            <a:off x="4207437" y="4989060"/>
            <a:ext cx="157169" cy="157189"/>
          </a:xfrm>
          <a:prstGeom prst="ellipse">
            <a:avLst/>
          </a:prstGeom>
          <a:solidFill>
            <a:srgbClr val="F2C6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latin typeface="Times New Roman" panose="02020603050405020304" pitchFamily="18" charset="0"/>
              <a:cs typeface="Times New Roman" panose="02020603050405020304" pitchFamily="18" charset="0"/>
            </a:endParaRPr>
          </a:p>
        </p:txBody>
      </p:sp>
      <p:sp>
        <p:nvSpPr>
          <p:cNvPr id="23" name="立方体 22">
            <a:extLst>
              <a:ext uri="{FF2B5EF4-FFF2-40B4-BE49-F238E27FC236}">
                <a16:creationId xmlns:a16="http://schemas.microsoft.com/office/drawing/2014/main" id="{D84B3295-25F3-FF47-88C5-898FE2524777}"/>
              </a:ext>
            </a:extLst>
          </p:cNvPr>
          <p:cNvSpPr/>
          <p:nvPr/>
        </p:nvSpPr>
        <p:spPr>
          <a:xfrm rot="16200000">
            <a:off x="7045215" y="4418503"/>
            <a:ext cx="704110" cy="860331"/>
          </a:xfrm>
          <a:prstGeom prst="cube">
            <a:avLst/>
          </a:prstGeom>
          <a:solidFill>
            <a:srgbClr val="FF0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39CED438-74DF-F64C-B042-9FEE72EA7CD1}"/>
              </a:ext>
            </a:extLst>
          </p:cNvPr>
          <p:cNvSpPr txBox="1"/>
          <p:nvPr/>
        </p:nvSpPr>
        <p:spPr>
          <a:xfrm>
            <a:off x="4876887" y="4598256"/>
            <a:ext cx="260636" cy="328428"/>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T</a:t>
            </a:r>
            <a:endParaRPr kumimoji="1" lang="zh-CN" altLang="en-US"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B8F0616F-F00F-6048-9AFD-7257C2A63319}"/>
              </a:ext>
            </a:extLst>
          </p:cNvPr>
          <p:cNvSpPr txBox="1"/>
          <p:nvPr/>
        </p:nvSpPr>
        <p:spPr>
          <a:xfrm>
            <a:off x="5737861" y="5295798"/>
            <a:ext cx="322203" cy="328428"/>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W</a:t>
            </a:r>
            <a:endParaRPr kumimoji="1" lang="zh-CN" altLang="en-US"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049BD7F0-2A2D-6A40-8CE8-EDC5279BFF23}"/>
              </a:ext>
            </a:extLst>
          </p:cNvPr>
          <p:cNvSpPr txBox="1"/>
          <p:nvPr/>
        </p:nvSpPr>
        <p:spPr>
          <a:xfrm>
            <a:off x="6371154" y="4541747"/>
            <a:ext cx="1054431" cy="328428"/>
          </a:xfrm>
          <a:prstGeom prst="rect">
            <a:avLst/>
          </a:prstGeom>
          <a:noFill/>
        </p:spPr>
        <p:txBody>
          <a:bodyPr wrap="square" rtlCol="0">
            <a:spAutoFit/>
          </a:bodyPr>
          <a:lstStyle/>
          <a:p>
            <a:pPr defTabSz="914400"/>
            <a:r>
              <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H/p</a:t>
            </a:r>
            <a:r>
              <a:rPr lang="en-US" altLang="zh-CN" baseline="-25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h</a:t>
            </a:r>
            <a:endParaRPr lang="zh-CN" altLang="en-US"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7" name="文本框 26">
            <a:extLst>
              <a:ext uri="{FF2B5EF4-FFF2-40B4-BE49-F238E27FC236}">
                <a16:creationId xmlns:a16="http://schemas.microsoft.com/office/drawing/2014/main" id="{6BD490D8-CB72-2043-A5D7-371BE9354091}"/>
              </a:ext>
            </a:extLst>
          </p:cNvPr>
          <p:cNvSpPr txBox="1"/>
          <p:nvPr/>
        </p:nvSpPr>
        <p:spPr>
          <a:xfrm>
            <a:off x="6564098" y="5070905"/>
            <a:ext cx="799941" cy="328428"/>
          </a:xfrm>
          <a:prstGeom prst="rect">
            <a:avLst/>
          </a:prstGeom>
          <a:noFill/>
        </p:spPr>
        <p:txBody>
          <a:bodyPr wrap="square" rtlCol="0">
            <a:spAutoFit/>
          </a:bodyPr>
          <a:lstStyle/>
          <a:p>
            <a:pPr defTabSz="914400"/>
            <a:r>
              <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W/p</a:t>
            </a:r>
            <a:r>
              <a:rPr lang="en-US" altLang="zh-CN" baseline="-25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w</a:t>
            </a:r>
            <a:endParaRPr lang="zh-CN" altLang="en-US"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8" name="文本框 27">
            <a:extLst>
              <a:ext uri="{FF2B5EF4-FFF2-40B4-BE49-F238E27FC236}">
                <a16:creationId xmlns:a16="http://schemas.microsoft.com/office/drawing/2014/main" id="{F2EDBA74-8B84-CB45-914B-48315BA97AEE}"/>
              </a:ext>
            </a:extLst>
          </p:cNvPr>
          <p:cNvSpPr txBox="1"/>
          <p:nvPr/>
        </p:nvSpPr>
        <p:spPr>
          <a:xfrm>
            <a:off x="7264232" y="5166057"/>
            <a:ext cx="894705" cy="328428"/>
          </a:xfrm>
          <a:prstGeom prst="rect">
            <a:avLst/>
          </a:prstGeom>
          <a:noFill/>
        </p:spPr>
        <p:txBody>
          <a:bodyPr wrap="square" rtlCol="0">
            <a:spAutoFit/>
          </a:bodyPr>
          <a:lstStyle/>
          <a:p>
            <a:pPr defTabSz="914400"/>
            <a:r>
              <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T/p</a:t>
            </a:r>
            <a:r>
              <a:rPr lang="en-US" altLang="zh-CN" baseline="-25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t</a:t>
            </a:r>
            <a:endParaRPr lang="zh-CN" altLang="en-US"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8B2506B2-993C-1747-AAE6-99FA3F64D398}"/>
              </a:ext>
            </a:extLst>
          </p:cNvPr>
          <p:cNvSpPr txBox="1"/>
          <p:nvPr/>
        </p:nvSpPr>
        <p:spPr>
          <a:xfrm>
            <a:off x="5570519" y="4458984"/>
            <a:ext cx="281158" cy="328428"/>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H</a:t>
            </a:r>
            <a:endParaRPr kumimoji="1" lang="zh-CN" altLang="en-US"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BA721BD9-0702-5845-B896-C12AFBE49A9F}"/>
              </a:ext>
            </a:extLst>
          </p:cNvPr>
          <p:cNvSpPr txBox="1"/>
          <p:nvPr/>
        </p:nvSpPr>
        <p:spPr>
          <a:xfrm>
            <a:off x="2943708" y="4175980"/>
            <a:ext cx="915635" cy="646331"/>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Feature</a:t>
            </a:r>
          </a:p>
          <a:p>
            <a:r>
              <a:rPr kumimoji="1" lang="en-US" altLang="zh-CN" dirty="0">
                <a:latin typeface="Times New Roman" panose="02020603050405020304" pitchFamily="18" charset="0"/>
                <a:cs typeface="Times New Roman" panose="02020603050405020304" pitchFamily="18" charset="0"/>
              </a:rPr>
              <a:t>squeeze</a:t>
            </a:r>
            <a:endParaRPr kumimoji="1" lang="zh-CN" altLang="en-US" dirty="0">
              <a:latin typeface="Times New Roman" panose="02020603050405020304" pitchFamily="18" charset="0"/>
              <a:cs typeface="Times New Roman" panose="02020603050405020304" pitchFamily="18" charset="0"/>
            </a:endParaRPr>
          </a:p>
        </p:txBody>
      </p:sp>
      <p:sp>
        <p:nvSpPr>
          <p:cNvPr id="31" name="Content Placeholder 15">
            <a:extLst>
              <a:ext uri="{FF2B5EF4-FFF2-40B4-BE49-F238E27FC236}">
                <a16:creationId xmlns:a16="http://schemas.microsoft.com/office/drawing/2014/main" id="{BF3A494A-8C1E-5547-8D2C-D83919101DBC}"/>
              </a:ext>
            </a:extLst>
          </p:cNvPr>
          <p:cNvSpPr txBox="1">
            <a:spLocks/>
          </p:cNvSpPr>
          <p:nvPr/>
        </p:nvSpPr>
        <p:spPr>
          <a:xfrm>
            <a:off x="4096552" y="4165062"/>
            <a:ext cx="2164160" cy="1509384"/>
          </a:xfrm>
          <a:prstGeom prst="rect">
            <a:avLst/>
          </a:prstGeom>
          <a:ln w="31750">
            <a:solidFill>
              <a:schemeClr val="tx1"/>
            </a:solidFill>
            <a:prstDash val="dash"/>
          </a:ln>
        </p:spPr>
        <p:txBody>
          <a:bodyPr vert="horz" lIns="426689" tIns="213344" rIns="426689" bIns="213344" rtlCol="0" anchor="ctr"/>
          <a:lstStyle>
            <a:defPPr>
              <a:defRPr lang="en-US"/>
            </a:defPPr>
            <a:lvl1pPr marL="0" algn="l" defTabSz="2133440" rtl="0" eaLnBrk="1" latinLnBrk="0" hangingPunct="1">
              <a:defRPr sz="5500" kern="1200">
                <a:solidFill>
                  <a:schemeClr val="tx1">
                    <a:tint val="75000"/>
                  </a:schemeClr>
                </a:solidFill>
                <a:latin typeface="+mn-lt"/>
                <a:ea typeface="+mn-ea"/>
                <a:cs typeface="+mn-cs"/>
              </a:defRPr>
            </a:lvl1pPr>
            <a:lvl2pPr marL="2133440" algn="l" defTabSz="2133440" rtl="0" eaLnBrk="1" latinLnBrk="0" hangingPunct="1">
              <a:defRPr sz="8300" kern="1200">
                <a:solidFill>
                  <a:schemeClr val="tx1"/>
                </a:solidFill>
                <a:latin typeface="+mn-lt"/>
                <a:ea typeface="+mn-ea"/>
                <a:cs typeface="+mn-cs"/>
              </a:defRPr>
            </a:lvl2pPr>
            <a:lvl3pPr marL="4266882" algn="l" defTabSz="2133440" rtl="0" eaLnBrk="1" latinLnBrk="0" hangingPunct="1">
              <a:defRPr sz="8300" kern="1200">
                <a:solidFill>
                  <a:schemeClr val="tx1"/>
                </a:solidFill>
                <a:latin typeface="+mn-lt"/>
                <a:ea typeface="+mn-ea"/>
                <a:cs typeface="+mn-cs"/>
              </a:defRPr>
            </a:lvl3pPr>
            <a:lvl4pPr marL="6400322" algn="l" defTabSz="2133440" rtl="0" eaLnBrk="1" latinLnBrk="0" hangingPunct="1">
              <a:defRPr sz="8300" kern="1200">
                <a:solidFill>
                  <a:schemeClr val="tx1"/>
                </a:solidFill>
                <a:latin typeface="+mn-lt"/>
                <a:ea typeface="+mn-ea"/>
                <a:cs typeface="+mn-cs"/>
              </a:defRPr>
            </a:lvl4pPr>
            <a:lvl5pPr marL="8533763" algn="l" defTabSz="2133440" rtl="0" eaLnBrk="1" latinLnBrk="0" hangingPunct="1">
              <a:defRPr sz="8300" kern="1200">
                <a:solidFill>
                  <a:schemeClr val="tx1"/>
                </a:solidFill>
                <a:latin typeface="+mn-lt"/>
                <a:ea typeface="+mn-ea"/>
                <a:cs typeface="+mn-cs"/>
              </a:defRPr>
            </a:lvl5pPr>
            <a:lvl6pPr marL="10667204" algn="l" defTabSz="2133440" rtl="0" eaLnBrk="1" latinLnBrk="0" hangingPunct="1">
              <a:defRPr sz="8300" kern="1200">
                <a:solidFill>
                  <a:schemeClr val="tx1"/>
                </a:solidFill>
                <a:latin typeface="+mn-lt"/>
                <a:ea typeface="+mn-ea"/>
                <a:cs typeface="+mn-cs"/>
              </a:defRPr>
            </a:lvl6pPr>
            <a:lvl7pPr marL="12800645" algn="l" defTabSz="2133440" rtl="0" eaLnBrk="1" latinLnBrk="0" hangingPunct="1">
              <a:defRPr sz="8300" kern="1200">
                <a:solidFill>
                  <a:schemeClr val="tx1"/>
                </a:solidFill>
                <a:latin typeface="+mn-lt"/>
                <a:ea typeface="+mn-ea"/>
                <a:cs typeface="+mn-cs"/>
              </a:defRPr>
            </a:lvl7pPr>
            <a:lvl8pPr marL="14934086" algn="l" defTabSz="2133440" rtl="0" eaLnBrk="1" latinLnBrk="0" hangingPunct="1">
              <a:defRPr sz="8300" kern="1200">
                <a:solidFill>
                  <a:schemeClr val="tx1"/>
                </a:solidFill>
                <a:latin typeface="+mn-lt"/>
                <a:ea typeface="+mn-ea"/>
                <a:cs typeface="+mn-cs"/>
              </a:defRPr>
            </a:lvl8pPr>
            <a:lvl9pPr marL="17067527" algn="l" defTabSz="2133440" rtl="0" eaLnBrk="1" latinLnBrk="0" hangingPunct="1">
              <a:defRPr sz="8300" kern="1200">
                <a:solidFill>
                  <a:schemeClr val="tx1"/>
                </a:solidFill>
                <a:latin typeface="+mn-lt"/>
                <a:ea typeface="+mn-ea"/>
                <a:cs typeface="+mn-cs"/>
              </a:defRPr>
            </a:lvl9pPr>
          </a:lstStyle>
          <a:p>
            <a:pPr marL="565150" lvl="1" indent="-565150" defTabSz="2033588">
              <a:buFont typeface="Wingdings" panose="05000000000000000000" pitchFamily="2" charset="2"/>
              <a:buChar char="Ø"/>
              <a:defRP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565150" lvl="1" indent="-565150" defTabSz="2033588">
              <a:buFont typeface="Wingdings" panose="05000000000000000000" pitchFamily="2" charset="2"/>
              <a:buChar char="Ø"/>
              <a:defRP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565150" lvl="1" indent="-565150" defTabSz="2033588">
              <a:buFont typeface="Wingdings" panose="05000000000000000000" pitchFamily="2" charset="2"/>
              <a:buChar char="Ø"/>
              <a:defRPr/>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AD3BB9B5-E8AB-9C44-B200-2575AD0E94FA}"/>
              </a:ext>
            </a:extLst>
          </p:cNvPr>
          <p:cNvSpPr txBox="1"/>
          <p:nvPr/>
        </p:nvSpPr>
        <p:spPr>
          <a:xfrm>
            <a:off x="4588742" y="3753795"/>
            <a:ext cx="1009708" cy="328428"/>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Long-range</a:t>
            </a:r>
            <a:endParaRPr kumimoji="1" lang="zh-CN" altLang="en-US" dirty="0">
              <a:latin typeface="Times New Roman" panose="02020603050405020304" pitchFamily="18" charset="0"/>
              <a:cs typeface="Times New Roman" panose="02020603050405020304" pitchFamily="18" charset="0"/>
            </a:endParaRPr>
          </a:p>
        </p:txBody>
      </p:sp>
      <p:sp>
        <p:nvSpPr>
          <p:cNvPr id="33" name="Content Placeholder 15">
            <a:extLst>
              <a:ext uri="{FF2B5EF4-FFF2-40B4-BE49-F238E27FC236}">
                <a16:creationId xmlns:a16="http://schemas.microsoft.com/office/drawing/2014/main" id="{5BCF7098-5C5F-FA44-A89F-ADAF85EC3835}"/>
              </a:ext>
            </a:extLst>
          </p:cNvPr>
          <p:cNvSpPr txBox="1">
            <a:spLocks/>
          </p:cNvSpPr>
          <p:nvPr/>
        </p:nvSpPr>
        <p:spPr>
          <a:xfrm>
            <a:off x="6310637" y="4156026"/>
            <a:ext cx="1848300" cy="1509384"/>
          </a:xfrm>
          <a:prstGeom prst="rect">
            <a:avLst/>
          </a:prstGeom>
          <a:ln w="31750">
            <a:solidFill>
              <a:schemeClr val="tx1"/>
            </a:solidFill>
            <a:prstDash val="dash"/>
          </a:ln>
        </p:spPr>
        <p:txBody>
          <a:bodyPr vert="horz" lIns="426689" tIns="213344" rIns="426689" bIns="213344" rtlCol="0" anchor="ctr"/>
          <a:lstStyle>
            <a:defPPr>
              <a:defRPr lang="en-US"/>
            </a:defPPr>
            <a:lvl1pPr marL="0" algn="l" defTabSz="2133440" rtl="0" eaLnBrk="1" latinLnBrk="0" hangingPunct="1">
              <a:defRPr sz="5500" kern="1200">
                <a:solidFill>
                  <a:schemeClr val="tx1">
                    <a:tint val="75000"/>
                  </a:schemeClr>
                </a:solidFill>
                <a:latin typeface="+mn-lt"/>
                <a:ea typeface="+mn-ea"/>
                <a:cs typeface="+mn-cs"/>
              </a:defRPr>
            </a:lvl1pPr>
            <a:lvl2pPr marL="2133440" algn="l" defTabSz="2133440" rtl="0" eaLnBrk="1" latinLnBrk="0" hangingPunct="1">
              <a:defRPr sz="8300" kern="1200">
                <a:solidFill>
                  <a:schemeClr val="tx1"/>
                </a:solidFill>
                <a:latin typeface="+mn-lt"/>
                <a:ea typeface="+mn-ea"/>
                <a:cs typeface="+mn-cs"/>
              </a:defRPr>
            </a:lvl2pPr>
            <a:lvl3pPr marL="4266882" algn="l" defTabSz="2133440" rtl="0" eaLnBrk="1" latinLnBrk="0" hangingPunct="1">
              <a:defRPr sz="8300" kern="1200">
                <a:solidFill>
                  <a:schemeClr val="tx1"/>
                </a:solidFill>
                <a:latin typeface="+mn-lt"/>
                <a:ea typeface="+mn-ea"/>
                <a:cs typeface="+mn-cs"/>
              </a:defRPr>
            </a:lvl3pPr>
            <a:lvl4pPr marL="6400322" algn="l" defTabSz="2133440" rtl="0" eaLnBrk="1" latinLnBrk="0" hangingPunct="1">
              <a:defRPr sz="8300" kern="1200">
                <a:solidFill>
                  <a:schemeClr val="tx1"/>
                </a:solidFill>
                <a:latin typeface="+mn-lt"/>
                <a:ea typeface="+mn-ea"/>
                <a:cs typeface="+mn-cs"/>
              </a:defRPr>
            </a:lvl4pPr>
            <a:lvl5pPr marL="8533763" algn="l" defTabSz="2133440" rtl="0" eaLnBrk="1" latinLnBrk="0" hangingPunct="1">
              <a:defRPr sz="8300" kern="1200">
                <a:solidFill>
                  <a:schemeClr val="tx1"/>
                </a:solidFill>
                <a:latin typeface="+mn-lt"/>
                <a:ea typeface="+mn-ea"/>
                <a:cs typeface="+mn-cs"/>
              </a:defRPr>
            </a:lvl5pPr>
            <a:lvl6pPr marL="10667204" algn="l" defTabSz="2133440" rtl="0" eaLnBrk="1" latinLnBrk="0" hangingPunct="1">
              <a:defRPr sz="8300" kern="1200">
                <a:solidFill>
                  <a:schemeClr val="tx1"/>
                </a:solidFill>
                <a:latin typeface="+mn-lt"/>
                <a:ea typeface="+mn-ea"/>
                <a:cs typeface="+mn-cs"/>
              </a:defRPr>
            </a:lvl6pPr>
            <a:lvl7pPr marL="12800645" algn="l" defTabSz="2133440" rtl="0" eaLnBrk="1" latinLnBrk="0" hangingPunct="1">
              <a:defRPr sz="8300" kern="1200">
                <a:solidFill>
                  <a:schemeClr val="tx1"/>
                </a:solidFill>
                <a:latin typeface="+mn-lt"/>
                <a:ea typeface="+mn-ea"/>
                <a:cs typeface="+mn-cs"/>
              </a:defRPr>
            </a:lvl7pPr>
            <a:lvl8pPr marL="14934086" algn="l" defTabSz="2133440" rtl="0" eaLnBrk="1" latinLnBrk="0" hangingPunct="1">
              <a:defRPr sz="8300" kern="1200">
                <a:solidFill>
                  <a:schemeClr val="tx1"/>
                </a:solidFill>
                <a:latin typeface="+mn-lt"/>
                <a:ea typeface="+mn-ea"/>
                <a:cs typeface="+mn-cs"/>
              </a:defRPr>
            </a:lvl8pPr>
            <a:lvl9pPr marL="17067527" algn="l" defTabSz="2133440" rtl="0" eaLnBrk="1" latinLnBrk="0" hangingPunct="1">
              <a:defRPr sz="8300" kern="1200">
                <a:solidFill>
                  <a:schemeClr val="tx1"/>
                </a:solidFill>
                <a:latin typeface="+mn-lt"/>
                <a:ea typeface="+mn-ea"/>
                <a:cs typeface="+mn-cs"/>
              </a:defRPr>
            </a:lvl9pPr>
          </a:lstStyle>
          <a:p>
            <a:pPr marL="565150" lvl="1" indent="-565150" defTabSz="2033588">
              <a:buFont typeface="Wingdings" panose="05000000000000000000" pitchFamily="2" charset="2"/>
              <a:buChar char="Ø"/>
              <a:defRP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565150" lvl="1" indent="-565150" defTabSz="2033588">
              <a:buFont typeface="Wingdings" panose="05000000000000000000" pitchFamily="2" charset="2"/>
              <a:buChar char="Ø"/>
              <a:defRP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565150" lvl="1" indent="-565150" defTabSz="2033588">
              <a:buFont typeface="Wingdings" panose="05000000000000000000" pitchFamily="2" charset="2"/>
              <a:buChar char="Ø"/>
              <a:defRPr/>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2795075A-1D69-054E-A773-120F2F73CC2C}"/>
              </a:ext>
            </a:extLst>
          </p:cNvPr>
          <p:cNvSpPr txBox="1"/>
          <p:nvPr/>
        </p:nvSpPr>
        <p:spPr>
          <a:xfrm>
            <a:off x="6660294" y="3773248"/>
            <a:ext cx="1019969" cy="328428"/>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Short-range</a:t>
            </a:r>
            <a:endParaRPr kumimoji="1" lang="zh-CN" altLang="en-US"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A7ABC0DB-5C6D-CA45-8180-B59C691E5B35}"/>
              </a:ext>
            </a:extLst>
          </p:cNvPr>
          <p:cNvSpPr txBox="1"/>
          <p:nvPr/>
        </p:nvSpPr>
        <p:spPr>
          <a:xfrm>
            <a:off x="8250101" y="4189549"/>
            <a:ext cx="1338828" cy="646331"/>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Dependency</a:t>
            </a:r>
          </a:p>
          <a:p>
            <a:r>
              <a:rPr kumimoji="1" lang="en-US" altLang="zh-CN" dirty="0">
                <a:latin typeface="Times New Roman" panose="02020603050405020304" pitchFamily="18" charset="0"/>
                <a:cs typeface="Times New Roman" panose="02020603050405020304" pitchFamily="18" charset="0"/>
              </a:rPr>
              <a:t>excitation</a:t>
            </a:r>
            <a:endParaRPr kumimoji="1" lang="zh-CN" altLang="en-US" dirty="0">
              <a:latin typeface="Times New Roman" panose="02020603050405020304" pitchFamily="18" charset="0"/>
              <a:cs typeface="Times New Roman" panose="02020603050405020304" pitchFamily="18" charset="0"/>
            </a:endParaRPr>
          </a:p>
        </p:txBody>
      </p:sp>
      <p:sp>
        <p:nvSpPr>
          <p:cNvPr id="37" name="立方体 36">
            <a:extLst>
              <a:ext uri="{FF2B5EF4-FFF2-40B4-BE49-F238E27FC236}">
                <a16:creationId xmlns:a16="http://schemas.microsoft.com/office/drawing/2014/main" id="{FA225305-410D-8F42-8E1C-B4F03A7C78F9}"/>
              </a:ext>
            </a:extLst>
          </p:cNvPr>
          <p:cNvSpPr/>
          <p:nvPr/>
        </p:nvSpPr>
        <p:spPr>
          <a:xfrm rot="16200000">
            <a:off x="9926062" y="4046790"/>
            <a:ext cx="958928" cy="1155955"/>
          </a:xfrm>
          <a:prstGeom prst="cube">
            <a:avLst/>
          </a:prstGeom>
          <a:gradFill>
            <a:gsLst>
              <a:gs pos="0">
                <a:schemeClr val="accent1">
                  <a:tint val="100000"/>
                  <a:shade val="100000"/>
                  <a:satMod val="130000"/>
                </a:schemeClr>
              </a:gs>
              <a:gs pos="100000">
                <a:schemeClr val="accent1">
                  <a:tint val="50000"/>
                  <a:shade val="100000"/>
                  <a:satMod val="350000"/>
                </a:schemeClr>
              </a:gs>
            </a:gsLst>
            <a:lin ang="16200000" scaled="0"/>
          </a:gra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06655C44-1E79-704D-BE9A-BFEB294528F9}"/>
              </a:ext>
            </a:extLst>
          </p:cNvPr>
          <p:cNvSpPr txBox="1"/>
          <p:nvPr/>
        </p:nvSpPr>
        <p:spPr>
          <a:xfrm>
            <a:off x="9504812" y="4284058"/>
            <a:ext cx="405368" cy="328428"/>
          </a:xfrm>
          <a:prstGeom prst="rect">
            <a:avLst/>
          </a:prstGeom>
          <a:noFill/>
        </p:spPr>
        <p:txBody>
          <a:bodyPr wrap="square" rtlCol="0">
            <a:spAutoFit/>
          </a:bodyPr>
          <a:lstStyle/>
          <a:p>
            <a:pPr defTabSz="914400"/>
            <a:r>
              <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H</a:t>
            </a:r>
            <a:endParaRPr lang="zh-CN" altLang="en-US"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41" name="文本框 40">
            <a:extLst>
              <a:ext uri="{FF2B5EF4-FFF2-40B4-BE49-F238E27FC236}">
                <a16:creationId xmlns:a16="http://schemas.microsoft.com/office/drawing/2014/main" id="{8C59A6F3-6957-434C-82CE-BBBDE12ADE62}"/>
              </a:ext>
            </a:extLst>
          </p:cNvPr>
          <p:cNvSpPr txBox="1"/>
          <p:nvPr/>
        </p:nvSpPr>
        <p:spPr>
          <a:xfrm>
            <a:off x="9673885" y="4949698"/>
            <a:ext cx="393689" cy="328428"/>
          </a:xfrm>
          <a:prstGeom prst="rect">
            <a:avLst/>
          </a:prstGeom>
          <a:noFill/>
        </p:spPr>
        <p:txBody>
          <a:bodyPr wrap="square" rtlCol="0">
            <a:spAutoFit/>
          </a:bodyPr>
          <a:lstStyle/>
          <a:p>
            <a:pPr defTabSz="914400"/>
            <a:r>
              <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W</a:t>
            </a:r>
            <a:endParaRPr lang="zh-CN" altLang="en-US"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42" name="文本框 41">
            <a:extLst>
              <a:ext uri="{FF2B5EF4-FFF2-40B4-BE49-F238E27FC236}">
                <a16:creationId xmlns:a16="http://schemas.microsoft.com/office/drawing/2014/main" id="{8FC8D80E-7B08-D440-89C3-66A3926EFBE9}"/>
              </a:ext>
            </a:extLst>
          </p:cNvPr>
          <p:cNvSpPr txBox="1"/>
          <p:nvPr/>
        </p:nvSpPr>
        <p:spPr>
          <a:xfrm>
            <a:off x="10279686" y="5075535"/>
            <a:ext cx="325408" cy="328428"/>
          </a:xfrm>
          <a:prstGeom prst="rect">
            <a:avLst/>
          </a:prstGeom>
          <a:noFill/>
        </p:spPr>
        <p:txBody>
          <a:bodyPr wrap="square" rtlCol="0">
            <a:spAutoFit/>
          </a:bodyPr>
          <a:lstStyle/>
          <a:p>
            <a:pPr defTabSz="914400"/>
            <a:r>
              <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T</a:t>
            </a:r>
            <a:endParaRPr lang="zh-CN" altLang="en-US"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43" name="文本框 42">
            <a:extLst>
              <a:ext uri="{FF2B5EF4-FFF2-40B4-BE49-F238E27FC236}">
                <a16:creationId xmlns:a16="http://schemas.microsoft.com/office/drawing/2014/main" id="{005C2CA1-AA94-4D4E-ACCF-D39961087816}"/>
              </a:ext>
            </a:extLst>
          </p:cNvPr>
          <p:cNvSpPr txBox="1"/>
          <p:nvPr/>
        </p:nvSpPr>
        <p:spPr>
          <a:xfrm>
            <a:off x="11142571" y="4456668"/>
            <a:ext cx="519056" cy="328428"/>
          </a:xfrm>
          <a:prstGeom prst="rect">
            <a:avLst/>
          </a:prstGeom>
          <a:noFill/>
        </p:spPr>
        <p:txBody>
          <a:bodyPr wrap="square" rtlCol="0">
            <a:spAutoFit/>
          </a:bodyPr>
          <a:lstStyle/>
          <a:p>
            <a:pPr defTabSz="914400"/>
            <a:r>
              <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xM</a:t>
            </a:r>
            <a:endParaRPr lang="zh-CN" altLang="en-US"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44" name="Content Placeholder 15">
            <a:extLst>
              <a:ext uri="{FF2B5EF4-FFF2-40B4-BE49-F238E27FC236}">
                <a16:creationId xmlns:a16="http://schemas.microsoft.com/office/drawing/2014/main" id="{07AF4F5C-F0A5-F04B-8B1E-30F760DFD9CB}"/>
              </a:ext>
            </a:extLst>
          </p:cNvPr>
          <p:cNvSpPr txBox="1">
            <a:spLocks/>
          </p:cNvSpPr>
          <p:nvPr/>
        </p:nvSpPr>
        <p:spPr>
          <a:xfrm>
            <a:off x="9521972" y="4061266"/>
            <a:ext cx="1620599" cy="1350836"/>
          </a:xfrm>
          <a:prstGeom prst="rect">
            <a:avLst/>
          </a:prstGeom>
          <a:ln w="31750">
            <a:solidFill>
              <a:schemeClr val="tx1"/>
            </a:solidFill>
            <a:prstDash val="dash"/>
          </a:ln>
        </p:spPr>
        <p:txBody>
          <a:bodyPr vert="horz" lIns="426689" tIns="213344" rIns="426689" bIns="213344" rtlCol="0" anchor="ctr"/>
          <a:lstStyle>
            <a:defPPr>
              <a:defRPr lang="en-US"/>
            </a:defPPr>
            <a:lvl1pPr marL="0" algn="l" defTabSz="2133440" rtl="0" eaLnBrk="1" latinLnBrk="0" hangingPunct="1">
              <a:defRPr sz="5500" kern="1200">
                <a:solidFill>
                  <a:schemeClr val="tx1">
                    <a:tint val="75000"/>
                  </a:schemeClr>
                </a:solidFill>
                <a:latin typeface="+mn-lt"/>
                <a:ea typeface="+mn-ea"/>
                <a:cs typeface="+mn-cs"/>
              </a:defRPr>
            </a:lvl1pPr>
            <a:lvl2pPr marL="2133440" algn="l" defTabSz="2133440" rtl="0" eaLnBrk="1" latinLnBrk="0" hangingPunct="1">
              <a:defRPr sz="8300" kern="1200">
                <a:solidFill>
                  <a:schemeClr val="tx1"/>
                </a:solidFill>
                <a:latin typeface="+mn-lt"/>
                <a:ea typeface="+mn-ea"/>
                <a:cs typeface="+mn-cs"/>
              </a:defRPr>
            </a:lvl2pPr>
            <a:lvl3pPr marL="4266882" algn="l" defTabSz="2133440" rtl="0" eaLnBrk="1" latinLnBrk="0" hangingPunct="1">
              <a:defRPr sz="8300" kern="1200">
                <a:solidFill>
                  <a:schemeClr val="tx1"/>
                </a:solidFill>
                <a:latin typeface="+mn-lt"/>
                <a:ea typeface="+mn-ea"/>
                <a:cs typeface="+mn-cs"/>
              </a:defRPr>
            </a:lvl3pPr>
            <a:lvl4pPr marL="6400322" algn="l" defTabSz="2133440" rtl="0" eaLnBrk="1" latinLnBrk="0" hangingPunct="1">
              <a:defRPr sz="8300" kern="1200">
                <a:solidFill>
                  <a:schemeClr val="tx1"/>
                </a:solidFill>
                <a:latin typeface="+mn-lt"/>
                <a:ea typeface="+mn-ea"/>
                <a:cs typeface="+mn-cs"/>
              </a:defRPr>
            </a:lvl4pPr>
            <a:lvl5pPr marL="8533763" algn="l" defTabSz="2133440" rtl="0" eaLnBrk="1" latinLnBrk="0" hangingPunct="1">
              <a:defRPr sz="8300" kern="1200">
                <a:solidFill>
                  <a:schemeClr val="tx1"/>
                </a:solidFill>
                <a:latin typeface="+mn-lt"/>
                <a:ea typeface="+mn-ea"/>
                <a:cs typeface="+mn-cs"/>
              </a:defRPr>
            </a:lvl5pPr>
            <a:lvl6pPr marL="10667204" algn="l" defTabSz="2133440" rtl="0" eaLnBrk="1" latinLnBrk="0" hangingPunct="1">
              <a:defRPr sz="8300" kern="1200">
                <a:solidFill>
                  <a:schemeClr val="tx1"/>
                </a:solidFill>
                <a:latin typeface="+mn-lt"/>
                <a:ea typeface="+mn-ea"/>
                <a:cs typeface="+mn-cs"/>
              </a:defRPr>
            </a:lvl6pPr>
            <a:lvl7pPr marL="12800645" algn="l" defTabSz="2133440" rtl="0" eaLnBrk="1" latinLnBrk="0" hangingPunct="1">
              <a:defRPr sz="8300" kern="1200">
                <a:solidFill>
                  <a:schemeClr val="tx1"/>
                </a:solidFill>
                <a:latin typeface="+mn-lt"/>
                <a:ea typeface="+mn-ea"/>
                <a:cs typeface="+mn-cs"/>
              </a:defRPr>
            </a:lvl7pPr>
            <a:lvl8pPr marL="14934086" algn="l" defTabSz="2133440" rtl="0" eaLnBrk="1" latinLnBrk="0" hangingPunct="1">
              <a:defRPr sz="8300" kern="1200">
                <a:solidFill>
                  <a:schemeClr val="tx1"/>
                </a:solidFill>
                <a:latin typeface="+mn-lt"/>
                <a:ea typeface="+mn-ea"/>
                <a:cs typeface="+mn-cs"/>
              </a:defRPr>
            </a:lvl8pPr>
            <a:lvl9pPr marL="17067527" algn="l" defTabSz="2133440" rtl="0" eaLnBrk="1" latinLnBrk="0" hangingPunct="1">
              <a:defRPr sz="8300" kern="1200">
                <a:solidFill>
                  <a:schemeClr val="tx1"/>
                </a:solidFill>
                <a:latin typeface="+mn-lt"/>
                <a:ea typeface="+mn-ea"/>
                <a:cs typeface="+mn-cs"/>
              </a:defRPr>
            </a:lvl9pPr>
          </a:lstStyle>
          <a:p>
            <a:pPr marL="565150" lvl="1" indent="-565150" defTabSz="2033588">
              <a:buFont typeface="Wingdings" panose="05000000000000000000" pitchFamily="2" charset="2"/>
              <a:buChar char="Ø"/>
              <a:defRP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565150" lvl="1" indent="-565150" defTabSz="2033588">
              <a:buFont typeface="Wingdings" panose="05000000000000000000" pitchFamily="2" charset="2"/>
              <a:buChar char="Ø"/>
              <a:defRP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565150" lvl="1" indent="-565150" defTabSz="2033588">
              <a:buFont typeface="Wingdings" panose="05000000000000000000" pitchFamily="2" charset="2"/>
              <a:buChar char="Ø"/>
              <a:defRPr/>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cxnSp>
        <p:nvCxnSpPr>
          <p:cNvPr id="6" name="直线箭头连接符 5">
            <a:extLst>
              <a:ext uri="{FF2B5EF4-FFF2-40B4-BE49-F238E27FC236}">
                <a16:creationId xmlns:a16="http://schemas.microsoft.com/office/drawing/2014/main" id="{48ED2E6A-06F8-BF46-A544-044DE6131DCE}"/>
              </a:ext>
            </a:extLst>
          </p:cNvPr>
          <p:cNvCxnSpPr/>
          <p:nvPr/>
        </p:nvCxnSpPr>
        <p:spPr>
          <a:xfrm>
            <a:off x="3048417" y="4528035"/>
            <a:ext cx="773726" cy="0"/>
          </a:xfrm>
          <a:prstGeom prst="straightConnector1">
            <a:avLst/>
          </a:prstGeom>
          <a:noFill/>
          <a:ln w="25400" cap="flat">
            <a:solidFill>
              <a:srgbClr val="000000"/>
            </a:solidFill>
            <a:prstDash val="solid"/>
            <a:miter lim="400000"/>
            <a:tailEnd type="triangle"/>
          </a:ln>
        </p:spPr>
        <p:style>
          <a:lnRef idx="0">
            <a:srgbClr val="FFFFFF"/>
          </a:lnRef>
          <a:fillRef idx="0">
            <a:srgbClr val="FFFFFF"/>
          </a:fillRef>
          <a:effectRef idx="0">
            <a:srgbClr val="FFFFFF"/>
          </a:effectRef>
          <a:fontRef idx="none"/>
        </p:style>
      </p:cxnSp>
      <p:cxnSp>
        <p:nvCxnSpPr>
          <p:cNvPr id="46" name="直线箭头连接符 45">
            <a:extLst>
              <a:ext uri="{FF2B5EF4-FFF2-40B4-BE49-F238E27FC236}">
                <a16:creationId xmlns:a16="http://schemas.microsoft.com/office/drawing/2014/main" id="{788323A9-AC98-EA4C-A236-9E209F3272E3}"/>
              </a:ext>
            </a:extLst>
          </p:cNvPr>
          <p:cNvCxnSpPr>
            <a:cxnSpLocks/>
          </p:cNvCxnSpPr>
          <p:nvPr/>
        </p:nvCxnSpPr>
        <p:spPr>
          <a:xfrm>
            <a:off x="8280882" y="4528035"/>
            <a:ext cx="1223930" cy="0"/>
          </a:xfrm>
          <a:prstGeom prst="straightConnector1">
            <a:avLst/>
          </a:prstGeom>
          <a:noFill/>
          <a:ln w="25400" cap="flat">
            <a:solidFill>
              <a:srgbClr val="000000"/>
            </a:solidFill>
            <a:prstDash val="solid"/>
            <a:miter lim="400000"/>
            <a:tailEnd type="triangle"/>
          </a:ln>
        </p:spPr>
        <p:style>
          <a:lnRef idx="0">
            <a:srgbClr val="FFFFFF"/>
          </a:lnRef>
          <a:fillRef idx="0">
            <a:srgbClr val="FFFFFF"/>
          </a:fillRef>
          <a:effectRef idx="0">
            <a:srgbClr val="FFFFFF"/>
          </a:effectRef>
          <a:fontRef idx="none"/>
        </p:style>
      </p:cxnSp>
      <p:pic>
        <p:nvPicPr>
          <p:cNvPr id="50" name="图片 49">
            <a:extLst>
              <a:ext uri="{FF2B5EF4-FFF2-40B4-BE49-F238E27FC236}">
                <a16:creationId xmlns:a16="http://schemas.microsoft.com/office/drawing/2014/main" id="{21BDDE27-888F-034C-ADAB-D983AA56C1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07147" y="1780839"/>
            <a:ext cx="2587149" cy="574922"/>
          </a:xfrm>
          <a:prstGeom prst="rect">
            <a:avLst/>
          </a:prstGeom>
        </p:spPr>
      </p:pic>
      <p:pic>
        <p:nvPicPr>
          <p:cNvPr id="51" name="图片 50">
            <a:extLst>
              <a:ext uri="{FF2B5EF4-FFF2-40B4-BE49-F238E27FC236}">
                <a16:creationId xmlns:a16="http://schemas.microsoft.com/office/drawing/2014/main" id="{81FB751C-975E-7E45-AD99-A86C1CE1E0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3138" y="1816771"/>
            <a:ext cx="3291430" cy="503057"/>
          </a:xfrm>
          <a:prstGeom prst="rect">
            <a:avLst/>
          </a:prstGeom>
        </p:spPr>
      </p:pic>
      <p:sp>
        <p:nvSpPr>
          <p:cNvPr id="54" name="文本框 53">
            <a:extLst>
              <a:ext uri="{FF2B5EF4-FFF2-40B4-BE49-F238E27FC236}">
                <a16:creationId xmlns:a16="http://schemas.microsoft.com/office/drawing/2014/main" id="{21085A0A-9F7E-584F-8A80-7E7DD53EBB71}"/>
              </a:ext>
            </a:extLst>
          </p:cNvPr>
          <p:cNvSpPr txBox="1"/>
          <p:nvPr/>
        </p:nvSpPr>
        <p:spPr>
          <a:xfrm>
            <a:off x="1899416" y="1146533"/>
            <a:ext cx="2563202" cy="41036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lstStyle/>
          <a:p>
            <a:pPr marL="0" marR="0" indent="0" algn="ctr" defTabSz="825500" rtl="0" fontAlgn="auto" latinLnBrk="0" hangingPunct="0">
              <a:lnSpc>
                <a:spcPct val="100000"/>
              </a:lnSpc>
              <a:spcBef>
                <a:spcPts val="0"/>
              </a:spcBef>
              <a:spcAft>
                <a:spcPts val="0"/>
              </a:spcAft>
              <a:buClrTx/>
              <a:buSzTx/>
              <a:buFontTx/>
              <a:buNone/>
            </a:pPr>
            <a:r>
              <a:rPr lang="en-US" sz="2000" dirty="0">
                <a:solidFill>
                  <a:schemeClr val="tx1"/>
                </a:solidFill>
                <a:latin typeface="Times New Roman" panose="02020603050405020304" charset="0"/>
                <a:cs typeface="Times New Roman" panose="02020603050405020304" charset="0"/>
                <a:sym typeface="+mn-ea"/>
              </a:rPr>
              <a:t>Input: </a:t>
            </a:r>
            <a:r>
              <a:rPr lang="en-US" sz="2000" dirty="0">
                <a:latin typeface="Times New Roman" panose="02020603050405020304" charset="0"/>
                <a:cs typeface="Times New Roman" panose="02020603050405020304" charset="0"/>
                <a:sym typeface="+mn-ea"/>
              </a:rPr>
              <a:t>3D video feature</a:t>
            </a:r>
            <a:r>
              <a:rPr lang="en-US" sz="2000" dirty="0">
                <a:solidFill>
                  <a:schemeClr val="tx1"/>
                </a:solidFill>
                <a:latin typeface="Times New Roman" panose="02020603050405020304" charset="0"/>
                <a:cs typeface="Times New Roman" panose="02020603050405020304" charset="0"/>
                <a:sym typeface="+mn-ea"/>
              </a:rPr>
              <a:t> </a:t>
            </a:r>
            <a:endParaRPr kumimoji="0" lang="en-US" altLang="en-US" sz="2000" b="0" i="0" u="none" strike="noStrike" cap="none" spc="0" normalizeH="0" baseline="0" dirty="0">
              <a:ln>
                <a:noFill/>
              </a:ln>
              <a:solidFill>
                <a:schemeClr val="tx1"/>
              </a:solidFill>
              <a:effectLst/>
              <a:uFillTx/>
              <a:latin typeface="Arial" panose="020B0604020202020204" pitchFamily="34" charset="0"/>
              <a:ea typeface="Helvetica Neue" panose="02000503000000020004"/>
              <a:cs typeface="Times New Roman" panose="02020603050405020304" charset="0"/>
              <a:sym typeface="+mn-ea"/>
            </a:endParaRPr>
          </a:p>
        </p:txBody>
      </p:sp>
      <p:cxnSp>
        <p:nvCxnSpPr>
          <p:cNvPr id="55" name="直线箭头连接符 54">
            <a:extLst>
              <a:ext uri="{FF2B5EF4-FFF2-40B4-BE49-F238E27FC236}">
                <a16:creationId xmlns:a16="http://schemas.microsoft.com/office/drawing/2014/main" id="{AFDC88C0-0518-7E42-AF97-7598D9F5231E}"/>
              </a:ext>
            </a:extLst>
          </p:cNvPr>
          <p:cNvCxnSpPr>
            <a:cxnSpLocks/>
          </p:cNvCxnSpPr>
          <p:nvPr/>
        </p:nvCxnSpPr>
        <p:spPr>
          <a:xfrm>
            <a:off x="1002094" y="3514830"/>
            <a:ext cx="11037292" cy="0"/>
          </a:xfrm>
          <a:prstGeom prst="straightConnector1">
            <a:avLst/>
          </a:prstGeom>
          <a:ln w="22225">
            <a:prstDash val="dash"/>
            <a:tailEnd type="none"/>
          </a:ln>
        </p:spPr>
        <p:style>
          <a:lnRef idx="1">
            <a:schemeClr val="dk1"/>
          </a:lnRef>
          <a:fillRef idx="0">
            <a:schemeClr val="dk1"/>
          </a:fillRef>
          <a:effectRef idx="0">
            <a:schemeClr val="dk1"/>
          </a:effectRef>
          <a:fontRef idx="minor">
            <a:schemeClr val="tx1"/>
          </a:fontRef>
        </p:style>
      </p:cxnSp>
      <p:sp>
        <p:nvSpPr>
          <p:cNvPr id="57" name="立方体 56">
            <a:extLst>
              <a:ext uri="{FF2B5EF4-FFF2-40B4-BE49-F238E27FC236}">
                <a16:creationId xmlns:a16="http://schemas.microsoft.com/office/drawing/2014/main" id="{519ECAAC-099A-D949-A695-9CCEAEE55F5E}"/>
              </a:ext>
            </a:extLst>
          </p:cNvPr>
          <p:cNvSpPr/>
          <p:nvPr/>
        </p:nvSpPr>
        <p:spPr>
          <a:xfrm rot="16200000">
            <a:off x="2919220" y="1463203"/>
            <a:ext cx="697961" cy="1192586"/>
          </a:xfrm>
          <a:prstGeom prst="cub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142A85E0-1873-1849-B27B-0C1193334EA3}"/>
              </a:ext>
            </a:extLst>
          </p:cNvPr>
          <p:cNvSpPr txBox="1"/>
          <p:nvPr/>
        </p:nvSpPr>
        <p:spPr>
          <a:xfrm>
            <a:off x="2419926" y="1780839"/>
            <a:ext cx="15731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H</a:t>
            </a:r>
            <a:endParaRPr lang="zh-CN" altLang="en-US" dirty="0">
              <a:latin typeface="Times New Roman" panose="02020603050405020304" pitchFamily="18" charset="0"/>
              <a:cs typeface="Times New Roman" panose="02020603050405020304" pitchFamily="18" charset="0"/>
            </a:endParaRPr>
          </a:p>
        </p:txBody>
      </p:sp>
      <p:sp>
        <p:nvSpPr>
          <p:cNvPr id="59" name="文本框 58">
            <a:extLst>
              <a:ext uri="{FF2B5EF4-FFF2-40B4-BE49-F238E27FC236}">
                <a16:creationId xmlns:a16="http://schemas.microsoft.com/office/drawing/2014/main" id="{E22ABB54-789E-7747-A1D4-F0F1A852FE74}"/>
              </a:ext>
            </a:extLst>
          </p:cNvPr>
          <p:cNvSpPr txBox="1"/>
          <p:nvPr/>
        </p:nvSpPr>
        <p:spPr>
          <a:xfrm>
            <a:off x="2481762" y="2218549"/>
            <a:ext cx="28562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a:t>
            </a:r>
            <a:endParaRPr lang="zh-CN" altLang="en-US" dirty="0">
              <a:latin typeface="Times New Roman" panose="02020603050405020304" pitchFamily="18" charset="0"/>
              <a:cs typeface="Times New Roman" panose="02020603050405020304" pitchFamily="18" charset="0"/>
            </a:endParaRPr>
          </a:p>
        </p:txBody>
      </p:sp>
      <p:sp>
        <p:nvSpPr>
          <p:cNvPr id="60" name="文本框 59">
            <a:extLst>
              <a:ext uri="{FF2B5EF4-FFF2-40B4-BE49-F238E27FC236}">
                <a16:creationId xmlns:a16="http://schemas.microsoft.com/office/drawing/2014/main" id="{5665EA05-1C8A-E64D-B469-7D5811B77E81}"/>
              </a:ext>
            </a:extLst>
          </p:cNvPr>
          <p:cNvSpPr txBox="1"/>
          <p:nvPr/>
        </p:nvSpPr>
        <p:spPr>
          <a:xfrm>
            <a:off x="3173127" y="2352668"/>
            <a:ext cx="28562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2" name="文本框 61">
                <a:extLst>
                  <a:ext uri="{FF2B5EF4-FFF2-40B4-BE49-F238E27FC236}">
                    <a16:creationId xmlns:a16="http://schemas.microsoft.com/office/drawing/2014/main" id="{4A7954AE-730A-9943-9E78-0B9BC90772E1}"/>
                  </a:ext>
                </a:extLst>
              </p:cNvPr>
              <p:cNvSpPr txBox="1"/>
              <p:nvPr/>
            </p:nvSpPr>
            <p:spPr>
              <a:xfrm>
                <a:off x="2357085" y="2682539"/>
                <a:ext cx="1909112" cy="39671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lstStyle/>
              <a:p>
                <a:pPr algn="ctr" defTabSz="825500" hangingPunct="0"/>
                <a14:m>
                  <m:oMathPara xmlns:m="http://schemas.openxmlformats.org/officeDocument/2006/math">
                    <m:oMathParaPr>
                      <m:jc m:val="centerGroup"/>
                    </m:oMathParaPr>
                    <m:oMath xmlns:m="http://schemas.openxmlformats.org/officeDocument/2006/math">
                      <m:r>
                        <a:rPr lang="en-US" altLang="zh-CN" i="1"/>
                        <m:t>𝑌</m:t>
                      </m:r>
                      <m:r>
                        <a:rPr lang="en-US" altLang="zh-CN" i="1"/>
                        <m:t>′</m:t>
                      </m:r>
                      <m:r>
                        <a:rPr lang="zh-CN" altLang="zh-CN" i="1"/>
                        <m:t>∈</m:t>
                      </m:r>
                      <m:sSup>
                        <m:sSupPr>
                          <m:ctrlPr>
                            <a:rPr lang="zh-CN" altLang="zh-CN" i="1"/>
                          </m:ctrlPr>
                        </m:sSupPr>
                        <m:e>
                          <m:r>
                            <a:rPr lang="en-US" altLang="zh-CN" i="1"/>
                            <m:t>ℝ</m:t>
                          </m:r>
                        </m:e>
                        <m:sup>
                          <m:r>
                            <a:rPr lang="en-US" altLang="zh-CN" i="1"/>
                            <m:t>𝑇</m:t>
                          </m:r>
                          <m:r>
                            <a:rPr lang="en-US" altLang="zh-CN" i="1"/>
                            <m:t>×</m:t>
                          </m:r>
                          <m:r>
                            <a:rPr lang="en-US" altLang="zh-CN" i="1"/>
                            <m:t>𝐻</m:t>
                          </m:r>
                          <m:r>
                            <a:rPr lang="en-US" altLang="zh-CN" i="1"/>
                            <m:t>×</m:t>
                          </m:r>
                          <m:r>
                            <a:rPr lang="en-US" altLang="zh-CN" i="1"/>
                            <m:t>𝑊</m:t>
                          </m:r>
                          <m:r>
                            <a:rPr lang="en-US" altLang="zh-CN" i="1"/>
                            <m:t>×</m:t>
                          </m:r>
                          <m:f>
                            <m:fPr>
                              <m:type m:val="lin"/>
                              <m:ctrlPr>
                                <a:rPr lang="zh-CN" altLang="zh-CN" i="1"/>
                              </m:ctrlPr>
                            </m:fPr>
                            <m:num>
                              <m:r>
                                <a:rPr lang="en-US" altLang="zh-CN" i="1"/>
                                <m:t>𝐶</m:t>
                              </m:r>
                            </m:num>
                            <m:den>
                              <m:sSub>
                                <m:sSubPr>
                                  <m:ctrlPr>
                                    <a:rPr lang="zh-CN" altLang="zh-CN" i="1"/>
                                  </m:ctrlPr>
                                </m:sSubPr>
                                <m:e>
                                  <m:r>
                                    <a:rPr lang="en-US" altLang="zh-CN" i="1"/>
                                    <m:t>𝑟</m:t>
                                  </m:r>
                                </m:e>
                                <m:sub>
                                  <m:r>
                                    <a:rPr lang="en-US" altLang="zh-CN" i="1"/>
                                    <m:t>𝑐</m:t>
                                  </m:r>
                                </m:sub>
                              </m:sSub>
                            </m:den>
                          </m:f>
                        </m:sup>
                      </m:sSup>
                    </m:oMath>
                  </m:oMathPara>
                </a14:m>
                <a:endParaRPr kumimoji="0" lang="zh-CN" altLang="en-US" sz="3000" b="1" i="0" u="none" strike="noStrike" cap="none" spc="0" normalizeH="0" baseline="0" dirty="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mc:Choice>
        <mc:Fallback>
          <p:sp>
            <p:nvSpPr>
              <p:cNvPr id="62" name="文本框 61">
                <a:extLst>
                  <a:ext uri="{FF2B5EF4-FFF2-40B4-BE49-F238E27FC236}">
                    <a16:creationId xmlns:a16="http://schemas.microsoft.com/office/drawing/2014/main" id="{4A7954AE-730A-9943-9E78-0B9BC90772E1}"/>
                  </a:ext>
                </a:extLst>
              </p:cNvPr>
              <p:cNvSpPr txBox="1">
                <a:spLocks noRot="1" noChangeAspect="1" noMove="1" noResize="1" noEditPoints="1" noAdjustHandles="1" noChangeArrowheads="1" noChangeShapeType="1" noTextEdit="1"/>
              </p:cNvSpPr>
              <p:nvPr/>
            </p:nvSpPr>
            <p:spPr>
              <a:xfrm>
                <a:off x="2357085" y="2682539"/>
                <a:ext cx="1909112" cy="396712"/>
              </a:xfrm>
              <a:prstGeom prst="rect">
                <a:avLst/>
              </a:prstGeom>
              <a:blipFill>
                <a:blip r:embed="rId9"/>
                <a:stretch>
                  <a:fillRect l="-1987" t="-75000" b="-93750"/>
                </a:stretch>
              </a:blipFill>
              <a:ln w="12700" cap="flat">
                <a:noFill/>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8B7E3A18-2F20-0044-AAF8-15E9FB5D19F8}"/>
                  </a:ext>
                </a:extLst>
              </p:cNvPr>
              <p:cNvSpPr/>
              <p:nvPr/>
            </p:nvSpPr>
            <p:spPr>
              <a:xfrm>
                <a:off x="4607559" y="2503623"/>
                <a:ext cx="7513275" cy="449418"/>
              </a:xfrm>
              <a:prstGeom prst="rect">
                <a:avLst/>
              </a:prstGeom>
            </p:spPr>
            <p:txBody>
              <a:bodyPr wrap="none">
                <a:spAutoFit/>
              </a:bodyPr>
              <a:lstStyle/>
              <a:p>
                <a14:m>
                  <m:oMath xmlns:m="http://schemas.openxmlformats.org/officeDocument/2006/math">
                    <m:sSubSup>
                      <m:sSubSupPr>
                        <m:ctrlPr>
                          <a:rPr lang="zh-CN" altLang="en-US" smtClean="0">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h</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smtClean="0">
                                <a:latin typeface="Cambria Math" panose="02040503050406030204" pitchFamily="18" charset="0"/>
                              </a:rPr>
                              <m:t>𝑝</m:t>
                            </m:r>
                          </m:e>
                          <m:sub>
                            <m:r>
                              <a:rPr lang="zh-CN" altLang="en-US" i="1">
                                <a:latin typeface="Cambria Math" panose="02040503050406030204" pitchFamily="18" charset="0"/>
                              </a:rPr>
                              <m:t>𝑤</m:t>
                            </m:r>
                          </m:sub>
                        </m:sSub>
                      </m:sub>
                      <m:sup>
                        <m:r>
                          <a:rPr lang="zh-CN" altLang="en-US" i="1">
                            <a:latin typeface="Cambria Math" panose="02040503050406030204" pitchFamily="18" charset="0"/>
                          </a:rPr>
                          <m:t>𝑝𝑜𝑜𝑙</m:t>
                        </m:r>
                      </m:sup>
                    </m:sSubSup>
                    <m:r>
                      <a:rPr lang="zh-CN" altLang="en-US" i="0">
                        <a:latin typeface="Cambria Math" panose="02040503050406030204" pitchFamily="18" charset="0"/>
                      </a:rPr>
                      <m:t>=</m:t>
                    </m:r>
                    <m:d>
                      <m:dPr>
                        <m:sep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𝑡</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h</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𝑤</m:t>
                            </m:r>
                          </m:sub>
                        </m:sSub>
                      </m:e>
                    </m:d>
                  </m:oMath>
                </a14:m>
                <a:r>
                  <a:rPr lang="en-US" altLang="zh-CN" dirty="0"/>
                  <a:t>,</a:t>
                </a:r>
                <a:r>
                  <a:rPr lang="zh-CN" altLang="en-US" dirty="0">
                    <a:solidFill>
                      <a:srgbClr val="836967"/>
                    </a:solidFill>
                  </a:rPr>
                  <a:t> </a:t>
                </a:r>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h</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𝑤</m:t>
                            </m:r>
                          </m:sub>
                        </m:sSub>
                      </m:sub>
                      <m:sup>
                        <m:r>
                          <a:rPr lang="zh-CN" altLang="en-US" i="1">
                            <a:latin typeface="Cambria Math" panose="02040503050406030204" pitchFamily="18" charset="0"/>
                          </a:rPr>
                          <m:t>𝐶𝑜𝑛𝑣</m:t>
                        </m:r>
                      </m:sup>
                    </m:sSubSup>
                    <m:r>
                      <a:rPr lang="zh-CN" altLang="en-US" i="0">
                        <a:latin typeface="Cambria Math" panose="02040503050406030204" pitchFamily="18" charset="0"/>
                      </a:rPr>
                      <m:t>=</m:t>
                    </m:r>
                    <m:d>
                      <m:dPr>
                        <m:sep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𝑡</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h</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𝑤</m:t>
                            </m:r>
                          </m:sub>
                        </m:sSub>
                      </m:e>
                    </m:d>
                  </m:oMath>
                </a14:m>
                <a:r>
                  <a:rPr lang="en-US" altLang="zh-CN" dirty="0"/>
                  <a:t> </a:t>
                </a:r>
                <a:r>
                  <a:rPr lang="en-US" altLang="zh-CN" dirty="0">
                    <a:latin typeface="Times New Roman" panose="02020603050405020304" pitchFamily="18" charset="0"/>
                    <a:cs typeface="Times New Roman" panose="02020603050405020304" pitchFamily="18" charset="0"/>
                  </a:rPr>
                  <a:t>is the size of pool/conv kernel</a:t>
                </a:r>
                <a:endParaRPr lang="zh-CN" altLang="en-US" dirty="0"/>
              </a:p>
            </p:txBody>
          </p:sp>
        </mc:Choice>
        <mc:Fallback>
          <p:sp>
            <p:nvSpPr>
              <p:cNvPr id="12" name="矩形 11">
                <a:extLst>
                  <a:ext uri="{FF2B5EF4-FFF2-40B4-BE49-F238E27FC236}">
                    <a16:creationId xmlns:a16="http://schemas.microsoft.com/office/drawing/2014/main" id="{8B7E3A18-2F20-0044-AAF8-15E9FB5D19F8}"/>
                  </a:ext>
                </a:extLst>
              </p:cNvPr>
              <p:cNvSpPr>
                <a:spLocks noRot="1" noChangeAspect="1" noMove="1" noResize="1" noEditPoints="1" noAdjustHandles="1" noChangeArrowheads="1" noChangeShapeType="1" noTextEdit="1"/>
              </p:cNvSpPr>
              <p:nvPr/>
            </p:nvSpPr>
            <p:spPr>
              <a:xfrm>
                <a:off x="4607559" y="2503623"/>
                <a:ext cx="7513275" cy="449418"/>
              </a:xfrm>
              <a:prstGeom prst="rect">
                <a:avLst/>
              </a:prstGeom>
              <a:blipFill>
                <a:blip r:embed="rId10"/>
                <a:stretch>
                  <a:fillRect r="-506" b="-13889"/>
                </a:stretch>
              </a:blipFill>
            </p:spPr>
            <p:txBody>
              <a:bodyPr/>
              <a:lstStyle/>
              <a:p>
                <a:r>
                  <a:rPr lang="zh-CN" altLang="en-US">
                    <a:noFill/>
                  </a:rPr>
                  <a:t> </a:t>
                </a:r>
              </a:p>
            </p:txBody>
          </p:sp>
        </mc:Fallback>
      </mc:AlternateContent>
      <p:sp>
        <p:nvSpPr>
          <p:cNvPr id="65" name="文本框 64">
            <a:extLst>
              <a:ext uri="{FF2B5EF4-FFF2-40B4-BE49-F238E27FC236}">
                <a16:creationId xmlns:a16="http://schemas.microsoft.com/office/drawing/2014/main" id="{5109EB2B-F65E-E342-A799-8A6FE0FD3774}"/>
              </a:ext>
            </a:extLst>
          </p:cNvPr>
          <p:cNvSpPr txBox="1"/>
          <p:nvPr/>
        </p:nvSpPr>
        <p:spPr>
          <a:xfrm>
            <a:off x="4826128" y="1146532"/>
            <a:ext cx="3786293" cy="41036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lstStyle/>
          <a:p>
            <a:pPr algn="ctr" defTabSz="825500" hangingPunct="0"/>
            <a:r>
              <a:rPr lang="en-US" sz="2000" dirty="0">
                <a:solidFill>
                  <a:schemeClr val="tx1"/>
                </a:solidFill>
                <a:latin typeface="Times New Roman" panose="02020603050405020304" charset="0"/>
                <a:cs typeface="Times New Roman" panose="02020603050405020304" charset="0"/>
                <a:sym typeface="+mn-ea"/>
              </a:rPr>
              <a:t>Output: </a:t>
            </a:r>
            <a:r>
              <a:rPr lang="en-US" sz="2000" dirty="0">
                <a:latin typeface="Times New Roman" panose="02020603050405020304" charset="0"/>
                <a:cs typeface="Times New Roman" panose="02020603050405020304" charset="0"/>
                <a:sym typeface="+mn-ea"/>
              </a:rPr>
              <a:t>dependency representations</a:t>
            </a:r>
            <a:endParaRPr kumimoji="0" lang="en-US" altLang="en-US" sz="2000" b="0" i="0" u="none" strike="noStrike" cap="none" spc="0" normalizeH="0" baseline="0" dirty="0">
              <a:ln>
                <a:noFill/>
              </a:ln>
              <a:solidFill>
                <a:schemeClr val="tx1"/>
              </a:solidFill>
              <a:effectLst/>
              <a:uFillTx/>
              <a:latin typeface="Arial" panose="020B0604020202020204" pitchFamily="34" charset="0"/>
              <a:ea typeface="Helvetica Neue" panose="02000503000000020004"/>
              <a:cs typeface="Times New Roman" panose="02020603050405020304" charset="0"/>
              <a:sym typeface="+mn-ea"/>
            </a:endParaRPr>
          </a:p>
        </p:txBody>
      </p:sp>
      <p:cxnSp>
        <p:nvCxnSpPr>
          <p:cNvPr id="66" name="直线箭头连接符 65">
            <a:extLst>
              <a:ext uri="{FF2B5EF4-FFF2-40B4-BE49-F238E27FC236}">
                <a16:creationId xmlns:a16="http://schemas.microsoft.com/office/drawing/2014/main" id="{69D3B37C-2094-CD47-8C75-5947A9DE30FF}"/>
              </a:ext>
            </a:extLst>
          </p:cNvPr>
          <p:cNvCxnSpPr>
            <a:cxnSpLocks/>
          </p:cNvCxnSpPr>
          <p:nvPr/>
        </p:nvCxnSpPr>
        <p:spPr>
          <a:xfrm>
            <a:off x="4607559" y="1146532"/>
            <a:ext cx="0" cy="2166804"/>
          </a:xfrm>
          <a:prstGeom prst="straightConnector1">
            <a:avLst/>
          </a:prstGeom>
          <a:ln w="22225">
            <a:prstDash val="dash"/>
            <a:tailEnd type="none"/>
          </a:ln>
        </p:spPr>
        <p:style>
          <a:lnRef idx="1">
            <a:schemeClr val="dk1"/>
          </a:lnRef>
          <a:fillRef idx="0">
            <a:schemeClr val="dk1"/>
          </a:fillRef>
          <a:effectRef idx="0">
            <a:schemeClr val="dk1"/>
          </a:effectRef>
          <a:fontRef idx="minor">
            <a:schemeClr val="tx1"/>
          </a:fontRef>
        </p:style>
      </p:cxnSp>
      <p:cxnSp>
        <p:nvCxnSpPr>
          <p:cNvPr id="69" name="直线箭头连接符 68">
            <a:extLst>
              <a:ext uri="{FF2B5EF4-FFF2-40B4-BE49-F238E27FC236}">
                <a16:creationId xmlns:a16="http://schemas.microsoft.com/office/drawing/2014/main" id="{EACC12A6-C063-5744-8B28-87C09C1A4D83}"/>
              </a:ext>
            </a:extLst>
          </p:cNvPr>
          <p:cNvCxnSpPr>
            <a:cxnSpLocks/>
          </p:cNvCxnSpPr>
          <p:nvPr/>
        </p:nvCxnSpPr>
        <p:spPr>
          <a:xfrm flipH="1">
            <a:off x="3203855" y="5113912"/>
            <a:ext cx="1007503" cy="410792"/>
          </a:xfrm>
          <a:prstGeom prst="straightConnector1">
            <a:avLst/>
          </a:prstGeom>
          <a:noFill/>
          <a:ln w="22225" cap="flat" cmpd="sng" algn="ctr">
            <a:solidFill>
              <a:srgbClr val="4F81BD"/>
            </a:solidFill>
            <a:prstDash val="solid"/>
            <a:tailEnd type="arrow" w="lg" len="lg"/>
          </a:ln>
          <a:effectLst>
            <a:outerShdw blurRad="40000" dist="20000" dir="5400000" rotWithShape="0">
              <a:srgbClr val="000000">
                <a:alpha val="38000"/>
              </a:srgbClr>
            </a:outerShdw>
          </a:effectLst>
        </p:spPr>
      </p:cxn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F9769487-E640-E64B-B8FB-189853B234D7}"/>
                  </a:ext>
                </a:extLst>
              </p:cNvPr>
              <p:cNvSpPr txBox="1"/>
              <p:nvPr/>
            </p:nvSpPr>
            <p:spPr>
              <a:xfrm>
                <a:off x="162365" y="5562804"/>
                <a:ext cx="3474101" cy="1027845"/>
              </a:xfrm>
              <a:prstGeom prst="rect">
                <a:avLst/>
              </a:prstGeom>
              <a:noFill/>
              <a:ln w="28575" cap="flat">
                <a:solidFill>
                  <a:schemeClr val="tx1"/>
                </a:solid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defPPr>
                  <a:defRPr lang="zh-CN"/>
                </a:defPPr>
                <a:lvl1pPr marR="0" indent="0" algn="ctr" defTabSz="825500" fontAlgn="auto" hangingPunct="0">
                  <a:lnSpc>
                    <a:spcPct val="100000"/>
                  </a:lnSpc>
                  <a:spcBef>
                    <a:spcPts val="0"/>
                  </a:spcBef>
                  <a:spcAft>
                    <a:spcPts val="0"/>
                  </a:spcAft>
                  <a:buClrTx/>
                  <a:buSzTx/>
                  <a:buFontTx/>
                  <a:buNone/>
                  <a:defRPr kumimoji="0" i="0" u="none" strike="noStrike" cap="none" spc="0" normalizeH="0" baseline="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defRPr>
                </a:lvl1pPr>
              </a:lstStyle>
              <a:p>
                <a:r>
                  <a:rPr lang="en-US" altLang="zh-CN" dirty="0">
                    <a:sym typeface="Helvetica Neue" panose="02000503000000020004"/>
                  </a:rPr>
                  <a:t>Long-range spatial-temporal (LST) dependency modeling</a:t>
                </a:r>
              </a:p>
              <a:p>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en-US" altLang="zh-CN" b="0" i="1" smtClean="0">
                            <a:latin typeface="Cambria Math" panose="02040503050406030204" pitchFamily="18" charset="0"/>
                          </a:rPr>
                          <m:t>𝑇</m:t>
                        </m:r>
                        <m:r>
                          <a:rPr lang="zh-CN" altLang="en-US" i="1">
                            <a:latin typeface="Cambria Math" panose="02040503050406030204" pitchFamily="18" charset="0"/>
                          </a:rPr>
                          <m:t>,</m:t>
                        </m:r>
                        <m:r>
                          <a:rPr lang="en-US" altLang="zh-CN" b="0" i="1" smtClean="0">
                            <a:latin typeface="Cambria Math" panose="02040503050406030204" pitchFamily="18" charset="0"/>
                          </a:rPr>
                          <m:t>𝐻</m:t>
                        </m:r>
                        <m:r>
                          <a:rPr lang="zh-CN" altLang="en-US" i="1">
                            <a:latin typeface="Cambria Math" panose="02040503050406030204" pitchFamily="18" charset="0"/>
                          </a:rPr>
                          <m:t>,</m:t>
                        </m:r>
                        <m:r>
                          <a:rPr lang="en-US" altLang="zh-CN" b="0" i="1" smtClean="0">
                            <a:latin typeface="Cambria Math" panose="02040503050406030204" pitchFamily="18" charset="0"/>
                          </a:rPr>
                          <m:t>𝑊</m:t>
                        </m:r>
                        <m:r>
                          <a:rPr lang="zh-CN" altLang="en-US" i="1" smtClean="0">
                            <a:solidFill>
                              <a:srgbClr val="836967"/>
                            </a:solidFill>
                            <a:latin typeface="Cambria Math" panose="02040503050406030204" pitchFamily="18" charset="0"/>
                          </a:rPr>
                          <m:t> </m:t>
                        </m:r>
                      </m:sub>
                      <m:sup>
                        <m:r>
                          <a:rPr lang="zh-CN" altLang="en-US" i="1">
                            <a:latin typeface="Cambria Math" panose="02040503050406030204" pitchFamily="18" charset="0"/>
                          </a:rPr>
                          <m:t>𝑝𝑜𝑜𝑙</m:t>
                        </m:r>
                      </m:sup>
                    </m:sSubSup>
                  </m:oMath>
                </a14:m>
                <a:r>
                  <a:rPr lang="en-US" altLang="zh-CN" dirty="0"/>
                  <a:t> </a:t>
                </a:r>
                <a14:m>
                  <m:oMath xmlns:m="http://schemas.openxmlformats.org/officeDocument/2006/math">
                    <m:r>
                      <a:rPr lang="en-US" altLang="zh-CN" i="1"/>
                      <m:t>→</m:t>
                    </m:r>
                  </m:oMath>
                </a14:m>
                <a:r>
                  <a:rPr lang="zh-CN" altLang="zh-CN" dirty="0"/>
                  <a:t> </a:t>
                </a:r>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en-US" altLang="zh-CN" b="0" i="0" smtClean="0">
                            <a:latin typeface="Cambria Math" panose="02040503050406030204" pitchFamily="18" charset="0"/>
                          </a:rPr>
                          <m:t>1</m:t>
                        </m:r>
                        <m:r>
                          <a:rPr lang="zh-CN" altLang="en-US">
                            <a:latin typeface="Cambria Math" panose="02040503050406030204" pitchFamily="18" charset="0"/>
                          </a:rPr>
                          <m:t>,</m:t>
                        </m:r>
                        <m:r>
                          <a:rPr lang="en-US" altLang="zh-CN" b="0" i="0" smtClean="0">
                            <a:latin typeface="Cambria Math" panose="02040503050406030204" pitchFamily="18" charset="0"/>
                          </a:rPr>
                          <m:t>1</m:t>
                        </m:r>
                        <m:r>
                          <a:rPr lang="zh-CN" altLang="en-US">
                            <a:latin typeface="Cambria Math" panose="02040503050406030204" pitchFamily="18" charset="0"/>
                          </a:rPr>
                          <m:t>,</m:t>
                        </m:r>
                        <m:r>
                          <a:rPr lang="en-US" altLang="zh-CN" b="0" i="1" smtClean="0">
                            <a:latin typeface="Cambria Math" panose="02040503050406030204" pitchFamily="18" charset="0"/>
                          </a:rPr>
                          <m:t>1</m:t>
                        </m:r>
                        <m:r>
                          <a:rPr lang="zh-CN" altLang="en-US" i="1" smtClean="0">
                            <a:solidFill>
                              <a:srgbClr val="836967"/>
                            </a:solidFill>
                            <a:latin typeface="Cambria Math" panose="02040503050406030204" pitchFamily="18" charset="0"/>
                          </a:rPr>
                          <m:t> </m:t>
                        </m:r>
                      </m:sub>
                      <m:sup>
                        <m:r>
                          <a:rPr lang="zh-CN" altLang="en-US" i="1">
                            <a:latin typeface="Cambria Math" panose="02040503050406030204" pitchFamily="18" charset="0"/>
                          </a:rPr>
                          <m:t>𝐶𝑜𝑛𝑣</m:t>
                        </m:r>
                      </m:sup>
                    </m:sSubSup>
                  </m:oMath>
                </a14:m>
                <a:endParaRPr lang="zh-CN" altLang="en-US" i="1" dirty="0">
                  <a:sym typeface="Helvetica Neue" panose="02000503000000020004"/>
                </a:endParaRPr>
              </a:p>
            </p:txBody>
          </p:sp>
        </mc:Choice>
        <mc:Fallback>
          <p:sp>
            <p:nvSpPr>
              <p:cNvPr id="47" name="文本框 46">
                <a:extLst>
                  <a:ext uri="{FF2B5EF4-FFF2-40B4-BE49-F238E27FC236}">
                    <a16:creationId xmlns:a16="http://schemas.microsoft.com/office/drawing/2014/main" id="{F9769487-E640-E64B-B8FB-189853B234D7}"/>
                  </a:ext>
                </a:extLst>
              </p:cNvPr>
              <p:cNvSpPr txBox="1">
                <a:spLocks noRot="1" noChangeAspect="1" noMove="1" noResize="1" noEditPoints="1" noAdjustHandles="1" noChangeArrowheads="1" noChangeShapeType="1" noTextEdit="1"/>
              </p:cNvSpPr>
              <p:nvPr/>
            </p:nvSpPr>
            <p:spPr>
              <a:xfrm>
                <a:off x="162365" y="5562804"/>
                <a:ext cx="3474101" cy="1027845"/>
              </a:xfrm>
              <a:prstGeom prst="rect">
                <a:avLst/>
              </a:prstGeom>
              <a:blipFill>
                <a:blip r:embed="rId11"/>
                <a:stretch>
                  <a:fillRect l="-362" r="-1812" b="-1190"/>
                </a:stretch>
              </a:blipFill>
              <a:ln w="28575" cap="flat">
                <a:solidFill>
                  <a:schemeClr val="tx1"/>
                </a:solidFill>
                <a:miter lim="4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 name="文本框 70">
                <a:extLst>
                  <a:ext uri="{FF2B5EF4-FFF2-40B4-BE49-F238E27FC236}">
                    <a16:creationId xmlns:a16="http://schemas.microsoft.com/office/drawing/2014/main" id="{F977EEFA-452F-4941-AEBE-BF68FE47326A}"/>
                  </a:ext>
                </a:extLst>
              </p:cNvPr>
              <p:cNvSpPr txBox="1"/>
              <p:nvPr/>
            </p:nvSpPr>
            <p:spPr>
              <a:xfrm>
                <a:off x="3759857" y="6090435"/>
                <a:ext cx="2300208" cy="472245"/>
              </a:xfrm>
              <a:prstGeom prst="rect">
                <a:avLst/>
              </a:prstGeom>
              <a:noFill/>
              <a:ln w="28575" cap="flat">
                <a:solidFill>
                  <a:schemeClr val="tx1"/>
                </a:solid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defPPr>
                  <a:defRPr lang="zh-CN"/>
                </a:defPPr>
                <a:lvl1pPr marR="0" indent="0" algn="ctr" defTabSz="825500" fontAlgn="auto" hangingPunct="0">
                  <a:lnSpc>
                    <a:spcPct val="100000"/>
                  </a:lnSpc>
                  <a:spcBef>
                    <a:spcPts val="0"/>
                  </a:spcBef>
                  <a:spcAft>
                    <a:spcPts val="0"/>
                  </a:spcAft>
                  <a:buClrTx/>
                  <a:buSzTx/>
                  <a:buFontTx/>
                  <a:buNone/>
                  <a:defRPr kumimoji="0" i="0" u="none" strike="noStrike" cap="none" spc="0" normalizeH="0" baseline="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defRPr>
                </a:lvl1pPr>
              </a:lstStyle>
              <a:p>
                <a:r>
                  <a:rPr lang="en-US" altLang="zh-CN" dirty="0">
                    <a:sym typeface="Helvetica Neue" panose="02000503000000020004"/>
                  </a:rPr>
                  <a:t>LS: </a:t>
                </a:r>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en-US" altLang="zh-CN" b="0" i="1" smtClean="0">
                            <a:latin typeface="Cambria Math" panose="02040503050406030204" pitchFamily="18" charset="0"/>
                          </a:rPr>
                          <m:t>1</m:t>
                        </m:r>
                        <m:r>
                          <a:rPr lang="zh-CN" altLang="en-US" i="1">
                            <a:latin typeface="Cambria Math" panose="02040503050406030204" pitchFamily="18" charset="0"/>
                          </a:rPr>
                          <m:t>,</m:t>
                        </m:r>
                        <m:r>
                          <a:rPr lang="en-US" altLang="zh-CN" b="0" i="1" smtClean="0">
                            <a:latin typeface="Cambria Math" panose="02040503050406030204" pitchFamily="18" charset="0"/>
                          </a:rPr>
                          <m:t>𝐻</m:t>
                        </m:r>
                        <m:r>
                          <a:rPr lang="zh-CN" altLang="en-US" i="1">
                            <a:latin typeface="Cambria Math" panose="02040503050406030204" pitchFamily="18" charset="0"/>
                          </a:rPr>
                          <m:t>,</m:t>
                        </m:r>
                        <m:r>
                          <a:rPr lang="en-US" altLang="zh-CN" b="0" i="1" smtClean="0">
                            <a:latin typeface="Cambria Math" panose="02040503050406030204" pitchFamily="18" charset="0"/>
                          </a:rPr>
                          <m:t>𝑊</m:t>
                        </m:r>
                        <m:r>
                          <a:rPr lang="zh-CN" altLang="en-US" i="1" smtClean="0">
                            <a:solidFill>
                              <a:srgbClr val="836967"/>
                            </a:solidFill>
                            <a:latin typeface="Cambria Math" panose="02040503050406030204" pitchFamily="18" charset="0"/>
                          </a:rPr>
                          <m:t> </m:t>
                        </m:r>
                      </m:sub>
                      <m:sup>
                        <m:r>
                          <a:rPr lang="zh-CN" altLang="en-US" i="1">
                            <a:latin typeface="Cambria Math" panose="02040503050406030204" pitchFamily="18" charset="0"/>
                          </a:rPr>
                          <m:t>𝑝𝑜𝑜𝑙</m:t>
                        </m:r>
                      </m:sup>
                    </m:sSubSup>
                  </m:oMath>
                </a14:m>
                <a:r>
                  <a:rPr lang="en-US" altLang="zh-CN" dirty="0"/>
                  <a:t> </a:t>
                </a:r>
                <a14:m>
                  <m:oMath xmlns:m="http://schemas.openxmlformats.org/officeDocument/2006/math">
                    <m:r>
                      <a:rPr lang="en-US" altLang="zh-CN" i="1"/>
                      <m:t>→</m:t>
                    </m:r>
                  </m:oMath>
                </a14:m>
                <a:r>
                  <a:rPr lang="zh-CN" altLang="zh-CN" dirty="0"/>
                  <a:t> </a:t>
                </a:r>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en-US" altLang="zh-CN" b="0" i="0" smtClean="0">
                            <a:latin typeface="Cambria Math" panose="02040503050406030204" pitchFamily="18" charset="0"/>
                          </a:rPr>
                          <m:t>3</m:t>
                        </m:r>
                        <m:r>
                          <a:rPr lang="zh-CN" altLang="en-US">
                            <a:latin typeface="Cambria Math" panose="02040503050406030204" pitchFamily="18" charset="0"/>
                          </a:rPr>
                          <m:t>,</m:t>
                        </m:r>
                        <m:r>
                          <a:rPr lang="en-US" altLang="zh-CN" b="0" i="0" smtClean="0">
                            <a:latin typeface="Cambria Math" panose="02040503050406030204" pitchFamily="18" charset="0"/>
                          </a:rPr>
                          <m:t>1</m:t>
                        </m:r>
                        <m:r>
                          <a:rPr lang="zh-CN" altLang="en-US">
                            <a:latin typeface="Cambria Math" panose="02040503050406030204" pitchFamily="18" charset="0"/>
                          </a:rPr>
                          <m:t>,</m:t>
                        </m:r>
                        <m:r>
                          <a:rPr lang="en-US" altLang="zh-CN" b="0" i="1" smtClean="0">
                            <a:latin typeface="Cambria Math" panose="02040503050406030204" pitchFamily="18" charset="0"/>
                          </a:rPr>
                          <m:t>1</m:t>
                        </m:r>
                        <m:r>
                          <a:rPr lang="zh-CN" altLang="en-US" i="1" smtClean="0">
                            <a:solidFill>
                              <a:srgbClr val="836967"/>
                            </a:solidFill>
                            <a:latin typeface="Cambria Math" panose="02040503050406030204" pitchFamily="18" charset="0"/>
                          </a:rPr>
                          <m:t> </m:t>
                        </m:r>
                      </m:sub>
                      <m:sup>
                        <m:r>
                          <a:rPr lang="zh-CN" altLang="en-US" i="1">
                            <a:latin typeface="Cambria Math" panose="02040503050406030204" pitchFamily="18" charset="0"/>
                          </a:rPr>
                          <m:t>𝐶𝑜𝑛𝑣</m:t>
                        </m:r>
                      </m:sup>
                    </m:sSubSup>
                  </m:oMath>
                </a14:m>
                <a:endParaRPr lang="zh-CN" altLang="en-US" i="1" dirty="0">
                  <a:sym typeface="Helvetica Neue" panose="02000503000000020004"/>
                </a:endParaRPr>
              </a:p>
            </p:txBody>
          </p:sp>
        </mc:Choice>
        <mc:Fallback>
          <p:sp>
            <p:nvSpPr>
              <p:cNvPr id="71" name="文本框 70">
                <a:extLst>
                  <a:ext uri="{FF2B5EF4-FFF2-40B4-BE49-F238E27FC236}">
                    <a16:creationId xmlns:a16="http://schemas.microsoft.com/office/drawing/2014/main" id="{F977EEFA-452F-4941-AEBE-BF68FE47326A}"/>
                  </a:ext>
                </a:extLst>
              </p:cNvPr>
              <p:cNvSpPr txBox="1">
                <a:spLocks noRot="1" noChangeAspect="1" noMove="1" noResize="1" noEditPoints="1" noAdjustHandles="1" noChangeArrowheads="1" noChangeShapeType="1" noTextEdit="1"/>
              </p:cNvSpPr>
              <p:nvPr/>
            </p:nvSpPr>
            <p:spPr>
              <a:xfrm>
                <a:off x="3759857" y="6090435"/>
                <a:ext cx="2300208" cy="472245"/>
              </a:xfrm>
              <a:prstGeom prst="rect">
                <a:avLst/>
              </a:prstGeom>
              <a:blipFill>
                <a:blip r:embed="rId12"/>
                <a:stretch>
                  <a:fillRect b="-4878"/>
                </a:stretch>
              </a:blipFill>
              <a:ln w="28575" cap="flat">
                <a:solidFill>
                  <a:schemeClr val="tx1"/>
                </a:solidFill>
                <a:miter lim="400000"/>
              </a:ln>
            </p:spPr>
            <p:txBody>
              <a:bodyPr/>
              <a:lstStyle/>
              <a:p>
                <a:r>
                  <a:rPr lang="zh-CN" altLang="en-US">
                    <a:noFill/>
                  </a:rPr>
                  <a:t> </a:t>
                </a:r>
              </a:p>
            </p:txBody>
          </p:sp>
        </mc:Fallback>
      </mc:AlternateContent>
      <p:cxnSp>
        <p:nvCxnSpPr>
          <p:cNvPr id="72" name="直线箭头连接符 71">
            <a:extLst>
              <a:ext uri="{FF2B5EF4-FFF2-40B4-BE49-F238E27FC236}">
                <a16:creationId xmlns:a16="http://schemas.microsoft.com/office/drawing/2014/main" id="{7BB007FA-BF92-564A-942D-F7760621FB63}"/>
              </a:ext>
            </a:extLst>
          </p:cNvPr>
          <p:cNvCxnSpPr>
            <a:cxnSpLocks/>
            <a:endCxn id="71" idx="0"/>
          </p:cNvCxnSpPr>
          <p:nvPr/>
        </p:nvCxnSpPr>
        <p:spPr>
          <a:xfrm flipH="1">
            <a:off x="4909961" y="5197783"/>
            <a:ext cx="153364" cy="892652"/>
          </a:xfrm>
          <a:prstGeom prst="straightConnector1">
            <a:avLst/>
          </a:prstGeom>
          <a:noFill/>
          <a:ln w="22225" cap="flat" cmpd="sng" algn="ctr">
            <a:solidFill>
              <a:srgbClr val="4F81BD"/>
            </a:solidFill>
            <a:prstDash val="solid"/>
            <a:tailEnd type="arrow" w="lg" len="lg"/>
          </a:ln>
          <a:effectLst>
            <a:outerShdw blurRad="40000" dist="20000" dir="5400000" rotWithShape="0">
              <a:srgbClr val="000000">
                <a:alpha val="38000"/>
              </a:srgbClr>
            </a:outerShdw>
          </a:effectLst>
        </p:spPr>
      </p:cxnSp>
      <mc:AlternateContent xmlns:mc="http://schemas.openxmlformats.org/markup-compatibility/2006">
        <mc:Choice xmlns:a14="http://schemas.microsoft.com/office/drawing/2010/main" Requires="a14">
          <p:sp>
            <p:nvSpPr>
              <p:cNvPr id="76" name="文本框 75">
                <a:extLst>
                  <a:ext uri="{FF2B5EF4-FFF2-40B4-BE49-F238E27FC236}">
                    <a16:creationId xmlns:a16="http://schemas.microsoft.com/office/drawing/2014/main" id="{1572B973-BE5A-554D-A185-9EC71ABB1AFC}"/>
                  </a:ext>
                </a:extLst>
              </p:cNvPr>
              <p:cNvSpPr txBox="1"/>
              <p:nvPr/>
            </p:nvSpPr>
            <p:spPr>
              <a:xfrm>
                <a:off x="6127766" y="6098731"/>
                <a:ext cx="2300208" cy="472245"/>
              </a:xfrm>
              <a:prstGeom prst="rect">
                <a:avLst/>
              </a:prstGeom>
              <a:noFill/>
              <a:ln w="28575" cap="flat">
                <a:solidFill>
                  <a:schemeClr val="tx1"/>
                </a:solid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defPPr>
                  <a:defRPr lang="zh-CN"/>
                </a:defPPr>
                <a:lvl1pPr marR="0" indent="0" algn="ctr" defTabSz="825500" fontAlgn="auto" hangingPunct="0">
                  <a:lnSpc>
                    <a:spcPct val="100000"/>
                  </a:lnSpc>
                  <a:spcBef>
                    <a:spcPts val="0"/>
                  </a:spcBef>
                  <a:spcAft>
                    <a:spcPts val="0"/>
                  </a:spcAft>
                  <a:buClrTx/>
                  <a:buSzTx/>
                  <a:buFontTx/>
                  <a:buNone/>
                  <a:defRPr kumimoji="0" i="0" u="none" strike="noStrike" cap="none" spc="0" normalizeH="0" baseline="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defRPr>
                </a:lvl1pPr>
              </a:lstStyle>
              <a:p>
                <a:r>
                  <a:rPr lang="en-US" altLang="zh-CN" dirty="0">
                    <a:sym typeface="Helvetica Neue" panose="02000503000000020004"/>
                  </a:rPr>
                  <a:t>LT: </a:t>
                </a:r>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en-US" altLang="zh-CN" b="0" i="1" smtClean="0">
                            <a:latin typeface="Cambria Math" panose="02040503050406030204" pitchFamily="18" charset="0"/>
                          </a:rPr>
                          <m:t>𝑇</m:t>
                        </m:r>
                        <m:r>
                          <a:rPr lang="zh-CN" altLang="en-US" i="1">
                            <a:latin typeface="Cambria Math" panose="02040503050406030204" pitchFamily="18" charset="0"/>
                          </a:rPr>
                          <m:t>,</m:t>
                        </m:r>
                        <m:r>
                          <a:rPr lang="en-US" altLang="zh-CN" b="0" i="1" smtClean="0">
                            <a:latin typeface="Cambria Math" panose="02040503050406030204" pitchFamily="18" charset="0"/>
                          </a:rPr>
                          <m:t>1</m:t>
                        </m:r>
                        <m:r>
                          <a:rPr lang="zh-CN" altLang="en-US" i="1">
                            <a:latin typeface="Cambria Math" panose="02040503050406030204" pitchFamily="18" charset="0"/>
                          </a:rPr>
                          <m:t>,</m:t>
                        </m:r>
                        <m:r>
                          <a:rPr lang="en-US" altLang="zh-CN" b="0" i="1" smtClean="0">
                            <a:latin typeface="Cambria Math" panose="02040503050406030204" pitchFamily="18" charset="0"/>
                          </a:rPr>
                          <m:t>1</m:t>
                        </m:r>
                        <m:r>
                          <a:rPr lang="zh-CN" altLang="en-US" i="1" smtClean="0">
                            <a:solidFill>
                              <a:srgbClr val="836967"/>
                            </a:solidFill>
                            <a:latin typeface="Cambria Math" panose="02040503050406030204" pitchFamily="18" charset="0"/>
                          </a:rPr>
                          <m:t> </m:t>
                        </m:r>
                      </m:sub>
                      <m:sup>
                        <m:r>
                          <a:rPr lang="zh-CN" altLang="en-US" i="1">
                            <a:latin typeface="Cambria Math" panose="02040503050406030204" pitchFamily="18" charset="0"/>
                          </a:rPr>
                          <m:t>𝑝𝑜𝑜𝑙</m:t>
                        </m:r>
                      </m:sup>
                    </m:sSubSup>
                  </m:oMath>
                </a14:m>
                <a:r>
                  <a:rPr lang="en-US" altLang="zh-CN" dirty="0"/>
                  <a:t> </a:t>
                </a:r>
                <a14:m>
                  <m:oMath xmlns:m="http://schemas.openxmlformats.org/officeDocument/2006/math">
                    <m:r>
                      <a:rPr lang="en-US" altLang="zh-CN" i="1"/>
                      <m:t>→</m:t>
                    </m:r>
                  </m:oMath>
                </a14:m>
                <a:r>
                  <a:rPr lang="zh-CN" altLang="zh-CN" dirty="0"/>
                  <a:t> </a:t>
                </a:r>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en-US" altLang="zh-CN" b="0" i="0" smtClean="0">
                            <a:latin typeface="Cambria Math" panose="02040503050406030204" pitchFamily="18" charset="0"/>
                          </a:rPr>
                          <m:t>1</m:t>
                        </m:r>
                        <m:r>
                          <a:rPr lang="zh-CN" altLang="en-US">
                            <a:latin typeface="Cambria Math" panose="02040503050406030204" pitchFamily="18" charset="0"/>
                          </a:rPr>
                          <m:t>,</m:t>
                        </m:r>
                        <m:r>
                          <a:rPr lang="en-US" altLang="zh-CN" b="0" i="0" smtClean="0">
                            <a:latin typeface="Cambria Math" panose="02040503050406030204" pitchFamily="18" charset="0"/>
                          </a:rPr>
                          <m:t>3</m:t>
                        </m:r>
                        <m:r>
                          <a:rPr lang="zh-CN" altLang="en-US">
                            <a:latin typeface="Cambria Math" panose="02040503050406030204" pitchFamily="18" charset="0"/>
                          </a:rPr>
                          <m:t>,</m:t>
                        </m:r>
                        <m:r>
                          <a:rPr lang="en-US" altLang="zh-CN" b="0" i="1" smtClean="0">
                            <a:latin typeface="Cambria Math" panose="02040503050406030204" pitchFamily="18" charset="0"/>
                          </a:rPr>
                          <m:t>3</m:t>
                        </m:r>
                        <m:r>
                          <a:rPr lang="zh-CN" altLang="en-US" i="1" smtClean="0">
                            <a:solidFill>
                              <a:srgbClr val="836967"/>
                            </a:solidFill>
                            <a:latin typeface="Cambria Math" panose="02040503050406030204" pitchFamily="18" charset="0"/>
                          </a:rPr>
                          <m:t> </m:t>
                        </m:r>
                      </m:sub>
                      <m:sup>
                        <m:r>
                          <a:rPr lang="zh-CN" altLang="en-US" i="1">
                            <a:latin typeface="Cambria Math" panose="02040503050406030204" pitchFamily="18" charset="0"/>
                          </a:rPr>
                          <m:t>𝐶𝑜𝑛𝑣</m:t>
                        </m:r>
                      </m:sup>
                    </m:sSubSup>
                  </m:oMath>
                </a14:m>
                <a:endParaRPr lang="zh-CN" altLang="en-US" i="1" dirty="0">
                  <a:sym typeface="Helvetica Neue" panose="02000503000000020004"/>
                </a:endParaRPr>
              </a:p>
            </p:txBody>
          </p:sp>
        </mc:Choice>
        <mc:Fallback>
          <p:sp>
            <p:nvSpPr>
              <p:cNvPr id="76" name="文本框 75">
                <a:extLst>
                  <a:ext uri="{FF2B5EF4-FFF2-40B4-BE49-F238E27FC236}">
                    <a16:creationId xmlns:a16="http://schemas.microsoft.com/office/drawing/2014/main" id="{1572B973-BE5A-554D-A185-9EC71ABB1AFC}"/>
                  </a:ext>
                </a:extLst>
              </p:cNvPr>
              <p:cNvSpPr txBox="1">
                <a:spLocks noRot="1" noChangeAspect="1" noMove="1" noResize="1" noEditPoints="1" noAdjustHandles="1" noChangeArrowheads="1" noChangeShapeType="1" noTextEdit="1"/>
              </p:cNvSpPr>
              <p:nvPr/>
            </p:nvSpPr>
            <p:spPr>
              <a:xfrm>
                <a:off x="6127766" y="6098731"/>
                <a:ext cx="2300208" cy="472245"/>
              </a:xfrm>
              <a:prstGeom prst="rect">
                <a:avLst/>
              </a:prstGeom>
              <a:blipFill>
                <a:blip r:embed="rId13"/>
                <a:stretch>
                  <a:fillRect b="-7500"/>
                </a:stretch>
              </a:blipFill>
              <a:ln w="28575" cap="flat">
                <a:solidFill>
                  <a:schemeClr val="tx1"/>
                </a:solidFill>
                <a:miter lim="400000"/>
              </a:ln>
            </p:spPr>
            <p:txBody>
              <a:bodyPr/>
              <a:lstStyle/>
              <a:p>
                <a:r>
                  <a:rPr lang="zh-CN" altLang="en-US">
                    <a:noFill/>
                  </a:rPr>
                  <a:t> </a:t>
                </a:r>
              </a:p>
            </p:txBody>
          </p:sp>
        </mc:Fallback>
      </mc:AlternateContent>
      <p:cxnSp>
        <p:nvCxnSpPr>
          <p:cNvPr id="77" name="直线箭头连接符 76">
            <a:extLst>
              <a:ext uri="{FF2B5EF4-FFF2-40B4-BE49-F238E27FC236}">
                <a16:creationId xmlns:a16="http://schemas.microsoft.com/office/drawing/2014/main" id="{AB5B988C-4E0B-804B-A0A0-A0188B8A3CED}"/>
              </a:ext>
            </a:extLst>
          </p:cNvPr>
          <p:cNvCxnSpPr>
            <a:cxnSpLocks/>
            <a:endCxn id="76" idx="0"/>
          </p:cNvCxnSpPr>
          <p:nvPr/>
        </p:nvCxnSpPr>
        <p:spPr>
          <a:xfrm>
            <a:off x="6107225" y="5293368"/>
            <a:ext cx="1170645" cy="805363"/>
          </a:xfrm>
          <a:prstGeom prst="straightConnector1">
            <a:avLst/>
          </a:prstGeom>
          <a:noFill/>
          <a:ln w="22225" cap="flat" cmpd="sng" algn="ctr">
            <a:solidFill>
              <a:srgbClr val="4F81BD"/>
            </a:solidFill>
            <a:prstDash val="solid"/>
            <a:tailEnd type="arrow" w="lg" len="lg"/>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0165774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ew 3D convolutional operator (1/2)"/>
          <p:cNvSpPr txBox="1"/>
          <p:nvPr/>
        </p:nvSpPr>
        <p:spPr>
          <a:xfrm>
            <a:off x="83503" y="116523"/>
            <a:ext cx="9663430" cy="439103"/>
          </a:xfrm>
          <a:prstGeom prst="rect">
            <a:avLst/>
          </a:prstGeom>
          <a:noFill/>
          <a:ln w="12700" cap="flat">
            <a:noFill/>
            <a:miter lim="400000"/>
          </a:ln>
          <a:effectLst/>
        </p:spPr>
        <p:txBody>
          <a:bodyPr wrap="square" lIns="25400" tIns="25400" rIns="25400" bIns="25400" numCol="1" anchor="ctr">
            <a:noAutofit/>
          </a:bodyPr>
          <a:lstStyle/>
          <a:p>
            <a:pPr marL="0" lvl="7" indent="800100" algn="just" defTabSz="412750" hangingPunct="0">
              <a:defRPr sz="4000" b="0" i="1">
                <a:latin typeface="Times New Roman" panose="02020603050405020304"/>
                <a:ea typeface="Times New Roman" panose="02020603050405020304"/>
                <a:cs typeface="Times New Roman" panose="02020603050405020304"/>
                <a:sym typeface="Times New Roman" panose="02020603050405020304"/>
              </a:defRPr>
            </a:pPr>
            <a:r>
              <a:rPr lang="en-US" sz="2400" kern="0" dirty="0">
                <a:solidFill>
                  <a:srgbClr val="000000"/>
                </a:solidFill>
                <a:latin typeface="Times New Roman" panose="02020603050405020304"/>
                <a:cs typeface="Times New Roman" panose="02020603050405020304"/>
                <a:sym typeface="Times New Roman" panose="02020603050405020304"/>
              </a:rPr>
              <a:t>2. </a:t>
            </a:r>
            <a:r>
              <a:rPr lang="en-US" altLang="zh-CN" sz="2400" dirty="0"/>
              <a:t>Selective Dependency Aggregation for Action Classification</a:t>
            </a:r>
          </a:p>
        </p:txBody>
      </p:sp>
      <p:cxnSp>
        <p:nvCxnSpPr>
          <p:cNvPr id="2" name="直接连接符 1"/>
          <p:cNvCxnSpPr/>
          <p:nvPr/>
        </p:nvCxnSpPr>
        <p:spPr>
          <a:xfrm>
            <a:off x="407353" y="584518"/>
            <a:ext cx="11125200" cy="318"/>
          </a:xfrm>
          <a:prstGeom prst="lin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cxnSp>
      <p:sp>
        <p:nvSpPr>
          <p:cNvPr id="3" name="矩形 2">
            <a:extLst>
              <a:ext uri="{FF2B5EF4-FFF2-40B4-BE49-F238E27FC236}">
                <a16:creationId xmlns:a16="http://schemas.microsoft.com/office/drawing/2014/main" id="{70B6148E-84E6-1941-AE5F-8F003A4F9463}"/>
              </a:ext>
            </a:extLst>
          </p:cNvPr>
          <p:cNvSpPr/>
          <p:nvPr/>
        </p:nvSpPr>
        <p:spPr>
          <a:xfrm>
            <a:off x="1003299" y="613728"/>
            <a:ext cx="10183257" cy="400110"/>
          </a:xfrm>
          <a:prstGeom prst="rect">
            <a:avLst/>
          </a:prstGeom>
        </p:spPr>
        <p:txBody>
          <a:bodyPr wrap="square">
            <a:spAutoFit/>
          </a:bodyPr>
          <a:lstStyle/>
          <a:p>
            <a:pPr lvl="0">
              <a:defRPr sz="4500" b="0">
                <a:latin typeface="Times New Roman" panose="02020603050405020304"/>
                <a:ea typeface="Times New Roman" panose="02020603050405020304"/>
                <a:cs typeface="Times New Roman" panose="02020603050405020304"/>
                <a:sym typeface="Times New Roman" panose="02020603050405020304"/>
              </a:defRPr>
            </a:pPr>
            <a:r>
              <a:rPr lang="en" altLang="zh-CN" sz="2000" i="1" dirty="0">
                <a:solidFill>
                  <a:prstClr val="black"/>
                </a:solidFill>
                <a:latin typeface="Times New Roman" panose="02020603050405020304"/>
                <a:cs typeface="Times New Roman" panose="02020603050405020304"/>
                <a:sym typeface="Times New Roman" panose="02020603050405020304"/>
              </a:rPr>
              <a:t>2.3.</a:t>
            </a:r>
            <a:r>
              <a:rPr lang="en-US" altLang="zh-CN" sz="2000" i="1" dirty="0"/>
              <a:t> Dependency Aggregation: as a weighted sum of dependency responses</a:t>
            </a:r>
            <a:endParaRPr lang="en" altLang="zh-CN" sz="2000" i="1" dirty="0">
              <a:solidFill>
                <a:prstClr val="black"/>
              </a:solidFill>
              <a:latin typeface="Times New Roman" panose="02020603050405020304"/>
              <a:cs typeface="Times New Roman" panose="02020603050405020304"/>
              <a:sym typeface="Times New Roman" panose="02020603050405020304"/>
            </a:endParaRPr>
          </a:p>
        </p:txBody>
      </p:sp>
      <p:pic>
        <p:nvPicPr>
          <p:cNvPr id="5" name="图片 4">
            <a:extLst>
              <a:ext uri="{FF2B5EF4-FFF2-40B4-BE49-F238E27FC236}">
                <a16:creationId xmlns:a16="http://schemas.microsoft.com/office/drawing/2014/main" id="{2FF74BA9-0E79-014F-AB1B-671E92FCB86C}"/>
              </a:ext>
            </a:extLst>
          </p:cNvPr>
          <p:cNvPicPr>
            <a:picLocks noChangeAspect="1"/>
          </p:cNvPicPr>
          <p:nvPr/>
        </p:nvPicPr>
        <p:blipFill>
          <a:blip r:embed="rId3"/>
          <a:stretch>
            <a:fillRect/>
          </a:stretch>
        </p:blipFill>
        <p:spPr>
          <a:xfrm>
            <a:off x="1270634" y="1204882"/>
            <a:ext cx="5978979" cy="5120459"/>
          </a:xfrm>
          <a:prstGeom prst="rect">
            <a:avLst/>
          </a:prstGeom>
        </p:spPr>
      </p:pic>
      <p:sp>
        <p:nvSpPr>
          <p:cNvPr id="124" name="文本框 123">
            <a:extLst>
              <a:ext uri="{FF2B5EF4-FFF2-40B4-BE49-F238E27FC236}">
                <a16:creationId xmlns:a16="http://schemas.microsoft.com/office/drawing/2014/main" id="{142D44EC-A039-F848-AA8B-511C2B0DD69E}"/>
              </a:ext>
            </a:extLst>
          </p:cNvPr>
          <p:cNvSpPr txBox="1"/>
          <p:nvPr/>
        </p:nvSpPr>
        <p:spPr>
          <a:xfrm>
            <a:off x="7249613" y="3098263"/>
            <a:ext cx="4257576" cy="133369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lstStyle/>
          <a:p>
            <a:pPr marL="0" marR="0" indent="0" algn="l" defTabSz="825500" rtl="0" fontAlgn="auto" latinLnBrk="0" hangingPunct="0">
              <a:lnSpc>
                <a:spcPct val="100000"/>
              </a:lnSpc>
              <a:spcBef>
                <a:spcPts val="0"/>
              </a:spcBef>
              <a:spcAft>
                <a:spcPts val="0"/>
              </a:spcAft>
              <a:buClrTx/>
              <a:buSzTx/>
              <a:buFontTx/>
              <a:buNone/>
            </a:pPr>
            <a:r>
              <a:rPr lang="en-US" sz="2000" b="0" i="1" dirty="0">
                <a:solidFill>
                  <a:schemeClr val="tx1"/>
                </a:solidFill>
                <a:latin typeface="Times New Roman" panose="02020603050405020304" charset="0"/>
                <a:cs typeface="Times New Roman" panose="02020603050405020304" charset="0"/>
                <a:sym typeface="+mn-ea"/>
              </a:rPr>
              <a:t>Pros:</a:t>
            </a:r>
          </a:p>
          <a:p>
            <a:pPr marL="0" marR="0" indent="0" algn="l" defTabSz="825500" rtl="0" fontAlgn="auto" latinLnBrk="0" hangingPunct="0">
              <a:lnSpc>
                <a:spcPct val="100000"/>
              </a:lnSpc>
              <a:spcBef>
                <a:spcPts val="0"/>
              </a:spcBef>
              <a:spcAft>
                <a:spcPts val="0"/>
              </a:spcAft>
              <a:buClrTx/>
              <a:buSzTx/>
              <a:buFontTx/>
              <a:buNone/>
            </a:pPr>
            <a:r>
              <a:rPr kumimoji="0" lang="en-US" altLang="zh-CN" sz="2000" b="0" i="1" u="none" strike="noStrike" cap="none" spc="0" normalizeH="0" baseline="0" dirty="0">
                <a:ln>
                  <a:noFill/>
                </a:ln>
                <a:solidFill>
                  <a:srgbClr val="000000"/>
                </a:solidFill>
                <a:effectLst/>
                <a:uFillTx/>
                <a:latin typeface="Times New Roman" panose="02020603050405020304" charset="0"/>
                <a:ea typeface="Helvetica Neue" panose="02000503000000020004"/>
                <a:cs typeface="Times New Roman" panose="02020603050405020304" charset="0"/>
                <a:sym typeface="Helvetica Neue" panose="02000503000000020004"/>
              </a:rPr>
              <a:t>- </a:t>
            </a:r>
            <a:r>
              <a:rPr lang="en-US" altLang="zh-CN" sz="2000" b="0" i="1" dirty="0">
                <a:solidFill>
                  <a:schemeClr val="accent5">
                    <a:lumMod val="75000"/>
                  </a:schemeClr>
                </a:solidFill>
                <a:latin typeface="Times New Roman" panose="02020603050405020304" charset="0"/>
                <a:ea typeface="Helvetica Neue" panose="02000503000000020004"/>
                <a:cs typeface="Times New Roman" panose="02020603050405020304" charset="0"/>
                <a:sym typeface="Helvetica Neue" panose="02000503000000020004"/>
              </a:rPr>
              <a:t>F</a:t>
            </a:r>
            <a:r>
              <a:rPr kumimoji="0" lang="en-US" altLang="zh-CN" sz="2000" i="1" u="none" strike="noStrike" cap="none" spc="0" normalizeH="0" baseline="0" dirty="0">
                <a:ln>
                  <a:noFill/>
                </a:ln>
                <a:solidFill>
                  <a:schemeClr val="accent5">
                    <a:lumMod val="75000"/>
                  </a:schemeClr>
                </a:solidFill>
                <a:effectLst/>
                <a:uFillTx/>
                <a:latin typeface="Times New Roman" panose="02020603050405020304" charset="0"/>
                <a:ea typeface="Helvetica Neue" panose="02000503000000020004"/>
                <a:cs typeface="Times New Roman" panose="02020603050405020304" charset="0"/>
                <a:sym typeface="Helvetica Neue" panose="02000503000000020004"/>
              </a:rPr>
              <a:t>ew</a:t>
            </a:r>
            <a:r>
              <a:rPr kumimoji="0" lang="en-US" altLang="zh-CN" sz="2000" b="0" i="1" u="none" strike="noStrike" cap="none" spc="0" normalizeH="0" baseline="0" dirty="0">
                <a:ln>
                  <a:noFill/>
                </a:ln>
                <a:solidFill>
                  <a:srgbClr val="000000"/>
                </a:solidFill>
                <a:effectLst/>
                <a:uFillTx/>
                <a:latin typeface="Times New Roman" panose="02020603050405020304" charset="0"/>
                <a:ea typeface="Helvetica Neue" panose="02000503000000020004"/>
                <a:cs typeface="Times New Roman" panose="02020603050405020304" charset="0"/>
                <a:sym typeface="Helvetica Neue" panose="02000503000000020004"/>
              </a:rPr>
              <a:t>-Parameters</a:t>
            </a:r>
          </a:p>
          <a:p>
            <a:pPr marL="0" marR="0" indent="0" algn="l" defTabSz="825500" rtl="0" fontAlgn="auto" latinLnBrk="0" hangingPunct="0">
              <a:lnSpc>
                <a:spcPct val="100000"/>
              </a:lnSpc>
              <a:spcBef>
                <a:spcPts val="0"/>
              </a:spcBef>
              <a:spcAft>
                <a:spcPts val="0"/>
              </a:spcAft>
              <a:buClrTx/>
              <a:buSzTx/>
              <a:buFontTx/>
              <a:buNone/>
            </a:pPr>
            <a:r>
              <a:rPr kumimoji="0" lang="en-US" altLang="zh-CN" sz="2000" b="0" i="1" u="none" strike="noStrike" cap="none" spc="0" normalizeH="0" baseline="0" dirty="0">
                <a:ln>
                  <a:noFill/>
                </a:ln>
                <a:solidFill>
                  <a:srgbClr val="000000"/>
                </a:solidFill>
                <a:effectLst/>
                <a:uFillTx/>
                <a:latin typeface="Times New Roman" panose="02020603050405020304" charset="0"/>
                <a:ea typeface="Helvetica Neue" panose="02000503000000020004"/>
                <a:cs typeface="Times New Roman" panose="02020603050405020304" charset="0"/>
                <a:sym typeface="Helvetica Neue" panose="02000503000000020004"/>
              </a:rPr>
              <a:t>- </a:t>
            </a:r>
            <a:r>
              <a:rPr lang="en-US" altLang="zh-CN" sz="2000" b="0" i="1" dirty="0">
                <a:solidFill>
                  <a:schemeClr val="accent5">
                    <a:lumMod val="75000"/>
                  </a:schemeClr>
                </a:solidFill>
                <a:latin typeface="Times New Roman" panose="02020603050405020304" charset="0"/>
                <a:ea typeface="Helvetica Neue" panose="02000503000000020004"/>
                <a:cs typeface="Times New Roman" panose="02020603050405020304" charset="0"/>
                <a:sym typeface="Helvetica Neue" panose="02000503000000020004"/>
              </a:rPr>
              <a:t>Low</a:t>
            </a:r>
            <a:r>
              <a:rPr kumimoji="0" lang="en-US" altLang="zh-CN" sz="2000" b="0" i="1" u="none" strike="noStrike" cap="none" spc="0" normalizeH="0" baseline="0" dirty="0">
                <a:ln>
                  <a:noFill/>
                </a:ln>
                <a:solidFill>
                  <a:srgbClr val="000000"/>
                </a:solidFill>
                <a:effectLst/>
                <a:uFillTx/>
                <a:latin typeface="Times New Roman" panose="02020603050405020304" charset="0"/>
                <a:ea typeface="Helvetica Neue" panose="02000503000000020004"/>
                <a:cs typeface="Times New Roman" panose="02020603050405020304" charset="0"/>
                <a:sym typeface="Helvetica Neue" panose="02000503000000020004"/>
              </a:rPr>
              <a:t>-FLOPS</a:t>
            </a:r>
          </a:p>
          <a:p>
            <a:pPr marL="0" marR="0" indent="0" algn="l" defTabSz="825500" rtl="0" fontAlgn="auto" latinLnBrk="0" hangingPunct="0">
              <a:lnSpc>
                <a:spcPct val="100000"/>
              </a:lnSpc>
              <a:spcBef>
                <a:spcPts val="0"/>
              </a:spcBef>
              <a:spcAft>
                <a:spcPts val="0"/>
              </a:spcAft>
              <a:buClrTx/>
              <a:buSzTx/>
              <a:buFontTx/>
              <a:buNone/>
            </a:pPr>
            <a:r>
              <a:rPr kumimoji="0" lang="en-US" altLang="zh-CN" sz="2000" b="0" i="1" u="none" strike="noStrike" cap="none" spc="0" normalizeH="0" baseline="0" dirty="0">
                <a:ln>
                  <a:noFill/>
                </a:ln>
                <a:solidFill>
                  <a:srgbClr val="000000"/>
                </a:solidFill>
                <a:effectLst/>
                <a:uFillTx/>
                <a:latin typeface="Times New Roman" panose="02020603050405020304" charset="0"/>
                <a:ea typeface="Helvetica Neue" panose="02000503000000020004"/>
                <a:cs typeface="Times New Roman" panose="02020603050405020304" charset="0"/>
                <a:sym typeface="Helvetica Neue" panose="02000503000000020004"/>
              </a:rPr>
              <a:t>- Enjoy the effectiveness of self-attention</a:t>
            </a:r>
          </a:p>
        </p:txBody>
      </p:sp>
    </p:spTree>
    <p:extLst>
      <p:ext uri="{BB962C8B-B14F-4D97-AF65-F5344CB8AC3E}">
        <p14:creationId xmlns:p14="http://schemas.microsoft.com/office/powerpoint/2010/main" val="369191979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ew 3D convolutional operator (1/2)"/>
          <p:cNvSpPr txBox="1"/>
          <p:nvPr/>
        </p:nvSpPr>
        <p:spPr>
          <a:xfrm>
            <a:off x="83503" y="116523"/>
            <a:ext cx="9663430" cy="439103"/>
          </a:xfrm>
          <a:prstGeom prst="rect">
            <a:avLst/>
          </a:prstGeom>
          <a:noFill/>
          <a:ln w="12700" cap="flat">
            <a:noFill/>
            <a:miter lim="400000"/>
          </a:ln>
          <a:effectLst/>
        </p:spPr>
        <p:txBody>
          <a:bodyPr wrap="square" lIns="25400" tIns="25400" rIns="25400" bIns="25400" numCol="1" anchor="ctr">
            <a:noAutofit/>
          </a:bodyPr>
          <a:lstStyle/>
          <a:p>
            <a:pPr marL="0" lvl="7" indent="800100" algn="just" defTabSz="412750" hangingPunct="0">
              <a:defRPr sz="4000" b="0" i="1">
                <a:latin typeface="Times New Roman" panose="02020603050405020304"/>
                <a:ea typeface="Times New Roman" panose="02020603050405020304"/>
                <a:cs typeface="Times New Roman" panose="02020603050405020304"/>
                <a:sym typeface="Times New Roman" panose="02020603050405020304"/>
              </a:defRPr>
            </a:pPr>
            <a:r>
              <a:rPr lang="en-US" sz="2400" kern="0" dirty="0">
                <a:solidFill>
                  <a:srgbClr val="000000"/>
                </a:solidFill>
                <a:latin typeface="Times New Roman" panose="02020603050405020304"/>
                <a:cs typeface="Times New Roman" panose="02020603050405020304"/>
                <a:sym typeface="Times New Roman" panose="02020603050405020304"/>
              </a:rPr>
              <a:t>3. Experiment</a:t>
            </a:r>
            <a:endParaRPr lang="en-US" altLang="zh-CN" sz="2400" dirty="0"/>
          </a:p>
        </p:txBody>
      </p:sp>
      <p:cxnSp>
        <p:nvCxnSpPr>
          <p:cNvPr id="2" name="直接连接符 1"/>
          <p:cNvCxnSpPr/>
          <p:nvPr/>
        </p:nvCxnSpPr>
        <p:spPr>
          <a:xfrm>
            <a:off x="407353" y="584518"/>
            <a:ext cx="11125200" cy="318"/>
          </a:xfrm>
          <a:prstGeom prst="lin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cxnSp>
      <p:sp>
        <p:nvSpPr>
          <p:cNvPr id="3" name="矩形 2">
            <a:extLst>
              <a:ext uri="{FF2B5EF4-FFF2-40B4-BE49-F238E27FC236}">
                <a16:creationId xmlns:a16="http://schemas.microsoft.com/office/drawing/2014/main" id="{70B6148E-84E6-1941-AE5F-8F003A4F9463}"/>
              </a:ext>
            </a:extLst>
          </p:cNvPr>
          <p:cNvSpPr/>
          <p:nvPr/>
        </p:nvSpPr>
        <p:spPr>
          <a:xfrm>
            <a:off x="1003299" y="613728"/>
            <a:ext cx="10183257" cy="400110"/>
          </a:xfrm>
          <a:prstGeom prst="rect">
            <a:avLst/>
          </a:prstGeom>
        </p:spPr>
        <p:txBody>
          <a:bodyPr wrap="square">
            <a:spAutoFit/>
          </a:bodyPr>
          <a:lstStyle/>
          <a:p>
            <a:pPr lvl="0">
              <a:defRPr sz="4500" b="0">
                <a:latin typeface="Times New Roman" panose="02020603050405020304"/>
                <a:ea typeface="Times New Roman" panose="02020603050405020304"/>
                <a:cs typeface="Times New Roman" panose="02020603050405020304"/>
                <a:sym typeface="Times New Roman" panose="02020603050405020304"/>
              </a:defRPr>
            </a:pPr>
            <a:r>
              <a:rPr lang="en" altLang="zh-CN" sz="2000" i="1" dirty="0">
                <a:solidFill>
                  <a:prstClr val="black"/>
                </a:solidFill>
                <a:latin typeface="Times New Roman" panose="02020603050405020304"/>
                <a:cs typeface="Times New Roman" panose="02020603050405020304"/>
                <a:sym typeface="Times New Roman" panose="02020603050405020304"/>
              </a:rPr>
              <a:t>3.1.</a:t>
            </a:r>
            <a:r>
              <a:rPr lang="en-US" altLang="zh-CN" sz="2000" i="1" dirty="0"/>
              <a:t> On something-something V1&amp;V2</a:t>
            </a:r>
            <a:endParaRPr lang="en" altLang="zh-CN" sz="2000" i="1" dirty="0">
              <a:solidFill>
                <a:prstClr val="black"/>
              </a:solidFill>
              <a:latin typeface="Times New Roman" panose="02020603050405020304"/>
              <a:cs typeface="Times New Roman" panose="02020603050405020304"/>
              <a:sym typeface="Times New Roman" panose="02020603050405020304"/>
            </a:endParaRPr>
          </a:p>
        </p:txBody>
      </p:sp>
      <p:sp>
        <p:nvSpPr>
          <p:cNvPr id="16" name="文本框 15">
            <a:extLst>
              <a:ext uri="{FF2B5EF4-FFF2-40B4-BE49-F238E27FC236}">
                <a16:creationId xmlns:a16="http://schemas.microsoft.com/office/drawing/2014/main" id="{E9228369-52EC-AD42-8382-7C782099B2B3}"/>
              </a:ext>
            </a:extLst>
          </p:cNvPr>
          <p:cNvSpPr txBox="1"/>
          <p:nvPr/>
        </p:nvSpPr>
        <p:spPr>
          <a:xfrm>
            <a:off x="1003299" y="1444726"/>
            <a:ext cx="2635337" cy="37959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lstStyle/>
          <a:p>
            <a:pPr marL="0" marR="0" indent="0" algn="ctr" defTabSz="825500" rtl="0" fontAlgn="auto" latinLnBrk="0" hangingPunct="0">
              <a:lnSpc>
                <a:spcPct val="100000"/>
              </a:lnSpc>
              <a:spcBef>
                <a:spcPts val="0"/>
              </a:spcBef>
              <a:spcAft>
                <a:spcPts val="0"/>
              </a:spcAft>
              <a:buClrTx/>
              <a:buSzTx/>
              <a:buFontTx/>
              <a:buNone/>
            </a:pPr>
            <a:r>
              <a:rPr lang="en-US" b="0" dirty="0">
                <a:solidFill>
                  <a:schemeClr val="tx1"/>
                </a:solidFill>
                <a:latin typeface="Times New Roman" panose="02020603050405020304" charset="0"/>
                <a:cs typeface="Times New Roman" panose="02020603050405020304" charset="0"/>
                <a:sym typeface="+mn-ea"/>
              </a:rPr>
              <a:t>(A). </a:t>
            </a:r>
            <a:r>
              <a:rPr lang="en-US" i="1" dirty="0">
                <a:solidFill>
                  <a:schemeClr val="tx1"/>
                </a:solidFill>
                <a:latin typeface="Times New Roman" panose="02020603050405020304" charset="0"/>
                <a:cs typeface="Times New Roman" panose="02020603050405020304" charset="0"/>
                <a:sym typeface="+mn-ea"/>
              </a:rPr>
              <a:t>Ablation study (on V1)</a:t>
            </a:r>
            <a:endParaRPr kumimoji="0" lang="en-US" altLang="en-US" i="1" u="none" strike="noStrike" cap="none" spc="0" normalizeH="0" baseline="0" dirty="0">
              <a:ln>
                <a:noFill/>
              </a:ln>
              <a:solidFill>
                <a:schemeClr val="tx1"/>
              </a:solidFill>
              <a:effectLst/>
              <a:uFillTx/>
              <a:latin typeface="Times New Roman" panose="02020603050405020304" charset="0"/>
              <a:ea typeface="Helvetica Neue" panose="02000503000000020004"/>
              <a:cs typeface="Times New Roman" panose="02020603050405020304" charset="0"/>
              <a:sym typeface="+mn-ea"/>
            </a:endParaRPr>
          </a:p>
        </p:txBody>
      </p:sp>
      <p:sp>
        <p:nvSpPr>
          <p:cNvPr id="17" name="- For image classification, we have ImageNet-1000 dataset, and develop different powerful DCNNs">
            <a:extLst>
              <a:ext uri="{FF2B5EF4-FFF2-40B4-BE49-F238E27FC236}">
                <a16:creationId xmlns:a16="http://schemas.microsoft.com/office/drawing/2014/main" id="{3D34A2E1-1190-1245-9C58-10036189C26B}"/>
              </a:ext>
            </a:extLst>
          </p:cNvPr>
          <p:cNvSpPr txBox="1"/>
          <p:nvPr/>
        </p:nvSpPr>
        <p:spPr>
          <a:xfrm>
            <a:off x="581146" y="1013838"/>
            <a:ext cx="10466958" cy="410369"/>
          </a:xfrm>
          <a:prstGeom prst="rect">
            <a:avLst/>
          </a:prstGeom>
          <a:ln w="12700">
            <a:miter lim="400000"/>
          </a:ln>
        </p:spPr>
        <p:txBody>
          <a:bodyPr wrap="square" lIns="50800" tIns="50800" rIns="50800" bIns="50800" anchor="ctr">
            <a:spAutoFit/>
          </a:bodyPr>
          <a:lstStyle>
            <a:lvl1pPr algn="l">
              <a:defRPr sz="3800" b="0">
                <a:latin typeface="Times New Roman" panose="02020603050405020304"/>
                <a:ea typeface="Times New Roman" panose="02020603050405020304"/>
                <a:cs typeface="Times New Roman" panose="02020603050405020304"/>
                <a:sym typeface="Times New Roman" panose="02020603050405020304"/>
              </a:defRPr>
            </a:lvl1pPr>
          </a:lstStyle>
          <a:p>
            <a:r>
              <a:rPr lang="en-US" sz="2000" dirty="0">
                <a:solidFill>
                  <a:schemeClr val="tx1"/>
                </a:solidFill>
              </a:rPr>
              <a:t>- </a:t>
            </a:r>
            <a:r>
              <a:rPr lang="en-US" sz="2000" b="1" i="1" dirty="0"/>
              <a:t>Sth-sth</a:t>
            </a:r>
            <a:r>
              <a:rPr lang="en-US" sz="2000" b="1" i="1" dirty="0">
                <a:solidFill>
                  <a:schemeClr val="tx1"/>
                </a:solidFill>
              </a:rPr>
              <a:t> dataset</a:t>
            </a:r>
            <a:r>
              <a:rPr lang="en-US" sz="2000" i="1" dirty="0">
                <a:solidFill>
                  <a:schemeClr val="tx1"/>
                </a:solidFill>
              </a:rPr>
              <a:t>:</a:t>
            </a:r>
            <a:r>
              <a:rPr lang="en-US" sz="2000" dirty="0">
                <a:solidFill>
                  <a:schemeClr val="tx1"/>
                </a:solidFill>
              </a:rPr>
              <a:t> ~10</a:t>
            </a:r>
            <a:r>
              <a:rPr lang="en-US" sz="2000" baseline="30000" dirty="0">
                <a:solidFill>
                  <a:schemeClr val="tx1"/>
                </a:solidFill>
              </a:rPr>
              <a:t>2  </a:t>
            </a:r>
            <a:r>
              <a:rPr lang="en-US" sz="2000" dirty="0">
                <a:solidFill>
                  <a:schemeClr val="tx1"/>
                </a:solidFill>
              </a:rPr>
              <a:t>video categories, ~10</a:t>
            </a:r>
            <a:r>
              <a:rPr lang="en-US" sz="2000" baseline="30000" dirty="0">
                <a:solidFill>
                  <a:schemeClr val="tx1"/>
                </a:solidFill>
              </a:rPr>
              <a:t>5</a:t>
            </a:r>
            <a:r>
              <a:rPr lang="en-US" sz="2000" dirty="0">
                <a:solidFill>
                  <a:schemeClr val="tx1"/>
                </a:solidFill>
              </a:rPr>
              <a:t> samples, </a:t>
            </a:r>
            <a:r>
              <a:rPr lang="en-US" sz="2000" dirty="0"/>
              <a:t>high Dynamics</a:t>
            </a:r>
          </a:p>
        </p:txBody>
      </p:sp>
      <p:pic>
        <p:nvPicPr>
          <p:cNvPr id="6" name="图片 5">
            <a:extLst>
              <a:ext uri="{FF2B5EF4-FFF2-40B4-BE49-F238E27FC236}">
                <a16:creationId xmlns:a16="http://schemas.microsoft.com/office/drawing/2014/main" id="{CCC4F83E-317E-9D4D-B48F-12F7E9C776FC}"/>
              </a:ext>
            </a:extLst>
          </p:cNvPr>
          <p:cNvPicPr>
            <a:picLocks noChangeAspect="1"/>
          </p:cNvPicPr>
          <p:nvPr/>
        </p:nvPicPr>
        <p:blipFill>
          <a:blip r:embed="rId3"/>
          <a:stretch>
            <a:fillRect/>
          </a:stretch>
        </p:blipFill>
        <p:spPr>
          <a:xfrm>
            <a:off x="218050" y="2422496"/>
            <a:ext cx="6841172" cy="2611188"/>
          </a:xfrm>
          <a:prstGeom prst="rect">
            <a:avLst/>
          </a:prstGeom>
        </p:spPr>
      </p:pic>
      <p:sp>
        <p:nvSpPr>
          <p:cNvPr id="18" name="矩形 17">
            <a:extLst>
              <a:ext uri="{FF2B5EF4-FFF2-40B4-BE49-F238E27FC236}">
                <a16:creationId xmlns:a16="http://schemas.microsoft.com/office/drawing/2014/main" id="{FF3AA521-D934-D047-9ED1-63E55FE1F172}"/>
              </a:ext>
            </a:extLst>
          </p:cNvPr>
          <p:cNvSpPr/>
          <p:nvPr/>
        </p:nvSpPr>
        <p:spPr>
          <a:xfrm>
            <a:off x="590635" y="5392500"/>
            <a:ext cx="6210037" cy="646331"/>
          </a:xfrm>
          <a:prstGeom prst="rect">
            <a:avLst/>
          </a:prstGeom>
        </p:spPr>
        <p:txBody>
          <a:bodyPr wrap="square">
            <a:spAutoFit/>
          </a:bodyPr>
          <a:lstStyle/>
          <a:p>
            <a:r>
              <a:rPr lang="en" altLang="zh-CN" b="1" dirty="0">
                <a:latin typeface="Times New Roman" panose="02020603050405020304" pitchFamily="18" charset="0"/>
                <a:cs typeface="Times New Roman" panose="02020603050405020304" pitchFamily="18" charset="0"/>
              </a:rPr>
              <a:t>Table 1: Performance comparison of different kernel sizes of MDM block on the validation set of Something-Something V1. </a:t>
            </a:r>
          </a:p>
        </p:txBody>
      </p:sp>
      <p:pic>
        <p:nvPicPr>
          <p:cNvPr id="20" name="图片 19">
            <a:extLst>
              <a:ext uri="{FF2B5EF4-FFF2-40B4-BE49-F238E27FC236}">
                <a16:creationId xmlns:a16="http://schemas.microsoft.com/office/drawing/2014/main" id="{4C93132C-87C9-FC49-A44E-5F1ED1FC803C}"/>
              </a:ext>
            </a:extLst>
          </p:cNvPr>
          <p:cNvPicPr>
            <a:picLocks noChangeAspect="1"/>
          </p:cNvPicPr>
          <p:nvPr/>
        </p:nvPicPr>
        <p:blipFill>
          <a:blip r:embed="rId4"/>
          <a:stretch>
            <a:fillRect/>
          </a:stretch>
        </p:blipFill>
        <p:spPr>
          <a:xfrm>
            <a:off x="7488349" y="2628646"/>
            <a:ext cx="4222334" cy="2198888"/>
          </a:xfrm>
          <a:prstGeom prst="rect">
            <a:avLst/>
          </a:prstGeom>
        </p:spPr>
      </p:pic>
      <p:sp>
        <p:nvSpPr>
          <p:cNvPr id="21" name="矩形 20">
            <a:extLst>
              <a:ext uri="{FF2B5EF4-FFF2-40B4-BE49-F238E27FC236}">
                <a16:creationId xmlns:a16="http://schemas.microsoft.com/office/drawing/2014/main" id="{D43208C9-FD85-BB46-9C24-76BF7B08B45D}"/>
              </a:ext>
            </a:extLst>
          </p:cNvPr>
          <p:cNvSpPr/>
          <p:nvPr/>
        </p:nvSpPr>
        <p:spPr>
          <a:xfrm>
            <a:off x="7488349" y="4832665"/>
            <a:ext cx="4635661" cy="923330"/>
          </a:xfrm>
          <a:prstGeom prst="rect">
            <a:avLst/>
          </a:prstGeom>
        </p:spPr>
        <p:txBody>
          <a:bodyPr wrap="square">
            <a:spAutoFit/>
          </a:bodyPr>
          <a:lstStyle/>
          <a:p>
            <a:r>
              <a:rPr lang="en" altLang="zh-CN" b="1" dirty="0">
                <a:latin typeface="Times New Roman" panose="02020603050405020304" pitchFamily="18" charset="0"/>
                <a:cs typeface="Times New Roman" panose="02020603050405020304" pitchFamily="18" charset="0"/>
              </a:rPr>
              <a:t>Table 2: Performance comparison of different dependency aggregation strategies and r</a:t>
            </a:r>
            <a:r>
              <a:rPr lang="en" altLang="zh-CN" sz="800" b="1" dirty="0">
                <a:effectLst/>
                <a:latin typeface="Times New Roman" panose="02020603050405020304" pitchFamily="18" charset="0"/>
                <a:cs typeface="Times New Roman" panose="02020603050405020304" pitchFamily="18" charset="0"/>
              </a:rPr>
              <a:t>𝑐 </a:t>
            </a:r>
            <a:r>
              <a:rPr lang="en" altLang="zh-CN" b="1" dirty="0">
                <a:latin typeface="Times New Roman" panose="02020603050405020304" pitchFamily="18" charset="0"/>
                <a:cs typeface="Times New Roman" panose="02020603050405020304" pitchFamily="18" charset="0"/>
              </a:rPr>
              <a:t>on Something-Something V1</a:t>
            </a:r>
          </a:p>
        </p:txBody>
      </p:sp>
      <p:sp>
        <p:nvSpPr>
          <p:cNvPr id="25" name="文本框 24">
            <a:extLst>
              <a:ext uri="{FF2B5EF4-FFF2-40B4-BE49-F238E27FC236}">
                <a16:creationId xmlns:a16="http://schemas.microsoft.com/office/drawing/2014/main" id="{C4B31E5D-8B93-4543-880E-E0BBF55C4649}"/>
              </a:ext>
            </a:extLst>
          </p:cNvPr>
          <p:cNvSpPr txBox="1"/>
          <p:nvPr/>
        </p:nvSpPr>
        <p:spPr>
          <a:xfrm>
            <a:off x="8338892" y="1760065"/>
            <a:ext cx="2127505" cy="338554"/>
          </a:xfrm>
          <a:prstGeom prst="rect">
            <a:avLst/>
          </a:prstGeom>
          <a:noFill/>
          <a:ln w="22225">
            <a:solidFill>
              <a:schemeClr val="tx1"/>
            </a:solidFill>
          </a:ln>
        </p:spPr>
        <p:txBody>
          <a:bodyPr wrap="none" rtlCol="0">
            <a:spAutoFit/>
          </a:bodyPr>
          <a:lstStyle/>
          <a:p>
            <a:pPr marL="0" marR="0" lvl="0" indent="0" defTabSz="2133440" eaLnBrk="1" fontAlgn="auto" latinLnBrk="0" hangingPunct="1">
              <a:lnSpc>
                <a:spcPct val="100000"/>
              </a:lnSpc>
              <a:spcBef>
                <a:spcPts val="0"/>
              </a:spcBef>
              <a:spcAft>
                <a:spcPts val="0"/>
              </a:spcAft>
              <a:buClrTx/>
              <a:buSzTx/>
              <a:buFontTx/>
              <a:buNone/>
              <a:tabLst/>
              <a:defRPr/>
            </a:pPr>
            <a:r>
              <a:rPr kumimoji="1"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Channel reduction ratio</a:t>
            </a:r>
            <a:endParaRPr kumimoji="1"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6" name="直线箭头连接符 25">
            <a:extLst>
              <a:ext uri="{FF2B5EF4-FFF2-40B4-BE49-F238E27FC236}">
                <a16:creationId xmlns:a16="http://schemas.microsoft.com/office/drawing/2014/main" id="{F3DB59CF-2E90-7A4C-A357-597F50CEAD9A}"/>
              </a:ext>
            </a:extLst>
          </p:cNvPr>
          <p:cNvCxnSpPr>
            <a:cxnSpLocks/>
            <a:stCxn id="25" idx="2"/>
          </p:cNvCxnSpPr>
          <p:nvPr/>
        </p:nvCxnSpPr>
        <p:spPr>
          <a:xfrm flipH="1">
            <a:off x="9082045" y="2098619"/>
            <a:ext cx="320600" cy="798465"/>
          </a:xfrm>
          <a:prstGeom prst="straightConnector1">
            <a:avLst/>
          </a:prstGeom>
          <a:noFill/>
          <a:ln w="15875" cap="flat" cmpd="sng" algn="ctr">
            <a:solidFill>
              <a:schemeClr val="tx1"/>
            </a:solidFill>
            <a:prstDash val="solid"/>
            <a:tailEnd type="arrow" w="sm" len="sm"/>
          </a:ln>
          <a:effectLst>
            <a:outerShdw blurRad="40000" dist="20000" dir="5400000" rotWithShape="0">
              <a:srgbClr val="000000">
                <a:alpha val="38000"/>
              </a:srgbClr>
            </a:outerShdw>
          </a:effectLst>
        </p:spPr>
      </p:cxnSp>
      <p:sp>
        <p:nvSpPr>
          <p:cNvPr id="30" name="矩形 29">
            <a:extLst>
              <a:ext uri="{FF2B5EF4-FFF2-40B4-BE49-F238E27FC236}">
                <a16:creationId xmlns:a16="http://schemas.microsoft.com/office/drawing/2014/main" id="{518156BD-6B8A-D540-A0DA-27A50174D55A}"/>
              </a:ext>
            </a:extLst>
          </p:cNvPr>
          <p:cNvSpPr/>
          <p:nvPr/>
        </p:nvSpPr>
        <p:spPr>
          <a:xfrm>
            <a:off x="1419726" y="3691187"/>
            <a:ext cx="5639496" cy="2311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9929AA90-678F-9747-B658-EE94821BECBA}"/>
              </a:ext>
            </a:extLst>
          </p:cNvPr>
          <p:cNvSpPr/>
          <p:nvPr/>
        </p:nvSpPr>
        <p:spPr>
          <a:xfrm>
            <a:off x="818888" y="4774502"/>
            <a:ext cx="6240334" cy="2311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32E128F7-7406-5D41-84FF-D203935DFA91}"/>
              </a:ext>
            </a:extLst>
          </p:cNvPr>
          <p:cNvSpPr/>
          <p:nvPr/>
        </p:nvSpPr>
        <p:spPr>
          <a:xfrm>
            <a:off x="7981627" y="3276544"/>
            <a:ext cx="3673098" cy="23110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E6AD1EC0-A52D-BE46-9E4B-6D844F269A0A}"/>
              </a:ext>
            </a:extLst>
          </p:cNvPr>
          <p:cNvSpPr/>
          <p:nvPr/>
        </p:nvSpPr>
        <p:spPr>
          <a:xfrm>
            <a:off x="7981627" y="3731377"/>
            <a:ext cx="3673098" cy="23110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E1518354-2AED-A040-8FCF-DF10310226C1}"/>
              </a:ext>
            </a:extLst>
          </p:cNvPr>
          <p:cNvSpPr/>
          <p:nvPr/>
        </p:nvSpPr>
        <p:spPr>
          <a:xfrm>
            <a:off x="7981627" y="4129152"/>
            <a:ext cx="3673098" cy="23110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1B0DDE28-2FFD-AE43-8D09-45C559F2FB4F}"/>
              </a:ext>
            </a:extLst>
          </p:cNvPr>
          <p:cNvSpPr/>
          <p:nvPr/>
        </p:nvSpPr>
        <p:spPr>
          <a:xfrm>
            <a:off x="7981627" y="4564206"/>
            <a:ext cx="3673098" cy="23110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C3F17E97-2D35-0747-9F4B-E5EDDF382BD2}"/>
              </a:ext>
            </a:extLst>
          </p:cNvPr>
          <p:cNvSpPr/>
          <p:nvPr/>
        </p:nvSpPr>
        <p:spPr>
          <a:xfrm>
            <a:off x="1424555" y="4270835"/>
            <a:ext cx="5639496" cy="2311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FCB18708-BDDD-4E40-8B26-EDF44C104513}"/>
              </a:ext>
            </a:extLst>
          </p:cNvPr>
          <p:cNvSpPr txBox="1"/>
          <p:nvPr/>
        </p:nvSpPr>
        <p:spPr>
          <a:xfrm>
            <a:off x="5559622" y="5000223"/>
            <a:ext cx="801501" cy="31803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1400" i="0" u="none" strike="noStrike" cap="none" spc="0" normalizeH="0" baseline="0" dirty="0">
                <a:ln>
                  <a:noFill/>
                </a:ln>
                <a:solidFill>
                  <a:srgbClr val="C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a:t>
            </a:r>
            <a:r>
              <a:rPr kumimoji="0" lang="en-US" altLang="zh-CN" sz="1400" i="0" u="none" strike="noStrike" cap="none" spc="0" normalizeH="0" baseline="0" dirty="0">
                <a:ln>
                  <a:noFill/>
                </a:ln>
                <a:solidFill>
                  <a:srgbClr val="C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+8%</a:t>
            </a:r>
            <a:r>
              <a:rPr kumimoji="0" lang="zh-CN" altLang="en-US" sz="1400" i="0" u="none" strike="noStrike" cap="none" spc="0" normalizeH="0" baseline="0" dirty="0">
                <a:ln>
                  <a:noFill/>
                </a:ln>
                <a:solidFill>
                  <a:srgbClr val="C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a:t>
            </a:r>
          </a:p>
        </p:txBody>
      </p:sp>
      <p:sp>
        <p:nvSpPr>
          <p:cNvPr id="40" name="文本框 39">
            <a:extLst>
              <a:ext uri="{FF2B5EF4-FFF2-40B4-BE49-F238E27FC236}">
                <a16:creationId xmlns:a16="http://schemas.microsoft.com/office/drawing/2014/main" id="{D7E85998-74DF-FA4F-AD25-FF6A0319A7C1}"/>
              </a:ext>
            </a:extLst>
          </p:cNvPr>
          <p:cNvSpPr txBox="1"/>
          <p:nvPr/>
        </p:nvSpPr>
        <p:spPr>
          <a:xfrm>
            <a:off x="6266457" y="5000223"/>
            <a:ext cx="801501" cy="31803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1400" i="0" u="none" strike="noStrike" cap="none" spc="0" normalizeH="0" baseline="0" dirty="0">
                <a:ln>
                  <a:noFill/>
                </a:ln>
                <a:solidFill>
                  <a:srgbClr val="C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a:t>
            </a:r>
            <a:r>
              <a:rPr kumimoji="0" lang="en-US" altLang="zh-CN" sz="1400" i="0" u="none" strike="noStrike" cap="none" spc="0" normalizeH="0" baseline="0" dirty="0">
                <a:ln>
                  <a:noFill/>
                </a:ln>
                <a:solidFill>
                  <a:srgbClr val="C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+3%</a:t>
            </a:r>
            <a:r>
              <a:rPr kumimoji="0" lang="zh-CN" altLang="en-US" sz="1400" i="0" u="none" strike="noStrike" cap="none" spc="0" normalizeH="0" baseline="0" dirty="0">
                <a:ln>
                  <a:noFill/>
                </a:ln>
                <a:solidFill>
                  <a:srgbClr val="C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a:t>
            </a:r>
          </a:p>
        </p:txBody>
      </p:sp>
    </p:spTree>
    <p:extLst>
      <p:ext uri="{BB962C8B-B14F-4D97-AF65-F5344CB8AC3E}">
        <p14:creationId xmlns:p14="http://schemas.microsoft.com/office/powerpoint/2010/main" val="31680153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ew 3D convolutional operator (1/2)"/>
          <p:cNvSpPr txBox="1"/>
          <p:nvPr/>
        </p:nvSpPr>
        <p:spPr>
          <a:xfrm>
            <a:off x="83503" y="116523"/>
            <a:ext cx="9663430" cy="439103"/>
          </a:xfrm>
          <a:prstGeom prst="rect">
            <a:avLst/>
          </a:prstGeom>
          <a:noFill/>
          <a:ln w="12700" cap="flat">
            <a:noFill/>
            <a:miter lim="400000"/>
          </a:ln>
          <a:effectLst/>
        </p:spPr>
        <p:txBody>
          <a:bodyPr wrap="square" lIns="25400" tIns="25400" rIns="25400" bIns="25400" numCol="1" anchor="ctr">
            <a:noAutofit/>
          </a:bodyPr>
          <a:lstStyle/>
          <a:p>
            <a:pPr marL="0" lvl="7" indent="800100" algn="just" defTabSz="412750" hangingPunct="0">
              <a:defRPr sz="4000" b="0" i="1">
                <a:latin typeface="Times New Roman" panose="02020603050405020304"/>
                <a:ea typeface="Times New Roman" panose="02020603050405020304"/>
                <a:cs typeface="Times New Roman" panose="02020603050405020304"/>
                <a:sym typeface="Times New Roman" panose="02020603050405020304"/>
              </a:defRPr>
            </a:pPr>
            <a:r>
              <a:rPr lang="en-US" sz="2400" kern="0" dirty="0">
                <a:solidFill>
                  <a:srgbClr val="000000"/>
                </a:solidFill>
                <a:latin typeface="Times New Roman" panose="02020603050405020304"/>
                <a:cs typeface="Times New Roman" panose="02020603050405020304"/>
                <a:sym typeface="Times New Roman" panose="02020603050405020304"/>
              </a:rPr>
              <a:t>3. Experiment</a:t>
            </a:r>
            <a:endParaRPr lang="en-US" altLang="zh-CN" sz="2400" dirty="0"/>
          </a:p>
        </p:txBody>
      </p:sp>
      <p:cxnSp>
        <p:nvCxnSpPr>
          <p:cNvPr id="2" name="直接连接符 1"/>
          <p:cNvCxnSpPr/>
          <p:nvPr/>
        </p:nvCxnSpPr>
        <p:spPr>
          <a:xfrm>
            <a:off x="407353" y="584518"/>
            <a:ext cx="11125200" cy="318"/>
          </a:xfrm>
          <a:prstGeom prst="lin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cxnSp>
      <p:sp>
        <p:nvSpPr>
          <p:cNvPr id="3" name="矩形 2">
            <a:extLst>
              <a:ext uri="{FF2B5EF4-FFF2-40B4-BE49-F238E27FC236}">
                <a16:creationId xmlns:a16="http://schemas.microsoft.com/office/drawing/2014/main" id="{70B6148E-84E6-1941-AE5F-8F003A4F9463}"/>
              </a:ext>
            </a:extLst>
          </p:cNvPr>
          <p:cNvSpPr/>
          <p:nvPr/>
        </p:nvSpPr>
        <p:spPr>
          <a:xfrm>
            <a:off x="1003299" y="613728"/>
            <a:ext cx="10183257" cy="400110"/>
          </a:xfrm>
          <a:prstGeom prst="rect">
            <a:avLst/>
          </a:prstGeom>
        </p:spPr>
        <p:txBody>
          <a:bodyPr wrap="square">
            <a:spAutoFit/>
          </a:bodyPr>
          <a:lstStyle/>
          <a:p>
            <a:pPr lvl="0">
              <a:defRPr sz="4500" b="0">
                <a:latin typeface="Times New Roman" panose="02020603050405020304"/>
                <a:ea typeface="Times New Roman" panose="02020603050405020304"/>
                <a:cs typeface="Times New Roman" panose="02020603050405020304"/>
                <a:sym typeface="Times New Roman" panose="02020603050405020304"/>
              </a:defRPr>
            </a:pPr>
            <a:r>
              <a:rPr lang="en" altLang="zh-CN" sz="2000" i="1" dirty="0">
                <a:solidFill>
                  <a:prstClr val="black"/>
                </a:solidFill>
                <a:latin typeface="Times New Roman" panose="02020603050405020304"/>
                <a:cs typeface="Times New Roman" panose="02020603050405020304"/>
                <a:sym typeface="Times New Roman" panose="02020603050405020304"/>
              </a:rPr>
              <a:t>3.1.</a:t>
            </a:r>
            <a:r>
              <a:rPr lang="en-US" altLang="zh-CN" sz="2000" i="1" dirty="0"/>
              <a:t> On something-something V1&amp;V2</a:t>
            </a:r>
            <a:endParaRPr lang="en" altLang="zh-CN" sz="2000" i="1" dirty="0">
              <a:solidFill>
                <a:prstClr val="black"/>
              </a:solidFill>
              <a:latin typeface="Times New Roman" panose="02020603050405020304"/>
              <a:cs typeface="Times New Roman" panose="02020603050405020304"/>
              <a:sym typeface="Times New Roman" panose="02020603050405020304"/>
            </a:endParaRPr>
          </a:p>
        </p:txBody>
      </p:sp>
      <p:sp>
        <p:nvSpPr>
          <p:cNvPr id="16" name="文本框 15">
            <a:extLst>
              <a:ext uri="{FF2B5EF4-FFF2-40B4-BE49-F238E27FC236}">
                <a16:creationId xmlns:a16="http://schemas.microsoft.com/office/drawing/2014/main" id="{E9228369-52EC-AD42-8382-7C782099B2B3}"/>
              </a:ext>
            </a:extLst>
          </p:cNvPr>
          <p:cNvSpPr txBox="1"/>
          <p:nvPr/>
        </p:nvSpPr>
        <p:spPr>
          <a:xfrm>
            <a:off x="1092671" y="1458710"/>
            <a:ext cx="3644139" cy="37959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t" forceAA="0">
            <a:spAutoFit/>
          </a:bodyPr>
          <a:lstStyle/>
          <a:p>
            <a:pPr marL="0" marR="0" indent="0" algn="ctr" defTabSz="825500" rtl="0" fontAlgn="auto" latinLnBrk="0" hangingPunct="0">
              <a:lnSpc>
                <a:spcPct val="100000"/>
              </a:lnSpc>
              <a:spcBef>
                <a:spcPts val="0"/>
              </a:spcBef>
              <a:spcAft>
                <a:spcPts val="0"/>
              </a:spcAft>
              <a:buClrTx/>
              <a:buSzTx/>
              <a:buFontTx/>
              <a:buNone/>
            </a:pPr>
            <a:r>
              <a:rPr lang="en-US" b="0" dirty="0">
                <a:solidFill>
                  <a:schemeClr val="tx1"/>
                </a:solidFill>
                <a:latin typeface="Times New Roman" panose="02020603050405020304" charset="0"/>
                <a:cs typeface="Times New Roman" panose="02020603050405020304" charset="0"/>
                <a:sym typeface="+mn-ea"/>
              </a:rPr>
              <a:t>(B). </a:t>
            </a:r>
            <a:r>
              <a:rPr lang="en-US" i="1" dirty="0">
                <a:solidFill>
                  <a:schemeClr val="tx1"/>
                </a:solidFill>
                <a:latin typeface="Times New Roman" panose="02020603050405020304" charset="0"/>
                <a:cs typeface="Times New Roman" panose="02020603050405020304" charset="0"/>
                <a:sym typeface="+mn-ea"/>
              </a:rPr>
              <a:t>Comparison with SOTAs (partial)</a:t>
            </a:r>
            <a:endParaRPr kumimoji="0" lang="en-US" altLang="en-US" i="1" u="none" strike="noStrike" cap="none" spc="0" normalizeH="0" baseline="0" dirty="0">
              <a:ln>
                <a:noFill/>
              </a:ln>
              <a:solidFill>
                <a:schemeClr val="tx1"/>
              </a:solidFill>
              <a:effectLst/>
              <a:uFillTx/>
              <a:latin typeface="Times New Roman" panose="02020603050405020304" charset="0"/>
              <a:ea typeface="Helvetica Neue" panose="02000503000000020004"/>
              <a:cs typeface="Times New Roman" panose="02020603050405020304" charset="0"/>
              <a:sym typeface="+mn-ea"/>
            </a:endParaRPr>
          </a:p>
        </p:txBody>
      </p:sp>
      <p:sp>
        <p:nvSpPr>
          <p:cNvPr id="17" name="- For image classification, we have ImageNet-1000 dataset, and develop different powerful DCNNs">
            <a:extLst>
              <a:ext uri="{FF2B5EF4-FFF2-40B4-BE49-F238E27FC236}">
                <a16:creationId xmlns:a16="http://schemas.microsoft.com/office/drawing/2014/main" id="{3D34A2E1-1190-1245-9C58-10036189C26B}"/>
              </a:ext>
            </a:extLst>
          </p:cNvPr>
          <p:cNvSpPr txBox="1"/>
          <p:nvPr/>
        </p:nvSpPr>
        <p:spPr>
          <a:xfrm>
            <a:off x="581146" y="1013838"/>
            <a:ext cx="10466958" cy="410369"/>
          </a:xfrm>
          <a:prstGeom prst="rect">
            <a:avLst/>
          </a:prstGeom>
          <a:ln w="12700">
            <a:miter lim="400000"/>
          </a:ln>
        </p:spPr>
        <p:txBody>
          <a:bodyPr wrap="square" lIns="50800" tIns="50800" rIns="50800" bIns="50800" anchor="ctr">
            <a:spAutoFit/>
          </a:bodyPr>
          <a:lstStyle>
            <a:lvl1pPr algn="l">
              <a:defRPr sz="3800" b="0">
                <a:latin typeface="Times New Roman" panose="02020603050405020304"/>
                <a:ea typeface="Times New Roman" panose="02020603050405020304"/>
                <a:cs typeface="Times New Roman" panose="02020603050405020304"/>
                <a:sym typeface="Times New Roman" panose="02020603050405020304"/>
              </a:defRPr>
            </a:lvl1pPr>
          </a:lstStyle>
          <a:p>
            <a:r>
              <a:rPr lang="en-US" sz="2000" dirty="0">
                <a:solidFill>
                  <a:schemeClr val="tx1"/>
                </a:solidFill>
              </a:rPr>
              <a:t>- </a:t>
            </a:r>
            <a:r>
              <a:rPr lang="en-US" sz="2000" b="1" i="1" dirty="0"/>
              <a:t>Sth-sth</a:t>
            </a:r>
            <a:r>
              <a:rPr lang="en-US" sz="2000" b="1" i="1" dirty="0">
                <a:solidFill>
                  <a:schemeClr val="tx1"/>
                </a:solidFill>
              </a:rPr>
              <a:t> dataset</a:t>
            </a:r>
            <a:r>
              <a:rPr lang="en-US" sz="2000" i="1" dirty="0">
                <a:solidFill>
                  <a:schemeClr val="tx1"/>
                </a:solidFill>
              </a:rPr>
              <a:t>:</a:t>
            </a:r>
            <a:r>
              <a:rPr lang="en-US" sz="2000" dirty="0">
                <a:solidFill>
                  <a:schemeClr val="tx1"/>
                </a:solidFill>
              </a:rPr>
              <a:t> ~10</a:t>
            </a:r>
            <a:r>
              <a:rPr lang="en-US" sz="2000" baseline="30000" dirty="0">
                <a:solidFill>
                  <a:schemeClr val="tx1"/>
                </a:solidFill>
              </a:rPr>
              <a:t>2  </a:t>
            </a:r>
            <a:r>
              <a:rPr lang="en-US" sz="2000" dirty="0">
                <a:solidFill>
                  <a:schemeClr val="tx1"/>
                </a:solidFill>
              </a:rPr>
              <a:t>video categories, ~10</a:t>
            </a:r>
            <a:r>
              <a:rPr lang="en-US" sz="2000" baseline="30000" dirty="0">
                <a:solidFill>
                  <a:schemeClr val="tx1"/>
                </a:solidFill>
              </a:rPr>
              <a:t>5</a:t>
            </a:r>
            <a:r>
              <a:rPr lang="en-US" sz="2000" dirty="0">
                <a:solidFill>
                  <a:schemeClr val="tx1"/>
                </a:solidFill>
              </a:rPr>
              <a:t> samples, </a:t>
            </a:r>
            <a:r>
              <a:rPr lang="en-US" sz="2000" dirty="0"/>
              <a:t>high Dynamics</a:t>
            </a:r>
          </a:p>
        </p:txBody>
      </p:sp>
      <p:grpSp>
        <p:nvGrpSpPr>
          <p:cNvPr id="4" name="组合 3">
            <a:extLst>
              <a:ext uri="{FF2B5EF4-FFF2-40B4-BE49-F238E27FC236}">
                <a16:creationId xmlns:a16="http://schemas.microsoft.com/office/drawing/2014/main" id="{32DF6C9C-AEDF-5E47-8093-FD554A72A4D9}"/>
              </a:ext>
            </a:extLst>
          </p:cNvPr>
          <p:cNvGrpSpPr/>
          <p:nvPr/>
        </p:nvGrpSpPr>
        <p:grpSpPr>
          <a:xfrm>
            <a:off x="2619483" y="2035948"/>
            <a:ext cx="6956937" cy="4149105"/>
            <a:chOff x="2199286" y="1866453"/>
            <a:chExt cx="7999677" cy="4728969"/>
          </a:xfrm>
        </p:grpSpPr>
        <p:pic>
          <p:nvPicPr>
            <p:cNvPr id="13" name="图片 12">
              <a:extLst>
                <a:ext uri="{FF2B5EF4-FFF2-40B4-BE49-F238E27FC236}">
                  <a16:creationId xmlns:a16="http://schemas.microsoft.com/office/drawing/2014/main" id="{267D01F1-A429-0347-9CAA-30083E56CEF2}"/>
                </a:ext>
              </a:extLst>
            </p:cNvPr>
            <p:cNvPicPr>
              <a:picLocks noChangeAspect="1"/>
            </p:cNvPicPr>
            <p:nvPr/>
          </p:nvPicPr>
          <p:blipFill rotWithShape="1">
            <a:blip r:embed="rId3">
              <a:extLst>
                <a:ext uri="{28A0092B-C50C-407E-A947-70E740481C1C}">
                  <a14:useLocalDpi xmlns:a14="http://schemas.microsoft.com/office/drawing/2010/main" val="0"/>
                </a:ext>
              </a:extLst>
            </a:blip>
            <a:srcRect r="1010" b="53817"/>
            <a:stretch/>
          </p:blipFill>
          <p:spPr>
            <a:xfrm>
              <a:off x="2202043" y="1866453"/>
              <a:ext cx="7915281" cy="3167231"/>
            </a:xfrm>
            <a:prstGeom prst="rect">
              <a:avLst/>
            </a:prstGeom>
          </p:spPr>
        </p:pic>
        <p:pic>
          <p:nvPicPr>
            <p:cNvPr id="14" name="图片 13">
              <a:extLst>
                <a:ext uri="{FF2B5EF4-FFF2-40B4-BE49-F238E27FC236}">
                  <a16:creationId xmlns:a16="http://schemas.microsoft.com/office/drawing/2014/main" id="{DDFC5C0F-5295-0043-8251-86C0C0A043E8}"/>
                </a:ext>
              </a:extLst>
            </p:cNvPr>
            <p:cNvPicPr>
              <a:picLocks noChangeAspect="1"/>
            </p:cNvPicPr>
            <p:nvPr/>
          </p:nvPicPr>
          <p:blipFill rotWithShape="1">
            <a:blip r:embed="rId3">
              <a:extLst>
                <a:ext uri="{28A0092B-C50C-407E-A947-70E740481C1C}">
                  <a14:useLocalDpi xmlns:a14="http://schemas.microsoft.com/office/drawing/2010/main" val="0"/>
                </a:ext>
              </a:extLst>
            </a:blip>
            <a:srcRect t="91169"/>
            <a:stretch/>
          </p:blipFill>
          <p:spPr>
            <a:xfrm>
              <a:off x="2202911" y="5989784"/>
              <a:ext cx="7996052" cy="605638"/>
            </a:xfrm>
            <a:prstGeom prst="rect">
              <a:avLst/>
            </a:prstGeom>
          </p:spPr>
        </p:pic>
        <p:pic>
          <p:nvPicPr>
            <p:cNvPr id="15" name="图片 14">
              <a:extLst>
                <a:ext uri="{FF2B5EF4-FFF2-40B4-BE49-F238E27FC236}">
                  <a16:creationId xmlns:a16="http://schemas.microsoft.com/office/drawing/2014/main" id="{1F9DD40C-BDB0-B641-8914-656C7CAE567E}"/>
                </a:ext>
              </a:extLst>
            </p:cNvPr>
            <p:cNvPicPr>
              <a:picLocks noChangeAspect="1"/>
            </p:cNvPicPr>
            <p:nvPr/>
          </p:nvPicPr>
          <p:blipFill rotWithShape="1">
            <a:blip r:embed="rId3">
              <a:extLst>
                <a:ext uri="{28A0092B-C50C-407E-A947-70E740481C1C}">
                  <a14:useLocalDpi xmlns:a14="http://schemas.microsoft.com/office/drawing/2010/main" val="0"/>
                </a:ext>
              </a:extLst>
            </a:blip>
            <a:srcRect t="53186" b="39444"/>
            <a:stretch/>
          </p:blipFill>
          <p:spPr>
            <a:xfrm>
              <a:off x="2201803" y="5032138"/>
              <a:ext cx="7996052" cy="505451"/>
            </a:xfrm>
            <a:prstGeom prst="rect">
              <a:avLst/>
            </a:prstGeom>
          </p:spPr>
        </p:pic>
        <p:pic>
          <p:nvPicPr>
            <p:cNvPr id="19" name="图片 18">
              <a:extLst>
                <a:ext uri="{FF2B5EF4-FFF2-40B4-BE49-F238E27FC236}">
                  <a16:creationId xmlns:a16="http://schemas.microsoft.com/office/drawing/2014/main" id="{141FEBA8-0419-0943-9D3A-99D5DB4F21F3}"/>
                </a:ext>
              </a:extLst>
            </p:cNvPr>
            <p:cNvPicPr>
              <a:picLocks noChangeAspect="1"/>
            </p:cNvPicPr>
            <p:nvPr/>
          </p:nvPicPr>
          <p:blipFill rotWithShape="1">
            <a:blip r:embed="rId3">
              <a:extLst>
                <a:ext uri="{28A0092B-C50C-407E-A947-70E740481C1C}">
                  <a14:useLocalDpi xmlns:a14="http://schemas.microsoft.com/office/drawing/2010/main" val="0"/>
                </a:ext>
              </a:extLst>
            </a:blip>
            <a:srcRect t="66565" b="25734"/>
            <a:stretch/>
          </p:blipFill>
          <p:spPr>
            <a:xfrm>
              <a:off x="2199286" y="5482282"/>
              <a:ext cx="7996052" cy="528064"/>
            </a:xfrm>
            <a:prstGeom prst="rect">
              <a:avLst/>
            </a:prstGeom>
          </p:spPr>
        </p:pic>
      </p:grpSp>
      <p:sp>
        <p:nvSpPr>
          <p:cNvPr id="22" name="矩形 21">
            <a:extLst>
              <a:ext uri="{FF2B5EF4-FFF2-40B4-BE49-F238E27FC236}">
                <a16:creationId xmlns:a16="http://schemas.microsoft.com/office/drawing/2014/main" id="{EE64F0DF-D74B-D24F-A9CB-754FC3A7BCD5}"/>
              </a:ext>
            </a:extLst>
          </p:cNvPr>
          <p:cNvSpPr/>
          <p:nvPr/>
        </p:nvSpPr>
        <p:spPr>
          <a:xfrm>
            <a:off x="2686577" y="5010369"/>
            <a:ext cx="6818846" cy="23293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AD2C45EB-3C79-B24B-A98C-978A07FE5DD6}"/>
              </a:ext>
            </a:extLst>
          </p:cNvPr>
          <p:cNvSpPr/>
          <p:nvPr/>
        </p:nvSpPr>
        <p:spPr>
          <a:xfrm>
            <a:off x="2685504" y="5616671"/>
            <a:ext cx="6818846" cy="46331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43002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ew 3D convolutional operator (1/2)"/>
          <p:cNvSpPr txBox="1"/>
          <p:nvPr/>
        </p:nvSpPr>
        <p:spPr>
          <a:xfrm>
            <a:off x="83503" y="116523"/>
            <a:ext cx="9663430" cy="439103"/>
          </a:xfrm>
          <a:prstGeom prst="rect">
            <a:avLst/>
          </a:prstGeom>
          <a:noFill/>
          <a:ln w="12700" cap="flat">
            <a:noFill/>
            <a:miter lim="400000"/>
          </a:ln>
          <a:effectLst/>
        </p:spPr>
        <p:txBody>
          <a:bodyPr wrap="square" lIns="25400" tIns="25400" rIns="25400" bIns="25400" numCol="1" anchor="ctr">
            <a:noAutofit/>
          </a:bodyPr>
          <a:lstStyle/>
          <a:p>
            <a:pPr marL="0" lvl="7" indent="800100" algn="just" defTabSz="412750" hangingPunct="0">
              <a:defRPr sz="4000" b="0" i="1">
                <a:latin typeface="Times New Roman" panose="02020603050405020304"/>
                <a:ea typeface="Times New Roman" panose="02020603050405020304"/>
                <a:cs typeface="Times New Roman" panose="02020603050405020304"/>
                <a:sym typeface="Times New Roman" panose="02020603050405020304"/>
              </a:defRPr>
            </a:pPr>
            <a:r>
              <a:rPr lang="en-US" sz="2400" kern="0" dirty="0">
                <a:solidFill>
                  <a:srgbClr val="000000"/>
                </a:solidFill>
                <a:latin typeface="Times New Roman" panose="02020603050405020304"/>
                <a:cs typeface="Times New Roman" panose="02020603050405020304"/>
                <a:sym typeface="Times New Roman" panose="02020603050405020304"/>
              </a:rPr>
              <a:t>3. Experiment</a:t>
            </a:r>
            <a:endParaRPr lang="en-US" altLang="zh-CN" sz="2400" dirty="0"/>
          </a:p>
        </p:txBody>
      </p:sp>
      <p:cxnSp>
        <p:nvCxnSpPr>
          <p:cNvPr id="2" name="直接连接符 1"/>
          <p:cNvCxnSpPr/>
          <p:nvPr/>
        </p:nvCxnSpPr>
        <p:spPr>
          <a:xfrm>
            <a:off x="407353" y="584518"/>
            <a:ext cx="11125200" cy="318"/>
          </a:xfrm>
          <a:prstGeom prst="lin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cxnSp>
      <p:sp>
        <p:nvSpPr>
          <p:cNvPr id="3" name="矩形 2">
            <a:extLst>
              <a:ext uri="{FF2B5EF4-FFF2-40B4-BE49-F238E27FC236}">
                <a16:creationId xmlns:a16="http://schemas.microsoft.com/office/drawing/2014/main" id="{70B6148E-84E6-1941-AE5F-8F003A4F9463}"/>
              </a:ext>
            </a:extLst>
          </p:cNvPr>
          <p:cNvSpPr/>
          <p:nvPr/>
        </p:nvSpPr>
        <p:spPr>
          <a:xfrm>
            <a:off x="1003299" y="613728"/>
            <a:ext cx="10183257" cy="400110"/>
          </a:xfrm>
          <a:prstGeom prst="rect">
            <a:avLst/>
          </a:prstGeom>
        </p:spPr>
        <p:txBody>
          <a:bodyPr wrap="square">
            <a:spAutoFit/>
          </a:bodyPr>
          <a:lstStyle/>
          <a:p>
            <a:pPr lvl="0">
              <a:defRPr sz="4500" b="0">
                <a:latin typeface="Times New Roman" panose="02020603050405020304"/>
                <a:ea typeface="Times New Roman" panose="02020603050405020304"/>
                <a:cs typeface="Times New Roman" panose="02020603050405020304"/>
                <a:sym typeface="Times New Roman" panose="02020603050405020304"/>
              </a:defRPr>
            </a:pPr>
            <a:r>
              <a:rPr lang="en" altLang="zh-CN" sz="2000" i="1" dirty="0">
                <a:solidFill>
                  <a:prstClr val="black"/>
                </a:solidFill>
                <a:latin typeface="Times New Roman" panose="02020603050405020304"/>
                <a:cs typeface="Times New Roman" panose="02020603050405020304"/>
                <a:sym typeface="Times New Roman" panose="02020603050405020304"/>
              </a:rPr>
              <a:t>3.2.</a:t>
            </a:r>
            <a:r>
              <a:rPr lang="en-US" altLang="zh-CN" sz="2000" i="1" dirty="0"/>
              <a:t> On Diving48 and EPIC-KITCHENS-55</a:t>
            </a:r>
            <a:endParaRPr lang="en" altLang="zh-CN" sz="2000" i="1" dirty="0">
              <a:solidFill>
                <a:prstClr val="black"/>
              </a:solidFill>
              <a:latin typeface="Times New Roman" panose="02020603050405020304"/>
              <a:cs typeface="Times New Roman" panose="02020603050405020304"/>
              <a:sym typeface="Times New Roman" panose="02020603050405020304"/>
            </a:endParaRPr>
          </a:p>
        </p:txBody>
      </p:sp>
      <p:sp>
        <p:nvSpPr>
          <p:cNvPr id="17" name="- For image classification, we have ImageNet-1000 dataset, and develop different powerful DCNNs">
            <a:extLst>
              <a:ext uri="{FF2B5EF4-FFF2-40B4-BE49-F238E27FC236}">
                <a16:creationId xmlns:a16="http://schemas.microsoft.com/office/drawing/2014/main" id="{3D34A2E1-1190-1245-9C58-10036189C26B}"/>
              </a:ext>
            </a:extLst>
          </p:cNvPr>
          <p:cNvSpPr txBox="1"/>
          <p:nvPr/>
        </p:nvSpPr>
        <p:spPr>
          <a:xfrm>
            <a:off x="581146" y="1013838"/>
            <a:ext cx="10466958" cy="410369"/>
          </a:xfrm>
          <a:prstGeom prst="rect">
            <a:avLst/>
          </a:prstGeom>
          <a:ln w="12700">
            <a:miter lim="400000"/>
          </a:ln>
        </p:spPr>
        <p:txBody>
          <a:bodyPr wrap="square" lIns="50800" tIns="50800" rIns="50800" bIns="50800" anchor="ctr">
            <a:spAutoFit/>
          </a:bodyPr>
          <a:lstStyle>
            <a:lvl1pPr algn="l">
              <a:defRPr sz="3800" b="0">
                <a:latin typeface="Times New Roman" panose="02020603050405020304"/>
                <a:ea typeface="Times New Roman" panose="02020603050405020304"/>
                <a:cs typeface="Times New Roman" panose="02020603050405020304"/>
                <a:sym typeface="Times New Roman" panose="02020603050405020304"/>
              </a:defRPr>
            </a:lvl1pPr>
          </a:lstStyle>
          <a:p>
            <a:r>
              <a:rPr lang="en-US" sz="2000" dirty="0">
                <a:solidFill>
                  <a:schemeClr val="tx1"/>
                </a:solidFill>
              </a:rPr>
              <a:t>- </a:t>
            </a:r>
            <a:r>
              <a:rPr lang="en-US" altLang="zh-CN" sz="2000" b="1" i="1" dirty="0"/>
              <a:t>Diving48</a:t>
            </a:r>
            <a:r>
              <a:rPr lang="en-US" altLang="zh-CN" sz="2000" i="1" dirty="0"/>
              <a:t> </a:t>
            </a:r>
            <a:r>
              <a:rPr lang="en-US" sz="2000" b="1" i="1" dirty="0">
                <a:solidFill>
                  <a:schemeClr val="tx1"/>
                </a:solidFill>
              </a:rPr>
              <a:t>dataset</a:t>
            </a:r>
            <a:r>
              <a:rPr lang="en-US" sz="2000" i="1" dirty="0">
                <a:solidFill>
                  <a:schemeClr val="tx1"/>
                </a:solidFill>
              </a:rPr>
              <a:t>:</a:t>
            </a:r>
            <a:r>
              <a:rPr lang="en-US" sz="2000" dirty="0">
                <a:solidFill>
                  <a:schemeClr val="tx1"/>
                </a:solidFill>
              </a:rPr>
              <a:t> </a:t>
            </a:r>
            <a:r>
              <a:rPr lang="en-US" sz="2000" dirty="0"/>
              <a:t>consists of ~18k trimmed video clips of 48 unambiguous dive sequences</a:t>
            </a:r>
          </a:p>
        </p:txBody>
      </p:sp>
      <p:sp>
        <p:nvSpPr>
          <p:cNvPr id="12" name="- For image classification, we have ImageNet-1000 dataset, and develop different powerful DCNNs">
            <a:extLst>
              <a:ext uri="{FF2B5EF4-FFF2-40B4-BE49-F238E27FC236}">
                <a16:creationId xmlns:a16="http://schemas.microsoft.com/office/drawing/2014/main" id="{123E1A7D-4ADB-BE46-BE3F-B7230C81F8E2}"/>
              </a:ext>
            </a:extLst>
          </p:cNvPr>
          <p:cNvSpPr txBox="1"/>
          <p:nvPr/>
        </p:nvSpPr>
        <p:spPr>
          <a:xfrm>
            <a:off x="581145" y="1413948"/>
            <a:ext cx="11745441" cy="410369"/>
          </a:xfrm>
          <a:prstGeom prst="rect">
            <a:avLst/>
          </a:prstGeom>
          <a:ln w="12700">
            <a:miter lim="400000"/>
          </a:ln>
        </p:spPr>
        <p:txBody>
          <a:bodyPr wrap="square" lIns="50800" tIns="50800" rIns="50800" bIns="50800" anchor="ctr">
            <a:spAutoFit/>
          </a:bodyPr>
          <a:lstStyle>
            <a:lvl1pPr algn="l">
              <a:defRPr sz="3800" b="0">
                <a:latin typeface="Times New Roman" panose="02020603050405020304"/>
                <a:ea typeface="Times New Roman" panose="02020603050405020304"/>
                <a:cs typeface="Times New Roman" panose="02020603050405020304"/>
                <a:sym typeface="Times New Roman" panose="02020603050405020304"/>
              </a:defRPr>
            </a:lvl1pPr>
          </a:lstStyle>
          <a:p>
            <a:r>
              <a:rPr lang="en-US" sz="2000" dirty="0">
                <a:solidFill>
                  <a:schemeClr val="tx1"/>
                </a:solidFill>
              </a:rPr>
              <a:t>- </a:t>
            </a:r>
            <a:r>
              <a:rPr lang="en-US" altLang="zh-CN" sz="2000" b="1" i="1" dirty="0"/>
              <a:t>EPIC-KITCHENS-55</a:t>
            </a:r>
            <a:r>
              <a:rPr lang="en-US" altLang="zh-CN" sz="2000" i="1" dirty="0"/>
              <a:t> </a:t>
            </a:r>
            <a:r>
              <a:rPr lang="en-US" sz="2000" b="1" i="1" dirty="0">
                <a:solidFill>
                  <a:schemeClr val="tx1"/>
                </a:solidFill>
              </a:rPr>
              <a:t>dataset</a:t>
            </a:r>
            <a:r>
              <a:rPr lang="en-US" sz="2000" i="1" dirty="0">
                <a:solidFill>
                  <a:schemeClr val="tx1"/>
                </a:solidFill>
              </a:rPr>
              <a:t>:</a:t>
            </a:r>
            <a:r>
              <a:rPr lang="en-US" sz="2000" dirty="0">
                <a:solidFill>
                  <a:schemeClr val="tx1"/>
                </a:solidFill>
              </a:rPr>
              <a:t> </a:t>
            </a:r>
            <a:r>
              <a:rPr lang="en-US" sz="2000" dirty="0"/>
              <a:t>kitchen actions under first-person vision, two task: verb/noun classification</a:t>
            </a:r>
          </a:p>
        </p:txBody>
      </p:sp>
      <p:pic>
        <p:nvPicPr>
          <p:cNvPr id="6" name="图片 5">
            <a:extLst>
              <a:ext uri="{FF2B5EF4-FFF2-40B4-BE49-F238E27FC236}">
                <a16:creationId xmlns:a16="http://schemas.microsoft.com/office/drawing/2014/main" id="{B150A48D-6A57-F449-89D4-700C0D669C2A}"/>
              </a:ext>
            </a:extLst>
          </p:cNvPr>
          <p:cNvPicPr>
            <a:picLocks noChangeAspect="1"/>
          </p:cNvPicPr>
          <p:nvPr/>
        </p:nvPicPr>
        <p:blipFill>
          <a:blip r:embed="rId3"/>
          <a:stretch>
            <a:fillRect/>
          </a:stretch>
        </p:blipFill>
        <p:spPr>
          <a:xfrm>
            <a:off x="855459" y="3120023"/>
            <a:ext cx="5001964" cy="1975484"/>
          </a:xfrm>
          <a:prstGeom prst="rect">
            <a:avLst/>
          </a:prstGeom>
        </p:spPr>
      </p:pic>
      <p:pic>
        <p:nvPicPr>
          <p:cNvPr id="8" name="图片 7">
            <a:extLst>
              <a:ext uri="{FF2B5EF4-FFF2-40B4-BE49-F238E27FC236}">
                <a16:creationId xmlns:a16="http://schemas.microsoft.com/office/drawing/2014/main" id="{77E75C25-2E7A-E243-A9AB-F575BD65155A}"/>
              </a:ext>
            </a:extLst>
          </p:cNvPr>
          <p:cNvPicPr>
            <a:picLocks noChangeAspect="1"/>
          </p:cNvPicPr>
          <p:nvPr/>
        </p:nvPicPr>
        <p:blipFill>
          <a:blip r:embed="rId4"/>
          <a:stretch>
            <a:fillRect/>
          </a:stretch>
        </p:blipFill>
        <p:spPr>
          <a:xfrm>
            <a:off x="6757834" y="3188244"/>
            <a:ext cx="4655966" cy="1907263"/>
          </a:xfrm>
          <a:prstGeom prst="rect">
            <a:avLst/>
          </a:prstGeom>
        </p:spPr>
      </p:pic>
      <p:sp>
        <p:nvSpPr>
          <p:cNvPr id="9" name="矩形 8">
            <a:extLst>
              <a:ext uri="{FF2B5EF4-FFF2-40B4-BE49-F238E27FC236}">
                <a16:creationId xmlns:a16="http://schemas.microsoft.com/office/drawing/2014/main" id="{58448706-4C9A-BA49-A8DC-75D166E82AA3}"/>
              </a:ext>
            </a:extLst>
          </p:cNvPr>
          <p:cNvSpPr/>
          <p:nvPr/>
        </p:nvSpPr>
        <p:spPr>
          <a:xfrm>
            <a:off x="424330" y="2330263"/>
            <a:ext cx="5881470" cy="584775"/>
          </a:xfrm>
          <a:prstGeom prst="rect">
            <a:avLst/>
          </a:prstGeom>
        </p:spPr>
        <p:txBody>
          <a:bodyPr wrap="square">
            <a:spAutoFit/>
          </a:bodyPr>
          <a:lstStyle/>
          <a:p>
            <a:r>
              <a:rPr lang="en" altLang="zh-CN" sz="1600" b="1" dirty="0">
                <a:latin typeface="Times New Roman" panose="02020603050405020304" pitchFamily="18" charset="0"/>
                <a:cs typeface="Times New Roman" panose="02020603050405020304" pitchFamily="18" charset="0"/>
              </a:rPr>
              <a:t>Table 4: Performance comparison on the updated Diving48 dataset using the official train/validation split V2. </a:t>
            </a:r>
          </a:p>
        </p:txBody>
      </p:sp>
      <p:sp>
        <p:nvSpPr>
          <p:cNvPr id="10" name="矩形 9">
            <a:extLst>
              <a:ext uri="{FF2B5EF4-FFF2-40B4-BE49-F238E27FC236}">
                <a16:creationId xmlns:a16="http://schemas.microsoft.com/office/drawing/2014/main" id="{909E149C-EA7F-3845-9E32-8BC08B6C757F}"/>
              </a:ext>
            </a:extLst>
          </p:cNvPr>
          <p:cNvSpPr/>
          <p:nvPr/>
        </p:nvSpPr>
        <p:spPr>
          <a:xfrm>
            <a:off x="6421366" y="2330262"/>
            <a:ext cx="5881470" cy="584775"/>
          </a:xfrm>
          <a:prstGeom prst="rect">
            <a:avLst/>
          </a:prstGeom>
        </p:spPr>
        <p:txBody>
          <a:bodyPr wrap="square">
            <a:spAutoFit/>
          </a:bodyPr>
          <a:lstStyle/>
          <a:p>
            <a:r>
              <a:rPr lang="en" altLang="zh-CN" sz="1600" b="1" dirty="0">
                <a:latin typeface="Times New Roman" panose="02020603050405020304" pitchFamily="18" charset="0"/>
                <a:cs typeface="Times New Roman" panose="02020603050405020304" pitchFamily="18" charset="0"/>
              </a:rPr>
              <a:t>Table 5: Performance comparison on EPIC-KITCHENS-55 dataset. All results are based on our train/validation split. </a:t>
            </a:r>
          </a:p>
        </p:txBody>
      </p:sp>
      <p:sp>
        <p:nvSpPr>
          <p:cNvPr id="20" name="矩形 19">
            <a:extLst>
              <a:ext uri="{FF2B5EF4-FFF2-40B4-BE49-F238E27FC236}">
                <a16:creationId xmlns:a16="http://schemas.microsoft.com/office/drawing/2014/main" id="{66DDE58A-E880-9149-91B9-E1C3149772C9}"/>
              </a:ext>
            </a:extLst>
          </p:cNvPr>
          <p:cNvSpPr/>
          <p:nvPr/>
        </p:nvSpPr>
        <p:spPr>
          <a:xfrm>
            <a:off x="6757833" y="4226570"/>
            <a:ext cx="4502349" cy="23110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B7E1236C-8DC5-EF4B-B08B-6A5C07CFC4D6}"/>
              </a:ext>
            </a:extLst>
          </p:cNvPr>
          <p:cNvSpPr/>
          <p:nvPr/>
        </p:nvSpPr>
        <p:spPr>
          <a:xfrm>
            <a:off x="6757833" y="4730885"/>
            <a:ext cx="4502349" cy="23110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6989F3A-70C5-3648-84EE-51260F200ACE}"/>
              </a:ext>
            </a:extLst>
          </p:cNvPr>
          <p:cNvSpPr/>
          <p:nvPr/>
        </p:nvSpPr>
        <p:spPr>
          <a:xfrm>
            <a:off x="1003299" y="4229483"/>
            <a:ext cx="4631147" cy="23110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52BF5AB5-6D52-3641-BAE0-C72B4C4B6F55}"/>
              </a:ext>
            </a:extLst>
          </p:cNvPr>
          <p:cNvSpPr/>
          <p:nvPr/>
        </p:nvSpPr>
        <p:spPr>
          <a:xfrm>
            <a:off x="1003298" y="4745751"/>
            <a:ext cx="4631147" cy="23110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330147"/>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non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2000"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defRPr>
        </a:def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TotalTime>
  <Words>1247</Words>
  <Application>Microsoft Macintosh PowerPoint</Application>
  <PresentationFormat>宽屏</PresentationFormat>
  <Paragraphs>125</Paragraphs>
  <Slides>11</Slides>
  <Notes>11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vt:i4>
      </vt:variant>
    </vt:vector>
  </HeadingPairs>
  <TitlesOfParts>
    <vt:vector size="24" baseType="lpstr">
      <vt:lpstr>等线</vt:lpstr>
      <vt:lpstr>等线 Light</vt:lpstr>
      <vt:lpstr>Harlow Solid Italic</vt:lpstr>
      <vt:lpstr>LinLibertineT</vt:lpstr>
      <vt:lpstr>Arial</vt:lpstr>
      <vt:lpstr>Cambria Math</vt:lpstr>
      <vt:lpstr>Helvetica Neue</vt:lpstr>
      <vt:lpstr>Helvetica Neue Light</vt:lpstr>
      <vt:lpstr>Helvetica Neue Medium</vt:lpstr>
      <vt:lpstr>Times New Roman</vt:lpstr>
      <vt:lpstr>Wingdings</vt:lpstr>
      <vt:lpstr>Office 主题​​</vt:lpstr>
      <vt:lpstr>White</vt:lpstr>
      <vt:lpstr>Selective Dependency Aggregation for Action Classification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 Dependency Aggregation for Action Classification</dc:title>
  <dc:creator>tanyi</dc:creator>
  <cp:lastModifiedBy>tanyi</cp:lastModifiedBy>
  <cp:revision>4</cp:revision>
  <dcterms:created xsi:type="dcterms:W3CDTF">2021-10-07T14:13:37Z</dcterms:created>
  <dcterms:modified xsi:type="dcterms:W3CDTF">2021-10-08T16:07:09Z</dcterms:modified>
</cp:coreProperties>
</file>