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7" r:id="rId2"/>
    <p:sldId id="259" r:id="rId3"/>
    <p:sldId id="266" r:id="rId4"/>
    <p:sldId id="304" r:id="rId5"/>
    <p:sldId id="302" r:id="rId6"/>
    <p:sldId id="271" r:id="rId7"/>
    <p:sldId id="272" r:id="rId8"/>
    <p:sldId id="275" r:id="rId9"/>
    <p:sldId id="279" r:id="rId10"/>
    <p:sldId id="305" r:id="rId11"/>
    <p:sldId id="282" r:id="rId12"/>
    <p:sldId id="283" r:id="rId13"/>
    <p:sldId id="284" r:id="rId14"/>
    <p:sldId id="285" r:id="rId15"/>
    <p:sldId id="286" r:id="rId16"/>
    <p:sldId id="289" r:id="rId17"/>
    <p:sldId id="312" r:id="rId18"/>
    <p:sldId id="288" r:id="rId19"/>
    <p:sldId id="291" r:id="rId20"/>
    <p:sldId id="292" r:id="rId21"/>
    <p:sldId id="300" r:id="rId22"/>
    <p:sldId id="309" r:id="rId23"/>
    <p:sldId id="310" r:id="rId24"/>
    <p:sldId id="277" r:id="rId25"/>
    <p:sldId id="308"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01" userDrawn="1">
          <p15:clr>
            <a:srgbClr val="A4A3A4"/>
          </p15:clr>
        </p15:guide>
        <p15:guide id="4" pos="5534" userDrawn="1">
          <p15:clr>
            <a:srgbClr val="A4A3A4"/>
          </p15:clr>
        </p15:guide>
        <p15:guide id="5" pos="272" userDrawn="1">
          <p15:clr>
            <a:srgbClr val="A4A3A4"/>
          </p15:clr>
        </p15:guide>
        <p15:guide id="6" orient="horz" pos="890" userDrawn="1">
          <p15:clr>
            <a:srgbClr val="A4A3A4"/>
          </p15:clr>
        </p15:guide>
        <p15:guide id="7" orient="horz" pos="1117" userDrawn="1">
          <p15:clr>
            <a:srgbClr val="A4A3A4"/>
          </p15:clr>
        </p15:guide>
        <p15:guide id="8" orient="horz" pos="572" userDrawn="1">
          <p15:clr>
            <a:srgbClr val="A4A3A4"/>
          </p15:clr>
        </p15:guide>
        <p15:guide id="9" orient="horz" pos="6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9BD3"/>
    <a:srgbClr val="FFC000"/>
    <a:srgbClr val="B80031"/>
    <a:srgbClr val="C6B4D6"/>
    <a:srgbClr val="652D90"/>
    <a:srgbClr val="CB9D71"/>
    <a:srgbClr val="F8E8D1"/>
    <a:srgbClr val="7DC6F9"/>
    <a:srgbClr val="6C4C8B"/>
    <a:srgbClr val="F487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6" autoAdjust="0"/>
    <p:restoredTop sz="67857" autoAdjust="0"/>
  </p:normalViewPr>
  <p:slideViewPr>
    <p:cSldViewPr snapToGrid="0" showGuides="1">
      <p:cViewPr varScale="1">
        <p:scale>
          <a:sx n="84" d="100"/>
          <a:sy n="84" d="100"/>
        </p:scale>
        <p:origin x="904" y="176"/>
      </p:cViewPr>
      <p:guideLst>
        <p:guide pos="601"/>
        <p:guide pos="5534"/>
        <p:guide pos="272"/>
        <p:guide orient="horz" pos="890"/>
        <p:guide orient="horz" pos="1117"/>
        <p:guide orient="horz" pos="572"/>
        <p:guide orient="horz" pos="618"/>
      </p:guideLst>
    </p:cSldViewPr>
  </p:slideViewPr>
  <p:notesTextViewPr>
    <p:cViewPr>
      <p:scale>
        <a:sx n="1" d="1"/>
        <a:sy n="1" d="1"/>
      </p:scale>
      <p:origin x="0" y="-464"/>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222ED0-5316-47CF-89AC-56C821787C2F}" type="datetimeFigureOut">
              <a:rPr lang="zh-CN" altLang="en-US" smtClean="0"/>
              <a:t>2018/7/10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DD328A-9EA9-4F23-922E-5B8B4AF26A98}" type="slidenum">
              <a:rPr lang="zh-CN" altLang="en-US" smtClean="0"/>
              <a:t>‹#›</a:t>
            </a:fld>
            <a:endParaRPr lang="zh-CN" altLang="en-US"/>
          </a:p>
        </p:txBody>
      </p:sp>
    </p:spTree>
    <p:extLst>
      <p:ext uri="{BB962C8B-B14F-4D97-AF65-F5344CB8AC3E}">
        <p14:creationId xmlns:p14="http://schemas.microsoft.com/office/powerpoint/2010/main" val="1128452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DEF5B-8210-45E9-B7E2-0FCA5AA3D576}" type="datetimeFigureOut">
              <a:rPr lang="zh-CN" altLang="en-US" smtClean="0"/>
              <a:t>2018/7/10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81E8-8AA8-481C-81CD-2F653D4A1EEB}" type="slidenum">
              <a:rPr lang="zh-CN" altLang="en-US" smtClean="0"/>
              <a:t>‹#›</a:t>
            </a:fld>
            <a:endParaRPr lang="zh-CN" altLang="en-US"/>
          </a:p>
        </p:txBody>
      </p:sp>
    </p:spTree>
    <p:extLst>
      <p:ext uri="{BB962C8B-B14F-4D97-AF65-F5344CB8AC3E}">
        <p14:creationId xmlns:p14="http://schemas.microsoft.com/office/powerpoint/2010/main" val="32396854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a:t>
            </a:fld>
            <a:endParaRPr lang="zh-CN" altLang="en-US"/>
          </a:p>
        </p:txBody>
      </p:sp>
    </p:spTree>
    <p:extLst>
      <p:ext uri="{BB962C8B-B14F-4D97-AF65-F5344CB8AC3E}">
        <p14:creationId xmlns:p14="http://schemas.microsoft.com/office/powerpoint/2010/main" val="1430310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r>
              <a:rPr lang="en-US" altLang="zh-CN" sz="1200" b="0" i="0" u="none" strike="noStrike" kern="1200" baseline="0" dirty="0">
                <a:solidFill>
                  <a:schemeClr val="tx1"/>
                </a:solidFill>
                <a:latin typeface="+mn-lt"/>
                <a:ea typeface="+mn-ea"/>
                <a:cs typeface="+mn-cs"/>
              </a:rPr>
              <a:t>We consider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baselines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three types: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developed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 embedding, link prediction and recommendation,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respectively. </a:t>
            </a:r>
          </a:p>
          <a:p>
            <a:r>
              <a:rPr lang="en-US" altLang="zh-CN" sz="1200" b="0" i="0" u="none" strike="noStrike" kern="1200" baseline="0" dirty="0">
                <a:solidFill>
                  <a:schemeClr val="tx1"/>
                </a:solidFill>
                <a:latin typeface="+mn-lt"/>
                <a:ea typeface="+mn-ea"/>
                <a:cs typeface="+mn-cs"/>
              </a:rPr>
              <a:t>Here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four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three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classic</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one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state-of-the-art,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use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author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released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codes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each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a:t>
            </a:r>
          </a:p>
          <a:p>
            <a:r>
              <a:rPr lang="en-US" altLang="zh-CN" sz="1200" b="0" i="0" u="none" strike="noStrike" kern="1200" baseline="0" dirty="0">
                <a:solidFill>
                  <a:schemeClr val="tx1"/>
                </a:solidFill>
                <a:latin typeface="+mn-lt"/>
                <a:ea typeface="+mn-ea"/>
                <a:cs typeface="+mn-cs"/>
              </a:rPr>
              <a:t>Since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not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recommendation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paper,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don’t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aim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outperform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state-of-the-art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recommendation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like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neural</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Instead,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compare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with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BPR,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RankALS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FISM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which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quite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competitive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among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traditional</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also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compare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with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some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statistic</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measures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link</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prediction,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listed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here.</a:t>
            </a:r>
            <a:r>
              <a:rPr lang="zh-CN" altLang="en-US" sz="1200" b="0" i="0" u="none" strike="noStrike" kern="1200" baseline="0" dirty="0">
                <a:solidFill>
                  <a:schemeClr val="tx1"/>
                </a:solidFill>
                <a:latin typeface="+mn-lt"/>
                <a:ea typeface="+mn-ea"/>
                <a:cs typeface="+mn-cs"/>
              </a:rPr>
              <a:t> </a:t>
            </a:r>
            <a:endParaRPr lang="en-US"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12</a:t>
            </a:fld>
            <a:endParaRPr lang="zh-CN" altLang="en-US"/>
          </a:p>
        </p:txBody>
      </p:sp>
    </p:spTree>
    <p:extLst>
      <p:ext uri="{BB962C8B-B14F-4D97-AF65-F5344CB8AC3E}">
        <p14:creationId xmlns:p14="http://schemas.microsoft.com/office/powerpoint/2010/main" val="1889318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450"/>
              </a:spcBef>
              <a:spcAft>
                <a:spcPts val="0"/>
              </a:spcAft>
              <a:buClrTx/>
              <a:buSzTx/>
              <a:buFontTx/>
              <a:buNone/>
              <a:tabLst/>
              <a:defRPr/>
            </a:pPr>
            <a:r>
              <a:rPr lang="en-US" altLang="zh-CN" sz="1200" b="0" dirty="0">
                <a:solidFill>
                  <a:srgbClr val="002060"/>
                </a:solidFill>
                <a:latin typeface="Arial" panose="020B0604020202020204" pitchFamily="34" charset="0"/>
                <a:cs typeface="Arial" panose="020B0604020202020204" pitchFamily="34" charset="0"/>
              </a:rPr>
              <a:t>For link prediction, we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feed</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embedding</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vectors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of</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two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vertices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70C0"/>
                </a:solidFill>
                <a:latin typeface="Arial" panose="020B0604020202020204" pitchFamily="34" charset="0"/>
                <a:cs typeface="Arial" panose="020B0604020202020204" pitchFamily="34" charset="0"/>
              </a:rPr>
              <a:t>logistic regression classifier.</a:t>
            </a:r>
            <a:r>
              <a:rPr lang="zh-CN" altLang="en-US" sz="1200" b="0" baseline="0" dirty="0">
                <a:solidFill>
                  <a:srgbClr val="0070C0"/>
                </a:solidFill>
                <a:latin typeface="Arial" panose="020B0604020202020204" pitchFamily="34" charset="0"/>
                <a:cs typeface="Arial" panose="020B0604020202020204" pitchFamily="34" charset="0"/>
              </a:rPr>
              <a:t> </a:t>
            </a:r>
            <a:endParaRPr lang="en-US" altLang="zh-CN" sz="800" b="0" dirty="0">
              <a:solidFill>
                <a:srgbClr val="0070C0"/>
              </a:solidFill>
              <a:latin typeface="Arial" panose="020B0604020202020204" pitchFamily="34" charset="0"/>
              <a:cs typeface="Arial" panose="020B0604020202020204" pitchFamily="34" charset="0"/>
            </a:endParaRPr>
          </a:p>
          <a:p>
            <a:pPr>
              <a:spcBef>
                <a:spcPts val="450"/>
              </a:spcBef>
            </a:pP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Here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show</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the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results: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[Click]</a:t>
            </a:r>
          </a:p>
          <a:p>
            <a:pPr marL="228600" marR="0" lvl="0" indent="-228600" algn="l" defTabSz="914400" rtl="0" eaLnBrk="1" fontAlgn="auto" latinLnBrk="0" hangingPunct="1">
              <a:lnSpc>
                <a:spcPct val="100000"/>
              </a:lnSpc>
              <a:spcBef>
                <a:spcPts val="450"/>
              </a:spcBef>
              <a:spcAft>
                <a:spcPts val="0"/>
              </a:spcAft>
              <a:buClrTx/>
              <a:buSzTx/>
              <a:buFontTx/>
              <a:buAutoNum type="arabicParenR"/>
              <a:tabLst/>
              <a:defRPr/>
            </a:pP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Comparing</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learning-based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with</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statistic</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measure-based,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we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can</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see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data-dependent</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learning</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based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are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more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advantageous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in</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general.</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[Click]</a:t>
            </a:r>
            <a:endParaRPr lang="en-SG" altLang="zh-CN" sz="1200" b="0" i="0" u="none" strike="noStrike" kern="1200" baseline="0" dirty="0">
              <a:solidFill>
                <a:srgbClr val="0070C0"/>
              </a:solidFill>
              <a:latin typeface="Arial" panose="020B0604020202020204" pitchFamily="34" charset="0"/>
              <a:ea typeface="+mn-ea"/>
              <a:cs typeface="Arial" panose="020B0604020202020204" pitchFamily="34" charset="0"/>
            </a:endParaRPr>
          </a:p>
          <a:p>
            <a:pPr marL="228600" marR="0" lvl="0" indent="-228600" algn="l" defTabSz="914400" rtl="0" eaLnBrk="1" fontAlgn="auto" latinLnBrk="0" hangingPunct="1">
              <a:lnSpc>
                <a:spcPct val="100000"/>
              </a:lnSpc>
              <a:spcBef>
                <a:spcPts val="450"/>
              </a:spcBef>
              <a:spcAft>
                <a:spcPts val="0"/>
              </a:spcAft>
              <a:buClrTx/>
              <a:buSzTx/>
              <a:buFontTx/>
              <a:buAutoNum type="arabicParenR"/>
              <a:tabLst/>
              <a:defRPr/>
            </a:pP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Comparing</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our</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with</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the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network</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embedding</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that</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are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for</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homogeneous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networks,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we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can</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see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that</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our</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is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more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effective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in</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embedding</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bipartite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network.</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[Click]</a:t>
            </a:r>
          </a:p>
          <a:p>
            <a:pPr marL="228600" indent="-228600">
              <a:spcBef>
                <a:spcPts val="450"/>
              </a:spcBef>
              <a:buAutoNum type="arabicParenR"/>
            </a:pP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Our</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outperforms</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the</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state-of-the-art</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method</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rgbClr val="0070C0"/>
                </a:solidFill>
                <a:latin typeface="Arial" panose="020B0604020202020204" pitchFamily="34" charset="0"/>
                <a:ea typeface="+mn-ea"/>
                <a:cs typeface="Arial" panose="020B0604020202020204" pitchFamily="34" charset="0"/>
              </a:rPr>
              <a:t>metapath2vec,</a:t>
            </a:r>
            <a:r>
              <a:rPr lang="zh-CN" altLang="en-US" sz="1200" b="0" i="0" u="none" strike="noStrike" kern="1200" baseline="0" dirty="0">
                <a:solidFill>
                  <a:srgbClr val="0070C0"/>
                </a:solidFill>
                <a:latin typeface="Arial" panose="020B0604020202020204" pitchFamily="34" charset="0"/>
                <a:ea typeface="+mn-ea"/>
                <a:cs typeface="Arial" panose="020B0604020202020204" pitchFamily="34" charset="0"/>
              </a:rPr>
              <a:t> </a:t>
            </a:r>
            <a:r>
              <a:rPr lang="en-US" altLang="zh-CN" sz="1200" b="0" i="0" u="none" strike="noStrike" kern="1200" baseline="0" dirty="0">
                <a:solidFill>
                  <a:schemeClr val="tx1"/>
                </a:solidFill>
                <a:latin typeface="+mn-lt"/>
                <a:ea typeface="+mn-ea"/>
                <a:cs typeface="+mn-cs"/>
              </a:rPr>
              <a:t>which emphasizes the usefulness of treating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explicit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differently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learning process. </a:t>
            </a: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13</a:t>
            </a:fld>
            <a:endParaRPr lang="zh-CN" altLang="en-US"/>
          </a:p>
        </p:txBody>
      </p:sp>
    </p:spTree>
    <p:extLst>
      <p:ext uri="{BB962C8B-B14F-4D97-AF65-F5344CB8AC3E}">
        <p14:creationId xmlns:p14="http://schemas.microsoft.com/office/powerpoint/2010/main" val="3253349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a:bodyPr>
          <a:lstStyle/>
          <a:p>
            <a:pPr marL="0" marR="0" lvl="0" indent="0" algn="l" defTabSz="914400" rtl="0" eaLnBrk="1" fontAlgn="auto" latinLnBrk="0" hangingPunct="1">
              <a:lnSpc>
                <a:spcPct val="100000"/>
              </a:lnSpc>
              <a:spcBef>
                <a:spcPts val="450"/>
              </a:spcBef>
              <a:spcAft>
                <a:spcPts val="0"/>
              </a:spcAft>
              <a:buClrTx/>
              <a:buSzTx/>
              <a:buFontTx/>
              <a:buNone/>
              <a:tabLst/>
              <a:defRPr/>
            </a:pPr>
            <a:r>
              <a:rPr lang="en-US" altLang="zh-CN" sz="1200" dirty="0">
                <a:solidFill>
                  <a:srgbClr val="0070C0"/>
                </a:solidFill>
                <a:latin typeface="Arial" panose="020B0604020202020204" pitchFamily="34" charset="0"/>
                <a:cs typeface="Arial" panose="020B0604020202020204" pitchFamily="34" charset="0"/>
              </a:rPr>
              <a:t>In the</a:t>
            </a:r>
            <a:r>
              <a:rPr lang="zh-CN" altLang="en-US" sz="1200" dirty="0">
                <a:solidFill>
                  <a:srgbClr val="0070C0"/>
                </a:solidFill>
                <a:latin typeface="Arial" panose="020B0604020202020204" pitchFamily="34" charset="0"/>
                <a:cs typeface="Arial" panose="020B0604020202020204" pitchFamily="34" charset="0"/>
              </a:rPr>
              <a:t> </a:t>
            </a:r>
            <a:r>
              <a:rPr lang="en-US" altLang="zh-CN" sz="1200" dirty="0">
                <a:solidFill>
                  <a:srgbClr val="0070C0"/>
                </a:solidFill>
                <a:latin typeface="Arial" panose="020B0604020202020204" pitchFamily="34" charset="0"/>
                <a:cs typeface="Arial" panose="020B0604020202020204" pitchFamily="34" charset="0"/>
              </a:rPr>
              <a:t>recommendation task,</a:t>
            </a:r>
            <a:r>
              <a:rPr lang="en-US" altLang="zh-CN" sz="1200" baseline="0" dirty="0">
                <a:solidFill>
                  <a:srgbClr val="0070C0"/>
                </a:solidFill>
                <a:latin typeface="Arial" panose="020B0604020202020204" pitchFamily="34" charset="0"/>
                <a:cs typeface="Arial" panose="020B0604020202020204" pitchFamily="34" charset="0"/>
              </a:rPr>
              <a:t> the inner product of</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user</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embedding</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and</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item</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embedding</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is</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used</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as</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the</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ranking</a:t>
            </a:r>
            <a:r>
              <a:rPr lang="zh-CN" altLang="en-US" sz="1200" baseline="0" dirty="0">
                <a:solidFill>
                  <a:srgbClr val="0070C0"/>
                </a:solidFill>
                <a:latin typeface="Arial" panose="020B0604020202020204" pitchFamily="34" charset="0"/>
                <a:cs typeface="Arial" panose="020B0604020202020204" pitchFamily="34" charset="0"/>
              </a:rPr>
              <a:t> </a:t>
            </a:r>
            <a:r>
              <a:rPr lang="en-US" altLang="zh-CN" sz="1200" baseline="0" dirty="0">
                <a:solidFill>
                  <a:srgbClr val="0070C0"/>
                </a:solidFill>
                <a:latin typeface="Arial" panose="020B0604020202020204" pitchFamily="34" charset="0"/>
                <a:cs typeface="Arial" panose="020B0604020202020204" pitchFamily="34" charset="0"/>
              </a:rPr>
              <a:t>score.</a:t>
            </a:r>
            <a:r>
              <a:rPr lang="zh-CN" altLang="en-US" sz="1200" baseline="0" dirty="0">
                <a:solidFill>
                  <a:srgbClr val="0070C0"/>
                </a:solidFill>
                <a:latin typeface="Arial" panose="020B0604020202020204" pitchFamily="34" charset="0"/>
                <a:cs typeface="Arial" panose="020B0604020202020204" pitchFamily="34" charset="0"/>
              </a:rPr>
              <a:t> </a:t>
            </a:r>
            <a:endParaRPr lang="en-US" altLang="zh-CN" sz="1200" baseline="0" dirty="0">
              <a:solidFill>
                <a:srgbClr val="0070C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450"/>
              </a:spcBef>
              <a:spcAft>
                <a:spcPts val="0"/>
              </a:spcAft>
              <a:buClrTx/>
              <a:buSzTx/>
              <a:buFontTx/>
              <a:buNone/>
              <a:tabLst/>
              <a:defRPr/>
            </a:pPr>
            <a:r>
              <a:rPr lang="en-US" altLang="zh-CN" sz="1200" baseline="0" dirty="0">
                <a:solidFill>
                  <a:srgbClr val="0070C0"/>
                </a:solidFill>
                <a:latin typeface="Arial" panose="020B0604020202020204" pitchFamily="34" charset="0"/>
                <a:cs typeface="Arial" panose="020B0604020202020204" pitchFamily="34" charset="0"/>
              </a:rPr>
              <a:t>We can find that:</a:t>
            </a:r>
            <a:endParaRPr lang="en-US" altLang="zh-CN" sz="800" dirty="0">
              <a:solidFill>
                <a:srgbClr val="0070C0"/>
              </a:solidFill>
              <a:latin typeface="Arial" panose="020B0604020202020204" pitchFamily="34" charset="0"/>
              <a:cs typeface="Arial" panose="020B0604020202020204" pitchFamily="34" charset="0"/>
            </a:endParaRPr>
          </a:p>
          <a:p>
            <a:pPr marL="228600" indent="-228600">
              <a:buAutoNum type="arabicParenBoth"/>
            </a:pPr>
            <a:r>
              <a:rPr lang="en-US" altLang="zh-CN" sz="1200" b="0" i="0" u="none" strike="noStrike" kern="1200" baseline="0" dirty="0" err="1">
                <a:solidFill>
                  <a:schemeClr val="tx1"/>
                </a:solidFill>
                <a:latin typeface="+mn-lt"/>
                <a:ea typeface="+mn-ea"/>
                <a:cs typeface="+mn-cs"/>
              </a:rPr>
              <a:t>BiNE</a:t>
            </a:r>
            <a:r>
              <a:rPr lang="en-US" altLang="zh-CN" sz="1200" b="0" i="0" u="none" strike="noStrike" kern="1200" baseline="0" dirty="0">
                <a:solidFill>
                  <a:schemeClr val="tx1"/>
                </a:solidFill>
                <a:latin typeface="+mn-lt"/>
                <a:ea typeface="+mn-ea"/>
                <a:cs typeface="+mn-cs"/>
              </a:rPr>
              <a:t> outperforms all baselines on all datasets especially when the dataset is very sparse (the relative improvements over baselines on </a:t>
            </a:r>
            <a:r>
              <a:rPr lang="en-US" altLang="zh-CN" sz="1200" b="0" i="0" u="none" strike="noStrike" kern="1200" baseline="0" dirty="0" err="1">
                <a:solidFill>
                  <a:schemeClr val="tx1"/>
                </a:solidFill>
                <a:latin typeface="+mn-lt"/>
                <a:ea typeface="+mn-ea"/>
                <a:cs typeface="+mn-cs"/>
              </a:rPr>
              <a:t>VisualizeUs</a:t>
            </a:r>
            <a:r>
              <a:rPr lang="en-US" altLang="zh-CN" sz="1200" b="0" i="0" u="none" strike="noStrike" kern="1200" baseline="0" dirty="0">
                <a:solidFill>
                  <a:schemeClr val="tx1"/>
                </a:solidFill>
                <a:latin typeface="+mn-lt"/>
                <a:ea typeface="+mn-ea"/>
                <a:cs typeface="+mn-cs"/>
              </a:rPr>
              <a:t> are the highest).</a:t>
            </a:r>
          </a:p>
          <a:p>
            <a:pPr marL="0" indent="0">
              <a:buNone/>
            </a:pPr>
            <a:r>
              <a:rPr lang="en-US" altLang="zh-CN" sz="1200" b="0" i="0" u="none" strike="noStrike" kern="1200" baseline="0" dirty="0">
                <a:solidFill>
                  <a:schemeClr val="tx1"/>
                </a:solidFill>
                <a:latin typeface="+mn-lt"/>
                <a:ea typeface="+mn-ea"/>
                <a:cs typeface="+mn-cs"/>
              </a:rPr>
              <a:t>(2) Network</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underperform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best recommendation algorithm,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which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that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applying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these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bipartite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suboptimal.</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[click]</a:t>
            </a:r>
          </a:p>
          <a:p>
            <a:r>
              <a:rPr lang="en-US" altLang="zh-CN" sz="1200" b="0" i="0" u="none" strike="noStrike" kern="1200" baseline="0" dirty="0">
                <a:solidFill>
                  <a:schemeClr val="tx1"/>
                </a:solidFill>
                <a:latin typeface="+mn-lt"/>
                <a:ea typeface="+mn-ea"/>
                <a:cs typeface="+mn-cs"/>
              </a:rPr>
              <a:t>(3) </a:t>
            </a:r>
            <a:r>
              <a:rPr lang="en-US" altLang="zh-CN" sz="1200" b="0" i="0" u="none" strike="noStrike" kern="1200" baseline="0" dirty="0" err="1">
                <a:solidFill>
                  <a:schemeClr val="tx1"/>
                </a:solidFill>
                <a:latin typeface="+mn-lt"/>
                <a:ea typeface="+mn-ea"/>
                <a:cs typeface="+mn-cs"/>
              </a:rPr>
              <a:t>BiNE</a:t>
            </a:r>
            <a:r>
              <a:rPr lang="en-US" altLang="zh-CN" sz="1200" b="0" i="0" u="none" strike="noStrike" kern="1200" baseline="0" dirty="0">
                <a:solidFill>
                  <a:schemeClr val="tx1"/>
                </a:solidFill>
                <a:latin typeface="+mn-lt"/>
                <a:ea typeface="+mn-ea"/>
                <a:cs typeface="+mn-cs"/>
              </a:rPr>
              <a:t> outperforms LINE which also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second-order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indicates simply 2-hop proximity is insufficient for learning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from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bipartite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capturing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higher-order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necessary.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[click]</a:t>
            </a:r>
          </a:p>
          <a:p>
            <a:r>
              <a:rPr lang="en-US" altLang="zh-CN" sz="1200" b="0" i="0" u="none" strike="noStrike" kern="1200" baseline="0" dirty="0">
                <a:solidFill>
                  <a:schemeClr val="tx1"/>
                </a:solidFill>
                <a:latin typeface="+mn-lt"/>
                <a:ea typeface="+mn-ea"/>
                <a:cs typeface="+mn-cs"/>
              </a:rPr>
              <a:t>(4) Metapath2vec++ shows worse performances than expected,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which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might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affected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its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uniform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different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endParaRPr lang="en-US"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14</a:t>
            </a:fld>
            <a:endParaRPr lang="zh-CN" altLang="en-US"/>
          </a:p>
        </p:txBody>
      </p:sp>
    </p:spTree>
    <p:extLst>
      <p:ext uri="{BB962C8B-B14F-4D97-AF65-F5344CB8AC3E}">
        <p14:creationId xmlns:p14="http://schemas.microsoft.com/office/powerpoint/2010/main" val="14660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50000"/>
              </a:lnSpc>
              <a:spcBef>
                <a:spcPts val="0"/>
              </a:spcBef>
              <a:spcAft>
                <a:spcPts val="450"/>
              </a:spcAft>
              <a:buClrTx/>
              <a:buSzTx/>
              <a:buFontTx/>
              <a:buNone/>
              <a:tabLst/>
              <a:defRPr/>
            </a:pPr>
            <a:r>
              <a:rPr lang="en-US" altLang="zh-CN" sz="1200" b="0" dirty="0">
                <a:solidFill>
                  <a:srgbClr val="002060"/>
                </a:solidFill>
                <a:latin typeface="Arial" panose="020B0604020202020204" pitchFamily="34" charset="0"/>
                <a:cs typeface="Arial" panose="020B0604020202020204" pitchFamily="34" charset="0"/>
              </a:rPr>
              <a:t>To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demonstrate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utility</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of</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implicit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relation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modeling,</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we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compare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our</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method</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with</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a</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variant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that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removes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implicit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relation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modeling.</a:t>
            </a:r>
            <a:r>
              <a:rPr lang="zh-CN" altLang="en-US" sz="1200" b="0" dirty="0">
                <a:solidFill>
                  <a:srgbClr val="002060"/>
                </a:solidFill>
                <a:latin typeface="Arial" panose="020B0604020202020204" pitchFamily="34" charset="0"/>
                <a:cs typeface="Arial" panose="020B0604020202020204" pitchFamily="34" charset="0"/>
              </a:rPr>
              <a:t> </a:t>
            </a:r>
            <a:endParaRPr lang="en-US" altLang="zh-CN" sz="1200" b="0" dirty="0">
              <a:solidFill>
                <a:srgbClr val="002060"/>
              </a:solidFill>
              <a:latin typeface="Arial" panose="020B0604020202020204" pitchFamily="34" charset="0"/>
              <a:cs typeface="Arial" panose="020B0604020202020204" pitchFamily="34" charset="0"/>
            </a:endParaRPr>
          </a:p>
          <a:p>
            <a:pPr>
              <a:lnSpc>
                <a:spcPct val="150000"/>
              </a:lnSpc>
              <a:spcAft>
                <a:spcPts val="450"/>
              </a:spcAft>
            </a:pPr>
            <a:r>
              <a:rPr lang="en-US" altLang="zh-CN" sz="1200" b="0" dirty="0">
                <a:solidFill>
                  <a:srgbClr val="002060"/>
                </a:solidFill>
                <a:latin typeface="Arial" panose="020B0604020202020204" pitchFamily="34" charset="0"/>
                <a:cs typeface="Arial" panose="020B0604020202020204" pitchFamily="34" charset="0"/>
              </a:rPr>
              <a:t>We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can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see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that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all</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cases,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modeling</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implicit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relation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leads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improvement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consistently.</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Especially</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for</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recommendation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task</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err="1">
                <a:solidFill>
                  <a:srgbClr val="002060"/>
                </a:solidFill>
                <a:latin typeface="Arial" panose="020B0604020202020204" pitchFamily="34" charset="0"/>
                <a:cs typeface="Arial" panose="020B0604020202020204" pitchFamily="34" charset="0"/>
              </a:rPr>
              <a:t>VisualizeUS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dataset,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improvement</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is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more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than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double.</a:t>
            </a:r>
            <a:r>
              <a:rPr lang="zh-CN" altLang="en-US" sz="1200" b="0" dirty="0">
                <a:solidFill>
                  <a:srgbClr val="002060"/>
                </a:solidFill>
                <a:latin typeface="Arial" panose="020B0604020202020204" pitchFamily="34" charset="0"/>
                <a:cs typeface="Arial" panose="020B0604020202020204" pitchFamily="34" charset="0"/>
              </a:rPr>
              <a:t> </a:t>
            </a:r>
            <a:endParaRPr lang="en-US" altLang="zh-CN" sz="1200" b="0" i="0" u="none" strike="noStrike" kern="1200" baseline="0" dirty="0">
              <a:solidFill>
                <a:schemeClr val="tx1"/>
              </a:solidFill>
              <a:latin typeface="+mn-lt"/>
              <a:ea typeface="+mn-ea"/>
              <a:cs typeface="+mn-cs"/>
            </a:endParaRPr>
          </a:p>
          <a:p>
            <a:pPr>
              <a:lnSpc>
                <a:spcPct val="150000"/>
              </a:lnSpc>
              <a:spcAft>
                <a:spcPts val="450"/>
              </a:spcAft>
            </a:pPr>
            <a:r>
              <a:rPr lang="en-US" altLang="zh-CN" sz="1200" b="0" i="0" u="none" strike="noStrike" kern="1200" baseline="0" dirty="0">
                <a:solidFill>
                  <a:schemeClr val="tx1"/>
                </a:solidFill>
                <a:latin typeface="+mn-lt"/>
                <a:ea typeface="+mn-ea"/>
                <a:cs typeface="+mn-cs"/>
              </a:rPr>
              <a:t>This indicates that modeling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higher-order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can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effectively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complement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with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explicit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some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downstream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applications.</a:t>
            </a:r>
            <a:r>
              <a:rPr lang="zh-CN" altLang="en-US" sz="1200" b="0" i="0" u="none" strike="noStrike" kern="1200" baseline="0" dirty="0">
                <a:solidFill>
                  <a:schemeClr val="tx1"/>
                </a:solidFill>
                <a:latin typeface="+mn-lt"/>
                <a:ea typeface="+mn-ea"/>
                <a:cs typeface="+mn-cs"/>
              </a:rPr>
              <a:t> </a:t>
            </a:r>
            <a:endParaRPr lang="en-US"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15</a:t>
            </a:fld>
            <a:endParaRPr lang="zh-CN" altLang="en-US"/>
          </a:p>
        </p:txBody>
      </p:sp>
    </p:spTree>
    <p:extLst>
      <p:ext uri="{BB962C8B-B14F-4D97-AF65-F5344CB8AC3E}">
        <p14:creationId xmlns:p14="http://schemas.microsoft.com/office/powerpoint/2010/main" val="344708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lang="en-US" altLang="zh-CN" sz="1200" b="0" i="0" kern="1200" dirty="0">
                <a:solidFill>
                  <a:schemeClr val="tx1"/>
                </a:solidFill>
                <a:effectLst/>
                <a:latin typeface="+mn-lt"/>
                <a:ea typeface="+mn-ea"/>
                <a:cs typeface="+mn-cs"/>
              </a:rPr>
              <a:t>Next,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explore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effectiveness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random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left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table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shows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result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uniform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random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our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designed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self-adaptive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cases,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using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self-adaptive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random</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leads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significant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improvements.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DBLP</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recommendation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relative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improvement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 </a:t>
            </a:r>
            <a:endParaRPr lang="en-SG"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450"/>
              </a:spcAft>
              <a:buClrTx/>
              <a:buSzTx/>
              <a:buFontTx/>
              <a:buNone/>
              <a:tabLst/>
              <a:defRPr/>
            </a:pPr>
            <a:endParaRPr lang="en-US" altLang="zh-CN" sz="1200" b="0" i="0" kern="1200" dirty="0">
              <a:solidFill>
                <a:schemeClr val="tx1"/>
              </a:solidFill>
              <a:effectLst/>
              <a:latin typeface="+mn-lt"/>
              <a:ea typeface="+mn-ea"/>
              <a:cs typeface="+mn-cs"/>
            </a:endParaRPr>
          </a:p>
          <a:p>
            <a:pPr>
              <a:spcAft>
                <a:spcPts val="450"/>
              </a:spcAft>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16</a:t>
            </a:fld>
            <a:endParaRPr lang="zh-CN" altLang="en-US"/>
          </a:p>
        </p:txBody>
      </p:sp>
    </p:spTree>
    <p:extLst>
      <p:ext uri="{BB962C8B-B14F-4D97-AF65-F5344CB8AC3E}">
        <p14:creationId xmlns:p14="http://schemas.microsoft.com/office/powerpoint/2010/main" val="3530520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lang="en-US" altLang="zh-CN" sz="1200" b="0" i="0" kern="1200" dirty="0">
                <a:solidFill>
                  <a:schemeClr val="tx1"/>
                </a:solidFill>
                <a:effectLst/>
                <a:latin typeface="+mn-lt"/>
                <a:ea typeface="+mn-ea"/>
                <a:cs typeface="+mn-cs"/>
              </a:rPr>
              <a:t>Here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recap</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example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introduction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vertex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degree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distribution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different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walkers.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left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figure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distribution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real</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youtube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middle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DeepWalk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right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figure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our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self-adaptive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walk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our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generator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leads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long-tail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distribution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much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closer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original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distribution,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discrepancy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slope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much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smaller.</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45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17</a:t>
            </a:fld>
            <a:endParaRPr lang="zh-CN" altLang="en-US"/>
          </a:p>
        </p:txBody>
      </p:sp>
    </p:spTree>
    <p:extLst>
      <p:ext uri="{BB962C8B-B14F-4D97-AF65-F5344CB8AC3E}">
        <p14:creationId xmlns:p14="http://schemas.microsoft.com/office/powerpoint/2010/main" val="1113726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ts val="3000"/>
              </a:lnSpc>
              <a:spcBef>
                <a:spcPts val="0"/>
              </a:spcBef>
              <a:spcAft>
                <a:spcPts val="450"/>
              </a:spcAft>
              <a:buClrTx/>
              <a:buSzTx/>
              <a:buFontTx/>
              <a:buNone/>
              <a:tabLst/>
              <a:defRPr/>
            </a:pPr>
            <a:r>
              <a:rPr lang="en-US" altLang="zh-CN" sz="1200" dirty="0">
                <a:solidFill>
                  <a:srgbClr val="0070C0"/>
                </a:solidFill>
                <a:latin typeface="Arial" panose="020B0604020202020204" pitchFamily="34" charset="0"/>
                <a:cs typeface="Arial" panose="020B0604020202020204" pitchFamily="34" charset="0"/>
              </a:rPr>
              <a:t>Furthermore</a:t>
            </a:r>
            <a:r>
              <a:rPr lang="zh-CN" altLang="en-US" sz="1200" dirty="0">
                <a:solidFill>
                  <a:srgbClr val="0070C0"/>
                </a:solidFill>
                <a:latin typeface="Arial" panose="020B0604020202020204" pitchFamily="34" charset="0"/>
                <a:cs typeface="Arial" panose="020B0604020202020204" pitchFamily="34" charset="0"/>
              </a:rPr>
              <a:t>，</a:t>
            </a:r>
            <a:r>
              <a:rPr lang="en-US" altLang="zh-CN" sz="1200" dirty="0">
                <a:solidFill>
                  <a:srgbClr val="0070C0"/>
                </a:solidFill>
                <a:latin typeface="Arial" panose="020B0604020202020204" pitchFamily="34" charset="0"/>
                <a:cs typeface="Arial" panose="020B0604020202020204" pitchFamily="34" charset="0"/>
              </a:rPr>
              <a:t>we address how the key hyper-parameters affect the performance of </a:t>
            </a:r>
            <a:r>
              <a:rPr lang="en-US" altLang="zh-CN" sz="1200" dirty="0" err="1">
                <a:solidFill>
                  <a:srgbClr val="0070C0"/>
                </a:solidFill>
                <a:latin typeface="Arial" panose="020B0604020202020204" pitchFamily="34" charset="0"/>
                <a:cs typeface="Arial" panose="020B0604020202020204" pitchFamily="34" charset="0"/>
              </a:rPr>
              <a:t>BiNE</a:t>
            </a:r>
            <a:r>
              <a:rPr lang="en-US" altLang="zh-CN" sz="1200" dirty="0">
                <a:solidFill>
                  <a:srgbClr val="0070C0"/>
                </a:solidFill>
                <a:latin typeface="Arial" panose="020B0604020202020204" pitchFamily="34" charset="0"/>
                <a:cs typeface="Arial" panose="020B0604020202020204" pitchFamily="34" charset="0"/>
              </a:rPr>
              <a:t>? </a:t>
            </a:r>
          </a:p>
          <a:p>
            <a:pPr>
              <a:lnSpc>
                <a:spcPts val="3000"/>
              </a:lnSpc>
              <a:spcAft>
                <a:spcPts val="450"/>
              </a:spcAft>
            </a:pPr>
            <a:endParaRPr lang="en-US" altLang="zh-CN" b="1" dirty="0">
              <a:solidFill>
                <a:srgbClr val="002060"/>
              </a:solidFill>
              <a:latin typeface="Arial" panose="020B0604020202020204" pitchFamily="34" charset="0"/>
              <a:cs typeface="Arial" panose="020B0604020202020204" pitchFamily="34" charset="0"/>
            </a:endParaRPr>
          </a:p>
          <a:p>
            <a:pPr>
              <a:lnSpc>
                <a:spcPts val="3000"/>
              </a:lnSpc>
              <a:spcAft>
                <a:spcPts val="450"/>
              </a:spcAft>
            </a:pPr>
            <a:r>
              <a:rPr lang="en-US" altLang="zh-CN" b="0" dirty="0">
                <a:solidFill>
                  <a:srgbClr val="002060"/>
                </a:solidFill>
                <a:latin typeface="Arial" panose="020B0604020202020204" pitchFamily="34" charset="0"/>
                <a:cs typeface="Arial" panose="020B0604020202020204" pitchFamily="34" charset="0"/>
              </a:rPr>
              <a:t>We only investigate the impact of the hyper parameters \beta and \gamma (fix \alpha = 0.01) with respect to the performance of link prediction and recommendation tasks. Except for the parameter being tested, other parameters assume default values. We chose two very sparsity networks used in the two tasks: </a:t>
            </a:r>
            <a:r>
              <a:rPr lang="en-US" altLang="zh-CN" b="0" dirty="0" err="1">
                <a:solidFill>
                  <a:srgbClr val="002060"/>
                </a:solidFill>
                <a:latin typeface="Arial" panose="020B0604020202020204" pitchFamily="34" charset="0"/>
                <a:cs typeface="Arial" panose="020B0604020202020204" pitchFamily="34" charset="0"/>
              </a:rPr>
              <a:t>VisualizeUs</a:t>
            </a:r>
            <a:r>
              <a:rPr lang="en-US" altLang="zh-CN" b="0" dirty="0">
                <a:solidFill>
                  <a:srgbClr val="002060"/>
                </a:solidFill>
                <a:latin typeface="Arial" panose="020B0604020202020204" pitchFamily="34" charset="0"/>
                <a:cs typeface="Arial" panose="020B0604020202020204" pitchFamily="34" charset="0"/>
              </a:rPr>
              <a:t> and Wikipedia.</a:t>
            </a:r>
          </a:p>
          <a:p>
            <a:pPr>
              <a:lnSpc>
                <a:spcPts val="3000"/>
              </a:lnSpc>
              <a:spcAft>
                <a:spcPts val="450"/>
              </a:spcAft>
            </a:pPr>
            <a:endParaRPr lang="en-US" altLang="zh-CN" b="0" dirty="0">
              <a:solidFill>
                <a:srgbClr val="002060"/>
              </a:solidFill>
              <a:latin typeface="Arial" panose="020B0604020202020204" pitchFamily="34" charset="0"/>
              <a:cs typeface="Arial" panose="020B0604020202020204" pitchFamily="34" charset="0"/>
            </a:endParaRPr>
          </a:p>
          <a:p>
            <a:pPr>
              <a:lnSpc>
                <a:spcPts val="3000"/>
              </a:lnSpc>
              <a:spcAft>
                <a:spcPts val="450"/>
              </a:spcAft>
            </a:pPr>
            <a:r>
              <a:rPr lang="en-US" altLang="zh-CN" b="0" dirty="0">
                <a:solidFill>
                  <a:srgbClr val="002060"/>
                </a:solidFill>
                <a:latin typeface="Arial" panose="020B0604020202020204" pitchFamily="34" charset="0"/>
                <a:cs typeface="Arial" panose="020B0604020202020204" pitchFamily="34" charset="0"/>
              </a:rPr>
              <a:t>As shown in the figures, the impact of the two parameters have a similar trend: the performance varies when a value of one parameter changes. It indicates that parameters \beta and \gamma play crucial roles in our model because they balance where the joint framework would focus on modeling the explicit relations</a:t>
            </a:r>
            <a:r>
              <a:rPr lang="en-US" altLang="zh-CN" b="0" baseline="0" dirty="0">
                <a:solidFill>
                  <a:srgbClr val="002060"/>
                </a:solidFill>
                <a:latin typeface="Arial" panose="020B0604020202020204" pitchFamily="34" charset="0"/>
                <a:cs typeface="Arial" panose="020B0604020202020204" pitchFamily="34" charset="0"/>
              </a:rPr>
              <a:t> </a:t>
            </a:r>
            <a:r>
              <a:rPr lang="en-US" altLang="zh-CN" b="0" dirty="0">
                <a:solidFill>
                  <a:srgbClr val="002060"/>
                </a:solidFill>
                <a:latin typeface="Arial" panose="020B0604020202020204" pitchFamily="34" charset="0"/>
                <a:cs typeface="Arial" panose="020B0604020202020204" pitchFamily="34" charset="0"/>
              </a:rPr>
              <a:t>or modeling implicit relations </a:t>
            </a:r>
          </a:p>
          <a:p>
            <a:pPr>
              <a:lnSpc>
                <a:spcPts val="3000"/>
              </a:lnSpc>
              <a:spcAft>
                <a:spcPts val="450"/>
              </a:spcAft>
            </a:pPr>
            <a:endParaRPr lang="en-US" altLang="zh-CN" b="0" dirty="0">
              <a:solidFill>
                <a:srgbClr val="002060"/>
              </a:solidFill>
              <a:latin typeface="Arial" panose="020B0604020202020204" pitchFamily="34" charset="0"/>
              <a:cs typeface="Arial" panose="020B0604020202020204" pitchFamily="34" charset="0"/>
            </a:endParaRPr>
          </a:p>
          <a:p>
            <a:pPr>
              <a:lnSpc>
                <a:spcPts val="3000"/>
              </a:lnSpc>
              <a:spcAft>
                <a:spcPts val="450"/>
              </a:spcAft>
            </a:pPr>
            <a:r>
              <a:rPr lang="en-US" altLang="zh-CN" b="0" dirty="0">
                <a:solidFill>
                  <a:srgbClr val="002060"/>
                </a:solidFill>
                <a:latin typeface="Arial" panose="020B0604020202020204" pitchFamily="34" charset="0"/>
                <a:cs typeface="Arial" panose="020B0604020202020204" pitchFamily="34" charset="0"/>
              </a:rPr>
              <a:t>In addition, the best value of \gamma is larger than that of \alpha and \beta, which indicates that explicit relations are more</a:t>
            </a:r>
          </a:p>
          <a:p>
            <a:pPr>
              <a:lnSpc>
                <a:spcPts val="3000"/>
              </a:lnSpc>
              <a:spcAft>
                <a:spcPts val="450"/>
              </a:spcAft>
            </a:pPr>
            <a:r>
              <a:rPr lang="en-US" altLang="zh-CN" b="0" dirty="0">
                <a:solidFill>
                  <a:srgbClr val="002060"/>
                </a:solidFill>
                <a:latin typeface="Arial" panose="020B0604020202020204" pitchFamily="34" charset="0"/>
                <a:cs typeface="Arial" panose="020B0604020202020204" pitchFamily="34" charset="0"/>
              </a:rPr>
              <a:t>important than implicit relations and we should not treat them equally when modeling bipartite networks.</a:t>
            </a:r>
            <a:endParaRPr lang="zh-CN" altLang="en-US" b="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18</a:t>
            </a:fld>
            <a:endParaRPr lang="zh-CN" altLang="en-US"/>
          </a:p>
        </p:txBody>
      </p:sp>
    </p:spTree>
    <p:extLst>
      <p:ext uri="{BB962C8B-B14F-4D97-AF65-F5344CB8AC3E}">
        <p14:creationId xmlns:p14="http://schemas.microsoft.com/office/powerpoint/2010/main" val="2685168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r>
              <a:rPr lang="en-US" altLang="zh-CN" sz="1200" b="0" i="0" u="none" strike="noStrike" kern="1200" baseline="0" dirty="0">
                <a:solidFill>
                  <a:schemeClr val="tx1"/>
                </a:solidFill>
                <a:latin typeface="+mn-lt"/>
                <a:ea typeface="+mn-ea"/>
                <a:cs typeface="+mn-cs"/>
              </a:rPr>
              <a:t>Lastly,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visualize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learned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different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demonstrate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difference.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visualize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700</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DBLP</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authors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from</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two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research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fields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computer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science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theory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artificial</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intelligence.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can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see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that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four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methods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achieve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reasonable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since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vertices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same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cluster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distributed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closer.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But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our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opinion,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err="1">
                <a:solidFill>
                  <a:schemeClr val="tx1"/>
                </a:solidFill>
                <a:latin typeface="+mn-lt"/>
                <a:ea typeface="+mn-ea"/>
                <a:cs typeface="+mn-cs"/>
              </a:rPr>
              <a:t>BiNE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gives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better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result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since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further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shows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large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margin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between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vertices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different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clusters.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Moreover,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remove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BINE,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that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subfigure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results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become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quite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messy.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further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shows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importance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modeling</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bipartite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network</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embedding.</a:t>
            </a:r>
            <a:r>
              <a:rPr lang="zh-CN" altLang="en-US" sz="1200" b="0" i="0" u="none" strike="noStrike" kern="1200" baseline="0" dirty="0">
                <a:solidFill>
                  <a:schemeClr val="tx1"/>
                </a:solidFill>
                <a:latin typeface="+mn-lt"/>
                <a:ea typeface="+mn-ea"/>
                <a:cs typeface="+mn-cs"/>
              </a:rPr>
              <a:t> </a:t>
            </a:r>
            <a:endParaRPr lang="en-SG"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19</a:t>
            </a:fld>
            <a:endParaRPr lang="zh-CN" altLang="en-US"/>
          </a:p>
        </p:txBody>
      </p:sp>
    </p:spTree>
    <p:extLst>
      <p:ext uri="{BB962C8B-B14F-4D97-AF65-F5344CB8AC3E}">
        <p14:creationId xmlns:p14="http://schemas.microsoft.com/office/powerpoint/2010/main" val="283834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20</a:t>
            </a:fld>
            <a:endParaRPr lang="zh-CN" altLang="en-US"/>
          </a:p>
        </p:txBody>
      </p:sp>
    </p:spTree>
    <p:extLst>
      <p:ext uri="{BB962C8B-B14F-4D97-AF65-F5344CB8AC3E}">
        <p14:creationId xmlns:p14="http://schemas.microsoft.com/office/powerpoint/2010/main" val="1974188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7D81E8-8AA8-481C-81CD-2F653D4A1EEB}" type="slidenum">
              <a:rPr lang="zh-CN" altLang="en-US" smtClean="0"/>
              <a:t>21</a:t>
            </a:fld>
            <a:endParaRPr lang="zh-CN" altLang="en-US"/>
          </a:p>
        </p:txBody>
      </p:sp>
    </p:spTree>
    <p:extLst>
      <p:ext uri="{BB962C8B-B14F-4D97-AF65-F5344CB8AC3E}">
        <p14:creationId xmlns:p14="http://schemas.microsoft.com/office/powerpoint/2010/main" val="49110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US" altLang="zh-CN" dirty="0"/>
              <a:t>Network</a:t>
            </a:r>
            <a:r>
              <a:rPr lang="zh-CN" altLang="en-US" dirty="0"/>
              <a:t> </a:t>
            </a:r>
            <a:r>
              <a:rPr lang="en-US" altLang="zh-CN" dirty="0"/>
              <a:t>is a common</a:t>
            </a:r>
            <a:r>
              <a:rPr lang="en-US" altLang="zh-CN" baseline="0" dirty="0"/>
              <a:t> data structure to model the relations between entities. For example, social network, collaborative network, and transportation network are networks where vertices are of the same type. In</a:t>
            </a:r>
            <a:r>
              <a:rPr lang="zh-CN" altLang="en-US" baseline="0" dirty="0"/>
              <a:t> </a:t>
            </a:r>
            <a:r>
              <a:rPr lang="en-US" altLang="zh-CN" baseline="0" dirty="0"/>
              <a:t>addition,</a:t>
            </a:r>
            <a:r>
              <a:rPr lang="zh-CN" altLang="en-US" baseline="0" dirty="0"/>
              <a:t> </a:t>
            </a:r>
            <a:r>
              <a:rPr lang="en-US" altLang="zh-CN" baseline="0" dirty="0"/>
              <a:t>many</a:t>
            </a:r>
            <a:r>
              <a:rPr lang="zh-CN" altLang="en-US" baseline="0" dirty="0"/>
              <a:t> </a:t>
            </a:r>
            <a:r>
              <a:rPr lang="en-US" altLang="zh-CN" baseline="0" dirty="0"/>
              <a:t>real-world</a:t>
            </a:r>
            <a:r>
              <a:rPr lang="zh-CN" altLang="en-US" baseline="0" dirty="0"/>
              <a:t> </a:t>
            </a:r>
            <a:r>
              <a:rPr lang="en-US" altLang="zh-CN" baseline="0" dirty="0"/>
              <a:t>tasks</a:t>
            </a:r>
            <a:r>
              <a:rPr lang="zh-CN" altLang="en-US" baseline="0" dirty="0"/>
              <a:t> </a:t>
            </a:r>
            <a:r>
              <a:rPr lang="en-US" altLang="zh-CN" baseline="0" dirty="0"/>
              <a:t>are</a:t>
            </a:r>
            <a:r>
              <a:rPr lang="zh-CN" altLang="en-US" baseline="0" dirty="0"/>
              <a:t> </a:t>
            </a:r>
            <a:r>
              <a:rPr lang="en-US" altLang="zh-CN" baseline="0" dirty="0"/>
              <a:t>dealing</a:t>
            </a:r>
            <a:r>
              <a:rPr lang="zh-CN" altLang="en-US" baseline="0" dirty="0"/>
              <a:t> </a:t>
            </a:r>
            <a:r>
              <a:rPr lang="en-US" altLang="zh-CN" baseline="0" dirty="0"/>
              <a:t>with</a:t>
            </a:r>
            <a:r>
              <a:rPr lang="zh-CN" altLang="en-US" baseline="0" dirty="0"/>
              <a:t> </a:t>
            </a:r>
            <a:r>
              <a:rPr lang="en-US" altLang="zh-CN" baseline="0" dirty="0"/>
              <a:t>heterogeneous</a:t>
            </a:r>
            <a:r>
              <a:rPr lang="zh-CN" altLang="en-US" baseline="0" dirty="0"/>
              <a:t> </a:t>
            </a:r>
            <a:r>
              <a:rPr lang="en-US" altLang="zh-CN" baseline="0" dirty="0" err="1"/>
              <a:t>neworks</a:t>
            </a:r>
            <a:r>
              <a:rPr lang="en-US" altLang="zh-CN" baseline="0" dirty="0"/>
              <a:t>,</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item adoption, web visiting, and question answering.</a:t>
            </a:r>
          </a:p>
          <a:p>
            <a:r>
              <a:rPr lang="en-US" altLang="zh-CN" sz="1200" b="0" i="0" kern="1200" dirty="0">
                <a:solidFill>
                  <a:schemeClr val="tx1"/>
                </a:solidFill>
                <a:effectLst/>
                <a:latin typeface="+mn-lt"/>
                <a:ea typeface="+mn-ea"/>
                <a:cs typeface="+mn-cs"/>
              </a:rPr>
              <a:t>To perform predictive analytics on network data, such as vertex labeling, link prediction, and</a:t>
            </a:r>
            <a:r>
              <a:rPr lang="zh-CN" altLang="en-US" sz="1200" b="0" i="0" kern="120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clustering</a:t>
            </a:r>
            <a:r>
              <a:rPr lang="en-US" altLang="zh-CN" sz="1200" b="0" i="0" kern="1200" dirty="0">
                <a:solidFill>
                  <a:schemeClr val="tx1"/>
                </a:solidFill>
                <a:effectLst/>
                <a:latin typeface="+mn-lt"/>
                <a:ea typeface="+mn-ea"/>
                <a:cs typeface="+mn-cs"/>
              </a:rPr>
              <a:t>, it is crucial to first obtain the representations (i.e., features) for vertices.</a:t>
            </a:r>
            <a:r>
              <a:rPr lang="zh-CN" altLang="en-US" sz="1200" b="0" i="0" kern="1200" dirty="0">
                <a:solidFill>
                  <a:schemeClr val="tx1"/>
                </a:solidFill>
                <a:effectLst/>
                <a:latin typeface="+mn-lt"/>
                <a:ea typeface="+mn-ea"/>
                <a:cs typeface="+mn-cs"/>
              </a:rPr>
              <a:t> </a:t>
            </a:r>
            <a:endParaRPr lang="en-US" altLang="zh-CN" dirty="0"/>
          </a:p>
          <a:p>
            <a:r>
              <a:rPr lang="en-US" altLang="zh-CN" sz="1200" b="0" i="0" kern="1200" dirty="0">
                <a:solidFill>
                  <a:schemeClr val="tx1"/>
                </a:solidFill>
                <a:effectLst/>
                <a:latin typeface="+mn-lt"/>
                <a:ea typeface="+mn-ea"/>
                <a:cs typeface="+mn-cs"/>
              </a:rPr>
              <a:t>Recent advances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largely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focus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vertices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 low dimensional space,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latent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feature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learning.</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Based on the learned embedding, standard machine learning techniques can be applied to address various </a:t>
            </a:r>
            <a:r>
              <a:rPr lang="en-US" altLang="zh-CN" sz="1200" b="0" i="0" kern="1200" baseline="0" dirty="0">
                <a:solidFill>
                  <a:schemeClr val="tx1"/>
                </a:solidFill>
                <a:effectLst/>
                <a:latin typeface="+mn-lt"/>
                <a:ea typeface="+mn-ea"/>
                <a:cs typeface="+mn-cs"/>
              </a:rPr>
              <a:t>tasks</a:t>
            </a:r>
            <a:r>
              <a:rPr lang="en-US" altLang="zh-CN" sz="1200" b="0" i="0" kern="1200" dirty="0">
                <a:solidFill>
                  <a:schemeClr val="tx1"/>
                </a:solidFill>
                <a:effectLst/>
                <a:latin typeface="+mn-lt"/>
                <a:ea typeface="+mn-ea"/>
                <a:cs typeface="+mn-cs"/>
              </a:rPr>
              <a:t>.</a:t>
            </a:r>
            <a:endParaRPr lang="en-US" altLang="zh-CN" baseline="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2</a:t>
            </a:fld>
            <a:endParaRPr lang="zh-CN" altLang="en-US"/>
          </a:p>
        </p:txBody>
      </p:sp>
    </p:spTree>
    <p:extLst>
      <p:ext uri="{BB962C8B-B14F-4D97-AF65-F5344CB8AC3E}">
        <p14:creationId xmlns:p14="http://schemas.microsoft.com/office/powerpoint/2010/main" val="1349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US" altLang="zh-CN" sz="1200" b="0" i="0" kern="1200" dirty="0">
                <a:solidFill>
                  <a:schemeClr val="tx1"/>
                </a:solidFill>
                <a:effectLst/>
                <a:latin typeface="+mn-lt"/>
                <a:ea typeface="+mn-ea"/>
                <a:cs typeface="+mn-cs"/>
              </a:rPr>
              <a:t>To reduce the learning complexity, we employ the LSH-based negative sampling to approximate</a:t>
            </a:r>
            <a:r>
              <a:rPr lang="en-US" altLang="zh-CN" sz="1200" b="0" i="0" kern="1200" baseline="0" dirty="0">
                <a:solidFill>
                  <a:schemeClr val="tx1"/>
                </a:solidFill>
                <a:effectLst/>
                <a:latin typeface="+mn-lt"/>
                <a:ea typeface="+mn-ea"/>
                <a:cs typeface="+mn-cs"/>
              </a:rPr>
              <a:t> the conditional probability. </a:t>
            </a:r>
            <a:endParaRPr lang="en-US" altLang="zh-CN" dirty="0"/>
          </a:p>
          <a:p>
            <a:endParaRPr lang="en-US" altLang="zh-CN" dirty="0"/>
          </a:p>
          <a:p>
            <a:r>
              <a:rPr lang="en-US" altLang="zh-CN" sz="1200" b="0" i="0" u="none" strike="noStrike" kern="1200" baseline="0" dirty="0">
                <a:solidFill>
                  <a:schemeClr val="tx1"/>
                </a:solidFill>
                <a:latin typeface="+mn-lt"/>
                <a:ea typeface="+mn-ea"/>
                <a:cs typeface="+mn-cs"/>
              </a:rPr>
              <a:t>Since vertices in </a:t>
            </a:r>
            <a:r>
              <a:rPr lang="en-US" altLang="zh-CN" sz="1200" b="0" i="0" u="none" strike="noStrike" kern="1200" baseline="0" dirty="0" err="1">
                <a:solidFill>
                  <a:schemeClr val="tx1"/>
                </a:solidFill>
                <a:latin typeface="+mn-lt"/>
                <a:ea typeface="+mn-ea"/>
                <a:cs typeface="+mn-cs"/>
              </a:rPr>
              <a:t>Neg</a:t>
            </a:r>
            <a:r>
              <a:rPr lang="en-US" altLang="zh-CN" sz="1200" b="0" i="0" u="none" strike="noStrike" kern="1200" baseline="0" dirty="0">
                <a:solidFill>
                  <a:schemeClr val="tx1"/>
                </a:solidFill>
                <a:latin typeface="+mn-lt"/>
                <a:ea typeface="+mn-ea"/>
                <a:cs typeface="+mn-cs"/>
              </a:rPr>
              <a:t>() are far away from the center vertex comparing to vertices in context, i.e., the vertices in </a:t>
            </a:r>
            <a:r>
              <a:rPr lang="en-US" altLang="zh-CN" sz="1200" b="0" i="0" u="none" strike="noStrike" kern="1200" baseline="0" dirty="0" err="1">
                <a:solidFill>
                  <a:schemeClr val="tx1"/>
                </a:solidFill>
                <a:latin typeface="+mn-lt"/>
                <a:ea typeface="+mn-ea"/>
                <a:cs typeface="+mn-cs"/>
              </a:rPr>
              <a:t>Neg</a:t>
            </a:r>
            <a:r>
              <a:rPr lang="en-US" altLang="zh-CN" sz="1200" b="0" i="0" u="none" strike="noStrike" kern="1200" baseline="0" dirty="0">
                <a:solidFill>
                  <a:schemeClr val="tx1"/>
                </a:solidFill>
                <a:latin typeface="+mn-lt"/>
                <a:ea typeface="+mn-ea"/>
                <a:cs typeface="+mn-cs"/>
              </a:rPr>
              <a:t>() are</a:t>
            </a:r>
          </a:p>
          <a:p>
            <a:r>
              <a:rPr lang="en-US" altLang="zh-CN" sz="1200" b="0" i="0" u="none" strike="noStrike" kern="1200" baseline="0" dirty="0">
                <a:solidFill>
                  <a:schemeClr val="tx1"/>
                </a:solidFill>
                <a:latin typeface="+mn-lt"/>
                <a:ea typeface="+mn-ea"/>
                <a:cs typeface="+mn-cs"/>
              </a:rPr>
              <a:t>dissimilar to the center vertex considering the network topological structure. Thus, we employ locality sensitive hashing (LSH) to block vertices after shingling each vertex via its </a:t>
            </a:r>
            <a:r>
              <a:rPr lang="en-US" altLang="zh-CN" sz="1200" b="0" i="0" u="none" strike="noStrike" kern="1200" baseline="0" dirty="0" err="1">
                <a:solidFill>
                  <a:schemeClr val="tx1"/>
                </a:solidFill>
                <a:latin typeface="+mn-lt"/>
                <a:ea typeface="+mn-ea"/>
                <a:cs typeface="+mn-cs"/>
              </a:rPr>
              <a:t>ws</a:t>
            </a:r>
            <a:r>
              <a:rPr lang="en-US" altLang="zh-CN" sz="1200" b="0" i="0" u="none" strike="noStrike" kern="1200" baseline="0" dirty="0">
                <a:solidFill>
                  <a:schemeClr val="tx1"/>
                </a:solidFill>
                <a:latin typeface="+mn-lt"/>
                <a:ea typeface="+mn-ea"/>
                <a:cs typeface="+mn-cs"/>
              </a:rPr>
              <a:t>-hop neighbors in the network. </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Given the center vertex, we can randomly choose the negative samples from the buckets which are different from the bucket contained the center vertex. This is due to the fact that LSH can probabilistically guarantee that dissimilar vertices are located in different buckets.</a:t>
            </a:r>
          </a:p>
          <a:p>
            <a:br>
              <a:rPr lang="en-US" altLang="zh-CN" dirty="0"/>
            </a:br>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23</a:t>
            </a:fld>
            <a:endParaRPr lang="zh-CN" altLang="en-US"/>
          </a:p>
        </p:txBody>
      </p:sp>
    </p:spTree>
    <p:extLst>
      <p:ext uri="{BB962C8B-B14F-4D97-AF65-F5344CB8AC3E}">
        <p14:creationId xmlns:p14="http://schemas.microsoft.com/office/powerpoint/2010/main" val="3407073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r>
              <a:rPr lang="en-US" altLang="zh-CN" sz="1200" b="0" i="0" kern="1200" dirty="0">
                <a:solidFill>
                  <a:schemeClr val="tx1"/>
                </a:solidFill>
                <a:effectLst/>
                <a:latin typeface="+mn-lt"/>
                <a:ea typeface="+mn-ea"/>
                <a:cs typeface="+mn-cs"/>
              </a:rPr>
              <a:t>Compared to the frequency-base</a:t>
            </a:r>
            <a:r>
              <a:rPr lang="en-US" altLang="zh-CN" sz="1200" b="0" i="0" kern="1200" baseline="0" dirty="0">
                <a:solidFill>
                  <a:schemeClr val="tx1"/>
                </a:solidFill>
                <a:effectLst/>
                <a:latin typeface="+mn-lt"/>
                <a:ea typeface="+mn-ea"/>
                <a:cs typeface="+mn-cs"/>
              </a:rPr>
              <a:t> negative sampling, the reasons of employing LSH-based negative sampling approach are follows:</a:t>
            </a:r>
            <a:br>
              <a:rPr lang="en-US" altLang="zh-CN" dirty="0"/>
            </a:br>
            <a:endParaRPr lang="en-US" altLang="zh-CN" sz="1200" b="0" i="0" kern="1200" dirty="0">
              <a:solidFill>
                <a:schemeClr val="tx1"/>
              </a:solidFill>
              <a:effectLst/>
              <a:latin typeface="+mn-lt"/>
              <a:ea typeface="+mn-ea"/>
              <a:cs typeface="+mn-cs"/>
            </a:endParaRPr>
          </a:p>
          <a:p>
            <a:pPr marL="228600" indent="-228600">
              <a:buAutoNum type="arabicParenBoth"/>
            </a:pPr>
            <a:r>
              <a:rPr lang="en-US" altLang="zh-CN" sz="1200" b="0" i="0" kern="1200" dirty="0">
                <a:solidFill>
                  <a:schemeClr val="tx1"/>
                </a:solidFill>
                <a:effectLst/>
                <a:latin typeface="+mn-lt"/>
                <a:ea typeface="+mn-ea"/>
                <a:cs typeface="+mn-cs"/>
              </a:rPr>
              <a:t> Frequency-based negative sampling method takes a large probability of choosing high frequency objects as negative samples, which is suitable for language model, because high frequency words are useless words, such as he, she, it, is, the, etc. </a:t>
            </a:r>
          </a:p>
          <a:p>
            <a:pPr marL="228600" indent="-228600">
              <a:buAutoNum type="arabicParenBoth"/>
            </a:pPr>
            <a:endParaRPr lang="en-US" altLang="zh-CN" sz="1200" b="0" i="0" kern="1200" dirty="0">
              <a:solidFill>
                <a:schemeClr val="tx1"/>
              </a:solidFill>
              <a:effectLst/>
              <a:latin typeface="+mn-lt"/>
              <a:ea typeface="+mn-ea"/>
              <a:cs typeface="+mn-cs"/>
            </a:endParaRPr>
          </a:p>
          <a:p>
            <a:pPr marL="228600" indent="-228600">
              <a:buAutoNum type="arabicParenBoth"/>
            </a:pPr>
            <a:r>
              <a:rPr lang="en-US" altLang="zh-CN" sz="1200" b="0" i="0" kern="1200" dirty="0">
                <a:solidFill>
                  <a:schemeClr val="tx1"/>
                </a:solidFill>
                <a:effectLst/>
                <a:latin typeface="+mn-lt"/>
                <a:ea typeface="+mn-ea"/>
                <a:cs typeface="+mn-cs"/>
              </a:rPr>
              <a:t> On the contrary, for a bipartite network, high frequency vertices are often the most import samples, such popular items or active users. As we all know, the tracing phenomenon widely exits in user buying and watching behaviors, that is users prefer popular items. Thus, we hold that LSH-based sampling method, which uses dissimilar information obtained from user behavior data, can generate more reasonable negative samples in modeling user behavior.</a:t>
            </a:r>
            <a:r>
              <a:rPr lang="en-US" altLang="zh-CN" dirty="0"/>
              <a:t> </a:t>
            </a:r>
            <a:br>
              <a:rPr lang="en-US" altLang="zh-CN" dirty="0"/>
            </a:br>
            <a:br>
              <a:rPr lang="en-US" altLang="zh-CN" dirty="0"/>
            </a:br>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24</a:t>
            </a:fld>
            <a:endParaRPr lang="zh-CN" altLang="en-US"/>
          </a:p>
        </p:txBody>
      </p:sp>
    </p:spTree>
    <p:extLst>
      <p:ext uri="{BB962C8B-B14F-4D97-AF65-F5344CB8AC3E}">
        <p14:creationId xmlns:p14="http://schemas.microsoft.com/office/powerpoint/2010/main" val="4001970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450"/>
              </a:spcBef>
              <a:spcAft>
                <a:spcPts val="0"/>
              </a:spcAft>
              <a:buClrTx/>
              <a:buSzTx/>
              <a:buFontTx/>
              <a:buNone/>
              <a:tabLst/>
              <a:defRPr/>
            </a:pPr>
            <a:r>
              <a:rPr lang="en-US" altLang="zh-CN" sz="1200" b="0" dirty="0">
                <a:solidFill>
                  <a:srgbClr val="002060"/>
                </a:solidFill>
                <a:latin typeface="Arial" panose="020B0604020202020204" pitchFamily="34" charset="0"/>
                <a:cs typeface="Arial" panose="020B0604020202020204" pitchFamily="34" charset="0"/>
              </a:rPr>
              <a:t>We also conduct an additional experiment to address whether</a:t>
            </a:r>
            <a:r>
              <a:rPr lang="en-US" altLang="zh-CN" sz="1200" b="0" baseline="0" dirty="0">
                <a:solidFill>
                  <a:srgbClr val="002060"/>
                </a:solidFill>
                <a:latin typeface="Arial" panose="020B0604020202020204" pitchFamily="34" charset="0"/>
                <a:cs typeface="Arial" panose="020B0604020202020204" pitchFamily="34" charset="0"/>
              </a:rPr>
              <a:t> LSH-based negative sampling is reasonable or not.</a:t>
            </a:r>
            <a:endParaRPr lang="en-US" altLang="zh-CN" sz="800" dirty="0">
              <a:solidFill>
                <a:srgbClr val="0070C0"/>
              </a:solidFill>
              <a:latin typeface="Arial" panose="020B0604020202020204" pitchFamily="34" charset="0"/>
              <a:cs typeface="Arial" panose="020B0604020202020204" pitchFamily="34" charset="0"/>
            </a:endParaRPr>
          </a:p>
          <a:p>
            <a:pPr>
              <a:spcBef>
                <a:spcPts val="450"/>
              </a:spcBef>
            </a:pPr>
            <a:endParaRPr lang="en-US" altLang="zh-CN" b="1" dirty="0">
              <a:solidFill>
                <a:srgbClr val="0070C0"/>
              </a:solidFill>
              <a:latin typeface="Arial" panose="020B0604020202020204" pitchFamily="34" charset="0"/>
              <a:cs typeface="Arial" panose="020B0604020202020204" pitchFamily="34" charset="0"/>
            </a:endParaRPr>
          </a:p>
          <a:p>
            <a:pPr>
              <a:spcBef>
                <a:spcPts val="450"/>
              </a:spcBef>
            </a:pPr>
            <a:r>
              <a:rPr lang="en-US" altLang="zh-CN" b="0" dirty="0">
                <a:solidFill>
                  <a:srgbClr val="0070C0"/>
                </a:solidFill>
                <a:latin typeface="Arial" panose="020B0604020202020204" pitchFamily="34" charset="0"/>
                <a:cs typeface="Arial" panose="020B0604020202020204" pitchFamily="34" charset="0"/>
              </a:rPr>
              <a:t>As</a:t>
            </a:r>
            <a:r>
              <a:rPr lang="en-US" altLang="zh-CN" b="0" baseline="0" dirty="0">
                <a:solidFill>
                  <a:srgbClr val="0070C0"/>
                </a:solidFill>
                <a:latin typeface="Arial" panose="020B0604020202020204" pitchFamily="34" charset="0"/>
                <a:cs typeface="Arial" panose="020B0604020202020204" pitchFamily="34" charset="0"/>
              </a:rPr>
              <a:t> shown in the table, </a:t>
            </a:r>
            <a:r>
              <a:rPr lang="en-US" altLang="zh-CN" b="0" dirty="0">
                <a:solidFill>
                  <a:srgbClr val="0070C0"/>
                </a:solidFill>
                <a:latin typeface="Arial" panose="020B0604020202020204" pitchFamily="34" charset="0"/>
                <a:cs typeface="Arial" panose="020B0604020202020204" pitchFamily="34" charset="0"/>
              </a:rPr>
              <a:t>we can find that:</a:t>
            </a:r>
          </a:p>
          <a:p>
            <a:pPr marL="228600" indent="-228600">
              <a:buAutoNum type="arabicParenBoth"/>
            </a:pPr>
            <a:r>
              <a:rPr lang="en-US" altLang="zh-CN" sz="1200" b="0" i="0" u="none" strike="noStrike" kern="1200" baseline="0" dirty="0">
                <a:solidFill>
                  <a:schemeClr val="tx1"/>
                </a:solidFill>
                <a:latin typeface="+mn-lt"/>
                <a:ea typeface="+mn-ea"/>
                <a:cs typeface="+mn-cs"/>
              </a:rPr>
              <a:t> Two methods show roughly equivalent performance in most cases.</a:t>
            </a:r>
          </a:p>
          <a:p>
            <a:pPr marL="228600" indent="-228600">
              <a:buAutoNum type="arabicParenBoth"/>
            </a:pPr>
            <a:endParaRPr lang="en-US" altLang="zh-CN" sz="1200" b="0" i="0" u="none" strike="noStrike" kern="1200" baseline="0" dirty="0">
              <a:solidFill>
                <a:schemeClr val="tx1"/>
              </a:solidFill>
              <a:latin typeface="+mn-lt"/>
              <a:ea typeface="+mn-ea"/>
              <a:cs typeface="+mn-cs"/>
            </a:endParaRPr>
          </a:p>
          <a:p>
            <a:pPr marL="228600" indent="-228600">
              <a:buAutoNum type="arabicParenBoth"/>
            </a:pPr>
            <a:r>
              <a:rPr lang="en-US" altLang="zh-CN" dirty="0">
                <a:solidFill>
                  <a:srgbClr val="0070C0"/>
                </a:solidFill>
                <a:latin typeface="Arial" panose="020B0604020202020204" pitchFamily="34" charset="0"/>
                <a:cs typeface="Arial" panose="020B0604020202020204" pitchFamily="34" charset="0"/>
              </a:rPr>
              <a:t> However, in the dataset</a:t>
            </a:r>
            <a:r>
              <a:rPr lang="en-US" altLang="zh-CN" baseline="0" dirty="0">
                <a:solidFill>
                  <a:srgbClr val="0070C0"/>
                </a:solidFill>
                <a:latin typeface="Arial" panose="020B0604020202020204" pitchFamily="34" charset="0"/>
                <a:cs typeface="Arial" panose="020B0604020202020204" pitchFamily="34" charset="0"/>
              </a:rPr>
              <a:t> </a:t>
            </a:r>
            <a:r>
              <a:rPr lang="en-US" altLang="zh-CN" dirty="0" err="1">
                <a:solidFill>
                  <a:srgbClr val="0070C0"/>
                </a:solidFill>
                <a:latin typeface="Arial" panose="020B0604020202020204" pitchFamily="34" charset="0"/>
                <a:cs typeface="Arial" panose="020B0604020202020204" pitchFamily="34" charset="0"/>
              </a:rPr>
              <a:t>VisualizeUS</a:t>
            </a:r>
            <a:r>
              <a:rPr lang="en-US" altLang="zh-CN" dirty="0">
                <a:solidFill>
                  <a:srgbClr val="0070C0"/>
                </a:solidFill>
                <a:latin typeface="Arial" panose="020B0604020202020204" pitchFamily="34" charset="0"/>
                <a:cs typeface="Arial" panose="020B0604020202020204" pitchFamily="34" charset="0"/>
              </a:rPr>
              <a:t>, LSH-based sampling method uses dissimilar information obtained from user behavior data can generate more reasonable negative samples.</a:t>
            </a: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25</a:t>
            </a:fld>
            <a:endParaRPr lang="zh-CN" altLang="en-US"/>
          </a:p>
        </p:txBody>
      </p:sp>
    </p:spTree>
    <p:extLst>
      <p:ext uri="{BB962C8B-B14F-4D97-AF65-F5344CB8AC3E}">
        <p14:creationId xmlns:p14="http://schemas.microsoft.com/office/powerpoint/2010/main" val="818518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55000" lnSpcReduction="20000"/>
          </a:bodyPr>
          <a:lstStyle/>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r>
              <a:rPr lang="en-US" altLang="zh-CN" sz="1650" i="0" dirty="0">
                <a:solidFill>
                  <a:srgbClr val="002060"/>
                </a:solidFill>
                <a:latin typeface="Arial" panose="020B0604020202020204" pitchFamily="34" charset="0"/>
                <a:cs typeface="Arial" panose="020B0604020202020204" pitchFamily="34" charset="0"/>
              </a:rPr>
              <a:t>This work focuses on embedding vertices of bipartite networks. To date, existing work have mainly focused on embedding homogeneous networks, where the vertices are of the same type. And very few work has considered bipartite networks. For these methods, like node2vec, and </a:t>
            </a:r>
            <a:r>
              <a:rPr lang="en-US" altLang="zh-CN" sz="1650" i="0" dirty="0" err="1">
                <a:solidFill>
                  <a:srgbClr val="002060"/>
                </a:solidFill>
                <a:latin typeface="Arial" panose="020B0604020202020204" pitchFamily="34" charset="0"/>
                <a:cs typeface="Arial" panose="020B0604020202020204" pitchFamily="34" charset="0"/>
              </a:rPr>
              <a:t>deepwalk</a:t>
            </a:r>
            <a:r>
              <a:rPr lang="en-US" altLang="zh-CN" sz="1650" i="0" dirty="0">
                <a:solidFill>
                  <a:srgbClr val="002060"/>
                </a:solidFill>
                <a:latin typeface="Arial" panose="020B0604020202020204" pitchFamily="34" charset="0"/>
                <a:cs typeface="Arial" panose="020B0604020202020204" pitchFamily="34" charset="0"/>
              </a:rPr>
              <a:t>, when applied to bipartite networks, they would be suboptimal for two reasons. </a:t>
            </a:r>
          </a:p>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r>
              <a:rPr lang="en-US" altLang="zh-CN" sz="1650" i="0" dirty="0">
                <a:solidFill>
                  <a:srgbClr val="002060"/>
                </a:solidFill>
                <a:latin typeface="Arial" panose="020B0604020202020204" pitchFamily="34" charset="0"/>
                <a:cs typeface="Arial" panose="020B0604020202020204" pitchFamily="34" charset="0"/>
              </a:rPr>
              <a:t>First, type information is ignored, which may lead to insufficient modeling of implicit relations, that is, the higher-order relations in the network. In bipartite network, edges only exist between vertices of different types. Although there is no observed edge between vertices of the same type, it doesn’t mean they don’t have relations. For example in recommendation, we deal with user-item bipartite graph, and the similarity relation between items are very important for collaborative filtering, and explicitly modeling them usually leads to better performance. As such, these homogeneous methods focus on modeling observed edges only and can easily be suboptimal for bipartite graph applications.</a:t>
            </a:r>
          </a:p>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r>
              <a:rPr lang="en-US" altLang="zh-CN" sz="1650" i="0" dirty="0">
                <a:solidFill>
                  <a:srgbClr val="002060"/>
                </a:solidFill>
                <a:latin typeface="Arial" panose="020B0604020202020204" pitchFamily="34" charset="0"/>
                <a:cs typeface="Arial" panose="020B0604020202020204" pitchFamily="34" charset="0"/>
              </a:rPr>
              <a:t> </a:t>
            </a:r>
          </a:p>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r>
              <a:rPr lang="en-US" altLang="zh-CN" sz="1650" i="0" dirty="0">
                <a:solidFill>
                  <a:srgbClr val="002060"/>
                </a:solidFill>
                <a:latin typeface="Arial" panose="020B0604020202020204" pitchFamily="34" charset="0"/>
                <a:cs typeface="Arial" panose="020B0604020202020204" pitchFamily="34" charset="0"/>
              </a:rPr>
              <a:t>Second, these methods usually convert network to a corpus of vertex sequences to learn embeddings. And the corpus generation process ignores the key property of bipartite network – power-law distribution of vertex degrees. Here, the left figure shows the vertex degree distribution of a real-world </a:t>
            </a:r>
            <a:r>
              <a:rPr lang="en-US" altLang="zh-CN" sz="1650" i="0" dirty="0" err="1">
                <a:solidFill>
                  <a:srgbClr val="002060"/>
                </a:solidFill>
                <a:latin typeface="Arial" panose="020B0604020202020204" pitchFamily="34" charset="0"/>
                <a:cs typeface="Arial" panose="020B0604020202020204" pitchFamily="34" charset="0"/>
              </a:rPr>
              <a:t>youtube</a:t>
            </a:r>
            <a:r>
              <a:rPr lang="en-US" altLang="zh-CN" sz="1650" i="0" dirty="0">
                <a:solidFill>
                  <a:srgbClr val="002060"/>
                </a:solidFill>
                <a:latin typeface="Arial" panose="020B0604020202020204" pitchFamily="34" charset="0"/>
                <a:cs typeface="Arial" panose="020B0604020202020204" pitchFamily="34" charset="0"/>
              </a:rPr>
              <a:t> user-video network, and the right figure shows the distribution of the corpus generated by </a:t>
            </a:r>
            <a:r>
              <a:rPr lang="en-US" altLang="zh-CN" sz="1650" i="0" dirty="0" err="1">
                <a:solidFill>
                  <a:srgbClr val="002060"/>
                </a:solidFill>
                <a:latin typeface="Arial" panose="020B0604020202020204" pitchFamily="34" charset="0"/>
                <a:cs typeface="Arial" panose="020B0604020202020204" pitchFamily="34" charset="0"/>
              </a:rPr>
              <a:t>DeepWalk</a:t>
            </a:r>
            <a:r>
              <a:rPr lang="en-US" altLang="zh-CN" sz="1650" i="0" dirty="0">
                <a:solidFill>
                  <a:srgbClr val="002060"/>
                </a:solidFill>
                <a:latin typeface="Arial" panose="020B0604020202020204" pitchFamily="34" charset="0"/>
                <a:cs typeface="Arial" panose="020B0604020202020204" pitchFamily="34" charset="0"/>
              </a:rPr>
              <a:t> generator. We can see that real world data clearly shows a power-law distribution, but the generated one shows a different distribution. Since power-law distribution is a common property in bipartite network, it implies the necessity of designing a generator to properly capture that. </a:t>
            </a:r>
          </a:p>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endParaRPr lang="en-US" altLang="zh-CN" sz="1650" b="0" i="0" dirty="0">
              <a:solidFill>
                <a:srgbClr val="002060"/>
              </a:solidFill>
              <a:latin typeface="Arial" panose="020B0604020202020204" pitchFamily="34" charset="0"/>
              <a:cs typeface="Arial" panose="020B0604020202020204" pitchFamily="34" charset="0"/>
            </a:endParaRPr>
          </a:p>
          <a:p>
            <a:pPr marL="20700" marR="0" lvl="1" indent="0" algn="l" defTabSz="914400" rtl="0" eaLnBrk="1" fontAlgn="auto" latinLnBrk="0" hangingPunct="1">
              <a:lnSpc>
                <a:spcPts val="1875"/>
              </a:lnSpc>
              <a:spcBef>
                <a:spcPts val="0"/>
              </a:spcBef>
              <a:spcAft>
                <a:spcPts val="0"/>
              </a:spcAft>
              <a:buClr>
                <a:srgbClr val="0070C0"/>
              </a:buClr>
              <a:buSzPct val="50000"/>
              <a:buFont typeface="Wingdings" panose="05000000000000000000" pitchFamily="2" charset="2"/>
              <a:buNone/>
              <a:tabLst/>
              <a:defRPr/>
            </a:pPr>
            <a:r>
              <a:rPr lang="en-US" altLang="zh-CN" sz="1650" b="0" i="0" dirty="0">
                <a:solidFill>
                  <a:srgbClr val="002060"/>
                </a:solidFill>
                <a:latin typeface="Arial" panose="020B0604020202020204" pitchFamily="34" charset="0"/>
                <a:cs typeface="Arial" panose="020B0604020202020204" pitchFamily="34" charset="0"/>
              </a:rPr>
              <a:t>Recently</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in</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KDD</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last</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year,</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Dong</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proposed</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Metapath2Vec</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to</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650" b="0" i="0" dirty="0">
                <a:solidFill>
                  <a:srgbClr val="002060"/>
                </a:solidFill>
                <a:latin typeface="Arial" panose="020B0604020202020204" pitchFamily="34" charset="0"/>
                <a:cs typeface="Arial" panose="020B0604020202020204" pitchFamily="34" charset="0"/>
              </a:rPr>
              <a:t>embed</a:t>
            </a:r>
            <a:r>
              <a:rPr lang="zh-CN" altLang="en-US" sz="165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heterogeneous</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network.</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However,</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when</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applying</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this</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state-of-the-art</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method</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to</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bipartite</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network,</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it</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has</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the</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drawback</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of</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treating</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explicit</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and</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implicit</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relations</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as</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contributing</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equally</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to</a:t>
            </a:r>
            <a:r>
              <a:rPr lang="zh-CN" altLang="en-US" sz="1800" b="0" i="0" dirty="0">
                <a:solidFill>
                  <a:srgbClr val="002060"/>
                </a:solidFill>
                <a:latin typeface="Arial" panose="020B0604020202020204" pitchFamily="34" charset="0"/>
                <a:cs typeface="Arial" panose="020B0604020202020204" pitchFamily="34" charset="0"/>
              </a:rPr>
              <a:t> </a:t>
            </a:r>
            <a:r>
              <a:rPr lang="en-US" altLang="zh-CN" sz="1800" b="0" i="0" dirty="0">
                <a:solidFill>
                  <a:srgbClr val="002060"/>
                </a:solidFill>
                <a:latin typeface="Arial" panose="020B0604020202020204" pitchFamily="34" charset="0"/>
                <a:cs typeface="Arial" panose="020B0604020202020204" pitchFamily="34" charset="0"/>
              </a:rPr>
              <a:t>learning.</a:t>
            </a:r>
            <a:r>
              <a:rPr lang="zh-CN" altLang="en-US" sz="1800" b="0" i="0" dirty="0">
                <a:solidFill>
                  <a:srgbClr val="002060"/>
                </a:solidFill>
                <a:latin typeface="Arial" panose="020B0604020202020204" pitchFamily="34" charset="0"/>
                <a:cs typeface="Arial" panose="020B0604020202020204" pitchFamily="34" charset="0"/>
              </a:rPr>
              <a:t> </a:t>
            </a:r>
            <a:endParaRPr lang="en-US" altLang="zh-CN" sz="1800" b="0"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3</a:t>
            </a:fld>
            <a:endParaRPr lang="zh-CN" altLang="en-US"/>
          </a:p>
        </p:txBody>
      </p:sp>
    </p:spTree>
    <p:extLst>
      <p:ext uri="{BB962C8B-B14F-4D97-AF65-F5344CB8AC3E}">
        <p14:creationId xmlns:p14="http://schemas.microsoft.com/office/powerpoint/2010/main" val="427713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600" b="0" spc="-4" dirty="0">
                <a:solidFill>
                  <a:srgbClr val="0070C0"/>
                </a:solidFill>
                <a:latin typeface="Arial"/>
                <a:cs typeface="Arial"/>
              </a:rPr>
              <a:t>Here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shows</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the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overall</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paradigm</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of</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our</a:t>
            </a:r>
            <a:r>
              <a:rPr lang="zh-CN" altLang="en-US" sz="1600" b="0" spc="-4" dirty="0">
                <a:solidFill>
                  <a:srgbClr val="0070C0"/>
                </a:solidFill>
                <a:latin typeface="Arial"/>
                <a:cs typeface="Arial"/>
              </a:rPr>
              <a:t> </a:t>
            </a:r>
            <a:r>
              <a:rPr lang="en-US" altLang="zh-CN" sz="1600" b="0" spc="-4" dirty="0" err="1">
                <a:solidFill>
                  <a:srgbClr val="0070C0"/>
                </a:solidFill>
                <a:latin typeface="Arial"/>
                <a:cs typeface="Arial"/>
              </a:rPr>
              <a:t>BiNE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method.</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To overcome</a:t>
            </a:r>
            <a:r>
              <a:rPr lang="en-US" altLang="zh-CN" sz="1600" b="0" spc="-4" baseline="0" dirty="0">
                <a:solidFill>
                  <a:srgbClr val="0070C0"/>
                </a:solidFill>
                <a:latin typeface="Arial"/>
                <a:cs typeface="Arial"/>
              </a:rPr>
              <a:t> the drawbacks</a:t>
            </a:r>
            <a:r>
              <a:rPr lang="zh-CN" altLang="en-US" sz="1600" b="0" spc="-4" baseline="0" dirty="0">
                <a:solidFill>
                  <a:srgbClr val="0070C0"/>
                </a:solidFill>
                <a:latin typeface="Arial"/>
                <a:cs typeface="Arial"/>
              </a:rPr>
              <a:t> </a:t>
            </a:r>
            <a:r>
              <a:rPr lang="en-US" altLang="zh-CN" sz="1600" b="0" spc="-4" baseline="0" dirty="0">
                <a:solidFill>
                  <a:srgbClr val="0070C0"/>
                </a:solidFill>
                <a:latin typeface="Arial"/>
                <a:cs typeface="Arial"/>
              </a:rPr>
              <a:t>of</a:t>
            </a:r>
            <a:r>
              <a:rPr lang="zh-CN" altLang="en-US" sz="1600" b="0" spc="-4" baseline="0" dirty="0">
                <a:solidFill>
                  <a:srgbClr val="0070C0"/>
                </a:solidFill>
                <a:latin typeface="Arial"/>
                <a:cs typeface="Arial"/>
              </a:rPr>
              <a:t> </a:t>
            </a:r>
            <a:r>
              <a:rPr lang="en-US" altLang="zh-CN" sz="1600" b="0" spc="-4" baseline="0" dirty="0">
                <a:solidFill>
                  <a:srgbClr val="0070C0"/>
                </a:solidFill>
                <a:latin typeface="Arial"/>
                <a:cs typeface="Arial"/>
              </a:rPr>
              <a:t>existing</a:t>
            </a:r>
            <a:r>
              <a:rPr lang="zh-CN" altLang="en-US" sz="1600" b="0" spc="-4" baseline="0" dirty="0">
                <a:solidFill>
                  <a:srgbClr val="0070C0"/>
                </a:solidFill>
                <a:latin typeface="Arial"/>
                <a:cs typeface="Arial"/>
              </a:rPr>
              <a:t> </a:t>
            </a:r>
            <a:r>
              <a:rPr lang="en-US" altLang="zh-CN" sz="1600" b="0" spc="-4" baseline="0" dirty="0">
                <a:solidFill>
                  <a:srgbClr val="0070C0"/>
                </a:solidFill>
                <a:latin typeface="Arial"/>
                <a:cs typeface="Arial"/>
              </a:rPr>
              <a:t>methods,</a:t>
            </a:r>
            <a:r>
              <a:rPr lang="en-US" altLang="zh-CN" sz="1600" b="0" spc="-4" dirty="0">
                <a:solidFill>
                  <a:srgbClr val="0070C0"/>
                </a:solidFill>
                <a:latin typeface="Arial"/>
                <a:cs typeface="Arial"/>
              </a:rPr>
              <a:t> </a:t>
            </a:r>
            <a:r>
              <a:rPr lang="en-US" altLang="zh-CN" sz="1600" b="0" spc="-4" dirty="0" err="1">
                <a:solidFill>
                  <a:srgbClr val="0070C0"/>
                </a:solidFill>
                <a:latin typeface="Arial"/>
                <a:cs typeface="Arial"/>
              </a:rPr>
              <a:t>BiNE</a:t>
            </a:r>
            <a:r>
              <a:rPr lang="en-US" altLang="zh-CN" sz="1600" b="0" spc="-4" dirty="0">
                <a:solidFill>
                  <a:srgbClr val="0070C0"/>
                </a:solidFill>
                <a:latin typeface="Arial"/>
                <a:cs typeface="Arial"/>
              </a:rPr>
              <a:t> has two key</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properties: first,</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modeling both explicit</a:t>
            </a:r>
            <a:r>
              <a:rPr lang="en-US" altLang="zh-CN" sz="1600" b="0" spc="-4" baseline="0" dirty="0">
                <a:solidFill>
                  <a:srgbClr val="0070C0"/>
                </a:solidFill>
                <a:latin typeface="Arial"/>
                <a:cs typeface="Arial"/>
              </a:rPr>
              <a:t> and implicit relations simultaneously, and second,</a:t>
            </a:r>
            <a:r>
              <a:rPr lang="zh-CN" altLang="en-US" sz="1600" b="0" spc="-4" baseline="0" dirty="0">
                <a:solidFill>
                  <a:srgbClr val="0070C0"/>
                </a:solidFill>
                <a:latin typeface="Arial"/>
                <a:cs typeface="Arial"/>
              </a:rPr>
              <a:t> </a:t>
            </a:r>
            <a:r>
              <a:rPr lang="en-US" altLang="zh-CN" sz="1600" b="0" spc="-4" baseline="0" dirty="0">
                <a:solidFill>
                  <a:srgbClr val="0070C0"/>
                </a:solidFill>
                <a:latin typeface="Arial"/>
                <a:cs typeface="Arial"/>
              </a:rPr>
              <a:t>a biased and self-adaptive random walk generator.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600" b="0" spc="-4" dirty="0">
                <a:solidFill>
                  <a:srgbClr val="0070C0"/>
                </a:solidFill>
                <a:latin typeface="Arial"/>
                <a:cs typeface="Arial"/>
              </a:rPr>
              <a:t>The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problem</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setting</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is</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that,</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given</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the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input</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U,</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V,</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W,</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where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U</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and</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V</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are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the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two</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types</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of</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vertices,</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and</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W</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is</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the</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weight</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matrix.</a:t>
            </a:r>
            <a:r>
              <a:rPr lang="zh-CN" altLang="en-US" sz="1600" b="0" spc="-4" dirty="0">
                <a:solidFill>
                  <a:srgbClr val="0070C0"/>
                </a:solidFill>
                <a:latin typeface="Arial"/>
                <a:cs typeface="Arial"/>
              </a:rPr>
              <a:t> </a:t>
            </a:r>
            <a:r>
              <a:rPr lang="en-US" altLang="zh-CN" sz="1600" b="0" spc="-4" dirty="0">
                <a:solidFill>
                  <a:srgbClr val="0070C0"/>
                </a:solidFill>
                <a:latin typeface="Arial"/>
                <a:cs typeface="Arial"/>
              </a:rPr>
              <a:t>We</a:t>
            </a:r>
            <a:r>
              <a:rPr lang="zh-CN" altLang="en-US" sz="1600" b="0" spc="-4" dirty="0">
                <a:solidFill>
                  <a:srgbClr val="0070C0"/>
                </a:solidFill>
                <a:latin typeface="Arial"/>
                <a:cs typeface="Arial"/>
              </a:rPr>
              <a:t> </a:t>
            </a:r>
            <a:r>
              <a:rPr lang="en-US" altLang="zh-CN" sz="1600" b="0" i="0" kern="1200" dirty="0">
                <a:solidFill>
                  <a:schemeClr val="tx1"/>
                </a:solidFill>
                <a:effectLst/>
                <a:latin typeface="+mn-lt"/>
                <a:ea typeface="+mn-ea"/>
                <a:cs typeface="+mn-cs"/>
              </a:rPr>
              <a:t>consider reconstructing the bipartite network from two perspectives, </a:t>
            </a:r>
            <a:r>
              <a:rPr lang="en-US" altLang="zh-CN" sz="1600" b="1" i="0" kern="1200" dirty="0">
                <a:solidFill>
                  <a:schemeClr val="tx1"/>
                </a:solidFill>
                <a:effectLst/>
                <a:latin typeface="+mn-lt"/>
                <a:ea typeface="+mn-ea"/>
                <a:cs typeface="+mn-cs"/>
              </a:rPr>
              <a:t>the explicit relations </a:t>
            </a:r>
            <a:r>
              <a:rPr lang="en-US" altLang="zh-CN" sz="1600" b="0" i="0" kern="1200" dirty="0">
                <a:solidFill>
                  <a:schemeClr val="tx1"/>
                </a:solidFill>
                <a:effectLst/>
                <a:latin typeface="+mn-lt"/>
                <a:ea typeface="+mn-ea"/>
                <a:cs typeface="+mn-cs"/>
              </a:rPr>
              <a:t>evidenced by the observed edges, and </a:t>
            </a:r>
            <a:r>
              <a:rPr lang="en-US" altLang="zh-CN" sz="1600" b="1" i="0" kern="1200" dirty="0">
                <a:solidFill>
                  <a:schemeClr val="tx1"/>
                </a:solidFill>
                <a:effectLst/>
                <a:latin typeface="+mn-lt"/>
                <a:ea typeface="+mn-ea"/>
                <a:cs typeface="+mn-cs"/>
              </a:rPr>
              <a:t>the implicit relations </a:t>
            </a:r>
            <a:r>
              <a:rPr lang="en-US" altLang="zh-CN" sz="1600" b="0" i="0" kern="1200" dirty="0">
                <a:solidFill>
                  <a:schemeClr val="tx1"/>
                </a:solidFill>
                <a:effectLst/>
                <a:latin typeface="+mn-lt"/>
                <a:ea typeface="+mn-ea"/>
                <a:cs typeface="+mn-cs"/>
              </a:rPr>
              <a:t>implied by the </a:t>
            </a:r>
            <a:r>
              <a:rPr lang="en-US" altLang="zh-CN" sz="1600" b="1" i="0" kern="1200" dirty="0">
                <a:solidFill>
                  <a:schemeClr val="tx1"/>
                </a:solidFill>
                <a:effectLst/>
                <a:latin typeface="+mn-lt"/>
                <a:ea typeface="+mn-ea"/>
                <a:cs typeface="+mn-cs"/>
              </a:rPr>
              <a:t>unobserved but transitive </a:t>
            </a:r>
            <a:r>
              <a:rPr lang="en-US" altLang="zh-CN" sz="1600" b="0" i="0" kern="1200" dirty="0">
                <a:solidFill>
                  <a:schemeClr val="tx1"/>
                </a:solidFill>
                <a:effectLst/>
                <a:latin typeface="+mn-lt"/>
                <a:ea typeface="+mn-ea"/>
                <a:cs typeface="+mn-cs"/>
              </a:rPr>
              <a:t>links. We then learn vertex embeddings by jointly optimizing both relations,</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and</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obtain</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a</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d-dimensional</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vector</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for</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each</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vertex. </a:t>
            </a:r>
            <a:endParaRPr lang="en-US" altLang="zh-CN" sz="1200" b="0" i="0" kern="1200" dirty="0">
              <a:solidFill>
                <a:schemeClr val="tx1"/>
              </a:solidFill>
              <a:effectLst/>
              <a:latin typeface="+mn-lt"/>
              <a:ea typeface="+mn-ea"/>
              <a:cs typeface="+mn-cs"/>
            </a:endParaRPr>
          </a:p>
          <a:p>
            <a:pPr marL="0" indent="0">
              <a:buFont typeface="Wingdings" panose="05000000000000000000" pitchFamily="2" charset="2"/>
              <a:buNone/>
            </a:pPr>
            <a:r>
              <a:rPr lang="en-US" altLang="zh-CN" sz="1200" b="0" i="0" kern="1200" dirty="0">
                <a:solidFill>
                  <a:schemeClr val="tx1"/>
                </a:solidFill>
                <a:effectLst/>
                <a:latin typeface="+mn-lt"/>
                <a:ea typeface="+mn-ea"/>
                <a:cs typeface="+mn-cs"/>
              </a:rPr>
              <a:t>Next,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introduce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each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component.</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5</a:t>
            </a:fld>
            <a:endParaRPr lang="zh-CN" altLang="en-US"/>
          </a:p>
        </p:txBody>
      </p:sp>
    </p:spTree>
    <p:extLst>
      <p:ext uri="{BB962C8B-B14F-4D97-AF65-F5344CB8AC3E}">
        <p14:creationId xmlns:p14="http://schemas.microsoft.com/office/powerpoint/2010/main" val="24050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For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explicit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modeling,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BINE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considers</a:t>
            </a:r>
            <a:r>
              <a:rPr lang="en-US" altLang="zh-CN" sz="1200" b="0" i="0" kern="1200" baseline="0" dirty="0">
                <a:solidFill>
                  <a:schemeClr val="tx1"/>
                </a:solidFill>
                <a:effectLst/>
                <a:latin typeface="+mn-lt"/>
                <a:ea typeface="+mn-ea"/>
                <a:cs typeface="+mn-cs"/>
              </a:rPr>
              <a:t> the local proximity between two connected vertices as the joint probability between then,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which</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defined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based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edge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weights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here.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embedding</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space,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probability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estimated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inner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product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two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vertices’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embeddings,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followed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sigmoid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function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normalized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value.</a:t>
            </a:r>
            <a:r>
              <a:rPr lang="zh-CN" altLang="en-US" sz="1200" b="0" i="0" kern="1200" baseline="0" dirty="0">
                <a:solidFill>
                  <a:schemeClr val="tx1"/>
                </a:solidFill>
                <a:effectLst/>
                <a:latin typeface="+mn-lt"/>
                <a:ea typeface="+mn-ea"/>
                <a:cs typeface="+mn-cs"/>
              </a:rPr>
              <a:t> </a:t>
            </a:r>
            <a:endParaRPr lang="en-US" altLang="zh-CN"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 capture the explicit relation, </a:t>
            </a:r>
            <a:r>
              <a:rPr lang="en-US" altLang="zh-CN" sz="1200" b="0" i="0" kern="1200" dirty="0" err="1">
                <a:solidFill>
                  <a:schemeClr val="tx1"/>
                </a:solidFill>
                <a:effectLst/>
                <a:latin typeface="+mn-lt"/>
                <a:ea typeface="+mn-ea"/>
                <a:cs typeface="+mn-cs"/>
              </a:rPr>
              <a:t>BiNE</a:t>
            </a:r>
            <a:r>
              <a:rPr lang="en-US" altLang="zh-CN" sz="1200" b="0" i="0" kern="1200" dirty="0">
                <a:solidFill>
                  <a:schemeClr val="tx1"/>
                </a:solidFill>
                <a:effectLst/>
                <a:latin typeface="+mn-lt"/>
                <a:ea typeface="+mn-ea"/>
                <a:cs typeface="+mn-cs"/>
              </a:rPr>
              <a:t> minimize the distance</a:t>
            </a:r>
            <a:r>
              <a:rPr lang="en-US" altLang="zh-CN" sz="1200" b="0" i="0" kern="1200" baseline="0" dirty="0">
                <a:solidFill>
                  <a:schemeClr val="tx1"/>
                </a:solidFill>
                <a:effectLst/>
                <a:latin typeface="+mn-lt"/>
                <a:ea typeface="+mn-ea"/>
                <a:cs typeface="+mn-cs"/>
              </a:rPr>
              <a:t> between local proximity and 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approximated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one.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achieve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KL-divergence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applied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minimize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difference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between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two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distributions.</a:t>
            </a:r>
            <a:r>
              <a:rPr lang="zh-CN" altLang="en-US" sz="1200" b="0" i="0" kern="1200" baseline="0" dirty="0">
                <a:solidFill>
                  <a:schemeClr val="tx1"/>
                </a:solidFill>
                <a:effectLst/>
                <a:latin typeface="+mn-lt"/>
                <a:ea typeface="+mn-ea"/>
                <a:cs typeface="+mn-cs"/>
              </a:rPr>
              <a:t> </a:t>
            </a:r>
            <a:endParaRPr lang="en-SG" altLang="zh-CN"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doing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make two vertices that are strongly connected in bipartite network also close with each other in the embedding space.</a:t>
            </a:r>
            <a:endParaRPr lang="zh-CN" altLang="en-US"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6</a:t>
            </a:fld>
            <a:endParaRPr lang="zh-CN" altLang="en-US"/>
          </a:p>
        </p:txBody>
      </p:sp>
    </p:spTree>
    <p:extLst>
      <p:ext uri="{BB962C8B-B14F-4D97-AF65-F5344CB8AC3E}">
        <p14:creationId xmlns:p14="http://schemas.microsoft.com/office/powerpoint/2010/main" val="199573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135000" marR="0" lvl="0" indent="0" algn="l" defTabSz="914400" rtl="0" eaLnBrk="1" fontAlgn="auto" latinLnBrk="0" hangingPunct="1">
              <a:lnSpc>
                <a:spcPct val="100000"/>
              </a:lnSpc>
              <a:spcBef>
                <a:spcPts val="0"/>
              </a:spcBef>
              <a:spcAft>
                <a:spcPts val="0"/>
              </a:spcAft>
              <a:buClr>
                <a:srgbClr val="002060"/>
              </a:buClr>
              <a:buSzPct val="100000"/>
              <a:buFont typeface="Wingdings" panose="05000000000000000000" pitchFamily="2" charset="2"/>
              <a:buNone/>
              <a:tabLst/>
              <a:defRPr/>
            </a:pPr>
            <a:r>
              <a:rPr lang="en-US" altLang="zh-CN" sz="1200" b="0" spc="-4" dirty="0">
                <a:solidFill>
                  <a:srgbClr val="0070C0"/>
                </a:solidFill>
                <a:latin typeface="Arial"/>
                <a:cs typeface="Arial"/>
              </a:rPr>
              <a:t>To capture the implicit relation, 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convert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bipartite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network</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two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homogeneous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networks,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which</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consist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of</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vertices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of</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same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type.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edge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weight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defined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based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weights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of</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shared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neighbors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of</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two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vertices.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Through</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this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way,</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second-order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transitive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relation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between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two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vertices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captured.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consider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how</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perform</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random</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walks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two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homogeneous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networks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capture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higher-order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implicit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relations.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develop</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self-adaptive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biased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random</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walker,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idea</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twofold: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1)</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control</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baseline="0" dirty="0">
                <a:solidFill>
                  <a:srgbClr val="0070C0"/>
                </a:solidFill>
                <a:latin typeface="Arial"/>
                <a:cs typeface="Arial"/>
              </a:rPr>
              <a:t>#</a:t>
            </a:r>
            <a:r>
              <a:rPr lang="zh-CN" altLang="en-US" sz="1200" b="0" spc="-4" baseline="0" dirty="0">
                <a:solidFill>
                  <a:srgbClr val="0070C0"/>
                </a:solidFill>
                <a:latin typeface="Arial"/>
                <a:cs typeface="Arial"/>
              </a:rPr>
              <a:t> </a:t>
            </a:r>
            <a:r>
              <a:rPr lang="en-US" altLang="zh-CN" sz="1200" b="0" spc="-4" baseline="0" dirty="0">
                <a:solidFill>
                  <a:srgbClr val="0070C0"/>
                </a:solidFill>
                <a:latin typeface="Arial"/>
                <a:cs typeface="Arial"/>
              </a:rPr>
              <a:t>of </a:t>
            </a:r>
            <a:r>
              <a:rPr lang="en-US" altLang="zh-CN" sz="1200" b="0" i="0" u="none" strike="noStrike" kern="1200" baseline="0" dirty="0">
                <a:solidFill>
                  <a:schemeClr val="tx1"/>
                </a:solidFill>
                <a:latin typeface="+mn-lt"/>
                <a:ea typeface="+mn-ea"/>
                <a:cs typeface="+mn-cs"/>
              </a:rPr>
              <a:t>walks starting from each vertex to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depend on its importance, as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measured by its centrality. 2)</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control</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length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vertex</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sequences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stop</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probability.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Details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of</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walker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can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found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 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paper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didn’t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show</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here.</a:t>
            </a:r>
            <a:r>
              <a:rPr lang="zh-CN" altLang="en-US" sz="1200" b="0" i="0" u="none" strike="noStrike" kern="1200" baseline="0" dirty="0">
                <a:solidFill>
                  <a:schemeClr val="tx1"/>
                </a:solidFill>
                <a:latin typeface="+mn-lt"/>
                <a:ea typeface="+mn-ea"/>
                <a:cs typeface="+mn-cs"/>
              </a:rPr>
              <a:t>  </a:t>
            </a:r>
            <a:endParaRPr lang="en-US" altLang="zh-CN" sz="1200" b="0" i="0" u="none" strike="noStrike" kern="1200" baseline="0" dirty="0">
              <a:solidFill>
                <a:schemeClr val="tx1"/>
              </a:solidFill>
              <a:latin typeface="+mn-lt"/>
              <a:ea typeface="+mn-ea"/>
              <a:cs typeface="+mn-cs"/>
            </a:endParaRPr>
          </a:p>
          <a:p>
            <a:pPr marL="135000" marR="0" lvl="0" indent="0" algn="l" defTabSz="914400" rtl="0" eaLnBrk="1" fontAlgn="auto" latinLnBrk="0" hangingPunct="1">
              <a:lnSpc>
                <a:spcPct val="100000"/>
              </a:lnSpc>
              <a:spcBef>
                <a:spcPts val="0"/>
              </a:spcBef>
              <a:spcAft>
                <a:spcPts val="0"/>
              </a:spcAft>
              <a:buClr>
                <a:srgbClr val="002060"/>
              </a:buClr>
              <a:buSzPct val="100000"/>
              <a:buFont typeface="Wingdings" panose="05000000000000000000" pitchFamily="2" charset="2"/>
              <a:buNone/>
              <a:tabLst/>
              <a:defRPr/>
            </a:pPr>
            <a:r>
              <a:rPr lang="en-US" altLang="zh-CN" sz="1200" b="0" spc="-4" dirty="0">
                <a:solidFill>
                  <a:srgbClr val="0070C0"/>
                </a:solidFill>
                <a:latin typeface="Arial"/>
                <a:cs typeface="Arial"/>
              </a:rPr>
              <a:t>Each</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walk</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gets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vertex</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sequence,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and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run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walker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many</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times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get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corpus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of</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vertex</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sequences.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Finally,</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optimize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pointwise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loss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function,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same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as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one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used</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word2vec</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the</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vertex</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corpus,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learn</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vertex</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embeddings.</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Next,</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I</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will</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show</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how</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to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do</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parameter</a:t>
            </a:r>
            <a:r>
              <a:rPr lang="zh-CN" altLang="en-US" sz="1200" b="0" spc="-4" dirty="0">
                <a:solidFill>
                  <a:srgbClr val="0070C0"/>
                </a:solidFill>
                <a:latin typeface="Arial"/>
                <a:cs typeface="Arial"/>
              </a:rPr>
              <a:t> </a:t>
            </a:r>
            <a:r>
              <a:rPr lang="en-US" altLang="zh-CN" sz="1200" b="0" spc="-4" dirty="0">
                <a:solidFill>
                  <a:srgbClr val="0070C0"/>
                </a:solidFill>
                <a:latin typeface="Arial"/>
                <a:cs typeface="Arial"/>
              </a:rPr>
              <a:t>optimization.</a:t>
            </a:r>
            <a:r>
              <a:rPr lang="zh-CN" altLang="en-US" sz="1200" b="0" spc="-4" dirty="0">
                <a:solidFill>
                  <a:srgbClr val="0070C0"/>
                </a:solidFill>
                <a:latin typeface="Arial"/>
                <a:cs typeface="Arial"/>
              </a:rPr>
              <a:t> </a:t>
            </a:r>
            <a:endParaRPr lang="en-SG" altLang="zh-CN" sz="1200" b="0" spc="-4" dirty="0">
              <a:solidFill>
                <a:srgbClr val="0070C0"/>
              </a:solidFill>
              <a:latin typeface="Arial"/>
              <a:cs typeface="Arial"/>
            </a:endParaRPr>
          </a:p>
          <a:p>
            <a:pPr marL="135000" marR="0" lvl="0" indent="0" algn="l" defTabSz="914400" rtl="0" eaLnBrk="1" fontAlgn="auto" latinLnBrk="0" hangingPunct="1">
              <a:lnSpc>
                <a:spcPct val="100000"/>
              </a:lnSpc>
              <a:spcBef>
                <a:spcPts val="0"/>
              </a:spcBef>
              <a:spcAft>
                <a:spcPts val="0"/>
              </a:spcAft>
              <a:buClr>
                <a:srgbClr val="002060"/>
              </a:buClr>
              <a:buSzPct val="100000"/>
              <a:buFont typeface="Wingdings" panose="05000000000000000000" pitchFamily="2" charset="2"/>
              <a:buNone/>
              <a:tabLst/>
              <a:defRPr/>
            </a:pPr>
            <a:endParaRPr lang="en-US" altLang="zh-CN" sz="1200" b="1" spc="-4" dirty="0">
              <a:solidFill>
                <a:srgbClr val="0070C0"/>
              </a:solidFill>
              <a:latin typeface="Arial"/>
              <a:cs typeface="Arial"/>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7</a:t>
            </a:fld>
            <a:endParaRPr lang="zh-CN" altLang="en-US"/>
          </a:p>
        </p:txBody>
      </p:sp>
    </p:spTree>
    <p:extLst>
      <p:ext uri="{BB962C8B-B14F-4D97-AF65-F5344CB8AC3E}">
        <p14:creationId xmlns:p14="http://schemas.microsoft.com/office/powerpoint/2010/main" val="4145361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r>
              <a:rPr lang="en-US" altLang="zh-CN" sz="1200" b="0" i="0" kern="1200" dirty="0">
                <a:solidFill>
                  <a:schemeClr val="tx1"/>
                </a:solidFill>
                <a:effectLst/>
                <a:latin typeface="+mn-lt"/>
                <a:ea typeface="+mn-ea"/>
                <a:cs typeface="+mn-cs"/>
              </a:rPr>
              <a:t>To capturing the high-order correlations,</a:t>
            </a:r>
            <a:r>
              <a:rPr lang="en-US" altLang="zh-CN" sz="1200" b="0" i="0" u="none" strike="noStrike" kern="1200" baseline="0" dirty="0">
                <a:solidFill>
                  <a:schemeClr val="tx1"/>
                </a:solidFill>
                <a:latin typeface="+mn-lt"/>
                <a:ea typeface="+mn-ea"/>
                <a:cs typeface="+mn-cs"/>
              </a:rPr>
              <a:t> we can therefore preserve the implicit relations via maximizing the probability of observing all contexts of each center vertex in U or V, which can be formulized in equations B and C.</a:t>
            </a:r>
            <a:r>
              <a:rPr lang="en-US" altLang="zh-CN" sz="1200" b="0" i="0" kern="1200" baseline="0" dirty="0">
                <a:solidFill>
                  <a:schemeClr val="tx1"/>
                </a:solidFill>
                <a:effectLst/>
                <a:latin typeface="+mn-lt"/>
                <a:ea typeface="+mn-ea"/>
                <a:cs typeface="+mn-cs"/>
              </a:rPr>
              <a:t> </a:t>
            </a:r>
          </a:p>
          <a:p>
            <a:r>
              <a:rPr lang="en-US" altLang="zh-CN" sz="1200" b="0" i="0" kern="1200" baseline="0" dirty="0">
                <a:solidFill>
                  <a:schemeClr val="tx1"/>
                </a:solidFill>
                <a:effectLst/>
                <a:latin typeface="+mn-lt"/>
                <a:ea typeface="+mn-ea"/>
                <a:cs typeface="+mn-cs"/>
              </a:rPr>
              <a:t>Note that the high-order proximity assumes that vertices 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are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easily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reachable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from each other are similar.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other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words,</a:t>
            </a:r>
            <a:r>
              <a:rPr lang="zh-CN" altLang="en-US" sz="1200" b="0" i="0" kern="1200" baseline="0" dirty="0">
                <a:solidFill>
                  <a:schemeClr val="tx1"/>
                </a:solidFill>
                <a:effectLst/>
                <a:latin typeface="+mn-lt"/>
                <a:ea typeface="+mn-ea"/>
                <a:cs typeface="+mn-cs"/>
              </a:rPr>
              <a:t> </a:t>
            </a:r>
            <a:r>
              <a:rPr lang="en-US" altLang="zh-CN" spc="-4" dirty="0">
                <a:solidFill>
                  <a:srgbClr val="0070C0"/>
                </a:solidFill>
                <a:latin typeface="Arial"/>
                <a:cs typeface="Arial"/>
              </a:rPr>
              <a:t>vertices </a:t>
            </a:r>
            <a:r>
              <a:rPr lang="en-US" altLang="zh-CN" b="1" spc="-4" dirty="0">
                <a:solidFill>
                  <a:srgbClr val="002060"/>
                </a:solidFill>
                <a:latin typeface="Arial"/>
                <a:cs typeface="Arial"/>
              </a:rPr>
              <a:t>frequently co-occurred</a:t>
            </a:r>
            <a:r>
              <a:rPr lang="en-US" altLang="zh-CN" b="1" spc="-4" dirty="0">
                <a:solidFill>
                  <a:srgbClr val="0070C0"/>
                </a:solidFill>
                <a:latin typeface="Arial"/>
                <a:cs typeface="Arial"/>
              </a:rPr>
              <a:t> </a:t>
            </a:r>
            <a:r>
              <a:rPr lang="en-US" altLang="zh-CN" spc="-4" dirty="0">
                <a:solidFill>
                  <a:srgbClr val="0070C0"/>
                </a:solidFill>
                <a:latin typeface="Arial"/>
                <a:cs typeface="Arial"/>
              </a:rPr>
              <a:t>in the same context of a sequence should be embedded</a:t>
            </a:r>
            <a:r>
              <a:rPr lang="en-US" altLang="zh-CN" spc="-4" baseline="0" dirty="0">
                <a:solidFill>
                  <a:srgbClr val="0070C0"/>
                </a:solidFill>
                <a:latin typeface="Arial"/>
                <a:cs typeface="Arial"/>
              </a:rPr>
              <a:t> close</a:t>
            </a:r>
            <a:r>
              <a:rPr lang="zh-CN" altLang="en-US" spc="-4" baseline="0" dirty="0">
                <a:solidFill>
                  <a:srgbClr val="0070C0"/>
                </a:solidFill>
                <a:latin typeface="Arial"/>
                <a:cs typeface="Arial"/>
              </a:rPr>
              <a:t> </a:t>
            </a:r>
            <a:r>
              <a:rPr lang="en-US" altLang="zh-CN" spc="-4" baseline="0" dirty="0">
                <a:solidFill>
                  <a:srgbClr val="0070C0"/>
                </a:solidFill>
                <a:latin typeface="Arial"/>
                <a:cs typeface="Arial"/>
              </a:rPr>
              <a:t>to</a:t>
            </a:r>
            <a:r>
              <a:rPr lang="zh-CN" altLang="en-US" spc="-4" baseline="0" dirty="0">
                <a:solidFill>
                  <a:srgbClr val="0070C0"/>
                </a:solidFill>
                <a:latin typeface="Arial"/>
                <a:cs typeface="Arial"/>
              </a:rPr>
              <a:t> </a:t>
            </a:r>
            <a:r>
              <a:rPr lang="en-US" altLang="zh-CN" spc="-4" baseline="0" dirty="0">
                <a:solidFill>
                  <a:srgbClr val="0070C0"/>
                </a:solidFill>
                <a:latin typeface="Arial"/>
                <a:cs typeface="Arial"/>
              </a:rPr>
              <a:t>each</a:t>
            </a:r>
            <a:r>
              <a:rPr lang="zh-CN" altLang="en-US" spc="-4" baseline="0" dirty="0">
                <a:solidFill>
                  <a:srgbClr val="0070C0"/>
                </a:solidFill>
                <a:latin typeface="Arial"/>
                <a:cs typeface="Arial"/>
              </a:rPr>
              <a:t> </a:t>
            </a:r>
            <a:r>
              <a:rPr lang="en-US" altLang="zh-CN" spc="-4" baseline="0" dirty="0">
                <a:solidFill>
                  <a:srgbClr val="0070C0"/>
                </a:solidFill>
                <a:latin typeface="Arial"/>
                <a:cs typeface="Arial"/>
              </a:rPr>
              <a:t>other</a:t>
            </a:r>
            <a:r>
              <a:rPr lang="en-US" altLang="zh-CN" spc="-4" dirty="0">
                <a:solidFill>
                  <a:srgbClr val="002060"/>
                </a:solidFill>
                <a:latin typeface="Arial"/>
                <a:cs typeface="Arial"/>
              </a:rPr>
              <a:t>. </a:t>
            </a:r>
            <a:r>
              <a:rPr lang="en-US" altLang="zh-CN" sz="1200" b="0" i="0" kern="1200" dirty="0">
                <a:solidFill>
                  <a:schemeClr val="tx1"/>
                </a:solidFill>
                <a:effectLst/>
                <a:latin typeface="+mn-lt"/>
                <a:ea typeface="+mn-ea"/>
                <a:cs typeface="+mn-cs"/>
              </a:rPr>
              <a:t>Here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P(u_c|u_i)</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denotes how likely </a:t>
            </a:r>
            <a:r>
              <a:rPr lang="en-US" altLang="zh-CN" sz="1200" b="0" i="0" kern="1200" dirty="0" err="1">
                <a:solidFill>
                  <a:schemeClr val="tx1"/>
                </a:solidFill>
                <a:effectLst/>
                <a:latin typeface="+mn-lt"/>
                <a:ea typeface="+mn-ea"/>
                <a:cs typeface="+mn-cs"/>
              </a:rPr>
              <a:t>u_c</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 observed in the contexts of </a:t>
            </a:r>
            <a:r>
              <a:rPr lang="en-US" altLang="zh-CN" sz="1200" b="0" i="0" kern="1200" dirty="0" err="1">
                <a:solidFill>
                  <a:schemeClr val="tx1"/>
                </a:solidFill>
                <a:effectLst/>
                <a:latin typeface="+mn-lt"/>
                <a:ea typeface="+mn-ea"/>
                <a:cs typeface="+mn-cs"/>
              </a:rPr>
              <a:t>u_i</a:t>
            </a:r>
            <a:r>
              <a:rPr lang="en-US" altLang="zh-CN" sz="1200" b="0" i="0" kern="1200" baseline="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However, directly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optimizing the objective</a:t>
            </a:r>
            <a:r>
              <a:rPr lang="en-US" altLang="zh-CN" sz="1200" b="0" i="0" kern="1200" baseline="0" dirty="0">
                <a:solidFill>
                  <a:schemeClr val="tx1"/>
                </a:solidFill>
                <a:effectLst/>
                <a:latin typeface="+mn-lt"/>
                <a:ea typeface="+mn-ea"/>
                <a:cs typeface="+mn-cs"/>
              </a:rPr>
              <a:t> functions</a:t>
            </a:r>
            <a:r>
              <a:rPr lang="en-US" altLang="zh-CN" sz="1200" b="0" i="0" kern="1200" dirty="0">
                <a:solidFill>
                  <a:schemeClr val="tx1"/>
                </a:solidFill>
                <a:effectLst/>
                <a:latin typeface="+mn-lt"/>
                <a:ea typeface="+mn-ea"/>
                <a:cs typeface="+mn-cs"/>
              </a:rPr>
              <a:t> is non-trivial,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since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evaluating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function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needs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traverse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over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vertices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which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time-consuming.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handle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doing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negative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sampling,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common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previous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work.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novelty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here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apply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Locality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Sensitive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Hashing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take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network</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structure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account.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First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LSH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applied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put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vertices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different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buckets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vertices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same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bucket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a:t>
            </a:r>
            <a:r>
              <a:rPr lang="zh-CN" altLang="en-US" sz="1200" b="0" i="0" kern="1200" dirty="0">
                <a:solidFill>
                  <a:schemeClr val="tx1"/>
                </a:solidFill>
                <a:effectLst/>
                <a:latin typeface="+mn-lt"/>
                <a:ea typeface="+mn-ea"/>
                <a:cs typeface="+mn-cs"/>
              </a:rPr>
              <a:t> </a:t>
            </a:r>
            <a:r>
              <a:rPr lang="en-SG" dirty="0"/>
              <a:t>topological</a:t>
            </a:r>
            <a:r>
              <a:rPr lang="en-US" altLang="zh-CN" dirty="0" err="1"/>
              <a:t>ly</a:t>
            </a:r>
            <a:r>
              <a:rPr lang="zh-CN" altLang="en-US" dirty="0"/>
              <a:t> </a:t>
            </a:r>
            <a:r>
              <a:rPr lang="en-US" altLang="zh-CN" dirty="0"/>
              <a:t>similar.</a:t>
            </a:r>
            <a:r>
              <a:rPr lang="zh-CN" altLang="en-US" dirty="0"/>
              <a:t> </a:t>
            </a:r>
            <a:r>
              <a:rPr lang="en-US" altLang="zh-CN" dirty="0"/>
              <a:t>Then,</a:t>
            </a:r>
            <a:r>
              <a:rPr lang="zh-CN" altLang="en-US" dirty="0"/>
              <a:t> </a:t>
            </a:r>
            <a:r>
              <a:rPr lang="en-US" altLang="zh-CN" dirty="0"/>
              <a:t>given</a:t>
            </a:r>
            <a:r>
              <a:rPr lang="zh-CN" altLang="en-US" dirty="0"/>
              <a:t> </a:t>
            </a:r>
            <a:r>
              <a:rPr lang="en-US" altLang="zh-CN" dirty="0"/>
              <a:t>a</a:t>
            </a:r>
            <a:r>
              <a:rPr lang="zh-CN" altLang="en-US" dirty="0"/>
              <a:t> </a:t>
            </a:r>
            <a:r>
              <a:rPr lang="en-US" altLang="zh-CN" dirty="0"/>
              <a:t>centered</a:t>
            </a:r>
            <a:r>
              <a:rPr lang="zh-CN" altLang="en-US" dirty="0"/>
              <a:t> </a:t>
            </a:r>
            <a:r>
              <a:rPr lang="en-US" altLang="zh-CN" dirty="0"/>
              <a:t>vertex,</a:t>
            </a:r>
            <a:r>
              <a:rPr lang="zh-CN" altLang="en-US" dirty="0"/>
              <a:t> </a:t>
            </a:r>
            <a:r>
              <a:rPr lang="en-US" altLang="zh-CN" dirty="0"/>
              <a:t>we</a:t>
            </a:r>
            <a:r>
              <a:rPr lang="zh-CN" altLang="en-US" dirty="0"/>
              <a:t> </a:t>
            </a:r>
            <a:r>
              <a:rPr lang="en-US" altLang="zh-CN" dirty="0"/>
              <a:t>sample</a:t>
            </a:r>
            <a:r>
              <a:rPr lang="zh-CN" altLang="en-US" dirty="0"/>
              <a:t> </a:t>
            </a:r>
            <a:r>
              <a:rPr lang="en-US" altLang="zh-CN" dirty="0"/>
              <a:t>negatives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buckets</a:t>
            </a:r>
            <a:r>
              <a:rPr lang="zh-CN" altLang="en-US" dirty="0"/>
              <a:t> </a:t>
            </a:r>
            <a:r>
              <a:rPr lang="en-US" altLang="zh-CN" dirty="0"/>
              <a:t>to</a:t>
            </a:r>
            <a:r>
              <a:rPr lang="zh-CN" altLang="en-US" dirty="0"/>
              <a:t> </a:t>
            </a:r>
            <a:r>
              <a:rPr lang="en-US" altLang="zh-CN" dirty="0"/>
              <a:t>ensure</a:t>
            </a:r>
            <a:r>
              <a:rPr lang="zh-CN" altLang="en-US" dirty="0"/>
              <a:t> </a:t>
            </a:r>
            <a:r>
              <a:rPr lang="en-US" altLang="zh-CN" dirty="0"/>
              <a:t>the</a:t>
            </a:r>
            <a:r>
              <a:rPr lang="zh-CN" altLang="en-US" dirty="0"/>
              <a:t> </a:t>
            </a:r>
            <a:r>
              <a:rPr lang="en-US" altLang="zh-CN" dirty="0"/>
              <a:t>diversity</a:t>
            </a:r>
            <a:r>
              <a:rPr lang="zh-CN" altLang="en-US" dirty="0"/>
              <a:t> </a:t>
            </a:r>
            <a:r>
              <a:rPr lang="en-US" altLang="zh-CN" dirty="0"/>
              <a:t>of</a:t>
            </a:r>
            <a:r>
              <a:rPr lang="zh-CN" altLang="en-US" dirty="0"/>
              <a:t> </a:t>
            </a:r>
            <a:r>
              <a:rPr lang="en-US" altLang="zh-CN" dirty="0"/>
              <a:t>negative</a:t>
            </a:r>
            <a:r>
              <a:rPr lang="zh-CN" altLang="en-US" dirty="0"/>
              <a:t> </a:t>
            </a:r>
            <a:r>
              <a:rPr lang="en-US" altLang="zh-CN" dirty="0"/>
              <a:t>samples.</a:t>
            </a:r>
            <a:r>
              <a:rPr lang="zh-CN" altLang="en-US" dirty="0"/>
              <a:t> </a:t>
            </a:r>
            <a:r>
              <a:rPr lang="en-US" altLang="zh-CN" dirty="0"/>
              <a:t>More</a:t>
            </a:r>
            <a:r>
              <a:rPr lang="zh-CN" altLang="en-US" dirty="0"/>
              <a:t> </a:t>
            </a:r>
            <a:r>
              <a:rPr lang="en-US" altLang="zh-CN" dirty="0"/>
              <a:t>details</a:t>
            </a:r>
            <a:r>
              <a:rPr lang="zh-CN" altLang="en-US" dirty="0"/>
              <a:t> </a:t>
            </a:r>
            <a:r>
              <a:rPr lang="en-US" altLang="zh-CN" dirty="0"/>
              <a:t>on</a:t>
            </a:r>
            <a:r>
              <a:rPr lang="zh-CN" altLang="en-US" dirty="0"/>
              <a:t> </a:t>
            </a:r>
            <a:r>
              <a:rPr lang="en-US" altLang="zh-CN" dirty="0"/>
              <a:t>using</a:t>
            </a:r>
            <a:r>
              <a:rPr lang="zh-CN" altLang="en-US" dirty="0"/>
              <a:t> </a:t>
            </a:r>
            <a:r>
              <a:rPr lang="en-US" altLang="zh-CN" dirty="0"/>
              <a:t>LSH</a:t>
            </a:r>
            <a:r>
              <a:rPr lang="zh-CN" altLang="en-US" dirty="0"/>
              <a:t> </a:t>
            </a:r>
            <a:r>
              <a:rPr lang="en-US" altLang="zh-CN" dirty="0"/>
              <a:t>can</a:t>
            </a:r>
            <a:r>
              <a:rPr lang="zh-CN" altLang="en-US" dirty="0"/>
              <a:t> </a:t>
            </a:r>
            <a:r>
              <a:rPr lang="en-US" altLang="zh-CN" dirty="0"/>
              <a:t>be</a:t>
            </a:r>
            <a:r>
              <a:rPr lang="zh-CN" altLang="en-US" dirty="0"/>
              <a:t> </a:t>
            </a:r>
            <a:r>
              <a:rPr lang="en-US" altLang="zh-CN" dirty="0"/>
              <a:t>found</a:t>
            </a:r>
            <a:r>
              <a:rPr lang="zh-CN" altLang="en-US" dirty="0"/>
              <a:t> </a:t>
            </a:r>
            <a:r>
              <a:rPr lang="en-US" altLang="zh-CN" dirty="0"/>
              <a:t>in</a:t>
            </a:r>
            <a:r>
              <a:rPr lang="zh-CN" altLang="en-US" dirty="0"/>
              <a:t> </a:t>
            </a:r>
            <a:r>
              <a:rPr lang="en-US" altLang="zh-CN" dirty="0"/>
              <a:t>the</a:t>
            </a:r>
            <a:r>
              <a:rPr lang="zh-CN" altLang="en-US" dirty="0"/>
              <a:t> </a:t>
            </a:r>
            <a:r>
              <a:rPr lang="en-US" altLang="zh-CN" dirty="0"/>
              <a:t>paper.</a:t>
            </a:r>
            <a:r>
              <a:rPr lang="zh-CN" altLang="en-US" dirty="0"/>
              <a:t> </a:t>
            </a:r>
            <a:endParaRPr lang="en-US" altLang="zh-CN" dirty="0"/>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8</a:t>
            </a:fld>
            <a:endParaRPr lang="zh-CN" altLang="en-US"/>
          </a:p>
        </p:txBody>
      </p:sp>
    </p:spTree>
    <p:extLst>
      <p:ext uri="{BB962C8B-B14F-4D97-AF65-F5344CB8AC3E}">
        <p14:creationId xmlns:p14="http://schemas.microsoft.com/office/powerpoint/2010/main" val="107824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r>
              <a:rPr lang="en-US" altLang="zh-CN" sz="1200" b="0" i="0" u="none" strike="noStrike" kern="1200" baseline="0" dirty="0">
                <a:solidFill>
                  <a:schemeClr val="tx1"/>
                </a:solidFill>
                <a:latin typeface="+mn-lt"/>
                <a:ea typeface="+mn-ea"/>
                <a:cs typeface="+mn-cs"/>
              </a:rPr>
              <a:t>Lastly,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joint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optimization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performed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to</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preserve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both</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explicit and implicit relations simultaneously.</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Here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O2</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O3</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denote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objective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for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implicit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and</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O1</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denotes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loss</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on</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explicit</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relations.</a:t>
            </a:r>
            <a:r>
              <a:rPr lang="zh-CN" altLang="en-US" sz="1200" b="0" i="0" u="none" strike="noStrike" kern="1200" baseline="0" dirty="0">
                <a:solidFill>
                  <a:schemeClr val="tx1"/>
                </a:solidFill>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Note that the three components</a:t>
            </a:r>
            <a:r>
              <a:rPr lang="en-US" altLang="zh-CN" sz="1200" b="0" i="0" kern="1200" baseline="0" dirty="0">
                <a:solidFill>
                  <a:schemeClr val="tx1"/>
                </a:solidFill>
                <a:effectLst/>
                <a:latin typeface="+mn-lt"/>
                <a:ea typeface="+mn-ea"/>
                <a:cs typeface="+mn-cs"/>
              </a:rPr>
              <a:t> 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objective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function </a:t>
            </a:r>
            <a:r>
              <a:rPr lang="en-US" altLang="zh-CN" sz="1200" b="0" i="0" kern="1200" dirty="0">
                <a:solidFill>
                  <a:schemeClr val="tx1"/>
                </a:solidFill>
                <a:effectLst/>
                <a:latin typeface="+mn-lt"/>
                <a:ea typeface="+mn-ea"/>
                <a:cs typeface="+mn-cs"/>
              </a:rPr>
              <a:t>have different definitions on a training instance. </a:t>
            </a:r>
          </a:p>
          <a:p>
            <a:r>
              <a:rPr lang="en-US" altLang="zh-CN" sz="1200" b="0" i="0" kern="1200" dirty="0">
                <a:solidFill>
                  <a:schemeClr val="tx1"/>
                </a:solidFill>
                <a:effectLst/>
                <a:latin typeface="+mn-lt"/>
                <a:ea typeface="+mn-ea"/>
                <a:cs typeface="+mn-cs"/>
              </a:rPr>
              <a:t>To handle this issue, we propose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new</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training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procedure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based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SGD.</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First,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sample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edge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(u_i,</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v_j),</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optimize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vectors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minimizing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last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component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O1.</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r>
              <a:rPr lang="en-US" altLang="zh-CN" dirty="0"/>
              <a:t>Then,</a:t>
            </a:r>
            <a:r>
              <a:rPr lang="zh-CN" altLang="en-US" dirty="0"/>
              <a:t> </a:t>
            </a:r>
            <a:r>
              <a:rPr lang="en-US" altLang="zh-CN" dirty="0"/>
              <a:t>for</a:t>
            </a:r>
            <a:r>
              <a:rPr lang="zh-CN" altLang="en-US" dirty="0"/>
              <a:t> </a:t>
            </a:r>
            <a:r>
              <a:rPr lang="en-US" altLang="zh-CN" dirty="0"/>
              <a:t>implicit</a:t>
            </a:r>
            <a:r>
              <a:rPr lang="zh-CN" altLang="en-US" dirty="0"/>
              <a:t> </a:t>
            </a:r>
            <a:r>
              <a:rPr lang="en-US" altLang="zh-CN" dirty="0"/>
              <a:t>relations,</a:t>
            </a:r>
            <a:r>
              <a:rPr lang="zh-CN" altLang="en-US" dirty="0"/>
              <a:t> </a:t>
            </a:r>
            <a:r>
              <a:rPr lang="en-US" altLang="zh-CN" dirty="0"/>
              <a:t>we</a:t>
            </a:r>
            <a:r>
              <a:rPr lang="zh-CN" altLang="en-US" dirty="0"/>
              <a:t> </a:t>
            </a:r>
            <a:r>
              <a:rPr lang="en-US" altLang="zh-CN" dirty="0"/>
              <a:t>separately</a:t>
            </a:r>
            <a:r>
              <a:rPr lang="zh-CN" altLang="en-US" dirty="0"/>
              <a:t> </a:t>
            </a:r>
            <a:r>
              <a:rPr lang="en-US" altLang="zh-CN" sz="1200" b="0" i="0" kern="1200" dirty="0">
                <a:solidFill>
                  <a:schemeClr val="tx1"/>
                </a:solidFill>
                <a:effectLst/>
                <a:latin typeface="+mn-lt"/>
                <a:ea typeface="+mn-ea"/>
                <a:cs typeface="+mn-cs"/>
              </a:rPr>
              <a:t>treat vertices </a:t>
            </a:r>
            <a:r>
              <a:rPr lang="en-US" altLang="zh-CN" sz="1200" b="1" i="0" kern="1200" dirty="0">
                <a:solidFill>
                  <a:schemeClr val="tx1"/>
                </a:solidFill>
                <a:effectLst/>
                <a:latin typeface="+mn-lt"/>
                <a:ea typeface="+mn-ea"/>
                <a:cs typeface="+mn-cs"/>
              </a:rPr>
              <a:t>u_i</a:t>
            </a:r>
            <a:r>
              <a:rPr lang="en-US" altLang="zh-CN" sz="1200" b="0" i="0" kern="1200" dirty="0">
                <a:solidFill>
                  <a:schemeClr val="tx1"/>
                </a:solidFill>
                <a:effectLst/>
                <a:latin typeface="+mn-lt"/>
                <a:ea typeface="+mn-ea"/>
                <a:cs typeface="+mn-cs"/>
              </a:rPr>
              <a:t> and </a:t>
            </a:r>
            <a:r>
              <a:rPr lang="en-US" altLang="zh-CN" sz="1200" b="1" i="0" kern="1200" dirty="0">
                <a:solidFill>
                  <a:schemeClr val="tx1"/>
                </a:solidFill>
                <a:effectLst/>
                <a:latin typeface="+mn-lt"/>
                <a:ea typeface="+mn-ea"/>
                <a:cs typeface="+mn-cs"/>
              </a:rPr>
              <a:t>v_j</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as the center vertex,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employing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negative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sampling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on-the-fly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SGD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maximize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objective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O2</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O3,</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respectively.</a:t>
            </a:r>
            <a:r>
              <a:rPr lang="zh-CN" altLang="en-US" sz="1200" b="0" i="0" kern="1200" dirty="0">
                <a:solidFill>
                  <a:schemeClr val="tx1"/>
                </a:solidFill>
                <a:effectLst/>
                <a:latin typeface="+mn-lt"/>
                <a:ea typeface="+mn-ea"/>
                <a:cs typeface="+mn-cs"/>
              </a:rPr>
              <a:t> </a:t>
            </a:r>
            <a:endParaRPr lang="en-SG"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Through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way,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unify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both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explicit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implicit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modeling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learning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vertex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embeddings.</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9</a:t>
            </a:fld>
            <a:endParaRPr lang="zh-CN" altLang="en-US"/>
          </a:p>
        </p:txBody>
      </p:sp>
    </p:spTree>
    <p:extLst>
      <p:ext uri="{BB962C8B-B14F-4D97-AF65-F5344CB8AC3E}">
        <p14:creationId xmlns:p14="http://schemas.microsoft.com/office/powerpoint/2010/main" val="3810456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fontScale="92500" lnSpcReduction="20000"/>
          </a:bodyPr>
          <a:lstStyle/>
          <a:p>
            <a:pPr marL="20700" lvl="0" indent="0">
              <a:lnSpc>
                <a:spcPct val="150000"/>
              </a:lnSpc>
              <a:buClr>
                <a:srgbClr val="002060"/>
              </a:buClr>
              <a:buSzPct val="100000"/>
              <a:buFont typeface="Wingdings" panose="05000000000000000000" pitchFamily="2" charset="2"/>
              <a:buNone/>
            </a:pPr>
            <a:r>
              <a:rPr lang="en-US" altLang="zh-CN" sz="1200" b="0" dirty="0">
                <a:solidFill>
                  <a:srgbClr val="002060"/>
                </a:solidFill>
                <a:latin typeface="Arial" panose="020B0604020202020204" pitchFamily="34" charset="0"/>
                <a:cs typeface="Arial" panose="020B0604020202020204" pitchFamily="34" charset="0"/>
              </a:rPr>
              <a:t>We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perform</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empirical</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evaluation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on</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two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tasks,</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link</a:t>
            </a:r>
            <a:r>
              <a:rPr lang="en-US" altLang="zh-CN" sz="1200" b="0" baseline="0" dirty="0">
                <a:solidFill>
                  <a:srgbClr val="002060"/>
                </a:solidFill>
                <a:latin typeface="Arial" panose="020B0604020202020204" pitchFamily="34" charset="0"/>
                <a:cs typeface="Arial" panose="020B0604020202020204" pitchFamily="34" charset="0"/>
              </a:rPr>
              <a:t> prediction and recommendation,</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one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is</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classification</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and</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one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is</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ranking. For</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each</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task,</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we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use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different</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datasets</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and</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the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statistics</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are</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shown</a:t>
            </a:r>
            <a:r>
              <a:rPr lang="zh-CN" altLang="en-US" sz="1200" b="0" baseline="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here.</a:t>
            </a:r>
            <a:r>
              <a:rPr lang="zh-CN" altLang="en-US" sz="1200" b="0" baseline="0" dirty="0">
                <a:solidFill>
                  <a:srgbClr val="002060"/>
                </a:solidFill>
                <a:latin typeface="Arial" panose="020B0604020202020204" pitchFamily="34" charset="0"/>
                <a:cs typeface="Arial" panose="020B0604020202020204" pitchFamily="34" charset="0"/>
              </a:rPr>
              <a:t> </a:t>
            </a:r>
            <a:endParaRPr lang="en-US" altLang="zh-CN" sz="1200" b="0" dirty="0">
              <a:solidFill>
                <a:srgbClr val="002060"/>
              </a:solidFill>
              <a:latin typeface="Arial" panose="020B0604020202020204" pitchFamily="34" charset="0"/>
              <a:cs typeface="Arial" panose="020B0604020202020204" pitchFamily="34" charset="0"/>
            </a:endParaRPr>
          </a:p>
          <a:p>
            <a:pPr marL="20700" lvl="0" indent="0">
              <a:lnSpc>
                <a:spcPct val="150000"/>
              </a:lnSpc>
              <a:buClr>
                <a:srgbClr val="002060"/>
              </a:buClr>
              <a:buSzPct val="100000"/>
              <a:buFont typeface="Wingdings" panose="05000000000000000000" pitchFamily="2" charset="2"/>
              <a:buNone/>
            </a:pPr>
            <a:r>
              <a:rPr lang="en-US" altLang="zh-CN" sz="1200" b="0" dirty="0">
                <a:solidFill>
                  <a:srgbClr val="002060"/>
                </a:solidFill>
                <a:latin typeface="Arial" panose="020B0604020202020204" pitchFamily="34" charset="0"/>
                <a:cs typeface="Arial" panose="020B0604020202020204" pitchFamily="34" charset="0"/>
              </a:rPr>
              <a:t>We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aim</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to</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answer</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dirty="0">
                <a:solidFill>
                  <a:srgbClr val="002060"/>
                </a:solidFill>
                <a:latin typeface="Arial" panose="020B0604020202020204" pitchFamily="34" charset="0"/>
                <a:cs typeface="Arial" panose="020B0604020202020204" pitchFamily="34" charset="0"/>
              </a:rPr>
              <a:t>three</a:t>
            </a:r>
            <a:r>
              <a:rPr lang="zh-CN" altLang="en-US" sz="1200" b="0" dirty="0">
                <a:solidFill>
                  <a:srgbClr val="002060"/>
                </a:solidFill>
                <a:latin typeface="Arial" panose="020B0604020202020204" pitchFamily="34" charset="0"/>
                <a:cs typeface="Arial" panose="020B0604020202020204" pitchFamily="34" charset="0"/>
              </a:rPr>
              <a:t> </a:t>
            </a:r>
            <a:r>
              <a:rPr lang="en-US" altLang="zh-CN" sz="1200" b="0" baseline="0" dirty="0">
                <a:solidFill>
                  <a:srgbClr val="002060"/>
                </a:solidFill>
                <a:latin typeface="Arial" panose="020B0604020202020204" pitchFamily="34" charset="0"/>
                <a:cs typeface="Arial" panose="020B0604020202020204" pitchFamily="34" charset="0"/>
              </a:rPr>
              <a:t>research questions:</a:t>
            </a:r>
            <a:endParaRPr lang="en-US" altLang="zh-CN" sz="1200" b="0" dirty="0">
              <a:solidFill>
                <a:srgbClr val="002060"/>
              </a:solidFill>
              <a:latin typeface="Arial" panose="020B0604020202020204" pitchFamily="34" charset="0"/>
              <a:cs typeface="Arial" panose="020B0604020202020204" pitchFamily="34" charset="0"/>
            </a:endParaRPr>
          </a:p>
          <a:p>
            <a:pPr marL="20700" lvl="0" indent="0">
              <a:lnSpc>
                <a:spcPct val="150000"/>
              </a:lnSpc>
              <a:buClr>
                <a:srgbClr val="002060"/>
              </a:buClr>
              <a:buSzPct val="100000"/>
              <a:buFont typeface="Wingdings" panose="05000000000000000000" pitchFamily="2" charset="2"/>
              <a:buNone/>
            </a:pPr>
            <a:r>
              <a:rPr lang="en-US" altLang="zh-CN" sz="1200" b="0" dirty="0">
                <a:solidFill>
                  <a:srgbClr val="0070C0"/>
                </a:solidFill>
                <a:latin typeface="Arial" panose="020B0604020202020204" pitchFamily="34" charset="0"/>
                <a:cs typeface="Arial" panose="020B0604020202020204" pitchFamily="34" charset="0"/>
              </a:rPr>
              <a:t>How does </a:t>
            </a:r>
            <a:r>
              <a:rPr lang="en-US" altLang="zh-CN" sz="1200" b="0" dirty="0" err="1">
                <a:solidFill>
                  <a:srgbClr val="0070C0"/>
                </a:solidFill>
                <a:latin typeface="Arial" panose="020B0604020202020204" pitchFamily="34" charset="0"/>
                <a:cs typeface="Arial" panose="020B0604020202020204" pitchFamily="34" charset="0"/>
              </a:rPr>
              <a:t>BiNE</a:t>
            </a:r>
            <a:r>
              <a:rPr lang="en-US" altLang="zh-CN" sz="1200" b="0" dirty="0">
                <a:solidFill>
                  <a:srgbClr val="0070C0"/>
                </a:solidFill>
                <a:latin typeface="Arial" panose="020B0604020202020204" pitchFamily="34" charset="0"/>
                <a:cs typeface="Arial" panose="020B0604020202020204" pitchFamily="34" charset="0"/>
              </a:rPr>
              <a:t> perform compared with state-of-the-art network embedding methods?</a:t>
            </a:r>
            <a:endParaRPr lang="en-US" altLang="zh-CN" sz="800" b="0" dirty="0">
              <a:solidFill>
                <a:srgbClr val="0070C0"/>
              </a:solidFill>
              <a:latin typeface="Arial" panose="020B0604020202020204" pitchFamily="34" charset="0"/>
              <a:cs typeface="Arial" panose="020B0604020202020204" pitchFamily="34" charset="0"/>
            </a:endParaRPr>
          </a:p>
          <a:p>
            <a:pPr marL="20700" lvl="0" indent="0">
              <a:lnSpc>
                <a:spcPct val="150000"/>
              </a:lnSpc>
              <a:buClr>
                <a:srgbClr val="002060"/>
              </a:buClr>
              <a:buSzPct val="100000"/>
              <a:buFont typeface="Wingdings" panose="05000000000000000000" pitchFamily="2" charset="2"/>
              <a:buNone/>
            </a:pPr>
            <a:r>
              <a:rPr lang="en-US" altLang="zh-CN" sz="1200" b="0" dirty="0">
                <a:solidFill>
                  <a:srgbClr val="0070C0"/>
                </a:solidFill>
                <a:latin typeface="Arial" panose="020B0604020202020204" pitchFamily="34" charset="0"/>
                <a:cs typeface="Arial" panose="020B0604020202020204" pitchFamily="34" charset="0"/>
              </a:rPr>
              <a:t>Is the modeling of implicit relations helpful to learn more better embeddings?</a:t>
            </a:r>
            <a:endParaRPr lang="en-US" altLang="zh-CN" sz="800" b="0" dirty="0">
              <a:solidFill>
                <a:srgbClr val="0070C0"/>
              </a:solidFill>
              <a:latin typeface="Arial" panose="020B0604020202020204" pitchFamily="34" charset="0"/>
              <a:cs typeface="Arial" panose="020B0604020202020204" pitchFamily="34" charset="0"/>
            </a:endParaRPr>
          </a:p>
          <a:p>
            <a:pPr marL="20700" lvl="0" indent="0">
              <a:lnSpc>
                <a:spcPct val="150000"/>
              </a:lnSpc>
              <a:buClr>
                <a:srgbClr val="002060"/>
              </a:buClr>
              <a:buSzPct val="100000"/>
              <a:buFont typeface="Wingdings" panose="05000000000000000000" pitchFamily="2" charset="2"/>
              <a:buNone/>
            </a:pPr>
            <a:r>
              <a:rPr lang="en-US" altLang="zh-CN" sz="1200" b="0" dirty="0">
                <a:solidFill>
                  <a:srgbClr val="0070C0"/>
                </a:solidFill>
                <a:latin typeface="Arial" panose="020B0604020202020204" pitchFamily="34" charset="0"/>
                <a:cs typeface="Arial" panose="020B0604020202020204" pitchFamily="34" charset="0"/>
              </a:rPr>
              <a:t>How</a:t>
            </a:r>
            <a:r>
              <a:rPr lang="zh-CN" altLang="en-US" sz="1200" b="0" dirty="0">
                <a:solidFill>
                  <a:srgbClr val="0070C0"/>
                </a:solidFill>
                <a:latin typeface="Arial" panose="020B0604020202020204" pitchFamily="34" charset="0"/>
                <a:cs typeface="Arial" panose="020B0604020202020204" pitchFamily="34" charset="0"/>
              </a:rPr>
              <a:t> </a:t>
            </a:r>
            <a:r>
              <a:rPr lang="en-US" altLang="zh-CN" sz="1200" b="0" dirty="0">
                <a:solidFill>
                  <a:srgbClr val="0070C0"/>
                </a:solidFill>
                <a:latin typeface="Arial" panose="020B0604020202020204" pitchFamily="34" charset="0"/>
                <a:cs typeface="Arial" panose="020B0604020202020204" pitchFamily="34" charset="0"/>
              </a:rPr>
              <a:t>is the</a:t>
            </a:r>
            <a:r>
              <a:rPr lang="zh-CN" altLang="en-US" sz="1200" b="0" dirty="0">
                <a:solidFill>
                  <a:srgbClr val="0070C0"/>
                </a:solidFill>
                <a:latin typeface="Arial" panose="020B0604020202020204" pitchFamily="34" charset="0"/>
                <a:cs typeface="Arial" panose="020B0604020202020204" pitchFamily="34" charset="0"/>
              </a:rPr>
              <a:t> </a:t>
            </a:r>
            <a:r>
              <a:rPr lang="en-US" altLang="zh-CN" sz="1200" b="0" dirty="0">
                <a:solidFill>
                  <a:srgbClr val="0070C0"/>
                </a:solidFill>
                <a:latin typeface="Arial" panose="020B0604020202020204" pitchFamily="34" charset="0"/>
                <a:cs typeface="Arial" panose="020B0604020202020204" pitchFamily="34" charset="0"/>
              </a:rPr>
              <a:t>effect</a:t>
            </a:r>
            <a:r>
              <a:rPr lang="zh-CN" altLang="en-US" sz="1200" b="0" dirty="0">
                <a:solidFill>
                  <a:srgbClr val="0070C0"/>
                </a:solidFill>
                <a:latin typeface="Arial" panose="020B0604020202020204" pitchFamily="34" charset="0"/>
                <a:cs typeface="Arial" panose="020B0604020202020204" pitchFamily="34" charset="0"/>
              </a:rPr>
              <a:t> </a:t>
            </a:r>
            <a:r>
              <a:rPr lang="en-US" altLang="zh-CN" sz="1200" b="0" dirty="0">
                <a:solidFill>
                  <a:srgbClr val="0070C0"/>
                </a:solidFill>
                <a:latin typeface="Arial" panose="020B0604020202020204" pitchFamily="34" charset="0"/>
                <a:cs typeface="Arial" panose="020B0604020202020204" pitchFamily="34" charset="0"/>
              </a:rPr>
              <a:t>of</a:t>
            </a:r>
            <a:r>
              <a:rPr lang="zh-CN" altLang="en-US" sz="1200" b="0" dirty="0">
                <a:solidFill>
                  <a:srgbClr val="0070C0"/>
                </a:solidFill>
                <a:latin typeface="Arial" panose="020B0604020202020204" pitchFamily="34" charset="0"/>
                <a:cs typeface="Arial" panose="020B0604020202020204" pitchFamily="34" charset="0"/>
              </a:rPr>
              <a:t> </a:t>
            </a:r>
            <a:r>
              <a:rPr lang="en-US" altLang="zh-CN" sz="1200" b="0" dirty="0">
                <a:solidFill>
                  <a:srgbClr val="0070C0"/>
                </a:solidFill>
                <a:latin typeface="Arial" panose="020B0604020202020204" pitchFamily="34" charset="0"/>
                <a:cs typeface="Arial" panose="020B0604020202020204" pitchFamily="34" charset="0"/>
              </a:rPr>
              <a:t>the</a:t>
            </a:r>
            <a:r>
              <a:rPr lang="zh-CN" altLang="en-US" sz="1200" b="0" dirty="0">
                <a:solidFill>
                  <a:srgbClr val="0070C0"/>
                </a:solidFill>
                <a:latin typeface="Arial" panose="020B0604020202020204" pitchFamily="34" charset="0"/>
                <a:cs typeface="Arial" panose="020B0604020202020204" pitchFamily="34" charset="0"/>
              </a:rPr>
              <a:t> </a:t>
            </a:r>
            <a:r>
              <a:rPr lang="en-US" altLang="zh-CN" sz="1200" b="0" dirty="0">
                <a:solidFill>
                  <a:srgbClr val="0070C0"/>
                </a:solidFill>
                <a:latin typeface="Arial" panose="020B0604020202020204" pitchFamily="34" charset="0"/>
                <a:cs typeface="Arial" panose="020B0604020202020204" pitchFamily="34" charset="0"/>
              </a:rPr>
              <a:t>random walk generator?</a:t>
            </a:r>
            <a:endParaRPr lang="en-US" altLang="zh-CN" sz="800" b="0" dirty="0">
              <a:solidFill>
                <a:srgbClr val="0070C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F771BAA4-B46D-40F9-ABAC-F33DAD13BD98}" type="slidenum">
              <a:rPr lang="zh-CN" altLang="en-US" smtClean="0"/>
              <a:pPr/>
              <a:t>11</a:t>
            </a:fld>
            <a:endParaRPr lang="zh-CN" altLang="en-US"/>
          </a:p>
        </p:txBody>
      </p:sp>
    </p:spTree>
    <p:extLst>
      <p:ext uri="{BB962C8B-B14F-4D97-AF65-F5344CB8AC3E}">
        <p14:creationId xmlns:p14="http://schemas.microsoft.com/office/powerpoint/2010/main" val="1466933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5A44B8A-4D8A-449B-8885-9A4D7C8C2DC6}" type="datetime1">
              <a:rPr lang="zh-CN" altLang="en-US" smtClean="0"/>
              <a:t>2018/7/10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0ABC2E-BD57-4103-AF57-2C84AA9DA4BC}" type="slidenum">
              <a:rPr lang="zh-CN" altLang="en-US" smtClean="0"/>
              <a:t>‹#›</a:t>
            </a:fld>
            <a:endParaRPr lang="zh-CN" altLang="en-US"/>
          </a:p>
        </p:txBody>
      </p:sp>
    </p:spTree>
    <p:extLst>
      <p:ext uri="{BB962C8B-B14F-4D97-AF65-F5344CB8AC3E}">
        <p14:creationId xmlns:p14="http://schemas.microsoft.com/office/powerpoint/2010/main" val="160368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224FC4-7DA6-4AC7-A2A2-D6297F700584}" type="datetime1">
              <a:rPr lang="zh-CN" altLang="en-US" smtClean="0"/>
              <a:t>2018/7/10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1"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2"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30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F62B82E-5EFF-4A2F-874B-499BF0273BCB}" type="datetime1">
              <a:rPr lang="zh-CN" altLang="en-US" smtClean="0"/>
              <a:t>2018/7/10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1"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2"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7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01165DD-B715-4EA9-933E-6342DC4BDD21}" type="datetime1">
              <a:rPr lang="zh-CN" altLang="en-US" smtClean="0"/>
              <a:t>2018/7/10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7"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8"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9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298E80-1E48-4719-BF80-24397B17040C}" type="datetime1">
              <a:rPr lang="zh-CN" altLang="en-US" smtClean="0"/>
              <a:t>2018/7/10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1"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2"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88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281941-8DCA-4BEF-B992-05DC09CC611C}" type="datetime1">
              <a:rPr lang="zh-CN" altLang="en-US" smtClean="0"/>
              <a:t>2018/7/10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0"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1"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15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5952A9-0044-4288-8B6F-C439CBBFCA08}" type="datetime1">
              <a:rPr lang="zh-CN" altLang="en-US" smtClean="0"/>
              <a:t>2018/7/10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4"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5"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8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436F96-B6DA-4886-A023-F67AB91ECB5D}" type="datetime1">
              <a:rPr lang="zh-CN" altLang="en-US" smtClean="0"/>
              <a:t>2018/7/10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0"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1"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4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464B1-545F-4E93-A580-DC74EFCAD30F}" type="datetime1">
              <a:rPr lang="zh-CN" altLang="en-US" smtClean="0"/>
              <a:t>2018/7/10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9"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0"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5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C091B0-A27F-4056-9935-40DDF1ED4442}" type="datetime1">
              <a:rPr lang="zh-CN" altLang="en-US" smtClean="0"/>
              <a:t>2018/7/10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4"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5"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4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04DD46-F1B3-42ED-AD5B-C966AFA30071}" type="datetime1">
              <a:rPr lang="zh-CN" altLang="en-US" smtClean="0"/>
              <a:t>2018/7/10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0ABC2E-BD57-4103-AF57-2C84AA9DA4BC}" type="slidenum">
              <a:rPr lang="zh-CN" altLang="en-US" smtClean="0"/>
              <a:t>‹#›</a:t>
            </a:fld>
            <a:endParaRPr lang="zh-CN" altLang="en-US"/>
          </a:p>
        </p:txBody>
      </p:sp>
      <p:pic>
        <p:nvPicPr>
          <p:cNvPr id="12" name="Picture 3"/>
          <p:cNvPicPr>
            <a:picLocks noChangeAspect="1"/>
          </p:cNvPicPr>
          <p:nvPr userDrawn="1"/>
        </p:nvPicPr>
        <p:blipFill>
          <a:blip r:embed="rId2"/>
          <a:stretch>
            <a:fillRect/>
          </a:stretch>
        </p:blipFill>
        <p:spPr>
          <a:xfrm>
            <a:off x="1" y="6239933"/>
            <a:ext cx="624689" cy="618068"/>
          </a:xfrm>
          <a:prstGeom prst="rect">
            <a:avLst/>
          </a:prstGeom>
        </p:spPr>
      </p:pic>
      <p:pic>
        <p:nvPicPr>
          <p:cNvPr id="13" name="Picture 2" descr="http://shuipfcms.siteconfirm.com/statics/homeimages/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9312" y="6239933"/>
            <a:ext cx="624689" cy="61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01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A4386-1F1E-42D6-A6BD-744CE32BD2C5}" type="datetime1">
              <a:rPr lang="zh-CN" altLang="en-US" smtClean="0"/>
              <a:t>2018/7/10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ABC2E-BD57-4103-AF57-2C84AA9DA4BC}" type="slidenum">
              <a:rPr lang="zh-CN" altLang="en-US" smtClean="0"/>
              <a:t>‹#›</a:t>
            </a:fld>
            <a:endParaRPr lang="zh-CN" altLang="en-US"/>
          </a:p>
        </p:txBody>
      </p:sp>
    </p:spTree>
    <p:extLst>
      <p:ext uri="{BB962C8B-B14F-4D97-AF65-F5344CB8AC3E}">
        <p14:creationId xmlns:p14="http://schemas.microsoft.com/office/powerpoint/2010/main" val="2928851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1.png"/><Relationship Id="rId7"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www.gov.sg/" TargetMode="External"/><Relationship Id="rId5" Type="http://schemas.openxmlformats.org/officeDocument/2006/relationships/image" Target="../media/image73.png"/><Relationship Id="rId10" Type="http://schemas.openxmlformats.org/officeDocument/2006/relationships/image" Target="../media/image77.jpeg"/><Relationship Id="rId4" Type="http://schemas.openxmlformats.org/officeDocument/2006/relationships/image" Target="../media/image72.jpeg"/><Relationship Id="rId9" Type="http://schemas.openxmlformats.org/officeDocument/2006/relationships/image" Target="../media/image76.jpeg"/></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8" Type="http://schemas.openxmlformats.org/officeDocument/2006/relationships/image" Target="../media/image46.png"/><Relationship Id="rId13" Type="http://schemas.openxmlformats.org/officeDocument/2006/relationships/image" Target="../media/image41.png"/><Relationship Id="rId26" Type="http://schemas.openxmlformats.org/officeDocument/2006/relationships/image" Target="../media/image54.png"/><Relationship Id="rId21" Type="http://schemas.openxmlformats.org/officeDocument/2006/relationships/image" Target="../media/image49.png"/><Relationship Id="rId34" Type="http://schemas.openxmlformats.org/officeDocument/2006/relationships/image" Target="../media/image20.png"/><Relationship Id="rId25" Type="http://schemas.openxmlformats.org/officeDocument/2006/relationships/image" Target="../media/image53.png"/><Relationship Id="rId7" Type="http://schemas.openxmlformats.org/officeDocument/2006/relationships/image" Target="../media/image35.png"/><Relationship Id="rId33" Type="http://schemas.openxmlformats.org/officeDocument/2006/relationships/image" Target="../media/image19.png"/><Relationship Id="rId2" Type="http://schemas.openxmlformats.org/officeDocument/2006/relationships/notesSlide" Target="../notesSlides/notesSlide4.xml"/><Relationship Id="rId20" Type="http://schemas.openxmlformats.org/officeDocument/2006/relationships/image" Target="../media/image48.png"/><Relationship Id="rId16" Type="http://schemas.openxmlformats.org/officeDocument/2006/relationships/image" Target="../media/image44.png"/><Relationship Id="rId29" Type="http://schemas.openxmlformats.org/officeDocument/2006/relationships/image" Target="../media/image57.png"/><Relationship Id="rId1" Type="http://schemas.openxmlformats.org/officeDocument/2006/relationships/slideLayout" Target="../slideLayouts/slideLayout4.xml"/><Relationship Id="rId24" Type="http://schemas.openxmlformats.org/officeDocument/2006/relationships/image" Target="../media/image52.png"/><Relationship Id="rId32" Type="http://schemas.openxmlformats.org/officeDocument/2006/relationships/image" Target="../media/image18.png"/><Relationship Id="rId23" Type="http://schemas.openxmlformats.org/officeDocument/2006/relationships/image" Target="../media/image51.png"/><Relationship Id="rId28" Type="http://schemas.openxmlformats.org/officeDocument/2006/relationships/image" Target="../media/image56.png"/><Relationship Id="rId36" Type="http://schemas.openxmlformats.org/officeDocument/2006/relationships/image" Target="../media/image22.png"/><Relationship Id="rId19" Type="http://schemas.openxmlformats.org/officeDocument/2006/relationships/image" Target="../media/image47.png"/><Relationship Id="rId10" Type="http://schemas.openxmlformats.org/officeDocument/2006/relationships/image" Target="../media/image38.png"/><Relationship Id="rId31" Type="http://schemas.openxmlformats.org/officeDocument/2006/relationships/image" Target="../media/image17.png"/><Relationship Id="rId22" Type="http://schemas.openxmlformats.org/officeDocument/2006/relationships/image" Target="../media/image50.png"/><Relationship Id="rId14" Type="http://schemas.openxmlformats.org/officeDocument/2006/relationships/image" Target="../media/image42.png"/><Relationship Id="rId27" Type="http://schemas.openxmlformats.org/officeDocument/2006/relationships/image" Target="../media/image55.png"/><Relationship Id="rId30" Type="http://schemas.openxmlformats.org/officeDocument/2006/relationships/image" Target="../media/image58.png"/><Relationship Id="rId9" Type="http://schemas.openxmlformats.org/officeDocument/2006/relationships/image" Target="../media/image37.png"/><Relationship Id="rId35"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6" Type="http://schemas.openxmlformats.org/officeDocument/2006/relationships/image" Target="../media/image54.png"/><Relationship Id="rId18" Type="http://schemas.openxmlformats.org/officeDocument/2006/relationships/image" Target="../media/image46.png"/><Relationship Id="rId13" Type="http://schemas.openxmlformats.org/officeDocument/2006/relationships/image" Target="../media/image41.png"/><Relationship Id="rId3" Type="http://schemas.openxmlformats.org/officeDocument/2006/relationships/image" Target="../media/image28.png"/><Relationship Id="rId21" Type="http://schemas.openxmlformats.org/officeDocument/2006/relationships/image" Target="../media/image49.png"/><Relationship Id="rId7" Type="http://schemas.openxmlformats.org/officeDocument/2006/relationships/image" Target="../media/image35.png"/><Relationship Id="rId25" Type="http://schemas.openxmlformats.org/officeDocument/2006/relationships/image" Target="../media/image53.png"/><Relationship Id="rId2" Type="http://schemas.openxmlformats.org/officeDocument/2006/relationships/notesSlide" Target="../notesSlides/notesSlide6.xml"/><Relationship Id="rId29" Type="http://schemas.openxmlformats.org/officeDocument/2006/relationships/image" Target="../media/image57.png"/><Relationship Id="rId20" Type="http://schemas.openxmlformats.org/officeDocument/2006/relationships/image" Target="../media/image48.png"/><Relationship Id="rId16" Type="http://schemas.openxmlformats.org/officeDocument/2006/relationships/image" Target="../media/image44.png"/><Relationship Id="rId1" Type="http://schemas.openxmlformats.org/officeDocument/2006/relationships/slideLayout" Target="../slideLayouts/slideLayout4.xml"/><Relationship Id="rId24" Type="http://schemas.openxmlformats.org/officeDocument/2006/relationships/image" Target="../media/image52.png"/><Relationship Id="rId28" Type="http://schemas.openxmlformats.org/officeDocument/2006/relationships/image" Target="../media/image56.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27" Type="http://schemas.openxmlformats.org/officeDocument/2006/relationships/image" Target="../media/image55.png"/><Relationship Id="rId30" Type="http://schemas.openxmlformats.org/officeDocument/2006/relationships/image" Target="../media/image58.png"/><Relationship Id="rId9" Type="http://schemas.openxmlformats.org/officeDocument/2006/relationships/image" Target="../media/image37.png"/><Relationship Id="rId22" Type="http://schemas.openxmlformats.org/officeDocument/2006/relationships/image" Target="../media/image50.png"/><Relationship Id="rId14" Type="http://schemas.openxmlformats.org/officeDocument/2006/relationships/image" Target="../media/image42.png"/></Relationships>
</file>

<file path=ppt/slides/_rels/slide8.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33.png"/><Relationship Id="rId3" Type="http://schemas.openxmlformats.org/officeDocument/2006/relationships/image" Target="../media/image29.png"/><Relationship Id="rId21" Type="http://schemas.openxmlformats.org/officeDocument/2006/relationships/image" Target="../media/image39.png"/><Relationship Id="rId12" Type="http://schemas.openxmlformats.org/officeDocument/2006/relationships/image" Target="../media/image360.png"/><Relationship Id="rId17" Type="http://schemas.openxmlformats.org/officeDocument/2006/relationships/image" Target="../media/image41.png"/><Relationship Id="rId2" Type="http://schemas.openxmlformats.org/officeDocument/2006/relationships/notesSlide" Target="../notesSlides/notesSlide7.xml"/><Relationship Id="rId16" Type="http://schemas.openxmlformats.org/officeDocument/2006/relationships/image" Target="../media/image400.png"/><Relationship Id="rId20"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5.png"/><Relationship Id="rId24" Type="http://schemas.openxmlformats.org/officeDocument/2006/relationships/image" Target="../media/image45.png"/><Relationship Id="rId5" Type="http://schemas.openxmlformats.org/officeDocument/2006/relationships/image" Target="../media/image31.png"/><Relationship Id="rId15" Type="http://schemas.openxmlformats.org/officeDocument/2006/relationships/image" Target="../media/image390.png"/><Relationship Id="rId23" Type="http://schemas.openxmlformats.org/officeDocument/2006/relationships/image" Target="../media/image43.png"/><Relationship Id="rId10" Type="http://schemas.openxmlformats.org/officeDocument/2006/relationships/image" Target="../media/image340.png"/><Relationship Id="rId19" Type="http://schemas.openxmlformats.org/officeDocument/2006/relationships/image" Target="../media/image34.png"/><Relationship Id="rId4" Type="http://schemas.openxmlformats.org/officeDocument/2006/relationships/image" Target="../media/image30.png"/><Relationship Id="rId14" Type="http://schemas.openxmlformats.org/officeDocument/2006/relationships/image" Target="../media/image38.png"/><Relationship Id="rId22"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458881" y="4203968"/>
            <a:ext cx="8222262" cy="1530077"/>
          </a:xfrm>
        </p:spPr>
        <p:txBody>
          <a:bodyPr>
            <a:noAutofit/>
          </a:bodyPr>
          <a:lstStyle/>
          <a:p>
            <a:pPr algn="l">
              <a:lnSpc>
                <a:spcPct val="120000"/>
              </a:lnSpc>
              <a:spcBef>
                <a:spcPts val="0"/>
              </a:spcBef>
              <a:buClr>
                <a:srgbClr val="FFFFFF"/>
              </a:buClr>
            </a:pPr>
            <a:r>
              <a:rPr lang="en-US" altLang="zh-CN" sz="2400" b="1" dirty="0" err="1">
                <a:solidFill>
                  <a:srgbClr val="0070C0"/>
                </a:solidFill>
                <a:latin typeface="Arial" panose="020B0604020202020204" pitchFamily="34" charset="0"/>
                <a:ea typeface="Microsoft YaHei UI Light" charset="0"/>
                <a:cs typeface="Arial" panose="020B0604020202020204" pitchFamily="34" charset="0"/>
              </a:rPr>
              <a:t>MingGao</a:t>
            </a:r>
            <a:r>
              <a:rPr lang="en-US" altLang="zh-CN" sz="2400" baseline="30000" dirty="0">
                <a:solidFill>
                  <a:srgbClr val="0070C0"/>
                </a:solidFill>
                <a:latin typeface="Arial" panose="020B0604020202020204" pitchFamily="34" charset="0"/>
                <a:ea typeface="Microsoft YaHei UI Light" charset="0"/>
                <a:cs typeface="Arial" panose="020B0604020202020204" pitchFamily="34" charset="0"/>
              </a:rPr>
              <a:t>*</a:t>
            </a:r>
            <a:r>
              <a:rPr lang="en-US" altLang="zh-CN" sz="2400" dirty="0">
                <a:solidFill>
                  <a:srgbClr val="0070C0"/>
                </a:solidFill>
                <a:latin typeface="Arial" panose="020B0604020202020204" pitchFamily="34" charset="0"/>
                <a:ea typeface="Microsoft YaHei UI Light" charset="0"/>
                <a:cs typeface="Arial" panose="020B0604020202020204" pitchFamily="34" charset="0"/>
              </a:rPr>
              <a:t>, </a:t>
            </a:r>
            <a:r>
              <a:rPr lang="en-US" altLang="zh-CN" sz="2400" b="1" dirty="0">
                <a:solidFill>
                  <a:srgbClr val="0070C0"/>
                </a:solidFill>
                <a:latin typeface="Arial" panose="020B0604020202020204" pitchFamily="34" charset="0"/>
                <a:ea typeface="Microsoft YaHei UI Light" charset="0"/>
                <a:cs typeface="Arial" panose="020B0604020202020204" pitchFamily="34" charset="0"/>
              </a:rPr>
              <a:t>Leihui Chen</a:t>
            </a:r>
            <a:r>
              <a:rPr lang="en-US" altLang="zh-CN" sz="2400" baseline="30000" dirty="0">
                <a:solidFill>
                  <a:srgbClr val="0070C0"/>
                </a:solidFill>
                <a:latin typeface="Arial" panose="020B0604020202020204" pitchFamily="34" charset="0"/>
                <a:ea typeface="Microsoft YaHei UI Light" charset="0"/>
                <a:cs typeface="Arial" panose="020B0604020202020204" pitchFamily="34" charset="0"/>
              </a:rPr>
              <a:t>*</a:t>
            </a:r>
            <a:r>
              <a:rPr lang="en-US" altLang="zh-CN" sz="2400" dirty="0">
                <a:solidFill>
                  <a:srgbClr val="0070C0"/>
                </a:solidFill>
                <a:latin typeface="Arial" panose="020B0604020202020204" pitchFamily="34" charset="0"/>
                <a:ea typeface="Microsoft YaHei UI Light" charset="0"/>
                <a:cs typeface="Arial" panose="020B0604020202020204" pitchFamily="34" charset="0"/>
              </a:rPr>
              <a:t>, </a:t>
            </a:r>
            <a:r>
              <a:rPr lang="en-US" altLang="zh-CN" sz="2400" b="1" dirty="0" err="1">
                <a:solidFill>
                  <a:srgbClr val="002060"/>
                </a:solidFill>
                <a:latin typeface="Arial" panose="020B0604020202020204" pitchFamily="34" charset="0"/>
                <a:ea typeface="Microsoft YaHei UI Light" charset="0"/>
                <a:cs typeface="Arial" panose="020B0604020202020204" pitchFamily="34" charset="0"/>
              </a:rPr>
              <a:t>Xiangnan</a:t>
            </a:r>
            <a:r>
              <a:rPr lang="en-US" altLang="zh-CN" sz="2400" b="1" dirty="0">
                <a:solidFill>
                  <a:srgbClr val="002060"/>
                </a:solidFill>
                <a:latin typeface="Arial" panose="020B0604020202020204" pitchFamily="34" charset="0"/>
                <a:ea typeface="Microsoft YaHei UI Light" charset="0"/>
                <a:cs typeface="Arial" panose="020B0604020202020204" pitchFamily="34" charset="0"/>
              </a:rPr>
              <a:t> He</a:t>
            </a:r>
            <a:r>
              <a:rPr lang="en-US" altLang="zh-CN" sz="2400" baseline="30000" dirty="0">
                <a:solidFill>
                  <a:srgbClr val="0070C0"/>
                </a:solidFill>
                <a:latin typeface="Arial" panose="020B0604020202020204" pitchFamily="34" charset="0"/>
                <a:ea typeface="Microsoft YaHei UI Light" charset="0"/>
                <a:cs typeface="Arial" panose="020B0604020202020204" pitchFamily="34" charset="0"/>
              </a:rPr>
              <a:t>+</a:t>
            </a:r>
            <a:r>
              <a:rPr lang="en-US" altLang="zh-CN" sz="2400" dirty="0">
                <a:solidFill>
                  <a:srgbClr val="0070C0"/>
                </a:solidFill>
                <a:latin typeface="Arial" panose="020B0604020202020204" pitchFamily="34" charset="0"/>
                <a:ea typeface="Microsoft YaHei UI Light" charset="0"/>
                <a:cs typeface="Arial" panose="020B0604020202020204" pitchFamily="34" charset="0"/>
              </a:rPr>
              <a:t>, </a:t>
            </a:r>
            <a:r>
              <a:rPr lang="en-US" altLang="zh-CN" sz="2400" b="1" dirty="0" err="1">
                <a:solidFill>
                  <a:srgbClr val="0070C0"/>
                </a:solidFill>
                <a:latin typeface="Arial" panose="020B0604020202020204" pitchFamily="34" charset="0"/>
                <a:ea typeface="Microsoft YaHei UI Light" charset="0"/>
                <a:cs typeface="Arial" panose="020B0604020202020204" pitchFamily="34" charset="0"/>
              </a:rPr>
              <a:t>Aoying</a:t>
            </a:r>
            <a:r>
              <a:rPr lang="en-US" altLang="zh-CN" sz="2400" b="1" dirty="0">
                <a:solidFill>
                  <a:srgbClr val="0070C0"/>
                </a:solidFill>
                <a:latin typeface="Arial" panose="020B0604020202020204" pitchFamily="34" charset="0"/>
                <a:ea typeface="Microsoft YaHei UI Light" charset="0"/>
                <a:cs typeface="Arial" panose="020B0604020202020204" pitchFamily="34" charset="0"/>
              </a:rPr>
              <a:t> Zhou</a:t>
            </a:r>
            <a:r>
              <a:rPr lang="en-US" altLang="zh-CN" sz="2400" baseline="30000" dirty="0">
                <a:solidFill>
                  <a:srgbClr val="0070C0"/>
                </a:solidFill>
                <a:latin typeface="Arial" panose="020B0604020202020204" pitchFamily="34" charset="0"/>
                <a:ea typeface="Microsoft YaHei UI Light" charset="0"/>
                <a:cs typeface="Arial" panose="020B0604020202020204" pitchFamily="34" charset="0"/>
              </a:rPr>
              <a:t>*</a:t>
            </a:r>
          </a:p>
          <a:p>
            <a:pPr algn="l">
              <a:lnSpc>
                <a:spcPct val="120000"/>
              </a:lnSpc>
              <a:spcBef>
                <a:spcPts val="0"/>
              </a:spcBef>
              <a:buClr>
                <a:srgbClr val="FFFFFF"/>
              </a:buClr>
            </a:pPr>
            <a:r>
              <a:rPr lang="en-US" altLang="zh-CN" sz="1200" baseline="30000" dirty="0">
                <a:solidFill>
                  <a:srgbClr val="0070C0"/>
                </a:solidFill>
                <a:latin typeface="Arial" panose="020B0604020202020204" pitchFamily="34" charset="0"/>
                <a:ea typeface="Microsoft YaHei UI Light" charset="0"/>
                <a:cs typeface="Arial" panose="020B0604020202020204" pitchFamily="34" charset="0"/>
              </a:rPr>
              <a:t> </a:t>
            </a:r>
            <a:endParaRPr lang="en-US" altLang="zh-CN" sz="2400" dirty="0">
              <a:solidFill>
                <a:srgbClr val="0070C0"/>
              </a:solidFill>
              <a:latin typeface="Arial" panose="020B0604020202020204" pitchFamily="34" charset="0"/>
              <a:ea typeface="Microsoft YaHei UI Light" charset="0"/>
              <a:cs typeface="Arial" panose="020B0604020202020204" pitchFamily="34" charset="0"/>
            </a:endParaRPr>
          </a:p>
          <a:p>
            <a:pPr>
              <a:lnSpc>
                <a:spcPct val="120000"/>
              </a:lnSpc>
              <a:spcBef>
                <a:spcPts val="0"/>
              </a:spcBef>
              <a:buClr>
                <a:srgbClr val="FFFFFF"/>
              </a:buClr>
            </a:pPr>
            <a:r>
              <a:rPr lang="en-US" altLang="zh-CN" sz="2700" baseline="30000" dirty="0">
                <a:solidFill>
                  <a:srgbClr val="0070C0"/>
                </a:solidFill>
                <a:latin typeface="Arial" panose="020B0604020202020204" pitchFamily="34" charset="0"/>
                <a:ea typeface="Microsoft YaHei UI Light" charset="0"/>
                <a:cs typeface="Arial" panose="020B0604020202020204" pitchFamily="34" charset="0"/>
              </a:rPr>
              <a:t>*</a:t>
            </a:r>
            <a:r>
              <a:rPr lang="en-US" altLang="zh-CN" dirty="0">
                <a:solidFill>
                  <a:srgbClr val="0070C0"/>
                </a:solidFill>
                <a:latin typeface="Arial" panose="020B0604020202020204" pitchFamily="34" charset="0"/>
                <a:ea typeface="Microsoft YaHei UI Light" charset="0"/>
                <a:cs typeface="Arial" panose="020B0604020202020204" pitchFamily="34" charset="0"/>
              </a:rPr>
              <a:t>East China Normal University </a:t>
            </a:r>
          </a:p>
          <a:p>
            <a:pPr>
              <a:lnSpc>
                <a:spcPct val="120000"/>
              </a:lnSpc>
              <a:spcBef>
                <a:spcPts val="0"/>
              </a:spcBef>
              <a:buClr>
                <a:srgbClr val="FFFFFF"/>
              </a:buClr>
            </a:pPr>
            <a:r>
              <a:rPr lang="en-US" altLang="zh-CN" sz="2700" baseline="30000" dirty="0">
                <a:solidFill>
                  <a:srgbClr val="002060"/>
                </a:solidFill>
                <a:latin typeface="Arial" panose="020B0604020202020204" pitchFamily="34" charset="0"/>
                <a:ea typeface="Microsoft YaHei UI Light" charset="0"/>
                <a:cs typeface="Arial" panose="020B0604020202020204" pitchFamily="34" charset="0"/>
              </a:rPr>
              <a:t>+</a:t>
            </a:r>
            <a:r>
              <a:rPr lang="en-US" altLang="zh-CN" dirty="0">
                <a:solidFill>
                  <a:srgbClr val="002060"/>
                </a:solidFill>
                <a:latin typeface="Arial" panose="020B0604020202020204" pitchFamily="34" charset="0"/>
                <a:ea typeface="Microsoft YaHei UI Light" charset="0"/>
                <a:cs typeface="Arial" panose="020B0604020202020204" pitchFamily="34" charset="0"/>
              </a:rPr>
              <a:t>National University of Singapore</a:t>
            </a:r>
          </a:p>
        </p:txBody>
      </p:sp>
      <p:sp>
        <p:nvSpPr>
          <p:cNvPr id="6" name="Rectangle 5"/>
          <p:cNvSpPr/>
          <p:nvPr/>
        </p:nvSpPr>
        <p:spPr>
          <a:xfrm>
            <a:off x="251520" y="2060051"/>
            <a:ext cx="8694966" cy="1281120"/>
          </a:xfrm>
          <a:prstGeom prst="rect">
            <a:avLst/>
          </a:prstGeom>
        </p:spPr>
        <p:txBody>
          <a:bodyPr wrap="square">
            <a:spAutoFit/>
          </a:bodyPr>
          <a:lstStyle/>
          <a:p>
            <a:pPr algn="ctr"/>
            <a:r>
              <a:rPr lang="en-SG" altLang="zh-CN" sz="4050" b="1" dirty="0" err="1">
                <a:solidFill>
                  <a:srgbClr val="002060"/>
                </a:solidFill>
                <a:latin typeface="Arial" panose="020B0604020202020204" pitchFamily="34" charset="0"/>
                <a:ea typeface="Microsoft YaHei UI Light" charset="0"/>
                <a:cs typeface="Arial" panose="020B0604020202020204" pitchFamily="34" charset="0"/>
              </a:rPr>
              <a:t>BiNE</a:t>
            </a:r>
            <a:r>
              <a:rPr lang="en-SG" altLang="zh-CN" sz="3300" b="1" dirty="0">
                <a:solidFill>
                  <a:srgbClr val="0070C0"/>
                </a:solidFill>
                <a:latin typeface="Arial" panose="020B0604020202020204" pitchFamily="34" charset="0"/>
                <a:ea typeface="Microsoft YaHei UI Light" charset="0"/>
                <a:cs typeface="Arial" panose="020B0604020202020204" pitchFamily="34" charset="0"/>
              </a:rPr>
              <a:t>: </a:t>
            </a:r>
            <a:r>
              <a:rPr lang="en-SG" altLang="zh-CN" sz="4050" b="1" dirty="0">
                <a:solidFill>
                  <a:srgbClr val="002060"/>
                </a:solidFill>
                <a:latin typeface="Arial" panose="020B0604020202020204" pitchFamily="34" charset="0"/>
                <a:ea typeface="Microsoft YaHei UI Light" charset="0"/>
                <a:cs typeface="Arial" panose="020B0604020202020204" pitchFamily="34" charset="0"/>
              </a:rPr>
              <a:t>Bi</a:t>
            </a:r>
            <a:r>
              <a:rPr lang="en-SG" altLang="zh-CN" sz="3300" b="1" dirty="0">
                <a:solidFill>
                  <a:srgbClr val="0070C0"/>
                </a:solidFill>
                <a:latin typeface="Arial" panose="020B0604020202020204" pitchFamily="34" charset="0"/>
                <a:ea typeface="Microsoft YaHei UI Light" charset="0"/>
                <a:cs typeface="Arial" panose="020B0604020202020204" pitchFamily="34" charset="0"/>
              </a:rPr>
              <a:t>partite </a:t>
            </a:r>
            <a:r>
              <a:rPr lang="en-SG" altLang="zh-CN" sz="4050" b="1" dirty="0">
                <a:solidFill>
                  <a:srgbClr val="002060"/>
                </a:solidFill>
                <a:latin typeface="Arial" panose="020B0604020202020204" pitchFamily="34" charset="0"/>
                <a:ea typeface="Microsoft YaHei UI Light" charset="0"/>
                <a:cs typeface="Arial" panose="020B0604020202020204" pitchFamily="34" charset="0"/>
              </a:rPr>
              <a:t>N</a:t>
            </a:r>
            <a:r>
              <a:rPr lang="en-SG" altLang="zh-CN" sz="3300" b="1" dirty="0">
                <a:solidFill>
                  <a:srgbClr val="0070C0"/>
                </a:solidFill>
                <a:latin typeface="Arial" panose="020B0604020202020204" pitchFamily="34" charset="0"/>
                <a:ea typeface="Microsoft YaHei UI Light" charset="0"/>
                <a:cs typeface="Arial" panose="020B0604020202020204" pitchFamily="34" charset="0"/>
              </a:rPr>
              <a:t>etwork </a:t>
            </a:r>
            <a:r>
              <a:rPr lang="en-SG" altLang="zh-CN" sz="4050" b="1" dirty="0">
                <a:solidFill>
                  <a:srgbClr val="002060"/>
                </a:solidFill>
                <a:latin typeface="Arial" panose="020B0604020202020204" pitchFamily="34" charset="0"/>
                <a:ea typeface="Microsoft YaHei UI Light" charset="0"/>
                <a:cs typeface="Arial" panose="020B0604020202020204" pitchFamily="34" charset="0"/>
              </a:rPr>
              <a:t>E</a:t>
            </a:r>
            <a:r>
              <a:rPr lang="en-SG" altLang="zh-CN" sz="3300" b="1" dirty="0">
                <a:solidFill>
                  <a:srgbClr val="0070C0"/>
                </a:solidFill>
                <a:latin typeface="Arial" panose="020B0604020202020204" pitchFamily="34" charset="0"/>
                <a:ea typeface="Microsoft YaHei UI Light" charset="0"/>
                <a:cs typeface="Arial" panose="020B0604020202020204" pitchFamily="34" charset="0"/>
              </a:rPr>
              <a:t>mbedding</a:t>
            </a:r>
          </a:p>
          <a:p>
            <a:pPr algn="ctr"/>
            <a:r>
              <a:rPr lang="en-SG" altLang="zh-CN" sz="675" b="1" dirty="0">
                <a:latin typeface="Arial" panose="020B0604020202020204" pitchFamily="34" charset="0"/>
                <a:ea typeface="Microsoft YaHei UI Light" charset="0"/>
                <a:cs typeface="Arial" panose="020B0604020202020204" pitchFamily="34" charset="0"/>
              </a:rPr>
              <a:t> </a:t>
            </a:r>
            <a:endParaRPr lang="en-SG" altLang="zh-CN" sz="100" b="1" dirty="0">
              <a:latin typeface="Arial" panose="020B0604020202020204" pitchFamily="34" charset="0"/>
              <a:ea typeface="Microsoft YaHei UI Light" charset="0"/>
              <a:cs typeface="Arial" panose="020B0604020202020204" pitchFamily="34" charset="0"/>
            </a:endParaRPr>
          </a:p>
          <a:p>
            <a:pPr algn="ctr"/>
            <a:endParaRPr lang="en-US" altLang="zh-CN" sz="1500" dirty="0">
              <a:solidFill>
                <a:schemeClr val="bg1">
                  <a:lumMod val="50000"/>
                </a:schemeClr>
              </a:solidFill>
              <a:latin typeface="Arial" panose="020B0604020202020204" pitchFamily="34" charset="0"/>
              <a:ea typeface="Microsoft YaHei UI Light" charset="0"/>
              <a:cs typeface="Arial" panose="020B0604020202020204" pitchFamily="34" charset="0"/>
            </a:endParaRPr>
          </a:p>
          <a:p>
            <a:pPr algn="ctr"/>
            <a:r>
              <a:rPr lang="en-US" altLang="zh-CN" sz="1500" dirty="0">
                <a:solidFill>
                  <a:schemeClr val="accent5">
                    <a:lumMod val="75000"/>
                  </a:schemeClr>
                </a:solidFill>
                <a:latin typeface="Arial" panose="020B0604020202020204" pitchFamily="34" charset="0"/>
                <a:ea typeface="Microsoft YaHei UI Light" charset="0"/>
                <a:cs typeface="Arial" panose="020B0604020202020204" pitchFamily="34" charset="0"/>
              </a:rPr>
              <a:t>ACM SIGIR 2018, July 8, Ann Arbor Michigan, U.S.A. </a:t>
            </a:r>
            <a:endParaRPr lang="en-SG" altLang="zh-CN" sz="1500" dirty="0">
              <a:solidFill>
                <a:schemeClr val="accent5">
                  <a:lumMod val="75000"/>
                </a:schemeClr>
              </a:solidFill>
              <a:latin typeface="Arial" panose="020B0604020202020204" pitchFamily="34" charset="0"/>
              <a:ea typeface="Microsoft YaHei UI Light" charset="0"/>
              <a:cs typeface="Arial" panose="020B0604020202020204" pitchFamily="34" charset="0"/>
            </a:endParaRPr>
          </a:p>
        </p:txBody>
      </p:sp>
      <p:pic>
        <p:nvPicPr>
          <p:cNvPr id="30" name="Picture 3"/>
          <p:cNvPicPr>
            <a:picLocks noChangeAspect="1"/>
          </p:cNvPicPr>
          <p:nvPr/>
        </p:nvPicPr>
        <p:blipFill>
          <a:blip r:embed="rId3"/>
          <a:stretch>
            <a:fillRect/>
          </a:stretch>
        </p:blipFill>
        <p:spPr>
          <a:xfrm>
            <a:off x="0" y="2116"/>
            <a:ext cx="917762" cy="917762"/>
          </a:xfrm>
          <a:prstGeom prst="rect">
            <a:avLst/>
          </a:prstGeom>
        </p:spPr>
      </p:pic>
      <p:pic>
        <p:nvPicPr>
          <p:cNvPr id="31" name="Picture 2" descr="http://shuipfcms.siteconfirm.com/statics/homeimages/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8288" y="-5834"/>
            <a:ext cx="925712" cy="925712"/>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组合 31"/>
          <p:cNvGrpSpPr/>
          <p:nvPr/>
        </p:nvGrpSpPr>
        <p:grpSpPr>
          <a:xfrm>
            <a:off x="0" y="950483"/>
            <a:ext cx="9144000" cy="107850"/>
            <a:chOff x="0" y="1204990"/>
            <a:chExt cx="12163172" cy="0"/>
          </a:xfrm>
        </p:grpSpPr>
        <p:cxnSp>
          <p:nvCxnSpPr>
            <p:cNvPr id="33"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34"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35"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6024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p:nvPr/>
        </p:nvSpPr>
        <p:spPr>
          <a:xfrm>
            <a:off x="2305126" y="1779786"/>
            <a:ext cx="5238674" cy="2862322"/>
          </a:xfrm>
          <a:prstGeom prst="rect">
            <a:avLst/>
          </a:prstGeom>
          <a:noFill/>
        </p:spPr>
        <p:txBody>
          <a:bodyPr wrap="square" rtlCol="0">
            <a:spAutoFit/>
          </a:bodyPr>
          <a:lstStyle/>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Background &amp; Motivations</a:t>
            </a:r>
          </a:p>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Proposed Method</a:t>
            </a:r>
          </a:p>
          <a:p>
            <a:pPr marL="428625" indent="-428625">
              <a:lnSpc>
                <a:spcPct val="150000"/>
              </a:lnSpc>
              <a:buSzPct val="100000"/>
              <a:buFont typeface="Wingdings" panose="05000000000000000000" pitchFamily="2" charset="2"/>
              <a:buChar char="p"/>
            </a:pPr>
            <a:r>
              <a:rPr lang="en-US" altLang="zh-CN" sz="3000" dirty="0">
                <a:solidFill>
                  <a:schemeClr val="accent5">
                    <a:lumMod val="50000"/>
                  </a:schemeClr>
                </a:solidFill>
                <a:latin typeface="Arial" panose="020B0604020202020204" pitchFamily="34" charset="0"/>
                <a:cs typeface="Arial" panose="020B0604020202020204" pitchFamily="34" charset="0"/>
              </a:rPr>
              <a:t>Experiments and Results</a:t>
            </a:r>
          </a:p>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Conclusions</a:t>
            </a:r>
            <a:endParaRPr lang="zh-CN" altLang="en-US" sz="3000" dirty="0">
              <a:solidFill>
                <a:schemeClr val="accent5">
                  <a:lumMod val="20000"/>
                  <a:lumOff val="80000"/>
                </a:schemeClr>
              </a:solidFill>
              <a:latin typeface="Arial" panose="020B0604020202020204" pitchFamily="34" charset="0"/>
              <a:cs typeface="Arial" panose="020B0604020202020204" pitchFamily="34" charset="0"/>
            </a:endParaRPr>
          </a:p>
        </p:txBody>
      </p:sp>
      <p:grpSp>
        <p:nvGrpSpPr>
          <p:cNvPr id="6" name="组合 5"/>
          <p:cNvGrpSpPr/>
          <p:nvPr/>
        </p:nvGrpSpPr>
        <p:grpSpPr>
          <a:xfrm>
            <a:off x="0" y="960567"/>
            <a:ext cx="9122379" cy="0"/>
            <a:chOff x="0" y="1204990"/>
            <a:chExt cx="12163172" cy="0"/>
          </a:xfrm>
        </p:grpSpPr>
        <p:cxnSp>
          <p:nvCxnSpPr>
            <p:cNvPr id="7"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8"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9"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10" name="Title 1"/>
          <p:cNvSpPr>
            <a:spLocks noGrp="1"/>
          </p:cNvSpPr>
          <p:nvPr/>
        </p:nvSpPr>
        <p:spPr>
          <a:xfrm>
            <a:off x="3579476" y="260881"/>
            <a:ext cx="2066355"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Outline</a:t>
            </a:r>
            <a:endParaRPr lang="en-SG" altLang="zh-CN"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灯片编号占位符 1"/>
          <p:cNvSpPr>
            <a:spLocks noGrp="1"/>
          </p:cNvSpPr>
          <p:nvPr>
            <p:ph type="sldNum" sz="quarter" idx="12"/>
          </p:nvPr>
        </p:nvSpPr>
        <p:spPr/>
        <p:txBody>
          <a:bodyPr/>
          <a:lstStyle/>
          <a:p>
            <a:fld id="{B60ABC2E-BD57-4103-AF57-2C84AA9DA4BC}" type="slidenum">
              <a:rPr lang="zh-CN" altLang="en-US" smtClean="0"/>
              <a:t>10</a:t>
            </a:fld>
            <a:endParaRPr lang="zh-CN" altLang="en-US"/>
          </a:p>
        </p:txBody>
      </p:sp>
    </p:spTree>
    <p:extLst>
      <p:ext uri="{BB962C8B-B14F-4D97-AF65-F5344CB8AC3E}">
        <p14:creationId xmlns:p14="http://schemas.microsoft.com/office/powerpoint/2010/main" val="243753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050760"/>
            <a:ext cx="9144000" cy="577046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ts val="24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 Tasks</a:t>
            </a:r>
          </a:p>
          <a:p>
            <a:pPr marL="735075" lvl="1" indent="-257175">
              <a:lnSpc>
                <a:spcPts val="2400"/>
              </a:lnSpc>
              <a:buClr>
                <a:srgbClr val="002060"/>
              </a:buClr>
              <a:buSzPct val="100000"/>
              <a:buFont typeface="Wingdings" panose="05000000000000000000" pitchFamily="2" charset="2"/>
              <a:buChar char="Ø"/>
            </a:pPr>
            <a:r>
              <a:rPr lang="en-US" altLang="zh-CN" sz="2000" spc="-4" dirty="0">
                <a:solidFill>
                  <a:srgbClr val="0070C0"/>
                </a:solidFill>
                <a:latin typeface="Arial"/>
                <a:cs typeface="Arial"/>
              </a:rPr>
              <a:t>Two tasks: </a:t>
            </a:r>
            <a:r>
              <a:rPr lang="en-US" altLang="zh-CN" sz="2000" b="1" spc="-4" dirty="0">
                <a:solidFill>
                  <a:srgbClr val="002060"/>
                </a:solidFill>
                <a:latin typeface="Arial"/>
                <a:cs typeface="Arial"/>
              </a:rPr>
              <a:t>link prediction (classification) </a:t>
            </a:r>
            <a:r>
              <a:rPr lang="en-US" altLang="zh-CN" sz="2000" spc="-4" dirty="0">
                <a:solidFill>
                  <a:srgbClr val="0070C0"/>
                </a:solidFill>
                <a:latin typeface="Arial"/>
                <a:cs typeface="Arial"/>
              </a:rPr>
              <a:t>&amp; </a:t>
            </a:r>
            <a:r>
              <a:rPr lang="en-US" altLang="zh-CN" sz="2000" b="1" spc="-4" dirty="0">
                <a:solidFill>
                  <a:srgbClr val="002060"/>
                </a:solidFill>
                <a:latin typeface="Arial"/>
                <a:cs typeface="Arial"/>
              </a:rPr>
              <a:t>recommendation (ranking) </a:t>
            </a:r>
            <a:endParaRPr lang="en-US" altLang="zh-CN" sz="1600" b="1" spc="-4" dirty="0">
              <a:solidFill>
                <a:srgbClr val="0070C0"/>
              </a:solidFill>
              <a:latin typeface="Arial"/>
              <a:cs typeface="Arial"/>
            </a:endParaRPr>
          </a:p>
          <a:p>
            <a:pPr marL="405000" indent="-270000">
              <a:lnSpc>
                <a:spcPts val="24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 Datasets</a:t>
            </a:r>
            <a:r>
              <a:rPr lang="zh-CN" altLang="en-US" sz="2400" b="1" spc="-4" dirty="0">
                <a:solidFill>
                  <a:srgbClr val="0070C0"/>
                </a:solidFill>
                <a:latin typeface="Arial"/>
                <a:cs typeface="Arial"/>
              </a:rPr>
              <a:t> </a:t>
            </a:r>
            <a:r>
              <a:rPr lang="en-US" altLang="zh-CN" sz="2400" b="1" spc="-4" dirty="0">
                <a:solidFill>
                  <a:srgbClr val="0070C0"/>
                </a:solidFill>
                <a:latin typeface="Arial"/>
                <a:cs typeface="Arial"/>
              </a:rPr>
              <a:t>and</a:t>
            </a:r>
            <a:r>
              <a:rPr lang="zh-CN" altLang="en-US" sz="2400" b="1" spc="-4" dirty="0">
                <a:solidFill>
                  <a:srgbClr val="0070C0"/>
                </a:solidFill>
                <a:latin typeface="Arial"/>
                <a:cs typeface="Arial"/>
              </a:rPr>
              <a:t> </a:t>
            </a:r>
            <a:r>
              <a:rPr lang="en-US" altLang="zh-CN" sz="2400" b="1" spc="-4" dirty="0">
                <a:solidFill>
                  <a:srgbClr val="0070C0"/>
                </a:solidFill>
                <a:latin typeface="Arial"/>
                <a:cs typeface="Arial"/>
              </a:rPr>
              <a:t>Metrics</a:t>
            </a:r>
          </a:p>
          <a:p>
            <a:pPr marL="405000" indent="-270000">
              <a:lnSpc>
                <a:spcPts val="2400"/>
              </a:lnSpc>
              <a:buClr>
                <a:srgbClr val="002060"/>
              </a:buClr>
              <a:buSzPct val="100000"/>
              <a:buFont typeface="Wingdings" panose="05000000000000000000" pitchFamily="2" charset="2"/>
              <a:buChar char="p"/>
            </a:pPr>
            <a:endParaRPr lang="en-US" altLang="zh-CN" sz="2400" b="1" spc="-4" dirty="0">
              <a:solidFill>
                <a:srgbClr val="0070C0"/>
              </a:solidFill>
              <a:latin typeface="Arial"/>
              <a:cs typeface="Arial"/>
            </a:endParaRPr>
          </a:p>
          <a:p>
            <a:pPr marL="405000" indent="-270000">
              <a:lnSpc>
                <a:spcPts val="2400"/>
              </a:lnSpc>
              <a:buClr>
                <a:srgbClr val="002060"/>
              </a:buClr>
              <a:buSzPct val="100000"/>
              <a:buFont typeface="Wingdings" panose="05000000000000000000" pitchFamily="2" charset="2"/>
              <a:buChar char="p"/>
            </a:pPr>
            <a:endParaRPr lang="en-US" altLang="zh-CN" sz="2400" b="1" spc="-4" dirty="0">
              <a:solidFill>
                <a:srgbClr val="0070C0"/>
              </a:solidFill>
              <a:latin typeface="Arial"/>
              <a:cs typeface="Arial"/>
            </a:endParaRPr>
          </a:p>
          <a:p>
            <a:pPr marL="405000" indent="-270000">
              <a:lnSpc>
                <a:spcPts val="2400"/>
              </a:lnSpc>
              <a:buClr>
                <a:srgbClr val="002060"/>
              </a:buClr>
              <a:buSzPct val="100000"/>
              <a:buFont typeface="Wingdings" panose="05000000000000000000" pitchFamily="2" charset="2"/>
              <a:buChar char="p"/>
            </a:pPr>
            <a:endParaRPr lang="en-US" altLang="zh-CN" sz="2400" b="1" spc="-4" dirty="0">
              <a:solidFill>
                <a:srgbClr val="0070C0"/>
              </a:solidFill>
              <a:latin typeface="Arial"/>
              <a:cs typeface="Arial"/>
            </a:endParaRPr>
          </a:p>
          <a:p>
            <a:pPr marL="405000" indent="-270000">
              <a:lnSpc>
                <a:spcPts val="2400"/>
              </a:lnSpc>
              <a:buClr>
                <a:srgbClr val="002060"/>
              </a:buClr>
              <a:buSzPct val="100000"/>
              <a:buFont typeface="Wingdings" panose="05000000000000000000" pitchFamily="2" charset="2"/>
              <a:buChar char="p"/>
            </a:pPr>
            <a:endParaRPr lang="en-US" altLang="zh-CN" sz="2400" b="1" spc="-4" dirty="0">
              <a:solidFill>
                <a:srgbClr val="0070C0"/>
              </a:solidFill>
              <a:latin typeface="Arial"/>
              <a:cs typeface="Arial"/>
            </a:endParaRPr>
          </a:p>
          <a:p>
            <a:pPr marL="135000" indent="0">
              <a:lnSpc>
                <a:spcPts val="2400"/>
              </a:lnSpc>
              <a:buClr>
                <a:srgbClr val="002060"/>
              </a:buClr>
              <a:buSzPct val="100000"/>
              <a:buNone/>
            </a:pPr>
            <a:endParaRPr lang="en-US" altLang="zh-CN" sz="2000" b="1" spc="-4" dirty="0">
              <a:solidFill>
                <a:srgbClr val="0070C0"/>
              </a:solidFill>
              <a:latin typeface="Arial"/>
              <a:cs typeface="Arial"/>
            </a:endParaRPr>
          </a:p>
          <a:p>
            <a:pPr marL="405000" indent="-270000">
              <a:lnSpc>
                <a:spcPts val="24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Research Questions</a:t>
            </a:r>
          </a:p>
          <a:p>
            <a:pPr marL="763650" lvl="1" indent="-285750">
              <a:lnSpc>
                <a:spcPts val="2400"/>
              </a:lnSpc>
              <a:buClr>
                <a:srgbClr val="002060"/>
              </a:buClr>
              <a:buSzPct val="100000"/>
              <a:buFont typeface="Wingdings" panose="05000000000000000000" pitchFamily="2" charset="2"/>
              <a:buChar char="Ø"/>
            </a:pPr>
            <a:r>
              <a:rPr lang="en-US" altLang="zh-CN" sz="1800" b="1" spc="-4" dirty="0">
                <a:solidFill>
                  <a:srgbClr val="00206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RQ1 </a:t>
            </a:r>
            <a:r>
              <a:rPr lang="en-US" altLang="zh-CN" sz="1800" dirty="0">
                <a:solidFill>
                  <a:srgbClr val="0070C0"/>
                </a:solidFill>
                <a:latin typeface="Arial" panose="020B0604020202020204" pitchFamily="34" charset="0"/>
                <a:cs typeface="Arial" panose="020B0604020202020204" pitchFamily="34" charset="0"/>
              </a:rPr>
              <a:t>Performance of </a:t>
            </a:r>
            <a:r>
              <a:rPr lang="en-US" altLang="zh-CN" sz="1800" dirty="0" err="1">
                <a:solidFill>
                  <a:srgbClr val="0070C0"/>
                </a:solidFill>
                <a:latin typeface="Arial" panose="020B0604020202020204" pitchFamily="34" charset="0"/>
                <a:cs typeface="Arial" panose="020B0604020202020204" pitchFamily="34" charset="0"/>
              </a:rPr>
              <a:t>BiNE</a:t>
            </a:r>
            <a:r>
              <a:rPr lang="en-US" altLang="zh-CN" sz="1800" dirty="0">
                <a:solidFill>
                  <a:srgbClr val="0070C0"/>
                </a:solidFill>
                <a:latin typeface="Arial" panose="020B0604020202020204" pitchFamily="34" charset="0"/>
                <a:cs typeface="Arial" panose="020B0604020202020204" pitchFamily="34" charset="0"/>
              </a:rPr>
              <a:t> compared to representative baselines</a:t>
            </a:r>
          </a:p>
          <a:p>
            <a:pPr marL="763650" lvl="1" indent="-285750">
              <a:lnSpc>
                <a:spcPts val="2400"/>
              </a:lnSpc>
              <a:buClr>
                <a:srgbClr val="002060"/>
              </a:buClr>
              <a:buSzPct val="100000"/>
              <a:buFont typeface="Wingdings" panose="05000000000000000000" pitchFamily="2" charset="2"/>
              <a:buChar char="Ø"/>
            </a:pPr>
            <a:r>
              <a:rPr lang="en-US" altLang="zh-CN" sz="1800" b="1" spc="-4" dirty="0">
                <a:solidFill>
                  <a:srgbClr val="002060"/>
                </a:solidFill>
                <a:latin typeface="Arial" panose="020B0604020202020204" pitchFamily="34" charset="0"/>
                <a:cs typeface="Arial" panose="020B0604020202020204" pitchFamily="34" charset="0"/>
              </a:rPr>
              <a:t> RQ2</a:t>
            </a:r>
            <a:r>
              <a:rPr lang="en-US" altLang="zh-CN" sz="1800" b="1" dirty="0">
                <a:solidFill>
                  <a:srgbClr val="0070C0"/>
                </a:solidFill>
                <a:latin typeface="Arial" panose="020B0604020202020204" pitchFamily="34" charset="0"/>
                <a:cs typeface="Arial" panose="020B0604020202020204" pitchFamily="34" charset="0"/>
              </a:rPr>
              <a:t> </a:t>
            </a:r>
            <a:r>
              <a:rPr lang="en-US" altLang="zh-CN" sz="1800" dirty="0">
                <a:solidFill>
                  <a:srgbClr val="0070C0"/>
                </a:solidFill>
                <a:latin typeface="Arial" panose="020B0604020202020204" pitchFamily="34" charset="0"/>
                <a:cs typeface="Arial" panose="020B0604020202020204" pitchFamily="34" charset="0"/>
              </a:rPr>
              <a:t>Is the implicit relations helpful? </a:t>
            </a:r>
            <a:endParaRPr lang="en-US" altLang="zh-CN" sz="1000" dirty="0">
              <a:solidFill>
                <a:srgbClr val="0070C0"/>
              </a:solidFill>
              <a:latin typeface="Arial" panose="020B0604020202020204" pitchFamily="34" charset="0"/>
              <a:cs typeface="Arial" panose="020B0604020202020204" pitchFamily="34" charset="0"/>
            </a:endParaRPr>
          </a:p>
          <a:p>
            <a:pPr marL="763650" lvl="1" indent="-285750">
              <a:lnSpc>
                <a:spcPts val="2400"/>
              </a:lnSpc>
              <a:buClr>
                <a:srgbClr val="002060"/>
              </a:buClr>
              <a:buSzPct val="100000"/>
              <a:buFont typeface="Wingdings" panose="05000000000000000000" pitchFamily="2" charset="2"/>
              <a:buChar char="Ø"/>
            </a:pPr>
            <a:r>
              <a:rPr lang="en-US" altLang="zh-CN" sz="1800" b="1" spc="-4" dirty="0">
                <a:solidFill>
                  <a:srgbClr val="002060"/>
                </a:solidFill>
                <a:latin typeface="Arial" panose="020B0604020202020204" pitchFamily="34" charset="0"/>
                <a:cs typeface="Arial" panose="020B0604020202020204" pitchFamily="34" charset="0"/>
              </a:rPr>
              <a:t> RQ3</a:t>
            </a:r>
            <a:r>
              <a:rPr lang="en-US" altLang="zh-CN" sz="1800" b="1" dirty="0">
                <a:solidFill>
                  <a:srgbClr val="0070C0"/>
                </a:solidFill>
                <a:latin typeface="Arial" panose="020B0604020202020204" pitchFamily="34" charset="0"/>
                <a:cs typeface="Arial" panose="020B0604020202020204" pitchFamily="34" charset="0"/>
              </a:rPr>
              <a:t> </a:t>
            </a:r>
            <a:r>
              <a:rPr lang="en-US" altLang="zh-CN" sz="1800" dirty="0">
                <a:solidFill>
                  <a:srgbClr val="0070C0"/>
                </a:solidFill>
                <a:latin typeface="Arial" panose="020B0604020202020204" pitchFamily="34" charset="0"/>
                <a:cs typeface="Arial" panose="020B0604020202020204" pitchFamily="34" charset="0"/>
              </a:rPr>
              <a:t>Effect of  random walk generator</a:t>
            </a:r>
            <a:endParaRPr lang="en-US" altLang="zh-CN" sz="1000" dirty="0">
              <a:solidFill>
                <a:srgbClr val="0070C0"/>
              </a:solidFill>
              <a:latin typeface="Arial" panose="020B0604020202020204" pitchFamily="34" charset="0"/>
              <a:cs typeface="Arial" panose="020B0604020202020204" pitchFamily="34" charset="0"/>
            </a:endParaRPr>
          </a:p>
        </p:txBody>
      </p:sp>
      <p:sp>
        <p:nvSpPr>
          <p:cNvPr id="1079" name="灯片编号占位符 1078"/>
          <p:cNvSpPr>
            <a:spLocks noGrp="1"/>
          </p:cNvSpPr>
          <p:nvPr>
            <p:ph type="sldNum" sz="quarter" idx="12"/>
          </p:nvPr>
        </p:nvSpPr>
        <p:spPr>
          <a:xfrm>
            <a:off x="8001000" y="6547382"/>
            <a:ext cx="346171" cy="273844"/>
          </a:xfrm>
        </p:spPr>
        <p:txBody>
          <a:bodyPr/>
          <a:lstStyle/>
          <a:p>
            <a:fld id="{B60ABC2E-BD57-4103-AF57-2C84AA9DA4BC}" type="slidenum">
              <a:rPr lang="zh-CN" altLang="en-US" smtClean="0"/>
              <a:t>11</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4"/>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39"/>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Experimental Setting-up</a:t>
            </a:r>
          </a:p>
        </p:txBody>
      </p:sp>
      <p:pic>
        <p:nvPicPr>
          <p:cNvPr id="2" name="图片 1"/>
          <p:cNvPicPr>
            <a:picLocks noChangeAspect="1"/>
          </p:cNvPicPr>
          <p:nvPr/>
        </p:nvPicPr>
        <p:blipFill>
          <a:blip r:embed="rId3"/>
          <a:stretch>
            <a:fillRect/>
          </a:stretch>
        </p:blipFill>
        <p:spPr>
          <a:xfrm>
            <a:off x="1182256" y="2133888"/>
            <a:ext cx="6634596" cy="2279418"/>
          </a:xfrm>
          <a:prstGeom prst="rect">
            <a:avLst/>
          </a:prstGeom>
        </p:spPr>
      </p:pic>
      <p:sp>
        <p:nvSpPr>
          <p:cNvPr id="20" name="矩形 19"/>
          <p:cNvSpPr/>
          <p:nvPr/>
        </p:nvSpPr>
        <p:spPr>
          <a:xfrm>
            <a:off x="2275903" y="2188802"/>
            <a:ext cx="2223653" cy="219504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4613856" y="2191316"/>
            <a:ext cx="3170564" cy="2195045"/>
          </a:xfrm>
          <a:prstGeom prst="rect">
            <a:avLst/>
          </a:prstGeom>
          <a:noFill/>
          <a:ln w="50800" cmpd="dbl">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3807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335217" y="1315361"/>
            <a:ext cx="5116650" cy="424165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800" lvl="1" indent="-342900">
              <a:lnSpc>
                <a:spcPct val="100000"/>
              </a:lnSpc>
              <a:buClr>
                <a:srgbClr val="002060"/>
              </a:buClr>
              <a:buSzPct val="100000"/>
              <a:buFont typeface="Wingdings" panose="05000000000000000000" pitchFamily="2" charset="2"/>
              <a:buChar char="p"/>
            </a:pPr>
            <a:r>
              <a:rPr lang="en-US" altLang="zh-CN" sz="2100" b="1" spc="-4" dirty="0">
                <a:solidFill>
                  <a:srgbClr val="0070C0"/>
                </a:solidFill>
                <a:latin typeface="Arial"/>
                <a:cs typeface="Arial"/>
              </a:rPr>
              <a:t> Network embedding methods</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DeepWalk [</a:t>
            </a:r>
            <a:r>
              <a:rPr lang="en-US" altLang="zh-CN" i="1" dirty="0" err="1">
                <a:solidFill>
                  <a:srgbClr val="0070C0"/>
                </a:solidFill>
              </a:rPr>
              <a:t>Perozzi</a:t>
            </a:r>
            <a:r>
              <a:rPr lang="en-US" altLang="zh-CN" i="1" dirty="0">
                <a:solidFill>
                  <a:srgbClr val="0070C0"/>
                </a:solidFill>
              </a:rPr>
              <a:t> et al KDD 2014</a:t>
            </a:r>
            <a:r>
              <a:rPr lang="en-US" altLang="zh-CN" dirty="0">
                <a:solidFill>
                  <a:srgbClr val="0070C0"/>
                </a:solidFill>
              </a:rPr>
              <a:t>]</a:t>
            </a:r>
            <a:endParaRPr lang="en-US" altLang="zh-CN" dirty="0">
              <a:solidFill>
                <a:srgbClr val="0070C0"/>
              </a:solidFill>
              <a:latin typeface="Arial" panose="020B0604020202020204" pitchFamily="34" charset="0"/>
              <a:cs typeface="Arial" panose="020B0604020202020204" pitchFamily="34" charset="0"/>
            </a:endParaRP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LINE [</a:t>
            </a:r>
            <a:r>
              <a:rPr lang="en-US" altLang="zh-CN" i="1" dirty="0">
                <a:solidFill>
                  <a:srgbClr val="0070C0"/>
                </a:solidFill>
              </a:rPr>
              <a:t>Tang et al WWW 2015</a:t>
            </a:r>
            <a:r>
              <a:rPr lang="en-US" altLang="zh-CN" dirty="0">
                <a:solidFill>
                  <a:srgbClr val="0070C0"/>
                </a:solidFill>
                <a:latin typeface="Arial" panose="020B0604020202020204" pitchFamily="34" charset="0"/>
                <a:cs typeface="Arial" panose="020B0604020202020204" pitchFamily="34" charset="0"/>
              </a:rPr>
              <a:t>]</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Node2vec [</a:t>
            </a:r>
            <a:r>
              <a:rPr lang="en-US" altLang="zh-CN" i="1" dirty="0">
                <a:solidFill>
                  <a:srgbClr val="0070C0"/>
                </a:solidFill>
              </a:rPr>
              <a:t>Grover et al KDD 2016</a:t>
            </a:r>
            <a:r>
              <a:rPr lang="en-US" altLang="zh-CN" dirty="0">
                <a:solidFill>
                  <a:srgbClr val="0070C0"/>
                </a:solidFill>
                <a:latin typeface="Arial" panose="020B0604020202020204" pitchFamily="34" charset="0"/>
                <a:cs typeface="Arial" panose="020B0604020202020204" pitchFamily="34" charset="0"/>
              </a:rPr>
              <a:t>]</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Metapath2vec++ [</a:t>
            </a:r>
            <a:r>
              <a:rPr lang="en-US" altLang="zh-CN" i="1" dirty="0">
                <a:solidFill>
                  <a:srgbClr val="0070C0"/>
                </a:solidFill>
              </a:rPr>
              <a:t>Dong et al KDD 2017</a:t>
            </a:r>
            <a:r>
              <a:rPr lang="en-US" altLang="zh-CN" dirty="0">
                <a:solidFill>
                  <a:srgbClr val="0070C0"/>
                </a:solidFill>
                <a:latin typeface="Arial" panose="020B0604020202020204" pitchFamily="34" charset="0"/>
                <a:cs typeface="Arial" panose="020B0604020202020204" pitchFamily="34" charset="0"/>
              </a:rPr>
              <a:t>]</a:t>
            </a:r>
          </a:p>
          <a:p>
            <a:pPr marL="477900" lvl="2" indent="0">
              <a:lnSpc>
                <a:spcPct val="100000"/>
              </a:lnSpc>
              <a:buClr>
                <a:srgbClr val="002060"/>
              </a:buClr>
              <a:buSzPct val="50000"/>
              <a:buNone/>
            </a:pPr>
            <a:endParaRPr lang="en-US" altLang="zh-CN" sz="1800" spc="-4" dirty="0">
              <a:solidFill>
                <a:srgbClr val="0070C0"/>
              </a:solidFill>
              <a:latin typeface="Arial"/>
              <a:cs typeface="Arial"/>
            </a:endParaRPr>
          </a:p>
          <a:p>
            <a:pPr marL="820800" lvl="1" indent="-342900">
              <a:lnSpc>
                <a:spcPct val="100000"/>
              </a:lnSpc>
              <a:buClr>
                <a:srgbClr val="002060"/>
              </a:buClr>
              <a:buSzPct val="100000"/>
              <a:buFont typeface="Wingdings" panose="05000000000000000000" pitchFamily="2" charset="2"/>
              <a:buChar char="p"/>
            </a:pPr>
            <a:r>
              <a:rPr lang="en-US" altLang="zh-CN" sz="2100" spc="-4" dirty="0">
                <a:solidFill>
                  <a:srgbClr val="0070C0"/>
                </a:solidFill>
                <a:latin typeface="Arial"/>
                <a:cs typeface="Arial"/>
              </a:rPr>
              <a:t> </a:t>
            </a:r>
            <a:r>
              <a:rPr lang="en-US" altLang="zh-CN" sz="2100" b="1" spc="-4" dirty="0">
                <a:solidFill>
                  <a:srgbClr val="0070C0"/>
                </a:solidFill>
                <a:latin typeface="Arial"/>
                <a:cs typeface="Arial"/>
              </a:rPr>
              <a:t>Link Prediction methods </a:t>
            </a:r>
            <a:r>
              <a:rPr lang="en-US" altLang="zh-CN" sz="1800" b="1" dirty="0">
                <a:solidFill>
                  <a:srgbClr val="0070C0"/>
                </a:solidFill>
              </a:rPr>
              <a:t>[</a:t>
            </a:r>
            <a:r>
              <a:rPr lang="en-US" altLang="zh-CN" sz="1800" b="1" i="1" dirty="0">
                <a:solidFill>
                  <a:srgbClr val="0070C0"/>
                </a:solidFill>
              </a:rPr>
              <a:t>Xia et al  ASONAM 2012</a:t>
            </a:r>
            <a:r>
              <a:rPr lang="en-US" altLang="zh-CN" sz="1800" b="1" dirty="0">
                <a:solidFill>
                  <a:srgbClr val="0070C0"/>
                </a:solidFill>
              </a:rPr>
              <a:t>]</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JC (</a:t>
            </a:r>
            <a:r>
              <a:rPr lang="en-US" altLang="zh-CN" dirty="0" err="1">
                <a:solidFill>
                  <a:srgbClr val="0070C0"/>
                </a:solidFill>
                <a:latin typeface="Arial" panose="020B0604020202020204" pitchFamily="34" charset="0"/>
                <a:cs typeface="Arial" panose="020B0604020202020204" pitchFamily="34" charset="0"/>
              </a:rPr>
              <a:t>Jaccard</a:t>
            </a:r>
            <a:r>
              <a:rPr lang="en-US" altLang="zh-CN" dirty="0">
                <a:solidFill>
                  <a:srgbClr val="0070C0"/>
                </a:solidFill>
                <a:latin typeface="Arial" panose="020B0604020202020204" pitchFamily="34" charset="0"/>
                <a:cs typeface="Arial" panose="020B0604020202020204" pitchFamily="34" charset="0"/>
              </a:rPr>
              <a:t> coefficient)</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AA (</a:t>
            </a:r>
            <a:r>
              <a:rPr lang="en-US" altLang="zh-CN" dirty="0" err="1">
                <a:solidFill>
                  <a:srgbClr val="0070C0"/>
                </a:solidFill>
                <a:latin typeface="Arial" panose="020B0604020202020204" pitchFamily="34" charset="0"/>
                <a:cs typeface="Arial" panose="020B0604020202020204" pitchFamily="34" charset="0"/>
              </a:rPr>
              <a:t>Adamic</a:t>
            </a:r>
            <a:r>
              <a:rPr lang="en-US" altLang="zh-CN" dirty="0">
                <a:solidFill>
                  <a:srgbClr val="0070C0"/>
                </a:solidFill>
                <a:latin typeface="Arial" panose="020B0604020202020204" pitchFamily="34" charset="0"/>
                <a:cs typeface="Arial" panose="020B0604020202020204" pitchFamily="34" charset="0"/>
              </a:rPr>
              <a:t>/Adar)</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Katz (Katz index)</a:t>
            </a:r>
          </a:p>
          <a:p>
            <a:pPr marL="1220850" lvl="3" indent="-285750">
              <a:lnSpc>
                <a:spcPct val="10000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PA (Preferential attachment)</a:t>
            </a:r>
            <a:endParaRPr lang="en-US" altLang="zh-CN" spc="-4" dirty="0">
              <a:solidFill>
                <a:srgbClr val="0070C0"/>
              </a:solidFill>
              <a:latin typeface="Arial"/>
              <a:cs typeface="Arial"/>
            </a:endParaRPr>
          </a:p>
        </p:txBody>
      </p:sp>
      <p:sp>
        <p:nvSpPr>
          <p:cNvPr id="1079" name="灯片编号占位符 1078"/>
          <p:cNvSpPr>
            <a:spLocks noGrp="1"/>
          </p:cNvSpPr>
          <p:nvPr>
            <p:ph type="sldNum" sz="quarter" idx="12"/>
          </p:nvPr>
        </p:nvSpPr>
        <p:spPr>
          <a:xfrm>
            <a:off x="-127001" y="6658602"/>
            <a:ext cx="368300" cy="273844"/>
          </a:xfrm>
        </p:spPr>
        <p:txBody>
          <a:bodyPr/>
          <a:lstStyle/>
          <a:p>
            <a:fld id="{B60ABC2E-BD57-4103-AF57-2C84AA9DA4BC}" type="slidenum">
              <a:rPr lang="zh-CN" altLang="en-US" smtClean="0"/>
              <a:t>12</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6"/>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Baselines</a:t>
            </a:r>
          </a:p>
        </p:txBody>
      </p:sp>
      <p:sp>
        <p:nvSpPr>
          <p:cNvPr id="3" name="矩形 2"/>
          <p:cNvSpPr/>
          <p:nvPr/>
        </p:nvSpPr>
        <p:spPr>
          <a:xfrm>
            <a:off x="4312765" y="1315363"/>
            <a:ext cx="5009284" cy="1715854"/>
          </a:xfrm>
          <a:prstGeom prst="rect">
            <a:avLst/>
          </a:prstGeom>
        </p:spPr>
        <p:txBody>
          <a:bodyPr wrap="square">
            <a:spAutoFit/>
          </a:bodyPr>
          <a:lstStyle/>
          <a:p>
            <a:pPr marL="820800" lvl="1" indent="-342900">
              <a:buClr>
                <a:srgbClr val="002060"/>
              </a:buClr>
              <a:buSzPct val="100000"/>
              <a:buFont typeface="Wingdings" panose="05000000000000000000" pitchFamily="2" charset="2"/>
              <a:buChar char="p"/>
            </a:pPr>
            <a:r>
              <a:rPr lang="en-US" altLang="zh-CN" sz="2100" spc="-4" dirty="0">
                <a:solidFill>
                  <a:srgbClr val="0070C0"/>
                </a:solidFill>
                <a:latin typeface="Arial"/>
                <a:cs typeface="Arial"/>
              </a:rPr>
              <a:t> </a:t>
            </a:r>
            <a:r>
              <a:rPr lang="en-US" altLang="zh-CN" sz="2100" b="1" spc="-4" dirty="0">
                <a:solidFill>
                  <a:srgbClr val="0070C0"/>
                </a:solidFill>
                <a:latin typeface="Arial"/>
                <a:cs typeface="Arial"/>
              </a:rPr>
              <a:t>Recommendation methods</a:t>
            </a:r>
          </a:p>
          <a:p>
            <a:pPr marL="1220850" lvl="3" indent="-285750">
              <a:spcBef>
                <a:spcPts val="500"/>
              </a:spcBef>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BPR [</a:t>
            </a:r>
            <a:r>
              <a:rPr lang="en-US" altLang="zh-CN" dirty="0" err="1">
                <a:solidFill>
                  <a:srgbClr val="0070C0"/>
                </a:solidFill>
                <a:latin typeface="Arial" panose="020B0604020202020204" pitchFamily="34" charset="0"/>
                <a:cs typeface="Arial" panose="020B0604020202020204" pitchFamily="34" charset="0"/>
              </a:rPr>
              <a:t>Rendle</a:t>
            </a:r>
            <a:r>
              <a:rPr lang="en-US" altLang="zh-CN" dirty="0">
                <a:solidFill>
                  <a:srgbClr val="0070C0"/>
                </a:solidFill>
                <a:latin typeface="Arial" panose="020B0604020202020204" pitchFamily="34" charset="0"/>
                <a:cs typeface="Arial" panose="020B0604020202020204" pitchFamily="34" charset="0"/>
              </a:rPr>
              <a:t> et al UAI 2009]</a:t>
            </a:r>
          </a:p>
          <a:p>
            <a:pPr marL="1220850" lvl="3" indent="-285750">
              <a:spcBef>
                <a:spcPts val="500"/>
              </a:spcBef>
              <a:buClr>
                <a:srgbClr val="002060"/>
              </a:buClr>
              <a:buSzPct val="100000"/>
              <a:buFont typeface="Wingdings" panose="05000000000000000000" pitchFamily="2" charset="2"/>
              <a:buChar char="Ø"/>
            </a:pPr>
            <a:r>
              <a:rPr lang="en-US" altLang="zh-CN" dirty="0" err="1">
                <a:solidFill>
                  <a:srgbClr val="0070C0"/>
                </a:solidFill>
                <a:latin typeface="Arial" panose="020B0604020202020204" pitchFamily="34" charset="0"/>
                <a:cs typeface="Arial" panose="020B0604020202020204" pitchFamily="34" charset="0"/>
              </a:rPr>
              <a:t>RankALS</a:t>
            </a:r>
            <a:r>
              <a:rPr lang="en-US" altLang="zh-CN" dirty="0">
                <a:solidFill>
                  <a:srgbClr val="0070C0"/>
                </a:solidFill>
                <a:latin typeface="Arial" panose="020B0604020202020204" pitchFamily="34" charset="0"/>
                <a:cs typeface="Arial" panose="020B0604020202020204" pitchFamily="34" charset="0"/>
              </a:rPr>
              <a:t> [</a:t>
            </a:r>
            <a:r>
              <a:rPr lang="en-US" altLang="zh-CN" dirty="0" err="1">
                <a:solidFill>
                  <a:srgbClr val="0070C0"/>
                </a:solidFill>
                <a:latin typeface="Arial" panose="020B0604020202020204" pitchFamily="34" charset="0"/>
                <a:cs typeface="Arial" panose="020B0604020202020204" pitchFamily="34" charset="0"/>
              </a:rPr>
              <a:t>Takács</a:t>
            </a:r>
            <a:r>
              <a:rPr lang="en-US" altLang="zh-CN" dirty="0">
                <a:solidFill>
                  <a:srgbClr val="0070C0"/>
                </a:solidFill>
                <a:latin typeface="Arial" panose="020B0604020202020204" pitchFamily="34" charset="0"/>
                <a:cs typeface="Arial" panose="020B0604020202020204" pitchFamily="34" charset="0"/>
              </a:rPr>
              <a:t> et al </a:t>
            </a:r>
            <a:r>
              <a:rPr lang="en-US" altLang="zh-CN" dirty="0" err="1">
                <a:solidFill>
                  <a:srgbClr val="0070C0"/>
                </a:solidFill>
                <a:latin typeface="Arial" panose="020B0604020202020204" pitchFamily="34" charset="0"/>
                <a:cs typeface="Arial" panose="020B0604020202020204" pitchFamily="34" charset="0"/>
              </a:rPr>
              <a:t>Recsys</a:t>
            </a:r>
            <a:r>
              <a:rPr lang="en-US" altLang="zh-CN" dirty="0">
                <a:solidFill>
                  <a:srgbClr val="0070C0"/>
                </a:solidFill>
                <a:latin typeface="Arial" panose="020B0604020202020204" pitchFamily="34" charset="0"/>
                <a:cs typeface="Arial" panose="020B0604020202020204" pitchFamily="34" charset="0"/>
              </a:rPr>
              <a:t> 2012]</a:t>
            </a:r>
          </a:p>
          <a:p>
            <a:pPr marL="1220850" lvl="3" indent="-285750">
              <a:spcBef>
                <a:spcPts val="500"/>
              </a:spcBef>
              <a:buClr>
                <a:srgbClr val="002060"/>
              </a:buClr>
              <a:buSzPct val="100000"/>
              <a:buFont typeface="Wingdings" panose="05000000000000000000" pitchFamily="2" charset="2"/>
              <a:buChar char="Ø"/>
            </a:pPr>
            <a:r>
              <a:rPr lang="en-US" altLang="zh-CN" dirty="0" err="1">
                <a:solidFill>
                  <a:srgbClr val="0070C0"/>
                </a:solidFill>
                <a:latin typeface="Arial" panose="020B0604020202020204" pitchFamily="34" charset="0"/>
                <a:cs typeface="Arial" panose="020B0604020202020204" pitchFamily="34" charset="0"/>
              </a:rPr>
              <a:t>FISMauc</a:t>
            </a:r>
            <a:r>
              <a:rPr lang="en-US" altLang="zh-CN" dirty="0">
                <a:solidFill>
                  <a:srgbClr val="0070C0"/>
                </a:solidFill>
                <a:latin typeface="Arial" panose="020B0604020202020204" pitchFamily="34" charset="0"/>
                <a:cs typeface="Arial" panose="020B0604020202020204" pitchFamily="34" charset="0"/>
              </a:rPr>
              <a:t> [</a:t>
            </a:r>
            <a:r>
              <a:rPr lang="en-US" altLang="zh-CN" dirty="0" err="1">
                <a:solidFill>
                  <a:srgbClr val="0070C0"/>
                </a:solidFill>
                <a:latin typeface="Arial" panose="020B0604020202020204" pitchFamily="34" charset="0"/>
                <a:cs typeface="Arial" panose="020B0604020202020204" pitchFamily="34" charset="0"/>
              </a:rPr>
              <a:t>Kabbur</a:t>
            </a:r>
            <a:r>
              <a:rPr lang="en-US" altLang="zh-CN" dirty="0">
                <a:solidFill>
                  <a:srgbClr val="0070C0"/>
                </a:solidFill>
                <a:latin typeface="Arial" panose="020B0604020202020204" pitchFamily="34" charset="0"/>
                <a:cs typeface="Arial" panose="020B0604020202020204" pitchFamily="34" charset="0"/>
              </a:rPr>
              <a:t> et al KDD 2013]</a:t>
            </a:r>
          </a:p>
        </p:txBody>
      </p:sp>
      <p:sp>
        <p:nvSpPr>
          <p:cNvPr id="4" name="Rectangle 1"/>
          <p:cNvSpPr>
            <a:spLocks noChangeArrowheads="1"/>
          </p:cNvSpPr>
          <p:nvPr/>
        </p:nvSpPr>
        <p:spPr bwMode="auto">
          <a:xfrm>
            <a:off x="2049922" y="4605382"/>
            <a:ext cx="138564"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br>
              <a:rPr lang="zh-CN" altLang="zh-CN" sz="1350">
                <a:latin typeface="Arial" panose="020B0604020202020204" pitchFamily="34" charset="0"/>
              </a:rPr>
            </a:br>
            <a:br>
              <a:rPr lang="zh-CN" altLang="zh-CN" sz="1350">
                <a:latin typeface="Arial" panose="020B0604020202020204" pitchFamily="34" charset="0"/>
              </a:rPr>
            </a:br>
            <a:endParaRPr lang="zh-CN" altLang="zh-CN" sz="1350">
              <a:latin typeface="Arial" panose="020B0604020202020204" pitchFamily="34" charset="0"/>
            </a:endParaRPr>
          </a:p>
        </p:txBody>
      </p:sp>
    </p:spTree>
    <p:extLst>
      <p:ext uri="{BB962C8B-B14F-4D97-AF65-F5344CB8AC3E}">
        <p14:creationId xmlns:p14="http://schemas.microsoft.com/office/powerpoint/2010/main" val="105760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5000" indent="0">
              <a:lnSpc>
                <a:spcPct val="100000"/>
              </a:lnSpc>
              <a:buSzPct val="50000"/>
              <a:buNone/>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11242" y="6669727"/>
            <a:ext cx="363215" cy="273844"/>
          </a:xfrm>
        </p:spPr>
        <p:txBody>
          <a:bodyPr/>
          <a:lstStyle/>
          <a:p>
            <a:fld id="{B60ABC2E-BD57-4103-AF57-2C84AA9DA4BC}" type="slidenum">
              <a:rPr lang="zh-CN" altLang="en-US" smtClean="0"/>
              <a:t>13</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6"/>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RQ1:</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Performance of</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Link</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Prediction</a:t>
            </a:r>
          </a:p>
        </p:txBody>
      </p:sp>
      <p:pic>
        <p:nvPicPr>
          <p:cNvPr id="6" name="图片 5"/>
          <p:cNvPicPr>
            <a:picLocks noChangeAspect="1"/>
          </p:cNvPicPr>
          <p:nvPr/>
        </p:nvPicPr>
        <p:blipFill>
          <a:blip r:embed="rId3"/>
          <a:stretch>
            <a:fillRect/>
          </a:stretch>
        </p:blipFill>
        <p:spPr>
          <a:xfrm>
            <a:off x="24127" y="1589791"/>
            <a:ext cx="5212556" cy="3673204"/>
          </a:xfrm>
          <a:prstGeom prst="rect">
            <a:avLst/>
          </a:prstGeom>
        </p:spPr>
      </p:pic>
      <p:sp>
        <p:nvSpPr>
          <p:cNvPr id="7" name="文本框 6"/>
          <p:cNvSpPr txBox="1"/>
          <p:nvPr/>
        </p:nvSpPr>
        <p:spPr>
          <a:xfrm>
            <a:off x="5371770" y="1313243"/>
            <a:ext cx="3754918" cy="4414029"/>
          </a:xfrm>
          <a:prstGeom prst="rect">
            <a:avLst/>
          </a:prstGeom>
          <a:noFill/>
        </p:spPr>
        <p:txBody>
          <a:bodyPr wrap="square" rtlCol="0">
            <a:spAutoFit/>
          </a:bodyPr>
          <a:lstStyle/>
          <a:p>
            <a:pPr>
              <a:spcBef>
                <a:spcPts val="450"/>
              </a:spcBef>
            </a:pPr>
            <a:r>
              <a:rPr lang="en-US" altLang="zh-CN" sz="2000" b="1" dirty="0">
                <a:solidFill>
                  <a:srgbClr val="0070C0"/>
                </a:solidFill>
                <a:latin typeface="Arial" panose="020B0604020202020204" pitchFamily="34" charset="0"/>
                <a:cs typeface="Arial" panose="020B0604020202020204" pitchFamily="34" charset="0"/>
              </a:rPr>
              <a:t>Observations:</a:t>
            </a:r>
          </a:p>
          <a:p>
            <a:pPr marL="257175" indent="-257175">
              <a:spcBef>
                <a:spcPts val="450"/>
              </a:spcBef>
              <a:buAutoNum type="arabicPeriod"/>
            </a:pPr>
            <a:r>
              <a:rPr lang="en-US" altLang="zh-CN" sz="2000" dirty="0">
                <a:solidFill>
                  <a:srgbClr val="4C9BD3"/>
                </a:solidFill>
                <a:latin typeface="Arial" panose="020B0604020202020204" pitchFamily="34" charset="0"/>
                <a:cs typeface="Arial" panose="020B0604020202020204" pitchFamily="34" charset="0"/>
              </a:rPr>
              <a:t> </a:t>
            </a:r>
            <a:r>
              <a:rPr lang="en-US" altLang="zh-CN" sz="2000" b="1" dirty="0">
                <a:solidFill>
                  <a:srgbClr val="002060"/>
                </a:solidFill>
                <a:latin typeface="Arial" panose="020B0604020202020204" pitchFamily="34" charset="0"/>
                <a:cs typeface="Arial" panose="020B0604020202020204" pitchFamily="34" charset="0"/>
              </a:rPr>
              <a:t>Data-dependent supervised manner </a:t>
            </a:r>
            <a:r>
              <a:rPr lang="en-US" altLang="zh-CN" sz="2000" dirty="0">
                <a:solidFill>
                  <a:srgbClr val="0070C0"/>
                </a:solidFill>
                <a:latin typeface="Arial" panose="020B0604020202020204" pitchFamily="34" charset="0"/>
                <a:cs typeface="Arial" panose="020B0604020202020204" pitchFamily="34" charset="0"/>
              </a:rPr>
              <a:t>is more advantageous.</a:t>
            </a:r>
          </a:p>
          <a:p>
            <a:pPr marL="257175" indent="-257175">
              <a:spcBef>
                <a:spcPts val="450"/>
              </a:spcBef>
              <a:buAutoNum type="arabicPeriod"/>
            </a:pPr>
            <a:endParaRPr lang="en-US" altLang="zh-CN" sz="2000" dirty="0">
              <a:solidFill>
                <a:srgbClr val="0070C0"/>
              </a:solidFill>
              <a:latin typeface="Arial" panose="020B0604020202020204" pitchFamily="34" charset="0"/>
              <a:cs typeface="Arial" panose="020B0604020202020204" pitchFamily="34" charset="0"/>
            </a:endParaRPr>
          </a:p>
          <a:p>
            <a:pPr marL="257175" indent="-257175">
              <a:spcBef>
                <a:spcPts val="450"/>
              </a:spcBef>
              <a:buAutoNum type="arabicPeriod"/>
            </a:pPr>
            <a:r>
              <a:rPr lang="en-US" altLang="zh-CN" sz="2000" dirty="0">
                <a:solidFill>
                  <a:srgbClr val="0070C0"/>
                </a:solidFill>
                <a:latin typeface="Arial" panose="020B0604020202020204" pitchFamily="34" charset="0"/>
                <a:cs typeface="Arial" panose="020B0604020202020204" pitchFamily="34" charset="0"/>
              </a:rPr>
              <a:t> Positive eﬀect of modeling </a:t>
            </a:r>
            <a:r>
              <a:rPr lang="en-US" altLang="zh-CN" sz="2000" b="1" dirty="0">
                <a:solidFill>
                  <a:srgbClr val="002060"/>
                </a:solidFill>
                <a:latin typeface="Arial" panose="020B0604020202020204" pitchFamily="34" charset="0"/>
                <a:cs typeface="Arial" panose="020B0604020202020204" pitchFamily="34" charset="0"/>
              </a:rPr>
              <a:t>both explicit and implicit relations </a:t>
            </a:r>
            <a:r>
              <a:rPr lang="en-US" altLang="zh-CN" sz="2000" dirty="0">
                <a:solidFill>
                  <a:srgbClr val="0070C0"/>
                </a:solidFill>
                <a:latin typeface="Arial" panose="020B0604020202020204" pitchFamily="34" charset="0"/>
                <a:cs typeface="Arial" panose="020B0604020202020204" pitchFamily="34" charset="0"/>
              </a:rPr>
              <a:t>into the embedding process.</a:t>
            </a:r>
          </a:p>
          <a:p>
            <a:pPr marL="257175" indent="-257175">
              <a:spcBef>
                <a:spcPts val="450"/>
              </a:spcBef>
              <a:buAutoNum type="arabicPeriod"/>
            </a:pPr>
            <a:endParaRPr lang="en-US" altLang="zh-CN" sz="2000" dirty="0">
              <a:solidFill>
                <a:srgbClr val="0070C0"/>
              </a:solidFill>
              <a:latin typeface="Arial" panose="020B0604020202020204" pitchFamily="34" charset="0"/>
              <a:cs typeface="Arial" panose="020B0604020202020204" pitchFamily="34" charset="0"/>
            </a:endParaRPr>
          </a:p>
          <a:p>
            <a:pPr marL="257175" indent="-257175">
              <a:spcBef>
                <a:spcPts val="450"/>
              </a:spcBef>
              <a:buAutoNum type="arabicPeriod"/>
            </a:pPr>
            <a:r>
              <a:rPr lang="en-US" altLang="zh-CN" sz="2000" dirty="0">
                <a:solidFill>
                  <a:srgbClr val="0070C0"/>
                </a:solidFill>
                <a:latin typeface="Arial" panose="020B0604020202020204" pitchFamily="34" charset="0"/>
                <a:cs typeface="Arial" panose="020B0604020202020204" pitchFamily="34" charset="0"/>
              </a:rPr>
              <a:t> Eﬀectiveness of modeling the explicit and implicit relations </a:t>
            </a:r>
            <a:r>
              <a:rPr lang="en-US" altLang="zh-CN" sz="2000" b="1" dirty="0">
                <a:solidFill>
                  <a:srgbClr val="002060"/>
                </a:solidFill>
                <a:latin typeface="Arial" panose="020B0604020202020204" pitchFamily="34" charset="0"/>
                <a:cs typeface="Arial" panose="020B0604020202020204" pitchFamily="34" charset="0"/>
              </a:rPr>
              <a:t>in diﬀerent ways.</a:t>
            </a:r>
            <a:endParaRPr lang="zh-CN" altLang="en-US" sz="2000" b="1" dirty="0">
              <a:solidFill>
                <a:srgbClr val="002060"/>
              </a:solidFill>
              <a:latin typeface="Arial" panose="020B0604020202020204" pitchFamily="34" charset="0"/>
              <a:cs typeface="Arial" panose="020B0604020202020204" pitchFamily="34" charset="0"/>
            </a:endParaRPr>
          </a:p>
        </p:txBody>
      </p:sp>
      <p:sp>
        <p:nvSpPr>
          <p:cNvPr id="8" name="矩形 7"/>
          <p:cNvSpPr/>
          <p:nvPr/>
        </p:nvSpPr>
        <p:spPr>
          <a:xfrm>
            <a:off x="121168" y="2630310"/>
            <a:ext cx="5015276" cy="942447"/>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121169" y="3646499"/>
            <a:ext cx="5015276" cy="115020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129825" y="4284256"/>
            <a:ext cx="5015276" cy="51244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134006" y="3646499"/>
            <a:ext cx="5015276" cy="637757"/>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p:nvSpPr>
        <p:spPr>
          <a:xfrm>
            <a:off x="134006" y="4504267"/>
            <a:ext cx="5015276" cy="292433"/>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p:nvSpPr>
        <p:spPr>
          <a:xfrm>
            <a:off x="127588" y="4241734"/>
            <a:ext cx="5015276" cy="275669"/>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9274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9"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dissolve">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9"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dissolve">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23" grpId="0" animBg="1"/>
      <p:bldP spid="23" grpId="1" animBg="1"/>
      <p:bldP spid="16" grpId="0" animBg="1"/>
      <p:bldP spid="16" grpId="1" animBg="1"/>
      <p:bldP spid="17" grpId="0" animBg="1"/>
      <p:bldP spid="17" grpId="1"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01600" y="6664620"/>
            <a:ext cx="350186" cy="273844"/>
          </a:xfrm>
        </p:spPr>
        <p:txBody>
          <a:bodyPr/>
          <a:lstStyle/>
          <a:p>
            <a:fld id="{B60ABC2E-BD57-4103-AF57-2C84AA9DA4BC}" type="slidenum">
              <a:rPr lang="zh-CN" altLang="en-US" smtClean="0"/>
              <a:t>14</a:t>
            </a:fld>
            <a:endParaRPr lang="zh-CN" altLang="en-US" dirty="0"/>
          </a:p>
        </p:txBody>
      </p:sp>
      <p:grpSp>
        <p:nvGrpSpPr>
          <p:cNvPr id="18" name="组合 17"/>
          <p:cNvGrpSpPr/>
          <p:nvPr/>
        </p:nvGrpSpPr>
        <p:grpSpPr>
          <a:xfrm>
            <a:off x="0" y="956332"/>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37"/>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RQ2:</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Performance</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of</a:t>
            </a:r>
            <a:r>
              <a:rPr lang="zh-CN" altLang="en-US"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Recommendation</a:t>
            </a:r>
          </a:p>
        </p:txBody>
      </p:sp>
      <p:pic>
        <p:nvPicPr>
          <p:cNvPr id="5" name="图片 4"/>
          <p:cNvPicPr>
            <a:picLocks noChangeAspect="1"/>
          </p:cNvPicPr>
          <p:nvPr/>
        </p:nvPicPr>
        <p:blipFill>
          <a:blip r:embed="rId3"/>
          <a:stretch>
            <a:fillRect/>
          </a:stretch>
        </p:blipFill>
        <p:spPr>
          <a:xfrm>
            <a:off x="-18049" y="1059543"/>
            <a:ext cx="9192908" cy="3101135"/>
          </a:xfrm>
          <a:prstGeom prst="rect">
            <a:avLst/>
          </a:prstGeom>
        </p:spPr>
      </p:pic>
      <p:sp>
        <p:nvSpPr>
          <p:cNvPr id="20" name="文本框 19"/>
          <p:cNvSpPr txBox="1"/>
          <p:nvPr/>
        </p:nvSpPr>
        <p:spPr>
          <a:xfrm>
            <a:off x="342420" y="4316547"/>
            <a:ext cx="8779959" cy="2003112"/>
          </a:xfrm>
          <a:prstGeom prst="rect">
            <a:avLst/>
          </a:prstGeom>
          <a:noFill/>
        </p:spPr>
        <p:txBody>
          <a:bodyPr wrap="square" rtlCol="0">
            <a:spAutoFit/>
          </a:bodyPr>
          <a:lstStyle/>
          <a:p>
            <a:pPr>
              <a:lnSpc>
                <a:spcPct val="150000"/>
              </a:lnSpc>
              <a:spcAft>
                <a:spcPts val="450"/>
              </a:spcAft>
            </a:pPr>
            <a:r>
              <a:rPr lang="en-US" altLang="zh-CN" sz="2000" b="1" dirty="0">
                <a:solidFill>
                  <a:srgbClr val="0070C0"/>
                </a:solidFill>
                <a:latin typeface="Arial" panose="020B0604020202020204" pitchFamily="34" charset="0"/>
                <a:cs typeface="Arial" panose="020B0604020202020204" pitchFamily="34" charset="0"/>
              </a:rPr>
              <a:t>Observations:</a:t>
            </a:r>
          </a:p>
          <a:p>
            <a:pPr marL="257175" indent="-257175">
              <a:lnSpc>
                <a:spcPct val="150000"/>
              </a:lnSpc>
              <a:buAutoNum type="arabicPeriod"/>
            </a:pPr>
            <a:r>
              <a:rPr lang="en-US" altLang="zh-CN" sz="2000" dirty="0">
                <a:solidFill>
                  <a:srgbClr val="0070C0"/>
                </a:solidFill>
                <a:latin typeface="Arial" panose="020B0604020202020204" pitchFamily="34" charset="0"/>
                <a:cs typeface="Arial" panose="020B0604020202020204" pitchFamily="34" charset="0"/>
              </a:rPr>
              <a:t> Positive effect of considering </a:t>
            </a:r>
            <a:r>
              <a:rPr lang="en-US" altLang="zh-CN" sz="2000" b="1" dirty="0">
                <a:solidFill>
                  <a:srgbClr val="002060"/>
                </a:solidFill>
                <a:latin typeface="Arial" panose="020B0604020202020204" pitchFamily="34" charset="0"/>
                <a:cs typeface="Arial" panose="020B0604020202020204" pitchFamily="34" charset="0"/>
              </a:rPr>
              <a:t>information of weight</a:t>
            </a:r>
            <a:endParaRPr lang="en-US" altLang="zh-CN" sz="2000" dirty="0">
              <a:solidFill>
                <a:srgbClr val="0070C0"/>
              </a:solidFill>
              <a:latin typeface="Arial" panose="020B0604020202020204" pitchFamily="34" charset="0"/>
              <a:cs typeface="Arial" panose="020B0604020202020204" pitchFamily="34" charset="0"/>
            </a:endParaRPr>
          </a:p>
          <a:p>
            <a:pPr marL="257175" indent="-257175">
              <a:lnSpc>
                <a:spcPct val="150000"/>
              </a:lnSpc>
              <a:buAutoNum type="arabicPeriod"/>
            </a:pPr>
            <a:r>
              <a:rPr lang="en-US" altLang="zh-CN" sz="2000" dirty="0">
                <a:solidFill>
                  <a:srgbClr val="0070C0"/>
                </a:solidFill>
                <a:latin typeface="Arial" panose="020B0604020202020204" pitchFamily="34" charset="0"/>
                <a:cs typeface="Arial" panose="020B0604020202020204" pitchFamily="34" charset="0"/>
              </a:rPr>
              <a:t> Importance of focusing on the </a:t>
            </a:r>
            <a:r>
              <a:rPr lang="en-US" altLang="zh-CN" sz="2000" b="1" dirty="0">
                <a:solidFill>
                  <a:srgbClr val="002060"/>
                </a:solidFill>
                <a:latin typeface="Arial" panose="020B0604020202020204" pitchFamily="34" charset="0"/>
                <a:cs typeface="Arial" panose="020B0604020202020204" pitchFamily="34" charset="0"/>
              </a:rPr>
              <a:t>higher-order proximities </a:t>
            </a:r>
            <a:r>
              <a:rPr lang="en-US" altLang="zh-CN" sz="2000" dirty="0">
                <a:solidFill>
                  <a:srgbClr val="0070C0"/>
                </a:solidFill>
                <a:latin typeface="Arial" panose="020B0604020202020204" pitchFamily="34" charset="0"/>
                <a:cs typeface="Arial" panose="020B0604020202020204" pitchFamily="34" charset="0"/>
              </a:rPr>
              <a:t>among vertices</a:t>
            </a:r>
          </a:p>
          <a:p>
            <a:pPr marL="257175" indent="-257175">
              <a:lnSpc>
                <a:spcPct val="150000"/>
              </a:lnSpc>
              <a:buAutoNum type="arabicPeriod"/>
            </a:pPr>
            <a:r>
              <a:rPr lang="en-US" altLang="zh-CN" sz="2000" dirty="0">
                <a:solidFill>
                  <a:srgbClr val="0070C0"/>
                </a:solidFill>
                <a:latin typeface="Arial" panose="020B0604020202020204" pitchFamily="34" charset="0"/>
                <a:cs typeface="Arial" panose="020B0604020202020204" pitchFamily="34" charset="0"/>
              </a:rPr>
              <a:t> </a:t>
            </a:r>
            <a:r>
              <a:rPr lang="en-US" altLang="zh-CN" sz="2000" b="1" dirty="0">
                <a:solidFill>
                  <a:srgbClr val="002060"/>
                </a:solidFill>
                <a:latin typeface="Arial" panose="020B0604020202020204" pitchFamily="34" charset="0"/>
                <a:cs typeface="Arial" panose="020B0604020202020204" pitchFamily="34" charset="0"/>
              </a:rPr>
              <a:t>Jointly training </a:t>
            </a:r>
            <a:r>
              <a:rPr lang="en-US" altLang="zh-CN" sz="2000" dirty="0">
                <a:solidFill>
                  <a:srgbClr val="0070C0"/>
                </a:solidFill>
                <a:latin typeface="Arial" panose="020B0604020202020204" pitchFamily="34" charset="0"/>
                <a:cs typeface="Arial" panose="020B0604020202020204" pitchFamily="34" charset="0"/>
              </a:rPr>
              <a:t>is superior to </a:t>
            </a:r>
            <a:r>
              <a:rPr lang="en-US" altLang="zh-CN" sz="2000" b="1" dirty="0">
                <a:solidFill>
                  <a:srgbClr val="002060"/>
                </a:solidFill>
                <a:latin typeface="Arial" panose="020B0604020202020204" pitchFamily="34" charset="0"/>
                <a:cs typeface="Arial" panose="020B0604020202020204" pitchFamily="34" charset="0"/>
              </a:rPr>
              <a:t>separately training + post-processing</a:t>
            </a:r>
            <a:endParaRPr lang="zh-CN" altLang="en-US" sz="2000" dirty="0">
              <a:solidFill>
                <a:srgbClr val="0070C0"/>
              </a:solidFill>
              <a:latin typeface="Arial" panose="020B0604020202020204" pitchFamily="34" charset="0"/>
              <a:cs typeface="Arial" panose="020B0604020202020204" pitchFamily="34" charset="0"/>
            </a:endParaRPr>
          </a:p>
        </p:txBody>
      </p:sp>
      <p:sp>
        <p:nvSpPr>
          <p:cNvPr id="21" name="矩形 20"/>
          <p:cNvSpPr/>
          <p:nvPr/>
        </p:nvSpPr>
        <p:spPr>
          <a:xfrm>
            <a:off x="0" y="3653669"/>
            <a:ext cx="9144000" cy="331248"/>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5821" y="3358220"/>
            <a:ext cx="9116558" cy="317009"/>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13721" y="2884190"/>
            <a:ext cx="9116558" cy="288190"/>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0730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6" grpId="1"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27000" y="6672446"/>
            <a:ext cx="375106" cy="273844"/>
          </a:xfrm>
        </p:spPr>
        <p:txBody>
          <a:bodyPr/>
          <a:lstStyle/>
          <a:p>
            <a:fld id="{B60ABC2E-BD57-4103-AF57-2C84AA9DA4BC}" type="slidenum">
              <a:rPr lang="zh-CN" altLang="en-US" smtClean="0"/>
              <a:t>15</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6"/>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Utility of Implicit Relations (RQ2)</a:t>
            </a:r>
          </a:p>
        </p:txBody>
      </p:sp>
      <p:pic>
        <p:nvPicPr>
          <p:cNvPr id="2" name="图片 1"/>
          <p:cNvPicPr>
            <a:picLocks noChangeAspect="1"/>
          </p:cNvPicPr>
          <p:nvPr/>
        </p:nvPicPr>
        <p:blipFill>
          <a:blip r:embed="rId3"/>
          <a:stretch>
            <a:fillRect/>
          </a:stretch>
        </p:blipFill>
        <p:spPr>
          <a:xfrm>
            <a:off x="384038" y="1886510"/>
            <a:ext cx="5496349" cy="3466928"/>
          </a:xfrm>
          <a:prstGeom prst="rect">
            <a:avLst/>
          </a:prstGeom>
        </p:spPr>
      </p:pic>
      <p:sp>
        <p:nvSpPr>
          <p:cNvPr id="20" name="文本框 19"/>
          <p:cNvSpPr txBox="1"/>
          <p:nvPr/>
        </p:nvSpPr>
        <p:spPr>
          <a:xfrm>
            <a:off x="6005947" y="1316138"/>
            <a:ext cx="2982083" cy="2182585"/>
          </a:xfrm>
          <a:prstGeom prst="rect">
            <a:avLst/>
          </a:prstGeom>
          <a:noFill/>
        </p:spPr>
        <p:txBody>
          <a:bodyPr wrap="square" rtlCol="0">
            <a:spAutoFit/>
          </a:bodyPr>
          <a:lstStyle/>
          <a:p>
            <a:pPr>
              <a:lnSpc>
                <a:spcPct val="150000"/>
              </a:lnSpc>
              <a:spcAft>
                <a:spcPts val="450"/>
              </a:spcAft>
            </a:pPr>
            <a:r>
              <a:rPr lang="en-US" altLang="zh-CN" b="1" dirty="0">
                <a:solidFill>
                  <a:srgbClr val="002060"/>
                </a:solidFill>
                <a:latin typeface="Arial" panose="020B0604020202020204" pitchFamily="34" charset="0"/>
                <a:cs typeface="Arial" panose="020B0604020202020204" pitchFamily="34" charset="0"/>
              </a:rPr>
              <a:t>Observation</a:t>
            </a:r>
            <a:r>
              <a:rPr lang="en-US" altLang="zh-CN" b="1" dirty="0">
                <a:solidFill>
                  <a:srgbClr val="0070C0"/>
                </a:solidFill>
                <a:latin typeface="Arial" panose="020B0604020202020204" pitchFamily="34" charset="0"/>
                <a:cs typeface="Arial" panose="020B0604020202020204" pitchFamily="34" charset="0"/>
              </a:rPr>
              <a:t>:</a:t>
            </a:r>
          </a:p>
          <a:p>
            <a:pPr>
              <a:lnSpc>
                <a:spcPct val="150000"/>
              </a:lnSpc>
            </a:pPr>
            <a:r>
              <a:rPr lang="en-US" altLang="zh-CN" dirty="0">
                <a:solidFill>
                  <a:srgbClr val="0070C0"/>
                </a:solidFill>
                <a:latin typeface="Arial" panose="020B0604020202020204" pitchFamily="34" charset="0"/>
                <a:cs typeface="Arial" panose="020B0604020202020204" pitchFamily="34" charset="0"/>
              </a:rPr>
              <a:t>Modeling high-order implicit relations is eﬀective to </a:t>
            </a:r>
            <a:r>
              <a:rPr lang="en-US" altLang="zh-CN" b="1" dirty="0">
                <a:solidFill>
                  <a:srgbClr val="002060"/>
                </a:solidFill>
                <a:latin typeface="Arial" panose="020B0604020202020204" pitchFamily="34" charset="0"/>
                <a:cs typeface="Arial" panose="020B0604020202020204" pitchFamily="34" charset="0"/>
              </a:rPr>
              <a:t>complement</a:t>
            </a:r>
            <a:r>
              <a:rPr lang="en-US" altLang="zh-CN" dirty="0">
                <a:solidFill>
                  <a:srgbClr val="002060"/>
                </a:solidFill>
                <a:latin typeface="Arial" panose="020B0604020202020204" pitchFamily="34" charset="0"/>
                <a:cs typeface="Arial" panose="020B0604020202020204" pitchFamily="34" charset="0"/>
              </a:rPr>
              <a:t> </a:t>
            </a:r>
            <a:r>
              <a:rPr lang="en-US" altLang="zh-CN" dirty="0">
                <a:solidFill>
                  <a:srgbClr val="0070C0"/>
                </a:solidFill>
                <a:latin typeface="Arial" panose="020B0604020202020204" pitchFamily="34" charset="0"/>
                <a:cs typeface="Arial" panose="020B0604020202020204" pitchFamily="34" charset="0"/>
              </a:rPr>
              <a:t>with explicit relation modeling.</a:t>
            </a:r>
          </a:p>
        </p:txBody>
      </p:sp>
      <p:sp>
        <p:nvSpPr>
          <p:cNvPr id="21" name="矩形 20"/>
          <p:cNvSpPr/>
          <p:nvPr/>
        </p:nvSpPr>
        <p:spPr>
          <a:xfrm>
            <a:off x="3666904" y="2135330"/>
            <a:ext cx="2276696" cy="2784765"/>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8796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49799" y="6658240"/>
            <a:ext cx="391790" cy="273844"/>
          </a:xfrm>
        </p:spPr>
        <p:txBody>
          <a:bodyPr/>
          <a:lstStyle/>
          <a:p>
            <a:fld id="{B60ABC2E-BD57-4103-AF57-2C84AA9DA4BC}" type="slidenum">
              <a:rPr lang="zh-CN" altLang="en-US" smtClean="0"/>
              <a:t>16</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8"/>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Random Walk Generator (RQ3)</a:t>
            </a:r>
          </a:p>
        </p:txBody>
      </p:sp>
      <p:pic>
        <p:nvPicPr>
          <p:cNvPr id="4" name="图片 3"/>
          <p:cNvPicPr>
            <a:picLocks noChangeAspect="1"/>
          </p:cNvPicPr>
          <p:nvPr/>
        </p:nvPicPr>
        <p:blipFill>
          <a:blip r:embed="rId3"/>
          <a:stretch>
            <a:fillRect/>
          </a:stretch>
        </p:blipFill>
        <p:spPr>
          <a:xfrm>
            <a:off x="1175111" y="995944"/>
            <a:ext cx="6353449" cy="3920586"/>
          </a:xfrm>
          <a:prstGeom prst="rect">
            <a:avLst/>
          </a:prstGeom>
        </p:spPr>
      </p:pic>
      <p:sp>
        <p:nvSpPr>
          <p:cNvPr id="20" name="文本框 19"/>
          <p:cNvSpPr txBox="1"/>
          <p:nvPr/>
        </p:nvSpPr>
        <p:spPr>
          <a:xfrm>
            <a:off x="516905" y="5039553"/>
            <a:ext cx="8264238" cy="1264449"/>
          </a:xfrm>
          <a:prstGeom prst="rect">
            <a:avLst/>
          </a:prstGeom>
          <a:noFill/>
        </p:spPr>
        <p:txBody>
          <a:bodyPr wrap="square" rtlCol="0">
            <a:spAutoFit/>
          </a:bodyPr>
          <a:lstStyle/>
          <a:p>
            <a:pPr>
              <a:spcAft>
                <a:spcPts val="450"/>
              </a:spcAft>
            </a:pPr>
            <a:r>
              <a:rPr lang="en-US" altLang="zh-CN" sz="2400" b="1" dirty="0">
                <a:solidFill>
                  <a:srgbClr val="002060"/>
                </a:solidFill>
                <a:latin typeface="Arial" panose="020B0604020202020204" pitchFamily="34" charset="0"/>
                <a:cs typeface="Arial" panose="020B0604020202020204" pitchFamily="34" charset="0"/>
              </a:rPr>
              <a:t>Observation</a:t>
            </a:r>
            <a:r>
              <a:rPr lang="en-US" altLang="zh-CN" sz="2400" b="1" dirty="0">
                <a:solidFill>
                  <a:srgbClr val="0070C0"/>
                </a:solidFill>
                <a:latin typeface="Arial" panose="020B0604020202020204" pitchFamily="34" charset="0"/>
                <a:cs typeface="Arial" panose="020B0604020202020204" pitchFamily="34" charset="0"/>
              </a:rPr>
              <a:t>:</a:t>
            </a:r>
          </a:p>
          <a:p>
            <a:r>
              <a:rPr lang="en-US" altLang="zh-CN" sz="2400" dirty="0">
                <a:solidFill>
                  <a:srgbClr val="0070C0"/>
                </a:solidFill>
                <a:latin typeface="Arial" panose="020B0604020202020204" pitchFamily="34" charset="0"/>
                <a:cs typeface="Arial" panose="020B0604020202020204" pitchFamily="34" charset="0"/>
              </a:rPr>
              <a:t>The </a:t>
            </a:r>
            <a:r>
              <a:rPr lang="en-US" altLang="zh-CN" sz="2400" b="1" dirty="0">
                <a:solidFill>
                  <a:srgbClr val="002060"/>
                </a:solidFill>
                <a:latin typeface="Arial" panose="020B0604020202020204" pitchFamily="34" charset="0"/>
                <a:cs typeface="Arial" panose="020B0604020202020204" pitchFamily="34" charset="0"/>
              </a:rPr>
              <a:t>biased and self-adaptive</a:t>
            </a:r>
            <a:r>
              <a:rPr lang="en-US" altLang="zh-CN" sz="2400" b="1" dirty="0">
                <a:solidFill>
                  <a:srgbClr val="0070C0"/>
                </a:solidFill>
                <a:latin typeface="Arial" panose="020B0604020202020204" pitchFamily="34" charset="0"/>
                <a:cs typeface="Arial" panose="020B0604020202020204" pitchFamily="34" charset="0"/>
              </a:rPr>
              <a:t> </a:t>
            </a:r>
            <a:r>
              <a:rPr lang="en-US" altLang="zh-CN" sz="2400" dirty="0">
                <a:solidFill>
                  <a:srgbClr val="0070C0"/>
                </a:solidFill>
                <a:latin typeface="Arial" panose="020B0604020202020204" pitchFamily="34" charset="0"/>
                <a:cs typeface="Arial" panose="020B0604020202020204" pitchFamily="34" charset="0"/>
              </a:rPr>
              <a:t>random walk generator contributes to learning</a:t>
            </a:r>
            <a:r>
              <a:rPr lang="zh-CN" altLang="en-US" sz="2400" dirty="0">
                <a:solidFill>
                  <a:srgbClr val="0070C0"/>
                </a:solidFill>
                <a:latin typeface="Arial" panose="020B0604020202020204" pitchFamily="34" charset="0"/>
                <a:cs typeface="Arial" panose="020B0604020202020204" pitchFamily="34" charset="0"/>
              </a:rPr>
              <a:t> </a:t>
            </a:r>
            <a:r>
              <a:rPr lang="en-US" altLang="zh-CN" sz="2400" dirty="0">
                <a:solidFill>
                  <a:srgbClr val="0070C0"/>
                </a:solidFill>
                <a:latin typeface="Arial" panose="020B0604020202020204" pitchFamily="34" charset="0"/>
                <a:cs typeface="Arial" panose="020B0604020202020204" pitchFamily="34" charset="0"/>
              </a:rPr>
              <a:t>better vertex embeddings.</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23" name="矩形 22"/>
          <p:cNvSpPr/>
          <p:nvPr/>
        </p:nvSpPr>
        <p:spPr>
          <a:xfrm>
            <a:off x="4916321" y="1301119"/>
            <a:ext cx="2612239" cy="3067111"/>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60281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49799" y="6658240"/>
            <a:ext cx="391790" cy="273844"/>
          </a:xfrm>
        </p:spPr>
        <p:txBody>
          <a:bodyPr/>
          <a:lstStyle/>
          <a:p>
            <a:fld id="{B60ABC2E-BD57-4103-AF57-2C84AA9DA4BC}" type="slidenum">
              <a:rPr lang="zh-CN" altLang="en-US" smtClean="0"/>
              <a:t>17</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8"/>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Random Walk Generator (RQ3)</a:t>
            </a:r>
          </a:p>
        </p:txBody>
      </p:sp>
      <p:sp>
        <p:nvSpPr>
          <p:cNvPr id="20" name="文本框 19"/>
          <p:cNvSpPr txBox="1"/>
          <p:nvPr/>
        </p:nvSpPr>
        <p:spPr>
          <a:xfrm>
            <a:off x="516905" y="5039553"/>
            <a:ext cx="8264238" cy="1264449"/>
          </a:xfrm>
          <a:prstGeom prst="rect">
            <a:avLst/>
          </a:prstGeom>
          <a:noFill/>
        </p:spPr>
        <p:txBody>
          <a:bodyPr wrap="square" rtlCol="0">
            <a:spAutoFit/>
          </a:bodyPr>
          <a:lstStyle/>
          <a:p>
            <a:pPr>
              <a:spcAft>
                <a:spcPts val="450"/>
              </a:spcAft>
            </a:pPr>
            <a:r>
              <a:rPr lang="en-US" altLang="zh-CN" sz="2400" b="1" dirty="0">
                <a:solidFill>
                  <a:srgbClr val="002060"/>
                </a:solidFill>
                <a:latin typeface="Arial" panose="020B0604020202020204" pitchFamily="34" charset="0"/>
                <a:cs typeface="Arial" panose="020B0604020202020204" pitchFamily="34" charset="0"/>
              </a:rPr>
              <a:t>Observation</a:t>
            </a:r>
            <a:r>
              <a:rPr lang="en-US" altLang="zh-CN" sz="2400" b="1" dirty="0">
                <a:solidFill>
                  <a:srgbClr val="0070C0"/>
                </a:solidFill>
                <a:latin typeface="Arial" panose="020B0604020202020204" pitchFamily="34" charset="0"/>
                <a:cs typeface="Arial" panose="020B0604020202020204" pitchFamily="34" charset="0"/>
              </a:rPr>
              <a:t>:</a:t>
            </a:r>
          </a:p>
          <a:p>
            <a:r>
              <a:rPr lang="en-US" altLang="zh-CN" sz="2400" dirty="0">
                <a:solidFill>
                  <a:srgbClr val="0070C0"/>
                </a:solidFill>
                <a:latin typeface="Arial" panose="020B0604020202020204" pitchFamily="34" charset="0"/>
                <a:cs typeface="Arial" panose="020B0604020202020204" pitchFamily="34" charset="0"/>
              </a:rPr>
              <a:t>The </a:t>
            </a:r>
            <a:r>
              <a:rPr lang="en-US" altLang="zh-CN" sz="2400" b="1" dirty="0">
                <a:solidFill>
                  <a:srgbClr val="002060"/>
                </a:solidFill>
                <a:latin typeface="Arial" panose="020B0604020202020204" pitchFamily="34" charset="0"/>
                <a:cs typeface="Arial" panose="020B0604020202020204" pitchFamily="34" charset="0"/>
              </a:rPr>
              <a:t>biased and self-adaptive</a:t>
            </a:r>
            <a:r>
              <a:rPr lang="en-US" altLang="zh-CN" sz="2400" b="1" dirty="0">
                <a:solidFill>
                  <a:srgbClr val="0070C0"/>
                </a:solidFill>
                <a:latin typeface="Arial" panose="020B0604020202020204" pitchFamily="34" charset="0"/>
                <a:cs typeface="Arial" panose="020B0604020202020204" pitchFamily="34" charset="0"/>
              </a:rPr>
              <a:t> </a:t>
            </a:r>
            <a:r>
              <a:rPr lang="en-US" altLang="zh-CN" sz="2400" dirty="0">
                <a:solidFill>
                  <a:srgbClr val="0070C0"/>
                </a:solidFill>
                <a:latin typeface="Arial" panose="020B0604020202020204" pitchFamily="34" charset="0"/>
                <a:cs typeface="Arial" panose="020B0604020202020204" pitchFamily="34" charset="0"/>
              </a:rPr>
              <a:t>random walk generator contributes to learning</a:t>
            </a:r>
            <a:r>
              <a:rPr lang="zh-CN" altLang="en-US" sz="2400" dirty="0">
                <a:solidFill>
                  <a:srgbClr val="0070C0"/>
                </a:solidFill>
                <a:latin typeface="Arial" panose="020B0604020202020204" pitchFamily="34" charset="0"/>
                <a:cs typeface="Arial" panose="020B0604020202020204" pitchFamily="34" charset="0"/>
              </a:rPr>
              <a:t> </a:t>
            </a:r>
            <a:r>
              <a:rPr lang="en-US" altLang="zh-CN" sz="2400" dirty="0">
                <a:solidFill>
                  <a:srgbClr val="0070C0"/>
                </a:solidFill>
                <a:latin typeface="Arial" panose="020B0604020202020204" pitchFamily="34" charset="0"/>
                <a:cs typeface="Arial" panose="020B0604020202020204" pitchFamily="34" charset="0"/>
              </a:rPr>
              <a:t>better vertex embeddings.</a:t>
            </a:r>
            <a:endParaRPr lang="zh-CN" altLang="en-US" sz="2400" dirty="0">
              <a:solidFill>
                <a:srgbClr val="0070C0"/>
              </a:solidFill>
              <a:latin typeface="Arial" panose="020B0604020202020204" pitchFamily="34" charset="0"/>
              <a:cs typeface="Arial" panose="020B0604020202020204" pitchFamily="34" charset="0"/>
            </a:endParaRPr>
          </a:p>
        </p:txBody>
      </p:sp>
      <p:pic>
        <p:nvPicPr>
          <p:cNvPr id="21" name="图片 20"/>
          <p:cNvPicPr>
            <a:picLocks noChangeAspect="1"/>
          </p:cNvPicPr>
          <p:nvPr/>
        </p:nvPicPr>
        <p:blipFill>
          <a:blip r:embed="rId3"/>
          <a:stretch>
            <a:fillRect/>
          </a:stretch>
        </p:blipFill>
        <p:spPr>
          <a:xfrm>
            <a:off x="5713842" y="1834438"/>
            <a:ext cx="3067301" cy="2502858"/>
          </a:xfrm>
          <a:prstGeom prst="rect">
            <a:avLst/>
          </a:prstGeom>
        </p:spPr>
      </p:pic>
      <p:pic>
        <p:nvPicPr>
          <p:cNvPr id="16" name="图片 3">
            <a:extLst>
              <a:ext uri="{FF2B5EF4-FFF2-40B4-BE49-F238E27FC236}">
                <a16:creationId xmlns:a16="http://schemas.microsoft.com/office/drawing/2014/main" id="{9507FEED-E73D-1344-904B-7D09BF37352E}"/>
              </a:ext>
            </a:extLst>
          </p:cNvPr>
          <p:cNvPicPr>
            <a:picLocks noChangeAspect="1"/>
          </p:cNvPicPr>
          <p:nvPr/>
        </p:nvPicPr>
        <p:blipFill>
          <a:blip r:embed="rId4"/>
          <a:stretch>
            <a:fillRect/>
          </a:stretch>
        </p:blipFill>
        <p:spPr>
          <a:xfrm>
            <a:off x="46096" y="1751515"/>
            <a:ext cx="2998480" cy="2858365"/>
          </a:xfrm>
          <a:prstGeom prst="rect">
            <a:avLst/>
          </a:prstGeom>
        </p:spPr>
      </p:pic>
      <p:pic>
        <p:nvPicPr>
          <p:cNvPr id="17" name="图片 4">
            <a:extLst>
              <a:ext uri="{FF2B5EF4-FFF2-40B4-BE49-F238E27FC236}">
                <a16:creationId xmlns:a16="http://schemas.microsoft.com/office/drawing/2014/main" id="{4E7BFC81-1CF4-1041-B464-503076FBDAAB}"/>
              </a:ext>
            </a:extLst>
          </p:cNvPr>
          <p:cNvPicPr>
            <a:picLocks noChangeAspect="1"/>
          </p:cNvPicPr>
          <p:nvPr/>
        </p:nvPicPr>
        <p:blipFill>
          <a:blip r:embed="rId5"/>
          <a:stretch>
            <a:fillRect/>
          </a:stretch>
        </p:blipFill>
        <p:spPr>
          <a:xfrm>
            <a:off x="3009568" y="1818745"/>
            <a:ext cx="2935120" cy="2791135"/>
          </a:xfrm>
          <a:prstGeom prst="rect">
            <a:avLst/>
          </a:prstGeom>
        </p:spPr>
      </p:pic>
      <p:sp>
        <p:nvSpPr>
          <p:cNvPr id="2" name="TextBox 1">
            <a:extLst>
              <a:ext uri="{FF2B5EF4-FFF2-40B4-BE49-F238E27FC236}">
                <a16:creationId xmlns:a16="http://schemas.microsoft.com/office/drawing/2014/main" id="{5528D653-9B46-5644-8494-8F2C2723F6C1}"/>
              </a:ext>
            </a:extLst>
          </p:cNvPr>
          <p:cNvSpPr txBox="1"/>
          <p:nvPr/>
        </p:nvSpPr>
        <p:spPr>
          <a:xfrm>
            <a:off x="6047353" y="4319092"/>
            <a:ext cx="2723823" cy="369332"/>
          </a:xfrm>
          <a:prstGeom prst="rect">
            <a:avLst/>
          </a:prstGeom>
          <a:noFill/>
        </p:spPr>
        <p:txBody>
          <a:bodyPr wrap="none" rtlCol="0">
            <a:spAutoFit/>
          </a:bodyPr>
          <a:lstStyle/>
          <a:p>
            <a:r>
              <a:rPr lang="en-US" altLang="zh-CN" dirty="0">
                <a:latin typeface="Times" pitchFamily="2" charset="0"/>
              </a:rPr>
              <a:t>(c)</a:t>
            </a:r>
            <a:r>
              <a:rPr lang="zh-CN" altLang="en-US" dirty="0">
                <a:latin typeface="Times" pitchFamily="2" charset="0"/>
              </a:rPr>
              <a:t> </a:t>
            </a:r>
            <a:r>
              <a:rPr lang="en-US" altLang="zh-CN" dirty="0">
                <a:latin typeface="Times" pitchFamily="2" charset="0"/>
              </a:rPr>
              <a:t>Self-Adaptive</a:t>
            </a:r>
            <a:r>
              <a:rPr lang="zh-CN" altLang="en-US" dirty="0">
                <a:latin typeface="Times" pitchFamily="2" charset="0"/>
              </a:rPr>
              <a:t> </a:t>
            </a:r>
            <a:r>
              <a:rPr lang="en-US" altLang="zh-CN" dirty="0">
                <a:latin typeface="Times" pitchFamily="2" charset="0"/>
              </a:rPr>
              <a:t>generator</a:t>
            </a:r>
            <a:endParaRPr lang="en-US" dirty="0">
              <a:latin typeface="Times" pitchFamily="2" charset="0"/>
            </a:endParaRPr>
          </a:p>
        </p:txBody>
      </p:sp>
      <p:sp>
        <p:nvSpPr>
          <p:cNvPr id="3" name="TextBox 2">
            <a:extLst>
              <a:ext uri="{FF2B5EF4-FFF2-40B4-BE49-F238E27FC236}">
                <a16:creationId xmlns:a16="http://schemas.microsoft.com/office/drawing/2014/main" id="{6F57BD73-127A-164A-94E3-725DF36A8E47}"/>
              </a:ext>
            </a:extLst>
          </p:cNvPr>
          <p:cNvSpPr txBox="1"/>
          <p:nvPr/>
        </p:nvSpPr>
        <p:spPr>
          <a:xfrm>
            <a:off x="86618" y="1444403"/>
            <a:ext cx="3113994" cy="369332"/>
          </a:xfrm>
          <a:prstGeom prst="rect">
            <a:avLst/>
          </a:prstGeom>
          <a:noFill/>
        </p:spPr>
        <p:txBody>
          <a:bodyPr wrap="none" rtlCol="0">
            <a:spAutoFit/>
          </a:bodyPr>
          <a:lstStyle/>
          <a:p>
            <a:r>
              <a:rPr lang="en-US" altLang="zh-CN" dirty="0"/>
              <a:t>Distribution</a:t>
            </a:r>
            <a:r>
              <a:rPr lang="zh-CN" altLang="en-US" dirty="0"/>
              <a:t> </a:t>
            </a:r>
            <a:r>
              <a:rPr lang="en-US" altLang="zh-CN" dirty="0"/>
              <a:t>of</a:t>
            </a:r>
            <a:r>
              <a:rPr lang="zh-CN" altLang="en-US" dirty="0"/>
              <a:t> </a:t>
            </a:r>
            <a:r>
              <a:rPr lang="en-US" altLang="zh-CN" dirty="0"/>
              <a:t>vertex</a:t>
            </a:r>
            <a:r>
              <a:rPr lang="zh-CN" altLang="en-US" dirty="0"/>
              <a:t> </a:t>
            </a:r>
            <a:r>
              <a:rPr lang="en-US" altLang="zh-CN" dirty="0"/>
              <a:t>degree</a:t>
            </a:r>
            <a:r>
              <a:rPr lang="zh-CN" altLang="en-US" dirty="0"/>
              <a:t>：</a:t>
            </a:r>
            <a:endParaRPr lang="en-US" dirty="0"/>
          </a:p>
        </p:txBody>
      </p:sp>
      <p:sp>
        <p:nvSpPr>
          <p:cNvPr id="26" name="TextBox 25">
            <a:extLst>
              <a:ext uri="{FF2B5EF4-FFF2-40B4-BE49-F238E27FC236}">
                <a16:creationId xmlns:a16="http://schemas.microsoft.com/office/drawing/2014/main" id="{AD7E908C-DC23-3C4B-9E84-8A5E93A27791}"/>
              </a:ext>
            </a:extLst>
          </p:cNvPr>
          <p:cNvSpPr txBox="1"/>
          <p:nvPr/>
        </p:nvSpPr>
        <p:spPr>
          <a:xfrm>
            <a:off x="3392579" y="1447326"/>
            <a:ext cx="2219390" cy="369332"/>
          </a:xfrm>
          <a:prstGeom prst="rect">
            <a:avLst/>
          </a:prstGeom>
          <a:noFill/>
        </p:spPr>
        <p:txBody>
          <a:bodyPr wrap="none" rtlCol="0">
            <a:spAutoFit/>
          </a:bodyPr>
          <a:lstStyle/>
          <a:p>
            <a:r>
              <a:rPr lang="en-US" altLang="zh-CN" dirty="0" err="1"/>
              <a:t>DeepWalk</a:t>
            </a:r>
            <a:r>
              <a:rPr lang="zh-CN" altLang="en-US" dirty="0"/>
              <a:t> </a:t>
            </a:r>
            <a:r>
              <a:rPr lang="en-US" altLang="zh-CN" dirty="0"/>
              <a:t>Generator:</a:t>
            </a:r>
            <a:endParaRPr lang="en-US" dirty="0"/>
          </a:p>
        </p:txBody>
      </p:sp>
      <p:sp>
        <p:nvSpPr>
          <p:cNvPr id="28" name="TextBox 27">
            <a:extLst>
              <a:ext uri="{FF2B5EF4-FFF2-40B4-BE49-F238E27FC236}">
                <a16:creationId xmlns:a16="http://schemas.microsoft.com/office/drawing/2014/main" id="{312429DD-DCD2-A943-9F0C-85B895203D63}"/>
              </a:ext>
            </a:extLst>
          </p:cNvPr>
          <p:cNvSpPr txBox="1"/>
          <p:nvPr/>
        </p:nvSpPr>
        <p:spPr>
          <a:xfrm>
            <a:off x="6209186" y="1442994"/>
            <a:ext cx="1613455" cy="369332"/>
          </a:xfrm>
          <a:prstGeom prst="rect">
            <a:avLst/>
          </a:prstGeom>
          <a:noFill/>
        </p:spPr>
        <p:txBody>
          <a:bodyPr wrap="none" rtlCol="0">
            <a:spAutoFit/>
          </a:bodyPr>
          <a:lstStyle/>
          <a:p>
            <a:r>
              <a:rPr lang="en-US" altLang="zh-CN" dirty="0"/>
              <a:t>Our</a:t>
            </a:r>
            <a:r>
              <a:rPr lang="zh-CN" altLang="en-US" dirty="0"/>
              <a:t> </a:t>
            </a:r>
            <a:r>
              <a:rPr lang="en-US" altLang="zh-CN" dirty="0"/>
              <a:t>Generator:</a:t>
            </a:r>
            <a:endParaRPr lang="en-US" dirty="0"/>
          </a:p>
        </p:txBody>
      </p:sp>
    </p:spTree>
    <p:extLst>
      <p:ext uri="{BB962C8B-B14F-4D97-AF65-F5344CB8AC3E}">
        <p14:creationId xmlns:p14="http://schemas.microsoft.com/office/powerpoint/2010/main" val="375575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10068" y="6666233"/>
            <a:ext cx="353561" cy="273844"/>
          </a:xfrm>
        </p:spPr>
        <p:txBody>
          <a:bodyPr/>
          <a:lstStyle/>
          <a:p>
            <a:fld id="{B60ABC2E-BD57-4103-AF57-2C84AA9DA4BC}" type="slidenum">
              <a:rPr lang="zh-CN" altLang="en-US" smtClean="0"/>
              <a:t>18</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40"/>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5"/>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marL="135000">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Hyper-parameter Studies (RQ4)</a:t>
            </a:r>
          </a:p>
        </p:txBody>
      </p:sp>
      <p:pic>
        <p:nvPicPr>
          <p:cNvPr id="5" name="图片 4"/>
          <p:cNvPicPr>
            <a:picLocks noChangeAspect="1"/>
          </p:cNvPicPr>
          <p:nvPr/>
        </p:nvPicPr>
        <p:blipFill>
          <a:blip r:embed="rId3"/>
          <a:stretch>
            <a:fillRect/>
          </a:stretch>
        </p:blipFill>
        <p:spPr>
          <a:xfrm>
            <a:off x="41765" y="1016006"/>
            <a:ext cx="5410882" cy="2493777"/>
          </a:xfrm>
          <a:prstGeom prst="rect">
            <a:avLst/>
          </a:prstGeom>
        </p:spPr>
      </p:pic>
      <p:pic>
        <p:nvPicPr>
          <p:cNvPr id="20" name="图片 19"/>
          <p:cNvPicPr>
            <a:picLocks noChangeAspect="1"/>
          </p:cNvPicPr>
          <p:nvPr/>
        </p:nvPicPr>
        <p:blipFill>
          <a:blip r:embed="rId4"/>
          <a:stretch>
            <a:fillRect/>
          </a:stretch>
        </p:blipFill>
        <p:spPr>
          <a:xfrm>
            <a:off x="-584" y="3664454"/>
            <a:ext cx="5661156" cy="2549446"/>
          </a:xfrm>
          <a:prstGeom prst="rect">
            <a:avLst/>
          </a:prstGeom>
        </p:spPr>
      </p:pic>
      <p:sp>
        <p:nvSpPr>
          <p:cNvPr id="21" name="文本框 20"/>
          <p:cNvSpPr txBox="1"/>
          <p:nvPr/>
        </p:nvSpPr>
        <p:spPr>
          <a:xfrm>
            <a:off x="5383899" y="1610440"/>
            <a:ext cx="3738480" cy="3234219"/>
          </a:xfrm>
          <a:prstGeom prst="rect">
            <a:avLst/>
          </a:prstGeom>
          <a:noFill/>
        </p:spPr>
        <p:txBody>
          <a:bodyPr wrap="square" rtlCol="0">
            <a:spAutoFit/>
          </a:bodyPr>
          <a:lstStyle/>
          <a:p>
            <a:pPr>
              <a:lnSpc>
                <a:spcPts val="3000"/>
              </a:lnSpc>
              <a:spcAft>
                <a:spcPts val="450"/>
              </a:spcAft>
            </a:pPr>
            <a:r>
              <a:rPr lang="en-US" altLang="zh-CN" sz="2800" b="1" dirty="0">
                <a:solidFill>
                  <a:srgbClr val="002060"/>
                </a:solidFill>
                <a:latin typeface="Arial" panose="020B0604020202020204" pitchFamily="34" charset="0"/>
                <a:cs typeface="Arial" panose="020B0604020202020204" pitchFamily="34" charset="0"/>
              </a:rPr>
              <a:t>Observations</a:t>
            </a:r>
            <a:r>
              <a:rPr lang="en-US" altLang="zh-CN" sz="2800" b="1" dirty="0">
                <a:solidFill>
                  <a:srgbClr val="0070C0"/>
                </a:solidFill>
                <a:latin typeface="Arial" panose="020B0604020202020204" pitchFamily="34" charset="0"/>
                <a:cs typeface="Arial" panose="020B0604020202020204" pitchFamily="34" charset="0"/>
              </a:rPr>
              <a:t>:</a:t>
            </a:r>
          </a:p>
          <a:p>
            <a:pPr marL="257175" indent="-257175">
              <a:lnSpc>
                <a:spcPts val="3000"/>
              </a:lnSpc>
              <a:buAutoNum type="arabicPeriod"/>
            </a:pPr>
            <a:r>
              <a:rPr lang="en-US" altLang="zh-CN" sz="2800" dirty="0">
                <a:solidFill>
                  <a:srgbClr val="0070C0"/>
                </a:solidFill>
                <a:latin typeface="Arial" panose="020B0604020202020204" pitchFamily="34" charset="0"/>
                <a:cs typeface="Arial" panose="020B0604020202020204" pitchFamily="34" charset="0"/>
              </a:rPr>
              <a:t>Purely using explicit or implicit relations is insufficient.</a:t>
            </a:r>
          </a:p>
          <a:p>
            <a:pPr marL="257175" indent="-257175">
              <a:lnSpc>
                <a:spcPts val="3000"/>
              </a:lnSpc>
              <a:buAutoNum type="arabicPeriod"/>
            </a:pPr>
            <a:endParaRPr lang="en-US" altLang="zh-CN" sz="2800" dirty="0">
              <a:solidFill>
                <a:srgbClr val="0070C0"/>
              </a:solidFill>
              <a:latin typeface="Arial" panose="020B0604020202020204" pitchFamily="34" charset="0"/>
              <a:cs typeface="Arial" panose="020B0604020202020204" pitchFamily="34" charset="0"/>
            </a:endParaRPr>
          </a:p>
          <a:p>
            <a:pPr marL="257175" indent="-257175">
              <a:lnSpc>
                <a:spcPts val="3000"/>
              </a:lnSpc>
              <a:buAutoNum type="arabicPeriod"/>
            </a:pPr>
            <a:r>
              <a:rPr lang="en-US" altLang="zh-CN" sz="2800" dirty="0">
                <a:solidFill>
                  <a:srgbClr val="0070C0"/>
                </a:solidFill>
                <a:latin typeface="Arial" panose="020B0604020202020204" pitchFamily="34" charset="0"/>
                <a:cs typeface="Arial" panose="020B0604020202020204" pitchFamily="34" charset="0"/>
              </a:rPr>
              <a:t>explicit relations </a:t>
            </a:r>
            <a:r>
              <a:rPr lang="en-US" altLang="zh-CN" sz="2800" i="1" dirty="0">
                <a:solidFill>
                  <a:srgbClr val="002060"/>
                </a:solidFill>
                <a:latin typeface="Arial" panose="020B0604020202020204" pitchFamily="34" charset="0"/>
                <a:cs typeface="Arial" panose="020B0604020202020204" pitchFamily="34" charset="0"/>
              </a:rPr>
              <a:t>&gt; </a:t>
            </a:r>
            <a:r>
              <a:rPr lang="en-US" altLang="zh-CN" sz="2800" dirty="0">
                <a:solidFill>
                  <a:srgbClr val="0070C0"/>
                </a:solidFill>
                <a:latin typeface="Arial" panose="020B0604020202020204" pitchFamily="34" charset="0"/>
                <a:cs typeface="Arial" panose="020B0604020202020204" pitchFamily="34" charset="0"/>
              </a:rPr>
              <a:t>implicit relations</a:t>
            </a:r>
            <a:br>
              <a:rPr lang="en-US" altLang="zh-CN" sz="1350" dirty="0">
                <a:latin typeface="Arial" panose="020B0604020202020204" pitchFamily="34" charset="0"/>
                <a:cs typeface="Arial" panose="020B0604020202020204" pitchFamily="34" charset="0"/>
              </a:rPr>
            </a:br>
            <a:endParaRPr lang="zh-CN" altLang="en-US" sz="135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0572" y="4468025"/>
            <a:ext cx="2427008" cy="533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14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569096"/>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2100" b="1" spc="-4" dirty="0">
              <a:latin typeface="Arial"/>
              <a:cs typeface="Arial"/>
            </a:endParaRPr>
          </a:p>
        </p:txBody>
      </p:sp>
      <p:sp>
        <p:nvSpPr>
          <p:cNvPr id="1079" name="灯片编号占位符 1078"/>
          <p:cNvSpPr>
            <a:spLocks noGrp="1"/>
          </p:cNvSpPr>
          <p:nvPr>
            <p:ph type="sldNum" sz="quarter" idx="12"/>
          </p:nvPr>
        </p:nvSpPr>
        <p:spPr>
          <a:xfrm>
            <a:off x="-175257" y="6658013"/>
            <a:ext cx="417670" cy="273844"/>
          </a:xfrm>
        </p:spPr>
        <p:txBody>
          <a:bodyPr/>
          <a:lstStyle/>
          <a:p>
            <a:fld id="{B60ABC2E-BD57-4103-AF57-2C84AA9DA4BC}" type="slidenum">
              <a:rPr lang="zh-CN" altLang="en-US" smtClean="0"/>
              <a:t>19</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4"/>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39"/>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marL="135000">
              <a:buSzPct val="5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Case Study</a:t>
            </a:r>
          </a:p>
        </p:txBody>
      </p:sp>
      <p:pic>
        <p:nvPicPr>
          <p:cNvPr id="3" name="图片 2"/>
          <p:cNvPicPr>
            <a:picLocks noChangeAspect="1"/>
          </p:cNvPicPr>
          <p:nvPr/>
        </p:nvPicPr>
        <p:blipFill>
          <a:blip r:embed="rId3"/>
          <a:stretch>
            <a:fillRect/>
          </a:stretch>
        </p:blipFill>
        <p:spPr>
          <a:xfrm>
            <a:off x="765325" y="1088571"/>
            <a:ext cx="7406203" cy="5731495"/>
          </a:xfrm>
          <a:prstGeom prst="rect">
            <a:avLst/>
          </a:prstGeom>
        </p:spPr>
      </p:pic>
      <p:sp>
        <p:nvSpPr>
          <p:cNvPr id="14" name="矩形 13"/>
          <p:cNvSpPr/>
          <p:nvPr/>
        </p:nvSpPr>
        <p:spPr>
          <a:xfrm>
            <a:off x="1654050" y="3266222"/>
            <a:ext cx="1926614" cy="1607988"/>
          </a:xfrm>
          <a:prstGeom prst="rect">
            <a:avLst/>
          </a:prstGeom>
          <a:noFill/>
          <a:ln w="50800" cmpd="dbl">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5481528" y="3223229"/>
            <a:ext cx="1906178" cy="1660349"/>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85223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æ¥çæºå¾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715" y="4035380"/>
            <a:ext cx="2651813" cy="1763456"/>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4"/>
          <p:cNvSpPr>
            <a:spLocks noGrp="1"/>
          </p:cNvSpPr>
          <p:nvPr>
            <p:ph sz="half" idx="1"/>
          </p:nvPr>
        </p:nvSpPr>
        <p:spPr>
          <a:xfrm>
            <a:off x="1914643" y="3673399"/>
            <a:ext cx="2805956" cy="391097"/>
          </a:xfrm>
        </p:spPr>
        <p:txBody>
          <a:bodyPr>
            <a:normAutofit/>
          </a:bodyPr>
          <a:lstStyle/>
          <a:p>
            <a:pPr marL="0" indent="0">
              <a:buNone/>
            </a:pPr>
            <a:r>
              <a:rPr lang="en-US" altLang="zh-CN" sz="1800" b="1" dirty="0">
                <a:solidFill>
                  <a:srgbClr val="002060"/>
                </a:solidFill>
                <a:latin typeface="Arial" panose="020B0604020202020204" pitchFamily="34" charset="0"/>
                <a:cs typeface="Arial" panose="020B0604020202020204" pitchFamily="34" charset="0"/>
              </a:rPr>
              <a:t>Homogeneous Network </a:t>
            </a:r>
          </a:p>
        </p:txBody>
      </p:sp>
      <p:sp>
        <p:nvSpPr>
          <p:cNvPr id="1079" name="灯片编号占位符 1078"/>
          <p:cNvSpPr>
            <a:spLocks noGrp="1"/>
          </p:cNvSpPr>
          <p:nvPr>
            <p:ph type="sldNum" sz="quarter" idx="12"/>
          </p:nvPr>
        </p:nvSpPr>
        <p:spPr>
          <a:xfrm>
            <a:off x="-89248" y="6629480"/>
            <a:ext cx="178496" cy="321654"/>
          </a:xfrm>
        </p:spPr>
        <p:txBody>
          <a:bodyPr/>
          <a:lstStyle/>
          <a:p>
            <a:fld id="{B60ABC2E-BD57-4103-AF57-2C84AA9DA4BC}" type="slidenum">
              <a:rPr lang="zh-CN" altLang="en-US" smtClean="0"/>
              <a:t>2</a:t>
            </a:fld>
            <a:endParaRPr lang="zh-CN" altLang="en-US" dirty="0"/>
          </a:p>
        </p:txBody>
      </p:sp>
      <p:grpSp>
        <p:nvGrpSpPr>
          <p:cNvPr id="1076" name="组合 1075"/>
          <p:cNvGrpSpPr/>
          <p:nvPr/>
        </p:nvGrpSpPr>
        <p:grpSpPr>
          <a:xfrm>
            <a:off x="4904325" y="4032818"/>
            <a:ext cx="2650978" cy="1763456"/>
            <a:chOff x="6512525" y="4033862"/>
            <a:chExt cx="4585403" cy="2678904"/>
          </a:xfrm>
        </p:grpSpPr>
        <p:sp>
          <p:nvSpPr>
            <p:cNvPr id="1074" name="矩形 1073"/>
            <p:cNvSpPr/>
            <p:nvPr/>
          </p:nvSpPr>
          <p:spPr>
            <a:xfrm>
              <a:off x="6512525" y="4033862"/>
              <a:ext cx="4585403" cy="2678904"/>
            </a:xfrm>
            <a:prstGeom prst="rect">
              <a:avLst/>
            </a:prstGeom>
            <a:solidFill>
              <a:srgbClr val="F8E8D1"/>
            </a:solidFill>
            <a:ln>
              <a:solidFill>
                <a:srgbClr val="F8E8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7" name="椭圆 126"/>
            <p:cNvSpPr/>
            <p:nvPr/>
          </p:nvSpPr>
          <p:spPr>
            <a:xfrm>
              <a:off x="9347213" y="4081987"/>
              <a:ext cx="1606726" cy="2525362"/>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68" name="椭圆 1067"/>
            <p:cNvSpPr/>
            <p:nvPr/>
          </p:nvSpPr>
          <p:spPr>
            <a:xfrm>
              <a:off x="6593997" y="4081987"/>
              <a:ext cx="1606726" cy="2525362"/>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4"/>
            <a:stretch>
              <a:fillRect/>
            </a:stretch>
          </p:blipFill>
          <p:spPr>
            <a:xfrm>
              <a:off x="7050451" y="4227240"/>
              <a:ext cx="541277" cy="564666"/>
            </a:xfrm>
            <a:prstGeom prst="rect">
              <a:avLst/>
            </a:prstGeom>
          </p:spPr>
        </p:pic>
        <p:pic>
          <p:nvPicPr>
            <p:cNvPr id="9" name="图片 8"/>
            <p:cNvPicPr>
              <a:picLocks noChangeAspect="1"/>
            </p:cNvPicPr>
            <p:nvPr/>
          </p:nvPicPr>
          <p:blipFill>
            <a:blip r:embed="rId5"/>
            <a:stretch>
              <a:fillRect/>
            </a:stretch>
          </p:blipFill>
          <p:spPr>
            <a:xfrm>
              <a:off x="6838105" y="4906067"/>
              <a:ext cx="357257" cy="478360"/>
            </a:xfrm>
            <a:prstGeom prst="rect">
              <a:avLst/>
            </a:prstGeom>
          </p:spPr>
        </p:pic>
        <p:pic>
          <p:nvPicPr>
            <p:cNvPr id="10" name="图片 9"/>
            <p:cNvPicPr>
              <a:picLocks noChangeAspect="1"/>
            </p:cNvPicPr>
            <p:nvPr/>
          </p:nvPicPr>
          <p:blipFill>
            <a:blip r:embed="rId6"/>
            <a:stretch>
              <a:fillRect/>
            </a:stretch>
          </p:blipFill>
          <p:spPr>
            <a:xfrm>
              <a:off x="7187267" y="5315180"/>
              <a:ext cx="346246" cy="396740"/>
            </a:xfrm>
            <a:prstGeom prst="rect">
              <a:avLst/>
            </a:prstGeom>
          </p:spPr>
        </p:pic>
        <p:pic>
          <p:nvPicPr>
            <p:cNvPr id="28" name="图片 27"/>
            <p:cNvPicPr>
              <a:picLocks noChangeAspect="1"/>
            </p:cNvPicPr>
            <p:nvPr/>
          </p:nvPicPr>
          <p:blipFill>
            <a:blip r:embed="rId7"/>
            <a:stretch>
              <a:fillRect/>
            </a:stretch>
          </p:blipFill>
          <p:spPr>
            <a:xfrm>
              <a:off x="6882087" y="5711920"/>
              <a:ext cx="422188" cy="574557"/>
            </a:xfrm>
            <a:prstGeom prst="rect">
              <a:avLst/>
            </a:prstGeom>
          </p:spPr>
        </p:pic>
        <p:pic>
          <p:nvPicPr>
            <p:cNvPr id="29" name="图片 28"/>
            <p:cNvPicPr>
              <a:picLocks noChangeAspect="1"/>
            </p:cNvPicPr>
            <p:nvPr/>
          </p:nvPicPr>
          <p:blipFill>
            <a:blip r:embed="rId8"/>
            <a:stretch>
              <a:fillRect/>
            </a:stretch>
          </p:blipFill>
          <p:spPr>
            <a:xfrm>
              <a:off x="7669187" y="4865607"/>
              <a:ext cx="327990" cy="449573"/>
            </a:xfrm>
            <a:prstGeom prst="rect">
              <a:avLst/>
            </a:prstGeom>
          </p:spPr>
        </p:pic>
        <p:pic>
          <p:nvPicPr>
            <p:cNvPr id="30" name="图片 29"/>
            <p:cNvPicPr>
              <a:picLocks noChangeAspect="1"/>
            </p:cNvPicPr>
            <p:nvPr/>
          </p:nvPicPr>
          <p:blipFill rotWithShape="1">
            <a:blip r:embed="rId9"/>
            <a:srcRect l="1" r="2032"/>
            <a:stretch/>
          </p:blipFill>
          <p:spPr>
            <a:xfrm>
              <a:off x="7722081" y="5540189"/>
              <a:ext cx="289253" cy="459009"/>
            </a:xfrm>
            <a:prstGeom prst="rect">
              <a:avLst/>
            </a:prstGeom>
          </p:spPr>
        </p:pic>
        <p:pic>
          <p:nvPicPr>
            <p:cNvPr id="31" name="图片 30"/>
            <p:cNvPicPr>
              <a:picLocks noChangeAspect="1"/>
            </p:cNvPicPr>
            <p:nvPr/>
          </p:nvPicPr>
          <p:blipFill>
            <a:blip r:embed="rId10"/>
            <a:stretch>
              <a:fillRect/>
            </a:stretch>
          </p:blipFill>
          <p:spPr>
            <a:xfrm>
              <a:off x="9865894" y="4421077"/>
              <a:ext cx="513492" cy="420468"/>
            </a:xfrm>
            <a:prstGeom prst="rect">
              <a:avLst/>
            </a:prstGeom>
          </p:spPr>
        </p:pic>
        <p:pic>
          <p:nvPicPr>
            <p:cNvPr id="32" name="图片 31"/>
            <p:cNvPicPr>
              <a:picLocks noChangeAspect="1"/>
            </p:cNvPicPr>
            <p:nvPr/>
          </p:nvPicPr>
          <p:blipFill>
            <a:blip r:embed="rId11"/>
            <a:stretch>
              <a:fillRect/>
            </a:stretch>
          </p:blipFill>
          <p:spPr>
            <a:xfrm>
              <a:off x="10246880" y="4779337"/>
              <a:ext cx="603286" cy="499737"/>
            </a:xfrm>
            <a:prstGeom prst="rect">
              <a:avLst/>
            </a:prstGeom>
          </p:spPr>
        </p:pic>
        <p:pic>
          <p:nvPicPr>
            <p:cNvPr id="33" name="图片 32"/>
            <p:cNvPicPr>
              <a:picLocks noChangeAspect="1"/>
            </p:cNvPicPr>
            <p:nvPr/>
          </p:nvPicPr>
          <p:blipFill rotWithShape="1">
            <a:blip r:embed="rId12"/>
            <a:srcRect t="3049" b="1"/>
            <a:stretch/>
          </p:blipFill>
          <p:spPr>
            <a:xfrm>
              <a:off x="9579896" y="5090393"/>
              <a:ext cx="586157" cy="733607"/>
            </a:xfrm>
            <a:prstGeom prst="rect">
              <a:avLst/>
            </a:prstGeom>
          </p:spPr>
        </p:pic>
        <p:pic>
          <p:nvPicPr>
            <p:cNvPr id="34" name="图片 33"/>
            <p:cNvPicPr>
              <a:picLocks noChangeAspect="1"/>
            </p:cNvPicPr>
            <p:nvPr/>
          </p:nvPicPr>
          <p:blipFill>
            <a:blip r:embed="rId13"/>
            <a:stretch>
              <a:fillRect/>
            </a:stretch>
          </p:blipFill>
          <p:spPr>
            <a:xfrm>
              <a:off x="10156338" y="5584767"/>
              <a:ext cx="665696" cy="493761"/>
            </a:xfrm>
            <a:prstGeom prst="rect">
              <a:avLst/>
            </a:prstGeom>
          </p:spPr>
        </p:pic>
        <p:pic>
          <p:nvPicPr>
            <p:cNvPr id="35" name="图片 34"/>
            <p:cNvPicPr>
              <a:picLocks noChangeAspect="1"/>
            </p:cNvPicPr>
            <p:nvPr/>
          </p:nvPicPr>
          <p:blipFill>
            <a:blip r:embed="rId14"/>
            <a:stretch>
              <a:fillRect/>
            </a:stretch>
          </p:blipFill>
          <p:spPr>
            <a:xfrm>
              <a:off x="9816030" y="5904344"/>
              <a:ext cx="379523" cy="587798"/>
            </a:xfrm>
            <a:prstGeom prst="rect">
              <a:avLst/>
            </a:prstGeom>
          </p:spPr>
        </p:pic>
        <p:cxnSp>
          <p:nvCxnSpPr>
            <p:cNvPr id="1040" name="直接连接符 1039"/>
            <p:cNvCxnSpPr>
              <a:stCxn id="8" idx="3"/>
              <a:endCxn id="31" idx="1"/>
            </p:cNvCxnSpPr>
            <p:nvPr/>
          </p:nvCxnSpPr>
          <p:spPr>
            <a:xfrm>
              <a:off x="7591728" y="4509573"/>
              <a:ext cx="2274166" cy="121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 idx="3"/>
              <a:endCxn id="32" idx="1"/>
            </p:cNvCxnSpPr>
            <p:nvPr/>
          </p:nvCxnSpPr>
          <p:spPr>
            <a:xfrm>
              <a:off x="7591728" y="4509573"/>
              <a:ext cx="2655152" cy="5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 idx="3"/>
              <a:endCxn id="33" idx="1"/>
            </p:cNvCxnSpPr>
            <p:nvPr/>
          </p:nvCxnSpPr>
          <p:spPr>
            <a:xfrm>
              <a:off x="7591728" y="4509573"/>
              <a:ext cx="1988168" cy="947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29" idx="3"/>
              <a:endCxn id="31" idx="1"/>
            </p:cNvCxnSpPr>
            <p:nvPr/>
          </p:nvCxnSpPr>
          <p:spPr>
            <a:xfrm flipV="1">
              <a:off x="7997177" y="4631311"/>
              <a:ext cx="1868717" cy="45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29" idx="3"/>
              <a:endCxn id="33" idx="1"/>
            </p:cNvCxnSpPr>
            <p:nvPr/>
          </p:nvCxnSpPr>
          <p:spPr>
            <a:xfrm>
              <a:off x="7997177" y="5090394"/>
              <a:ext cx="1582719" cy="366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9" idx="3"/>
              <a:endCxn id="35" idx="1"/>
            </p:cNvCxnSpPr>
            <p:nvPr/>
          </p:nvCxnSpPr>
          <p:spPr>
            <a:xfrm>
              <a:off x="7195362" y="5145247"/>
              <a:ext cx="2620668" cy="1052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0" idx="3"/>
              <a:endCxn id="32" idx="1"/>
            </p:cNvCxnSpPr>
            <p:nvPr/>
          </p:nvCxnSpPr>
          <p:spPr>
            <a:xfrm flipV="1">
              <a:off x="7533513" y="5029206"/>
              <a:ext cx="2713367" cy="48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30" idx="3"/>
              <a:endCxn id="35" idx="1"/>
            </p:cNvCxnSpPr>
            <p:nvPr/>
          </p:nvCxnSpPr>
          <p:spPr>
            <a:xfrm>
              <a:off x="8011334" y="5769694"/>
              <a:ext cx="1804696" cy="428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28" idx="2"/>
              <a:endCxn id="34" idx="1"/>
            </p:cNvCxnSpPr>
            <p:nvPr/>
          </p:nvCxnSpPr>
          <p:spPr>
            <a:xfrm flipV="1">
              <a:off x="7093180" y="5831648"/>
              <a:ext cx="3063158" cy="45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28" idx="2"/>
              <a:endCxn id="33" idx="1"/>
            </p:cNvCxnSpPr>
            <p:nvPr/>
          </p:nvCxnSpPr>
          <p:spPr>
            <a:xfrm flipV="1">
              <a:off x="7093181" y="5457197"/>
              <a:ext cx="2486715" cy="82928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1" name="文本框 1080"/>
          <p:cNvSpPr txBox="1"/>
          <p:nvPr/>
        </p:nvSpPr>
        <p:spPr>
          <a:xfrm>
            <a:off x="7661529" y="4139931"/>
            <a:ext cx="1693024" cy="1650452"/>
          </a:xfrm>
          <a:prstGeom prst="rect">
            <a:avLst/>
          </a:prstGeom>
          <a:noFill/>
        </p:spPr>
        <p:txBody>
          <a:bodyPr wrap="square" rtlCol="0">
            <a:spAutoFit/>
          </a:bodyPr>
          <a:lstStyle/>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Item adoption</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Web visiting</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Question answering</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a:t>
            </a:r>
            <a:endParaRPr lang="zh-CN" altLang="en-US" sz="135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144" name="内容占位符 2"/>
          <p:cNvSpPr txBox="1">
            <a:spLocks/>
          </p:cNvSpPr>
          <p:nvPr/>
        </p:nvSpPr>
        <p:spPr>
          <a:xfrm>
            <a:off x="0" y="1310541"/>
            <a:ext cx="9144000" cy="264824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chemeClr val="accent5">
                  <a:lumMod val="50000"/>
                </a:schemeClr>
              </a:buClr>
              <a:buSzPct val="100000"/>
              <a:buFont typeface="Wingdings" panose="05000000000000000000" pitchFamily="2" charset="2"/>
              <a:buChar char="p"/>
            </a:pPr>
            <a:r>
              <a:rPr lang="en-US" altLang="zh-CN" sz="2100" b="1" dirty="0">
                <a:solidFill>
                  <a:srgbClr val="0070C0"/>
                </a:solidFill>
                <a:latin typeface="Arial" panose="020B0604020202020204" pitchFamily="34" charset="0"/>
                <a:cs typeface="Arial" panose="020B0604020202020204" pitchFamily="34" charset="0"/>
              </a:rPr>
              <a:t>Network</a:t>
            </a:r>
          </a:p>
          <a:p>
            <a:pPr marL="735075" lvl="2" indent="-257175">
              <a:lnSpc>
                <a:spcPts val="1875"/>
              </a:lnSpc>
              <a:buClr>
                <a:schemeClr val="accent5">
                  <a:lumMod val="50000"/>
                </a:schemeClr>
              </a:buClr>
              <a:buSzPct val="100000"/>
              <a:buFont typeface="Wingdings" panose="05000000000000000000" pitchFamily="2" charset="2"/>
              <a:buChar char="Ø"/>
            </a:pPr>
            <a:r>
              <a:rPr lang="en-US" altLang="zh-CN" sz="1800" dirty="0">
                <a:solidFill>
                  <a:srgbClr val="0070C0"/>
                </a:solidFill>
                <a:latin typeface="Arial" panose="020B0604020202020204" pitchFamily="34" charset="0"/>
                <a:cs typeface="Arial" panose="020B0604020202020204" pitchFamily="34" charset="0"/>
              </a:rPr>
              <a:t>A ubiquitous data structure to model the relationships between entities</a:t>
            </a:r>
          </a:p>
          <a:p>
            <a:pPr marL="735075" lvl="2" indent="-257175">
              <a:lnSpc>
                <a:spcPts val="1875"/>
              </a:lnSpc>
              <a:buClr>
                <a:schemeClr val="accent5">
                  <a:lumMod val="50000"/>
                </a:schemeClr>
              </a:buClr>
              <a:buSzPct val="100000"/>
              <a:buFont typeface="Wingdings" panose="05000000000000000000" pitchFamily="2" charset="2"/>
              <a:buChar char="Ø"/>
            </a:pPr>
            <a:endParaRPr lang="en-US" altLang="zh-CN" sz="1800" dirty="0">
              <a:solidFill>
                <a:srgbClr val="0070C0"/>
              </a:solidFill>
              <a:latin typeface="Arial" panose="020B0604020202020204" pitchFamily="34" charset="0"/>
              <a:cs typeface="Arial" panose="020B0604020202020204" pitchFamily="34" charset="0"/>
            </a:endParaRPr>
          </a:p>
          <a:p>
            <a:pPr marL="405000" lvl="2" indent="-270000">
              <a:lnSpc>
                <a:spcPct val="110000"/>
              </a:lnSpc>
              <a:spcBef>
                <a:spcPts val="750"/>
              </a:spcBef>
              <a:buClr>
                <a:schemeClr val="accent5">
                  <a:lumMod val="50000"/>
                </a:schemeClr>
              </a:buClr>
              <a:buSzPct val="100000"/>
              <a:buFont typeface="Wingdings" panose="05000000000000000000" pitchFamily="2" charset="2"/>
              <a:buChar char="p"/>
            </a:pPr>
            <a:r>
              <a:rPr lang="en-US" altLang="zh-CN" sz="2100" b="1" dirty="0">
                <a:solidFill>
                  <a:srgbClr val="0070C0"/>
                </a:solidFill>
                <a:latin typeface="Arial" panose="020B0604020202020204" pitchFamily="34" charset="0"/>
                <a:cs typeface="Arial" panose="020B0604020202020204" pitchFamily="34" charset="0"/>
              </a:rPr>
              <a:t>Network embedding</a:t>
            </a:r>
          </a:p>
          <a:p>
            <a:pPr marL="735075" lvl="2" indent="-257175">
              <a:lnSpc>
                <a:spcPts val="1875"/>
              </a:lnSpc>
              <a:buClr>
                <a:schemeClr val="accent5">
                  <a:lumMod val="50000"/>
                </a:schemeClr>
              </a:buClr>
              <a:buSzPct val="100000"/>
              <a:buFont typeface="Wingdings" panose="05000000000000000000" pitchFamily="2" charset="2"/>
              <a:buChar char="Ø"/>
            </a:pPr>
            <a:r>
              <a:rPr lang="en-US" altLang="zh-CN" sz="1800" dirty="0">
                <a:solidFill>
                  <a:srgbClr val="0070C0"/>
                </a:solidFill>
                <a:latin typeface="Arial" panose="020B0604020202020204" pitchFamily="34" charset="0"/>
                <a:cs typeface="Arial" panose="020B0604020202020204" pitchFamily="34" charset="0"/>
              </a:rPr>
              <a:t>Crucial to obtain the representations for vertices</a:t>
            </a:r>
          </a:p>
          <a:p>
            <a:pPr marL="735075" lvl="2" indent="-257175">
              <a:lnSpc>
                <a:spcPts val="1875"/>
              </a:lnSpc>
              <a:buClr>
                <a:schemeClr val="accent5">
                  <a:lumMod val="50000"/>
                </a:schemeClr>
              </a:buClr>
              <a:buSzPct val="100000"/>
              <a:buFont typeface="Wingdings" panose="05000000000000000000" pitchFamily="2" charset="2"/>
              <a:buChar char="Ø"/>
            </a:pPr>
            <a:r>
              <a:rPr lang="en-US" altLang="zh-CN" sz="1800" dirty="0">
                <a:solidFill>
                  <a:srgbClr val="0070C0"/>
                </a:solidFill>
                <a:latin typeface="Arial" panose="020B0604020202020204" pitchFamily="34" charset="0"/>
                <a:cs typeface="Arial" panose="020B0604020202020204" pitchFamily="34" charset="0"/>
              </a:rPr>
              <a:t>Helpful to many applications, such as </a:t>
            </a:r>
            <a:r>
              <a:rPr lang="en-US" altLang="zh-CN" sz="1800" b="1" dirty="0">
                <a:solidFill>
                  <a:srgbClr val="002060"/>
                </a:solidFill>
                <a:latin typeface="Arial" panose="020B0604020202020204" pitchFamily="34" charset="0"/>
                <a:cs typeface="Arial" panose="020B0604020202020204" pitchFamily="34" charset="0"/>
              </a:rPr>
              <a:t>vertex</a:t>
            </a:r>
            <a:r>
              <a:rPr lang="en-US" altLang="zh-CN" sz="1800" dirty="0">
                <a:solidFill>
                  <a:srgbClr val="00206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labeling</a:t>
            </a:r>
            <a:r>
              <a:rPr lang="en-US" altLang="zh-CN" sz="1800" dirty="0">
                <a:solidFill>
                  <a:srgbClr val="0070C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link prediction</a:t>
            </a:r>
            <a:r>
              <a:rPr lang="en-US" altLang="zh-CN" sz="1800" dirty="0">
                <a:solidFill>
                  <a:srgbClr val="0070C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recommendation</a:t>
            </a:r>
            <a:r>
              <a:rPr lang="en-US" altLang="zh-CN" sz="1800" dirty="0">
                <a:solidFill>
                  <a:srgbClr val="0070C0"/>
                </a:solidFill>
                <a:latin typeface="Arial" panose="020B0604020202020204" pitchFamily="34" charset="0"/>
                <a:cs typeface="Arial" panose="020B0604020202020204" pitchFamily="34" charset="0"/>
              </a:rPr>
              <a:t>, and </a:t>
            </a:r>
            <a:r>
              <a:rPr lang="en-US" altLang="zh-CN" sz="1800" b="1" dirty="0">
                <a:solidFill>
                  <a:srgbClr val="002060"/>
                </a:solidFill>
                <a:latin typeface="Arial" panose="020B0604020202020204" pitchFamily="34" charset="0"/>
                <a:cs typeface="Arial" panose="020B0604020202020204" pitchFamily="34" charset="0"/>
              </a:rPr>
              <a:t>clustering</a:t>
            </a:r>
            <a:r>
              <a:rPr lang="en-US" altLang="zh-CN" sz="1800" dirty="0">
                <a:solidFill>
                  <a:srgbClr val="0070C0"/>
                </a:solidFill>
                <a:latin typeface="Arial" panose="020B0604020202020204" pitchFamily="34" charset="0"/>
                <a:cs typeface="Arial" panose="020B0604020202020204" pitchFamily="34" charset="0"/>
              </a:rPr>
              <a:t>, etc.</a:t>
            </a:r>
          </a:p>
          <a:p>
            <a:pPr marL="735075" lvl="2" indent="-257175">
              <a:lnSpc>
                <a:spcPts val="1875"/>
              </a:lnSpc>
              <a:buClr>
                <a:schemeClr val="accent5">
                  <a:lumMod val="50000"/>
                </a:schemeClr>
              </a:buClr>
              <a:buSzPct val="50000"/>
              <a:buFontTx/>
              <a:buChar char="-"/>
            </a:pPr>
            <a:endParaRPr lang="en-US" altLang="zh-CN" sz="1800" dirty="0">
              <a:latin typeface="Arial" panose="020B0604020202020204" pitchFamily="34" charset="0"/>
              <a:cs typeface="Arial" panose="020B0604020202020204" pitchFamily="34" charset="0"/>
            </a:endParaRPr>
          </a:p>
        </p:txBody>
      </p:sp>
      <p:grpSp>
        <p:nvGrpSpPr>
          <p:cNvPr id="148" name="组合 147"/>
          <p:cNvGrpSpPr/>
          <p:nvPr/>
        </p:nvGrpSpPr>
        <p:grpSpPr>
          <a:xfrm>
            <a:off x="0" y="946594"/>
            <a:ext cx="9144000" cy="87436"/>
            <a:chOff x="0" y="1204990"/>
            <a:chExt cx="12163172" cy="0"/>
          </a:xfrm>
        </p:grpSpPr>
        <p:cxnSp>
          <p:nvCxnSpPr>
            <p:cNvPr id="14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150"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151"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152" name="Title 1"/>
          <p:cNvSpPr>
            <a:spLocks noGrp="1"/>
          </p:cNvSpPr>
          <p:nvPr/>
        </p:nvSpPr>
        <p:spPr>
          <a:xfrm>
            <a:off x="3703301" y="314599"/>
            <a:ext cx="3139721"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Background</a:t>
            </a:r>
            <a:endParaRPr lang="en-SG" altLang="zh-CN"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42" name="内容占位符 4"/>
          <p:cNvSpPr txBox="1">
            <a:spLocks/>
          </p:cNvSpPr>
          <p:nvPr/>
        </p:nvSpPr>
        <p:spPr>
          <a:xfrm>
            <a:off x="4855268" y="3693382"/>
            <a:ext cx="2805956" cy="39109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1" dirty="0">
                <a:solidFill>
                  <a:srgbClr val="002060"/>
                </a:solidFill>
                <a:latin typeface="Arial" panose="020B0604020202020204" pitchFamily="34" charset="0"/>
                <a:cs typeface="Arial" panose="020B0604020202020204" pitchFamily="34" charset="0"/>
              </a:rPr>
              <a:t>Heterogeneous Network </a:t>
            </a:r>
          </a:p>
        </p:txBody>
      </p:sp>
      <p:sp>
        <p:nvSpPr>
          <p:cNvPr id="44" name="文本框 1080"/>
          <p:cNvSpPr txBox="1"/>
          <p:nvPr/>
        </p:nvSpPr>
        <p:spPr>
          <a:xfrm>
            <a:off x="509172" y="3999992"/>
            <a:ext cx="1693024" cy="1962076"/>
          </a:xfrm>
          <a:prstGeom prst="rect">
            <a:avLst/>
          </a:prstGeom>
          <a:noFill/>
        </p:spPr>
        <p:txBody>
          <a:bodyPr wrap="square" rtlCol="0">
            <a:spAutoFit/>
          </a:bodyPr>
          <a:lstStyle/>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Social network</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Collaboration</a:t>
            </a:r>
          </a:p>
          <a:p>
            <a:pPr>
              <a:lnSpc>
                <a:spcPct val="150000"/>
              </a:lnSpc>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     network</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Transportation network</a:t>
            </a:r>
          </a:p>
          <a:p>
            <a:pPr marL="214313" indent="-214313">
              <a:lnSpc>
                <a:spcPct val="150000"/>
              </a:lnSpc>
              <a:buFont typeface="Wingdings" panose="05000000000000000000" pitchFamily="2" charset="2"/>
              <a:buChar char="ü"/>
            </a:pPr>
            <a:r>
              <a:rPr lang="en-US" altLang="zh-CN" sz="1350" dirty="0">
                <a:solidFill>
                  <a:srgbClr val="0070C0"/>
                </a:solidFill>
                <a:latin typeface="Arial" panose="020B0604020202020204" pitchFamily="34" charset="0"/>
                <a:ea typeface="微软雅黑" panose="020B0503020204020204" pitchFamily="34" charset="-122"/>
                <a:cs typeface="Arial" panose="020B0604020202020204" pitchFamily="34" charset="0"/>
              </a:rPr>
              <a:t>…</a:t>
            </a:r>
            <a:endParaRPr lang="zh-CN" altLang="en-US" sz="135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95691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315092"/>
            <a:ext cx="9144000" cy="55429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ts val="3000"/>
              </a:lnSpc>
              <a:buClr>
                <a:srgbClr val="002060"/>
              </a:buClr>
              <a:buSzPct val="100000"/>
              <a:buFont typeface="Wingdings" panose="05000000000000000000" pitchFamily="2" charset="2"/>
              <a:buChar char="p"/>
            </a:pPr>
            <a:r>
              <a:rPr lang="en-US" altLang="zh-CN" sz="3200" b="1" spc="-4" dirty="0">
                <a:solidFill>
                  <a:srgbClr val="0070C0"/>
                </a:solidFill>
                <a:latin typeface="Arial"/>
                <a:cs typeface="Arial"/>
              </a:rPr>
              <a:t> Conclusions</a:t>
            </a:r>
          </a:p>
          <a:p>
            <a:pPr marL="735075" lvl="1" indent="-257175">
              <a:lnSpc>
                <a:spcPts val="3000"/>
              </a:lnSpc>
              <a:buClr>
                <a:srgbClr val="002060"/>
              </a:buClr>
              <a:buSzPct val="100000"/>
              <a:buFont typeface="Wingdings" panose="05000000000000000000" pitchFamily="2" charset="2"/>
              <a:buChar char="Ø"/>
            </a:pPr>
            <a:r>
              <a:rPr lang="en-US" altLang="zh-CN" spc="-4" dirty="0">
                <a:solidFill>
                  <a:srgbClr val="0070C0"/>
                </a:solidFill>
                <a:latin typeface="Arial"/>
                <a:cs typeface="Arial"/>
              </a:rPr>
              <a:t>Propose a dedicated approach for embedding bipartite networks</a:t>
            </a:r>
          </a:p>
          <a:p>
            <a:pPr marL="735075" lvl="1" indent="-257175">
              <a:lnSpc>
                <a:spcPts val="3000"/>
              </a:lnSpc>
              <a:buClr>
                <a:srgbClr val="002060"/>
              </a:buClr>
              <a:buSzPct val="100000"/>
              <a:buFont typeface="Wingdings" panose="05000000000000000000" pitchFamily="2" charset="2"/>
              <a:buChar char="Ø"/>
            </a:pPr>
            <a:r>
              <a:rPr lang="en-US" altLang="zh-CN" sz="2400" dirty="0">
                <a:solidFill>
                  <a:srgbClr val="0070C0"/>
                </a:solidFill>
                <a:latin typeface="Arial" panose="020B0604020202020204" pitchFamily="34" charset="0"/>
                <a:cs typeface="Arial" panose="020B0604020202020204" pitchFamily="34" charset="0"/>
              </a:rPr>
              <a:t>Jointly model both the explicit relations and higher-order implicit relations</a:t>
            </a:r>
          </a:p>
          <a:p>
            <a:pPr marL="735075" lvl="1" indent="-257175">
              <a:lnSpc>
                <a:spcPts val="3000"/>
              </a:lnSpc>
              <a:buClr>
                <a:srgbClr val="002060"/>
              </a:buClr>
              <a:buSzPct val="100000"/>
              <a:buFont typeface="Wingdings" panose="05000000000000000000" pitchFamily="2" charset="2"/>
              <a:buChar char="Ø"/>
            </a:pPr>
            <a:r>
              <a:rPr lang="en-US" altLang="zh-CN" sz="2400" dirty="0">
                <a:solidFill>
                  <a:srgbClr val="0070C0"/>
                </a:solidFill>
                <a:latin typeface="Arial" panose="020B0604020202020204" pitchFamily="34" charset="0"/>
                <a:cs typeface="Arial" panose="020B0604020202020204" pitchFamily="34" charset="0"/>
              </a:rPr>
              <a:t>Extensive experiments on several tasks of link prediction, recommendation, and visualization</a:t>
            </a:r>
          </a:p>
          <a:p>
            <a:pPr marL="405000" indent="-270000">
              <a:lnSpc>
                <a:spcPts val="3000"/>
              </a:lnSpc>
              <a:buClr>
                <a:srgbClr val="002060"/>
              </a:buClr>
              <a:buSzPct val="100000"/>
              <a:buFont typeface="Wingdings" panose="05000000000000000000" pitchFamily="2" charset="2"/>
              <a:buChar char="p"/>
            </a:pPr>
            <a:r>
              <a:rPr lang="en-US" altLang="zh-CN" sz="3200" b="1" spc="-4" dirty="0">
                <a:solidFill>
                  <a:srgbClr val="0070C0"/>
                </a:solidFill>
                <a:latin typeface="Arial"/>
                <a:cs typeface="Arial"/>
              </a:rPr>
              <a:t> Future work</a:t>
            </a:r>
          </a:p>
          <a:p>
            <a:pPr marL="735075" lvl="1" indent="-257175">
              <a:lnSpc>
                <a:spcPts val="3000"/>
              </a:lnSpc>
              <a:buClr>
                <a:srgbClr val="002060"/>
              </a:buClr>
              <a:buSzPct val="100000"/>
              <a:buFont typeface="Wingdings" panose="05000000000000000000" pitchFamily="2" charset="2"/>
              <a:buChar char="Ø"/>
            </a:pPr>
            <a:r>
              <a:rPr lang="en-US" altLang="zh-CN" spc="-4" dirty="0">
                <a:solidFill>
                  <a:srgbClr val="0070C0"/>
                </a:solidFill>
                <a:latin typeface="Arial"/>
                <a:cs typeface="Arial"/>
              </a:rPr>
              <a:t>Extend our </a:t>
            </a:r>
            <a:r>
              <a:rPr lang="en-US" altLang="zh-CN" spc="-4" dirty="0" err="1">
                <a:solidFill>
                  <a:srgbClr val="0070C0"/>
                </a:solidFill>
                <a:latin typeface="Arial"/>
                <a:cs typeface="Arial"/>
              </a:rPr>
              <a:t>BiNE</a:t>
            </a:r>
            <a:r>
              <a:rPr lang="en-US" altLang="zh-CN" spc="-4" dirty="0">
                <a:solidFill>
                  <a:srgbClr val="0070C0"/>
                </a:solidFill>
                <a:latin typeface="Arial"/>
                <a:cs typeface="Arial"/>
              </a:rPr>
              <a:t> method to model auxiliary side</a:t>
            </a:r>
            <a:r>
              <a:rPr lang="zh-CN" altLang="en-US" spc="-4" dirty="0">
                <a:solidFill>
                  <a:srgbClr val="0070C0"/>
                </a:solidFill>
                <a:latin typeface="Arial"/>
                <a:cs typeface="Arial"/>
              </a:rPr>
              <a:t> </a:t>
            </a:r>
            <a:r>
              <a:rPr lang="en-US" altLang="zh-CN" spc="-4" dirty="0">
                <a:solidFill>
                  <a:srgbClr val="0070C0"/>
                </a:solidFill>
                <a:latin typeface="Arial"/>
                <a:cs typeface="Arial"/>
              </a:rPr>
              <a:t>info</a:t>
            </a:r>
            <a:endParaRPr lang="en-US" altLang="zh-CN" b="1" spc="-4" dirty="0">
              <a:solidFill>
                <a:srgbClr val="0070C0"/>
              </a:solidFill>
              <a:latin typeface="Arial"/>
              <a:cs typeface="Arial"/>
            </a:endParaRPr>
          </a:p>
          <a:p>
            <a:pPr marL="735075" lvl="1" indent="-257175">
              <a:lnSpc>
                <a:spcPts val="3000"/>
              </a:lnSpc>
              <a:buClr>
                <a:srgbClr val="002060"/>
              </a:buClr>
              <a:buSzPct val="100000"/>
              <a:buFont typeface="Wingdings" panose="05000000000000000000" pitchFamily="2" charset="2"/>
              <a:buChar char="Ø"/>
            </a:pPr>
            <a:r>
              <a:rPr lang="en-US" altLang="zh-CN" spc="-4" dirty="0">
                <a:solidFill>
                  <a:srgbClr val="0070C0"/>
                </a:solidFill>
                <a:latin typeface="Arial"/>
                <a:cs typeface="Arial"/>
              </a:rPr>
              <a:t>Investigate how to efficiently refresh embeddings for dynamic bipartite</a:t>
            </a:r>
            <a:r>
              <a:rPr lang="zh-CN" altLang="en-US" spc="-4" dirty="0">
                <a:solidFill>
                  <a:srgbClr val="0070C0"/>
                </a:solidFill>
                <a:latin typeface="Arial"/>
                <a:cs typeface="Arial"/>
              </a:rPr>
              <a:t> </a:t>
            </a:r>
            <a:r>
              <a:rPr lang="en-US" altLang="zh-CN" spc="-4" dirty="0">
                <a:solidFill>
                  <a:srgbClr val="0070C0"/>
                </a:solidFill>
                <a:latin typeface="Arial"/>
                <a:cs typeface="Arial"/>
              </a:rPr>
              <a:t>networks</a:t>
            </a:r>
          </a:p>
          <a:p>
            <a:pPr marL="735075" lvl="1" indent="-257175">
              <a:lnSpc>
                <a:spcPts val="3000"/>
              </a:lnSpc>
              <a:buClr>
                <a:srgbClr val="002060"/>
              </a:buClr>
              <a:buSzPct val="100000"/>
              <a:buFont typeface="Wingdings" panose="05000000000000000000" pitchFamily="2" charset="2"/>
              <a:buChar char="Ø"/>
            </a:pPr>
            <a:r>
              <a:rPr lang="en-US" altLang="zh-CN" spc="-4" dirty="0">
                <a:solidFill>
                  <a:srgbClr val="0070C0"/>
                </a:solidFill>
                <a:latin typeface="Arial"/>
                <a:cs typeface="Arial"/>
              </a:rPr>
              <a:t>Network</a:t>
            </a:r>
            <a:r>
              <a:rPr lang="zh-CN" altLang="en-US" spc="-4" dirty="0">
                <a:solidFill>
                  <a:srgbClr val="0070C0"/>
                </a:solidFill>
                <a:latin typeface="Arial"/>
                <a:cs typeface="Arial"/>
              </a:rPr>
              <a:t> </a:t>
            </a:r>
            <a:r>
              <a:rPr lang="en-US" altLang="zh-CN" spc="-4" dirty="0">
                <a:solidFill>
                  <a:srgbClr val="0070C0"/>
                </a:solidFill>
                <a:latin typeface="Arial"/>
                <a:cs typeface="Arial"/>
              </a:rPr>
              <a:t>embedding</a:t>
            </a:r>
            <a:r>
              <a:rPr lang="zh-CN" altLang="en-US" spc="-4" dirty="0">
                <a:solidFill>
                  <a:srgbClr val="0070C0"/>
                </a:solidFill>
                <a:latin typeface="Arial"/>
                <a:cs typeface="Arial"/>
              </a:rPr>
              <a:t> </a:t>
            </a:r>
            <a:r>
              <a:rPr lang="en-US" altLang="zh-CN" spc="-4" dirty="0">
                <a:solidFill>
                  <a:srgbClr val="0070C0"/>
                </a:solidFill>
                <a:latin typeface="Arial"/>
                <a:cs typeface="Arial"/>
              </a:rPr>
              <a:t>+</a:t>
            </a:r>
            <a:r>
              <a:rPr lang="zh-CN" altLang="en-US" spc="-4" dirty="0">
                <a:solidFill>
                  <a:srgbClr val="0070C0"/>
                </a:solidFill>
                <a:latin typeface="Arial"/>
                <a:cs typeface="Arial"/>
              </a:rPr>
              <a:t> </a:t>
            </a:r>
            <a:r>
              <a:rPr lang="en-US" altLang="zh-CN" spc="-4" dirty="0">
                <a:solidFill>
                  <a:srgbClr val="0070C0"/>
                </a:solidFill>
                <a:latin typeface="Arial"/>
                <a:cs typeface="Arial"/>
              </a:rPr>
              <a:t>adversarial</a:t>
            </a:r>
            <a:r>
              <a:rPr lang="zh-CN" altLang="en-US" spc="-4" dirty="0">
                <a:solidFill>
                  <a:srgbClr val="0070C0"/>
                </a:solidFill>
                <a:latin typeface="Arial"/>
                <a:cs typeface="Arial"/>
              </a:rPr>
              <a:t> </a:t>
            </a:r>
            <a:r>
              <a:rPr lang="en-US" altLang="zh-CN" spc="-4" dirty="0">
                <a:solidFill>
                  <a:srgbClr val="0070C0"/>
                </a:solidFill>
                <a:latin typeface="Arial"/>
                <a:cs typeface="Arial"/>
              </a:rPr>
              <a:t>training</a:t>
            </a:r>
          </a:p>
        </p:txBody>
      </p:sp>
      <p:sp>
        <p:nvSpPr>
          <p:cNvPr id="1079" name="灯片编号占位符 1078"/>
          <p:cNvSpPr>
            <a:spLocks noGrp="1"/>
          </p:cNvSpPr>
          <p:nvPr>
            <p:ph type="sldNum" sz="quarter" idx="12"/>
          </p:nvPr>
        </p:nvSpPr>
        <p:spPr>
          <a:xfrm>
            <a:off x="-166689" y="6668826"/>
            <a:ext cx="409043" cy="273844"/>
          </a:xfrm>
        </p:spPr>
        <p:txBody>
          <a:bodyPr/>
          <a:lstStyle/>
          <a:p>
            <a:fld id="{B60ABC2E-BD57-4103-AF57-2C84AA9DA4BC}" type="slidenum">
              <a:rPr lang="zh-CN" altLang="en-US" smtClean="0"/>
              <a:t>20</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6"/>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Conclusions</a:t>
            </a:r>
          </a:p>
        </p:txBody>
      </p:sp>
    </p:spTree>
    <p:extLst>
      <p:ext uri="{BB962C8B-B14F-4D97-AF65-F5344CB8AC3E}">
        <p14:creationId xmlns:p14="http://schemas.microsoft.com/office/powerpoint/2010/main" val="1156233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14934"/>
            <a:ext cx="7886700" cy="623747"/>
          </a:xfrm>
        </p:spPr>
        <p:txBody>
          <a:bodyPr>
            <a:normAutofit fontScale="90000"/>
          </a:bodyPr>
          <a:lstStyle/>
          <a:p>
            <a:pPr algn="ctr"/>
            <a:r>
              <a:rPr lang="en-US" altLang="zh-CN" b="1" dirty="0">
                <a:solidFill>
                  <a:srgbClr val="0070C0"/>
                </a:solidFill>
                <a:latin typeface="Arial" panose="020B0604020202020204" pitchFamily="34" charset="0"/>
                <a:ea typeface="微软雅黑" panose="020B0503020204020204" pitchFamily="34" charset="-122"/>
                <a:cs typeface="Arial" panose="020B0604020202020204" pitchFamily="34" charset="0"/>
              </a:rPr>
              <a:t>Acknowledgments</a:t>
            </a:r>
            <a:endParaRPr lang="zh-CN" altLang="en-US" b="1"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Content Placeholder 3"/>
          <p:cNvSpPr>
            <a:spLocks noGrp="1"/>
          </p:cNvSpPr>
          <p:nvPr>
            <p:ph sz="half" idx="1"/>
          </p:nvPr>
        </p:nvSpPr>
        <p:spPr>
          <a:xfrm>
            <a:off x="5922871" y="1613648"/>
            <a:ext cx="3221131" cy="3877401"/>
          </a:xfrm>
        </p:spPr>
        <p:txBody>
          <a:bodyPr>
            <a:normAutofit fontScale="70000" lnSpcReduction="20000"/>
          </a:bodyPr>
          <a:lstStyle/>
          <a:p>
            <a:pPr>
              <a:buClr>
                <a:srgbClr val="0070C0"/>
              </a:buClr>
              <a:buFont typeface="Wingdings" panose="05000000000000000000" pitchFamily="2" charset="2"/>
              <a:buChar char="p"/>
            </a:pPr>
            <a:r>
              <a:rPr lang="en-US" dirty="0">
                <a:solidFill>
                  <a:srgbClr val="002060"/>
                </a:solidFill>
                <a:latin typeface="Times New Roman" pitchFamily="18" charset="0"/>
                <a:cs typeface="Times New Roman" pitchFamily="18" charset="0"/>
              </a:rPr>
              <a:t> </a:t>
            </a:r>
            <a:r>
              <a:rPr lang="en-US" altLang="zh-CN" dirty="0">
                <a:solidFill>
                  <a:srgbClr val="002060"/>
                </a:solidFill>
                <a:latin typeface="Times New Roman" pitchFamily="18" charset="0"/>
                <a:cs typeface="Times New Roman" pitchFamily="18" charset="0"/>
              </a:rPr>
              <a:t>National Natural Science Foundation of China</a:t>
            </a:r>
            <a:endParaRPr lang="en-US" altLang="zh-CN" sz="1500" dirty="0">
              <a:solidFill>
                <a:srgbClr val="002060"/>
              </a:solidFill>
              <a:latin typeface="Times New Roman" pitchFamily="18" charset="0"/>
              <a:cs typeface="Times New Roman" pitchFamily="18" charset="0"/>
            </a:endParaRPr>
          </a:p>
          <a:p>
            <a:pPr>
              <a:buClr>
                <a:srgbClr val="0070C0"/>
              </a:buClr>
            </a:pPr>
            <a:endParaRPr lang="en-US" sz="300" dirty="0">
              <a:solidFill>
                <a:srgbClr val="002060"/>
              </a:solidFill>
              <a:latin typeface="Times New Roman" pitchFamily="18" charset="0"/>
              <a:cs typeface="Times New Roman" pitchFamily="18" charset="0"/>
            </a:endParaRPr>
          </a:p>
          <a:p>
            <a:pPr marL="0" indent="0">
              <a:buClr>
                <a:srgbClr val="0070C0"/>
              </a:buClr>
              <a:buNone/>
            </a:pPr>
            <a:endParaRPr lang="en-US" sz="300" dirty="0">
              <a:solidFill>
                <a:srgbClr val="002060"/>
              </a:solidFill>
              <a:latin typeface="Times New Roman" pitchFamily="18" charset="0"/>
              <a:cs typeface="Times New Roman" pitchFamily="18" charset="0"/>
            </a:endParaRPr>
          </a:p>
          <a:p>
            <a:pPr marL="0" indent="0">
              <a:buClr>
                <a:srgbClr val="0070C0"/>
              </a:buClr>
              <a:buNone/>
            </a:pPr>
            <a:endParaRPr lang="en-US" sz="300" dirty="0">
              <a:solidFill>
                <a:srgbClr val="002060"/>
              </a:solidFill>
              <a:latin typeface="Times New Roman" pitchFamily="18" charset="0"/>
              <a:cs typeface="Times New Roman" pitchFamily="18" charset="0"/>
            </a:endParaRPr>
          </a:p>
          <a:p>
            <a:pPr>
              <a:buClr>
                <a:srgbClr val="0070C0"/>
              </a:buClr>
            </a:pPr>
            <a:endParaRPr lang="en-US" sz="300" dirty="0">
              <a:solidFill>
                <a:srgbClr val="002060"/>
              </a:solidFill>
              <a:latin typeface="Times New Roman" pitchFamily="18" charset="0"/>
              <a:cs typeface="Times New Roman" pitchFamily="18" charset="0"/>
            </a:endParaRPr>
          </a:p>
          <a:p>
            <a:pPr>
              <a:buClr>
                <a:srgbClr val="0070C0"/>
              </a:buClr>
              <a:buFont typeface="Wingdings" panose="05000000000000000000" pitchFamily="2" charset="2"/>
              <a:buChar char="p"/>
            </a:pPr>
            <a:r>
              <a:rPr lang="en-US" altLang="zh-CN" dirty="0">
                <a:solidFill>
                  <a:srgbClr val="002060"/>
                </a:solidFill>
                <a:latin typeface="Times New Roman" pitchFamily="18" charset="0"/>
                <a:cs typeface="Times New Roman" pitchFamily="18" charset="0"/>
              </a:rPr>
              <a:t> The Press of East China Normal University</a:t>
            </a:r>
          </a:p>
          <a:p>
            <a:pPr marL="0" indent="0">
              <a:buClr>
                <a:srgbClr val="0070C0"/>
              </a:buClr>
              <a:buNone/>
            </a:pPr>
            <a:r>
              <a:rPr lang="en-US" altLang="zh-CN" sz="1500" dirty="0">
                <a:solidFill>
                  <a:srgbClr val="002060"/>
                </a:solidFill>
                <a:latin typeface="Times New Roman" pitchFamily="18" charset="0"/>
                <a:cs typeface="Times New Roman" pitchFamily="18" charset="0"/>
              </a:rPr>
              <a:t> </a:t>
            </a:r>
          </a:p>
          <a:p>
            <a:pPr marL="0" indent="0">
              <a:buClr>
                <a:srgbClr val="0070C0"/>
              </a:buClr>
              <a:buNone/>
            </a:pPr>
            <a:endParaRPr lang="en-US" altLang="zh-CN" sz="1500" dirty="0">
              <a:solidFill>
                <a:srgbClr val="002060"/>
              </a:solidFill>
              <a:latin typeface="Times New Roman" pitchFamily="18" charset="0"/>
              <a:cs typeface="Times New Roman" pitchFamily="18" charset="0"/>
            </a:endParaRPr>
          </a:p>
          <a:p>
            <a:pPr marL="0" indent="0">
              <a:buClr>
                <a:srgbClr val="0070C0"/>
              </a:buClr>
              <a:buNone/>
            </a:pPr>
            <a:endParaRPr lang="en-US" altLang="zh-CN" sz="1500" dirty="0">
              <a:solidFill>
                <a:srgbClr val="002060"/>
              </a:solidFill>
              <a:latin typeface="Times New Roman" pitchFamily="18" charset="0"/>
              <a:cs typeface="Times New Roman" pitchFamily="18" charset="0"/>
            </a:endParaRPr>
          </a:p>
          <a:p>
            <a:pPr marL="0" indent="0">
              <a:buClr>
                <a:srgbClr val="0070C0"/>
              </a:buClr>
              <a:buNone/>
            </a:pPr>
            <a:endParaRPr lang="en-US" altLang="zh-CN" sz="1500" dirty="0">
              <a:solidFill>
                <a:srgbClr val="002060"/>
              </a:solidFill>
              <a:latin typeface="Times New Roman" pitchFamily="18" charset="0"/>
              <a:cs typeface="Times New Roman" pitchFamily="18" charset="0"/>
            </a:endParaRPr>
          </a:p>
          <a:p>
            <a:pPr marL="0" indent="0">
              <a:buClr>
                <a:srgbClr val="0070C0"/>
              </a:buClr>
              <a:buNone/>
            </a:pPr>
            <a:endParaRPr lang="en-US" altLang="zh-CN" sz="1500" dirty="0">
              <a:solidFill>
                <a:srgbClr val="002060"/>
              </a:solidFill>
              <a:latin typeface="Times New Roman" pitchFamily="18" charset="0"/>
              <a:cs typeface="Times New Roman" pitchFamily="18" charset="0"/>
            </a:endParaRPr>
          </a:p>
          <a:p>
            <a:pPr>
              <a:buClr>
                <a:srgbClr val="0070C0"/>
              </a:buClr>
              <a:buFont typeface="Wingdings" panose="05000000000000000000" pitchFamily="2" charset="2"/>
              <a:buChar char="p"/>
            </a:pPr>
            <a:r>
              <a:rPr lang="en-US" altLang="zh-CN" dirty="0">
                <a:solidFill>
                  <a:srgbClr val="002060"/>
                </a:solidFill>
                <a:latin typeface="Times New Roman" pitchFamily="18" charset="0"/>
                <a:cs typeface="Times New Roman" pitchFamily="18" charset="0"/>
              </a:rPr>
              <a:t> National Research   Foundation, Prime Minister’s Office, Singapore</a:t>
            </a:r>
          </a:p>
          <a:p>
            <a:pPr>
              <a:buFont typeface="Wingdings" panose="05000000000000000000" pitchFamily="2" charset="2"/>
              <a:buChar char="p"/>
            </a:pPr>
            <a:endParaRPr lang="en-US" altLang="zh-CN" sz="1500" dirty="0">
              <a:latin typeface="Times New Roman" pitchFamily="18" charset="0"/>
              <a:cs typeface="Times New Roman" pitchFamily="18" charset="0"/>
            </a:endParaRPr>
          </a:p>
        </p:txBody>
      </p:sp>
      <p:sp>
        <p:nvSpPr>
          <p:cNvPr id="10" name="Content Placeholder 3"/>
          <p:cNvSpPr>
            <a:spLocks noGrp="1"/>
          </p:cNvSpPr>
          <p:nvPr>
            <p:ph sz="half" idx="2"/>
          </p:nvPr>
        </p:nvSpPr>
        <p:spPr>
          <a:xfrm>
            <a:off x="1347274" y="1489599"/>
            <a:ext cx="3618402" cy="4621302"/>
          </a:xfrm>
        </p:spPr>
        <p:txBody>
          <a:bodyPr>
            <a:normAutofit fontScale="70000" lnSpcReduction="20000"/>
          </a:bodyPr>
          <a:lstStyle/>
          <a:p>
            <a:pPr>
              <a:buClr>
                <a:srgbClr val="002060"/>
              </a:buClr>
              <a:buFont typeface="Wingdings" panose="05000000000000000000" pitchFamily="2" charset="2"/>
              <a:buChar char="p"/>
            </a:pPr>
            <a:r>
              <a:rPr lang="en-US" altLang="zh-CN" dirty="0">
                <a:solidFill>
                  <a:srgbClr val="0070C0"/>
                </a:solidFill>
                <a:latin typeface="Times New Roman" pitchFamily="18" charset="0"/>
                <a:cs typeface="Times New Roman" pitchFamily="18" charset="0"/>
              </a:rPr>
              <a:t>Ming Gao (</a:t>
            </a:r>
            <a:r>
              <a:rPr lang="zh-CN" altLang="en-US" dirty="0">
                <a:solidFill>
                  <a:srgbClr val="0070C0"/>
                </a:solidFill>
                <a:latin typeface="Times New Roman" pitchFamily="18" charset="0"/>
                <a:cs typeface="Times New Roman" pitchFamily="18" charset="0"/>
              </a:rPr>
              <a:t>高明</a:t>
            </a:r>
            <a:r>
              <a:rPr lang="en-US" altLang="zh-CN" dirty="0">
                <a:solidFill>
                  <a:srgbClr val="0070C0"/>
                </a:solidFill>
                <a:latin typeface="Times New Roman" pitchFamily="18" charset="0"/>
                <a:cs typeface="Times New Roman" pitchFamily="18" charset="0"/>
              </a:rPr>
              <a:t>)</a:t>
            </a:r>
            <a:endParaRPr lang="en-US" dirty="0">
              <a:solidFill>
                <a:srgbClr val="0070C0"/>
              </a:solidFill>
              <a:latin typeface="Times New Roman" pitchFamily="18" charset="0"/>
              <a:cs typeface="Times New Roman" pitchFamily="18" charset="0"/>
            </a:endParaRPr>
          </a:p>
          <a:p>
            <a:pPr marL="0" indent="0">
              <a:buClr>
                <a:srgbClr val="002060"/>
              </a:buClr>
              <a:buNone/>
            </a:pPr>
            <a:r>
              <a:rPr lang="en-US" altLang="zh-CN" sz="2000" dirty="0">
                <a:solidFill>
                  <a:srgbClr val="0070C0"/>
                </a:solidFill>
                <a:latin typeface="Times New Roman" pitchFamily="18" charset="0"/>
                <a:cs typeface="Times New Roman" pitchFamily="18" charset="0"/>
              </a:rPr>
              <a:t>     (East China Normal University)</a:t>
            </a:r>
            <a:endParaRPr lang="en-US" sz="2000"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endParaRPr lang="en-US"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endParaRPr lang="en-US"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endParaRPr lang="en-US"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endParaRPr lang="en-US"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r>
              <a:rPr lang="en-US" dirty="0">
                <a:solidFill>
                  <a:srgbClr val="0070C0"/>
                </a:solidFill>
                <a:latin typeface="Times New Roman" pitchFamily="18" charset="0"/>
                <a:cs typeface="Times New Roman" pitchFamily="18" charset="0"/>
              </a:rPr>
              <a:t> </a:t>
            </a:r>
            <a:r>
              <a:rPr lang="en-US" altLang="zh-CN" dirty="0" err="1">
                <a:solidFill>
                  <a:srgbClr val="0070C0"/>
                </a:solidFill>
                <a:latin typeface="Times New Roman" pitchFamily="18" charset="0"/>
                <a:cs typeface="Times New Roman" pitchFamily="18" charset="0"/>
              </a:rPr>
              <a:t>Leihui</a:t>
            </a:r>
            <a:r>
              <a:rPr lang="en-US" altLang="zh-CN" dirty="0">
                <a:solidFill>
                  <a:srgbClr val="0070C0"/>
                </a:solidFill>
                <a:latin typeface="Times New Roman" pitchFamily="18" charset="0"/>
                <a:cs typeface="Times New Roman" pitchFamily="18" charset="0"/>
              </a:rPr>
              <a:t> Chen (</a:t>
            </a:r>
            <a:r>
              <a:rPr lang="zh-CN" altLang="en-US" dirty="0">
                <a:solidFill>
                  <a:srgbClr val="0070C0"/>
                </a:solidFill>
                <a:latin typeface="Times New Roman" pitchFamily="18" charset="0"/>
                <a:cs typeface="Times New Roman" pitchFamily="18" charset="0"/>
              </a:rPr>
              <a:t>陈雷慧</a:t>
            </a:r>
            <a:r>
              <a:rPr lang="en-US" altLang="zh-CN" dirty="0">
                <a:solidFill>
                  <a:srgbClr val="0070C0"/>
                </a:solidFill>
                <a:latin typeface="Times New Roman" pitchFamily="18" charset="0"/>
                <a:cs typeface="Times New Roman" pitchFamily="18" charset="0"/>
              </a:rPr>
              <a:t>)</a:t>
            </a:r>
          </a:p>
          <a:p>
            <a:pPr marL="0" indent="0">
              <a:buClr>
                <a:srgbClr val="002060"/>
              </a:buClr>
              <a:buNone/>
            </a:pPr>
            <a:r>
              <a:rPr lang="en-US" altLang="zh-CN" sz="2000" dirty="0">
                <a:solidFill>
                  <a:srgbClr val="0070C0"/>
                </a:solidFill>
                <a:latin typeface="Times New Roman" pitchFamily="18" charset="0"/>
                <a:cs typeface="Times New Roman" pitchFamily="18" charset="0"/>
              </a:rPr>
              <a:t>     (East China Normal University) </a:t>
            </a:r>
          </a:p>
          <a:p>
            <a:pPr>
              <a:buClr>
                <a:srgbClr val="002060"/>
              </a:buClr>
            </a:pPr>
            <a:endParaRPr lang="en-US" altLang="zh-CN" sz="1200" dirty="0">
              <a:solidFill>
                <a:srgbClr val="0070C0"/>
              </a:solidFill>
              <a:latin typeface="Times New Roman" pitchFamily="18" charset="0"/>
              <a:cs typeface="Times New Roman" pitchFamily="18" charset="0"/>
            </a:endParaRPr>
          </a:p>
          <a:p>
            <a:pPr marL="0" indent="0">
              <a:buClr>
                <a:srgbClr val="002060"/>
              </a:buClr>
              <a:buNone/>
            </a:pPr>
            <a:endParaRPr lang="en-US" altLang="zh-CN" sz="1200" dirty="0">
              <a:solidFill>
                <a:srgbClr val="0070C0"/>
              </a:solidFill>
              <a:latin typeface="Times New Roman" pitchFamily="18" charset="0"/>
              <a:cs typeface="Times New Roman" pitchFamily="18" charset="0"/>
            </a:endParaRPr>
          </a:p>
          <a:p>
            <a:pPr marL="0" indent="0">
              <a:buClr>
                <a:srgbClr val="002060"/>
              </a:buClr>
              <a:buNone/>
            </a:pPr>
            <a:endParaRPr lang="en-US" altLang="zh-CN" sz="1200" dirty="0">
              <a:solidFill>
                <a:srgbClr val="0070C0"/>
              </a:solidFill>
              <a:latin typeface="Times New Roman" pitchFamily="18" charset="0"/>
              <a:cs typeface="Times New Roman" pitchFamily="18" charset="0"/>
            </a:endParaRPr>
          </a:p>
          <a:p>
            <a:pPr marL="0" indent="0">
              <a:buClr>
                <a:srgbClr val="002060"/>
              </a:buClr>
              <a:buNone/>
            </a:pPr>
            <a:endParaRPr lang="en-US" altLang="zh-CN" sz="1200" dirty="0">
              <a:solidFill>
                <a:srgbClr val="0070C0"/>
              </a:solidFill>
              <a:latin typeface="Times New Roman" pitchFamily="18" charset="0"/>
              <a:cs typeface="Times New Roman" pitchFamily="18" charset="0"/>
            </a:endParaRPr>
          </a:p>
          <a:p>
            <a:pPr marL="0" indent="0">
              <a:buClr>
                <a:srgbClr val="002060"/>
              </a:buClr>
              <a:buNone/>
            </a:pPr>
            <a:endParaRPr lang="en-US" altLang="zh-CN" sz="1200" dirty="0">
              <a:solidFill>
                <a:srgbClr val="0070C0"/>
              </a:solidFill>
              <a:latin typeface="Times New Roman" pitchFamily="18" charset="0"/>
              <a:cs typeface="Times New Roman" pitchFamily="18" charset="0"/>
            </a:endParaRPr>
          </a:p>
          <a:p>
            <a:pPr>
              <a:buClr>
                <a:srgbClr val="002060"/>
              </a:buClr>
              <a:buFont typeface="Wingdings" panose="05000000000000000000" pitchFamily="2" charset="2"/>
              <a:buChar char="p"/>
            </a:pPr>
            <a:r>
              <a:rPr lang="en-US" altLang="zh-CN" dirty="0">
                <a:solidFill>
                  <a:srgbClr val="0070C0"/>
                </a:solidFill>
                <a:latin typeface="Times New Roman" pitchFamily="18" charset="0"/>
                <a:cs typeface="Times New Roman" pitchFamily="18" charset="0"/>
              </a:rPr>
              <a:t> </a:t>
            </a:r>
            <a:r>
              <a:rPr lang="en-US" altLang="zh-CN" dirty="0" err="1">
                <a:solidFill>
                  <a:srgbClr val="0070C0"/>
                </a:solidFill>
                <a:latin typeface="Times New Roman" pitchFamily="18" charset="0"/>
                <a:cs typeface="Times New Roman" pitchFamily="18" charset="0"/>
              </a:rPr>
              <a:t>Aoying</a:t>
            </a:r>
            <a:r>
              <a:rPr lang="en-US" altLang="zh-CN" dirty="0">
                <a:solidFill>
                  <a:srgbClr val="0070C0"/>
                </a:solidFill>
                <a:latin typeface="Times New Roman" pitchFamily="18" charset="0"/>
                <a:cs typeface="Times New Roman" pitchFamily="18" charset="0"/>
              </a:rPr>
              <a:t> Zhou (</a:t>
            </a:r>
            <a:r>
              <a:rPr lang="zh-CN" altLang="en-US" dirty="0">
                <a:solidFill>
                  <a:srgbClr val="0070C0"/>
                </a:solidFill>
                <a:latin typeface="Times New Roman" pitchFamily="18" charset="0"/>
                <a:cs typeface="Times New Roman" pitchFamily="18" charset="0"/>
              </a:rPr>
              <a:t>周傲英</a:t>
            </a:r>
            <a:r>
              <a:rPr lang="en-US" altLang="zh-CN" dirty="0">
                <a:solidFill>
                  <a:srgbClr val="0070C0"/>
                </a:solidFill>
                <a:latin typeface="Times New Roman" pitchFamily="18" charset="0"/>
                <a:cs typeface="Times New Roman" pitchFamily="18" charset="0"/>
              </a:rPr>
              <a:t>)</a:t>
            </a:r>
          </a:p>
          <a:p>
            <a:pPr marL="0" indent="0">
              <a:buClr>
                <a:srgbClr val="002060"/>
              </a:buClr>
              <a:buNone/>
            </a:pPr>
            <a:r>
              <a:rPr lang="en-US" altLang="zh-CN" sz="2000" dirty="0">
                <a:solidFill>
                  <a:srgbClr val="0070C0"/>
                </a:solidFill>
                <a:latin typeface="Times New Roman" pitchFamily="18" charset="0"/>
                <a:cs typeface="Times New Roman" pitchFamily="18" charset="0"/>
              </a:rPr>
              <a:t>     (East China Normal University)</a:t>
            </a:r>
          </a:p>
        </p:txBody>
      </p:sp>
      <p:grpSp>
        <p:nvGrpSpPr>
          <p:cNvPr id="6" name="组合 5"/>
          <p:cNvGrpSpPr/>
          <p:nvPr/>
        </p:nvGrpSpPr>
        <p:grpSpPr>
          <a:xfrm>
            <a:off x="0" y="959200"/>
            <a:ext cx="9122379" cy="0"/>
            <a:chOff x="0" y="1204990"/>
            <a:chExt cx="12163172" cy="0"/>
          </a:xfrm>
        </p:grpSpPr>
        <p:cxnSp>
          <p:nvCxnSpPr>
            <p:cNvPr id="7"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8"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9"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15" y="4604821"/>
            <a:ext cx="1129560" cy="150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257" y="3130439"/>
            <a:ext cx="1153017" cy="1153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V="1">
            <a:off x="4362452" y="1608220"/>
            <a:ext cx="1346597" cy="70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Singapore Government">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3509" y="4694966"/>
            <a:ext cx="1669342" cy="57150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p:cNvCxnSpPr/>
          <p:nvPr/>
        </p:nvCxnSpPr>
        <p:spPr>
          <a:xfrm>
            <a:off x="4152900" y="959200"/>
            <a:ext cx="28575" cy="4965350"/>
          </a:xfrm>
          <a:prstGeom prst="line">
            <a:avLst/>
          </a:prstGeom>
          <a:ln w="53975">
            <a:solidFill>
              <a:srgbClr val="FFC000"/>
            </a:solidFill>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8576" y="3294534"/>
            <a:ext cx="2623919" cy="782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http://image.thepaper.cn/www/image/4/513/564.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53509" y="2333163"/>
            <a:ext cx="1564481" cy="21902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workspace\Photo\电子照片\psbe.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7715" y="1152798"/>
            <a:ext cx="1129560" cy="1674767"/>
          </a:xfrm>
          <a:prstGeom prst="rect">
            <a:avLst/>
          </a:prstGeom>
          <a:noFill/>
          <a:extLst>
            <a:ext uri="{909E8E84-426E-40DD-AFC4-6F175D3DCCD1}">
              <a14:hiddenFill xmlns:a14="http://schemas.microsoft.com/office/drawing/2010/main">
                <a:solidFill>
                  <a:srgbClr val="FFFFFF"/>
                </a:solidFill>
              </a14:hiddenFill>
            </a:ext>
          </a:extLst>
        </p:spPr>
      </p:pic>
      <p:sp>
        <p:nvSpPr>
          <p:cNvPr id="17" name="灯片编号占位符 1078"/>
          <p:cNvSpPr>
            <a:spLocks noGrp="1"/>
          </p:cNvSpPr>
          <p:nvPr>
            <p:ph type="sldNum" sz="quarter" idx="12"/>
          </p:nvPr>
        </p:nvSpPr>
        <p:spPr>
          <a:xfrm>
            <a:off x="-166689" y="6677293"/>
            <a:ext cx="409043" cy="273844"/>
          </a:xfrm>
        </p:spPr>
        <p:txBody>
          <a:bodyPr/>
          <a:lstStyle/>
          <a:p>
            <a:r>
              <a:rPr lang="en-US" altLang="zh-CN" dirty="0"/>
              <a:t>25</a:t>
            </a:r>
            <a:endParaRPr lang="zh-CN" altLang="en-US" dirty="0"/>
          </a:p>
        </p:txBody>
      </p:sp>
    </p:spTree>
    <p:extLst>
      <p:ext uri="{BB962C8B-B14F-4D97-AF65-F5344CB8AC3E}">
        <p14:creationId xmlns:p14="http://schemas.microsoft.com/office/powerpoint/2010/main" val="29208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6803454" y="2000800"/>
            <a:ext cx="2340546" cy="4440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Clr>
                <a:schemeClr val="accent6">
                  <a:lumMod val="50000"/>
                </a:schemeClr>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6">
                  <a:lumMod val="50000"/>
                </a:schemeClr>
              </a:buClr>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FFFFFF"/>
              </a:buClr>
              <a:buNone/>
            </a:pPr>
            <a:r>
              <a:rPr lang="en-US" altLang="zh-CN" sz="2100" dirty="0">
                <a:solidFill>
                  <a:schemeClr val="accent5">
                    <a:lumMod val="50000"/>
                  </a:schemeClr>
                </a:solidFill>
                <a:latin typeface="Arial" panose="020B0604020202020204" pitchFamily="34" charset="0"/>
                <a:ea typeface="Microsoft YaHei UI Light" charset="0"/>
                <a:cs typeface="Arial" panose="020B0604020202020204" pitchFamily="34" charset="0"/>
              </a:rPr>
              <a:t>Code available:</a:t>
            </a:r>
          </a:p>
          <a:p>
            <a:pPr>
              <a:lnSpc>
                <a:spcPct val="120000"/>
              </a:lnSpc>
              <a:spcBef>
                <a:spcPts val="0"/>
              </a:spcBef>
              <a:buClr>
                <a:srgbClr val="FFFFFF"/>
              </a:buClr>
            </a:pPr>
            <a:endParaRPr lang="en-US" altLang="zh-CN" sz="1350" dirty="0">
              <a:solidFill>
                <a:schemeClr val="bg1">
                  <a:lumMod val="50000"/>
                </a:schemeClr>
              </a:solidFill>
              <a:latin typeface="Arial" panose="020B0604020202020204" pitchFamily="34" charset="0"/>
              <a:ea typeface="Microsoft YaHei UI Light" charset="0"/>
              <a:cs typeface="Arial" panose="020B0604020202020204" pitchFamily="34" charset="0"/>
            </a:endParaRPr>
          </a:p>
        </p:txBody>
      </p:sp>
      <p:grpSp>
        <p:nvGrpSpPr>
          <p:cNvPr id="7" name="组合 6"/>
          <p:cNvGrpSpPr/>
          <p:nvPr/>
        </p:nvGrpSpPr>
        <p:grpSpPr>
          <a:xfrm>
            <a:off x="0" y="956332"/>
            <a:ext cx="9122379" cy="0"/>
            <a:chOff x="0" y="1204990"/>
            <a:chExt cx="12163172" cy="0"/>
          </a:xfrm>
        </p:grpSpPr>
        <p:cxnSp>
          <p:nvCxnSpPr>
            <p:cNvPr id="8"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9"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10"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bwMode="auto">
          <a:xfrm>
            <a:off x="2495391" y="1988929"/>
            <a:ext cx="4221416" cy="3028950"/>
          </a:xfrm>
          <a:prstGeom prst="rect">
            <a:avLst/>
          </a:prstGeom>
          <a:solidFill>
            <a:schemeClr val="accent1">
              <a:lumMod val="20000"/>
              <a:lumOff val="80000"/>
              <a:alpha val="40000"/>
            </a:schemeClr>
          </a:solidFill>
          <a:ln>
            <a:noFill/>
          </a:ln>
        </p:spPr>
        <p:txBody>
          <a:bodyPr vert="horz" wrap="square" lIns="68580" tIns="34290" rIns="68580" bIns="34290" numCol="1" rtlCol="0" anchor="ctr" anchorCtr="0" compatLnSpc="1">
            <a:prstTxWarp prst="textNoShape">
              <a:avLst/>
            </a:prstTxWarp>
            <a:noAutofit/>
          </a:bodyPr>
          <a:lstStyle>
            <a:lvl1pPr algn="l" rtl="0" eaLnBrk="0" fontAlgn="base" hangingPunct="0">
              <a:spcBef>
                <a:spcPct val="0"/>
              </a:spcBef>
              <a:spcAft>
                <a:spcPct val="0"/>
              </a:spcAft>
              <a:defRPr lang="en-SG" sz="3600" b="1" dirty="0">
                <a:solidFill>
                  <a:schemeClr val="tx2"/>
                </a:solidFill>
                <a:latin typeface="Times New Roman" pitchFamily="18" charset="0"/>
                <a:ea typeface="宋体" charset="-122"/>
                <a:cs typeface="Times New Roman" pitchFamily="18" charset="0"/>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ctr"/>
            <a:r>
              <a:rPr lang="en-US" altLang="zh-CN" sz="3000" kern="0" dirty="0">
                <a:solidFill>
                  <a:srgbClr val="0070C0"/>
                </a:solidFill>
              </a:rPr>
              <a:t>Thank You </a:t>
            </a:r>
          </a:p>
          <a:p>
            <a:pPr algn="ctr"/>
            <a:r>
              <a:rPr lang="en-US" altLang="zh-CN" sz="675" kern="0" dirty="0">
                <a:solidFill>
                  <a:srgbClr val="0070C0"/>
                </a:solidFill>
              </a:rPr>
              <a:t> </a:t>
            </a:r>
            <a:br>
              <a:rPr lang="en-US" altLang="zh-CN" sz="3000" kern="0" dirty="0">
                <a:solidFill>
                  <a:srgbClr val="0070C0"/>
                </a:solidFill>
              </a:rPr>
            </a:br>
            <a:r>
              <a:rPr lang="en-US" altLang="zh-CN" sz="3000" kern="0" dirty="0">
                <a:solidFill>
                  <a:srgbClr val="0070C0"/>
                </a:solidFill>
              </a:rPr>
              <a:t>for Your Attention</a:t>
            </a:r>
          </a:p>
          <a:p>
            <a:pPr algn="ctr"/>
            <a:endParaRPr lang="en-US" altLang="zh-CN" sz="3000" kern="0" dirty="0">
              <a:solidFill>
                <a:srgbClr val="0070C0"/>
              </a:solidFill>
            </a:endParaRPr>
          </a:p>
        </p:txBody>
      </p:sp>
      <p:pic>
        <p:nvPicPr>
          <p:cNvPr id="1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89" y="1990715"/>
            <a:ext cx="2424144" cy="3027164"/>
          </a:xfrm>
          <a:prstGeom prst="rect">
            <a:avLst/>
          </a:prstGeom>
          <a:noFill/>
          <a:ln>
            <a:noFill/>
          </a:ln>
          <a:effectLst>
            <a:outerShdw blurRad="50800" dist="38100" dir="8100000" algn="tr" rotWithShape="0">
              <a:schemeClr val="accent1">
                <a:lumMod val="60000"/>
                <a:lumOff val="4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806" y="2650750"/>
            <a:ext cx="2405573" cy="2405573"/>
          </a:xfrm>
          <a:prstGeom prst="rect">
            <a:avLst/>
          </a:prstGeom>
        </p:spPr>
      </p:pic>
    </p:spTree>
    <p:extLst>
      <p:ext uri="{BB962C8B-B14F-4D97-AF65-F5344CB8AC3E}">
        <p14:creationId xmlns:p14="http://schemas.microsoft.com/office/powerpoint/2010/main" val="4259931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mc:AlternateContent xmlns:mc="http://schemas.openxmlformats.org/markup-compatibility/2006" xmlns:a14="http://schemas.microsoft.com/office/drawing/2010/main">
        <mc:Choice Requires="a14">
          <p:sp>
            <p:nvSpPr>
              <p:cNvPr id="27" name="内容占位符 2"/>
              <p:cNvSpPr txBox="1">
                <a:spLocks/>
              </p:cNvSpPr>
              <p:nvPr/>
            </p:nvSpPr>
            <p:spPr>
              <a:xfrm>
                <a:off x="-327381" y="1320738"/>
                <a:ext cx="8785225"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800" lvl="2" indent="-342900">
                  <a:lnSpc>
                    <a:spcPct val="100000"/>
                  </a:lnSpc>
                  <a:buClr>
                    <a:srgbClr val="002060"/>
                  </a:buClr>
                  <a:buSzPct val="100000"/>
                  <a:buFont typeface="Wingdings" panose="05000000000000000000" pitchFamily="2" charset="2"/>
                  <a:buChar char="p"/>
                </a:pPr>
                <a:r>
                  <a:rPr lang="en-US" altLang="zh-CN" sz="2100" b="1" dirty="0">
                    <a:solidFill>
                      <a:srgbClr val="0070C0"/>
                    </a:solidFill>
                    <a:latin typeface="Arial" panose="020B0604020202020204" pitchFamily="34" charset="0"/>
                    <a:cs typeface="Arial" panose="020B0604020202020204" pitchFamily="34" charset="0"/>
                  </a:rPr>
                  <a:t>Optimizing a point-wise classification loss</a:t>
                </a:r>
              </a:p>
              <a:p>
                <a:pPr marL="1163700" lvl="3" indent="-342900">
                  <a:lnSpc>
                    <a:spcPct val="100000"/>
                  </a:lnSpc>
                  <a:buClr>
                    <a:srgbClr val="002060"/>
                  </a:buClr>
                  <a:buSzPct val="100000"/>
                  <a:buFont typeface="Wingdings" panose="05000000000000000000" pitchFamily="2" charset="2"/>
                  <a:buChar char="Ø"/>
                </a:pPr>
                <a14:m>
                  <m:oMath xmlns:m="http://schemas.openxmlformats.org/officeDocument/2006/math">
                    <m:r>
                      <m:rPr>
                        <m:nor/>
                      </m:rPr>
                      <a:rPr lang="en-US" altLang="zh-CN" sz="2100" i="1" spc="-4">
                        <a:solidFill>
                          <a:srgbClr val="0070C0"/>
                        </a:solidFill>
                        <a:latin typeface="Arial"/>
                        <a:cs typeface="Arial"/>
                      </a:rPr>
                      <m:t>p</m:t>
                    </m:r>
                    <m:r>
                      <m:rPr>
                        <m:nor/>
                      </m:rPr>
                      <a:rPr lang="en-US" altLang="zh-CN" sz="2100" spc="-4">
                        <a:solidFill>
                          <a:srgbClr val="0070C0"/>
                        </a:solidFill>
                        <a:latin typeface="Arial"/>
                        <a:cs typeface="Arial"/>
                      </a:rPr>
                      <m:t>(</m:t>
                    </m:r>
                    <m:sSub>
                      <m:sSubPr>
                        <m:ctrlPr>
                          <a:rPr lang="en-US" altLang="zh-CN" sz="2100" i="1" spc="-4">
                            <a:solidFill>
                              <a:srgbClr val="0070C0"/>
                            </a:solidFill>
                            <a:latin typeface="Cambria Math" panose="02040503050406030204" pitchFamily="18" charset="0"/>
                            <a:cs typeface="Arial"/>
                          </a:rPr>
                        </m:ctrlPr>
                      </m:sSubPr>
                      <m:e>
                        <m:r>
                          <a:rPr lang="en-US" altLang="zh-CN" sz="2100" i="1" spc="-4">
                            <a:solidFill>
                              <a:srgbClr val="0070C0"/>
                            </a:solidFill>
                            <a:latin typeface="Cambria Math" panose="02040503050406030204" pitchFamily="18" charset="0"/>
                            <a:cs typeface="Arial"/>
                          </a:rPr>
                          <m:t>𝑢</m:t>
                        </m:r>
                      </m:e>
                      <m:sub>
                        <m:r>
                          <a:rPr lang="en-US" altLang="zh-CN" sz="2100" i="1" spc="-4">
                            <a:solidFill>
                              <a:srgbClr val="0070C0"/>
                            </a:solidFill>
                            <a:latin typeface="Cambria Math" panose="02040503050406030204" pitchFamily="18" charset="0"/>
                            <a:cs typeface="Arial"/>
                          </a:rPr>
                          <m:t>𝑐</m:t>
                        </m:r>
                      </m:sub>
                    </m:sSub>
                    <m:r>
                      <m:rPr>
                        <m:nor/>
                      </m:rPr>
                      <a:rPr lang="en-US" altLang="zh-CN" sz="2100" i="1" spc="-4">
                        <a:solidFill>
                          <a:srgbClr val="0070C0"/>
                        </a:solidFill>
                        <a:latin typeface="Arial"/>
                        <a:cs typeface="Arial"/>
                      </a:rPr>
                      <m:t>|</m:t>
                    </m:r>
                    <m:sSub>
                      <m:sSubPr>
                        <m:ctrlPr>
                          <a:rPr lang="en-US" altLang="zh-CN" sz="2100" i="1" spc="-4">
                            <a:solidFill>
                              <a:srgbClr val="0070C0"/>
                            </a:solidFill>
                            <a:latin typeface="Cambria Math" panose="02040503050406030204" pitchFamily="18" charset="0"/>
                            <a:cs typeface="Arial"/>
                          </a:rPr>
                        </m:ctrlPr>
                      </m:sSubPr>
                      <m:e>
                        <m:r>
                          <a:rPr lang="en-US" altLang="zh-CN" sz="2100" i="1" spc="-4">
                            <a:solidFill>
                              <a:srgbClr val="0070C0"/>
                            </a:solidFill>
                            <a:latin typeface="Cambria Math" panose="02040503050406030204" pitchFamily="18" charset="0"/>
                            <a:cs typeface="Arial"/>
                          </a:rPr>
                          <m:t>𝑢</m:t>
                        </m:r>
                      </m:e>
                      <m:sub>
                        <m:r>
                          <a:rPr lang="en-US" altLang="zh-CN" sz="2100" i="1" spc="-4">
                            <a:solidFill>
                              <a:srgbClr val="0070C0"/>
                            </a:solidFill>
                            <a:latin typeface="Cambria Math" panose="02040503050406030204" pitchFamily="18" charset="0"/>
                            <a:cs typeface="Arial"/>
                          </a:rPr>
                          <m:t>𝑖</m:t>
                        </m:r>
                      </m:sub>
                    </m:sSub>
                    <m:r>
                      <m:rPr>
                        <m:nor/>
                      </m:rPr>
                      <a:rPr lang="en-US" altLang="zh-CN" sz="2100" spc="-4">
                        <a:solidFill>
                          <a:srgbClr val="0070C0"/>
                        </a:solidFill>
                        <a:latin typeface="Arial"/>
                        <a:cs typeface="Arial"/>
                      </a:rPr>
                      <m:t>)</m:t>
                    </m:r>
                    <m:r>
                      <m:rPr>
                        <m:nor/>
                      </m:rPr>
                      <a:rPr lang="en-US" altLang="zh-CN" sz="2100" i="1" spc="-4">
                        <a:solidFill>
                          <a:srgbClr val="0070C0"/>
                        </a:solidFill>
                        <a:latin typeface="Arial"/>
                        <a:cs typeface="Arial"/>
                      </a:rPr>
                      <m:t> </m:t>
                    </m:r>
                  </m:oMath>
                </a14:m>
                <a:r>
                  <a:rPr lang="en-US" altLang="zh-CN" sz="2100" spc="-4" dirty="0">
                    <a:solidFill>
                      <a:srgbClr val="0070C0"/>
                    </a:solidFill>
                    <a:latin typeface="Arial"/>
                    <a:cs typeface="Arial"/>
                  </a:rPr>
                  <a:t>can be approximate as:</a:t>
                </a:r>
              </a:p>
              <a:p>
                <a:pPr marL="477900" lvl="2" indent="0">
                  <a:lnSpc>
                    <a:spcPct val="100000"/>
                  </a:lnSpc>
                  <a:buClr>
                    <a:srgbClr val="002060"/>
                  </a:buClr>
                  <a:buSzPct val="100000"/>
                  <a:buNone/>
                </a:pPr>
                <a:endParaRPr lang="en-US" altLang="zh-CN" sz="2400" dirty="0">
                  <a:solidFill>
                    <a:srgbClr val="0070C0"/>
                  </a:solidFill>
                </a:endParaRPr>
              </a:p>
              <a:p>
                <a:pPr marL="477900" lvl="2" indent="0">
                  <a:lnSpc>
                    <a:spcPct val="100000"/>
                  </a:lnSpc>
                  <a:buClr>
                    <a:srgbClr val="002060"/>
                  </a:buClr>
                  <a:buSzPct val="100000"/>
                  <a:buNone/>
                </a:pPr>
                <a:br>
                  <a:rPr lang="en-US" altLang="zh-CN" sz="2400" dirty="0">
                    <a:solidFill>
                      <a:srgbClr val="0070C0"/>
                    </a:solidFill>
                  </a:rPr>
                </a:br>
                <a:endParaRPr lang="en-US" altLang="zh-CN" sz="2400" spc="-4" dirty="0">
                  <a:solidFill>
                    <a:srgbClr val="0070C0"/>
                  </a:solidFill>
                  <a:latin typeface="Arial"/>
                  <a:cs typeface="Arial"/>
                </a:endParaRPr>
              </a:p>
              <a:p>
                <a:pPr marL="820800" lvl="2" indent="-342900">
                  <a:lnSpc>
                    <a:spcPct val="100000"/>
                  </a:lnSpc>
                  <a:buClr>
                    <a:srgbClr val="002060"/>
                  </a:buClr>
                  <a:buSzPct val="100000"/>
                  <a:buFont typeface="Wingdings" panose="05000000000000000000" pitchFamily="2" charset="2"/>
                  <a:buChar char="Ø"/>
                </a:pPr>
                <a:endParaRPr lang="en-US" altLang="zh-CN" sz="2400" spc="-4" dirty="0">
                  <a:solidFill>
                    <a:srgbClr val="0070C0"/>
                  </a:solidFill>
                  <a:latin typeface="Arial"/>
                  <a:cs typeface="Arial"/>
                </a:endParaRPr>
              </a:p>
              <a:p>
                <a:pPr marL="820800" lvl="2" indent="-342900">
                  <a:lnSpc>
                    <a:spcPct val="100000"/>
                  </a:lnSpc>
                  <a:buClr>
                    <a:srgbClr val="002060"/>
                  </a:buClr>
                  <a:buSzPct val="100000"/>
                  <a:buFont typeface="Wingdings" panose="05000000000000000000" pitchFamily="2" charset="2"/>
                  <a:buChar char="Ø"/>
                </a:pPr>
                <a:endParaRPr lang="en-US" altLang="zh-CN" sz="2400" spc="-4" dirty="0">
                  <a:solidFill>
                    <a:srgbClr val="0070C0"/>
                  </a:solidFill>
                  <a:latin typeface="Arial"/>
                  <a:cs typeface="Arial"/>
                </a:endParaRPr>
              </a:p>
              <a:p>
                <a:pPr marL="820800" lvl="2" indent="-342900">
                  <a:lnSpc>
                    <a:spcPct val="100000"/>
                  </a:lnSpc>
                  <a:buClr>
                    <a:srgbClr val="002060"/>
                  </a:buClr>
                  <a:buSzPct val="100000"/>
                  <a:buFont typeface="Wingdings" panose="05000000000000000000" pitchFamily="2" charset="2"/>
                  <a:buChar char="Ø"/>
                </a:pPr>
                <a:endParaRPr lang="en-US" altLang="zh-CN" sz="2400" spc="-4" dirty="0">
                  <a:solidFill>
                    <a:srgbClr val="0070C0"/>
                  </a:solidFill>
                  <a:latin typeface="Arial"/>
                  <a:cs typeface="Arial"/>
                </a:endParaRPr>
              </a:p>
              <a:p>
                <a:pPr marL="1163700" lvl="3" indent="-342900">
                  <a:lnSpc>
                    <a:spcPct val="100000"/>
                  </a:lnSpc>
                  <a:buClr>
                    <a:srgbClr val="002060"/>
                  </a:buClr>
                  <a:buSzPct val="100000"/>
                  <a:buFont typeface="Wingdings" panose="05000000000000000000" pitchFamily="2" charset="2"/>
                  <a:buChar char="Ø"/>
                </a:pPr>
                <a:r>
                  <a:rPr lang="en-US" altLang="zh-CN" sz="2100" spc="-4" dirty="0">
                    <a:solidFill>
                      <a:srgbClr val="0070C0"/>
                    </a:solidFill>
                    <a:latin typeface="Arial"/>
                    <a:cs typeface="Arial"/>
                  </a:rPr>
                  <a:t>Following the similar formulations, we can get the counterparts for the conditional probability </a:t>
                </a:r>
                <a14:m>
                  <m:oMath xmlns:m="http://schemas.openxmlformats.org/officeDocument/2006/math">
                    <m:r>
                      <m:rPr>
                        <m:nor/>
                      </m:rPr>
                      <a:rPr lang="en-US" altLang="zh-CN" sz="2100" i="1" spc="-4">
                        <a:solidFill>
                          <a:srgbClr val="0070C0"/>
                        </a:solidFill>
                        <a:latin typeface="Arial"/>
                        <a:cs typeface="Arial"/>
                      </a:rPr>
                      <m:t>p</m:t>
                    </m:r>
                    <m:r>
                      <m:rPr>
                        <m:nor/>
                      </m:rPr>
                      <a:rPr lang="en-US" altLang="zh-CN" sz="2100" spc="-4">
                        <a:solidFill>
                          <a:srgbClr val="0070C0"/>
                        </a:solidFill>
                        <a:latin typeface="Arial"/>
                        <a:cs typeface="Arial"/>
                      </a:rPr>
                      <m:t>(</m:t>
                    </m:r>
                    <m:r>
                      <a:rPr lang="en-US" altLang="zh-CN" sz="2100" i="1" spc="-4">
                        <a:solidFill>
                          <a:srgbClr val="0070C0"/>
                        </a:solidFill>
                        <a:latin typeface="Cambria Math" panose="02040503050406030204" pitchFamily="18" charset="0"/>
                        <a:cs typeface="Arial"/>
                      </a:rPr>
                      <m:t>𝑧</m:t>
                    </m:r>
                    <m:r>
                      <m:rPr>
                        <m:nor/>
                      </m:rPr>
                      <a:rPr lang="en-US" altLang="zh-CN" sz="2100" i="1" spc="-4">
                        <a:solidFill>
                          <a:srgbClr val="0070C0"/>
                        </a:solidFill>
                        <a:latin typeface="Arial"/>
                        <a:cs typeface="Arial"/>
                      </a:rPr>
                      <m:t>|</m:t>
                    </m:r>
                    <m:sSub>
                      <m:sSubPr>
                        <m:ctrlPr>
                          <a:rPr lang="en-US" altLang="zh-CN" sz="2100" i="1" spc="-4">
                            <a:solidFill>
                              <a:srgbClr val="0070C0"/>
                            </a:solidFill>
                            <a:latin typeface="Cambria Math" panose="02040503050406030204" pitchFamily="18" charset="0"/>
                            <a:cs typeface="Arial"/>
                          </a:rPr>
                        </m:ctrlPr>
                      </m:sSubPr>
                      <m:e>
                        <m:r>
                          <a:rPr lang="en-US" altLang="zh-CN" sz="2100" i="1" spc="-4">
                            <a:solidFill>
                              <a:srgbClr val="0070C0"/>
                            </a:solidFill>
                            <a:latin typeface="Cambria Math" panose="02040503050406030204" pitchFamily="18" charset="0"/>
                            <a:cs typeface="Arial"/>
                          </a:rPr>
                          <m:t>𝑣</m:t>
                        </m:r>
                      </m:e>
                      <m:sub>
                        <m:r>
                          <a:rPr lang="en-US" altLang="zh-CN" sz="2100" i="1" spc="-4">
                            <a:solidFill>
                              <a:srgbClr val="0070C0"/>
                            </a:solidFill>
                            <a:latin typeface="Cambria Math" panose="02040503050406030204" pitchFamily="18" charset="0"/>
                            <a:cs typeface="Arial"/>
                          </a:rPr>
                          <m:t>𝑖</m:t>
                        </m:r>
                      </m:sub>
                    </m:sSub>
                    <m:r>
                      <m:rPr>
                        <m:nor/>
                      </m:rPr>
                      <a:rPr lang="en-US" altLang="zh-CN" sz="2100" spc="-4">
                        <a:solidFill>
                          <a:srgbClr val="0070C0"/>
                        </a:solidFill>
                        <a:latin typeface="Arial"/>
                        <a:cs typeface="Arial"/>
                      </a:rPr>
                      <m:t>)</m:t>
                    </m:r>
                    <m:r>
                      <m:rPr>
                        <m:nor/>
                      </m:rPr>
                      <a:rPr lang="en-US" altLang="zh-CN" sz="2100" i="1" spc="-4">
                        <a:solidFill>
                          <a:srgbClr val="0070C0"/>
                        </a:solidFill>
                        <a:latin typeface="Arial"/>
                        <a:cs typeface="Arial"/>
                      </a:rPr>
                      <m:t> </m:t>
                    </m:r>
                  </m:oMath>
                </a14:m>
                <a:endParaRPr lang="en-US" altLang="zh-CN" sz="2100" spc="-4" dirty="0">
                  <a:solidFill>
                    <a:srgbClr val="0070C0"/>
                  </a:solidFill>
                  <a:latin typeface="Arial"/>
                  <a:cs typeface="Arial"/>
                </a:endParaRPr>
              </a:p>
              <a:p>
                <a:pPr marL="747900" lvl="2" indent="-270000">
                  <a:lnSpc>
                    <a:spcPts val="1875"/>
                  </a:lnSpc>
                  <a:buSzPct val="50000"/>
                  <a:buFont typeface="Wingdings" panose="05000000000000000000" pitchFamily="2" charset="2"/>
                  <a:buChar char="l"/>
                </a:pPr>
                <a:endParaRPr lang="en-US" altLang="zh-CN" sz="18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8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8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800" spc="-4" dirty="0">
                  <a:latin typeface="Arial"/>
                  <a:cs typeface="Arial"/>
                </a:endParaRPr>
              </a:p>
            </p:txBody>
          </p:sp>
        </mc:Choice>
        <mc:Fallback xmlns="">
          <p:sp>
            <p:nvSpPr>
              <p:cNvPr id="27" name="内容占位符 2"/>
              <p:cNvSpPr txBox="1">
                <a:spLocks noRot="1" noChangeAspect="1" noMove="1" noResize="1" noEditPoints="1" noAdjustHandles="1" noChangeArrowheads="1" noChangeShapeType="1" noTextEdit="1"/>
              </p:cNvSpPr>
              <p:nvPr/>
            </p:nvSpPr>
            <p:spPr>
              <a:xfrm>
                <a:off x="-327381" y="1320738"/>
                <a:ext cx="8785225" cy="4431654"/>
              </a:xfrm>
              <a:prstGeom prst="rect">
                <a:avLst/>
              </a:prstGeom>
              <a:blipFill rotWithShape="0">
                <a:blip r:embed="rId3"/>
                <a:stretch>
                  <a:fillRect t="-1100" r="-347"/>
                </a:stretch>
              </a:blipFill>
            </p:spPr>
            <p:txBody>
              <a:bodyPr/>
              <a:lstStyle/>
              <a:p>
                <a:r>
                  <a:rPr lang="zh-CN" altLang="en-US">
                    <a:noFill/>
                  </a:rPr>
                  <a:t> </a:t>
                </a:r>
              </a:p>
            </p:txBody>
          </p:sp>
        </mc:Fallback>
      </mc:AlternateContent>
      <p:sp>
        <p:nvSpPr>
          <p:cNvPr id="1079" name="灯片编号占位符 1078"/>
          <p:cNvSpPr>
            <a:spLocks noGrp="1"/>
          </p:cNvSpPr>
          <p:nvPr>
            <p:ph type="sldNum" sz="quarter" idx="12"/>
          </p:nvPr>
        </p:nvSpPr>
        <p:spPr>
          <a:xfrm>
            <a:off x="-118535" y="6672446"/>
            <a:ext cx="353541" cy="273844"/>
          </a:xfrm>
        </p:spPr>
        <p:txBody>
          <a:bodyPr/>
          <a:lstStyle/>
          <a:p>
            <a:fld id="{B60ABC2E-BD57-4103-AF57-2C84AA9DA4BC}" type="slidenum">
              <a:rPr lang="zh-CN" altLang="en-US" smtClean="0"/>
              <a:t>23</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5"/>
            <a:ext cx="9144000" cy="45719"/>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buClr>
                <a:schemeClr val="accent6">
                  <a:lumMod val="75000"/>
                </a:schemeClr>
              </a:buClr>
              <a:buSzPct val="100000"/>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Negative Sampling</a:t>
            </a:r>
          </a:p>
        </p:txBody>
      </p:sp>
      <p:pic>
        <p:nvPicPr>
          <p:cNvPr id="2" name="图片 1"/>
          <p:cNvPicPr>
            <a:picLocks noChangeAspect="1"/>
          </p:cNvPicPr>
          <p:nvPr/>
        </p:nvPicPr>
        <p:blipFill>
          <a:blip r:embed="rId4"/>
          <a:stretch>
            <a:fillRect/>
          </a:stretch>
        </p:blipFill>
        <p:spPr>
          <a:xfrm>
            <a:off x="1217705" y="2374695"/>
            <a:ext cx="4409064" cy="686393"/>
          </a:xfrm>
          <a:prstGeom prst="rect">
            <a:avLst/>
          </a:prstGeom>
        </p:spPr>
      </p:pic>
      <p:pic>
        <p:nvPicPr>
          <p:cNvPr id="3" name="图片 2"/>
          <p:cNvPicPr>
            <a:picLocks noChangeAspect="1"/>
          </p:cNvPicPr>
          <p:nvPr/>
        </p:nvPicPr>
        <p:blipFill>
          <a:blip r:embed="rId5"/>
          <a:stretch>
            <a:fillRect/>
          </a:stretch>
        </p:blipFill>
        <p:spPr>
          <a:xfrm>
            <a:off x="1217707" y="3315538"/>
            <a:ext cx="5068919" cy="779834"/>
          </a:xfrm>
          <a:prstGeom prst="rect">
            <a:avLst/>
          </a:prstGeom>
        </p:spPr>
      </p:pic>
      <p:sp>
        <p:nvSpPr>
          <p:cNvPr id="14" name="矩形 13"/>
          <p:cNvSpPr/>
          <p:nvPr/>
        </p:nvSpPr>
        <p:spPr>
          <a:xfrm rot="5400000">
            <a:off x="4746728" y="3309184"/>
            <a:ext cx="385682" cy="118669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sp>
        <p:nvSpPr>
          <p:cNvPr id="20" name="下箭头 19"/>
          <p:cNvSpPr/>
          <p:nvPr/>
        </p:nvSpPr>
        <p:spPr>
          <a:xfrm rot="16200000">
            <a:off x="5945355" y="3405582"/>
            <a:ext cx="484632" cy="978408"/>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1" name="文本框 30"/>
          <p:cNvSpPr txBox="1"/>
          <p:nvPr/>
        </p:nvSpPr>
        <p:spPr>
          <a:xfrm>
            <a:off x="6794841" y="3652469"/>
            <a:ext cx="1812369" cy="415498"/>
          </a:xfrm>
          <a:prstGeom prst="rect">
            <a:avLst/>
          </a:prstGeom>
          <a:noFill/>
          <a:ln w="28575">
            <a:solidFill>
              <a:srgbClr val="FFC000"/>
            </a:solidFill>
          </a:ln>
        </p:spPr>
        <p:txBody>
          <a:bodyPr wrap="square" rtlCol="0">
            <a:spAutoFit/>
          </a:bodyPr>
          <a:lstStyle/>
          <a:p>
            <a:pPr algn="ctr"/>
            <a:r>
              <a:rPr lang="en-US" altLang="zh-CN" sz="2100" b="1" dirty="0">
                <a:solidFill>
                  <a:srgbClr val="FFC000"/>
                </a:solidFill>
                <a:latin typeface="Arial" panose="020B0604020202020204" pitchFamily="34" charset="0"/>
                <a:cs typeface="Arial" panose="020B0604020202020204" pitchFamily="34" charset="0"/>
              </a:rPr>
              <a:t>LSH-based</a:t>
            </a:r>
            <a:endParaRPr lang="zh-CN" altLang="en-US" sz="2100" b="1"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512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mc:AlternateContent xmlns:mc="http://schemas.openxmlformats.org/markup-compatibility/2006" xmlns:a14="http://schemas.microsoft.com/office/drawing/2010/main">
        <mc:Choice Requires="a14">
          <p:sp>
            <p:nvSpPr>
              <p:cNvPr id="27" name="内容占位符 2"/>
              <p:cNvSpPr txBox="1">
                <a:spLocks/>
              </p:cNvSpPr>
              <p:nvPr/>
            </p:nvSpPr>
            <p:spPr>
              <a:xfrm>
                <a:off x="-338670" y="1320738"/>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0800" lvl="1" indent="-342900">
                  <a:lnSpc>
                    <a:spcPts val="2700"/>
                  </a:lnSpc>
                  <a:buClr>
                    <a:srgbClr val="002060"/>
                  </a:buClr>
                  <a:buSzPct val="100000"/>
                  <a:buFont typeface="Wingdings" panose="05000000000000000000" pitchFamily="2" charset="2"/>
                  <a:buChar char="p"/>
                </a:pPr>
                <a:r>
                  <a:rPr lang="en-US" altLang="zh-CN" sz="2100" b="1" spc="-4" dirty="0">
                    <a:solidFill>
                      <a:srgbClr val="0070C0"/>
                    </a:solidFill>
                    <a:latin typeface="Arial"/>
                    <a:cs typeface="Arial"/>
                  </a:rPr>
                  <a:t>LSH-based negative sampling method</a:t>
                </a:r>
                <a:endParaRPr lang="en-US" altLang="zh-CN" sz="2100" b="1" dirty="0">
                  <a:solidFill>
                    <a:srgbClr val="0070C0"/>
                  </a:solidFill>
                  <a:latin typeface="Arial" panose="020B0604020202020204" pitchFamily="34" charset="0"/>
                  <a:cs typeface="Arial" panose="020B0604020202020204" pitchFamily="34" charset="0"/>
                </a:endParaRPr>
              </a:p>
              <a:p>
                <a:pPr marL="1090800" lvl="3" indent="-270000">
                  <a:lnSpc>
                    <a:spcPts val="2700"/>
                  </a:lnSpc>
                  <a:buClr>
                    <a:srgbClr val="002060"/>
                  </a:buClr>
                  <a:buSzPct val="100000"/>
                  <a:buFont typeface="Wingdings" panose="05000000000000000000" pitchFamily="2" charset="2"/>
                  <a:buChar char="Ø"/>
                </a:pPr>
                <a:r>
                  <a:rPr lang="en-US" altLang="zh-CN" sz="2100" dirty="0">
                    <a:solidFill>
                      <a:srgbClr val="0070C0"/>
                    </a:solidFill>
                    <a:latin typeface="Arial" panose="020B0604020202020204" pitchFamily="34" charset="0"/>
                    <a:cs typeface="Arial" panose="020B0604020202020204" pitchFamily="34" charset="0"/>
                  </a:rPr>
                  <a:t>For a center vertex </a:t>
                </a:r>
                <a14:m>
                  <m:oMath xmlns:m="http://schemas.openxmlformats.org/officeDocument/2006/math">
                    <m:sSub>
                      <m:sSubPr>
                        <m:ctrlPr>
                          <a:rPr lang="en-US" altLang="zh-CN" sz="2100" i="1" dirty="0">
                            <a:solidFill>
                              <a:srgbClr val="0070C0"/>
                            </a:solidFill>
                            <a:latin typeface="Cambria Math" panose="02040503050406030204" pitchFamily="18" charset="0"/>
                            <a:cs typeface="Arial" panose="020B0604020202020204" pitchFamily="34" charset="0"/>
                          </a:rPr>
                        </m:ctrlPr>
                      </m:sSubPr>
                      <m:e>
                        <m:r>
                          <a:rPr lang="en-US" altLang="zh-CN" sz="2100" i="1" dirty="0">
                            <a:solidFill>
                              <a:srgbClr val="0070C0"/>
                            </a:solidFill>
                            <a:latin typeface="Cambria Math" panose="02040503050406030204" pitchFamily="18" charset="0"/>
                            <a:cs typeface="Arial" panose="020B0604020202020204" pitchFamily="34" charset="0"/>
                          </a:rPr>
                          <m:t>𝑢</m:t>
                        </m:r>
                      </m:e>
                      <m:sub>
                        <m:r>
                          <a:rPr lang="en-US" altLang="zh-CN" sz="2100" i="1" dirty="0">
                            <a:solidFill>
                              <a:srgbClr val="0070C0"/>
                            </a:solidFill>
                            <a:latin typeface="Cambria Math" panose="02040503050406030204" pitchFamily="18" charset="0"/>
                            <a:cs typeface="Arial" panose="020B0604020202020204" pitchFamily="34" charset="0"/>
                          </a:rPr>
                          <m:t>𝑖</m:t>
                        </m:r>
                      </m:sub>
                    </m:sSub>
                  </m:oMath>
                </a14:m>
                <a:r>
                  <a:rPr lang="en-US" altLang="zh-CN" sz="2100" dirty="0">
                    <a:solidFill>
                      <a:srgbClr val="0070C0"/>
                    </a:solidFill>
                    <a:latin typeface="Arial" panose="020B0604020202020204" pitchFamily="34" charset="0"/>
                    <a:cs typeface="Arial" panose="020B0604020202020204" pitchFamily="34" charset="0"/>
                  </a:rPr>
                  <a:t>, high-quality negatives should be the vertices that are </a:t>
                </a:r>
                <a:r>
                  <a:rPr lang="en-US" altLang="zh-CN" sz="2100" b="1" dirty="0">
                    <a:solidFill>
                      <a:srgbClr val="002060"/>
                    </a:solidFill>
                    <a:latin typeface="Arial" panose="020B0604020202020204" pitchFamily="34" charset="0"/>
                    <a:cs typeface="Arial" panose="020B0604020202020204" pitchFamily="34" charset="0"/>
                  </a:rPr>
                  <a:t>dissimilar</a:t>
                </a:r>
                <a:r>
                  <a:rPr lang="en-US" altLang="zh-CN" sz="2100" dirty="0">
                    <a:solidFill>
                      <a:srgbClr val="002060"/>
                    </a:solidFill>
                    <a:latin typeface="Arial" panose="020B0604020202020204" pitchFamily="34" charset="0"/>
                    <a:cs typeface="Arial" panose="020B0604020202020204" pitchFamily="34" charset="0"/>
                  </a:rPr>
                  <a:t> </a:t>
                </a:r>
                <a:r>
                  <a:rPr lang="en-US" altLang="zh-CN" sz="2100" dirty="0">
                    <a:solidFill>
                      <a:srgbClr val="0070C0"/>
                    </a:solidFill>
                    <a:latin typeface="Arial" panose="020B0604020202020204" pitchFamily="34" charset="0"/>
                    <a:cs typeface="Arial" panose="020B0604020202020204" pitchFamily="34" charset="0"/>
                  </a:rPr>
                  <a:t>from </a:t>
                </a:r>
                <a14:m>
                  <m:oMath xmlns:m="http://schemas.openxmlformats.org/officeDocument/2006/math">
                    <m:sSub>
                      <m:sSubPr>
                        <m:ctrlPr>
                          <a:rPr lang="en-US" altLang="zh-CN" sz="2100" i="1" dirty="0">
                            <a:solidFill>
                              <a:srgbClr val="0070C0"/>
                            </a:solidFill>
                            <a:latin typeface="Cambria Math" panose="02040503050406030204" pitchFamily="18" charset="0"/>
                            <a:cs typeface="Arial" panose="020B0604020202020204" pitchFamily="34" charset="0"/>
                          </a:rPr>
                        </m:ctrlPr>
                      </m:sSubPr>
                      <m:e>
                        <m:r>
                          <a:rPr lang="en-US" altLang="zh-CN" sz="2100" i="1" dirty="0">
                            <a:solidFill>
                              <a:srgbClr val="0070C0"/>
                            </a:solidFill>
                            <a:latin typeface="Cambria Math" panose="02040503050406030204" pitchFamily="18" charset="0"/>
                            <a:cs typeface="Arial" panose="020B0604020202020204" pitchFamily="34" charset="0"/>
                          </a:rPr>
                          <m:t>𝑢</m:t>
                        </m:r>
                      </m:e>
                      <m:sub>
                        <m:r>
                          <a:rPr lang="en-US" altLang="zh-CN" sz="2100" i="1" dirty="0">
                            <a:solidFill>
                              <a:srgbClr val="0070C0"/>
                            </a:solidFill>
                            <a:latin typeface="Cambria Math" panose="02040503050406030204" pitchFamily="18" charset="0"/>
                            <a:cs typeface="Arial" panose="020B0604020202020204" pitchFamily="34" charset="0"/>
                          </a:rPr>
                          <m:t>𝑖</m:t>
                        </m:r>
                      </m:sub>
                    </m:sSub>
                  </m:oMath>
                </a14:m>
                <a:endParaRPr lang="en-US" altLang="zh-CN" sz="135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477900" lvl="2" indent="0">
                  <a:lnSpc>
                    <a:spcPts val="1875"/>
                  </a:lnSpc>
                  <a:buSzPct val="50000"/>
                  <a:buNone/>
                </a:pPr>
                <a:endParaRPr lang="en-US" altLang="zh-CN" sz="1500" spc="-4" dirty="0">
                  <a:latin typeface="Arial"/>
                  <a:cs typeface="Arial"/>
                </a:endParaRPr>
              </a:p>
            </p:txBody>
          </p:sp>
        </mc:Choice>
        <mc:Fallback xmlns="">
          <p:sp>
            <p:nvSpPr>
              <p:cNvPr id="27" name="内容占位符 2"/>
              <p:cNvSpPr txBox="1">
                <a:spLocks noRot="1" noChangeAspect="1" noMove="1" noResize="1" noEditPoints="1" noAdjustHandles="1" noChangeArrowheads="1" noChangeShapeType="1" noTextEdit="1"/>
              </p:cNvSpPr>
              <p:nvPr/>
            </p:nvSpPr>
            <p:spPr>
              <a:xfrm>
                <a:off x="-338670" y="1320738"/>
                <a:ext cx="9144000" cy="4431654"/>
              </a:xfrm>
              <a:prstGeom prst="rect">
                <a:avLst/>
              </a:prstGeom>
              <a:blipFill rotWithShape="0">
                <a:blip r:embed="rId3"/>
                <a:stretch>
                  <a:fillRect t="-1238"/>
                </a:stretch>
              </a:blipFill>
            </p:spPr>
            <p:txBody>
              <a:bodyPr/>
              <a:lstStyle/>
              <a:p>
                <a:r>
                  <a:rPr lang="zh-CN" altLang="en-US">
                    <a:noFill/>
                  </a:rPr>
                  <a:t> </a:t>
                </a:r>
              </a:p>
            </p:txBody>
          </p:sp>
        </mc:Fallback>
      </mc:AlternateContent>
      <p:sp>
        <p:nvSpPr>
          <p:cNvPr id="1079" name="灯片编号占位符 1078"/>
          <p:cNvSpPr>
            <a:spLocks noGrp="1"/>
          </p:cNvSpPr>
          <p:nvPr>
            <p:ph type="sldNum" sz="quarter" idx="12"/>
          </p:nvPr>
        </p:nvSpPr>
        <p:spPr>
          <a:xfrm>
            <a:off x="-169336" y="6666707"/>
            <a:ext cx="402264" cy="273844"/>
          </a:xfrm>
        </p:spPr>
        <p:txBody>
          <a:bodyPr/>
          <a:lstStyle/>
          <a:p>
            <a:fld id="{B60ABC2E-BD57-4103-AF57-2C84AA9DA4BC}" type="slidenum">
              <a:rPr lang="zh-CN" altLang="en-US" smtClean="0"/>
              <a:t>24</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3"/>
            <a:ext cx="9144000" cy="45719"/>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39"/>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marL="135000">
              <a:buClr>
                <a:schemeClr val="accent6">
                  <a:lumMod val="50000"/>
                </a:schemeClr>
              </a:buClr>
              <a:buSzPct val="100000"/>
            </a:pPr>
            <a:r>
              <a:rPr lang="en-US" altLang="zh-CN" sz="3000" spc="-4" dirty="0">
                <a:solidFill>
                  <a:srgbClr val="0070C0"/>
                </a:solidFill>
                <a:latin typeface="Arial"/>
                <a:cs typeface="Arial"/>
              </a:rPr>
              <a:t>LSH-based Negative Sampling</a:t>
            </a:r>
          </a:p>
        </p:txBody>
      </p:sp>
      <p:graphicFrame>
        <p:nvGraphicFramePr>
          <p:cNvPr id="5" name="表格 4"/>
          <p:cNvGraphicFramePr>
            <a:graphicFrameLocks noGrp="1"/>
          </p:cNvGraphicFramePr>
          <p:nvPr>
            <p:extLst>
              <p:ext uri="{D42A27DB-BD31-4B8C-83A1-F6EECF244321}">
                <p14:modId xmlns:p14="http://schemas.microsoft.com/office/powerpoint/2010/main" val="2330483610"/>
              </p:ext>
            </p:extLst>
          </p:nvPr>
        </p:nvGraphicFramePr>
        <p:xfrm>
          <a:off x="727370" y="2688587"/>
          <a:ext cx="7641648" cy="2514600"/>
        </p:xfrm>
        <a:graphic>
          <a:graphicData uri="http://schemas.openxmlformats.org/drawingml/2006/table">
            <a:tbl>
              <a:tblPr firstRow="1" bandRow="1">
                <a:tableStyleId>{F5AB1C69-6EDB-4FF4-983F-18BD219EF322}</a:tableStyleId>
              </a:tblPr>
              <a:tblGrid>
                <a:gridCol w="1891145">
                  <a:extLst>
                    <a:ext uri="{9D8B030D-6E8A-4147-A177-3AD203B41FA5}">
                      <a16:colId xmlns:a16="http://schemas.microsoft.com/office/drawing/2014/main" val="20000"/>
                    </a:ext>
                  </a:extLst>
                </a:gridCol>
                <a:gridCol w="3342797">
                  <a:extLst>
                    <a:ext uri="{9D8B030D-6E8A-4147-A177-3AD203B41FA5}">
                      <a16:colId xmlns:a16="http://schemas.microsoft.com/office/drawing/2014/main" val="20001"/>
                    </a:ext>
                  </a:extLst>
                </a:gridCol>
                <a:gridCol w="2407706">
                  <a:extLst>
                    <a:ext uri="{9D8B030D-6E8A-4147-A177-3AD203B41FA5}">
                      <a16:colId xmlns:a16="http://schemas.microsoft.com/office/drawing/2014/main" val="20002"/>
                    </a:ext>
                  </a:extLst>
                </a:gridCol>
              </a:tblGrid>
              <a:tr h="708660">
                <a:tc>
                  <a:txBody>
                    <a:bodyPr/>
                    <a:lstStyle/>
                    <a:p>
                      <a:pPr algn="ctr"/>
                      <a:endParaRPr lang="zh-CN" altLang="en-US" sz="1800" dirty="0"/>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a:txBody>
                    <a:bodyPr/>
                    <a:lstStyle/>
                    <a:p>
                      <a:pPr marL="0" algn="ctr" defTabSz="914400" rtl="0" eaLnBrk="1" latinLnBrk="0" hangingPunct="1"/>
                      <a:r>
                        <a:rPr lang="en-US" altLang="zh-CN" sz="2100" kern="1200" dirty="0">
                          <a:solidFill>
                            <a:srgbClr val="002060"/>
                          </a:solidFill>
                        </a:rPr>
                        <a:t>Frequency-based or popularity-based sampling</a:t>
                      </a:r>
                      <a:endParaRPr lang="zh-CN" altLang="en-US" sz="2100" b="0" kern="1200" dirty="0">
                        <a:solidFill>
                          <a:srgbClr val="00206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a:txBody>
                    <a:bodyPr/>
                    <a:lstStyle/>
                    <a:p>
                      <a:pPr marL="0" algn="ctr" defTabSz="914400" rtl="0" eaLnBrk="1" latinLnBrk="0" hangingPunct="1"/>
                      <a:r>
                        <a:rPr lang="en-US" altLang="zh-CN" sz="2100" kern="1200" dirty="0">
                          <a:solidFill>
                            <a:schemeClr val="accent6">
                              <a:lumMod val="50000"/>
                            </a:schemeClr>
                          </a:solidFill>
                        </a:rPr>
                        <a:t>LSH-based negative sampling</a:t>
                      </a:r>
                      <a:endParaRPr lang="zh-CN" altLang="en-US" sz="2100" b="0" kern="1200" dirty="0">
                        <a:solidFill>
                          <a:schemeClr val="accent6">
                            <a:lumMod val="50000"/>
                          </a:schemeClr>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extLst>
                  <a:ext uri="{0D108BD9-81ED-4DB2-BD59-A6C34878D82A}">
                    <a16:rowId xmlns:a16="http://schemas.microsoft.com/office/drawing/2014/main" val="10000"/>
                  </a:ext>
                </a:extLst>
              </a:tr>
              <a:tr h="388620">
                <a:tc>
                  <a:txBody>
                    <a:bodyPr/>
                    <a:lstStyle/>
                    <a:p>
                      <a:pPr algn="ctr"/>
                      <a:r>
                        <a:rPr lang="en-US" altLang="zh-CN" sz="2100" b="1" kern="1200" dirty="0">
                          <a:solidFill>
                            <a:srgbClr val="0070C0"/>
                          </a:solidFill>
                        </a:rPr>
                        <a:t>Strategy </a:t>
                      </a:r>
                      <a:endParaRPr lang="zh-CN" altLang="en-US" sz="2100" b="1" kern="1200" dirty="0">
                        <a:solidFill>
                          <a:srgbClr val="0070C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a:txBody>
                    <a:bodyPr/>
                    <a:lstStyle/>
                    <a:p>
                      <a:pPr marL="0" algn="ctr" defTabSz="914400" rtl="0" eaLnBrk="1" latinLnBrk="0" hangingPunct="1"/>
                      <a:r>
                        <a:rPr lang="en-US" altLang="zh-CN" sz="2100" kern="1200" dirty="0">
                          <a:solidFill>
                            <a:srgbClr val="002060"/>
                          </a:solidFill>
                        </a:rPr>
                        <a:t>High frequency objects</a:t>
                      </a:r>
                      <a:endParaRPr lang="zh-CN" altLang="en-US" sz="2100" b="0" kern="1200" dirty="0">
                        <a:solidFill>
                          <a:srgbClr val="00206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rowSpan="3">
                  <a:txBody>
                    <a:bodyPr/>
                    <a:lstStyle/>
                    <a:p>
                      <a:pPr marL="0" algn="ctr" defTabSz="914400" rtl="0" eaLnBrk="1" latinLnBrk="0" hangingPunct="1"/>
                      <a:r>
                        <a:rPr lang="en-US" altLang="zh-CN" sz="2100" kern="1200" dirty="0">
                          <a:solidFill>
                            <a:schemeClr val="accent6">
                              <a:lumMod val="50000"/>
                            </a:schemeClr>
                          </a:solidFill>
                        </a:rPr>
                        <a:t>Dissimilar objects</a:t>
                      </a:r>
                      <a:endParaRPr lang="zh-CN" altLang="en-US" sz="2100" b="0" kern="1200" dirty="0">
                        <a:solidFill>
                          <a:schemeClr val="accent6">
                            <a:lumMod val="50000"/>
                          </a:schemeClr>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extLst>
                  <a:ext uri="{0D108BD9-81ED-4DB2-BD59-A6C34878D82A}">
                    <a16:rowId xmlns:a16="http://schemas.microsoft.com/office/drawing/2014/main" val="10001"/>
                  </a:ext>
                </a:extLst>
              </a:tr>
              <a:tr h="708660">
                <a:tc>
                  <a:txBody>
                    <a:bodyPr/>
                    <a:lstStyle/>
                    <a:p>
                      <a:pPr marL="0" algn="ctr" defTabSz="914400" rtl="0" eaLnBrk="1" latinLnBrk="0" hangingPunct="1"/>
                      <a:r>
                        <a:rPr lang="en-US" altLang="zh-CN" sz="2100" b="1" kern="1200" dirty="0">
                          <a:solidFill>
                            <a:srgbClr val="0070C0"/>
                          </a:solidFill>
                        </a:rPr>
                        <a:t>Word Embedding</a:t>
                      </a:r>
                      <a:endParaRPr lang="en-US" altLang="zh-CN" sz="2100" b="1" kern="1200" dirty="0">
                        <a:solidFill>
                          <a:srgbClr val="0070C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a:txBody>
                    <a:bodyPr/>
                    <a:lstStyle/>
                    <a:p>
                      <a:pPr marL="0" algn="ctr" defTabSz="914400" rtl="0" eaLnBrk="1" latinLnBrk="0" hangingPunct="1"/>
                      <a:r>
                        <a:rPr lang="en-US" altLang="zh-CN" sz="2100" kern="1200" dirty="0">
                          <a:solidFill>
                            <a:srgbClr val="002060"/>
                          </a:solidFill>
                        </a:rPr>
                        <a:t>Useless</a:t>
                      </a:r>
                      <a:r>
                        <a:rPr lang="en-US" altLang="zh-CN" sz="2100" kern="1200" baseline="0" dirty="0">
                          <a:solidFill>
                            <a:srgbClr val="002060"/>
                          </a:solidFill>
                        </a:rPr>
                        <a:t> </a:t>
                      </a:r>
                      <a:r>
                        <a:rPr lang="en-US" altLang="zh-CN" sz="2100" kern="1200" dirty="0">
                          <a:solidFill>
                            <a:srgbClr val="002060"/>
                          </a:solidFill>
                        </a:rPr>
                        <a:t>words</a:t>
                      </a:r>
                      <a:endParaRPr lang="zh-CN" altLang="en-US" sz="2100" b="0" kern="1200" dirty="0">
                        <a:solidFill>
                          <a:srgbClr val="00206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vMerge="1">
                  <a:txBody>
                    <a:bodyPr/>
                    <a:lstStyle/>
                    <a:p>
                      <a:pPr algn="ctr"/>
                      <a:endParaRPr lang="zh-CN" altLang="en-US" dirty="0"/>
                    </a:p>
                  </a:txBody>
                  <a:tcPr anchor="ctr"/>
                </a:tc>
                <a:extLst>
                  <a:ext uri="{0D108BD9-81ED-4DB2-BD59-A6C34878D82A}">
                    <a16:rowId xmlns:a16="http://schemas.microsoft.com/office/drawing/2014/main" val="10002"/>
                  </a:ext>
                </a:extLst>
              </a:tr>
              <a:tr h="708660">
                <a:tc>
                  <a:txBody>
                    <a:bodyPr/>
                    <a:lstStyle/>
                    <a:p>
                      <a:pPr marL="0" algn="ctr" defTabSz="914400" rtl="0" eaLnBrk="1" latinLnBrk="0" hangingPunct="1"/>
                      <a:r>
                        <a:rPr lang="en-US" altLang="zh-CN" sz="2100" b="1" kern="1200" dirty="0">
                          <a:solidFill>
                            <a:srgbClr val="0070C0"/>
                          </a:solidFill>
                        </a:rPr>
                        <a:t>Network Embedding</a:t>
                      </a:r>
                      <a:endParaRPr lang="en-US" altLang="zh-CN" sz="2100" b="1" kern="1200" dirty="0">
                        <a:solidFill>
                          <a:srgbClr val="0070C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100" kern="1200" dirty="0">
                          <a:solidFill>
                            <a:srgbClr val="002060"/>
                          </a:solidFill>
                        </a:rPr>
                        <a:t>Popular items or active users</a:t>
                      </a:r>
                      <a:endParaRPr lang="zh-CN" altLang="en-US" sz="2100" b="0" kern="1200" dirty="0">
                        <a:solidFill>
                          <a:srgbClr val="002060"/>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rgbClr val="C6B4D6"/>
                      </a:solidFill>
                      <a:prstDash val="solid"/>
                      <a:round/>
                      <a:headEnd type="none" w="med" len="med"/>
                      <a:tailEnd type="none" w="med" len="med"/>
                    </a:lnL>
                    <a:lnR w="12700" cap="flat" cmpd="sng" algn="ctr">
                      <a:solidFill>
                        <a:srgbClr val="C6B4D6"/>
                      </a:solidFill>
                      <a:prstDash val="solid"/>
                      <a:round/>
                      <a:headEnd type="none" w="med" len="med"/>
                      <a:tailEnd type="none" w="med" len="med"/>
                    </a:lnR>
                    <a:lnT w="12700" cap="flat" cmpd="sng" algn="ctr">
                      <a:solidFill>
                        <a:srgbClr val="C6B4D6"/>
                      </a:solidFill>
                      <a:prstDash val="solid"/>
                      <a:round/>
                      <a:headEnd type="none" w="med" len="med"/>
                      <a:tailEnd type="none" w="med" len="med"/>
                    </a:lnT>
                    <a:lnB w="12700" cap="flat" cmpd="sng" algn="ctr">
                      <a:solidFill>
                        <a:srgbClr val="C6B4D6"/>
                      </a:solidFill>
                      <a:prstDash val="solid"/>
                      <a:round/>
                      <a:headEnd type="none" w="med" len="med"/>
                      <a:tailEnd type="none" w="med" len="med"/>
                    </a:lnB>
                    <a:noFill/>
                  </a:tcPr>
                </a:tc>
                <a:tc vMerge="1">
                  <a:txBody>
                    <a:bodyPr/>
                    <a:lstStyle/>
                    <a:p>
                      <a:pPr algn="ctr"/>
                      <a:endParaRPr lang="zh-CN" alt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3422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315094"/>
            <a:ext cx="9144000"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2100" b="1" spc="-4" dirty="0">
                <a:solidFill>
                  <a:srgbClr val="0070C0"/>
                </a:solidFill>
                <a:latin typeface="Arial"/>
                <a:cs typeface="Arial"/>
              </a:rPr>
              <a:t>Performance of </a:t>
            </a:r>
            <a:r>
              <a:rPr lang="en-US" altLang="zh-CN" sz="2100" b="1" spc="-4" dirty="0" err="1">
                <a:solidFill>
                  <a:srgbClr val="0070C0"/>
                </a:solidFill>
                <a:latin typeface="Arial"/>
                <a:cs typeface="Arial"/>
              </a:rPr>
              <a:t>BiNE</a:t>
            </a:r>
            <a:r>
              <a:rPr lang="en-US" altLang="zh-CN" sz="2100" b="1" spc="-4" dirty="0">
                <a:solidFill>
                  <a:srgbClr val="0070C0"/>
                </a:solidFill>
                <a:latin typeface="Arial"/>
                <a:cs typeface="Arial"/>
              </a:rPr>
              <a:t> with different negative sampling strategies.</a:t>
            </a:r>
          </a:p>
          <a:p>
            <a:pPr marL="477900" lvl="1" indent="0">
              <a:lnSpc>
                <a:spcPct val="110000"/>
              </a:lnSpc>
              <a:buSzPct val="50000"/>
              <a:buNone/>
            </a:pPr>
            <a:endParaRPr lang="en-US" altLang="zh-CN" sz="1800" spc="-4" dirty="0">
              <a:latin typeface="Arial"/>
              <a:cs typeface="Arial"/>
            </a:endParaRPr>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7"/>
            <a:ext cx="9122379" cy="0"/>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2"/>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Experimental Results</a:t>
            </a:r>
          </a:p>
        </p:txBody>
      </p:sp>
      <p:pic>
        <p:nvPicPr>
          <p:cNvPr id="5" name="图片 4"/>
          <p:cNvPicPr>
            <a:picLocks noChangeAspect="1"/>
          </p:cNvPicPr>
          <p:nvPr/>
        </p:nvPicPr>
        <p:blipFill>
          <a:blip r:embed="rId3"/>
          <a:stretch>
            <a:fillRect/>
          </a:stretch>
        </p:blipFill>
        <p:spPr>
          <a:xfrm>
            <a:off x="83696" y="2096066"/>
            <a:ext cx="4964906" cy="3193256"/>
          </a:xfrm>
          <a:prstGeom prst="rect">
            <a:avLst/>
          </a:prstGeom>
        </p:spPr>
      </p:pic>
      <p:sp>
        <p:nvSpPr>
          <p:cNvPr id="26" name="文本框 25"/>
          <p:cNvSpPr txBox="1"/>
          <p:nvPr/>
        </p:nvSpPr>
        <p:spPr>
          <a:xfrm>
            <a:off x="5345029" y="2173113"/>
            <a:ext cx="3747712" cy="3480440"/>
          </a:xfrm>
          <a:prstGeom prst="rect">
            <a:avLst/>
          </a:prstGeom>
          <a:noFill/>
        </p:spPr>
        <p:txBody>
          <a:bodyPr wrap="square" rtlCol="0">
            <a:spAutoFit/>
          </a:bodyPr>
          <a:lstStyle/>
          <a:p>
            <a:pPr>
              <a:spcAft>
                <a:spcPts val="450"/>
              </a:spcAft>
            </a:pPr>
            <a:r>
              <a:rPr lang="en-US" altLang="zh-CN" b="1" dirty="0">
                <a:solidFill>
                  <a:srgbClr val="002060"/>
                </a:solidFill>
                <a:latin typeface="Arial" panose="020B0604020202020204" pitchFamily="34" charset="0"/>
                <a:cs typeface="Arial" panose="020B0604020202020204" pitchFamily="34" charset="0"/>
              </a:rPr>
              <a:t>Observations</a:t>
            </a:r>
            <a:r>
              <a:rPr lang="en-US" altLang="zh-CN" b="1" dirty="0">
                <a:solidFill>
                  <a:srgbClr val="0070C0"/>
                </a:solidFill>
                <a:latin typeface="Arial" panose="020B0604020202020204" pitchFamily="34" charset="0"/>
                <a:cs typeface="Arial" panose="020B0604020202020204" pitchFamily="34" charset="0"/>
              </a:rPr>
              <a:t>:</a:t>
            </a:r>
          </a:p>
          <a:p>
            <a:pPr marL="257175" indent="-257175">
              <a:buAutoNum type="arabicPeriod"/>
            </a:pPr>
            <a:r>
              <a:rPr lang="en-US" altLang="zh-CN" dirty="0">
                <a:solidFill>
                  <a:srgbClr val="0070C0"/>
                </a:solidFill>
                <a:latin typeface="Arial" panose="020B0604020202020204" pitchFamily="34" charset="0"/>
                <a:cs typeface="Arial" panose="020B0604020202020204" pitchFamily="34" charset="0"/>
              </a:rPr>
              <a:t>Two methods show roughly equivalent performance in most case.</a:t>
            </a:r>
          </a:p>
          <a:p>
            <a:pPr marL="257175" indent="-257175">
              <a:buAutoNum type="arabicPeriod"/>
            </a:pPr>
            <a:endParaRPr lang="en-US" altLang="zh-CN" dirty="0">
              <a:solidFill>
                <a:srgbClr val="0070C0"/>
              </a:solidFill>
              <a:latin typeface="Arial" panose="020B0604020202020204" pitchFamily="34" charset="0"/>
              <a:cs typeface="Arial" panose="020B0604020202020204" pitchFamily="34" charset="0"/>
            </a:endParaRPr>
          </a:p>
          <a:p>
            <a:pPr marL="257175" indent="-257175">
              <a:buAutoNum type="arabicPeriod"/>
            </a:pPr>
            <a:r>
              <a:rPr lang="en-US" altLang="zh-CN" dirty="0">
                <a:solidFill>
                  <a:srgbClr val="0070C0"/>
                </a:solidFill>
                <a:latin typeface="Arial" panose="020B0604020202020204" pitchFamily="34" charset="0"/>
                <a:cs typeface="Arial" panose="020B0604020202020204" pitchFamily="34" charset="0"/>
              </a:rPr>
              <a:t>However, there are situations (see </a:t>
            </a:r>
            <a:r>
              <a:rPr lang="en-US" altLang="zh-CN" dirty="0" err="1">
                <a:solidFill>
                  <a:srgbClr val="0070C0"/>
                </a:solidFill>
                <a:latin typeface="Arial" panose="020B0604020202020204" pitchFamily="34" charset="0"/>
                <a:cs typeface="Arial" panose="020B0604020202020204" pitchFamily="34" charset="0"/>
              </a:rPr>
              <a:t>VisualizeUS</a:t>
            </a:r>
            <a:r>
              <a:rPr lang="en-US" altLang="zh-CN" dirty="0">
                <a:solidFill>
                  <a:srgbClr val="0070C0"/>
                </a:solidFill>
                <a:latin typeface="Arial" panose="020B0604020202020204" pitchFamily="34" charset="0"/>
                <a:cs typeface="Arial" panose="020B0604020202020204" pitchFamily="34" charset="0"/>
              </a:rPr>
              <a:t>) in which LSH-based sampling method uses</a:t>
            </a:r>
            <a:br>
              <a:rPr lang="en-US" altLang="zh-CN" dirty="0">
                <a:solidFill>
                  <a:srgbClr val="0070C0"/>
                </a:solidFill>
                <a:latin typeface="Arial" panose="020B0604020202020204" pitchFamily="34" charset="0"/>
                <a:cs typeface="Arial" panose="020B0604020202020204" pitchFamily="34" charset="0"/>
              </a:rPr>
            </a:br>
            <a:r>
              <a:rPr lang="en-US" altLang="zh-CN" dirty="0">
                <a:solidFill>
                  <a:srgbClr val="0070C0"/>
                </a:solidFill>
                <a:latin typeface="Arial" panose="020B0604020202020204" pitchFamily="34" charset="0"/>
                <a:cs typeface="Arial" panose="020B0604020202020204" pitchFamily="34" charset="0"/>
              </a:rPr>
              <a:t>dissimilar information obtained from user behavior data can generate more reasonable negative samples</a:t>
            </a:r>
          </a:p>
        </p:txBody>
      </p:sp>
      <p:sp>
        <p:nvSpPr>
          <p:cNvPr id="2" name="矩形 1"/>
          <p:cNvSpPr/>
          <p:nvPr/>
        </p:nvSpPr>
        <p:spPr>
          <a:xfrm>
            <a:off x="3054929" y="2665270"/>
            <a:ext cx="1993675" cy="219248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灯片编号占位符 1078"/>
          <p:cNvSpPr>
            <a:spLocks noGrp="1"/>
          </p:cNvSpPr>
          <p:nvPr>
            <p:ph type="sldNum" sz="quarter" idx="12"/>
          </p:nvPr>
        </p:nvSpPr>
        <p:spPr>
          <a:xfrm>
            <a:off x="-166689" y="6668826"/>
            <a:ext cx="409043" cy="273844"/>
          </a:xfrm>
        </p:spPr>
        <p:txBody>
          <a:bodyPr/>
          <a:lstStyle/>
          <a:p>
            <a:r>
              <a:rPr lang="en-US" altLang="zh-CN" dirty="0"/>
              <a:t>29</a:t>
            </a:r>
            <a:endParaRPr lang="zh-CN" altLang="en-US" dirty="0"/>
          </a:p>
        </p:txBody>
      </p:sp>
    </p:spTree>
    <p:extLst>
      <p:ext uri="{BB962C8B-B14F-4D97-AF65-F5344CB8AC3E}">
        <p14:creationId xmlns:p14="http://schemas.microsoft.com/office/powerpoint/2010/main" val="24471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txBox="1">
            <a:spLocks/>
          </p:cNvSpPr>
          <p:nvPr/>
        </p:nvSpPr>
        <p:spPr>
          <a:xfrm>
            <a:off x="-1" y="1310083"/>
            <a:ext cx="9144001" cy="554791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2250" b="1" spc="-4" dirty="0">
                <a:solidFill>
                  <a:srgbClr val="0070C0"/>
                </a:solidFill>
                <a:latin typeface="Arial"/>
                <a:cs typeface="Arial"/>
              </a:rPr>
              <a:t> Homogeneous network embedding:</a:t>
            </a:r>
          </a:p>
          <a:p>
            <a:pPr marL="820800" lvl="1" indent="-342900">
              <a:lnSpc>
                <a:spcPts val="1875"/>
              </a:lnSpc>
              <a:buClr>
                <a:srgbClr val="0070C0"/>
              </a:buClr>
              <a:buSzPct val="100000"/>
              <a:buFont typeface="Wingdings" panose="05000000000000000000" pitchFamily="2" charset="2"/>
              <a:buChar char="Ø"/>
            </a:pPr>
            <a:r>
              <a:rPr lang="en-US" altLang="zh-CN" sz="1950" dirty="0">
                <a:solidFill>
                  <a:srgbClr val="0070C0"/>
                </a:solidFill>
                <a:latin typeface="Arial" panose="020B0604020202020204" pitchFamily="34" charset="0"/>
                <a:cs typeface="Arial" panose="020B0604020202020204" pitchFamily="34" charset="0"/>
              </a:rPr>
              <a:t>Ignore</a:t>
            </a:r>
            <a:r>
              <a:rPr lang="zh-CN" altLang="en-US" sz="1950" dirty="0">
                <a:solidFill>
                  <a:srgbClr val="0070C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type information </a:t>
            </a:r>
            <a:r>
              <a:rPr lang="en-US" altLang="zh-CN" sz="1950" dirty="0">
                <a:solidFill>
                  <a:srgbClr val="0070C0"/>
                </a:solidFill>
                <a:latin typeface="Arial" panose="020B0604020202020204" pitchFamily="34" charset="0"/>
                <a:cs typeface="Arial" panose="020B0604020202020204" pitchFamily="34" charset="0"/>
              </a:rPr>
              <a:t>of vertices</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(e.g.,</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Node2vec, </a:t>
            </a:r>
            <a:r>
              <a:rPr lang="en-US" altLang="zh-CN" sz="1950" dirty="0" err="1">
                <a:solidFill>
                  <a:srgbClr val="0070C0"/>
                </a:solidFill>
                <a:latin typeface="Arial" panose="020B0604020202020204" pitchFamily="34" charset="0"/>
                <a:cs typeface="Arial" panose="020B0604020202020204" pitchFamily="34" charset="0"/>
              </a:rPr>
              <a:t>DeepWalk</a:t>
            </a:r>
            <a:r>
              <a:rPr lang="en-US" altLang="zh-CN" sz="1950" dirty="0">
                <a:solidFill>
                  <a:srgbClr val="0070C0"/>
                </a:solidFill>
                <a:latin typeface="Arial" panose="020B0604020202020204" pitchFamily="34" charset="0"/>
                <a:cs typeface="Arial" panose="020B0604020202020204" pitchFamily="34" charset="0"/>
              </a:rPr>
              <a:t>, etc.)</a:t>
            </a:r>
          </a:p>
          <a:p>
            <a:pPr marL="820800" lvl="1" indent="-342900">
              <a:lnSpc>
                <a:spcPts val="1875"/>
              </a:lnSpc>
              <a:buClr>
                <a:srgbClr val="0070C0"/>
              </a:buClr>
              <a:buSzPct val="100000"/>
              <a:buFont typeface="Wingdings" panose="05000000000000000000" pitchFamily="2" charset="2"/>
              <a:buChar char="Ø"/>
            </a:pPr>
            <a:r>
              <a:rPr lang="en-US" altLang="zh-CN" sz="1950" dirty="0">
                <a:solidFill>
                  <a:srgbClr val="0070C0"/>
                </a:solidFill>
                <a:latin typeface="Arial" panose="020B0604020202020204" pitchFamily="34" charset="0"/>
                <a:cs typeface="Arial" panose="020B0604020202020204" pitchFamily="34" charset="0"/>
              </a:rPr>
              <a:t>Ignore key characteristic of bipartite</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network -- </a:t>
            </a:r>
            <a:r>
              <a:rPr lang="en-US" altLang="zh-CN" sz="1800" b="1" dirty="0">
                <a:solidFill>
                  <a:srgbClr val="002060"/>
                </a:solidFill>
                <a:latin typeface="Arial" panose="020B0604020202020204" pitchFamily="34" charset="0"/>
                <a:cs typeface="Arial" panose="020B0604020202020204" pitchFamily="34" charset="0"/>
              </a:rPr>
              <a:t>power-law distribution</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of</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vertex</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degrees</a:t>
            </a: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477900" lvl="2" indent="0">
              <a:lnSpc>
                <a:spcPts val="1875"/>
              </a:lnSpc>
              <a:buClr>
                <a:srgbClr val="0070C0"/>
              </a:buClr>
              <a:buSzPct val="50000"/>
              <a:buNone/>
            </a:pPr>
            <a:endParaRPr lang="en-US" altLang="zh-CN" sz="1650" dirty="0">
              <a:solidFill>
                <a:srgbClr val="0070C0"/>
              </a:solidFill>
              <a:latin typeface="Arial" panose="020B0604020202020204" pitchFamily="34" charset="0"/>
              <a:cs typeface="Arial" panose="020B0604020202020204" pitchFamily="34" charset="0"/>
            </a:endParaRPr>
          </a:p>
          <a:p>
            <a:pPr marL="477900" lvl="2" indent="0">
              <a:lnSpc>
                <a:spcPts val="1875"/>
              </a:lnSpc>
              <a:buClr>
                <a:srgbClr val="0070C0"/>
              </a:buClr>
              <a:buSzPct val="50000"/>
              <a:buNone/>
            </a:pPr>
            <a:endParaRPr lang="en-US" altLang="zh-CN" sz="1650" dirty="0">
              <a:solidFill>
                <a:srgbClr val="0070C0"/>
              </a:solidFill>
              <a:latin typeface="Arial" panose="020B0604020202020204" pitchFamily="34" charset="0"/>
              <a:cs typeface="Arial" panose="020B0604020202020204" pitchFamily="34" charset="0"/>
            </a:endParaRPr>
          </a:p>
          <a:p>
            <a:pPr marL="747900" lvl="2" indent="-270000">
              <a:lnSpc>
                <a:spcPts val="1875"/>
              </a:lnSpc>
              <a:buClr>
                <a:srgbClr val="0070C0"/>
              </a:buClr>
              <a:buSzPct val="50000"/>
              <a:buFont typeface="Wingdings" panose="05000000000000000000" pitchFamily="2" charset="2"/>
              <a:buChar char="l"/>
            </a:pPr>
            <a:endParaRPr lang="en-US" altLang="zh-CN" sz="1650" dirty="0">
              <a:solidFill>
                <a:srgbClr val="0070C0"/>
              </a:solidFill>
              <a:latin typeface="Arial" panose="020B0604020202020204" pitchFamily="34" charset="0"/>
              <a:cs typeface="Arial" panose="020B0604020202020204" pitchFamily="34" charset="0"/>
            </a:endParaRPr>
          </a:p>
          <a:p>
            <a:pPr marL="477900" lvl="1" indent="0">
              <a:lnSpc>
                <a:spcPts val="1875"/>
              </a:lnSpc>
              <a:buClr>
                <a:srgbClr val="0070C0"/>
              </a:buClr>
              <a:buSzPct val="50000"/>
              <a:buNone/>
            </a:pPr>
            <a:r>
              <a:rPr lang="en-US" altLang="zh-CN" sz="2250" b="1" spc="-4" dirty="0">
                <a:solidFill>
                  <a:srgbClr val="0070C0"/>
                </a:solidFill>
                <a:latin typeface="Arial"/>
                <a:cs typeface="Arial"/>
              </a:rPr>
              <a:t>Heterogeneous network embedding:</a:t>
            </a:r>
          </a:p>
          <a:p>
            <a:pPr marL="820800" lvl="1" indent="-342900">
              <a:lnSpc>
                <a:spcPts val="1875"/>
              </a:lnSpc>
              <a:buClr>
                <a:srgbClr val="0070C0"/>
              </a:buClr>
              <a:buSzPct val="100000"/>
              <a:buFont typeface="Wingdings" panose="05000000000000000000" pitchFamily="2" charset="2"/>
              <a:buChar char="Ø"/>
            </a:pPr>
            <a:r>
              <a:rPr lang="en-US" altLang="zh-CN" sz="2000" spc="-4" dirty="0">
                <a:solidFill>
                  <a:srgbClr val="0070C0"/>
                </a:solidFill>
                <a:latin typeface="Arial" panose="020B0604020202020204" pitchFamily="34" charset="0"/>
                <a:cs typeface="Arial" panose="020B0604020202020204" pitchFamily="34" charset="0"/>
              </a:rPr>
              <a:t>MetaPath2vec</a:t>
            </a:r>
            <a:r>
              <a:rPr lang="zh-CN" altLang="en-US" sz="2000" spc="-4" dirty="0">
                <a:solidFill>
                  <a:srgbClr val="0070C0"/>
                </a:solidFill>
                <a:latin typeface="Arial" panose="020B0604020202020204" pitchFamily="34" charset="0"/>
                <a:cs typeface="Arial" panose="020B0604020202020204" pitchFamily="34" charset="0"/>
              </a:rPr>
              <a:t> </a:t>
            </a:r>
            <a:r>
              <a:rPr lang="en-US" altLang="zh-CN" sz="1600" spc="-4" dirty="0">
                <a:solidFill>
                  <a:srgbClr val="0070C0"/>
                </a:solidFill>
                <a:latin typeface="Arial" panose="020B0604020202020204" pitchFamily="34" charset="0"/>
                <a:cs typeface="Arial" panose="020B0604020202020204" pitchFamily="34" charset="0"/>
              </a:rPr>
              <a:t>[Dong</a:t>
            </a:r>
            <a:r>
              <a:rPr lang="zh-CN" altLang="en-US" sz="1600" spc="-4" dirty="0">
                <a:solidFill>
                  <a:srgbClr val="0070C0"/>
                </a:solidFill>
                <a:latin typeface="Arial" panose="020B0604020202020204" pitchFamily="34" charset="0"/>
                <a:cs typeface="Arial" panose="020B0604020202020204" pitchFamily="34" charset="0"/>
              </a:rPr>
              <a:t> </a:t>
            </a:r>
            <a:r>
              <a:rPr lang="en-US" altLang="zh-CN" sz="1600" spc="-4" dirty="0">
                <a:solidFill>
                  <a:srgbClr val="0070C0"/>
                </a:solidFill>
                <a:latin typeface="Arial" panose="020B0604020202020204" pitchFamily="34" charset="0"/>
                <a:cs typeface="Arial" panose="020B0604020202020204" pitchFamily="34" charset="0"/>
              </a:rPr>
              <a:t>et</a:t>
            </a:r>
            <a:r>
              <a:rPr lang="zh-CN" altLang="en-US" sz="1600" spc="-4" dirty="0">
                <a:solidFill>
                  <a:srgbClr val="0070C0"/>
                </a:solidFill>
                <a:latin typeface="Arial" panose="020B0604020202020204" pitchFamily="34" charset="0"/>
                <a:cs typeface="Arial" panose="020B0604020202020204" pitchFamily="34" charset="0"/>
              </a:rPr>
              <a:t> </a:t>
            </a:r>
            <a:r>
              <a:rPr lang="en-US" altLang="zh-CN" sz="1600" spc="-4" dirty="0">
                <a:solidFill>
                  <a:srgbClr val="0070C0"/>
                </a:solidFill>
                <a:latin typeface="Arial" panose="020B0604020202020204" pitchFamily="34" charset="0"/>
                <a:cs typeface="Arial" panose="020B0604020202020204" pitchFamily="34" charset="0"/>
              </a:rPr>
              <a:t>al,</a:t>
            </a:r>
            <a:r>
              <a:rPr lang="zh-CN" altLang="en-US" sz="1600" spc="-4" dirty="0">
                <a:solidFill>
                  <a:srgbClr val="0070C0"/>
                </a:solidFill>
                <a:latin typeface="Arial" panose="020B0604020202020204" pitchFamily="34" charset="0"/>
                <a:cs typeface="Arial" panose="020B0604020202020204" pitchFamily="34" charset="0"/>
              </a:rPr>
              <a:t> </a:t>
            </a:r>
            <a:r>
              <a:rPr lang="en-US" altLang="zh-CN" sz="1600" spc="-4" dirty="0">
                <a:solidFill>
                  <a:srgbClr val="0070C0"/>
                </a:solidFill>
                <a:latin typeface="Arial" panose="020B0604020202020204" pitchFamily="34" charset="0"/>
                <a:cs typeface="Arial" panose="020B0604020202020204" pitchFamily="34" charset="0"/>
              </a:rPr>
              <a:t>KDD’17]</a:t>
            </a:r>
            <a:r>
              <a:rPr lang="en-US" altLang="zh-CN" sz="2000" spc="-4"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treats </a:t>
            </a:r>
            <a:r>
              <a:rPr lang="en-US" altLang="zh-CN" sz="1800" b="1" dirty="0">
                <a:solidFill>
                  <a:srgbClr val="002060"/>
                </a:solidFill>
                <a:latin typeface="Arial" panose="020B0604020202020204" pitchFamily="34" charset="0"/>
                <a:cs typeface="Arial" panose="020B0604020202020204" pitchFamily="34" charset="0"/>
              </a:rPr>
              <a:t>explicit</a:t>
            </a:r>
            <a:r>
              <a:rPr lang="en-US" altLang="zh-CN" sz="1950" dirty="0">
                <a:solidFill>
                  <a:srgbClr val="0070C0"/>
                </a:solidFill>
                <a:latin typeface="Arial" panose="020B0604020202020204" pitchFamily="34" charset="0"/>
                <a:cs typeface="Arial" panose="020B0604020202020204" pitchFamily="34" charset="0"/>
              </a:rPr>
              <a:t> and </a:t>
            </a:r>
            <a:r>
              <a:rPr lang="en-US" altLang="zh-CN" sz="1800" b="1" dirty="0">
                <a:solidFill>
                  <a:srgbClr val="002060"/>
                </a:solidFill>
                <a:latin typeface="Arial" panose="020B0604020202020204" pitchFamily="34" charset="0"/>
                <a:cs typeface="Arial" panose="020B0604020202020204" pitchFamily="34" charset="0"/>
              </a:rPr>
              <a:t>implicit</a:t>
            </a:r>
            <a:r>
              <a:rPr lang="en-US" altLang="zh-CN" sz="1950" dirty="0">
                <a:solidFill>
                  <a:srgbClr val="0070C0"/>
                </a:solidFill>
                <a:latin typeface="Arial" panose="020B0604020202020204" pitchFamily="34" charset="0"/>
                <a:cs typeface="Arial" panose="020B0604020202020204" pitchFamily="34" charset="0"/>
              </a:rPr>
              <a:t> relations as</a:t>
            </a:r>
            <a:r>
              <a:rPr lang="zh-CN" altLang="en-US" sz="1950" dirty="0">
                <a:solidFill>
                  <a:srgbClr val="0070C0"/>
                </a:solidFill>
                <a:latin typeface="Arial" panose="020B0604020202020204" pitchFamily="34" charset="0"/>
                <a:cs typeface="Arial" panose="020B0604020202020204" pitchFamily="34" charset="0"/>
              </a:rPr>
              <a:t> </a:t>
            </a:r>
            <a:r>
              <a:rPr lang="en-US" altLang="zh-CN" sz="1950" dirty="0">
                <a:solidFill>
                  <a:srgbClr val="0070C0"/>
                </a:solidFill>
                <a:latin typeface="Arial" panose="020B0604020202020204" pitchFamily="34" charset="0"/>
                <a:cs typeface="Arial" panose="020B0604020202020204" pitchFamily="34" charset="0"/>
              </a:rPr>
              <a:t>contributing</a:t>
            </a:r>
            <a:r>
              <a:rPr lang="zh-CN" altLang="en-US" sz="1950" dirty="0">
                <a:solidFill>
                  <a:srgbClr val="0070C0"/>
                </a:solidFill>
                <a:latin typeface="Arial" panose="020B0604020202020204" pitchFamily="34" charset="0"/>
                <a:cs typeface="Arial" panose="020B0604020202020204" pitchFamily="34" charset="0"/>
              </a:rPr>
              <a:t> </a:t>
            </a:r>
            <a:r>
              <a:rPr lang="en-US" altLang="zh-CN" sz="1800" b="1" dirty="0">
                <a:solidFill>
                  <a:srgbClr val="002060"/>
                </a:solidFill>
                <a:latin typeface="Arial" panose="020B0604020202020204" pitchFamily="34" charset="0"/>
                <a:cs typeface="Arial" panose="020B0604020202020204" pitchFamily="34" charset="0"/>
              </a:rPr>
              <a:t>equally</a:t>
            </a:r>
          </a:p>
          <a:p>
            <a:pPr marL="405000" indent="-270000">
              <a:lnSpc>
                <a:spcPct val="100000"/>
              </a:lnSpc>
              <a:buSzPct val="50000"/>
              <a:buFont typeface="Wingdings" panose="05000000000000000000" pitchFamily="2" charset="2"/>
              <a:buChar char="p"/>
            </a:pPr>
            <a:endParaRPr lang="en-US" altLang="zh-CN" sz="1800" dirty="0">
              <a:latin typeface="华文楷体" panose="02010600040101010101" pitchFamily="2" charset="-122"/>
              <a:ea typeface="华文楷体" panose="02010600040101010101" pitchFamily="2" charset="-122"/>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954088" y="2573045"/>
            <a:ext cx="2998480" cy="2858365"/>
          </a:xfrm>
          <a:prstGeom prst="rect">
            <a:avLst/>
          </a:prstGeom>
        </p:spPr>
      </p:pic>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1079" name="灯片编号占位符 1078"/>
          <p:cNvSpPr>
            <a:spLocks noGrp="1"/>
          </p:cNvSpPr>
          <p:nvPr>
            <p:ph type="sldNum" sz="quarter" idx="12"/>
          </p:nvPr>
        </p:nvSpPr>
        <p:spPr>
          <a:xfrm>
            <a:off x="-86273" y="6651082"/>
            <a:ext cx="172545" cy="273844"/>
          </a:xfrm>
        </p:spPr>
        <p:txBody>
          <a:bodyPr/>
          <a:lstStyle/>
          <a:p>
            <a:fld id="{B60ABC2E-BD57-4103-AF57-2C84AA9DA4BC}" type="slidenum">
              <a:rPr lang="zh-CN" altLang="en-US" smtClean="0"/>
              <a:t>3</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47867"/>
            <a:ext cx="9144000" cy="94772"/>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15872"/>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rgbClr val="0070C0"/>
                </a:solidFill>
                <a:latin typeface="Arial" panose="020B0604020202020204" pitchFamily="34" charset="0"/>
                <a:ea typeface="微软雅黑" panose="020B0503020204020204" pitchFamily="34" charset="-122"/>
                <a:cs typeface="Arial" panose="020B0604020202020204" pitchFamily="34" charset="0"/>
              </a:rPr>
              <a:t>Drawbacks of Existing Works for Bipartite Networks</a:t>
            </a:r>
            <a:endParaRPr lang="en-SG" altLang="zh-CN" sz="27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4"/>
          <a:stretch>
            <a:fillRect/>
          </a:stretch>
        </p:blipFill>
        <p:spPr>
          <a:xfrm>
            <a:off x="5634613" y="2573046"/>
            <a:ext cx="3005817" cy="2858364"/>
          </a:xfrm>
          <a:prstGeom prst="rect">
            <a:avLst/>
          </a:prstGeom>
        </p:spPr>
      </p:pic>
    </p:spTree>
    <p:extLst>
      <p:ext uri="{BB962C8B-B14F-4D97-AF65-F5344CB8AC3E}">
        <p14:creationId xmlns:p14="http://schemas.microsoft.com/office/powerpoint/2010/main" val="147046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p:nvPr/>
        </p:nvSpPr>
        <p:spPr>
          <a:xfrm>
            <a:off x="2305126" y="1779786"/>
            <a:ext cx="5377691" cy="2862322"/>
          </a:xfrm>
          <a:prstGeom prst="rect">
            <a:avLst/>
          </a:prstGeom>
          <a:noFill/>
        </p:spPr>
        <p:txBody>
          <a:bodyPr wrap="square" rtlCol="0">
            <a:spAutoFit/>
          </a:bodyPr>
          <a:lstStyle/>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Background &amp; Motivations</a:t>
            </a:r>
          </a:p>
          <a:p>
            <a:pPr marL="428625" indent="-428625">
              <a:lnSpc>
                <a:spcPct val="150000"/>
              </a:lnSpc>
              <a:buSzPct val="100000"/>
              <a:buFont typeface="Wingdings" panose="05000000000000000000" pitchFamily="2" charset="2"/>
              <a:buChar char="p"/>
            </a:pPr>
            <a:r>
              <a:rPr lang="en-US" altLang="zh-CN" sz="3000" dirty="0">
                <a:solidFill>
                  <a:schemeClr val="accent5">
                    <a:lumMod val="50000"/>
                  </a:schemeClr>
                </a:solidFill>
                <a:latin typeface="Arial" panose="020B0604020202020204" pitchFamily="34" charset="0"/>
                <a:cs typeface="Arial" panose="020B0604020202020204" pitchFamily="34" charset="0"/>
              </a:rPr>
              <a:t>Proposed Method</a:t>
            </a:r>
          </a:p>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Experiments and Results</a:t>
            </a:r>
          </a:p>
          <a:p>
            <a:pPr marL="428625" indent="-428625">
              <a:lnSpc>
                <a:spcPct val="150000"/>
              </a:lnSpc>
              <a:buSzPct val="100000"/>
              <a:buFont typeface="Wingdings" panose="05000000000000000000" pitchFamily="2" charset="2"/>
              <a:buChar char="p"/>
            </a:pPr>
            <a:r>
              <a:rPr lang="en-US" altLang="zh-CN" sz="3000" dirty="0">
                <a:solidFill>
                  <a:schemeClr val="accent5">
                    <a:lumMod val="20000"/>
                    <a:lumOff val="80000"/>
                  </a:schemeClr>
                </a:solidFill>
                <a:latin typeface="Arial" panose="020B0604020202020204" pitchFamily="34" charset="0"/>
                <a:cs typeface="Arial" panose="020B0604020202020204" pitchFamily="34" charset="0"/>
              </a:rPr>
              <a:t>Conclusions</a:t>
            </a:r>
            <a:endParaRPr lang="zh-CN" altLang="en-US" sz="3000" dirty="0">
              <a:solidFill>
                <a:schemeClr val="accent5">
                  <a:lumMod val="20000"/>
                  <a:lumOff val="80000"/>
                </a:schemeClr>
              </a:solidFill>
              <a:latin typeface="Arial" panose="020B0604020202020204" pitchFamily="34" charset="0"/>
              <a:cs typeface="Arial" panose="020B0604020202020204" pitchFamily="34" charset="0"/>
            </a:endParaRPr>
          </a:p>
        </p:txBody>
      </p:sp>
      <p:grpSp>
        <p:nvGrpSpPr>
          <p:cNvPr id="6" name="组合 5"/>
          <p:cNvGrpSpPr/>
          <p:nvPr/>
        </p:nvGrpSpPr>
        <p:grpSpPr>
          <a:xfrm>
            <a:off x="0" y="960569"/>
            <a:ext cx="9144000" cy="45719"/>
            <a:chOff x="0" y="1204990"/>
            <a:chExt cx="12163172" cy="0"/>
          </a:xfrm>
        </p:grpSpPr>
        <p:cxnSp>
          <p:nvCxnSpPr>
            <p:cNvPr id="7"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8"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9"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10" name="Title 1"/>
          <p:cNvSpPr>
            <a:spLocks noGrp="1"/>
          </p:cNvSpPr>
          <p:nvPr/>
        </p:nvSpPr>
        <p:spPr>
          <a:xfrm>
            <a:off x="3579476" y="260884"/>
            <a:ext cx="2066355"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chemeClr val="tx1"/>
                </a:solidFill>
                <a:latin typeface="Arial" panose="020B0604020202020204" pitchFamily="34" charset="0"/>
                <a:ea typeface="微软雅黑" panose="020B0503020204020204" pitchFamily="34" charset="-122"/>
                <a:cs typeface="Arial" panose="020B0604020202020204" pitchFamily="34" charset="0"/>
              </a:rPr>
              <a:t>Outline</a:t>
            </a:r>
            <a:endParaRPr lang="en-SG" altLang="zh-CN"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3745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2278335"/>
            <a:ext cx="9144000" cy="443165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SzPct val="50000"/>
              <a:buFont typeface="Wingdings" panose="05000000000000000000" pitchFamily="2" charset="2"/>
              <a:buChar char="p"/>
            </a:pPr>
            <a:endParaRPr lang="en-US" altLang="zh-CN" sz="1800" spc="-4" dirty="0">
              <a:latin typeface="Arial"/>
              <a:cs typeface="Arial"/>
            </a:endParaRPr>
          </a:p>
        </p:txBody>
      </p:sp>
      <p:sp>
        <p:nvSpPr>
          <p:cNvPr id="1079" name="灯片编号占位符 1078"/>
          <p:cNvSpPr>
            <a:spLocks noGrp="1"/>
          </p:cNvSpPr>
          <p:nvPr>
            <p:ph type="sldNum" sz="quarter" idx="12"/>
          </p:nvPr>
        </p:nvSpPr>
        <p:spPr>
          <a:xfrm>
            <a:off x="-91428" y="6662838"/>
            <a:ext cx="216724" cy="273844"/>
          </a:xfrm>
        </p:spPr>
        <p:txBody>
          <a:bodyPr/>
          <a:lstStyle/>
          <a:p>
            <a:fld id="{B60ABC2E-BD57-4103-AF57-2C84AA9DA4BC}" type="slidenum">
              <a:rPr lang="zh-CN" altLang="en-US" smtClean="0"/>
              <a:t>5</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sp>
        <p:nvSpPr>
          <p:cNvPr id="25" name="Title 1"/>
          <p:cNvSpPr>
            <a:spLocks noGrp="1"/>
          </p:cNvSpPr>
          <p:nvPr/>
        </p:nvSpPr>
        <p:spPr>
          <a:xfrm>
            <a:off x="0" y="307409"/>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err="1">
                <a:solidFill>
                  <a:srgbClr val="0070C0"/>
                </a:solidFill>
                <a:latin typeface="Arial" panose="020B0604020202020204" pitchFamily="34" charset="0"/>
                <a:ea typeface="微软雅黑" panose="020B0503020204020204" pitchFamily="34" charset="-122"/>
                <a:cs typeface="Arial" panose="020B0604020202020204" pitchFamily="34" charset="0"/>
              </a:rPr>
              <a:t>BiNE</a:t>
            </a: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 Bipartite Network Embedding</a:t>
            </a:r>
          </a:p>
        </p:txBody>
      </p:sp>
      <p:grpSp>
        <p:nvGrpSpPr>
          <p:cNvPr id="255" name="组合 254"/>
          <p:cNvGrpSpPr/>
          <p:nvPr/>
        </p:nvGrpSpPr>
        <p:grpSpPr>
          <a:xfrm>
            <a:off x="0" y="960185"/>
            <a:ext cx="9144000" cy="119871"/>
            <a:chOff x="0" y="1204990"/>
            <a:chExt cx="12163172" cy="0"/>
          </a:xfrm>
        </p:grpSpPr>
        <p:cxnSp>
          <p:nvCxnSpPr>
            <p:cNvPr id="256"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57"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58"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grpSp>
        <p:nvGrpSpPr>
          <p:cNvPr id="281" name="组合 280"/>
          <p:cNvGrpSpPr/>
          <p:nvPr/>
        </p:nvGrpSpPr>
        <p:grpSpPr>
          <a:xfrm>
            <a:off x="3015932" y="2320223"/>
            <a:ext cx="1296167" cy="1257529"/>
            <a:chOff x="4650635" y="4361776"/>
            <a:chExt cx="1728223" cy="1676707"/>
          </a:xfrm>
        </p:grpSpPr>
        <p:grpSp>
          <p:nvGrpSpPr>
            <p:cNvPr id="282" name="组合 281"/>
            <p:cNvGrpSpPr/>
            <p:nvPr/>
          </p:nvGrpSpPr>
          <p:grpSpPr>
            <a:xfrm>
              <a:off x="4683623" y="4361776"/>
              <a:ext cx="1514291" cy="1307770"/>
              <a:chOff x="4683623" y="4361776"/>
              <a:chExt cx="1514291" cy="1307770"/>
            </a:xfrm>
          </p:grpSpPr>
          <mc:AlternateContent xmlns:mc="http://schemas.openxmlformats.org/markup-compatibility/2006" xmlns:a14="http://schemas.microsoft.com/office/drawing/2010/main">
            <mc:Choice Requires="a14">
              <p:sp>
                <p:nvSpPr>
                  <p:cNvPr id="285" name="椭圆 284"/>
                  <p:cNvSpPr/>
                  <p:nvPr/>
                </p:nvSpPr>
                <p:spPr>
                  <a:xfrm>
                    <a:off x="4683623" y="4408521"/>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67" name="椭圆 66"/>
                  <p:cNvSpPr>
                    <a:spLocks noRot="1" noChangeAspect="1" noMove="1" noResize="1" noEditPoints="1" noAdjustHandles="1" noChangeArrowheads="1" noChangeShapeType="1" noTextEdit="1"/>
                  </p:cNvSpPr>
                  <p:nvPr/>
                </p:nvSpPr>
                <p:spPr>
                  <a:xfrm>
                    <a:off x="4683623" y="4408521"/>
                    <a:ext cx="305650" cy="305650"/>
                  </a:xfrm>
                  <a:prstGeom prst="ellipse">
                    <a:avLst/>
                  </a:prstGeom>
                  <a:blipFill rotWithShape="0">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6" name="椭圆 285"/>
                  <p:cNvSpPr/>
                  <p:nvPr/>
                </p:nvSpPr>
                <p:spPr>
                  <a:xfrm>
                    <a:off x="4683623" y="4842732"/>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68" name="椭圆 67"/>
                  <p:cNvSpPr>
                    <a:spLocks noRot="1" noChangeAspect="1" noMove="1" noResize="1" noEditPoints="1" noAdjustHandles="1" noChangeArrowheads="1" noChangeShapeType="1" noTextEdit="1"/>
                  </p:cNvSpPr>
                  <p:nvPr/>
                </p:nvSpPr>
                <p:spPr>
                  <a:xfrm>
                    <a:off x="4683623" y="4842732"/>
                    <a:ext cx="305650" cy="305650"/>
                  </a:xfrm>
                  <a:prstGeom prst="ellipse">
                    <a:avLst/>
                  </a:prstGeom>
                  <a:blipFill rotWithShape="0">
                    <a:blip r:embed="rId1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 name="椭圆 286"/>
                  <p:cNvSpPr/>
                  <p:nvPr/>
                </p:nvSpPr>
                <p:spPr>
                  <a:xfrm>
                    <a:off x="4683623" y="5327610"/>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69" name="椭圆 68"/>
                  <p:cNvSpPr>
                    <a:spLocks noRot="1" noChangeAspect="1" noMove="1" noResize="1" noEditPoints="1" noAdjustHandles="1" noChangeArrowheads="1" noChangeShapeType="1" noTextEdit="1"/>
                  </p:cNvSpPr>
                  <p:nvPr/>
                </p:nvSpPr>
                <p:spPr>
                  <a:xfrm>
                    <a:off x="4683623" y="5327610"/>
                    <a:ext cx="305650" cy="305650"/>
                  </a:xfrm>
                  <a:prstGeom prst="ellipse">
                    <a:avLst/>
                  </a:prstGeom>
                  <a:blipFill rotWithShape="0">
                    <a:blip r:embed="rId2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8" name="矩形 287"/>
                  <p:cNvSpPr/>
                  <p:nvPr/>
                </p:nvSpPr>
                <p:spPr>
                  <a:xfrm>
                    <a:off x="5905558" y="4408521"/>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70" name="矩形 69"/>
                  <p:cNvSpPr>
                    <a:spLocks noRot="1" noChangeAspect="1" noMove="1" noResize="1" noEditPoints="1" noAdjustHandles="1" noChangeArrowheads="1" noChangeShapeType="1" noTextEdit="1"/>
                  </p:cNvSpPr>
                  <p:nvPr/>
                </p:nvSpPr>
                <p:spPr>
                  <a:xfrm>
                    <a:off x="5905558" y="4408521"/>
                    <a:ext cx="287360" cy="287360"/>
                  </a:xfrm>
                  <a:prstGeom prst="rect">
                    <a:avLst/>
                  </a:prstGeom>
                  <a:blipFill rotWithShape="0">
                    <a:blip r:embed="rId21"/>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9" name="矩形 288"/>
                  <p:cNvSpPr/>
                  <p:nvPr/>
                </p:nvSpPr>
                <p:spPr>
                  <a:xfrm>
                    <a:off x="5905558" y="4848069"/>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71" name="矩形 70"/>
                  <p:cNvSpPr>
                    <a:spLocks noRot="1" noChangeAspect="1" noMove="1" noResize="1" noEditPoints="1" noAdjustHandles="1" noChangeArrowheads="1" noChangeShapeType="1" noTextEdit="1"/>
                  </p:cNvSpPr>
                  <p:nvPr/>
                </p:nvSpPr>
                <p:spPr>
                  <a:xfrm>
                    <a:off x="5905558" y="4848069"/>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0" name="矩形 289"/>
                  <p:cNvSpPr/>
                  <p:nvPr/>
                </p:nvSpPr>
                <p:spPr>
                  <a:xfrm>
                    <a:off x="5910554" y="5345900"/>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72" name="矩形 71"/>
                  <p:cNvSpPr>
                    <a:spLocks noRot="1" noChangeAspect="1" noMove="1" noResize="1" noEditPoints="1" noAdjustHandles="1" noChangeArrowheads="1" noChangeShapeType="1" noTextEdit="1"/>
                  </p:cNvSpPr>
                  <p:nvPr/>
                </p:nvSpPr>
                <p:spPr>
                  <a:xfrm>
                    <a:off x="5910554" y="5345900"/>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291" name="直接连接符 290"/>
              <p:cNvCxnSpPr>
                <a:stCxn id="285" idx="6"/>
                <a:endCxn id="288" idx="1"/>
              </p:cNvCxnSpPr>
              <p:nvPr/>
            </p:nvCxnSpPr>
            <p:spPr>
              <a:xfrm flipV="1">
                <a:off x="4989273" y="4552201"/>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286" idx="6"/>
                <a:endCxn id="289" idx="1"/>
              </p:cNvCxnSpPr>
              <p:nvPr/>
            </p:nvCxnSpPr>
            <p:spPr>
              <a:xfrm flipV="1">
                <a:off x="4989273" y="4991749"/>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287" idx="6"/>
                <a:endCxn id="290" idx="1"/>
              </p:cNvCxnSpPr>
              <p:nvPr/>
            </p:nvCxnSpPr>
            <p:spPr>
              <a:xfrm>
                <a:off x="4989273" y="5480435"/>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285" idx="6"/>
                <a:endCxn id="289" idx="1"/>
              </p:cNvCxnSpPr>
              <p:nvPr/>
            </p:nvCxnSpPr>
            <p:spPr>
              <a:xfrm>
                <a:off x="4989273" y="4561346"/>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285" idx="6"/>
                <a:endCxn id="290" idx="1"/>
              </p:cNvCxnSpPr>
              <p:nvPr/>
            </p:nvCxnSpPr>
            <p:spPr>
              <a:xfrm>
                <a:off x="4989273" y="4561346"/>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87" idx="6"/>
                <a:endCxn id="289" idx="1"/>
              </p:cNvCxnSpPr>
              <p:nvPr/>
            </p:nvCxnSpPr>
            <p:spPr>
              <a:xfrm flipV="1">
                <a:off x="4989273" y="4991749"/>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7" name="文本框 78"/>
                  <p:cNvSpPr txBox="1"/>
                  <p:nvPr/>
                </p:nvSpPr>
                <p:spPr>
                  <a:xfrm>
                    <a:off x="5391296" y="4361776"/>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11</m:t>
                              </m:r>
                            </m:sub>
                          </m:sSub>
                        </m:oMath>
                      </m:oMathPara>
                    </a14:m>
                    <a:endParaRPr lang="zh-CN" altLang="en-US" sz="1350" dirty="0"/>
                  </a:p>
                </p:txBody>
              </p:sp>
            </mc:Choice>
            <mc:Fallback xmlns="">
              <p:sp>
                <p:nvSpPr>
                  <p:cNvPr id="79" name="文本框 78"/>
                  <p:cNvSpPr txBox="1">
                    <a:spLocks noRot="1" noChangeAspect="1" noMove="1" noResize="1" noEditPoints="1" noAdjustHandles="1" noChangeArrowheads="1" noChangeShapeType="1" noTextEdit="1"/>
                  </p:cNvSpPr>
                  <p:nvPr/>
                </p:nvSpPr>
                <p:spPr>
                  <a:xfrm>
                    <a:off x="5391296" y="4361776"/>
                    <a:ext cx="240934" cy="184666"/>
                  </a:xfrm>
                  <a:prstGeom prst="rect">
                    <a:avLst/>
                  </a:prstGeom>
                  <a:blipFill rotWithShape="0">
                    <a:blip r:embed="rId23"/>
                    <a:stretch>
                      <a:fillRect l="-15000" r="-7500"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8" name="文本框 79"/>
                  <p:cNvSpPr txBox="1"/>
                  <p:nvPr/>
                </p:nvSpPr>
                <p:spPr>
                  <a:xfrm>
                    <a:off x="5416228" y="4641407"/>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12</m:t>
                              </m:r>
                            </m:sub>
                          </m:sSub>
                        </m:oMath>
                      </m:oMathPara>
                    </a14:m>
                    <a:endParaRPr lang="zh-CN" altLang="en-US" sz="1350" dirty="0"/>
                  </a:p>
                </p:txBody>
              </p:sp>
            </mc:Choice>
            <mc:Fallback xmlns="">
              <p:sp>
                <p:nvSpPr>
                  <p:cNvPr id="80" name="文本框 79"/>
                  <p:cNvSpPr txBox="1">
                    <a:spLocks noRot="1" noChangeAspect="1" noMove="1" noResize="1" noEditPoints="1" noAdjustHandles="1" noChangeArrowheads="1" noChangeShapeType="1" noTextEdit="1"/>
                  </p:cNvSpPr>
                  <p:nvPr/>
                </p:nvSpPr>
                <p:spPr>
                  <a:xfrm>
                    <a:off x="5416229" y="4641406"/>
                    <a:ext cx="240934" cy="184666"/>
                  </a:xfrm>
                  <a:prstGeom prst="rect">
                    <a:avLst/>
                  </a:prstGeom>
                  <a:blipFill rotWithShape="0">
                    <a:blip r:embed="rId13"/>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9" name="文本框 49"/>
                  <p:cNvSpPr txBox="1"/>
                  <p:nvPr/>
                </p:nvSpPr>
                <p:spPr>
                  <a:xfrm>
                    <a:off x="5667122" y="514185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13</m:t>
                              </m:r>
                            </m:sub>
                          </m:sSub>
                        </m:oMath>
                      </m:oMathPara>
                    </a14:m>
                    <a:endParaRPr lang="zh-CN" altLang="en-US" sz="1350" dirty="0"/>
                  </a:p>
                </p:txBody>
              </p:sp>
            </mc:Choice>
            <mc:Fallback xmlns="">
              <p:sp>
                <p:nvSpPr>
                  <p:cNvPr id="81" name="文本框 49"/>
                  <p:cNvSpPr txBox="1">
                    <a:spLocks noRot="1" noChangeAspect="1" noMove="1" noResize="1" noEditPoints="1" noAdjustHandles="1" noChangeArrowheads="1" noChangeShapeType="1" noTextEdit="1"/>
                  </p:cNvSpPr>
                  <p:nvPr/>
                </p:nvSpPr>
                <p:spPr>
                  <a:xfrm>
                    <a:off x="5667122" y="5141855"/>
                    <a:ext cx="240934" cy="184666"/>
                  </a:xfrm>
                  <a:prstGeom prst="rect">
                    <a:avLst/>
                  </a:prstGeom>
                  <a:blipFill rotWithShape="0">
                    <a:blip r:embed="rId14"/>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0" name="文本框 49"/>
                  <p:cNvSpPr txBox="1"/>
                  <p:nvPr/>
                </p:nvSpPr>
                <p:spPr>
                  <a:xfrm>
                    <a:off x="5035019" y="4808987"/>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22</m:t>
                              </m:r>
                            </m:sub>
                          </m:sSub>
                        </m:oMath>
                      </m:oMathPara>
                    </a14:m>
                    <a:endParaRPr lang="zh-CN" altLang="en-US" sz="1350" dirty="0"/>
                  </a:p>
                </p:txBody>
              </p:sp>
            </mc:Choice>
            <mc:Fallback xmlns="">
              <p:sp>
                <p:nvSpPr>
                  <p:cNvPr id="82" name="文本框 49"/>
                  <p:cNvSpPr txBox="1">
                    <a:spLocks noRot="1" noChangeAspect="1" noMove="1" noResize="1" noEditPoints="1" noAdjustHandles="1" noChangeArrowheads="1" noChangeShapeType="1" noTextEdit="1"/>
                  </p:cNvSpPr>
                  <p:nvPr/>
                </p:nvSpPr>
                <p:spPr>
                  <a:xfrm>
                    <a:off x="5035019" y="4808987"/>
                    <a:ext cx="240934" cy="184666"/>
                  </a:xfrm>
                  <a:prstGeom prst="rect">
                    <a:avLst/>
                  </a:prstGeom>
                  <a:blipFill rotWithShape="0">
                    <a:blip r:embed="rId24"/>
                    <a:stretch>
                      <a:fillRect l="-175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1" name="文本框 49"/>
                  <p:cNvSpPr txBox="1"/>
                  <p:nvPr/>
                </p:nvSpPr>
                <p:spPr>
                  <a:xfrm>
                    <a:off x="5053988" y="516123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32</m:t>
                              </m:r>
                            </m:sub>
                          </m:sSub>
                        </m:oMath>
                      </m:oMathPara>
                    </a14:m>
                    <a:endParaRPr lang="zh-CN" altLang="en-US" sz="1350" dirty="0"/>
                  </a:p>
                </p:txBody>
              </p:sp>
            </mc:Choice>
            <mc:Fallback xmlns="">
              <p:sp>
                <p:nvSpPr>
                  <p:cNvPr id="83" name="文本框 49"/>
                  <p:cNvSpPr txBox="1">
                    <a:spLocks noRot="1" noChangeAspect="1" noMove="1" noResize="1" noEditPoints="1" noAdjustHandles="1" noChangeArrowheads="1" noChangeShapeType="1" noTextEdit="1"/>
                  </p:cNvSpPr>
                  <p:nvPr/>
                </p:nvSpPr>
                <p:spPr>
                  <a:xfrm>
                    <a:off x="5053989" y="5161234"/>
                    <a:ext cx="240934" cy="184666"/>
                  </a:xfrm>
                  <a:prstGeom prst="rect">
                    <a:avLst/>
                  </a:prstGeom>
                  <a:blipFill rotWithShape="0">
                    <a:blip r:embed="rId16"/>
                    <a:stretch>
                      <a:fillRect l="-150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2" name="文本框 49"/>
                  <p:cNvSpPr txBox="1"/>
                  <p:nvPr/>
                </p:nvSpPr>
                <p:spPr>
                  <a:xfrm>
                    <a:off x="5382260" y="5484881"/>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33</m:t>
                              </m:r>
                            </m:sub>
                          </m:sSub>
                        </m:oMath>
                      </m:oMathPara>
                    </a14:m>
                    <a:endParaRPr lang="zh-CN" altLang="en-US" sz="1350" dirty="0"/>
                  </a:p>
                </p:txBody>
              </p:sp>
            </mc:Choice>
            <mc:Fallback xmlns="">
              <p:sp>
                <p:nvSpPr>
                  <p:cNvPr id="84" name="文本框 49"/>
                  <p:cNvSpPr txBox="1">
                    <a:spLocks noRot="1" noChangeAspect="1" noMove="1" noResize="1" noEditPoints="1" noAdjustHandles="1" noChangeArrowheads="1" noChangeShapeType="1" noTextEdit="1"/>
                  </p:cNvSpPr>
                  <p:nvPr/>
                </p:nvSpPr>
                <p:spPr>
                  <a:xfrm>
                    <a:off x="5382260" y="5484881"/>
                    <a:ext cx="240934" cy="184666"/>
                  </a:xfrm>
                  <a:prstGeom prst="rect">
                    <a:avLst/>
                  </a:prstGeom>
                  <a:blipFill rotWithShape="0">
                    <a:blip r:embed="rId25"/>
                    <a:stretch>
                      <a:fillRect l="-17949" r="-12821" b="-13333"/>
                    </a:stretch>
                  </a:blipFill>
                </p:spPr>
                <p:txBody>
                  <a:bodyPr/>
                  <a:lstStyle/>
                  <a:p>
                    <a:r>
                      <a:rPr lang="zh-CN" altLang="en-US">
                        <a:noFill/>
                      </a:rPr>
                      <a:t> </a:t>
                    </a:r>
                  </a:p>
                </p:txBody>
              </p:sp>
            </mc:Fallback>
          </mc:AlternateContent>
        </p:grpSp>
        <p:sp>
          <p:nvSpPr>
            <p:cNvPr id="283" name="文本框 64"/>
            <p:cNvSpPr txBox="1"/>
            <p:nvPr/>
          </p:nvSpPr>
          <p:spPr>
            <a:xfrm>
              <a:off x="4650635" y="5633260"/>
              <a:ext cx="507868" cy="400109"/>
            </a:xfrm>
            <a:prstGeom prst="rect">
              <a:avLst/>
            </a:prstGeom>
            <a:noFill/>
          </p:spPr>
          <p:txBody>
            <a:bodyPr wrap="square" rtlCol="0">
              <a:spAutoFit/>
            </a:bodyPr>
            <a:lstStyle/>
            <a:p>
              <a:r>
                <a:rPr lang="en-US" altLang="zh-CN" sz="1350" dirty="0">
                  <a:solidFill>
                    <a:srgbClr val="B70031"/>
                  </a:solidFill>
                </a:rPr>
                <a:t>…</a:t>
              </a:r>
            </a:p>
          </p:txBody>
        </p:sp>
        <p:sp>
          <p:nvSpPr>
            <p:cNvPr id="284" name="文本框 65"/>
            <p:cNvSpPr txBox="1"/>
            <p:nvPr/>
          </p:nvSpPr>
          <p:spPr>
            <a:xfrm>
              <a:off x="5870990" y="5638373"/>
              <a:ext cx="507868" cy="400110"/>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grpSp>
      <p:grpSp>
        <p:nvGrpSpPr>
          <p:cNvPr id="303" name="组合 302"/>
          <p:cNvGrpSpPr/>
          <p:nvPr/>
        </p:nvGrpSpPr>
        <p:grpSpPr>
          <a:xfrm>
            <a:off x="2198495" y="5557263"/>
            <a:ext cx="1296167" cy="1225262"/>
            <a:chOff x="4709156" y="3027455"/>
            <a:chExt cx="1728223" cy="1633681"/>
          </a:xfrm>
        </p:grpSpPr>
        <mc:AlternateContent xmlns:mc="http://schemas.openxmlformats.org/markup-compatibility/2006" xmlns:a14="http://schemas.microsoft.com/office/drawing/2010/main">
          <mc:Choice Requires="a14">
            <p:sp>
              <p:nvSpPr>
                <p:cNvPr id="304" name="椭圆 303"/>
                <p:cNvSpPr/>
                <p:nvPr/>
              </p:nvSpPr>
              <p:spPr>
                <a:xfrm>
                  <a:off x="4742144" y="3031175"/>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89" name="椭圆 88"/>
                <p:cNvSpPr>
                  <a:spLocks noRot="1" noChangeAspect="1" noMove="1" noResize="1" noEditPoints="1" noAdjustHandles="1" noChangeArrowheads="1" noChangeShapeType="1" noTextEdit="1"/>
                </p:cNvSpPr>
                <p:nvPr/>
              </p:nvSpPr>
              <p:spPr>
                <a:xfrm>
                  <a:off x="4742144" y="3031175"/>
                  <a:ext cx="305650" cy="305650"/>
                </a:xfrm>
                <a:prstGeom prst="ellipse">
                  <a:avLst/>
                </a:prstGeom>
                <a:blipFill rotWithShape="0">
                  <a:blip r:embed="rId26"/>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5" name="椭圆 304"/>
                <p:cNvSpPr/>
                <p:nvPr/>
              </p:nvSpPr>
              <p:spPr>
                <a:xfrm>
                  <a:off x="4742144" y="3465386"/>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90" name="椭圆 89"/>
                <p:cNvSpPr>
                  <a:spLocks noRot="1" noChangeAspect="1" noMove="1" noResize="1" noEditPoints="1" noAdjustHandles="1" noChangeArrowheads="1" noChangeShapeType="1" noTextEdit="1"/>
                </p:cNvSpPr>
                <p:nvPr/>
              </p:nvSpPr>
              <p:spPr>
                <a:xfrm>
                  <a:off x="4742144" y="3465386"/>
                  <a:ext cx="305650" cy="305650"/>
                </a:xfrm>
                <a:prstGeom prst="ellipse">
                  <a:avLst/>
                </a:prstGeom>
                <a:blipFill rotWithShape="0">
                  <a:blip r:embed="rId7"/>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6" name="椭圆 305"/>
                <p:cNvSpPr/>
                <p:nvPr/>
              </p:nvSpPr>
              <p:spPr>
                <a:xfrm>
                  <a:off x="4742144" y="3950264"/>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91" name="椭圆 90"/>
                <p:cNvSpPr>
                  <a:spLocks noRot="1" noChangeAspect="1" noMove="1" noResize="1" noEditPoints="1" noAdjustHandles="1" noChangeArrowheads="1" noChangeShapeType="1" noTextEdit="1"/>
                </p:cNvSpPr>
                <p:nvPr/>
              </p:nvSpPr>
              <p:spPr>
                <a:xfrm>
                  <a:off x="4742144" y="3950264"/>
                  <a:ext cx="305650" cy="305650"/>
                </a:xfrm>
                <a:prstGeom prst="ellipse">
                  <a:avLst/>
                </a:prstGeom>
                <a:blipFill rotWithShape="0">
                  <a:blip r:embed="rId27"/>
                  <a:stretch>
                    <a:fillRect l="-2000"/>
                  </a:stretch>
                </a:blipFill>
                <a:ln>
                  <a:noFill/>
                </a:ln>
              </p:spPr>
              <p:txBody>
                <a:bodyPr/>
                <a:lstStyle/>
                <a:p>
                  <a:r>
                    <a:rPr lang="zh-CN" altLang="en-US">
                      <a:noFill/>
                    </a:rPr>
                    <a:t> </a:t>
                  </a:r>
                </a:p>
              </p:txBody>
            </p:sp>
          </mc:Fallback>
        </mc:AlternateContent>
        <p:cxnSp>
          <p:nvCxnSpPr>
            <p:cNvPr id="307" name="直接连接符 306"/>
            <p:cNvCxnSpPr>
              <a:stCxn id="304" idx="6"/>
            </p:cNvCxnSpPr>
            <p:nvPr/>
          </p:nvCxnSpPr>
          <p:spPr>
            <a:xfrm flipV="1">
              <a:off x="5047794" y="3174855"/>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stCxn id="305" idx="6"/>
            </p:cNvCxnSpPr>
            <p:nvPr/>
          </p:nvCxnSpPr>
          <p:spPr>
            <a:xfrm flipV="1">
              <a:off x="5047794" y="3614403"/>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stCxn id="306" idx="6"/>
            </p:cNvCxnSpPr>
            <p:nvPr/>
          </p:nvCxnSpPr>
          <p:spPr>
            <a:xfrm>
              <a:off x="5047794" y="4103089"/>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304" idx="6"/>
            </p:cNvCxnSpPr>
            <p:nvPr/>
          </p:nvCxnSpPr>
          <p:spPr>
            <a:xfrm>
              <a:off x="5047794" y="3184000"/>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304" idx="6"/>
            </p:cNvCxnSpPr>
            <p:nvPr/>
          </p:nvCxnSpPr>
          <p:spPr>
            <a:xfrm>
              <a:off x="5047794" y="3184000"/>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306" idx="6"/>
            </p:cNvCxnSpPr>
            <p:nvPr/>
          </p:nvCxnSpPr>
          <p:spPr>
            <a:xfrm flipV="1">
              <a:off x="5047794" y="3614403"/>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文本框 86"/>
            <p:cNvSpPr txBox="1"/>
            <p:nvPr/>
          </p:nvSpPr>
          <p:spPr>
            <a:xfrm>
              <a:off x="4709156" y="4255914"/>
              <a:ext cx="507868" cy="400109"/>
            </a:xfrm>
            <a:prstGeom prst="rect">
              <a:avLst/>
            </a:prstGeom>
            <a:noFill/>
          </p:spPr>
          <p:txBody>
            <a:bodyPr wrap="square" rtlCol="0">
              <a:spAutoFit/>
            </a:bodyPr>
            <a:lstStyle/>
            <a:p>
              <a:r>
                <a:rPr lang="en-US" altLang="zh-CN" sz="1350" dirty="0">
                  <a:solidFill>
                    <a:srgbClr val="B70031"/>
                  </a:solidFill>
                </a:rPr>
                <a:t>…</a:t>
              </a:r>
              <a:endParaRPr lang="zh-CN" altLang="en-US" sz="1350" dirty="0">
                <a:solidFill>
                  <a:srgbClr val="B70031"/>
                </a:solidFill>
              </a:endParaRPr>
            </a:p>
          </p:txBody>
        </p:sp>
        <p:sp>
          <p:nvSpPr>
            <p:cNvPr id="314" name="文本框 87"/>
            <p:cNvSpPr txBox="1"/>
            <p:nvPr/>
          </p:nvSpPr>
          <p:spPr>
            <a:xfrm>
              <a:off x="5929511" y="4261027"/>
              <a:ext cx="507868" cy="400109"/>
            </a:xfrm>
            <a:prstGeom prst="rect">
              <a:avLst/>
            </a:prstGeom>
            <a:noFill/>
          </p:spPr>
          <p:txBody>
            <a:bodyPr wrap="square" rtlCol="0">
              <a:spAutoFit/>
            </a:bodyPr>
            <a:lstStyle/>
            <a:p>
              <a:r>
                <a:rPr lang="en-US" altLang="zh-CN" sz="1350" dirty="0">
                  <a:solidFill>
                    <a:srgbClr val="B70031"/>
                  </a:solidFill>
                </a:rPr>
                <a:t>…</a:t>
              </a:r>
              <a:endParaRPr lang="zh-CN" altLang="en-US" sz="1350" dirty="0">
                <a:solidFill>
                  <a:srgbClr val="B70031"/>
                </a:solidFill>
              </a:endParaRPr>
            </a:p>
          </p:txBody>
        </p:sp>
        <mc:AlternateContent xmlns:mc="http://schemas.openxmlformats.org/markup-compatibility/2006" xmlns:a14="http://schemas.microsoft.com/office/drawing/2010/main">
          <mc:Choice Requires="a14">
            <p:sp>
              <p:nvSpPr>
                <p:cNvPr id="315" name="椭圆 314"/>
                <p:cNvSpPr/>
                <p:nvPr/>
              </p:nvSpPr>
              <p:spPr>
                <a:xfrm>
                  <a:off x="5964657" y="3027455"/>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29" name="椭圆 128"/>
                <p:cNvSpPr>
                  <a:spLocks noRot="1" noChangeAspect="1" noMove="1" noResize="1" noEditPoints="1" noAdjustHandles="1" noChangeArrowheads="1" noChangeShapeType="1" noTextEdit="1"/>
                </p:cNvSpPr>
                <p:nvPr/>
              </p:nvSpPr>
              <p:spPr>
                <a:xfrm>
                  <a:off x="5964657" y="3027455"/>
                  <a:ext cx="305650" cy="305650"/>
                </a:xfrm>
                <a:prstGeom prst="ellipse">
                  <a:avLst/>
                </a:prstGeom>
                <a:blipFill rotWithShape="0">
                  <a:blip r:embed="rId2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6" name="椭圆 315"/>
                <p:cNvSpPr/>
                <p:nvPr/>
              </p:nvSpPr>
              <p:spPr>
                <a:xfrm>
                  <a:off x="5964657" y="3461666"/>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30" name="椭圆 129"/>
                <p:cNvSpPr>
                  <a:spLocks noRot="1" noChangeAspect="1" noMove="1" noResize="1" noEditPoints="1" noAdjustHandles="1" noChangeArrowheads="1" noChangeShapeType="1" noTextEdit="1"/>
                </p:cNvSpPr>
                <p:nvPr/>
              </p:nvSpPr>
              <p:spPr>
                <a:xfrm>
                  <a:off x="5964657" y="3461666"/>
                  <a:ext cx="305650" cy="305650"/>
                </a:xfrm>
                <a:prstGeom prst="ellipse">
                  <a:avLst/>
                </a:prstGeom>
                <a:blipFill rotWithShape="0">
                  <a:blip r:embed="rId29"/>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 name="椭圆 316"/>
                <p:cNvSpPr/>
                <p:nvPr/>
              </p:nvSpPr>
              <p:spPr>
                <a:xfrm>
                  <a:off x="5964657" y="3946544"/>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31" name="椭圆 130"/>
                <p:cNvSpPr>
                  <a:spLocks noRot="1" noChangeAspect="1" noMove="1" noResize="1" noEditPoints="1" noAdjustHandles="1" noChangeArrowheads="1" noChangeShapeType="1" noTextEdit="1"/>
                </p:cNvSpPr>
                <p:nvPr/>
              </p:nvSpPr>
              <p:spPr>
                <a:xfrm>
                  <a:off x="5964657" y="3946544"/>
                  <a:ext cx="305650" cy="305650"/>
                </a:xfrm>
                <a:prstGeom prst="ellipse">
                  <a:avLst/>
                </a:prstGeom>
                <a:blipFill rotWithShape="0">
                  <a:blip r:embed="rId30"/>
                  <a:stretch>
                    <a:fillRect l="-2000"/>
                  </a:stretch>
                </a:blipFill>
                <a:ln>
                  <a:noFill/>
                </a:ln>
              </p:spPr>
              <p:txBody>
                <a:bodyPr/>
                <a:lstStyle/>
                <a:p>
                  <a:r>
                    <a:rPr lang="zh-CN" altLang="en-US">
                      <a:noFill/>
                    </a:rPr>
                    <a:t> </a:t>
                  </a:r>
                </a:p>
              </p:txBody>
            </p:sp>
          </mc:Fallback>
        </mc:AlternateContent>
        <p:cxnSp>
          <p:nvCxnSpPr>
            <p:cNvPr id="318" name="直接连接符 317"/>
            <p:cNvCxnSpPr>
              <a:stCxn id="305" idx="6"/>
              <a:endCxn id="315" idx="2"/>
            </p:cNvCxnSpPr>
            <p:nvPr/>
          </p:nvCxnSpPr>
          <p:spPr>
            <a:xfrm flipV="1">
              <a:off x="5047794" y="3180280"/>
              <a:ext cx="916863" cy="437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stCxn id="305" idx="6"/>
              <a:endCxn id="317" idx="2"/>
            </p:cNvCxnSpPr>
            <p:nvPr/>
          </p:nvCxnSpPr>
          <p:spPr>
            <a:xfrm>
              <a:off x="5047794" y="3618211"/>
              <a:ext cx="916863" cy="481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a:stCxn id="306" idx="6"/>
              <a:endCxn id="315" idx="2"/>
            </p:cNvCxnSpPr>
            <p:nvPr/>
          </p:nvCxnSpPr>
          <p:spPr>
            <a:xfrm flipV="1">
              <a:off x="5047794" y="3180280"/>
              <a:ext cx="916863" cy="92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1" name="组合 320"/>
          <p:cNvGrpSpPr/>
          <p:nvPr/>
        </p:nvGrpSpPr>
        <p:grpSpPr>
          <a:xfrm>
            <a:off x="4096567" y="5558797"/>
            <a:ext cx="1296167" cy="1222472"/>
            <a:chOff x="4709156" y="5053656"/>
            <a:chExt cx="1728223" cy="1629961"/>
          </a:xfrm>
        </p:grpSpPr>
        <p:grpSp>
          <p:nvGrpSpPr>
            <p:cNvPr id="322" name="组合 321"/>
            <p:cNvGrpSpPr/>
            <p:nvPr/>
          </p:nvGrpSpPr>
          <p:grpSpPr>
            <a:xfrm>
              <a:off x="4709156" y="5053656"/>
              <a:ext cx="1728223" cy="1629961"/>
              <a:chOff x="4650635" y="4408521"/>
              <a:chExt cx="1728223" cy="1629961"/>
            </a:xfrm>
          </p:grpSpPr>
          <p:grpSp>
            <p:nvGrpSpPr>
              <p:cNvPr id="329" name="组合 328"/>
              <p:cNvGrpSpPr/>
              <p:nvPr/>
            </p:nvGrpSpPr>
            <p:grpSpPr>
              <a:xfrm>
                <a:off x="4989273" y="4408521"/>
                <a:ext cx="1208641" cy="1224739"/>
                <a:chOff x="4989273" y="4408521"/>
                <a:chExt cx="1208641" cy="1224739"/>
              </a:xfrm>
            </p:grpSpPr>
            <mc:AlternateContent xmlns:mc="http://schemas.openxmlformats.org/markup-compatibility/2006" xmlns:a14="http://schemas.microsoft.com/office/drawing/2010/main">
              <mc:Choice Requires="a14">
                <p:sp>
                  <p:nvSpPr>
                    <p:cNvPr id="332" name="矩形 331"/>
                    <p:cNvSpPr/>
                    <p:nvPr/>
                  </p:nvSpPr>
                  <p:spPr>
                    <a:xfrm>
                      <a:off x="5905558" y="4408521"/>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14" name="矩形 113"/>
                    <p:cNvSpPr>
                      <a:spLocks noRot="1" noChangeAspect="1" noMove="1" noResize="1" noEditPoints="1" noAdjustHandles="1" noChangeArrowheads="1" noChangeShapeType="1" noTextEdit="1"/>
                    </p:cNvSpPr>
                    <p:nvPr/>
                  </p:nvSpPr>
                  <p:spPr>
                    <a:xfrm>
                      <a:off x="5905558" y="4408521"/>
                      <a:ext cx="287360" cy="287360"/>
                    </a:xfrm>
                    <a:prstGeom prst="rect">
                      <a:avLst/>
                    </a:prstGeom>
                    <a:blipFill rotWithShape="0">
                      <a:blip r:embed="rId9"/>
                      <a:stretch>
                        <a:fillRect l="-212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3" name="矩形 332"/>
                    <p:cNvSpPr/>
                    <p:nvPr/>
                  </p:nvSpPr>
                  <p:spPr>
                    <a:xfrm>
                      <a:off x="5905558" y="4848069"/>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15" name="矩形 114"/>
                    <p:cNvSpPr>
                      <a:spLocks noRot="1" noChangeAspect="1" noMove="1" noResize="1" noEditPoints="1" noAdjustHandles="1" noChangeArrowheads="1" noChangeShapeType="1" noTextEdit="1"/>
                    </p:cNvSpPr>
                    <p:nvPr/>
                  </p:nvSpPr>
                  <p:spPr>
                    <a:xfrm>
                      <a:off x="5905558" y="4848069"/>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4" name="矩形 333"/>
                    <p:cNvSpPr/>
                    <p:nvPr/>
                  </p:nvSpPr>
                  <p:spPr>
                    <a:xfrm>
                      <a:off x="5910554" y="5345900"/>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16" name="矩形 115"/>
                    <p:cNvSpPr>
                      <a:spLocks noRot="1" noChangeAspect="1" noMove="1" noResize="1" noEditPoints="1" noAdjustHandles="1" noChangeArrowheads="1" noChangeShapeType="1" noTextEdit="1"/>
                    </p:cNvSpPr>
                    <p:nvPr/>
                  </p:nvSpPr>
                  <p:spPr>
                    <a:xfrm>
                      <a:off x="5910554" y="5345900"/>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335" name="直接连接符 334"/>
                <p:cNvCxnSpPr>
                  <a:endCxn id="332" idx="1"/>
                </p:cNvCxnSpPr>
                <p:nvPr/>
              </p:nvCxnSpPr>
              <p:spPr>
                <a:xfrm flipV="1">
                  <a:off x="4989273" y="4552201"/>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35"/>
                <p:cNvCxnSpPr>
                  <a:endCxn id="333" idx="1"/>
                </p:cNvCxnSpPr>
                <p:nvPr/>
              </p:nvCxnSpPr>
              <p:spPr>
                <a:xfrm flipV="1">
                  <a:off x="4989273" y="4991749"/>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a:endCxn id="334" idx="1"/>
                </p:cNvCxnSpPr>
                <p:nvPr/>
              </p:nvCxnSpPr>
              <p:spPr>
                <a:xfrm>
                  <a:off x="4989273" y="5480435"/>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接连接符 337"/>
                <p:cNvCxnSpPr>
                  <a:endCxn id="333" idx="1"/>
                </p:cNvCxnSpPr>
                <p:nvPr/>
              </p:nvCxnSpPr>
              <p:spPr>
                <a:xfrm>
                  <a:off x="4989273" y="4561346"/>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338"/>
                <p:cNvCxnSpPr>
                  <a:endCxn id="334" idx="1"/>
                </p:cNvCxnSpPr>
                <p:nvPr/>
              </p:nvCxnSpPr>
              <p:spPr>
                <a:xfrm>
                  <a:off x="4989273" y="4561346"/>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a:endCxn id="333" idx="1"/>
                </p:cNvCxnSpPr>
                <p:nvPr/>
              </p:nvCxnSpPr>
              <p:spPr>
                <a:xfrm flipV="1">
                  <a:off x="4989273" y="4991749"/>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0" name="文本框 108"/>
              <p:cNvSpPr txBox="1"/>
              <p:nvPr/>
            </p:nvSpPr>
            <p:spPr>
              <a:xfrm>
                <a:off x="4650635" y="5633260"/>
                <a:ext cx="507868" cy="400109"/>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sp>
            <p:nvSpPr>
              <p:cNvPr id="331" name="文本框 109"/>
              <p:cNvSpPr txBox="1"/>
              <p:nvPr/>
            </p:nvSpPr>
            <p:spPr>
              <a:xfrm>
                <a:off x="5870990" y="5638373"/>
                <a:ext cx="507868" cy="400109"/>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grpSp>
        <mc:AlternateContent xmlns:mc="http://schemas.openxmlformats.org/markup-compatibility/2006" xmlns:a14="http://schemas.microsoft.com/office/drawing/2010/main">
          <mc:Choice Requires="a14">
            <p:sp>
              <p:nvSpPr>
                <p:cNvPr id="323" name="矩形 322"/>
                <p:cNvSpPr/>
                <p:nvPr/>
              </p:nvSpPr>
              <p:spPr>
                <a:xfrm>
                  <a:off x="4760568" y="5053656"/>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41" name="矩形 140"/>
                <p:cNvSpPr>
                  <a:spLocks noRot="1" noChangeAspect="1" noMove="1" noResize="1" noEditPoints="1" noAdjustHandles="1" noChangeArrowheads="1" noChangeShapeType="1" noTextEdit="1"/>
                </p:cNvSpPr>
                <p:nvPr/>
              </p:nvSpPr>
              <p:spPr>
                <a:xfrm>
                  <a:off x="4760568" y="5053656"/>
                  <a:ext cx="287360" cy="287360"/>
                </a:xfrm>
                <a:prstGeom prst="rect">
                  <a:avLst/>
                </a:prstGeom>
                <a:blipFill rotWithShape="0">
                  <a:blip r:embed="rId21"/>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4" name="矩形 323"/>
                <p:cNvSpPr/>
                <p:nvPr/>
              </p:nvSpPr>
              <p:spPr>
                <a:xfrm>
                  <a:off x="4760568" y="5493204"/>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42" name="矩形 141"/>
                <p:cNvSpPr>
                  <a:spLocks noRot="1" noChangeAspect="1" noMove="1" noResize="1" noEditPoints="1" noAdjustHandles="1" noChangeArrowheads="1" noChangeShapeType="1" noTextEdit="1"/>
                </p:cNvSpPr>
                <p:nvPr/>
              </p:nvSpPr>
              <p:spPr>
                <a:xfrm>
                  <a:off x="4760568" y="5493204"/>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5" name="矩形 324"/>
                <p:cNvSpPr/>
                <p:nvPr/>
              </p:nvSpPr>
              <p:spPr>
                <a:xfrm>
                  <a:off x="4765564" y="5991035"/>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43" name="矩形 142"/>
                <p:cNvSpPr>
                  <a:spLocks noRot="1" noChangeAspect="1" noMove="1" noResize="1" noEditPoints="1" noAdjustHandles="1" noChangeArrowheads="1" noChangeShapeType="1" noTextEdit="1"/>
                </p:cNvSpPr>
                <p:nvPr/>
              </p:nvSpPr>
              <p:spPr>
                <a:xfrm>
                  <a:off x="4765564" y="5991035"/>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326" name="直接连接符 325"/>
            <p:cNvCxnSpPr>
              <a:stCxn id="324" idx="3"/>
              <a:endCxn id="332" idx="1"/>
            </p:cNvCxnSpPr>
            <p:nvPr/>
          </p:nvCxnSpPr>
          <p:spPr>
            <a:xfrm flipV="1">
              <a:off x="5047928" y="5197336"/>
              <a:ext cx="916151" cy="439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324" idx="3"/>
              <a:endCxn id="334" idx="1"/>
            </p:cNvCxnSpPr>
            <p:nvPr/>
          </p:nvCxnSpPr>
          <p:spPr>
            <a:xfrm>
              <a:off x="5047928" y="5636884"/>
              <a:ext cx="921147" cy="497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a:stCxn id="325" idx="3"/>
              <a:endCxn id="332" idx="1"/>
            </p:cNvCxnSpPr>
            <p:nvPr/>
          </p:nvCxnSpPr>
          <p:spPr>
            <a:xfrm flipV="1">
              <a:off x="5052924" y="5197336"/>
              <a:ext cx="911155" cy="937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1" name="文本框 1039"/>
          <p:cNvSpPr txBox="1"/>
          <p:nvPr/>
        </p:nvSpPr>
        <p:spPr>
          <a:xfrm>
            <a:off x="5033513" y="3663299"/>
            <a:ext cx="1365131" cy="300082"/>
          </a:xfrm>
          <a:prstGeom prst="rect">
            <a:avLst/>
          </a:prstGeom>
          <a:noFill/>
        </p:spPr>
        <p:txBody>
          <a:bodyPr wrap="square" rtlCol="0">
            <a:spAutoFit/>
          </a:bodyPr>
          <a:lstStyle/>
          <a:p>
            <a:endParaRPr lang="zh-CN" altLang="en-US" sz="1350" dirty="0"/>
          </a:p>
        </p:txBody>
      </p:sp>
      <p:sp>
        <p:nvSpPr>
          <p:cNvPr id="342" name="流程图: 数据 341"/>
          <p:cNvSpPr/>
          <p:nvPr/>
        </p:nvSpPr>
        <p:spPr>
          <a:xfrm>
            <a:off x="390189" y="4263538"/>
            <a:ext cx="964802" cy="356588"/>
          </a:xfrm>
          <a:prstGeom prst="flowChartInputOutpu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chemeClr val="tx1"/>
                </a:solidFill>
              </a:rPr>
              <a:t>Input</a:t>
            </a:r>
            <a:endParaRPr lang="zh-CN" altLang="en-US" sz="1350" b="1" dirty="0">
              <a:solidFill>
                <a:schemeClr val="tx1"/>
              </a:solidFill>
            </a:endParaRPr>
          </a:p>
        </p:txBody>
      </p:sp>
      <p:sp>
        <p:nvSpPr>
          <p:cNvPr id="343" name="流程图: 过程 342"/>
          <p:cNvSpPr/>
          <p:nvPr/>
        </p:nvSpPr>
        <p:spPr>
          <a:xfrm>
            <a:off x="2806041" y="3656183"/>
            <a:ext cx="1506058" cy="378287"/>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rgbClr val="0070C0"/>
                </a:solidFill>
              </a:rPr>
              <a:t>Capture explicit relations</a:t>
            </a:r>
            <a:endParaRPr lang="zh-CN" altLang="en-US" sz="1350" b="1" dirty="0">
              <a:solidFill>
                <a:srgbClr val="0070C0"/>
              </a:solidFill>
            </a:endParaRPr>
          </a:p>
        </p:txBody>
      </p:sp>
      <p:sp>
        <p:nvSpPr>
          <p:cNvPr id="344" name="流程图: 过程 343"/>
          <p:cNvSpPr/>
          <p:nvPr/>
        </p:nvSpPr>
        <p:spPr>
          <a:xfrm>
            <a:off x="2808611" y="4965556"/>
            <a:ext cx="1503486" cy="394752"/>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rgbClr val="0070C0"/>
                </a:solidFill>
              </a:rPr>
              <a:t>Obtain implicit relations</a:t>
            </a:r>
            <a:endParaRPr lang="zh-CN" altLang="en-US" sz="1350" b="1" dirty="0">
              <a:solidFill>
                <a:srgbClr val="0070C0"/>
              </a:solidFill>
            </a:endParaRPr>
          </a:p>
        </p:txBody>
      </p:sp>
      <p:sp>
        <p:nvSpPr>
          <p:cNvPr id="345" name="流程图: 过程 344"/>
          <p:cNvSpPr/>
          <p:nvPr/>
        </p:nvSpPr>
        <p:spPr>
          <a:xfrm>
            <a:off x="4625954" y="4247290"/>
            <a:ext cx="1707374" cy="477991"/>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srgbClr val="0070C0"/>
                </a:solidFill>
              </a:rPr>
              <a:t>Jointly model explicit and implicit relations</a:t>
            </a:r>
            <a:endParaRPr lang="zh-CN" altLang="en-US" sz="1350" b="1" dirty="0">
              <a:solidFill>
                <a:srgbClr val="0070C0"/>
              </a:solidFill>
            </a:endParaRPr>
          </a:p>
        </p:txBody>
      </p:sp>
      <p:cxnSp>
        <p:nvCxnSpPr>
          <p:cNvPr id="350" name="直接连接符 349"/>
          <p:cNvCxnSpPr/>
          <p:nvPr/>
        </p:nvCxnSpPr>
        <p:spPr>
          <a:xfrm>
            <a:off x="8678988" y="2917698"/>
            <a:ext cx="0" cy="108012"/>
          </a:xfrm>
          <a:prstGeom prst="line">
            <a:avLst/>
          </a:prstGeom>
          <a:ln>
            <a:solidFill>
              <a:srgbClr val="652D90"/>
            </a:solidFill>
          </a:ln>
        </p:spPr>
        <p:style>
          <a:lnRef idx="1">
            <a:schemeClr val="accent1"/>
          </a:lnRef>
          <a:fillRef idx="0">
            <a:schemeClr val="accent1"/>
          </a:fillRef>
          <a:effectRef idx="0">
            <a:schemeClr val="accent1"/>
          </a:effectRef>
          <a:fontRef idx="minor">
            <a:schemeClr val="tx1"/>
          </a:fontRef>
        </p:style>
      </p:cxnSp>
      <p:graphicFrame>
        <p:nvGraphicFramePr>
          <p:cNvPr id="351" name="表格 350"/>
          <p:cNvGraphicFramePr>
            <a:graphicFrameLocks noGrp="1"/>
          </p:cNvGraphicFramePr>
          <p:nvPr>
            <p:extLst>
              <p:ext uri="{D42A27DB-BD31-4B8C-83A1-F6EECF244321}">
                <p14:modId xmlns:p14="http://schemas.microsoft.com/office/powerpoint/2010/main" val="2484973618"/>
              </p:ext>
            </p:extLst>
          </p:nvPr>
        </p:nvGraphicFramePr>
        <p:xfrm>
          <a:off x="7387717" y="3026391"/>
          <a:ext cx="1293550" cy="1025432"/>
        </p:xfrm>
        <a:graphic>
          <a:graphicData uri="http://schemas.openxmlformats.org/drawingml/2006/table">
            <a:tbl>
              <a:tblPr firstRow="1" bandRow="1">
                <a:tableStyleId>{5C22544A-7EE6-4342-B048-85BDC9FD1C3A}</a:tableStyleId>
              </a:tblPr>
              <a:tblGrid>
                <a:gridCol w="258710">
                  <a:extLst>
                    <a:ext uri="{9D8B030D-6E8A-4147-A177-3AD203B41FA5}">
                      <a16:colId xmlns:a16="http://schemas.microsoft.com/office/drawing/2014/main" val="20000"/>
                    </a:ext>
                  </a:extLst>
                </a:gridCol>
                <a:gridCol w="258710">
                  <a:extLst>
                    <a:ext uri="{9D8B030D-6E8A-4147-A177-3AD203B41FA5}">
                      <a16:colId xmlns:a16="http://schemas.microsoft.com/office/drawing/2014/main" val="20001"/>
                    </a:ext>
                  </a:extLst>
                </a:gridCol>
                <a:gridCol w="258710">
                  <a:extLst>
                    <a:ext uri="{9D8B030D-6E8A-4147-A177-3AD203B41FA5}">
                      <a16:colId xmlns:a16="http://schemas.microsoft.com/office/drawing/2014/main" val="20002"/>
                    </a:ext>
                  </a:extLst>
                </a:gridCol>
                <a:gridCol w="258710">
                  <a:extLst>
                    <a:ext uri="{9D8B030D-6E8A-4147-A177-3AD203B41FA5}">
                      <a16:colId xmlns:a16="http://schemas.microsoft.com/office/drawing/2014/main" val="20003"/>
                    </a:ext>
                  </a:extLst>
                </a:gridCol>
                <a:gridCol w="258710">
                  <a:extLst>
                    <a:ext uri="{9D8B030D-6E8A-4147-A177-3AD203B41FA5}">
                      <a16:colId xmlns:a16="http://schemas.microsoft.com/office/drawing/2014/main" val="20004"/>
                    </a:ext>
                  </a:extLst>
                </a:gridCol>
              </a:tblGrid>
              <a:tr h="256358">
                <a:tc>
                  <a:txBody>
                    <a:bodyPr/>
                    <a:lstStyle/>
                    <a:p>
                      <a:pPr marL="0" algn="ctr" defTabSz="914400" rtl="0" eaLnBrk="1" latinLnBrk="0" hangingPunct="1"/>
                      <a:r>
                        <a:rPr lang="en-US" altLang="zh-CN" sz="1200" b="0" kern="1200" dirty="0">
                          <a:solidFill>
                            <a:schemeClr val="bg1"/>
                          </a:solidFill>
                          <a:latin typeface="+mn-lt"/>
                          <a:ea typeface="+mn-ea"/>
                          <a:cs typeface="+mn-cs"/>
                        </a:rPr>
                        <a:t>.2</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.3</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.7</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extLst>
                  <a:ext uri="{0D108BD9-81ED-4DB2-BD59-A6C34878D82A}">
                    <a16:rowId xmlns:a16="http://schemas.microsoft.com/office/drawing/2014/main" val="10000"/>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.4</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.3</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.2</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extLst>
                  <a:ext uri="{0D108BD9-81ED-4DB2-BD59-A6C34878D82A}">
                    <a16:rowId xmlns:a16="http://schemas.microsoft.com/office/drawing/2014/main" val="10001"/>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.2</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.6</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.9</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extLst>
                  <a:ext uri="{0D108BD9-81ED-4DB2-BD59-A6C34878D82A}">
                    <a16:rowId xmlns:a16="http://schemas.microsoft.com/office/drawing/2014/main" val="10002"/>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70031"/>
                    </a:solidFill>
                  </a:tcPr>
                </a:tc>
                <a:extLst>
                  <a:ext uri="{0D108BD9-81ED-4DB2-BD59-A6C34878D82A}">
                    <a16:rowId xmlns:a16="http://schemas.microsoft.com/office/drawing/2014/main" val="10003"/>
                  </a:ext>
                </a:extLst>
              </a:tr>
            </a:tbl>
          </a:graphicData>
        </a:graphic>
      </p:graphicFrame>
      <p:cxnSp>
        <p:nvCxnSpPr>
          <p:cNvPr id="352" name="直接连接符 351"/>
          <p:cNvCxnSpPr/>
          <p:nvPr/>
        </p:nvCxnSpPr>
        <p:spPr>
          <a:xfrm>
            <a:off x="7382844" y="2912862"/>
            <a:ext cx="0" cy="108012"/>
          </a:xfrm>
          <a:prstGeom prst="line">
            <a:avLst/>
          </a:prstGeom>
          <a:ln>
            <a:solidFill>
              <a:srgbClr val="652D90"/>
            </a:solidFill>
          </a:ln>
        </p:spPr>
        <p:style>
          <a:lnRef idx="1">
            <a:schemeClr val="accent1"/>
          </a:lnRef>
          <a:fillRef idx="0">
            <a:schemeClr val="accent1"/>
          </a:fillRef>
          <a:effectRef idx="0">
            <a:schemeClr val="accent1"/>
          </a:effectRef>
          <a:fontRef idx="minor">
            <a:schemeClr val="tx1"/>
          </a:fontRef>
        </p:style>
      </p:cxnSp>
      <p:cxnSp>
        <p:nvCxnSpPr>
          <p:cNvPr id="353" name="直接连接符 352"/>
          <p:cNvCxnSpPr/>
          <p:nvPr/>
        </p:nvCxnSpPr>
        <p:spPr>
          <a:xfrm>
            <a:off x="7382844" y="2961364"/>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4" name="文本框 191"/>
              <p:cNvSpPr txBox="1"/>
              <p:nvPr/>
            </p:nvSpPr>
            <p:spPr>
              <a:xfrm>
                <a:off x="7888098" y="2620730"/>
                <a:ext cx="380753"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m:t>
                      </m:r>
                      <m:r>
                        <a:rPr lang="en-US" altLang="zh-CN" sz="2100" i="1">
                          <a:latin typeface="Cambria Math" panose="02040503050406030204" pitchFamily="18" charset="0"/>
                        </a:rPr>
                        <m:t>𝑑</m:t>
                      </m:r>
                      <m:r>
                        <a:rPr lang="en-US" altLang="zh-CN" sz="2100" i="1">
                          <a:latin typeface="Cambria Math" panose="02040503050406030204" pitchFamily="18" charset="0"/>
                        </a:rPr>
                        <m:t>|</m:t>
                      </m:r>
                    </m:oMath>
                  </m:oMathPara>
                </a14:m>
                <a:endParaRPr lang="zh-CN" altLang="en-US" sz="1050" dirty="0"/>
              </a:p>
            </p:txBody>
          </p:sp>
        </mc:Choice>
        <mc:Fallback xmlns="">
          <p:sp>
            <p:nvSpPr>
              <p:cNvPr id="354" name="文本框 191"/>
              <p:cNvSpPr txBox="1">
                <a:spLocks noRot="1" noChangeAspect="1" noMove="1" noResize="1" noEditPoints="1" noAdjustHandles="1" noChangeArrowheads="1" noChangeShapeType="1" noTextEdit="1"/>
              </p:cNvSpPr>
              <p:nvPr/>
            </p:nvSpPr>
            <p:spPr>
              <a:xfrm>
                <a:off x="7888098" y="2620730"/>
                <a:ext cx="380753" cy="323165"/>
              </a:xfrm>
              <a:prstGeom prst="rect">
                <a:avLst/>
              </a:prstGeom>
              <a:blipFill rotWithShape="1">
                <a:blip r:embed="rId31"/>
                <a:stretch>
                  <a:fillRect l="-27419" t="-1887" r="-25806" b="-320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5" name="文本框 192"/>
              <p:cNvSpPr txBox="1"/>
              <p:nvPr/>
            </p:nvSpPr>
            <p:spPr>
              <a:xfrm>
                <a:off x="8748387" y="3351269"/>
                <a:ext cx="352786"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m:t>
                      </m:r>
                      <m:r>
                        <m:rPr>
                          <m:sty m:val="p"/>
                        </m:rPr>
                        <a:rPr lang="en-US" altLang="zh-CN" sz="2100" i="1">
                          <a:latin typeface="Cambria Math" panose="02040503050406030204" pitchFamily="18" charset="0"/>
                        </a:rPr>
                        <m:t>U</m:t>
                      </m:r>
                      <m:r>
                        <a:rPr lang="en-US" altLang="zh-CN" sz="2100" i="1">
                          <a:latin typeface="Cambria Math" panose="02040503050406030204" pitchFamily="18" charset="0"/>
                        </a:rPr>
                        <m:t>|</m:t>
                      </m:r>
                    </m:oMath>
                  </m:oMathPara>
                </a14:m>
                <a:endParaRPr lang="zh-CN" altLang="en-US" sz="2100" i="1" dirty="0">
                  <a:latin typeface="Cambria Math" panose="02040503050406030204" pitchFamily="18" charset="0"/>
                </a:endParaRPr>
              </a:p>
            </p:txBody>
          </p:sp>
        </mc:Choice>
        <mc:Fallback xmlns="">
          <p:sp>
            <p:nvSpPr>
              <p:cNvPr id="355" name="文本框 192"/>
              <p:cNvSpPr txBox="1">
                <a:spLocks noRot="1" noChangeAspect="1" noMove="1" noResize="1" noEditPoints="1" noAdjustHandles="1" noChangeArrowheads="1" noChangeShapeType="1" noTextEdit="1"/>
              </p:cNvSpPr>
              <p:nvPr/>
            </p:nvSpPr>
            <p:spPr>
              <a:xfrm>
                <a:off x="8748387" y="3351269"/>
                <a:ext cx="352786" cy="323165"/>
              </a:xfrm>
              <a:prstGeom prst="rect">
                <a:avLst/>
              </a:prstGeom>
              <a:blipFill rotWithShape="1">
                <a:blip r:embed="rId32"/>
                <a:stretch>
                  <a:fillRect l="-32759" r="-36207" b="-35849"/>
                </a:stretch>
              </a:blipFill>
            </p:spPr>
            <p:txBody>
              <a:bodyPr/>
              <a:lstStyle/>
              <a:p>
                <a:r>
                  <a:rPr lang="zh-CN" altLang="en-US">
                    <a:noFill/>
                  </a:rPr>
                  <a:t> </a:t>
                </a:r>
              </a:p>
            </p:txBody>
          </p:sp>
        </mc:Fallback>
      </mc:AlternateContent>
      <p:cxnSp>
        <p:nvCxnSpPr>
          <p:cNvPr id="356" name="直接连接符 355"/>
          <p:cNvCxnSpPr/>
          <p:nvPr/>
        </p:nvCxnSpPr>
        <p:spPr>
          <a:xfrm>
            <a:off x="8687062" y="4837345"/>
            <a:ext cx="0" cy="108012"/>
          </a:xfrm>
          <a:prstGeom prst="line">
            <a:avLst/>
          </a:prstGeom>
          <a:ln>
            <a:solidFill>
              <a:srgbClr val="652D90"/>
            </a:solidFill>
          </a:ln>
        </p:spPr>
        <p:style>
          <a:lnRef idx="1">
            <a:schemeClr val="accent1"/>
          </a:lnRef>
          <a:fillRef idx="0">
            <a:schemeClr val="accent1"/>
          </a:fillRef>
          <a:effectRef idx="0">
            <a:schemeClr val="accent1"/>
          </a:effectRef>
          <a:fontRef idx="minor">
            <a:schemeClr val="tx1"/>
          </a:fontRef>
        </p:style>
      </p:cxnSp>
      <p:graphicFrame>
        <p:nvGraphicFramePr>
          <p:cNvPr id="357" name="表格 356"/>
          <p:cNvGraphicFramePr>
            <a:graphicFrameLocks noGrp="1"/>
          </p:cNvGraphicFramePr>
          <p:nvPr>
            <p:extLst>
              <p:ext uri="{D42A27DB-BD31-4B8C-83A1-F6EECF244321}">
                <p14:modId xmlns:p14="http://schemas.microsoft.com/office/powerpoint/2010/main" val="3119298375"/>
              </p:ext>
            </p:extLst>
          </p:nvPr>
        </p:nvGraphicFramePr>
        <p:xfrm>
          <a:off x="7395791" y="4946038"/>
          <a:ext cx="1293550" cy="1025432"/>
        </p:xfrm>
        <a:graphic>
          <a:graphicData uri="http://schemas.openxmlformats.org/drawingml/2006/table">
            <a:tbl>
              <a:tblPr firstRow="1" bandRow="1">
                <a:tableStyleId>{5C22544A-7EE6-4342-B048-85BDC9FD1C3A}</a:tableStyleId>
              </a:tblPr>
              <a:tblGrid>
                <a:gridCol w="258710">
                  <a:extLst>
                    <a:ext uri="{9D8B030D-6E8A-4147-A177-3AD203B41FA5}">
                      <a16:colId xmlns:a16="http://schemas.microsoft.com/office/drawing/2014/main" val="20000"/>
                    </a:ext>
                  </a:extLst>
                </a:gridCol>
                <a:gridCol w="258710">
                  <a:extLst>
                    <a:ext uri="{9D8B030D-6E8A-4147-A177-3AD203B41FA5}">
                      <a16:colId xmlns:a16="http://schemas.microsoft.com/office/drawing/2014/main" val="20001"/>
                    </a:ext>
                  </a:extLst>
                </a:gridCol>
                <a:gridCol w="258710">
                  <a:extLst>
                    <a:ext uri="{9D8B030D-6E8A-4147-A177-3AD203B41FA5}">
                      <a16:colId xmlns:a16="http://schemas.microsoft.com/office/drawing/2014/main" val="20002"/>
                    </a:ext>
                  </a:extLst>
                </a:gridCol>
                <a:gridCol w="258710">
                  <a:extLst>
                    <a:ext uri="{9D8B030D-6E8A-4147-A177-3AD203B41FA5}">
                      <a16:colId xmlns:a16="http://schemas.microsoft.com/office/drawing/2014/main" val="20003"/>
                    </a:ext>
                  </a:extLst>
                </a:gridCol>
                <a:gridCol w="258710">
                  <a:extLst>
                    <a:ext uri="{9D8B030D-6E8A-4147-A177-3AD203B41FA5}">
                      <a16:colId xmlns:a16="http://schemas.microsoft.com/office/drawing/2014/main" val="20004"/>
                    </a:ext>
                  </a:extLst>
                </a:gridCol>
              </a:tblGrid>
              <a:tr h="256358">
                <a:tc>
                  <a:txBody>
                    <a:bodyPr/>
                    <a:lstStyle/>
                    <a:p>
                      <a:pPr marL="0" algn="ctr" defTabSz="914400" rtl="0" eaLnBrk="1" latinLnBrk="0" hangingPunct="1"/>
                      <a:r>
                        <a:rPr lang="en-US" altLang="zh-CN" sz="1200" b="0" kern="1200" dirty="0">
                          <a:solidFill>
                            <a:schemeClr val="bg1"/>
                          </a:solidFill>
                          <a:latin typeface="+mn-lt"/>
                          <a:ea typeface="+mn-ea"/>
                          <a:cs typeface="+mn-cs"/>
                        </a:rPr>
                        <a:t>.2</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.2</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.7</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extLst>
                  <a:ext uri="{0D108BD9-81ED-4DB2-BD59-A6C34878D82A}">
                    <a16:rowId xmlns:a16="http://schemas.microsoft.com/office/drawing/2014/main" val="10000"/>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.3</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.4</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.7</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extLst>
                  <a:ext uri="{0D108BD9-81ED-4DB2-BD59-A6C34878D82A}">
                    <a16:rowId xmlns:a16="http://schemas.microsoft.com/office/drawing/2014/main" val="10001"/>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.6</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.5</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.9</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.1</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extLst>
                  <a:ext uri="{0D108BD9-81ED-4DB2-BD59-A6C34878D82A}">
                    <a16:rowId xmlns:a16="http://schemas.microsoft.com/office/drawing/2014/main" val="10002"/>
                  </a:ext>
                </a:extLst>
              </a:tr>
              <a:tr h="256358">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tc>
                  <a:txBody>
                    <a:bodyPr/>
                    <a:lstStyle/>
                    <a:p>
                      <a:pPr marL="0" algn="ctr" defTabSz="914400" rtl="0" eaLnBrk="1" latinLnBrk="0" hangingPunct="1"/>
                      <a:r>
                        <a:rPr lang="en-US" altLang="zh-CN" sz="1200" b="0" kern="1200" dirty="0">
                          <a:solidFill>
                            <a:schemeClr val="bg1"/>
                          </a:solidFill>
                          <a:latin typeface="+mn-lt"/>
                          <a:ea typeface="+mn-ea"/>
                          <a:cs typeface="+mn-cs"/>
                        </a:rPr>
                        <a:t>…</a:t>
                      </a:r>
                      <a:endParaRPr lang="zh-CN" altLang="en-US" sz="1200" b="0" kern="1200" dirty="0">
                        <a:solidFill>
                          <a:schemeClr val="bg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52D90"/>
                    </a:solidFill>
                  </a:tcPr>
                </a:tc>
                <a:extLst>
                  <a:ext uri="{0D108BD9-81ED-4DB2-BD59-A6C34878D82A}">
                    <a16:rowId xmlns:a16="http://schemas.microsoft.com/office/drawing/2014/main" val="10003"/>
                  </a:ext>
                </a:extLst>
              </a:tr>
            </a:tbl>
          </a:graphicData>
        </a:graphic>
      </p:graphicFrame>
      <p:cxnSp>
        <p:nvCxnSpPr>
          <p:cNvPr id="358" name="直接连接符 357"/>
          <p:cNvCxnSpPr/>
          <p:nvPr/>
        </p:nvCxnSpPr>
        <p:spPr>
          <a:xfrm>
            <a:off x="7390918" y="4832509"/>
            <a:ext cx="0" cy="108012"/>
          </a:xfrm>
          <a:prstGeom prst="line">
            <a:avLst/>
          </a:prstGeom>
          <a:ln>
            <a:solidFill>
              <a:srgbClr val="652D90"/>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a:off x="7390918" y="4881012"/>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0" name="文本框 197"/>
              <p:cNvSpPr txBox="1"/>
              <p:nvPr/>
            </p:nvSpPr>
            <p:spPr>
              <a:xfrm>
                <a:off x="7867313" y="4528910"/>
                <a:ext cx="403851"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m:t>
                      </m:r>
                      <m:r>
                        <a:rPr lang="en-US" altLang="zh-CN" sz="2100" i="1">
                          <a:latin typeface="Cambria Math" panose="02040503050406030204" pitchFamily="18" charset="0"/>
                        </a:rPr>
                        <m:t>𝑑</m:t>
                      </m:r>
                      <m:r>
                        <a:rPr lang="en-US" altLang="zh-CN" sz="2100" i="1">
                          <a:latin typeface="Cambria Math" panose="02040503050406030204" pitchFamily="18" charset="0"/>
                        </a:rPr>
                        <m:t>|</m:t>
                      </m:r>
                    </m:oMath>
                  </m:oMathPara>
                </a14:m>
                <a:endParaRPr lang="zh-CN" altLang="en-US" sz="2100" i="1" dirty="0">
                  <a:latin typeface="Cambria Math" panose="02040503050406030204" pitchFamily="18" charset="0"/>
                </a:endParaRPr>
              </a:p>
            </p:txBody>
          </p:sp>
        </mc:Choice>
        <mc:Fallback xmlns="">
          <p:sp>
            <p:nvSpPr>
              <p:cNvPr id="360" name="文本框 197"/>
              <p:cNvSpPr txBox="1">
                <a:spLocks noRot="1" noChangeAspect="1" noMove="1" noResize="1" noEditPoints="1" noAdjustHandles="1" noChangeArrowheads="1" noChangeShapeType="1" noTextEdit="1"/>
              </p:cNvSpPr>
              <p:nvPr/>
            </p:nvSpPr>
            <p:spPr>
              <a:xfrm>
                <a:off x="7867313" y="4528910"/>
                <a:ext cx="403851" cy="323165"/>
              </a:xfrm>
              <a:prstGeom prst="rect">
                <a:avLst/>
              </a:prstGeom>
              <a:blipFill rotWithShape="1">
                <a:blip r:embed="rId33"/>
                <a:stretch>
                  <a:fillRect l="-22727" r="-21212" b="-358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1" name="文本框 198"/>
              <p:cNvSpPr txBox="1"/>
              <p:nvPr/>
            </p:nvSpPr>
            <p:spPr>
              <a:xfrm>
                <a:off x="8747126" y="5245678"/>
                <a:ext cx="313744"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100" i="1">
                          <a:latin typeface="Cambria Math" panose="02040503050406030204" pitchFamily="18" charset="0"/>
                        </a:rPr>
                        <m:t>|</m:t>
                      </m:r>
                      <m:r>
                        <a:rPr lang="en-US" altLang="zh-CN" sz="2100" i="1">
                          <a:latin typeface="Cambria Math" panose="02040503050406030204" pitchFamily="18" charset="0"/>
                        </a:rPr>
                        <m:t>𝑉</m:t>
                      </m:r>
                      <m:r>
                        <a:rPr lang="en-US" altLang="zh-CN" sz="2100" i="1">
                          <a:latin typeface="Cambria Math" panose="02040503050406030204" pitchFamily="18" charset="0"/>
                        </a:rPr>
                        <m:t>|</m:t>
                      </m:r>
                    </m:oMath>
                  </m:oMathPara>
                </a14:m>
                <a:endParaRPr lang="zh-CN" altLang="en-US" sz="2100" i="1" dirty="0">
                  <a:latin typeface="Cambria Math" panose="02040503050406030204" pitchFamily="18" charset="0"/>
                </a:endParaRPr>
              </a:p>
            </p:txBody>
          </p:sp>
        </mc:Choice>
        <mc:Fallback xmlns="">
          <p:sp>
            <p:nvSpPr>
              <p:cNvPr id="361" name="文本框 198"/>
              <p:cNvSpPr txBox="1">
                <a:spLocks noRot="1" noChangeAspect="1" noMove="1" noResize="1" noEditPoints="1" noAdjustHandles="1" noChangeArrowheads="1" noChangeShapeType="1" noTextEdit="1"/>
              </p:cNvSpPr>
              <p:nvPr/>
            </p:nvSpPr>
            <p:spPr>
              <a:xfrm>
                <a:off x="8747126" y="5245678"/>
                <a:ext cx="313744" cy="323165"/>
              </a:xfrm>
              <a:prstGeom prst="rect">
                <a:avLst/>
              </a:prstGeom>
              <a:blipFill rotWithShape="1">
                <a:blip r:embed="rId34"/>
                <a:stretch>
                  <a:fillRect l="-41176" r="-50980" b="-35849"/>
                </a:stretch>
              </a:blipFill>
            </p:spPr>
            <p:txBody>
              <a:bodyPr/>
              <a:lstStyle/>
              <a:p>
                <a:r>
                  <a:rPr lang="zh-CN" altLang="en-US">
                    <a:noFill/>
                  </a:rPr>
                  <a:t> </a:t>
                </a:r>
              </a:p>
            </p:txBody>
          </p:sp>
        </mc:Fallback>
      </mc:AlternateContent>
      <p:grpSp>
        <p:nvGrpSpPr>
          <p:cNvPr id="384" name="组合 383"/>
          <p:cNvGrpSpPr/>
          <p:nvPr/>
        </p:nvGrpSpPr>
        <p:grpSpPr>
          <a:xfrm>
            <a:off x="224506" y="4725277"/>
            <a:ext cx="1296167" cy="1257529"/>
            <a:chOff x="4650635" y="4361776"/>
            <a:chExt cx="1728223" cy="1676707"/>
          </a:xfrm>
        </p:grpSpPr>
        <p:grpSp>
          <p:nvGrpSpPr>
            <p:cNvPr id="385" name="组合 384"/>
            <p:cNvGrpSpPr/>
            <p:nvPr/>
          </p:nvGrpSpPr>
          <p:grpSpPr>
            <a:xfrm>
              <a:off x="4683623" y="4361776"/>
              <a:ext cx="1514291" cy="1307770"/>
              <a:chOff x="4683623" y="4361776"/>
              <a:chExt cx="1514291" cy="1307770"/>
            </a:xfrm>
          </p:grpSpPr>
          <mc:AlternateContent xmlns:mc="http://schemas.openxmlformats.org/markup-compatibility/2006" xmlns:a14="http://schemas.microsoft.com/office/drawing/2010/main">
            <mc:Choice Requires="a14">
              <p:sp>
                <p:nvSpPr>
                  <p:cNvPr id="388" name="椭圆 387"/>
                  <p:cNvSpPr/>
                  <p:nvPr/>
                </p:nvSpPr>
                <p:spPr>
                  <a:xfrm>
                    <a:off x="4683623" y="4408521"/>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67" name="椭圆 66"/>
                  <p:cNvSpPr>
                    <a:spLocks noRot="1" noChangeAspect="1" noMove="1" noResize="1" noEditPoints="1" noAdjustHandles="1" noChangeArrowheads="1" noChangeShapeType="1" noTextEdit="1"/>
                  </p:cNvSpPr>
                  <p:nvPr/>
                </p:nvSpPr>
                <p:spPr>
                  <a:xfrm>
                    <a:off x="4683623" y="4408521"/>
                    <a:ext cx="305650" cy="305650"/>
                  </a:xfrm>
                  <a:prstGeom prst="ellipse">
                    <a:avLst/>
                  </a:prstGeom>
                  <a:blipFill rotWithShape="0">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9" name="椭圆 388"/>
                  <p:cNvSpPr/>
                  <p:nvPr/>
                </p:nvSpPr>
                <p:spPr>
                  <a:xfrm>
                    <a:off x="4683623" y="4842732"/>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68" name="椭圆 67"/>
                  <p:cNvSpPr>
                    <a:spLocks noRot="1" noChangeAspect="1" noMove="1" noResize="1" noEditPoints="1" noAdjustHandles="1" noChangeArrowheads="1" noChangeShapeType="1" noTextEdit="1"/>
                  </p:cNvSpPr>
                  <p:nvPr/>
                </p:nvSpPr>
                <p:spPr>
                  <a:xfrm>
                    <a:off x="4683623" y="4842732"/>
                    <a:ext cx="305650" cy="305650"/>
                  </a:xfrm>
                  <a:prstGeom prst="ellipse">
                    <a:avLst/>
                  </a:prstGeom>
                  <a:blipFill rotWithShape="0">
                    <a:blip r:embed="rId1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0" name="椭圆 389"/>
                  <p:cNvSpPr/>
                  <p:nvPr/>
                </p:nvSpPr>
                <p:spPr>
                  <a:xfrm>
                    <a:off x="4683623" y="5327610"/>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69" name="椭圆 68"/>
                  <p:cNvSpPr>
                    <a:spLocks noRot="1" noChangeAspect="1" noMove="1" noResize="1" noEditPoints="1" noAdjustHandles="1" noChangeArrowheads="1" noChangeShapeType="1" noTextEdit="1"/>
                  </p:cNvSpPr>
                  <p:nvPr/>
                </p:nvSpPr>
                <p:spPr>
                  <a:xfrm>
                    <a:off x="4683623" y="5327610"/>
                    <a:ext cx="305650" cy="305650"/>
                  </a:xfrm>
                  <a:prstGeom prst="ellipse">
                    <a:avLst/>
                  </a:prstGeom>
                  <a:blipFill rotWithShape="0">
                    <a:blip r:embed="rId2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1" name="矩形 390"/>
                  <p:cNvSpPr/>
                  <p:nvPr/>
                </p:nvSpPr>
                <p:spPr>
                  <a:xfrm>
                    <a:off x="5905558" y="4408521"/>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70" name="矩形 69"/>
                  <p:cNvSpPr>
                    <a:spLocks noRot="1" noChangeAspect="1" noMove="1" noResize="1" noEditPoints="1" noAdjustHandles="1" noChangeArrowheads="1" noChangeShapeType="1" noTextEdit="1"/>
                  </p:cNvSpPr>
                  <p:nvPr/>
                </p:nvSpPr>
                <p:spPr>
                  <a:xfrm>
                    <a:off x="5905558" y="4408521"/>
                    <a:ext cx="287360" cy="287360"/>
                  </a:xfrm>
                  <a:prstGeom prst="rect">
                    <a:avLst/>
                  </a:prstGeom>
                  <a:blipFill rotWithShape="0">
                    <a:blip r:embed="rId21"/>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2" name="矩形 391"/>
                  <p:cNvSpPr/>
                  <p:nvPr/>
                </p:nvSpPr>
                <p:spPr>
                  <a:xfrm>
                    <a:off x="5905558" y="4848069"/>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71" name="矩形 70"/>
                  <p:cNvSpPr>
                    <a:spLocks noRot="1" noChangeAspect="1" noMove="1" noResize="1" noEditPoints="1" noAdjustHandles="1" noChangeArrowheads="1" noChangeShapeType="1" noTextEdit="1"/>
                  </p:cNvSpPr>
                  <p:nvPr/>
                </p:nvSpPr>
                <p:spPr>
                  <a:xfrm>
                    <a:off x="5905558" y="4848069"/>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3" name="矩形 392"/>
                  <p:cNvSpPr/>
                  <p:nvPr/>
                </p:nvSpPr>
                <p:spPr>
                  <a:xfrm>
                    <a:off x="5910554" y="5345900"/>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72" name="矩形 71"/>
                  <p:cNvSpPr>
                    <a:spLocks noRot="1" noChangeAspect="1" noMove="1" noResize="1" noEditPoints="1" noAdjustHandles="1" noChangeArrowheads="1" noChangeShapeType="1" noTextEdit="1"/>
                  </p:cNvSpPr>
                  <p:nvPr/>
                </p:nvSpPr>
                <p:spPr>
                  <a:xfrm>
                    <a:off x="5910554" y="5345900"/>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394" name="直接连接符 393"/>
              <p:cNvCxnSpPr>
                <a:stCxn id="388" idx="6"/>
                <a:endCxn id="391" idx="1"/>
              </p:cNvCxnSpPr>
              <p:nvPr/>
            </p:nvCxnSpPr>
            <p:spPr>
              <a:xfrm flipV="1">
                <a:off x="4989273" y="4552201"/>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直接连接符 394"/>
              <p:cNvCxnSpPr>
                <a:stCxn id="389" idx="6"/>
                <a:endCxn id="392" idx="1"/>
              </p:cNvCxnSpPr>
              <p:nvPr/>
            </p:nvCxnSpPr>
            <p:spPr>
              <a:xfrm flipV="1">
                <a:off x="4989273" y="4991749"/>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直接连接符 395"/>
              <p:cNvCxnSpPr>
                <a:stCxn id="390" idx="6"/>
                <a:endCxn id="393" idx="1"/>
              </p:cNvCxnSpPr>
              <p:nvPr/>
            </p:nvCxnSpPr>
            <p:spPr>
              <a:xfrm>
                <a:off x="4989273" y="5480435"/>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接连接符 396"/>
              <p:cNvCxnSpPr>
                <a:stCxn id="388" idx="6"/>
                <a:endCxn id="392" idx="1"/>
              </p:cNvCxnSpPr>
              <p:nvPr/>
            </p:nvCxnSpPr>
            <p:spPr>
              <a:xfrm>
                <a:off x="4989273" y="4561346"/>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直接连接符 397"/>
              <p:cNvCxnSpPr>
                <a:stCxn id="388" idx="6"/>
                <a:endCxn id="393" idx="1"/>
              </p:cNvCxnSpPr>
              <p:nvPr/>
            </p:nvCxnSpPr>
            <p:spPr>
              <a:xfrm>
                <a:off x="4989273" y="4561346"/>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直接连接符 398"/>
              <p:cNvCxnSpPr>
                <a:stCxn id="390" idx="6"/>
                <a:endCxn id="392" idx="1"/>
              </p:cNvCxnSpPr>
              <p:nvPr/>
            </p:nvCxnSpPr>
            <p:spPr>
              <a:xfrm flipV="1">
                <a:off x="4989273" y="4991749"/>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0" name="文本框 78"/>
                  <p:cNvSpPr txBox="1"/>
                  <p:nvPr/>
                </p:nvSpPr>
                <p:spPr>
                  <a:xfrm>
                    <a:off x="5391296" y="4361776"/>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11</m:t>
                              </m:r>
                            </m:sub>
                          </m:sSub>
                        </m:oMath>
                      </m:oMathPara>
                    </a14:m>
                    <a:endParaRPr lang="zh-CN" altLang="en-US" sz="1350" dirty="0"/>
                  </a:p>
                </p:txBody>
              </p:sp>
            </mc:Choice>
            <mc:Fallback xmlns="">
              <p:sp>
                <p:nvSpPr>
                  <p:cNvPr id="79" name="文本框 78"/>
                  <p:cNvSpPr txBox="1">
                    <a:spLocks noRot="1" noChangeAspect="1" noMove="1" noResize="1" noEditPoints="1" noAdjustHandles="1" noChangeArrowheads="1" noChangeShapeType="1" noTextEdit="1"/>
                  </p:cNvSpPr>
                  <p:nvPr/>
                </p:nvSpPr>
                <p:spPr>
                  <a:xfrm>
                    <a:off x="5391296" y="4361776"/>
                    <a:ext cx="240934" cy="184666"/>
                  </a:xfrm>
                  <a:prstGeom prst="rect">
                    <a:avLst/>
                  </a:prstGeom>
                  <a:blipFill rotWithShape="0">
                    <a:blip r:embed="rId23"/>
                    <a:stretch>
                      <a:fillRect l="-15000" r="-7500"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1" name="文本框 79"/>
                  <p:cNvSpPr txBox="1"/>
                  <p:nvPr/>
                </p:nvSpPr>
                <p:spPr>
                  <a:xfrm>
                    <a:off x="5416228" y="4641407"/>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12</m:t>
                              </m:r>
                            </m:sub>
                          </m:sSub>
                        </m:oMath>
                      </m:oMathPara>
                    </a14:m>
                    <a:endParaRPr lang="zh-CN" altLang="en-US" sz="1350" dirty="0"/>
                  </a:p>
                </p:txBody>
              </p:sp>
            </mc:Choice>
            <mc:Fallback xmlns="">
              <p:sp>
                <p:nvSpPr>
                  <p:cNvPr id="80" name="文本框 79"/>
                  <p:cNvSpPr txBox="1">
                    <a:spLocks noRot="1" noChangeAspect="1" noMove="1" noResize="1" noEditPoints="1" noAdjustHandles="1" noChangeArrowheads="1" noChangeShapeType="1" noTextEdit="1"/>
                  </p:cNvSpPr>
                  <p:nvPr/>
                </p:nvSpPr>
                <p:spPr>
                  <a:xfrm>
                    <a:off x="5416229" y="4641406"/>
                    <a:ext cx="240934" cy="184666"/>
                  </a:xfrm>
                  <a:prstGeom prst="rect">
                    <a:avLst/>
                  </a:prstGeom>
                  <a:blipFill rotWithShape="0">
                    <a:blip r:embed="rId13"/>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2" name="文本框 49"/>
                  <p:cNvSpPr txBox="1"/>
                  <p:nvPr/>
                </p:nvSpPr>
                <p:spPr>
                  <a:xfrm>
                    <a:off x="5667122" y="514185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13</m:t>
                              </m:r>
                            </m:sub>
                          </m:sSub>
                        </m:oMath>
                      </m:oMathPara>
                    </a14:m>
                    <a:endParaRPr lang="zh-CN" altLang="en-US" sz="1350" dirty="0"/>
                  </a:p>
                </p:txBody>
              </p:sp>
            </mc:Choice>
            <mc:Fallback xmlns="">
              <p:sp>
                <p:nvSpPr>
                  <p:cNvPr id="81" name="文本框 49"/>
                  <p:cNvSpPr txBox="1">
                    <a:spLocks noRot="1" noChangeAspect="1" noMove="1" noResize="1" noEditPoints="1" noAdjustHandles="1" noChangeArrowheads="1" noChangeShapeType="1" noTextEdit="1"/>
                  </p:cNvSpPr>
                  <p:nvPr/>
                </p:nvSpPr>
                <p:spPr>
                  <a:xfrm>
                    <a:off x="5667122" y="5141855"/>
                    <a:ext cx="240934" cy="184666"/>
                  </a:xfrm>
                  <a:prstGeom prst="rect">
                    <a:avLst/>
                  </a:prstGeom>
                  <a:blipFill rotWithShape="0">
                    <a:blip r:embed="rId14"/>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3" name="文本框 49"/>
                  <p:cNvSpPr txBox="1"/>
                  <p:nvPr/>
                </p:nvSpPr>
                <p:spPr>
                  <a:xfrm>
                    <a:off x="5035019" y="4808987"/>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22</m:t>
                              </m:r>
                            </m:sub>
                          </m:sSub>
                        </m:oMath>
                      </m:oMathPara>
                    </a14:m>
                    <a:endParaRPr lang="zh-CN" altLang="en-US" sz="1350" dirty="0"/>
                  </a:p>
                </p:txBody>
              </p:sp>
            </mc:Choice>
            <mc:Fallback xmlns="">
              <p:sp>
                <p:nvSpPr>
                  <p:cNvPr id="82" name="文本框 49"/>
                  <p:cNvSpPr txBox="1">
                    <a:spLocks noRot="1" noChangeAspect="1" noMove="1" noResize="1" noEditPoints="1" noAdjustHandles="1" noChangeArrowheads="1" noChangeShapeType="1" noTextEdit="1"/>
                  </p:cNvSpPr>
                  <p:nvPr/>
                </p:nvSpPr>
                <p:spPr>
                  <a:xfrm>
                    <a:off x="5035019" y="4808987"/>
                    <a:ext cx="240934" cy="184666"/>
                  </a:xfrm>
                  <a:prstGeom prst="rect">
                    <a:avLst/>
                  </a:prstGeom>
                  <a:blipFill rotWithShape="0">
                    <a:blip r:embed="rId24"/>
                    <a:stretch>
                      <a:fillRect l="-175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4" name="文本框 49"/>
                  <p:cNvSpPr txBox="1"/>
                  <p:nvPr/>
                </p:nvSpPr>
                <p:spPr>
                  <a:xfrm>
                    <a:off x="5053988" y="516123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32</m:t>
                              </m:r>
                            </m:sub>
                          </m:sSub>
                        </m:oMath>
                      </m:oMathPara>
                    </a14:m>
                    <a:endParaRPr lang="zh-CN" altLang="en-US" sz="1350" dirty="0"/>
                  </a:p>
                </p:txBody>
              </p:sp>
            </mc:Choice>
            <mc:Fallback xmlns="">
              <p:sp>
                <p:nvSpPr>
                  <p:cNvPr id="83" name="文本框 49"/>
                  <p:cNvSpPr txBox="1">
                    <a:spLocks noRot="1" noChangeAspect="1" noMove="1" noResize="1" noEditPoints="1" noAdjustHandles="1" noChangeArrowheads="1" noChangeShapeType="1" noTextEdit="1"/>
                  </p:cNvSpPr>
                  <p:nvPr/>
                </p:nvSpPr>
                <p:spPr>
                  <a:xfrm>
                    <a:off x="5053989" y="5161234"/>
                    <a:ext cx="240934" cy="184666"/>
                  </a:xfrm>
                  <a:prstGeom prst="rect">
                    <a:avLst/>
                  </a:prstGeom>
                  <a:blipFill rotWithShape="0">
                    <a:blip r:embed="rId16"/>
                    <a:stretch>
                      <a:fillRect l="-150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5" name="文本框 49"/>
                  <p:cNvSpPr txBox="1"/>
                  <p:nvPr/>
                </p:nvSpPr>
                <p:spPr>
                  <a:xfrm>
                    <a:off x="5382260" y="5484881"/>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33</m:t>
                              </m:r>
                            </m:sub>
                          </m:sSub>
                        </m:oMath>
                      </m:oMathPara>
                    </a14:m>
                    <a:endParaRPr lang="zh-CN" altLang="en-US" sz="1350" dirty="0"/>
                  </a:p>
                </p:txBody>
              </p:sp>
            </mc:Choice>
            <mc:Fallback xmlns="">
              <p:sp>
                <p:nvSpPr>
                  <p:cNvPr id="84" name="文本框 49"/>
                  <p:cNvSpPr txBox="1">
                    <a:spLocks noRot="1" noChangeAspect="1" noMove="1" noResize="1" noEditPoints="1" noAdjustHandles="1" noChangeArrowheads="1" noChangeShapeType="1" noTextEdit="1"/>
                  </p:cNvSpPr>
                  <p:nvPr/>
                </p:nvSpPr>
                <p:spPr>
                  <a:xfrm>
                    <a:off x="5382260" y="5484881"/>
                    <a:ext cx="240934" cy="184666"/>
                  </a:xfrm>
                  <a:prstGeom prst="rect">
                    <a:avLst/>
                  </a:prstGeom>
                  <a:blipFill rotWithShape="0">
                    <a:blip r:embed="rId25"/>
                    <a:stretch>
                      <a:fillRect l="-17949" r="-12821" b="-13333"/>
                    </a:stretch>
                  </a:blipFill>
                </p:spPr>
                <p:txBody>
                  <a:bodyPr/>
                  <a:lstStyle/>
                  <a:p>
                    <a:r>
                      <a:rPr lang="zh-CN" altLang="en-US">
                        <a:noFill/>
                      </a:rPr>
                      <a:t> </a:t>
                    </a:r>
                  </a:p>
                </p:txBody>
              </p:sp>
            </mc:Fallback>
          </mc:AlternateContent>
        </p:grpSp>
        <p:sp>
          <p:nvSpPr>
            <p:cNvPr id="386" name="文本框 64"/>
            <p:cNvSpPr txBox="1"/>
            <p:nvPr/>
          </p:nvSpPr>
          <p:spPr>
            <a:xfrm>
              <a:off x="4650635" y="5633260"/>
              <a:ext cx="507868" cy="400109"/>
            </a:xfrm>
            <a:prstGeom prst="rect">
              <a:avLst/>
            </a:prstGeom>
            <a:noFill/>
          </p:spPr>
          <p:txBody>
            <a:bodyPr wrap="square" rtlCol="0">
              <a:spAutoFit/>
            </a:bodyPr>
            <a:lstStyle/>
            <a:p>
              <a:r>
                <a:rPr lang="en-US" altLang="zh-CN" sz="1350" dirty="0">
                  <a:solidFill>
                    <a:srgbClr val="B70031"/>
                  </a:solidFill>
                </a:rPr>
                <a:t>…</a:t>
              </a:r>
            </a:p>
          </p:txBody>
        </p:sp>
        <p:sp>
          <p:nvSpPr>
            <p:cNvPr id="387" name="文本框 65"/>
            <p:cNvSpPr txBox="1"/>
            <p:nvPr/>
          </p:nvSpPr>
          <p:spPr>
            <a:xfrm>
              <a:off x="5870990" y="5638373"/>
              <a:ext cx="507868" cy="400110"/>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grpSp>
      <p:sp>
        <p:nvSpPr>
          <p:cNvPr id="406" name="文本框 5"/>
          <p:cNvSpPr txBox="1"/>
          <p:nvPr/>
        </p:nvSpPr>
        <p:spPr>
          <a:xfrm>
            <a:off x="2528811" y="4106702"/>
            <a:ext cx="1975724" cy="523220"/>
          </a:xfrm>
          <a:prstGeom prst="rect">
            <a:avLst/>
          </a:prstGeom>
          <a:noFill/>
        </p:spPr>
        <p:txBody>
          <a:bodyPr wrap="square" rtlCol="0">
            <a:spAutoFit/>
          </a:bodyPr>
          <a:lstStyle/>
          <a:p>
            <a:pPr algn="ctr"/>
            <a:r>
              <a:rPr lang="en-US" altLang="zh-CN" sz="2800" b="1" dirty="0" err="1">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BiNE</a:t>
            </a:r>
            <a:endParaRPr lang="zh-CN" altLang="en-US" sz="2800" b="1"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07" name="矩形 406"/>
          <p:cNvSpPr/>
          <p:nvPr/>
        </p:nvSpPr>
        <p:spPr>
          <a:xfrm>
            <a:off x="2099051" y="3554348"/>
            <a:ext cx="4436833" cy="1909025"/>
          </a:xfrm>
          <a:prstGeom prst="rect">
            <a:avLst/>
          </a:prstGeom>
          <a:noFill/>
          <a:ln w="50800" cmpd="dbl">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9" name="肘形连接符 28"/>
          <p:cNvCxnSpPr>
            <a:stCxn id="343" idx="3"/>
            <a:endCxn id="345" idx="0"/>
          </p:cNvCxnSpPr>
          <p:nvPr/>
        </p:nvCxnSpPr>
        <p:spPr>
          <a:xfrm>
            <a:off x="4312099" y="3845325"/>
            <a:ext cx="1167544" cy="401963"/>
          </a:xfrm>
          <a:prstGeom prst="bentConnector2">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4" idx="3"/>
            <a:endCxn id="345" idx="2"/>
          </p:cNvCxnSpPr>
          <p:nvPr/>
        </p:nvCxnSpPr>
        <p:spPr>
          <a:xfrm flipV="1">
            <a:off x="4312099" y="4725278"/>
            <a:ext cx="1167544" cy="437654"/>
          </a:xfrm>
          <a:prstGeom prst="bentConnector2">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45" idx="3"/>
            <a:endCxn id="351" idx="1"/>
          </p:cNvCxnSpPr>
          <p:nvPr/>
        </p:nvCxnSpPr>
        <p:spPr>
          <a:xfrm flipV="1">
            <a:off x="6333328" y="3539107"/>
            <a:ext cx="1054389" cy="947179"/>
          </a:xfrm>
          <a:prstGeom prst="bentConnector3">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45" idx="3"/>
            <a:endCxn id="357" idx="1"/>
          </p:cNvCxnSpPr>
          <p:nvPr/>
        </p:nvCxnSpPr>
        <p:spPr>
          <a:xfrm>
            <a:off x="6333328" y="4486286"/>
            <a:ext cx="1062463" cy="972468"/>
          </a:xfrm>
          <a:prstGeom prst="bentConnector3">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16934" y="3820118"/>
                <a:ext cx="17361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pc="-4" dirty="0">
                          <a:solidFill>
                            <a:srgbClr val="0070C0"/>
                          </a:solidFill>
                          <a:latin typeface="Cambria Math" panose="02040503050406030204" pitchFamily="18" charset="0"/>
                          <a:cs typeface="Arial"/>
                        </a:rPr>
                        <m:t>𝐺</m:t>
                      </m:r>
                      <m:r>
                        <a:rPr lang="en-US" altLang="zh-CN" spc="-4" dirty="0">
                          <a:solidFill>
                            <a:srgbClr val="0070C0"/>
                          </a:solidFill>
                          <a:latin typeface="Cambria Math" panose="02040503050406030204" pitchFamily="18" charset="0"/>
                          <a:cs typeface="Arial"/>
                        </a:rPr>
                        <m:t>=(</m:t>
                      </m:r>
                      <m:r>
                        <a:rPr lang="en-US" altLang="zh-CN" spc="-4" dirty="0">
                          <a:solidFill>
                            <a:srgbClr val="0070C0"/>
                          </a:solidFill>
                          <a:latin typeface="Cambria Math" panose="02040503050406030204" pitchFamily="18" charset="0"/>
                          <a:cs typeface="Arial"/>
                        </a:rPr>
                        <m:t>𝑈</m:t>
                      </m:r>
                      <m:r>
                        <a:rPr lang="en-US" altLang="zh-CN" spc="-4" dirty="0">
                          <a:solidFill>
                            <a:srgbClr val="0070C0"/>
                          </a:solidFill>
                          <a:latin typeface="Cambria Math" panose="02040503050406030204" pitchFamily="18" charset="0"/>
                          <a:cs typeface="Arial"/>
                        </a:rPr>
                        <m:t> ,</m:t>
                      </m:r>
                      <m:r>
                        <a:rPr lang="en-US" altLang="zh-CN" spc="-4" dirty="0">
                          <a:solidFill>
                            <a:srgbClr val="0070C0"/>
                          </a:solidFill>
                          <a:latin typeface="Cambria Math" panose="02040503050406030204" pitchFamily="18" charset="0"/>
                          <a:cs typeface="Arial"/>
                        </a:rPr>
                        <m:t>𝑉</m:t>
                      </m:r>
                      <m:r>
                        <a:rPr lang="en-US" altLang="zh-CN" spc="-4" dirty="0">
                          <a:solidFill>
                            <a:srgbClr val="0070C0"/>
                          </a:solidFill>
                          <a:latin typeface="Cambria Math" panose="02040503050406030204" pitchFamily="18" charset="0"/>
                          <a:cs typeface="Arial"/>
                        </a:rPr>
                        <m:t> , </m:t>
                      </m:r>
                      <m:r>
                        <m:rPr>
                          <m:sty m:val="p"/>
                        </m:rPr>
                        <a:rPr lang="en-US" altLang="zh-CN" spc="-4" dirty="0">
                          <a:solidFill>
                            <a:srgbClr val="0070C0"/>
                          </a:solidFill>
                          <a:latin typeface="Cambria Math"/>
                          <a:cs typeface="Arial"/>
                        </a:rPr>
                        <m:t>W</m:t>
                      </m:r>
                      <m:r>
                        <a:rPr lang="en-US" altLang="zh-CN" spc="-4" dirty="0">
                          <a:solidFill>
                            <a:srgbClr val="0070C0"/>
                          </a:solidFill>
                          <a:latin typeface="Cambria Math" panose="02040503050406030204" pitchFamily="18" charset="0"/>
                          <a:cs typeface="Arial"/>
                        </a:rPr>
                        <m:t>) </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6934" y="3820118"/>
                <a:ext cx="1736116" cy="369332"/>
              </a:xfrm>
              <a:prstGeom prst="rect">
                <a:avLst/>
              </a:prstGeom>
              <a:blipFill rotWithShape="1">
                <a:blip r:embed="rId3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7165753" y="2342811"/>
                <a:ext cx="1806970"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pc="-4" dirty="0">
                          <a:solidFill>
                            <a:srgbClr val="0070C0"/>
                          </a:solidFill>
                          <a:latin typeface="Cambria Math" panose="02040503050406030204" pitchFamily="18" charset="0"/>
                          <a:cs typeface="Arial"/>
                        </a:rPr>
                        <m:t>𝑓</m:t>
                      </m:r>
                      <m:r>
                        <a:rPr lang="en-US" altLang="zh-CN" spc="-4" dirty="0">
                          <a:solidFill>
                            <a:srgbClr val="0070C0"/>
                          </a:solidFill>
                          <a:latin typeface="Cambria Math" panose="02040503050406030204" pitchFamily="18" charset="0"/>
                          <a:cs typeface="Arial"/>
                        </a:rPr>
                        <m:t> :</m:t>
                      </m:r>
                      <m:r>
                        <a:rPr lang="en-US" altLang="zh-CN" spc="-4" dirty="0">
                          <a:solidFill>
                            <a:srgbClr val="0070C0"/>
                          </a:solidFill>
                          <a:latin typeface="Cambria Math" panose="02040503050406030204" pitchFamily="18" charset="0"/>
                          <a:cs typeface="Arial"/>
                        </a:rPr>
                        <m:t>𝑈</m:t>
                      </m:r>
                      <m:r>
                        <a:rPr lang="en-US" altLang="zh-CN" spc="-4" dirty="0">
                          <a:solidFill>
                            <a:srgbClr val="0070C0"/>
                          </a:solidFill>
                          <a:latin typeface="Cambria Math" panose="02040503050406030204" pitchFamily="18" charset="0"/>
                          <a:cs typeface="Arial"/>
                        </a:rPr>
                        <m:t>∪</m:t>
                      </m:r>
                      <m:r>
                        <a:rPr lang="en-US" altLang="zh-CN" spc="-4" dirty="0">
                          <a:solidFill>
                            <a:srgbClr val="0070C0"/>
                          </a:solidFill>
                          <a:latin typeface="Cambria Math" panose="02040503050406030204" pitchFamily="18" charset="0"/>
                          <a:cs typeface="Arial"/>
                        </a:rPr>
                        <m:t>𝑉</m:t>
                      </m:r>
                      <m:r>
                        <a:rPr lang="en-US" altLang="zh-CN" spc="-4" dirty="0">
                          <a:solidFill>
                            <a:srgbClr val="0070C0"/>
                          </a:solidFill>
                          <a:latin typeface="Cambria Math" panose="02040503050406030204" pitchFamily="18" charset="0"/>
                          <a:cs typeface="Arial"/>
                        </a:rPr>
                        <m:t> →</m:t>
                      </m:r>
                      <m:sSup>
                        <m:sSupPr>
                          <m:ctrlPr>
                            <a:rPr lang="en-US" altLang="zh-CN" i="1" spc="-4" dirty="0">
                              <a:solidFill>
                                <a:srgbClr val="0070C0"/>
                              </a:solidFill>
                              <a:latin typeface="Cambria Math" panose="02040503050406030204" pitchFamily="18" charset="0"/>
                              <a:cs typeface="Arial"/>
                            </a:rPr>
                          </m:ctrlPr>
                        </m:sSupPr>
                        <m:e>
                          <m:r>
                            <a:rPr lang="en-US" altLang="zh-CN" spc="-4" dirty="0">
                              <a:solidFill>
                                <a:srgbClr val="0070C0"/>
                              </a:solidFill>
                              <a:latin typeface="Cambria Math" panose="02040503050406030204" pitchFamily="18" charset="0"/>
                              <a:cs typeface="Arial"/>
                            </a:rPr>
                            <m:t>ℝ</m:t>
                          </m:r>
                        </m:e>
                        <m:sup>
                          <m:r>
                            <a:rPr lang="en-US" altLang="zh-CN" spc="-4" dirty="0">
                              <a:solidFill>
                                <a:srgbClr val="0070C0"/>
                              </a:solidFill>
                              <a:latin typeface="Cambria Math" panose="02040503050406030204" pitchFamily="18" charset="0"/>
                              <a:cs typeface="Arial"/>
                            </a:rPr>
                            <m:t>𝑑</m:t>
                          </m:r>
                        </m:sup>
                      </m:sSup>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7165753" y="2342811"/>
                <a:ext cx="1806970" cy="374270"/>
              </a:xfrm>
              <a:prstGeom prst="rect">
                <a:avLst/>
              </a:prstGeom>
              <a:blipFill rotWithShape="1">
                <a:blip r:embed="rId36"/>
                <a:stretch>
                  <a:fillRect b="-11290"/>
                </a:stretch>
              </a:blipFill>
            </p:spPr>
            <p:txBody>
              <a:bodyPr/>
              <a:lstStyle/>
              <a:p>
                <a:r>
                  <a:rPr lang="zh-CN" altLang="en-US">
                    <a:noFill/>
                  </a:rPr>
                  <a:t> </a:t>
                </a:r>
              </a:p>
            </p:txBody>
          </p:sp>
        </mc:Fallback>
      </mc:AlternateContent>
      <p:cxnSp>
        <p:nvCxnSpPr>
          <p:cNvPr id="123" name="肘形连接符 122"/>
          <p:cNvCxnSpPr>
            <a:stCxn id="342" idx="5"/>
            <a:endCxn id="343" idx="1"/>
          </p:cNvCxnSpPr>
          <p:nvPr/>
        </p:nvCxnSpPr>
        <p:spPr>
          <a:xfrm flipV="1">
            <a:off x="1258511" y="3845327"/>
            <a:ext cx="1547530" cy="596505"/>
          </a:xfrm>
          <a:prstGeom prst="bentConnector3">
            <a:avLst>
              <a:gd name="adj1" fmla="val 67507"/>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342" idx="5"/>
            <a:endCxn id="344" idx="1"/>
          </p:cNvCxnSpPr>
          <p:nvPr/>
        </p:nvCxnSpPr>
        <p:spPr>
          <a:xfrm>
            <a:off x="1258511" y="4441832"/>
            <a:ext cx="1550100" cy="721100"/>
          </a:xfrm>
          <a:prstGeom prst="bentConnector3">
            <a:avLst>
              <a:gd name="adj1" fmla="val 67478"/>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0" name="内容占位符 2"/>
          <p:cNvSpPr txBox="1">
            <a:spLocks/>
          </p:cNvSpPr>
          <p:nvPr/>
        </p:nvSpPr>
        <p:spPr>
          <a:xfrm>
            <a:off x="16934" y="1185837"/>
            <a:ext cx="9144000" cy="131560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5100" lvl="1" indent="-457200">
              <a:lnSpc>
                <a:spcPts val="2400"/>
              </a:lnSpc>
              <a:buClr>
                <a:srgbClr val="002060"/>
              </a:buClr>
              <a:buSzPct val="100000"/>
              <a:buFont typeface="Wingdings" panose="05000000000000000000" pitchFamily="2" charset="2"/>
              <a:buChar char="p"/>
            </a:pPr>
            <a:r>
              <a:rPr lang="en-US" altLang="zh-CN" sz="2800" dirty="0">
                <a:solidFill>
                  <a:srgbClr val="0070C0"/>
                </a:solidFill>
                <a:latin typeface="Arial" panose="020B0604020202020204" pitchFamily="34" charset="0"/>
                <a:ea typeface="微软雅黑" panose="020B0503020204020204" pitchFamily="34" charset="-122"/>
                <a:cs typeface="Arial" panose="020B0604020202020204" pitchFamily="34" charset="0"/>
              </a:rPr>
              <a:t>Two Characteristics of </a:t>
            </a:r>
            <a:r>
              <a:rPr lang="en-US" altLang="zh-CN" sz="2800" dirty="0" err="1">
                <a:solidFill>
                  <a:srgbClr val="0070C0"/>
                </a:solidFill>
                <a:latin typeface="Arial" panose="020B0604020202020204" pitchFamily="34" charset="0"/>
                <a:ea typeface="微软雅黑" panose="020B0503020204020204" pitchFamily="34" charset="-122"/>
                <a:cs typeface="Arial" panose="020B0604020202020204" pitchFamily="34" charset="0"/>
              </a:rPr>
              <a:t>BiNE</a:t>
            </a:r>
            <a:r>
              <a:rPr lang="en-US" altLang="zh-CN" sz="2800" dirty="0">
                <a:solidFill>
                  <a:srgbClr val="0070C0"/>
                </a:solidFill>
                <a:latin typeface="Arial" panose="020B0604020202020204" pitchFamily="34" charset="0"/>
                <a:ea typeface="微软雅黑" panose="020B0503020204020204" pitchFamily="34" charset="-122"/>
                <a:cs typeface="Arial" panose="020B0604020202020204" pitchFamily="34" charset="0"/>
              </a:rPr>
              <a:t> </a:t>
            </a:r>
          </a:p>
          <a:p>
            <a:pPr marL="1392300" lvl="2" indent="-457200">
              <a:lnSpc>
                <a:spcPts val="2400"/>
              </a:lnSpc>
              <a:buClr>
                <a:srgbClr val="002060"/>
              </a:buClr>
              <a:buSzPct val="100000"/>
              <a:buFont typeface="Wingdings" panose="05000000000000000000" pitchFamily="2" charset="2"/>
              <a:buChar char="Ø"/>
            </a:pPr>
            <a:r>
              <a:rPr lang="en-US" altLang="zh-CN" sz="2200" dirty="0">
                <a:solidFill>
                  <a:srgbClr val="0070C0"/>
                </a:solidFill>
                <a:latin typeface="Arial" panose="020B0604020202020204" pitchFamily="34" charset="0"/>
                <a:cs typeface="Arial" panose="020B0604020202020204" pitchFamily="34" charset="0"/>
              </a:rPr>
              <a:t>Modeling the </a:t>
            </a:r>
            <a:r>
              <a:rPr lang="en-US" altLang="zh-CN" sz="2200" b="1" dirty="0">
                <a:solidFill>
                  <a:srgbClr val="002060"/>
                </a:solidFill>
                <a:latin typeface="Arial" panose="020B0604020202020204" pitchFamily="34" charset="0"/>
                <a:cs typeface="Arial" panose="020B0604020202020204" pitchFamily="34" charset="0"/>
              </a:rPr>
              <a:t>explicit and implicit relations </a:t>
            </a:r>
            <a:r>
              <a:rPr lang="en-US" altLang="zh-CN" sz="2200" dirty="0">
                <a:solidFill>
                  <a:srgbClr val="0070C0"/>
                </a:solidFill>
                <a:latin typeface="Arial" panose="020B0604020202020204" pitchFamily="34" charset="0"/>
                <a:cs typeface="Arial" panose="020B0604020202020204" pitchFamily="34" charset="0"/>
              </a:rPr>
              <a:t>simultaneously</a:t>
            </a:r>
          </a:p>
          <a:p>
            <a:pPr marL="1392300" lvl="2" indent="-457200">
              <a:lnSpc>
                <a:spcPts val="2400"/>
              </a:lnSpc>
              <a:buClr>
                <a:srgbClr val="002060"/>
              </a:buClr>
              <a:buSzPct val="100000"/>
              <a:buFont typeface="Wingdings" panose="05000000000000000000" pitchFamily="2" charset="2"/>
              <a:buChar char="Ø"/>
            </a:pPr>
            <a:r>
              <a:rPr lang="en-US" altLang="zh-CN" sz="2200" b="1" dirty="0">
                <a:solidFill>
                  <a:srgbClr val="002060"/>
                </a:solidFill>
                <a:latin typeface="Arial" panose="020B0604020202020204" pitchFamily="34" charset="0"/>
                <a:cs typeface="Arial" panose="020B0604020202020204" pitchFamily="34" charset="0"/>
              </a:rPr>
              <a:t>A biased and self-adaptive random walk generator</a:t>
            </a:r>
          </a:p>
          <a:p>
            <a:pPr marL="405000" indent="-270000">
              <a:lnSpc>
                <a:spcPct val="100000"/>
              </a:lnSpc>
              <a:buSzPct val="50000"/>
              <a:buFont typeface="Wingdings" panose="05000000000000000000" pitchFamily="2" charset="2"/>
              <a:buChar char="p"/>
            </a:pPr>
            <a:endParaRPr lang="en-US" altLang="zh-CN" sz="1800" dirty="0">
              <a:latin typeface="华文楷体" panose="02010600040101010101" pitchFamily="2" charset="-122"/>
              <a:ea typeface="华文楷体" panose="02010600040101010101" pitchFamily="2" charset="-122"/>
              <a:cs typeface="Segoe UI" panose="020B0502040204020203" pitchFamily="34" charset="0"/>
            </a:endParaRPr>
          </a:p>
        </p:txBody>
      </p:sp>
    </p:spTree>
    <p:extLst>
      <p:ext uri="{BB962C8B-B14F-4D97-AF65-F5344CB8AC3E}">
        <p14:creationId xmlns:p14="http://schemas.microsoft.com/office/powerpoint/2010/main" val="394853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mc:AlternateContent xmlns:mc="http://schemas.openxmlformats.org/markup-compatibility/2006">
        <mc:Choice xmlns:a14="http://schemas.microsoft.com/office/drawing/2010/main" Requires="a14">
          <p:sp>
            <p:nvSpPr>
              <p:cNvPr id="27" name="内容占位符 2"/>
              <p:cNvSpPr txBox="1">
                <a:spLocks/>
              </p:cNvSpPr>
              <p:nvPr/>
            </p:nvSpPr>
            <p:spPr>
              <a:xfrm>
                <a:off x="125710" y="1046589"/>
                <a:ext cx="4446289" cy="2487996"/>
              </a:xfrm>
              <a:prstGeom prst="foldedCorner">
                <a:avLst/>
              </a:prstGeom>
              <a:ln>
                <a:solidFill>
                  <a:srgbClr val="652D90"/>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 Original network space</a:t>
                </a:r>
              </a:p>
              <a:p>
                <a:pPr marL="477900" lvl="1" indent="0">
                  <a:lnSpc>
                    <a:spcPct val="100000"/>
                  </a:lnSpc>
                  <a:buClr>
                    <a:srgbClr val="002060"/>
                  </a:buClr>
                  <a:buSzPct val="50000"/>
                  <a:buNone/>
                </a:pPr>
                <a:r>
                  <a:rPr lang="en-US" altLang="zh-CN" sz="2000" spc="-4" dirty="0">
                    <a:solidFill>
                      <a:srgbClr val="0070C0"/>
                    </a:solidFill>
                    <a:latin typeface="Arial"/>
                    <a:cs typeface="Arial"/>
                  </a:rPr>
                  <a:t>The joint probability between vertices </a:t>
                </a:r>
                <a14:m>
                  <m:oMath xmlns:m="http://schemas.openxmlformats.org/officeDocument/2006/math">
                    <m:sSub>
                      <m:sSubPr>
                        <m:ctrlPr>
                          <a:rPr lang="en-US" altLang="zh-CN" sz="2000" i="1" spc="-4" dirty="0">
                            <a:solidFill>
                              <a:srgbClr val="0070C0"/>
                            </a:solidFill>
                            <a:latin typeface="Cambria Math" panose="02040503050406030204" pitchFamily="18" charset="0"/>
                            <a:cs typeface="Arial"/>
                          </a:rPr>
                        </m:ctrlPr>
                      </m:sSubPr>
                      <m:e>
                        <m:r>
                          <a:rPr lang="en-US" altLang="zh-CN" sz="2000" i="1" spc="-4" dirty="0">
                            <a:solidFill>
                              <a:srgbClr val="0070C0"/>
                            </a:solidFill>
                            <a:latin typeface="Cambria Math" panose="02040503050406030204" pitchFamily="18" charset="0"/>
                            <a:cs typeface="Arial"/>
                          </a:rPr>
                          <m:t>𝑢</m:t>
                        </m:r>
                      </m:e>
                      <m:sub>
                        <m:r>
                          <a:rPr lang="en-US" altLang="zh-CN" sz="2000" i="1" spc="-4" dirty="0">
                            <a:solidFill>
                              <a:srgbClr val="0070C0"/>
                            </a:solidFill>
                            <a:latin typeface="Cambria Math" panose="02040503050406030204" pitchFamily="18" charset="0"/>
                            <a:cs typeface="Arial"/>
                          </a:rPr>
                          <m:t>𝑖</m:t>
                        </m:r>
                      </m:sub>
                    </m:sSub>
                  </m:oMath>
                </a14:m>
                <a:r>
                  <a:rPr lang="en-US" altLang="zh-CN" sz="2000" spc="-4" dirty="0">
                    <a:solidFill>
                      <a:srgbClr val="0070C0"/>
                    </a:solidFill>
                    <a:latin typeface="Arial"/>
                    <a:cs typeface="Arial"/>
                  </a:rPr>
                  <a:t> and </a:t>
                </a:r>
                <a14:m>
                  <m:oMath xmlns:m="http://schemas.openxmlformats.org/officeDocument/2006/math">
                    <m:sSub>
                      <m:sSubPr>
                        <m:ctrlPr>
                          <a:rPr lang="en-US" altLang="zh-CN" sz="2000" i="1" spc="-4" dirty="0">
                            <a:solidFill>
                              <a:srgbClr val="0070C0"/>
                            </a:solidFill>
                            <a:latin typeface="Cambria Math" panose="02040503050406030204" pitchFamily="18" charset="0"/>
                            <a:cs typeface="Arial"/>
                          </a:rPr>
                        </m:ctrlPr>
                      </m:sSubPr>
                      <m:e>
                        <m:r>
                          <a:rPr lang="en-US" altLang="zh-CN" sz="2000" i="1" spc="-4" dirty="0">
                            <a:solidFill>
                              <a:srgbClr val="0070C0"/>
                            </a:solidFill>
                            <a:latin typeface="Cambria Math" panose="02040503050406030204" pitchFamily="18" charset="0"/>
                            <a:cs typeface="Arial"/>
                          </a:rPr>
                          <m:t>𝑣</m:t>
                        </m:r>
                      </m:e>
                      <m:sub>
                        <m:r>
                          <a:rPr lang="en-US" altLang="zh-CN" sz="2000" i="1" spc="-4" dirty="0">
                            <a:solidFill>
                              <a:srgbClr val="0070C0"/>
                            </a:solidFill>
                            <a:latin typeface="Cambria Math" panose="02040503050406030204" pitchFamily="18" charset="0"/>
                            <a:cs typeface="Arial"/>
                          </a:rPr>
                          <m:t>𝑗</m:t>
                        </m:r>
                      </m:sub>
                    </m:sSub>
                  </m:oMath>
                </a14:m>
                <a:r>
                  <a:rPr lang="en-US" altLang="zh-CN" sz="2000" spc="-4" dirty="0">
                    <a:solidFill>
                      <a:srgbClr val="0070C0"/>
                    </a:solidFill>
                    <a:latin typeface="Arial"/>
                    <a:cs typeface="Arial"/>
                  </a:rPr>
                  <a:t> is </a:t>
                </a:r>
                <a:r>
                  <a:rPr lang="en-US" altLang="zh-CN" sz="2000" b="1" spc="-4" dirty="0">
                    <a:solidFill>
                      <a:srgbClr val="002060"/>
                    </a:solidFill>
                    <a:latin typeface="Arial"/>
                    <a:cs typeface="Arial"/>
                  </a:rPr>
                  <a:t>defined</a:t>
                </a:r>
                <a:r>
                  <a:rPr lang="en-US" altLang="zh-CN" sz="2000" spc="-4" dirty="0">
                    <a:solidFill>
                      <a:srgbClr val="002060"/>
                    </a:solidFill>
                    <a:latin typeface="Arial"/>
                    <a:cs typeface="Arial"/>
                  </a:rPr>
                  <a:t> </a:t>
                </a:r>
                <a:r>
                  <a:rPr lang="en-US" altLang="zh-CN" sz="2000" spc="-4" dirty="0">
                    <a:solidFill>
                      <a:srgbClr val="0070C0"/>
                    </a:solidFill>
                    <a:latin typeface="Arial"/>
                    <a:cs typeface="Arial"/>
                  </a:rPr>
                  <a:t>as:</a:t>
                </a:r>
              </a:p>
              <a:p>
                <a:pPr marL="135000" indent="0">
                  <a:lnSpc>
                    <a:spcPct val="100000"/>
                  </a:lnSpc>
                  <a:buSzPct val="50000"/>
                  <a:buNone/>
                </a:pPr>
                <a:endParaRPr lang="en-US" altLang="zh-CN" sz="1800" spc="-4" dirty="0">
                  <a:latin typeface="Arial"/>
                  <a:cs typeface="Arial"/>
                </a:endParaRPr>
              </a:p>
            </p:txBody>
          </p:sp>
        </mc:Choice>
        <mc:Fallback>
          <p:sp>
            <p:nvSpPr>
              <p:cNvPr id="27" name="内容占位符 2"/>
              <p:cNvSpPr txBox="1">
                <a:spLocks noRot="1" noChangeAspect="1" noMove="1" noResize="1" noEditPoints="1" noAdjustHandles="1" noChangeArrowheads="1" noChangeShapeType="1" noTextEdit="1"/>
              </p:cNvSpPr>
              <p:nvPr/>
            </p:nvSpPr>
            <p:spPr>
              <a:xfrm>
                <a:off x="125710" y="1046589"/>
                <a:ext cx="4446289" cy="2487996"/>
              </a:xfrm>
              <a:prstGeom prst="foldedCorner">
                <a:avLst/>
              </a:prstGeom>
              <a:blipFill>
                <a:blip r:embed="rId3"/>
                <a:stretch>
                  <a:fillRect t="-2020"/>
                </a:stretch>
              </a:blipFill>
              <a:ln>
                <a:solidFill>
                  <a:srgbClr val="652D90"/>
                </a:solidFill>
              </a:ln>
            </p:spPr>
            <p:txBody>
              <a:bodyPr/>
              <a:lstStyle/>
              <a:p>
                <a:r>
                  <a:rPr lang="en-US">
                    <a:noFill/>
                  </a:rPr>
                  <a:t> </a:t>
                </a:r>
              </a:p>
            </p:txBody>
          </p:sp>
        </mc:Fallback>
      </mc:AlternateContent>
      <p:sp>
        <p:nvSpPr>
          <p:cNvPr id="1079" name="灯片编号占位符 1078"/>
          <p:cNvSpPr>
            <a:spLocks noGrp="1"/>
          </p:cNvSpPr>
          <p:nvPr>
            <p:ph type="sldNum" sz="quarter" idx="12"/>
          </p:nvPr>
        </p:nvSpPr>
        <p:spPr>
          <a:xfrm>
            <a:off x="-86178" y="6656696"/>
            <a:ext cx="194954" cy="273844"/>
          </a:xfrm>
        </p:spPr>
        <p:txBody>
          <a:bodyPr/>
          <a:lstStyle/>
          <a:p>
            <a:fld id="{B60ABC2E-BD57-4103-AF57-2C84AA9DA4BC}" type="slidenum">
              <a:rPr lang="zh-CN" altLang="en-US" smtClean="0"/>
              <a:t>6</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3"/>
            <a:ext cx="9144000" cy="85747"/>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39"/>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Modeling Explicit Relations (Observed links)</a:t>
            </a:r>
          </a:p>
        </p:txBody>
      </p:sp>
      <mc:AlternateContent xmlns:mc="http://schemas.openxmlformats.org/markup-compatibility/2006">
        <mc:Choice xmlns:a14="http://schemas.microsoft.com/office/drawing/2010/main" Requires="a14">
          <p:sp>
            <p:nvSpPr>
              <p:cNvPr id="33" name="内容占位符 2"/>
              <p:cNvSpPr txBox="1">
                <a:spLocks/>
              </p:cNvSpPr>
              <p:nvPr/>
            </p:nvSpPr>
            <p:spPr>
              <a:xfrm>
                <a:off x="125710" y="4300449"/>
                <a:ext cx="4446290" cy="2143899"/>
              </a:xfrm>
              <a:prstGeom prst="foldedCorner">
                <a:avLst/>
              </a:prstGeom>
              <a:ln>
                <a:solidFill>
                  <a:srgbClr val="652D90"/>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Embedding space</a:t>
                </a:r>
              </a:p>
              <a:p>
                <a:pPr marL="477900" lvl="1" indent="0">
                  <a:lnSpc>
                    <a:spcPct val="100000"/>
                  </a:lnSpc>
                  <a:buSzPct val="50000"/>
                  <a:buNone/>
                </a:pPr>
                <a:r>
                  <a:rPr lang="en-US" altLang="zh-CN" sz="2000" spc="-4" dirty="0">
                    <a:solidFill>
                      <a:srgbClr val="0070C0"/>
                    </a:solidFill>
                    <a:latin typeface="Arial"/>
                    <a:cs typeface="Arial"/>
                  </a:rPr>
                  <a:t>The joint probability between vertices </a:t>
                </a:r>
                <a14:m>
                  <m:oMath xmlns:m="http://schemas.openxmlformats.org/officeDocument/2006/math">
                    <m:sSub>
                      <m:sSubPr>
                        <m:ctrlPr>
                          <a:rPr lang="en-US" altLang="zh-CN" sz="2000" i="1" spc="-4" dirty="0">
                            <a:solidFill>
                              <a:srgbClr val="0070C0"/>
                            </a:solidFill>
                            <a:latin typeface="Cambria Math" panose="02040503050406030204" pitchFamily="18" charset="0"/>
                            <a:cs typeface="Arial"/>
                          </a:rPr>
                        </m:ctrlPr>
                      </m:sSubPr>
                      <m:e>
                        <m:r>
                          <a:rPr lang="en-US" altLang="zh-CN" sz="2000" i="1" spc="-4" dirty="0">
                            <a:solidFill>
                              <a:srgbClr val="0070C0"/>
                            </a:solidFill>
                            <a:latin typeface="Cambria Math" panose="02040503050406030204" pitchFamily="18" charset="0"/>
                            <a:cs typeface="Arial"/>
                          </a:rPr>
                          <m:t>𝑢</m:t>
                        </m:r>
                      </m:e>
                      <m:sub>
                        <m:r>
                          <a:rPr lang="en-US" altLang="zh-CN" sz="2000" i="1" spc="-4" dirty="0">
                            <a:solidFill>
                              <a:srgbClr val="0070C0"/>
                            </a:solidFill>
                            <a:latin typeface="Cambria Math" panose="02040503050406030204" pitchFamily="18" charset="0"/>
                            <a:cs typeface="Arial"/>
                          </a:rPr>
                          <m:t>𝑖</m:t>
                        </m:r>
                      </m:sub>
                    </m:sSub>
                  </m:oMath>
                </a14:m>
                <a:r>
                  <a:rPr lang="en-US" altLang="zh-CN" sz="2000" spc="-4" dirty="0">
                    <a:solidFill>
                      <a:srgbClr val="0070C0"/>
                    </a:solidFill>
                    <a:latin typeface="Arial"/>
                    <a:cs typeface="Arial"/>
                  </a:rPr>
                  <a:t> and </a:t>
                </a:r>
                <a14:m>
                  <m:oMath xmlns:m="http://schemas.openxmlformats.org/officeDocument/2006/math">
                    <m:sSub>
                      <m:sSubPr>
                        <m:ctrlPr>
                          <a:rPr lang="en-US" altLang="zh-CN" sz="2000" i="1" spc="-4" dirty="0">
                            <a:solidFill>
                              <a:srgbClr val="0070C0"/>
                            </a:solidFill>
                            <a:latin typeface="Cambria Math" panose="02040503050406030204" pitchFamily="18" charset="0"/>
                            <a:cs typeface="Arial"/>
                          </a:rPr>
                        </m:ctrlPr>
                      </m:sSubPr>
                      <m:e>
                        <m:r>
                          <a:rPr lang="en-US" altLang="zh-CN" sz="2000" i="1" spc="-4" dirty="0">
                            <a:solidFill>
                              <a:srgbClr val="0070C0"/>
                            </a:solidFill>
                            <a:latin typeface="Cambria Math" panose="02040503050406030204" pitchFamily="18" charset="0"/>
                            <a:cs typeface="Arial"/>
                          </a:rPr>
                          <m:t>𝑣</m:t>
                        </m:r>
                      </m:e>
                      <m:sub>
                        <m:r>
                          <a:rPr lang="en-US" altLang="zh-CN" sz="2000" i="1" spc="-4" dirty="0">
                            <a:solidFill>
                              <a:srgbClr val="0070C0"/>
                            </a:solidFill>
                            <a:latin typeface="Cambria Math" panose="02040503050406030204" pitchFamily="18" charset="0"/>
                            <a:cs typeface="Arial"/>
                          </a:rPr>
                          <m:t>𝑗</m:t>
                        </m:r>
                      </m:sub>
                    </m:sSub>
                  </m:oMath>
                </a14:m>
                <a:r>
                  <a:rPr lang="en-US" altLang="zh-CN" sz="2000" spc="-4" dirty="0">
                    <a:solidFill>
                      <a:srgbClr val="0070C0"/>
                    </a:solidFill>
                    <a:latin typeface="Arial"/>
                    <a:cs typeface="Arial"/>
                  </a:rPr>
                  <a:t> is </a:t>
                </a:r>
                <a:r>
                  <a:rPr lang="en-US" altLang="zh-CN" sz="2000" b="1" spc="-4" dirty="0">
                    <a:solidFill>
                      <a:srgbClr val="002060"/>
                    </a:solidFill>
                    <a:latin typeface="Arial"/>
                    <a:cs typeface="Arial"/>
                  </a:rPr>
                  <a:t>estimated</a:t>
                </a:r>
                <a:r>
                  <a:rPr lang="en-US" altLang="zh-CN" sz="2000" spc="-4" dirty="0">
                    <a:solidFill>
                      <a:srgbClr val="002060"/>
                    </a:solidFill>
                    <a:latin typeface="Arial"/>
                    <a:cs typeface="Arial"/>
                  </a:rPr>
                  <a:t> </a:t>
                </a:r>
                <a:r>
                  <a:rPr lang="en-US" altLang="zh-CN" sz="2000" spc="-4" dirty="0">
                    <a:solidFill>
                      <a:srgbClr val="0070C0"/>
                    </a:solidFill>
                    <a:latin typeface="Arial"/>
                    <a:cs typeface="Arial"/>
                  </a:rPr>
                  <a:t>as:</a:t>
                </a:r>
              </a:p>
              <a:p>
                <a:pPr marL="135000" indent="0">
                  <a:lnSpc>
                    <a:spcPct val="100000"/>
                  </a:lnSpc>
                  <a:buSzPct val="50000"/>
                  <a:buNone/>
                </a:pPr>
                <a:endParaRPr lang="en-US" altLang="zh-CN" sz="1800" spc="-4" dirty="0">
                  <a:latin typeface="Arial"/>
                  <a:cs typeface="Arial"/>
                </a:endParaRPr>
              </a:p>
            </p:txBody>
          </p:sp>
        </mc:Choice>
        <mc:Fallback>
          <p:sp>
            <p:nvSpPr>
              <p:cNvPr id="33" name="内容占位符 2"/>
              <p:cNvSpPr txBox="1">
                <a:spLocks noRot="1" noChangeAspect="1" noMove="1" noResize="1" noEditPoints="1" noAdjustHandles="1" noChangeArrowheads="1" noChangeShapeType="1" noTextEdit="1"/>
              </p:cNvSpPr>
              <p:nvPr/>
            </p:nvSpPr>
            <p:spPr>
              <a:xfrm>
                <a:off x="125710" y="4300449"/>
                <a:ext cx="4446290" cy="2143899"/>
              </a:xfrm>
              <a:prstGeom prst="foldedCorner">
                <a:avLst/>
              </a:prstGeom>
              <a:blipFill>
                <a:blip r:embed="rId4"/>
                <a:stretch>
                  <a:fillRect t="-2941" r="-3125"/>
                </a:stretch>
              </a:blipFill>
              <a:ln>
                <a:solidFill>
                  <a:srgbClr val="652D90"/>
                </a:solidFill>
              </a:ln>
            </p:spPr>
            <p:txBody>
              <a:bodyPr/>
              <a:lstStyle/>
              <a:p>
                <a:r>
                  <a:rPr lang="en-US">
                    <a:noFill/>
                  </a:rPr>
                  <a:t> </a:t>
                </a:r>
              </a:p>
            </p:txBody>
          </p:sp>
        </mc:Fallback>
      </mc:AlternateContent>
      <p:sp>
        <p:nvSpPr>
          <p:cNvPr id="34" name="内容占位符 2"/>
          <p:cNvSpPr txBox="1">
            <a:spLocks/>
          </p:cNvSpPr>
          <p:nvPr/>
        </p:nvSpPr>
        <p:spPr>
          <a:xfrm>
            <a:off x="4814593" y="2488859"/>
            <a:ext cx="4489566" cy="4600563"/>
          </a:xfrm>
          <a:prstGeom prst="foldedCorner">
            <a:avLst/>
          </a:prstGeom>
          <a:ln>
            <a:no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Preserving  the local proximity </a:t>
            </a:r>
          </a:p>
          <a:p>
            <a:pPr marL="477900" lvl="1" indent="0">
              <a:lnSpc>
                <a:spcPct val="100000"/>
              </a:lnSpc>
              <a:buClr>
                <a:srgbClr val="002060"/>
              </a:buClr>
              <a:buSzPct val="50000"/>
              <a:buNone/>
            </a:pPr>
            <a:r>
              <a:rPr lang="en-US" altLang="zh-CN" sz="2000" spc="-4" dirty="0">
                <a:solidFill>
                  <a:srgbClr val="0070C0"/>
                </a:solidFill>
                <a:latin typeface="Arial"/>
                <a:cs typeface="Arial"/>
              </a:rPr>
              <a:t>Minimizing the difference (KL-divergence) between the two distributions:</a:t>
            </a:r>
          </a:p>
          <a:p>
            <a:pPr marL="477900" lvl="1" indent="0">
              <a:lnSpc>
                <a:spcPct val="100000"/>
              </a:lnSpc>
              <a:buClr>
                <a:srgbClr val="002060"/>
              </a:buClr>
              <a:buSzPct val="50000"/>
              <a:buNone/>
            </a:pPr>
            <a:endParaRPr lang="en-US" altLang="zh-CN" sz="1500" spc="-4" dirty="0">
              <a:latin typeface="Arial"/>
              <a:cs typeface="Arial"/>
            </a:endParaRPr>
          </a:p>
          <a:p>
            <a:pPr marL="477900" lvl="1" indent="0">
              <a:lnSpc>
                <a:spcPct val="100000"/>
              </a:lnSpc>
              <a:buClr>
                <a:srgbClr val="002060"/>
              </a:buClr>
              <a:buSzPct val="50000"/>
              <a:buNone/>
            </a:pPr>
            <a:endParaRPr lang="en-US" altLang="zh-CN" sz="1500" spc="-4" dirty="0">
              <a:latin typeface="Arial"/>
              <a:cs typeface="Arial"/>
            </a:endParaRPr>
          </a:p>
          <a:p>
            <a:pPr marL="477900" lvl="1" indent="0">
              <a:lnSpc>
                <a:spcPct val="100000"/>
              </a:lnSpc>
              <a:buClr>
                <a:srgbClr val="002060"/>
              </a:buClr>
              <a:buSzPct val="50000"/>
              <a:buNone/>
            </a:pPr>
            <a:endParaRPr lang="en-US" altLang="zh-CN" sz="1500" spc="-4" dirty="0">
              <a:latin typeface="Arial"/>
              <a:cs typeface="Arial"/>
            </a:endParaRPr>
          </a:p>
          <a:p>
            <a:pPr marL="135000" indent="0">
              <a:lnSpc>
                <a:spcPct val="100000"/>
              </a:lnSpc>
              <a:buClr>
                <a:srgbClr val="002060"/>
              </a:buClr>
              <a:buSzPct val="50000"/>
              <a:buNone/>
            </a:pPr>
            <a:endParaRPr lang="en-US" altLang="zh-CN" sz="1800" spc="-4" dirty="0">
              <a:latin typeface="Arial"/>
              <a:cs typeface="Arial"/>
            </a:endParaRPr>
          </a:p>
          <a:p>
            <a:pPr marL="477900" lvl="1" indent="0">
              <a:lnSpc>
                <a:spcPct val="100000"/>
              </a:lnSpc>
              <a:buSzPct val="50000"/>
              <a:buNone/>
            </a:pPr>
            <a:r>
              <a:rPr lang="en-US" altLang="zh-CN" sz="1500" spc="-4" dirty="0">
                <a:latin typeface="Arial"/>
                <a:cs typeface="Arial"/>
              </a:rPr>
              <a:t>  </a:t>
            </a:r>
          </a:p>
          <a:p>
            <a:pPr marL="135000" indent="0">
              <a:lnSpc>
                <a:spcPct val="100000"/>
              </a:lnSpc>
              <a:buSzPct val="50000"/>
              <a:buNone/>
            </a:pPr>
            <a:endParaRPr lang="en-US" altLang="zh-CN" sz="1800" spc="-4" dirty="0">
              <a:latin typeface="Arial"/>
              <a:cs typeface="Arial"/>
            </a:endParaRPr>
          </a:p>
        </p:txBody>
      </p:sp>
      <p:pic>
        <p:nvPicPr>
          <p:cNvPr id="4" name="图片 3"/>
          <p:cNvPicPr>
            <a:picLocks noChangeAspect="1"/>
          </p:cNvPicPr>
          <p:nvPr/>
        </p:nvPicPr>
        <p:blipFill>
          <a:blip r:embed="rId5"/>
          <a:stretch>
            <a:fillRect/>
          </a:stretch>
        </p:blipFill>
        <p:spPr>
          <a:xfrm>
            <a:off x="4879275" y="4409811"/>
            <a:ext cx="4211216" cy="1076958"/>
          </a:xfrm>
          <a:prstGeom prst="rect">
            <a:avLst/>
          </a:prstGeom>
        </p:spPr>
      </p:pic>
      <p:pic>
        <p:nvPicPr>
          <p:cNvPr id="5" name="图片 4"/>
          <p:cNvPicPr>
            <a:picLocks noChangeAspect="1"/>
          </p:cNvPicPr>
          <p:nvPr/>
        </p:nvPicPr>
        <p:blipFill>
          <a:blip r:embed="rId6"/>
          <a:stretch>
            <a:fillRect/>
          </a:stretch>
        </p:blipFill>
        <p:spPr>
          <a:xfrm>
            <a:off x="766754" y="5479695"/>
            <a:ext cx="3103241" cy="888453"/>
          </a:xfrm>
          <a:prstGeom prst="rect">
            <a:avLst/>
          </a:prstGeom>
        </p:spPr>
      </p:pic>
      <p:pic>
        <p:nvPicPr>
          <p:cNvPr id="7" name="图片 6"/>
          <p:cNvPicPr>
            <a:picLocks noChangeAspect="1"/>
          </p:cNvPicPr>
          <p:nvPr/>
        </p:nvPicPr>
        <p:blipFill>
          <a:blip r:embed="rId7"/>
          <a:stretch>
            <a:fillRect/>
          </a:stretch>
        </p:blipFill>
        <p:spPr>
          <a:xfrm>
            <a:off x="938260" y="2404060"/>
            <a:ext cx="2542583" cy="784914"/>
          </a:xfrm>
          <a:prstGeom prst="rect">
            <a:avLst/>
          </a:prstGeom>
        </p:spPr>
      </p:pic>
      <p:grpSp>
        <p:nvGrpSpPr>
          <p:cNvPr id="48" name="组合 47"/>
          <p:cNvGrpSpPr/>
          <p:nvPr/>
        </p:nvGrpSpPr>
        <p:grpSpPr>
          <a:xfrm>
            <a:off x="1919410" y="3508583"/>
            <a:ext cx="858887" cy="858887"/>
            <a:chOff x="924619" y="2136742"/>
            <a:chExt cx="1145182" cy="1145182"/>
          </a:xfrm>
          <a:solidFill>
            <a:schemeClr val="accent6">
              <a:lumMod val="50000"/>
            </a:schemeClr>
          </a:solidFill>
        </p:grpSpPr>
        <p:sp>
          <p:nvSpPr>
            <p:cNvPr id="49" name="加号 48"/>
            <p:cNvSpPr/>
            <p:nvPr/>
          </p:nvSpPr>
          <p:spPr>
            <a:xfrm>
              <a:off x="924619" y="2136742"/>
              <a:ext cx="1145182" cy="1145182"/>
            </a:xfrm>
            <a:prstGeom prst="mathPlus">
              <a:avLst/>
            </a:pr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sz="1350"/>
            </a:p>
          </p:txBody>
        </p:sp>
        <p:sp>
          <p:nvSpPr>
            <p:cNvPr id="50" name="加号 4"/>
            <p:cNvSpPr/>
            <p:nvPr/>
          </p:nvSpPr>
          <p:spPr>
            <a:xfrm>
              <a:off x="1076413" y="2574660"/>
              <a:ext cx="841594" cy="26934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33413">
                <a:lnSpc>
                  <a:spcPct val="90000"/>
                </a:lnSpc>
                <a:spcBef>
                  <a:spcPct val="0"/>
                </a:spcBef>
                <a:spcAft>
                  <a:spcPct val="35000"/>
                </a:spcAft>
              </a:pPr>
              <a:endParaRPr lang="zh-CN" altLang="en-US" sz="1425"/>
            </a:p>
          </p:txBody>
        </p:sp>
      </p:grpSp>
      <p:grpSp>
        <p:nvGrpSpPr>
          <p:cNvPr id="51" name="组合 50"/>
          <p:cNvGrpSpPr/>
          <p:nvPr/>
        </p:nvGrpSpPr>
        <p:grpSpPr>
          <a:xfrm>
            <a:off x="4288093" y="3662590"/>
            <a:ext cx="470907" cy="550872"/>
            <a:chOff x="2780605" y="2342085"/>
            <a:chExt cx="627876" cy="734496"/>
          </a:xfrm>
          <a:solidFill>
            <a:schemeClr val="accent6">
              <a:lumMod val="50000"/>
            </a:schemeClr>
          </a:solidFill>
        </p:grpSpPr>
        <p:sp>
          <p:nvSpPr>
            <p:cNvPr id="52" name="右箭头 51"/>
            <p:cNvSpPr/>
            <p:nvPr/>
          </p:nvSpPr>
          <p:spPr>
            <a:xfrm>
              <a:off x="2780605" y="2342085"/>
              <a:ext cx="627876" cy="734496"/>
            </a:xfrm>
            <a:prstGeom prst="rightArrow">
              <a:avLst>
                <a:gd name="adj1" fmla="val 60000"/>
                <a:gd name="adj2" fmla="val 50000"/>
              </a:avLst>
            </a:pr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sz="1350"/>
            </a:p>
          </p:txBody>
        </p:sp>
        <p:sp>
          <p:nvSpPr>
            <p:cNvPr id="53" name="右箭头 4"/>
            <p:cNvSpPr/>
            <p:nvPr/>
          </p:nvSpPr>
          <p:spPr>
            <a:xfrm>
              <a:off x="2780605" y="2488984"/>
              <a:ext cx="439513" cy="440698"/>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33463">
                <a:lnSpc>
                  <a:spcPct val="90000"/>
                </a:lnSpc>
                <a:spcBef>
                  <a:spcPct val="0"/>
                </a:spcBef>
                <a:spcAft>
                  <a:spcPct val="35000"/>
                </a:spcAft>
              </a:pPr>
              <a:endParaRPr lang="zh-CN" altLang="en-US" sz="2325"/>
            </a:p>
          </p:txBody>
        </p:sp>
      </p:grpSp>
      <p:sp>
        <p:nvSpPr>
          <p:cNvPr id="20" name="折角形 19"/>
          <p:cNvSpPr/>
          <p:nvPr/>
        </p:nvSpPr>
        <p:spPr>
          <a:xfrm>
            <a:off x="4794129" y="2432415"/>
            <a:ext cx="4342082" cy="3333903"/>
          </a:xfrm>
          <a:prstGeom prst="foldedCorner">
            <a:avLst/>
          </a:prstGeom>
          <a:noFill/>
          <a:ln>
            <a:solidFill>
              <a:srgbClr val="652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27766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1" y="1315094"/>
            <a:ext cx="5599520" cy="554290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ts val="2540"/>
              </a:lnSpc>
              <a:buClr>
                <a:srgbClr val="002060"/>
              </a:buClr>
              <a:buSzPct val="100000"/>
              <a:buFont typeface="Wingdings" panose="05000000000000000000" pitchFamily="2" charset="2"/>
              <a:buChar char="p"/>
            </a:pPr>
            <a:r>
              <a:rPr lang="en-US" altLang="zh-CN" b="1" spc="-4" dirty="0">
                <a:solidFill>
                  <a:srgbClr val="0070C0"/>
                </a:solidFill>
                <a:latin typeface="Arial"/>
                <a:cs typeface="Arial"/>
              </a:rPr>
              <a:t> </a:t>
            </a:r>
            <a:r>
              <a:rPr lang="en-US" altLang="zh-CN" sz="2400" b="1" spc="-4" dirty="0">
                <a:solidFill>
                  <a:srgbClr val="0070C0"/>
                </a:solidFill>
                <a:latin typeface="Arial"/>
                <a:cs typeface="Arial"/>
              </a:rPr>
              <a:t>Constructing Corpus of Vertex Sequences</a:t>
            </a:r>
          </a:p>
          <a:p>
            <a:pPr marL="820800" lvl="1" indent="-342900">
              <a:lnSpc>
                <a:spcPts val="254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Construct </a:t>
            </a:r>
            <a:r>
              <a:rPr lang="en-US" altLang="zh-CN" b="1" dirty="0">
                <a:solidFill>
                  <a:srgbClr val="002060"/>
                </a:solidFill>
                <a:latin typeface="Arial" panose="020B0604020202020204" pitchFamily="34" charset="0"/>
                <a:cs typeface="Arial" panose="020B0604020202020204" pitchFamily="34" charset="0"/>
              </a:rPr>
              <a:t>U-U</a:t>
            </a:r>
            <a:r>
              <a:rPr lang="zh-CN" altLang="en-US" dirty="0">
                <a:solidFill>
                  <a:srgbClr val="0070C0"/>
                </a:solidFill>
                <a:latin typeface="Arial" panose="020B0604020202020204" pitchFamily="34" charset="0"/>
                <a:cs typeface="Arial" panose="020B0604020202020204" pitchFamily="34" charset="0"/>
              </a:rPr>
              <a:t> </a:t>
            </a:r>
            <a:r>
              <a:rPr lang="en-US" altLang="zh-CN" dirty="0">
                <a:solidFill>
                  <a:srgbClr val="0070C0"/>
                </a:solidFill>
                <a:latin typeface="Arial" panose="020B0604020202020204" pitchFamily="34" charset="0"/>
                <a:cs typeface="Arial" panose="020B0604020202020204" pitchFamily="34" charset="0"/>
              </a:rPr>
              <a:t>and</a:t>
            </a:r>
            <a:r>
              <a:rPr lang="zh-CN" altLang="en-US" dirty="0">
                <a:solidFill>
                  <a:srgbClr val="0070C0"/>
                </a:solidFill>
                <a:latin typeface="Arial" panose="020B0604020202020204" pitchFamily="34" charset="0"/>
                <a:cs typeface="Arial" panose="020B0604020202020204" pitchFamily="34" charset="0"/>
              </a:rPr>
              <a:t> </a:t>
            </a:r>
            <a:r>
              <a:rPr lang="en-US" altLang="zh-CN" b="1" spc="-4" dirty="0">
                <a:solidFill>
                  <a:srgbClr val="002060"/>
                </a:solidFill>
                <a:latin typeface="Arial"/>
                <a:cs typeface="Arial"/>
              </a:rPr>
              <a:t>V-V</a:t>
            </a:r>
            <a:r>
              <a:rPr lang="en-US" altLang="zh-CN" dirty="0">
                <a:solidFill>
                  <a:srgbClr val="0070C0"/>
                </a:solidFill>
                <a:latin typeface="Arial" panose="020B0604020202020204" pitchFamily="34" charset="0"/>
                <a:cs typeface="Arial" panose="020B0604020202020204" pitchFamily="34" charset="0"/>
              </a:rPr>
              <a:t> networks</a:t>
            </a:r>
          </a:p>
          <a:p>
            <a:pPr marL="477900" lvl="1" indent="0">
              <a:lnSpc>
                <a:spcPts val="2540"/>
              </a:lnSpc>
              <a:buClr>
                <a:srgbClr val="002060"/>
              </a:buClr>
              <a:buSzPct val="100000"/>
              <a:buNone/>
            </a:pPr>
            <a:endParaRPr lang="en-US" altLang="zh-CN" sz="2800" dirty="0">
              <a:solidFill>
                <a:srgbClr val="0070C0"/>
              </a:solidFill>
              <a:latin typeface="Arial" panose="020B0604020202020204" pitchFamily="34" charset="0"/>
              <a:cs typeface="Arial" panose="020B0604020202020204" pitchFamily="34" charset="0"/>
            </a:endParaRPr>
          </a:p>
          <a:p>
            <a:pPr marL="477900" lvl="1" indent="0">
              <a:lnSpc>
                <a:spcPts val="2540"/>
              </a:lnSpc>
              <a:buClr>
                <a:srgbClr val="002060"/>
              </a:buClr>
              <a:buSzPct val="100000"/>
              <a:buNone/>
            </a:pPr>
            <a:endParaRPr lang="en-US" altLang="zh-CN" sz="2800" dirty="0">
              <a:solidFill>
                <a:srgbClr val="0070C0"/>
              </a:solidFill>
              <a:latin typeface="Arial" panose="020B0604020202020204" pitchFamily="34" charset="0"/>
              <a:cs typeface="Arial" panose="020B0604020202020204" pitchFamily="34" charset="0"/>
            </a:endParaRPr>
          </a:p>
          <a:p>
            <a:pPr marL="820800" lvl="1" indent="-342900">
              <a:lnSpc>
                <a:spcPts val="2540"/>
              </a:lnSpc>
              <a:buClr>
                <a:srgbClr val="002060"/>
              </a:buClr>
              <a:buSzPct val="100000"/>
              <a:buFont typeface="Wingdings" panose="05000000000000000000" pitchFamily="2" charset="2"/>
              <a:buChar char="Ø"/>
            </a:pPr>
            <a:r>
              <a:rPr lang="en-US" altLang="zh-CN" dirty="0">
                <a:solidFill>
                  <a:srgbClr val="0070C0"/>
                </a:solidFill>
                <a:latin typeface="Arial" panose="020B0604020202020204" pitchFamily="34" charset="0"/>
                <a:cs typeface="Arial" panose="020B0604020202020204" pitchFamily="34" charset="0"/>
              </a:rPr>
              <a:t>Run</a:t>
            </a:r>
            <a:r>
              <a:rPr lang="zh-CN" altLang="en-US" b="1" spc="-4" dirty="0">
                <a:solidFill>
                  <a:srgbClr val="002060"/>
                </a:solidFill>
                <a:latin typeface="Arial"/>
                <a:cs typeface="Arial"/>
              </a:rPr>
              <a:t> </a:t>
            </a:r>
            <a:r>
              <a:rPr lang="en-US" altLang="zh-CN" b="1" spc="-4" dirty="0">
                <a:solidFill>
                  <a:srgbClr val="002060"/>
                </a:solidFill>
                <a:latin typeface="Arial"/>
                <a:cs typeface="Arial"/>
              </a:rPr>
              <a:t>Self-adaptive</a:t>
            </a:r>
            <a:r>
              <a:rPr lang="en-US" altLang="zh-CN" dirty="0">
                <a:solidFill>
                  <a:srgbClr val="0070C0"/>
                </a:solidFill>
                <a:latin typeface="Arial" panose="020B0604020202020204" pitchFamily="34" charset="0"/>
                <a:cs typeface="Arial" panose="020B0604020202020204" pitchFamily="34" charset="0"/>
              </a:rPr>
              <a:t> random walker</a:t>
            </a:r>
          </a:p>
          <a:p>
            <a:pPr marL="935100" lvl="1" indent="-457200">
              <a:lnSpc>
                <a:spcPts val="2540"/>
              </a:lnSpc>
              <a:buClr>
                <a:srgbClr val="002060"/>
              </a:buClr>
              <a:buSzPct val="100000"/>
              <a:buAutoNum type="arabicParenR"/>
            </a:pPr>
            <a:r>
              <a:rPr lang="en-US" altLang="zh-CN" sz="2000" dirty="0">
                <a:solidFill>
                  <a:srgbClr val="0070C0"/>
                </a:solidFill>
                <a:latin typeface="Arial" panose="020B0604020202020204" pitchFamily="34" charset="0"/>
                <a:cs typeface="Arial" panose="020B0604020202020204" pitchFamily="34" charset="0"/>
              </a:rPr>
              <a:t>#</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of</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walks</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starting</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from</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a</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vertex</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depends</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on</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its</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centrality</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score.</a:t>
            </a:r>
            <a:r>
              <a:rPr lang="zh-CN" altLang="en-US" sz="2000" dirty="0">
                <a:solidFill>
                  <a:srgbClr val="0070C0"/>
                </a:solidFill>
                <a:latin typeface="Arial" panose="020B0604020202020204" pitchFamily="34" charset="0"/>
                <a:cs typeface="Arial" panose="020B0604020202020204" pitchFamily="34" charset="0"/>
              </a:rPr>
              <a:t> </a:t>
            </a:r>
            <a:endParaRPr lang="en-SG" altLang="zh-CN" sz="2000" dirty="0">
              <a:solidFill>
                <a:srgbClr val="0070C0"/>
              </a:solidFill>
              <a:latin typeface="Arial" panose="020B0604020202020204" pitchFamily="34" charset="0"/>
              <a:cs typeface="Arial" panose="020B0604020202020204" pitchFamily="34" charset="0"/>
            </a:endParaRPr>
          </a:p>
          <a:p>
            <a:pPr marL="935100" lvl="1" indent="-457200">
              <a:lnSpc>
                <a:spcPts val="2540"/>
              </a:lnSpc>
              <a:buClr>
                <a:srgbClr val="002060"/>
              </a:buClr>
              <a:buSzPct val="100000"/>
              <a:buAutoNum type="arabicParenR"/>
            </a:pPr>
            <a:r>
              <a:rPr lang="en-US" altLang="zh-CN" sz="2000" dirty="0">
                <a:solidFill>
                  <a:srgbClr val="0070C0"/>
                </a:solidFill>
                <a:latin typeface="Arial" panose="020B0604020202020204" pitchFamily="34" charset="0"/>
                <a:cs typeface="Arial" panose="020B0604020202020204" pitchFamily="34" charset="0"/>
              </a:rPr>
              <a:t>Length</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of</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a</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vertex</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sequence</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is</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controlled</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by</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a</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stop</a:t>
            </a:r>
            <a:r>
              <a:rPr lang="zh-CN" altLang="en-US" sz="2000" dirty="0">
                <a:solidFill>
                  <a:srgbClr val="0070C0"/>
                </a:solidFill>
                <a:latin typeface="Arial" panose="020B0604020202020204" pitchFamily="34" charset="0"/>
                <a:cs typeface="Arial" panose="020B0604020202020204" pitchFamily="34" charset="0"/>
              </a:rPr>
              <a:t> </a:t>
            </a:r>
            <a:r>
              <a:rPr lang="en-US" altLang="zh-CN" sz="2000" dirty="0">
                <a:solidFill>
                  <a:srgbClr val="0070C0"/>
                </a:solidFill>
                <a:latin typeface="Arial" panose="020B0604020202020204" pitchFamily="34" charset="0"/>
                <a:cs typeface="Arial" panose="020B0604020202020204" pitchFamily="34" charset="0"/>
              </a:rPr>
              <a:t>probability.</a:t>
            </a:r>
            <a:endParaRPr lang="en-US" altLang="zh-CN" b="1" spc="-4" dirty="0">
              <a:solidFill>
                <a:srgbClr val="0070C0"/>
              </a:solidFill>
              <a:latin typeface="Arial"/>
              <a:cs typeface="Arial"/>
            </a:endParaRPr>
          </a:p>
          <a:p>
            <a:pPr marL="405000" indent="-270000">
              <a:lnSpc>
                <a:spcPct val="100000"/>
              </a:lnSpc>
              <a:buClr>
                <a:srgbClr val="002060"/>
              </a:buClr>
              <a:buSzPct val="100000"/>
              <a:buFont typeface="Wingdings" panose="05000000000000000000" pitchFamily="2" charset="2"/>
              <a:buChar char="p"/>
            </a:pPr>
            <a:r>
              <a:rPr lang="en-US" altLang="zh-CN" sz="2400" b="1" spc="-4" dirty="0">
                <a:solidFill>
                  <a:srgbClr val="0070C0"/>
                </a:solidFill>
                <a:latin typeface="Arial"/>
                <a:cs typeface="Arial"/>
              </a:rPr>
              <a:t> Optimizing a point-wise classification loss to capture the high-order correlations</a:t>
            </a:r>
          </a:p>
        </p:txBody>
      </p:sp>
      <p:sp>
        <p:nvSpPr>
          <p:cNvPr id="1079" name="灯片编号占位符 1078"/>
          <p:cNvSpPr>
            <a:spLocks noGrp="1"/>
          </p:cNvSpPr>
          <p:nvPr>
            <p:ph type="sldNum" sz="quarter" idx="12"/>
          </p:nvPr>
        </p:nvSpPr>
        <p:spPr>
          <a:xfrm>
            <a:off x="-110069" y="6651892"/>
            <a:ext cx="349387" cy="273844"/>
          </a:xfrm>
        </p:spPr>
        <p:txBody>
          <a:bodyPr/>
          <a:lstStyle/>
          <a:p>
            <a:fld id="{B60ABC2E-BD57-4103-AF57-2C84AA9DA4BC}" type="slidenum">
              <a:rPr lang="zh-CN" altLang="en-US" smtClean="0"/>
              <a:t>7</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7539"/>
            <a:ext cx="9144000" cy="50292"/>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282002"/>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3000" dirty="0">
                <a:solidFill>
                  <a:srgbClr val="0070C0"/>
                </a:solidFill>
                <a:latin typeface="Arial" panose="020B0604020202020204" pitchFamily="34" charset="0"/>
                <a:ea typeface="微软雅黑" panose="020B0503020204020204" pitchFamily="34" charset="-122"/>
                <a:cs typeface="Arial" panose="020B0604020202020204" pitchFamily="34" charset="0"/>
              </a:rPr>
              <a:t>Modeling Implicit Relations (High-order relations)</a:t>
            </a:r>
          </a:p>
        </p:txBody>
      </p:sp>
      <p:pic>
        <p:nvPicPr>
          <p:cNvPr id="13" name="图片 12"/>
          <p:cNvPicPr>
            <a:picLocks noChangeAspect="1"/>
          </p:cNvPicPr>
          <p:nvPr/>
        </p:nvPicPr>
        <p:blipFill>
          <a:blip r:embed="rId3"/>
          <a:stretch>
            <a:fillRect/>
          </a:stretch>
        </p:blipFill>
        <p:spPr>
          <a:xfrm>
            <a:off x="836377" y="2360912"/>
            <a:ext cx="4531068" cy="764021"/>
          </a:xfrm>
          <a:prstGeom prst="rect">
            <a:avLst/>
          </a:prstGeom>
        </p:spPr>
      </p:pic>
      <p:grpSp>
        <p:nvGrpSpPr>
          <p:cNvPr id="14" name="组合 13"/>
          <p:cNvGrpSpPr/>
          <p:nvPr/>
        </p:nvGrpSpPr>
        <p:grpSpPr>
          <a:xfrm>
            <a:off x="5441434" y="4009811"/>
            <a:ext cx="1800215" cy="1603652"/>
            <a:chOff x="4709156" y="3027455"/>
            <a:chExt cx="1728223" cy="1633681"/>
          </a:xfrm>
        </p:grpSpPr>
        <mc:AlternateContent xmlns:mc="http://schemas.openxmlformats.org/markup-compatibility/2006" xmlns:a14="http://schemas.microsoft.com/office/drawing/2010/main">
          <mc:Choice Requires="a14">
            <p:sp>
              <p:nvSpPr>
                <p:cNvPr id="16" name="椭圆 15"/>
                <p:cNvSpPr/>
                <p:nvPr/>
              </p:nvSpPr>
              <p:spPr>
                <a:xfrm>
                  <a:off x="4742144" y="3031175"/>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89" name="椭圆 88"/>
                <p:cNvSpPr>
                  <a:spLocks noRot="1" noChangeAspect="1" noMove="1" noResize="1" noEditPoints="1" noAdjustHandles="1" noChangeArrowheads="1" noChangeShapeType="1" noTextEdit="1"/>
                </p:cNvSpPr>
                <p:nvPr/>
              </p:nvSpPr>
              <p:spPr>
                <a:xfrm>
                  <a:off x="4742144" y="3031175"/>
                  <a:ext cx="305650" cy="305650"/>
                </a:xfrm>
                <a:prstGeom prst="ellipse">
                  <a:avLst/>
                </a:prstGeom>
                <a:blipFill rotWithShape="0">
                  <a:blip r:embed="rId26"/>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4742144" y="3465386"/>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90" name="椭圆 89"/>
                <p:cNvSpPr>
                  <a:spLocks noRot="1" noChangeAspect="1" noMove="1" noResize="1" noEditPoints="1" noAdjustHandles="1" noChangeArrowheads="1" noChangeShapeType="1" noTextEdit="1"/>
                </p:cNvSpPr>
                <p:nvPr/>
              </p:nvSpPr>
              <p:spPr>
                <a:xfrm>
                  <a:off x="4742144" y="3465386"/>
                  <a:ext cx="305650" cy="305650"/>
                </a:xfrm>
                <a:prstGeom prst="ellipse">
                  <a:avLst/>
                </a:prstGeom>
                <a:blipFill rotWithShape="0">
                  <a:blip r:embed="rId7"/>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4742144" y="3950264"/>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91" name="椭圆 90"/>
                <p:cNvSpPr>
                  <a:spLocks noRot="1" noChangeAspect="1" noMove="1" noResize="1" noEditPoints="1" noAdjustHandles="1" noChangeArrowheads="1" noChangeShapeType="1" noTextEdit="1"/>
                </p:cNvSpPr>
                <p:nvPr/>
              </p:nvSpPr>
              <p:spPr>
                <a:xfrm>
                  <a:off x="4742144" y="3950264"/>
                  <a:ext cx="305650" cy="305650"/>
                </a:xfrm>
                <a:prstGeom prst="ellipse">
                  <a:avLst/>
                </a:prstGeom>
                <a:blipFill rotWithShape="0">
                  <a:blip r:embed="rId27"/>
                  <a:stretch>
                    <a:fillRect l="-2000"/>
                  </a:stretch>
                </a:blipFill>
                <a:ln>
                  <a:noFill/>
                </a:ln>
              </p:spPr>
              <p:txBody>
                <a:bodyPr/>
                <a:lstStyle/>
                <a:p>
                  <a:r>
                    <a:rPr lang="zh-CN" altLang="en-US">
                      <a:noFill/>
                    </a:rPr>
                    <a:t> </a:t>
                  </a:r>
                </a:p>
              </p:txBody>
            </p:sp>
          </mc:Fallback>
        </mc:AlternateContent>
        <p:cxnSp>
          <p:nvCxnSpPr>
            <p:cNvPr id="21" name="直接连接符 20"/>
            <p:cNvCxnSpPr>
              <a:stCxn id="16" idx="6"/>
            </p:cNvCxnSpPr>
            <p:nvPr/>
          </p:nvCxnSpPr>
          <p:spPr>
            <a:xfrm flipV="1">
              <a:off x="5047794" y="3174855"/>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7" idx="6"/>
            </p:cNvCxnSpPr>
            <p:nvPr/>
          </p:nvCxnSpPr>
          <p:spPr>
            <a:xfrm flipV="1">
              <a:off x="5047794" y="3614403"/>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6"/>
            </p:cNvCxnSpPr>
            <p:nvPr/>
          </p:nvCxnSpPr>
          <p:spPr>
            <a:xfrm>
              <a:off x="5047794" y="4103089"/>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6" idx="6"/>
            </p:cNvCxnSpPr>
            <p:nvPr/>
          </p:nvCxnSpPr>
          <p:spPr>
            <a:xfrm>
              <a:off x="5047794" y="3184000"/>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6" idx="6"/>
            </p:cNvCxnSpPr>
            <p:nvPr/>
          </p:nvCxnSpPr>
          <p:spPr>
            <a:xfrm>
              <a:off x="5047794" y="3184000"/>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0" idx="6"/>
            </p:cNvCxnSpPr>
            <p:nvPr/>
          </p:nvCxnSpPr>
          <p:spPr>
            <a:xfrm flipV="1">
              <a:off x="5047794" y="3614403"/>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86"/>
            <p:cNvSpPr txBox="1"/>
            <p:nvPr/>
          </p:nvSpPr>
          <p:spPr>
            <a:xfrm>
              <a:off x="4709156" y="4255914"/>
              <a:ext cx="507868" cy="400109"/>
            </a:xfrm>
            <a:prstGeom prst="rect">
              <a:avLst/>
            </a:prstGeom>
            <a:noFill/>
          </p:spPr>
          <p:txBody>
            <a:bodyPr wrap="square" rtlCol="0">
              <a:spAutoFit/>
            </a:bodyPr>
            <a:lstStyle/>
            <a:p>
              <a:r>
                <a:rPr lang="en-US" altLang="zh-CN" sz="1350" dirty="0">
                  <a:solidFill>
                    <a:srgbClr val="B70031"/>
                  </a:solidFill>
                </a:rPr>
                <a:t>…</a:t>
              </a:r>
              <a:endParaRPr lang="zh-CN" altLang="en-US" sz="1350" dirty="0">
                <a:solidFill>
                  <a:srgbClr val="B70031"/>
                </a:solidFill>
              </a:endParaRPr>
            </a:p>
          </p:txBody>
        </p:sp>
        <p:sp>
          <p:nvSpPr>
            <p:cNvPr id="32" name="文本框 87"/>
            <p:cNvSpPr txBox="1"/>
            <p:nvPr/>
          </p:nvSpPr>
          <p:spPr>
            <a:xfrm>
              <a:off x="5929511" y="4261027"/>
              <a:ext cx="507868" cy="400109"/>
            </a:xfrm>
            <a:prstGeom prst="rect">
              <a:avLst/>
            </a:prstGeom>
            <a:noFill/>
          </p:spPr>
          <p:txBody>
            <a:bodyPr wrap="square" rtlCol="0">
              <a:spAutoFit/>
            </a:bodyPr>
            <a:lstStyle/>
            <a:p>
              <a:r>
                <a:rPr lang="en-US" altLang="zh-CN" sz="1350" dirty="0">
                  <a:solidFill>
                    <a:srgbClr val="B70031"/>
                  </a:solidFill>
                </a:rPr>
                <a:t>…</a:t>
              </a:r>
              <a:endParaRPr lang="zh-CN" altLang="en-US" sz="1350" dirty="0">
                <a:solidFill>
                  <a:srgbClr val="B70031"/>
                </a:solidFill>
              </a:endParaRPr>
            </a:p>
          </p:txBody>
        </p:sp>
        <mc:AlternateContent xmlns:mc="http://schemas.openxmlformats.org/markup-compatibility/2006" xmlns:a14="http://schemas.microsoft.com/office/drawing/2010/main">
          <mc:Choice Requires="a14">
            <p:sp>
              <p:nvSpPr>
                <p:cNvPr id="33" name="椭圆 32"/>
                <p:cNvSpPr/>
                <p:nvPr/>
              </p:nvSpPr>
              <p:spPr>
                <a:xfrm>
                  <a:off x="5964657" y="3027455"/>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29" name="椭圆 128"/>
                <p:cNvSpPr>
                  <a:spLocks noRot="1" noChangeAspect="1" noMove="1" noResize="1" noEditPoints="1" noAdjustHandles="1" noChangeArrowheads="1" noChangeShapeType="1" noTextEdit="1"/>
                </p:cNvSpPr>
                <p:nvPr/>
              </p:nvSpPr>
              <p:spPr>
                <a:xfrm>
                  <a:off x="5964657" y="3027455"/>
                  <a:ext cx="305650" cy="305650"/>
                </a:xfrm>
                <a:prstGeom prst="ellipse">
                  <a:avLst/>
                </a:prstGeom>
                <a:blipFill rotWithShape="0">
                  <a:blip r:embed="rId2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p:cNvSpPr/>
                <p:nvPr/>
              </p:nvSpPr>
              <p:spPr>
                <a:xfrm>
                  <a:off x="5964657" y="3461666"/>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30" name="椭圆 129"/>
                <p:cNvSpPr>
                  <a:spLocks noRot="1" noChangeAspect="1" noMove="1" noResize="1" noEditPoints="1" noAdjustHandles="1" noChangeArrowheads="1" noChangeShapeType="1" noTextEdit="1"/>
                </p:cNvSpPr>
                <p:nvPr/>
              </p:nvSpPr>
              <p:spPr>
                <a:xfrm>
                  <a:off x="5964657" y="3461666"/>
                  <a:ext cx="305650" cy="305650"/>
                </a:xfrm>
                <a:prstGeom prst="ellipse">
                  <a:avLst/>
                </a:prstGeom>
                <a:blipFill rotWithShape="0">
                  <a:blip r:embed="rId29"/>
                  <a:stretch>
                    <a:fillRect l="-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p:cNvSpPr/>
                <p:nvPr/>
              </p:nvSpPr>
              <p:spPr>
                <a:xfrm>
                  <a:off x="5964657" y="3946544"/>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31" name="椭圆 130"/>
                <p:cNvSpPr>
                  <a:spLocks noRot="1" noChangeAspect="1" noMove="1" noResize="1" noEditPoints="1" noAdjustHandles="1" noChangeArrowheads="1" noChangeShapeType="1" noTextEdit="1"/>
                </p:cNvSpPr>
                <p:nvPr/>
              </p:nvSpPr>
              <p:spPr>
                <a:xfrm>
                  <a:off x="5964657" y="3946544"/>
                  <a:ext cx="305650" cy="305650"/>
                </a:xfrm>
                <a:prstGeom prst="ellipse">
                  <a:avLst/>
                </a:prstGeom>
                <a:blipFill rotWithShape="0">
                  <a:blip r:embed="rId30"/>
                  <a:stretch>
                    <a:fillRect l="-2000"/>
                  </a:stretch>
                </a:blipFill>
                <a:ln>
                  <a:noFill/>
                </a:ln>
              </p:spPr>
              <p:txBody>
                <a:bodyPr/>
                <a:lstStyle/>
                <a:p>
                  <a:r>
                    <a:rPr lang="zh-CN" altLang="en-US">
                      <a:noFill/>
                    </a:rPr>
                    <a:t> </a:t>
                  </a:r>
                </a:p>
              </p:txBody>
            </p:sp>
          </mc:Fallback>
        </mc:AlternateContent>
        <p:cxnSp>
          <p:nvCxnSpPr>
            <p:cNvPr id="36" name="直接连接符 35"/>
            <p:cNvCxnSpPr>
              <a:stCxn id="17" idx="6"/>
              <a:endCxn id="33" idx="2"/>
            </p:cNvCxnSpPr>
            <p:nvPr/>
          </p:nvCxnSpPr>
          <p:spPr>
            <a:xfrm flipV="1">
              <a:off x="5047794" y="3180280"/>
              <a:ext cx="916863" cy="437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6"/>
              <a:endCxn id="35" idx="2"/>
            </p:cNvCxnSpPr>
            <p:nvPr/>
          </p:nvCxnSpPr>
          <p:spPr>
            <a:xfrm>
              <a:off x="5047794" y="3618211"/>
              <a:ext cx="916863" cy="481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0" idx="6"/>
              <a:endCxn id="33" idx="2"/>
            </p:cNvCxnSpPr>
            <p:nvPr/>
          </p:nvCxnSpPr>
          <p:spPr>
            <a:xfrm flipV="1">
              <a:off x="5047794" y="3180280"/>
              <a:ext cx="916863" cy="922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349726" y="4004950"/>
            <a:ext cx="1660849" cy="1577461"/>
            <a:chOff x="4709156" y="5053656"/>
            <a:chExt cx="1728223" cy="1629961"/>
          </a:xfrm>
        </p:grpSpPr>
        <p:grpSp>
          <p:nvGrpSpPr>
            <p:cNvPr id="40" name="组合 39"/>
            <p:cNvGrpSpPr/>
            <p:nvPr/>
          </p:nvGrpSpPr>
          <p:grpSpPr>
            <a:xfrm>
              <a:off x="4709156" y="5053656"/>
              <a:ext cx="1728223" cy="1629961"/>
              <a:chOff x="4650635" y="4408521"/>
              <a:chExt cx="1728223" cy="1629961"/>
            </a:xfrm>
          </p:grpSpPr>
          <p:grpSp>
            <p:nvGrpSpPr>
              <p:cNvPr id="47" name="组合 46"/>
              <p:cNvGrpSpPr/>
              <p:nvPr/>
            </p:nvGrpSpPr>
            <p:grpSpPr>
              <a:xfrm>
                <a:off x="4989273" y="4408521"/>
                <a:ext cx="1208641" cy="1224739"/>
                <a:chOff x="4989273" y="4408521"/>
                <a:chExt cx="1208641" cy="1224739"/>
              </a:xfrm>
            </p:grpSpPr>
            <mc:AlternateContent xmlns:mc="http://schemas.openxmlformats.org/markup-compatibility/2006" xmlns:a14="http://schemas.microsoft.com/office/drawing/2010/main">
              <mc:Choice Requires="a14">
                <p:sp>
                  <p:nvSpPr>
                    <p:cNvPr id="50" name="矩形 49"/>
                    <p:cNvSpPr/>
                    <p:nvPr/>
                  </p:nvSpPr>
                  <p:spPr>
                    <a:xfrm>
                      <a:off x="5905558" y="4408521"/>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14" name="矩形 113"/>
                    <p:cNvSpPr>
                      <a:spLocks noRot="1" noChangeAspect="1" noMove="1" noResize="1" noEditPoints="1" noAdjustHandles="1" noChangeArrowheads="1" noChangeShapeType="1" noTextEdit="1"/>
                    </p:cNvSpPr>
                    <p:nvPr/>
                  </p:nvSpPr>
                  <p:spPr>
                    <a:xfrm>
                      <a:off x="5905558" y="4408521"/>
                      <a:ext cx="287360" cy="287360"/>
                    </a:xfrm>
                    <a:prstGeom prst="rect">
                      <a:avLst/>
                    </a:prstGeom>
                    <a:blipFill rotWithShape="0">
                      <a:blip r:embed="rId9"/>
                      <a:stretch>
                        <a:fillRect l="-212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p:cNvSpPr/>
                    <p:nvPr/>
                  </p:nvSpPr>
                  <p:spPr>
                    <a:xfrm>
                      <a:off x="5905558" y="4848069"/>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15" name="矩形 114"/>
                    <p:cNvSpPr>
                      <a:spLocks noRot="1" noChangeAspect="1" noMove="1" noResize="1" noEditPoints="1" noAdjustHandles="1" noChangeArrowheads="1" noChangeShapeType="1" noTextEdit="1"/>
                    </p:cNvSpPr>
                    <p:nvPr/>
                  </p:nvSpPr>
                  <p:spPr>
                    <a:xfrm>
                      <a:off x="5905558" y="4848069"/>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5910554" y="5345900"/>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16" name="矩形 115"/>
                    <p:cNvSpPr>
                      <a:spLocks noRot="1" noChangeAspect="1" noMove="1" noResize="1" noEditPoints="1" noAdjustHandles="1" noChangeArrowheads="1" noChangeShapeType="1" noTextEdit="1"/>
                    </p:cNvSpPr>
                    <p:nvPr/>
                  </p:nvSpPr>
                  <p:spPr>
                    <a:xfrm>
                      <a:off x="5910554" y="5345900"/>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53" name="直接连接符 52"/>
                <p:cNvCxnSpPr>
                  <a:endCxn id="50" idx="1"/>
                </p:cNvCxnSpPr>
                <p:nvPr/>
              </p:nvCxnSpPr>
              <p:spPr>
                <a:xfrm flipV="1">
                  <a:off x="4989273" y="4552201"/>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51" idx="1"/>
                </p:cNvCxnSpPr>
                <p:nvPr/>
              </p:nvCxnSpPr>
              <p:spPr>
                <a:xfrm flipV="1">
                  <a:off x="4989273" y="4991749"/>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2" idx="1"/>
                </p:cNvCxnSpPr>
                <p:nvPr/>
              </p:nvCxnSpPr>
              <p:spPr>
                <a:xfrm>
                  <a:off x="4989273" y="5480435"/>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1" idx="1"/>
                </p:cNvCxnSpPr>
                <p:nvPr/>
              </p:nvCxnSpPr>
              <p:spPr>
                <a:xfrm>
                  <a:off x="4989273" y="4561346"/>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2" idx="1"/>
                </p:cNvCxnSpPr>
                <p:nvPr/>
              </p:nvCxnSpPr>
              <p:spPr>
                <a:xfrm>
                  <a:off x="4989273" y="4561346"/>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51" idx="1"/>
                </p:cNvCxnSpPr>
                <p:nvPr/>
              </p:nvCxnSpPr>
              <p:spPr>
                <a:xfrm flipV="1">
                  <a:off x="4989273" y="4991749"/>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文本框 108"/>
              <p:cNvSpPr txBox="1"/>
              <p:nvPr/>
            </p:nvSpPr>
            <p:spPr>
              <a:xfrm>
                <a:off x="4650635" y="5633260"/>
                <a:ext cx="507868" cy="400109"/>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sp>
            <p:nvSpPr>
              <p:cNvPr id="49" name="文本框 109"/>
              <p:cNvSpPr txBox="1"/>
              <p:nvPr/>
            </p:nvSpPr>
            <p:spPr>
              <a:xfrm>
                <a:off x="5870990" y="5638373"/>
                <a:ext cx="507868" cy="400109"/>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grpSp>
        <mc:AlternateContent xmlns:mc="http://schemas.openxmlformats.org/markup-compatibility/2006" xmlns:a14="http://schemas.microsoft.com/office/drawing/2010/main">
          <mc:Choice Requires="a14">
            <p:sp>
              <p:nvSpPr>
                <p:cNvPr id="41" name="矩形 40"/>
                <p:cNvSpPr/>
                <p:nvPr/>
              </p:nvSpPr>
              <p:spPr>
                <a:xfrm>
                  <a:off x="4760568" y="5053656"/>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141" name="矩形 140"/>
                <p:cNvSpPr>
                  <a:spLocks noRot="1" noChangeAspect="1" noMove="1" noResize="1" noEditPoints="1" noAdjustHandles="1" noChangeArrowheads="1" noChangeShapeType="1" noTextEdit="1"/>
                </p:cNvSpPr>
                <p:nvPr/>
              </p:nvSpPr>
              <p:spPr>
                <a:xfrm>
                  <a:off x="4760568" y="5053656"/>
                  <a:ext cx="287360" cy="287360"/>
                </a:xfrm>
                <a:prstGeom prst="rect">
                  <a:avLst/>
                </a:prstGeom>
                <a:blipFill rotWithShape="0">
                  <a:blip r:embed="rId21"/>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4760568" y="5493204"/>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142" name="矩形 141"/>
                <p:cNvSpPr>
                  <a:spLocks noRot="1" noChangeAspect="1" noMove="1" noResize="1" noEditPoints="1" noAdjustHandles="1" noChangeArrowheads="1" noChangeShapeType="1" noTextEdit="1"/>
                </p:cNvSpPr>
                <p:nvPr/>
              </p:nvSpPr>
              <p:spPr>
                <a:xfrm>
                  <a:off x="4760568" y="5493204"/>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4765564" y="5991035"/>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143" name="矩形 142"/>
                <p:cNvSpPr>
                  <a:spLocks noRot="1" noChangeAspect="1" noMove="1" noResize="1" noEditPoints="1" noAdjustHandles="1" noChangeArrowheads="1" noChangeShapeType="1" noTextEdit="1"/>
                </p:cNvSpPr>
                <p:nvPr/>
              </p:nvSpPr>
              <p:spPr>
                <a:xfrm>
                  <a:off x="4765564" y="5991035"/>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44" name="直接连接符 43"/>
            <p:cNvCxnSpPr>
              <a:stCxn id="42" idx="3"/>
              <a:endCxn id="50" idx="1"/>
            </p:cNvCxnSpPr>
            <p:nvPr/>
          </p:nvCxnSpPr>
          <p:spPr>
            <a:xfrm flipV="1">
              <a:off x="5047928" y="5197336"/>
              <a:ext cx="916151" cy="439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3"/>
              <a:endCxn id="52" idx="1"/>
            </p:cNvCxnSpPr>
            <p:nvPr/>
          </p:nvCxnSpPr>
          <p:spPr>
            <a:xfrm>
              <a:off x="5047928" y="5636884"/>
              <a:ext cx="921147" cy="497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3" idx="3"/>
              <a:endCxn id="50" idx="1"/>
            </p:cNvCxnSpPr>
            <p:nvPr/>
          </p:nvCxnSpPr>
          <p:spPr>
            <a:xfrm flipV="1">
              <a:off x="5052924" y="5197336"/>
              <a:ext cx="911155" cy="937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6258052" y="1464820"/>
            <a:ext cx="1856055" cy="1718524"/>
            <a:chOff x="4650635" y="4361776"/>
            <a:chExt cx="1728223" cy="1676707"/>
          </a:xfrm>
        </p:grpSpPr>
        <p:grpSp>
          <p:nvGrpSpPr>
            <p:cNvPr id="60" name="组合 59"/>
            <p:cNvGrpSpPr/>
            <p:nvPr/>
          </p:nvGrpSpPr>
          <p:grpSpPr>
            <a:xfrm>
              <a:off x="4683623" y="4361776"/>
              <a:ext cx="1514291" cy="1307770"/>
              <a:chOff x="4683623" y="4361776"/>
              <a:chExt cx="1514291" cy="1307770"/>
            </a:xfrm>
          </p:grpSpPr>
          <mc:AlternateContent xmlns:mc="http://schemas.openxmlformats.org/markup-compatibility/2006" xmlns:a14="http://schemas.microsoft.com/office/drawing/2010/main">
            <mc:Choice Requires="a14">
              <p:sp>
                <p:nvSpPr>
                  <p:cNvPr id="63" name="椭圆 62"/>
                  <p:cNvSpPr/>
                  <p:nvPr/>
                </p:nvSpPr>
                <p:spPr>
                  <a:xfrm>
                    <a:off x="4683623" y="4408521"/>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67" name="椭圆 66"/>
                  <p:cNvSpPr>
                    <a:spLocks noRot="1" noChangeAspect="1" noMove="1" noResize="1" noEditPoints="1" noAdjustHandles="1" noChangeArrowheads="1" noChangeShapeType="1" noTextEdit="1"/>
                  </p:cNvSpPr>
                  <p:nvPr/>
                </p:nvSpPr>
                <p:spPr>
                  <a:xfrm>
                    <a:off x="4683623" y="4408521"/>
                    <a:ext cx="305650" cy="305650"/>
                  </a:xfrm>
                  <a:prstGeom prst="ellipse">
                    <a:avLst/>
                  </a:prstGeom>
                  <a:blipFill rotWithShape="0">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椭圆 63"/>
                  <p:cNvSpPr/>
                  <p:nvPr/>
                </p:nvSpPr>
                <p:spPr>
                  <a:xfrm>
                    <a:off x="4683623" y="4842732"/>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68" name="椭圆 67"/>
                  <p:cNvSpPr>
                    <a:spLocks noRot="1" noChangeAspect="1" noMove="1" noResize="1" noEditPoints="1" noAdjustHandles="1" noChangeArrowheads="1" noChangeShapeType="1" noTextEdit="1"/>
                  </p:cNvSpPr>
                  <p:nvPr/>
                </p:nvSpPr>
                <p:spPr>
                  <a:xfrm>
                    <a:off x="4683623" y="4842732"/>
                    <a:ext cx="305650" cy="305650"/>
                  </a:xfrm>
                  <a:prstGeom prst="ellipse">
                    <a:avLst/>
                  </a:prstGeom>
                  <a:blipFill rotWithShape="0">
                    <a:blip r:embed="rId1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椭圆 64"/>
                  <p:cNvSpPr/>
                  <p:nvPr/>
                </p:nvSpPr>
                <p:spPr>
                  <a:xfrm>
                    <a:off x="4683623" y="5327610"/>
                    <a:ext cx="305650" cy="305650"/>
                  </a:xfrm>
                  <a:prstGeom prst="ellipse">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𝑢</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69" name="椭圆 68"/>
                  <p:cNvSpPr>
                    <a:spLocks noRot="1" noChangeAspect="1" noMove="1" noResize="1" noEditPoints="1" noAdjustHandles="1" noChangeArrowheads="1" noChangeShapeType="1" noTextEdit="1"/>
                  </p:cNvSpPr>
                  <p:nvPr/>
                </p:nvSpPr>
                <p:spPr>
                  <a:xfrm>
                    <a:off x="4683623" y="5327610"/>
                    <a:ext cx="305650" cy="305650"/>
                  </a:xfrm>
                  <a:prstGeom prst="ellipse">
                    <a:avLst/>
                  </a:prstGeom>
                  <a:blipFill rotWithShape="0">
                    <a:blip r:embed="rId2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5905558" y="4408521"/>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1</m:t>
                              </m:r>
                            </m:sub>
                          </m:sSub>
                        </m:oMath>
                      </m:oMathPara>
                    </a14:m>
                    <a:endParaRPr lang="zh-CN" altLang="en-US" sz="1350" dirty="0"/>
                  </a:p>
                </p:txBody>
              </p:sp>
            </mc:Choice>
            <mc:Fallback xmlns="">
              <p:sp>
                <p:nvSpPr>
                  <p:cNvPr id="70" name="矩形 69"/>
                  <p:cNvSpPr>
                    <a:spLocks noRot="1" noChangeAspect="1" noMove="1" noResize="1" noEditPoints="1" noAdjustHandles="1" noChangeArrowheads="1" noChangeShapeType="1" noTextEdit="1"/>
                  </p:cNvSpPr>
                  <p:nvPr/>
                </p:nvSpPr>
                <p:spPr>
                  <a:xfrm>
                    <a:off x="5905558" y="4408521"/>
                    <a:ext cx="287360" cy="287360"/>
                  </a:xfrm>
                  <a:prstGeom prst="rect">
                    <a:avLst/>
                  </a:prstGeom>
                  <a:blipFill rotWithShape="0">
                    <a:blip r:embed="rId21"/>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p:cNvSpPr/>
                  <p:nvPr/>
                </p:nvSpPr>
                <p:spPr>
                  <a:xfrm>
                    <a:off x="5905558" y="4848069"/>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2</m:t>
                              </m:r>
                            </m:sub>
                          </m:sSub>
                        </m:oMath>
                      </m:oMathPara>
                    </a14:m>
                    <a:endParaRPr lang="zh-CN" altLang="en-US" sz="1350" dirty="0"/>
                  </a:p>
                </p:txBody>
              </p:sp>
            </mc:Choice>
            <mc:Fallback xmlns="">
              <p:sp>
                <p:nvSpPr>
                  <p:cNvPr id="71" name="矩形 70"/>
                  <p:cNvSpPr>
                    <a:spLocks noRot="1" noChangeAspect="1" noMove="1" noResize="1" noEditPoints="1" noAdjustHandles="1" noChangeArrowheads="1" noChangeShapeType="1" noTextEdit="1"/>
                  </p:cNvSpPr>
                  <p:nvPr/>
                </p:nvSpPr>
                <p:spPr>
                  <a:xfrm>
                    <a:off x="5905558" y="4848069"/>
                    <a:ext cx="287360" cy="287360"/>
                  </a:xfrm>
                  <a:prstGeom prst="rect">
                    <a:avLst/>
                  </a:prstGeom>
                  <a:blipFill rotWithShape="0">
                    <a:blip r:embed="rId10"/>
                    <a:stretch>
                      <a:fillRect l="-4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p:cNvSpPr/>
                  <p:nvPr/>
                </p:nvSpPr>
                <p:spPr>
                  <a:xfrm>
                    <a:off x="5910554" y="5345900"/>
                    <a:ext cx="287360" cy="287360"/>
                  </a:xfrm>
                  <a:prstGeom prst="rect">
                    <a:avLst/>
                  </a:prstGeom>
                  <a:solidFill>
                    <a:srgbClr val="652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050" i="1">
                                  <a:latin typeface="Cambria Math" panose="02040503050406030204" pitchFamily="18" charset="0"/>
                                </a:rPr>
                              </m:ctrlPr>
                            </m:sSubPr>
                            <m:e>
                              <m:r>
                                <a:rPr lang="en-US" altLang="zh-CN" sz="1050" i="1">
                                  <a:latin typeface="Cambria Math" panose="02040503050406030204" pitchFamily="18" charset="0"/>
                                </a:rPr>
                                <m:t>  </m:t>
                              </m:r>
                              <m:r>
                                <a:rPr lang="en-US" altLang="zh-CN" sz="1050" i="1">
                                  <a:latin typeface="Cambria Math" panose="02040503050406030204" pitchFamily="18" charset="0"/>
                                </a:rPr>
                                <m:t>𝑣</m:t>
                              </m:r>
                            </m:e>
                            <m:sub>
                              <m:r>
                                <a:rPr lang="en-US" altLang="zh-CN" sz="1050" i="1">
                                  <a:latin typeface="Cambria Math" panose="02040503050406030204" pitchFamily="18" charset="0"/>
                                </a:rPr>
                                <m:t>3</m:t>
                              </m:r>
                            </m:sub>
                          </m:sSub>
                        </m:oMath>
                      </m:oMathPara>
                    </a14:m>
                    <a:endParaRPr lang="zh-CN" altLang="en-US" sz="1350" dirty="0"/>
                  </a:p>
                </p:txBody>
              </p:sp>
            </mc:Choice>
            <mc:Fallback xmlns="">
              <p:sp>
                <p:nvSpPr>
                  <p:cNvPr id="72" name="矩形 71"/>
                  <p:cNvSpPr>
                    <a:spLocks noRot="1" noChangeAspect="1" noMove="1" noResize="1" noEditPoints="1" noAdjustHandles="1" noChangeArrowheads="1" noChangeShapeType="1" noTextEdit="1"/>
                  </p:cNvSpPr>
                  <p:nvPr/>
                </p:nvSpPr>
                <p:spPr>
                  <a:xfrm>
                    <a:off x="5910554" y="5345900"/>
                    <a:ext cx="287360" cy="287360"/>
                  </a:xfrm>
                  <a:prstGeom prst="rect">
                    <a:avLst/>
                  </a:prstGeom>
                  <a:blipFill rotWithShape="0">
                    <a:blip r:embed="rId22"/>
                    <a:stretch>
                      <a:fillRect l="-4255"/>
                    </a:stretch>
                  </a:blipFill>
                  <a:ln>
                    <a:noFill/>
                  </a:ln>
                </p:spPr>
                <p:txBody>
                  <a:bodyPr/>
                  <a:lstStyle/>
                  <a:p>
                    <a:r>
                      <a:rPr lang="zh-CN" altLang="en-US">
                        <a:noFill/>
                      </a:rPr>
                      <a:t> </a:t>
                    </a:r>
                  </a:p>
                </p:txBody>
              </p:sp>
            </mc:Fallback>
          </mc:AlternateContent>
          <p:cxnSp>
            <p:nvCxnSpPr>
              <p:cNvPr id="69" name="直接连接符 68"/>
              <p:cNvCxnSpPr>
                <a:stCxn id="63" idx="6"/>
                <a:endCxn id="66" idx="1"/>
              </p:cNvCxnSpPr>
              <p:nvPr/>
            </p:nvCxnSpPr>
            <p:spPr>
              <a:xfrm flipV="1">
                <a:off x="4989273" y="4552201"/>
                <a:ext cx="916285"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4" idx="6"/>
                <a:endCxn id="67" idx="1"/>
              </p:cNvCxnSpPr>
              <p:nvPr/>
            </p:nvCxnSpPr>
            <p:spPr>
              <a:xfrm flipV="1">
                <a:off x="4989273" y="4991749"/>
                <a:ext cx="916285" cy="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5" idx="6"/>
                <a:endCxn id="68" idx="1"/>
              </p:cNvCxnSpPr>
              <p:nvPr/>
            </p:nvCxnSpPr>
            <p:spPr>
              <a:xfrm>
                <a:off x="4989273" y="5480435"/>
                <a:ext cx="921281" cy="9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3" idx="6"/>
                <a:endCxn id="67" idx="1"/>
              </p:cNvCxnSpPr>
              <p:nvPr/>
            </p:nvCxnSpPr>
            <p:spPr>
              <a:xfrm>
                <a:off x="4989273" y="4561346"/>
                <a:ext cx="916285" cy="430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3" idx="6"/>
                <a:endCxn id="68" idx="1"/>
              </p:cNvCxnSpPr>
              <p:nvPr/>
            </p:nvCxnSpPr>
            <p:spPr>
              <a:xfrm>
                <a:off x="4989273" y="4561346"/>
                <a:ext cx="921281" cy="928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5" idx="6"/>
                <a:endCxn id="67" idx="1"/>
              </p:cNvCxnSpPr>
              <p:nvPr/>
            </p:nvCxnSpPr>
            <p:spPr>
              <a:xfrm flipV="1">
                <a:off x="4989273" y="4991749"/>
                <a:ext cx="916285" cy="488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本框 78"/>
                  <p:cNvSpPr txBox="1"/>
                  <p:nvPr/>
                </p:nvSpPr>
                <p:spPr>
                  <a:xfrm>
                    <a:off x="5391296" y="4361776"/>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11</m:t>
                              </m:r>
                            </m:sub>
                          </m:sSub>
                        </m:oMath>
                      </m:oMathPara>
                    </a14:m>
                    <a:endParaRPr lang="zh-CN" altLang="en-US" sz="1350" dirty="0"/>
                  </a:p>
                </p:txBody>
              </p:sp>
            </mc:Choice>
            <mc:Fallback xmlns="">
              <p:sp>
                <p:nvSpPr>
                  <p:cNvPr id="79" name="文本框 78"/>
                  <p:cNvSpPr txBox="1">
                    <a:spLocks noRot="1" noChangeAspect="1" noMove="1" noResize="1" noEditPoints="1" noAdjustHandles="1" noChangeArrowheads="1" noChangeShapeType="1" noTextEdit="1"/>
                  </p:cNvSpPr>
                  <p:nvPr/>
                </p:nvSpPr>
                <p:spPr>
                  <a:xfrm>
                    <a:off x="5391296" y="4361776"/>
                    <a:ext cx="240934" cy="184666"/>
                  </a:xfrm>
                  <a:prstGeom prst="rect">
                    <a:avLst/>
                  </a:prstGeom>
                  <a:blipFill rotWithShape="0">
                    <a:blip r:embed="rId23"/>
                    <a:stretch>
                      <a:fillRect l="-15000" r="-7500"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9"/>
                  <p:cNvSpPr txBox="1"/>
                  <p:nvPr/>
                </p:nvSpPr>
                <p:spPr>
                  <a:xfrm>
                    <a:off x="5416228" y="4641407"/>
                    <a:ext cx="240933" cy="184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12</m:t>
                              </m:r>
                            </m:sub>
                          </m:sSub>
                        </m:oMath>
                      </m:oMathPara>
                    </a14:m>
                    <a:endParaRPr lang="zh-CN" altLang="en-US" sz="1350" dirty="0"/>
                  </a:p>
                </p:txBody>
              </p:sp>
            </mc:Choice>
            <mc:Fallback xmlns="">
              <p:sp>
                <p:nvSpPr>
                  <p:cNvPr id="80" name="文本框 79"/>
                  <p:cNvSpPr txBox="1">
                    <a:spLocks noRot="1" noChangeAspect="1" noMove="1" noResize="1" noEditPoints="1" noAdjustHandles="1" noChangeArrowheads="1" noChangeShapeType="1" noTextEdit="1"/>
                  </p:cNvSpPr>
                  <p:nvPr/>
                </p:nvSpPr>
                <p:spPr>
                  <a:xfrm>
                    <a:off x="5416229" y="4641406"/>
                    <a:ext cx="240934" cy="184666"/>
                  </a:xfrm>
                  <a:prstGeom prst="rect">
                    <a:avLst/>
                  </a:prstGeom>
                  <a:blipFill rotWithShape="0">
                    <a:blip r:embed="rId13"/>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49"/>
                  <p:cNvSpPr txBox="1"/>
                  <p:nvPr/>
                </p:nvSpPr>
                <p:spPr>
                  <a:xfrm>
                    <a:off x="5667122" y="514185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13</m:t>
                              </m:r>
                            </m:sub>
                          </m:sSub>
                        </m:oMath>
                      </m:oMathPara>
                    </a14:m>
                    <a:endParaRPr lang="zh-CN" altLang="en-US" sz="1350" dirty="0"/>
                  </a:p>
                </p:txBody>
              </p:sp>
            </mc:Choice>
            <mc:Fallback xmlns="">
              <p:sp>
                <p:nvSpPr>
                  <p:cNvPr id="81" name="文本框 49"/>
                  <p:cNvSpPr txBox="1">
                    <a:spLocks noRot="1" noChangeAspect="1" noMove="1" noResize="1" noEditPoints="1" noAdjustHandles="1" noChangeArrowheads="1" noChangeShapeType="1" noTextEdit="1"/>
                  </p:cNvSpPr>
                  <p:nvPr/>
                </p:nvSpPr>
                <p:spPr>
                  <a:xfrm>
                    <a:off x="5667122" y="5141855"/>
                    <a:ext cx="240934" cy="184666"/>
                  </a:xfrm>
                  <a:prstGeom prst="rect">
                    <a:avLst/>
                  </a:prstGeom>
                  <a:blipFill rotWithShape="0">
                    <a:blip r:embed="rId14"/>
                    <a:stretch>
                      <a:fillRect l="-17949" r="-10256" b="-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49"/>
                  <p:cNvSpPr txBox="1"/>
                  <p:nvPr/>
                </p:nvSpPr>
                <p:spPr>
                  <a:xfrm>
                    <a:off x="5035019" y="4808987"/>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22</m:t>
                              </m:r>
                            </m:sub>
                          </m:sSub>
                        </m:oMath>
                      </m:oMathPara>
                    </a14:m>
                    <a:endParaRPr lang="zh-CN" altLang="en-US" sz="1350" dirty="0"/>
                  </a:p>
                </p:txBody>
              </p:sp>
            </mc:Choice>
            <mc:Fallback xmlns="">
              <p:sp>
                <p:nvSpPr>
                  <p:cNvPr id="82" name="文本框 49"/>
                  <p:cNvSpPr txBox="1">
                    <a:spLocks noRot="1" noChangeAspect="1" noMove="1" noResize="1" noEditPoints="1" noAdjustHandles="1" noChangeArrowheads="1" noChangeShapeType="1" noTextEdit="1"/>
                  </p:cNvSpPr>
                  <p:nvPr/>
                </p:nvSpPr>
                <p:spPr>
                  <a:xfrm>
                    <a:off x="5035019" y="4808987"/>
                    <a:ext cx="240934" cy="184666"/>
                  </a:xfrm>
                  <a:prstGeom prst="rect">
                    <a:avLst/>
                  </a:prstGeom>
                  <a:blipFill rotWithShape="0">
                    <a:blip r:embed="rId24"/>
                    <a:stretch>
                      <a:fillRect l="-175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49"/>
                  <p:cNvSpPr txBox="1"/>
                  <p:nvPr/>
                </p:nvSpPr>
                <p:spPr>
                  <a:xfrm>
                    <a:off x="5053988" y="5161235"/>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32</m:t>
                              </m:r>
                            </m:sub>
                          </m:sSub>
                        </m:oMath>
                      </m:oMathPara>
                    </a14:m>
                    <a:endParaRPr lang="zh-CN" altLang="en-US" sz="1350" dirty="0"/>
                  </a:p>
                </p:txBody>
              </p:sp>
            </mc:Choice>
            <mc:Fallback xmlns="">
              <p:sp>
                <p:nvSpPr>
                  <p:cNvPr id="83" name="文本框 49"/>
                  <p:cNvSpPr txBox="1">
                    <a:spLocks noRot="1" noChangeAspect="1" noMove="1" noResize="1" noEditPoints="1" noAdjustHandles="1" noChangeArrowheads="1" noChangeShapeType="1" noTextEdit="1"/>
                  </p:cNvSpPr>
                  <p:nvPr/>
                </p:nvSpPr>
                <p:spPr>
                  <a:xfrm>
                    <a:off x="5053989" y="5161234"/>
                    <a:ext cx="240934" cy="184666"/>
                  </a:xfrm>
                  <a:prstGeom prst="rect">
                    <a:avLst/>
                  </a:prstGeom>
                  <a:blipFill rotWithShape="0">
                    <a:blip r:embed="rId16"/>
                    <a:stretch>
                      <a:fillRect l="-15000" r="-100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49"/>
                  <p:cNvSpPr txBox="1"/>
                  <p:nvPr/>
                </p:nvSpPr>
                <p:spPr>
                  <a:xfrm>
                    <a:off x="5382260" y="5484881"/>
                    <a:ext cx="240933" cy="184665"/>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𝑤</m:t>
                              </m:r>
                            </m:e>
                            <m:sub>
                              <m:r>
                                <a:rPr lang="en-US" altLang="zh-CN" sz="900" i="1">
                                  <a:latin typeface="Cambria Math" panose="02040503050406030204" pitchFamily="18" charset="0"/>
                                </a:rPr>
                                <m:t>33</m:t>
                              </m:r>
                            </m:sub>
                          </m:sSub>
                        </m:oMath>
                      </m:oMathPara>
                    </a14:m>
                    <a:endParaRPr lang="zh-CN" altLang="en-US" sz="1350" dirty="0"/>
                  </a:p>
                </p:txBody>
              </p:sp>
            </mc:Choice>
            <mc:Fallback xmlns="">
              <p:sp>
                <p:nvSpPr>
                  <p:cNvPr id="84" name="文本框 49"/>
                  <p:cNvSpPr txBox="1">
                    <a:spLocks noRot="1" noChangeAspect="1" noMove="1" noResize="1" noEditPoints="1" noAdjustHandles="1" noChangeArrowheads="1" noChangeShapeType="1" noTextEdit="1"/>
                  </p:cNvSpPr>
                  <p:nvPr/>
                </p:nvSpPr>
                <p:spPr>
                  <a:xfrm>
                    <a:off x="5382260" y="5484881"/>
                    <a:ext cx="240934" cy="184666"/>
                  </a:xfrm>
                  <a:prstGeom prst="rect">
                    <a:avLst/>
                  </a:prstGeom>
                  <a:blipFill rotWithShape="0">
                    <a:blip r:embed="rId25"/>
                    <a:stretch>
                      <a:fillRect l="-17949" r="-12821" b="-13333"/>
                    </a:stretch>
                  </a:blipFill>
                </p:spPr>
                <p:txBody>
                  <a:bodyPr/>
                  <a:lstStyle/>
                  <a:p>
                    <a:r>
                      <a:rPr lang="zh-CN" altLang="en-US">
                        <a:noFill/>
                      </a:rPr>
                      <a:t> </a:t>
                    </a:r>
                  </a:p>
                </p:txBody>
              </p:sp>
            </mc:Fallback>
          </mc:AlternateContent>
        </p:grpSp>
        <p:sp>
          <p:nvSpPr>
            <p:cNvPr id="61" name="文本框 64"/>
            <p:cNvSpPr txBox="1"/>
            <p:nvPr/>
          </p:nvSpPr>
          <p:spPr>
            <a:xfrm>
              <a:off x="4650635" y="5633260"/>
              <a:ext cx="507868" cy="400109"/>
            </a:xfrm>
            <a:prstGeom prst="rect">
              <a:avLst/>
            </a:prstGeom>
            <a:noFill/>
          </p:spPr>
          <p:txBody>
            <a:bodyPr wrap="square" rtlCol="0">
              <a:spAutoFit/>
            </a:bodyPr>
            <a:lstStyle/>
            <a:p>
              <a:r>
                <a:rPr lang="en-US" altLang="zh-CN" sz="1350" dirty="0">
                  <a:solidFill>
                    <a:srgbClr val="B70031"/>
                  </a:solidFill>
                </a:rPr>
                <a:t>…</a:t>
              </a:r>
            </a:p>
          </p:txBody>
        </p:sp>
        <p:sp>
          <p:nvSpPr>
            <p:cNvPr id="62" name="文本框 65"/>
            <p:cNvSpPr txBox="1"/>
            <p:nvPr/>
          </p:nvSpPr>
          <p:spPr>
            <a:xfrm>
              <a:off x="5870990" y="5638373"/>
              <a:ext cx="507868" cy="400110"/>
            </a:xfrm>
            <a:prstGeom prst="rect">
              <a:avLst/>
            </a:prstGeom>
            <a:noFill/>
          </p:spPr>
          <p:txBody>
            <a:bodyPr wrap="square" rtlCol="0">
              <a:spAutoFit/>
            </a:bodyPr>
            <a:lstStyle/>
            <a:p>
              <a:r>
                <a:rPr lang="en-US" altLang="zh-CN" sz="1350" dirty="0">
                  <a:solidFill>
                    <a:srgbClr val="652D90"/>
                  </a:solidFill>
                </a:rPr>
                <a:t>…</a:t>
              </a:r>
              <a:endParaRPr lang="zh-CN" altLang="en-US" sz="1350" dirty="0">
                <a:solidFill>
                  <a:srgbClr val="652D90"/>
                </a:solidFill>
              </a:endParaRPr>
            </a:p>
          </p:txBody>
        </p:sp>
      </p:grpSp>
      <p:cxnSp>
        <p:nvCxnSpPr>
          <p:cNvPr id="81" name="肘形连接符 80"/>
          <p:cNvCxnSpPr/>
          <p:nvPr/>
        </p:nvCxnSpPr>
        <p:spPr>
          <a:xfrm rot="5400000">
            <a:off x="6397785" y="3207105"/>
            <a:ext cx="830433" cy="666091"/>
          </a:xfrm>
          <a:prstGeom prst="bentConnector3">
            <a:avLst>
              <a:gd name="adj1" fmla="val 50000"/>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2" name="肘形连接符 81"/>
          <p:cNvCxnSpPr/>
          <p:nvPr/>
        </p:nvCxnSpPr>
        <p:spPr>
          <a:xfrm rot="16200000" flipH="1">
            <a:off x="7050554" y="3151207"/>
            <a:ext cx="890114" cy="737096"/>
          </a:xfrm>
          <a:prstGeom prst="bentConnector3">
            <a:avLst>
              <a:gd name="adj1" fmla="val 50000"/>
            </a:avLst>
          </a:prstGeom>
          <a:ln w="38100" cmpd="thinThick">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37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 name="矩形 66"/>
              <p:cNvSpPr/>
              <p:nvPr/>
            </p:nvSpPr>
            <p:spPr>
              <a:xfrm>
                <a:off x="176646" y="2405436"/>
                <a:ext cx="5151337" cy="4196020"/>
              </a:xfrm>
              <a:prstGeom prst="rect">
                <a:avLst/>
              </a:prstGeom>
            </p:spPr>
            <p:txBody>
              <a:bodyPr wrap="square">
                <a:spAutoFit/>
              </a:bodyPr>
              <a:lstStyle/>
              <a:p>
                <a:pPr marL="820800" lvl="2" indent="-342900">
                  <a:lnSpc>
                    <a:spcPts val="2400"/>
                  </a:lnSpc>
                  <a:buSzPct val="100000"/>
                  <a:buFont typeface="+mj-lt"/>
                  <a:buAutoNum type="alphaUcPeriod"/>
                </a:pPr>
                <a:r>
                  <a:rPr lang="en-US" altLang="zh-CN" sz="2000" dirty="0">
                    <a:solidFill>
                      <a:srgbClr val="0070C0"/>
                    </a:solidFill>
                    <a:latin typeface="Arial" panose="020B0604020202020204" pitchFamily="34" charset="0"/>
                    <a:cs typeface="Arial" panose="020B0604020202020204" pitchFamily="34" charset="0"/>
                  </a:rPr>
                  <a:t>Taking corpus of users </a:t>
                </a:r>
                <a14:m>
                  <m:oMath xmlns:m="http://schemas.openxmlformats.org/officeDocument/2006/math">
                    <m:sSup>
                      <m:sSupPr>
                        <m:ctrlPr>
                          <a:rPr lang="en-US" altLang="zh-CN" sz="2000" i="1">
                            <a:solidFill>
                              <a:srgbClr val="0070C0"/>
                            </a:solidFill>
                            <a:latin typeface="Cambria Math" panose="02040503050406030204" pitchFamily="18" charset="0"/>
                          </a:rPr>
                        </m:ctrlPr>
                      </m:sSupPr>
                      <m:e>
                        <m:r>
                          <a:rPr lang="en-US" altLang="zh-CN" sz="2000" i="1">
                            <a:solidFill>
                              <a:srgbClr val="0070C0"/>
                            </a:solidFill>
                            <a:latin typeface="Cambria Math" panose="02040503050406030204" pitchFamily="18" charset="0"/>
                          </a:rPr>
                          <m:t>𝐷</m:t>
                        </m:r>
                      </m:e>
                      <m:sup>
                        <m:r>
                          <a:rPr lang="en-US" altLang="zh-CN" sz="2000" i="1">
                            <a:solidFill>
                              <a:srgbClr val="0070C0"/>
                            </a:solidFill>
                            <a:latin typeface="Cambria Math" panose="02040503050406030204" pitchFamily="18" charset="0"/>
                          </a:rPr>
                          <m:t>𝑈</m:t>
                        </m:r>
                      </m:sup>
                    </m:sSup>
                  </m:oMath>
                </a14:m>
                <a:r>
                  <a:rPr lang="en-US" altLang="zh-CN" sz="2000" dirty="0">
                    <a:solidFill>
                      <a:srgbClr val="0070C0"/>
                    </a:solidFill>
                    <a:latin typeface="Arial" panose="020B0604020202020204" pitchFamily="34" charset="0"/>
                    <a:cs typeface="Arial" panose="020B0604020202020204" pitchFamily="34" charset="0"/>
                  </a:rPr>
                  <a:t> as example , given a sequence </a:t>
                </a:r>
                <a14:m>
                  <m:oMath xmlns:m="http://schemas.openxmlformats.org/officeDocument/2006/math">
                    <m:r>
                      <a:rPr lang="en-US" altLang="zh-CN" sz="2000" i="1">
                        <a:solidFill>
                          <a:srgbClr val="0070C0"/>
                        </a:solidFill>
                        <a:latin typeface="Cambria Math" panose="02040503050406030204" pitchFamily="18" charset="0"/>
                      </a:rPr>
                      <m:t>𝑆</m:t>
                    </m:r>
                  </m:oMath>
                </a14:m>
                <a:r>
                  <a:rPr lang="en-US" altLang="zh-CN" sz="2000" dirty="0">
                    <a:solidFill>
                      <a:srgbClr val="0070C0"/>
                    </a:solidFill>
                    <a:latin typeface="Arial" panose="020B0604020202020204" pitchFamily="34" charset="0"/>
                    <a:cs typeface="Arial" panose="020B0604020202020204" pitchFamily="34" charset="0"/>
                  </a:rPr>
                  <a:t>, </a:t>
                </a:r>
                <a14:m>
                  <m:oMath xmlns:m="http://schemas.openxmlformats.org/officeDocument/2006/math">
                    <m:r>
                      <a:rPr lang="en-US" altLang="zh-CN" sz="2000" i="1">
                        <a:solidFill>
                          <a:srgbClr val="0070C0"/>
                        </a:solidFill>
                        <a:latin typeface="Cambria Math" panose="02040503050406030204" pitchFamily="18" charset="0"/>
                      </a:rPr>
                      <m:t>𝑤𝑠</m:t>
                    </m:r>
                  </m:oMath>
                </a14:m>
                <a:r>
                  <a:rPr lang="en-US" altLang="zh-CN" sz="2000" i="1" dirty="0">
                    <a:solidFill>
                      <a:srgbClr val="0070C0"/>
                    </a:solidFill>
                    <a:latin typeface="Arial" panose="020B0604020202020204" pitchFamily="34" charset="0"/>
                    <a:cs typeface="Arial" panose="020B0604020202020204" pitchFamily="34" charset="0"/>
                  </a:rPr>
                  <a:t>(=2) and a vertex </a:t>
                </a:r>
                <a14:m>
                  <m:oMath xmlns:m="http://schemas.openxmlformats.org/officeDocument/2006/math">
                    <m:sSub>
                      <m:sSubPr>
                        <m:ctrlPr>
                          <a:rPr lang="en-US" altLang="zh-CN" sz="2000" i="1">
                            <a:solidFill>
                              <a:srgbClr val="0070C0"/>
                            </a:solidFill>
                            <a:latin typeface="Cambria Math" panose="02040503050406030204" pitchFamily="18" charset="0"/>
                          </a:rPr>
                        </m:ctrlPr>
                      </m:sSubPr>
                      <m:e>
                        <m:r>
                          <a:rPr lang="en-US" altLang="zh-CN" sz="2000" i="1">
                            <a:solidFill>
                              <a:srgbClr val="0070C0"/>
                            </a:solidFill>
                            <a:latin typeface="Cambria Math" panose="02040503050406030204" pitchFamily="18" charset="0"/>
                          </a:rPr>
                          <m:t>𝑢</m:t>
                        </m:r>
                      </m:e>
                      <m:sub>
                        <m:r>
                          <a:rPr lang="en-US" altLang="zh-CN" sz="2000" i="1">
                            <a:solidFill>
                              <a:srgbClr val="0070C0"/>
                            </a:solidFill>
                            <a:latin typeface="Cambria Math" panose="02040503050406030204" pitchFamily="18" charset="0"/>
                          </a:rPr>
                          <m:t>𝑖</m:t>
                        </m:r>
                      </m:sub>
                    </m:sSub>
                  </m:oMath>
                </a14:m>
                <a:r>
                  <a:rPr lang="en-US" altLang="zh-CN" sz="2000" i="1" dirty="0">
                    <a:solidFill>
                      <a:srgbClr val="0070C0"/>
                    </a:solidFill>
                    <a:latin typeface="Arial" panose="020B0604020202020204" pitchFamily="34" charset="0"/>
                    <a:cs typeface="Arial" panose="020B0604020202020204" pitchFamily="34" charset="0"/>
                  </a:rPr>
                  <a:t>:</a:t>
                </a:r>
              </a:p>
              <a:p>
                <a:pPr marL="820800" lvl="2" indent="-342900">
                  <a:lnSpc>
                    <a:spcPts val="2400"/>
                  </a:lnSpc>
                  <a:buSzPct val="100000"/>
                  <a:buFont typeface="+mj-lt"/>
                  <a:buAutoNum type="alphaUcPeriod"/>
                </a:pPr>
                <a:endParaRPr lang="en-US" altLang="zh-CN" sz="2000" dirty="0">
                  <a:latin typeface="Arial" panose="020B0604020202020204" pitchFamily="34" charset="0"/>
                  <a:cs typeface="Arial" panose="020B0604020202020204" pitchFamily="34" charset="0"/>
                </a:endParaRPr>
              </a:p>
              <a:p>
                <a:pPr marL="820800" lvl="2" indent="-342900">
                  <a:lnSpc>
                    <a:spcPts val="2400"/>
                  </a:lnSpc>
                  <a:buSzPct val="100000"/>
                  <a:buFont typeface="+mj-lt"/>
                  <a:buAutoNum type="alphaUcPeriod"/>
                </a:pPr>
                <a:endParaRPr lang="en-US" altLang="zh-CN" sz="2000" dirty="0">
                  <a:solidFill>
                    <a:srgbClr val="0070C0"/>
                  </a:solidFill>
                  <a:latin typeface="Arial" panose="020B0604020202020204" pitchFamily="34" charset="0"/>
                  <a:cs typeface="Arial" panose="020B0604020202020204" pitchFamily="34" charset="0"/>
                </a:endParaRPr>
              </a:p>
              <a:p>
                <a:pPr marL="820800" lvl="2" indent="-342900">
                  <a:lnSpc>
                    <a:spcPts val="2400"/>
                  </a:lnSpc>
                  <a:buSzPct val="100000"/>
                  <a:buFont typeface="+mj-lt"/>
                  <a:buAutoNum type="alphaUcPeriod"/>
                </a:pPr>
                <a:endParaRPr lang="en-US" altLang="zh-CN" sz="2000" dirty="0">
                  <a:solidFill>
                    <a:srgbClr val="0070C0"/>
                  </a:solidFill>
                  <a:latin typeface="Arial" panose="020B0604020202020204" pitchFamily="34" charset="0"/>
                  <a:cs typeface="Arial" panose="020B0604020202020204" pitchFamily="34" charset="0"/>
                </a:endParaRPr>
              </a:p>
              <a:p>
                <a:pPr marL="820800" lvl="2" indent="-342900">
                  <a:lnSpc>
                    <a:spcPts val="2400"/>
                  </a:lnSpc>
                  <a:buSzPct val="100000"/>
                  <a:buFont typeface="+mj-lt"/>
                  <a:buAutoNum type="alphaUcPeriod"/>
                </a:pPr>
                <a:endParaRPr lang="en-US" altLang="zh-CN" sz="2000" dirty="0">
                  <a:solidFill>
                    <a:srgbClr val="0070C0"/>
                  </a:solidFill>
                  <a:latin typeface="Arial" panose="020B0604020202020204" pitchFamily="34" charset="0"/>
                  <a:cs typeface="Arial" panose="020B0604020202020204" pitchFamily="34" charset="0"/>
                </a:endParaRPr>
              </a:p>
              <a:p>
                <a:pPr marL="820800" lvl="2" indent="-342900">
                  <a:lnSpc>
                    <a:spcPts val="1875"/>
                  </a:lnSpc>
                  <a:buSzPct val="100000"/>
                  <a:buFont typeface="+mj-lt"/>
                  <a:buAutoNum type="alphaUcPeriod"/>
                </a:pPr>
                <a:endParaRPr lang="en-US" altLang="zh-CN" dirty="0">
                  <a:solidFill>
                    <a:srgbClr val="0070C0"/>
                  </a:solidFill>
                  <a:latin typeface="Arial" panose="020B0604020202020204" pitchFamily="34" charset="0"/>
                  <a:cs typeface="Arial" panose="020B0604020202020204" pitchFamily="34" charset="0"/>
                </a:endParaRPr>
              </a:p>
              <a:p>
                <a:pPr marL="820800" lvl="2" indent="-342900">
                  <a:lnSpc>
                    <a:spcPts val="1875"/>
                  </a:lnSpc>
                  <a:buSzPct val="100000"/>
                  <a:buFont typeface="+mj-lt"/>
                  <a:buAutoNum type="alphaUcPeriod"/>
                </a:pPr>
                <a:r>
                  <a:rPr lang="en-US" altLang="zh-CN" dirty="0">
                    <a:solidFill>
                      <a:srgbClr val="0070C0"/>
                    </a:solidFill>
                    <a:latin typeface="Arial" panose="020B0604020202020204" pitchFamily="34" charset="0"/>
                    <a:cs typeface="Arial" panose="020B0604020202020204" pitchFamily="34" charset="0"/>
                  </a:rPr>
                  <a:t> </a:t>
                </a:r>
              </a:p>
              <a:p>
                <a:pPr marL="820800" lvl="2" indent="-342900">
                  <a:lnSpc>
                    <a:spcPts val="1875"/>
                  </a:lnSpc>
                  <a:buSzPct val="100000"/>
                  <a:buFont typeface="+mj-lt"/>
                  <a:buAutoNum type="alphaUcPeriod"/>
                </a:pPr>
                <a:endParaRPr lang="en-US" altLang="zh-CN" dirty="0">
                  <a:solidFill>
                    <a:srgbClr val="0070C0"/>
                  </a:solidFill>
                  <a:latin typeface="Arial" panose="020B0604020202020204" pitchFamily="34" charset="0"/>
                  <a:cs typeface="Arial" panose="020B0604020202020204" pitchFamily="34" charset="0"/>
                </a:endParaRPr>
              </a:p>
              <a:p>
                <a:pPr marL="820800" lvl="2" indent="-342900">
                  <a:lnSpc>
                    <a:spcPts val="1875"/>
                  </a:lnSpc>
                  <a:buSzPct val="100000"/>
                  <a:buFont typeface="+mj-lt"/>
                  <a:buAutoNum type="alphaUcPeriod"/>
                </a:pPr>
                <a:endParaRPr lang="en-US" altLang="zh-CN" dirty="0">
                  <a:solidFill>
                    <a:srgbClr val="0070C0"/>
                  </a:solidFill>
                  <a:latin typeface="Arial" panose="020B0604020202020204" pitchFamily="34" charset="0"/>
                  <a:cs typeface="Arial" panose="020B0604020202020204" pitchFamily="34" charset="0"/>
                </a:endParaRPr>
              </a:p>
              <a:p>
                <a:pPr marL="820800" lvl="2" indent="-342900">
                  <a:lnSpc>
                    <a:spcPts val="1875"/>
                  </a:lnSpc>
                  <a:buSzPct val="100000"/>
                  <a:buFont typeface="+mj-lt"/>
                  <a:buAutoNum type="alphaUcPeriod"/>
                </a:pPr>
                <a:r>
                  <a:rPr lang="en-US" altLang="zh-CN" dirty="0">
                    <a:solidFill>
                      <a:srgbClr val="0070C0"/>
                    </a:solidFill>
                    <a:latin typeface="Arial" panose="020B0604020202020204" pitchFamily="34" charset="0"/>
                    <a:cs typeface="Arial" panose="020B0604020202020204" pitchFamily="34" charset="0"/>
                  </a:rPr>
                  <a:t> </a:t>
                </a:r>
              </a:p>
              <a:p>
                <a:pPr marL="477900" lvl="2">
                  <a:lnSpc>
                    <a:spcPts val="1875"/>
                  </a:lnSpc>
                  <a:buSzPct val="100000"/>
                </a:pPr>
                <a:br>
                  <a:rPr lang="en-US" altLang="zh-CN" dirty="0">
                    <a:latin typeface="Arial" panose="020B0604020202020204" pitchFamily="34" charset="0"/>
                    <a:cs typeface="Arial" panose="020B0604020202020204" pitchFamily="34" charset="0"/>
                  </a:rPr>
                </a:br>
                <a:endParaRPr lang="en-US" altLang="zh-CN" dirty="0">
                  <a:latin typeface="Arial" panose="020B0604020202020204" pitchFamily="34" charset="0"/>
                  <a:cs typeface="Arial" panose="020B0604020202020204" pitchFamily="34" charset="0"/>
                </a:endParaRPr>
              </a:p>
              <a:p>
                <a:pPr marL="820800" lvl="2" indent="-342900">
                  <a:lnSpc>
                    <a:spcPts val="1875"/>
                  </a:lnSpc>
                  <a:buSzPct val="100000"/>
                  <a:buFont typeface="+mj-lt"/>
                  <a:buAutoNum type="alphaUcPeriod"/>
                </a:pPr>
                <a:endParaRPr lang="en-US" altLang="zh-CN" dirty="0">
                  <a:latin typeface="Arial" panose="020B0604020202020204" pitchFamily="34" charset="0"/>
                  <a:cs typeface="Arial" panose="020B0604020202020204" pitchFamily="34" charset="0"/>
                </a:endParaRPr>
              </a:p>
            </p:txBody>
          </p:sp>
        </mc:Choice>
        <mc:Fallback xmlns="">
          <p:sp>
            <p:nvSpPr>
              <p:cNvPr id="67" name="矩形 66"/>
              <p:cNvSpPr>
                <a:spLocks noRot="1" noChangeAspect="1" noMove="1" noResize="1" noEditPoints="1" noAdjustHandles="1" noChangeArrowheads="1" noChangeShapeType="1" noTextEdit="1"/>
              </p:cNvSpPr>
              <p:nvPr/>
            </p:nvSpPr>
            <p:spPr>
              <a:xfrm>
                <a:off x="176646" y="2405436"/>
                <a:ext cx="5151337" cy="4196020"/>
              </a:xfrm>
              <a:prstGeom prst="rect">
                <a:avLst/>
              </a:prstGeom>
              <a:blipFill rotWithShape="1">
                <a:blip r:embed="rId3"/>
                <a:stretch>
                  <a:fillRect t="-581"/>
                </a:stretch>
              </a:blipFill>
            </p:spPr>
            <p:txBody>
              <a:bodyPr/>
              <a:lstStyle/>
              <a:p>
                <a:r>
                  <a:rPr lang="zh-CN" altLang="en-US">
                    <a:noFill/>
                  </a:rPr>
                  <a:t> </a:t>
                </a:r>
              </a:p>
            </p:txBody>
          </p:sp>
        </mc:Fallback>
      </mc:AlternateContent>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40094" y="1078146"/>
            <a:ext cx="9144000" cy="91521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35075" lvl="1" indent="-257175">
              <a:lnSpc>
                <a:spcPct val="100000"/>
              </a:lnSpc>
              <a:buClr>
                <a:srgbClr val="002060"/>
              </a:buClr>
              <a:buSzPct val="100000"/>
              <a:buFont typeface="Wingdings" panose="05000000000000000000" pitchFamily="2" charset="2"/>
              <a:buChar char="p"/>
            </a:pPr>
            <a:r>
              <a:rPr lang="en-US" altLang="zh-CN" spc="-4" dirty="0">
                <a:solidFill>
                  <a:srgbClr val="0070C0"/>
                </a:solidFill>
                <a:latin typeface="Arial"/>
                <a:cs typeface="Arial"/>
              </a:rPr>
              <a:t> </a:t>
            </a:r>
            <a:r>
              <a:rPr lang="en-US" altLang="zh-CN" b="1" spc="-4" dirty="0">
                <a:solidFill>
                  <a:srgbClr val="0070C0"/>
                </a:solidFill>
                <a:latin typeface="Arial"/>
                <a:cs typeface="Arial"/>
              </a:rPr>
              <a:t>Assumption:</a:t>
            </a:r>
            <a:r>
              <a:rPr lang="en-US" altLang="zh-CN" spc="-4" dirty="0">
                <a:solidFill>
                  <a:srgbClr val="0070C0"/>
                </a:solidFill>
                <a:latin typeface="Arial"/>
                <a:cs typeface="Arial"/>
              </a:rPr>
              <a:t> vertices </a:t>
            </a:r>
            <a:r>
              <a:rPr lang="en-US" altLang="zh-CN" b="1" spc="-4" dirty="0">
                <a:solidFill>
                  <a:srgbClr val="002060"/>
                </a:solidFill>
                <a:latin typeface="Arial"/>
                <a:cs typeface="Arial"/>
              </a:rPr>
              <a:t>frequently co-occurred</a:t>
            </a:r>
            <a:r>
              <a:rPr lang="en-US" altLang="zh-CN" b="1" spc="-4" dirty="0">
                <a:solidFill>
                  <a:srgbClr val="0070C0"/>
                </a:solidFill>
                <a:latin typeface="Arial"/>
                <a:cs typeface="Arial"/>
              </a:rPr>
              <a:t> </a:t>
            </a:r>
            <a:r>
              <a:rPr lang="en-US" altLang="zh-CN" spc="-4" dirty="0">
                <a:solidFill>
                  <a:srgbClr val="0070C0"/>
                </a:solidFill>
                <a:latin typeface="Arial"/>
                <a:cs typeface="Arial"/>
              </a:rPr>
              <a:t>in the same context of a sequence should be assigned to </a:t>
            </a:r>
            <a:r>
              <a:rPr lang="en-US" altLang="zh-CN" b="1" spc="-4" dirty="0">
                <a:solidFill>
                  <a:srgbClr val="002060"/>
                </a:solidFill>
                <a:latin typeface="Arial"/>
                <a:cs typeface="Arial"/>
              </a:rPr>
              <a:t>similar </a:t>
            </a:r>
            <a:r>
              <a:rPr lang="en-US" altLang="zh-CN" b="1" spc="-4" dirty="0" err="1">
                <a:solidFill>
                  <a:srgbClr val="002060"/>
                </a:solidFill>
                <a:latin typeface="Arial"/>
                <a:cs typeface="Arial"/>
              </a:rPr>
              <a:t>embeddings</a:t>
            </a:r>
            <a:r>
              <a:rPr lang="en-US" altLang="zh-CN" spc="-4" dirty="0">
                <a:solidFill>
                  <a:srgbClr val="002060"/>
                </a:solidFill>
                <a:latin typeface="Arial"/>
                <a:cs typeface="Arial"/>
              </a:rPr>
              <a:t>.</a:t>
            </a:r>
          </a:p>
        </p:txBody>
      </p:sp>
      <p:sp>
        <p:nvSpPr>
          <p:cNvPr id="1079" name="灯片编号占位符 1078"/>
          <p:cNvSpPr>
            <a:spLocks noGrp="1"/>
          </p:cNvSpPr>
          <p:nvPr>
            <p:ph type="sldNum" sz="quarter" idx="12"/>
          </p:nvPr>
        </p:nvSpPr>
        <p:spPr>
          <a:xfrm>
            <a:off x="-136620" y="6657131"/>
            <a:ext cx="369888" cy="273844"/>
          </a:xfrm>
        </p:spPr>
        <p:txBody>
          <a:bodyPr/>
          <a:lstStyle/>
          <a:p>
            <a:fld id="{B60ABC2E-BD57-4103-AF57-2C84AA9DA4BC}" type="slidenum">
              <a:rPr lang="zh-CN" altLang="en-US" smtClean="0"/>
              <a:t>8</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40"/>
            <a:ext cx="9144000" cy="65382"/>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5"/>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lgn="l">
              <a:spcBef>
                <a:spcPts val="0"/>
              </a:spcBef>
            </a:pPr>
            <a:r>
              <a:rPr lang="en-US" altLang="zh-CN" sz="3000" dirty="0">
                <a:solidFill>
                  <a:srgbClr val="0070C0"/>
                </a:solidFill>
                <a:latin typeface="Arial" panose="020B0604020202020204" pitchFamily="34" charset="0"/>
                <a:ea typeface="微软雅黑" panose="020B0503020204020204" pitchFamily="34" charset="-122"/>
                <a:cs typeface="Arial" panose="020B0604020202020204" pitchFamily="34" charset="0"/>
              </a:rPr>
              <a:t>Capturing the High-order Relations</a:t>
            </a:r>
            <a:endParaRPr lang="en-US" altLang="zh-CN" sz="3600" dirty="0">
              <a:solidFill>
                <a:srgbClr val="0070C0"/>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6" name="组合 5"/>
          <p:cNvGrpSpPr/>
          <p:nvPr/>
        </p:nvGrpSpPr>
        <p:grpSpPr>
          <a:xfrm rot="16200000">
            <a:off x="2814958" y="2437841"/>
            <a:ext cx="218326" cy="2548888"/>
            <a:chOff x="695758" y="2568956"/>
            <a:chExt cx="291101" cy="3398517"/>
          </a:xfrm>
        </p:grpSpPr>
        <p:sp>
          <p:nvSpPr>
            <p:cNvPr id="28" name="object 31"/>
            <p:cNvSpPr/>
            <p:nvPr/>
          </p:nvSpPr>
          <p:spPr>
            <a:xfrm>
              <a:off x="695758" y="2568956"/>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20"/>
                  </a:lnTo>
                  <a:lnTo>
                    <a:pt x="93829" y="267321"/>
                  </a:lnTo>
                  <a:lnTo>
                    <a:pt x="56180" y="247838"/>
                  </a:lnTo>
                  <a:lnTo>
                    <a:pt x="26481" y="218139"/>
                  </a:lnTo>
                  <a:lnTo>
                    <a:pt x="6998" y="180490"/>
                  </a:lnTo>
                  <a:lnTo>
                    <a:pt x="0" y="137160"/>
                  </a:lnTo>
                  <a:close/>
                </a:path>
              </a:pathLst>
            </a:custGeom>
            <a:ln w="15240">
              <a:solidFill>
                <a:srgbClr val="000000"/>
              </a:solidFill>
            </a:ln>
          </p:spPr>
          <p:txBody>
            <a:bodyPr wrap="square" lIns="0" tIns="0" rIns="0" bIns="0" rtlCol="0"/>
            <a:lstStyle/>
            <a:p>
              <a:endParaRPr sz="1350"/>
            </a:p>
          </p:txBody>
        </p:sp>
        <p:sp>
          <p:nvSpPr>
            <p:cNvPr id="29" name="object 32"/>
            <p:cNvSpPr/>
            <p:nvPr/>
          </p:nvSpPr>
          <p:spPr>
            <a:xfrm>
              <a:off x="695758" y="3004819"/>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15239">
              <a:solidFill>
                <a:srgbClr val="000000"/>
              </a:solidFill>
            </a:ln>
          </p:spPr>
          <p:txBody>
            <a:bodyPr wrap="square" lIns="0" tIns="0" rIns="0" bIns="0" rtlCol="0"/>
            <a:lstStyle/>
            <a:p>
              <a:endParaRPr sz="1350"/>
            </a:p>
          </p:txBody>
        </p:sp>
        <p:sp>
          <p:nvSpPr>
            <p:cNvPr id="31" name="object 34"/>
            <p:cNvSpPr/>
            <p:nvPr/>
          </p:nvSpPr>
          <p:spPr>
            <a:xfrm>
              <a:off x="695758" y="3449828"/>
              <a:ext cx="274320" cy="274320"/>
            </a:xfrm>
            <a:custGeom>
              <a:avLst/>
              <a:gdLst/>
              <a:ahLst/>
              <a:cxnLst/>
              <a:rect l="l" t="t" r="r" b="b"/>
              <a:pathLst>
                <a:path w="274320" h="274320">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15239">
              <a:solidFill>
                <a:srgbClr val="000000"/>
              </a:solidFill>
            </a:ln>
          </p:spPr>
          <p:txBody>
            <a:bodyPr wrap="square" lIns="0" tIns="0" rIns="0" bIns="0" rtlCol="0"/>
            <a:lstStyle/>
            <a:p>
              <a:endParaRPr sz="1350"/>
            </a:p>
          </p:txBody>
        </p:sp>
        <p:sp>
          <p:nvSpPr>
            <p:cNvPr id="34" name="object 37"/>
            <p:cNvSpPr/>
            <p:nvPr/>
          </p:nvSpPr>
          <p:spPr>
            <a:xfrm>
              <a:off x="695758" y="3903979"/>
              <a:ext cx="274320" cy="274320"/>
            </a:xfrm>
            <a:custGeom>
              <a:avLst/>
              <a:gdLst/>
              <a:ahLst/>
              <a:cxnLst/>
              <a:rect l="l" t="t" r="r" b="b"/>
              <a:pathLst>
                <a:path w="274320" h="274320">
                  <a:moveTo>
                    <a:pt x="0" y="137159"/>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59"/>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59"/>
                  </a:lnTo>
                  <a:close/>
                </a:path>
              </a:pathLst>
            </a:custGeom>
            <a:ln w="15239">
              <a:solidFill>
                <a:srgbClr val="000000"/>
              </a:solidFill>
            </a:ln>
          </p:spPr>
          <p:txBody>
            <a:bodyPr wrap="square" lIns="0" tIns="0" rIns="0" bIns="0" rtlCol="0"/>
            <a:lstStyle/>
            <a:p>
              <a:endParaRPr sz="1350"/>
            </a:p>
          </p:txBody>
        </p:sp>
        <p:sp>
          <p:nvSpPr>
            <p:cNvPr id="35" name="object 38"/>
            <p:cNvSpPr/>
            <p:nvPr/>
          </p:nvSpPr>
          <p:spPr>
            <a:xfrm>
              <a:off x="794817" y="2843275"/>
              <a:ext cx="76200" cy="161544"/>
            </a:xfrm>
            <a:prstGeom prst="rect">
              <a:avLst/>
            </a:prstGeom>
            <a:blipFill>
              <a:blip r:embed="rId4" cstate="print"/>
              <a:stretch>
                <a:fillRect/>
              </a:stretch>
            </a:blipFill>
          </p:spPr>
          <p:txBody>
            <a:bodyPr wrap="square" lIns="0" tIns="0" rIns="0" bIns="0" rtlCol="0"/>
            <a:lstStyle/>
            <a:p>
              <a:endParaRPr sz="1350"/>
            </a:p>
          </p:txBody>
        </p:sp>
        <p:sp>
          <p:nvSpPr>
            <p:cNvPr id="36" name="object 39"/>
            <p:cNvSpPr/>
            <p:nvPr/>
          </p:nvSpPr>
          <p:spPr>
            <a:xfrm>
              <a:off x="794817" y="3279140"/>
              <a:ext cx="76200" cy="169418"/>
            </a:xfrm>
            <a:prstGeom prst="rect">
              <a:avLst/>
            </a:prstGeom>
            <a:blipFill>
              <a:blip r:embed="rId5" cstate="print"/>
              <a:stretch>
                <a:fillRect/>
              </a:stretch>
            </a:blipFill>
          </p:spPr>
          <p:txBody>
            <a:bodyPr wrap="square" lIns="0" tIns="0" rIns="0" bIns="0" rtlCol="0"/>
            <a:lstStyle/>
            <a:p>
              <a:endParaRPr sz="1350"/>
            </a:p>
          </p:txBody>
        </p:sp>
        <p:sp>
          <p:nvSpPr>
            <p:cNvPr id="37" name="object 40"/>
            <p:cNvSpPr/>
            <p:nvPr/>
          </p:nvSpPr>
          <p:spPr>
            <a:xfrm>
              <a:off x="794817" y="3724148"/>
              <a:ext cx="76200" cy="179832"/>
            </a:xfrm>
            <a:prstGeom prst="rect">
              <a:avLst/>
            </a:prstGeom>
            <a:blipFill>
              <a:blip r:embed="rId6" cstate="print"/>
              <a:stretch>
                <a:fillRect/>
              </a:stretch>
            </a:blipFill>
          </p:spPr>
          <p:txBody>
            <a:bodyPr wrap="square" lIns="0" tIns="0" rIns="0" bIns="0" rtlCol="0"/>
            <a:lstStyle/>
            <a:p>
              <a:endParaRPr sz="1350"/>
            </a:p>
          </p:txBody>
        </p:sp>
        <p:sp>
          <p:nvSpPr>
            <p:cNvPr id="52" name="object 31"/>
            <p:cNvSpPr/>
            <p:nvPr/>
          </p:nvSpPr>
          <p:spPr>
            <a:xfrm>
              <a:off x="695758" y="4358130"/>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20"/>
                  </a:lnTo>
                  <a:lnTo>
                    <a:pt x="93829" y="267321"/>
                  </a:lnTo>
                  <a:lnTo>
                    <a:pt x="56180" y="247838"/>
                  </a:lnTo>
                  <a:lnTo>
                    <a:pt x="26481" y="218139"/>
                  </a:lnTo>
                  <a:lnTo>
                    <a:pt x="6998" y="180490"/>
                  </a:lnTo>
                  <a:lnTo>
                    <a:pt x="0" y="137160"/>
                  </a:lnTo>
                  <a:close/>
                </a:path>
              </a:pathLst>
            </a:custGeom>
            <a:ln w="15240">
              <a:solidFill>
                <a:srgbClr val="000000"/>
              </a:solidFill>
            </a:ln>
          </p:spPr>
          <p:txBody>
            <a:bodyPr wrap="square" lIns="0" tIns="0" rIns="0" bIns="0" rtlCol="0"/>
            <a:lstStyle/>
            <a:p>
              <a:endParaRPr sz="1350"/>
            </a:p>
          </p:txBody>
        </p:sp>
        <p:sp>
          <p:nvSpPr>
            <p:cNvPr id="53" name="object 32"/>
            <p:cNvSpPr/>
            <p:nvPr/>
          </p:nvSpPr>
          <p:spPr>
            <a:xfrm>
              <a:off x="695758" y="4793993"/>
              <a:ext cx="274320" cy="274320"/>
            </a:xfrm>
            <a:custGeom>
              <a:avLst/>
              <a:gdLst/>
              <a:ahLst/>
              <a:cxnLst/>
              <a:rect l="l" t="t" r="r" b="b"/>
              <a:pathLst>
                <a:path w="274320" h="274319">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15239">
              <a:solidFill>
                <a:srgbClr val="000000"/>
              </a:solidFill>
            </a:ln>
          </p:spPr>
          <p:txBody>
            <a:bodyPr wrap="square" lIns="0" tIns="0" rIns="0" bIns="0" rtlCol="0"/>
            <a:lstStyle/>
            <a:p>
              <a:endParaRPr sz="1350"/>
            </a:p>
          </p:txBody>
        </p:sp>
        <p:sp>
          <p:nvSpPr>
            <p:cNvPr id="54" name="object 34"/>
            <p:cNvSpPr/>
            <p:nvPr/>
          </p:nvSpPr>
          <p:spPr>
            <a:xfrm>
              <a:off x="695758" y="5239002"/>
              <a:ext cx="274320" cy="274320"/>
            </a:xfrm>
            <a:custGeom>
              <a:avLst/>
              <a:gdLst/>
              <a:ahLst/>
              <a:cxnLst/>
              <a:rect l="l" t="t" r="r" b="b"/>
              <a:pathLst>
                <a:path w="274320" h="274320">
                  <a:moveTo>
                    <a:pt x="0" y="137160"/>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60"/>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60"/>
                  </a:lnTo>
                  <a:close/>
                </a:path>
              </a:pathLst>
            </a:custGeom>
            <a:ln w="15239">
              <a:solidFill>
                <a:srgbClr val="000000"/>
              </a:solidFill>
            </a:ln>
          </p:spPr>
          <p:txBody>
            <a:bodyPr wrap="square" lIns="0" tIns="0" rIns="0" bIns="0" rtlCol="0"/>
            <a:lstStyle/>
            <a:p>
              <a:endParaRPr sz="1350"/>
            </a:p>
          </p:txBody>
        </p:sp>
        <p:sp>
          <p:nvSpPr>
            <p:cNvPr id="55" name="object 37"/>
            <p:cNvSpPr/>
            <p:nvPr/>
          </p:nvSpPr>
          <p:spPr>
            <a:xfrm>
              <a:off x="695758" y="5693153"/>
              <a:ext cx="274320" cy="274320"/>
            </a:xfrm>
            <a:custGeom>
              <a:avLst/>
              <a:gdLst/>
              <a:ahLst/>
              <a:cxnLst/>
              <a:rect l="l" t="t" r="r" b="b"/>
              <a:pathLst>
                <a:path w="274320" h="274320">
                  <a:moveTo>
                    <a:pt x="0" y="137159"/>
                  </a:moveTo>
                  <a:lnTo>
                    <a:pt x="6998" y="93829"/>
                  </a:lnTo>
                  <a:lnTo>
                    <a:pt x="26481" y="56180"/>
                  </a:lnTo>
                  <a:lnTo>
                    <a:pt x="56180" y="26481"/>
                  </a:lnTo>
                  <a:lnTo>
                    <a:pt x="93829" y="6998"/>
                  </a:lnTo>
                  <a:lnTo>
                    <a:pt x="137160" y="0"/>
                  </a:lnTo>
                  <a:lnTo>
                    <a:pt x="180490" y="6998"/>
                  </a:lnTo>
                  <a:lnTo>
                    <a:pt x="218139" y="26481"/>
                  </a:lnTo>
                  <a:lnTo>
                    <a:pt x="247838" y="56180"/>
                  </a:lnTo>
                  <a:lnTo>
                    <a:pt x="267321" y="93829"/>
                  </a:lnTo>
                  <a:lnTo>
                    <a:pt x="274320" y="137159"/>
                  </a:lnTo>
                  <a:lnTo>
                    <a:pt x="267321" y="180490"/>
                  </a:lnTo>
                  <a:lnTo>
                    <a:pt x="247838" y="218139"/>
                  </a:lnTo>
                  <a:lnTo>
                    <a:pt x="218139" y="247838"/>
                  </a:lnTo>
                  <a:lnTo>
                    <a:pt x="180490" y="267321"/>
                  </a:lnTo>
                  <a:lnTo>
                    <a:pt x="137160" y="274319"/>
                  </a:lnTo>
                  <a:lnTo>
                    <a:pt x="93829" y="267321"/>
                  </a:lnTo>
                  <a:lnTo>
                    <a:pt x="56180" y="247838"/>
                  </a:lnTo>
                  <a:lnTo>
                    <a:pt x="26481" y="218139"/>
                  </a:lnTo>
                  <a:lnTo>
                    <a:pt x="6998" y="180490"/>
                  </a:lnTo>
                  <a:lnTo>
                    <a:pt x="0" y="137159"/>
                  </a:lnTo>
                  <a:close/>
                </a:path>
              </a:pathLst>
            </a:custGeom>
            <a:ln w="15239">
              <a:solidFill>
                <a:srgbClr val="000000"/>
              </a:solidFill>
            </a:ln>
          </p:spPr>
          <p:txBody>
            <a:bodyPr wrap="square" lIns="0" tIns="0" rIns="0" bIns="0" rtlCol="0"/>
            <a:lstStyle/>
            <a:p>
              <a:endParaRPr sz="1350"/>
            </a:p>
          </p:txBody>
        </p:sp>
        <p:sp>
          <p:nvSpPr>
            <p:cNvPr id="56" name="object 38"/>
            <p:cNvSpPr/>
            <p:nvPr/>
          </p:nvSpPr>
          <p:spPr>
            <a:xfrm>
              <a:off x="794817" y="4632449"/>
              <a:ext cx="76200" cy="161544"/>
            </a:xfrm>
            <a:prstGeom prst="rect">
              <a:avLst/>
            </a:prstGeom>
            <a:blipFill>
              <a:blip r:embed="rId4" cstate="print"/>
              <a:stretch>
                <a:fillRect/>
              </a:stretch>
            </a:blipFill>
          </p:spPr>
          <p:txBody>
            <a:bodyPr wrap="square" lIns="0" tIns="0" rIns="0" bIns="0" rtlCol="0"/>
            <a:lstStyle/>
            <a:p>
              <a:endParaRPr sz="1350"/>
            </a:p>
          </p:txBody>
        </p:sp>
        <p:sp>
          <p:nvSpPr>
            <p:cNvPr id="57" name="object 39"/>
            <p:cNvSpPr/>
            <p:nvPr/>
          </p:nvSpPr>
          <p:spPr>
            <a:xfrm>
              <a:off x="794817" y="5068314"/>
              <a:ext cx="76200" cy="169418"/>
            </a:xfrm>
            <a:prstGeom prst="rect">
              <a:avLst/>
            </a:prstGeom>
            <a:blipFill>
              <a:blip r:embed="rId5" cstate="print"/>
              <a:stretch>
                <a:fillRect/>
              </a:stretch>
            </a:blipFill>
          </p:spPr>
          <p:txBody>
            <a:bodyPr wrap="square" lIns="0" tIns="0" rIns="0" bIns="0" rtlCol="0"/>
            <a:lstStyle/>
            <a:p>
              <a:endParaRPr sz="1350"/>
            </a:p>
          </p:txBody>
        </p:sp>
        <p:sp>
          <p:nvSpPr>
            <p:cNvPr id="58" name="object 40"/>
            <p:cNvSpPr/>
            <p:nvPr/>
          </p:nvSpPr>
          <p:spPr>
            <a:xfrm>
              <a:off x="794817" y="5513322"/>
              <a:ext cx="76200" cy="179832"/>
            </a:xfrm>
            <a:prstGeom prst="rect">
              <a:avLst/>
            </a:prstGeom>
            <a:blipFill>
              <a:blip r:embed="rId6" cstate="print"/>
              <a:stretch>
                <a:fillRect/>
              </a:stretch>
            </a:blipFill>
          </p:spPr>
          <p:txBody>
            <a:bodyPr wrap="square" lIns="0" tIns="0" rIns="0" bIns="0" rtlCol="0"/>
            <a:lstStyle/>
            <a:p>
              <a:endParaRPr sz="1350"/>
            </a:p>
          </p:txBody>
        </p:sp>
        <p:sp>
          <p:nvSpPr>
            <p:cNvPr id="59" name="object 40"/>
            <p:cNvSpPr/>
            <p:nvPr/>
          </p:nvSpPr>
          <p:spPr>
            <a:xfrm>
              <a:off x="794817" y="4179674"/>
              <a:ext cx="76200" cy="179832"/>
            </a:xfrm>
            <a:prstGeom prst="rect">
              <a:avLst/>
            </a:prstGeom>
            <a:blipFill>
              <a:blip r:embed="rId6" cstate="print"/>
              <a:stretch>
                <a:fillRect/>
              </a:stretch>
            </a:blipFill>
          </p:spPr>
          <p:txBody>
            <a:bodyPr wrap="square" lIns="0" tIns="0" rIns="0" bIns="0" rtlCol="0"/>
            <a:lstStyle/>
            <a:p>
              <a:endParaRPr sz="1350"/>
            </a:p>
          </p:txBody>
        </p:sp>
        <mc:AlternateContent xmlns:mc="http://schemas.openxmlformats.org/markup-compatibility/2006" xmlns:a14="http://schemas.microsoft.com/office/drawing/2010/main">
          <mc:Choice Requires="a14">
            <p:sp>
              <p:nvSpPr>
                <p:cNvPr id="2" name="文本框 1"/>
                <p:cNvSpPr txBox="1"/>
                <p:nvPr/>
              </p:nvSpPr>
              <p:spPr>
                <a:xfrm rot="5613802">
                  <a:off x="762115" y="2594482"/>
                  <a:ext cx="20326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1</m:t>
                            </m:r>
                          </m:sub>
                        </m:sSub>
                      </m:oMath>
                    </m:oMathPara>
                  </a14:m>
                  <a:endParaRPr lang="zh-CN" altLang="en-US" sz="1350" dirty="0"/>
                </a:p>
              </p:txBody>
            </p:sp>
          </mc:Choice>
          <mc:Fallback xmlns="">
            <p:sp>
              <p:nvSpPr>
                <p:cNvPr id="2" name="文本框 1"/>
                <p:cNvSpPr txBox="1">
                  <a:spLocks noRot="1" noChangeAspect="1" noMove="1" noResize="1" noEditPoints="1" noAdjustHandles="1" noChangeArrowheads="1" noChangeShapeType="1" noTextEdit="1"/>
                </p:cNvSpPr>
                <p:nvPr/>
              </p:nvSpPr>
              <p:spPr>
                <a:xfrm rot="5613802">
                  <a:off x="762114" y="2594481"/>
                  <a:ext cx="203268" cy="246221"/>
                </a:xfrm>
                <a:prstGeom prst="rect">
                  <a:avLst/>
                </a:prstGeom>
                <a:blipFill rotWithShape="0">
                  <a:blip r:embed="rId10"/>
                  <a:stretch>
                    <a:fillRect l="-21622" r="-13514"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rot="5613802">
                  <a:off x="731378" y="3019388"/>
                  <a:ext cx="23791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5</m:t>
                            </m:r>
                          </m:sub>
                        </m:sSub>
                      </m:oMath>
                    </m:oMathPara>
                  </a14:m>
                  <a:endParaRPr lang="zh-CN" altLang="en-US" sz="1350" dirty="0"/>
                </a:p>
              </p:txBody>
            </p:sp>
          </mc:Choice>
          <mc:Fallback xmlns="">
            <p:sp>
              <p:nvSpPr>
                <p:cNvPr id="60" name="文本框 59"/>
                <p:cNvSpPr txBox="1">
                  <a:spLocks noRot="1" noChangeAspect="1" noMove="1" noResize="1" noEditPoints="1" noAdjustHandles="1" noChangeArrowheads="1" noChangeShapeType="1" noTextEdit="1"/>
                </p:cNvSpPr>
                <p:nvPr/>
              </p:nvSpPr>
              <p:spPr>
                <a:xfrm rot="5613802">
                  <a:off x="731377" y="3019387"/>
                  <a:ext cx="237914" cy="246221"/>
                </a:xfrm>
                <a:prstGeom prst="rect">
                  <a:avLst/>
                </a:prstGeom>
                <a:blipFill rotWithShape="0">
                  <a:blip r:embed="rId11"/>
                  <a:stretch>
                    <a:fillRect l="-14286" r="-7143"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rot="5613802">
                  <a:off x="731378" y="3460347"/>
                  <a:ext cx="23791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4</m:t>
                            </m:r>
                          </m:sub>
                        </m:sSub>
                      </m:oMath>
                    </m:oMathPara>
                  </a14:m>
                  <a:endParaRPr lang="zh-CN" altLang="en-US" sz="1350" dirty="0"/>
                </a:p>
              </p:txBody>
            </p:sp>
          </mc:Choice>
          <mc:Fallback xmlns="">
            <p:sp>
              <p:nvSpPr>
                <p:cNvPr id="61" name="文本框 60"/>
                <p:cNvSpPr txBox="1">
                  <a:spLocks noRot="1" noChangeAspect="1" noMove="1" noResize="1" noEditPoints="1" noAdjustHandles="1" noChangeArrowheads="1" noChangeShapeType="1" noTextEdit="1"/>
                </p:cNvSpPr>
                <p:nvPr/>
              </p:nvSpPr>
              <p:spPr>
                <a:xfrm rot="5613802">
                  <a:off x="731377" y="3460346"/>
                  <a:ext cx="237914" cy="246221"/>
                </a:xfrm>
                <a:prstGeom prst="rect">
                  <a:avLst/>
                </a:prstGeom>
                <a:blipFill rotWithShape="0">
                  <a:blip r:embed="rId12"/>
                  <a:stretch>
                    <a:fillRect l="-14286" r="-7143"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rot="5613802">
                  <a:off x="731378" y="3908061"/>
                  <a:ext cx="23791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2</m:t>
                            </m:r>
                          </m:sub>
                        </m:sSub>
                      </m:oMath>
                    </m:oMathPara>
                  </a14:m>
                  <a:endParaRPr lang="zh-CN" altLang="en-US" sz="1350" dirty="0"/>
                </a:p>
              </p:txBody>
            </p:sp>
          </mc:Choice>
          <mc:Fallback xmlns="">
            <p:sp>
              <p:nvSpPr>
                <p:cNvPr id="62" name="文本框 61"/>
                <p:cNvSpPr txBox="1">
                  <a:spLocks noRot="1" noChangeAspect="1" noMove="1" noResize="1" noEditPoints="1" noAdjustHandles="1" noChangeArrowheads="1" noChangeShapeType="1" noTextEdit="1"/>
                </p:cNvSpPr>
                <p:nvPr/>
              </p:nvSpPr>
              <p:spPr>
                <a:xfrm rot="5613802">
                  <a:off x="731377" y="3908060"/>
                  <a:ext cx="237914" cy="246221"/>
                </a:xfrm>
                <a:prstGeom prst="rect">
                  <a:avLst/>
                </a:prstGeom>
                <a:blipFill rotWithShape="0">
                  <a:blip r:embed="rId13"/>
                  <a:stretch>
                    <a:fillRect l="-11628" r="-4651"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rot="5613802">
                  <a:off x="731378" y="4368141"/>
                  <a:ext cx="23791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7</m:t>
                            </m:r>
                          </m:sub>
                        </m:sSub>
                      </m:oMath>
                    </m:oMathPara>
                  </a14:m>
                  <a:endParaRPr lang="zh-CN" altLang="en-US" sz="1350" dirty="0"/>
                </a:p>
              </p:txBody>
            </p:sp>
          </mc:Choice>
          <mc:Fallback xmlns="">
            <p:sp>
              <p:nvSpPr>
                <p:cNvPr id="63" name="文本框 62"/>
                <p:cNvSpPr txBox="1">
                  <a:spLocks noRot="1" noChangeAspect="1" noMove="1" noResize="1" noEditPoints="1" noAdjustHandles="1" noChangeArrowheads="1" noChangeShapeType="1" noTextEdit="1"/>
                </p:cNvSpPr>
                <p:nvPr/>
              </p:nvSpPr>
              <p:spPr>
                <a:xfrm rot="5613802">
                  <a:off x="731377" y="4368140"/>
                  <a:ext cx="237914" cy="246221"/>
                </a:xfrm>
                <a:prstGeom prst="rect">
                  <a:avLst/>
                </a:prstGeom>
                <a:blipFill rotWithShape="0">
                  <a:blip r:embed="rId14"/>
                  <a:stretch>
                    <a:fillRect l="-14286" r="-7143"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rot="5613802">
                  <a:off x="731378" y="4815855"/>
                  <a:ext cx="23791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3</m:t>
                            </m:r>
                          </m:sub>
                        </m:sSub>
                      </m:oMath>
                    </m:oMathPara>
                  </a14:m>
                  <a:endParaRPr lang="zh-CN" altLang="en-US" sz="1350" dirty="0"/>
                </a:p>
              </p:txBody>
            </p:sp>
          </mc:Choice>
          <mc:Fallback xmlns="">
            <p:sp>
              <p:nvSpPr>
                <p:cNvPr id="64" name="文本框 63"/>
                <p:cNvSpPr txBox="1">
                  <a:spLocks noRot="1" noChangeAspect="1" noMove="1" noResize="1" noEditPoints="1" noAdjustHandles="1" noChangeArrowheads="1" noChangeShapeType="1" noTextEdit="1"/>
                </p:cNvSpPr>
                <p:nvPr/>
              </p:nvSpPr>
              <p:spPr>
                <a:xfrm rot="5613802">
                  <a:off x="731377" y="4815854"/>
                  <a:ext cx="237914" cy="246221"/>
                </a:xfrm>
                <a:prstGeom prst="rect">
                  <a:avLst/>
                </a:prstGeom>
                <a:blipFill rotWithShape="0">
                  <a:blip r:embed="rId15"/>
                  <a:stretch>
                    <a:fillRect l="-13953" r="-4651"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p:cNvSpPr txBox="1"/>
                <p:nvPr/>
              </p:nvSpPr>
              <p:spPr>
                <a:xfrm rot="5613802">
                  <a:off x="751031" y="5249523"/>
                  <a:ext cx="1960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9</m:t>
                            </m:r>
                          </m:sub>
                        </m:sSub>
                      </m:oMath>
                    </m:oMathPara>
                  </a14:m>
                  <a:endParaRPr lang="zh-CN" altLang="en-US" sz="1350" dirty="0"/>
                </a:p>
              </p:txBody>
            </p:sp>
          </mc:Choice>
          <mc:Fallback xmlns="">
            <p:sp>
              <p:nvSpPr>
                <p:cNvPr id="65" name="文本框 64"/>
                <p:cNvSpPr txBox="1">
                  <a:spLocks noRot="1" noChangeAspect="1" noMove="1" noResize="1" noEditPoints="1" noAdjustHandles="1" noChangeArrowheads="1" noChangeShapeType="1" noTextEdit="1"/>
                </p:cNvSpPr>
                <p:nvPr/>
              </p:nvSpPr>
              <p:spPr>
                <a:xfrm rot="5613802">
                  <a:off x="751031" y="5249522"/>
                  <a:ext cx="196001" cy="246221"/>
                </a:xfrm>
                <a:prstGeom prst="rect">
                  <a:avLst/>
                </a:prstGeom>
                <a:blipFill rotWithShape="0">
                  <a:blip r:embed="rId16"/>
                  <a:stretch>
                    <a:fillRect l="-22222" r="-16667" b="-1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rot="5613802">
                  <a:off x="751031" y="5697236"/>
                  <a:ext cx="19600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8</m:t>
                            </m:r>
                          </m:sub>
                        </m:sSub>
                      </m:oMath>
                    </m:oMathPara>
                  </a14:m>
                  <a:endParaRPr lang="zh-CN" altLang="en-US" sz="1350" dirty="0"/>
                </a:p>
              </p:txBody>
            </p:sp>
          </mc:Choice>
          <mc:Fallback xmlns="">
            <p:sp>
              <p:nvSpPr>
                <p:cNvPr id="66" name="文本框 65"/>
                <p:cNvSpPr txBox="1">
                  <a:spLocks noRot="1" noChangeAspect="1" noMove="1" noResize="1" noEditPoints="1" noAdjustHandles="1" noChangeArrowheads="1" noChangeShapeType="1" noTextEdit="1"/>
                </p:cNvSpPr>
                <p:nvPr/>
              </p:nvSpPr>
              <p:spPr>
                <a:xfrm rot="5613802">
                  <a:off x="751031" y="5697236"/>
                  <a:ext cx="196001" cy="246221"/>
                </a:xfrm>
                <a:prstGeom prst="rect">
                  <a:avLst/>
                </a:prstGeom>
                <a:blipFill rotWithShape="0">
                  <a:blip r:embed="rId17"/>
                  <a:stretch>
                    <a:fillRect l="-22222" r="-19444" b="-1395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 name="文本框 2"/>
              <p:cNvSpPr txBox="1"/>
              <p:nvPr/>
            </p:nvSpPr>
            <p:spPr>
              <a:xfrm>
                <a:off x="1433668" y="3628446"/>
                <a:ext cx="178126"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350" i="1">
                          <a:latin typeface="Cambria Math" panose="02040503050406030204" pitchFamily="18" charset="0"/>
                        </a:rPr>
                        <m:t>𝑆</m:t>
                      </m:r>
                      <m:r>
                        <a:rPr lang="en-US" altLang="zh-CN" sz="1350" i="1">
                          <a:latin typeface="Cambria Math" panose="02040503050406030204" pitchFamily="18" charset="0"/>
                        </a:rPr>
                        <m:t>:</m:t>
                      </m:r>
                    </m:oMath>
                  </m:oMathPara>
                </a14:m>
                <a:endParaRPr lang="zh-CN" altLang="en-US" sz="1350" dirty="0"/>
              </a:p>
            </p:txBody>
          </p:sp>
        </mc:Choice>
        <mc:Fallback xmlns="">
          <p:sp>
            <p:nvSpPr>
              <p:cNvPr id="3" name="文本框 2"/>
              <p:cNvSpPr txBox="1">
                <a:spLocks noRot="1" noChangeAspect="1" noMove="1" noResize="1" noEditPoints="1" noAdjustHandles="1" noChangeArrowheads="1" noChangeShapeType="1" noTextEdit="1"/>
              </p:cNvSpPr>
              <p:nvPr/>
            </p:nvSpPr>
            <p:spPr>
              <a:xfrm>
                <a:off x="1433668" y="3628446"/>
                <a:ext cx="178126" cy="207749"/>
              </a:xfrm>
              <a:prstGeom prst="rect">
                <a:avLst/>
              </a:prstGeom>
              <a:blipFill rotWithShape="1">
                <a:blip r:embed="rId18"/>
                <a:stretch>
                  <a:fillRect l="-20690" r="-13793" b="-5882"/>
                </a:stretch>
              </a:blipFill>
            </p:spPr>
            <p:txBody>
              <a:bodyPr/>
              <a:lstStyle/>
              <a:p>
                <a:r>
                  <a:rPr lang="zh-CN" altLang="en-US">
                    <a:noFill/>
                  </a:rPr>
                  <a:t> </a:t>
                </a:r>
              </a:p>
            </p:txBody>
          </p:sp>
        </mc:Fallback>
      </mc:AlternateContent>
      <p:cxnSp>
        <p:nvCxnSpPr>
          <p:cNvPr id="14" name="直接箭头连接符 13"/>
          <p:cNvCxnSpPr/>
          <p:nvPr/>
        </p:nvCxnSpPr>
        <p:spPr>
          <a:xfrm flipV="1">
            <a:off x="3111908" y="3821449"/>
            <a:ext cx="0" cy="205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p:cNvSpPr/>
              <p:nvPr/>
            </p:nvSpPr>
            <p:spPr>
              <a:xfrm>
                <a:off x="2991557" y="3941457"/>
                <a:ext cx="378886"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350" i="1">
                              <a:latin typeface="Cambria Math" panose="02040503050406030204" pitchFamily="18" charset="0"/>
                            </a:rPr>
                          </m:ctrlPr>
                        </m:sSubPr>
                        <m:e>
                          <m:r>
                            <a:rPr lang="en-US" altLang="zh-CN" sz="1350" i="1">
                              <a:latin typeface="Cambria Math" panose="02040503050406030204" pitchFamily="18" charset="0"/>
                            </a:rPr>
                            <m:t>𝑢</m:t>
                          </m:r>
                        </m:e>
                        <m:sub>
                          <m:r>
                            <a:rPr lang="en-US" altLang="zh-CN" sz="1350" i="1">
                              <a:latin typeface="Cambria Math" panose="02040503050406030204" pitchFamily="18" charset="0"/>
                            </a:rPr>
                            <m:t>𝑖</m:t>
                          </m:r>
                        </m:sub>
                      </m:sSub>
                    </m:oMath>
                  </m:oMathPara>
                </a14:m>
                <a:endParaRPr lang="zh-CN" altLang="en-US" sz="1350" dirty="0"/>
              </a:p>
            </p:txBody>
          </p:sp>
        </mc:Choice>
        <mc:Fallback xmlns="">
          <p:sp>
            <p:nvSpPr>
              <p:cNvPr id="20" name="矩形 19"/>
              <p:cNvSpPr>
                <a:spLocks noRot="1" noChangeAspect="1" noMove="1" noResize="1" noEditPoints="1" noAdjustHandles="1" noChangeArrowheads="1" noChangeShapeType="1" noTextEdit="1"/>
              </p:cNvSpPr>
              <p:nvPr/>
            </p:nvSpPr>
            <p:spPr>
              <a:xfrm>
                <a:off x="2991557" y="3941457"/>
                <a:ext cx="378886" cy="300082"/>
              </a:xfrm>
              <a:prstGeom prst="rect">
                <a:avLst/>
              </a:prstGeom>
              <a:blipFill rotWithShape="1">
                <a:blip r:embed="rId19"/>
                <a:stretch>
                  <a:fillRect/>
                </a:stretch>
              </a:blipFill>
            </p:spPr>
            <p:txBody>
              <a:bodyPr/>
              <a:lstStyle/>
              <a:p>
                <a:r>
                  <a:rPr lang="zh-CN" altLang="en-US">
                    <a:noFill/>
                  </a:rPr>
                  <a:t> </a:t>
                </a:r>
              </a:p>
            </p:txBody>
          </p:sp>
        </mc:Fallback>
      </mc:AlternateContent>
      <p:sp>
        <p:nvSpPr>
          <p:cNvPr id="21" name="左大括号 20"/>
          <p:cNvSpPr/>
          <p:nvPr/>
        </p:nvSpPr>
        <p:spPr>
          <a:xfrm>
            <a:off x="2543902" y="3695877"/>
            <a:ext cx="141151" cy="491162"/>
          </a:xfrm>
          <a:prstGeom prst="leftBrace">
            <a:avLst/>
          </a:prstGeom>
          <a:ln>
            <a:solidFill>
              <a:srgbClr val="FF0000"/>
            </a:solidFill>
          </a:ln>
          <a:scene3d>
            <a:camera prst="orthographicFront">
              <a:rot lat="5400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0" name="左大括号 69"/>
          <p:cNvSpPr/>
          <p:nvPr/>
        </p:nvSpPr>
        <p:spPr>
          <a:xfrm>
            <a:off x="3536530" y="3705516"/>
            <a:ext cx="141151" cy="491162"/>
          </a:xfrm>
          <a:prstGeom prst="leftBrace">
            <a:avLst/>
          </a:prstGeom>
          <a:ln>
            <a:solidFill>
              <a:srgbClr val="FF0000"/>
            </a:solidFill>
          </a:ln>
          <a:scene3d>
            <a:camera prst="orthographicFront">
              <a:rot lat="5400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pic>
        <p:nvPicPr>
          <p:cNvPr id="69" name="图片 68"/>
          <p:cNvPicPr>
            <a:picLocks noChangeAspect="1"/>
          </p:cNvPicPr>
          <p:nvPr/>
        </p:nvPicPr>
        <p:blipFill>
          <a:blip r:embed="rId20"/>
          <a:stretch>
            <a:fillRect/>
          </a:stretch>
        </p:blipFill>
        <p:spPr>
          <a:xfrm>
            <a:off x="1183342" y="4638190"/>
            <a:ext cx="4433684" cy="659732"/>
          </a:xfrm>
          <a:prstGeom prst="rect">
            <a:avLst/>
          </a:prstGeom>
        </p:spPr>
      </p:pic>
      <p:pic>
        <p:nvPicPr>
          <p:cNvPr id="71" name="图片 70"/>
          <p:cNvPicPr>
            <a:picLocks noChangeAspect="1"/>
          </p:cNvPicPr>
          <p:nvPr/>
        </p:nvPicPr>
        <p:blipFill>
          <a:blip r:embed="rId21"/>
          <a:stretch>
            <a:fillRect/>
          </a:stretch>
        </p:blipFill>
        <p:spPr>
          <a:xfrm>
            <a:off x="2357131" y="4034226"/>
            <a:ext cx="511721" cy="204689"/>
          </a:xfrm>
          <a:prstGeom prst="rect">
            <a:avLst/>
          </a:prstGeom>
        </p:spPr>
      </p:pic>
      <p:pic>
        <p:nvPicPr>
          <p:cNvPr id="76" name="图片 75"/>
          <p:cNvPicPr>
            <a:picLocks noChangeAspect="1"/>
          </p:cNvPicPr>
          <p:nvPr/>
        </p:nvPicPr>
        <p:blipFill>
          <a:blip r:embed="rId21"/>
          <a:stretch>
            <a:fillRect/>
          </a:stretch>
        </p:blipFill>
        <p:spPr>
          <a:xfrm>
            <a:off x="3427183" y="4034226"/>
            <a:ext cx="511721" cy="204689"/>
          </a:xfrm>
          <a:prstGeom prst="rect">
            <a:avLst/>
          </a:prstGeom>
        </p:spPr>
      </p:pic>
      <p:pic>
        <p:nvPicPr>
          <p:cNvPr id="73" name="图片 72"/>
          <p:cNvPicPr>
            <a:picLocks noChangeAspect="1"/>
          </p:cNvPicPr>
          <p:nvPr/>
        </p:nvPicPr>
        <p:blipFill>
          <a:blip r:embed="rId22"/>
          <a:stretch>
            <a:fillRect/>
          </a:stretch>
        </p:blipFill>
        <p:spPr>
          <a:xfrm>
            <a:off x="1183342" y="5528574"/>
            <a:ext cx="4433687" cy="677761"/>
          </a:xfrm>
          <a:prstGeom prst="rect">
            <a:avLst/>
          </a:prstGeom>
        </p:spPr>
      </p:pic>
      <p:pic>
        <p:nvPicPr>
          <p:cNvPr id="77" name="图片 76"/>
          <p:cNvPicPr>
            <a:picLocks noChangeAspect="1"/>
          </p:cNvPicPr>
          <p:nvPr/>
        </p:nvPicPr>
        <p:blipFill rotWithShape="1">
          <a:blip r:embed="rId23"/>
          <a:srcRect r="1176"/>
          <a:stretch/>
        </p:blipFill>
        <p:spPr>
          <a:xfrm>
            <a:off x="5438159" y="2257832"/>
            <a:ext cx="2886699" cy="749790"/>
          </a:xfrm>
          <a:prstGeom prst="rect">
            <a:avLst/>
          </a:prstGeom>
        </p:spPr>
      </p:pic>
      <p:pic>
        <p:nvPicPr>
          <p:cNvPr id="78" name="图片 77"/>
          <p:cNvPicPr>
            <a:picLocks noChangeAspect="1"/>
          </p:cNvPicPr>
          <p:nvPr/>
        </p:nvPicPr>
        <p:blipFill>
          <a:blip r:embed="rId24"/>
          <a:stretch>
            <a:fillRect/>
          </a:stretch>
        </p:blipFill>
        <p:spPr>
          <a:xfrm>
            <a:off x="5423087" y="3204265"/>
            <a:ext cx="2998659" cy="789401"/>
          </a:xfrm>
          <a:prstGeom prst="rect">
            <a:avLst/>
          </a:prstGeom>
        </p:spPr>
      </p:pic>
      <p:sp>
        <p:nvSpPr>
          <p:cNvPr id="79" name="圆角矩形 78"/>
          <p:cNvSpPr/>
          <p:nvPr/>
        </p:nvSpPr>
        <p:spPr>
          <a:xfrm>
            <a:off x="5288268" y="2109093"/>
            <a:ext cx="3362818" cy="2126227"/>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81" name="直接箭头连接符 80"/>
          <p:cNvCxnSpPr>
            <a:stCxn id="69" idx="0"/>
            <a:endCxn id="77" idx="1"/>
          </p:cNvCxnSpPr>
          <p:nvPr/>
        </p:nvCxnSpPr>
        <p:spPr>
          <a:xfrm flipV="1">
            <a:off x="3400184" y="2632727"/>
            <a:ext cx="2037975" cy="200546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3" idx="0"/>
            <a:endCxn id="78" idx="1"/>
          </p:cNvCxnSpPr>
          <p:nvPr/>
        </p:nvCxnSpPr>
        <p:spPr>
          <a:xfrm flipV="1">
            <a:off x="3400186" y="3598966"/>
            <a:ext cx="2022901" cy="192960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rot="5400000">
            <a:off x="6819755" y="4330771"/>
            <a:ext cx="470907" cy="550872"/>
            <a:chOff x="2780605" y="2342085"/>
            <a:chExt cx="627876" cy="734496"/>
          </a:xfrm>
          <a:solidFill>
            <a:srgbClr val="C6B4D6"/>
          </a:solidFill>
        </p:grpSpPr>
        <p:sp>
          <p:nvSpPr>
            <p:cNvPr id="88" name="右箭头 87"/>
            <p:cNvSpPr/>
            <p:nvPr/>
          </p:nvSpPr>
          <p:spPr>
            <a:xfrm>
              <a:off x="2780605" y="2342085"/>
              <a:ext cx="627876" cy="734496"/>
            </a:xfrm>
            <a:prstGeom prst="rightArrow">
              <a:avLst>
                <a:gd name="adj1" fmla="val 60000"/>
                <a:gd name="adj2" fmla="val 50000"/>
              </a:avLst>
            </a:prstGeom>
            <a:grpFill/>
            <a:ln>
              <a:solidFill>
                <a:srgbClr val="C6B4D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sz="1350"/>
            </a:p>
          </p:txBody>
        </p:sp>
        <p:sp>
          <p:nvSpPr>
            <p:cNvPr id="89" name="右箭头 4"/>
            <p:cNvSpPr/>
            <p:nvPr/>
          </p:nvSpPr>
          <p:spPr>
            <a:xfrm>
              <a:off x="2780605" y="2488984"/>
              <a:ext cx="439513" cy="440698"/>
            </a:xfrm>
            <a:prstGeom prst="rect">
              <a:avLst/>
            </a:prstGeom>
            <a:grpFill/>
            <a:ln>
              <a:solidFill>
                <a:srgbClr val="C6B4D6"/>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33463">
                <a:lnSpc>
                  <a:spcPct val="90000"/>
                </a:lnSpc>
                <a:spcBef>
                  <a:spcPct val="0"/>
                </a:spcBef>
                <a:spcAft>
                  <a:spcPct val="35000"/>
                </a:spcAft>
              </a:pPr>
              <a:endParaRPr lang="zh-CN" altLang="en-US" sz="2325"/>
            </a:p>
          </p:txBody>
        </p:sp>
      </p:grpSp>
      <p:sp>
        <p:nvSpPr>
          <p:cNvPr id="96" name="文本框 95"/>
          <p:cNvSpPr txBox="1"/>
          <p:nvPr/>
        </p:nvSpPr>
        <p:spPr>
          <a:xfrm>
            <a:off x="5587056" y="4809458"/>
            <a:ext cx="3440222" cy="1323439"/>
          </a:xfrm>
          <a:prstGeom prst="rect">
            <a:avLst/>
          </a:prstGeom>
          <a:noFill/>
        </p:spPr>
        <p:txBody>
          <a:bodyPr wrap="square" rtlCol="0">
            <a:spAutoFit/>
          </a:bodyPr>
          <a:lstStyle/>
          <a:p>
            <a:r>
              <a:rPr lang="en-US" altLang="zh-CN" sz="2000" b="1" spc="-4" dirty="0">
                <a:solidFill>
                  <a:srgbClr val="002060"/>
                </a:solidFill>
                <a:latin typeface="Arial"/>
                <a:cs typeface="Arial"/>
              </a:rPr>
              <a:t>Sample</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High-quality</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and</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Diverse</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Negatives</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with</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Locality</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Sensitive</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Hashing</a:t>
            </a:r>
            <a:r>
              <a:rPr lang="zh-CN" altLang="en-US" sz="2000" b="1" spc="-4" dirty="0">
                <a:solidFill>
                  <a:srgbClr val="002060"/>
                </a:solidFill>
                <a:latin typeface="Arial"/>
                <a:cs typeface="Arial"/>
              </a:rPr>
              <a:t> </a:t>
            </a:r>
            <a:r>
              <a:rPr lang="en-US" altLang="zh-CN" sz="2000" b="1" spc="-4" dirty="0">
                <a:solidFill>
                  <a:srgbClr val="002060"/>
                </a:solidFill>
                <a:latin typeface="Arial"/>
                <a:cs typeface="Arial"/>
              </a:rPr>
              <a:t>(LSH)</a:t>
            </a:r>
            <a:endParaRPr lang="zh-CN" altLang="en-US" sz="2000" b="1" spc="-4" dirty="0">
              <a:solidFill>
                <a:srgbClr val="002060"/>
              </a:solidFill>
              <a:latin typeface="Arial"/>
              <a:cs typeface="Arial"/>
            </a:endParaRPr>
          </a:p>
        </p:txBody>
      </p:sp>
    </p:spTree>
    <p:extLst>
      <p:ext uri="{BB962C8B-B14F-4D97-AF65-F5344CB8AC3E}">
        <p14:creationId xmlns:p14="http://schemas.microsoft.com/office/powerpoint/2010/main" val="238464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0178" y="2024560"/>
            <a:ext cx="4629856" cy="3727832"/>
          </a:xfrm>
          <a:prstGeom prst="rect">
            <a:avLst/>
          </a:prstGeom>
        </p:spPr>
      </p:pic>
      <p:sp>
        <p:nvSpPr>
          <p:cNvPr id="12" name="Title 1"/>
          <p:cNvSpPr>
            <a:spLocks noGrp="1"/>
          </p:cNvSpPr>
          <p:nvPr/>
        </p:nvSpPr>
        <p:spPr>
          <a:xfrm>
            <a:off x="0" y="857252"/>
            <a:ext cx="9144000" cy="745981"/>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sz="2700" dirty="0">
                <a:solidFill>
                  <a:schemeClr val="tx1"/>
                </a:solidFill>
                <a:latin typeface="Microsoft YaHei UI Light" charset="0"/>
                <a:ea typeface="Microsoft YaHei UI Light" charset="0"/>
                <a:cs typeface="Microsoft YaHei UI Light" charset="0"/>
              </a:rPr>
              <a:t>	</a:t>
            </a:r>
            <a:endParaRPr lang="en-SG" altLang="zh-CN" sz="2700" dirty="0">
              <a:solidFill>
                <a:schemeClr val="tx1"/>
              </a:solidFill>
              <a:latin typeface="Microsoft YaHei UI Light" charset="0"/>
              <a:ea typeface="Microsoft YaHei UI Light" charset="0"/>
              <a:cs typeface="Microsoft YaHei UI Light" charset="0"/>
            </a:endParaRPr>
          </a:p>
        </p:txBody>
      </p:sp>
      <p:sp>
        <p:nvSpPr>
          <p:cNvPr id="27" name="内容占位符 2"/>
          <p:cNvSpPr txBox="1">
            <a:spLocks/>
          </p:cNvSpPr>
          <p:nvPr/>
        </p:nvSpPr>
        <p:spPr>
          <a:xfrm>
            <a:off x="0" y="1096806"/>
            <a:ext cx="7701026" cy="443165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5000" indent="-270000">
              <a:lnSpc>
                <a:spcPct val="100000"/>
              </a:lnSpc>
              <a:buClr>
                <a:srgbClr val="002060"/>
              </a:buClr>
              <a:buSzPct val="100000"/>
              <a:buFont typeface="Wingdings" panose="05000000000000000000" pitchFamily="2" charset="2"/>
              <a:buChar char="p"/>
            </a:pPr>
            <a:r>
              <a:rPr lang="en-US" altLang="zh-CN" sz="3200" b="1" spc="-4" dirty="0">
                <a:solidFill>
                  <a:srgbClr val="0070C0"/>
                </a:solidFill>
                <a:latin typeface="Arial"/>
                <a:cs typeface="Arial"/>
              </a:rPr>
              <a:t> A joint optimization framework</a:t>
            </a:r>
            <a:endParaRPr lang="en-US" altLang="zh-CN" sz="3200" dirty="0">
              <a:solidFill>
                <a:srgbClr val="0070C0"/>
              </a:solidFill>
              <a:latin typeface="Arial" panose="020B0604020202020204" pitchFamily="34" charset="0"/>
              <a:cs typeface="Arial" panose="020B0604020202020204" pitchFamily="34" charset="0"/>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a:p>
            <a:pPr marL="747900" lvl="2" indent="-270000">
              <a:lnSpc>
                <a:spcPts val="1875"/>
              </a:lnSpc>
              <a:buSzPct val="50000"/>
              <a:buFont typeface="Wingdings" panose="05000000000000000000" pitchFamily="2" charset="2"/>
              <a:buChar char="l"/>
            </a:pPr>
            <a:endParaRPr lang="en-US" altLang="zh-CN" sz="1500" spc="-4" dirty="0">
              <a:latin typeface="Arial"/>
              <a:cs typeface="Arial"/>
            </a:endParaRPr>
          </a:p>
        </p:txBody>
      </p:sp>
      <p:sp>
        <p:nvSpPr>
          <p:cNvPr id="1079" name="灯片编号占位符 1078"/>
          <p:cNvSpPr>
            <a:spLocks noGrp="1"/>
          </p:cNvSpPr>
          <p:nvPr>
            <p:ph type="sldNum" sz="quarter" idx="12"/>
          </p:nvPr>
        </p:nvSpPr>
        <p:spPr>
          <a:xfrm>
            <a:off x="-116448" y="6669328"/>
            <a:ext cx="350186" cy="273844"/>
          </a:xfrm>
        </p:spPr>
        <p:txBody>
          <a:bodyPr/>
          <a:lstStyle/>
          <a:p>
            <a:fld id="{B60ABC2E-BD57-4103-AF57-2C84AA9DA4BC}" type="slidenum">
              <a:rPr lang="zh-CN" altLang="en-US" smtClean="0"/>
              <a:t>9</a:t>
            </a:fld>
            <a:endParaRPr lang="zh-CN" altLang="en-US" dirty="0"/>
          </a:p>
        </p:txBody>
      </p:sp>
      <p:sp>
        <p:nvSpPr>
          <p:cNvPr id="15" name="Title 1"/>
          <p:cNvSpPr>
            <a:spLocks noGrp="1"/>
          </p:cNvSpPr>
          <p:nvPr/>
        </p:nvSpPr>
        <p:spPr>
          <a:xfrm>
            <a:off x="0" y="921923"/>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endParaRPr lang="en-SG" altLang="zh-CN" sz="2700" b="0" dirty="0">
              <a:solidFill>
                <a:schemeClr val="tx1"/>
              </a:solidFill>
              <a:latin typeface="微软雅黑" panose="020B0503020204020204" pitchFamily="34" charset="-122"/>
              <a:ea typeface="微软雅黑" panose="020B0503020204020204" pitchFamily="34" charset="-122"/>
              <a:cs typeface="Microsoft YaHei UI Light" charset="0"/>
            </a:endParaRPr>
          </a:p>
        </p:txBody>
      </p:sp>
      <p:grpSp>
        <p:nvGrpSpPr>
          <p:cNvPr id="18" name="组合 17"/>
          <p:cNvGrpSpPr/>
          <p:nvPr/>
        </p:nvGrpSpPr>
        <p:grpSpPr>
          <a:xfrm>
            <a:off x="0" y="956336"/>
            <a:ext cx="9144000" cy="73702"/>
            <a:chOff x="0" y="1204990"/>
            <a:chExt cx="12163172" cy="0"/>
          </a:xfrm>
        </p:grpSpPr>
        <p:cxnSp>
          <p:nvCxnSpPr>
            <p:cNvPr id="19" name="直线连接符 6"/>
            <p:cNvCxnSpPr/>
            <p:nvPr/>
          </p:nvCxnSpPr>
          <p:spPr>
            <a:xfrm>
              <a:off x="0" y="1204990"/>
              <a:ext cx="4258962" cy="0"/>
            </a:xfrm>
            <a:prstGeom prst="line">
              <a:avLst/>
            </a:prstGeom>
            <a:ln w="57150">
              <a:solidFill>
                <a:srgbClr val="C6B4D6"/>
              </a:solidFill>
            </a:ln>
          </p:spPr>
          <p:style>
            <a:lnRef idx="1">
              <a:schemeClr val="accent1"/>
            </a:lnRef>
            <a:fillRef idx="0">
              <a:schemeClr val="accent1"/>
            </a:fillRef>
            <a:effectRef idx="0">
              <a:schemeClr val="accent1"/>
            </a:effectRef>
            <a:fontRef idx="minor">
              <a:schemeClr val="tx1"/>
            </a:fontRef>
          </p:style>
        </p:cxnSp>
        <p:cxnSp>
          <p:nvCxnSpPr>
            <p:cNvPr id="22" name="直线连接符 6"/>
            <p:cNvCxnSpPr/>
            <p:nvPr/>
          </p:nvCxnSpPr>
          <p:spPr>
            <a:xfrm>
              <a:off x="4260966" y="1204990"/>
              <a:ext cx="4108677" cy="0"/>
            </a:xfrm>
            <a:prstGeom prst="line">
              <a:avLst/>
            </a:prstGeom>
            <a:ln w="57150">
              <a:solidFill>
                <a:srgbClr val="6C4C8B"/>
              </a:solidFill>
            </a:ln>
          </p:spPr>
          <p:style>
            <a:lnRef idx="1">
              <a:schemeClr val="accent1"/>
            </a:lnRef>
            <a:fillRef idx="0">
              <a:schemeClr val="accent1"/>
            </a:fillRef>
            <a:effectRef idx="0">
              <a:schemeClr val="accent1"/>
            </a:effectRef>
            <a:fontRef idx="minor">
              <a:schemeClr val="tx1"/>
            </a:fontRef>
          </p:style>
        </p:cxnSp>
        <p:cxnSp>
          <p:nvCxnSpPr>
            <p:cNvPr id="24" name="直线连接符 6"/>
            <p:cNvCxnSpPr/>
            <p:nvPr/>
          </p:nvCxnSpPr>
          <p:spPr>
            <a:xfrm>
              <a:off x="8324340" y="1204990"/>
              <a:ext cx="3838832" cy="0"/>
            </a:xfrm>
            <a:prstGeom prst="line">
              <a:avLst/>
            </a:prstGeom>
            <a:ln w="57150">
              <a:solidFill>
                <a:srgbClr val="F4879C"/>
              </a:solidFill>
            </a:ln>
          </p:spPr>
          <p:style>
            <a:lnRef idx="1">
              <a:schemeClr val="accent1"/>
            </a:lnRef>
            <a:fillRef idx="0">
              <a:schemeClr val="accent1"/>
            </a:fillRef>
            <a:effectRef idx="0">
              <a:schemeClr val="accent1"/>
            </a:effectRef>
            <a:fontRef idx="minor">
              <a:schemeClr val="tx1"/>
            </a:fontRef>
          </p:style>
        </p:cxnSp>
      </p:grpSp>
      <p:sp>
        <p:nvSpPr>
          <p:cNvPr id="25" name="Title 1"/>
          <p:cNvSpPr>
            <a:spLocks noGrp="1"/>
          </p:cNvSpPr>
          <p:nvPr/>
        </p:nvSpPr>
        <p:spPr>
          <a:xfrm>
            <a:off x="0" y="324341"/>
            <a:ext cx="9144000" cy="607568"/>
          </a:xfrm>
          <a:prstGeom prst="rect">
            <a:avLst/>
          </a:prstGeom>
        </p:spPr>
        <p:txBody>
          <a:bodyPr vert="horz" lIns="68580" tIns="34290" rIns="68580" bIns="34290" rtlCol="0" anchor="ctr">
            <a:noAutofit/>
          </a:bodyPr>
          <a:lstStyle>
            <a:lvl1pPr algn="ctr" defTabSz="685783" rtl="0" eaLnBrk="1" latinLnBrk="0" hangingPunct="1">
              <a:spcBef>
                <a:spcPct val="0"/>
              </a:spcBef>
              <a:buNone/>
              <a:defRPr sz="3300" b="1" kern="1200">
                <a:solidFill>
                  <a:schemeClr val="tx1">
                    <a:lumMod val="75000"/>
                    <a:lumOff val="25000"/>
                  </a:schemeClr>
                </a:solidFill>
                <a:latin typeface="+mj-lt"/>
                <a:ea typeface="+mj-ea"/>
                <a:cs typeface="+mj-cs"/>
              </a:defRPr>
            </a:lvl1pPr>
          </a:lstStyle>
          <a:p>
            <a:pPr>
              <a:spcBef>
                <a:spcPts val="0"/>
              </a:spcBef>
            </a:pPr>
            <a:r>
              <a:rPr lang="en-US" altLang="zh-CN" dirty="0">
                <a:solidFill>
                  <a:srgbClr val="0070C0"/>
                </a:solidFill>
                <a:latin typeface="Arial" panose="020B0604020202020204" pitchFamily="34" charset="0"/>
                <a:ea typeface="微软雅黑" panose="020B0503020204020204" pitchFamily="34" charset="-122"/>
                <a:cs typeface="Arial" panose="020B0604020202020204" pitchFamily="34" charset="0"/>
              </a:rPr>
              <a:t>Joint Optimization</a:t>
            </a:r>
          </a:p>
        </p:txBody>
      </p:sp>
      <p:pic>
        <p:nvPicPr>
          <p:cNvPr id="5" name="图片 4"/>
          <p:cNvPicPr>
            <a:picLocks noChangeAspect="1"/>
          </p:cNvPicPr>
          <p:nvPr/>
        </p:nvPicPr>
        <p:blipFill>
          <a:blip r:embed="rId4"/>
          <a:stretch>
            <a:fillRect/>
          </a:stretch>
        </p:blipFill>
        <p:spPr>
          <a:xfrm>
            <a:off x="4328410" y="3153643"/>
            <a:ext cx="4422153" cy="559766"/>
          </a:xfrm>
          <a:prstGeom prst="rect">
            <a:avLst/>
          </a:prstGeom>
        </p:spPr>
      </p:pic>
      <p:sp>
        <p:nvSpPr>
          <p:cNvPr id="6" name="矩形 5"/>
          <p:cNvSpPr/>
          <p:nvPr/>
        </p:nvSpPr>
        <p:spPr>
          <a:xfrm>
            <a:off x="5946144" y="3243710"/>
            <a:ext cx="2108468" cy="468815"/>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p>
        </p:txBody>
      </p:sp>
      <p:sp>
        <p:nvSpPr>
          <p:cNvPr id="20" name="矩形 19"/>
          <p:cNvSpPr/>
          <p:nvPr/>
        </p:nvSpPr>
        <p:spPr>
          <a:xfrm>
            <a:off x="8248449" y="3243710"/>
            <a:ext cx="564464" cy="46881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cxnSp>
        <p:nvCxnSpPr>
          <p:cNvPr id="8" name="直接箭头连接符 7"/>
          <p:cNvCxnSpPr>
            <a:stCxn id="31" idx="3"/>
            <a:endCxn id="9" idx="1"/>
          </p:cNvCxnSpPr>
          <p:nvPr/>
        </p:nvCxnSpPr>
        <p:spPr>
          <a:xfrm flipV="1">
            <a:off x="2763858" y="2156871"/>
            <a:ext cx="5099060" cy="408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862918" y="1787539"/>
            <a:ext cx="1338547" cy="738664"/>
          </a:xfrm>
          <a:prstGeom prst="rect">
            <a:avLst/>
          </a:prstGeom>
          <a:noFill/>
          <a:ln>
            <a:solidFill>
              <a:srgbClr val="FFC000"/>
            </a:solidFill>
          </a:ln>
        </p:spPr>
        <p:txBody>
          <a:bodyPr wrap="square" rtlCol="0">
            <a:spAutoFit/>
          </a:bodyPr>
          <a:lstStyle/>
          <a:p>
            <a:pPr algn="ctr"/>
            <a:r>
              <a:rPr lang="en-US" altLang="zh-CN" sz="2100" b="1" dirty="0">
                <a:solidFill>
                  <a:srgbClr val="FFC000"/>
                </a:solidFill>
                <a:latin typeface="Arial" panose="020B0604020202020204" pitchFamily="34" charset="0"/>
                <a:cs typeface="Arial" panose="020B0604020202020204" pitchFamily="34" charset="0"/>
              </a:rPr>
              <a:t>Explicit relations</a:t>
            </a:r>
            <a:endParaRPr lang="zh-CN" altLang="en-US" sz="2100" b="1" dirty="0">
              <a:solidFill>
                <a:srgbClr val="FFC000"/>
              </a:solidFill>
              <a:latin typeface="Arial" panose="020B0604020202020204" pitchFamily="34" charset="0"/>
              <a:cs typeface="Arial" panose="020B0604020202020204" pitchFamily="34" charset="0"/>
            </a:endParaRPr>
          </a:p>
        </p:txBody>
      </p:sp>
      <p:sp>
        <p:nvSpPr>
          <p:cNvPr id="29" name="文本框 28"/>
          <p:cNvSpPr txBox="1"/>
          <p:nvPr/>
        </p:nvSpPr>
        <p:spPr>
          <a:xfrm>
            <a:off x="6105170" y="4756249"/>
            <a:ext cx="1790700" cy="738664"/>
          </a:xfrm>
          <a:prstGeom prst="rect">
            <a:avLst/>
          </a:prstGeom>
          <a:noFill/>
          <a:ln>
            <a:solidFill>
              <a:schemeClr val="accent6">
                <a:lumMod val="50000"/>
              </a:schemeClr>
            </a:solidFill>
          </a:ln>
        </p:spPr>
        <p:txBody>
          <a:bodyPr wrap="square" rtlCol="0">
            <a:spAutoFit/>
          </a:bodyPr>
          <a:lstStyle/>
          <a:p>
            <a:pPr algn="ctr"/>
            <a:r>
              <a:rPr lang="en-US" altLang="zh-CN" sz="2100" b="1" dirty="0">
                <a:solidFill>
                  <a:schemeClr val="accent6">
                    <a:lumMod val="50000"/>
                  </a:schemeClr>
                </a:solidFill>
                <a:latin typeface="Arial" panose="020B0604020202020204" pitchFamily="34" charset="0"/>
                <a:cs typeface="Arial" panose="020B0604020202020204" pitchFamily="34" charset="0"/>
              </a:rPr>
              <a:t>Implicit relations</a:t>
            </a:r>
            <a:endParaRPr lang="zh-CN" altLang="en-US" sz="2100" b="1" dirty="0">
              <a:solidFill>
                <a:schemeClr val="accent6">
                  <a:lumMod val="50000"/>
                </a:schemeClr>
              </a:solidFill>
              <a:latin typeface="Arial" panose="020B0604020202020204" pitchFamily="34" charset="0"/>
              <a:cs typeface="Arial" panose="020B0604020202020204" pitchFamily="34" charset="0"/>
            </a:endParaRPr>
          </a:p>
        </p:txBody>
      </p:sp>
      <p:cxnSp>
        <p:nvCxnSpPr>
          <p:cNvPr id="30" name="直接箭头连接符 29"/>
          <p:cNvCxnSpPr>
            <a:stCxn id="6" idx="2"/>
            <a:endCxn id="29" idx="0"/>
          </p:cNvCxnSpPr>
          <p:nvPr/>
        </p:nvCxnSpPr>
        <p:spPr>
          <a:xfrm>
            <a:off x="7000378" y="3712525"/>
            <a:ext cx="142" cy="1043724"/>
          </a:xfrm>
          <a:prstGeom prst="straightConnector1">
            <a:avLst/>
          </a:prstGeom>
          <a:ln w="2349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8703" y="2018497"/>
            <a:ext cx="2745155" cy="28491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2" name="直接箭头连接符 31"/>
          <p:cNvCxnSpPr>
            <a:endCxn id="9" idx="2"/>
          </p:cNvCxnSpPr>
          <p:nvPr/>
        </p:nvCxnSpPr>
        <p:spPr>
          <a:xfrm flipH="1" flipV="1">
            <a:off x="8532192" y="2526203"/>
            <a:ext cx="3356" cy="260103"/>
          </a:xfrm>
          <a:prstGeom prst="straightConnector1">
            <a:avLst/>
          </a:prstGeom>
          <a:ln w="2349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15958" y="2531813"/>
            <a:ext cx="3906965" cy="325260"/>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p>
        </p:txBody>
      </p:sp>
      <p:sp>
        <p:nvSpPr>
          <p:cNvPr id="41" name="矩形 40"/>
          <p:cNvSpPr/>
          <p:nvPr/>
        </p:nvSpPr>
        <p:spPr>
          <a:xfrm>
            <a:off x="392316" y="4092112"/>
            <a:ext cx="3906965" cy="325260"/>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p>
        </p:txBody>
      </p:sp>
      <p:sp>
        <p:nvSpPr>
          <p:cNvPr id="58" name="矩形 57"/>
          <p:cNvSpPr/>
          <p:nvPr/>
        </p:nvSpPr>
        <p:spPr>
          <a:xfrm>
            <a:off x="6011457" y="3243710"/>
            <a:ext cx="893618" cy="4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矩形 60"/>
          <p:cNvSpPr/>
          <p:nvPr/>
        </p:nvSpPr>
        <p:spPr>
          <a:xfrm>
            <a:off x="7141075" y="3254100"/>
            <a:ext cx="893618" cy="4696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60" name="肘形连接符 59"/>
          <p:cNvCxnSpPr>
            <a:stCxn id="36" idx="3"/>
            <a:endCxn id="58" idx="0"/>
          </p:cNvCxnSpPr>
          <p:nvPr/>
        </p:nvCxnSpPr>
        <p:spPr>
          <a:xfrm>
            <a:off x="4322923" y="2694443"/>
            <a:ext cx="2135343" cy="549267"/>
          </a:xfrm>
          <a:prstGeom prst="bentConnector2">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41" idx="3"/>
            <a:endCxn id="61" idx="2"/>
          </p:cNvCxnSpPr>
          <p:nvPr/>
        </p:nvCxnSpPr>
        <p:spPr>
          <a:xfrm flipV="1">
            <a:off x="4299281" y="3723797"/>
            <a:ext cx="3288603" cy="530945"/>
          </a:xfrm>
          <a:prstGeom prst="bentConnector2">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0824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6240</TotalTime>
  <Words>3514</Words>
  <Application>Microsoft Macintosh PowerPoint</Application>
  <PresentationFormat>On-screen Show (4:3)</PresentationFormat>
  <Paragraphs>510</Paragraphs>
  <Slides>25</Slides>
  <Notes>22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微软雅黑</vt:lpstr>
      <vt:lpstr>Microsoft YaHei UI Light</vt:lpstr>
      <vt:lpstr>Segoe UI</vt:lpstr>
      <vt:lpstr>宋体</vt:lpstr>
      <vt:lpstr>华文楷体</vt:lpstr>
      <vt:lpstr>Arial</vt:lpstr>
      <vt:lpstr>Calibri</vt:lpstr>
      <vt:lpstr>Calibri Light</vt:lpstr>
      <vt:lpstr>Cambria Math</vt:lpstr>
      <vt:lpstr>Times</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Acknowledgments</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NUS Graduate School for Integrative Science and Engineering</dc:title>
  <dc:creator>Leihui Chen</dc:creator>
  <cp:lastModifiedBy>Xiangnan He</cp:lastModifiedBy>
  <cp:revision>681</cp:revision>
  <dcterms:created xsi:type="dcterms:W3CDTF">2018-06-10T12:27:28Z</dcterms:created>
  <dcterms:modified xsi:type="dcterms:W3CDTF">2018-07-11T14:30:26Z</dcterms:modified>
</cp:coreProperties>
</file>