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4"/>
  </p:notesMasterIdLst>
  <p:sldIdLst>
    <p:sldId id="256" r:id="rId2"/>
    <p:sldId id="292" r:id="rId3"/>
    <p:sldId id="294" r:id="rId4"/>
    <p:sldId id="293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303" r:id="rId13"/>
    <p:sldId id="304" r:id="rId14"/>
    <p:sldId id="306" r:id="rId15"/>
    <p:sldId id="307" r:id="rId16"/>
    <p:sldId id="308" r:id="rId17"/>
    <p:sldId id="309" r:id="rId18"/>
    <p:sldId id="312" r:id="rId19"/>
    <p:sldId id="310" r:id="rId20"/>
    <p:sldId id="311" r:id="rId21"/>
    <p:sldId id="313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8819197" initials="h" lastIdx="1" clrIdx="0">
    <p:extLst>
      <p:ext uri="{19B8F6BF-5375-455C-9EA6-DF929625EA0E}">
        <p15:presenceInfo xmlns:p15="http://schemas.microsoft.com/office/powerpoint/2012/main" userId="he88191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579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1" autoAdjust="0"/>
    <p:restoredTop sz="76511" autoAdjust="0"/>
  </p:normalViewPr>
  <p:slideViewPr>
    <p:cSldViewPr>
      <p:cViewPr varScale="1">
        <p:scale>
          <a:sx n="95" d="100"/>
          <a:sy n="95" d="100"/>
        </p:scale>
        <p:origin x="8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C2CB7-01F3-4F3B-A0F4-907E24D682D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7AC8E-E0F4-40C3-8D74-662C403C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5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09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86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46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27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APR represents a generic methodology to improve pairwise learning by using adversarial training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02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5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learns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high-dimensional</a:t>
            </a:r>
            <a:r>
              <a:rPr lang="zh-CN" altLang="en-US" dirty="0"/>
              <a:t> </a:t>
            </a:r>
            <a:r>
              <a:rPr lang="en-US" altLang="zh-CN" dirty="0"/>
              <a:t>space.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robust,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smooth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spikes.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danger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overfitting.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2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efforts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well-trained</a:t>
            </a:r>
            <a:r>
              <a:rPr lang="zh-CN" altLang="en-US" dirty="0"/>
              <a:t> </a:t>
            </a:r>
            <a:r>
              <a:rPr lang="en-US" altLang="zh-CN" dirty="0" err="1"/>
              <a:t>classifers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vulnerable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examples.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quite</a:t>
            </a:r>
            <a:r>
              <a:rPr lang="zh-CN" altLang="en-US" dirty="0"/>
              <a:t> </a:t>
            </a:r>
            <a:r>
              <a:rPr lang="en-US" altLang="zh-CN" dirty="0"/>
              <a:t>famous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Goodfellow’s</a:t>
            </a:r>
            <a:r>
              <a:rPr lang="zh-CN" altLang="en-US" dirty="0"/>
              <a:t> </a:t>
            </a:r>
            <a:r>
              <a:rPr lang="en-US" altLang="zh-CN" dirty="0"/>
              <a:t>ICLR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originally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panda</a:t>
            </a:r>
            <a:r>
              <a:rPr lang="zh-CN" altLang="en-US" dirty="0"/>
              <a:t> </a:t>
            </a:r>
            <a:r>
              <a:rPr lang="en-US" altLang="zh-CN" dirty="0"/>
              <a:t>correctly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middle</a:t>
            </a:r>
            <a:r>
              <a:rPr lang="zh-CN" altLang="en-US" dirty="0"/>
              <a:t> </a:t>
            </a:r>
            <a:r>
              <a:rPr lang="en-US" altLang="zh-CN" dirty="0"/>
              <a:t>confidence.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perturbations,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misclassifies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gibbon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confidence.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perturbations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hardly</a:t>
            </a:r>
            <a:r>
              <a:rPr lang="zh-CN" altLang="en-US" dirty="0"/>
              <a:t> </a:t>
            </a:r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perturbed</a:t>
            </a:r>
            <a:r>
              <a:rPr lang="zh-CN" altLang="en-US" dirty="0"/>
              <a:t> </a:t>
            </a:r>
            <a:r>
              <a:rPr lang="en-US" altLang="zh-CN" dirty="0"/>
              <a:t>image.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implies</a:t>
            </a:r>
            <a:r>
              <a:rPr lang="zh-CN" altLang="en-US" dirty="0"/>
              <a:t> </a:t>
            </a:r>
            <a:r>
              <a:rPr lang="en-US" altLang="zh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generalization</a:t>
            </a:r>
            <a:r>
              <a:rPr lang="zh-CN" altLang="en-US" dirty="0"/>
              <a:t> </a:t>
            </a:r>
            <a:r>
              <a:rPr lang="en-US" altLang="zh-CN" dirty="0"/>
              <a:t>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classifer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[Click]</a:t>
            </a:r>
          </a:p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exist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methods?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2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question,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Visually-aware</a:t>
            </a:r>
            <a:r>
              <a:rPr lang="zh-CN" altLang="en-US" dirty="0"/>
              <a:t> </a:t>
            </a:r>
            <a:r>
              <a:rPr lang="en-US" altLang="zh-CN" dirty="0"/>
              <a:t>BPR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user-image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visualization.</a:t>
            </a:r>
            <a:r>
              <a:rPr lang="zh-CN" altLang="en-US" dirty="0"/>
              <a:t> </a:t>
            </a:r>
            <a:r>
              <a:rPr lang="en-US" altLang="zh-CN" dirty="0"/>
              <a:t>VBPR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multimedia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MF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exist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personalized</a:t>
            </a:r>
            <a:r>
              <a:rPr lang="zh-CN" altLang="en-US" dirty="0"/>
              <a:t> </a:t>
            </a:r>
            <a:r>
              <a:rPr lang="en-US" altLang="zh-CN" dirty="0"/>
              <a:t>ranking.</a:t>
            </a:r>
            <a:r>
              <a:rPr lang="zh-CN" altLang="en-US" dirty="0"/>
              <a:t> </a:t>
            </a:r>
            <a:r>
              <a:rPr lang="en-US" altLang="zh-CN" dirty="0"/>
              <a:t>[click]</a:t>
            </a:r>
            <a:endParaRPr lang="en-SG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this,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him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noises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pixels;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beside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score.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originally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ranks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images,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expected.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noises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images,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though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hardly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perceived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human,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result.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ranked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bottom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list.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scores.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4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attacks,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quantitative</a:t>
            </a:r>
            <a:r>
              <a:rPr lang="zh-CN" altLang="en-US" dirty="0"/>
              <a:t> </a:t>
            </a:r>
            <a:r>
              <a:rPr lang="en-US" altLang="zh-CN" dirty="0"/>
              <a:t>analysis.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factorization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BPR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benchmarks.</a:t>
            </a:r>
            <a:r>
              <a:rPr lang="zh-CN" altLang="en-US" dirty="0"/>
              <a:t> </a:t>
            </a:r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recommendation,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BPR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 err="1"/>
              <a:t>pairwse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tailored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personalized</a:t>
            </a:r>
            <a:r>
              <a:rPr lang="zh-CN" altLang="en-US" dirty="0"/>
              <a:t> </a:t>
            </a:r>
            <a:r>
              <a:rPr lang="en-US" altLang="zh-CN" dirty="0"/>
              <a:t>ranking.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[Click]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noises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MF,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versus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noise.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BPR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measured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NDCG,</a:t>
            </a:r>
            <a:r>
              <a:rPr lang="zh-CN" altLang="en-US" dirty="0"/>
              <a:t> </a:t>
            </a:r>
            <a:r>
              <a:rPr lang="en-US" altLang="zh-CN" dirty="0" err="1"/>
              <a:t>w.r.t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\epsilon.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norm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vector.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SG" altLang="zh-CN" dirty="0" err="1"/>
              <a:t>bla</a:t>
            </a:r>
            <a:r>
              <a:rPr lang="en-US" altLang="zh-CN" dirty="0" err="1"/>
              <a:t>ck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noise,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\epsilon=0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performed.</a:t>
            </a:r>
            <a:r>
              <a:rPr lang="zh-CN" altLang="en-US" dirty="0"/>
              <a:t> </a:t>
            </a:r>
            <a:r>
              <a:rPr lang="en-US" altLang="zh-CN" dirty="0"/>
              <a:t>[Click]</a:t>
            </a:r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contrast,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draw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conclusion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MF-BPR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noise,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noise.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1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3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/>
              <a:t>We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apply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stochastic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gradient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descent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paradigm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solve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APR,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randomly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sample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training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instance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update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parameters.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first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step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generate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adversarial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noise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maximizing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objective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/>
              <a:t>w.r.t</a:t>
            </a:r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stochastic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instance.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Here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\hat{theta}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denotes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current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model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parameters.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[Click]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difficulty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many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models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interest,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difficult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get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exact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optimal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solution.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Such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bilinear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model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nonlinear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neural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networks,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since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objective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nonconvex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all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[click]</a:t>
            </a:r>
            <a:endParaRPr kumimoji="1" lang="en-SG" altLang="zh-CN" sz="220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solution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approximate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objective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around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\delta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linear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Here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shows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example,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blue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curve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original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black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point,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linear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approximate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original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obtained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Taylor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series,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where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linear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just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first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two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terms,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slope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gradient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black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point.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[click]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/>
              <a:t>Based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this,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get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optimal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solution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approximated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linear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which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essentially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moving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Delta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towards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gradient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direction,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normalized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noise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scale.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method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also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known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fast gradient method </a:t>
            </a:r>
            <a:r>
              <a:rPr kumimoji="1" lang="en-US" altLang="zh-CN" sz="1800" dirty="0"/>
              <a:t>(</a:t>
            </a:r>
            <a:r>
              <a:rPr kumimoji="1" lang="en-US" altLang="zh-CN" sz="1800" dirty="0" err="1"/>
              <a:t>Goodfellow</a:t>
            </a:r>
            <a:r>
              <a:rPr kumimoji="1" lang="en-US" altLang="zh-CN" sz="1800" dirty="0"/>
              <a:t> et al, ICLR’15)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45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7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204864"/>
            <a:ext cx="7772400" cy="1470025"/>
          </a:xfrm>
        </p:spPr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Microsoft Sans Serif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640" y="4149080"/>
            <a:ext cx="6472808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636" y="0"/>
            <a:ext cx="6517481" cy="1152128"/>
          </a:xfrm>
          <a:solidFill>
            <a:schemeClr val="bg1">
              <a:alpha val="17000"/>
            </a:schemeClr>
          </a:solidFill>
        </p:spPr>
        <p:txBody>
          <a:bodyPr anchor="ctr">
            <a:normAutofit/>
          </a:bodyPr>
          <a:lstStyle>
            <a:lvl1pPr algn="l">
              <a:defRPr sz="3600" b="1" cap="none" spc="0" baseline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HEAD ABOUT SOMETHING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636" y="1371600"/>
            <a:ext cx="8229600" cy="5121275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b="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Click to edit Master title style</a:t>
            </a:r>
            <a:endParaRPr lang="en-SG" dirty="0"/>
          </a:p>
          <a:p>
            <a:pPr lvl="0"/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xiangnan/adversarial_personalized_ranking" TargetMode="Externa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305800" cy="1219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Adversarial</a:t>
            </a:r>
            <a:r>
              <a:rPr lang="zh-CN" altLang="en-US" sz="3600" dirty="0">
                <a:solidFill>
                  <a:srgbClr val="000090"/>
                </a:solidFill>
              </a:rPr>
              <a:t> </a:t>
            </a:r>
            <a:r>
              <a:rPr lang="en-US" altLang="zh-CN" sz="3600" dirty="0">
                <a:solidFill>
                  <a:srgbClr val="000090"/>
                </a:solidFill>
              </a:rPr>
              <a:t>Personalized</a:t>
            </a:r>
            <a:r>
              <a:rPr lang="zh-CN" altLang="en-US" sz="3600" dirty="0">
                <a:solidFill>
                  <a:srgbClr val="000090"/>
                </a:solidFill>
              </a:rPr>
              <a:t> </a:t>
            </a:r>
            <a:r>
              <a:rPr lang="en-US" altLang="zh-CN" sz="3600" dirty="0">
                <a:solidFill>
                  <a:srgbClr val="000090"/>
                </a:solidFill>
              </a:rPr>
              <a:t>Ranking</a:t>
            </a:r>
            <a:r>
              <a:rPr lang="zh-CN" altLang="en-US" sz="3600" dirty="0">
                <a:solidFill>
                  <a:srgbClr val="000090"/>
                </a:solidFill>
              </a:rPr>
              <a:t> </a:t>
            </a:r>
            <a:r>
              <a:rPr lang="en-US" altLang="zh-CN" sz="3600" dirty="0">
                <a:solidFill>
                  <a:srgbClr val="000090"/>
                </a:solidFill>
              </a:rPr>
              <a:t>for</a:t>
            </a:r>
            <a:r>
              <a:rPr lang="zh-CN" altLang="en-US" sz="3600" dirty="0">
                <a:solidFill>
                  <a:srgbClr val="000090"/>
                </a:solidFill>
              </a:rPr>
              <a:t> </a:t>
            </a:r>
            <a:r>
              <a:rPr lang="en-US" altLang="zh-CN" sz="3600" dirty="0">
                <a:solidFill>
                  <a:srgbClr val="000090"/>
                </a:solidFill>
              </a:rPr>
              <a:t>Recommendation</a:t>
            </a:r>
            <a:endParaRPr lang="en-SG" sz="3100" dirty="0">
              <a:solidFill>
                <a:srgbClr val="00009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124200"/>
            <a:ext cx="80772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j-ea"/>
                <a:cs typeface="Microsoft Sans Serif" pitchFamily="34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Xiangnan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He,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Zhankui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He,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Xiaoyu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Du,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Tat-</a:t>
            </a:r>
            <a:r>
              <a:rPr lang="en-US" altLang="zh-CN" sz="2400" b="0" dirty="0" err="1">
                <a:solidFill>
                  <a:schemeClr val="tx1"/>
                </a:solidFill>
              </a:rPr>
              <a:t>Seng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Chua</a:t>
            </a:r>
          </a:p>
          <a:p>
            <a:endParaRPr lang="en-US" sz="2400" b="0" baseline="30000" dirty="0">
              <a:solidFill>
                <a:schemeClr val="tx1"/>
              </a:solidFill>
            </a:endParaRPr>
          </a:p>
          <a:p>
            <a:endParaRPr lang="en-US" sz="2400" b="0" baseline="30000" dirty="0">
              <a:solidFill>
                <a:schemeClr val="tx1"/>
              </a:solidFill>
            </a:endParaRPr>
          </a:p>
          <a:p>
            <a:endParaRPr lang="en-US" sz="2400" b="0" baseline="30000" dirty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School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of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Computing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National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University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of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Singapore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</a:t>
            </a:fld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29600" y="0"/>
            <a:ext cx="914400" cy="15197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62800" y="76200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2000" dirty="0"/>
              <a:t>SIGIR 2018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206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APR Formulation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Overall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solving a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mini-max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1400" dirty="0"/>
          </a:p>
          <a:p>
            <a:r>
              <a:rPr kumimoji="1" lang="en-US" altLang="zh-CN" dirty="0"/>
              <a:t>Next: Iterative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two-step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APR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learning:</a:t>
            </a: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en-US" altLang="zh-CN" dirty="0"/>
              <a:t>1. Generate</a:t>
            </a:r>
            <a:r>
              <a:rPr kumimoji="1" lang="zh-CN" altLang="zh-CN" dirty="0"/>
              <a:t> </a:t>
            </a:r>
            <a:r>
              <a:rPr kumimoji="1" lang="en-US" altLang="zh-CN" dirty="0"/>
              <a:t>Adversarial Noise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(maximizing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player)</a:t>
            </a:r>
          </a:p>
          <a:p>
            <a:pPr marL="457200" lvl="1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(minimizing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player)</a:t>
            </a:r>
          </a:p>
          <a:p>
            <a:pPr lvl="1"/>
            <a:r>
              <a:rPr kumimoji="1" lang="en-US" altLang="zh-CN" dirty="0"/>
              <a:t>Until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reached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5" name="图片 4" descr="Screen Shot 2018-07-05 at 10.3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69176"/>
            <a:ext cx="7162800" cy="54542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447800" y="2667000"/>
            <a:ext cx="2515304" cy="9767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 Learning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Minimize </a:t>
            </a:r>
            <a:r>
              <a:rPr lang="en-US" sz="2000" i="1" dirty="0">
                <a:solidFill>
                  <a:schemeClr val="tx1"/>
                </a:solidFill>
              </a:rPr>
              <a:t>ranking loss </a:t>
            </a:r>
            <a:r>
              <a:rPr lang="en-US" sz="2000" dirty="0">
                <a:solidFill>
                  <a:schemeClr val="tx1"/>
                </a:solidFill>
              </a:rPr>
              <a:t>+ </a:t>
            </a:r>
            <a:r>
              <a:rPr lang="en-US" sz="2000" i="1" dirty="0">
                <a:solidFill>
                  <a:schemeClr val="tx1"/>
                </a:solidFill>
              </a:rPr>
              <a:t>adversary loss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86400" y="2667000"/>
            <a:ext cx="2590800" cy="97672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Adversary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Learning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Maximize </a:t>
            </a:r>
            <a:r>
              <a:rPr lang="en-US" sz="2000" i="1" dirty="0">
                <a:solidFill>
                  <a:schemeClr val="tx1"/>
                </a:solidFill>
              </a:rPr>
              <a:t>ranking loss</a:t>
            </a:r>
          </a:p>
        </p:txBody>
      </p:sp>
      <p:cxnSp>
        <p:nvCxnSpPr>
          <p:cNvPr id="8" name="直接箭头连接符 10"/>
          <p:cNvCxnSpPr/>
          <p:nvPr/>
        </p:nvCxnSpPr>
        <p:spPr>
          <a:xfrm>
            <a:off x="3962400" y="30480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1"/>
          <p:cNvCxnSpPr/>
          <p:nvPr/>
        </p:nvCxnSpPr>
        <p:spPr>
          <a:xfrm flipH="1">
            <a:off x="3962402" y="3276600"/>
            <a:ext cx="144779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86200" y="2667000"/>
            <a:ext cx="166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mini-max game</a:t>
            </a:r>
          </a:p>
        </p:txBody>
      </p:sp>
    </p:spTree>
    <p:extLst>
      <p:ext uri="{BB962C8B-B14F-4D97-AF65-F5344CB8AC3E}">
        <p14:creationId xmlns:p14="http://schemas.microsoft.com/office/powerpoint/2010/main" val="18518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APR Solver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sz="2400" dirty="0"/>
              <a:t>Randomly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sample training instance (</a:t>
            </a:r>
            <a:r>
              <a:rPr kumimoji="1" lang="en-US" altLang="zh-CN" sz="2400" i="1" dirty="0">
                <a:latin typeface="Times"/>
                <a:cs typeface="Times"/>
              </a:rPr>
              <a:t>u, </a:t>
            </a:r>
            <a:r>
              <a:rPr kumimoji="1" lang="en-US" altLang="zh-CN" sz="2400" i="1" dirty="0" err="1">
                <a:latin typeface="Times"/>
                <a:cs typeface="Times"/>
              </a:rPr>
              <a:t>i</a:t>
            </a:r>
            <a:r>
              <a:rPr kumimoji="1" lang="en-US" altLang="zh-CN" sz="2400" i="1" dirty="0">
                <a:latin typeface="Times"/>
                <a:cs typeface="Times"/>
              </a:rPr>
              <a:t>, j</a:t>
            </a:r>
            <a:r>
              <a:rPr kumimoji="1" lang="en-US" altLang="zh-CN" sz="2400" dirty="0"/>
              <a:t>): </a:t>
            </a:r>
          </a:p>
          <a:p>
            <a:pPr marL="742950" lvl="2" indent="-342900">
              <a:buFontTx/>
              <a:buChar char="-"/>
            </a:pPr>
            <a:r>
              <a:rPr kumimoji="1" lang="en-US" altLang="zh-CN" sz="2200" dirty="0"/>
              <a:t>Step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1: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Generate</a:t>
            </a:r>
            <a:r>
              <a:rPr kumimoji="1" lang="zh-CN" altLang="zh-CN" sz="2200" dirty="0"/>
              <a:t> </a:t>
            </a:r>
            <a:r>
              <a:rPr kumimoji="1" lang="en-US" altLang="zh-CN" sz="2200" dirty="0"/>
              <a:t>Adversarial Noise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by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FF0000"/>
                </a:solidFill>
              </a:rPr>
              <a:t>maximizing</a:t>
            </a:r>
            <a:r>
              <a:rPr kumimoji="1" lang="en-US" altLang="zh-CN" sz="2200" dirty="0"/>
              <a:t>:</a:t>
            </a:r>
          </a:p>
          <a:p>
            <a:pPr marL="742950" lvl="2" indent="-342900">
              <a:buFontTx/>
              <a:buChar char="-"/>
            </a:pPr>
            <a:endParaRPr kumimoji="1" lang="en-US" altLang="zh-CN" sz="2200" dirty="0"/>
          </a:p>
          <a:p>
            <a:pPr marL="400050" lvl="2" indent="0">
              <a:buNone/>
            </a:pPr>
            <a:endParaRPr kumimoji="1" lang="en-US" altLang="zh-CN" sz="2200" dirty="0"/>
          </a:p>
          <a:p>
            <a:pPr marL="742950" lvl="2" indent="-342900">
              <a:spcBef>
                <a:spcPts val="0"/>
              </a:spcBef>
              <a:buFontTx/>
              <a:buChar char="-"/>
            </a:pPr>
            <a:r>
              <a:rPr kumimoji="1" lang="en-US" altLang="zh-CN" sz="2200" dirty="0"/>
              <a:t>Difficulty: for many models of interest, it is difficult to get the exact optimal solution. </a:t>
            </a:r>
          </a:p>
          <a:p>
            <a:pPr marL="1200150" lvl="3" indent="-342900">
              <a:spcBef>
                <a:spcPts val="0"/>
              </a:spcBef>
              <a:buFontTx/>
              <a:buChar char="-"/>
            </a:pPr>
            <a:r>
              <a:rPr kumimoji="1" lang="en-US" altLang="zh-CN" dirty="0"/>
              <a:t>E.g., MF (bilinear model), Neural Networks (nonlinear models) etc.</a:t>
            </a:r>
          </a:p>
          <a:p>
            <a:pPr marL="742950" lvl="2" indent="-342900">
              <a:spcBef>
                <a:spcPts val="0"/>
              </a:spcBef>
              <a:buFontTx/>
              <a:buChar char="-"/>
            </a:pPr>
            <a:r>
              <a:rPr kumimoji="1" lang="en-US" altLang="zh-CN" sz="2200" dirty="0"/>
              <a:t>Solution: approximate the objective function around ∆ as a </a:t>
            </a:r>
            <a:r>
              <a:rPr kumimoji="1" lang="en-US" altLang="zh-CN" sz="2200" dirty="0">
                <a:solidFill>
                  <a:srgbClr val="FF0000"/>
                </a:solidFill>
              </a:rPr>
              <a:t>linear function</a:t>
            </a:r>
            <a:r>
              <a:rPr kumimoji="1" lang="en-US" altLang="zh-CN" sz="2200" dirty="0"/>
              <a:t>: </a:t>
            </a:r>
          </a:p>
          <a:p>
            <a:pPr marL="400050" lvl="2" indent="0">
              <a:buNone/>
            </a:pPr>
            <a:endParaRPr kumimoji="1" lang="en-US" altLang="zh-CN" sz="2200" dirty="0"/>
          </a:p>
          <a:p>
            <a:pPr marL="742950" lvl="2" indent="-342900">
              <a:buFontTx/>
              <a:buChar char="-"/>
            </a:pPr>
            <a:endParaRPr kumimoji="1" lang="en-US" altLang="zh-CN" sz="2200" dirty="0"/>
          </a:p>
          <a:p>
            <a:pPr marL="742950" lvl="2" indent="-342900">
              <a:buFontTx/>
              <a:buChar char="-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5" name="图片 4" descr="Screen Shot 2018-07-05 at 11.35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86000"/>
            <a:ext cx="5867400" cy="410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86200" y="2667000"/>
            <a:ext cx="482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Constant set, denoting current model parameters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41" y="4648200"/>
            <a:ext cx="2424959" cy="17864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78944" y="4449081"/>
            <a:ext cx="42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Optimal solution for the linear function is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48121" y="6532954"/>
            <a:ext cx="167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Recall Taylor series: 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3" y="6460781"/>
            <a:ext cx="3634036" cy="3799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44" y="4820829"/>
            <a:ext cx="4329656" cy="59577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38600" y="5421868"/>
            <a:ext cx="46140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I.e., move </a:t>
            </a:r>
            <a:r>
              <a:rPr kumimoji="1" lang="en-US" altLang="zh-CN" dirty="0"/>
              <a:t>∆</a:t>
            </a:r>
            <a:r>
              <a:rPr lang="en-US" altLang="zh-CN" dirty="0"/>
              <a:t> towards the </a:t>
            </a:r>
            <a:r>
              <a:rPr lang="en-US" altLang="zh-CN" dirty="0">
                <a:solidFill>
                  <a:srgbClr val="FF0000"/>
                </a:solidFill>
              </a:rPr>
              <a:t>direction of gradient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(fast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sz="1600" dirty="0"/>
              <a:t>[</a:t>
            </a:r>
            <a:r>
              <a:rPr lang="en-US" altLang="zh-CN" sz="1600" dirty="0" err="1"/>
              <a:t>Goodfellow</a:t>
            </a:r>
            <a:r>
              <a:rPr lang="zh-CN" altLang="en-US" sz="1600" dirty="0"/>
              <a:t> </a:t>
            </a:r>
            <a:r>
              <a:rPr lang="en-US" altLang="zh-CN" sz="1600" dirty="0"/>
              <a:t>et</a:t>
            </a:r>
            <a:r>
              <a:rPr lang="zh-CN" altLang="en-US" sz="1600" dirty="0"/>
              <a:t> </a:t>
            </a:r>
            <a:r>
              <a:rPr lang="en-US" altLang="zh-CN" sz="1600" dirty="0"/>
              <a:t>al,</a:t>
            </a:r>
            <a:r>
              <a:rPr lang="zh-CN" altLang="en-US" sz="1600" dirty="0"/>
              <a:t> </a:t>
            </a:r>
            <a:r>
              <a:rPr lang="en-US" altLang="zh-CN" sz="1600" dirty="0"/>
              <a:t>ICLR’15]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7CBBD9-8955-354D-A1C3-9DCB9238FAF2}"/>
              </a:ext>
            </a:extLst>
          </p:cNvPr>
          <p:cNvCxnSpPr>
            <a:cxnSpLocks/>
          </p:cNvCxnSpPr>
          <p:nvPr/>
        </p:nvCxnSpPr>
        <p:spPr>
          <a:xfrm>
            <a:off x="5181600" y="2667000"/>
            <a:ext cx="228600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APR 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sz="2400" dirty="0"/>
              <a:t>Randomly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sample training instance (</a:t>
            </a:r>
            <a:r>
              <a:rPr kumimoji="1" lang="en-US" altLang="zh-CN" sz="2400" i="1" dirty="0">
                <a:latin typeface="Times"/>
                <a:cs typeface="Times"/>
              </a:rPr>
              <a:t>u, </a:t>
            </a:r>
            <a:r>
              <a:rPr kumimoji="1" lang="en-US" altLang="zh-CN" sz="2400" i="1" dirty="0" err="1">
                <a:latin typeface="Times"/>
                <a:cs typeface="Times"/>
              </a:rPr>
              <a:t>i</a:t>
            </a:r>
            <a:r>
              <a:rPr kumimoji="1" lang="en-US" altLang="zh-CN" sz="2400" i="1" dirty="0">
                <a:latin typeface="Times"/>
                <a:cs typeface="Times"/>
              </a:rPr>
              <a:t>, j</a:t>
            </a:r>
            <a:r>
              <a:rPr kumimoji="1" lang="en-US" altLang="zh-CN" sz="2400" dirty="0"/>
              <a:t>): </a:t>
            </a:r>
          </a:p>
          <a:p>
            <a:pPr marL="742950" lvl="2" indent="-342900">
              <a:buFontTx/>
              <a:buChar char="-"/>
            </a:pPr>
            <a:r>
              <a:rPr kumimoji="1" lang="en-US" altLang="zh-CN" sz="2200" dirty="0"/>
              <a:t>Step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2: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Learn model parameters by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FF0000"/>
                </a:solidFill>
              </a:rPr>
              <a:t>minimizing</a:t>
            </a:r>
            <a:r>
              <a:rPr kumimoji="1" lang="en-US" altLang="zh-CN" sz="2200" dirty="0"/>
              <a:t>:</a:t>
            </a:r>
          </a:p>
          <a:p>
            <a:pPr marL="742950" lvl="2" indent="-342900">
              <a:buFontTx/>
              <a:buChar char="-"/>
            </a:pPr>
            <a:endParaRPr kumimoji="1" lang="en-US" altLang="zh-CN" sz="2200" dirty="0"/>
          </a:p>
          <a:p>
            <a:pPr marL="742950" lvl="2" indent="-342900">
              <a:buFontTx/>
              <a:buChar char="-"/>
            </a:pPr>
            <a:endParaRPr kumimoji="1" lang="en-US" altLang="zh-CN" sz="2200" dirty="0"/>
          </a:p>
          <a:p>
            <a:pPr marL="742950" lvl="2" indent="-342900">
              <a:buFontTx/>
              <a:buChar char="-"/>
            </a:pPr>
            <a:endParaRPr kumimoji="1" lang="en-US" altLang="zh-CN" sz="2200" dirty="0"/>
          </a:p>
          <a:p>
            <a:pPr marL="742950" lvl="2" indent="-342900">
              <a:buFontTx/>
              <a:buChar char="-"/>
            </a:pPr>
            <a:r>
              <a:rPr kumimoji="1" lang="en-US" altLang="zh-CN" sz="2200" dirty="0"/>
              <a:t>Standard SGD update rule: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6324600" cy="7375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52122" y="221280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Original BPR loss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971800" y="3023533"/>
            <a:ext cx="4267200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37127" y="3021430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Perturbed BPR loss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" y="3856892"/>
            <a:ext cx="2743200" cy="562708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048000" y="2620238"/>
            <a:ext cx="3565327" cy="0"/>
          </a:xfrm>
          <a:prstGeom prst="line">
            <a:avLst/>
          </a:prstGeom>
          <a:ln w="190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3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Apply APR on Matrix Factorization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636" y="1371600"/>
            <a:ext cx="8481764" cy="5121275"/>
          </a:xfrm>
        </p:spPr>
        <p:txBody>
          <a:bodyPr/>
          <a:lstStyle/>
          <a:p>
            <a:r>
              <a:rPr lang="en-US" altLang="zh-CN" dirty="0"/>
              <a:t>Original MF model: </a:t>
            </a:r>
          </a:p>
          <a:p>
            <a:r>
              <a:rPr lang="en-US" altLang="zh-CN" dirty="0"/>
              <a:t>Perturbed MF model: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altLang="zh-CN" sz="1400" dirty="0"/>
          </a:p>
          <a:p>
            <a:pPr>
              <a:spcBef>
                <a:spcPts val="0"/>
              </a:spcBef>
            </a:pPr>
            <a:r>
              <a:rPr lang="en-US" altLang="zh-CN" dirty="0"/>
              <a:t>Last but not the least: initialize APR parameters by </a:t>
            </a:r>
            <a:r>
              <a:rPr lang="en-US" altLang="zh-CN" dirty="0">
                <a:solidFill>
                  <a:srgbClr val="FF0000"/>
                </a:solidFill>
              </a:rPr>
              <a:t>optimizing BPR</a:t>
            </a:r>
            <a:r>
              <a:rPr lang="en-US" altLang="zh-CN" dirty="0"/>
              <a:t>, rather than random!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When model is </a:t>
            </a:r>
            <a:r>
              <a:rPr lang="en-US" altLang="zh-CN" dirty="0" err="1"/>
              <a:t>underfitted</a:t>
            </a:r>
            <a:r>
              <a:rPr lang="en-US" altLang="zh-CN" dirty="0"/>
              <a:t>, normal training is sufficient.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When model is </a:t>
            </a:r>
            <a:r>
              <a:rPr lang="en-US" altLang="zh-CN" dirty="0" err="1"/>
              <a:t>overfitted</a:t>
            </a:r>
            <a:r>
              <a:rPr lang="en-US" altLang="zh-CN" dirty="0"/>
              <a:t>, we should do adversarial training.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91800"/>
            <a:ext cx="1676400" cy="36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11822"/>
            <a:ext cx="3962400" cy="4677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9800"/>
            <a:ext cx="4527359" cy="21916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197" y="2338796"/>
            <a:ext cx="2343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Illustration of adversarial matrix factorization (AMF):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48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Introduction &amp; Motivation</a:t>
            </a:r>
          </a:p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lvl="1"/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Recap BPR (Bayesian Personalized Ranking)</a:t>
            </a:r>
          </a:p>
          <a:p>
            <a:pPr lvl="1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APR: Adversarial Training for BPR</a:t>
            </a:r>
          </a:p>
          <a:p>
            <a:r>
              <a:rPr lang="en-US" altLang="zh-CN" sz="2800" dirty="0"/>
              <a:t>Experiments</a:t>
            </a:r>
          </a:p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692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636" y="1371600"/>
            <a:ext cx="8481764" cy="5121275"/>
          </a:xfrm>
        </p:spPr>
        <p:txBody>
          <a:bodyPr/>
          <a:lstStyle/>
          <a:p>
            <a:r>
              <a:rPr lang="en-US" altLang="zh-CN" dirty="0"/>
              <a:t>Three datasets: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Pre-processing: merge repetitive interactions to the earliest time (recommend novel items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Leave-one-out All-ranking Protocol: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For each user, hold out the latest interaction as testing set.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Rank all items not interacted by the user in training.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Evaluate ranking list at position 100, by Hit Ratio and NDCG. 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HR@100 is position non-sensitive (like recall)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NDCG@100 is positive-sensitive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Default settings: embedding size = 64, noise level </a:t>
            </a:r>
            <a:r>
              <a:rPr lang="el-GR" altLang="zh-CN" dirty="0"/>
              <a:t>ε</a:t>
            </a:r>
            <a:r>
              <a:rPr lang="en-US" altLang="zh-CN" dirty="0"/>
              <a:t> = 0.5, adversarial regularizer </a:t>
            </a:r>
            <a:r>
              <a:rPr lang="el-GR" altLang="zh-CN" dirty="0"/>
              <a:t>λ</a:t>
            </a:r>
            <a:r>
              <a:rPr lang="en-US" altLang="zh-CN" dirty="0"/>
              <a:t> = 1.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47800"/>
            <a:ext cx="5580135" cy="12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636" y="0"/>
            <a:ext cx="6805364" cy="11521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Result: Effect of Adversarial Training</a:t>
            </a:r>
            <a:br>
              <a:rPr lang="en-US" altLang="zh-CN" dirty="0"/>
            </a:br>
            <a:r>
              <a:rPr lang="en-US" altLang="zh-CN" sz="3100" dirty="0"/>
              <a:t>- Training Curve</a:t>
            </a:r>
            <a:endParaRPr lang="zh-CN" altLang="en-US" sz="31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2924436" cy="23622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36" y="2476500"/>
            <a:ext cx="2981064" cy="2390188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33636" y="1371600"/>
            <a:ext cx="8229600" cy="512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kumimoji="1" lang="en-US" altLang="zh-CN" dirty="0"/>
              <a:t>Training curve of MF-BPR (black) vs. </a:t>
            </a:r>
            <a:r>
              <a:rPr kumimoji="1" lang="en-US" altLang="zh-CN" dirty="0">
                <a:solidFill>
                  <a:srgbClr val="FF0000"/>
                </a:solidFill>
              </a:rPr>
              <a:t>MF-APR (red)</a:t>
            </a:r>
          </a:p>
          <a:p>
            <a:pPr lvl="1">
              <a:spcBef>
                <a:spcPts val="0"/>
              </a:spcBef>
            </a:pPr>
            <a:r>
              <a:rPr kumimoji="1" lang="en-US" altLang="zh-CN" dirty="0"/>
              <a:t>First train MF-BPR for 1000 epochs (converged)</a:t>
            </a:r>
          </a:p>
          <a:p>
            <a:pPr lvl="1">
              <a:spcBef>
                <a:spcPts val="0"/>
              </a:spcBef>
            </a:pPr>
            <a:r>
              <a:rPr kumimoji="1" lang="en-US" altLang="zh-CN" dirty="0"/>
              <a:t>Continue training MF with APR for 1000 epochs</a:t>
            </a:r>
          </a:p>
          <a:p>
            <a:pPr lvl="1">
              <a:spcBef>
                <a:spcPts val="0"/>
              </a:spcBef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endParaRPr kumimoji="1" lang="en-US" altLang="zh-CN" sz="3200" dirty="0">
              <a:solidFill>
                <a:srgbClr val="FF0000"/>
              </a:solidFill>
            </a:endParaRPr>
          </a:p>
          <a:p>
            <a:pPr marL="914400" lvl="1" indent="-457200">
              <a:spcBef>
                <a:spcPts val="0"/>
              </a:spcBef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</a:rPr>
              <a:t>Adversarial training leads to over 10% relative improvement. </a:t>
            </a:r>
          </a:p>
          <a:p>
            <a:pPr marL="914400" lvl="1" indent="-457200">
              <a:spcBef>
                <a:spcPts val="0"/>
              </a:spcBef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</a:rPr>
              <a:t>After convergence, normal training may degrade performance.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kumimoji="1" lang="en-US" altLang="zh-CN" dirty="0"/>
              <a:t>Note: L2 regularizer has been sufficiently tuned.  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6500"/>
            <a:ext cx="2867532" cy="2374557"/>
          </a:xfrm>
          <a:prstGeom prst="rect">
            <a:avLst/>
          </a:prstGeom>
        </p:spPr>
      </p:pic>
      <p:pic>
        <p:nvPicPr>
          <p:cNvPr id="9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76500"/>
            <a:ext cx="2924436" cy="2362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36" y="2514600"/>
            <a:ext cx="2981064" cy="23901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14600"/>
            <a:ext cx="2867532" cy="23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636" y="1371600"/>
            <a:ext cx="8405564" cy="5121275"/>
          </a:xfrm>
        </p:spPr>
        <p:txBody>
          <a:bodyPr/>
          <a:lstStyle/>
          <a:p>
            <a:r>
              <a:rPr lang="en-US" altLang="zh-CN" dirty="0"/>
              <a:t>Add adversarial perturbations on MF model trained by BPR and APR, respectively. </a:t>
            </a:r>
          </a:p>
          <a:p>
            <a:pPr lvl="1"/>
            <a:r>
              <a:rPr lang="en-US" altLang="zh-CN" dirty="0"/>
              <a:t>Performance drop (NDCG in testing set) w.r.t. different noise levels (</a:t>
            </a:r>
            <a:r>
              <a:rPr lang="el-GR" altLang="zh-CN" dirty="0"/>
              <a:t>ε</a:t>
            </a:r>
            <a:r>
              <a:rPr lang="en-US" altLang="zh-CN" dirty="0"/>
              <a:t> = 0.5, 1.0, 2.0)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APR learner makes the model to be rather robust to adversarial perturbations.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17</a:t>
            </a:fld>
            <a:endParaRPr lang="en-SG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33636" y="0"/>
            <a:ext cx="6805364" cy="11521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Result: Effect of Adversarial Training</a:t>
            </a:r>
            <a:br>
              <a:rPr lang="en-US" altLang="zh-CN" dirty="0"/>
            </a:br>
            <a:r>
              <a:rPr lang="en-US" altLang="zh-CN" sz="3100" dirty="0"/>
              <a:t>- Robustness</a:t>
            </a:r>
            <a:endParaRPr lang="zh-CN" altLang="en-US" sz="3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71799"/>
            <a:ext cx="6836418" cy="167640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407418" y="3383693"/>
            <a:ext cx="762000" cy="118037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279382" y="3383693"/>
            <a:ext cx="762000" cy="118037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086600" y="3396726"/>
            <a:ext cx="762000" cy="118037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0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Result: Effect of Adversarial Training</a:t>
            </a:r>
            <a:br>
              <a:rPr lang="en-US" altLang="zh-CN" dirty="0"/>
            </a:br>
            <a:r>
              <a:rPr lang="en-US" altLang="zh-CN" sz="3100" dirty="0"/>
              <a:t>- On Models of Different Sizes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8710364" cy="5121275"/>
          </a:xfrm>
        </p:spPr>
        <p:txBody>
          <a:bodyPr/>
          <a:lstStyle/>
          <a:p>
            <a:r>
              <a:rPr lang="en-US" altLang="zh-CN" dirty="0"/>
              <a:t>Embedding size controls model complexity of MF: </a:t>
            </a:r>
          </a:p>
          <a:p>
            <a:pPr lvl="1"/>
            <a:r>
              <a:rPr lang="en-US" altLang="zh-CN" dirty="0"/>
              <a:t>Performance of MF trained by BPR and APR w.r.t. different embedding sizes (4, 8, 16, 32, 64):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18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57598"/>
            <a:ext cx="3048000" cy="2257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90800"/>
            <a:ext cx="2955796" cy="213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227" y="2578100"/>
            <a:ext cx="2860373" cy="2146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0198" y="4946804"/>
            <a:ext cx="6713602" cy="984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Improvements are consistent on models of different sizes. 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Improvements on larger models are more significant.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rgbClr val="FF0000"/>
                </a:solidFill>
              </a:rPr>
              <a:t>The bottleneck of small models is model representation ability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636" y="0"/>
            <a:ext cx="6881564" cy="11521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Result: Effect of Adversarial Training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en-US" altLang="zh-CN" sz="3100" dirty="0"/>
              <a:t>Where the improvement comes from?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Adversarial regularization </a:t>
            </a:r>
            <a:r>
              <a:rPr lang="en-US" altLang="zh-CN" dirty="0"/>
              <a:t>vs.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regularization</a:t>
            </a:r>
            <a:r>
              <a:rPr lang="en-US" altLang="zh-CN" dirty="0"/>
              <a:t> in improving model generalization</a:t>
            </a:r>
          </a:p>
          <a:p>
            <a:pPr lvl="1"/>
            <a:r>
              <a:rPr lang="en-US" altLang="zh-CN" dirty="0"/>
              <a:t>Training curve w.r.t. norm of embedding matrices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19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6770569" cy="236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400" y="4953000"/>
            <a:ext cx="790123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Adversarial regularization increases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value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of model parameters, which is beneficial to model robustness.   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In contrast, L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000" dirty="0">
                <a:solidFill>
                  <a:srgbClr val="FF0000"/>
                </a:solidFill>
              </a:rPr>
              <a:t> regularization decreases the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value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of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model parameters.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36" y="2206368"/>
            <a:ext cx="1600200" cy="3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636" y="1219200"/>
            <a:ext cx="8481764" cy="5121275"/>
          </a:xfrm>
        </p:spPr>
        <p:txBody>
          <a:bodyPr/>
          <a:lstStyle/>
          <a:p>
            <a:r>
              <a:rPr lang="en-US" altLang="zh-CN" dirty="0"/>
              <a:t>The core of IR tasks is ranking. </a:t>
            </a:r>
          </a:p>
          <a:p>
            <a:r>
              <a:rPr lang="en-US" altLang="zh-CN" dirty="0"/>
              <a:t>Search: Given a query, ranking documents</a:t>
            </a:r>
          </a:p>
          <a:p>
            <a:r>
              <a:rPr lang="en-US" altLang="zh-CN" dirty="0"/>
              <a:t>Recommendation: Given a user, ranking items </a:t>
            </a:r>
          </a:p>
          <a:p>
            <a:pPr lvl="1"/>
            <a:r>
              <a:rPr lang="en-US" altLang="zh-CN" dirty="0"/>
              <a:t>A personalized ranking task</a:t>
            </a:r>
          </a:p>
          <a:p>
            <a:r>
              <a:rPr lang="en-US" altLang="zh-CN" dirty="0"/>
              <a:t>Ranking is usually supported by the underlying scoring model. </a:t>
            </a:r>
          </a:p>
          <a:p>
            <a:pPr lvl="1"/>
            <a:r>
              <a:rPr lang="en-US" altLang="zh-CN" dirty="0"/>
              <a:t>Linear, Probabilistic, Neural network models etc.  </a:t>
            </a:r>
          </a:p>
          <a:p>
            <a:pPr lvl="1"/>
            <a:r>
              <a:rPr lang="en-US" altLang="zh-CN" dirty="0"/>
              <a:t>Model parameters are learned by optimizing learning-to-rank loss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Question: is the learned model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robust in ranking?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Will small change on inputs/parameters lead to big change on the ranking result?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This concerns model generalization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ability.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46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636" y="0"/>
            <a:ext cx="6881564" cy="1152128"/>
          </a:xfrm>
        </p:spPr>
        <p:txBody>
          <a:bodyPr>
            <a:normAutofit/>
          </a:bodyPr>
          <a:lstStyle/>
          <a:p>
            <a:r>
              <a:rPr lang="en-US" altLang="zh-CN" dirty="0"/>
              <a:t>Result: Performance Comparison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378003"/>
              </p:ext>
            </p:extLst>
          </p:nvPr>
        </p:nvGraphicFramePr>
        <p:xfrm>
          <a:off x="203194" y="1642646"/>
          <a:ext cx="8686806" cy="2705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3167">
                <a:tc>
                  <a:txBody>
                    <a:bodyPr/>
                    <a:lstStyle/>
                    <a:p>
                      <a:pPr algn="ctr" fontAlgn="b"/>
                      <a:endParaRPr lang="zh-CN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Yelp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Pinterest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Gowalla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ctr" fontAlgn="b"/>
                      <a:endParaRPr lang="zh-CN" altLang="en-US" sz="20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NDCG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NDCG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NDCG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Avg</a:t>
                      </a:r>
                      <a:r>
                        <a:rPr lang="en-US" sz="18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Impro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245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ItemPop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0.0742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0.0169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0.0485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0.0116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0.1560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0.0428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+394.2%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MF-BPR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0.1721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0.0420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0.3403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0.0886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0.5072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0.1878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+10.5%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CDAE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0.1733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0.0405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0.3495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0.0873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0.5483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0.2007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+8.2%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5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IRGAN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0.1765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effectLst/>
                        </a:rPr>
                        <a:t>0.0465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0.3363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0.0904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0.518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0.2019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+6.4%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5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NeuMF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effectLst/>
                        </a:rPr>
                        <a:t>0.1817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0.0445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effectLst/>
                        </a:rPr>
                        <a:t>0.3526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effectLst/>
                        </a:rPr>
                        <a:t>0.0925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effectLst/>
                        </a:rPr>
                        <a:t>0.5642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effectLst/>
                        </a:rPr>
                        <a:t>0.2138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+2.9%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5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AMF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0.1885*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0.0465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0.3595*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0.0938*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0.5763*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0.2212*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20</a:t>
            </a:fld>
            <a:endParaRPr lang="en-SG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953000" y="1500019"/>
            <a:ext cx="3200400" cy="676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06547" y="1099909"/>
            <a:ext cx="540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Average Improvement of AMF over the baseline. 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04800" y="4309646"/>
            <a:ext cx="5488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* denotes the improvement is statistically significant for p&lt;0.01 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0" y="4659868"/>
            <a:ext cx="943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Overall: AMF &gt; </a:t>
            </a:r>
            <a:r>
              <a:rPr lang="en-US" altLang="zh-CN" dirty="0" err="1"/>
              <a:t>NeuMF</a:t>
            </a:r>
            <a:r>
              <a:rPr lang="en-US" altLang="zh-CN" sz="1300" dirty="0"/>
              <a:t> (He et al, WWW’17)</a:t>
            </a:r>
            <a:r>
              <a:rPr lang="en-US" altLang="zh-CN" sz="1400" dirty="0"/>
              <a:t> </a:t>
            </a:r>
            <a:r>
              <a:rPr lang="en-US" altLang="zh-CN" dirty="0"/>
              <a:t>&gt; IRGAN </a:t>
            </a:r>
            <a:r>
              <a:rPr lang="en-US" altLang="zh-CN" sz="1300" dirty="0"/>
              <a:t>(Wang et al, SIGIR’17)</a:t>
            </a:r>
            <a:r>
              <a:rPr lang="en-US" altLang="zh-CN" sz="1400" dirty="0"/>
              <a:t> </a:t>
            </a:r>
            <a:r>
              <a:rPr lang="en-US" altLang="zh-CN" dirty="0"/>
              <a:t>&gt; CDAE </a:t>
            </a:r>
            <a:r>
              <a:rPr lang="en-US" altLang="zh-CN" sz="1300" dirty="0"/>
              <a:t>(Wu et al, WSDM’16) </a:t>
            </a:r>
            <a:r>
              <a:rPr lang="en-US" altLang="zh-CN" dirty="0"/>
              <a:t>&gt; MF-BPR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8600" y="5029200"/>
            <a:ext cx="891540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</a:rPr>
              <a:t>The importance of a good learning algorithm: 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>
                <a:solidFill>
                  <a:srgbClr val="FF0000"/>
                </a:solidFill>
              </a:rPr>
              <a:t>The improvement of </a:t>
            </a:r>
            <a:r>
              <a:rPr lang="en-US" altLang="zh-CN" sz="2000" dirty="0" err="1">
                <a:solidFill>
                  <a:srgbClr val="FF0000"/>
                </a:solidFill>
              </a:rPr>
              <a:t>NeuMF</a:t>
            </a:r>
            <a:r>
              <a:rPr lang="en-US" altLang="zh-CN" sz="2000" dirty="0">
                <a:solidFill>
                  <a:srgbClr val="FF0000"/>
                </a:solidFill>
              </a:rPr>
              <a:t> comes from DNN model, which is more expressive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>
                <a:solidFill>
                  <a:srgbClr val="FF0000"/>
                </a:solidFill>
              </a:rPr>
              <a:t>AMF optimizes the simple MF model, achieving improvements by a better learning algorithm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" y="1371601"/>
            <a:ext cx="9105900" cy="4648200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300"/>
              </a:spcAft>
            </a:pPr>
            <a:r>
              <a:rPr kumimoji="1" lang="en-US" altLang="zh-CN" dirty="0"/>
              <a:t>We show that personalized ranking models optimized by standard pairwise L2R learner are not robust.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kumimoji="1" lang="en-US" altLang="zh-CN" dirty="0"/>
              <a:t>We propose a new learning method APR: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kumimoji="1" lang="en-US" altLang="zh-CN" dirty="0"/>
              <a:t>A generic method to improve pairwise L2R by using adversarial training.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kumimoji="1" lang="en-US" altLang="zh-CN" dirty="0"/>
              <a:t>Adversarial noises are enforced on model parameters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kumimoji="1" lang="en-US" altLang="zh-CN" dirty="0"/>
              <a:t>Acted as an adaptive regularizer to stabilize training</a:t>
            </a:r>
          </a:p>
          <a:p>
            <a:r>
              <a:rPr lang="en-US" altLang="zh-CN" dirty="0"/>
              <a:t>Experiments show APR improves model robustness &amp; generalization</a:t>
            </a:r>
          </a:p>
          <a:p>
            <a:r>
              <a:rPr lang="en-US" altLang="zh-CN" dirty="0"/>
              <a:t>Future work:</a:t>
            </a:r>
          </a:p>
          <a:p>
            <a:pPr lvl="1"/>
            <a:r>
              <a:rPr lang="en-US" altLang="zh-CN" dirty="0"/>
              <a:t>Dynamically adjust noise level </a:t>
            </a:r>
            <a:r>
              <a:rPr lang="el-GR" altLang="zh-CN" dirty="0"/>
              <a:t>ε</a:t>
            </a:r>
            <a:r>
              <a:rPr lang="en-US" altLang="zh-CN" dirty="0"/>
              <a:t> in APR (e.g., using RL on validation set)</a:t>
            </a:r>
          </a:p>
          <a:p>
            <a:pPr lvl="1"/>
            <a:r>
              <a:rPr lang="en-US" altLang="zh-CN" dirty="0"/>
              <a:t>Explore APR on complex models, e.g., neural recommenders and FM </a:t>
            </a:r>
          </a:p>
          <a:p>
            <a:pPr lvl="1"/>
            <a:r>
              <a:rPr lang="en-US" altLang="zh-CN" dirty="0"/>
              <a:t>Transfer the benefits of APR to other IR tasks, e.g., web search, QA etc.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46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xshua.FAREAST\AppData\Local\Microsoft\Windows\Temporary Internet Files\Content.IE5\SAHNRPAS\MCj037958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657600"/>
            <a:ext cx="1941708" cy="1676400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1588499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7376" y="1441566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500">
                  <a:solidFill>
                    <a:schemeClr val="tx2">
                      <a:shade val="20000"/>
                      <a:satMod val="350000"/>
                    </a:schemeClr>
                  </a:solidFill>
                </a:ln>
                <a:solidFill>
                  <a:srgbClr val="C000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3" name="文本框 2"/>
          <p:cNvSpPr txBox="1"/>
          <p:nvPr/>
        </p:nvSpPr>
        <p:spPr>
          <a:xfrm>
            <a:off x="990600" y="2568714"/>
            <a:ext cx="7071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Codes are available: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>
                <a:hlinkClick r:id="rId5"/>
              </a:rPr>
              <a:t>https://</a:t>
            </a:r>
            <a:r>
              <a:rPr lang="en-US" altLang="zh-CN" sz="2000" dirty="0" err="1">
                <a:hlinkClick r:id="rId5"/>
              </a:rPr>
              <a:t>github.com</a:t>
            </a:r>
            <a:r>
              <a:rPr lang="en-US" altLang="zh-CN" sz="2000" dirty="0">
                <a:hlinkClick r:id="rId5"/>
              </a:rPr>
              <a:t>/</a:t>
            </a:r>
            <a:r>
              <a:rPr lang="en-US" altLang="zh-CN" sz="2000" dirty="0" err="1">
                <a:hlinkClick r:id="rId5"/>
              </a:rPr>
              <a:t>hexiangnan</a:t>
            </a:r>
            <a:r>
              <a:rPr lang="en-US" altLang="zh-CN" sz="2000" dirty="0">
                <a:hlinkClick r:id="rId5"/>
              </a:rPr>
              <a:t>/</a:t>
            </a:r>
            <a:r>
              <a:rPr lang="en-US" altLang="zh-CN" sz="2000" dirty="0" err="1">
                <a:hlinkClick r:id="rId5"/>
              </a:rPr>
              <a:t>adversarial_personalized_ranking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7989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Adversarial Examples on Classification </a:t>
            </a:r>
            <a:r>
              <a:rPr lang="en-US" altLang="zh-CN" sz="2700" dirty="0"/>
              <a:t>(</a:t>
            </a:r>
            <a:r>
              <a:rPr lang="en-US" altLang="zh-CN" sz="2700" dirty="0" err="1"/>
              <a:t>Goodfellow</a:t>
            </a:r>
            <a:r>
              <a:rPr lang="en-US" altLang="zh-CN" sz="2700" dirty="0"/>
              <a:t> et al, ICLR’15)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Recent efforts on adversarial machine learning show many well-trained classifiers suffer from adversarial examples: 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This implies weak generalization</a:t>
            </a:r>
            <a:r>
              <a:rPr lang="zh-CN" altLang="en-US" dirty="0"/>
              <a:t> </a:t>
            </a:r>
            <a:r>
              <a:rPr lang="en-US" altLang="zh-CN" dirty="0"/>
              <a:t>ability of the classifier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Question: 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adversarial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examples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also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exist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ranking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methods?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7361494" cy="18722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3957282"/>
            <a:ext cx="7595194" cy="5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Adversarial Examples on Personalized Ranking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636" y="1219200"/>
            <a:ext cx="8229600" cy="51212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We train Visually-aware BPR (He et al, AAAI’16) on a user-image interaction dataset for visualization.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VBPR is a pairwise learning-to-rank method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Effect of adversarial examples on personalized ranking: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1752600" y="5540514"/>
            <a:ext cx="5593396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Small adversarial noises on images (noise level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ϵ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= 0.007) </a:t>
            </a:r>
            <a:r>
              <a:rPr lang="en-US" altLang="zh-CN" sz="2000" b="1" dirty="0">
                <a:solidFill>
                  <a:srgbClr val="FF0000"/>
                </a:solidFill>
              </a:rPr>
              <a:t>leads to big change on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ranking.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" b="16824"/>
          <a:stretch/>
        </p:blipFill>
        <p:spPr>
          <a:xfrm>
            <a:off x="2590800" y="2676307"/>
            <a:ext cx="4876800" cy="29067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 rot="16200000">
            <a:off x="1108917" y="3911571"/>
            <a:ext cx="29067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        Ranking scores (before)</a:t>
            </a:r>
          </a:p>
        </p:txBody>
      </p:sp>
      <p:sp>
        <p:nvSpPr>
          <p:cNvPr id="8" name="文本框 7"/>
          <p:cNvSpPr txBox="1"/>
          <p:nvPr/>
        </p:nvSpPr>
        <p:spPr>
          <a:xfrm rot="16200000">
            <a:off x="6331930" y="3872767"/>
            <a:ext cx="19898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Ranking scores (after)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498" y="2791361"/>
            <a:ext cx="243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Top-4 image ranking of a sampled user.</a:t>
            </a:r>
          </a:p>
          <a:p>
            <a:endParaRPr lang="en-US" altLang="zh-CN" sz="2000" dirty="0"/>
          </a:p>
          <a:p>
            <a:r>
              <a:rPr lang="en-US" altLang="zh-CN" sz="2000" dirty="0"/>
              <a:t>before vs. after adversarial noise: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40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637" y="0"/>
            <a:ext cx="6119564" cy="11521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Quantitative Analysis on Adversarial Attacks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636" y="1371600"/>
            <a:ext cx="8481764" cy="5121275"/>
          </a:xfrm>
        </p:spPr>
        <p:txBody>
          <a:bodyPr/>
          <a:lstStyle/>
          <a:p>
            <a:r>
              <a:rPr lang="en-US" altLang="zh-CN" dirty="0"/>
              <a:t>We train matrix factorization (MF) with BPR loss</a:t>
            </a:r>
          </a:p>
          <a:p>
            <a:pPr lvl="1"/>
            <a:r>
              <a:rPr lang="en-US" altLang="zh-CN" dirty="0"/>
              <a:t>MF is a</a:t>
            </a:r>
            <a:r>
              <a:rPr lang="zh-CN" altLang="en-US" dirty="0"/>
              <a:t> </a:t>
            </a:r>
            <a:r>
              <a:rPr lang="en-US" altLang="zh-CN" dirty="0"/>
              <a:t>widely used model in recommendation</a:t>
            </a:r>
          </a:p>
          <a:p>
            <a:pPr lvl="1"/>
            <a:r>
              <a:rPr lang="en-US" altLang="zh-CN" dirty="0"/>
              <a:t>BPR is a standard pairwise loss for personalized ranking</a:t>
            </a:r>
          </a:p>
          <a:p>
            <a:r>
              <a:rPr lang="en-US" altLang="zh-CN" dirty="0"/>
              <a:t>We add noises on model parameters of MF</a:t>
            </a:r>
          </a:p>
          <a:p>
            <a:pPr lvl="1"/>
            <a:r>
              <a:rPr lang="en-US" altLang="zh-CN" dirty="0"/>
              <a:t>Random noise vs. </a:t>
            </a:r>
            <a:r>
              <a:rPr lang="en-US" altLang="zh-CN" dirty="0">
                <a:solidFill>
                  <a:srgbClr val="FF0000"/>
                </a:solidFill>
              </a:rPr>
              <a:t>Adversarial noise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Performance change w.r.t. different noise levels </a:t>
            </a:r>
            <a:r>
              <a:rPr lang="el-GR" altLang="zh-CN" dirty="0"/>
              <a:t>ε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norm):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3802429"/>
            <a:ext cx="2971800" cy="2369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0000"/>
            <a:ext cx="2964081" cy="2369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54800" y="3932237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Conclusion: </a:t>
            </a:r>
          </a:p>
          <a:p>
            <a:r>
              <a:rPr lang="en-US" altLang="zh-CN" b="1" dirty="0"/>
              <a:t>MF-BPR is robust to random noise, but not for </a:t>
            </a:r>
            <a:r>
              <a:rPr lang="en-US" altLang="zh-CN" b="1" dirty="0">
                <a:solidFill>
                  <a:srgbClr val="FF0000"/>
                </a:solidFill>
              </a:rPr>
              <a:t>adversarial noise</a:t>
            </a:r>
            <a:r>
              <a:rPr lang="en-US" altLang="zh-CN" b="1" dirty="0"/>
              <a:t>!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711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Introduction &amp; Motivation</a:t>
            </a:r>
          </a:p>
          <a:p>
            <a:r>
              <a:rPr lang="en-US" altLang="zh-CN" sz="2800" dirty="0"/>
              <a:t>Method</a:t>
            </a:r>
          </a:p>
          <a:p>
            <a:pPr lvl="1"/>
            <a:r>
              <a:rPr lang="en-US" altLang="zh-CN" sz="2600" dirty="0"/>
              <a:t>Recap BPR (Bayesian Personalized Ranking)</a:t>
            </a:r>
          </a:p>
          <a:p>
            <a:pPr lvl="1"/>
            <a:r>
              <a:rPr lang="en-US" altLang="zh-CN" sz="2400" dirty="0"/>
              <a:t>APR: Adversarial Training for BPR</a:t>
            </a:r>
          </a:p>
          <a:p>
            <a:r>
              <a:rPr lang="en-US" altLang="zh-CN" sz="2800" dirty="0"/>
              <a:t>Experiments</a:t>
            </a:r>
          </a:p>
          <a:p>
            <a:r>
              <a:rPr lang="en-US" altLang="zh-CN" sz="2800" dirty="0"/>
              <a:t>Conclusion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215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 BPR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5121275"/>
          </a:xfrm>
        </p:spPr>
        <p:txBody>
          <a:bodyPr/>
          <a:lstStyle/>
          <a:p>
            <a:r>
              <a:rPr lang="en-US" altLang="zh-CN" dirty="0"/>
              <a:t>BPR aims to maximize the margin between an ordered example pair. </a:t>
            </a:r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sz="1800" dirty="0"/>
          </a:p>
          <a:p>
            <a:r>
              <a:rPr lang="en-US" altLang="zh-CN" dirty="0"/>
              <a:t>An example of using BPR to optimize MF model: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36" y="2407987"/>
            <a:ext cx="6781800" cy="77330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097367" y="2921419"/>
            <a:ext cx="1107779" cy="3044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8592" y="3181290"/>
            <a:ext cx="5211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Pairwise training examples: 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rgbClr val="00B050"/>
                </a:solidFill>
              </a:rPr>
              <a:t> prefers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over 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87412" y="2508582"/>
            <a:ext cx="783167" cy="3706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3676633" y="2114490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Positive prediction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935869" y="2508582"/>
            <a:ext cx="806222" cy="370622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755290" y="2099037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Negative prediction</a:t>
            </a:r>
            <a:endParaRPr lang="zh-CN" altLang="en-US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321447" y="2363385"/>
            <a:ext cx="2327797" cy="22781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394336" y="2053457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sigmoid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97367" y="6488709"/>
            <a:ext cx="199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[</a:t>
            </a:r>
            <a:r>
              <a:rPr lang="en-US" altLang="zh-CN" sz="1600" b="1" dirty="0" err="1">
                <a:solidFill>
                  <a:schemeClr val="bg1"/>
                </a:solidFill>
              </a:rPr>
              <a:t>Rendle</a:t>
            </a:r>
            <a:r>
              <a:rPr lang="en-US" altLang="zh-CN" sz="1600" b="1" dirty="0">
                <a:solidFill>
                  <a:schemeClr val="bg1"/>
                </a:solidFill>
              </a:rPr>
              <a:t> et al, UAI’09]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200"/>
            <a:ext cx="5032921" cy="24453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343400"/>
            <a:ext cx="1295400" cy="4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8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Our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Method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APR: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Adversarial Personalized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Ranking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636" y="1371600"/>
            <a:ext cx="8634164" cy="5121275"/>
          </a:xfrm>
        </p:spPr>
        <p:txBody>
          <a:bodyPr/>
          <a:lstStyle/>
          <a:p>
            <a:r>
              <a:rPr kumimoji="1" lang="en-US" altLang="zh-CN" dirty="0">
                <a:latin typeface="Calibri"/>
                <a:cs typeface="Calibri"/>
              </a:rPr>
              <a:t>The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aim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is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to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improve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the robustness of model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trained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for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personalized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ranking.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endParaRPr kumimoji="1" lang="en-US" altLang="zh-CN" dirty="0">
              <a:latin typeface="Calibri"/>
              <a:cs typeface="Calibri"/>
            </a:endParaRPr>
          </a:p>
          <a:p>
            <a:r>
              <a:rPr kumimoji="1" lang="en-US" altLang="zh-CN" dirty="0">
                <a:latin typeface="Calibri"/>
                <a:cs typeface="Calibri"/>
              </a:rPr>
              <a:t>Idea: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endParaRPr kumimoji="1" lang="en-US" altLang="zh-CN" dirty="0">
              <a:latin typeface="Calibri"/>
              <a:cs typeface="Calibri"/>
            </a:endParaRPr>
          </a:p>
          <a:p>
            <a:pPr marL="914400" lvl="1" indent="-457200">
              <a:buAutoNum type="arabicParenR"/>
            </a:pPr>
            <a:r>
              <a:rPr kumimoji="1" lang="en-US" altLang="zh-CN" dirty="0">
                <a:latin typeface="Calibri"/>
                <a:cs typeface="Calibri"/>
              </a:rPr>
              <a:t>Construct an </a:t>
            </a:r>
            <a:r>
              <a:rPr kumimoji="1" lang="en-US" altLang="zh-CN" dirty="0">
                <a:solidFill>
                  <a:srgbClr val="FF0000"/>
                </a:solidFill>
                <a:latin typeface="Calibri"/>
                <a:cs typeface="Calibri"/>
              </a:rPr>
              <a:t>adversary</a:t>
            </a:r>
            <a:r>
              <a:rPr kumimoji="1" lang="en-US" altLang="zh-CN" dirty="0">
                <a:latin typeface="Calibri"/>
                <a:cs typeface="Calibri"/>
              </a:rPr>
              <a:t> to generate noise on BPR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during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training</a:t>
            </a:r>
          </a:p>
          <a:p>
            <a:pPr marL="914400" lvl="1" indent="-457200">
              <a:buAutoNum type="arabicParenR"/>
            </a:pPr>
            <a:r>
              <a:rPr kumimoji="1" lang="en-US" altLang="zh-CN" dirty="0">
                <a:latin typeface="Calibri"/>
                <a:cs typeface="Calibri"/>
              </a:rPr>
              <a:t>Train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the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model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to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make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it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perform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well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even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under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r>
              <a:rPr kumimoji="1" lang="en-US" altLang="zh-CN" dirty="0">
                <a:latin typeface="Calibri"/>
                <a:cs typeface="Calibri"/>
              </a:rPr>
              <a:t>noise.</a:t>
            </a:r>
            <a:r>
              <a:rPr kumimoji="1" lang="zh-CN" altLang="en-US" dirty="0">
                <a:latin typeface="Calibri"/>
                <a:cs typeface="Calibri"/>
              </a:rPr>
              <a:t> </a:t>
            </a:r>
            <a:endParaRPr kumimoji="1" lang="en-US" altLang="zh-CN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8</a:t>
            </a:fld>
            <a:endParaRPr lang="en-SG" dirty="0"/>
          </a:p>
        </p:txBody>
      </p:sp>
      <p:grpSp>
        <p:nvGrpSpPr>
          <p:cNvPr id="9" name="组 8"/>
          <p:cNvGrpSpPr/>
          <p:nvPr/>
        </p:nvGrpSpPr>
        <p:grpSpPr>
          <a:xfrm>
            <a:off x="2971800" y="5334000"/>
            <a:ext cx="1524000" cy="533400"/>
            <a:chOff x="3657600" y="5105400"/>
            <a:chExt cx="1524000" cy="533400"/>
          </a:xfrm>
        </p:grpSpPr>
        <p:sp>
          <p:nvSpPr>
            <p:cNvPr id="10" name="矩形 9"/>
            <p:cNvSpPr/>
            <p:nvPr/>
          </p:nvSpPr>
          <p:spPr>
            <a:xfrm>
              <a:off x="3657600" y="5105400"/>
              <a:ext cx="1524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962400" y="5162490"/>
              <a:ext cx="984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Learner</a:t>
              </a:r>
              <a:endParaRPr kumimoji="1" lang="zh-CN" altLang="en-US" sz="2000" dirty="0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371600" y="3657600"/>
            <a:ext cx="4876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00200" y="38862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600200" y="3897868"/>
            <a:ext cx="17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Original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BPR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267200"/>
            <a:ext cx="1371600" cy="28038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38600" y="3886200"/>
            <a:ext cx="2057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38600" y="3886200"/>
            <a:ext cx="2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Perturbed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BPR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257192"/>
            <a:ext cx="1752600" cy="28962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81400" y="4114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+</a:t>
            </a:r>
            <a:endParaRPr kumimoji="1" lang="zh-CN" altLang="en-US" sz="2400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3733800" y="4800600"/>
            <a:ext cx="0" cy="533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10000" y="4876800"/>
            <a:ext cx="105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Minimize</a:t>
            </a:r>
            <a:endParaRPr kumimoji="1" lang="zh-CN" altLang="en-US" dirty="0"/>
          </a:p>
        </p:txBody>
      </p:sp>
      <p:grpSp>
        <p:nvGrpSpPr>
          <p:cNvPr id="23" name="组 22"/>
          <p:cNvGrpSpPr/>
          <p:nvPr/>
        </p:nvGrpSpPr>
        <p:grpSpPr>
          <a:xfrm>
            <a:off x="5791200" y="5334000"/>
            <a:ext cx="1524000" cy="533400"/>
            <a:chOff x="3657600" y="5105400"/>
            <a:chExt cx="1524000" cy="533400"/>
          </a:xfrm>
        </p:grpSpPr>
        <p:sp>
          <p:nvSpPr>
            <p:cNvPr id="24" name="矩形 23"/>
            <p:cNvSpPr/>
            <p:nvPr/>
          </p:nvSpPr>
          <p:spPr>
            <a:xfrm>
              <a:off x="3657600" y="5105400"/>
              <a:ext cx="15240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10000" y="5162490"/>
              <a:ext cx="1229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0000"/>
                  </a:solidFill>
                </a:rPr>
                <a:t>Adversary</a:t>
              </a:r>
              <a:endParaRPr kumimoji="1" lang="zh-CN" alt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7" name="直线箭头连接符 26"/>
          <p:cNvCxnSpPr>
            <a:stCxn id="24" idx="0"/>
          </p:cNvCxnSpPr>
          <p:nvPr/>
        </p:nvCxnSpPr>
        <p:spPr>
          <a:xfrm flipH="1" flipV="1">
            <a:off x="5715000" y="4495800"/>
            <a:ext cx="838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00800" y="4572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Generate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additive noise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maximizing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BPR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loss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6" grpId="0" animBg="1"/>
      <p:bldP spid="17" grpId="0"/>
      <p:bldP spid="19" grpId="0"/>
      <p:bldP spid="22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APR Formulation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APR</a:t>
            </a:r>
            <a:r>
              <a:rPr kumimoji="1" lang="zh-CN" altLang="en-US" dirty="0"/>
              <a:t> </a:t>
            </a:r>
            <a:r>
              <a:rPr kumimoji="1" lang="en-US" altLang="zh-CN" dirty="0"/>
              <a:t>(to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minimized):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adversarial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BPR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loss: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sz="2800" dirty="0"/>
          </a:p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adaptive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regularizer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BPR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</a:t>
            </a:r>
          </a:p>
          <a:p>
            <a:pPr lvl="1"/>
            <a:r>
              <a:rPr kumimoji="1" lang="en-US" altLang="zh-CN" dirty="0"/>
              <a:t>Dynamically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</a:t>
            </a:r>
          </a:p>
          <a:p>
            <a:pPr lvl="1"/>
            <a:r>
              <a:rPr kumimoji="1" lang="en-US" altLang="zh-CN" dirty="0" err="1"/>
              <a:t>λ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controls strength of regularization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5" name="图片 4" descr="Screen Shot 2018-07-05 at 10.2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41820"/>
            <a:ext cx="6629400" cy="429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78440" y="2571690"/>
            <a:ext cx="196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</a:rPr>
              <a:t>Original</a:t>
            </a:r>
            <a:r>
              <a:rPr kumimoji="1" lang="zh-CN" altLang="en-US" sz="2000" dirty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</a:rPr>
              <a:t>BPR</a:t>
            </a:r>
            <a:r>
              <a:rPr kumimoji="1" lang="zh-CN" altLang="en-US" sz="2000" dirty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</a:rPr>
              <a:t>Loss</a:t>
            </a:r>
            <a:endParaRPr kumimoji="1" lang="zh-CN" altLang="en-US" sz="2000" dirty="0">
              <a:solidFill>
                <a:srgbClr val="0000FF"/>
              </a:solidFill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009900" y="2571690"/>
            <a:ext cx="156210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5105400" y="2590800"/>
            <a:ext cx="2590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45440" y="2571690"/>
            <a:ext cx="221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</a:rPr>
              <a:t>Perturbed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BPR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Loss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858000" y="2133600"/>
            <a:ext cx="762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91200" y="1752600"/>
            <a:ext cx="1968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</a:rPr>
              <a:t>Adversarial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noise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8" name="图片 17" descr="Screen Shot 2018-07-05 at 10.2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29000"/>
            <a:ext cx="4724400" cy="608544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3505200" y="3810000"/>
            <a:ext cx="1143000" cy="3048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057400" y="4114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Control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magnitude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of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noise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(avoid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trivial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solution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that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simply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increases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value)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791200" y="3429000"/>
            <a:ext cx="304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86400" y="3886200"/>
            <a:ext cx="268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Current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model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parameters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6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LMS-Template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0000FF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LMS-Template (1)</Template>
  <TotalTime>19001</TotalTime>
  <Words>2299</Words>
  <Application>Microsoft Macintosh PowerPoint</Application>
  <PresentationFormat>On-screen Show (4:3)</PresentationFormat>
  <Paragraphs>331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Microsoft Sans Serif</vt:lpstr>
      <vt:lpstr>Times</vt:lpstr>
      <vt:lpstr>Times New Roman</vt:lpstr>
      <vt:lpstr>LMS-Template (1)</vt:lpstr>
      <vt:lpstr>Adversarial Personalized Ranking for Recommendation</vt:lpstr>
      <vt:lpstr>Motivation</vt:lpstr>
      <vt:lpstr>Adversarial Examples on Classification (Goodfellow et al, ICLR’15)</vt:lpstr>
      <vt:lpstr>Adversarial Examples on Personalized Ranking</vt:lpstr>
      <vt:lpstr>Quantitative Analysis on Adversarial Attacks</vt:lpstr>
      <vt:lpstr>Outline</vt:lpstr>
      <vt:lpstr>Recap BPR</vt:lpstr>
      <vt:lpstr>Our Method APR: Adversarial Personalized Ranking</vt:lpstr>
      <vt:lpstr>APR Formulation</vt:lpstr>
      <vt:lpstr>APR Formulation</vt:lpstr>
      <vt:lpstr>APR Solver</vt:lpstr>
      <vt:lpstr>APR Solver</vt:lpstr>
      <vt:lpstr>Apply APR on Matrix Factorization</vt:lpstr>
      <vt:lpstr>Outline</vt:lpstr>
      <vt:lpstr>Settings</vt:lpstr>
      <vt:lpstr>Result: Effect of Adversarial Training - Training Curve</vt:lpstr>
      <vt:lpstr>Result: Effect of Adversarial Training - Robustness</vt:lpstr>
      <vt:lpstr>Result: Effect of Adversarial Training - On Models of Different Sizes</vt:lpstr>
      <vt:lpstr>Result: Effect of Adversarial Training - Where the improvement comes from?</vt:lpstr>
      <vt:lpstr>Result: Performance Comparison</vt:lpstr>
      <vt:lpstr>Conclusion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Plan and Strategy on Research in 2012</dc:title>
  <dc:creator>workshop</dc:creator>
  <cp:lastModifiedBy>Xiangnan He</cp:lastModifiedBy>
  <cp:revision>3449</cp:revision>
  <dcterms:created xsi:type="dcterms:W3CDTF">2013-08-19T12:17:56Z</dcterms:created>
  <dcterms:modified xsi:type="dcterms:W3CDTF">2018-07-10T14:52:31Z</dcterms:modified>
</cp:coreProperties>
</file>