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5" r:id="rId3"/>
    <p:sldId id="330" r:id="rId4"/>
    <p:sldId id="354" r:id="rId5"/>
    <p:sldId id="334" r:id="rId6"/>
    <p:sldId id="356" r:id="rId7"/>
    <p:sldId id="357" r:id="rId8"/>
    <p:sldId id="358" r:id="rId9"/>
    <p:sldId id="359" r:id="rId10"/>
    <p:sldId id="346" r:id="rId11"/>
    <p:sldId id="348" r:id="rId12"/>
    <p:sldId id="360" r:id="rId13"/>
    <p:sldId id="362" r:id="rId14"/>
    <p:sldId id="363" r:id="rId15"/>
    <p:sldId id="364" r:id="rId16"/>
    <p:sldId id="353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8819197" initials="h" lastIdx="1" clrIdx="0">
    <p:extLst>
      <p:ext uri="{19B8F6BF-5375-455C-9EA6-DF929625EA0E}">
        <p15:presenceInfo xmlns:p15="http://schemas.microsoft.com/office/powerpoint/2012/main" xmlns="" userId="he88191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245794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55" autoAdjust="0"/>
    <p:restoredTop sz="90353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24616-DA7E-4969-99AA-EE60FE4BBD36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A0923-3F2A-4E9E-979B-F740B2FD17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C2CB7-01F3-4F3B-A0F4-907E24D682D8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7AC8E-E0F4-40C3-8D74-662C403C6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80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585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72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72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72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72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743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215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179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101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03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03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40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401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689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72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204864"/>
            <a:ext cx="7772400" cy="1470025"/>
          </a:xfrm>
        </p:spPr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640" y="4149080"/>
            <a:ext cx="6472808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6517481" cy="1152128"/>
          </a:xfrm>
          <a:solidFill>
            <a:schemeClr val="bg1">
              <a:alpha val="17000"/>
            </a:schemeClr>
          </a:solidFill>
        </p:spPr>
        <p:txBody>
          <a:bodyPr anchor="ctr">
            <a:normAutofit/>
          </a:bodyPr>
          <a:lstStyle>
            <a:lvl1pPr algn="l">
              <a:defRPr sz="3600" b="1" cap="none" spc="0" baseline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HEAD ABOUT SOMETHING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29600" cy="4597971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b="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edit Master Click to edit Master title style</a:t>
            </a:r>
            <a:endParaRPr lang="en-SG" dirty="0" smtClean="0"/>
          </a:p>
          <a:p>
            <a:pPr lvl="0"/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79910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3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ianHaiMiao/Attentive-Group-Recommendation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54300"/>
            <a:ext cx="8305800" cy="1103130"/>
          </a:xfrm>
        </p:spPr>
        <p:txBody>
          <a:bodyPr>
            <a:noAutofit/>
          </a:bodyPr>
          <a:lstStyle/>
          <a:p>
            <a:r>
              <a:rPr lang="en-US" dirty="0" smtClean="0"/>
              <a:t>Attentive Group Recommendation</a:t>
            </a:r>
            <a:endParaRPr lang="en-S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6766" y="2500306"/>
            <a:ext cx="8077200" cy="321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j-ea"/>
                <a:cs typeface="Microsoft Sans Serif" pitchFamily="34" charset="0"/>
              </a:defRPr>
            </a:lvl1pPr>
          </a:lstStyle>
          <a:p>
            <a:r>
              <a:rPr lang="en-US" sz="2600" b="0" dirty="0" err="1" smtClean="0">
                <a:solidFill>
                  <a:schemeClr val="tx1"/>
                </a:solidFill>
              </a:rPr>
              <a:t>Da</a:t>
            </a:r>
            <a:r>
              <a:rPr lang="en-US" sz="2600" b="0" dirty="0" smtClean="0">
                <a:solidFill>
                  <a:schemeClr val="tx1"/>
                </a:solidFill>
              </a:rPr>
              <a:t> Cao</a:t>
            </a:r>
            <a:r>
              <a:rPr lang="en-US" sz="2600" b="0" baseline="30000" dirty="0" smtClean="0">
                <a:solidFill>
                  <a:schemeClr val="tx1"/>
                </a:solidFill>
              </a:rPr>
              <a:t>1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b="0" dirty="0" err="1" smtClean="0">
                <a:solidFill>
                  <a:schemeClr val="tx1"/>
                </a:solidFill>
              </a:rPr>
              <a:t>Xiangnan</a:t>
            </a:r>
            <a:r>
              <a:rPr lang="en-US" sz="2600" b="0" dirty="0" smtClean="0">
                <a:solidFill>
                  <a:schemeClr val="tx1"/>
                </a:solidFill>
              </a:rPr>
              <a:t> He</a:t>
            </a:r>
            <a:r>
              <a:rPr lang="en-US" sz="2600" b="0" baseline="30000" dirty="0" smtClean="0">
                <a:solidFill>
                  <a:schemeClr val="tx1"/>
                </a:solidFill>
              </a:rPr>
              <a:t>2</a:t>
            </a:r>
            <a:r>
              <a:rPr lang="en-US" sz="2600" b="0" dirty="0" smtClean="0">
                <a:solidFill>
                  <a:schemeClr val="tx1"/>
                </a:solidFill>
              </a:rPr>
              <a:t>, </a:t>
            </a:r>
            <a:r>
              <a:rPr lang="en-US" sz="2600" b="0" dirty="0" err="1" smtClean="0">
                <a:solidFill>
                  <a:schemeClr val="tx1"/>
                </a:solidFill>
              </a:rPr>
              <a:t>Lianhai</a:t>
            </a:r>
            <a:r>
              <a:rPr lang="en-US" sz="2600" b="0" dirty="0" smtClean="0">
                <a:solidFill>
                  <a:schemeClr val="tx1"/>
                </a:solidFill>
              </a:rPr>
              <a:t> Miao</a:t>
            </a:r>
            <a:r>
              <a:rPr lang="en-US" sz="2600" b="0" baseline="30000" dirty="0" smtClean="0">
                <a:solidFill>
                  <a:schemeClr val="tx1"/>
                </a:solidFill>
              </a:rPr>
              <a:t>1</a:t>
            </a:r>
            <a:r>
              <a:rPr lang="en-US" sz="2600" b="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2600" b="0" dirty="0" err="1" smtClean="0">
                <a:solidFill>
                  <a:schemeClr val="tx1"/>
                </a:solidFill>
              </a:rPr>
              <a:t>Yahui</a:t>
            </a:r>
            <a:r>
              <a:rPr lang="en-US" sz="2600" b="0" dirty="0" smtClean="0">
                <a:solidFill>
                  <a:schemeClr val="tx1"/>
                </a:solidFill>
              </a:rPr>
              <a:t> An</a:t>
            </a:r>
            <a:r>
              <a:rPr lang="en-US" sz="2600" b="0" baseline="30000" dirty="0" smtClean="0">
                <a:solidFill>
                  <a:schemeClr val="tx1"/>
                </a:solidFill>
              </a:rPr>
              <a:t>3</a:t>
            </a:r>
            <a:r>
              <a:rPr lang="en-US" sz="2600" b="0" dirty="0" smtClean="0">
                <a:solidFill>
                  <a:schemeClr val="tx1"/>
                </a:solidFill>
              </a:rPr>
              <a:t>, Chao Yang</a:t>
            </a:r>
            <a:r>
              <a:rPr lang="en-US" sz="2600" b="0" baseline="30000" dirty="0" smtClean="0">
                <a:solidFill>
                  <a:schemeClr val="tx1"/>
                </a:solidFill>
              </a:rPr>
              <a:t>1</a:t>
            </a:r>
            <a:r>
              <a:rPr lang="en-US" sz="2600" b="0" dirty="0" smtClean="0">
                <a:solidFill>
                  <a:schemeClr val="tx1"/>
                </a:solidFill>
              </a:rPr>
              <a:t>, </a:t>
            </a:r>
            <a:r>
              <a:rPr lang="en-US" sz="2600" b="0" dirty="0" err="1" smtClean="0">
                <a:solidFill>
                  <a:schemeClr val="tx1"/>
                </a:solidFill>
              </a:rPr>
              <a:t>Richang</a:t>
            </a:r>
            <a:r>
              <a:rPr lang="en-US" sz="2600" b="0" dirty="0" smtClean="0">
                <a:solidFill>
                  <a:schemeClr val="tx1"/>
                </a:solidFill>
              </a:rPr>
              <a:t> Hong</a:t>
            </a:r>
            <a:r>
              <a:rPr lang="en-US" sz="2600" b="0" baseline="30000" dirty="0" smtClean="0">
                <a:solidFill>
                  <a:schemeClr val="tx1"/>
                </a:solidFill>
              </a:rPr>
              <a:t>4</a:t>
            </a:r>
          </a:p>
          <a:p>
            <a:endParaRPr lang="en-US" sz="2400" b="0" baseline="30000" dirty="0" smtClean="0">
              <a:solidFill>
                <a:schemeClr val="tx1"/>
              </a:solidFill>
            </a:endParaRPr>
          </a:p>
          <a:p>
            <a:r>
              <a:rPr lang="en-US" sz="2400" b="0" dirty="0" smtClean="0">
                <a:solidFill>
                  <a:schemeClr val="tx1"/>
                </a:solidFill>
              </a:rPr>
              <a:t>July 11, 2018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@ SIGIR 2018</a:t>
            </a:r>
          </a:p>
          <a:p>
            <a:endParaRPr lang="en-US" sz="2400" b="0" baseline="30000" dirty="0" smtClean="0">
              <a:solidFill>
                <a:schemeClr val="tx1"/>
              </a:solidFill>
            </a:endParaRPr>
          </a:p>
          <a:p>
            <a:r>
              <a:rPr lang="en-US" sz="2000" b="0" dirty="0" smtClean="0">
                <a:solidFill>
                  <a:schemeClr val="tx1"/>
                </a:solidFill>
              </a:rPr>
              <a:t>1  Hunan University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2  National University of Singapore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3 University of Electronic Science and Technology of China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4 Hefei University of Technology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858016" y="6143644"/>
            <a:ext cx="214314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400" b="1" dirty="0" smtClean="0">
                <a:solidFill>
                  <a:schemeClr val="bg1"/>
                </a:solidFill>
              </a:rPr>
              <a:t>SIGIR 2018</a:t>
            </a:r>
            <a:endParaRPr kumimoji="0" lang="en-US" sz="34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2" y="2143116"/>
            <a:ext cx="4191000" cy="2286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State-of-the-art: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NCF</a:t>
            </a:r>
            <a:r>
              <a:rPr lang="en-US" dirty="0" smtClean="0"/>
              <a:t> </a:t>
            </a:r>
            <a:r>
              <a:rPr lang="en-US" sz="2000" dirty="0" smtClean="0"/>
              <a:t>[WWW 2017]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Popularity</a:t>
            </a:r>
            <a:r>
              <a:rPr lang="en-US" dirty="0" smtClean="0"/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RecSys</a:t>
            </a:r>
            <a:r>
              <a:rPr lang="en-US" sz="2000" dirty="0" smtClean="0"/>
              <a:t> 2010]</a:t>
            </a:r>
            <a:endParaRPr lang="en-US" sz="2000" dirty="0"/>
          </a:p>
          <a:p>
            <a:r>
              <a:rPr lang="en-US" dirty="0" smtClean="0">
                <a:solidFill>
                  <a:srgbClr val="0000FF"/>
                </a:solidFill>
              </a:rPr>
              <a:t>COM</a:t>
            </a:r>
            <a:r>
              <a:rPr lang="en-US" dirty="0" smtClean="0"/>
              <a:t> </a:t>
            </a:r>
            <a:r>
              <a:rPr lang="en-US" sz="2000" dirty="0" smtClean="0"/>
              <a:t>[SIGKDD 2014]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GREE</a:t>
            </a:r>
            <a:r>
              <a:rPr lang="en-US" dirty="0" smtClean="0"/>
              <a:t> </a:t>
            </a:r>
            <a:r>
              <a:rPr lang="en-US" sz="2000" dirty="0" smtClean="0"/>
              <a:t>[variance]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10</a:t>
            </a:fld>
            <a:endParaRPr lang="en-SG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24404" y="2143116"/>
            <a:ext cx="4191000" cy="2428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Aggregation strategies: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NCF+avg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[average]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NCF+lm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[least misery]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NCF+ms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[maximum satisfaction]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NCF+exp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[expertise]</a:t>
            </a:r>
          </a:p>
        </p:txBody>
      </p:sp>
    </p:spTree>
    <p:extLst>
      <p:ext uri="{BB962C8B-B14F-4D97-AF65-F5344CB8AC3E}">
        <p14:creationId xmlns:p14="http://schemas.microsoft.com/office/powerpoint/2010/main" xmlns="" val="1740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Performance Comparison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13" name="文本框 9"/>
          <p:cNvSpPr txBox="1"/>
          <p:nvPr/>
        </p:nvSpPr>
        <p:spPr>
          <a:xfrm>
            <a:off x="285720" y="4357694"/>
            <a:ext cx="857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AGREE achieves the best performance </a:t>
            </a:r>
            <a:r>
              <a:rPr lang="en-US" dirty="0" err="1" smtClean="0">
                <a:solidFill>
                  <a:srgbClr val="245794"/>
                </a:solidFill>
              </a:rPr>
              <a:t>w.r.t</a:t>
            </a:r>
            <a:r>
              <a:rPr lang="en-US" dirty="0" smtClean="0">
                <a:solidFill>
                  <a:srgbClr val="245794"/>
                </a:solidFill>
              </a:rPr>
              <a:t>. HR and NDCG when K=5 and K=10.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Neural network-based solutions (i.e., NCF, GREE, </a:t>
            </a:r>
            <a:r>
              <a:rPr lang="en-US" dirty="0" err="1" smtClean="0">
                <a:solidFill>
                  <a:srgbClr val="245794"/>
                </a:solidFill>
              </a:rPr>
              <a:t>NCF+avg</a:t>
            </a:r>
            <a:r>
              <a:rPr lang="en-US" dirty="0" smtClean="0">
                <a:solidFill>
                  <a:srgbClr val="245794"/>
                </a:solidFill>
              </a:rPr>
              <a:t>, </a:t>
            </a:r>
            <a:r>
              <a:rPr lang="en-US" dirty="0" err="1" smtClean="0">
                <a:solidFill>
                  <a:srgbClr val="245794"/>
                </a:solidFill>
              </a:rPr>
              <a:t>NCF+lm</a:t>
            </a:r>
            <a:r>
              <a:rPr lang="en-US" dirty="0" smtClean="0">
                <a:solidFill>
                  <a:srgbClr val="245794"/>
                </a:solidFill>
              </a:rPr>
              <a:t>, </a:t>
            </a:r>
            <a:r>
              <a:rPr lang="en-US" dirty="0" err="1" smtClean="0">
                <a:solidFill>
                  <a:srgbClr val="245794"/>
                </a:solidFill>
              </a:rPr>
              <a:t>NCF+ms</a:t>
            </a:r>
            <a:r>
              <a:rPr lang="en-US" dirty="0" smtClean="0">
                <a:solidFill>
                  <a:srgbClr val="245794"/>
                </a:solidFill>
              </a:rPr>
              <a:t>, </a:t>
            </a:r>
            <a:r>
              <a:rPr lang="en-US" dirty="0" err="1" smtClean="0">
                <a:solidFill>
                  <a:srgbClr val="245794"/>
                </a:solidFill>
              </a:rPr>
              <a:t>NCF+exp</a:t>
            </a:r>
            <a:r>
              <a:rPr lang="en-US" dirty="0" smtClean="0">
                <a:solidFill>
                  <a:srgbClr val="245794"/>
                </a:solidFill>
              </a:rPr>
              <a:t>, and AGREE) beat Popularity and COM.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There is no obvious winner among the score aggregation based solutions (i.e., </a:t>
            </a:r>
            <a:r>
              <a:rPr lang="en-US" dirty="0" err="1" smtClean="0">
                <a:solidFill>
                  <a:srgbClr val="245794"/>
                </a:solidFill>
              </a:rPr>
              <a:t>NCF+avg</a:t>
            </a:r>
            <a:r>
              <a:rPr lang="en-US" dirty="0" smtClean="0">
                <a:solidFill>
                  <a:srgbClr val="245794"/>
                </a:solidFill>
              </a:rPr>
              <a:t>, </a:t>
            </a:r>
            <a:r>
              <a:rPr lang="en-US" dirty="0" err="1" smtClean="0">
                <a:solidFill>
                  <a:srgbClr val="245794"/>
                </a:solidFill>
              </a:rPr>
              <a:t>NCF+lm</a:t>
            </a:r>
            <a:r>
              <a:rPr lang="en-US" dirty="0" smtClean="0">
                <a:solidFill>
                  <a:srgbClr val="245794"/>
                </a:solidFill>
              </a:rPr>
              <a:t>, </a:t>
            </a:r>
            <a:r>
              <a:rPr lang="en-US" dirty="0" err="1" smtClean="0">
                <a:solidFill>
                  <a:srgbClr val="245794"/>
                </a:solidFill>
              </a:rPr>
              <a:t>NCF+ms</a:t>
            </a:r>
            <a:r>
              <a:rPr lang="en-US" dirty="0" smtClean="0">
                <a:solidFill>
                  <a:srgbClr val="245794"/>
                </a:solidFill>
              </a:rPr>
              <a:t>, and </a:t>
            </a:r>
            <a:r>
              <a:rPr lang="en-US" dirty="0" err="1" smtClean="0">
                <a:solidFill>
                  <a:srgbClr val="245794"/>
                </a:solidFill>
              </a:rPr>
              <a:t>NCF+exp</a:t>
            </a:r>
            <a:r>
              <a:rPr lang="en-US" dirty="0" smtClean="0">
                <a:solidFill>
                  <a:srgbClr val="245794"/>
                </a:solidFill>
              </a:rPr>
              <a:t>).</a:t>
            </a:r>
            <a:endParaRPr lang="en-US" dirty="0">
              <a:solidFill>
                <a:srgbClr val="24579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571612"/>
            <a:ext cx="8572560" cy="261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741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Attention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12</a:t>
            </a:fld>
            <a:endParaRPr lang="en-SG" dirty="0"/>
          </a:p>
        </p:txBody>
      </p:sp>
      <p:sp>
        <p:nvSpPr>
          <p:cNvPr id="14" name="文本框 9"/>
          <p:cNvSpPr txBox="1"/>
          <p:nvPr/>
        </p:nvSpPr>
        <p:spPr>
          <a:xfrm>
            <a:off x="285720" y="4714884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AGREE beats GREE </a:t>
            </a:r>
            <a:r>
              <a:rPr lang="en-US" dirty="0" err="1" smtClean="0">
                <a:solidFill>
                  <a:srgbClr val="245794"/>
                </a:solidFill>
              </a:rPr>
              <a:t>w.r.t</a:t>
            </a:r>
            <a:r>
              <a:rPr lang="en-US" dirty="0" smtClean="0">
                <a:solidFill>
                  <a:srgbClr val="245794"/>
                </a:solidFill>
              </a:rPr>
              <a:t>. both metrics.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AGREE and GREE converge rather fast, reach their stable performance around the 20</a:t>
            </a:r>
            <a:r>
              <a:rPr lang="en-US" baseline="30000" dirty="0" smtClean="0">
                <a:solidFill>
                  <a:srgbClr val="245794"/>
                </a:solidFill>
              </a:rPr>
              <a:t>th</a:t>
            </a:r>
            <a:r>
              <a:rPr lang="en-US" dirty="0" smtClean="0">
                <a:solidFill>
                  <a:srgbClr val="245794"/>
                </a:solidFill>
              </a:rPr>
              <a:t> iteration.</a:t>
            </a:r>
            <a:endParaRPr lang="en-US" dirty="0">
              <a:solidFill>
                <a:srgbClr val="245794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1381134"/>
            <a:ext cx="7429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741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Attention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14" name="文本框 9"/>
          <p:cNvSpPr txBox="1"/>
          <p:nvPr/>
        </p:nvSpPr>
        <p:spPr>
          <a:xfrm>
            <a:off x="285720" y="5072074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The attention weights of group members vary significantly in AGREE.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For positive venues (#30, #32, #106), the prediction scores of AGREE are larger than that of GREE and are closer to the target value of 1. For negative venues (#65, #121, #123), ….</a:t>
            </a:r>
            <a:endParaRPr lang="en-US" dirty="0">
              <a:solidFill>
                <a:srgbClr val="245794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4484" y="1304936"/>
            <a:ext cx="62293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741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Components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14</a:t>
            </a:fld>
            <a:endParaRPr lang="en-SG" dirty="0"/>
          </a:p>
        </p:txBody>
      </p:sp>
      <p:sp>
        <p:nvSpPr>
          <p:cNvPr id="14" name="文本框 9"/>
          <p:cNvSpPr txBox="1"/>
          <p:nvPr/>
        </p:nvSpPr>
        <p:spPr>
          <a:xfrm>
            <a:off x="214282" y="4720248"/>
            <a:ext cx="871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AGREE consistently and significantly outperforms AGREE-U and AGREE-G on both datasets </a:t>
            </a:r>
            <a:r>
              <a:rPr lang="en-US" dirty="0" err="1" smtClean="0">
                <a:solidFill>
                  <a:srgbClr val="245794"/>
                </a:solidFill>
              </a:rPr>
              <a:t>w.r.t</a:t>
            </a:r>
            <a:r>
              <a:rPr lang="en-US" dirty="0" smtClean="0">
                <a:solidFill>
                  <a:srgbClr val="245794"/>
                </a:solidFill>
              </a:rPr>
              <a:t>. both metrics.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AGREE-G shows better performance that AGREE-U on both datasets </a:t>
            </a:r>
            <a:r>
              <a:rPr lang="en-US" dirty="0" err="1" smtClean="0">
                <a:solidFill>
                  <a:srgbClr val="245794"/>
                </a:solidFill>
              </a:rPr>
              <a:t>w.r.t</a:t>
            </a:r>
            <a:r>
              <a:rPr lang="en-US" dirty="0" smtClean="0">
                <a:solidFill>
                  <a:srgbClr val="245794"/>
                </a:solidFill>
              </a:rPr>
              <a:t>. both metrics.</a:t>
            </a:r>
            <a:endParaRPr lang="en-US" dirty="0">
              <a:solidFill>
                <a:srgbClr val="245794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1" y="1428736"/>
            <a:ext cx="8848545" cy="155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3" y="3000372"/>
            <a:ext cx="8858313" cy="157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741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New-User Cold-Start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15</a:t>
            </a:fld>
            <a:endParaRPr lang="en-SG" dirty="0"/>
          </a:p>
        </p:txBody>
      </p:sp>
      <p:sp>
        <p:nvSpPr>
          <p:cNvPr id="14" name="文本框 9"/>
          <p:cNvSpPr txBox="1"/>
          <p:nvPr/>
        </p:nvSpPr>
        <p:spPr>
          <a:xfrm>
            <a:off x="214282" y="4363058"/>
            <a:ext cx="871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AGREE outperforms Popularity and </a:t>
            </a:r>
            <a:r>
              <a:rPr lang="en-US" dirty="0" err="1" smtClean="0">
                <a:solidFill>
                  <a:srgbClr val="245794"/>
                </a:solidFill>
              </a:rPr>
              <a:t>NCF+group</a:t>
            </a:r>
            <a:r>
              <a:rPr lang="en-US" dirty="0" smtClean="0">
                <a:solidFill>
                  <a:srgbClr val="245794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245794"/>
                </a:solidFill>
              </a:rPr>
              <a:t>Personalized methods (AGREE and </a:t>
            </a:r>
            <a:r>
              <a:rPr lang="en-US" dirty="0" err="1" smtClean="0">
                <a:solidFill>
                  <a:srgbClr val="245794"/>
                </a:solidFill>
              </a:rPr>
              <a:t>NCF+group</a:t>
            </a:r>
            <a:r>
              <a:rPr lang="en-US" dirty="0" smtClean="0">
                <a:solidFill>
                  <a:srgbClr val="245794"/>
                </a:solidFill>
              </a:rPr>
              <a:t>) achieve preferable results as compared with non-personalized method (Popularity).</a:t>
            </a:r>
            <a:endParaRPr lang="en-US" dirty="0">
              <a:solidFill>
                <a:srgbClr val="245794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900240"/>
            <a:ext cx="7483549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741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71612"/>
            <a:ext cx="8429684" cy="435771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We addressed the group recommendation problem under the neural network structure :</a:t>
            </a:r>
          </a:p>
          <a:p>
            <a:pPr lvl="1" algn="just"/>
            <a:r>
              <a:rPr lang="en-US" dirty="0" smtClean="0"/>
              <a:t>How to obtain a semantic representation for a group.</a:t>
            </a:r>
          </a:p>
          <a:p>
            <a:pPr lvl="1" algn="just"/>
            <a:r>
              <a:rPr lang="en-US" dirty="0" smtClean="0"/>
              <a:t>How to reinforce the recommendation performance of both group-item and user-item. </a:t>
            </a:r>
          </a:p>
          <a:p>
            <a:pPr algn="just"/>
            <a:r>
              <a:rPr lang="en-US" dirty="0" smtClean="0"/>
              <a:t>Experiments show promising results:</a:t>
            </a:r>
          </a:p>
          <a:p>
            <a:pPr lvl="1" algn="just"/>
            <a:r>
              <a:rPr lang="en-US" dirty="0" smtClean="0"/>
              <a:t>Overall performance comparison.</a:t>
            </a:r>
          </a:p>
          <a:p>
            <a:pPr lvl="1" algn="just"/>
            <a:r>
              <a:rPr lang="en-US" dirty="0" smtClean="0"/>
              <a:t>Effect of attention.</a:t>
            </a:r>
          </a:p>
          <a:p>
            <a:pPr lvl="1" algn="just"/>
            <a:r>
              <a:rPr lang="en-US" dirty="0" smtClean="0"/>
              <a:t>Importance of components.</a:t>
            </a:r>
          </a:p>
          <a:p>
            <a:pPr lvl="1" algn="just"/>
            <a:r>
              <a:rPr lang="en-US" dirty="0" smtClean="0"/>
              <a:t>New-user cold-start.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Future work: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The utility of social network.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Online learning.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5912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xshua.FAREAST\AppData\Local\Microsoft\Windows\Temporary Internet Files\Content.IE5\SAHNRPAS\MCj037958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657600"/>
            <a:ext cx="1941708" cy="1676400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1588499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8596" y="1441566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 w="500">
                  <a:solidFill>
                    <a:schemeClr val="tx2">
                      <a:shade val="20000"/>
                      <a:satMod val="350000"/>
                    </a:schemeClr>
                  </a:solidFill>
                </a:ln>
                <a:solidFill>
                  <a:srgbClr val="C000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en-US" sz="4800" b="1" i="0" u="none" strike="noStrike" kern="1200" cap="none" spc="0" normalizeH="0" baseline="0" noProof="0" dirty="0">
              <a:ln w="500">
                <a:solidFill>
                  <a:schemeClr val="tx2">
                    <a:shade val="20000"/>
                    <a:satMod val="350000"/>
                  </a:schemeClr>
                </a:solidFill>
              </a:ln>
              <a:solidFill>
                <a:srgbClr val="C00000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17</a:t>
            </a:fld>
            <a:endParaRPr lang="en-SG" dirty="0"/>
          </a:p>
        </p:txBody>
      </p:sp>
      <p:sp>
        <p:nvSpPr>
          <p:cNvPr id="3" name="文本框 2"/>
          <p:cNvSpPr txBox="1"/>
          <p:nvPr/>
        </p:nvSpPr>
        <p:spPr>
          <a:xfrm>
            <a:off x="964763" y="2639793"/>
            <a:ext cx="725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Codes: </a:t>
            </a:r>
            <a:r>
              <a:rPr kumimoji="1" lang="en-US" altLang="zh-CN" dirty="0" smtClean="0">
                <a:hlinkClick r:id="rId5"/>
              </a:rPr>
              <a:t>https://github.com/LianHaiMiao/Attentive-Group-Recommendation</a:t>
            </a:r>
            <a:endParaRPr kumimoji="1" lang="en-US" altLang="zh-CN" dirty="0"/>
          </a:p>
          <a:p>
            <a:pPr algn="ctr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4798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Recommendation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0"/>
            <a:ext cx="847728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A group of travelers work together to plan a trip on </a:t>
            </a:r>
            <a:r>
              <a:rPr lang="en-US" i="1" dirty="0" err="1" smtClean="0"/>
              <a:t>Mafengwo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group of teenagers organize a social party on </a:t>
            </a:r>
            <a:r>
              <a:rPr lang="en-US" i="1" dirty="0" err="1" smtClean="0"/>
              <a:t>Meetup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group of researchers discuss a paper on </a:t>
            </a:r>
            <a:r>
              <a:rPr lang="en-US" i="1" dirty="0" err="1" smtClean="0"/>
              <a:t>Mendeley</a:t>
            </a:r>
            <a:r>
              <a:rPr lang="en-US" dirty="0" smtClean="0"/>
              <a:t>.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381000" y="3571876"/>
            <a:ext cx="8477280" cy="221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Limitations: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aggregation strategies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such as average, least misery, maximum satisfaction, expertise, and so on.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Mainly optimize group-item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interactions, ignore significant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user-item interactions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137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5" name="椭圆 4"/>
          <p:cNvSpPr/>
          <p:nvPr/>
        </p:nvSpPr>
        <p:spPr>
          <a:xfrm>
            <a:off x="1295400" y="2057400"/>
            <a:ext cx="3657600" cy="3505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rgbClr val="0000FF"/>
                </a:solidFill>
              </a:rPr>
              <a:t>Group Recommendation</a:t>
            </a:r>
            <a:endParaRPr lang="en-US" sz="2500" b="1" dirty="0">
              <a:solidFill>
                <a:srgbClr val="0000FF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10000" y="2057400"/>
            <a:ext cx="3657600" cy="3505200"/>
          </a:xfrm>
          <a:prstGeom prst="ellipse">
            <a:avLst/>
          </a:prstGeom>
          <a:solidFill>
            <a:srgbClr val="800000">
              <a:alpha val="20000"/>
            </a:srgb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rgbClr val="FF0000"/>
                </a:solidFill>
              </a:rPr>
              <a:t>Deep Learning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357686" y="2057400"/>
            <a:ext cx="0" cy="1752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54276" y="1524000"/>
            <a:ext cx="138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45794"/>
                </a:solidFill>
              </a:rPr>
              <a:t>Our work</a:t>
            </a:r>
            <a:endParaRPr lang="en-US" sz="2400" b="1" dirty="0">
              <a:solidFill>
                <a:srgbClr val="245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928802"/>
            <a:ext cx="8143932" cy="31432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Group Recommendation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Memory-based</a:t>
            </a:r>
            <a:r>
              <a:rPr lang="en-US" altLang="zh-CN" dirty="0" smtClean="0"/>
              <a:t> (e.g., preference aggregation, average, least misery, maximum satisfaction, expertise, and so on)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Model-based</a:t>
            </a:r>
            <a:r>
              <a:rPr lang="en-US" altLang="zh-CN" dirty="0" smtClean="0"/>
              <a:t> (e.g., COM </a:t>
            </a:r>
            <a:r>
              <a:rPr lang="en-US" altLang="zh-CN" sz="2000" dirty="0" smtClean="0"/>
              <a:t>[SIGKDD 2014]</a:t>
            </a:r>
            <a:r>
              <a:rPr lang="en-US" altLang="zh-CN" dirty="0" smtClean="0"/>
              <a:t>, DLGR </a:t>
            </a:r>
            <a:r>
              <a:rPr lang="en-US" altLang="zh-CN" sz="2000" dirty="0" smtClean="0"/>
              <a:t>[AAAI 2014]</a:t>
            </a:r>
            <a:r>
              <a:rPr lang="en-US" altLang="zh-CN" dirty="0" smtClean="0"/>
              <a:t>)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Deep Learning-Based Recommendation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Deep neural network </a:t>
            </a:r>
            <a:r>
              <a:rPr lang="en-US" altLang="zh-CN" dirty="0" smtClean="0"/>
              <a:t>(NCF </a:t>
            </a:r>
            <a:r>
              <a:rPr lang="en-US" altLang="zh-CN" sz="2000" dirty="0" smtClean="0"/>
              <a:t>[WWW 2017]</a:t>
            </a:r>
            <a:r>
              <a:rPr lang="en-US" altLang="zh-CN" dirty="0" smtClean="0"/>
              <a:t>, NFM </a:t>
            </a:r>
            <a:r>
              <a:rPr lang="en-US" altLang="zh-CN" sz="2000" dirty="0" smtClean="0"/>
              <a:t>[SIGIR 2017]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Attention mechanism </a:t>
            </a:r>
            <a:r>
              <a:rPr lang="en-US" altLang="zh-CN" dirty="0" smtClean="0"/>
              <a:t>(ACF </a:t>
            </a:r>
            <a:r>
              <a:rPr lang="en-US" altLang="zh-CN" sz="2000" dirty="0" smtClean="0"/>
              <a:t>[SIGIR 2017]</a:t>
            </a:r>
            <a:r>
              <a:rPr lang="en-US" altLang="zh-CN" dirty="0" smtClean="0"/>
              <a:t>, AFM </a:t>
            </a:r>
            <a:r>
              <a:rPr lang="en-US" altLang="zh-CN" sz="2000" dirty="0" smtClean="0"/>
              <a:t>[IJCAI 2017]</a:t>
            </a:r>
            <a:r>
              <a:rPr lang="en-US" altLang="zh-CN" dirty="0" smtClean="0"/>
              <a:t>)</a:t>
            </a:r>
            <a:endParaRPr lang="en-US" altLang="zh-CN" i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669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6380" y="2986039"/>
            <a:ext cx="3357586" cy="121444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dirty="0" smtClean="0"/>
              <a:t>Group-item interactions</a:t>
            </a:r>
          </a:p>
          <a:p>
            <a:pPr marL="457200" indent="-457200"/>
            <a:r>
              <a:rPr lang="en-US" sz="2000" dirty="0" smtClean="0"/>
              <a:t>User-item interactions</a:t>
            </a:r>
          </a:p>
          <a:p>
            <a:pPr marL="457200" indent="-457200"/>
            <a:r>
              <a:rPr lang="en-US" sz="2000" dirty="0" smtClean="0"/>
              <a:t>Group-user interactions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85907"/>
            <a:ext cx="4429156" cy="294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55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2143116"/>
            <a:ext cx="8229600" cy="2428891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Group representation learning </a:t>
            </a:r>
            <a:r>
              <a:rPr lang="en-US" sz="2800" dirty="0" smtClean="0"/>
              <a:t>which represents a group based on its members aggregation and its general preference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Interaction learning with NCF </a:t>
            </a:r>
            <a:r>
              <a:rPr lang="en-US" sz="2800" dirty="0" smtClean="0"/>
              <a:t>which recommends items for both users and groups.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0955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843464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Group Representation Learning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414606"/>
            <a:ext cx="4429156" cy="100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5" y="3957173"/>
            <a:ext cx="3857651" cy="1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 descr="C:\Users\Administrator\Desktop\图片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628788"/>
            <a:ext cx="4275137" cy="3657600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</a:ln>
        </p:spPr>
      </p:pic>
      <p:sp>
        <p:nvSpPr>
          <p:cNvPr id="18" name="文本框 5"/>
          <p:cNvSpPr txBox="1"/>
          <p:nvPr/>
        </p:nvSpPr>
        <p:spPr>
          <a:xfrm>
            <a:off x="71406" y="1914540"/>
            <a:ext cx="250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Group representation:</a:t>
            </a:r>
            <a:endParaRPr lang="en-US" i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71406" y="3486176"/>
            <a:ext cx="216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Attention network:</a:t>
            </a:r>
            <a:endParaRPr lang="en-US" i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9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843464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Interaction Learning with NCF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3286148" cy="107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86058"/>
            <a:ext cx="2286016" cy="124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500570"/>
            <a:ext cx="3429024" cy="81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本框 5"/>
          <p:cNvSpPr txBox="1"/>
          <p:nvPr/>
        </p:nvSpPr>
        <p:spPr>
          <a:xfrm>
            <a:off x="214282" y="1214422"/>
            <a:ext cx="1590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Pooling layer:</a:t>
            </a:r>
            <a:endParaRPr lang="en-US" i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214282" y="2357430"/>
            <a:ext cx="2329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Shared hidden layer:</a:t>
            </a:r>
            <a:endParaRPr lang="en-US" i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14282" y="4071942"/>
            <a:ext cx="18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Prediction layer:</a:t>
            </a:r>
            <a:endParaRPr lang="en-US" i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5786454"/>
            <a:ext cx="4214842" cy="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57686" y="5786454"/>
            <a:ext cx="4643470" cy="62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文本框 5"/>
          <p:cNvSpPr txBox="1"/>
          <p:nvPr/>
        </p:nvSpPr>
        <p:spPr>
          <a:xfrm>
            <a:off x="214282" y="5286388"/>
            <a:ext cx="1600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Optimization:</a:t>
            </a:r>
            <a:endParaRPr lang="en-US" i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880" y="1500174"/>
            <a:ext cx="5286276" cy="3786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699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416" y="1295400"/>
            <a:ext cx="8519864" cy="5110282"/>
          </a:xfrm>
        </p:spPr>
        <p:txBody>
          <a:bodyPr/>
          <a:lstStyle/>
          <a:p>
            <a:r>
              <a:rPr lang="en-US" dirty="0" smtClean="0"/>
              <a:t>Two real-world datasets from </a:t>
            </a:r>
            <a:r>
              <a:rPr lang="en-US" dirty="0" err="1" smtClean="0"/>
              <a:t>Mafengwo</a:t>
            </a:r>
            <a:r>
              <a:rPr lang="en-US" dirty="0" smtClean="0"/>
              <a:t> and CAMRa2011:</a:t>
            </a:r>
          </a:p>
          <a:p>
            <a:pPr algn="ctr">
              <a:buNone/>
            </a:pPr>
            <a:r>
              <a:rPr lang="en-US" sz="2200" b="1" dirty="0" smtClean="0"/>
              <a:t>Statistics of the evaluation datasets</a:t>
            </a:r>
          </a:p>
          <a:p>
            <a:pPr>
              <a:buNone/>
            </a:pPr>
            <a:endParaRPr lang="en-US" sz="1050" dirty="0"/>
          </a:p>
          <a:p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Evaluation protocols: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Leave-one-out</a:t>
            </a:r>
            <a:r>
              <a:rPr lang="en-US" dirty="0" smtClean="0"/>
              <a:t>: randomly remove one interaction of each user for testing, and pair it with 100 negative samples.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Top-N evaluation</a:t>
            </a:r>
          </a:p>
          <a:p>
            <a:pPr lvl="1"/>
            <a:r>
              <a:rPr lang="en-US" dirty="0" smtClean="0"/>
              <a:t>The ranked list are evaluated by </a:t>
            </a:r>
            <a:r>
              <a:rPr lang="en-US" dirty="0" smtClean="0">
                <a:solidFill>
                  <a:srgbClr val="FF0000"/>
                </a:solidFill>
              </a:rPr>
              <a:t>Hit Ratio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NDCG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9</a:t>
            </a:fld>
            <a:endParaRPr lang="en-SG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594" y="2190116"/>
          <a:ext cx="828681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35"/>
                <a:gridCol w="1381135"/>
                <a:gridCol w="1381135"/>
                <a:gridCol w="1381135"/>
                <a:gridCol w="1381135"/>
                <a:gridCol w="13811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Group#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User-Item Interactions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Group-Item Interactions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Mafengwo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5,275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1,513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39,761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3,595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CAMRa2011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7,710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116,344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145,068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45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MS-Template (1)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LMS-Template (1)</Template>
  <TotalTime>15695</TotalTime>
  <Words>700</Words>
  <Application>Microsoft Office PowerPoint</Application>
  <PresentationFormat>全屏显示(4:3)</PresentationFormat>
  <Paragraphs>147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LMS-Template (1)</vt:lpstr>
      <vt:lpstr>Attentive Group Recommendation</vt:lpstr>
      <vt:lpstr>Group Recommendation</vt:lpstr>
      <vt:lpstr>Related Work</vt:lpstr>
      <vt:lpstr>Related Work</vt:lpstr>
      <vt:lpstr>Problem formulation</vt:lpstr>
      <vt:lpstr>Proposed Methods</vt:lpstr>
      <vt:lpstr>Group Representation Learning</vt:lpstr>
      <vt:lpstr>Interaction Learning with NCF</vt:lpstr>
      <vt:lpstr>Experimental Setup</vt:lpstr>
      <vt:lpstr>Baselines</vt:lpstr>
      <vt:lpstr>Overall Performance Comparison</vt:lpstr>
      <vt:lpstr>Effect of Attention</vt:lpstr>
      <vt:lpstr>Effect of Attention</vt:lpstr>
      <vt:lpstr>Importance of Components</vt:lpstr>
      <vt:lpstr>New-User Cold-Start</vt:lpstr>
      <vt:lpstr>Conclusion and Future Work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Plan and Strategy on Research in 2012</dc:title>
  <dc:creator>workshop</dc:creator>
  <cp:lastModifiedBy>China</cp:lastModifiedBy>
  <cp:revision>2607</cp:revision>
  <dcterms:created xsi:type="dcterms:W3CDTF">2013-08-19T12:17:56Z</dcterms:created>
  <dcterms:modified xsi:type="dcterms:W3CDTF">2018-07-04T00:59:31Z</dcterms:modified>
</cp:coreProperties>
</file>