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88" r:id="rId5"/>
    <p:sldId id="293" r:id="rId6"/>
    <p:sldId id="265" r:id="rId7"/>
    <p:sldId id="263" r:id="rId8"/>
    <p:sldId id="266" r:id="rId9"/>
    <p:sldId id="268" r:id="rId10"/>
    <p:sldId id="267" r:id="rId11"/>
    <p:sldId id="274" r:id="rId12"/>
    <p:sldId id="277" r:id="rId13"/>
    <p:sldId id="289" r:id="rId14"/>
    <p:sldId id="290" r:id="rId15"/>
    <p:sldId id="291" r:id="rId16"/>
    <p:sldId id="292" r:id="rId17"/>
    <p:sldId id="295" r:id="rId18"/>
    <p:sldId id="270" r:id="rId19"/>
    <p:sldId id="294" r:id="rId20"/>
    <p:sldId id="271"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889" autoAdjust="0"/>
  </p:normalViewPr>
  <p:slideViewPr>
    <p:cSldViewPr snapToGrid="0">
      <p:cViewPr varScale="1">
        <p:scale>
          <a:sx n="100" d="100"/>
          <a:sy n="100" d="100"/>
        </p:scale>
        <p:origin x="-948"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3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49E126-AF2B-49B4-AFF1-432190B62143}" type="datetimeFigureOut">
              <a:rPr lang="zh-CN" altLang="en-US" smtClean="0"/>
              <a:t>2018/7/6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3A4703-15D3-46DF-B29D-A846956BD81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62901-16C7-451D-B1C7-D158ED94C8BC}" type="datetimeFigureOut">
              <a:rPr lang="en-US" smtClean="0"/>
              <a:pPr/>
              <a:t>7/6/2018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3AE0A-2CBC-4EAF-A3BB-E6EFBB37A6D1}" type="slidenum">
              <a:rPr lang="en-US" smtClean="0"/>
              <a:pPr/>
              <a:t>‹#›</a:t>
            </a:fld>
            <a:endParaRPr lang="en-US"/>
          </a:p>
        </p:txBody>
      </p:sp>
    </p:spTree>
    <p:extLst>
      <p:ext uri="{BB962C8B-B14F-4D97-AF65-F5344CB8AC3E}">
        <p14:creationId xmlns="" xmlns:p14="http://schemas.microsoft.com/office/powerpoint/2010/main" val="274739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143AE0A-2CBC-4EAF-A3BB-E6EFBB37A6D1}" type="slidenum">
              <a:rPr lang="en-US" smtClean="0"/>
              <a:pPr/>
              <a:t>3</a:t>
            </a:fld>
            <a:endParaRPr lang="en-US" dirty="0"/>
          </a:p>
        </p:txBody>
      </p:sp>
    </p:spTree>
    <p:extLst>
      <p:ext uri="{BB962C8B-B14F-4D97-AF65-F5344CB8AC3E}">
        <p14:creationId xmlns="" xmlns:p14="http://schemas.microsoft.com/office/powerpoint/2010/main" val="73947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143AE0A-2CBC-4EAF-A3BB-E6EFBB37A6D1}" type="slidenum">
              <a:rPr lang="en-US" smtClean="0"/>
              <a:pPr/>
              <a:t>4</a:t>
            </a:fld>
            <a:endParaRPr lang="en-US" dirty="0"/>
          </a:p>
        </p:txBody>
      </p:sp>
    </p:spTree>
    <p:extLst>
      <p:ext uri="{BB962C8B-B14F-4D97-AF65-F5344CB8AC3E}">
        <p14:creationId xmlns="" xmlns:p14="http://schemas.microsoft.com/office/powerpoint/2010/main" val="73947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143AE0A-2CBC-4EAF-A3BB-E6EFBB37A6D1}" type="slidenum">
              <a:rPr lang="en-US" smtClean="0"/>
              <a:pPr/>
              <a:t>5</a:t>
            </a:fld>
            <a:endParaRPr lang="en-US" dirty="0"/>
          </a:p>
        </p:txBody>
      </p:sp>
    </p:spTree>
    <p:extLst>
      <p:ext uri="{BB962C8B-B14F-4D97-AF65-F5344CB8AC3E}">
        <p14:creationId xmlns="" xmlns:p14="http://schemas.microsoft.com/office/powerpoint/2010/main" val="73947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143AE0A-2CBC-4EAF-A3BB-E6EFBB37A6D1}" type="slidenum">
              <a:rPr lang="en-US" smtClean="0"/>
              <a:pPr/>
              <a:t>19</a:t>
            </a:fld>
            <a:endParaRPr lang="en-US" dirty="0"/>
          </a:p>
        </p:txBody>
      </p:sp>
    </p:spTree>
    <p:extLst>
      <p:ext uri="{BB962C8B-B14F-4D97-AF65-F5344CB8AC3E}">
        <p14:creationId xmlns="" xmlns:p14="http://schemas.microsoft.com/office/powerpoint/2010/main" val="739477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10"/>
          </p:nvPr>
        </p:nvSpPr>
        <p:spPr/>
        <p:txBody>
          <a:bodyPr/>
          <a:lstStyle/>
          <a:p>
            <a:fld id="{7143AE0A-2CBC-4EAF-A3BB-E6EFBB37A6D1}" type="slidenum">
              <a:rPr lang="en-US" smtClean="0"/>
              <a:pPr/>
              <a:t>21</a:t>
            </a:fld>
            <a:endParaRPr lang="en-US"/>
          </a:p>
        </p:txBody>
      </p:sp>
    </p:spTree>
    <p:extLst>
      <p:ext uri="{BB962C8B-B14F-4D97-AF65-F5344CB8AC3E}">
        <p14:creationId xmlns="" xmlns:p14="http://schemas.microsoft.com/office/powerpoint/2010/main" val="1181847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baseline="0">
                <a:latin typeface="Symbol" panose="05050102010706020507" pitchFamily="18" charset="2"/>
              </a:defRPr>
            </a:lvl1pPr>
          </a:lstStyle>
          <a:p>
            <a:r>
              <a:rPr lang="zh-CN" altLang="en-US" dirty="0" smtClean="0"/>
              <a:t>单击此处编辑母版标题样式</a:t>
            </a:r>
            <a:endParaRPr 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E02FCF8-1727-46E3-BF32-D86E3FDC17F7}" type="datetime1">
              <a:rPr lang="en-US" smtClean="0"/>
              <a:pPr/>
              <a:t>7/6/2018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09E519-6EF7-4D97-93A1-61064CA3C665}" type="slidenum">
              <a:rPr lang="en-US" smtClean="0"/>
              <a:pPr/>
              <a:t>‹#›</a:t>
            </a:fld>
            <a:endParaRPr lang="en-US"/>
          </a:p>
        </p:txBody>
      </p:sp>
      <p:pic>
        <p:nvPicPr>
          <p:cNvPr id="7" name="Picture 2" descr="https://upload.wikimedia.org/wikipedia/en/9/93/Beijing_Institute_of_Technology_logo.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207826" y="148997"/>
            <a:ext cx="1034233" cy="1034233"/>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http://www.nus.edu.sg/templates/t3_nus2015/images/assets/logos/logo.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1374775" y="161583"/>
            <a:ext cx="2190949" cy="10005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180480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24EF53E5-F5ED-4441-BF9E-0865CA9D8FD3}" type="datetime1">
              <a:rPr lang="en-US" smtClean="0"/>
              <a:pPr/>
              <a:t>7/6/2018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373922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F82D427-4595-4E8D-8F26-051CE39F071C}" type="datetime1">
              <a:rPr lang="en-US" smtClean="0"/>
              <a:pPr/>
              <a:t>7/6/2018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412990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562963"/>
            <a:ext cx="10515600" cy="896903"/>
          </a:xfrm>
        </p:spPr>
        <p:txBody>
          <a:bodyPr>
            <a:normAutofit/>
          </a:bodyPr>
          <a:lstStyle>
            <a:lvl1pPr>
              <a:defRPr sz="5400" baseline="0">
                <a:latin typeface="Arial" panose="020B0604020202020204" pitchFamily="34" charset="0"/>
              </a:defRPr>
            </a:lvl1pPr>
          </a:lstStyle>
          <a:p>
            <a:r>
              <a:rPr lang="zh-CN" altLang="en-US" dirty="0" smtClean="0"/>
              <a:t>单击此处编辑母版标题样式</a:t>
            </a:r>
            <a:endParaRPr lang="en-US" dirty="0"/>
          </a:p>
        </p:txBody>
      </p:sp>
      <p:sp>
        <p:nvSpPr>
          <p:cNvPr id="3" name="内容占位符 2"/>
          <p:cNvSpPr>
            <a:spLocks noGrp="1"/>
          </p:cNvSpPr>
          <p:nvPr>
            <p:ph idx="1"/>
          </p:nvPr>
        </p:nvSpPr>
        <p:spPr>
          <a:xfrm>
            <a:off x="838200" y="1594803"/>
            <a:ext cx="10515600" cy="4351338"/>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22577091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5896EF3-CC43-4B5E-8872-1DA10F8B43BA}" type="datetime1">
              <a:rPr lang="en-US" smtClean="0"/>
              <a:pPr/>
              <a:t>7/6/2018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9940448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C57CA85-E02A-4E19-9E7F-7295B1D8A58B}" type="datetime1">
              <a:rPr lang="en-US" smtClean="0"/>
              <a:pPr/>
              <a:t>7/6/2018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4571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1F769328-2C63-4815-9B73-3A61C617884E}" type="datetime1">
              <a:rPr lang="en-US" smtClean="0"/>
              <a:pPr/>
              <a:t>7/6/2018</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268681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30EBF8BA-7A74-40DB-9C56-F122DDCE8D49}" type="datetime1">
              <a:rPr lang="en-US" smtClean="0"/>
              <a:pPr/>
              <a:t>7/6/2018</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210558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6ECB5-9CF1-42E9-AE40-F9FF376F9FBA}" type="datetime1">
              <a:rPr lang="en-US" smtClean="0"/>
              <a:pPr/>
              <a:t>7/6/2018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19959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2633FB-9AC7-4048-BD92-C544A3A21B5D}" type="datetime1">
              <a:rPr lang="en-US" smtClean="0"/>
              <a:pPr/>
              <a:t>7/6/2018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372353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EC11F57-1A4E-4934-B72B-13511A36E962}" type="datetime1">
              <a:rPr lang="en-US" smtClean="0"/>
              <a:pPr/>
              <a:t>7/6/2018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357030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2C847-A937-481F-9878-1BFD37994567}" type="datetime1">
              <a:rPr lang="en-US" smtClean="0"/>
              <a:pPr/>
              <a:t>7/6/2018</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9E519-6EF7-4D97-93A1-61064CA3C665}" type="slidenum">
              <a:rPr lang="en-US" smtClean="0"/>
              <a:pPr/>
              <a:t>‹#›</a:t>
            </a:fld>
            <a:endParaRPr lang="en-US"/>
          </a:p>
        </p:txBody>
      </p:sp>
    </p:spTree>
    <p:extLst>
      <p:ext uri="{BB962C8B-B14F-4D97-AF65-F5344CB8AC3E}">
        <p14:creationId xmlns="" xmlns:p14="http://schemas.microsoft.com/office/powerpoint/2010/main" val="267088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apprec.wixsite.com/star"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3.jpeg"/><Relationship Id="rId7"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4.jpeg"/><Relationship Id="rId9" Type="http://schemas.openxmlformats.org/officeDocument/2006/relationships/image" Target="../media/image30.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3.png"/><Relationship Id="rId7"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0551" y="1504950"/>
            <a:ext cx="11029950" cy="1961469"/>
          </a:xfrm>
        </p:spPr>
        <p:txBody>
          <a:bodyPr>
            <a:noAutofit/>
          </a:bodyPr>
          <a:lstStyle/>
          <a:p>
            <a:r>
              <a:rPr lang="en-US" sz="7500" dirty="0" smtClean="0">
                <a:latin typeface="Franklin Gothic Medium" panose="020B0603020102020204" pitchFamily="34" charset="0"/>
              </a:rPr>
              <a:t>STAR: cro</a:t>
            </a:r>
            <a:r>
              <a:rPr lang="en-US" sz="7500" dirty="0" smtClean="0">
                <a:solidFill>
                  <a:srgbClr val="FF0000"/>
                </a:solidFill>
                <a:latin typeface="Franklin Gothic Medium" panose="020B0603020102020204" pitchFamily="34" charset="0"/>
              </a:rPr>
              <a:t>S</a:t>
            </a:r>
            <a:r>
              <a:rPr lang="en-US" sz="7500" dirty="0" smtClean="0">
                <a:latin typeface="Franklin Gothic Medium" panose="020B0603020102020204" pitchFamily="34" charset="0"/>
              </a:rPr>
              <a:t>s-pla</a:t>
            </a:r>
            <a:r>
              <a:rPr lang="en-US" sz="7500" dirty="0" smtClean="0">
                <a:solidFill>
                  <a:srgbClr val="FF0000"/>
                </a:solidFill>
                <a:latin typeface="Franklin Gothic Medium" panose="020B0603020102020204" pitchFamily="34" charset="0"/>
              </a:rPr>
              <a:t>T</a:t>
            </a:r>
            <a:r>
              <a:rPr lang="en-US" sz="7500" dirty="0" smtClean="0">
                <a:latin typeface="Franklin Gothic Medium" panose="020B0603020102020204" pitchFamily="34" charset="0"/>
              </a:rPr>
              <a:t>form </a:t>
            </a:r>
            <a:br>
              <a:rPr lang="en-US" sz="7500" dirty="0" smtClean="0">
                <a:latin typeface="Franklin Gothic Medium" panose="020B0603020102020204" pitchFamily="34" charset="0"/>
              </a:rPr>
            </a:br>
            <a:r>
              <a:rPr lang="en-US" sz="7500" dirty="0" smtClean="0">
                <a:solidFill>
                  <a:srgbClr val="FF0000"/>
                </a:solidFill>
                <a:latin typeface="Franklin Gothic Medium" panose="020B0603020102020204" pitchFamily="34" charset="0"/>
              </a:rPr>
              <a:t>A</a:t>
            </a:r>
            <a:r>
              <a:rPr lang="en-US" sz="7500" dirty="0" smtClean="0">
                <a:latin typeface="Franklin Gothic Medium" panose="020B0603020102020204" pitchFamily="34" charset="0"/>
              </a:rPr>
              <a:t>pp </a:t>
            </a:r>
            <a:r>
              <a:rPr lang="en-US" sz="7500" dirty="0" smtClean="0">
                <a:solidFill>
                  <a:srgbClr val="FF0000"/>
                </a:solidFill>
                <a:latin typeface="Franklin Gothic Medium" panose="020B0603020102020204" pitchFamily="34" charset="0"/>
              </a:rPr>
              <a:t>R</a:t>
            </a:r>
            <a:r>
              <a:rPr lang="en-US" sz="7500" dirty="0" smtClean="0">
                <a:latin typeface="Franklin Gothic Medium" panose="020B0603020102020204" pitchFamily="34" charset="0"/>
              </a:rPr>
              <a:t>ecommendation</a:t>
            </a:r>
            <a:endParaRPr lang="en-US" sz="7500" dirty="0">
              <a:latin typeface="Franklin Gothic Medium" panose="020B0603020102020204" pitchFamily="34" charset="0"/>
            </a:endParaRPr>
          </a:p>
        </p:txBody>
      </p:sp>
      <p:sp>
        <p:nvSpPr>
          <p:cNvPr id="3" name="副标题 2"/>
          <p:cNvSpPr>
            <a:spLocks noGrp="1"/>
          </p:cNvSpPr>
          <p:nvPr>
            <p:ph type="subTitle" idx="1"/>
          </p:nvPr>
        </p:nvSpPr>
        <p:spPr>
          <a:xfrm>
            <a:off x="133350" y="3533775"/>
            <a:ext cx="11915775" cy="1982292"/>
          </a:xfrm>
        </p:spPr>
        <p:txBody>
          <a:bodyPr>
            <a:normAutofit fontScale="85000" lnSpcReduction="10000"/>
          </a:bodyPr>
          <a:lstStyle/>
          <a:p>
            <a:endParaRPr lang="en-US" dirty="0" smtClean="0"/>
          </a:p>
          <a:p>
            <a:r>
              <a:rPr lang="en-US" sz="2700"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Da</a:t>
            </a:r>
            <a:r>
              <a:rPr lang="en-US" sz="27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 Cao</a:t>
            </a:r>
            <a:r>
              <a:rPr lang="en-US" sz="2700" dirty="0" smtClean="0">
                <a:latin typeface="Arial" panose="020B0604020202020204" pitchFamily="34" charset="0"/>
                <a:ea typeface="微软雅黑" panose="020B0503020204020204" pitchFamily="34" charset="-122"/>
                <a:cs typeface="Arial" panose="020B0604020202020204" pitchFamily="34" charset="0"/>
              </a:rPr>
              <a:t>, </a:t>
            </a:r>
            <a:r>
              <a:rPr lang="en-US" sz="2700" dirty="0" err="1" smtClean="0">
                <a:latin typeface="Arial" panose="020B0604020202020204" pitchFamily="34" charset="0"/>
                <a:ea typeface="微软雅黑" panose="020B0503020204020204" pitchFamily="34" charset="-122"/>
                <a:cs typeface="Arial" panose="020B0604020202020204" pitchFamily="34" charset="0"/>
              </a:rPr>
              <a:t>Xiangnan</a:t>
            </a:r>
            <a:r>
              <a:rPr lang="en-US" sz="2700" dirty="0" smtClean="0">
                <a:latin typeface="Arial" panose="020B0604020202020204" pitchFamily="34" charset="0"/>
                <a:ea typeface="微软雅黑" panose="020B0503020204020204" pitchFamily="34" charset="-122"/>
                <a:cs typeface="Arial" panose="020B0604020202020204" pitchFamily="34" charset="0"/>
              </a:rPr>
              <a:t> He, </a:t>
            </a:r>
            <a:r>
              <a:rPr lang="en-US" sz="2700" dirty="0" err="1" smtClean="0">
                <a:latin typeface="Arial" panose="020B0604020202020204" pitchFamily="34" charset="0"/>
                <a:ea typeface="微软雅黑" panose="020B0503020204020204" pitchFamily="34" charset="-122"/>
                <a:cs typeface="Arial" panose="020B0604020202020204" pitchFamily="34" charset="0"/>
              </a:rPr>
              <a:t>Liqiang</a:t>
            </a:r>
            <a:r>
              <a:rPr lang="en-US" sz="2700" dirty="0" smtClean="0">
                <a:latin typeface="Arial" panose="020B0604020202020204" pitchFamily="34" charset="0"/>
                <a:ea typeface="微软雅黑" panose="020B0503020204020204" pitchFamily="34" charset="-122"/>
                <a:cs typeface="Arial" panose="020B0604020202020204" pitchFamily="34" charset="0"/>
              </a:rPr>
              <a:t> </a:t>
            </a:r>
            <a:r>
              <a:rPr lang="en-US" sz="2700" dirty="0" err="1" smtClean="0">
                <a:latin typeface="Arial" panose="020B0604020202020204" pitchFamily="34" charset="0"/>
                <a:ea typeface="微软雅黑" panose="020B0503020204020204" pitchFamily="34" charset="-122"/>
                <a:cs typeface="Arial" panose="020B0604020202020204" pitchFamily="34" charset="0"/>
              </a:rPr>
              <a:t>Nie</a:t>
            </a:r>
            <a:r>
              <a:rPr lang="en-US" sz="2700" dirty="0" smtClean="0">
                <a:latin typeface="Arial" panose="020B0604020202020204" pitchFamily="34" charset="0"/>
                <a:ea typeface="微软雅黑" panose="020B0503020204020204" pitchFamily="34" charset="-122"/>
                <a:cs typeface="Arial" panose="020B0604020202020204" pitchFamily="34" charset="0"/>
              </a:rPr>
              <a:t>, </a:t>
            </a:r>
            <a:r>
              <a:rPr lang="en-US" sz="2700" dirty="0" err="1" smtClean="0">
                <a:latin typeface="Arial" panose="020B0604020202020204" pitchFamily="34" charset="0"/>
                <a:ea typeface="微软雅黑" panose="020B0503020204020204" pitchFamily="34" charset="-122"/>
                <a:cs typeface="Arial" panose="020B0604020202020204" pitchFamily="34" charset="0"/>
              </a:rPr>
              <a:t>Xiaochi</a:t>
            </a:r>
            <a:r>
              <a:rPr lang="en-US" sz="2700" dirty="0" smtClean="0">
                <a:latin typeface="Arial" panose="020B0604020202020204" pitchFamily="34" charset="0"/>
                <a:ea typeface="微软雅黑" panose="020B0503020204020204" pitchFamily="34" charset="-122"/>
                <a:cs typeface="Arial" panose="020B0604020202020204" pitchFamily="34" charset="0"/>
              </a:rPr>
              <a:t> Wei, Xia </a:t>
            </a:r>
            <a:r>
              <a:rPr lang="en-US" sz="2700" dirty="0" err="1" smtClean="0">
                <a:latin typeface="Arial" panose="020B0604020202020204" pitchFamily="34" charset="0"/>
                <a:ea typeface="微软雅黑" panose="020B0503020204020204" pitchFamily="34" charset="-122"/>
                <a:cs typeface="Arial" panose="020B0604020202020204" pitchFamily="34" charset="0"/>
              </a:rPr>
              <a:t>Hu</a:t>
            </a:r>
            <a:r>
              <a:rPr lang="en-US" sz="2700" dirty="0" smtClean="0">
                <a:latin typeface="Arial" panose="020B0604020202020204" pitchFamily="34" charset="0"/>
                <a:ea typeface="微软雅黑" panose="020B0503020204020204" pitchFamily="34" charset="-122"/>
                <a:cs typeface="Arial" panose="020B0604020202020204" pitchFamily="34" charset="0"/>
              </a:rPr>
              <a:t>, </a:t>
            </a:r>
            <a:r>
              <a:rPr lang="en-US" sz="2700" dirty="0" err="1" smtClean="0">
                <a:latin typeface="Arial" panose="020B0604020202020204" pitchFamily="34" charset="0"/>
                <a:ea typeface="微软雅黑" panose="020B0503020204020204" pitchFamily="34" charset="-122"/>
                <a:cs typeface="Arial" panose="020B0604020202020204" pitchFamily="34" charset="0"/>
              </a:rPr>
              <a:t>Shunxiang</a:t>
            </a:r>
            <a:r>
              <a:rPr lang="en-US" sz="2700" dirty="0" smtClean="0">
                <a:latin typeface="Arial" panose="020B0604020202020204" pitchFamily="34" charset="0"/>
                <a:ea typeface="微软雅黑" panose="020B0503020204020204" pitchFamily="34" charset="-122"/>
                <a:cs typeface="Arial" panose="020B0604020202020204" pitchFamily="34" charset="0"/>
              </a:rPr>
              <a:t> Wu, Tat-</a:t>
            </a:r>
            <a:r>
              <a:rPr lang="en-US" sz="2700" dirty="0" err="1" smtClean="0">
                <a:latin typeface="Arial" panose="020B0604020202020204" pitchFamily="34" charset="0"/>
                <a:ea typeface="微软雅黑" panose="020B0503020204020204" pitchFamily="34" charset="-122"/>
                <a:cs typeface="Arial" panose="020B0604020202020204" pitchFamily="34" charset="0"/>
              </a:rPr>
              <a:t>Seng</a:t>
            </a:r>
            <a:r>
              <a:rPr lang="en-US" sz="2700" dirty="0" smtClean="0">
                <a:latin typeface="Arial" panose="020B0604020202020204" pitchFamily="34" charset="0"/>
                <a:ea typeface="微软雅黑" panose="020B0503020204020204" pitchFamily="34" charset="-122"/>
                <a:cs typeface="Arial" panose="020B0604020202020204" pitchFamily="34" charset="0"/>
              </a:rPr>
              <a:t> Chua</a:t>
            </a:r>
          </a:p>
          <a:p>
            <a:r>
              <a:rPr lang="en-US" dirty="0" smtClean="0">
                <a:latin typeface="Arial" panose="020B0604020202020204" pitchFamily="34" charset="0"/>
                <a:ea typeface="微软雅黑" panose="020B0503020204020204" pitchFamily="34" charset="-122"/>
                <a:cs typeface="Arial" panose="020B0604020202020204" pitchFamily="34" charset="0"/>
              </a:rPr>
              <a:t>This work was finished when </a:t>
            </a:r>
            <a:r>
              <a:rPr lang="en-US" dirty="0" err="1" smtClean="0">
                <a:latin typeface="Arial" panose="020B0604020202020204" pitchFamily="34" charset="0"/>
                <a:ea typeface="微软雅黑" panose="020B0503020204020204" pitchFamily="34" charset="-122"/>
                <a:cs typeface="Arial" panose="020B0604020202020204" pitchFamily="34" charset="0"/>
              </a:rPr>
              <a:t>Da</a:t>
            </a:r>
            <a:r>
              <a:rPr lang="en-US" dirty="0" smtClean="0">
                <a:latin typeface="Arial" panose="020B0604020202020204" pitchFamily="34" charset="0"/>
                <a:ea typeface="微软雅黑" panose="020B0503020204020204" pitchFamily="34" charset="-122"/>
                <a:cs typeface="Arial" panose="020B0604020202020204" pitchFamily="34" charset="0"/>
              </a:rPr>
              <a:t> Cao was a </a:t>
            </a:r>
            <a:r>
              <a:rPr lang="en-US"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Ph.D. student in XMU </a:t>
            </a:r>
            <a:r>
              <a:rPr lang="en-US" dirty="0" smtClean="0">
                <a:latin typeface="Arial" panose="020B0604020202020204" pitchFamily="34" charset="0"/>
                <a:ea typeface="微软雅黑" panose="020B0503020204020204" pitchFamily="34" charset="-122"/>
                <a:cs typeface="Arial" panose="020B0604020202020204" pitchFamily="34" charset="0"/>
              </a:rPr>
              <a:t>and a </a:t>
            </a:r>
            <a:r>
              <a:rPr lang="en-US"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visiting student in NUS</a:t>
            </a:r>
            <a:r>
              <a:rPr lang="en-US" dirty="0" smtClean="0">
                <a:latin typeface="Arial" panose="020B0604020202020204" pitchFamily="34" charset="0"/>
                <a:ea typeface="微软雅黑" panose="020B0503020204020204" pitchFamily="34" charset="-122"/>
                <a:cs typeface="Arial" panose="020B0604020202020204" pitchFamily="34" charset="0"/>
              </a:rPr>
              <a:t>.</a:t>
            </a:r>
          </a:p>
          <a:p>
            <a:r>
              <a:rPr lang="en-US" dirty="0" smtClean="0">
                <a:latin typeface="Arial" panose="020B0604020202020204" pitchFamily="34" charset="0"/>
                <a:ea typeface="微软雅黑" panose="020B0503020204020204" pitchFamily="34" charset="-122"/>
                <a:cs typeface="Arial" panose="020B0604020202020204" pitchFamily="34" charset="0"/>
              </a:rPr>
              <a:t>Currently </a:t>
            </a:r>
            <a:r>
              <a:rPr lang="en-US" dirty="0" err="1" smtClean="0">
                <a:latin typeface="Arial" panose="020B0604020202020204" pitchFamily="34" charset="0"/>
                <a:ea typeface="微软雅黑" panose="020B0503020204020204" pitchFamily="34" charset="-122"/>
                <a:cs typeface="Arial" panose="020B0604020202020204" pitchFamily="34" charset="0"/>
              </a:rPr>
              <a:t>Da</a:t>
            </a:r>
            <a:r>
              <a:rPr lang="en-US" dirty="0" smtClean="0">
                <a:latin typeface="Arial" panose="020B0604020202020204" pitchFamily="34" charset="0"/>
                <a:ea typeface="微软雅黑" panose="020B0503020204020204" pitchFamily="34" charset="-122"/>
                <a:cs typeface="Arial" panose="020B0604020202020204" pitchFamily="34" charset="0"/>
              </a:rPr>
              <a:t> Cao is an </a:t>
            </a:r>
            <a:r>
              <a:rPr lang="en-US"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assistant professor in HNU</a:t>
            </a:r>
            <a:r>
              <a:rPr lang="en-US" dirty="0" smtClean="0">
                <a:latin typeface="Arial" panose="020B0604020202020204" pitchFamily="34" charset="0"/>
                <a:ea typeface="微软雅黑" panose="020B0503020204020204" pitchFamily="34" charset="-122"/>
                <a:cs typeface="Arial" panose="020B0604020202020204" pitchFamily="34" charset="0"/>
              </a:rPr>
              <a:t>.</a:t>
            </a:r>
            <a:endParaRPr lang="en-US" dirty="0" smtClean="0">
              <a:solidFill>
                <a:srgbClr val="FF0000"/>
              </a:solidFill>
              <a:latin typeface="Arial" panose="020B0604020202020204" pitchFamily="34" charset="0"/>
              <a:ea typeface="微软雅黑" panose="020B0503020204020204" pitchFamily="34" charset="-122"/>
              <a:cs typeface="Arial" panose="020B0604020202020204" pitchFamily="34" charset="0"/>
            </a:endParaRPr>
          </a:p>
          <a:p>
            <a:r>
              <a:rPr lang="en-US" dirty="0" smtClean="0">
                <a:latin typeface="Arial" panose="020B0604020202020204" pitchFamily="34" charset="0"/>
                <a:ea typeface="微软雅黑" panose="020B0503020204020204" pitchFamily="34" charset="-122"/>
                <a:cs typeface="Arial" panose="020B0604020202020204" pitchFamily="34" charset="0"/>
              </a:rPr>
              <a:t>caoda0721@gmail.com</a:t>
            </a:r>
          </a:p>
        </p:txBody>
      </p:sp>
      <p:sp>
        <p:nvSpPr>
          <p:cNvPr id="4" name="日期占位符 3"/>
          <p:cNvSpPr>
            <a:spLocks noGrp="1"/>
          </p:cNvSpPr>
          <p:nvPr>
            <p:ph type="dt" sz="half" idx="10"/>
          </p:nvPr>
        </p:nvSpPr>
        <p:spPr/>
        <p:txBody>
          <a:bodyPr/>
          <a:lstStyle/>
          <a:p>
            <a:fld id="{2624D2C0-5783-4FEF-BE35-B09E79BA0BE7}" type="datetime1">
              <a:rPr lang="en-US" smtClean="0"/>
              <a:pPr/>
              <a:t>7/6/2018</a:t>
            </a:fld>
            <a:endParaRPr lang="en-US" dirty="0"/>
          </a:p>
        </p:txBody>
      </p:sp>
      <p:sp>
        <p:nvSpPr>
          <p:cNvPr id="5" name="灯片编号占位符 4"/>
          <p:cNvSpPr>
            <a:spLocks noGrp="1"/>
          </p:cNvSpPr>
          <p:nvPr>
            <p:ph type="sldNum" sz="quarter" idx="12"/>
          </p:nvPr>
        </p:nvSpPr>
        <p:spPr/>
        <p:txBody>
          <a:bodyPr/>
          <a:lstStyle/>
          <a:p>
            <a:fld id="{5809E519-6EF7-4D97-93A1-61064CA3C665}" type="slidenum">
              <a:rPr lang="en-US" smtClean="0"/>
              <a:pPr/>
              <a:t>1</a:t>
            </a:fld>
            <a:endParaRPr lang="en-US" dirty="0"/>
          </a:p>
        </p:txBody>
      </p:sp>
      <p:pic>
        <p:nvPicPr>
          <p:cNvPr id="7"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sp>
        <p:nvSpPr>
          <p:cNvPr id="8" name="副标题 2"/>
          <p:cNvSpPr txBox="1">
            <a:spLocks/>
          </p:cNvSpPr>
          <p:nvPr/>
        </p:nvSpPr>
        <p:spPr>
          <a:xfrm>
            <a:off x="9601201" y="5191126"/>
            <a:ext cx="2371723" cy="123825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Submit: June 2016</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smtClean="0"/>
              <a:t>Accepted: Nov 2016</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smtClean="0"/>
              <a:t>Published: July 2017</a:t>
            </a:r>
          </a:p>
        </p:txBody>
      </p:sp>
    </p:spTree>
    <p:extLst>
      <p:ext uri="{BB962C8B-B14F-4D97-AF65-F5344CB8AC3E}">
        <p14:creationId xmlns="" xmlns:p14="http://schemas.microsoft.com/office/powerpoint/2010/main" val="2201306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Dataset </a:t>
            </a:r>
            <a:r>
              <a:rPr lang="en-US" dirty="0" smtClean="0"/>
              <a:t>and Evaluation</a:t>
            </a:r>
            <a:endParaRPr lang="en-US" dirty="0"/>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10</a:t>
            </a:fld>
            <a:endParaRPr lang="en-US"/>
          </a:p>
        </p:txBody>
      </p:sp>
      <p:pic>
        <p:nvPicPr>
          <p:cNvPr id="58"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pic>
        <p:nvPicPr>
          <p:cNvPr id="2050" name="Picture 2"/>
          <p:cNvPicPr>
            <a:picLocks noChangeAspect="1" noChangeArrowheads="1"/>
          </p:cNvPicPr>
          <p:nvPr/>
        </p:nvPicPr>
        <p:blipFill>
          <a:blip r:embed="rId4"/>
          <a:srcRect/>
          <a:stretch>
            <a:fillRect/>
          </a:stretch>
        </p:blipFill>
        <p:spPr bwMode="auto">
          <a:xfrm>
            <a:off x="398010" y="1500868"/>
            <a:ext cx="8107815" cy="1720964"/>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414339" y="3812041"/>
            <a:ext cx="8081962" cy="2003853"/>
          </a:xfrm>
          <a:prstGeom prst="rect">
            <a:avLst/>
          </a:prstGeom>
          <a:noFill/>
          <a:ln w="9525">
            <a:noFill/>
            <a:miter lim="800000"/>
            <a:headEnd/>
            <a:tailEnd/>
          </a:ln>
          <a:effectLst/>
        </p:spPr>
      </p:pic>
      <p:sp>
        <p:nvSpPr>
          <p:cNvPr id="12" name="标题 1"/>
          <p:cNvSpPr txBox="1">
            <a:spLocks/>
          </p:cNvSpPr>
          <p:nvPr/>
        </p:nvSpPr>
        <p:spPr>
          <a:xfrm>
            <a:off x="447675" y="3219450"/>
            <a:ext cx="8020050" cy="640735"/>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Times New Roman" pitchFamily="18" charset="0"/>
                <a:ea typeface="+mj-ea"/>
                <a:cs typeface="Times New Roman" pitchFamily="18" charset="0"/>
              </a:rPr>
              <a:t>We selected users who rated at least once on both of these platforms.</a:t>
            </a:r>
            <a:endParaRPr kumimoji="0" lang="en-US" sz="2400" b="0" i="0" u="none" strike="noStrike" kern="1200" cap="none" spc="0" normalizeH="0" baseline="0" noProof="0" dirty="0">
              <a:ln>
                <a:noFill/>
              </a:ln>
              <a:solidFill>
                <a:srgbClr val="0070C0"/>
              </a:solidFill>
              <a:effectLst/>
              <a:uLnTx/>
              <a:uFillTx/>
              <a:latin typeface="Times New Roman" pitchFamily="18" charset="0"/>
              <a:ea typeface="+mj-ea"/>
              <a:cs typeface="Times New Roman" pitchFamily="18" charset="0"/>
            </a:endParaRPr>
          </a:p>
        </p:txBody>
      </p:sp>
      <p:sp>
        <p:nvSpPr>
          <p:cNvPr id="13" name="标题 1"/>
          <p:cNvSpPr txBox="1">
            <a:spLocks/>
          </p:cNvSpPr>
          <p:nvPr/>
        </p:nvSpPr>
        <p:spPr>
          <a:xfrm>
            <a:off x="476250" y="5810250"/>
            <a:ext cx="7953376" cy="6570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Times New Roman" pitchFamily="18" charset="0"/>
                <a:ea typeface="+mj-ea"/>
                <a:cs typeface="Times New Roman" pitchFamily="18" charset="0"/>
              </a:rPr>
              <a:t>We selected users who had at least two ratings </a:t>
            </a:r>
            <a:r>
              <a:rPr lang="en-US" sz="2400" dirty="0" smtClean="0">
                <a:solidFill>
                  <a:srgbClr val="0070C0"/>
                </a:solidFill>
                <a:latin typeface="Times New Roman" pitchFamily="18" charset="0"/>
                <a:ea typeface="+mj-ea"/>
                <a:cs typeface="Times New Roman" pitchFamily="18" charset="0"/>
              </a:rPr>
              <a:t>on all platforms.</a:t>
            </a:r>
            <a:endParaRPr kumimoji="0" lang="en-US" sz="2400" b="0" i="0" u="none" strike="noStrike" kern="1200" cap="none" spc="0" normalizeH="0" baseline="0" noProof="0" dirty="0">
              <a:ln>
                <a:noFill/>
              </a:ln>
              <a:solidFill>
                <a:srgbClr val="0070C0"/>
              </a:solidFill>
              <a:effectLst/>
              <a:uLnTx/>
              <a:uFillTx/>
              <a:latin typeface="Times New Roman" pitchFamily="18" charset="0"/>
              <a:ea typeface="+mj-ea"/>
              <a:cs typeface="Times New Roman" pitchFamily="18" charset="0"/>
            </a:endParaRPr>
          </a:p>
        </p:txBody>
      </p:sp>
      <p:sp>
        <p:nvSpPr>
          <p:cNvPr id="14" name="内容占位符 2"/>
          <p:cNvSpPr>
            <a:spLocks noGrp="1"/>
          </p:cNvSpPr>
          <p:nvPr>
            <p:ph idx="1"/>
          </p:nvPr>
        </p:nvSpPr>
        <p:spPr>
          <a:xfrm>
            <a:off x="8696325" y="1909128"/>
            <a:ext cx="3238499" cy="3720147"/>
          </a:xfrm>
        </p:spPr>
        <p:txBody>
          <a:bodyPr>
            <a:noAutofit/>
          </a:bodyPr>
          <a:lstStyle/>
          <a:p>
            <a:pPr>
              <a:lnSpc>
                <a:spcPct val="150000"/>
              </a:lnSpc>
              <a:buNone/>
            </a:pPr>
            <a:r>
              <a:rPr lang="en-US" sz="2200" i="1" dirty="0" smtClean="0">
                <a:solidFill>
                  <a:srgbClr val="0070C0"/>
                </a:solidFill>
                <a:cs typeface="Arial" panose="020B0604020202020204" pitchFamily="34" charset="0"/>
              </a:rPr>
              <a:t>Rating Prediction</a:t>
            </a:r>
          </a:p>
          <a:p>
            <a:pPr>
              <a:lnSpc>
                <a:spcPct val="150000"/>
              </a:lnSpc>
            </a:pPr>
            <a:r>
              <a:rPr lang="en-US" sz="2200" dirty="0" smtClean="0">
                <a:cs typeface="Arial" panose="020B0604020202020204" pitchFamily="34" charset="0"/>
              </a:rPr>
              <a:t>MAE</a:t>
            </a:r>
            <a:endParaRPr lang="en-US" sz="2200" dirty="0" smtClean="0">
              <a:cs typeface="Arial" panose="020B0604020202020204" pitchFamily="34" charset="0"/>
            </a:endParaRPr>
          </a:p>
          <a:p>
            <a:pPr>
              <a:lnSpc>
                <a:spcPct val="150000"/>
              </a:lnSpc>
            </a:pPr>
            <a:r>
              <a:rPr lang="en-US" sz="2200" dirty="0" smtClean="0">
                <a:cs typeface="Arial" panose="020B0604020202020204" pitchFamily="34" charset="0"/>
              </a:rPr>
              <a:t>RMSE</a:t>
            </a:r>
          </a:p>
          <a:p>
            <a:pPr>
              <a:lnSpc>
                <a:spcPct val="150000"/>
              </a:lnSpc>
              <a:buNone/>
            </a:pPr>
            <a:r>
              <a:rPr lang="en-US" sz="2200" i="1" dirty="0" smtClean="0">
                <a:solidFill>
                  <a:srgbClr val="0070C0"/>
                </a:solidFill>
                <a:cs typeface="Arial" panose="020B0604020202020204" pitchFamily="34" charset="0"/>
              </a:rPr>
              <a:t>Top-N Recommendation</a:t>
            </a:r>
            <a:endParaRPr lang="en-US" sz="2200" i="1" dirty="0" smtClean="0">
              <a:solidFill>
                <a:srgbClr val="0070C0"/>
              </a:solidFill>
              <a:cs typeface="Arial" panose="020B0604020202020204" pitchFamily="34" charset="0"/>
            </a:endParaRPr>
          </a:p>
          <a:p>
            <a:pPr>
              <a:lnSpc>
                <a:spcPct val="150000"/>
              </a:lnSpc>
            </a:pPr>
            <a:r>
              <a:rPr lang="en-US" sz="2200" dirty="0" smtClean="0">
                <a:cs typeface="Arial" panose="020B0604020202020204" pitchFamily="34" charset="0"/>
              </a:rPr>
              <a:t>Recall</a:t>
            </a:r>
            <a:endParaRPr lang="en-US" sz="2200" dirty="0" smtClean="0">
              <a:cs typeface="Arial" panose="020B0604020202020204" pitchFamily="34" charset="0"/>
            </a:endParaRPr>
          </a:p>
          <a:p>
            <a:pPr>
              <a:lnSpc>
                <a:spcPct val="150000"/>
              </a:lnSpc>
            </a:pPr>
            <a:r>
              <a:rPr lang="en-US" sz="2200" dirty="0" smtClean="0">
                <a:cs typeface="Arial" panose="020B0604020202020204" pitchFamily="34" charset="0"/>
              </a:rPr>
              <a:t>NDCG</a:t>
            </a:r>
            <a:endParaRPr lang="en-US" sz="2200" dirty="0">
              <a:cs typeface="Arial" panose="020B0604020202020204" pitchFamily="34" charset="0"/>
            </a:endParaRPr>
          </a:p>
        </p:txBody>
      </p:sp>
      <p:cxnSp>
        <p:nvCxnSpPr>
          <p:cNvPr id="16" name="直接连接符 15"/>
          <p:cNvCxnSpPr/>
          <p:nvPr/>
        </p:nvCxnSpPr>
        <p:spPr>
          <a:xfrm rot="5400000">
            <a:off x="6248400" y="3886200"/>
            <a:ext cx="4743450" cy="158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37361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Research Questions</a:t>
            </a:r>
            <a:endParaRPr lang="en-US" dirty="0"/>
          </a:p>
        </p:txBody>
      </p:sp>
      <p:sp>
        <p:nvSpPr>
          <p:cNvPr id="3" name="内容占位符 2"/>
          <p:cNvSpPr>
            <a:spLocks noGrp="1"/>
          </p:cNvSpPr>
          <p:nvPr>
            <p:ph idx="1"/>
          </p:nvPr>
        </p:nvSpPr>
        <p:spPr>
          <a:xfrm>
            <a:off x="375559" y="1408378"/>
            <a:ext cx="11348356" cy="4878117"/>
          </a:xfrm>
        </p:spPr>
        <p:txBody>
          <a:bodyPr>
            <a:noAutofit/>
          </a:bodyPr>
          <a:lstStyle/>
          <a:p>
            <a:pPr algn="just">
              <a:lnSpc>
                <a:spcPct val="150000"/>
              </a:lnSpc>
            </a:pPr>
            <a:r>
              <a:rPr lang="en-SG" sz="2100" b="1" dirty="0" smtClean="0"/>
              <a:t>(RQ1).</a:t>
            </a:r>
            <a:r>
              <a:rPr lang="en-SG" sz="2100" dirty="0" smtClean="0"/>
              <a:t> </a:t>
            </a:r>
            <a:r>
              <a:rPr lang="en-SG" sz="2100" dirty="0" smtClean="0"/>
              <a:t>How does STAR perform as compared to other state-of-the-art competitors?</a:t>
            </a:r>
            <a:endParaRPr lang="en-US" sz="2100" dirty="0" smtClean="0"/>
          </a:p>
          <a:p>
            <a:pPr algn="just">
              <a:lnSpc>
                <a:spcPct val="150000"/>
              </a:lnSpc>
            </a:pPr>
            <a:r>
              <a:rPr lang="en-SG" sz="2100" b="1" dirty="0" smtClean="0"/>
              <a:t>(RQ2). </a:t>
            </a:r>
            <a:r>
              <a:rPr lang="en-SG" sz="2100" dirty="0" smtClean="0"/>
              <a:t>How </a:t>
            </a:r>
            <a:r>
              <a:rPr lang="en-SG" sz="2100" dirty="0"/>
              <a:t>is the performance of STAR in handling the new-user and new-App cold-start problems?</a:t>
            </a:r>
            <a:endParaRPr lang="en-US" sz="2100" dirty="0" smtClean="0"/>
          </a:p>
          <a:p>
            <a:pPr algn="just">
              <a:lnSpc>
                <a:spcPct val="150000"/>
              </a:lnSpc>
            </a:pPr>
            <a:r>
              <a:rPr lang="en-SG" sz="2100" b="1" dirty="0" smtClean="0"/>
              <a:t>(RQ3). </a:t>
            </a:r>
            <a:r>
              <a:rPr lang="en-SG" sz="2100" dirty="0" smtClean="0"/>
              <a:t>Whether </a:t>
            </a:r>
            <a:r>
              <a:rPr lang="en-SG" sz="2100" dirty="0"/>
              <a:t>the rated App on </a:t>
            </a:r>
            <a:r>
              <a:rPr lang="en-SG" sz="2100" dirty="0" smtClean="0"/>
              <a:t>current </a:t>
            </a:r>
            <a:r>
              <a:rPr lang="en-SG" sz="2100" dirty="0"/>
              <a:t>platform is the user's preferable one as compared to the same App on other unrated platforms</a:t>
            </a:r>
            <a:r>
              <a:rPr lang="en-SG" sz="2100" dirty="0" smtClean="0"/>
              <a:t>?</a:t>
            </a:r>
          </a:p>
          <a:p>
            <a:pPr algn="just">
              <a:lnSpc>
                <a:spcPct val="150000"/>
              </a:lnSpc>
            </a:pPr>
            <a:r>
              <a:rPr lang="en-SG" sz="2100" b="1" dirty="0" smtClean="0"/>
              <a:t>(RQ4). </a:t>
            </a:r>
            <a:r>
              <a:rPr lang="en-SG" sz="2100" dirty="0" smtClean="0"/>
              <a:t>How </a:t>
            </a:r>
            <a:r>
              <a:rPr lang="en-SG" sz="2100" dirty="0"/>
              <a:t>do the common features and specific features of Apps contribute to the overall effectiveness of STAR</a:t>
            </a:r>
            <a:r>
              <a:rPr lang="en-SG" sz="2100" dirty="0" smtClean="0"/>
              <a:t>?</a:t>
            </a:r>
          </a:p>
          <a:p>
            <a:pPr algn="just">
              <a:lnSpc>
                <a:spcPct val="150000"/>
              </a:lnSpc>
            </a:pPr>
            <a:r>
              <a:rPr lang="en-SG" sz="2100" b="1" dirty="0" smtClean="0"/>
              <a:t>(RQ5). </a:t>
            </a:r>
            <a:r>
              <a:rPr lang="en-SG" sz="2100" dirty="0" smtClean="0"/>
              <a:t>In addition to rating prediction that is prevalent to a recommendation algorithm, how does STAR perform in the more practical top-N recommendation?</a:t>
            </a:r>
            <a:endParaRPr lang="en-US" sz="2100" b="1" dirty="0" smtClean="0"/>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11</a:t>
            </a:fld>
            <a:endParaRPr lang="en-US"/>
          </a:p>
        </p:txBody>
      </p:sp>
      <p:pic>
        <p:nvPicPr>
          <p:cNvPr id="6"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2661849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Baseline Methods</a:t>
            </a:r>
            <a:endParaRPr lang="en-US" dirty="0"/>
          </a:p>
        </p:txBody>
      </p:sp>
      <p:sp>
        <p:nvSpPr>
          <p:cNvPr id="3" name="内容占位符 2"/>
          <p:cNvSpPr>
            <a:spLocks noGrp="1"/>
          </p:cNvSpPr>
          <p:nvPr>
            <p:ph idx="1"/>
          </p:nvPr>
        </p:nvSpPr>
        <p:spPr>
          <a:xfrm>
            <a:off x="761999" y="1613852"/>
            <a:ext cx="10820401" cy="4884919"/>
          </a:xfrm>
        </p:spPr>
        <p:txBody>
          <a:bodyPr>
            <a:normAutofit lnSpcReduction="10000"/>
          </a:bodyPr>
          <a:lstStyle/>
          <a:p>
            <a:pPr marL="228600" lvl="1">
              <a:lnSpc>
                <a:spcPct val="150000"/>
              </a:lnSpc>
              <a:spcBef>
                <a:spcPts val="1000"/>
              </a:spcBef>
            </a:pPr>
            <a:r>
              <a:rPr lang="en-US" sz="2600" dirty="0" smtClean="0"/>
              <a:t>SVD++ [</a:t>
            </a:r>
            <a:r>
              <a:rPr lang="en-US" sz="2600" dirty="0" err="1" smtClean="0"/>
              <a:t>Koren</a:t>
            </a:r>
            <a:r>
              <a:rPr lang="en-US" sz="2600" dirty="0" smtClean="0"/>
              <a:t> 2008] (Collaborative Filtering)</a:t>
            </a:r>
            <a:endParaRPr lang="en-US" sz="2600" dirty="0"/>
          </a:p>
          <a:p>
            <a:pPr>
              <a:lnSpc>
                <a:spcPct val="150000"/>
              </a:lnSpc>
            </a:pPr>
            <a:r>
              <a:rPr lang="en-US" altLang="zh-CN" sz="2600" dirty="0" smtClean="0"/>
              <a:t>RMR [Ling </a:t>
            </a:r>
            <a:r>
              <a:rPr lang="en-US" altLang="zh-CN" sz="2600" dirty="0"/>
              <a:t>et al. </a:t>
            </a:r>
            <a:r>
              <a:rPr lang="en-US" altLang="zh-CN" sz="2600" dirty="0" smtClean="0"/>
              <a:t>2014] </a:t>
            </a:r>
            <a:r>
              <a:rPr lang="en-US" sz="2600" dirty="0" smtClean="0"/>
              <a:t>(Semantics Enhanced Recommendation)</a:t>
            </a:r>
          </a:p>
          <a:p>
            <a:pPr>
              <a:lnSpc>
                <a:spcPct val="150000"/>
              </a:lnSpc>
            </a:pPr>
            <a:r>
              <a:rPr lang="en-US" sz="2600" dirty="0" smtClean="0"/>
              <a:t>CTR </a:t>
            </a:r>
            <a:r>
              <a:rPr lang="en-US" altLang="zh-CN" sz="2600" dirty="0" smtClean="0"/>
              <a:t>[Wang and </a:t>
            </a:r>
            <a:r>
              <a:rPr lang="en-US" altLang="zh-CN" sz="2600" dirty="0" err="1" smtClean="0"/>
              <a:t>Blei</a:t>
            </a:r>
            <a:r>
              <a:rPr lang="en-US" altLang="zh-CN" sz="2600" dirty="0" smtClean="0"/>
              <a:t> 2011] </a:t>
            </a:r>
            <a:r>
              <a:rPr lang="en-US" sz="2600" dirty="0" smtClean="0"/>
              <a:t>(</a:t>
            </a:r>
            <a:r>
              <a:rPr lang="en-US" sz="2600" dirty="0"/>
              <a:t>Semantics Enhanced Recommendation</a:t>
            </a:r>
            <a:r>
              <a:rPr lang="en-US" sz="2600" dirty="0" smtClean="0"/>
              <a:t>)</a:t>
            </a:r>
            <a:endParaRPr lang="en-US" sz="2600" dirty="0"/>
          </a:p>
          <a:p>
            <a:pPr>
              <a:lnSpc>
                <a:spcPct val="150000"/>
              </a:lnSpc>
            </a:pPr>
            <a:r>
              <a:rPr lang="en-US" sz="2600" dirty="0" smtClean="0"/>
              <a:t>FM [</a:t>
            </a:r>
            <a:r>
              <a:rPr lang="en-US" sz="2600" dirty="0" err="1" smtClean="0"/>
              <a:t>Rendle</a:t>
            </a:r>
            <a:r>
              <a:rPr lang="en-US" sz="2600" dirty="0" smtClean="0"/>
              <a:t> et al. 2011] (Context-Aware Recommender System)</a:t>
            </a:r>
            <a:endParaRPr lang="en-US" sz="2600" dirty="0"/>
          </a:p>
          <a:p>
            <a:pPr>
              <a:lnSpc>
                <a:spcPct val="150000"/>
              </a:lnSpc>
            </a:pPr>
            <a:r>
              <a:rPr lang="en-US" sz="2600" dirty="0" smtClean="0"/>
              <a:t>CMF [Singh and Gordon 2008] (Cross-Domain Recommender System) </a:t>
            </a:r>
            <a:endParaRPr lang="en-US" sz="2600" dirty="0" smtClean="0"/>
          </a:p>
          <a:p>
            <a:pPr>
              <a:lnSpc>
                <a:spcPct val="150000"/>
              </a:lnSpc>
            </a:pPr>
            <a:r>
              <a:rPr lang="en-US" sz="2600" dirty="0" smtClean="0"/>
              <a:t>WMF [</a:t>
            </a:r>
            <a:r>
              <a:rPr lang="en-US" sz="2600" dirty="0" err="1" smtClean="0"/>
              <a:t>Hu</a:t>
            </a:r>
            <a:r>
              <a:rPr lang="en-US" sz="2600" dirty="0" smtClean="0"/>
              <a:t> et al. 2008] </a:t>
            </a:r>
            <a:r>
              <a:rPr lang="en-US" sz="2600" dirty="0" smtClean="0"/>
              <a:t>(Collaborative Filtering)</a:t>
            </a:r>
            <a:endParaRPr lang="en-US" sz="2600" dirty="0" smtClean="0"/>
          </a:p>
          <a:p>
            <a:pPr>
              <a:lnSpc>
                <a:spcPct val="150000"/>
              </a:lnSpc>
            </a:pPr>
            <a:r>
              <a:rPr lang="en-US" sz="2600" dirty="0" smtClean="0"/>
              <a:t>Popular (Non-personalized method)</a:t>
            </a:r>
            <a:endParaRPr lang="en-US" sz="2600" dirty="0"/>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12</a:t>
            </a:fld>
            <a:endParaRPr lang="en-US"/>
          </a:p>
        </p:txBody>
      </p:sp>
      <p:pic>
        <p:nvPicPr>
          <p:cNvPr id="6"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2059780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400" dirty="0"/>
              <a:t>Overall Performance Comparisons (RQ1)</a:t>
            </a:r>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13</a:t>
            </a:fld>
            <a:endParaRPr lang="en-US"/>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24099" y="1338474"/>
            <a:ext cx="7419975" cy="50476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51433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800" dirty="0"/>
              <a:t>Handling Cold-Start Problems (RQ2)</a:t>
            </a:r>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14</a:t>
            </a:fld>
            <a:endParaRPr lang="en-US"/>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62126" y="1337742"/>
            <a:ext cx="8362950" cy="51314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48907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400" dirty="0"/>
              <a:t>User Preference on App-Platform (RQ3)</a:t>
            </a:r>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15</a:t>
            </a:fld>
            <a:endParaRPr lang="en-US"/>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07868" y="1375682"/>
            <a:ext cx="4602682" cy="37805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圆角矩形 5"/>
          <p:cNvSpPr/>
          <p:nvPr/>
        </p:nvSpPr>
        <p:spPr>
          <a:xfrm>
            <a:off x="628650" y="5067300"/>
            <a:ext cx="10201276" cy="1266825"/>
          </a:xfrm>
          <a:prstGeom prst="roundRect">
            <a:avLst>
              <a:gd name="adj" fmla="val 150"/>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Our method favors the current platform better.</a:t>
            </a:r>
          </a:p>
          <a:p>
            <a:pPr marL="457200" indent="-457200" algn="just">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The gap between rating predictions of current platform and other platforms on the </a:t>
            </a:r>
            <a:r>
              <a:rPr lang="en-US" sz="2400" dirty="0" err="1" smtClean="0">
                <a:solidFill>
                  <a:srgbClr val="0070C0"/>
                </a:solidFill>
                <a:latin typeface="Times New Roman" panose="02020603050405020304" pitchFamily="18" charset="0"/>
                <a:cs typeface="Times New Roman" panose="02020603050405020304" pitchFamily="18" charset="0"/>
              </a:rPr>
              <a:t>iPhone-iPad</a:t>
            </a:r>
            <a:r>
              <a:rPr lang="en-US" sz="2400" dirty="0" smtClean="0">
                <a:solidFill>
                  <a:srgbClr val="0070C0"/>
                </a:solidFill>
                <a:latin typeface="Times New Roman" panose="02020603050405020304" pitchFamily="18" charset="0"/>
                <a:cs typeface="Times New Roman" panose="02020603050405020304" pitchFamily="18" charset="0"/>
              </a:rPr>
              <a:t> dataset is larger than that of the </a:t>
            </a:r>
            <a:r>
              <a:rPr lang="en-US" sz="2400" dirty="0" err="1" smtClean="0">
                <a:solidFill>
                  <a:srgbClr val="0070C0"/>
                </a:solidFill>
                <a:latin typeface="Times New Roman" panose="02020603050405020304" pitchFamily="18" charset="0"/>
                <a:cs typeface="Times New Roman" panose="02020603050405020304" pitchFamily="18" charset="0"/>
              </a:rPr>
              <a:t>iPhone</a:t>
            </a:r>
            <a:r>
              <a:rPr lang="en-US" sz="2400" dirty="0" smtClean="0">
                <a:solidFill>
                  <a:srgbClr val="0070C0"/>
                </a:solidFill>
                <a:latin typeface="Times New Roman" panose="02020603050405020304" pitchFamily="18" charset="0"/>
                <a:cs typeface="Times New Roman" panose="02020603050405020304" pitchFamily="18" charset="0"/>
              </a:rPr>
              <a:t>-</a:t>
            </a:r>
            <a:r>
              <a:rPr lang="en-US" sz="2400" dirty="0" err="1" smtClean="0">
                <a:solidFill>
                  <a:srgbClr val="0070C0"/>
                </a:solidFill>
                <a:latin typeface="Times New Roman" panose="02020603050405020304" pitchFamily="18" charset="0"/>
                <a:cs typeface="Times New Roman" panose="02020603050405020304" pitchFamily="18" charset="0"/>
              </a:rPr>
              <a:t>iPad</a:t>
            </a:r>
            <a:r>
              <a:rPr lang="en-US" sz="2400" dirty="0" smtClean="0">
                <a:solidFill>
                  <a:srgbClr val="0070C0"/>
                </a:solidFill>
                <a:latin typeface="Times New Roman" panose="02020603050405020304" pitchFamily="18" charset="0"/>
                <a:cs typeface="Times New Roman" panose="02020603050405020304" pitchFamily="18" charset="0"/>
              </a:rPr>
              <a:t>-iMac dataset.</a:t>
            </a:r>
            <a:endParaRPr lang="en-US" sz="24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06363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4" y="562963"/>
            <a:ext cx="11630025" cy="896903"/>
          </a:xfrm>
        </p:spPr>
        <p:txBody>
          <a:bodyPr>
            <a:noAutofit/>
          </a:bodyPr>
          <a:lstStyle/>
          <a:p>
            <a:r>
              <a:rPr lang="en-SG" sz="3200" dirty="0"/>
              <a:t>Justification of Common Features and Specific Features (RQ4)</a:t>
            </a:r>
            <a:endParaRPr lang="en-US" sz="3200" dirty="0"/>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16</a:t>
            </a:fld>
            <a:endParaRPr lang="en-US"/>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43050" y="1317484"/>
            <a:ext cx="9105900" cy="503092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01726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4" y="562963"/>
            <a:ext cx="11630025" cy="896903"/>
          </a:xfrm>
        </p:spPr>
        <p:txBody>
          <a:bodyPr>
            <a:noAutofit/>
          </a:bodyPr>
          <a:lstStyle/>
          <a:p>
            <a:r>
              <a:rPr lang="en-SG" sz="3200" dirty="0" smtClean="0"/>
              <a:t>Evaluation of Top-N Recommendation (RQ5)</a:t>
            </a:r>
            <a:endParaRPr lang="en-US" sz="3200" dirty="0"/>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17</a:t>
            </a:fld>
            <a:endParaRPr lang="en-US"/>
          </a:p>
        </p:txBody>
      </p:sp>
      <p:pic>
        <p:nvPicPr>
          <p:cNvPr id="3074" name="Picture 2"/>
          <p:cNvPicPr>
            <a:picLocks noChangeAspect="1" noChangeArrowheads="1"/>
          </p:cNvPicPr>
          <p:nvPr/>
        </p:nvPicPr>
        <p:blipFill>
          <a:blip r:embed="rId2"/>
          <a:srcRect/>
          <a:stretch>
            <a:fillRect/>
          </a:stretch>
        </p:blipFill>
        <p:spPr bwMode="auto">
          <a:xfrm>
            <a:off x="910335" y="1375702"/>
            <a:ext cx="10462515" cy="4841607"/>
          </a:xfrm>
          <a:prstGeom prst="rect">
            <a:avLst/>
          </a:prstGeom>
          <a:noFill/>
          <a:ln w="9525">
            <a:noFill/>
            <a:miter lim="800000"/>
            <a:headEnd/>
            <a:tailEnd/>
          </a:ln>
          <a:effectLst/>
        </p:spPr>
      </p:pic>
    </p:spTree>
    <p:extLst>
      <p:ext uri="{BB962C8B-B14F-4D97-AF65-F5344CB8AC3E}">
        <p14:creationId xmlns="" xmlns:p14="http://schemas.microsoft.com/office/powerpoint/2010/main" val="1901726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Arial" panose="020B0604020202020204" pitchFamily="34" charset="0"/>
                <a:ea typeface="Tahoma" panose="020B0604030504040204" pitchFamily="34" charset="0"/>
                <a:cs typeface="Arial" panose="020B0604020202020204" pitchFamily="34" charset="0"/>
              </a:rPr>
              <a:t>Outline</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3" name="内容占位符 2"/>
          <p:cNvSpPr>
            <a:spLocks noGrp="1"/>
          </p:cNvSpPr>
          <p:nvPr>
            <p:ph idx="1"/>
          </p:nvPr>
        </p:nvSpPr>
        <p:spPr/>
        <p:txBody>
          <a:bodyPr>
            <a:normAutofit/>
          </a:bodyPr>
          <a:lstStyle/>
          <a:p>
            <a:pPr>
              <a:lnSpc>
                <a:spcPct val="150000"/>
              </a:lnSpc>
            </a:pPr>
            <a:r>
              <a:rPr lang="en-US" sz="4000" dirty="0" smtClean="0">
                <a:cs typeface="Arial" panose="020B0604020202020204" pitchFamily="34" charset="0"/>
              </a:rPr>
              <a:t>Background</a:t>
            </a:r>
          </a:p>
          <a:p>
            <a:pPr>
              <a:lnSpc>
                <a:spcPct val="150000"/>
              </a:lnSpc>
            </a:pPr>
            <a:r>
              <a:rPr lang="en-US" sz="4000" dirty="0">
                <a:cs typeface="Arial" panose="020B0604020202020204" pitchFamily="34" charset="0"/>
              </a:rPr>
              <a:t>Proposed Method</a:t>
            </a:r>
            <a:endParaRPr lang="en-US" sz="4000" dirty="0" smtClean="0">
              <a:cs typeface="Arial" panose="020B0604020202020204" pitchFamily="34" charset="0"/>
            </a:endParaRPr>
          </a:p>
          <a:p>
            <a:pPr>
              <a:lnSpc>
                <a:spcPct val="150000"/>
              </a:lnSpc>
            </a:pPr>
            <a:r>
              <a:rPr lang="en-US" sz="4000" dirty="0">
                <a:cs typeface="Arial" panose="020B0604020202020204" pitchFamily="34" charset="0"/>
              </a:rPr>
              <a:t>Experiments </a:t>
            </a:r>
            <a:r>
              <a:rPr lang="en-US" sz="4000">
                <a:cs typeface="Arial" panose="020B0604020202020204" pitchFamily="34" charset="0"/>
              </a:rPr>
              <a:t>and </a:t>
            </a:r>
            <a:r>
              <a:rPr lang="en-US" sz="4000" smtClean="0">
                <a:cs typeface="Arial" panose="020B0604020202020204" pitchFamily="34" charset="0"/>
              </a:rPr>
              <a:t>Result</a:t>
            </a:r>
            <a:r>
              <a:rPr lang="en-US" sz="4000">
                <a:cs typeface="Arial" panose="020B0604020202020204" pitchFamily="34" charset="0"/>
              </a:rPr>
              <a:t>s</a:t>
            </a:r>
            <a:endParaRPr lang="en-US" sz="4000" dirty="0" smtClean="0">
              <a:cs typeface="Arial" panose="020B0604020202020204" pitchFamily="34" charset="0"/>
            </a:endParaRPr>
          </a:p>
          <a:p>
            <a:pPr>
              <a:lnSpc>
                <a:spcPct val="150000"/>
              </a:lnSpc>
            </a:pPr>
            <a:r>
              <a:rPr lang="en-US" sz="4000" dirty="0" smtClean="0">
                <a:cs typeface="Arial" panose="020B0604020202020204" pitchFamily="34" charset="0"/>
              </a:rPr>
              <a:t>Conclusion</a:t>
            </a:r>
            <a:endParaRPr lang="en-US" sz="4000" dirty="0">
              <a:cs typeface="Arial" panose="020B0604020202020204" pitchFamily="34" charset="0"/>
            </a:endParaRPr>
          </a:p>
        </p:txBody>
      </p:sp>
      <p:sp>
        <p:nvSpPr>
          <p:cNvPr id="4" name="日期占位符 3"/>
          <p:cNvSpPr>
            <a:spLocks noGrp="1"/>
          </p:cNvSpPr>
          <p:nvPr>
            <p:ph type="dt" sz="half" idx="10"/>
          </p:nvPr>
        </p:nvSpPr>
        <p:spPr/>
        <p:txBody>
          <a:bodyPr/>
          <a:lstStyle/>
          <a:p>
            <a:fld id="{4154E87D-18FA-4436-9C85-27D2E0D0C799}"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18</a:t>
            </a:fld>
            <a:endParaRPr lang="en-US"/>
          </a:p>
        </p:txBody>
      </p:sp>
      <p:pic>
        <p:nvPicPr>
          <p:cNvPr id="6"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184464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pRg st="3" end="3"/>
                                            </p:txEl>
                                          </p:spTgt>
                                        </p:tgtEl>
                                        <p:attrNameLst>
                                          <p:attrName>style.color</p:attrName>
                                        </p:attrNameLst>
                                      </p:cBhvr>
                                      <p:to>
                                        <a:srgbClr val="FF0000"/>
                                      </p:to>
                                    </p:animClr>
                                  </p:childTnLst>
                                </p:cTn>
                              </p:par>
                              <p:par>
                                <p:cTn id="7" presetID="18" presetClass="emph" presetSubtype="0" fill="hold" nodeType="withEffect">
                                  <p:stCondLst>
                                    <p:cond delay="0"/>
                                  </p:stCondLst>
                                  <p:iterate type="lt">
                                    <p:tmPct val="4000"/>
                                  </p:iterate>
                                  <p:childTnLst>
                                    <p:set>
                                      <p:cBhvr override="childStyle">
                                        <p:cTn id="8" dur="5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Challenges Solved</a:t>
            </a:r>
            <a:endParaRPr lang="en-US" dirty="0"/>
          </a:p>
        </p:txBody>
      </p:sp>
      <p:pic>
        <p:nvPicPr>
          <p:cNvPr id="20" name="Picture 2" descr="C:\Users\Terry\Desktop\20160824-Talk\logo.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内容占位符 2"/>
          <p:cNvSpPr>
            <a:spLocks noGrp="1"/>
          </p:cNvSpPr>
          <p:nvPr>
            <p:ph idx="1"/>
          </p:nvPr>
        </p:nvSpPr>
        <p:spPr>
          <a:xfrm>
            <a:off x="838200" y="1594803"/>
            <a:ext cx="10515600" cy="4351338"/>
          </a:xfrm>
        </p:spPr>
        <p:txBody>
          <a:bodyPr>
            <a:normAutofit/>
          </a:bodyPr>
          <a:lstStyle/>
          <a:p>
            <a:pPr>
              <a:lnSpc>
                <a:spcPct val="150000"/>
              </a:lnSpc>
            </a:pPr>
            <a:r>
              <a:rPr lang="en-US" sz="4000" dirty="0" smtClean="0">
                <a:cs typeface="Arial" panose="020B0604020202020204" pitchFamily="34" charset="0"/>
              </a:rPr>
              <a:t>Platform Variance</a:t>
            </a:r>
            <a:endParaRPr lang="en-US" sz="4000" dirty="0" smtClean="0">
              <a:latin typeface="Arial" panose="020B0604020202020204" pitchFamily="34" charset="0"/>
              <a:cs typeface="Arial" panose="020B0604020202020204" pitchFamily="34" charset="0"/>
            </a:endParaRPr>
          </a:p>
          <a:p>
            <a:pPr>
              <a:lnSpc>
                <a:spcPct val="150000"/>
              </a:lnSpc>
            </a:pPr>
            <a:r>
              <a:rPr lang="en-US" sz="4000" dirty="0" smtClean="0">
                <a:cs typeface="Arial" panose="020B0604020202020204" pitchFamily="34" charset="0"/>
              </a:rPr>
              <a:t>Data Heterogeneity</a:t>
            </a:r>
            <a:endParaRPr lang="en-US" sz="4000" dirty="0" smtClean="0">
              <a:latin typeface="Arial" panose="020B0604020202020204" pitchFamily="34" charset="0"/>
              <a:cs typeface="Arial" panose="020B0604020202020204" pitchFamily="34" charset="0"/>
            </a:endParaRPr>
          </a:p>
          <a:p>
            <a:pPr>
              <a:lnSpc>
                <a:spcPct val="150000"/>
              </a:lnSpc>
            </a:pPr>
            <a:r>
              <a:rPr lang="en-US" sz="4000" dirty="0" smtClean="0">
                <a:latin typeface="Arial" panose="020B0604020202020204" pitchFamily="34" charset="0"/>
                <a:cs typeface="Arial" panose="020B0604020202020204" pitchFamily="34" charset="0"/>
              </a:rPr>
              <a:t>Data Sparsity</a:t>
            </a:r>
          </a:p>
          <a:p>
            <a:pPr>
              <a:lnSpc>
                <a:spcPct val="150000"/>
              </a:lnSpc>
            </a:pPr>
            <a:r>
              <a:rPr lang="en-US" sz="4000" dirty="0" smtClean="0">
                <a:cs typeface="Arial" panose="020B0604020202020204" pitchFamily="34" charset="0"/>
              </a:rPr>
              <a:t>Cold-Start Problem</a:t>
            </a:r>
            <a:endParaRPr lang="en-US" sz="4000" dirty="0">
              <a:latin typeface="Arial" panose="020B0604020202020204" pitchFamily="34" charset="0"/>
              <a:cs typeface="Arial" panose="020B0604020202020204" pitchFamily="34" charset="0"/>
            </a:endParaRPr>
          </a:p>
        </p:txBody>
      </p:sp>
      <p:sp>
        <p:nvSpPr>
          <p:cNvPr id="72" name="日期占位符 3"/>
          <p:cNvSpPr>
            <a:spLocks noGrp="1"/>
          </p:cNvSpPr>
          <p:nvPr>
            <p:ph type="dt" sz="half" idx="10"/>
          </p:nvPr>
        </p:nvSpPr>
        <p:spPr>
          <a:xfrm>
            <a:off x="838200" y="6356350"/>
            <a:ext cx="2743200" cy="365125"/>
          </a:xfrm>
        </p:spPr>
        <p:txBody>
          <a:bodyPr/>
          <a:lstStyle/>
          <a:p>
            <a:fld id="{4154E87D-18FA-4436-9C85-27D2E0D0C799}" type="datetime1">
              <a:rPr lang="en-US" smtClean="0"/>
              <a:pPr/>
              <a:t>7/6/2018</a:t>
            </a:fld>
            <a:endParaRPr lang="en-US" dirty="0"/>
          </a:p>
        </p:txBody>
      </p:sp>
      <p:sp>
        <p:nvSpPr>
          <p:cNvPr id="73" name="灯片编号占位符 4"/>
          <p:cNvSpPr>
            <a:spLocks noGrp="1"/>
          </p:cNvSpPr>
          <p:nvPr>
            <p:ph type="sldNum" sz="quarter" idx="12"/>
          </p:nvPr>
        </p:nvSpPr>
        <p:spPr>
          <a:xfrm>
            <a:off x="8610600" y="6356350"/>
            <a:ext cx="2743200" cy="365125"/>
          </a:xfrm>
        </p:spPr>
        <p:txBody>
          <a:bodyPr/>
          <a:lstStyle/>
          <a:p>
            <a:fld id="{5809E519-6EF7-4D97-93A1-61064CA3C665}" type="slidenum">
              <a:rPr lang="en-US" smtClean="0"/>
              <a:pPr/>
              <a:t>19</a:t>
            </a:fld>
            <a:endParaRPr lang="en-US" dirty="0"/>
          </a:p>
        </p:txBody>
      </p:sp>
      <p:pic>
        <p:nvPicPr>
          <p:cNvPr id="7" name="Picture 2" descr="C:\Users\Administrator\Desktop\图片1.jpg"/>
          <p:cNvPicPr>
            <a:picLocks noChangeAspect="1" noChangeArrowheads="1"/>
          </p:cNvPicPr>
          <p:nvPr/>
        </p:nvPicPr>
        <p:blipFill>
          <a:blip r:embed="rId4"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1375355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Arial" panose="020B0604020202020204" pitchFamily="34" charset="0"/>
                <a:ea typeface="Tahoma" panose="020B0604030504040204" pitchFamily="34" charset="0"/>
                <a:cs typeface="Arial" panose="020B0604020202020204" pitchFamily="34" charset="0"/>
              </a:rPr>
              <a:t>Outline</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3" name="内容占位符 2"/>
          <p:cNvSpPr>
            <a:spLocks noGrp="1"/>
          </p:cNvSpPr>
          <p:nvPr>
            <p:ph idx="1"/>
          </p:nvPr>
        </p:nvSpPr>
        <p:spPr/>
        <p:txBody>
          <a:bodyPr>
            <a:normAutofit/>
          </a:bodyPr>
          <a:lstStyle/>
          <a:p>
            <a:pPr>
              <a:lnSpc>
                <a:spcPct val="150000"/>
              </a:lnSpc>
            </a:pPr>
            <a:r>
              <a:rPr lang="en-US" sz="4000" dirty="0" smtClean="0">
                <a:latin typeface="Arial" panose="020B0604020202020204" pitchFamily="34" charset="0"/>
                <a:cs typeface="Arial" panose="020B0604020202020204" pitchFamily="34" charset="0"/>
              </a:rPr>
              <a:t>Background</a:t>
            </a:r>
          </a:p>
          <a:p>
            <a:pPr>
              <a:lnSpc>
                <a:spcPct val="150000"/>
              </a:lnSpc>
            </a:pPr>
            <a:r>
              <a:rPr lang="en-US" sz="4000" dirty="0" smtClean="0">
                <a:latin typeface="Arial" panose="020B0604020202020204" pitchFamily="34" charset="0"/>
                <a:cs typeface="Arial" panose="020B0604020202020204" pitchFamily="34" charset="0"/>
              </a:rPr>
              <a:t>Proposed Method</a:t>
            </a:r>
          </a:p>
          <a:p>
            <a:pPr>
              <a:lnSpc>
                <a:spcPct val="150000"/>
              </a:lnSpc>
            </a:pPr>
            <a:r>
              <a:rPr lang="en-US" sz="4000" dirty="0" smtClean="0">
                <a:latin typeface="Arial" panose="020B0604020202020204" pitchFamily="34" charset="0"/>
                <a:cs typeface="Arial" panose="020B0604020202020204" pitchFamily="34" charset="0"/>
              </a:rPr>
              <a:t>Experiments and Results</a:t>
            </a:r>
          </a:p>
          <a:p>
            <a:pPr>
              <a:lnSpc>
                <a:spcPct val="150000"/>
              </a:lnSpc>
            </a:pPr>
            <a:r>
              <a:rPr lang="en-US" sz="4000" dirty="0" smtClean="0">
                <a:latin typeface="Arial" panose="020B0604020202020204" pitchFamily="34" charset="0"/>
                <a:cs typeface="Arial" panose="020B0604020202020204" pitchFamily="34" charset="0"/>
              </a:rPr>
              <a:t>Conclusion</a:t>
            </a:r>
            <a:endParaRPr lang="en-US" sz="4000" dirty="0">
              <a:latin typeface="Arial" panose="020B0604020202020204" pitchFamily="34" charset="0"/>
              <a:cs typeface="Arial" panose="020B0604020202020204" pitchFamily="34" charset="0"/>
            </a:endParaRPr>
          </a:p>
        </p:txBody>
      </p:sp>
      <p:sp>
        <p:nvSpPr>
          <p:cNvPr id="4" name="日期占位符 3"/>
          <p:cNvSpPr>
            <a:spLocks noGrp="1"/>
          </p:cNvSpPr>
          <p:nvPr>
            <p:ph type="dt" sz="half" idx="10"/>
          </p:nvPr>
        </p:nvSpPr>
        <p:spPr/>
        <p:txBody>
          <a:bodyPr/>
          <a:lstStyle/>
          <a:p>
            <a:fld id="{4154E87D-18FA-4436-9C85-27D2E0D0C799}" type="datetime1">
              <a:rPr lang="en-US" smtClean="0"/>
              <a:pPr/>
              <a:t>7/6/2018</a:t>
            </a:fld>
            <a:endParaRPr lang="en-US" dirty="0"/>
          </a:p>
        </p:txBody>
      </p:sp>
      <p:sp>
        <p:nvSpPr>
          <p:cNvPr id="5" name="灯片编号占位符 4"/>
          <p:cNvSpPr>
            <a:spLocks noGrp="1"/>
          </p:cNvSpPr>
          <p:nvPr>
            <p:ph type="sldNum" sz="quarter" idx="12"/>
          </p:nvPr>
        </p:nvSpPr>
        <p:spPr/>
        <p:txBody>
          <a:bodyPr/>
          <a:lstStyle/>
          <a:p>
            <a:fld id="{5809E519-6EF7-4D97-93A1-61064CA3C665}" type="slidenum">
              <a:rPr lang="en-US" smtClean="0"/>
              <a:pPr/>
              <a:t>2</a:t>
            </a:fld>
            <a:endParaRPr lang="en-US" dirty="0"/>
          </a:p>
        </p:txBody>
      </p:sp>
      <p:pic>
        <p:nvPicPr>
          <p:cNvPr id="7"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185406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par>
                                <p:cTn id="7" presetID="3" presetClass="emph" presetSubtype="2" fill="hold" nodeType="withEffect">
                                  <p:stCondLst>
                                    <p:cond delay="0"/>
                                  </p:stCondLst>
                                  <p:iterate type="lt">
                                    <p:tmPct val="0"/>
                                  </p:iterate>
                                  <p:childTnLst>
                                    <p:animClr clrSpc="rgb" dir="cw">
                                      <p:cBhvr override="childStyle">
                                        <p:cTn id="8" dur="500" fill="hold"/>
                                        <p:tgtEl>
                                          <p:spTgt spid="3">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Website</a:t>
            </a:r>
            <a:endParaRPr lang="en-US" dirty="0"/>
          </a:p>
        </p:txBody>
      </p:sp>
      <p:sp>
        <p:nvSpPr>
          <p:cNvPr id="3" name="内容占位符 2"/>
          <p:cNvSpPr>
            <a:spLocks noGrp="1"/>
          </p:cNvSpPr>
          <p:nvPr>
            <p:ph idx="1"/>
          </p:nvPr>
        </p:nvSpPr>
        <p:spPr>
          <a:xfrm>
            <a:off x="847725" y="1490028"/>
            <a:ext cx="11137900" cy="491172"/>
          </a:xfrm>
        </p:spPr>
        <p:txBody>
          <a:bodyPr>
            <a:normAutofit/>
          </a:bodyPr>
          <a:lstStyle/>
          <a:p>
            <a:pPr marL="0" indent="0">
              <a:buNone/>
            </a:pPr>
            <a:r>
              <a:rPr lang="en-US" dirty="0" smtClean="0"/>
              <a:t>Data &amp; code are available at </a:t>
            </a:r>
            <a:r>
              <a:rPr lang="en-US" dirty="0">
                <a:hlinkClick r:id="rId2"/>
              </a:rPr>
              <a:t>http://</a:t>
            </a:r>
            <a:r>
              <a:rPr lang="en-US" dirty="0" smtClean="0">
                <a:hlinkClick r:id="rId2"/>
              </a:rPr>
              <a:t>apprec.wixsite.com/star</a:t>
            </a:r>
            <a:endParaRPr lang="en-US" dirty="0" smtClean="0"/>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20</a:t>
            </a:fld>
            <a:endParaRPr lang="en-US"/>
          </a:p>
        </p:txBody>
      </p:sp>
      <p:pic>
        <p:nvPicPr>
          <p:cNvPr id="6" name="Picture 2" descr="C:\Users\Terry\Desktop\20160824-Talk\logo.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10244"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57264" y="2062164"/>
            <a:ext cx="10206036" cy="429209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2" descr="C:\Users\Administrator\Desktop\图片1.jpg"/>
          <p:cNvPicPr>
            <a:picLocks noChangeAspect="1" noChangeArrowheads="1"/>
          </p:cNvPicPr>
          <p:nvPr/>
        </p:nvPicPr>
        <p:blipFill>
          <a:blip r:embed="rId5"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2375365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Thanksgiving</a:t>
            </a:r>
            <a:endParaRPr lang="en-US" dirty="0"/>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dirty="0"/>
          </a:p>
        </p:txBody>
      </p:sp>
      <p:sp>
        <p:nvSpPr>
          <p:cNvPr id="5" name="灯片编号占位符 4"/>
          <p:cNvSpPr>
            <a:spLocks noGrp="1"/>
          </p:cNvSpPr>
          <p:nvPr>
            <p:ph type="sldNum" sz="quarter" idx="12"/>
          </p:nvPr>
        </p:nvSpPr>
        <p:spPr/>
        <p:txBody>
          <a:bodyPr/>
          <a:lstStyle/>
          <a:p>
            <a:fld id="{5809E519-6EF7-4D97-93A1-61064CA3C665}" type="slidenum">
              <a:rPr lang="en-US" smtClean="0"/>
              <a:pPr/>
              <a:t>21</a:t>
            </a:fld>
            <a:endParaRPr lang="en-US"/>
          </a:p>
        </p:txBody>
      </p:sp>
      <p:pic>
        <p:nvPicPr>
          <p:cNvPr id="19" name="Picture 2" descr="C:\Users\Terry\Desktop\20160824-Talk\logo.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2" descr="C:\Users\Administrator\Desktop\图片1.jpg"/>
          <p:cNvPicPr>
            <a:picLocks noChangeAspect="1" noChangeArrowheads="1"/>
          </p:cNvPicPr>
          <p:nvPr/>
        </p:nvPicPr>
        <p:blipFill>
          <a:blip r:embed="rId4" cstate="print"/>
          <a:srcRect/>
          <a:stretch>
            <a:fillRect/>
          </a:stretch>
        </p:blipFill>
        <p:spPr bwMode="auto">
          <a:xfrm>
            <a:off x="8253413" y="225425"/>
            <a:ext cx="862801" cy="822325"/>
          </a:xfrm>
          <a:prstGeom prst="rect">
            <a:avLst/>
          </a:prstGeom>
          <a:noFill/>
        </p:spPr>
      </p:pic>
      <p:pic>
        <p:nvPicPr>
          <p:cNvPr id="3074" name="Picture 2" descr="D:\湖南大学-2018-上学期\TKDE 2018\裁剪后照片\Xiangnan-He.png"/>
          <p:cNvPicPr>
            <a:picLocks noChangeAspect="1" noChangeArrowheads="1"/>
          </p:cNvPicPr>
          <p:nvPr/>
        </p:nvPicPr>
        <p:blipFill>
          <a:blip r:embed="rId5" cstate="print"/>
          <a:srcRect/>
          <a:stretch>
            <a:fillRect/>
          </a:stretch>
        </p:blipFill>
        <p:spPr bwMode="auto">
          <a:xfrm>
            <a:off x="420460" y="2460851"/>
            <a:ext cx="1643807" cy="2145600"/>
          </a:xfrm>
          <a:prstGeom prst="rect">
            <a:avLst/>
          </a:prstGeom>
          <a:noFill/>
          <a:ln>
            <a:solidFill>
              <a:schemeClr val="bg1">
                <a:lumMod val="75000"/>
              </a:schemeClr>
            </a:solidFill>
          </a:ln>
        </p:spPr>
      </p:pic>
      <p:pic>
        <p:nvPicPr>
          <p:cNvPr id="3075" name="Picture 3" descr="D:\湖南大学-2018-上学期\TKDE 2018\裁剪后照片\Liqiang-Nie.jpg"/>
          <p:cNvPicPr>
            <a:picLocks noChangeAspect="1" noChangeArrowheads="1"/>
          </p:cNvPicPr>
          <p:nvPr/>
        </p:nvPicPr>
        <p:blipFill>
          <a:blip r:embed="rId6" cstate="print"/>
          <a:srcRect/>
          <a:stretch>
            <a:fillRect/>
          </a:stretch>
        </p:blipFill>
        <p:spPr bwMode="auto">
          <a:xfrm>
            <a:off x="2358371" y="2460851"/>
            <a:ext cx="1643807" cy="2145600"/>
          </a:xfrm>
          <a:prstGeom prst="rect">
            <a:avLst/>
          </a:prstGeom>
          <a:noFill/>
          <a:ln>
            <a:solidFill>
              <a:schemeClr val="bg1">
                <a:lumMod val="75000"/>
              </a:schemeClr>
            </a:solidFill>
          </a:ln>
        </p:spPr>
      </p:pic>
      <p:pic>
        <p:nvPicPr>
          <p:cNvPr id="3076" name="Picture 4" descr="C:\Users\Administrator\Desktop\0.jpg"/>
          <p:cNvPicPr>
            <a:picLocks noChangeAspect="1" noChangeArrowheads="1"/>
          </p:cNvPicPr>
          <p:nvPr/>
        </p:nvPicPr>
        <p:blipFill>
          <a:blip r:embed="rId7"/>
          <a:srcRect/>
          <a:stretch>
            <a:fillRect/>
          </a:stretch>
        </p:blipFill>
        <p:spPr bwMode="auto">
          <a:xfrm>
            <a:off x="4296282" y="2460851"/>
            <a:ext cx="1640322" cy="2145600"/>
          </a:xfrm>
          <a:prstGeom prst="rect">
            <a:avLst/>
          </a:prstGeom>
          <a:noFill/>
          <a:ln>
            <a:solidFill>
              <a:schemeClr val="bg1">
                <a:lumMod val="75000"/>
              </a:schemeClr>
            </a:solidFill>
          </a:ln>
        </p:spPr>
      </p:pic>
      <p:pic>
        <p:nvPicPr>
          <p:cNvPr id="3077" name="Picture 5" descr="C:\Users\Administrator\Desktop\Hu.jpg"/>
          <p:cNvPicPr>
            <a:picLocks noChangeAspect="1" noChangeArrowheads="1"/>
          </p:cNvPicPr>
          <p:nvPr/>
        </p:nvPicPr>
        <p:blipFill>
          <a:blip r:embed="rId8" cstate="print"/>
          <a:srcRect/>
          <a:stretch>
            <a:fillRect/>
          </a:stretch>
        </p:blipFill>
        <p:spPr bwMode="auto">
          <a:xfrm>
            <a:off x="6230708" y="2460851"/>
            <a:ext cx="1643892" cy="2145600"/>
          </a:xfrm>
          <a:prstGeom prst="rect">
            <a:avLst/>
          </a:prstGeom>
          <a:noFill/>
          <a:ln>
            <a:solidFill>
              <a:schemeClr val="bg1">
                <a:lumMod val="75000"/>
              </a:schemeClr>
            </a:solidFill>
          </a:ln>
        </p:spPr>
      </p:pic>
      <p:pic>
        <p:nvPicPr>
          <p:cNvPr id="3079" name="Picture 7" descr="C:\Users\Administrator\Desktop\微信截图_20180702142931.jpg"/>
          <p:cNvPicPr>
            <a:picLocks noChangeAspect="1" noChangeArrowheads="1"/>
          </p:cNvPicPr>
          <p:nvPr/>
        </p:nvPicPr>
        <p:blipFill>
          <a:blip r:embed="rId9" cstate="print"/>
          <a:srcRect/>
          <a:stretch>
            <a:fillRect/>
          </a:stretch>
        </p:blipFill>
        <p:spPr bwMode="auto">
          <a:xfrm>
            <a:off x="10105346" y="2460851"/>
            <a:ext cx="1644061" cy="2145846"/>
          </a:xfrm>
          <a:prstGeom prst="rect">
            <a:avLst/>
          </a:prstGeom>
          <a:noFill/>
          <a:ln>
            <a:solidFill>
              <a:schemeClr val="bg1">
                <a:lumMod val="75000"/>
              </a:schemeClr>
            </a:solidFill>
          </a:ln>
        </p:spPr>
      </p:pic>
      <p:pic>
        <p:nvPicPr>
          <p:cNvPr id="3080" name="Picture 8" descr="C:\Users\Administrator\Desktop\timg.jpg"/>
          <p:cNvPicPr>
            <a:picLocks noChangeAspect="1" noChangeArrowheads="1"/>
          </p:cNvPicPr>
          <p:nvPr/>
        </p:nvPicPr>
        <p:blipFill>
          <a:blip r:embed="rId10"/>
          <a:srcRect/>
          <a:stretch>
            <a:fillRect/>
          </a:stretch>
        </p:blipFill>
        <p:spPr bwMode="auto">
          <a:xfrm>
            <a:off x="8168704" y="2438400"/>
            <a:ext cx="1642536" cy="2145600"/>
          </a:xfrm>
          <a:prstGeom prst="rect">
            <a:avLst/>
          </a:prstGeom>
          <a:noFill/>
          <a:ln>
            <a:solidFill>
              <a:schemeClr val="bg1">
                <a:lumMod val="75000"/>
              </a:schemeClr>
            </a:solidFill>
          </a:ln>
        </p:spPr>
      </p:pic>
      <p:sp>
        <p:nvSpPr>
          <p:cNvPr id="23" name="标题 1"/>
          <p:cNvSpPr txBox="1">
            <a:spLocks/>
          </p:cNvSpPr>
          <p:nvPr/>
        </p:nvSpPr>
        <p:spPr>
          <a:xfrm>
            <a:off x="400050" y="4544413"/>
            <a:ext cx="1666875" cy="89690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700" b="0" i="0" u="none" strike="noStrike" kern="1200" cap="none" spc="0" normalizeH="0" baseline="0" noProof="0" dirty="0" err="1" smtClean="0">
                <a:ln>
                  <a:noFill/>
                </a:ln>
                <a:solidFill>
                  <a:schemeClr val="tx1"/>
                </a:solidFill>
                <a:effectLst/>
                <a:uLnTx/>
                <a:uFillTx/>
                <a:latin typeface="Arial" panose="020B0604020202020204" pitchFamily="34" charset="0"/>
                <a:ea typeface="+mj-ea"/>
                <a:cs typeface="+mj-cs"/>
              </a:rPr>
              <a:t>Xiangnan</a:t>
            </a:r>
            <a:r>
              <a:rPr kumimoji="0" lang="en-US" sz="17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mj-cs"/>
              </a:rPr>
              <a:t> He</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sz="1700" dirty="0" smtClean="0">
                <a:latin typeface="Arial" panose="020B0604020202020204" pitchFamily="34" charset="0"/>
                <a:ea typeface="+mj-ea"/>
                <a:cs typeface="+mj-cs"/>
              </a:rPr>
              <a:t>(NUS)</a:t>
            </a:r>
            <a:endParaRPr kumimoji="0" lang="en-US" sz="1700" b="0" i="0" u="none" strike="noStrike" kern="1200" cap="none" spc="0" normalizeH="0" baseline="0" noProof="0" dirty="0">
              <a:ln>
                <a:noFill/>
              </a:ln>
              <a:solidFill>
                <a:schemeClr val="tx1"/>
              </a:solidFill>
              <a:effectLst/>
              <a:uLnTx/>
              <a:uFillTx/>
              <a:latin typeface="Arial" panose="020B0604020202020204" pitchFamily="34" charset="0"/>
              <a:ea typeface="+mj-ea"/>
              <a:cs typeface="+mj-cs"/>
            </a:endParaRPr>
          </a:p>
        </p:txBody>
      </p:sp>
      <p:sp>
        <p:nvSpPr>
          <p:cNvPr id="24" name="标题 1"/>
          <p:cNvSpPr txBox="1">
            <a:spLocks/>
          </p:cNvSpPr>
          <p:nvPr/>
        </p:nvSpPr>
        <p:spPr>
          <a:xfrm>
            <a:off x="2341245" y="4544413"/>
            <a:ext cx="1666875" cy="89690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700" b="0" i="0" u="none" strike="noStrike" kern="1200" cap="none" spc="0" normalizeH="0" baseline="0" noProof="0" dirty="0" err="1" smtClean="0">
                <a:ln>
                  <a:noFill/>
                </a:ln>
                <a:solidFill>
                  <a:schemeClr val="tx1"/>
                </a:solidFill>
                <a:effectLst/>
                <a:uLnTx/>
                <a:uFillTx/>
                <a:latin typeface="Arial" panose="020B0604020202020204" pitchFamily="34" charset="0"/>
                <a:ea typeface="+mj-ea"/>
                <a:cs typeface="+mj-cs"/>
              </a:rPr>
              <a:t>Liqiang</a:t>
            </a:r>
            <a:r>
              <a:rPr kumimoji="0" lang="en-US" sz="1700" b="0" i="0" u="none" strike="noStrike" kern="1200" cap="none" spc="0" normalizeH="0" noProof="0" dirty="0" smtClean="0">
                <a:ln>
                  <a:noFill/>
                </a:ln>
                <a:solidFill>
                  <a:schemeClr val="tx1"/>
                </a:solidFill>
                <a:effectLst/>
                <a:uLnTx/>
                <a:uFillTx/>
                <a:latin typeface="Arial" panose="020B0604020202020204" pitchFamily="34" charset="0"/>
                <a:ea typeface="+mj-ea"/>
                <a:cs typeface="+mj-cs"/>
              </a:rPr>
              <a:t> </a:t>
            </a:r>
            <a:r>
              <a:rPr kumimoji="0" lang="en-US" sz="1700" b="0" i="0" u="none" strike="noStrike" kern="1200" cap="none" spc="0" normalizeH="0" noProof="0" dirty="0" err="1" smtClean="0">
                <a:ln>
                  <a:noFill/>
                </a:ln>
                <a:solidFill>
                  <a:schemeClr val="tx1"/>
                </a:solidFill>
                <a:effectLst/>
                <a:uLnTx/>
                <a:uFillTx/>
                <a:latin typeface="Arial" panose="020B0604020202020204" pitchFamily="34" charset="0"/>
                <a:ea typeface="+mj-ea"/>
                <a:cs typeface="+mj-cs"/>
              </a:rPr>
              <a:t>Nie</a:t>
            </a:r>
            <a:endParaRPr kumimoji="0" lang="en-US" sz="1700" b="0" i="0" u="none" strike="noStrike" kern="1200" cap="none" spc="0" normalizeH="0" noProof="0" dirty="0" smtClean="0">
              <a:ln>
                <a:noFill/>
              </a:ln>
              <a:solidFill>
                <a:schemeClr val="tx1"/>
              </a:solidFill>
              <a:effectLst/>
              <a:uLnTx/>
              <a:uFillTx/>
              <a:latin typeface="Arial" panose="020B0604020202020204"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en-US" sz="1700" baseline="0" dirty="0" smtClean="0">
                <a:latin typeface="Arial" panose="020B0604020202020204" pitchFamily="34" charset="0"/>
                <a:ea typeface="+mj-ea"/>
                <a:cs typeface="+mj-cs"/>
              </a:rPr>
              <a:t>(SDU)</a:t>
            </a:r>
            <a:endParaRPr kumimoji="0" lang="en-US" sz="1700" b="0" i="0" u="none" strike="noStrike" kern="1200" cap="none" spc="0" normalizeH="0" baseline="0" noProof="0" dirty="0">
              <a:ln>
                <a:noFill/>
              </a:ln>
              <a:solidFill>
                <a:schemeClr val="tx1"/>
              </a:solidFill>
              <a:effectLst/>
              <a:uLnTx/>
              <a:uFillTx/>
              <a:latin typeface="Arial" panose="020B0604020202020204" pitchFamily="34" charset="0"/>
              <a:ea typeface="+mj-ea"/>
              <a:cs typeface="+mj-cs"/>
            </a:endParaRPr>
          </a:p>
        </p:txBody>
      </p:sp>
      <p:sp>
        <p:nvSpPr>
          <p:cNvPr id="25" name="标题 1"/>
          <p:cNvSpPr txBox="1">
            <a:spLocks/>
          </p:cNvSpPr>
          <p:nvPr/>
        </p:nvSpPr>
        <p:spPr>
          <a:xfrm>
            <a:off x="4282440" y="4544413"/>
            <a:ext cx="1666875" cy="89690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700" b="0" i="0" u="none" strike="noStrike" kern="1200" cap="none" spc="0" normalizeH="0" baseline="0" noProof="0" dirty="0" err="1" smtClean="0">
                <a:ln>
                  <a:noFill/>
                </a:ln>
                <a:solidFill>
                  <a:schemeClr val="tx1"/>
                </a:solidFill>
                <a:effectLst/>
                <a:uLnTx/>
                <a:uFillTx/>
                <a:latin typeface="Arial" panose="020B0604020202020204" pitchFamily="34" charset="0"/>
                <a:ea typeface="+mj-ea"/>
                <a:cs typeface="+mj-cs"/>
              </a:rPr>
              <a:t>Xiaochi</a:t>
            </a:r>
            <a:r>
              <a:rPr kumimoji="0" lang="en-US" sz="17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mj-cs"/>
              </a:rPr>
              <a:t> Wei</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sz="1700" dirty="0" smtClean="0">
                <a:latin typeface="Arial" panose="020B0604020202020204" pitchFamily="34" charset="0"/>
                <a:ea typeface="+mj-ea"/>
                <a:cs typeface="+mj-cs"/>
              </a:rPr>
              <a:t>(</a:t>
            </a:r>
            <a:r>
              <a:rPr lang="en-US" sz="1700" dirty="0" smtClean="0">
                <a:latin typeface="Arial" panose="020B0604020202020204" pitchFamily="34" charset="0"/>
                <a:ea typeface="+mj-ea"/>
                <a:cs typeface="+mj-cs"/>
              </a:rPr>
              <a:t>BIT)</a:t>
            </a:r>
            <a:endParaRPr kumimoji="0" lang="en-US" sz="1700" b="0" i="0" u="none" strike="noStrike" kern="1200" cap="none" spc="0" normalizeH="0" baseline="0" noProof="0" dirty="0">
              <a:ln>
                <a:noFill/>
              </a:ln>
              <a:solidFill>
                <a:schemeClr val="tx1"/>
              </a:solidFill>
              <a:effectLst/>
              <a:uLnTx/>
              <a:uFillTx/>
              <a:latin typeface="Arial" panose="020B0604020202020204" pitchFamily="34" charset="0"/>
              <a:ea typeface="+mj-ea"/>
              <a:cs typeface="+mj-cs"/>
            </a:endParaRPr>
          </a:p>
        </p:txBody>
      </p:sp>
      <p:sp>
        <p:nvSpPr>
          <p:cNvPr id="26" name="标题 1"/>
          <p:cNvSpPr txBox="1">
            <a:spLocks/>
          </p:cNvSpPr>
          <p:nvPr/>
        </p:nvSpPr>
        <p:spPr>
          <a:xfrm>
            <a:off x="6223635" y="4544413"/>
            <a:ext cx="1666875" cy="89690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7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mj-cs"/>
              </a:rPr>
              <a:t>Xia </a:t>
            </a:r>
            <a:r>
              <a:rPr kumimoji="0" lang="en-US" sz="1700" b="0" i="0" u="none" strike="noStrike" kern="1200" cap="none" spc="0" normalizeH="0" baseline="0" noProof="0" dirty="0" err="1" smtClean="0">
                <a:ln>
                  <a:noFill/>
                </a:ln>
                <a:solidFill>
                  <a:schemeClr val="tx1"/>
                </a:solidFill>
                <a:effectLst/>
                <a:uLnTx/>
                <a:uFillTx/>
                <a:latin typeface="Arial" panose="020B0604020202020204" pitchFamily="34" charset="0"/>
                <a:ea typeface="+mj-ea"/>
                <a:cs typeface="+mj-cs"/>
              </a:rPr>
              <a:t>Hu</a:t>
            </a:r>
            <a:endParaRPr kumimoji="0" lang="en-US" sz="17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en-US" sz="1700" dirty="0" smtClean="0">
                <a:latin typeface="Arial" panose="020B0604020202020204" pitchFamily="34" charset="0"/>
                <a:ea typeface="+mj-ea"/>
                <a:cs typeface="+mj-cs"/>
              </a:rPr>
              <a:t>(</a:t>
            </a:r>
            <a:r>
              <a:rPr lang="en-US" sz="1700" dirty="0" err="1" smtClean="0">
                <a:latin typeface="Arial" panose="020B0604020202020204" pitchFamily="34" charset="0"/>
                <a:ea typeface="+mj-ea"/>
                <a:cs typeface="+mj-cs"/>
              </a:rPr>
              <a:t>Texax</a:t>
            </a:r>
            <a:r>
              <a:rPr lang="en-US" sz="1700" dirty="0" smtClean="0">
                <a:latin typeface="Arial" panose="020B0604020202020204" pitchFamily="34" charset="0"/>
                <a:ea typeface="+mj-ea"/>
                <a:cs typeface="+mj-cs"/>
              </a:rPr>
              <a:t> A&amp;M)</a:t>
            </a:r>
            <a:endParaRPr kumimoji="0" lang="en-US" sz="1700" b="0" i="0" u="none" strike="noStrike" kern="1200" cap="none" spc="0" normalizeH="0" baseline="0" noProof="0" dirty="0">
              <a:ln>
                <a:noFill/>
              </a:ln>
              <a:solidFill>
                <a:schemeClr val="tx1"/>
              </a:solidFill>
              <a:effectLst/>
              <a:uLnTx/>
              <a:uFillTx/>
              <a:latin typeface="Arial" panose="020B0604020202020204" pitchFamily="34" charset="0"/>
              <a:ea typeface="+mj-ea"/>
              <a:cs typeface="+mj-cs"/>
            </a:endParaRPr>
          </a:p>
        </p:txBody>
      </p:sp>
      <p:sp>
        <p:nvSpPr>
          <p:cNvPr id="27" name="标题 1"/>
          <p:cNvSpPr txBox="1">
            <a:spLocks/>
          </p:cNvSpPr>
          <p:nvPr/>
        </p:nvSpPr>
        <p:spPr>
          <a:xfrm>
            <a:off x="8164830" y="4544413"/>
            <a:ext cx="1666875" cy="89690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700" b="0" i="0" u="none" strike="noStrike" kern="1200" cap="none" spc="0" normalizeH="0" baseline="0" noProof="0" dirty="0" err="1" smtClean="0">
                <a:ln>
                  <a:noFill/>
                </a:ln>
                <a:solidFill>
                  <a:schemeClr val="tx1"/>
                </a:solidFill>
                <a:effectLst/>
                <a:uLnTx/>
                <a:uFillTx/>
                <a:latin typeface="Arial" panose="020B0604020202020204" pitchFamily="34" charset="0"/>
                <a:ea typeface="+mj-ea"/>
                <a:cs typeface="+mj-cs"/>
              </a:rPr>
              <a:t>Shunxiang</a:t>
            </a:r>
            <a:r>
              <a:rPr kumimoji="0" lang="en-US" sz="17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mj-cs"/>
              </a:rPr>
              <a:t> Wu</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sz="1700" dirty="0" smtClean="0">
                <a:latin typeface="Arial" panose="020B0604020202020204" pitchFamily="34" charset="0"/>
                <a:ea typeface="+mj-ea"/>
                <a:cs typeface="+mj-cs"/>
              </a:rPr>
              <a:t>(XMU)</a:t>
            </a:r>
            <a:endParaRPr kumimoji="0" lang="en-US" sz="1700" b="0" i="0" u="none" strike="noStrike" kern="1200" cap="none" spc="0" normalizeH="0" baseline="0" noProof="0" dirty="0">
              <a:ln>
                <a:noFill/>
              </a:ln>
              <a:solidFill>
                <a:schemeClr val="tx1"/>
              </a:solidFill>
              <a:effectLst/>
              <a:uLnTx/>
              <a:uFillTx/>
              <a:latin typeface="Arial" panose="020B0604020202020204" pitchFamily="34" charset="0"/>
              <a:ea typeface="+mj-ea"/>
              <a:cs typeface="+mj-cs"/>
            </a:endParaRPr>
          </a:p>
        </p:txBody>
      </p:sp>
      <p:sp>
        <p:nvSpPr>
          <p:cNvPr id="28" name="标题 1"/>
          <p:cNvSpPr txBox="1">
            <a:spLocks/>
          </p:cNvSpPr>
          <p:nvPr/>
        </p:nvSpPr>
        <p:spPr>
          <a:xfrm>
            <a:off x="10106025" y="4544413"/>
            <a:ext cx="1666875" cy="89690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7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mj-cs"/>
              </a:rPr>
              <a:t>Tat-</a:t>
            </a:r>
            <a:r>
              <a:rPr kumimoji="0" lang="en-US" sz="1700" b="0" i="0" u="none" strike="noStrike" kern="1200" cap="none" spc="0" normalizeH="0" baseline="0" noProof="0" dirty="0" err="1" smtClean="0">
                <a:ln>
                  <a:noFill/>
                </a:ln>
                <a:solidFill>
                  <a:schemeClr val="tx1"/>
                </a:solidFill>
                <a:effectLst/>
                <a:uLnTx/>
                <a:uFillTx/>
                <a:latin typeface="Arial" panose="020B0604020202020204" pitchFamily="34" charset="0"/>
                <a:ea typeface="+mj-ea"/>
                <a:cs typeface="+mj-cs"/>
              </a:rPr>
              <a:t>Seng</a:t>
            </a:r>
            <a:r>
              <a:rPr kumimoji="0" lang="en-US" sz="17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mj-cs"/>
              </a:rPr>
              <a:t> Chua</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sz="1700" dirty="0" smtClean="0">
                <a:latin typeface="Arial" panose="020B0604020202020204" pitchFamily="34" charset="0"/>
                <a:ea typeface="+mj-ea"/>
                <a:cs typeface="+mj-cs"/>
              </a:rPr>
              <a:t>(NUS)</a:t>
            </a:r>
            <a:endParaRPr kumimoji="0" lang="en-US" sz="1700" b="0" i="0" u="none" strike="noStrike" kern="1200" cap="none" spc="0" normalizeH="0" baseline="0" noProof="0" dirty="0">
              <a:ln>
                <a:noFill/>
              </a:ln>
              <a:solidFill>
                <a:schemeClr val="tx1"/>
              </a:solidFill>
              <a:effectLst/>
              <a:uLnTx/>
              <a:uFillTx/>
              <a:latin typeface="Arial" panose="020B0604020202020204" pitchFamily="34" charset="0"/>
              <a:ea typeface="+mj-ea"/>
              <a:cs typeface="+mj-cs"/>
            </a:endParaRPr>
          </a:p>
        </p:txBody>
      </p:sp>
      <p:sp>
        <p:nvSpPr>
          <p:cNvPr id="29" name="标题 1"/>
          <p:cNvSpPr txBox="1">
            <a:spLocks/>
          </p:cNvSpPr>
          <p:nvPr/>
        </p:nvSpPr>
        <p:spPr>
          <a:xfrm>
            <a:off x="409575" y="1515463"/>
            <a:ext cx="3848100" cy="89690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FF0000"/>
                </a:solidFill>
                <a:effectLst/>
                <a:uLnTx/>
                <a:uFillTx/>
                <a:latin typeface="Arial" panose="020B0604020202020204" pitchFamily="34" charset="0"/>
                <a:ea typeface="+mj-ea"/>
                <a:cs typeface="+mj-cs"/>
              </a:rPr>
              <a:t>Co-authors:</a:t>
            </a:r>
            <a:endParaRPr kumimoji="0" lang="en-US" sz="4000" b="0" i="0" u="none" strike="noStrike" kern="1200" cap="none" spc="0" normalizeH="0" baseline="0" noProof="0" dirty="0">
              <a:ln>
                <a:noFill/>
              </a:ln>
              <a:solidFill>
                <a:srgbClr val="FF0000"/>
              </a:solidFill>
              <a:effectLst/>
              <a:uLnTx/>
              <a:uFillTx/>
              <a:latin typeface="Arial" panose="020B0604020202020204" pitchFamily="34" charset="0"/>
              <a:ea typeface="+mj-ea"/>
              <a:cs typeface="+mj-cs"/>
            </a:endParaRPr>
          </a:p>
        </p:txBody>
      </p:sp>
      <p:sp>
        <p:nvSpPr>
          <p:cNvPr id="30" name="标题 1"/>
          <p:cNvSpPr txBox="1">
            <a:spLocks/>
          </p:cNvSpPr>
          <p:nvPr/>
        </p:nvSpPr>
        <p:spPr>
          <a:xfrm>
            <a:off x="380999" y="5344513"/>
            <a:ext cx="4867275" cy="896903"/>
          </a:xfrm>
          <a:prstGeom prst="rect">
            <a:avLst/>
          </a:prstGeom>
        </p:spPr>
        <p:txBody>
          <a:bodyPr vert="horz" lIns="91440" tIns="45720" rIns="91440" bIns="45720" rtlCol="0" anchor="ctr">
            <a:normAutofit/>
          </a:bodyPr>
          <a:lstStyle/>
          <a:p>
            <a:pPr lvl="0">
              <a:lnSpc>
                <a:spcPct val="90000"/>
              </a:lnSpc>
              <a:spcBef>
                <a:spcPct val="0"/>
              </a:spcBef>
            </a:pPr>
            <a:r>
              <a:rPr lang="en-US" sz="4000" dirty="0" smtClean="0">
                <a:solidFill>
                  <a:srgbClr val="FF0000"/>
                </a:solidFill>
                <a:latin typeface="Arial" panose="020B0604020202020204" pitchFamily="34" charset="0"/>
                <a:ea typeface="+mj-ea"/>
                <a:cs typeface="+mj-cs"/>
              </a:rPr>
              <a:t>And all audiences…</a:t>
            </a:r>
            <a:endParaRPr kumimoji="0" lang="en-US" sz="4000" b="0" i="0" u="none" strike="noStrike" kern="1200" cap="none" spc="0" normalizeH="0" baseline="0" noProof="0" dirty="0">
              <a:ln>
                <a:noFill/>
              </a:ln>
              <a:solidFill>
                <a:srgbClr val="FF0000"/>
              </a:solidFill>
              <a:effectLst/>
              <a:uLnTx/>
              <a:uFillTx/>
              <a:latin typeface="Arial" panose="020B0604020202020204" pitchFamily="34" charset="0"/>
              <a:ea typeface="+mj-ea"/>
              <a:cs typeface="+mj-cs"/>
            </a:endParaRPr>
          </a:p>
        </p:txBody>
      </p:sp>
    </p:spTree>
    <p:extLst>
      <p:ext uri="{BB962C8B-B14F-4D97-AF65-F5344CB8AC3E}">
        <p14:creationId xmlns="" xmlns:p14="http://schemas.microsoft.com/office/powerpoint/2010/main" val="3874036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App Development</a:t>
            </a:r>
            <a:endParaRPr lang="en-US" dirty="0"/>
          </a:p>
        </p:txBody>
      </p:sp>
      <p:pic>
        <p:nvPicPr>
          <p:cNvPr id="20" name="Picture 2" descr="C:\Users\Terry\Desktop\20160824-Talk\logo.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C:\Users\Terry\Desktop\20160824-Talk\190.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47638" y="2425104"/>
            <a:ext cx="2587916" cy="2061172"/>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文本框 8"/>
          <p:cNvSpPr txBox="1"/>
          <p:nvPr/>
        </p:nvSpPr>
        <p:spPr>
          <a:xfrm>
            <a:off x="371474" y="4649925"/>
            <a:ext cx="2338388" cy="461665"/>
          </a:xfrm>
          <a:prstGeom prst="rect">
            <a:avLst/>
          </a:prstGeom>
          <a:noFill/>
        </p:spPr>
        <p:txBody>
          <a:bodyPr wrap="square" rtlCol="0">
            <a:spAutoFit/>
          </a:bodyPr>
          <a:lstStyle/>
          <a:p>
            <a:r>
              <a:rPr lang="en-US" altLang="zh-CN" sz="2400" b="1" dirty="0" smtClean="0">
                <a:solidFill>
                  <a:srgbClr val="7030A0"/>
                </a:solidFill>
              </a:rPr>
              <a:t>Mobile Network</a:t>
            </a:r>
            <a:endParaRPr lang="en-US" sz="2400" b="1" dirty="0">
              <a:solidFill>
                <a:srgbClr val="7030A0"/>
              </a:solidFill>
            </a:endParaRPr>
          </a:p>
        </p:txBody>
      </p:sp>
      <p:sp>
        <p:nvSpPr>
          <p:cNvPr id="51" name="日期占位符 3"/>
          <p:cNvSpPr>
            <a:spLocks noGrp="1"/>
          </p:cNvSpPr>
          <p:nvPr>
            <p:ph type="dt" sz="half" idx="10"/>
          </p:nvPr>
        </p:nvSpPr>
        <p:spPr>
          <a:xfrm>
            <a:off x="838200" y="6356350"/>
            <a:ext cx="2743200" cy="365125"/>
          </a:xfrm>
        </p:spPr>
        <p:txBody>
          <a:bodyPr/>
          <a:lstStyle/>
          <a:p>
            <a:fld id="{4154E87D-18FA-4436-9C85-27D2E0D0C799}" type="datetime1">
              <a:rPr lang="en-US" smtClean="0"/>
              <a:pPr/>
              <a:t>7/6/2018</a:t>
            </a:fld>
            <a:endParaRPr lang="en-US" dirty="0"/>
          </a:p>
        </p:txBody>
      </p:sp>
      <p:sp>
        <p:nvSpPr>
          <p:cNvPr id="53" name="灯片编号占位符 4"/>
          <p:cNvSpPr>
            <a:spLocks noGrp="1"/>
          </p:cNvSpPr>
          <p:nvPr>
            <p:ph type="sldNum" sz="quarter" idx="12"/>
          </p:nvPr>
        </p:nvSpPr>
        <p:spPr>
          <a:xfrm>
            <a:off x="8610600" y="6356350"/>
            <a:ext cx="2743200" cy="365125"/>
          </a:xfrm>
        </p:spPr>
        <p:txBody>
          <a:bodyPr/>
          <a:lstStyle/>
          <a:p>
            <a:fld id="{5809E519-6EF7-4D97-93A1-61064CA3C665}" type="slidenum">
              <a:rPr lang="en-US" smtClean="0"/>
              <a:pPr/>
              <a:t>3</a:t>
            </a:fld>
            <a:endParaRPr lang="en-US" dirty="0"/>
          </a:p>
        </p:txBody>
      </p:sp>
      <p:pic>
        <p:nvPicPr>
          <p:cNvPr id="22" name="Picture 2" descr="C:\Users\Administrator\Desktop\图片1.jpg"/>
          <p:cNvPicPr>
            <a:picLocks noChangeAspect="1" noChangeArrowheads="1"/>
          </p:cNvPicPr>
          <p:nvPr/>
        </p:nvPicPr>
        <p:blipFill>
          <a:blip r:embed="rId5" cstate="print"/>
          <a:srcRect/>
          <a:stretch>
            <a:fillRect/>
          </a:stretch>
        </p:blipFill>
        <p:spPr bwMode="auto">
          <a:xfrm>
            <a:off x="8253413" y="225425"/>
            <a:ext cx="862801" cy="822325"/>
          </a:xfrm>
          <a:prstGeom prst="rect">
            <a:avLst/>
          </a:prstGeom>
          <a:noFill/>
        </p:spPr>
      </p:pic>
      <p:grpSp>
        <p:nvGrpSpPr>
          <p:cNvPr id="29" name="组合 28"/>
          <p:cNvGrpSpPr/>
          <p:nvPr/>
        </p:nvGrpSpPr>
        <p:grpSpPr>
          <a:xfrm>
            <a:off x="2724150" y="2682235"/>
            <a:ext cx="2990850" cy="2429355"/>
            <a:chOff x="2724150" y="2682235"/>
            <a:chExt cx="2990850" cy="2429355"/>
          </a:xfrm>
        </p:grpSpPr>
        <p:pic>
          <p:nvPicPr>
            <p:cNvPr id="2050" name="Picture 2" descr="C:\Users\Terry\Desktop\20160824-Talk\app-1013616_960_720.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886075" y="2682235"/>
              <a:ext cx="2828925" cy="1944886"/>
            </a:xfrm>
            <a:prstGeom prst="rect">
              <a:avLst/>
            </a:prstGeom>
            <a:noFill/>
            <a:extLst>
              <a:ext uri="{909E8E84-426E-40DD-AFC4-6F175D3DCCD1}">
                <a14:hiddenFill xmlns="" xmlns:a14="http://schemas.microsoft.com/office/drawing/2010/main">
                  <a:solidFill>
                    <a:srgbClr val="FFFFFF"/>
                  </a:solidFill>
                </a14:hiddenFill>
              </a:ext>
            </a:extLst>
          </p:spPr>
        </p:pic>
        <p:sp>
          <p:nvSpPr>
            <p:cNvPr id="32" name="文本框 8"/>
            <p:cNvSpPr txBox="1"/>
            <p:nvPr/>
          </p:nvSpPr>
          <p:spPr>
            <a:xfrm>
              <a:off x="3278981" y="4649925"/>
              <a:ext cx="2338388" cy="461665"/>
            </a:xfrm>
            <a:prstGeom prst="rect">
              <a:avLst/>
            </a:prstGeom>
            <a:noFill/>
          </p:spPr>
          <p:txBody>
            <a:bodyPr wrap="square" rtlCol="0">
              <a:spAutoFit/>
            </a:bodyPr>
            <a:lstStyle/>
            <a:p>
              <a:r>
                <a:rPr lang="en-US" altLang="zh-CN" sz="2400" b="1" dirty="0" smtClean="0">
                  <a:solidFill>
                    <a:srgbClr val="7030A0"/>
                  </a:solidFill>
                </a:rPr>
                <a:t>App-Driven Life</a:t>
              </a:r>
              <a:endParaRPr lang="en-US" sz="2400" b="1" dirty="0">
                <a:solidFill>
                  <a:srgbClr val="7030A0"/>
                </a:solidFill>
              </a:endParaRPr>
            </a:p>
          </p:txBody>
        </p:sp>
        <p:sp>
          <p:nvSpPr>
            <p:cNvPr id="24" name="右箭头 23"/>
            <p:cNvSpPr/>
            <p:nvPr/>
          </p:nvSpPr>
          <p:spPr>
            <a:xfrm>
              <a:off x="2724150" y="3133725"/>
              <a:ext cx="3429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5638800" y="2758434"/>
            <a:ext cx="3524804" cy="2353156"/>
            <a:chOff x="5638800" y="2758434"/>
            <a:chExt cx="3524804" cy="2353156"/>
          </a:xfrm>
        </p:grpSpPr>
        <p:pic>
          <p:nvPicPr>
            <p:cNvPr id="2051" name="Picture 3" descr="C:\Users\Terry\Desktop\20160824-Talk\iMac-iPad-iPhone-bundleaction1BIG.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824168" y="2758434"/>
              <a:ext cx="3339436" cy="1864519"/>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文本框 8"/>
            <p:cNvSpPr txBox="1"/>
            <p:nvPr/>
          </p:nvSpPr>
          <p:spPr>
            <a:xfrm>
              <a:off x="6374606" y="4649925"/>
              <a:ext cx="2140744" cy="461665"/>
            </a:xfrm>
            <a:prstGeom prst="rect">
              <a:avLst/>
            </a:prstGeom>
            <a:noFill/>
          </p:spPr>
          <p:txBody>
            <a:bodyPr wrap="square" rtlCol="0">
              <a:spAutoFit/>
            </a:bodyPr>
            <a:lstStyle/>
            <a:p>
              <a:r>
                <a:rPr lang="en-US" altLang="zh-CN" sz="2400" b="1" dirty="0" smtClean="0">
                  <a:solidFill>
                    <a:srgbClr val="7030A0"/>
                  </a:solidFill>
                </a:rPr>
                <a:t>Multi-Platform</a:t>
              </a:r>
              <a:endParaRPr lang="en-US" sz="2400" b="1" dirty="0">
                <a:solidFill>
                  <a:srgbClr val="7030A0"/>
                </a:solidFill>
              </a:endParaRPr>
            </a:p>
          </p:txBody>
        </p:sp>
        <p:sp>
          <p:nvSpPr>
            <p:cNvPr id="27" name="右箭头 26"/>
            <p:cNvSpPr/>
            <p:nvPr/>
          </p:nvSpPr>
          <p:spPr>
            <a:xfrm>
              <a:off x="5638800" y="3133725"/>
              <a:ext cx="3429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9096375" y="2691760"/>
            <a:ext cx="2947863" cy="2419830"/>
            <a:chOff x="9096375" y="2691760"/>
            <a:chExt cx="2947863" cy="2419830"/>
          </a:xfrm>
        </p:grpSpPr>
        <p:sp>
          <p:nvSpPr>
            <p:cNvPr id="34" name="文本框 8"/>
            <p:cNvSpPr txBox="1"/>
            <p:nvPr/>
          </p:nvSpPr>
          <p:spPr>
            <a:xfrm>
              <a:off x="9734551" y="4649925"/>
              <a:ext cx="2019300" cy="461665"/>
            </a:xfrm>
            <a:prstGeom prst="rect">
              <a:avLst/>
            </a:prstGeom>
            <a:noFill/>
          </p:spPr>
          <p:txBody>
            <a:bodyPr wrap="square" rtlCol="0">
              <a:spAutoFit/>
            </a:bodyPr>
            <a:lstStyle/>
            <a:p>
              <a:r>
                <a:rPr lang="en-US" sz="2400" b="1" dirty="0">
                  <a:solidFill>
                    <a:srgbClr val="7030A0"/>
                  </a:solidFill>
                </a:rPr>
                <a:t>O</a:t>
              </a:r>
              <a:r>
                <a:rPr lang="en-US" sz="2400" b="1" dirty="0" smtClean="0">
                  <a:solidFill>
                    <a:srgbClr val="7030A0"/>
                  </a:solidFill>
                </a:rPr>
                <a:t>verwhelmed</a:t>
              </a:r>
              <a:endParaRPr lang="en-US" sz="2400" b="1" dirty="0">
                <a:solidFill>
                  <a:srgbClr val="7030A0"/>
                </a:solidFill>
              </a:endParaRPr>
            </a:p>
          </p:txBody>
        </p:sp>
        <p:pic>
          <p:nvPicPr>
            <p:cNvPr id="2055" name="Picture 7" descr="C:\Users\Terry\Desktop\20160824-Talk\overwhelm.jpg"/>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9419373" y="2691760"/>
              <a:ext cx="2624865" cy="1752644"/>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右箭头 27"/>
            <p:cNvSpPr/>
            <p:nvPr/>
          </p:nvSpPr>
          <p:spPr>
            <a:xfrm>
              <a:off x="9096375" y="3133725"/>
              <a:ext cx="3429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26419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smtClean="0"/>
              <a:t>Two App Recommendation solutions</a:t>
            </a:r>
            <a:endParaRPr lang="en-US" sz="4000" dirty="0"/>
          </a:p>
        </p:txBody>
      </p:sp>
      <p:sp>
        <p:nvSpPr>
          <p:cNvPr id="3" name="TextBox 2"/>
          <p:cNvSpPr txBox="1"/>
          <p:nvPr/>
        </p:nvSpPr>
        <p:spPr>
          <a:xfrm>
            <a:off x="7846708" y="3373436"/>
            <a:ext cx="1729961"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Single Platform</a:t>
            </a:r>
            <a:endParaRPr lang="en-SG" b="1"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10106026" y="3373436"/>
            <a:ext cx="1706557" cy="369332"/>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Cross-Platform</a:t>
            </a:r>
            <a:endParaRPr lang="en-SG" b="1" dirty="0">
              <a:latin typeface="Times New Roman" panose="02020603050405020304" pitchFamily="18" charset="0"/>
              <a:cs typeface="Times New Roman" panose="02020603050405020304" pitchFamily="18" charset="0"/>
            </a:endParaRPr>
          </a:p>
        </p:txBody>
      </p:sp>
      <p:sp>
        <p:nvSpPr>
          <p:cNvPr id="70" name="椭圆形标注 69"/>
          <p:cNvSpPr/>
          <p:nvPr/>
        </p:nvSpPr>
        <p:spPr>
          <a:xfrm>
            <a:off x="8661401" y="2465565"/>
            <a:ext cx="2387599" cy="719211"/>
          </a:xfrm>
          <a:prstGeom prst="wedgeEllipseCallout">
            <a:avLst>
              <a:gd name="adj1" fmla="val -32150"/>
              <a:gd name="adj2" fmla="val 668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smtClean="0"/>
              <a:t>Who wins?</a:t>
            </a:r>
            <a:endParaRPr lang="en-US" sz="2400" b="1" dirty="0"/>
          </a:p>
        </p:txBody>
      </p:sp>
      <p:sp>
        <p:nvSpPr>
          <p:cNvPr id="72" name="灯片编号占位符 4"/>
          <p:cNvSpPr>
            <a:spLocks noGrp="1"/>
          </p:cNvSpPr>
          <p:nvPr>
            <p:ph type="sldNum" sz="quarter" idx="12"/>
          </p:nvPr>
        </p:nvSpPr>
        <p:spPr>
          <a:xfrm>
            <a:off x="8610600" y="6356350"/>
            <a:ext cx="2743200" cy="365125"/>
          </a:xfrm>
        </p:spPr>
        <p:txBody>
          <a:bodyPr/>
          <a:lstStyle/>
          <a:p>
            <a:fld id="{5809E519-6EF7-4D97-93A1-61064CA3C665}" type="slidenum">
              <a:rPr lang="en-US" smtClean="0"/>
              <a:pPr/>
              <a:t>4</a:t>
            </a:fld>
            <a:endParaRPr lang="en-US" dirty="0"/>
          </a:p>
        </p:txBody>
      </p:sp>
      <p:pic>
        <p:nvPicPr>
          <p:cNvPr id="307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81013" y="1385579"/>
            <a:ext cx="7272698" cy="49866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3" name="日期占位符 3"/>
          <p:cNvSpPr>
            <a:spLocks noGrp="1"/>
          </p:cNvSpPr>
          <p:nvPr>
            <p:ph type="dt" sz="half" idx="10"/>
          </p:nvPr>
        </p:nvSpPr>
        <p:spPr>
          <a:xfrm>
            <a:off x="838200" y="6356350"/>
            <a:ext cx="2743200" cy="365125"/>
          </a:xfrm>
        </p:spPr>
        <p:txBody>
          <a:bodyPr/>
          <a:lstStyle/>
          <a:p>
            <a:fld id="{4154E87D-18FA-4436-9C85-27D2E0D0C799}" type="datetime1">
              <a:rPr lang="en-US" smtClean="0"/>
              <a:pPr/>
              <a:t>7/6/2018</a:t>
            </a:fld>
            <a:endParaRPr lang="en-US" dirty="0"/>
          </a:p>
        </p:txBody>
      </p:sp>
      <p:pic>
        <p:nvPicPr>
          <p:cNvPr id="2050" name="Picture 2" descr="C:\Users\Administrator\Desktop\timg.jpg"/>
          <p:cNvPicPr>
            <a:picLocks noChangeAspect="1" noChangeArrowheads="1"/>
          </p:cNvPicPr>
          <p:nvPr/>
        </p:nvPicPr>
        <p:blipFill>
          <a:blip r:embed="rId4" cstate="print"/>
          <a:srcRect/>
          <a:stretch>
            <a:fillRect/>
          </a:stretch>
        </p:blipFill>
        <p:spPr bwMode="auto">
          <a:xfrm>
            <a:off x="7791450" y="3857625"/>
            <a:ext cx="1752600" cy="1170737"/>
          </a:xfrm>
          <a:prstGeom prst="rect">
            <a:avLst/>
          </a:prstGeom>
          <a:noFill/>
          <a:ln>
            <a:solidFill>
              <a:schemeClr val="tx1"/>
            </a:solidFill>
          </a:ln>
        </p:spPr>
      </p:pic>
      <p:sp>
        <p:nvSpPr>
          <p:cNvPr id="14" name="TextBox 13"/>
          <p:cNvSpPr txBox="1"/>
          <p:nvPr/>
        </p:nvSpPr>
        <p:spPr>
          <a:xfrm>
            <a:off x="9563101" y="4221161"/>
            <a:ext cx="47961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VS</a:t>
            </a:r>
            <a:endParaRPr lang="en-SG"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227708" y="5126036"/>
            <a:ext cx="80021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Russia</a:t>
            </a:r>
            <a:endParaRPr lang="en-SG"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0504183" y="5126036"/>
            <a:ext cx="86433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Croatia</a:t>
            </a:r>
            <a:endParaRPr lang="en-SG" dirty="0">
              <a:latin typeface="Times New Roman" panose="02020603050405020304" pitchFamily="18" charset="0"/>
              <a:cs typeface="Times New Roman" panose="02020603050405020304" pitchFamily="18" charset="0"/>
            </a:endParaRPr>
          </a:p>
        </p:txBody>
      </p:sp>
      <p:pic>
        <p:nvPicPr>
          <p:cNvPr id="2052" name="Picture 4" descr="C:\Users\Administrator\Desktop\timg (2).jpg"/>
          <p:cNvPicPr>
            <a:picLocks noChangeArrowheads="1"/>
          </p:cNvPicPr>
          <p:nvPr/>
        </p:nvPicPr>
        <p:blipFill>
          <a:blip r:embed="rId5"/>
          <a:srcRect/>
          <a:stretch>
            <a:fillRect/>
          </a:stretch>
        </p:blipFill>
        <p:spPr bwMode="auto">
          <a:xfrm>
            <a:off x="10077450" y="3857625"/>
            <a:ext cx="1753200" cy="1170000"/>
          </a:xfrm>
          <a:prstGeom prst="rect">
            <a:avLst/>
          </a:prstGeom>
          <a:noFill/>
          <a:ln>
            <a:solidFill>
              <a:schemeClr val="tx1"/>
            </a:solidFill>
          </a:ln>
        </p:spPr>
      </p:pic>
    </p:spTree>
    <p:extLst>
      <p:ext uri="{BB962C8B-B14F-4D97-AF65-F5344CB8AC3E}">
        <p14:creationId xmlns="" xmlns:p14="http://schemas.microsoft.com/office/powerpoint/2010/main" val="19509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ppt_x"/>
                                          </p:val>
                                        </p:tav>
                                        <p:tav tm="100000">
                                          <p:val>
                                            <p:strVal val="#ppt_x"/>
                                          </p:val>
                                        </p:tav>
                                      </p:tavLst>
                                    </p:anim>
                                    <p:anim calcmode="lin" valueType="num">
                                      <p:cBhvr additive="base">
                                        <p:cTn id="12" dur="500" fill="hold"/>
                                        <p:tgtEl>
                                          <p:spTgt spid="6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ppt_x"/>
                                          </p:val>
                                        </p:tav>
                                        <p:tav tm="100000">
                                          <p:val>
                                            <p:strVal val="#ppt_x"/>
                                          </p:val>
                                        </p:tav>
                                      </p:tavLst>
                                    </p:anim>
                                    <p:anim calcmode="lin" valueType="num">
                                      <p:cBhvr additive="base">
                                        <p:cTn id="16" dur="500" fill="hold"/>
                                        <p:tgtEl>
                                          <p:spTgt spid="20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52"/>
                                        </p:tgtEl>
                                        <p:attrNameLst>
                                          <p:attrName>style.visibility</p:attrName>
                                        </p:attrNameLst>
                                      </p:cBhvr>
                                      <p:to>
                                        <p:strVal val="visible"/>
                                      </p:to>
                                    </p:set>
                                    <p:anim calcmode="lin" valueType="num">
                                      <p:cBhvr additive="base">
                                        <p:cTn id="31" dur="500" fill="hold"/>
                                        <p:tgtEl>
                                          <p:spTgt spid="2052"/>
                                        </p:tgtEl>
                                        <p:attrNameLst>
                                          <p:attrName>ppt_x</p:attrName>
                                        </p:attrNameLst>
                                      </p:cBhvr>
                                      <p:tavLst>
                                        <p:tav tm="0">
                                          <p:val>
                                            <p:strVal val="#ppt_x"/>
                                          </p:val>
                                        </p:tav>
                                        <p:tav tm="100000">
                                          <p:val>
                                            <p:strVal val="#ppt_x"/>
                                          </p:val>
                                        </p:tav>
                                      </p:tavLst>
                                    </p:anim>
                                    <p:anim calcmode="lin" valueType="num">
                                      <p:cBhvr additive="base">
                                        <p:cTn id="32"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
                                            <p:bg/>
                                          </p:spTgt>
                                        </p:tgtEl>
                                        <p:attrNameLst>
                                          <p:attrName>style.visibility</p:attrName>
                                        </p:attrNameLst>
                                      </p:cBhvr>
                                      <p:to>
                                        <p:strVal val="visible"/>
                                      </p:to>
                                    </p:set>
                                    <p:anim calcmode="lin" valueType="num">
                                      <p:cBhvr additive="base">
                                        <p:cTn id="37" dur="500" fill="hold"/>
                                        <p:tgtEl>
                                          <p:spTgt spid="70">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70">
                                            <p:bg/>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0">
                                            <p:txEl>
                                              <p:pRg st="0" end="0"/>
                                            </p:txEl>
                                          </p:spTgt>
                                        </p:tgtEl>
                                        <p:attrNameLst>
                                          <p:attrName>style.visibility</p:attrName>
                                        </p:attrNameLst>
                                      </p:cBhvr>
                                      <p:to>
                                        <p:strVal val="visible"/>
                                      </p:to>
                                    </p:set>
                                    <p:anim calcmode="lin" valueType="num">
                                      <p:cBhvr additive="base">
                                        <p:cTn id="41"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p:bldP spid="70" grpId="0" build="allAtOnce" animBg="1"/>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Challenges</a:t>
            </a:r>
            <a:endParaRPr lang="en-US" dirty="0"/>
          </a:p>
        </p:txBody>
      </p:sp>
      <p:pic>
        <p:nvPicPr>
          <p:cNvPr id="20" name="Picture 2" descr="C:\Users\Terry\Desktop\20160824-Talk\logo.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内容占位符 2"/>
          <p:cNvSpPr>
            <a:spLocks noGrp="1"/>
          </p:cNvSpPr>
          <p:nvPr>
            <p:ph idx="1"/>
          </p:nvPr>
        </p:nvSpPr>
        <p:spPr>
          <a:xfrm>
            <a:off x="838200" y="1594803"/>
            <a:ext cx="10515600" cy="4351338"/>
          </a:xfrm>
        </p:spPr>
        <p:txBody>
          <a:bodyPr>
            <a:normAutofit/>
          </a:bodyPr>
          <a:lstStyle/>
          <a:p>
            <a:pPr>
              <a:lnSpc>
                <a:spcPct val="150000"/>
              </a:lnSpc>
            </a:pPr>
            <a:r>
              <a:rPr lang="en-US" sz="4000" dirty="0" smtClean="0">
                <a:cs typeface="Arial" panose="020B0604020202020204" pitchFamily="34" charset="0"/>
              </a:rPr>
              <a:t>Platform Variance</a:t>
            </a:r>
            <a:endParaRPr lang="en-US" sz="4000" dirty="0" smtClean="0">
              <a:latin typeface="Arial" panose="020B0604020202020204" pitchFamily="34" charset="0"/>
              <a:cs typeface="Arial" panose="020B0604020202020204" pitchFamily="34" charset="0"/>
            </a:endParaRPr>
          </a:p>
          <a:p>
            <a:pPr>
              <a:lnSpc>
                <a:spcPct val="150000"/>
              </a:lnSpc>
            </a:pPr>
            <a:r>
              <a:rPr lang="en-US" sz="4000" dirty="0" smtClean="0">
                <a:cs typeface="Arial" panose="020B0604020202020204" pitchFamily="34" charset="0"/>
              </a:rPr>
              <a:t>Data Heterogeneity</a:t>
            </a:r>
            <a:endParaRPr lang="en-US" sz="4000" dirty="0" smtClean="0">
              <a:latin typeface="Arial" panose="020B0604020202020204" pitchFamily="34" charset="0"/>
              <a:cs typeface="Arial" panose="020B0604020202020204" pitchFamily="34" charset="0"/>
            </a:endParaRPr>
          </a:p>
          <a:p>
            <a:pPr>
              <a:lnSpc>
                <a:spcPct val="150000"/>
              </a:lnSpc>
            </a:pPr>
            <a:r>
              <a:rPr lang="en-US" sz="4000" dirty="0" smtClean="0">
                <a:latin typeface="Arial" panose="020B0604020202020204" pitchFamily="34" charset="0"/>
                <a:cs typeface="Arial" panose="020B0604020202020204" pitchFamily="34" charset="0"/>
              </a:rPr>
              <a:t>Data Sparsity</a:t>
            </a:r>
          </a:p>
          <a:p>
            <a:pPr>
              <a:lnSpc>
                <a:spcPct val="150000"/>
              </a:lnSpc>
            </a:pPr>
            <a:r>
              <a:rPr lang="en-US" sz="4000" dirty="0" smtClean="0">
                <a:cs typeface="Arial" panose="020B0604020202020204" pitchFamily="34" charset="0"/>
              </a:rPr>
              <a:t>Cold-Start Problem</a:t>
            </a:r>
            <a:endParaRPr lang="en-US" sz="4000" dirty="0">
              <a:latin typeface="Arial" panose="020B0604020202020204" pitchFamily="34" charset="0"/>
              <a:cs typeface="Arial" panose="020B0604020202020204" pitchFamily="34" charset="0"/>
            </a:endParaRPr>
          </a:p>
        </p:txBody>
      </p:sp>
      <p:sp>
        <p:nvSpPr>
          <p:cNvPr id="72" name="日期占位符 3"/>
          <p:cNvSpPr>
            <a:spLocks noGrp="1"/>
          </p:cNvSpPr>
          <p:nvPr>
            <p:ph type="dt" sz="half" idx="10"/>
          </p:nvPr>
        </p:nvSpPr>
        <p:spPr>
          <a:xfrm>
            <a:off x="838200" y="6356350"/>
            <a:ext cx="2743200" cy="365125"/>
          </a:xfrm>
        </p:spPr>
        <p:txBody>
          <a:bodyPr/>
          <a:lstStyle/>
          <a:p>
            <a:fld id="{4154E87D-18FA-4436-9C85-27D2E0D0C799}" type="datetime1">
              <a:rPr lang="en-US" smtClean="0"/>
              <a:pPr/>
              <a:t>7/6/2018</a:t>
            </a:fld>
            <a:endParaRPr lang="en-US" dirty="0"/>
          </a:p>
        </p:txBody>
      </p:sp>
      <p:sp>
        <p:nvSpPr>
          <p:cNvPr id="73" name="灯片编号占位符 4"/>
          <p:cNvSpPr>
            <a:spLocks noGrp="1"/>
          </p:cNvSpPr>
          <p:nvPr>
            <p:ph type="sldNum" sz="quarter" idx="12"/>
          </p:nvPr>
        </p:nvSpPr>
        <p:spPr>
          <a:xfrm>
            <a:off x="8610600" y="6356350"/>
            <a:ext cx="2743200" cy="365125"/>
          </a:xfrm>
        </p:spPr>
        <p:txBody>
          <a:bodyPr/>
          <a:lstStyle/>
          <a:p>
            <a:fld id="{5809E519-6EF7-4D97-93A1-61064CA3C665}" type="slidenum">
              <a:rPr lang="en-US" smtClean="0"/>
              <a:pPr/>
              <a:t>5</a:t>
            </a:fld>
            <a:endParaRPr lang="en-US" dirty="0"/>
          </a:p>
        </p:txBody>
      </p:sp>
      <p:pic>
        <p:nvPicPr>
          <p:cNvPr id="7" name="Picture 2" descr="C:\Users\Administrator\Desktop\图片1.jpg"/>
          <p:cNvPicPr>
            <a:picLocks noChangeAspect="1" noChangeArrowheads="1"/>
          </p:cNvPicPr>
          <p:nvPr/>
        </p:nvPicPr>
        <p:blipFill>
          <a:blip r:embed="rId4"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82006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
                                            <p:txEl>
                                              <p:pRg st="3" end="3"/>
                                            </p:txEl>
                                          </p:spTgt>
                                        </p:tgtEl>
                                        <p:attrNameLst>
                                          <p:attrName>style.visibility</p:attrName>
                                        </p:attrNameLst>
                                      </p:cBhvr>
                                      <p:to>
                                        <p:strVal val="visible"/>
                                      </p:to>
                                    </p:set>
                                    <p:anim calcmode="lin" valueType="num">
                                      <p:cBhvr additive="base">
                                        <p:cTn id="25" dur="500" fill="hold"/>
                                        <p:tgtEl>
                                          <p:spTgt spid="4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Arial" panose="020B0604020202020204" pitchFamily="34" charset="0"/>
                <a:ea typeface="Tahoma" panose="020B0604030504040204" pitchFamily="34" charset="0"/>
                <a:cs typeface="Arial" panose="020B0604020202020204" pitchFamily="34" charset="0"/>
              </a:rPr>
              <a:t>Outline</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3" name="内容占位符 2"/>
          <p:cNvSpPr>
            <a:spLocks noGrp="1"/>
          </p:cNvSpPr>
          <p:nvPr>
            <p:ph idx="1"/>
          </p:nvPr>
        </p:nvSpPr>
        <p:spPr/>
        <p:txBody>
          <a:bodyPr>
            <a:normAutofit/>
          </a:bodyPr>
          <a:lstStyle/>
          <a:p>
            <a:pPr>
              <a:lnSpc>
                <a:spcPct val="150000"/>
              </a:lnSpc>
            </a:pPr>
            <a:r>
              <a:rPr lang="en-US" sz="4000" dirty="0" smtClean="0">
                <a:cs typeface="Arial" panose="020B0604020202020204" pitchFamily="34" charset="0"/>
              </a:rPr>
              <a:t>Background</a:t>
            </a:r>
          </a:p>
          <a:p>
            <a:pPr>
              <a:lnSpc>
                <a:spcPct val="150000"/>
              </a:lnSpc>
            </a:pPr>
            <a:r>
              <a:rPr lang="en-US" sz="4000" dirty="0" smtClean="0">
                <a:cs typeface="Arial" panose="020B0604020202020204" pitchFamily="34" charset="0"/>
              </a:rPr>
              <a:t>Proposed Method</a:t>
            </a:r>
          </a:p>
          <a:p>
            <a:pPr>
              <a:lnSpc>
                <a:spcPct val="150000"/>
              </a:lnSpc>
            </a:pPr>
            <a:r>
              <a:rPr lang="en-US" sz="4000" dirty="0" smtClean="0">
                <a:cs typeface="Arial" panose="020B0604020202020204" pitchFamily="34" charset="0"/>
              </a:rPr>
              <a:t>Experiments and Result</a:t>
            </a:r>
            <a:r>
              <a:rPr lang="en-US" sz="4000" dirty="0">
                <a:cs typeface="Arial" panose="020B0604020202020204" pitchFamily="34" charset="0"/>
              </a:rPr>
              <a:t>s</a:t>
            </a:r>
            <a:endParaRPr lang="en-US" sz="4000" dirty="0" smtClean="0">
              <a:cs typeface="Arial" panose="020B0604020202020204" pitchFamily="34" charset="0"/>
            </a:endParaRPr>
          </a:p>
          <a:p>
            <a:pPr>
              <a:lnSpc>
                <a:spcPct val="150000"/>
              </a:lnSpc>
            </a:pPr>
            <a:r>
              <a:rPr lang="en-US" sz="4000" dirty="0" smtClean="0">
                <a:cs typeface="Arial" panose="020B0604020202020204" pitchFamily="34" charset="0"/>
              </a:rPr>
              <a:t>Conclusion</a:t>
            </a:r>
            <a:endParaRPr lang="en-US" sz="4000" dirty="0">
              <a:cs typeface="Arial" panose="020B0604020202020204" pitchFamily="34" charset="0"/>
            </a:endParaRPr>
          </a:p>
        </p:txBody>
      </p:sp>
      <p:sp>
        <p:nvSpPr>
          <p:cNvPr id="4" name="日期占位符 3"/>
          <p:cNvSpPr>
            <a:spLocks noGrp="1"/>
          </p:cNvSpPr>
          <p:nvPr>
            <p:ph type="dt" sz="half" idx="10"/>
          </p:nvPr>
        </p:nvSpPr>
        <p:spPr/>
        <p:txBody>
          <a:bodyPr/>
          <a:lstStyle/>
          <a:p>
            <a:fld id="{4154E87D-18FA-4436-9C85-27D2E0D0C799}" type="datetime1">
              <a:rPr lang="en-US" smtClean="0"/>
              <a:pPr/>
              <a:t>7/6/2018</a:t>
            </a:fld>
            <a:endParaRPr lang="en-US" dirty="0"/>
          </a:p>
        </p:txBody>
      </p:sp>
      <p:sp>
        <p:nvSpPr>
          <p:cNvPr id="5" name="灯片编号占位符 4"/>
          <p:cNvSpPr>
            <a:spLocks noGrp="1"/>
          </p:cNvSpPr>
          <p:nvPr>
            <p:ph type="sldNum" sz="quarter" idx="12"/>
          </p:nvPr>
        </p:nvSpPr>
        <p:spPr/>
        <p:txBody>
          <a:bodyPr/>
          <a:lstStyle/>
          <a:p>
            <a:fld id="{5809E519-6EF7-4D97-93A1-61064CA3C665}" type="slidenum">
              <a:rPr lang="en-US" smtClean="0"/>
              <a:pPr/>
              <a:t>6</a:t>
            </a:fld>
            <a:endParaRPr lang="en-US" dirty="0"/>
          </a:p>
        </p:txBody>
      </p:sp>
      <p:pic>
        <p:nvPicPr>
          <p:cNvPr id="6"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23443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style.textDecorationUnderline</p:attrName>
                                        </p:attrNameLst>
                                      </p:cBhvr>
                                      <p:to>
                                        <p:strVal val="true"/>
                                      </p:to>
                                    </p:set>
                                  </p:childTnLst>
                                </p:cTn>
                              </p:par>
                              <p:par>
                                <p:cTn id="7" presetID="3" presetClass="emph" presetSubtype="2" fill="hold" nodeType="withEffect">
                                  <p:stCondLst>
                                    <p:cond delay="0"/>
                                  </p:stCondLst>
                                  <p:iterate type="lt">
                                    <p:tmPct val="0"/>
                                  </p:iterate>
                                  <p:childTnLst>
                                    <p:animClr clrSpc="rgb" dir="cw">
                                      <p:cBhvr override="childStyle">
                                        <p:cTn id="8" dur="500" fill="hold"/>
                                        <p:tgtEl>
                                          <p:spTgt spid="3">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Proposed Method</a:t>
            </a:r>
          </a:p>
        </p:txBody>
      </p:sp>
      <p:sp>
        <p:nvSpPr>
          <p:cNvPr id="4" name="日期占位符 3"/>
          <p:cNvSpPr>
            <a:spLocks noGrp="1"/>
          </p:cNvSpPr>
          <p:nvPr>
            <p:ph type="dt" sz="half" idx="10"/>
          </p:nvPr>
        </p:nvSpPr>
        <p:spPr/>
        <p:txBody>
          <a:bodyPr/>
          <a:lstStyle/>
          <a:p>
            <a:fld id="{A4F1CBA5-F2A4-407B-A5AD-2B4C7F430077}" type="datetime1">
              <a:rPr lang="en-US" smtClean="0"/>
              <a:pPr/>
              <a:t>7/6/2018</a:t>
            </a:fld>
            <a:endParaRPr lang="en-US" dirty="0"/>
          </a:p>
        </p:txBody>
      </p:sp>
      <p:sp>
        <p:nvSpPr>
          <p:cNvPr id="5" name="灯片编号占位符 4"/>
          <p:cNvSpPr>
            <a:spLocks noGrp="1"/>
          </p:cNvSpPr>
          <p:nvPr>
            <p:ph type="sldNum" sz="quarter" idx="12"/>
          </p:nvPr>
        </p:nvSpPr>
        <p:spPr/>
        <p:txBody>
          <a:bodyPr/>
          <a:lstStyle/>
          <a:p>
            <a:fld id="{5809E519-6EF7-4D97-93A1-61064CA3C665}" type="slidenum">
              <a:rPr lang="en-US" smtClean="0"/>
              <a:pPr/>
              <a:t>7</a:t>
            </a:fld>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3424" y="1547813"/>
            <a:ext cx="6162675" cy="7824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14388" y="2466975"/>
            <a:ext cx="3152775" cy="704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85825" y="3395663"/>
            <a:ext cx="7620000" cy="733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923925" y="4167188"/>
            <a:ext cx="6772275" cy="1343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971550" y="5481638"/>
            <a:ext cx="5295900" cy="4857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 name="Picture 2" descr="C:\Users\Terry\Desktop\20160824-Talk\logo.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2" descr="C:\Users\Administrator\Desktop\图片1.jpg"/>
          <p:cNvPicPr>
            <a:picLocks noChangeAspect="1" noChangeArrowheads="1"/>
          </p:cNvPicPr>
          <p:nvPr/>
        </p:nvPicPr>
        <p:blipFill>
          <a:blip r:embed="rId8"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2452289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Cold-Start Problems</a:t>
            </a:r>
            <a:endParaRPr lang="en-US" dirty="0"/>
          </a:p>
        </p:txBody>
      </p:sp>
      <p:pic>
        <p:nvPicPr>
          <p:cNvPr id="23"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sp>
        <p:nvSpPr>
          <p:cNvPr id="97" name="圆角矩形 96"/>
          <p:cNvSpPr/>
          <p:nvPr/>
        </p:nvSpPr>
        <p:spPr>
          <a:xfrm>
            <a:off x="2390776" y="1329676"/>
            <a:ext cx="3340099" cy="473724"/>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Times New Roman" panose="02020603050405020304" pitchFamily="18" charset="0"/>
                <a:cs typeface="Times New Roman" panose="02020603050405020304" pitchFamily="18" charset="0"/>
              </a:rPr>
              <a:t>New-user cold-start</a:t>
            </a:r>
          </a:p>
        </p:txBody>
      </p:sp>
      <p:sp>
        <p:nvSpPr>
          <p:cNvPr id="98" name="圆角矩形 97"/>
          <p:cNvSpPr/>
          <p:nvPr/>
        </p:nvSpPr>
        <p:spPr>
          <a:xfrm>
            <a:off x="6559549" y="1329676"/>
            <a:ext cx="3340099" cy="473724"/>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New-App cold-start</a:t>
            </a:r>
          </a:p>
        </p:txBody>
      </p:sp>
      <p:sp>
        <p:nvSpPr>
          <p:cNvPr id="99" name="日期占位符 3"/>
          <p:cNvSpPr>
            <a:spLocks noGrp="1"/>
          </p:cNvSpPr>
          <p:nvPr>
            <p:ph type="dt" sz="half" idx="10"/>
          </p:nvPr>
        </p:nvSpPr>
        <p:spPr>
          <a:xfrm>
            <a:off x="838200" y="6356350"/>
            <a:ext cx="2743200" cy="365125"/>
          </a:xfrm>
        </p:spPr>
        <p:txBody>
          <a:bodyPr/>
          <a:lstStyle/>
          <a:p>
            <a:fld id="{A4F1CBA5-F2A4-407B-A5AD-2B4C7F430077}" type="datetime1">
              <a:rPr lang="en-US" smtClean="0"/>
              <a:pPr/>
              <a:t>7/6/2018</a:t>
            </a:fld>
            <a:endParaRPr lang="en-US" dirty="0"/>
          </a:p>
        </p:txBody>
      </p:sp>
      <p:sp>
        <p:nvSpPr>
          <p:cNvPr id="100" name="灯片编号占位符 4"/>
          <p:cNvSpPr>
            <a:spLocks noGrp="1"/>
          </p:cNvSpPr>
          <p:nvPr>
            <p:ph type="sldNum" sz="quarter" idx="12"/>
          </p:nvPr>
        </p:nvSpPr>
        <p:spPr>
          <a:xfrm>
            <a:off x="8610600" y="6356350"/>
            <a:ext cx="2743200" cy="365125"/>
          </a:xfrm>
        </p:spPr>
        <p:txBody>
          <a:bodyPr/>
          <a:lstStyle/>
          <a:p>
            <a:fld id="{5809E519-6EF7-4D97-93A1-61064CA3C665}" type="slidenum">
              <a:rPr lang="en-US" smtClean="0"/>
              <a:pPr/>
              <a:t>8</a:t>
            </a:fld>
            <a:endParaRPr lang="en-US" dirty="0"/>
          </a:p>
        </p:txBody>
      </p:sp>
      <p:pic>
        <p:nvPicPr>
          <p:cNvPr id="101"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1824038" y="1866900"/>
            <a:ext cx="8465967" cy="3514725"/>
          </a:xfrm>
          <a:prstGeom prst="rect">
            <a:avLst/>
          </a:prstGeom>
          <a:noFill/>
          <a:ln w="9525">
            <a:noFill/>
            <a:miter lim="800000"/>
            <a:headEnd/>
            <a:tailEnd/>
          </a:ln>
          <a:effectLst/>
        </p:spPr>
      </p:pic>
      <p:sp>
        <p:nvSpPr>
          <p:cNvPr id="104" name="圆角矩形 103"/>
          <p:cNvSpPr/>
          <p:nvPr/>
        </p:nvSpPr>
        <p:spPr>
          <a:xfrm>
            <a:off x="438150" y="5415900"/>
            <a:ext cx="11334750" cy="946799"/>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solidFill>
                  <a:srgbClr val="0070C0"/>
                </a:solidFill>
                <a:latin typeface="Times New Roman" panose="02020603050405020304" pitchFamily="18" charset="0"/>
                <a:cs typeface="Times New Roman" panose="02020603050405020304" pitchFamily="18" charset="0"/>
              </a:rPr>
              <a:t>The question mark “?” stands for the ratings that we wish to predict, and the label “new” means the user or App is new to the platform and has no rating history on it.</a:t>
            </a:r>
            <a:endParaRPr lang="en-US" sz="24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75427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Arial" panose="020B0604020202020204" pitchFamily="34" charset="0"/>
                <a:ea typeface="Tahoma" panose="020B0604030504040204" pitchFamily="34" charset="0"/>
                <a:cs typeface="Arial" panose="020B0604020202020204" pitchFamily="34" charset="0"/>
              </a:rPr>
              <a:t>Outline</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3" name="内容占位符 2"/>
          <p:cNvSpPr>
            <a:spLocks noGrp="1"/>
          </p:cNvSpPr>
          <p:nvPr>
            <p:ph idx="1"/>
          </p:nvPr>
        </p:nvSpPr>
        <p:spPr/>
        <p:txBody>
          <a:bodyPr>
            <a:normAutofit/>
          </a:bodyPr>
          <a:lstStyle/>
          <a:p>
            <a:pPr>
              <a:lnSpc>
                <a:spcPct val="150000"/>
              </a:lnSpc>
            </a:pPr>
            <a:r>
              <a:rPr lang="en-US" sz="4000" dirty="0" smtClean="0">
                <a:cs typeface="Arial" panose="020B0604020202020204" pitchFamily="34" charset="0"/>
              </a:rPr>
              <a:t>Background</a:t>
            </a:r>
          </a:p>
          <a:p>
            <a:pPr>
              <a:lnSpc>
                <a:spcPct val="150000"/>
              </a:lnSpc>
            </a:pPr>
            <a:r>
              <a:rPr lang="en-US" sz="4000" dirty="0" smtClean="0">
                <a:cs typeface="Arial" panose="020B0604020202020204" pitchFamily="34" charset="0"/>
              </a:rPr>
              <a:t>Proposed Method</a:t>
            </a:r>
          </a:p>
          <a:p>
            <a:pPr>
              <a:lnSpc>
                <a:spcPct val="150000"/>
              </a:lnSpc>
            </a:pPr>
            <a:r>
              <a:rPr lang="en-US" sz="4000" dirty="0" smtClean="0">
                <a:cs typeface="Arial" panose="020B0604020202020204" pitchFamily="34" charset="0"/>
              </a:rPr>
              <a:t>Experiments </a:t>
            </a:r>
            <a:r>
              <a:rPr lang="en-US" sz="4000" dirty="0">
                <a:cs typeface="Arial" panose="020B0604020202020204" pitchFamily="34" charset="0"/>
              </a:rPr>
              <a:t>and </a:t>
            </a:r>
            <a:r>
              <a:rPr lang="en-US" sz="4000" dirty="0" smtClean="0">
                <a:cs typeface="Arial" panose="020B0604020202020204" pitchFamily="34" charset="0"/>
              </a:rPr>
              <a:t>Result</a:t>
            </a:r>
            <a:r>
              <a:rPr lang="en-US" sz="4000" dirty="0">
                <a:cs typeface="Arial" panose="020B0604020202020204" pitchFamily="34" charset="0"/>
              </a:rPr>
              <a:t>s</a:t>
            </a:r>
            <a:endParaRPr lang="en-US" sz="4000" dirty="0" smtClean="0">
              <a:cs typeface="Arial" panose="020B0604020202020204" pitchFamily="34" charset="0"/>
            </a:endParaRPr>
          </a:p>
          <a:p>
            <a:pPr>
              <a:lnSpc>
                <a:spcPct val="150000"/>
              </a:lnSpc>
            </a:pPr>
            <a:r>
              <a:rPr lang="en-US" sz="4000" dirty="0" smtClean="0">
                <a:cs typeface="Arial" panose="020B0604020202020204" pitchFamily="34" charset="0"/>
              </a:rPr>
              <a:t>Conclusion</a:t>
            </a:r>
            <a:endParaRPr lang="en-US" sz="4000" dirty="0">
              <a:cs typeface="Arial" panose="020B0604020202020204" pitchFamily="34" charset="0"/>
            </a:endParaRPr>
          </a:p>
        </p:txBody>
      </p:sp>
      <p:sp>
        <p:nvSpPr>
          <p:cNvPr id="4" name="日期占位符 3"/>
          <p:cNvSpPr>
            <a:spLocks noGrp="1"/>
          </p:cNvSpPr>
          <p:nvPr>
            <p:ph type="dt" sz="half" idx="10"/>
          </p:nvPr>
        </p:nvSpPr>
        <p:spPr/>
        <p:txBody>
          <a:bodyPr/>
          <a:lstStyle/>
          <a:p>
            <a:fld id="{4154E87D-18FA-4436-9C85-27D2E0D0C799}" type="datetime1">
              <a:rPr lang="en-US" smtClean="0"/>
              <a:pPr/>
              <a:t>7/6/2018</a:t>
            </a:fld>
            <a:endParaRPr lang="en-US"/>
          </a:p>
        </p:txBody>
      </p:sp>
      <p:sp>
        <p:nvSpPr>
          <p:cNvPr id="5" name="灯片编号占位符 4"/>
          <p:cNvSpPr>
            <a:spLocks noGrp="1"/>
          </p:cNvSpPr>
          <p:nvPr>
            <p:ph type="sldNum" sz="quarter" idx="12"/>
          </p:nvPr>
        </p:nvSpPr>
        <p:spPr/>
        <p:txBody>
          <a:bodyPr/>
          <a:lstStyle/>
          <a:p>
            <a:fld id="{5809E519-6EF7-4D97-93A1-61064CA3C665}" type="slidenum">
              <a:rPr lang="en-US" smtClean="0"/>
              <a:pPr/>
              <a:t>9</a:t>
            </a:fld>
            <a:endParaRPr lang="en-US"/>
          </a:p>
        </p:txBody>
      </p:sp>
      <p:pic>
        <p:nvPicPr>
          <p:cNvPr id="6" name="Picture 2" descr="C:\Users\Terry\Desktop\20160824-Talk\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5276" y="201613"/>
            <a:ext cx="2825750" cy="891435"/>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dministrator\Desktop\图片1.jpg"/>
          <p:cNvPicPr>
            <a:picLocks noChangeAspect="1" noChangeArrowheads="1"/>
          </p:cNvPicPr>
          <p:nvPr/>
        </p:nvPicPr>
        <p:blipFill>
          <a:blip r:embed="rId3" cstate="print"/>
          <a:srcRect/>
          <a:stretch>
            <a:fillRect/>
          </a:stretch>
        </p:blipFill>
        <p:spPr bwMode="auto">
          <a:xfrm>
            <a:off x="8253413" y="225425"/>
            <a:ext cx="862801" cy="822325"/>
          </a:xfrm>
          <a:prstGeom prst="rect">
            <a:avLst/>
          </a:prstGeom>
          <a:noFill/>
        </p:spPr>
      </p:pic>
    </p:spTree>
    <p:extLst>
      <p:ext uri="{BB962C8B-B14F-4D97-AF65-F5344CB8AC3E}">
        <p14:creationId xmlns="" xmlns:p14="http://schemas.microsoft.com/office/powerpoint/2010/main" val="201269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pRg st="2" end="2"/>
                                            </p:txEl>
                                          </p:spTgt>
                                        </p:tgtEl>
                                        <p:attrNameLst>
                                          <p:attrName>style.color</p:attrName>
                                        </p:attrNameLst>
                                      </p:cBhvr>
                                      <p:to>
                                        <a:srgbClr val="FF0000"/>
                                      </p:to>
                                    </p:animClr>
                                  </p:childTnLst>
                                </p:cTn>
                              </p:par>
                              <p:par>
                                <p:cTn id="7" presetID="18" presetClass="emph" presetSubtype="0" fill="hold" nodeType="withEffect">
                                  <p:stCondLst>
                                    <p:cond delay="0"/>
                                  </p:stCondLst>
                                  <p:iterate type="lt">
                                    <p:tmPct val="4000"/>
                                  </p:iterate>
                                  <p:childTnLst>
                                    <p:set>
                                      <p:cBhvr override="childStyle">
                                        <p:cTn id="8"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3345</TotalTime>
  <Words>573</Words>
  <Application>Microsoft Office PowerPoint</Application>
  <PresentationFormat>自定义</PresentationFormat>
  <Paragraphs>150</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STAR: croSs-plaTform  App Recommendation</vt:lpstr>
      <vt:lpstr>Outline</vt:lpstr>
      <vt:lpstr>App Development</vt:lpstr>
      <vt:lpstr>Two App Recommendation solutions</vt:lpstr>
      <vt:lpstr>Challenges</vt:lpstr>
      <vt:lpstr>Outline</vt:lpstr>
      <vt:lpstr>Proposed Method</vt:lpstr>
      <vt:lpstr>Cold-Start Problems</vt:lpstr>
      <vt:lpstr>Outline</vt:lpstr>
      <vt:lpstr>Dataset and Evaluation</vt:lpstr>
      <vt:lpstr>Research Questions</vt:lpstr>
      <vt:lpstr>Baseline Methods</vt:lpstr>
      <vt:lpstr>Overall Performance Comparisons (RQ1)</vt:lpstr>
      <vt:lpstr>Handling Cold-Start Problems (RQ2)</vt:lpstr>
      <vt:lpstr>User Preference on App-Platform (RQ3)</vt:lpstr>
      <vt:lpstr>Justification of Common Features and Specific Features (RQ4)</vt:lpstr>
      <vt:lpstr>Evaluation of Top-N Recommendation (RQ5)</vt:lpstr>
      <vt:lpstr>Outline</vt:lpstr>
      <vt:lpstr>Challenges Solved</vt:lpstr>
      <vt:lpstr>Website</vt:lpstr>
      <vt:lpstr>Thanksgiving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Know What You Want to Type</dc:title>
  <dc:creator>Xiaochi Wei</dc:creator>
  <cp:lastModifiedBy>China</cp:lastModifiedBy>
  <cp:revision>862</cp:revision>
  <dcterms:created xsi:type="dcterms:W3CDTF">2016-03-21T02:00:48Z</dcterms:created>
  <dcterms:modified xsi:type="dcterms:W3CDTF">2018-07-06T07:56:31Z</dcterms:modified>
</cp:coreProperties>
</file>