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7" name="Shape 10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4.jpe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4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1524000" y="3602037"/>
            <a:ext cx="9144000" cy="16557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marL="431800" indent="-406400" algn="ctr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2400"/>
            </a:lvl1pPr>
            <a:lvl2pPr marL="431800" indent="76200" algn="ctr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2400"/>
            </a:lvl2pPr>
            <a:lvl3pPr marL="431800" indent="558800" algn="ctr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2400"/>
            </a:lvl3pPr>
            <a:lvl4pPr marL="431800" indent="1041400" algn="ctr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2400"/>
            </a:lvl4pPr>
            <a:lvl5pPr marL="431800" indent="1498600" algn="ctr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15600" y="740799"/>
            <a:ext cx="3744001" cy="1007702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lnSpc>
                <a:spcPct val="100000"/>
              </a:lnSpc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xfrm>
            <a:off x="415600" y="1852800"/>
            <a:ext cx="3744001" cy="4239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Char char="●"/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914400" indent="-3048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Char char="○"/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371600" indent="-3048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Char char="■"/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828800" indent="-3048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Char char="●"/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286000" indent="-3048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Char char="○"/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hape 263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653666" y="600199"/>
            <a:ext cx="8490302" cy="54543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00000"/>
              </a:lnSpc>
              <a:defRPr sz="4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6096000" y="-167"/>
            <a:ext cx="6096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Shape 279"/>
          <p:cNvSpPr/>
          <p:nvPr>
            <p:ph type="title"/>
          </p:nvPr>
        </p:nvSpPr>
        <p:spPr>
          <a:xfrm>
            <a:off x="354000" y="1644232"/>
            <a:ext cx="5393700" cy="1976401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ctr">
              <a:lnSpc>
                <a:spcPct val="100000"/>
              </a:lnSpc>
              <a:defRPr sz="4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xfrm>
            <a:off x="354000" y="3737433"/>
            <a:ext cx="5393700" cy="164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342900" indent="254000"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342900" indent="711200"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342900" indent="1168400"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342900" indent="1625600"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1" name="Shape 281"/>
          <p:cNvSpPr/>
          <p:nvPr>
            <p:ph type="body" sz="half" idx="13"/>
          </p:nvPr>
        </p:nvSpPr>
        <p:spPr>
          <a:xfrm>
            <a:off x="6586000" y="965433"/>
            <a:ext cx="5115901" cy="49269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2" name="Shape 282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body" sz="quarter" idx="1"/>
          </p:nvPr>
        </p:nvSpPr>
        <p:spPr>
          <a:xfrm>
            <a:off x="415600" y="5640766"/>
            <a:ext cx="7998301" cy="806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1005114" indent="-408214">
              <a:spcBef>
                <a:spcPts val="0"/>
              </a:spcBef>
              <a:buClrTx/>
              <a:buSzPts val="1800"/>
              <a:buFontTx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462314" indent="-408214">
              <a:spcBef>
                <a:spcPts val="0"/>
              </a:spcBef>
              <a:buClrTx/>
              <a:buSzPts val="1800"/>
              <a:buFontTx/>
              <a:buChar char="■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919514" indent="-408214">
              <a:spcBef>
                <a:spcPts val="0"/>
              </a:spcBef>
              <a:buClrTx/>
              <a:buSzPts val="1800"/>
              <a:buFontTx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376714" indent="-408214">
              <a:spcBef>
                <a:spcPts val="0"/>
              </a:spcBef>
              <a:buClrTx/>
              <a:buSzPts val="1800"/>
              <a:buFontTx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15600" y="1474833"/>
            <a:ext cx="11360701" cy="2618101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ctr">
              <a:lnSpc>
                <a:spcPct val="100000"/>
              </a:lnSpc>
              <a:defRPr sz="12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8" name="Shape 298"/>
          <p:cNvSpPr/>
          <p:nvPr>
            <p:ph type="body" sz="half" idx="1"/>
          </p:nvPr>
        </p:nvSpPr>
        <p:spPr>
          <a:xfrm>
            <a:off x="415600" y="4202967"/>
            <a:ext cx="11360701" cy="1734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 algn="ctr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1005114" indent="-408214" algn="ctr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462314" indent="-408214" algn="ctr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■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919514" indent="-408214" algn="ctr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376714" indent="-408214" algn="ctr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482"/>
          <p:cNvGrpSpPr/>
          <p:nvPr/>
        </p:nvGrpSpPr>
        <p:grpSpPr>
          <a:xfrm>
            <a:off x="-16941" y="-5"/>
            <a:ext cx="9156705" cy="6972304"/>
            <a:chOff x="0" y="0"/>
            <a:chExt cx="9156704" cy="6972303"/>
          </a:xfrm>
        </p:grpSpPr>
        <p:grpSp>
          <p:nvGrpSpPr>
            <p:cNvPr id="480" name="Group 480"/>
            <p:cNvGrpSpPr/>
            <p:nvPr/>
          </p:nvGrpSpPr>
          <p:grpSpPr>
            <a:xfrm>
              <a:off x="0" y="-1"/>
              <a:ext cx="9156705" cy="6972305"/>
              <a:chOff x="0" y="0"/>
              <a:chExt cx="9156704" cy="6972303"/>
            </a:xfrm>
          </p:grpSpPr>
          <p:pic>
            <p:nvPicPr>
              <p:cNvPr id="313" name="image1.png" descr="Picture 17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-1"/>
                <a:ext cx="1308104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4" name="image1.png" descr="Picture 17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5" name="image1.png" descr="Picture 17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6" name="image1.png" descr="Picture 17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-1"/>
                <a:ext cx="1308103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7" name="image1.png" descr="Picture 17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8" name="image1.png" descr="Picture 17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-1"/>
                <a:ext cx="1308103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9" name="image1.png" descr="Picture 17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0" name="image1.png" descr="Picture 17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92100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1" name="image1.png" descr="Picture 17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2" name="image1.png" descr="Picture 18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3" name="image1.png" descr="Picture 18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921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4" name="image1.png" descr="Picture 18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5" name="image1.png" descr="Picture 18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921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6" name="image1.png" descr="Picture 18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7" name="image1.png" descr="Picture 18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84200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8" name="image1.png" descr="Picture 18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9" name="image1.png" descr="Picture 18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0" name="image1.png" descr="Picture 18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842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1" name="image1.png" descr="Picture 18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2" name="image1.png" descr="Picture 19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842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3" name="image1.png" descr="Picture 19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4" name="image1.png" descr="Picture 19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8763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5" name="image1.png" descr="Picture 19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6" name="image1.png" descr="Picture 19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7" name="image1.png" descr="Picture 19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876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8" name="image1.png" descr="Picture 19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9" name="image1.png" descr="Picture 1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876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0" name="image1.png" descr="Picture 19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1" name="image1.png" descr="Picture 19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1557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2" name="image1.png" descr="Picture 20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3" name="image1.png" descr="Picture 20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4" name="image1.png" descr="Picture 20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1557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5" name="image1.png" descr="Picture 20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6" name="image1.png" descr="Picture 20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1557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7" name="image1.png" descr="Picture 20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8" name="image1.png" descr="Picture 20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4478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9" name="image1.png" descr="Picture 20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0" name="image1.png" descr="Picture 20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1" name="image1.png" descr="Picture 20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447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2" name="image1.png" descr="Picture 21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3" name="image1.png" descr="Picture 21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447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4" name="image1.png" descr="Picture 2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5" name="image1.png" descr="Picture 21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7399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6" name="image1.png" descr="Picture 21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7" name="image1.png" descr="Picture 21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8" name="image1.png" descr="Picture 21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7399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9" name="image1.png" descr="Picture 2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0" name="image1.png" descr="Picture 21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7399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1" name="image1.png" descr="Picture 21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2" name="image1.png" descr="Picture 22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0320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3" name="image1.png" descr="Picture 22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4" name="image1.png" descr="Picture 22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5" name="image1.png" descr="Picture 22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0320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6" name="image1.png" descr="Picture 22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7" name="image1.png" descr="Picture 22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0320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8" name="image1.png" descr="Picture 22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9" name="image1.png" descr="Picture 22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3241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0" name="image1.png" descr="Picture 22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1" name="image1.png" descr="Picture 22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2" name="image1.png" descr="Picture 23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3241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3" name="image1.png" descr="Picture 23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4" name="image1.png" descr="Picture 23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3241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5" name="image1.png" descr="Picture 23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6" name="image1.png" descr="Picture 23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6162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7" name="image1.png" descr="Picture 23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8" name="image1.png" descr="Picture 23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9" name="image1.png" descr="Picture 2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6162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0" name="image1.png" descr="Picture 23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1" name="image1.png" descr="Picture 23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6162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2" name="image1.png" descr="Picture 24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3" name="image1.png" descr="Picture 24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9083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4" name="image1.png" descr="Picture 24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5" name="image1.png" descr="Picture 24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6" name="image1.png" descr="Picture 24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908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7" name="image1.png" descr="Picture 24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8" name="image1.png" descr="Picture 24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908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9" name="image1.png" descr="Picture 2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0" name="image1.png" descr="Picture 24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2004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1" name="image1.png" descr="Picture 24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2" name="image1.png" descr="Picture 25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3" name="image1.png" descr="Picture 25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2004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4" name="image1.png" descr="Picture 25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5" name="image1.png" descr="Picture 25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2004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6" name="image1.png" descr="Picture 25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7" name="image1.png" descr="Picture 25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4798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8" name="image1.png" descr="Picture 25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9" name="image1.png" descr="Picture 25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0" name="image1.png" descr="Picture 25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479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1" name="image1.png" descr="Picture 25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2" name="image1.png" descr="Picture 26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479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3" name="image1.png" descr="Picture 26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4" name="image1.png" descr="Picture 26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7719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5" name="image1.png" descr="Picture 26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6" name="image1.png" descr="Picture 26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7" name="image1.png" descr="Picture 26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7719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8" name="image1.png" descr="Picture 26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9" name="image1.png" descr="Picture 26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7719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0" name="image1.png" descr="Picture 26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1" name="image1.png" descr="Picture 26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0640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2" name="image1.png" descr="Picture 27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3" name="image1.png" descr="Picture 27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4" name="image1.png" descr="Picture 27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064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5" name="image1.png" descr="Picture 27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6" name="image1.png" descr="Picture 27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064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7" name="image1.png" descr="Picture 27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8" name="image1.png" descr="Picture 27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356101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9" name="image1.png" descr="Picture 27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0" name="image1.png" descr="Picture 27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1" name="image1.png" descr="Picture 27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356101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2" name="image1.png" descr="Picture 28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3" name="image1.png" descr="Picture 28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356101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4" name="image1.png" descr="Picture 28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5" name="image1.png" descr="Picture 28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482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6" name="image1.png" descr="Picture 28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7" name="image1.png" descr="Picture 28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8" name="image1.png" descr="Picture 28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6482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9" name="image1.png" descr="Picture 28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0" name="image1.png" descr="Picture 28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6482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1" name="image1.png" descr="Picture 28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2" name="image1.png" descr="Picture 29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9403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3" name="image1.png" descr="Picture 29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4" name="image1.png" descr="Picture 29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5" name="image1.png" descr="Picture 29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9403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6" name="image1.png" descr="Picture 29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7" name="image1.png" descr="Picture 29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9403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8" name="image1.png" descr="Picture 29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9" name="image1.png" descr="Picture 2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2324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0" name="image1.png" descr="Picture 29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1" name="image1.png" descr="Picture 29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2" name="image1.png" descr="Picture 30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2324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3" name="image1.png" descr="Picture 30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4" name="image1.png" descr="Picture 30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2324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5" name="image1.png" descr="Picture 30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6" name="image1.png" descr="Picture 30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5245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7" name="image1.png" descr="Picture 30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8" name="image1.png" descr="Picture 30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9" name="image1.png" descr="Picture 30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5245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0" name="image1.png" descr="Picture 30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1" name="image1.png" descr="Picture 30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5245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2" name="image1.png" descr="Picture 31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3" name="image1.png" descr="Picture 31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8166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4" name="image1.png" descr="Picture 3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5" name="image1.png" descr="Picture 31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6" name="image1.png" descr="Picture 31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8166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7" name="image1.png" descr="Picture 31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8" name="image1.png" descr="Picture 31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8166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9" name="image1.png" descr="Picture 3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0" name="image1.png" descr="Picture 31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1" name="image1.png" descr="Picture 31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2" name="image1.png" descr="Picture 32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096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3" name="image1.png" descr="Picture 32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4" name="image1.png" descr="Picture 32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096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5" name="image1.png" descr="Picture 32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6" name="image1.png" descr="Picture 32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3881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7" name="image1.png" descr="Picture 32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8" name="image1.png" descr="Picture 32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9" name="image1.png" descr="Picture 32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3881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0" name="image1.png" descr="Picture 32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1" name="image1.png" descr="Picture 32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3881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2" name="image1.png" descr="Picture 33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3" name="image1.png" descr="Picture 33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680202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4" name="image1.png" descr="Picture 33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5" name="image1.png" descr="Picture 33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6" name="image1.png" descr="Picture 33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680202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7" name="image1.png" descr="Picture 33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8" name="image1.png" descr="Picture 33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680202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9" name="image1.png" descr="Picture 3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81" name="image1.png" descr="Picture 17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" y="6108703"/>
              <a:ext cx="1308104" cy="292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3" name="Shape 483"/>
          <p:cNvSpPr/>
          <p:nvPr/>
        </p:nvSpPr>
        <p:spPr>
          <a:xfrm>
            <a:off x="-16934" y="-1"/>
            <a:ext cx="12208802" cy="247502"/>
          </a:xfrm>
          <a:prstGeom prst="rect">
            <a:avLst/>
          </a:prstGeom>
          <a:solidFill>
            <a:srgbClr val="2038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484" name="image3.jpg" descr="Picture 338"/>
          <p:cNvPicPr>
            <a:picLocks noChangeAspect="1"/>
          </p:cNvPicPr>
          <p:nvPr/>
        </p:nvPicPr>
        <p:blipFill>
          <a:blip r:embed="rId3">
            <a:extLst/>
          </a:blip>
          <a:srcRect l="0" t="3706" r="0" b="0"/>
          <a:stretch>
            <a:fillRect/>
          </a:stretch>
        </p:blipFill>
        <p:spPr>
          <a:xfrm>
            <a:off x="-16933" y="234950"/>
            <a:ext cx="12221634" cy="992188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Shape 485"/>
          <p:cNvSpPr/>
          <p:nvPr/>
        </p:nvSpPr>
        <p:spPr>
          <a:xfrm rot="10800000">
            <a:off x="-16801" y="6592802"/>
            <a:ext cx="12208802" cy="379501"/>
          </a:xfrm>
          <a:prstGeom prst="rect">
            <a:avLst/>
          </a:prstGeom>
          <a:gradFill>
            <a:gsLst>
              <a:gs pos="0">
                <a:srgbClr val="000000">
                  <a:alpha val="38823"/>
                </a:srgbClr>
              </a:gs>
              <a:gs pos="72000">
                <a:srgbClr val="595959">
                  <a:alpha val="38823"/>
                </a:srgbClr>
              </a:gs>
              <a:gs pos="100000">
                <a:srgbClr val="FFFFFF"/>
              </a:gs>
            </a:gsLst>
            <a:lin ang="5400011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486" name="image4.jpg" descr="Pictur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" y="4962525"/>
            <a:ext cx="2576515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image5.jpg" descr="Pictur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10349" y="4773612"/>
            <a:ext cx="3886202" cy="1554165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Shape 488"/>
          <p:cNvSpPr/>
          <p:nvPr>
            <p:ph type="title"/>
          </p:nvPr>
        </p:nvSpPr>
        <p:spPr>
          <a:xfrm>
            <a:off x="914400" y="1063625"/>
            <a:ext cx="10363200" cy="1470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9" name="Shape 489"/>
          <p:cNvSpPr/>
          <p:nvPr>
            <p:ph type="body" sz="quarter" idx="1"/>
          </p:nvPr>
        </p:nvSpPr>
        <p:spPr>
          <a:xfrm>
            <a:off x="1828800" y="2819400"/>
            <a:ext cx="8534400" cy="17526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marL="228600" indent="0" algn="ctr">
              <a:buClrTx/>
              <a:buSzTx/>
              <a:buFontTx/>
              <a:buNone/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228600" indent="457200" algn="ctr">
              <a:buClrTx/>
              <a:buSzTx/>
              <a:buFontTx/>
              <a:buNone/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228600" indent="914400" algn="ctr">
              <a:buClrTx/>
              <a:buSzTx/>
              <a:buFontTx/>
              <a:buNone/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228600" indent="1371600" algn="ctr">
              <a:buClrTx/>
              <a:buSzTx/>
              <a:buFontTx/>
              <a:buNone/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28600" indent="1828800" algn="ctr">
              <a:buClrTx/>
              <a:buSzTx/>
              <a:buFontTx/>
              <a:buNone/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0" name="Shape 490"/>
          <p:cNvSpPr/>
          <p:nvPr>
            <p:ph type="sldNum" sz="quarter" idx="2"/>
          </p:nvPr>
        </p:nvSpPr>
        <p:spPr>
          <a:xfrm>
            <a:off x="11351248" y="76467"/>
            <a:ext cx="231101" cy="231101"/>
          </a:xfrm>
          <a:prstGeom prst="rect">
            <a:avLst/>
          </a:prstGeom>
        </p:spPr>
        <p:txBody>
          <a:bodyPr/>
          <a:lstStyle>
            <a:lvl1pPr>
              <a:defRPr b="0" sz="1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roup 666"/>
          <p:cNvGrpSpPr/>
          <p:nvPr/>
        </p:nvGrpSpPr>
        <p:grpSpPr>
          <a:xfrm>
            <a:off x="-16941" y="-5"/>
            <a:ext cx="9156705" cy="6972304"/>
            <a:chOff x="0" y="0"/>
            <a:chExt cx="9156704" cy="6972303"/>
          </a:xfrm>
        </p:grpSpPr>
        <p:grpSp>
          <p:nvGrpSpPr>
            <p:cNvPr id="664" name="Group 664"/>
            <p:cNvGrpSpPr/>
            <p:nvPr/>
          </p:nvGrpSpPr>
          <p:grpSpPr>
            <a:xfrm>
              <a:off x="0" y="-1"/>
              <a:ext cx="9156705" cy="6972305"/>
              <a:chOff x="0" y="0"/>
              <a:chExt cx="9156704" cy="6972303"/>
            </a:xfrm>
          </p:grpSpPr>
          <p:pic>
            <p:nvPicPr>
              <p:cNvPr id="497" name="image1.png" descr="Picture 17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-1"/>
                <a:ext cx="1308104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8" name="image1.png" descr="Picture 17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9" name="image1.png" descr="Picture 17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0" name="image1.png" descr="Picture 17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-1"/>
                <a:ext cx="1308103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1" name="image1.png" descr="Picture 17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2" name="image1.png" descr="Picture 17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-1"/>
                <a:ext cx="1308103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3" name="image1.png" descr="Picture 17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4" name="image1.png" descr="Picture 17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92100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5" name="image1.png" descr="Picture 17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6" name="image1.png" descr="Picture 18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7" name="image1.png" descr="Picture 18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921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8" name="image1.png" descr="Picture 18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9" name="image1.png" descr="Picture 18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921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0" name="image1.png" descr="Picture 18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1" name="image1.png" descr="Picture 18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84200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2" name="image1.png" descr="Picture 18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3" name="image1.png" descr="Picture 18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4" name="image1.png" descr="Picture 18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842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5" name="image1.png" descr="Picture 18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6" name="image1.png" descr="Picture 19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842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7" name="image1.png" descr="Picture 19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8" name="image1.png" descr="Picture 19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8763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9" name="image1.png" descr="Picture 19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0" name="image1.png" descr="Picture 19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1" name="image1.png" descr="Picture 19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876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2" name="image1.png" descr="Picture 19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3" name="image1.png" descr="Picture 1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876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4" name="image1.png" descr="Picture 19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5" name="image1.png" descr="Picture 19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1557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6" name="image1.png" descr="Picture 20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7" name="image1.png" descr="Picture 20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8" name="image1.png" descr="Picture 20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1557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9" name="image1.png" descr="Picture 20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0" name="image1.png" descr="Picture 20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1557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1" name="image1.png" descr="Picture 20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2" name="image1.png" descr="Picture 20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4478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3" name="image1.png" descr="Picture 20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4" name="image1.png" descr="Picture 20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5" name="image1.png" descr="Picture 20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447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6" name="image1.png" descr="Picture 21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7" name="image1.png" descr="Picture 21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447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8" name="image1.png" descr="Picture 2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9" name="image1.png" descr="Picture 21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7399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0" name="image1.png" descr="Picture 21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1" name="image1.png" descr="Picture 21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2" name="image1.png" descr="Picture 21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7399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3" name="image1.png" descr="Picture 2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4" name="image1.png" descr="Picture 21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7399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5" name="image1.png" descr="Picture 21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6" name="image1.png" descr="Picture 22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0320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7" name="image1.png" descr="Picture 22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8" name="image1.png" descr="Picture 22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9" name="image1.png" descr="Picture 22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0320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0" name="image1.png" descr="Picture 22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1" name="image1.png" descr="Picture 22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0320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2" name="image1.png" descr="Picture 22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3" name="image1.png" descr="Picture 22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3241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4" name="image1.png" descr="Picture 22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5" name="image1.png" descr="Picture 22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6" name="image1.png" descr="Picture 23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3241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7" name="image1.png" descr="Picture 23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8" name="image1.png" descr="Picture 23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3241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9" name="image1.png" descr="Picture 23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0" name="image1.png" descr="Picture 23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6162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1" name="image1.png" descr="Picture 23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2" name="image1.png" descr="Picture 23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3" name="image1.png" descr="Picture 2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6162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4" name="image1.png" descr="Picture 23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5" name="image1.png" descr="Picture 23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6162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6" name="image1.png" descr="Picture 24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7" name="image1.png" descr="Picture 24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9083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8" name="image1.png" descr="Picture 24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9" name="image1.png" descr="Picture 24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0" name="image1.png" descr="Picture 24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908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1" name="image1.png" descr="Picture 24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2" name="image1.png" descr="Picture 24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908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3" name="image1.png" descr="Picture 2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4" name="image1.png" descr="Picture 24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2004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5" name="image1.png" descr="Picture 24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6" name="image1.png" descr="Picture 25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7" name="image1.png" descr="Picture 25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2004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8" name="image1.png" descr="Picture 25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9" name="image1.png" descr="Picture 25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2004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0" name="image1.png" descr="Picture 25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1" name="image1.png" descr="Picture 25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4798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2" name="image1.png" descr="Picture 25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3" name="image1.png" descr="Picture 25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4" name="image1.png" descr="Picture 25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479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5" name="image1.png" descr="Picture 25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6" name="image1.png" descr="Picture 26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479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7" name="image1.png" descr="Picture 26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8" name="image1.png" descr="Picture 26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7719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9" name="image1.png" descr="Picture 26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0" name="image1.png" descr="Picture 26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1" name="image1.png" descr="Picture 26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7719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2" name="image1.png" descr="Picture 26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3" name="image1.png" descr="Picture 26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7719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4" name="image1.png" descr="Picture 26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5" name="image1.png" descr="Picture 26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0640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6" name="image1.png" descr="Picture 27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7" name="image1.png" descr="Picture 27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8" name="image1.png" descr="Picture 27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064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9" name="image1.png" descr="Picture 27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0" name="image1.png" descr="Picture 27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064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1" name="image1.png" descr="Picture 27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2" name="image1.png" descr="Picture 27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356101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3" name="image1.png" descr="Picture 27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4" name="image1.png" descr="Picture 27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5" name="image1.png" descr="Picture 27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356101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6" name="image1.png" descr="Picture 28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7" name="image1.png" descr="Picture 28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356101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8" name="image1.png" descr="Picture 28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9" name="image1.png" descr="Picture 28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482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0" name="image1.png" descr="Picture 28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1" name="image1.png" descr="Picture 28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2" name="image1.png" descr="Picture 28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6482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3" name="image1.png" descr="Picture 28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4" name="image1.png" descr="Picture 28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6482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5" name="image1.png" descr="Picture 28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6" name="image1.png" descr="Picture 29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9403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7" name="image1.png" descr="Picture 29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8" name="image1.png" descr="Picture 29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9" name="image1.png" descr="Picture 29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9403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0" name="image1.png" descr="Picture 29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1" name="image1.png" descr="Picture 29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9403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2" name="image1.png" descr="Picture 29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3" name="image1.png" descr="Picture 2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2324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4" name="image1.png" descr="Picture 29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5" name="image1.png" descr="Picture 29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6" name="image1.png" descr="Picture 30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2324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7" name="image1.png" descr="Picture 30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8" name="image1.png" descr="Picture 30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2324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9" name="image1.png" descr="Picture 30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0" name="image1.png" descr="Picture 30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5245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1" name="image1.png" descr="Picture 30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2" name="image1.png" descr="Picture 30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3" name="image1.png" descr="Picture 30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5245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4" name="image1.png" descr="Picture 30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5" name="image1.png" descr="Picture 30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5245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6" name="image1.png" descr="Picture 31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7" name="image1.png" descr="Picture 31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8166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8" name="image1.png" descr="Picture 3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9" name="image1.png" descr="Picture 31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0" name="image1.png" descr="Picture 31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8166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1" name="image1.png" descr="Picture 31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2" name="image1.png" descr="Picture 31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8166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3" name="image1.png" descr="Picture 3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4" name="image1.png" descr="Picture 31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5" name="image1.png" descr="Picture 31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6" name="image1.png" descr="Picture 32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096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7" name="image1.png" descr="Picture 32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8" name="image1.png" descr="Picture 32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096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9" name="image1.png" descr="Picture 32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0" name="image1.png" descr="Picture 32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3881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1" name="image1.png" descr="Picture 32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2" name="image1.png" descr="Picture 32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3" name="image1.png" descr="Picture 32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3881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4" name="image1.png" descr="Picture 32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5" name="image1.png" descr="Picture 32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3881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6" name="image1.png" descr="Picture 33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7" name="image1.png" descr="Picture 33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680202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8" name="image1.png" descr="Picture 33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9" name="image1.png" descr="Picture 33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0" name="image1.png" descr="Picture 33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680202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1" name="image1.png" descr="Picture 33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2" name="image1.png" descr="Picture 33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680202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3" name="image1.png" descr="Picture 3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65" name="image1.png" descr="Picture 17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" y="6108703"/>
              <a:ext cx="1308104" cy="292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7" name="Shape 667"/>
          <p:cNvSpPr/>
          <p:nvPr/>
        </p:nvSpPr>
        <p:spPr>
          <a:xfrm>
            <a:off x="-16934" y="-1"/>
            <a:ext cx="12208802" cy="247502"/>
          </a:xfrm>
          <a:prstGeom prst="rect">
            <a:avLst/>
          </a:prstGeom>
          <a:solidFill>
            <a:srgbClr val="2038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grpSp>
        <p:nvGrpSpPr>
          <p:cNvPr id="670" name="Group 670"/>
          <p:cNvGrpSpPr/>
          <p:nvPr/>
        </p:nvGrpSpPr>
        <p:grpSpPr>
          <a:xfrm>
            <a:off x="-16933" y="238124"/>
            <a:ext cx="12221327" cy="335101"/>
            <a:chOff x="0" y="0"/>
            <a:chExt cx="12221326" cy="335099"/>
          </a:xfrm>
        </p:grpSpPr>
        <p:sp>
          <p:nvSpPr>
            <p:cNvPr id="668" name="Shape 668"/>
            <p:cNvSpPr/>
            <p:nvPr/>
          </p:nvSpPr>
          <p:spPr>
            <a:xfrm>
              <a:off x="0" y="0"/>
              <a:ext cx="12221295" cy="33510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20784"/>
                  </a:srgbClr>
                </a:gs>
                <a:gs pos="100000">
                  <a:srgbClr val="FFFFFF">
                    <a:alpha val="51764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pic>
          <p:nvPicPr>
            <p:cNvPr id="669" name="image3.jp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2221327" cy="3349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73" name="Group 673"/>
          <p:cNvGrpSpPr/>
          <p:nvPr/>
        </p:nvGrpSpPr>
        <p:grpSpPr>
          <a:xfrm>
            <a:off x="-4100" y="6270563"/>
            <a:ext cx="12208496" cy="706502"/>
            <a:chOff x="0" y="0"/>
            <a:chExt cx="12208495" cy="706501"/>
          </a:xfrm>
        </p:grpSpPr>
        <p:pic>
          <p:nvPicPr>
            <p:cNvPr id="671" name="image6.jpg" descr="Picture 34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306" y="94875"/>
              <a:ext cx="2345209" cy="4973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2" name="Shape 672"/>
            <p:cNvSpPr/>
            <p:nvPr/>
          </p:nvSpPr>
          <p:spPr>
            <a:xfrm rot="10800000">
              <a:off x="0" y="-1"/>
              <a:ext cx="12208496" cy="70650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38823"/>
                  </a:srgbClr>
                </a:gs>
                <a:gs pos="72000">
                  <a:srgbClr val="595959">
                    <a:alpha val="38823"/>
                  </a:srgbClr>
                </a:gs>
                <a:gs pos="100000">
                  <a:srgbClr val="FFFFFF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sp>
        <p:nvSpPr>
          <p:cNvPr id="674" name="Shape 674"/>
          <p:cNvSpPr/>
          <p:nvPr>
            <p:ph type="title"/>
          </p:nvPr>
        </p:nvSpPr>
        <p:spPr>
          <a:xfrm>
            <a:off x="609600" y="706437"/>
            <a:ext cx="10972800" cy="7413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5" name="Shape 675"/>
          <p:cNvSpPr/>
          <p:nvPr>
            <p:ph type="body" sz="quarter" idx="1"/>
          </p:nvPr>
        </p:nvSpPr>
        <p:spPr>
          <a:xfrm>
            <a:off x="609600" y="1535112"/>
            <a:ext cx="5386800" cy="639901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 marL="22860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228600" indent="45720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228600" indent="91440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228600" indent="137160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28600" indent="182880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6" name="Shape 676"/>
          <p:cNvSpPr/>
          <p:nvPr>
            <p:ph type="body" sz="quarter" idx="13"/>
          </p:nvPr>
        </p:nvSpPr>
        <p:spPr>
          <a:xfrm>
            <a:off x="6193366" y="1535111"/>
            <a:ext cx="5389202" cy="639901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/>
          <a:p>
            <a:pPr indent="-342900"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77" name="Shape 677"/>
          <p:cNvSpPr/>
          <p:nvPr>
            <p:ph type="sldNum" sz="quarter" idx="2"/>
          </p:nvPr>
        </p:nvSpPr>
        <p:spPr>
          <a:xfrm>
            <a:off x="11323640" y="57418"/>
            <a:ext cx="258585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title"/>
          </p:nvPr>
        </p:nvSpPr>
        <p:spPr>
          <a:xfrm>
            <a:off x="609600" y="706437"/>
            <a:ext cx="10972800" cy="7413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5" name="Shape 685"/>
          <p:cNvSpPr/>
          <p:nvPr>
            <p:ph type="body" idx="1"/>
          </p:nvPr>
        </p:nvSpPr>
        <p:spPr>
          <a:xfrm>
            <a:off x="609600" y="1630363"/>
            <a:ext cx="10972800" cy="47037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indent="-342900"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1012371" indent="-440871">
              <a:buSzPts val="1800"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469571" indent="-440871">
              <a:buSzPts val="1800"/>
              <a:buChar char="■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926771" indent="-440871"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383971" indent="-440871">
              <a:buSzPts val="1800"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6" name="Shape 686"/>
          <p:cNvSpPr/>
          <p:nvPr>
            <p:ph type="sldNum" sz="quarter" idx="2"/>
          </p:nvPr>
        </p:nvSpPr>
        <p:spPr>
          <a:xfrm>
            <a:off x="11323640" y="57418"/>
            <a:ext cx="258585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roup 862"/>
          <p:cNvGrpSpPr/>
          <p:nvPr/>
        </p:nvGrpSpPr>
        <p:grpSpPr>
          <a:xfrm>
            <a:off x="-16941" y="-5"/>
            <a:ext cx="9156705" cy="6972304"/>
            <a:chOff x="0" y="0"/>
            <a:chExt cx="9156704" cy="6972303"/>
          </a:xfrm>
        </p:grpSpPr>
        <p:grpSp>
          <p:nvGrpSpPr>
            <p:cNvPr id="860" name="Group 860"/>
            <p:cNvGrpSpPr/>
            <p:nvPr/>
          </p:nvGrpSpPr>
          <p:grpSpPr>
            <a:xfrm>
              <a:off x="0" y="-1"/>
              <a:ext cx="9156705" cy="6972305"/>
              <a:chOff x="0" y="0"/>
              <a:chExt cx="9156704" cy="6972303"/>
            </a:xfrm>
          </p:grpSpPr>
          <p:pic>
            <p:nvPicPr>
              <p:cNvPr id="693" name="image1.png" descr="Picture 17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-1"/>
                <a:ext cx="1308104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4" name="image1.png" descr="Picture 17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5" name="image1.png" descr="Picture 17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6" name="image1.png" descr="Picture 17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-1"/>
                <a:ext cx="1308103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7" name="image1.png" descr="Picture 17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8" name="image1.png" descr="Picture 17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-1"/>
                <a:ext cx="1308103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9" name="image1.png" descr="Picture 17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-1"/>
                <a:ext cx="1308102" cy="2921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0" name="image1.png" descr="Picture 17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92100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1" name="image1.png" descr="Picture 17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2" name="image1.png" descr="Picture 18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3" name="image1.png" descr="Picture 18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921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4" name="image1.png" descr="Picture 18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5" name="image1.png" descr="Picture 18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921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6" name="image1.png" descr="Picture 18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921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7" name="image1.png" descr="Picture 18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84200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8" name="image1.png" descr="Picture 18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9" name="image1.png" descr="Picture 18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0" name="image1.png" descr="Picture 18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842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1" name="image1.png" descr="Picture 18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2" name="image1.png" descr="Picture 19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84200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3" name="image1.png" descr="Picture 19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84200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4" name="image1.png" descr="Picture 19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8763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5" name="image1.png" descr="Picture 19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6" name="image1.png" descr="Picture 19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7" name="image1.png" descr="Picture 19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876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8" name="image1.png" descr="Picture 19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9" name="image1.png" descr="Picture 1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876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0" name="image1.png" descr="Picture 19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876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1" name="image1.png" descr="Picture 19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1557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2" name="image1.png" descr="Picture 20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3" name="image1.png" descr="Picture 20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4" name="image1.png" descr="Picture 20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1557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5" name="image1.png" descr="Picture 20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6" name="image1.png" descr="Picture 20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1557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7" name="image1.png" descr="Picture 20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1557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8" name="image1.png" descr="Picture 20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4478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9" name="image1.png" descr="Picture 20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0" name="image1.png" descr="Picture 20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1" name="image1.png" descr="Picture 20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447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2" name="image1.png" descr="Picture 21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3" name="image1.png" descr="Picture 21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447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4" name="image1.png" descr="Picture 2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447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5" name="image1.png" descr="Picture 21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7399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6" name="image1.png" descr="Picture 21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7" name="image1.png" descr="Picture 21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8" name="image1.png" descr="Picture 21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17399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9" name="image1.png" descr="Picture 2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0" name="image1.png" descr="Picture 21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17399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1" name="image1.png" descr="Picture 21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17399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2" name="image1.png" descr="Picture 22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0320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3" name="image1.png" descr="Picture 22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4" name="image1.png" descr="Picture 22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5" name="image1.png" descr="Picture 22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0320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6" name="image1.png" descr="Picture 22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7" name="image1.png" descr="Picture 22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0320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8" name="image1.png" descr="Picture 22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0320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9" name="image1.png" descr="Picture 22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3241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0" name="image1.png" descr="Picture 22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1" name="image1.png" descr="Picture 22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2" name="image1.png" descr="Picture 23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3241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3" name="image1.png" descr="Picture 23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4" name="image1.png" descr="Picture 23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3241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5" name="image1.png" descr="Picture 23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3241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6" name="image1.png" descr="Picture 23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6162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7" name="image1.png" descr="Picture 23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8" name="image1.png" descr="Picture 23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9" name="image1.png" descr="Picture 2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6162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0" name="image1.png" descr="Picture 23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1" name="image1.png" descr="Picture 23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6162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2" name="image1.png" descr="Picture 24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6162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3" name="image1.png" descr="Picture 24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9083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4" name="image1.png" descr="Picture 24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5" name="image1.png" descr="Picture 24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6" name="image1.png" descr="Picture 24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2908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7" name="image1.png" descr="Picture 24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8" name="image1.png" descr="Picture 24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29083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9" name="image1.png" descr="Picture 2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29083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0" name="image1.png" descr="Picture 24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200400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1" name="image1.png" descr="Picture 24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2" name="image1.png" descr="Picture 25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3" name="image1.png" descr="Picture 25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2004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4" name="image1.png" descr="Picture 25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5" name="image1.png" descr="Picture 25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200400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6" name="image1.png" descr="Picture 25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200400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7" name="image1.png" descr="Picture 25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4798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8" name="image1.png" descr="Picture 25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9" name="image1.png" descr="Picture 25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0" name="image1.png" descr="Picture 25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479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1" name="image1.png" descr="Picture 25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2" name="image1.png" descr="Picture 26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4798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3" name="image1.png" descr="Picture 26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4798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4" name="image1.png" descr="Picture 26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7719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5" name="image1.png" descr="Picture 26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6" name="image1.png" descr="Picture 26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7" name="image1.png" descr="Picture 26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37719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8" name="image1.png" descr="Picture 26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9" name="image1.png" descr="Picture 26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37719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0" name="image1.png" descr="Picture 26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37719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1" name="image1.png" descr="Picture 26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0640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2" name="image1.png" descr="Picture 27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3" name="image1.png" descr="Picture 27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4" name="image1.png" descr="Picture 27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064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5" name="image1.png" descr="Picture 27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6" name="image1.png" descr="Picture 27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064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7" name="image1.png" descr="Picture 27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064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8" name="image1.png" descr="Picture 27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356101"/>
                <a:ext cx="1308104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9" name="image1.png" descr="Picture 27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0" name="image1.png" descr="Picture 27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1" name="image1.png" descr="Picture 27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356101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2" name="image1.png" descr="Picture 28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3" name="image1.png" descr="Picture 28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356101"/>
                <a:ext cx="1308103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4" name="image1.png" descr="Picture 28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356101"/>
                <a:ext cx="1308102" cy="2921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5" name="image1.png" descr="Picture 28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482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6" name="image1.png" descr="Picture 28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7" name="image1.png" descr="Picture 28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8" name="image1.png" descr="Picture 28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6482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9" name="image1.png" descr="Picture 28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0" name="image1.png" descr="Picture 28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6482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1" name="image1.png" descr="Picture 28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6482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2" name="image1.png" descr="Picture 29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9403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3" name="image1.png" descr="Picture 29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4" name="image1.png" descr="Picture 29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5" name="image1.png" descr="Picture 29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49403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6" name="image1.png" descr="Picture 29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7" name="image1.png" descr="Picture 29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49403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8" name="image1.png" descr="Picture 29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49403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9" name="image1.png" descr="Picture 2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2324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0" name="image1.png" descr="Picture 29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1" name="image1.png" descr="Picture 29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2" name="image1.png" descr="Picture 30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2324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3" name="image1.png" descr="Picture 30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4" name="image1.png" descr="Picture 30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2324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5" name="image1.png" descr="Picture 30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2324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6" name="image1.png" descr="Picture 30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5245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7" name="image1.png" descr="Picture 30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8" name="image1.png" descr="Picture 30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9" name="image1.png" descr="Picture 30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5245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0" name="image1.png" descr="Picture 30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1" name="image1.png" descr="Picture 30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5245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2" name="image1.png" descr="Picture 31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5245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3" name="image1.png" descr="Picture 31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8166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4" name="image1.png" descr="Picture 3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5" name="image1.png" descr="Picture 31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6" name="image1.png" descr="Picture 31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58166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7" name="image1.png" descr="Picture 31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8" name="image1.png" descr="Picture 31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58166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9" name="image1.png" descr="Picture 3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58166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0" name="image1.png" descr="Picture 31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1" name="image1.png" descr="Picture 31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2" name="image1.png" descr="Picture 32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096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3" name="image1.png" descr="Picture 32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4" name="image1.png" descr="Picture 32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0960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5" name="image1.png" descr="Picture 32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0960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6" name="image1.png" descr="Picture 32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388101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7" name="image1.png" descr="Picture 32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8" name="image1.png" descr="Picture 32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9" name="image1.png" descr="Picture 32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3881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0" name="image1.png" descr="Picture 328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1" name="image1.png" descr="Picture 32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388101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2" name="image1.png" descr="Picture 33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388101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3" name="image1.png" descr="Picture 33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680202"/>
                <a:ext cx="1308104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4" name="image1.png" descr="Picture 33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08102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5" name="image1.png" descr="Picture 333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616201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6" name="image1.png" descr="Picture 334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924301" y="6680202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7" name="image1.png" descr="Picture 335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32402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8" name="image1.png" descr="Picture 33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540502" y="6680202"/>
                <a:ext cx="1308103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9" name="image1.png" descr="Picture 3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848603" y="6680202"/>
                <a:ext cx="1308102" cy="2921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861" name="image1.png" descr="Picture 17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" y="6108703"/>
              <a:ext cx="1308104" cy="292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63" name="Shape 863"/>
          <p:cNvSpPr/>
          <p:nvPr/>
        </p:nvSpPr>
        <p:spPr>
          <a:xfrm>
            <a:off x="-16934" y="-1"/>
            <a:ext cx="12208802" cy="247502"/>
          </a:xfrm>
          <a:prstGeom prst="rect">
            <a:avLst/>
          </a:prstGeom>
          <a:solidFill>
            <a:srgbClr val="2038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grpSp>
        <p:nvGrpSpPr>
          <p:cNvPr id="866" name="Group 866"/>
          <p:cNvGrpSpPr/>
          <p:nvPr/>
        </p:nvGrpSpPr>
        <p:grpSpPr>
          <a:xfrm>
            <a:off x="-16933" y="238124"/>
            <a:ext cx="12221327" cy="335101"/>
            <a:chOff x="0" y="0"/>
            <a:chExt cx="12221326" cy="335099"/>
          </a:xfrm>
        </p:grpSpPr>
        <p:sp>
          <p:nvSpPr>
            <p:cNvPr id="864" name="Shape 864"/>
            <p:cNvSpPr/>
            <p:nvPr/>
          </p:nvSpPr>
          <p:spPr>
            <a:xfrm>
              <a:off x="0" y="0"/>
              <a:ext cx="12221295" cy="33510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20784"/>
                  </a:srgbClr>
                </a:gs>
                <a:gs pos="100000">
                  <a:srgbClr val="FFFFFF">
                    <a:alpha val="51764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pic>
          <p:nvPicPr>
            <p:cNvPr id="865" name="image3.jp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2221327" cy="3349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69" name="Group 869"/>
          <p:cNvGrpSpPr/>
          <p:nvPr/>
        </p:nvGrpSpPr>
        <p:grpSpPr>
          <a:xfrm>
            <a:off x="-4100" y="6270563"/>
            <a:ext cx="12208496" cy="706502"/>
            <a:chOff x="0" y="0"/>
            <a:chExt cx="12208495" cy="706501"/>
          </a:xfrm>
        </p:grpSpPr>
        <p:pic>
          <p:nvPicPr>
            <p:cNvPr id="867" name="image6.jpg" descr="Picture 34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306" y="94875"/>
              <a:ext cx="2345209" cy="4973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8" name="Shape 868"/>
            <p:cNvSpPr/>
            <p:nvPr/>
          </p:nvSpPr>
          <p:spPr>
            <a:xfrm rot="10800000">
              <a:off x="0" y="-1"/>
              <a:ext cx="12208496" cy="70650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38823"/>
                  </a:srgbClr>
                </a:gs>
                <a:gs pos="72000">
                  <a:srgbClr val="595959">
                    <a:alpha val="38823"/>
                  </a:srgbClr>
                </a:gs>
                <a:gs pos="100000">
                  <a:srgbClr val="FFFFFF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sp>
        <p:nvSpPr>
          <p:cNvPr id="870" name="Shape 870"/>
          <p:cNvSpPr/>
          <p:nvPr>
            <p:ph type="title"/>
          </p:nvPr>
        </p:nvSpPr>
        <p:spPr>
          <a:xfrm>
            <a:off x="963082" y="4406900"/>
            <a:ext cx="10363201" cy="13620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4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1" name="Shape 871"/>
          <p:cNvSpPr/>
          <p:nvPr>
            <p:ph type="body" sz="quarter" idx="1"/>
          </p:nvPr>
        </p:nvSpPr>
        <p:spPr>
          <a:xfrm>
            <a:off x="963082" y="2906713"/>
            <a:ext cx="10363201" cy="1500301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2" name="Shape 872"/>
          <p:cNvSpPr/>
          <p:nvPr>
            <p:ph type="sldNum" sz="quarter" idx="2"/>
          </p:nvPr>
        </p:nvSpPr>
        <p:spPr>
          <a:xfrm>
            <a:off x="11323640" y="57418"/>
            <a:ext cx="258585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type="title"/>
          </p:nvPr>
        </p:nvSpPr>
        <p:spPr>
          <a:xfrm>
            <a:off x="609600" y="706437"/>
            <a:ext cx="10972800" cy="7413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0" name="Shape 880"/>
          <p:cNvSpPr/>
          <p:nvPr>
            <p:ph type="body" idx="1"/>
          </p:nvPr>
        </p:nvSpPr>
        <p:spPr>
          <a:xfrm>
            <a:off x="609600" y="1630363"/>
            <a:ext cx="10972800" cy="47037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indent="-342900"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1012371" indent="-440871">
              <a:buSzPts val="1800"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469571" indent="-440871">
              <a:buSzPts val="1800"/>
              <a:buChar char="■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926771" indent="-440871"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383971" indent="-440871">
              <a:buSzPts val="1800"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1" name="Shape 881"/>
          <p:cNvSpPr/>
          <p:nvPr>
            <p:ph type="sldNum" sz="quarter" idx="2"/>
          </p:nvPr>
        </p:nvSpPr>
        <p:spPr>
          <a:xfrm>
            <a:off x="11337177" y="78567"/>
            <a:ext cx="245364" cy="226946"/>
          </a:xfrm>
          <a:prstGeom prst="rect">
            <a:avLst/>
          </a:prstGeom>
        </p:spPr>
        <p:txBody>
          <a:bodyPr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roup 1057"/>
          <p:cNvGrpSpPr/>
          <p:nvPr/>
        </p:nvGrpSpPr>
        <p:grpSpPr>
          <a:xfrm>
            <a:off x="-16933" y="-1"/>
            <a:ext cx="12240657" cy="6871949"/>
            <a:chOff x="0" y="0"/>
            <a:chExt cx="12240656" cy="6871947"/>
          </a:xfrm>
        </p:grpSpPr>
        <p:grpSp>
          <p:nvGrpSpPr>
            <p:cNvPr id="1055" name="Group 1055"/>
            <p:cNvGrpSpPr/>
            <p:nvPr/>
          </p:nvGrpSpPr>
          <p:grpSpPr>
            <a:xfrm>
              <a:off x="0" y="-1"/>
              <a:ext cx="12240657" cy="6871949"/>
              <a:chOff x="0" y="0"/>
              <a:chExt cx="12240656" cy="6871947"/>
            </a:xfrm>
          </p:grpSpPr>
          <p:pic>
            <p:nvPicPr>
              <p:cNvPr id="88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-1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-1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8789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8789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75793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575793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863690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863690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13906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113906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42696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142696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71486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171486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00275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00275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29065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29065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578553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578553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86644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86644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15434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315434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429725"/>
                <a:ext cx="1748603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3429725"/>
                <a:ext cx="1748603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71762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371762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00551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400551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293415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4293415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58131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458131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86920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486920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15710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515710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445002"/>
                <a:ext cx="1748603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5445002"/>
                <a:ext cx="1748603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73289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573289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600827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29617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629617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58407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658407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056" name="image1.png" descr="arche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020796"/>
              <a:ext cx="1748603" cy="287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8" name="Shape 1058"/>
          <p:cNvSpPr/>
          <p:nvPr/>
        </p:nvSpPr>
        <p:spPr>
          <a:xfrm>
            <a:off x="-16934" y="-1"/>
            <a:ext cx="12208802" cy="247502"/>
          </a:xfrm>
          <a:prstGeom prst="rect">
            <a:avLst/>
          </a:prstGeom>
          <a:solidFill>
            <a:srgbClr val="20389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9" name="Shape 10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0" name="Shape 10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1524000" y="3602037"/>
            <a:ext cx="9144000" cy="16557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marL="431800" indent="-4064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/>
            </a:lvl1pPr>
            <a:lvl2pPr marL="431800" indent="762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/>
            </a:lvl2pPr>
            <a:lvl3pPr marL="431800" indent="5588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/>
            </a:lvl3pPr>
            <a:lvl4pPr marL="431800" indent="10414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/>
            </a:lvl4pPr>
            <a:lvl5pPr marL="431800" indent="14986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609600" y="706437"/>
            <a:ext cx="10972800" cy="7413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609600" y="1630363"/>
            <a:ext cx="10972800" cy="47037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indent="-342900"/>
            <a:lvl2pPr marL="963385" indent="-391885"/>
            <a:lvl3pPr marL="1485900" indent="-457200"/>
            <a:lvl4pPr marL="2034539" indent="-548639"/>
            <a:lvl5pPr marL="2491739" indent="-54863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11323956" y="57440"/>
            <a:ext cx="258585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15611" y="992767"/>
            <a:ext cx="11360701" cy="2736901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ctr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415600" y="3778832"/>
            <a:ext cx="11360701" cy="1056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342900" indent="254000"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342900" indent="711200"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342900" indent="1168400"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342900" indent="1625600"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15600" y="2867799"/>
            <a:ext cx="11360701" cy="11223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3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415600" y="1536633"/>
            <a:ext cx="11360701" cy="4555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1005114" indent="-408214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462314" indent="-408214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■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919514" indent="-408214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376714" indent="-408214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hape 236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4" name="Shape 244"/>
          <p:cNvSpPr/>
          <p:nvPr>
            <p:ph type="body" sz="half" idx="1"/>
          </p:nvPr>
        </p:nvSpPr>
        <p:spPr>
          <a:xfrm>
            <a:off x="415600" y="1536633"/>
            <a:ext cx="5333101" cy="4555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400"/>
              <a:buChar char="●"/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965200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400"/>
              <a:buChar char="○"/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422400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400"/>
              <a:buChar char="■"/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879600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400"/>
              <a:buChar char="●"/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336800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400"/>
              <a:buChar char="○"/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hape 245"/>
          <p:cNvSpPr/>
          <p:nvPr>
            <p:ph type="body" sz="half" idx="13"/>
          </p:nvPr>
        </p:nvSpPr>
        <p:spPr>
          <a:xfrm>
            <a:off x="6443200" y="1536632"/>
            <a:ext cx="5333101" cy="4555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400"/>
              <a:buChar char="●"/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" name="Shape 254"/>
          <p:cNvSpPr/>
          <p:nvPr>
            <p:ph type="sldNum" sz="quarter" idx="2"/>
          </p:nvPr>
        </p:nvSpPr>
        <p:spPr>
          <a:xfrm>
            <a:off x="11691497" y="6320774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b="0" sz="10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1"/>
          <p:cNvGrpSpPr/>
          <p:nvPr/>
        </p:nvGrpSpPr>
        <p:grpSpPr>
          <a:xfrm>
            <a:off x="-16933" y="-1"/>
            <a:ext cx="12240657" cy="6871949"/>
            <a:chOff x="0" y="0"/>
            <a:chExt cx="12240656" cy="6871947"/>
          </a:xfrm>
        </p:grpSpPr>
        <p:grpSp>
          <p:nvGrpSpPr>
            <p:cNvPr id="169" name="Group 169"/>
            <p:cNvGrpSpPr/>
            <p:nvPr/>
          </p:nvGrpSpPr>
          <p:grpSpPr>
            <a:xfrm>
              <a:off x="0" y="-1"/>
              <a:ext cx="12240657" cy="6871949"/>
              <a:chOff x="0" y="0"/>
              <a:chExt cx="12240656" cy="6871947"/>
            </a:xfrm>
          </p:grpSpPr>
          <p:pic>
            <p:nvPicPr>
              <p:cNvPr id="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-1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-1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-1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8789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8789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8789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75793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57579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575793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863690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863690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863690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13906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113906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113906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42696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142696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142696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71486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171486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171486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00275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00275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00275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29065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29065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29065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578553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578553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578553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86644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286644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286644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15434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315434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315434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429725"/>
                <a:ext cx="1748603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3429725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3429725"/>
                <a:ext cx="1748603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71762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371762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371762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00551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400551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400551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293415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4293415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4293415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58131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458131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458131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86920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486920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486920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15710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515710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515710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445002"/>
                <a:ext cx="1748603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5445002"/>
                <a:ext cx="1748604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5445002"/>
                <a:ext cx="1748603" cy="2878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73289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573289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573289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6008279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6008279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29617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9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0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6296176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1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6296176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2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658407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3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8675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4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497351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5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46027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6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94703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7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743378" y="6584072"/>
                <a:ext cx="1748604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8" name="image1.png" descr="arches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492054" y="6584072"/>
                <a:ext cx="1748603" cy="287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0" name="image1.png" descr="arche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020796"/>
              <a:ext cx="1748603" cy="287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Shape 172"/>
          <p:cNvSpPr/>
          <p:nvPr/>
        </p:nvSpPr>
        <p:spPr>
          <a:xfrm>
            <a:off x="-16934" y="-1"/>
            <a:ext cx="12208802" cy="247502"/>
          </a:xfrm>
          <a:prstGeom prst="rect">
            <a:avLst/>
          </a:prstGeom>
          <a:solidFill>
            <a:srgbClr val="20389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Shape 173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11095216" y="6404300"/>
            <a:ext cx="258585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b="1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457200" marR="0" indent="-431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72457" marR="0" indent="-46445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498600" marR="0" indent="-508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2042160" marR="0" indent="-5689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499360" marR="0" indent="-5689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956560" marR="0" indent="-5689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413759" marR="0" indent="-5689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870959" marR="0" indent="-5689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328159" marR="0" indent="-5689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type="ctrTitle"/>
          </p:nvPr>
        </p:nvSpPr>
        <p:spPr>
          <a:xfrm>
            <a:off x="1531395" y="309034"/>
            <a:ext cx="9144001" cy="2387701"/>
          </a:xfrm>
          <a:prstGeom prst="rect">
            <a:avLst/>
          </a:prstGeom>
        </p:spPr>
        <p:txBody>
          <a:bodyPr/>
          <a:lstStyle/>
          <a:p>
            <a:pPr defTabSz="274320">
              <a:lnSpc>
                <a:spcPct val="100000"/>
              </a:lnSpc>
              <a:defRPr b="1" sz="4912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EE220C"/>
                </a:solidFill>
              </a:rPr>
              <a:t>Estimation</a:t>
            </a:r>
            <a:r>
              <a:rPr b="0">
                <a:solidFill>
                  <a:srgbClr val="004D80"/>
                </a:solidFill>
              </a:rPr>
              <a:t>–</a:t>
            </a:r>
            <a:r>
              <a:rPr b="0">
                <a:solidFill>
                  <a:srgbClr val="FF9300"/>
                </a:solidFill>
              </a:rPr>
              <a:t>Action</a:t>
            </a:r>
            <a:r>
              <a:rPr b="0">
                <a:solidFill>
                  <a:srgbClr val="004D80"/>
                </a:solidFill>
              </a:rPr>
              <a:t>–</a:t>
            </a:r>
            <a:r>
              <a:rPr b="0">
                <a:solidFill>
                  <a:srgbClr val="1DB100"/>
                </a:solidFill>
              </a:rPr>
              <a:t>Reflection</a:t>
            </a:r>
            <a:r>
              <a:rPr b="0">
                <a:solidFill>
                  <a:srgbClr val="004D80"/>
                </a:solidFill>
              </a:rPr>
              <a:t>:</a:t>
            </a:r>
            <a:endParaRPr b="0">
              <a:solidFill>
                <a:srgbClr val="004D80"/>
              </a:solidFill>
            </a:endParaRPr>
          </a:p>
          <a:p>
            <a:pPr defTabSz="274320">
              <a:lnSpc>
                <a:spcPct val="100000"/>
              </a:lnSpc>
              <a:defRPr b="1" sz="3600">
                <a:solidFill>
                  <a:srgbClr val="004D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Towards Deep Interaction Between Conversational and Recommender Systems</a:t>
            </a:r>
          </a:p>
        </p:txBody>
      </p:sp>
      <p:sp>
        <p:nvSpPr>
          <p:cNvPr id="1070" name="Shape 1070"/>
          <p:cNvSpPr/>
          <p:nvPr/>
        </p:nvSpPr>
        <p:spPr>
          <a:xfrm>
            <a:off x="-244893" y="3201720"/>
            <a:ext cx="12696578" cy="134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 defTabSz="457200">
              <a:defRPr sz="2000">
                <a:solidFill>
                  <a:srgbClr val="004D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Wenqiang Lei, Xiangnan He, </a:t>
            </a:r>
            <a:r>
              <a:rPr u="sng"/>
              <a:t>Yisong Miao</a:t>
            </a:r>
            <a:r>
              <a:t>, Qingyun Wu, Richang Hong, Min-Yen Kan, Tat-Seng Chua </a:t>
            </a:r>
          </a:p>
          <a:p>
            <a:pPr algn="ctr" defTabSz="457200">
              <a:defRPr sz="2000">
                <a:solidFill>
                  <a:srgbClr val="004D8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 defTabSz="457200">
              <a:defRPr sz="2000">
                <a:solidFill>
                  <a:srgbClr val="004D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Al Nile"/>
                <a:ea typeface="Al Nile"/>
                <a:cs typeface="Al Nile"/>
                <a:sym typeface="Al Nile"/>
              </a:rPr>
              <a:t>{wenqianglei, xiangnanhe}@gmail.com (they planned to be here)</a:t>
            </a:r>
          </a:p>
          <a:p>
            <a:pPr algn="ctr" defTabSz="457200">
              <a:defRPr sz="2000">
                <a:solidFill>
                  <a:srgbClr val="004D8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WSDM’2020 Houston Feb’04 USA</a:t>
            </a:r>
          </a:p>
        </p:txBody>
      </p:sp>
      <p:pic>
        <p:nvPicPr>
          <p:cNvPr id="10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4067" y="5161499"/>
            <a:ext cx="2778778" cy="1541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975" y="5047341"/>
            <a:ext cx="1769751" cy="1769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5178" y="5161499"/>
            <a:ext cx="2054745" cy="1541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48687" y="5161499"/>
            <a:ext cx="2306389" cy="1541436"/>
          </a:xfrm>
          <a:prstGeom prst="rect">
            <a:avLst/>
          </a:prstGeom>
          <a:ln w="12700">
            <a:miter lim="400000"/>
          </a:ln>
        </p:spPr>
      </p:pic>
      <p:sp>
        <p:nvSpPr>
          <p:cNvPr id="1075" name="Shape 1075"/>
          <p:cNvSpPr/>
          <p:nvPr>
            <p:ph type="sldNum" sz="quarter" idx="2"/>
          </p:nvPr>
        </p:nvSpPr>
        <p:spPr>
          <a:xfrm>
            <a:off x="11172458" y="6404300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905255">
              <a:defRPr b="1" sz="4356"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Method</a:t>
            </a:r>
            <a:r>
              <a:rPr b="0">
                <a:solidFill>
                  <a:srgbClr val="000000"/>
                </a:solidFill>
              </a:rPr>
              <a:t>: Attribute-aware BRP for Item Prediction and Attribute Preference Prediction</a:t>
            </a:r>
          </a:p>
        </p:txBody>
      </p:sp>
      <p:grpSp>
        <p:nvGrpSpPr>
          <p:cNvPr id="1195" name="Group 1195"/>
          <p:cNvGrpSpPr/>
          <p:nvPr/>
        </p:nvGrpSpPr>
        <p:grpSpPr>
          <a:xfrm>
            <a:off x="5532621" y="1808313"/>
            <a:ext cx="6096001" cy="2593660"/>
            <a:chOff x="0" y="0"/>
            <a:chExt cx="6096000" cy="2593659"/>
          </a:xfrm>
        </p:grpSpPr>
        <p:sp>
          <p:nvSpPr>
            <p:cNvPr id="1193" name="Shape 1193"/>
            <p:cNvSpPr/>
            <p:nvPr/>
          </p:nvSpPr>
          <p:spPr>
            <a:xfrm>
              <a:off x="0" y="-1"/>
              <a:ext cx="6096000" cy="25936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0" y="-1"/>
              <a:ext cx="6096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pic>
        <p:nvPicPr>
          <p:cNvPr id="1196" name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894" y="1551548"/>
            <a:ext cx="4735550" cy="2767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7" name="image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6144" y="4398129"/>
            <a:ext cx="4193050" cy="17850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00" name="Group 1200"/>
          <p:cNvGrpSpPr/>
          <p:nvPr/>
        </p:nvGrpSpPr>
        <p:grpSpPr>
          <a:xfrm>
            <a:off x="5578690" y="5141502"/>
            <a:ext cx="3758627" cy="884999"/>
            <a:chOff x="0" y="0"/>
            <a:chExt cx="3758625" cy="884997"/>
          </a:xfrm>
        </p:grpSpPr>
        <p:sp>
          <p:nvSpPr>
            <p:cNvPr id="1198" name="Shape 1198"/>
            <p:cNvSpPr/>
            <p:nvPr/>
          </p:nvSpPr>
          <p:spPr>
            <a:xfrm>
              <a:off x="-1" y="-1"/>
              <a:ext cx="3758627" cy="884999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-1" y="-1"/>
              <a:ext cx="3758627" cy="343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201" name="Shape 1201"/>
          <p:cNvSpPr/>
          <p:nvPr/>
        </p:nvSpPr>
        <p:spPr>
          <a:xfrm>
            <a:off x="415432" y="4423529"/>
            <a:ext cx="10905803" cy="1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1204" name="Group 1204"/>
          <p:cNvGrpSpPr/>
          <p:nvPr/>
        </p:nvGrpSpPr>
        <p:grpSpPr>
          <a:xfrm>
            <a:off x="4875445" y="4502240"/>
            <a:ext cx="7050025" cy="841835"/>
            <a:chOff x="0" y="0"/>
            <a:chExt cx="7050023" cy="841833"/>
          </a:xfrm>
        </p:grpSpPr>
        <p:sp>
          <p:nvSpPr>
            <p:cNvPr id="1202" name="Shape 1202"/>
            <p:cNvSpPr/>
            <p:nvPr/>
          </p:nvSpPr>
          <p:spPr>
            <a:xfrm>
              <a:off x="0" y="0"/>
              <a:ext cx="7050024" cy="841834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0" y="0"/>
              <a:ext cx="705002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pic>
        <p:nvPicPr>
          <p:cNvPr id="120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82130" y="5962785"/>
            <a:ext cx="3113146" cy="496828"/>
          </a:xfrm>
          <a:prstGeom prst="rect">
            <a:avLst/>
          </a:prstGeom>
          <a:ln w="12700">
            <a:miter lim="400000"/>
          </a:ln>
        </p:spPr>
      </p:pic>
      <p:sp>
        <p:nvSpPr>
          <p:cNvPr id="1206" name="Shape 1206"/>
          <p:cNvSpPr/>
          <p:nvPr/>
        </p:nvSpPr>
        <p:spPr>
          <a:xfrm>
            <a:off x="8107704" y="5994028"/>
            <a:ext cx="26956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Multi-task Learning</a:t>
            </a:r>
          </a:p>
        </p:txBody>
      </p:sp>
      <p:sp>
        <p:nvSpPr>
          <p:cNvPr id="1207" name="Shape 1207"/>
          <p:cNvSpPr/>
          <p:nvPr/>
        </p:nvSpPr>
        <p:spPr>
          <a:xfrm>
            <a:off x="1765026" y="6431608"/>
            <a:ext cx="980897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Note: We use information gathered by CC(conversation part) to enhance the RC!</a:t>
            </a:r>
          </a:p>
        </p:txBody>
      </p:sp>
      <p:sp>
        <p:nvSpPr>
          <p:cNvPr id="1208" name="Shape 1208"/>
          <p:cNvSpPr/>
          <p:nvPr/>
        </p:nvSpPr>
        <p:spPr>
          <a:xfrm>
            <a:off x="9390213" y="5337990"/>
            <a:ext cx="2682762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chemeClr val="accent6"/>
                </a:solidFill>
              </a:defRPr>
            </a:pPr>
            <a:r>
              <a:t>Score function for </a:t>
            </a:r>
          </a:p>
          <a:p>
            <a:pPr>
              <a:defRPr b="1">
                <a:solidFill>
                  <a:schemeClr val="accent6"/>
                </a:solidFill>
              </a:defRPr>
            </a:pPr>
            <a:r>
              <a:t>attribute preference prediction</a:t>
            </a:r>
          </a:p>
        </p:txBody>
      </p:sp>
      <p:sp>
        <p:nvSpPr>
          <p:cNvPr id="1209" name="Shape 1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/>
          <p:nvPr>
            <p:ph type="title"/>
          </p:nvPr>
        </p:nvSpPr>
        <p:spPr>
          <a:xfrm>
            <a:off x="1529786" y="132605"/>
            <a:ext cx="10515601" cy="1325701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FF9300"/>
                </a:solidFill>
              </a:rPr>
              <a:t>Action stage</a:t>
            </a:r>
            <a:r>
              <a:t>: Strategy to Ask and Recommend?</a:t>
            </a:r>
          </a:p>
        </p:txBody>
      </p:sp>
      <p:sp>
        <p:nvSpPr>
          <p:cNvPr id="1212" name="Shape 1212"/>
          <p:cNvSpPr/>
          <p:nvPr/>
        </p:nvSpPr>
        <p:spPr>
          <a:xfrm>
            <a:off x="2657931" y="1933725"/>
            <a:ext cx="6751202" cy="386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I'd like some </a:t>
            </a:r>
            <a:r>
              <a:rPr b="1" u="sng">
                <a:solidFill>
                  <a:srgbClr val="0070C0"/>
                </a:solidFill>
              </a:rPr>
              <a:t>Italian</a:t>
            </a:r>
            <a:r>
              <a:rPr>
                <a:solidFill>
                  <a:srgbClr val="0070C0"/>
                </a:solidFill>
              </a:rPr>
              <a:t> </a:t>
            </a:r>
            <a:r>
              <a:t>food.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Got you, do you like some </a:t>
            </a:r>
            <a:r>
              <a:rPr b="1" u="sng">
                <a:solidFill>
                  <a:schemeClr val="accent1"/>
                </a:solidFill>
              </a:rPr>
              <a:t>pizza</a:t>
            </a:r>
            <a:r>
              <a:t>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Yes!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Got you, do you like some </a:t>
            </a:r>
            <a:r>
              <a:rPr b="1" u="sng">
                <a:solidFill>
                  <a:schemeClr val="accent1"/>
                </a:solidFill>
              </a:rPr>
              <a:t>nightlife</a:t>
            </a:r>
            <a:r>
              <a:t>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Yes!</a:t>
            </a:r>
          </a:p>
          <a:p>
            <a:pPr algn="r">
              <a:defRPr b="1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Try to recommend 10 items!</a:t>
            </a:r>
          </a:p>
          <a:p>
            <a:pPr>
              <a:defRPr b="1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Rejected!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Got you, do you like some </a:t>
            </a:r>
            <a:r>
              <a:rPr b="1" u="sng">
                <a:solidFill>
                  <a:schemeClr val="accent1"/>
                </a:solidFill>
              </a:rPr>
              <a:t>Wine</a:t>
            </a:r>
            <a:r>
              <a:t>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Yes!</a:t>
            </a:r>
          </a:p>
          <a:p>
            <a:pPr algn="r">
              <a:defRPr b="1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Try to recommend 10 items!</a:t>
            </a:r>
          </a:p>
          <a:p>
            <a:pPr>
              <a:defRPr b="1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Accepted!</a:t>
            </a:r>
          </a:p>
        </p:txBody>
      </p:sp>
      <p:sp>
        <p:nvSpPr>
          <p:cNvPr id="1213" name="Shape 1213"/>
          <p:cNvSpPr/>
          <p:nvPr/>
        </p:nvSpPr>
        <p:spPr>
          <a:xfrm>
            <a:off x="9937429" y="802651"/>
            <a:ext cx="156810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This time, I try to recommend more earlier...</a:t>
            </a:r>
          </a:p>
        </p:txBody>
      </p:sp>
      <p:grpSp>
        <p:nvGrpSpPr>
          <p:cNvPr id="1216" name="Group 1216"/>
          <p:cNvGrpSpPr/>
          <p:nvPr/>
        </p:nvGrpSpPr>
        <p:grpSpPr>
          <a:xfrm>
            <a:off x="9767796" y="267187"/>
            <a:ext cx="2063698" cy="2011082"/>
            <a:chOff x="0" y="0"/>
            <a:chExt cx="2063696" cy="2011080"/>
          </a:xfrm>
        </p:grpSpPr>
        <p:sp>
          <p:nvSpPr>
            <p:cNvPr id="1214" name="Shape 1214"/>
            <p:cNvSpPr/>
            <p:nvPr/>
          </p:nvSpPr>
          <p:spPr>
            <a:xfrm>
              <a:off x="0" y="-1"/>
              <a:ext cx="2063697" cy="201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>
                <a:alpha val="6666"/>
              </a:schemeClr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04790" y="102261"/>
              <a:ext cx="1891036" cy="1707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217" name="Shape 1217"/>
          <p:cNvSpPr/>
          <p:nvPr/>
        </p:nvSpPr>
        <p:spPr>
          <a:xfrm>
            <a:off x="2525143" y="1770347"/>
            <a:ext cx="6884101" cy="4143301"/>
          </a:xfrm>
          <a:prstGeom prst="roundRect">
            <a:avLst>
              <a:gd name="adj" fmla="val 16667"/>
            </a:avLst>
          </a:prstGeom>
          <a:solidFill>
            <a:srgbClr val="F4B081">
              <a:alpha val="14901"/>
            </a:srgbClr>
          </a:solidFill>
          <a:ln>
            <a:solidFill>
              <a:srgbClr val="F4B081"/>
            </a:solidFill>
            <a:miter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18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8526" y="1294151"/>
            <a:ext cx="984706" cy="863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2029" y="1063530"/>
            <a:ext cx="1087515" cy="9734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2" name="Group 1222"/>
          <p:cNvGrpSpPr/>
          <p:nvPr/>
        </p:nvGrpSpPr>
        <p:grpSpPr>
          <a:xfrm>
            <a:off x="100583" y="1878605"/>
            <a:ext cx="2424602" cy="650241"/>
            <a:chOff x="0" y="0"/>
            <a:chExt cx="2424600" cy="650240"/>
          </a:xfrm>
        </p:grpSpPr>
        <p:sp>
          <p:nvSpPr>
            <p:cNvPr id="1220" name="Shape 1220"/>
            <p:cNvSpPr/>
            <p:nvPr/>
          </p:nvSpPr>
          <p:spPr>
            <a:xfrm>
              <a:off x="0" y="55120"/>
              <a:ext cx="2424601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0" y="0"/>
              <a:ext cx="170425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1000 candidates remains</a:t>
              </a:r>
            </a:p>
          </p:txBody>
        </p:sp>
      </p:grpSp>
      <p:grpSp>
        <p:nvGrpSpPr>
          <p:cNvPr id="1225" name="Group 1225"/>
          <p:cNvGrpSpPr/>
          <p:nvPr/>
        </p:nvGrpSpPr>
        <p:grpSpPr>
          <a:xfrm>
            <a:off x="100583" y="2505656"/>
            <a:ext cx="2424602" cy="650241"/>
            <a:chOff x="0" y="0"/>
            <a:chExt cx="2424600" cy="650240"/>
          </a:xfrm>
        </p:grpSpPr>
        <p:sp>
          <p:nvSpPr>
            <p:cNvPr id="1223" name="Shape 1223"/>
            <p:cNvSpPr/>
            <p:nvPr/>
          </p:nvSpPr>
          <p:spPr>
            <a:xfrm>
              <a:off x="0" y="55120"/>
              <a:ext cx="2424601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0" y="0"/>
              <a:ext cx="170425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800 candidates remains</a:t>
              </a:r>
            </a:p>
          </p:txBody>
        </p:sp>
      </p:grpSp>
      <p:grpSp>
        <p:nvGrpSpPr>
          <p:cNvPr id="1228" name="Group 1228"/>
          <p:cNvGrpSpPr/>
          <p:nvPr/>
        </p:nvGrpSpPr>
        <p:grpSpPr>
          <a:xfrm>
            <a:off x="100583" y="3204168"/>
            <a:ext cx="2424602" cy="650241"/>
            <a:chOff x="0" y="0"/>
            <a:chExt cx="2424600" cy="650240"/>
          </a:xfrm>
        </p:grpSpPr>
        <p:sp>
          <p:nvSpPr>
            <p:cNvPr id="1226" name="Shape 1226"/>
            <p:cNvSpPr/>
            <p:nvPr/>
          </p:nvSpPr>
          <p:spPr>
            <a:xfrm>
              <a:off x="0" y="55120"/>
              <a:ext cx="2424601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0" y="0"/>
              <a:ext cx="170425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600 candidates remains</a:t>
              </a:r>
            </a:p>
          </p:txBody>
        </p:sp>
      </p:grpSp>
      <p:grpSp>
        <p:nvGrpSpPr>
          <p:cNvPr id="1231" name="Group 1231"/>
          <p:cNvGrpSpPr/>
          <p:nvPr/>
        </p:nvGrpSpPr>
        <p:grpSpPr>
          <a:xfrm>
            <a:off x="94773" y="5150942"/>
            <a:ext cx="2424602" cy="650241"/>
            <a:chOff x="0" y="0"/>
            <a:chExt cx="2424600" cy="650240"/>
          </a:xfrm>
        </p:grpSpPr>
        <p:sp>
          <p:nvSpPr>
            <p:cNvPr id="1229" name="Shape 1229"/>
            <p:cNvSpPr/>
            <p:nvPr/>
          </p:nvSpPr>
          <p:spPr>
            <a:xfrm>
              <a:off x="0" y="55120"/>
              <a:ext cx="2424601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11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275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0" y="0"/>
              <a:ext cx="170425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Target item rank 6 / 10</a:t>
              </a:r>
            </a:p>
          </p:txBody>
        </p:sp>
      </p:grpSp>
      <p:grpSp>
        <p:nvGrpSpPr>
          <p:cNvPr id="1234" name="Group 1234"/>
          <p:cNvGrpSpPr/>
          <p:nvPr/>
        </p:nvGrpSpPr>
        <p:grpSpPr>
          <a:xfrm>
            <a:off x="94773" y="4531290"/>
            <a:ext cx="2424602" cy="650241"/>
            <a:chOff x="0" y="0"/>
            <a:chExt cx="2424600" cy="650240"/>
          </a:xfrm>
        </p:grpSpPr>
        <p:sp>
          <p:nvSpPr>
            <p:cNvPr id="1232" name="Shape 1232"/>
            <p:cNvSpPr/>
            <p:nvPr/>
          </p:nvSpPr>
          <p:spPr>
            <a:xfrm>
              <a:off x="0" y="55120"/>
              <a:ext cx="2424601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0" y="0"/>
              <a:ext cx="170425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70 candidates remains</a:t>
              </a:r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9409176" y="3529284"/>
            <a:ext cx="2609701" cy="672901"/>
            <a:chOff x="0" y="0"/>
            <a:chExt cx="2609700" cy="672900"/>
          </a:xfrm>
        </p:grpSpPr>
        <p:sp>
          <p:nvSpPr>
            <p:cNvPr id="1235" name="Shape 1235"/>
            <p:cNvSpPr/>
            <p:nvPr/>
          </p:nvSpPr>
          <p:spPr>
            <a:xfrm>
              <a:off x="-1" y="-1"/>
              <a:ext cx="2609702" cy="67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92" y="9446"/>
                  </a:lnTo>
                  <a:lnTo>
                    <a:pt x="1392" y="10027"/>
                  </a:lnTo>
                  <a:lnTo>
                    <a:pt x="7458" y="10027"/>
                  </a:lnTo>
                  <a:lnTo>
                    <a:pt x="7458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458" y="21600"/>
                  </a:lnTo>
                  <a:lnTo>
                    <a:pt x="7458" y="11573"/>
                  </a:lnTo>
                  <a:lnTo>
                    <a:pt x="1392" y="11573"/>
                  </a:lnTo>
                  <a:lnTo>
                    <a:pt x="1392" y="1215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901076" y="49430"/>
              <a:ext cx="1708625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Should recommend? </a:t>
              </a:r>
            </a:p>
          </p:txBody>
        </p:sp>
      </p:grpSp>
      <p:grpSp>
        <p:nvGrpSpPr>
          <p:cNvPr id="1240" name="Group 1240"/>
          <p:cNvGrpSpPr/>
          <p:nvPr/>
        </p:nvGrpSpPr>
        <p:grpSpPr>
          <a:xfrm>
            <a:off x="9416695" y="4869584"/>
            <a:ext cx="2609701" cy="672901"/>
            <a:chOff x="0" y="0"/>
            <a:chExt cx="2609700" cy="672900"/>
          </a:xfrm>
        </p:grpSpPr>
        <p:sp>
          <p:nvSpPr>
            <p:cNvPr id="1238" name="Shape 1238"/>
            <p:cNvSpPr/>
            <p:nvPr/>
          </p:nvSpPr>
          <p:spPr>
            <a:xfrm>
              <a:off x="-1" y="-1"/>
              <a:ext cx="2609702" cy="67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92" y="9446"/>
                  </a:lnTo>
                  <a:lnTo>
                    <a:pt x="1392" y="10027"/>
                  </a:lnTo>
                  <a:lnTo>
                    <a:pt x="7458" y="10027"/>
                  </a:lnTo>
                  <a:lnTo>
                    <a:pt x="7458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458" y="21600"/>
                  </a:lnTo>
                  <a:lnTo>
                    <a:pt x="7458" y="11573"/>
                  </a:lnTo>
                  <a:lnTo>
                    <a:pt x="1392" y="11573"/>
                  </a:lnTo>
                  <a:lnTo>
                    <a:pt x="1392" y="1215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901076" y="49430"/>
              <a:ext cx="1708625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Should recommend? </a:t>
              </a:r>
            </a:p>
          </p:txBody>
        </p:sp>
      </p:grpSp>
      <p:grpSp>
        <p:nvGrpSpPr>
          <p:cNvPr id="1243" name="Group 1243"/>
          <p:cNvGrpSpPr/>
          <p:nvPr/>
        </p:nvGrpSpPr>
        <p:grpSpPr>
          <a:xfrm>
            <a:off x="93063" y="3832778"/>
            <a:ext cx="2424602" cy="650241"/>
            <a:chOff x="0" y="0"/>
            <a:chExt cx="2424600" cy="650240"/>
          </a:xfrm>
        </p:grpSpPr>
        <p:sp>
          <p:nvSpPr>
            <p:cNvPr id="1241" name="Shape 1241"/>
            <p:cNvSpPr/>
            <p:nvPr/>
          </p:nvSpPr>
          <p:spPr>
            <a:xfrm>
              <a:off x="0" y="55120"/>
              <a:ext cx="2424601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0" y="0"/>
              <a:ext cx="170425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600candidates remains</a:t>
              </a:r>
            </a:p>
          </p:txBody>
        </p:sp>
      </p:grpSp>
      <p:sp>
        <p:nvSpPr>
          <p:cNvPr id="1244" name="Shape 12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Method</a:t>
            </a:r>
            <a:r>
              <a:rPr b="0">
                <a:solidFill>
                  <a:srgbClr val="000000"/>
                </a:solidFill>
              </a:rPr>
              <a:t>: Strategy to Ask and Recommend? (</a:t>
            </a:r>
            <a:r>
              <a:rPr b="0">
                <a:solidFill>
                  <a:srgbClr val="FF9300"/>
                </a:solidFill>
              </a:rPr>
              <a:t>Action Stage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1249" name="Group 1249"/>
          <p:cNvGrpSpPr/>
          <p:nvPr/>
        </p:nvGrpSpPr>
        <p:grpSpPr>
          <a:xfrm>
            <a:off x="424085" y="2820660"/>
            <a:ext cx="6156961" cy="2669065"/>
            <a:chOff x="0" y="-25400"/>
            <a:chExt cx="6156960" cy="2669064"/>
          </a:xfrm>
        </p:grpSpPr>
        <p:sp>
          <p:nvSpPr>
            <p:cNvPr id="1247" name="Shape 1247"/>
            <p:cNvSpPr/>
            <p:nvPr/>
          </p:nvSpPr>
          <p:spPr>
            <a:xfrm>
              <a:off x="-1" y="-25401"/>
              <a:ext cx="6156962" cy="266906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-1" y="-1"/>
              <a:ext cx="61569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250" name="Shape 1250"/>
          <p:cNvSpPr/>
          <p:nvPr/>
        </p:nvSpPr>
        <p:spPr>
          <a:xfrm>
            <a:off x="600455" y="1806143"/>
            <a:ext cx="609905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We use </a:t>
            </a:r>
            <a:r>
              <a:rPr b="1">
                <a:solidFill>
                  <a:schemeClr val="accent2"/>
                </a:solidFill>
              </a:rPr>
              <a:t>reinforcement learning</a:t>
            </a:r>
            <a:r>
              <a:t> to find the best strategy.</a:t>
            </a:r>
          </a:p>
          <a:p>
            <a:pPr marL="285750" indent="-285750">
              <a:buClr>
                <a:srgbClr val="000000"/>
              </a:buClr>
              <a:buSzPts val="2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policy gradient method</a:t>
            </a:r>
          </a:p>
          <a:p>
            <a:pPr marL="285750" indent="-285750">
              <a:buClr>
                <a:srgbClr val="000000"/>
              </a:buClr>
              <a:buSzPts val="2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simple policy network of 2-layer feedforward network</a:t>
            </a:r>
          </a:p>
        </p:txBody>
      </p:sp>
      <p:grpSp>
        <p:nvGrpSpPr>
          <p:cNvPr id="1253" name="Group 1253"/>
          <p:cNvGrpSpPr/>
          <p:nvPr/>
        </p:nvGrpSpPr>
        <p:grpSpPr>
          <a:xfrm>
            <a:off x="7529748" y="1660784"/>
            <a:ext cx="4270249" cy="4456350"/>
            <a:chOff x="0" y="0"/>
            <a:chExt cx="4270247" cy="4456348"/>
          </a:xfrm>
        </p:grpSpPr>
        <p:sp>
          <p:nvSpPr>
            <p:cNvPr id="1251" name="Shape 1251"/>
            <p:cNvSpPr/>
            <p:nvPr/>
          </p:nvSpPr>
          <p:spPr>
            <a:xfrm>
              <a:off x="0" y="-1"/>
              <a:ext cx="4270248" cy="445635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0" y="-1"/>
              <a:ext cx="42702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254" name="Shape 1254"/>
          <p:cNvSpPr/>
          <p:nvPr/>
        </p:nvSpPr>
        <p:spPr>
          <a:xfrm>
            <a:off x="259819" y="5535805"/>
            <a:ext cx="6114341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700">
                <a:solidFill>
                  <a:schemeClr val="accent2"/>
                </a:solidFill>
              </a:defRPr>
            </a:lvl1pPr>
          </a:lstStyle>
          <a:p>
            <a:pPr/>
            <a:r>
              <a:t>Note: 3 of the 4 information come from Recommender Part</a:t>
            </a:r>
          </a:p>
        </p:txBody>
      </p:sp>
      <p:sp>
        <p:nvSpPr>
          <p:cNvPr id="1255" name="Shape 1255"/>
          <p:cNvSpPr/>
          <p:nvPr/>
        </p:nvSpPr>
        <p:spPr>
          <a:xfrm>
            <a:off x="372581" y="6131865"/>
            <a:ext cx="174199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Action Space: </a:t>
            </a:r>
          </a:p>
        </p:txBody>
      </p:sp>
      <p:pic>
        <p:nvPicPr>
          <p:cNvPr id="125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7818" y="6060235"/>
            <a:ext cx="1289217" cy="518490"/>
          </a:xfrm>
          <a:prstGeom prst="rect">
            <a:avLst/>
          </a:prstGeom>
          <a:ln w="12700">
            <a:miter lim="400000"/>
          </a:ln>
        </p:spPr>
      </p:pic>
      <p:sp>
        <p:nvSpPr>
          <p:cNvPr id="1257" name="Shape 1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>
            <p:ph type="title"/>
          </p:nvPr>
        </p:nvSpPr>
        <p:spPr>
          <a:xfrm>
            <a:off x="845595" y="92272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1DB100"/>
                </a:solidFill>
              </a:rPr>
              <a:t>Reflection stage</a:t>
            </a:r>
            <a:r>
              <a:t>: How to Adapt to User's Online feedback?</a:t>
            </a:r>
          </a:p>
        </p:txBody>
      </p:sp>
      <p:sp>
        <p:nvSpPr>
          <p:cNvPr id="1260" name="Shape 1260"/>
          <p:cNvSpPr/>
          <p:nvPr/>
        </p:nvSpPr>
        <p:spPr>
          <a:xfrm>
            <a:off x="2688610" y="2853882"/>
            <a:ext cx="6751244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I'd like some </a:t>
            </a:r>
            <a:r>
              <a:rPr b="1" u="sng">
                <a:solidFill>
                  <a:srgbClr val="0070C0"/>
                </a:solidFill>
              </a:rPr>
              <a:t>Italian</a:t>
            </a:r>
            <a:r>
              <a:rPr>
                <a:solidFill>
                  <a:srgbClr val="0070C0"/>
                </a:solidFill>
              </a:rPr>
              <a:t> </a:t>
            </a:r>
            <a:r>
              <a:t>food.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Got you, do you like some </a:t>
            </a:r>
            <a:r>
              <a:rPr b="1" u="sng">
                <a:solidFill>
                  <a:schemeClr val="accent1"/>
                </a:solidFill>
              </a:rPr>
              <a:t>pizza</a:t>
            </a:r>
            <a:r>
              <a:t>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Yes!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Got you, do you like some </a:t>
            </a:r>
            <a:r>
              <a:rPr b="1" u="sng">
                <a:solidFill>
                  <a:schemeClr val="accent1"/>
                </a:solidFill>
              </a:rPr>
              <a:t>nightlife</a:t>
            </a:r>
            <a:r>
              <a:t>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Yes!</a:t>
            </a:r>
          </a:p>
          <a:p>
            <a:pPr algn="r">
              <a:defRPr b="1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Try to recommend 10 items!</a:t>
            </a:r>
          </a:p>
          <a:p>
            <a:pPr>
              <a:defRPr b="1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Rejected!</a:t>
            </a:r>
          </a:p>
        </p:txBody>
      </p:sp>
      <p:sp>
        <p:nvSpPr>
          <p:cNvPr id="1261" name="Shape 1261"/>
          <p:cNvSpPr/>
          <p:nvPr/>
        </p:nvSpPr>
        <p:spPr>
          <a:xfrm>
            <a:off x="9960586" y="1728084"/>
            <a:ext cx="156816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This time, I try to recommend more earlier...</a:t>
            </a:r>
          </a:p>
        </p:txBody>
      </p:sp>
      <p:grpSp>
        <p:nvGrpSpPr>
          <p:cNvPr id="1264" name="Group 1264"/>
          <p:cNvGrpSpPr/>
          <p:nvPr/>
        </p:nvGrpSpPr>
        <p:grpSpPr>
          <a:xfrm>
            <a:off x="9798475" y="1187344"/>
            <a:ext cx="2063672" cy="2011121"/>
            <a:chOff x="0" y="0"/>
            <a:chExt cx="2063670" cy="2011119"/>
          </a:xfrm>
        </p:grpSpPr>
        <p:sp>
          <p:nvSpPr>
            <p:cNvPr id="1262" name="Shape 1262"/>
            <p:cNvSpPr/>
            <p:nvPr/>
          </p:nvSpPr>
          <p:spPr>
            <a:xfrm>
              <a:off x="-1" y="-1"/>
              <a:ext cx="2063672" cy="201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>
                <a:alpha val="6666"/>
              </a:schemeClr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04788" y="102263"/>
              <a:ext cx="1891013" cy="170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265" name="Shape 1265"/>
          <p:cNvSpPr/>
          <p:nvPr/>
        </p:nvSpPr>
        <p:spPr>
          <a:xfrm>
            <a:off x="2555822" y="2467779"/>
            <a:ext cx="6884033" cy="3198114"/>
          </a:xfrm>
          <a:prstGeom prst="roundRect">
            <a:avLst>
              <a:gd name="adj" fmla="val 16667"/>
            </a:avLst>
          </a:prstGeom>
          <a:solidFill>
            <a:srgbClr val="F4B081">
              <a:alpha val="14901"/>
            </a:srgbClr>
          </a:solidFill>
          <a:ln>
            <a:solidFill>
              <a:srgbClr val="F4B081"/>
            </a:solidFill>
            <a:miter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66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3636" y="2191552"/>
            <a:ext cx="984707" cy="863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7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96651" y="2136516"/>
            <a:ext cx="1087515" cy="9734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0" name="Group 1270"/>
          <p:cNvGrpSpPr/>
          <p:nvPr/>
        </p:nvGrpSpPr>
        <p:grpSpPr>
          <a:xfrm>
            <a:off x="131262" y="2798758"/>
            <a:ext cx="2424561" cy="650241"/>
            <a:chOff x="0" y="0"/>
            <a:chExt cx="2424560" cy="650240"/>
          </a:xfrm>
        </p:grpSpPr>
        <p:sp>
          <p:nvSpPr>
            <p:cNvPr id="1268" name="Shape 1268"/>
            <p:cNvSpPr/>
            <p:nvPr/>
          </p:nvSpPr>
          <p:spPr>
            <a:xfrm>
              <a:off x="0" y="55124"/>
              <a:ext cx="2424561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0" y="-1"/>
              <a:ext cx="170422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1000 candidates remains</a:t>
              </a:r>
            </a:p>
          </p:txBody>
        </p:sp>
      </p:grpSp>
      <p:grpSp>
        <p:nvGrpSpPr>
          <p:cNvPr id="1273" name="Group 1273"/>
          <p:cNvGrpSpPr/>
          <p:nvPr/>
        </p:nvGrpSpPr>
        <p:grpSpPr>
          <a:xfrm>
            <a:off x="131262" y="3425809"/>
            <a:ext cx="2424561" cy="650241"/>
            <a:chOff x="0" y="0"/>
            <a:chExt cx="2424560" cy="650240"/>
          </a:xfrm>
        </p:grpSpPr>
        <p:sp>
          <p:nvSpPr>
            <p:cNvPr id="1271" name="Shape 1271"/>
            <p:cNvSpPr/>
            <p:nvPr/>
          </p:nvSpPr>
          <p:spPr>
            <a:xfrm>
              <a:off x="0" y="55124"/>
              <a:ext cx="2424561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0" y="-1"/>
              <a:ext cx="170422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250 candidates remains</a:t>
              </a:r>
            </a:p>
          </p:txBody>
        </p:sp>
      </p:grpSp>
      <p:grpSp>
        <p:nvGrpSpPr>
          <p:cNvPr id="1276" name="Group 1276"/>
          <p:cNvGrpSpPr/>
          <p:nvPr/>
        </p:nvGrpSpPr>
        <p:grpSpPr>
          <a:xfrm>
            <a:off x="131262" y="4124321"/>
            <a:ext cx="2424561" cy="650242"/>
            <a:chOff x="0" y="0"/>
            <a:chExt cx="2424560" cy="650240"/>
          </a:xfrm>
        </p:grpSpPr>
        <p:sp>
          <p:nvSpPr>
            <p:cNvPr id="1274" name="Shape 1274"/>
            <p:cNvSpPr/>
            <p:nvPr/>
          </p:nvSpPr>
          <p:spPr>
            <a:xfrm>
              <a:off x="0" y="55124"/>
              <a:ext cx="2424561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0" y="-1"/>
              <a:ext cx="170422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95candidates remains</a:t>
              </a:r>
            </a:p>
          </p:txBody>
        </p:sp>
      </p:grpSp>
      <p:grpSp>
        <p:nvGrpSpPr>
          <p:cNvPr id="1279" name="Group 1279"/>
          <p:cNvGrpSpPr/>
          <p:nvPr/>
        </p:nvGrpSpPr>
        <p:grpSpPr>
          <a:xfrm>
            <a:off x="125452" y="4787881"/>
            <a:ext cx="2424561" cy="650241"/>
            <a:chOff x="0" y="0"/>
            <a:chExt cx="2424560" cy="650240"/>
          </a:xfrm>
        </p:grpSpPr>
        <p:sp>
          <p:nvSpPr>
            <p:cNvPr id="1277" name="Shape 1277"/>
            <p:cNvSpPr/>
            <p:nvPr/>
          </p:nvSpPr>
          <p:spPr>
            <a:xfrm>
              <a:off x="0" y="55124"/>
              <a:ext cx="2424561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274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0" y="-1"/>
              <a:ext cx="170422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Adjust estimation</a:t>
              </a:r>
            </a:p>
          </p:txBody>
        </p:sp>
      </p:grpSp>
      <p:grpSp>
        <p:nvGrpSpPr>
          <p:cNvPr id="1282" name="Group 1282"/>
          <p:cNvGrpSpPr/>
          <p:nvPr/>
        </p:nvGrpSpPr>
        <p:grpSpPr>
          <a:xfrm>
            <a:off x="9439854" y="4449441"/>
            <a:ext cx="2609628" cy="672956"/>
            <a:chOff x="0" y="0"/>
            <a:chExt cx="2609626" cy="672954"/>
          </a:xfrm>
        </p:grpSpPr>
        <p:sp>
          <p:nvSpPr>
            <p:cNvPr id="1280" name="Shape 1280"/>
            <p:cNvSpPr/>
            <p:nvPr/>
          </p:nvSpPr>
          <p:spPr>
            <a:xfrm>
              <a:off x="0" y="0"/>
              <a:ext cx="2609627" cy="67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93" y="9446"/>
                  </a:lnTo>
                  <a:lnTo>
                    <a:pt x="1393" y="10027"/>
                  </a:lnTo>
                  <a:lnTo>
                    <a:pt x="7458" y="10027"/>
                  </a:lnTo>
                  <a:lnTo>
                    <a:pt x="7458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458" y="21600"/>
                  </a:lnTo>
                  <a:lnTo>
                    <a:pt x="7458" y="11573"/>
                  </a:lnTo>
                  <a:lnTo>
                    <a:pt x="1393" y="11573"/>
                  </a:lnTo>
                  <a:lnTo>
                    <a:pt x="1393" y="1215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901051" y="49457"/>
              <a:ext cx="170857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Should recommend?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Method</a:t>
            </a:r>
            <a:r>
              <a:rPr b="0">
                <a:solidFill>
                  <a:srgbClr val="000000"/>
                </a:solidFill>
              </a:rPr>
              <a:t>:  How to Adapt to User's Online Feedback? (</a:t>
            </a:r>
            <a:r>
              <a:rPr b="0">
                <a:solidFill>
                  <a:srgbClr val="1DB100"/>
                </a:solidFill>
              </a:rPr>
              <a:t>Reflection stage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85" name="Shape 1285"/>
          <p:cNvSpPr/>
          <p:nvPr/>
        </p:nvSpPr>
        <p:spPr>
          <a:xfrm>
            <a:off x="1078992" y="1892807"/>
            <a:ext cx="8732520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Solution: We treat the recently rejected 10 items as negative samples to re-train the recommender, to adjust the estimation of user preference.</a:t>
            </a:r>
          </a:p>
        </p:txBody>
      </p:sp>
      <p:grpSp>
        <p:nvGrpSpPr>
          <p:cNvPr id="1288" name="Group 1288"/>
          <p:cNvGrpSpPr/>
          <p:nvPr/>
        </p:nvGrpSpPr>
        <p:grpSpPr>
          <a:xfrm>
            <a:off x="2145791" y="3014651"/>
            <a:ext cx="7900418" cy="925126"/>
            <a:chOff x="0" y="0"/>
            <a:chExt cx="7900416" cy="925125"/>
          </a:xfrm>
        </p:grpSpPr>
        <p:sp>
          <p:nvSpPr>
            <p:cNvPr id="1286" name="Shape 1286"/>
            <p:cNvSpPr/>
            <p:nvPr/>
          </p:nvSpPr>
          <p:spPr>
            <a:xfrm>
              <a:off x="-1" y="-1"/>
              <a:ext cx="7900418" cy="925127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-1" y="-1"/>
              <a:ext cx="790041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pic>
        <p:nvPicPr>
          <p:cNvPr id="1289" name="image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6025" y="4052925"/>
            <a:ext cx="7137825" cy="1953926"/>
          </a:xfrm>
          <a:prstGeom prst="rect">
            <a:avLst/>
          </a:prstGeom>
          <a:ln w="12700">
            <a:miter lim="400000"/>
          </a:ln>
        </p:spPr>
      </p:pic>
      <p:sp>
        <p:nvSpPr>
          <p:cNvPr id="1290" name="Shape 12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/>
          <p:nvPr>
            <p:ph type="title"/>
          </p:nvPr>
        </p:nvSpPr>
        <p:spPr>
          <a:xfrm>
            <a:off x="829667" y="-26397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Experiment setup (1) — User simulator</a:t>
            </a:r>
          </a:p>
        </p:txBody>
      </p:sp>
      <p:sp>
        <p:nvSpPr>
          <p:cNvPr id="1293" name="Shape 12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94" name="image11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208" y="1241997"/>
            <a:ext cx="8546357" cy="5240237"/>
          </a:xfrm>
          <a:prstGeom prst="rect">
            <a:avLst/>
          </a:prstGeom>
          <a:ln w="12700">
            <a:miter lim="400000"/>
          </a:ln>
        </p:spPr>
      </p:pic>
      <p:sp>
        <p:nvSpPr>
          <p:cNvPr id="1295" name="Shape 1295"/>
          <p:cNvSpPr/>
          <p:nvPr/>
        </p:nvSpPr>
        <p:spPr>
          <a:xfrm>
            <a:off x="4394815" y="1078754"/>
            <a:ext cx="4346639" cy="2591139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>
            <p:ph type="title"/>
          </p:nvPr>
        </p:nvSpPr>
        <p:spPr>
          <a:xfrm>
            <a:off x="845595" y="294059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Experiment setup (2) - Dataset Collection</a:t>
            </a:r>
          </a:p>
        </p:txBody>
      </p:sp>
      <p:graphicFrame>
        <p:nvGraphicFramePr>
          <p:cNvPr id="1298" name="Table 1298"/>
          <p:cNvGraphicFramePr/>
          <p:nvPr/>
        </p:nvGraphicFramePr>
        <p:xfrm>
          <a:off x="2130882" y="1822422"/>
          <a:ext cx="7651501" cy="146677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30300"/>
                <a:gridCol w="1530300"/>
                <a:gridCol w="1530300"/>
                <a:gridCol w="1530300"/>
                <a:gridCol w="1530300"/>
              </a:tblGrid>
              <a:tr h="725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Dataset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#user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#item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#interactions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#attributes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Yelp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27,675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70,311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1,368,606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590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Last.FM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1,801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7,432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76,693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33</a:t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sp>
        <p:nvSpPr>
          <p:cNvPr id="1299" name="Shape 1299"/>
          <p:cNvSpPr/>
          <p:nvPr/>
        </p:nvSpPr>
        <p:spPr>
          <a:xfrm>
            <a:off x="4740850" y="1347708"/>
            <a:ext cx="243156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Dataset Description</a:t>
            </a:r>
          </a:p>
        </p:txBody>
      </p:sp>
      <p:sp>
        <p:nvSpPr>
          <p:cNvPr id="1300" name="Shape 1300"/>
          <p:cNvSpPr/>
          <p:nvPr/>
        </p:nvSpPr>
        <p:spPr>
          <a:xfrm>
            <a:off x="575388" y="3497218"/>
            <a:ext cx="10762489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Why we need to create our own dataset?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There’s no existing datasets specially for CRS.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Datasets of previous work has too few attributes for real-world applications.</a:t>
            </a:r>
          </a:p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How we create dataset?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Standard pruning operation (user / item has &lt; 5 reviews)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For Last.FM, we build 33 </a:t>
            </a:r>
            <a:r>
              <a:rPr b="1"/>
              <a:t>binary</a:t>
            </a:r>
            <a:r>
              <a:t> attributes for Last.FM (e.g. Classic, Popular, Rock, etc…)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For Yelp, we build 29 </a:t>
            </a:r>
            <a:r>
              <a:rPr b="1"/>
              <a:t>enumerated</a:t>
            </a:r>
            <a:r>
              <a:t> attributes on a 2-level taxonomy over 590 original attributes.</a:t>
            </a:r>
          </a:p>
        </p:txBody>
      </p:sp>
      <p:sp>
        <p:nvSpPr>
          <p:cNvPr id="1301" name="Shape 13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/>
          <p:nvPr>
            <p:ph type="title"/>
          </p:nvPr>
        </p:nvSpPr>
        <p:spPr>
          <a:xfrm>
            <a:off x="838200" y="184714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Main Experiment Results</a:t>
            </a:r>
          </a:p>
        </p:txBody>
      </p:sp>
      <p:sp>
        <p:nvSpPr>
          <p:cNvPr id="1304" name="Shape 1304"/>
          <p:cNvSpPr/>
          <p:nvPr/>
        </p:nvSpPr>
        <p:spPr>
          <a:xfrm>
            <a:off x="8165690" y="418607"/>
            <a:ext cx="428867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Evaluation Matrices:</a:t>
            </a:r>
          </a:p>
          <a:p>
            <a:pPr marL="285750" indent="-28575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SR @ k (Success rate at k-th turn)</a:t>
            </a:r>
          </a:p>
        </p:txBody>
      </p:sp>
      <p:pic>
        <p:nvPicPr>
          <p:cNvPr id="1305" name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280" y="2365535"/>
            <a:ext cx="10515601" cy="4264349"/>
          </a:xfrm>
          <a:prstGeom prst="rect">
            <a:avLst/>
          </a:prstGeom>
          <a:ln w="12700">
            <a:miter lim="400000"/>
          </a:ln>
        </p:spPr>
      </p:pic>
      <p:sp>
        <p:nvSpPr>
          <p:cNvPr id="1306" name="Shape 13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7" name="Shape 1307"/>
          <p:cNvSpPr/>
          <p:nvPr/>
        </p:nvSpPr>
        <p:spPr>
          <a:xfrm>
            <a:off x="2547941" y="1750291"/>
            <a:ext cx="274335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FF9300"/>
                </a:solidFill>
              </a:defRPr>
            </a:lvl1pPr>
          </a:lstStyle>
          <a:p>
            <a:pPr/>
            <a:r>
              <a:t>Enumerated Question</a:t>
            </a:r>
          </a:p>
        </p:txBody>
      </p:sp>
      <p:sp>
        <p:nvSpPr>
          <p:cNvPr id="1308" name="Shape 1308"/>
          <p:cNvSpPr/>
          <p:nvPr/>
        </p:nvSpPr>
        <p:spPr>
          <a:xfrm>
            <a:off x="8346575" y="1750291"/>
            <a:ext cx="206594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FF9300"/>
                </a:solidFill>
              </a:defRPr>
            </a:lvl1pPr>
          </a:lstStyle>
          <a:p>
            <a:pPr/>
            <a:r>
              <a:t>Binary Question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/>
          <p:nvPr>
            <p:ph type="title"/>
          </p:nvPr>
        </p:nvSpPr>
        <p:spPr>
          <a:xfrm>
            <a:off x="838200" y="365125"/>
            <a:ext cx="11149584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Experiment Results</a:t>
            </a:r>
            <a:r>
              <a:t> </a:t>
            </a:r>
            <a:r>
              <a:rPr b="0">
                <a:solidFill>
                  <a:srgbClr val="000000"/>
                </a:solidFill>
              </a:rPr>
              <a:t>– </a:t>
            </a:r>
            <a:r>
              <a:rPr b="0">
                <a:solidFill>
                  <a:srgbClr val="EE220C"/>
                </a:solidFill>
              </a:rPr>
              <a:t>Estimation Stage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Item and Attribute Prediction</a:t>
            </a:r>
          </a:p>
        </p:txBody>
      </p:sp>
      <p:sp>
        <p:nvSpPr>
          <p:cNvPr id="1311" name="Shape 1311"/>
          <p:cNvSpPr/>
          <p:nvPr/>
        </p:nvSpPr>
        <p:spPr>
          <a:xfrm>
            <a:off x="2106167" y="4587195"/>
            <a:ext cx="8613649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The offline AUC score of prediction of item and attributes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Standard FM model, 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FM + A (attribute aware item BPR)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FM + A + MT (Multitask learning) </a:t>
            </a:r>
          </a:p>
        </p:txBody>
      </p:sp>
      <p:pic>
        <p:nvPicPr>
          <p:cNvPr id="1312" name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052" y="1820692"/>
            <a:ext cx="11074401" cy="2628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3" name="Shape 13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Shape 131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Experiment Results</a:t>
            </a:r>
            <a:r>
              <a:t> </a:t>
            </a:r>
            <a:r>
              <a:rPr b="0">
                <a:solidFill>
                  <a:srgbClr val="000000"/>
                </a:solidFill>
              </a:rPr>
              <a:t>– </a:t>
            </a:r>
            <a:r>
              <a:rPr b="0">
                <a:solidFill>
                  <a:srgbClr val="FF9300"/>
                </a:solidFill>
              </a:rPr>
              <a:t>Action stage</a:t>
            </a:r>
            <a:endParaRPr>
              <a:solidFill>
                <a:srgbClr val="FF9300"/>
              </a:solidFill>
            </a:endParaRPr>
          </a:p>
          <a:p>
            <a:pPr>
              <a:defRPr b="1">
                <a:solidFill>
                  <a:srgbClr val="00B050"/>
                </a:solidFill>
              </a:defRPr>
            </a:pPr>
            <a:r>
              <a:rPr b="0">
                <a:solidFill>
                  <a:srgbClr val="000000"/>
                </a:solidFill>
              </a:rPr>
              <a:t>Strategy to Ask and Recommend? </a:t>
            </a:r>
          </a:p>
        </p:txBody>
      </p:sp>
      <p:sp>
        <p:nvSpPr>
          <p:cNvPr id="1316" name="Shape 1316"/>
          <p:cNvSpPr/>
          <p:nvPr/>
        </p:nvSpPr>
        <p:spPr>
          <a:xfrm>
            <a:off x="2188939" y="5498483"/>
            <a:ext cx="853443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entropy seems to be the most important component.</a:t>
            </a:r>
          </a:p>
        </p:txBody>
      </p:sp>
      <p:sp>
        <p:nvSpPr>
          <p:cNvPr id="1317" name="Shape 13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727" y="2231226"/>
            <a:ext cx="8921555" cy="2726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/>
          <p:nvPr>
            <p:ph type="title"/>
          </p:nvPr>
        </p:nvSpPr>
        <p:spPr>
          <a:xfrm>
            <a:off x="144378" y="253277"/>
            <a:ext cx="11800191" cy="1325564"/>
          </a:xfrm>
          <a:prstGeom prst="rect">
            <a:avLst/>
          </a:prstGeom>
        </p:spPr>
        <p:txBody>
          <a:bodyPr/>
          <a:lstStyle>
            <a:lvl1pPr algn="l" defTabSz="777240">
              <a:lnSpc>
                <a:spcPct val="90000"/>
              </a:lnSpc>
              <a:defRPr sz="37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Position of Conversational Recommendation System(CRS)—Bridging Recommendation System and Search</a:t>
            </a:r>
          </a:p>
        </p:txBody>
      </p:sp>
      <p:pic>
        <p:nvPicPr>
          <p:cNvPr id="1078" name="image12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3034" y="1643299"/>
            <a:ext cx="7755754" cy="3279023"/>
          </a:xfrm>
          <a:prstGeom prst="rect">
            <a:avLst/>
          </a:prstGeom>
          <a:ln w="12700">
            <a:miter lim="400000"/>
          </a:ln>
        </p:spPr>
      </p:pic>
      <p:sp>
        <p:nvSpPr>
          <p:cNvPr id="1079" name="Shape 1079"/>
          <p:cNvSpPr/>
          <p:nvPr/>
        </p:nvSpPr>
        <p:spPr>
          <a:xfrm>
            <a:off x="-11508" y="1643299"/>
            <a:ext cx="4184159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Traditional methods for user to get an item:</a:t>
            </a:r>
          </a:p>
          <a:p>
            <a:pPr>
              <a:defRPr b="1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Search</a:t>
            </a:r>
            <a:r>
              <a:rPr>
                <a:solidFill>
                  <a:srgbClr val="000000"/>
                </a:solidFill>
              </a:rPr>
              <a:t> or </a:t>
            </a:r>
            <a:r>
              <a:rPr>
                <a:solidFill>
                  <a:schemeClr val="accent3"/>
                </a:solidFill>
              </a:rPr>
              <a:t>Recommendation</a:t>
            </a:r>
          </a:p>
        </p:txBody>
      </p:sp>
      <p:sp>
        <p:nvSpPr>
          <p:cNvPr id="1080" name="Shape 1080"/>
          <p:cNvSpPr/>
          <p:nvPr/>
        </p:nvSpPr>
        <p:spPr>
          <a:xfrm>
            <a:off x="2136036" y="4476814"/>
            <a:ext cx="2785786" cy="132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565"/>
                </a:moveTo>
                <a:lnTo>
                  <a:pt x="9699" y="7565"/>
                </a:lnTo>
                <a:lnTo>
                  <a:pt x="9699" y="5400"/>
                </a:lnTo>
                <a:lnTo>
                  <a:pt x="8777" y="5400"/>
                </a:lnTo>
                <a:lnTo>
                  <a:pt x="10800" y="0"/>
                </a:lnTo>
                <a:lnTo>
                  <a:pt x="12823" y="5400"/>
                </a:lnTo>
                <a:lnTo>
                  <a:pt x="11901" y="5400"/>
                </a:lnTo>
                <a:lnTo>
                  <a:pt x="11901" y="7565"/>
                </a:lnTo>
                <a:lnTo>
                  <a:pt x="21600" y="756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1" name="Shape 1081"/>
          <p:cNvSpPr/>
          <p:nvPr/>
        </p:nvSpPr>
        <p:spPr>
          <a:xfrm>
            <a:off x="1963952" y="4986779"/>
            <a:ext cx="3129955" cy="67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Search:</a:t>
            </a:r>
          </a:p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User's Intention is totally clear</a:t>
            </a:r>
          </a:p>
        </p:txBody>
      </p:sp>
      <p:sp>
        <p:nvSpPr>
          <p:cNvPr id="1082" name="Shape 1082"/>
          <p:cNvSpPr/>
          <p:nvPr/>
        </p:nvSpPr>
        <p:spPr>
          <a:xfrm>
            <a:off x="8993433" y="4477186"/>
            <a:ext cx="3117255" cy="1323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565"/>
                </a:moveTo>
                <a:lnTo>
                  <a:pt x="9945" y="7565"/>
                </a:lnTo>
                <a:lnTo>
                  <a:pt x="9945" y="5400"/>
                </a:lnTo>
                <a:lnTo>
                  <a:pt x="9091" y="5400"/>
                </a:lnTo>
                <a:lnTo>
                  <a:pt x="10800" y="0"/>
                </a:lnTo>
                <a:lnTo>
                  <a:pt x="12509" y="5400"/>
                </a:lnTo>
                <a:lnTo>
                  <a:pt x="11655" y="5400"/>
                </a:lnTo>
                <a:lnTo>
                  <a:pt x="11655" y="7565"/>
                </a:lnTo>
                <a:lnTo>
                  <a:pt x="21600" y="756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3" name="Shape 1083"/>
          <p:cNvSpPr/>
          <p:nvPr/>
        </p:nvSpPr>
        <p:spPr>
          <a:xfrm>
            <a:off x="8842010" y="4988049"/>
            <a:ext cx="3622154" cy="673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Recommendation:</a:t>
            </a:r>
          </a:p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User's Intention is totally unclear</a:t>
            </a:r>
          </a:p>
        </p:txBody>
      </p:sp>
      <p:grpSp>
        <p:nvGrpSpPr>
          <p:cNvPr id="1086" name="Group 1086"/>
          <p:cNvGrpSpPr/>
          <p:nvPr/>
        </p:nvGrpSpPr>
        <p:grpSpPr>
          <a:xfrm>
            <a:off x="5173493" y="4452161"/>
            <a:ext cx="3588931" cy="1368929"/>
            <a:chOff x="0" y="0"/>
            <a:chExt cx="3588930" cy="1368927"/>
          </a:xfrm>
        </p:grpSpPr>
        <p:sp>
          <p:nvSpPr>
            <p:cNvPr id="1084" name="Shape 1084"/>
            <p:cNvSpPr/>
            <p:nvPr/>
          </p:nvSpPr>
          <p:spPr>
            <a:xfrm>
              <a:off x="0" y="0"/>
              <a:ext cx="3588931" cy="1339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565"/>
                  </a:moveTo>
                  <a:lnTo>
                    <a:pt x="9703" y="7565"/>
                  </a:lnTo>
                  <a:lnTo>
                    <a:pt x="9703" y="5400"/>
                  </a:lnTo>
                  <a:lnTo>
                    <a:pt x="8785" y="5400"/>
                  </a:lnTo>
                  <a:lnTo>
                    <a:pt x="10800" y="0"/>
                  </a:lnTo>
                  <a:lnTo>
                    <a:pt x="12815" y="5400"/>
                  </a:lnTo>
                  <a:lnTo>
                    <a:pt x="11897" y="5400"/>
                  </a:lnTo>
                  <a:lnTo>
                    <a:pt x="11897" y="7565"/>
                  </a:lnTo>
                  <a:lnTo>
                    <a:pt x="21600" y="756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C5B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0" y="439287"/>
              <a:ext cx="358893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</a:lstStyle>
            <a:p>
              <a:pPr/>
              <a:r>
                <a:t>Conversational Recommendation:</a:t>
              </a:r>
            </a:p>
            <a:p>
              <a:pPr lvl="1"/>
              <a:r>
                <a:t>Try to induce user preference through conversation! </a:t>
              </a:r>
            </a:p>
          </p:txBody>
        </p:sp>
      </p:grpSp>
      <p:sp>
        <p:nvSpPr>
          <p:cNvPr id="1087" name="Shape 1087"/>
          <p:cNvSpPr/>
          <p:nvPr/>
        </p:nvSpPr>
        <p:spPr>
          <a:xfrm>
            <a:off x="18604523" y="4325815"/>
            <a:ext cx="184732" cy="369333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8" name="Shape 1088"/>
          <p:cNvSpPr/>
          <p:nvPr>
            <p:ph type="sldNum" sz="quarter" idx="2"/>
          </p:nvPr>
        </p:nvSpPr>
        <p:spPr>
          <a:xfrm>
            <a:off x="11401198" y="57440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/>
          <p:nvPr>
            <p:ph type="title"/>
          </p:nvPr>
        </p:nvSpPr>
        <p:spPr>
          <a:xfrm>
            <a:off x="326135" y="220444"/>
            <a:ext cx="11551344" cy="1325564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Experiment Result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1DB100"/>
                </a:solidFill>
              </a:rPr>
              <a:t>Reflection Stage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>
                <a:solidFill>
                  <a:srgbClr val="00B050"/>
                </a:solidFill>
              </a:defRPr>
            </a:pPr>
            <a:r>
              <a:rPr b="0">
                <a:solidFill>
                  <a:srgbClr val="000000"/>
                </a:solidFill>
              </a:rPr>
              <a:t>How to Adapt to User's Online Feedback?</a:t>
            </a:r>
          </a:p>
        </p:txBody>
      </p:sp>
      <p:sp>
        <p:nvSpPr>
          <p:cNvPr id="1321" name="Shape 13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333" y="3048993"/>
            <a:ext cx="10418135" cy="1852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/>
          <p:nvPr>
            <p:ph type="title"/>
          </p:nvPr>
        </p:nvSpPr>
        <p:spPr>
          <a:xfrm>
            <a:off x="326135" y="220444"/>
            <a:ext cx="11551344" cy="1325564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Experiment Result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1DB100"/>
                </a:solidFill>
              </a:rPr>
              <a:t>Reflection Stage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>
                <a:solidFill>
                  <a:srgbClr val="00B050"/>
                </a:solidFill>
              </a:defRPr>
            </a:pPr>
            <a:r>
              <a:rPr b="0">
                <a:solidFill>
                  <a:srgbClr val="000000"/>
                </a:solidFill>
              </a:rPr>
              <a:t>How to Adapt to User's Online Feedback?</a:t>
            </a:r>
          </a:p>
        </p:txBody>
      </p:sp>
      <p:pic>
        <p:nvPicPr>
          <p:cNvPr id="13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7434" y="1774398"/>
            <a:ext cx="5613988" cy="4144763"/>
          </a:xfrm>
          <a:prstGeom prst="rect">
            <a:avLst/>
          </a:prstGeom>
          <a:ln w="12700">
            <a:miter lim="400000"/>
          </a:ln>
        </p:spPr>
      </p:pic>
      <p:sp>
        <p:nvSpPr>
          <p:cNvPr id="1326" name="Shape 1326"/>
          <p:cNvSpPr/>
          <p:nvPr/>
        </p:nvSpPr>
        <p:spPr>
          <a:xfrm>
            <a:off x="3530659" y="6147551"/>
            <a:ext cx="5613988" cy="36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/>
            </a:pPr>
            <a:r>
              <a:t>Yelp Dataset “</a:t>
            </a:r>
            <a:r>
              <a:rPr b="1"/>
              <a:t>Bad update</a:t>
            </a:r>
            <a:r>
              <a:t>” (target ranking drops)</a:t>
            </a:r>
          </a:p>
        </p:txBody>
      </p:sp>
      <p:sp>
        <p:nvSpPr>
          <p:cNvPr id="1327" name="Shape 13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/>
          <p:nvPr>
            <p:ph type="title"/>
          </p:nvPr>
        </p:nvSpPr>
        <p:spPr>
          <a:xfrm>
            <a:off x="829667" y="184812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Conclusion and Future Works</a:t>
            </a:r>
          </a:p>
        </p:txBody>
      </p:sp>
      <p:sp>
        <p:nvSpPr>
          <p:cNvPr id="1330" name="Shape 1330"/>
          <p:cNvSpPr/>
          <p:nvPr/>
        </p:nvSpPr>
        <p:spPr>
          <a:xfrm>
            <a:off x="1038623" y="1514186"/>
            <a:ext cx="9774937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Clr>
                <a:srgbClr val="000000"/>
              </a:buClr>
              <a:buSzPts val="26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We formalize the task of </a:t>
            </a:r>
            <a:r>
              <a:rPr b="1">
                <a:solidFill>
                  <a:schemeClr val="accent2"/>
                </a:solidFill>
              </a:rPr>
              <a:t>multi-turn</a:t>
            </a:r>
            <a:r>
              <a:t> conversational recommendation system (CRS).</a:t>
            </a:r>
          </a:p>
          <a:p>
            <a:pPr marL="190500" indent="-38100">
              <a:defRPr sz="2600"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6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We refine the recommendation system in a conversational scenario for both item prediction and attribute prediction. </a:t>
            </a:r>
          </a:p>
          <a:p>
            <a:pPr marL="190500" indent="-38100">
              <a:defRPr sz="2600"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6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We proposes a three-stage solution EAR for CRS, outperforming state-of-the-art baselines.</a:t>
            </a:r>
          </a:p>
          <a:p>
            <a:pPr>
              <a:defRPr sz="2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42900" indent="-342900">
              <a:buClr>
                <a:srgbClr val="000000"/>
              </a:buClr>
              <a:buSzPts val="26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We plan to do online evaluation and obtain real-world exposure data by collaborating with E-commerce companies.</a:t>
            </a:r>
          </a:p>
        </p:txBody>
      </p:sp>
      <p:sp>
        <p:nvSpPr>
          <p:cNvPr id="1331" name="Shape 13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/>
          <p:nvPr>
            <p:ph type="title"/>
          </p:nvPr>
        </p:nvSpPr>
        <p:spPr>
          <a:xfrm>
            <a:off x="883919" y="2651125"/>
            <a:ext cx="10515601" cy="1325563"/>
          </a:xfrm>
          <a:prstGeom prst="rect">
            <a:avLst/>
          </a:prstGeom>
        </p:spPr>
        <p:txBody>
          <a:bodyPr/>
          <a:lstStyle/>
          <a:p>
            <a:pPr algn="ctr">
              <a:defRPr b="1">
                <a:solidFill>
                  <a:srgbClr val="0070C0"/>
                </a:solidFill>
              </a:defRPr>
            </a:pPr>
            <a:r>
              <a:t>Thank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you!</a:t>
            </a:r>
          </a:p>
        </p:txBody>
      </p:sp>
      <p:sp>
        <p:nvSpPr>
          <p:cNvPr id="1334" name="Shape 13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Spare Slides</a:t>
            </a:r>
          </a:p>
        </p:txBody>
      </p:sp>
      <p:sp>
        <p:nvSpPr>
          <p:cNvPr id="1337" name="Shape 13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340" name="Shape 1340"/>
          <p:cNvSpPr/>
          <p:nvPr/>
        </p:nvSpPr>
        <p:spPr>
          <a:xfrm>
            <a:off x="1005839" y="1448617"/>
            <a:ext cx="9774937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Towards Deep Conversational Recommendations. Raymond Li, Samira Ebrahimi Kahou, Hannes Schulz, Vincent Michalski, Laurent Charlin, and Chris Pal. NIPS. 2018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Knowledge-aware Multimodal Dialogue Systems.  Lizi Liao, Yunshan Ma, Xiangnan He, Richang Hong, and Tat-Seng Chua. ACMMM 2018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Q&amp;R: A Two-Stage Approach toward Interactive Recommendation. Konstantina Christakopoulou, Alex Beutel, Rui Li, Sagar Jain, and Ed H Chi.. SIGKDD 2018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Towards conversational search and recommendation: System ask, user respond. Yongfeng Zhang, Xu Chen, Qingyao Ai, Liu Yang, and W Bruce Croft. CIKM 2018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Conversational Recommender System. Yueming Sun and Yi Zhang. SIGIR 2018</a:t>
            </a: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An Visual Dialog Augmented Interactive Recommender System. Tong Yu, Yilin Shen, and Hongxia Jin. SIGKDD 2019</a:t>
            </a:r>
          </a:p>
        </p:txBody>
      </p:sp>
      <p:sp>
        <p:nvSpPr>
          <p:cNvPr id="1341" name="Shape 13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/>
          <p:nvPr>
            <p:ph type="title"/>
          </p:nvPr>
        </p:nvSpPr>
        <p:spPr>
          <a:xfrm>
            <a:off x="474562" y="89715"/>
            <a:ext cx="11538995" cy="1325564"/>
          </a:xfrm>
          <a:prstGeom prst="rect">
            <a:avLst/>
          </a:prstGeom>
        </p:spPr>
        <p:txBody>
          <a:bodyPr/>
          <a:lstStyle/>
          <a:p>
            <a:pPr/>
            <a:r>
              <a:t>Importance of this research project</a:t>
            </a:r>
          </a:p>
        </p:txBody>
      </p:sp>
      <p:sp>
        <p:nvSpPr>
          <p:cNvPr id="1344" name="Shape 1344"/>
          <p:cNvSpPr/>
          <p:nvPr/>
        </p:nvSpPr>
        <p:spPr>
          <a:xfrm>
            <a:off x="382693" y="1317984"/>
            <a:ext cx="11014445" cy="468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9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Importance of CRS (Conversational Recommendation System):</a:t>
            </a:r>
          </a:p>
          <a:p>
            <a:pPr marL="342900" indent="-342900"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Overcome the limitation of traditional static recommender systems, thus improve user’s satisfaction and bring revenue for business!</a:t>
            </a:r>
          </a:p>
          <a:p>
            <a:pPr marL="342900" indent="-342900"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Embrace recent advances in conversation technology.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29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Advances Brought By Our Work:</a:t>
            </a:r>
          </a:p>
          <a:p>
            <a:pPr marL="342900" indent="-342900"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We’re the first to consider a realistic multi-round conversational recommendation scenario.</a:t>
            </a:r>
          </a:p>
          <a:p>
            <a:pPr marL="342900" indent="-342900"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Unifying CC(Conversation Component) and RC(Recommender Component), and propose a novel three-staged solution EAR.</a:t>
            </a:r>
          </a:p>
          <a:p>
            <a:pPr marL="342900" indent="-342900"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We build two datasets by simulating user conversations to make the task suitable for offline academic research.</a:t>
            </a:r>
          </a:p>
        </p:txBody>
      </p:sp>
      <p:sp>
        <p:nvSpPr>
          <p:cNvPr id="1345" name="Shape 13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Shape 1347"/>
          <p:cNvSpPr/>
          <p:nvPr>
            <p:ph type="title"/>
          </p:nvPr>
        </p:nvSpPr>
        <p:spPr>
          <a:xfrm>
            <a:off x="506409" y="148870"/>
            <a:ext cx="11538996" cy="1325564"/>
          </a:xfrm>
          <a:prstGeom prst="rect">
            <a:avLst/>
          </a:prstGeom>
        </p:spPr>
        <p:txBody>
          <a:bodyPr/>
          <a:lstStyle/>
          <a:p>
            <a:pPr/>
            <a:r>
              <a:t>Literature Review (1)</a:t>
            </a:r>
          </a:p>
        </p:txBody>
      </p:sp>
      <p:sp>
        <p:nvSpPr>
          <p:cNvPr id="1348" name="Shape 1348"/>
          <p:cNvSpPr/>
          <p:nvPr/>
        </p:nvSpPr>
        <p:spPr>
          <a:xfrm>
            <a:off x="285931" y="1783134"/>
            <a:ext cx="6793684" cy="420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Static Traditional Recommendation Systems: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- Collaborative Filtering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- Matrix Factorization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- Factorization Machine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- etc...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 sz="2200"/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Limitation 1: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- Offline: learn from user history data, so can only mimic user's history preference.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Limitation 2: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- User cannot explicit tell system her preference.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- System cannot leverage user's feedback.</a:t>
            </a:r>
          </a:p>
        </p:txBody>
      </p:sp>
      <p:sp>
        <p:nvSpPr>
          <p:cNvPr id="1349" name="Shape 1349"/>
          <p:cNvSpPr/>
          <p:nvPr/>
        </p:nvSpPr>
        <p:spPr>
          <a:xfrm>
            <a:off x="7075375" y="1662454"/>
            <a:ext cx="4712209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Existing online recommendation methods (bandit):</a:t>
            </a:r>
          </a:p>
          <a:p>
            <a:pPr marL="285750" indent="-28575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epsilon-greedy </a:t>
            </a:r>
          </a:p>
          <a:p>
            <a:pPr marL="285750" indent="-28575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Thompson-Sampling</a:t>
            </a:r>
          </a:p>
          <a:p>
            <a:pPr marL="285750" indent="-28575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Upper Confidence Bound (UCB)</a:t>
            </a:r>
          </a:p>
          <a:p>
            <a:pPr marL="285750" indent="-28575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Linear-UCB </a:t>
            </a:r>
          </a:p>
          <a:p>
            <a:pPr marL="285750" indent="-28575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Collaborative UCB...</a:t>
            </a:r>
          </a:p>
          <a:p>
            <a:pPr marL="146050" indent="-6350">
              <a:defRPr>
                <a:latin typeface="Calibri"/>
                <a:ea typeface="Calibri"/>
                <a:cs typeface="Calibri"/>
                <a:sym typeface="Calibri"/>
              </a:defRPr>
            </a:pPr>
            <a:endParaRPr sz="2200"/>
          </a:p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Limitation: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Can only attempt to recommend items, cannot ask attributes of item</a:t>
            </a:r>
          </a:p>
          <a:p>
            <a:pPr marL="342900" indent="-342900">
              <a:buClr>
                <a:srgbClr val="000000"/>
              </a:buClr>
              <a:buSzPts val="22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The mathematics formulation of bandit restricts it to only recommend 1 item each turn.</a:t>
            </a:r>
          </a:p>
        </p:txBody>
      </p:sp>
      <p:sp>
        <p:nvSpPr>
          <p:cNvPr id="1350" name="Shape 1350"/>
          <p:cNvSpPr/>
          <p:nvPr/>
        </p:nvSpPr>
        <p:spPr>
          <a:xfrm flipV="1">
            <a:off x="6819843" y="1595396"/>
            <a:ext cx="1" cy="5203956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51" name="Shape 13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Review (2)</a:t>
            </a:r>
          </a:p>
          <a:p>
            <a:pPr>
              <a:defRPr sz="3000"/>
            </a:pPr>
            <a:r>
              <a:t>Towards Conversational Recommendation — Sun et.al. SIGIR 2018</a:t>
            </a:r>
          </a:p>
        </p:txBody>
      </p:sp>
      <p:pic>
        <p:nvPicPr>
          <p:cNvPr id="1354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75" y="1674687"/>
            <a:ext cx="5671354" cy="4862377"/>
          </a:xfrm>
          <a:prstGeom prst="rect">
            <a:avLst/>
          </a:prstGeom>
          <a:ln w="12700">
            <a:miter lim="400000"/>
          </a:ln>
        </p:spPr>
      </p:pic>
      <p:sp>
        <p:nvSpPr>
          <p:cNvPr id="1355" name="Shape 1355"/>
          <p:cNvSpPr/>
          <p:nvPr/>
        </p:nvSpPr>
        <p:spPr>
          <a:xfrm>
            <a:off x="6272700" y="1808450"/>
            <a:ext cx="5081100" cy="443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Limitation:</a:t>
            </a:r>
          </a:p>
          <a:p>
            <a:pPr marL="457200" indent="-393700">
              <a:buClr>
                <a:srgbClr val="000000"/>
              </a:buClr>
              <a:buSzPts val="2600"/>
              <a:buFont typeface="Gill Sans"/>
              <a:buChar char="-"/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Can </a:t>
            </a:r>
            <a:r>
              <a:rPr>
                <a:solidFill>
                  <a:schemeClr val="accent2"/>
                </a:solidFill>
              </a:rPr>
              <a:t>only recommend for 1 time</a:t>
            </a:r>
            <a:r>
              <a:t>. The session will end regardless of success or not.</a:t>
            </a:r>
          </a:p>
          <a:p>
            <a:pPr/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marL="457200" indent="-393700">
              <a:buClr>
                <a:srgbClr val="000000"/>
              </a:buClr>
              <a:buSzPts val="2600"/>
              <a:buFont typeface="Gill Sans"/>
              <a:buChar char="-"/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Recommender Component and Conversation Component are </a:t>
            </a:r>
            <a:r>
              <a:rPr>
                <a:solidFill>
                  <a:schemeClr val="accent2"/>
                </a:solidFill>
              </a:rPr>
              <a:t>isolated</a:t>
            </a:r>
            <a:r>
              <a:t> part.</a:t>
            </a:r>
          </a:p>
          <a:p>
            <a:pPr/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marL="457200" indent="-393700">
              <a:buClr>
                <a:srgbClr val="000000"/>
              </a:buClr>
              <a:buSzPts val="2600"/>
              <a:buFont typeface="Gill Sans"/>
              <a:buChar char="-"/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Simply taking belief tacker as input for action decision.</a:t>
            </a:r>
          </a:p>
        </p:txBody>
      </p:sp>
      <p:sp>
        <p:nvSpPr>
          <p:cNvPr id="1356" name="Shape 1356"/>
          <p:cNvSpPr/>
          <p:nvPr/>
        </p:nvSpPr>
        <p:spPr>
          <a:xfrm>
            <a:off x="1894901" y="1631529"/>
            <a:ext cx="1754406" cy="1220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7" h="19966" fill="norm" stroke="1" extrusionOk="0">
                <a:moveTo>
                  <a:pt x="109" y="19966"/>
                </a:moveTo>
                <a:cubicBezTo>
                  <a:pt x="-433" y="14341"/>
                  <a:pt x="1069" y="8709"/>
                  <a:pt x="4138" y="4856"/>
                </a:cubicBezTo>
                <a:cubicBezTo>
                  <a:pt x="8845" y="-1053"/>
                  <a:pt x="15973" y="-1634"/>
                  <a:pt x="21167" y="3469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arrow"/>
            <a:tailEnd type="arrow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57" name="Shape 1357"/>
          <p:cNvSpPr/>
          <p:nvPr/>
        </p:nvSpPr>
        <p:spPr>
          <a:xfrm>
            <a:off x="2175789" y="1957567"/>
            <a:ext cx="1121629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Interaction?</a:t>
            </a:r>
          </a:p>
        </p:txBody>
      </p:sp>
      <p:sp>
        <p:nvSpPr>
          <p:cNvPr id="1358" name="Shape 1358"/>
          <p:cNvSpPr/>
          <p:nvPr/>
        </p:nvSpPr>
        <p:spPr>
          <a:xfrm>
            <a:off x="102791" y="6469330"/>
            <a:ext cx="582291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Screenshot from SIGIR 2018, Towards Conversational Recommendation</a:t>
            </a:r>
          </a:p>
        </p:txBody>
      </p:sp>
      <p:sp>
        <p:nvSpPr>
          <p:cNvPr id="1359" name="Shape 1359"/>
          <p:cNvSpPr/>
          <p:nvPr/>
        </p:nvSpPr>
        <p:spPr>
          <a:xfrm flipV="1">
            <a:off x="6103395" y="1503966"/>
            <a:ext cx="1" cy="5203956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60" name="Shape 13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/>
          <p:nvPr/>
        </p:nvSpPr>
        <p:spPr>
          <a:xfrm>
            <a:off x="2391035" y="1101291"/>
            <a:ext cx="7680960" cy="523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 want a new phone. </a:t>
            </a:r>
          </a:p>
          <a:p>
            <a:pPr algn="r">
              <a:defRPr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What operating system do you want?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iOS</a:t>
            </a:r>
          </a:p>
          <a:p>
            <a:pPr algn="r">
              <a:defRPr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What about the latest iPhone 11?</a:t>
            </a:r>
          </a:p>
          <a:p>
            <a:pPr/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No, too expensive.</a:t>
            </a:r>
          </a:p>
          <a:p>
            <a:pPr algn="r">
              <a:defRPr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Do you want all screen design with FaceID?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Yes!</a:t>
            </a:r>
          </a:p>
          <a:p>
            <a:pPr algn="r">
              <a:defRPr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Do you want more color options? Red, blue?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Red is great option</a:t>
            </a:r>
          </a:p>
          <a:p>
            <a:pPr algn="r">
              <a:defRPr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iPhone XR Red with 128GB is a real bargain!</a:t>
            </a:r>
          </a:p>
          <a:p>
            <a:pPr algn="r"/>
            <a:endParaRPr sz="2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Nice! I will take it!</a:t>
            </a:r>
          </a:p>
          <a:p>
            <a:pPr algn="r"/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1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3218" y="901143"/>
            <a:ext cx="857818" cy="752115"/>
          </a:xfrm>
          <a:prstGeom prst="rect">
            <a:avLst/>
          </a:prstGeom>
          <a:ln w="12700">
            <a:miter lim="400000"/>
          </a:ln>
        </p:spPr>
      </p:pic>
      <p:sp>
        <p:nvSpPr>
          <p:cNvPr id="1092" name="Shape 1092"/>
          <p:cNvSpPr/>
          <p:nvPr/>
        </p:nvSpPr>
        <p:spPr>
          <a:xfrm>
            <a:off x="2432015" y="1164350"/>
            <a:ext cx="7599000" cy="5108822"/>
          </a:xfrm>
          <a:prstGeom prst="roundRect">
            <a:avLst>
              <a:gd name="adj" fmla="val 0"/>
            </a:avLst>
          </a:prstGeom>
          <a:solidFill>
            <a:srgbClr val="F4B081">
              <a:alpha val="14901"/>
            </a:srgbClr>
          </a:solidFill>
          <a:ln>
            <a:solidFill>
              <a:srgbClr val="F4B081"/>
            </a:solidFill>
            <a:miter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95" name="Group 1095"/>
          <p:cNvGrpSpPr/>
          <p:nvPr/>
        </p:nvGrpSpPr>
        <p:grpSpPr>
          <a:xfrm>
            <a:off x="153845" y="2306901"/>
            <a:ext cx="2237191" cy="1379714"/>
            <a:chOff x="0" y="0"/>
            <a:chExt cx="2237189" cy="1379712"/>
          </a:xfrm>
        </p:grpSpPr>
        <p:sp>
          <p:nvSpPr>
            <p:cNvPr id="1093" name="Shape 1093"/>
            <p:cNvSpPr/>
            <p:nvPr/>
          </p:nvSpPr>
          <p:spPr>
            <a:xfrm>
              <a:off x="-1" y="0"/>
              <a:ext cx="2237191" cy="1379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19064" y="9532"/>
                  </a:lnTo>
                  <a:lnTo>
                    <a:pt x="19064" y="5400"/>
                  </a:lnTo>
                  <a:lnTo>
                    <a:pt x="21600" y="10800"/>
                  </a:lnTo>
                  <a:lnTo>
                    <a:pt x="19064" y="16200"/>
                  </a:lnTo>
                  <a:lnTo>
                    <a:pt x="1906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-1" y="85336"/>
              <a:ext cx="1572521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Reflect on why user reject recommended items?</a:t>
              </a:r>
            </a:p>
          </p:txBody>
        </p:sp>
      </p:grpSp>
      <p:grpSp>
        <p:nvGrpSpPr>
          <p:cNvPr id="1098" name="Group 1098"/>
          <p:cNvGrpSpPr/>
          <p:nvPr/>
        </p:nvGrpSpPr>
        <p:grpSpPr>
          <a:xfrm>
            <a:off x="243926" y="4811288"/>
            <a:ext cx="2147110" cy="1097670"/>
            <a:chOff x="0" y="0"/>
            <a:chExt cx="2147108" cy="1097669"/>
          </a:xfrm>
        </p:grpSpPr>
        <p:sp>
          <p:nvSpPr>
            <p:cNvPr id="1096" name="Shape 1096"/>
            <p:cNvSpPr/>
            <p:nvPr/>
          </p:nvSpPr>
          <p:spPr>
            <a:xfrm>
              <a:off x="-1" y="-1"/>
              <a:ext cx="2147110" cy="109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035" y="0"/>
                  </a:lnTo>
                  <a:lnTo>
                    <a:pt x="14035" y="8100"/>
                  </a:lnTo>
                  <a:lnTo>
                    <a:pt x="18839" y="8100"/>
                  </a:lnTo>
                  <a:lnTo>
                    <a:pt x="18839" y="5400"/>
                  </a:lnTo>
                  <a:lnTo>
                    <a:pt x="21600" y="10800"/>
                  </a:lnTo>
                  <a:lnTo>
                    <a:pt x="18839" y="16200"/>
                  </a:lnTo>
                  <a:lnTo>
                    <a:pt x="18839" y="13500"/>
                  </a:lnTo>
                  <a:lnTo>
                    <a:pt x="14035" y="13500"/>
                  </a:lnTo>
                  <a:lnTo>
                    <a:pt x="1403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C5B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0" y="84014"/>
              <a:ext cx="1395126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User accept, conversation terminates.</a:t>
              </a:r>
            </a:p>
          </p:txBody>
        </p:sp>
      </p:grpSp>
      <p:grpSp>
        <p:nvGrpSpPr>
          <p:cNvPr id="1101" name="Group 1101"/>
          <p:cNvGrpSpPr/>
          <p:nvPr/>
        </p:nvGrpSpPr>
        <p:grpSpPr>
          <a:xfrm>
            <a:off x="9989942" y="1304578"/>
            <a:ext cx="2100631" cy="650241"/>
            <a:chOff x="0" y="0"/>
            <a:chExt cx="2100629" cy="650240"/>
          </a:xfrm>
        </p:grpSpPr>
        <p:sp>
          <p:nvSpPr>
            <p:cNvPr id="1099" name="Shape 1099"/>
            <p:cNvSpPr/>
            <p:nvPr/>
          </p:nvSpPr>
          <p:spPr>
            <a:xfrm>
              <a:off x="0" y="3404"/>
              <a:ext cx="2100630" cy="64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654" y="5400"/>
                  </a:lnTo>
                  <a:lnTo>
                    <a:pt x="1654" y="8100"/>
                  </a:lnTo>
                  <a:lnTo>
                    <a:pt x="7565" y="8100"/>
                  </a:lnTo>
                  <a:lnTo>
                    <a:pt x="7565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565" y="21600"/>
                  </a:lnTo>
                  <a:lnTo>
                    <a:pt x="7565" y="13500"/>
                  </a:lnTo>
                  <a:lnTo>
                    <a:pt x="1654" y="13500"/>
                  </a:lnTo>
                  <a:lnTo>
                    <a:pt x="1654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735703" y="0"/>
              <a:ext cx="1364927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Asking attribute</a:t>
              </a:r>
            </a:p>
          </p:txBody>
        </p:sp>
      </p:grpSp>
      <p:grpSp>
        <p:nvGrpSpPr>
          <p:cNvPr id="1104" name="Group 1104"/>
          <p:cNvGrpSpPr/>
          <p:nvPr/>
        </p:nvGrpSpPr>
        <p:grpSpPr>
          <a:xfrm>
            <a:off x="9989942" y="2993352"/>
            <a:ext cx="2100631" cy="650241"/>
            <a:chOff x="0" y="0"/>
            <a:chExt cx="2100629" cy="650240"/>
          </a:xfrm>
        </p:grpSpPr>
        <p:sp>
          <p:nvSpPr>
            <p:cNvPr id="1102" name="Shape 1102"/>
            <p:cNvSpPr/>
            <p:nvPr/>
          </p:nvSpPr>
          <p:spPr>
            <a:xfrm>
              <a:off x="0" y="3404"/>
              <a:ext cx="2100630" cy="64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654" y="5400"/>
                  </a:lnTo>
                  <a:lnTo>
                    <a:pt x="1654" y="8100"/>
                  </a:lnTo>
                  <a:lnTo>
                    <a:pt x="7565" y="8100"/>
                  </a:lnTo>
                  <a:lnTo>
                    <a:pt x="7565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565" y="21600"/>
                  </a:lnTo>
                  <a:lnTo>
                    <a:pt x="7565" y="13500"/>
                  </a:lnTo>
                  <a:lnTo>
                    <a:pt x="1654" y="13500"/>
                  </a:lnTo>
                  <a:lnTo>
                    <a:pt x="1654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735703" y="0"/>
              <a:ext cx="1364927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Asking attribute</a:t>
              </a:r>
            </a:p>
          </p:txBody>
        </p:sp>
      </p:grpSp>
      <p:grpSp>
        <p:nvGrpSpPr>
          <p:cNvPr id="1107" name="Group 1107"/>
          <p:cNvGrpSpPr/>
          <p:nvPr/>
        </p:nvGrpSpPr>
        <p:grpSpPr>
          <a:xfrm>
            <a:off x="9989942" y="3683210"/>
            <a:ext cx="2100631" cy="650241"/>
            <a:chOff x="0" y="0"/>
            <a:chExt cx="2100629" cy="650240"/>
          </a:xfrm>
        </p:grpSpPr>
        <p:sp>
          <p:nvSpPr>
            <p:cNvPr id="1105" name="Shape 1105"/>
            <p:cNvSpPr/>
            <p:nvPr/>
          </p:nvSpPr>
          <p:spPr>
            <a:xfrm>
              <a:off x="0" y="3404"/>
              <a:ext cx="2100630" cy="64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654" y="5400"/>
                  </a:lnTo>
                  <a:lnTo>
                    <a:pt x="1654" y="8100"/>
                  </a:lnTo>
                  <a:lnTo>
                    <a:pt x="7565" y="8100"/>
                  </a:lnTo>
                  <a:lnTo>
                    <a:pt x="7565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565" y="21600"/>
                  </a:lnTo>
                  <a:lnTo>
                    <a:pt x="7565" y="13500"/>
                  </a:lnTo>
                  <a:lnTo>
                    <a:pt x="1654" y="13500"/>
                  </a:lnTo>
                  <a:lnTo>
                    <a:pt x="1654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735703" y="0"/>
              <a:ext cx="1364927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Asking attribute</a:t>
              </a:r>
            </a:p>
          </p:txBody>
        </p:sp>
      </p:grpSp>
      <p:grpSp>
        <p:nvGrpSpPr>
          <p:cNvPr id="1110" name="Group 1110"/>
          <p:cNvGrpSpPr/>
          <p:nvPr/>
        </p:nvGrpSpPr>
        <p:grpSpPr>
          <a:xfrm>
            <a:off x="9989942" y="2045011"/>
            <a:ext cx="2100631" cy="650242"/>
            <a:chOff x="0" y="0"/>
            <a:chExt cx="2100629" cy="650240"/>
          </a:xfrm>
        </p:grpSpPr>
        <p:sp>
          <p:nvSpPr>
            <p:cNvPr id="1108" name="Shape 1108"/>
            <p:cNvSpPr/>
            <p:nvPr/>
          </p:nvSpPr>
          <p:spPr>
            <a:xfrm>
              <a:off x="0" y="3404"/>
              <a:ext cx="2100630" cy="64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654" y="5400"/>
                  </a:lnTo>
                  <a:lnTo>
                    <a:pt x="1654" y="8100"/>
                  </a:lnTo>
                  <a:lnTo>
                    <a:pt x="7565" y="8100"/>
                  </a:lnTo>
                  <a:lnTo>
                    <a:pt x="7565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565" y="21600"/>
                  </a:lnTo>
                  <a:lnTo>
                    <a:pt x="7565" y="13500"/>
                  </a:lnTo>
                  <a:lnTo>
                    <a:pt x="1654" y="13500"/>
                  </a:lnTo>
                  <a:lnTo>
                    <a:pt x="1654" y="162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735703" y="0"/>
              <a:ext cx="1364927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Attempt to recommend</a:t>
              </a:r>
            </a:p>
          </p:txBody>
        </p:sp>
      </p:grpSp>
      <p:grpSp>
        <p:nvGrpSpPr>
          <p:cNvPr id="1113" name="Group 1113"/>
          <p:cNvGrpSpPr/>
          <p:nvPr/>
        </p:nvGrpSpPr>
        <p:grpSpPr>
          <a:xfrm>
            <a:off x="9989942" y="4385952"/>
            <a:ext cx="2100631" cy="650241"/>
            <a:chOff x="0" y="0"/>
            <a:chExt cx="2100629" cy="650240"/>
          </a:xfrm>
        </p:grpSpPr>
        <p:sp>
          <p:nvSpPr>
            <p:cNvPr id="1111" name="Shape 1111"/>
            <p:cNvSpPr/>
            <p:nvPr/>
          </p:nvSpPr>
          <p:spPr>
            <a:xfrm>
              <a:off x="0" y="3404"/>
              <a:ext cx="2100630" cy="64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654" y="5400"/>
                  </a:lnTo>
                  <a:lnTo>
                    <a:pt x="1654" y="8100"/>
                  </a:lnTo>
                  <a:lnTo>
                    <a:pt x="7565" y="8100"/>
                  </a:lnTo>
                  <a:lnTo>
                    <a:pt x="7565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7565" y="21600"/>
                  </a:lnTo>
                  <a:lnTo>
                    <a:pt x="7565" y="13500"/>
                  </a:lnTo>
                  <a:lnTo>
                    <a:pt x="1654" y="13500"/>
                  </a:lnTo>
                  <a:lnTo>
                    <a:pt x="1654" y="162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735703" y="0"/>
              <a:ext cx="1364927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Attempt to recommend</a:t>
              </a:r>
            </a:p>
          </p:txBody>
        </p:sp>
      </p:grpSp>
      <p:sp>
        <p:nvSpPr>
          <p:cNvPr id="1114" name="Shape 1114"/>
          <p:cNvSpPr/>
          <p:nvPr>
            <p:ph type="title"/>
          </p:nvPr>
        </p:nvSpPr>
        <p:spPr>
          <a:xfrm>
            <a:off x="326502" y="-143336"/>
            <a:ext cx="11538996" cy="1325564"/>
          </a:xfrm>
          <a:prstGeom prst="rect">
            <a:avLst/>
          </a:prstGeom>
        </p:spPr>
        <p:txBody>
          <a:bodyPr/>
          <a:lstStyle/>
          <a:p>
            <a:pPr/>
            <a:r>
              <a:t>What is Conversational Recommendation?</a:t>
            </a:r>
          </a:p>
        </p:txBody>
      </p:sp>
      <p:pic>
        <p:nvPicPr>
          <p:cNvPr id="1115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1995" y="802363"/>
            <a:ext cx="768220" cy="687638"/>
          </a:xfrm>
          <a:prstGeom prst="rect">
            <a:avLst/>
          </a:prstGeom>
          <a:ln w="12700">
            <a:miter lim="400000"/>
          </a:ln>
        </p:spPr>
      </p:pic>
      <p:sp>
        <p:nvSpPr>
          <p:cNvPr id="1116" name="Shape 1116"/>
          <p:cNvSpPr/>
          <p:nvPr>
            <p:ph type="sldNum" sz="quarter" idx="2"/>
          </p:nvPr>
        </p:nvSpPr>
        <p:spPr>
          <a:xfrm>
            <a:off x="11172458" y="6404300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Workflow of Multi-round Conversational Recommendation Scenario</a:t>
            </a:r>
          </a:p>
        </p:txBody>
      </p:sp>
      <p:pic>
        <p:nvPicPr>
          <p:cNvPr id="1119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2506" y="2234835"/>
            <a:ext cx="7495542" cy="4614165"/>
          </a:xfrm>
          <a:prstGeom prst="rect">
            <a:avLst/>
          </a:prstGeom>
          <a:ln w="12700">
            <a:miter lim="400000"/>
          </a:ln>
        </p:spPr>
      </p:pic>
      <p:sp>
        <p:nvSpPr>
          <p:cNvPr id="1120" name="Shape 1120"/>
          <p:cNvSpPr/>
          <p:nvPr/>
        </p:nvSpPr>
        <p:spPr>
          <a:xfrm>
            <a:off x="2830398" y="1592559"/>
            <a:ext cx="8042876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chemeClr val="accent6"/>
                </a:solidFill>
              </a:defRPr>
            </a:pPr>
            <a:r>
              <a:t>Objective:</a:t>
            </a:r>
          </a:p>
          <a:p>
            <a:pPr>
              <a:defRPr b="1" sz="2000">
                <a:solidFill>
                  <a:schemeClr val="accent6"/>
                </a:solidFill>
              </a:defRPr>
            </a:pPr>
            <a:r>
              <a:t>Accurately recommend item to user in shortest turns</a:t>
            </a:r>
          </a:p>
        </p:txBody>
      </p:sp>
      <p:sp>
        <p:nvSpPr>
          <p:cNvPr id="1121" name="Shape 1121"/>
          <p:cNvSpPr/>
          <p:nvPr>
            <p:ph type="sldNum" sz="quarter" idx="2"/>
          </p:nvPr>
        </p:nvSpPr>
        <p:spPr>
          <a:xfrm>
            <a:off x="11172458" y="6404300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/>
          <p:nvPr>
            <p:ph type="title"/>
          </p:nvPr>
        </p:nvSpPr>
        <p:spPr>
          <a:xfrm>
            <a:off x="646176" y="465708"/>
            <a:ext cx="10515601" cy="1325564"/>
          </a:xfrm>
          <a:prstGeom prst="rect">
            <a:avLst/>
          </a:prstGeom>
        </p:spPr>
        <p:txBody>
          <a:bodyPr/>
          <a:lstStyle/>
          <a:p>
            <a:pPr defTabSz="813816">
              <a:defRPr sz="3471">
                <a:solidFill>
                  <a:srgbClr val="00B050"/>
                </a:solidFill>
              </a:defRPr>
            </a:pPr>
            <a:r>
              <a:rPr b="1">
                <a:solidFill>
                  <a:schemeClr val="accent2"/>
                </a:solidFill>
              </a:rPr>
              <a:t>Overview</a:t>
            </a:r>
            <a:r>
              <a:t>: </a:t>
            </a:r>
            <a:r>
              <a:rPr>
                <a:solidFill>
                  <a:srgbClr val="000000"/>
                </a:solidFill>
              </a:rPr>
              <a:t>EAR- </a:t>
            </a:r>
            <a:r>
              <a:rPr>
                <a:solidFill>
                  <a:srgbClr val="EE220C"/>
                </a:solidFill>
              </a:rPr>
              <a:t>Estimation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FF9300"/>
                </a:solidFill>
              </a:rPr>
              <a:t>Action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1DB100"/>
                </a:solidFill>
              </a:rPr>
              <a:t>Reflection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Deep interaction among CC</a:t>
            </a:r>
            <a:r>
              <a:rPr sz="1602">
                <a:solidFill>
                  <a:srgbClr val="000000"/>
                </a:solidFill>
              </a:rPr>
              <a:t>(</a:t>
            </a:r>
            <a:r>
              <a:rPr sz="2225">
                <a:solidFill>
                  <a:srgbClr val="000000"/>
                </a:solidFill>
              </a:rPr>
              <a:t>Conversation System</a:t>
            </a:r>
            <a:r>
              <a:rPr sz="1602">
                <a:solidFill>
                  <a:srgbClr val="000000"/>
                </a:solidFill>
              </a:rPr>
              <a:t>) </a:t>
            </a:r>
            <a:r>
              <a:rPr>
                <a:solidFill>
                  <a:srgbClr val="000000"/>
                </a:solidFill>
              </a:rPr>
              <a:t>and RC </a:t>
            </a:r>
            <a:r>
              <a:rPr sz="1602">
                <a:solidFill>
                  <a:srgbClr val="000000"/>
                </a:solidFill>
              </a:rPr>
              <a:t>(</a:t>
            </a:r>
            <a:r>
              <a:rPr sz="2225">
                <a:solidFill>
                  <a:srgbClr val="000000"/>
                </a:solidFill>
              </a:rPr>
              <a:t>Recommendation System</a:t>
            </a:r>
            <a:r>
              <a:rPr sz="1602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124" name="Shape 1124"/>
          <p:cNvSpPr/>
          <p:nvPr/>
        </p:nvSpPr>
        <p:spPr>
          <a:xfrm>
            <a:off x="646176" y="4130159"/>
            <a:ext cx="10079736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Estimation: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What item to recommend, what attribute to ask?</a:t>
            </a:r>
          </a:p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Action: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What’s the good strategy to interact with user.</a:t>
            </a:r>
          </a:p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Reflection: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When user rejects list of recommendation, the RC adjusts its estimation for user.</a:t>
            </a:r>
          </a:p>
        </p:txBody>
      </p:sp>
      <p:grpSp>
        <p:nvGrpSpPr>
          <p:cNvPr id="1127" name="Group 1127"/>
          <p:cNvGrpSpPr/>
          <p:nvPr/>
        </p:nvGrpSpPr>
        <p:grpSpPr>
          <a:xfrm>
            <a:off x="1362455" y="2645429"/>
            <a:ext cx="1572769" cy="795529"/>
            <a:chOff x="0" y="0"/>
            <a:chExt cx="1572767" cy="795527"/>
          </a:xfrm>
        </p:grpSpPr>
        <p:sp>
          <p:nvSpPr>
            <p:cNvPr id="1125" name="Shape 1125"/>
            <p:cNvSpPr/>
            <p:nvPr/>
          </p:nvSpPr>
          <p:spPr>
            <a:xfrm>
              <a:off x="0" y="0"/>
              <a:ext cx="1572768" cy="795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31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38833" y="212344"/>
              <a:ext cx="14951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Estimation</a:t>
              </a:r>
            </a:p>
          </p:txBody>
        </p:sp>
      </p:grpSp>
      <p:grpSp>
        <p:nvGrpSpPr>
          <p:cNvPr id="1130" name="Group 1130"/>
          <p:cNvGrpSpPr/>
          <p:nvPr/>
        </p:nvGrpSpPr>
        <p:grpSpPr>
          <a:xfrm>
            <a:off x="4998720" y="2645429"/>
            <a:ext cx="1572769" cy="795529"/>
            <a:chOff x="0" y="0"/>
            <a:chExt cx="1572767" cy="795527"/>
          </a:xfrm>
        </p:grpSpPr>
        <p:sp>
          <p:nvSpPr>
            <p:cNvPr id="1128" name="Shape 1128"/>
            <p:cNvSpPr/>
            <p:nvPr/>
          </p:nvSpPr>
          <p:spPr>
            <a:xfrm>
              <a:off x="0" y="0"/>
              <a:ext cx="1572768" cy="795528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38833" y="212344"/>
              <a:ext cx="14951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Action</a:t>
              </a:r>
            </a:p>
          </p:txBody>
        </p:sp>
      </p:grpSp>
      <p:grpSp>
        <p:nvGrpSpPr>
          <p:cNvPr id="1133" name="Group 1133"/>
          <p:cNvGrpSpPr/>
          <p:nvPr/>
        </p:nvGrpSpPr>
        <p:grpSpPr>
          <a:xfrm>
            <a:off x="8418004" y="2645066"/>
            <a:ext cx="1572769" cy="795529"/>
            <a:chOff x="0" y="0"/>
            <a:chExt cx="1572767" cy="795527"/>
          </a:xfrm>
        </p:grpSpPr>
        <p:sp>
          <p:nvSpPr>
            <p:cNvPr id="1131" name="Shape 1131"/>
            <p:cNvSpPr/>
            <p:nvPr/>
          </p:nvSpPr>
          <p:spPr>
            <a:xfrm>
              <a:off x="0" y="0"/>
              <a:ext cx="1572768" cy="79552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38833" y="212344"/>
              <a:ext cx="14951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Reflection</a:t>
              </a:r>
            </a:p>
          </p:txBody>
        </p:sp>
      </p:grpSp>
      <p:sp>
        <p:nvSpPr>
          <p:cNvPr id="1134" name="Shape 1134"/>
          <p:cNvSpPr/>
          <p:nvPr/>
        </p:nvSpPr>
        <p:spPr>
          <a:xfrm>
            <a:off x="2148839" y="2192438"/>
            <a:ext cx="3483866" cy="4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0624"/>
                </a:lnTo>
                <a:cubicBezTo>
                  <a:pt x="0" y="4757"/>
                  <a:pt x="618" y="0"/>
                  <a:pt x="1380" y="0"/>
                </a:cubicBezTo>
                <a:lnTo>
                  <a:pt x="19958" y="0"/>
                </a:lnTo>
                <a:cubicBezTo>
                  <a:pt x="20720" y="0"/>
                  <a:pt x="21338" y="4757"/>
                  <a:pt x="21338" y="10624"/>
                </a:cubicBezTo>
                <a:lnTo>
                  <a:pt x="21338" y="17511"/>
                </a:lnTo>
                <a:lnTo>
                  <a:pt x="21600" y="17511"/>
                </a:lnTo>
                <a:lnTo>
                  <a:pt x="21318" y="21346"/>
                </a:lnTo>
                <a:lnTo>
                  <a:pt x="21036" y="17511"/>
                </a:lnTo>
                <a:lnTo>
                  <a:pt x="21298" y="17511"/>
                </a:lnTo>
                <a:lnTo>
                  <a:pt x="21298" y="10624"/>
                </a:lnTo>
                <a:cubicBezTo>
                  <a:pt x="21298" y="4929"/>
                  <a:pt x="20698" y="313"/>
                  <a:pt x="19958" y="313"/>
                </a:cubicBezTo>
                <a:lnTo>
                  <a:pt x="1380" y="313"/>
                </a:lnTo>
                <a:cubicBezTo>
                  <a:pt x="640" y="313"/>
                  <a:pt x="41" y="4929"/>
                  <a:pt x="41" y="10624"/>
                </a:cubicBezTo>
                <a:lnTo>
                  <a:pt x="41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5" name="Shape 1135"/>
          <p:cNvSpPr/>
          <p:nvPr/>
        </p:nvSpPr>
        <p:spPr>
          <a:xfrm>
            <a:off x="2582213" y="2157628"/>
            <a:ext cx="27892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Ranked item and attributes</a:t>
            </a:r>
          </a:p>
        </p:txBody>
      </p:sp>
      <p:sp>
        <p:nvSpPr>
          <p:cNvPr id="1136" name="Shape 1136"/>
          <p:cNvSpPr/>
          <p:nvPr/>
        </p:nvSpPr>
        <p:spPr>
          <a:xfrm>
            <a:off x="5954267" y="2176001"/>
            <a:ext cx="3290317" cy="4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0624"/>
                </a:lnTo>
                <a:cubicBezTo>
                  <a:pt x="0" y="4757"/>
                  <a:pt x="654" y="0"/>
                  <a:pt x="1461" y="0"/>
                </a:cubicBezTo>
                <a:lnTo>
                  <a:pt x="19861" y="0"/>
                </a:lnTo>
                <a:cubicBezTo>
                  <a:pt x="20668" y="0"/>
                  <a:pt x="21323" y="4757"/>
                  <a:pt x="21323" y="10624"/>
                </a:cubicBezTo>
                <a:lnTo>
                  <a:pt x="21323" y="17511"/>
                </a:lnTo>
                <a:lnTo>
                  <a:pt x="21600" y="17511"/>
                </a:lnTo>
                <a:lnTo>
                  <a:pt x="21301" y="21346"/>
                </a:lnTo>
                <a:lnTo>
                  <a:pt x="21003" y="17511"/>
                </a:lnTo>
                <a:lnTo>
                  <a:pt x="21280" y="17511"/>
                </a:lnTo>
                <a:lnTo>
                  <a:pt x="21280" y="10624"/>
                </a:lnTo>
                <a:cubicBezTo>
                  <a:pt x="21280" y="4929"/>
                  <a:pt x="20645" y="313"/>
                  <a:pt x="19861" y="313"/>
                </a:cubicBezTo>
                <a:lnTo>
                  <a:pt x="1461" y="313"/>
                </a:lnTo>
                <a:cubicBezTo>
                  <a:pt x="678" y="313"/>
                  <a:pt x="43" y="4929"/>
                  <a:pt x="43" y="10624"/>
                </a:cubicBezTo>
                <a:lnTo>
                  <a:pt x="43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7" name="Shape 1137"/>
          <p:cNvSpPr/>
          <p:nvPr/>
        </p:nvSpPr>
        <p:spPr>
          <a:xfrm>
            <a:off x="6802124" y="2217104"/>
            <a:ext cx="15946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Rejected items</a:t>
            </a:r>
          </a:p>
        </p:txBody>
      </p:sp>
      <p:sp>
        <p:nvSpPr>
          <p:cNvPr id="1138" name="Shape 1138"/>
          <p:cNvSpPr/>
          <p:nvPr/>
        </p:nvSpPr>
        <p:spPr>
          <a:xfrm rot="10800000">
            <a:off x="2148840" y="3440593"/>
            <a:ext cx="7095744" cy="4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0624"/>
                </a:lnTo>
                <a:cubicBezTo>
                  <a:pt x="0" y="4757"/>
                  <a:pt x="303" y="0"/>
                  <a:pt x="678" y="0"/>
                </a:cubicBezTo>
                <a:lnTo>
                  <a:pt x="20794" y="0"/>
                </a:lnTo>
                <a:cubicBezTo>
                  <a:pt x="21168" y="0"/>
                  <a:pt x="21471" y="4757"/>
                  <a:pt x="21471" y="10624"/>
                </a:cubicBezTo>
                <a:lnTo>
                  <a:pt x="21471" y="17511"/>
                </a:lnTo>
                <a:lnTo>
                  <a:pt x="21600" y="17511"/>
                </a:lnTo>
                <a:lnTo>
                  <a:pt x="21461" y="21346"/>
                </a:lnTo>
                <a:lnTo>
                  <a:pt x="21323" y="17511"/>
                </a:lnTo>
                <a:lnTo>
                  <a:pt x="21451" y="17511"/>
                </a:lnTo>
                <a:lnTo>
                  <a:pt x="21451" y="10624"/>
                </a:lnTo>
                <a:cubicBezTo>
                  <a:pt x="21451" y="4929"/>
                  <a:pt x="21157" y="313"/>
                  <a:pt x="20794" y="313"/>
                </a:cubicBezTo>
                <a:lnTo>
                  <a:pt x="678" y="313"/>
                </a:lnTo>
                <a:cubicBezTo>
                  <a:pt x="314" y="313"/>
                  <a:pt x="20" y="4929"/>
                  <a:pt x="20" y="10624"/>
                </a:cubicBezTo>
                <a:lnTo>
                  <a:pt x="2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9" name="Shape 1139"/>
          <p:cNvSpPr/>
          <p:nvPr/>
        </p:nvSpPr>
        <p:spPr>
          <a:xfrm>
            <a:off x="4248224" y="3883590"/>
            <a:ext cx="34120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Adjust the estimation for the user</a:t>
            </a:r>
          </a:p>
        </p:txBody>
      </p:sp>
      <p:sp>
        <p:nvSpPr>
          <p:cNvPr id="1140" name="Shape 1140"/>
          <p:cNvSpPr/>
          <p:nvPr>
            <p:ph type="sldNum" sz="quarter" idx="2"/>
          </p:nvPr>
        </p:nvSpPr>
        <p:spPr>
          <a:xfrm>
            <a:off x="11172458" y="6404300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/>
          <p:nvPr>
            <p:ph type="title"/>
          </p:nvPr>
        </p:nvSpPr>
        <p:spPr>
          <a:xfrm>
            <a:off x="838199" y="-13664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EE220C"/>
                </a:solidFill>
              </a:rPr>
              <a:t>Estimation Stage</a:t>
            </a:r>
            <a:r>
              <a:t> — Item Prediction</a:t>
            </a:r>
          </a:p>
        </p:txBody>
      </p:sp>
      <p:sp>
        <p:nvSpPr>
          <p:cNvPr id="1143" name="Shape 1143"/>
          <p:cNvSpPr/>
          <p:nvPr/>
        </p:nvSpPr>
        <p:spPr>
          <a:xfrm>
            <a:off x="3202824" y="3112332"/>
            <a:ext cx="7521062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I'd like some </a:t>
            </a:r>
            <a:r>
              <a:rPr b="1" u="sng">
                <a:solidFill>
                  <a:srgbClr val="0070C0"/>
                </a:solidFill>
              </a:rPr>
              <a:t>Italian</a:t>
            </a:r>
            <a:r>
              <a:rPr>
                <a:solidFill>
                  <a:srgbClr val="0070C0"/>
                </a:solidFill>
              </a:rPr>
              <a:t> </a:t>
            </a:r>
            <a:r>
              <a:t>food.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Got  you, do you like some </a:t>
            </a:r>
            <a:r>
              <a:rPr b="1" u="sng">
                <a:solidFill>
                  <a:srgbClr val="0070C0"/>
                </a:solidFill>
              </a:rPr>
              <a:t>Pizza</a:t>
            </a:r>
            <a:r>
              <a:rPr>
                <a:solidFill>
                  <a:srgbClr val="0070C0"/>
                </a:solidFill>
              </a:rPr>
              <a:t>?</a:t>
            </a:r>
            <a:endParaRPr>
              <a:solidFill>
                <a:srgbClr val="0070C0"/>
              </a:solidFill>
            </a:endParaRP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Yes!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Got you, do you also want some </a:t>
            </a:r>
            <a:r>
              <a:rPr b="1" u="sng">
                <a:solidFill>
                  <a:srgbClr val="0070C0"/>
                </a:solidFill>
              </a:rPr>
              <a:t>nightlife</a:t>
            </a:r>
            <a:r>
              <a:t>?</a:t>
            </a: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Yes!</a:t>
            </a:r>
          </a:p>
        </p:txBody>
      </p:sp>
      <p:pic>
        <p:nvPicPr>
          <p:cNvPr id="1144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9789" y="1968861"/>
            <a:ext cx="1170433" cy="1026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5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8492" y="1930597"/>
            <a:ext cx="1087515" cy="973440"/>
          </a:xfrm>
          <a:prstGeom prst="rect">
            <a:avLst/>
          </a:prstGeom>
          <a:ln w="12700">
            <a:miter lim="400000"/>
          </a:ln>
        </p:spPr>
      </p:pic>
      <p:sp>
        <p:nvSpPr>
          <p:cNvPr id="1146" name="Shape 1146"/>
          <p:cNvSpPr/>
          <p:nvPr/>
        </p:nvSpPr>
        <p:spPr>
          <a:xfrm>
            <a:off x="3033486" y="2649005"/>
            <a:ext cx="7598908" cy="2795998"/>
          </a:xfrm>
          <a:prstGeom prst="roundRect">
            <a:avLst>
              <a:gd name="adj" fmla="val 16667"/>
            </a:avLst>
          </a:prstGeom>
          <a:solidFill>
            <a:srgbClr val="F4B081">
              <a:alpha val="14901"/>
            </a:srgbClr>
          </a:solidFill>
          <a:ln>
            <a:solidFill>
              <a:srgbClr val="F4B081"/>
            </a:solidFill>
            <a:miter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49" name="Group 1149"/>
          <p:cNvGrpSpPr/>
          <p:nvPr/>
        </p:nvGrpSpPr>
        <p:grpSpPr>
          <a:xfrm>
            <a:off x="608928" y="3058142"/>
            <a:ext cx="2424561" cy="650241"/>
            <a:chOff x="0" y="0"/>
            <a:chExt cx="2424560" cy="650240"/>
          </a:xfrm>
        </p:grpSpPr>
        <p:sp>
          <p:nvSpPr>
            <p:cNvPr id="1147" name="Shape 1147"/>
            <p:cNvSpPr/>
            <p:nvPr/>
          </p:nvSpPr>
          <p:spPr>
            <a:xfrm>
              <a:off x="0" y="55124"/>
              <a:ext cx="2424561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0" y="-1"/>
              <a:ext cx="170422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1000 candidates remains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608927" y="3697263"/>
            <a:ext cx="2424561" cy="650241"/>
            <a:chOff x="0" y="0"/>
            <a:chExt cx="2424560" cy="650240"/>
          </a:xfrm>
        </p:grpSpPr>
        <p:sp>
          <p:nvSpPr>
            <p:cNvPr id="1150" name="Shape 1150"/>
            <p:cNvSpPr/>
            <p:nvPr/>
          </p:nvSpPr>
          <p:spPr>
            <a:xfrm>
              <a:off x="0" y="55124"/>
              <a:ext cx="2424561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0" y="-1"/>
              <a:ext cx="170422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250 candidates remains</a:t>
              </a:r>
            </a:p>
          </p:txBody>
        </p:sp>
      </p:grpSp>
      <p:grpSp>
        <p:nvGrpSpPr>
          <p:cNvPr id="1155" name="Group 1155"/>
          <p:cNvGrpSpPr/>
          <p:nvPr/>
        </p:nvGrpSpPr>
        <p:grpSpPr>
          <a:xfrm>
            <a:off x="608928" y="4400307"/>
            <a:ext cx="2424559" cy="650241"/>
            <a:chOff x="0" y="0"/>
            <a:chExt cx="2424558" cy="650240"/>
          </a:xfrm>
        </p:grpSpPr>
        <p:sp>
          <p:nvSpPr>
            <p:cNvPr id="1153" name="Shape 1153"/>
            <p:cNvSpPr/>
            <p:nvPr/>
          </p:nvSpPr>
          <p:spPr>
            <a:xfrm>
              <a:off x="0" y="55124"/>
              <a:ext cx="2424559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0" y="-1"/>
              <a:ext cx="170422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95 candidates remains</a:t>
              </a:r>
            </a:p>
          </p:txBody>
        </p:sp>
      </p:grpSp>
      <p:sp>
        <p:nvSpPr>
          <p:cNvPr id="1156" name="Shape 1156"/>
          <p:cNvSpPr/>
          <p:nvPr>
            <p:ph type="sldNum" sz="quarter" idx="2"/>
          </p:nvPr>
        </p:nvSpPr>
        <p:spPr>
          <a:xfrm>
            <a:off x="11172458" y="6404300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type="title"/>
          </p:nvPr>
        </p:nvSpPr>
        <p:spPr>
          <a:xfrm>
            <a:off x="893063" y="185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EE220C"/>
                </a:solidFill>
              </a:rPr>
              <a:t>Estimation Stage</a:t>
            </a:r>
            <a:r>
              <a:t> —  Attribute Prediction</a:t>
            </a:r>
          </a:p>
        </p:txBody>
      </p:sp>
      <p:pic>
        <p:nvPicPr>
          <p:cNvPr id="1159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058" y="1696641"/>
            <a:ext cx="984707" cy="863369"/>
          </a:xfrm>
          <a:prstGeom prst="rect">
            <a:avLst/>
          </a:prstGeom>
          <a:ln w="12700">
            <a:miter lim="400000"/>
          </a:ln>
        </p:spPr>
      </p:pic>
      <p:sp>
        <p:nvSpPr>
          <p:cNvPr id="1160" name="Shape 1160"/>
          <p:cNvSpPr/>
          <p:nvPr/>
        </p:nvSpPr>
        <p:spPr>
          <a:xfrm>
            <a:off x="3037820" y="2678470"/>
            <a:ext cx="7688703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I'd like some </a:t>
            </a:r>
            <a:r>
              <a:rPr b="1" u="sng">
                <a:solidFill>
                  <a:srgbClr val="0070C0"/>
                </a:solidFill>
              </a:rPr>
              <a:t>Italian</a:t>
            </a:r>
            <a:r>
              <a:rPr>
                <a:solidFill>
                  <a:srgbClr val="0070C0"/>
                </a:solidFill>
              </a:rPr>
              <a:t> </a:t>
            </a:r>
            <a:r>
              <a:t>food.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Got  you, do you like some </a:t>
            </a:r>
            <a:r>
              <a:rPr b="1" u="sng">
                <a:solidFill>
                  <a:srgbClr val="0070C0"/>
                </a:solidFill>
              </a:rPr>
              <a:t>Chinese</a:t>
            </a:r>
            <a:r>
              <a:rPr b="1">
                <a:solidFill>
                  <a:srgbClr val="0070C0"/>
                </a:solidFill>
              </a:rPr>
              <a:t> food</a:t>
            </a:r>
            <a:r>
              <a:rPr>
                <a:solidFill>
                  <a:srgbClr val="0070C0"/>
                </a:solidFill>
              </a:rPr>
              <a:t>?</a:t>
            </a:r>
            <a:endParaRPr>
              <a:solidFill>
                <a:srgbClr val="0070C0"/>
              </a:solidFill>
            </a:endParaRPr>
          </a:p>
          <a:p>
            <a:pPr/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No!</a:t>
            </a:r>
          </a:p>
          <a:p>
            <a:pPr algn="r">
              <a:defRPr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Got you, do you also want some </a:t>
            </a:r>
            <a:r>
              <a:rPr b="1">
                <a:solidFill>
                  <a:srgbClr val="0070C0"/>
                </a:solidFill>
              </a:rPr>
              <a:t> </a:t>
            </a:r>
            <a:r>
              <a:rPr b="1" u="sng">
                <a:solidFill>
                  <a:srgbClr val="0070C0"/>
                </a:solidFill>
              </a:rPr>
              <a:t>    ?   </a:t>
            </a:r>
            <a:r>
              <a:t>?</a:t>
            </a:r>
            <a:endParaRPr u="sng"/>
          </a:p>
          <a:p>
            <a:pPr/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_</a:t>
            </a:r>
            <a:r>
              <a:rPr u="sng"/>
              <a:t>__?___</a:t>
            </a:r>
          </a:p>
        </p:txBody>
      </p:sp>
      <p:grpSp>
        <p:nvGrpSpPr>
          <p:cNvPr id="1163" name="Group 1163"/>
          <p:cNvGrpSpPr/>
          <p:nvPr/>
        </p:nvGrpSpPr>
        <p:grpSpPr>
          <a:xfrm>
            <a:off x="613260" y="2673547"/>
            <a:ext cx="2424561" cy="650241"/>
            <a:chOff x="0" y="0"/>
            <a:chExt cx="2424560" cy="650240"/>
          </a:xfrm>
        </p:grpSpPr>
        <p:sp>
          <p:nvSpPr>
            <p:cNvPr id="1161" name="Shape 1161"/>
            <p:cNvSpPr/>
            <p:nvPr/>
          </p:nvSpPr>
          <p:spPr>
            <a:xfrm>
              <a:off x="0" y="55124"/>
              <a:ext cx="2424561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0" y="-1"/>
              <a:ext cx="170422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1000 candidates remains</a:t>
              </a:r>
            </a:p>
          </p:txBody>
        </p:sp>
      </p:grpSp>
      <p:grpSp>
        <p:nvGrpSpPr>
          <p:cNvPr id="1166" name="Group 1166"/>
          <p:cNvGrpSpPr/>
          <p:nvPr/>
        </p:nvGrpSpPr>
        <p:grpSpPr>
          <a:xfrm>
            <a:off x="604595" y="3443572"/>
            <a:ext cx="2455886" cy="959226"/>
            <a:chOff x="0" y="0"/>
            <a:chExt cx="2455885" cy="959224"/>
          </a:xfrm>
        </p:grpSpPr>
        <p:sp>
          <p:nvSpPr>
            <p:cNvPr id="1164" name="Shape 1164"/>
            <p:cNvSpPr/>
            <p:nvPr/>
          </p:nvSpPr>
          <p:spPr>
            <a:xfrm>
              <a:off x="0" y="0"/>
              <a:ext cx="2455885" cy="95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19994" y="9532"/>
                  </a:lnTo>
                  <a:lnTo>
                    <a:pt x="19994" y="5400"/>
                  </a:lnTo>
                  <a:lnTo>
                    <a:pt x="21600" y="10800"/>
                  </a:lnTo>
                  <a:lnTo>
                    <a:pt x="19994" y="16200"/>
                  </a:lnTo>
                  <a:lnTo>
                    <a:pt x="1999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-1" y="14792"/>
              <a:ext cx="1726244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1000 candidates remains. </a:t>
              </a:r>
            </a:p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Waste a turn! </a:t>
              </a:r>
            </a:p>
          </p:txBody>
        </p:sp>
      </p:grpSp>
      <p:grpSp>
        <p:nvGrpSpPr>
          <p:cNvPr id="1169" name="Group 1169"/>
          <p:cNvGrpSpPr/>
          <p:nvPr/>
        </p:nvGrpSpPr>
        <p:grpSpPr>
          <a:xfrm>
            <a:off x="620257" y="4572783"/>
            <a:ext cx="2424561" cy="650241"/>
            <a:chOff x="0" y="0"/>
            <a:chExt cx="2424560" cy="650240"/>
          </a:xfrm>
        </p:grpSpPr>
        <p:sp>
          <p:nvSpPr>
            <p:cNvPr id="1167" name="Shape 1167"/>
            <p:cNvSpPr/>
            <p:nvPr/>
          </p:nvSpPr>
          <p:spPr>
            <a:xfrm>
              <a:off x="0" y="55124"/>
              <a:ext cx="2424561" cy="5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83" y="0"/>
                  </a:lnTo>
                  <a:lnTo>
                    <a:pt x="15183" y="9532"/>
                  </a:lnTo>
                  <a:lnTo>
                    <a:pt x="20684" y="9532"/>
                  </a:lnTo>
                  <a:lnTo>
                    <a:pt x="20684" y="5400"/>
                  </a:lnTo>
                  <a:lnTo>
                    <a:pt x="21600" y="10800"/>
                  </a:lnTo>
                  <a:lnTo>
                    <a:pt x="20684" y="16200"/>
                  </a:lnTo>
                  <a:lnTo>
                    <a:pt x="20684" y="12068"/>
                  </a:lnTo>
                  <a:lnTo>
                    <a:pt x="15183" y="12068"/>
                  </a:lnTo>
                  <a:lnTo>
                    <a:pt x="151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517E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0" y="-1"/>
              <a:ext cx="170422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800" u="sng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_?_</a:t>
              </a:r>
              <a:r>
                <a:rPr u="none"/>
                <a:t> candidates remains</a:t>
              </a:r>
            </a:p>
          </p:txBody>
        </p:sp>
      </p:grpSp>
      <p:sp>
        <p:nvSpPr>
          <p:cNvPr id="1170" name="Shape 1170"/>
          <p:cNvSpPr/>
          <p:nvPr/>
        </p:nvSpPr>
        <p:spPr>
          <a:xfrm>
            <a:off x="3060480" y="2525185"/>
            <a:ext cx="7821491" cy="2795998"/>
          </a:xfrm>
          <a:prstGeom prst="roundRect">
            <a:avLst>
              <a:gd name="adj" fmla="val 16667"/>
            </a:avLst>
          </a:prstGeom>
          <a:solidFill>
            <a:srgbClr val="F4B081">
              <a:alpha val="14901"/>
            </a:srgbClr>
          </a:solidFill>
          <a:ln>
            <a:solidFill>
              <a:srgbClr val="F4B081"/>
            </a:solidFill>
            <a:miter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171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2824" y="1546002"/>
            <a:ext cx="1087515" cy="973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Preliminary</a:t>
            </a:r>
            <a:r>
              <a:rPr>
                <a:solidFill>
                  <a:srgbClr val="000000"/>
                </a:solidFill>
              </a:rPr>
              <a:t> - FM (Factorization Machine)</a:t>
            </a:r>
            <a:endParaRPr>
              <a:solidFill>
                <a:srgbClr val="000000"/>
              </a:solidFill>
            </a:endParaRPr>
          </a:p>
          <a:p>
            <a:pPr/>
            <a:r>
              <a:t>De Facto Choice for Recommender System</a:t>
            </a:r>
          </a:p>
        </p:txBody>
      </p:sp>
      <p:sp>
        <p:nvSpPr>
          <p:cNvPr id="1174" name="Shape 1174"/>
          <p:cNvSpPr/>
          <p:nvPr/>
        </p:nvSpPr>
        <p:spPr>
          <a:xfrm>
            <a:off x="4554899" y="1690825"/>
            <a:ext cx="7538702" cy="208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buClr>
                <a:srgbClr val="000000"/>
              </a:buClr>
              <a:buSzPts val="2200"/>
              <a:buFont typeface="Gill Sans"/>
              <a:buChar char="-"/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A framework to learn embedding in a same vector space.</a:t>
            </a:r>
          </a:p>
          <a:p>
            <a:pPr/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marL="457200" indent="-368300">
              <a:buClr>
                <a:srgbClr val="000000"/>
              </a:buClr>
              <a:buSzPts val="2200"/>
              <a:buFont typeface="Gill Sans"/>
              <a:buChar char="-"/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Capture the interaction between vectors by their inner product.</a:t>
            </a:r>
          </a:p>
          <a:p>
            <a:pPr indent="457200"/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marL="457200" indent="-368300">
              <a:buClr>
                <a:srgbClr val="000000"/>
              </a:buClr>
              <a:buSzPts val="2200"/>
              <a:buFont typeface="Gill Sans"/>
              <a:buChar char="-"/>
              <a:defRPr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Co-occur, similar.</a:t>
            </a:r>
          </a:p>
        </p:txBody>
      </p:sp>
      <p:pic>
        <p:nvPicPr>
          <p:cNvPr id="1175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02" y="1690825"/>
            <a:ext cx="4611775" cy="202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6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7299" y="4852904"/>
            <a:ext cx="5213902" cy="11707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77" name="Table 1177"/>
          <p:cNvGraphicFramePr/>
          <p:nvPr/>
        </p:nvGraphicFramePr>
        <p:xfrm>
          <a:off x="116600" y="4315224"/>
          <a:ext cx="5110225" cy="1828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51375"/>
                <a:gridCol w="3658850"/>
              </a:tblGrid>
              <a:tr h="3905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Notation</a:t>
                      </a:r>
                    </a:p>
                  </a:txBody>
                  <a:tcPr marL="91425" marR="91425" marT="91425" marB="91425" anchor="t" anchorCtr="0" horzOverflow="overflow">
                    <a:lnL w="12575">
                      <a:solidFill>
                        <a:srgbClr val="FFFFFF"/>
                      </a:solidFill>
                    </a:lnL>
                    <a:lnR w="12575">
                      <a:solidFill>
                        <a:srgbClr val="FFFFFF"/>
                      </a:solidFill>
                    </a:lnR>
                    <a:lnT w="12575">
                      <a:solidFill>
                        <a:srgbClr val="FFFFFF"/>
                      </a:solidFill>
                    </a:lnT>
                    <a:lnB w="38025">
                      <a:solidFill>
                        <a:srgbClr val="FFFFFF"/>
                      </a:solidFill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Meaning</a:t>
                      </a:r>
                    </a:p>
                  </a:txBody>
                  <a:tcPr marL="91425" marR="91425" marT="91425" marB="91425" anchor="t" anchorCtr="0" horzOverflow="overflow">
                    <a:lnL w="12575">
                      <a:solidFill>
                        <a:srgbClr val="FFFFFF"/>
                      </a:solidFill>
                    </a:lnL>
                    <a:lnR w="12575">
                      <a:solidFill>
                        <a:srgbClr val="FFFFFF"/>
                      </a:solidFill>
                    </a:lnR>
                    <a:lnT w="12575">
                      <a:solidFill>
                        <a:srgbClr val="FFFFFF"/>
                      </a:solidFill>
                    </a:lnT>
                    <a:lnB w="38025">
                      <a:solidFill>
                        <a:srgbClr val="FFFFFF"/>
                      </a:solidFill>
                    </a:lnB>
                    <a:solidFill>
                      <a:srgbClr val="4A86E8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sym typeface="Arial"/>
                        </a:rPr>
                        <a:t>u</a:t>
                      </a:r>
                    </a:p>
                  </a:txBody>
                  <a:tcPr marL="91425" marR="91425" marT="91425" marB="91425" anchor="t" anchorCtr="0" horzOverflow="overflow">
                    <a:lnL w="12575">
                      <a:solidFill>
                        <a:srgbClr val="FFFFFF"/>
                      </a:solidFill>
                    </a:lnL>
                    <a:lnR w="12575">
                      <a:solidFill>
                        <a:srgbClr val="FFFFFF"/>
                      </a:solidFill>
                    </a:lnR>
                    <a:lnT w="38025">
                      <a:solidFill>
                        <a:srgbClr val="FFFFFF"/>
                      </a:solidFill>
                    </a:lnT>
                    <a:lnB w="12575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</a:rPr>
                        <a:t>User embedding</a:t>
                      </a:r>
                    </a:p>
                  </a:txBody>
                  <a:tcPr marL="91425" marR="91425" marT="91425" marB="91425" anchor="t" anchorCtr="0" horzOverflow="overflow">
                    <a:lnL w="12575">
                      <a:solidFill>
                        <a:srgbClr val="FFFFFF"/>
                      </a:solidFill>
                    </a:lnL>
                    <a:lnR w="12575">
                      <a:solidFill>
                        <a:srgbClr val="FFFFFF"/>
                      </a:solidFill>
                    </a:lnR>
                    <a:lnT w="38025">
                      <a:solidFill>
                        <a:srgbClr val="FFFFFF"/>
                      </a:solidFill>
                    </a:lnT>
                    <a:lnB w="12575">
                      <a:solidFill>
                        <a:srgbClr val="FFFFFF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 w="12575">
                      <a:solidFill>
                        <a:srgbClr val="FFFFFF"/>
                      </a:solidFill>
                    </a:lnL>
                    <a:lnR w="12575">
                      <a:solidFill>
                        <a:srgbClr val="FFFFFF"/>
                      </a:solidFill>
                    </a:lnR>
                    <a:lnT w="12575">
                      <a:solidFill>
                        <a:srgbClr val="FFFFFF"/>
                      </a:solidFill>
                    </a:lnT>
                    <a:lnB w="12575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</a:rPr>
                        <a:t>Item embedding</a:t>
                      </a:r>
                    </a:p>
                  </a:txBody>
                  <a:tcPr marL="91425" marR="91425" marT="91425" marB="91425" anchor="t" anchorCtr="0" horzOverflow="overflow">
                    <a:lnL w="12575">
                      <a:solidFill>
                        <a:srgbClr val="FFFFFF"/>
                      </a:solidFill>
                    </a:lnL>
                    <a:lnR w="12575">
                      <a:solidFill>
                        <a:srgbClr val="FFFFFF"/>
                      </a:solidFill>
                    </a:lnR>
                    <a:lnT w="12575">
                      <a:solidFill>
                        <a:srgbClr val="FFFFFF"/>
                      </a:solidFill>
                    </a:lnT>
                    <a:lnB w="12575">
                      <a:solidFill>
                        <a:srgbClr val="FFFFFF"/>
                      </a:solidFill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sym typeface="Arial"/>
                        </a:rPr>
                        <a:t>P_u={p_1,p_2,…, p_n}</a:t>
                      </a:r>
                    </a:p>
                  </a:txBody>
                  <a:tcPr marL="91425" marR="91425" marT="91425" marB="91425" anchor="t" anchorCtr="0" horzOverflow="overflow">
                    <a:lnL w="12575">
                      <a:solidFill>
                        <a:srgbClr val="FFFFFF"/>
                      </a:solidFill>
                    </a:lnL>
                    <a:lnR w="12575">
                      <a:solidFill>
                        <a:srgbClr val="FFFFFF"/>
                      </a:solidFill>
                    </a:lnR>
                    <a:lnT w="12575">
                      <a:solidFill>
                        <a:srgbClr val="FFFFFF"/>
                      </a:solidFill>
                    </a:lnT>
                    <a:lnB w="12575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</a:rPr>
                        <a:t>Known user preferred attributes in current conversation session.</a:t>
                      </a:r>
                    </a:p>
                  </a:txBody>
                  <a:tcPr marL="91425" marR="91425" marT="91425" marB="91425" anchor="t" anchorCtr="0" horzOverflow="overflow">
                    <a:lnL w="12575">
                      <a:solidFill>
                        <a:srgbClr val="FFFFFF"/>
                      </a:solidFill>
                    </a:lnL>
                    <a:lnR w="12575">
                      <a:solidFill>
                        <a:srgbClr val="FFFFFF"/>
                      </a:solidFill>
                    </a:lnR>
                    <a:lnT w="12575">
                      <a:solidFill>
                        <a:srgbClr val="FFFFFF"/>
                      </a:solidFill>
                    </a:lnT>
                    <a:lnB w="12575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78" name="Shape 1178"/>
          <p:cNvSpPr/>
          <p:nvPr/>
        </p:nvSpPr>
        <p:spPr>
          <a:xfrm>
            <a:off x="5451477" y="4409941"/>
            <a:ext cx="664591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800">
                <a:solidFill>
                  <a:schemeClr val="accent6"/>
                </a:solidFill>
              </a:defRPr>
            </a:lvl1pPr>
          </a:lstStyle>
          <a:p>
            <a:pPr/>
            <a:r>
              <a:t>Score Function to decide how likely user would like an item:</a:t>
            </a:r>
          </a:p>
        </p:txBody>
      </p:sp>
      <p:sp>
        <p:nvSpPr>
          <p:cNvPr id="1179" name="Shape 1179"/>
          <p:cNvSpPr/>
          <p:nvPr>
            <p:ph type="sldNum" sz="quarter" idx="2"/>
          </p:nvPr>
        </p:nvSpPr>
        <p:spPr>
          <a:xfrm>
            <a:off x="11172458" y="6404300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B050"/>
                </a:solidFill>
              </a:defRPr>
            </a:pPr>
            <a:r>
              <a:rPr>
                <a:solidFill>
                  <a:schemeClr val="accent2"/>
                </a:solidFill>
              </a:rPr>
              <a:t>Method</a:t>
            </a:r>
            <a:r>
              <a:rPr b="0">
                <a:solidFill>
                  <a:srgbClr val="000000"/>
                </a:solidFill>
              </a:rPr>
              <a:t>: Bayesian Personalized Ranking</a:t>
            </a:r>
          </a:p>
        </p:txBody>
      </p:sp>
      <p:grpSp>
        <p:nvGrpSpPr>
          <p:cNvPr id="1184" name="Group 1184"/>
          <p:cNvGrpSpPr/>
          <p:nvPr/>
        </p:nvGrpSpPr>
        <p:grpSpPr>
          <a:xfrm>
            <a:off x="1697736" y="1846135"/>
            <a:ext cx="8388096" cy="1008354"/>
            <a:chOff x="0" y="0"/>
            <a:chExt cx="8388095" cy="1008352"/>
          </a:xfrm>
        </p:grpSpPr>
        <p:sp>
          <p:nvSpPr>
            <p:cNvPr id="1182" name="Shape 1182"/>
            <p:cNvSpPr/>
            <p:nvPr/>
          </p:nvSpPr>
          <p:spPr>
            <a:xfrm>
              <a:off x="0" y="0"/>
              <a:ext cx="8388096" cy="1008353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0" y="0"/>
              <a:ext cx="838809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85" name="Shape 1185"/>
          <p:cNvSpPr/>
          <p:nvPr/>
        </p:nvSpPr>
        <p:spPr>
          <a:xfrm>
            <a:off x="4457665" y="3009937"/>
            <a:ext cx="16383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Positive sample</a:t>
            </a:r>
          </a:p>
        </p:txBody>
      </p:sp>
      <p:sp>
        <p:nvSpPr>
          <p:cNvPr id="1186" name="Shape 1186"/>
          <p:cNvSpPr/>
          <p:nvPr/>
        </p:nvSpPr>
        <p:spPr>
          <a:xfrm>
            <a:off x="7251192" y="3009937"/>
            <a:ext cx="17377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Negative sample</a:t>
            </a:r>
          </a:p>
        </p:txBody>
      </p:sp>
      <p:sp>
        <p:nvSpPr>
          <p:cNvPr id="1187" name="Shape 1187"/>
          <p:cNvSpPr/>
          <p:nvPr/>
        </p:nvSpPr>
        <p:spPr>
          <a:xfrm flipV="1">
            <a:off x="5276833" y="2350311"/>
            <a:ext cx="355872" cy="678184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8" name="Shape 1188"/>
          <p:cNvSpPr/>
          <p:nvPr/>
        </p:nvSpPr>
        <p:spPr>
          <a:xfrm flipH="1" flipV="1">
            <a:off x="7644383" y="2350312"/>
            <a:ext cx="475669" cy="739405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189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838" y="3749325"/>
            <a:ext cx="11469875" cy="2708950"/>
          </a:xfrm>
          <a:prstGeom prst="rect">
            <a:avLst/>
          </a:prstGeom>
          <a:ln w="12700">
            <a:miter lim="400000"/>
          </a:ln>
        </p:spPr>
      </p:pic>
      <p:sp>
        <p:nvSpPr>
          <p:cNvPr id="1190" name="Shape 1190"/>
          <p:cNvSpPr/>
          <p:nvPr>
            <p:ph type="sldNum" sz="quarter" idx="2"/>
          </p:nvPr>
        </p:nvSpPr>
        <p:spPr>
          <a:xfrm>
            <a:off x="11172458" y="6404300"/>
            <a:ext cx="181343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