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6" r:id="rId3"/>
    <p:sldId id="260" r:id="rId4"/>
    <p:sldId id="293" r:id="rId5"/>
    <p:sldId id="261" r:id="rId6"/>
    <p:sldId id="262" r:id="rId7"/>
    <p:sldId id="263" r:id="rId8"/>
    <p:sldId id="294" r:id="rId9"/>
    <p:sldId id="264" r:id="rId10"/>
    <p:sldId id="258" r:id="rId11"/>
    <p:sldId id="265" r:id="rId12"/>
    <p:sldId id="266" r:id="rId13"/>
    <p:sldId id="267" r:id="rId14"/>
    <p:sldId id="290" r:id="rId15"/>
    <p:sldId id="268" r:id="rId16"/>
    <p:sldId id="269" r:id="rId17"/>
    <p:sldId id="270" r:id="rId18"/>
    <p:sldId id="271" r:id="rId19"/>
    <p:sldId id="272" r:id="rId20"/>
    <p:sldId id="274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11C"/>
    <a:srgbClr val="548235"/>
    <a:srgbClr val="B4C7E7"/>
    <a:srgbClr val="4472C4"/>
    <a:srgbClr val="7962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0" autoAdjust="0"/>
    <p:restoredTop sz="75137" autoAdjust="0"/>
  </p:normalViewPr>
  <p:slideViewPr>
    <p:cSldViewPr snapToGrid="0">
      <p:cViewPr varScale="1">
        <p:scale>
          <a:sx n="93" d="100"/>
          <a:sy n="93" d="100"/>
        </p:scale>
        <p:origin x="8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layout>
        <c:manualLayout>
          <c:xMode val="edge"/>
          <c:yMode val="edge"/>
          <c:x val="0.32853195170446198"/>
          <c:y val="9.69085201011598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0094738598609201E-2"/>
          <c:y val="2.29582715618732E-2"/>
          <c:w val="0.95981052280278201"/>
          <c:h val="0.77484121101130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Recommendation Accuracy</c:v>
                </c:pt>
              </c:strCache>
            </c:strRef>
          </c:tx>
          <c:spPr>
            <a:gradFill>
              <a:gsLst>
                <a:gs pos="0">
                  <a:schemeClr val="accent4"/>
                </a:gs>
                <a:gs pos="100000">
                  <a:schemeClr val="accent4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Ref>
              <c:f>Sheet1!$A$2:$A$11</c:f>
              <c:strCache>
                <c:ptCount val="10"/>
                <c:pt idx="0">
                  <c:v>Linear Regression</c:v>
                </c:pt>
                <c:pt idx="1">
                  <c:v>K-NN</c:v>
                </c:pt>
                <c:pt idx="2">
                  <c:v>Decision Trees</c:v>
                </c:pt>
                <c:pt idx="3">
                  <c:v>Matrix Factorization</c:v>
                </c:pt>
                <c:pt idx="4">
                  <c:v>Factorization Machines</c:v>
                </c:pt>
                <c:pt idx="5">
                  <c:v>Neural MF</c:v>
                </c:pt>
                <c:pt idx="6">
                  <c:v>DeepCrossing</c:v>
                </c:pt>
                <c:pt idx="7">
                  <c:v>Wide&amp;Deep (Google)</c:v>
                </c:pt>
                <c:pt idx="8">
                  <c:v>Neural FM</c:v>
                </c:pt>
                <c:pt idx="9">
                  <c:v>Attentive FM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6.5</c:v>
                </c:pt>
                <c:pt idx="4">
                  <c:v>8</c:v>
                </c:pt>
                <c:pt idx="5">
                  <c:v>8</c:v>
                </c:pt>
                <c:pt idx="6">
                  <c:v>8.5</c:v>
                </c:pt>
                <c:pt idx="7">
                  <c:v>10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46-4A6E-A41A-B255216446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273998208"/>
        <c:axId val="1891051584"/>
      </c:barChart>
      <c:catAx>
        <c:axId val="1273998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1051584"/>
        <c:crosses val="autoZero"/>
        <c:auto val="1"/>
        <c:lblAlgn val="ctr"/>
        <c:lblOffset val="100"/>
        <c:noMultiLvlLbl val="0"/>
      </c:catAx>
      <c:valAx>
        <c:axId val="18910515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27399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862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b="0" i="0" u="none" strike="noStrike" kern="1200" baseline="0" dirty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Explainability</a:t>
            </a:r>
          </a:p>
        </c:rich>
      </c:tx>
      <c:layout>
        <c:manualLayout>
          <c:xMode val="edge"/>
          <c:yMode val="edge"/>
          <c:x val="0.41455391552758403"/>
          <c:y val="0.694369029443839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862" b="0" i="0" u="none" strike="noStrike" kern="1200" spc="0" baseline="0" dirty="0" err="1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Linear Regression</c:v>
                </c:pt>
                <c:pt idx="1">
                  <c:v>KNN</c:v>
                </c:pt>
                <c:pt idx="2">
                  <c:v>Decision Trees</c:v>
                </c:pt>
                <c:pt idx="3">
                  <c:v>Matrix Factorization</c:v>
                </c:pt>
                <c:pt idx="4">
                  <c:v>Factorization Machines</c:v>
                </c:pt>
                <c:pt idx="5">
                  <c:v>Neural MF</c:v>
                </c:pt>
                <c:pt idx="6">
                  <c:v>DeepCrossing</c:v>
                </c:pt>
                <c:pt idx="7">
                  <c:v>Wide&amp;Deep</c:v>
                </c:pt>
                <c:pt idx="8">
                  <c:v>Neural FM</c:v>
                </c:pt>
                <c:pt idx="9">
                  <c:v>Attentive FM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-2</c:v>
                </c:pt>
                <c:pt idx="1">
                  <c:v>-3</c:v>
                </c:pt>
                <c:pt idx="2">
                  <c:v>-4</c:v>
                </c:pt>
                <c:pt idx="3">
                  <c:v>-6</c:v>
                </c:pt>
                <c:pt idx="4">
                  <c:v>-8</c:v>
                </c:pt>
                <c:pt idx="5">
                  <c:v>-10</c:v>
                </c:pt>
                <c:pt idx="6">
                  <c:v>-12</c:v>
                </c:pt>
                <c:pt idx="7">
                  <c:v>-12</c:v>
                </c:pt>
                <c:pt idx="8">
                  <c:v>-14</c:v>
                </c:pt>
                <c:pt idx="9">
                  <c:v>-16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C-4A9B-8FB0-E4606F0FC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1891052672"/>
        <c:axId val="1891038528"/>
      </c:barChart>
      <c:catAx>
        <c:axId val="1891052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91038528"/>
        <c:crosses val="autoZero"/>
        <c:auto val="1"/>
        <c:lblAlgn val="ctr"/>
        <c:lblOffset val="100"/>
        <c:noMultiLvlLbl val="0"/>
      </c:catAx>
      <c:valAx>
        <c:axId val="189103852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9105267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C913A-6237-114A-A54C-CB49BBA301E4}" type="datetimeFigureOut">
              <a:rPr kumimoji="1" lang="zh-CN" altLang="en-US" smtClean="0"/>
              <a:t>2018/7/15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E01E0-7B4A-7844-93A3-FA223FC9624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71164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A7F66-FE9F-4DA2-93E9-30849148C592}" type="datetimeFigureOut">
              <a:rPr lang="en-US" smtClean="0"/>
              <a:t>7/15/18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1224E-B710-4E09-8E00-E4C8953D8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30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Good</a:t>
            </a:r>
            <a:r>
              <a:rPr lang="zh-Hans" altLang="en-US" dirty="0"/>
              <a:t> </a:t>
            </a:r>
            <a:r>
              <a:rPr lang="en-US" altLang="zh-Hans" dirty="0"/>
              <a:t>afternoon</a:t>
            </a:r>
            <a:r>
              <a:rPr lang="zh-Hans" altLang="en-US" dirty="0"/>
              <a:t> </a:t>
            </a:r>
            <a:r>
              <a:rPr lang="en-US" altLang="zh-Hans" dirty="0"/>
              <a:t>everyone,</a:t>
            </a:r>
            <a:r>
              <a:rPr lang="zh-Hans" altLang="en-US" dirty="0"/>
              <a:t> </a:t>
            </a:r>
            <a:r>
              <a:rPr lang="en-US" altLang="zh-Hans" dirty="0"/>
              <a:t>welcome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my</a:t>
            </a:r>
            <a:r>
              <a:rPr lang="zh-Hans" altLang="en-US" dirty="0"/>
              <a:t> </a:t>
            </a:r>
            <a:r>
              <a:rPr lang="en-US" altLang="zh-Hans" dirty="0"/>
              <a:t>presentation</a:t>
            </a:r>
            <a:r>
              <a:rPr lang="zh-Hans" altLang="en-US" dirty="0"/>
              <a:t> </a:t>
            </a:r>
            <a:r>
              <a:rPr lang="en-US" altLang="zh-Hans" dirty="0"/>
              <a:t>---</a:t>
            </a:r>
            <a:r>
              <a:rPr lang="zh-Hans" altLang="en-US" dirty="0"/>
              <a:t> </a:t>
            </a:r>
            <a:r>
              <a:rPr lang="en-US" altLang="zh-Hans" dirty="0"/>
              <a:t>TEM:</a:t>
            </a:r>
            <a:r>
              <a:rPr lang="zh-Hans" altLang="en-US" dirty="0"/>
              <a:t> </a:t>
            </a:r>
            <a:r>
              <a:rPr lang="en-US" altLang="zh-Hans" dirty="0"/>
              <a:t>tree-enhanced</a:t>
            </a:r>
            <a:r>
              <a:rPr lang="zh-Hans" altLang="en-US" dirty="0"/>
              <a:t> </a:t>
            </a:r>
            <a:r>
              <a:rPr lang="en-US" altLang="zh-Hans" dirty="0"/>
              <a:t>embedding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explainable</a:t>
            </a:r>
            <a:r>
              <a:rPr lang="zh-Hans" altLang="en-US" dirty="0"/>
              <a:t> </a:t>
            </a:r>
            <a:r>
              <a:rPr lang="en-US" altLang="zh-Hans" dirty="0"/>
              <a:t>recommendation.</a:t>
            </a:r>
            <a:r>
              <a:rPr lang="zh-Hans" altLang="en-US" dirty="0"/>
              <a:t> </a:t>
            </a:r>
            <a:r>
              <a:rPr lang="en-US" altLang="zh-Hans" dirty="0"/>
              <a:t>I’m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presenter,</a:t>
            </a:r>
            <a:r>
              <a:rPr lang="zh-Hans" altLang="en-US" dirty="0"/>
              <a:t> </a:t>
            </a:r>
            <a:r>
              <a:rPr lang="en-US" altLang="zh-Hans" dirty="0"/>
              <a:t>Wang</a:t>
            </a:r>
            <a:r>
              <a:rPr lang="zh-Hans" altLang="en-US" dirty="0"/>
              <a:t> </a:t>
            </a:r>
            <a:r>
              <a:rPr lang="en-US" altLang="zh-Hans" dirty="0"/>
              <a:t>Xiang,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US" altLang="zh-Hans" dirty="0"/>
              <a:t>National</a:t>
            </a:r>
            <a:r>
              <a:rPr lang="zh-Hans" altLang="en-US" dirty="0"/>
              <a:t> </a:t>
            </a:r>
            <a:r>
              <a:rPr lang="en-US" altLang="zh-Hans" dirty="0"/>
              <a:t>University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Singapore.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79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First,</a:t>
            </a:r>
            <a:r>
              <a:rPr lang="zh-Hans" altLang="en-US" dirty="0"/>
              <a:t> </a:t>
            </a:r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extract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explicit</a:t>
            </a:r>
            <a:r>
              <a:rPr lang="zh-Hans" altLang="en-US" dirty="0"/>
              <a:t> </a:t>
            </a:r>
            <a:r>
              <a:rPr lang="en-US" altLang="zh-Hans" dirty="0"/>
              <a:t>cross</a:t>
            </a:r>
            <a:r>
              <a:rPr lang="zh-Hans" altLang="en-US" dirty="0"/>
              <a:t> </a:t>
            </a:r>
            <a:r>
              <a:rPr lang="en-US" altLang="zh-Hans" dirty="0"/>
              <a:t>features</a:t>
            </a:r>
            <a:r>
              <a:rPr lang="zh-Hans" altLang="en-US" dirty="0"/>
              <a:t> </a:t>
            </a:r>
            <a:r>
              <a:rPr lang="en-US" altLang="zh-Hans" dirty="0"/>
              <a:t>via</a:t>
            </a:r>
            <a:r>
              <a:rPr lang="zh-Hans" altLang="en-US" dirty="0"/>
              <a:t> </a:t>
            </a:r>
            <a:r>
              <a:rPr lang="en-US" altLang="zh-Hans" dirty="0"/>
              <a:t>tree-based</a:t>
            </a:r>
            <a:r>
              <a:rPr lang="zh-Hans" altLang="en-US" dirty="0"/>
              <a:t> </a:t>
            </a:r>
            <a:r>
              <a:rPr lang="en-US" altLang="zh-Hans" dirty="0"/>
              <a:t>model.</a:t>
            </a:r>
            <a:endParaRPr lang="en-SG" altLang="zh-Hans" dirty="0"/>
          </a:p>
          <a:p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obtain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set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useful</a:t>
            </a:r>
            <a:r>
              <a:rPr lang="zh-Hans" altLang="en-US" dirty="0"/>
              <a:t> </a:t>
            </a:r>
            <a:r>
              <a:rPr lang="en-US" altLang="zh-Hans" dirty="0"/>
              <a:t>cross</a:t>
            </a:r>
            <a:r>
              <a:rPr lang="zh-Hans" altLang="en-US" dirty="0"/>
              <a:t> </a:t>
            </a:r>
            <a:r>
              <a:rPr lang="en-US" altLang="zh-Hans" dirty="0"/>
              <a:t>features,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which</a:t>
            </a:r>
            <a:r>
              <a:rPr lang="zh-Hans" altLang="en-US" dirty="0"/>
              <a:t> </a:t>
            </a:r>
            <a:r>
              <a:rPr lang="en-US" altLang="zh-Hans" dirty="0"/>
              <a:t>has</a:t>
            </a:r>
            <a:r>
              <a:rPr lang="zh-Hans" altLang="en-US" dirty="0"/>
              <a:t> </a:t>
            </a:r>
            <a:r>
              <a:rPr lang="en-US" altLang="zh-Hans" dirty="0"/>
              <a:t>specific</a:t>
            </a:r>
            <a:r>
              <a:rPr lang="zh-Hans" altLang="en-US" dirty="0"/>
              <a:t> </a:t>
            </a:r>
            <a:r>
              <a:rPr lang="en-US" altLang="zh-Hans" dirty="0"/>
              <a:t>easy-to-comprehend</a:t>
            </a:r>
            <a:r>
              <a:rPr lang="zh-Hans" altLang="en-US" dirty="0"/>
              <a:t> </a:t>
            </a:r>
            <a:r>
              <a:rPr lang="en-US" altLang="zh-Hans" dirty="0"/>
              <a:t>semantics,</a:t>
            </a:r>
            <a:r>
              <a:rPr lang="zh-Hans" altLang="en-US" dirty="0"/>
              <a:t> </a:t>
            </a:r>
            <a:r>
              <a:rPr lang="en-US" altLang="zh-Hans" dirty="0"/>
              <a:t>such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7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Given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cross</a:t>
            </a:r>
            <a:r>
              <a:rPr lang="zh-Hans" altLang="en-US" dirty="0"/>
              <a:t> </a:t>
            </a:r>
            <a:r>
              <a:rPr lang="en-US" altLang="zh-Hans" dirty="0"/>
              <a:t>features,</a:t>
            </a:r>
            <a:r>
              <a:rPr lang="zh-Hans" altLang="en-US" dirty="0"/>
              <a:t> </a:t>
            </a:r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project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cross</a:t>
            </a:r>
            <a:r>
              <a:rPr lang="zh-Hans" altLang="en-US" dirty="0"/>
              <a:t> </a:t>
            </a:r>
            <a:r>
              <a:rPr lang="en-US" altLang="zh-Hans" dirty="0"/>
              <a:t>feature</a:t>
            </a:r>
            <a:r>
              <a:rPr lang="zh-Hans" altLang="en-US" dirty="0"/>
              <a:t> </a:t>
            </a:r>
            <a:r>
              <a:rPr lang="en-US" altLang="zh-Hans" dirty="0"/>
              <a:t>into</a:t>
            </a:r>
            <a:r>
              <a:rPr lang="zh-Hans" altLang="en-US" dirty="0"/>
              <a:t> </a:t>
            </a:r>
            <a:r>
              <a:rPr lang="en-US" altLang="zh-Hans" dirty="0"/>
              <a:t>an</a:t>
            </a:r>
            <a:r>
              <a:rPr lang="zh-Hans" altLang="en-US" dirty="0"/>
              <a:t> </a:t>
            </a:r>
            <a:r>
              <a:rPr lang="en-US" altLang="zh-Hans" dirty="0"/>
              <a:t>embedding</a:t>
            </a:r>
            <a:r>
              <a:rPr lang="zh-Hans" altLang="en-US" dirty="0"/>
              <a:t> </a:t>
            </a:r>
            <a:r>
              <a:rPr lang="en-US" altLang="zh-Hans" dirty="0"/>
              <a:t>vector.</a:t>
            </a:r>
          </a:p>
          <a:p>
            <a:r>
              <a:rPr lang="en-US" altLang="zh-Hans" dirty="0"/>
              <a:t>There are two advantages:</a:t>
            </a:r>
            <a:endParaRPr lang="en-SG" altLang="zh-Hans" dirty="0"/>
          </a:p>
          <a:p>
            <a:r>
              <a:rPr lang="en-US" altLang="zh-Hans" dirty="0"/>
              <a:t>1.</a:t>
            </a:r>
            <a:r>
              <a:rPr lang="zh-Hans" altLang="en-US" dirty="0"/>
              <a:t> </a:t>
            </a:r>
            <a:r>
              <a:rPr lang="en-US" altLang="zh-Hans" dirty="0"/>
              <a:t>They</a:t>
            </a:r>
            <a:r>
              <a:rPr lang="zh-Hans" altLang="en-US" dirty="0"/>
              <a:t> </a:t>
            </a:r>
            <a:r>
              <a:rPr lang="en-US" altLang="zh-Hans" dirty="0"/>
              <a:t>capture</a:t>
            </a:r>
            <a:r>
              <a:rPr lang="zh-Hans" altLang="en-US" dirty="0"/>
              <a:t> </a:t>
            </a:r>
            <a:r>
              <a:rPr lang="en-US" altLang="zh-Hans" dirty="0"/>
              <a:t>correlations</a:t>
            </a:r>
            <a:r>
              <a:rPr lang="zh-Hans" altLang="en-US" dirty="0"/>
              <a:t> </a:t>
            </a:r>
            <a:r>
              <a:rPr lang="en-US" altLang="zh-Hans" dirty="0"/>
              <a:t>among</a:t>
            </a:r>
            <a:r>
              <a:rPr lang="zh-Hans" altLang="en-US" dirty="0"/>
              <a:t> </a:t>
            </a:r>
            <a:r>
              <a:rPr lang="en-US" altLang="zh-Hans" dirty="0"/>
              <a:t>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04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010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47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0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44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1BAA4-B46D-40F9-ABAC-F33DAD13BD9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50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explosion,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recommender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play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crucial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role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alleviating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overload,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widely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adopted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many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services,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like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shopping,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web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sharing,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</a:t>
            </a:r>
            <a:r>
              <a:rPr lang="zh-Han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Han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networking.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68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" dirty="0"/>
              <a:t>However,</a:t>
            </a:r>
            <a:r>
              <a:rPr lang="zh-Hans" altLang="en-US" dirty="0"/>
              <a:t> </a:t>
            </a:r>
            <a:r>
              <a:rPr lang="en-US" altLang="zh-Hans" dirty="0"/>
              <a:t>one</a:t>
            </a:r>
            <a:r>
              <a:rPr lang="zh-Hans" altLang="en-US" dirty="0"/>
              <a:t> </a:t>
            </a:r>
            <a:r>
              <a:rPr lang="en-US" altLang="zh-Hans" dirty="0"/>
              <a:t>fundamental</a:t>
            </a:r>
            <a:r>
              <a:rPr lang="zh-Hans" altLang="en-US" dirty="0"/>
              <a:t> </a:t>
            </a:r>
            <a:r>
              <a:rPr lang="en-US" altLang="zh-Hans" dirty="0"/>
              <a:t>trade-off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RS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that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accuracy</a:t>
            </a:r>
            <a:r>
              <a:rPr lang="zh-Hans" altLang="en-US" dirty="0"/>
              <a:t> </a:t>
            </a:r>
            <a:r>
              <a:rPr lang="en-US" altLang="zh-Hans" dirty="0"/>
              <a:t>&amp;</a:t>
            </a:r>
            <a:r>
              <a:rPr lang="zh-Hans" altLang="en-US" dirty="0"/>
              <a:t> </a:t>
            </a:r>
            <a:r>
              <a:rPr lang="en-US" altLang="zh-Hans" dirty="0"/>
              <a:t>explainability.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see,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deep</a:t>
            </a:r>
            <a:r>
              <a:rPr lang="zh-Hans" altLang="en-US" dirty="0"/>
              <a:t> </a:t>
            </a:r>
            <a:r>
              <a:rPr lang="en-US" altLang="zh-Hans" dirty="0"/>
              <a:t>learning</a:t>
            </a:r>
            <a:r>
              <a:rPr lang="zh-Hans" altLang="en-US" dirty="0"/>
              <a:t> </a:t>
            </a:r>
            <a:r>
              <a:rPr lang="en-US" altLang="zh-Hans" dirty="0"/>
              <a:t>components</a:t>
            </a:r>
            <a:r>
              <a:rPr lang="zh-Hans" altLang="en-US" dirty="0"/>
              <a:t> </a:t>
            </a:r>
            <a:r>
              <a:rPr lang="en-US" altLang="zh-Hans" dirty="0"/>
              <a:t>used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RS</a:t>
            </a:r>
            <a:r>
              <a:rPr lang="zh-Hans" altLang="en-US" dirty="0"/>
              <a:t> </a:t>
            </a:r>
            <a:r>
              <a:rPr lang="en-US" altLang="zh-Hans" dirty="0"/>
              <a:t>boost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recommendation</a:t>
            </a:r>
            <a:r>
              <a:rPr lang="zh-Hans" altLang="en-US" dirty="0"/>
              <a:t> </a:t>
            </a:r>
            <a:r>
              <a:rPr lang="en-US" altLang="zh-Hans" dirty="0"/>
              <a:t>accuracy,</a:t>
            </a:r>
            <a:r>
              <a:rPr lang="zh-Hans" altLang="en-US" dirty="0"/>
              <a:t> </a:t>
            </a:r>
            <a:r>
              <a:rPr lang="en-US" altLang="zh-Hans" dirty="0"/>
              <a:t>but</a:t>
            </a:r>
            <a:r>
              <a:rPr lang="zh-Hans" altLang="en-US" dirty="0"/>
              <a:t> </a:t>
            </a:r>
            <a:r>
              <a:rPr lang="en-US" altLang="zh-Hans" dirty="0"/>
              <a:t>hurt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explainability</a:t>
            </a:r>
            <a:r>
              <a:rPr lang="zh-Hans" altLang="en-US" dirty="0"/>
              <a:t> </a:t>
            </a:r>
            <a:r>
              <a:rPr lang="en-US" altLang="zh-Hans" dirty="0"/>
              <a:t>adversely.</a:t>
            </a:r>
            <a:endParaRPr lang="en-SG" altLang="zh-Han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" dirty="0"/>
              <a:t>In this work, we aim to fill the research gap by developing a recommendation solution that is both accurate and explainable.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an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explainable,</a:t>
            </a:r>
            <a:r>
              <a:rPr lang="zh-Hans" altLang="en-US" dirty="0"/>
              <a:t> </a:t>
            </a:r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expect</a:t>
            </a:r>
            <a:r>
              <a:rPr lang="zh-Hans" altLang="en-US" dirty="0"/>
              <a:t> </a:t>
            </a:r>
            <a:r>
              <a:rPr lang="en-US" altLang="zh-Hans" dirty="0"/>
              <a:t>our</a:t>
            </a:r>
            <a:r>
              <a:rPr lang="zh-Hans" altLang="en-US" dirty="0"/>
              <a:t> </a:t>
            </a:r>
            <a:r>
              <a:rPr lang="en-US" altLang="zh-Hans" dirty="0"/>
              <a:t>system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be</a:t>
            </a:r>
            <a:r>
              <a:rPr lang="zh-Hans" altLang="en-US" dirty="0"/>
              <a:t> </a:t>
            </a:r>
            <a:r>
              <a:rPr lang="en-US" altLang="zh-Hans" dirty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accurate,</a:t>
            </a:r>
            <a:r>
              <a:rPr lang="zh-Hans" altLang="en-US" dirty="0"/>
              <a:t> </a:t>
            </a:r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expect</a:t>
            </a:r>
            <a:r>
              <a:rPr lang="zh-Hans" altLang="en-US" dirty="0"/>
              <a:t> </a:t>
            </a:r>
            <a:r>
              <a:rPr lang="en-US" altLang="zh-Hans" dirty="0"/>
              <a:t>our</a:t>
            </a:r>
            <a:r>
              <a:rPr lang="zh-Hans" altLang="en-US" dirty="0"/>
              <a:t> </a:t>
            </a:r>
            <a:r>
              <a:rPr lang="en-US" altLang="zh-Hans" dirty="0"/>
              <a:t>system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an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" dirty="0"/>
              <a:t>Towards this end, we propose a novel solution named Tree-enhanced Embedding Method (TEM), which combines embedding-based methods with decision tree-based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7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CF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core</a:t>
            </a:r>
            <a:r>
              <a:rPr lang="zh-Hans" altLang="en-US" dirty="0"/>
              <a:t> </a:t>
            </a:r>
            <a:r>
              <a:rPr lang="en-US" altLang="zh-Hans" dirty="0"/>
              <a:t>component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existing</a:t>
            </a:r>
            <a:r>
              <a:rPr lang="zh-Hans" altLang="en-US" dirty="0"/>
              <a:t> </a:t>
            </a:r>
            <a:r>
              <a:rPr lang="en-US" altLang="zh-Hans" dirty="0"/>
              <a:t>RS,</a:t>
            </a:r>
            <a:r>
              <a:rPr lang="zh-Hans" altLang="en-US" dirty="0"/>
              <a:t> </a:t>
            </a:r>
            <a:r>
              <a:rPr lang="en-US" altLang="zh-Hans" dirty="0"/>
              <a:t>simply</a:t>
            </a:r>
            <a:r>
              <a:rPr lang="zh-Hans" altLang="en-US" dirty="0"/>
              <a:t> </a:t>
            </a:r>
            <a:r>
              <a:rPr lang="en-US" altLang="zh-Hans" dirty="0"/>
              <a:t>assuming</a:t>
            </a:r>
            <a:r>
              <a:rPr lang="zh-Hans" altLang="en-US" dirty="0"/>
              <a:t> </a:t>
            </a:r>
            <a:r>
              <a:rPr lang="en-US" altLang="zh-Hans" dirty="0"/>
              <a:t>similar</a:t>
            </a:r>
            <a:r>
              <a:rPr lang="zh-Hans" altLang="en-US" dirty="0"/>
              <a:t> </a:t>
            </a:r>
            <a:r>
              <a:rPr lang="en-US" altLang="zh-Hans" dirty="0"/>
              <a:t>users</a:t>
            </a:r>
            <a:r>
              <a:rPr lang="zh-Hans" altLang="en-US" dirty="0"/>
              <a:t> </a:t>
            </a:r>
            <a:r>
              <a:rPr lang="en-US" altLang="zh-Hans" dirty="0"/>
              <a:t>tend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have</a:t>
            </a:r>
            <a:r>
              <a:rPr lang="zh-Hans" altLang="en-US" dirty="0"/>
              <a:t> </a:t>
            </a:r>
            <a:r>
              <a:rPr lang="en-US" altLang="zh-Hans" dirty="0"/>
              <a:t>similar</a:t>
            </a:r>
            <a:r>
              <a:rPr lang="zh-Hans" altLang="en-US" dirty="0"/>
              <a:t> </a:t>
            </a:r>
            <a:r>
              <a:rPr lang="en-US" altLang="zh-Hans" dirty="0"/>
              <a:t>preferences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items.</a:t>
            </a:r>
          </a:p>
          <a:p>
            <a:r>
              <a:rPr lang="en-US" altLang="zh-Hans" dirty="0"/>
              <a:t>Embedding-based</a:t>
            </a:r>
            <a:r>
              <a:rPr lang="zh-Hans" altLang="en-US" dirty="0"/>
              <a:t> </a:t>
            </a:r>
            <a:r>
              <a:rPr lang="en-US" altLang="zh-Hans" dirty="0"/>
              <a:t>CF</a:t>
            </a:r>
            <a:r>
              <a:rPr lang="zh-Hans" altLang="en-US" dirty="0"/>
              <a:t> </a:t>
            </a:r>
            <a:r>
              <a:rPr lang="en-US" altLang="zh-Hans" dirty="0"/>
              <a:t>predicts</a:t>
            </a:r>
            <a:r>
              <a:rPr lang="zh-Hans" altLang="en-US" dirty="0"/>
              <a:t> </a:t>
            </a:r>
            <a:r>
              <a:rPr lang="en-US" altLang="zh-Hans" dirty="0"/>
              <a:t>users’</a:t>
            </a:r>
            <a:r>
              <a:rPr lang="zh-Hans" altLang="en-US" dirty="0"/>
              <a:t> </a:t>
            </a:r>
            <a:r>
              <a:rPr lang="en-US" altLang="zh-Hans" dirty="0"/>
              <a:t>interests</a:t>
            </a:r>
            <a:r>
              <a:rPr lang="zh-Hans" altLang="en-US" dirty="0"/>
              <a:t> </a:t>
            </a:r>
            <a:r>
              <a:rPr lang="en-US" altLang="zh-Hans" dirty="0"/>
              <a:t>by</a:t>
            </a:r>
            <a:r>
              <a:rPr lang="zh-Hans" altLang="en-US" dirty="0"/>
              <a:t> </a:t>
            </a:r>
            <a:r>
              <a:rPr lang="en-US" altLang="zh-Hans" dirty="0"/>
              <a:t>modeling</a:t>
            </a:r>
            <a:r>
              <a:rPr lang="zh-Hans" altLang="en-US" dirty="0"/>
              <a:t> </a:t>
            </a:r>
            <a:r>
              <a:rPr lang="en-US" altLang="zh-Hans" dirty="0"/>
              <a:t>latent</a:t>
            </a:r>
            <a:r>
              <a:rPr lang="zh-Hans" altLang="en-US" dirty="0"/>
              <a:t> </a:t>
            </a:r>
            <a:r>
              <a:rPr lang="en-US" altLang="zh-Hans" dirty="0"/>
              <a:t>factor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features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learning</a:t>
            </a:r>
            <a:r>
              <a:rPr lang="zh-Hans" altLang="en-US" dirty="0"/>
              <a:t> </a:t>
            </a:r>
            <a:r>
              <a:rPr lang="en-US" altLang="zh-Hans" dirty="0"/>
              <a:t>interaction</a:t>
            </a:r>
            <a:r>
              <a:rPr lang="zh-Hans" altLang="en-US" dirty="0"/>
              <a:t> </a:t>
            </a:r>
            <a:r>
              <a:rPr lang="en-US" altLang="zh-Hans" dirty="0"/>
              <a:t>functions.</a:t>
            </a:r>
            <a:endParaRPr lang="en-SG" altLang="zh-Hans" dirty="0"/>
          </a:p>
          <a:p>
            <a:r>
              <a:rPr lang="en-US" altLang="zh-Hans" dirty="0"/>
              <a:t>Matrix</a:t>
            </a:r>
            <a:r>
              <a:rPr lang="zh-Hans" altLang="en-US" dirty="0"/>
              <a:t> </a:t>
            </a:r>
            <a:r>
              <a:rPr lang="en-US" altLang="zh-Hans" dirty="0"/>
              <a:t>factorization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Factorization</a:t>
            </a:r>
            <a:r>
              <a:rPr lang="zh-Hans" altLang="en-US" dirty="0"/>
              <a:t> </a:t>
            </a:r>
            <a:r>
              <a:rPr lang="en-US" altLang="zh-Hans" dirty="0"/>
              <a:t>machine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simplest</a:t>
            </a:r>
            <a:r>
              <a:rPr lang="zh-Hans" altLang="en-US" dirty="0"/>
              <a:t> </a:t>
            </a:r>
            <a:r>
              <a:rPr lang="en-US" altLang="zh-Hans" dirty="0"/>
              <a:t>but</a:t>
            </a:r>
            <a:r>
              <a:rPr lang="zh-Hans" altLang="en-US" dirty="0"/>
              <a:t> </a:t>
            </a:r>
            <a:r>
              <a:rPr lang="en-US" altLang="zh-Hans" dirty="0"/>
              <a:t>effective</a:t>
            </a:r>
            <a:r>
              <a:rPr lang="zh-Hans" altLang="en-US" dirty="0"/>
              <a:t> </a:t>
            </a:r>
            <a:r>
              <a:rPr lang="en-US" altLang="zh-Hans" dirty="0"/>
              <a:t>CF</a:t>
            </a:r>
            <a:r>
              <a:rPr lang="zh-Hans" altLang="en-US" dirty="0"/>
              <a:t> </a:t>
            </a:r>
            <a:r>
              <a:rPr lang="en-US" altLang="zh-Hans" dirty="0"/>
              <a:t>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33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" dirty="0"/>
              <a:t>While</a:t>
            </a:r>
            <a:r>
              <a:rPr lang="zh-Hans" altLang="en-US" dirty="0"/>
              <a:t> </a:t>
            </a:r>
            <a:r>
              <a:rPr lang="en-US" altLang="zh-Hans" dirty="0"/>
              <a:t>CF</a:t>
            </a:r>
            <a:r>
              <a:rPr lang="zh-Hans" altLang="en-US" dirty="0"/>
              <a:t> </a:t>
            </a:r>
            <a:r>
              <a:rPr lang="en-US" altLang="zh-Hans" dirty="0"/>
              <a:t>has</a:t>
            </a:r>
            <a:r>
              <a:rPr lang="zh-Hans" altLang="en-US" dirty="0"/>
              <a:t> </a:t>
            </a:r>
            <a:r>
              <a:rPr lang="en-US" altLang="zh-Hans" dirty="0"/>
              <a:t>achieved</a:t>
            </a:r>
            <a:r>
              <a:rPr lang="zh-Hans" altLang="en-US" dirty="0"/>
              <a:t> </a:t>
            </a:r>
            <a:r>
              <a:rPr lang="en-US" altLang="zh-Hans" dirty="0"/>
              <a:t>strong</a:t>
            </a:r>
            <a:r>
              <a:rPr lang="zh-Hans" altLang="en-US" dirty="0"/>
              <a:t> </a:t>
            </a:r>
            <a:r>
              <a:rPr lang="en-US" altLang="zh-Hans" dirty="0"/>
              <a:t>predictive</a:t>
            </a:r>
            <a:r>
              <a:rPr lang="zh-Hans" altLang="en-US" dirty="0"/>
              <a:t> </a:t>
            </a:r>
            <a:r>
              <a:rPr lang="en-US" altLang="zh-Hans" dirty="0"/>
              <a:t>performance,</a:t>
            </a:r>
            <a:r>
              <a:rPr lang="zh-Hans" altLang="en-US" dirty="0"/>
              <a:t> </a:t>
            </a:r>
            <a:r>
              <a:rPr lang="en-US" altLang="zh-Hans" dirty="0"/>
              <a:t>it</a:t>
            </a:r>
            <a:r>
              <a:rPr lang="zh-Hans" altLang="en-US" dirty="0"/>
              <a:t> </a:t>
            </a:r>
            <a:r>
              <a:rPr lang="en-US" altLang="zh-Hans" dirty="0"/>
              <a:t>works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black-box</a:t>
            </a:r>
            <a:r>
              <a:rPr lang="zh-Hans" altLang="en-US" dirty="0"/>
              <a:t> </a:t>
            </a:r>
            <a:r>
              <a:rPr lang="en-US" altLang="zh-Hans" dirty="0"/>
              <a:t>that</a:t>
            </a:r>
            <a:r>
              <a:rPr lang="zh-Hans" altLang="en-US" dirty="0"/>
              <a:t> </a:t>
            </a:r>
            <a:r>
              <a:rPr lang="en-US" altLang="zh-Hans" dirty="0"/>
              <a:t>only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provide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predictive</a:t>
            </a:r>
            <a:r>
              <a:rPr lang="zh-Hans" altLang="en-US" dirty="0"/>
              <a:t> </a:t>
            </a:r>
            <a:r>
              <a:rPr lang="en-US" altLang="zh-Hans" dirty="0"/>
              <a:t>scores</a:t>
            </a:r>
            <a:r>
              <a:rPr lang="zh-Hans" altLang="en-US" dirty="0"/>
              <a:t> </a:t>
            </a:r>
            <a:r>
              <a:rPr lang="en-US" altLang="zh-Hans" dirty="0"/>
              <a:t>without</a:t>
            </a:r>
            <a:r>
              <a:rPr lang="zh-Hans" altLang="en-US" dirty="0"/>
              <a:t> </a:t>
            </a:r>
            <a:r>
              <a:rPr lang="en-US" altLang="zh-Hans" dirty="0"/>
              <a:t>any</a:t>
            </a:r>
            <a:r>
              <a:rPr lang="zh-Hans" altLang="en-US" dirty="0"/>
              <a:t> </a:t>
            </a:r>
            <a:r>
              <a:rPr lang="en-US" altLang="zh-Hans" dirty="0"/>
              <a:t>explanations</a:t>
            </a:r>
            <a:r>
              <a:rPr lang="zh-Hans" altLang="en-US" dirty="0"/>
              <a:t> </a:t>
            </a:r>
            <a:r>
              <a:rPr lang="en-US" altLang="zh-Hans" dirty="0"/>
              <a:t>about</a:t>
            </a:r>
            <a:r>
              <a:rPr lang="zh-Hans" altLang="en-US" dirty="0"/>
              <a:t> </a:t>
            </a:r>
            <a:r>
              <a:rPr lang="en-US" altLang="zh-Hans" dirty="0"/>
              <a:t>why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target</a:t>
            </a:r>
            <a:r>
              <a:rPr lang="zh-Hans" altLang="en-US" dirty="0"/>
              <a:t> </a:t>
            </a:r>
            <a:r>
              <a:rPr lang="en-US" altLang="zh-Hans" dirty="0"/>
              <a:t>item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suitable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user.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end</a:t>
            </a:r>
            <a:r>
              <a:rPr lang="zh-Hans" altLang="en-US" dirty="0"/>
              <a:t> </a:t>
            </a:r>
            <a:r>
              <a:rPr lang="en-US" altLang="zh-Hans" dirty="0"/>
              <a:t>users</a:t>
            </a:r>
            <a:r>
              <a:rPr lang="zh-Hans" altLang="en-US" dirty="0"/>
              <a:t> </a:t>
            </a:r>
            <a:r>
              <a:rPr lang="en-US" altLang="zh-Hans" dirty="0"/>
              <a:t>want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know:</a:t>
            </a:r>
            <a:r>
              <a:rPr lang="zh-Hans" altLang="en-US" dirty="0"/>
              <a:t> </a:t>
            </a:r>
            <a:r>
              <a:rPr lang="en-US" altLang="zh-Hans" dirty="0"/>
              <a:t>why</a:t>
            </a:r>
            <a:r>
              <a:rPr lang="zh-Hans" altLang="en-US" dirty="0"/>
              <a:t> </a:t>
            </a:r>
            <a:r>
              <a:rPr lang="en-US" altLang="zh-Hans" dirty="0"/>
              <a:t>…</a:t>
            </a:r>
            <a:endParaRPr lang="en-SG" altLang="zh-Han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" dirty="0"/>
              <a:t>Hence</a:t>
            </a:r>
            <a:r>
              <a:rPr lang="zh-Hans" altLang="en-US" dirty="0"/>
              <a:t> </a:t>
            </a:r>
            <a:r>
              <a:rPr lang="en-US" altLang="zh-Hans" dirty="0"/>
              <a:t>an</a:t>
            </a:r>
            <a:r>
              <a:rPr lang="zh-Hans" altLang="en-US" dirty="0"/>
              <a:t> </a:t>
            </a:r>
            <a:r>
              <a:rPr lang="en-US" altLang="zh-Hans" dirty="0"/>
              <a:t>explainable</a:t>
            </a:r>
            <a:r>
              <a:rPr lang="zh-Hans" altLang="en-US" dirty="0"/>
              <a:t> </a:t>
            </a:r>
            <a:r>
              <a:rPr lang="en-US" altLang="zh-Hans" dirty="0"/>
              <a:t>RS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desired,</a:t>
            </a:r>
            <a:r>
              <a:rPr lang="zh-Hans" altLang="en-US" dirty="0"/>
              <a:t> </a:t>
            </a:r>
            <a:r>
              <a:rPr lang="en-US" altLang="zh-Hans" dirty="0"/>
              <a:t>which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SG" dirty="0"/>
              <a:t>provide an explanation accompanying the recommendation</a:t>
            </a:r>
            <a:r>
              <a:rPr lang="en-US" altLang="zh-Hans" dirty="0"/>
              <a:t>.</a:t>
            </a:r>
            <a:endParaRPr lang="en-SG" altLang="zh-Han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ans" dirty="0"/>
              <a:t>Such</a:t>
            </a:r>
            <a:r>
              <a:rPr lang="zh-Hans" altLang="en-US" dirty="0"/>
              <a:t> </a:t>
            </a:r>
            <a:r>
              <a:rPr lang="en-US" altLang="zh-Hans" dirty="0"/>
              <a:t>explanations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serve</a:t>
            </a:r>
            <a:r>
              <a:rPr lang="zh-Hans" altLang="en-US" dirty="0"/>
              <a:t> </a:t>
            </a:r>
            <a:r>
              <a:rPr lang="en-US" altLang="zh-Hans" dirty="0"/>
              <a:t>one</a:t>
            </a:r>
            <a:r>
              <a:rPr lang="zh-Hans" altLang="en-US" dirty="0"/>
              <a:t> </a:t>
            </a:r>
            <a:r>
              <a:rPr lang="en-US" altLang="zh-Hans" dirty="0"/>
              <a:t>or</a:t>
            </a:r>
            <a:r>
              <a:rPr lang="zh-Hans" altLang="en-US" dirty="0"/>
              <a:t> </a:t>
            </a:r>
            <a:r>
              <a:rPr lang="en-US" altLang="zh-Hans" dirty="0"/>
              <a:t>more</a:t>
            </a:r>
            <a:r>
              <a:rPr lang="zh-Hans" altLang="en-US" dirty="0"/>
              <a:t> </a:t>
            </a:r>
            <a:r>
              <a:rPr lang="en-US" altLang="zh-Hans" dirty="0"/>
              <a:t>purposes,</a:t>
            </a:r>
            <a:r>
              <a:rPr lang="zh-Hans" altLang="en-US" dirty="0"/>
              <a:t> </a:t>
            </a:r>
            <a:r>
              <a:rPr lang="en-US" altLang="zh-Hans" dirty="0"/>
              <a:t>such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making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system</a:t>
            </a:r>
            <a:r>
              <a:rPr lang="zh-Hans" altLang="en-US" dirty="0"/>
              <a:t> </a:t>
            </a:r>
            <a:r>
              <a:rPr lang="en-US" altLang="zh-Hans" dirty="0"/>
              <a:t>transparent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users,</a:t>
            </a:r>
            <a:r>
              <a:rPr lang="zh-Hans" altLang="en-US" dirty="0"/>
              <a:t> </a:t>
            </a:r>
            <a:r>
              <a:rPr lang="en-US" altLang="zh-Hans" dirty="0"/>
              <a:t>increasing</a:t>
            </a:r>
            <a:r>
              <a:rPr lang="zh-Hans" altLang="en-US" dirty="0"/>
              <a:t> </a:t>
            </a:r>
            <a:r>
              <a:rPr lang="en-US" altLang="zh-Hans" dirty="0"/>
              <a:t>users’</a:t>
            </a:r>
            <a:r>
              <a:rPr lang="zh-Hans" altLang="en-US" dirty="0"/>
              <a:t> </a:t>
            </a:r>
            <a:r>
              <a:rPr lang="en-US" altLang="zh-Hans" dirty="0"/>
              <a:t>confidence</a:t>
            </a:r>
            <a:r>
              <a:rPr lang="zh-Hans" altLang="en-US" dirty="0"/>
              <a:t> </a:t>
            </a:r>
            <a:r>
              <a:rPr lang="en-US" altLang="zh-Hans" dirty="0"/>
              <a:t>in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system,</a:t>
            </a:r>
            <a:r>
              <a:rPr lang="zh-Hans" altLang="en-US" dirty="0"/>
              <a:t> </a:t>
            </a:r>
            <a:r>
              <a:rPr lang="en-US" altLang="zh-Hans" dirty="0"/>
              <a:t>persuading</a:t>
            </a:r>
            <a:r>
              <a:rPr lang="zh-Hans" altLang="en-US" dirty="0"/>
              <a:t> </a:t>
            </a:r>
            <a:r>
              <a:rPr lang="en-US" altLang="zh-Hans" dirty="0"/>
              <a:t>users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act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recommendation,</a:t>
            </a:r>
            <a:r>
              <a:rPr lang="zh-Hans" altLang="en-US" dirty="0"/>
              <a:t> </a:t>
            </a:r>
            <a:r>
              <a:rPr lang="en-US" altLang="zh-Hans" dirty="0"/>
              <a:t>or</a:t>
            </a:r>
            <a:r>
              <a:rPr lang="zh-Hans" altLang="en-US" dirty="0"/>
              <a:t> </a:t>
            </a:r>
            <a:r>
              <a:rPr lang="en-US" altLang="zh-Hans" dirty="0"/>
              <a:t>correct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system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make</a:t>
            </a:r>
            <a:r>
              <a:rPr lang="zh-Hans" altLang="en-US" dirty="0"/>
              <a:t> </a:t>
            </a:r>
            <a:r>
              <a:rPr lang="en-US" altLang="zh-Hans" dirty="0"/>
              <a:t>predictions</a:t>
            </a:r>
            <a:r>
              <a:rPr lang="zh-Hans" altLang="en-US" dirty="0"/>
              <a:t> </a:t>
            </a:r>
            <a:r>
              <a:rPr lang="en-US" altLang="zh-Hans" dirty="0"/>
              <a:t>more</a:t>
            </a:r>
            <a:r>
              <a:rPr lang="zh-Hans" altLang="en-US" dirty="0"/>
              <a:t> </a:t>
            </a:r>
            <a:r>
              <a:rPr lang="en-US" altLang="zh-Hans" dirty="0"/>
              <a:t>accurately.</a:t>
            </a:r>
            <a:r>
              <a:rPr lang="zh-Hans" altLang="en-US" dirty="0"/>
              <a:t> </a:t>
            </a:r>
            <a:endParaRPr lang="en-SG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altLang="zh-Hans" dirty="0"/>
              <a:t>e</a:t>
            </a:r>
            <a:r>
              <a:rPr lang="zh-Hans" altLang="en-US" dirty="0"/>
              <a:t> </a:t>
            </a:r>
            <a:r>
              <a:rPr lang="en-US" altLang="zh-Hans" dirty="0"/>
              <a:t>first</a:t>
            </a:r>
            <a:r>
              <a:rPr lang="zh-Hans" altLang="en-US" dirty="0"/>
              <a:t> </a:t>
            </a:r>
            <a:r>
              <a:rPr lang="en-US" altLang="zh-Hans" dirty="0"/>
              <a:t>review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embedding-based</a:t>
            </a:r>
            <a:r>
              <a:rPr lang="zh-Hans" altLang="en-US" dirty="0"/>
              <a:t> </a:t>
            </a:r>
            <a:r>
              <a:rPr lang="en-US" altLang="zh-Hans" dirty="0"/>
              <a:t>CF</a:t>
            </a:r>
            <a:r>
              <a:rPr lang="zh-Hans" altLang="en-US" dirty="0"/>
              <a:t> </a:t>
            </a:r>
            <a:r>
              <a:rPr lang="en-US" altLang="zh-Hans" dirty="0"/>
              <a:t>methods.</a:t>
            </a:r>
          </a:p>
          <a:p>
            <a:r>
              <a:rPr lang="en-US" altLang="zh-Hans" dirty="0"/>
              <a:t>Here</a:t>
            </a:r>
            <a:r>
              <a:rPr lang="zh-Hans" altLang="en-US" dirty="0"/>
              <a:t> </a:t>
            </a:r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list</a:t>
            </a:r>
            <a:r>
              <a:rPr lang="zh-Hans" altLang="en-US" dirty="0"/>
              <a:t> </a:t>
            </a:r>
            <a:r>
              <a:rPr lang="en-US" altLang="zh-Hans" dirty="0"/>
              <a:t>several</a:t>
            </a:r>
            <a:r>
              <a:rPr lang="zh-Hans" altLang="en-US" dirty="0"/>
              <a:t> </a:t>
            </a:r>
            <a:r>
              <a:rPr lang="en-US" altLang="zh-Hans" dirty="0"/>
              <a:t>state-of-the-art</a:t>
            </a:r>
            <a:r>
              <a:rPr lang="zh-Hans" altLang="en-US" dirty="0"/>
              <a:t> </a:t>
            </a:r>
            <a:r>
              <a:rPr lang="en-US" altLang="zh-Hans" dirty="0"/>
              <a:t>approaches,</a:t>
            </a:r>
            <a:r>
              <a:rPr lang="zh-Hans" altLang="en-US" dirty="0"/>
              <a:t> </a:t>
            </a:r>
            <a:r>
              <a:rPr lang="en-US" altLang="zh-Hans" dirty="0"/>
              <a:t>such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Neural</a:t>
            </a:r>
            <a:r>
              <a:rPr lang="zh-Hans" altLang="en-US" dirty="0"/>
              <a:t> </a:t>
            </a:r>
            <a:r>
              <a:rPr lang="en-US" altLang="zh-Hans" dirty="0"/>
              <a:t>CF,</a:t>
            </a:r>
            <a:r>
              <a:rPr lang="zh-Hans" altLang="en-US" dirty="0"/>
              <a:t> </a:t>
            </a:r>
            <a:r>
              <a:rPr lang="en-US" altLang="zh-Hans" dirty="0" err="1"/>
              <a:t>wide&amp;deep</a:t>
            </a:r>
            <a:r>
              <a:rPr lang="en-US" altLang="zh-Hans" dirty="0"/>
              <a:t>,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Neural</a:t>
            </a:r>
            <a:r>
              <a:rPr lang="zh-Hans" altLang="en-US" dirty="0"/>
              <a:t> </a:t>
            </a:r>
            <a:r>
              <a:rPr lang="en-US" altLang="zh-Hans" dirty="0"/>
              <a:t>FM.</a:t>
            </a:r>
          </a:p>
          <a:p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these</a:t>
            </a:r>
            <a:r>
              <a:rPr lang="zh-Hans" altLang="en-US" dirty="0"/>
              <a:t> </a:t>
            </a:r>
            <a:r>
              <a:rPr lang="en-US" altLang="zh-Hans" dirty="0"/>
              <a:t>methods</a:t>
            </a:r>
            <a:r>
              <a:rPr lang="zh-Hans" altLang="en-US" dirty="0"/>
              <a:t> </a:t>
            </a:r>
            <a:r>
              <a:rPr lang="en-US" altLang="zh-Hans" dirty="0"/>
              <a:t>embed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user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item</a:t>
            </a:r>
            <a:r>
              <a:rPr lang="zh-Hans" altLang="en-US" dirty="0"/>
              <a:t> </a:t>
            </a:r>
            <a:r>
              <a:rPr lang="en-US" altLang="zh-Hans" dirty="0"/>
              <a:t>into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latent</a:t>
            </a:r>
            <a:r>
              <a:rPr lang="zh-Hans" altLang="en-US" dirty="0"/>
              <a:t> </a:t>
            </a:r>
            <a:r>
              <a:rPr lang="en-US" altLang="zh-Hans" dirty="0"/>
              <a:t>factor,</a:t>
            </a:r>
            <a:r>
              <a:rPr lang="zh-Hans" altLang="en-US" dirty="0"/>
              <a:t> </a:t>
            </a:r>
            <a:r>
              <a:rPr lang="en-US" altLang="zh-Hans" dirty="0"/>
              <a:t>they</a:t>
            </a:r>
            <a:r>
              <a:rPr lang="zh-Hans" altLang="en-US" dirty="0"/>
              <a:t> </a:t>
            </a:r>
            <a:r>
              <a:rPr lang="en-US" altLang="zh-Hans" dirty="0"/>
              <a:t>have</a:t>
            </a:r>
            <a:r>
              <a:rPr lang="zh-Hans" altLang="en-US" dirty="0"/>
              <a:t> </a:t>
            </a:r>
            <a:r>
              <a:rPr lang="en-US" altLang="zh-Hans" dirty="0"/>
              <a:t>strong</a:t>
            </a:r>
            <a:r>
              <a:rPr lang="zh-Hans" altLang="en-US" dirty="0"/>
              <a:t> </a:t>
            </a:r>
            <a:r>
              <a:rPr lang="en-US" altLang="zh-Hans" dirty="0"/>
              <a:t>expressiveness,</a:t>
            </a:r>
            <a:r>
              <a:rPr lang="zh-Hans" altLang="en-US" dirty="0"/>
              <a:t> </a:t>
            </a:r>
            <a:r>
              <a:rPr lang="en-US" altLang="zh-Hans" dirty="0"/>
              <a:t>especially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neural</a:t>
            </a:r>
            <a:r>
              <a:rPr lang="zh-Hans" altLang="en-US" dirty="0"/>
              <a:t> </a:t>
            </a:r>
            <a:r>
              <a:rPr lang="en-US" altLang="zh-Hans" dirty="0"/>
              <a:t>network</a:t>
            </a:r>
            <a:r>
              <a:rPr lang="zh-Hans" altLang="en-US" dirty="0"/>
              <a:t> </a:t>
            </a:r>
            <a:r>
              <a:rPr lang="en-US" altLang="zh-Hans" dirty="0"/>
              <a:t>methods,</a:t>
            </a:r>
            <a:r>
              <a:rPr lang="zh-Hans" altLang="en-US" dirty="0"/>
              <a:t> </a:t>
            </a:r>
            <a:r>
              <a:rPr lang="en-US" altLang="zh-Hans" dirty="0"/>
              <a:t>capturing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higher-order</a:t>
            </a:r>
            <a:r>
              <a:rPr lang="zh-Hans" altLang="en-US" dirty="0"/>
              <a:t> </a:t>
            </a:r>
            <a:r>
              <a:rPr lang="en-US" altLang="zh-Hans" dirty="0"/>
              <a:t>feature</a:t>
            </a:r>
            <a:r>
              <a:rPr lang="zh-Hans" altLang="en-US" dirty="0"/>
              <a:t> </a:t>
            </a:r>
            <a:r>
              <a:rPr lang="en-US" altLang="zh-Hans" dirty="0"/>
              <a:t>interactions,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they</a:t>
            </a:r>
            <a:r>
              <a:rPr lang="zh-Hans" altLang="en-US" dirty="0"/>
              <a:t> </a:t>
            </a:r>
            <a:r>
              <a:rPr lang="en-US" altLang="zh-Hans" dirty="0"/>
              <a:t>can</a:t>
            </a:r>
            <a:r>
              <a:rPr lang="zh-Hans" altLang="en-US" dirty="0"/>
              <a:t> </a:t>
            </a:r>
            <a:r>
              <a:rPr lang="en-US" altLang="zh-Hans" dirty="0"/>
              <a:t>easily</a:t>
            </a:r>
            <a:r>
              <a:rPr lang="zh-Hans" altLang="en-US" dirty="0"/>
              <a:t> </a:t>
            </a:r>
            <a:r>
              <a:rPr lang="en-US" altLang="zh-Hans" dirty="0"/>
              <a:t>generalize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unseen</a:t>
            </a:r>
            <a:r>
              <a:rPr lang="zh-Hans" altLang="en-US" dirty="0"/>
              <a:t> </a:t>
            </a:r>
            <a:r>
              <a:rPr lang="en-US" altLang="zh-Hans" dirty="0"/>
              <a:t>user-item</a:t>
            </a:r>
            <a:r>
              <a:rPr lang="zh-Hans" altLang="en-US" dirty="0"/>
              <a:t> </a:t>
            </a:r>
            <a:r>
              <a:rPr lang="en-US" altLang="zh-Hans" dirty="0"/>
              <a:t>interactions.</a:t>
            </a:r>
          </a:p>
          <a:p>
            <a:r>
              <a:rPr lang="en-US" altLang="zh-Hans" dirty="0"/>
              <a:t>However,</a:t>
            </a:r>
            <a:r>
              <a:rPr lang="zh-Hans" altLang="en-US" dirty="0"/>
              <a:t> </a:t>
            </a:r>
            <a:r>
              <a:rPr lang="en-US" altLang="zh-Hans" dirty="0"/>
              <a:t>due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complex</a:t>
            </a:r>
            <a:r>
              <a:rPr lang="zh-Hans" altLang="en-US" dirty="0"/>
              <a:t> </a:t>
            </a:r>
            <a:r>
              <a:rPr lang="en-US" altLang="zh-Hans" dirty="0"/>
              <a:t>architecture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hidden</a:t>
            </a:r>
            <a:r>
              <a:rPr lang="zh-Hans" altLang="en-US" dirty="0"/>
              <a:t> </a:t>
            </a:r>
            <a:r>
              <a:rPr lang="en-US" altLang="zh-Hans" dirty="0"/>
              <a:t>layers,</a:t>
            </a:r>
            <a:r>
              <a:rPr lang="zh-Hans" altLang="en-US" dirty="0"/>
              <a:t> </a:t>
            </a:r>
            <a:r>
              <a:rPr lang="en-US" altLang="zh-Hans" dirty="0"/>
              <a:t>they</a:t>
            </a:r>
            <a:r>
              <a:rPr lang="zh-Hans" altLang="en-US" dirty="0"/>
              <a:t> </a:t>
            </a:r>
            <a:r>
              <a:rPr lang="en-US" altLang="zh-Hans" dirty="0"/>
              <a:t>lack</a:t>
            </a:r>
            <a:r>
              <a:rPr lang="zh-Hans" altLang="en-US" dirty="0"/>
              <a:t> </a:t>
            </a:r>
            <a:r>
              <a:rPr lang="en-US" altLang="zh-Hans" dirty="0"/>
              <a:t>necessary</a:t>
            </a:r>
            <a:r>
              <a:rPr lang="zh-Hans" altLang="en-US" dirty="0"/>
              <a:t> </a:t>
            </a:r>
            <a:r>
              <a:rPr lang="en-US" altLang="zh-Hans" dirty="0"/>
              <a:t>reasoning</a:t>
            </a:r>
            <a:r>
              <a:rPr lang="zh-Hans" altLang="en-US" dirty="0"/>
              <a:t> </a:t>
            </a:r>
            <a:r>
              <a:rPr lang="en-US" altLang="zh-Hans" dirty="0"/>
              <a:t>or</a:t>
            </a:r>
            <a:r>
              <a:rPr lang="zh-Hans" altLang="en-US" dirty="0"/>
              <a:t> </a:t>
            </a:r>
            <a:r>
              <a:rPr lang="en-US" altLang="zh-Hans" dirty="0"/>
              <a:t>explanations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recommendation;</a:t>
            </a:r>
            <a:r>
              <a:rPr lang="zh-Hans" altLang="en-US" dirty="0"/>
              <a:t> </a:t>
            </a:r>
            <a:r>
              <a:rPr lang="en-US" altLang="zh-Hans" dirty="0"/>
              <a:t>their</a:t>
            </a:r>
            <a:r>
              <a:rPr lang="zh-Hans" altLang="en-US" dirty="0"/>
              <a:t> </a:t>
            </a:r>
            <a:r>
              <a:rPr lang="en-US" altLang="zh-Hans" dirty="0"/>
              <a:t>explanation</a:t>
            </a:r>
            <a:r>
              <a:rPr lang="zh-Hans" altLang="en-US" dirty="0"/>
              <a:t> </a:t>
            </a:r>
            <a:r>
              <a:rPr lang="en-US" altLang="zh-Hans" dirty="0"/>
              <a:t>mechanism</a:t>
            </a:r>
            <a:r>
              <a:rPr lang="zh-Hans" altLang="en-US" dirty="0"/>
              <a:t> </a:t>
            </a:r>
            <a:r>
              <a:rPr lang="en-US" altLang="zh-Hans" dirty="0"/>
              <a:t>is</a:t>
            </a:r>
            <a:r>
              <a:rPr lang="zh-Hans" altLang="en-US" dirty="0"/>
              <a:t> </a:t>
            </a:r>
            <a:r>
              <a:rPr lang="en-US" altLang="zh-Hans" dirty="0"/>
              <a:t>either</a:t>
            </a:r>
            <a:r>
              <a:rPr lang="zh-Hans" altLang="en-US" dirty="0"/>
              <a:t> </a:t>
            </a:r>
            <a:r>
              <a:rPr lang="en-US" altLang="zh-Hans" dirty="0"/>
              <a:t>…</a:t>
            </a:r>
            <a:r>
              <a:rPr lang="zh-Hans" altLang="en-US" dirty="0"/>
              <a:t> </a:t>
            </a:r>
            <a:r>
              <a:rPr lang="en-US" altLang="zh-Hans" dirty="0"/>
              <a:t>or</a:t>
            </a:r>
            <a:r>
              <a:rPr lang="zh-Hans" altLang="en-US" dirty="0"/>
              <a:t> </a:t>
            </a:r>
            <a:r>
              <a:rPr lang="en-US" altLang="zh-Hans" dirty="0"/>
              <a:t>…</a:t>
            </a:r>
          </a:p>
          <a:p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argue</a:t>
            </a:r>
            <a:r>
              <a:rPr lang="zh-Hans" altLang="en-US" dirty="0"/>
              <a:t> </a:t>
            </a:r>
            <a:r>
              <a:rPr lang="en-US" altLang="zh-Hans" dirty="0"/>
              <a:t>that</a:t>
            </a:r>
            <a:r>
              <a:rPr lang="zh-Hans" altLang="en-US" dirty="0"/>
              <a:t> </a:t>
            </a:r>
            <a:r>
              <a:rPr lang="en-US" altLang="zh-Hans" dirty="0"/>
              <a:t>such</a:t>
            </a:r>
            <a:r>
              <a:rPr lang="zh-Hans" altLang="en-US" dirty="0"/>
              <a:t> </a:t>
            </a:r>
            <a:r>
              <a:rPr lang="en-US" altLang="zh-Hans" dirty="0"/>
              <a:t>similarity-based</a:t>
            </a:r>
            <a:r>
              <a:rPr lang="zh-Hans" altLang="en-US" dirty="0"/>
              <a:t> </a:t>
            </a:r>
            <a:r>
              <a:rPr lang="en-US" altLang="zh-Hans" dirty="0"/>
              <a:t>explanations</a:t>
            </a:r>
            <a:r>
              <a:rPr lang="zh-Hans" altLang="en-US" dirty="0"/>
              <a:t> </a:t>
            </a:r>
            <a:r>
              <a:rPr lang="en-US" altLang="zh-Hans" dirty="0"/>
              <a:t>are</a:t>
            </a:r>
            <a:r>
              <a:rPr lang="zh-Hans" altLang="en-US" dirty="0"/>
              <a:t> </a:t>
            </a:r>
            <a:r>
              <a:rPr lang="en-US" altLang="zh-Hans" dirty="0"/>
              <a:t>too</a:t>
            </a:r>
            <a:r>
              <a:rPr lang="zh-Hans" altLang="en-US" dirty="0"/>
              <a:t> </a:t>
            </a:r>
            <a:r>
              <a:rPr lang="en-US" altLang="zh-Hans" dirty="0"/>
              <a:t>coarse-grained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insufficient</a:t>
            </a:r>
            <a:r>
              <a:rPr lang="zh-Hans" altLang="en-US" dirty="0"/>
              <a:t> </a:t>
            </a:r>
            <a:r>
              <a:rPr lang="en-US" altLang="zh-Hans" dirty="0"/>
              <a:t>to</a:t>
            </a:r>
            <a:r>
              <a:rPr lang="zh-Hans" altLang="en-US" dirty="0"/>
              <a:t> </a:t>
            </a:r>
            <a:r>
              <a:rPr lang="en-US" altLang="zh-Hans" dirty="0"/>
              <a:t>convince</a:t>
            </a:r>
            <a:r>
              <a:rPr lang="zh-Hans" altLang="en-US" dirty="0"/>
              <a:t> </a:t>
            </a:r>
            <a:r>
              <a:rPr lang="en-US" altLang="zh-Hans" dirty="0"/>
              <a:t>users</a:t>
            </a:r>
            <a:r>
              <a:rPr lang="zh-Hans" altLang="en-US" dirty="0"/>
              <a:t> </a:t>
            </a:r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rec.</a:t>
            </a:r>
            <a:endParaRPr lang="en-SG" altLang="zh-Han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82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" dirty="0"/>
              <a:t>On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other</a:t>
            </a:r>
            <a:r>
              <a:rPr lang="zh-Hans" altLang="en-US" dirty="0"/>
              <a:t> </a:t>
            </a:r>
            <a:r>
              <a:rPr lang="en-US" altLang="zh-Hans" dirty="0"/>
              <a:t>hand,</a:t>
            </a:r>
            <a:r>
              <a:rPr lang="zh-Hans" altLang="en-US" dirty="0"/>
              <a:t> </a:t>
            </a:r>
            <a:r>
              <a:rPr lang="en-US" altLang="zh-Hans" dirty="0"/>
              <a:t>tree-based</a:t>
            </a:r>
            <a:r>
              <a:rPr lang="zh-Hans" altLang="en-US" dirty="0"/>
              <a:t> </a:t>
            </a:r>
            <a:r>
              <a:rPr lang="en-US" altLang="zh-Hans" dirty="0"/>
              <a:t>methods,</a:t>
            </a:r>
            <a:r>
              <a:rPr lang="zh-Hans" altLang="en-US" dirty="0"/>
              <a:t> </a:t>
            </a:r>
            <a:r>
              <a:rPr lang="en-US" altLang="zh-Hans" dirty="0"/>
              <a:t>such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trees,</a:t>
            </a:r>
            <a:r>
              <a:rPr lang="zh-Hans" altLang="en-US" dirty="0"/>
              <a:t> </a:t>
            </a:r>
            <a:r>
              <a:rPr lang="en-US" altLang="zh-Hans" dirty="0"/>
              <a:t>do</a:t>
            </a:r>
            <a:r>
              <a:rPr lang="zh-Hans" altLang="en-US" dirty="0"/>
              <a:t> </a:t>
            </a:r>
            <a:r>
              <a:rPr lang="en-US" altLang="zh-Hans" dirty="0"/>
              <a:t>not</a:t>
            </a:r>
            <a:r>
              <a:rPr lang="zh-Hans" altLang="en-US" dirty="0"/>
              <a:t> </a:t>
            </a:r>
            <a:r>
              <a:rPr lang="en-US" altLang="zh-Hans" dirty="0"/>
              <a:t>learn</a:t>
            </a:r>
            <a:r>
              <a:rPr lang="zh-Hans" altLang="en-US" dirty="0"/>
              <a:t> </a:t>
            </a:r>
            <a:r>
              <a:rPr lang="en-US" altLang="zh-Hans" dirty="0"/>
              <a:t>latent</a:t>
            </a:r>
            <a:r>
              <a:rPr lang="zh-Hans" altLang="en-US" dirty="0"/>
              <a:t> </a:t>
            </a:r>
            <a:r>
              <a:rPr lang="en-US" altLang="zh-Hans" dirty="0"/>
              <a:t>features</a:t>
            </a:r>
            <a:r>
              <a:rPr lang="zh-Hans" altLang="en-US" dirty="0"/>
              <a:t> </a:t>
            </a:r>
            <a:r>
              <a:rPr lang="en-US" altLang="zh-Hans" dirty="0"/>
              <a:t>for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prediction.</a:t>
            </a:r>
            <a:r>
              <a:rPr lang="zh-Hans" altLang="en-US" dirty="0"/>
              <a:t> </a:t>
            </a:r>
            <a:r>
              <a:rPr lang="en-SG" altLang="zh-Hans" dirty="0"/>
              <a:t>Instead, they perform prediction by learning decision rules from data</a:t>
            </a:r>
            <a:r>
              <a:rPr lang="en-US" altLang="zh-Hans" dirty="0"/>
              <a:t>.</a:t>
            </a:r>
          </a:p>
          <a:p>
            <a:r>
              <a:rPr lang="en-US" altLang="zh-Hans" dirty="0"/>
              <a:t>We</a:t>
            </a:r>
            <a:r>
              <a:rPr lang="zh-Hans" altLang="en-US" dirty="0"/>
              <a:t> </a:t>
            </a:r>
            <a:r>
              <a:rPr lang="en-US" altLang="zh-Hans" dirty="0"/>
              <a:t>represent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structure</a:t>
            </a:r>
            <a:r>
              <a:rPr lang="zh-Hans" altLang="en-US" dirty="0"/>
              <a:t> </a:t>
            </a:r>
            <a:r>
              <a:rPr lang="en-US" altLang="zh-Hans" dirty="0"/>
              <a:t>of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tree</a:t>
            </a:r>
            <a:r>
              <a:rPr lang="zh-Hans" altLang="en-US" dirty="0"/>
              <a:t> </a:t>
            </a:r>
            <a:r>
              <a:rPr lang="en-US" altLang="zh-Hans" dirty="0"/>
              <a:t>model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figure</a:t>
            </a:r>
            <a:r>
              <a:rPr lang="zh-Hans" altLang="en-US" dirty="0"/>
              <a:t> </a:t>
            </a:r>
            <a:r>
              <a:rPr lang="en-US" altLang="zh-Hans" dirty="0"/>
              <a:t>shows,</a:t>
            </a:r>
            <a:r>
              <a:rPr lang="zh-Hans" altLang="en-US" dirty="0"/>
              <a:t> </a:t>
            </a:r>
            <a:r>
              <a:rPr lang="en-US" altLang="zh-Hans" dirty="0"/>
              <a:t>where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nodes</a:t>
            </a:r>
            <a:r>
              <a:rPr lang="zh-Hans" altLang="en-US" dirty="0"/>
              <a:t> </a:t>
            </a:r>
            <a:r>
              <a:rPr lang="en-US" altLang="zh-Hans" dirty="0"/>
              <a:t>have</a:t>
            </a:r>
            <a:r>
              <a:rPr lang="zh-Hans" altLang="en-US" dirty="0"/>
              <a:t> </a:t>
            </a:r>
            <a:r>
              <a:rPr lang="en-US" altLang="zh-Hans" dirty="0"/>
              <a:t>three</a:t>
            </a:r>
            <a:r>
              <a:rPr lang="zh-Hans" altLang="en-US" dirty="0"/>
              <a:t> </a:t>
            </a:r>
            <a:r>
              <a:rPr lang="en-US" altLang="zh-Hans" dirty="0"/>
              <a:t>types: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root,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internal</a:t>
            </a:r>
            <a:r>
              <a:rPr lang="zh-Hans" altLang="en-US" dirty="0"/>
              <a:t> </a:t>
            </a:r>
            <a:r>
              <a:rPr lang="en-US" altLang="zh-Hans" dirty="0"/>
              <a:t>(known</a:t>
            </a:r>
            <a:r>
              <a:rPr lang="zh-Hans" altLang="en-US" dirty="0"/>
              <a:t> </a:t>
            </a:r>
            <a:r>
              <a:rPr lang="en-US" altLang="zh-Hans" dirty="0"/>
              <a:t>as</a:t>
            </a:r>
            <a:r>
              <a:rPr lang="zh-Hans" altLang="en-US" dirty="0"/>
              <a:t> </a:t>
            </a:r>
            <a:r>
              <a:rPr lang="en-US" altLang="zh-Hans" dirty="0"/>
              <a:t>decision),</a:t>
            </a:r>
            <a:r>
              <a:rPr lang="zh-Hans" altLang="en-US" dirty="0"/>
              <a:t> </a:t>
            </a:r>
            <a:r>
              <a:rPr lang="en-US" altLang="zh-Hans" dirty="0"/>
              <a:t>and</a:t>
            </a:r>
            <a:r>
              <a:rPr lang="zh-Hans" altLang="en-US" dirty="0"/>
              <a:t> </a:t>
            </a:r>
            <a:r>
              <a:rPr lang="en-US" altLang="zh-Hans" dirty="0"/>
              <a:t>the</a:t>
            </a:r>
            <a:r>
              <a:rPr lang="zh-Hans" altLang="en-US" dirty="0"/>
              <a:t> </a:t>
            </a:r>
            <a:r>
              <a:rPr lang="en-US" altLang="zh-Hans" dirty="0"/>
              <a:t>leaf</a:t>
            </a:r>
            <a:r>
              <a:rPr lang="zh-Hans" altLang="en-US" dirty="0"/>
              <a:t> </a:t>
            </a:r>
            <a:r>
              <a:rPr lang="en-US" altLang="zh-Hans" dirty="0"/>
              <a:t>nodes.</a:t>
            </a:r>
            <a:r>
              <a:rPr lang="zh-Hans" altLang="en-US" dirty="0"/>
              <a:t> </a:t>
            </a:r>
            <a:r>
              <a:rPr lang="en-US" altLang="zh-Hans" dirty="0"/>
              <a:t>Each</a:t>
            </a:r>
            <a:r>
              <a:rPr lang="zh-Hans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node</a:t>
            </a:r>
            <a:r>
              <a:rPr lang="zh-Hans" altLang="en-US" dirty="0"/>
              <a:t> </a:t>
            </a:r>
            <a:r>
              <a:rPr lang="en-US" altLang="zh-Hans" dirty="0"/>
              <a:t>splits</a:t>
            </a:r>
            <a:r>
              <a:rPr lang="zh-Hans" altLang="en-US" dirty="0"/>
              <a:t> </a:t>
            </a:r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feature</a:t>
            </a:r>
            <a:r>
              <a:rPr lang="zh-Hans" altLang="en-US" dirty="0"/>
              <a:t> </a:t>
            </a:r>
            <a:r>
              <a:rPr lang="en-US" altLang="zh-Hans" dirty="0"/>
              <a:t>variable</a:t>
            </a:r>
            <a:r>
              <a:rPr lang="zh-Hans" altLang="en-US" dirty="0"/>
              <a:t> </a:t>
            </a:r>
            <a:r>
              <a:rPr lang="en-US" altLang="zh-Hans" dirty="0"/>
              <a:t>into</a:t>
            </a:r>
            <a:r>
              <a:rPr lang="zh-Hans" altLang="en-US" dirty="0"/>
              <a:t> </a:t>
            </a:r>
            <a:r>
              <a:rPr lang="en-US" altLang="zh-Hans" dirty="0"/>
              <a:t>two</a:t>
            </a:r>
            <a:r>
              <a:rPr lang="zh-Hans" altLang="en-US" dirty="0"/>
              <a:t> </a:t>
            </a:r>
            <a:r>
              <a:rPr lang="en-US" altLang="zh-Hans" dirty="0"/>
              <a:t>decision</a:t>
            </a:r>
            <a:r>
              <a:rPr lang="zh-Hans" altLang="en-US" dirty="0"/>
              <a:t> </a:t>
            </a:r>
            <a:r>
              <a:rPr lang="en-US" altLang="zh-Hans" dirty="0"/>
              <a:t>edges.</a:t>
            </a:r>
          </a:p>
          <a:p>
            <a:endParaRPr lang="en-US" altLang="zh-Hans" dirty="0"/>
          </a:p>
          <a:p>
            <a:r>
              <a:rPr lang="en-US" altLang="zh-Hans" dirty="0"/>
              <a:t>A</a:t>
            </a:r>
            <a:r>
              <a:rPr lang="zh-Hans" altLang="en-US" dirty="0"/>
              <a:t> </a:t>
            </a:r>
            <a:r>
              <a:rPr lang="en-US" altLang="zh-Hans" dirty="0"/>
              <a:t>path</a:t>
            </a:r>
            <a:r>
              <a:rPr lang="zh-Hans" altLang="en-US" dirty="0"/>
              <a:t> </a:t>
            </a:r>
            <a:r>
              <a:rPr lang="en-US" altLang="zh-Hans" dirty="0"/>
              <a:t>from</a:t>
            </a:r>
            <a:r>
              <a:rPr lang="zh-Hans" altLang="en-US" dirty="0"/>
              <a:t> </a:t>
            </a:r>
            <a:r>
              <a:rPr lang="en-SG" altLang="zh-Hans" dirty="0"/>
              <a:t>the root node to a leaf node forms a decision rule, which can also be seen as a cross feature</a:t>
            </a:r>
            <a:r>
              <a:rPr lang="en-US" altLang="zh-Han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00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Hans" dirty="0"/>
              <a:t>Recall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that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propose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combine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strengths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embedding-based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methods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tree-based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methods.</a:t>
            </a:r>
            <a:endParaRPr kumimoji="1" lang="en-SG" altLang="zh-Han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help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understanding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introduce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framework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bottom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4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Hans" dirty="0"/>
              <a:t>Recall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that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propose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combine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strengths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of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embedding-based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CF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methods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and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tree-based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methods.</a:t>
            </a:r>
            <a:endParaRPr kumimoji="1" lang="en-SG" altLang="zh-Han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help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you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understanding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model,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we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introduce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the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framework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from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bottom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C1224E-B710-4E09-8E00-E4C8953D81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DA4B-1980-4F93-A90E-189CDAE1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B71F8-7F53-4B4B-8B2A-96B861CAB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31155-70E4-413D-9B38-50815181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436B-ECB0-2F4C-BD23-5B65D7E88A7E}" type="datetime1">
              <a:rPr lang="en-SG" altLang="zh-CN" smtClean="0"/>
              <a:t>15/7/18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31545-C19D-4E8A-A19B-47C6F353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E813-FA36-4E51-850B-D4BA2021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0FE6-057C-4C1D-ACC1-3B774F5D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EDBDC-A865-49FC-A0E9-34E34F52F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DDF19-983F-4829-A9F1-75CE2564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3A4E6-C98A-F940-A997-2155183FB215}" type="datetime1">
              <a:rPr lang="en-SG" altLang="zh-CN" smtClean="0"/>
              <a:t>15/7/18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C8F0-9814-4B4F-BD1B-15216CF2C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274D5-5684-43BE-91D5-F8CFDABE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8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27661-8D50-4744-940D-C73CFDC05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46BAF-14C2-4AD3-A6A8-1885D48F8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8C3EE-2246-46CE-A7B6-B1945621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C1855-E6BD-824B-ADEC-6FE0FABC2CE2}" type="datetime1">
              <a:rPr lang="en-SG" altLang="zh-CN" smtClean="0"/>
              <a:t>15/7/18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44248-8746-409D-B4F0-33E68627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FD79F-DB90-4085-80FE-B28D4A93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3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8876-5F85-4C18-AAD6-4DBAA024D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5D63-CD9B-4A10-A55A-3C13ABE1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6A1B3-019E-492E-A61F-0CCA497E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17DD-6EF7-BB49-A09C-23EDCAB79B7E}" type="datetime1">
              <a:rPr lang="en-SG" altLang="zh-CN" smtClean="0"/>
              <a:t>15/7/18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D250-4BCC-4043-BBD6-648BB591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7103B-2228-4D35-9FF0-3146C8DD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0CF4-0EC7-4BAB-B57D-1F8CB69B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7B0B9-12AA-4344-AD7E-7365D2F03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56582-1A17-4B0B-8B42-D092F93C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EADF-6870-DF4C-B371-133DBBCFE755}" type="datetime1">
              <a:rPr lang="en-SG" altLang="zh-CN" smtClean="0"/>
              <a:t>15/7/18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2CAE-46E4-4C9A-B259-585CC7AE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4EF4-24BC-4455-B429-486D9FE1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4CA5-7CCB-43C0-9411-B7EEAA2C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A975-46E3-4EC2-81B7-9792D38E6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7BAD8-5159-43A5-822D-D4B2A7099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ACC7-CBA1-4218-9A48-5A640A1D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B49F8-B016-3F4E-8096-F6A47FF58DB8}" type="datetime1">
              <a:rPr lang="en-SG" altLang="zh-CN" smtClean="0"/>
              <a:t>15/7/18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6F4DA-520B-4CBA-A00F-8B5382BEC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D4FF-3FA8-484A-9D62-A60D32DC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8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60DA-0E95-493B-912D-32925528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EE7A5-B215-4335-AEE1-B92CC174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0D688-19CE-4306-AAE9-0AD8E7FBC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00634-E8A2-42C3-83C5-863172454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2C673-9A05-417B-8AC0-456E44D29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3F88-F32F-4171-8260-FE174BF4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C153-8F2F-4E4C-8B80-1705FE4C75B9}" type="datetime1">
              <a:rPr lang="en-SG" altLang="zh-CN" smtClean="0"/>
              <a:t>15/7/18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F5502-3ED8-4CFD-8FE7-96728A3C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CBFFC-7BDA-4112-BD2E-8D9A946F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8703-3FD9-4E6D-9807-E69371B4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93E107-D83F-4FB6-9F9D-CE51FEAE2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00515-79B3-B742-B97F-4546DC8B0392}" type="datetime1">
              <a:rPr lang="en-SG" altLang="zh-CN" smtClean="0"/>
              <a:t>15/7/18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56C66-BB3F-4EDC-A13E-FB2ABFBE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2CA29-DD09-4059-9EFC-24C414A6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3CBD1-AA7F-4D11-A85F-DE75FC94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694B0-8663-6F46-AEB2-6ECDF1C16BC2}" type="datetime1">
              <a:rPr lang="en-SG" altLang="zh-CN" smtClean="0"/>
              <a:t>15/7/18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AE7103-E6D8-4C9C-A5DF-1D24EBEA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516E7-F549-49D5-8BD6-6FB38AF6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2E1A-9FF3-4BF9-BDCB-4BFF5A81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CC74-1272-49A2-B25E-CA0DFCB51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1EDCD-AD07-433A-B98E-250FF9461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FF30E-AC72-4FFC-A6D2-17AA6E24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7DF0B-2DCA-D542-97C5-89C7A9F1604D}" type="datetime1">
              <a:rPr lang="en-SG" altLang="zh-CN" smtClean="0"/>
              <a:t>15/7/18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2259F-D313-42F1-9094-AD7A4882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C670D-3633-4AB7-A7ED-D61AC47A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1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E47A-265B-43FD-99CC-A3A7BE4A4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9446E-AF0B-4471-9843-AE6235D2F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BF160-6181-490F-B62F-6AC22D197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E3558-7B1B-4EA6-AE43-88B846B4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4FB05-E9BE-EE47-B5B5-8A6E1CA581EC}" type="datetime1">
              <a:rPr lang="en-SG" altLang="zh-CN" smtClean="0"/>
              <a:t>15/7/18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DB313-C7FE-446A-9A84-725DD925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B4014-651F-4BD0-940D-658A8AD6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6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0BE73-DCE6-4B1F-9AB8-D28C0226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51812-8172-4EA1-BF6F-5A1C9C4BD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882F-2FB6-4424-97E0-32A583E4B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01CF-F2BE-A947-96AF-3F69656B3281}" type="datetime1">
              <a:rPr lang="en-SG" altLang="zh-CN" smtClean="0"/>
              <a:t>15/7/18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749BC-7121-4C3A-B57B-2024F54B8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CCBF3-6AA0-4029-82F7-381EF264A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E09D6-873F-48EA-ADC8-DF15D50AA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tiff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3143" y="399412"/>
            <a:ext cx="7465459" cy="69379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NUS-Tsinghua Centre for Extreme Search</a:t>
            </a:r>
            <a:b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</a:br>
            <a:r>
              <a:rPr lang="en-SG" altLang="zh-CN" sz="12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A Joint Research Collaboration Between NUS &amp; Tsinghua University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2328103" y="4385311"/>
            <a:ext cx="7697098" cy="106427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CN" sz="2000" dirty="0">
                <a:latin typeface="Microsoft YaHei UI Light" charset="0"/>
                <a:ea typeface="Microsoft YaHei UI Light" charset="0"/>
                <a:cs typeface="Microsoft YaHei UI Light" charset="0"/>
              </a:rPr>
              <a:t>Dr.</a:t>
            </a:r>
            <a:r>
              <a:rPr lang="zh-CN" altLang="en-US" sz="2000" dirty="0">
                <a:latin typeface="Microsoft YaHei UI Light" charset="0"/>
                <a:ea typeface="Microsoft YaHei UI Light" charset="0"/>
                <a:cs typeface="Microsoft YaHei UI Light" charset="0"/>
              </a:rPr>
              <a:t> </a:t>
            </a:r>
            <a:r>
              <a:rPr lang="en-US" altLang="zh-CN" sz="2000" dirty="0">
                <a:latin typeface="Microsoft YaHei UI Light" charset="0"/>
                <a:ea typeface="Microsoft YaHei UI Light" charset="0"/>
                <a:cs typeface="Microsoft YaHei UI Light" charset="0"/>
              </a:rPr>
              <a:t>HE</a:t>
            </a:r>
            <a:r>
              <a:rPr lang="zh-CN" altLang="en-US" sz="2000" dirty="0">
                <a:latin typeface="Microsoft YaHei UI Light" charset="0"/>
                <a:ea typeface="Microsoft YaHei UI Light" charset="0"/>
                <a:cs typeface="Microsoft YaHei UI Light" charset="0"/>
              </a:rPr>
              <a:t> </a:t>
            </a:r>
            <a:r>
              <a:rPr lang="en-US" altLang="zh-CN" sz="2000" dirty="0">
                <a:latin typeface="Microsoft YaHei UI Light" charset="0"/>
                <a:ea typeface="Microsoft YaHei UI Light" charset="0"/>
                <a:cs typeface="Microsoft YaHei UI Light" charset="0"/>
              </a:rPr>
              <a:t>Xiangnan</a:t>
            </a:r>
            <a:r>
              <a:rPr lang="zh-CN" altLang="en-US" sz="2000" dirty="0">
                <a:latin typeface="Microsoft YaHei UI Light" charset="0"/>
                <a:ea typeface="Microsoft YaHei UI Light" charset="0"/>
                <a:cs typeface="Microsoft YaHei UI Light" charset="0"/>
              </a:rPr>
              <a:t> </a:t>
            </a:r>
            <a:r>
              <a:rPr lang="en-US" altLang="zh-CN" sz="2000" dirty="0">
                <a:latin typeface="Microsoft YaHei UI Light" charset="0"/>
                <a:ea typeface="Microsoft YaHei UI Light" charset="0"/>
                <a:cs typeface="Microsoft YaHei UI Light" charset="0"/>
              </a:rPr>
              <a:t>(</a:t>
            </a:r>
            <a:r>
              <a:rPr lang="zh-CN" altLang="en-US" sz="2000" dirty="0"/>
              <a:t>何向南</a:t>
            </a:r>
            <a:r>
              <a:rPr lang="en-US" altLang="zh-CN" sz="2000" dirty="0"/>
              <a:t>)</a:t>
            </a:r>
            <a:endParaRPr lang="en-US" altLang="zh-CN" sz="2000" dirty="0">
              <a:latin typeface="Microsoft YaHei UI Light" charset="0"/>
              <a:ea typeface="Microsoft YaHei UI Light" charset="0"/>
              <a:cs typeface="Microsoft YaHei UI Light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CN" sz="2000" dirty="0">
                <a:latin typeface="Microsoft YaHei UI Light" charset="0"/>
                <a:ea typeface="Microsoft YaHei UI Light" charset="0"/>
                <a:cs typeface="Microsoft YaHei UI Light" charset="0"/>
              </a:rPr>
              <a:t> </a:t>
            </a:r>
            <a:endParaRPr lang="zh-CN" altLang="en-US" sz="2000" dirty="0">
              <a:latin typeface="Microsoft YaHei UI Light" charset="0"/>
              <a:ea typeface="Microsoft YaHei UI Light" charset="0"/>
              <a:cs typeface="Microsoft YaHei UI Light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CN" sz="2000" dirty="0">
                <a:solidFill>
                  <a:srgbClr val="000000"/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National University of Singapore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69686" y="2140573"/>
            <a:ext cx="8052627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/>
              <a:t>TEM: </a:t>
            </a:r>
            <a:r>
              <a:rPr lang="en-US" altLang="zh-CN" sz="3600" b="1" dirty="0">
                <a:solidFill>
                  <a:srgbClr val="7030A0"/>
                </a:solidFill>
              </a:rPr>
              <a:t>Tree</a:t>
            </a:r>
            <a:r>
              <a:rPr lang="en-US" altLang="zh-CN" sz="3600" b="1" dirty="0"/>
              <a:t>-enhanced </a:t>
            </a:r>
            <a:r>
              <a:rPr lang="en-US" altLang="zh-CN" sz="3600" b="1" dirty="0">
                <a:solidFill>
                  <a:srgbClr val="7030A0"/>
                </a:solidFill>
              </a:rPr>
              <a:t>Embedding</a:t>
            </a:r>
            <a:r>
              <a:rPr lang="en-US" altLang="zh-CN" sz="3600" b="1" dirty="0"/>
              <a:t> Model for </a:t>
            </a:r>
            <a:r>
              <a:rPr lang="en-US" altLang="zh-CN" sz="3600" b="1" dirty="0">
                <a:solidFill>
                  <a:srgbClr val="7030A0"/>
                </a:solidFill>
              </a:rPr>
              <a:t>Explainable Recommendation</a:t>
            </a:r>
            <a:br>
              <a:rPr lang="en-US" altLang="zh-CN" sz="4800" b="1" dirty="0"/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 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86" y="483467"/>
            <a:ext cx="1503207" cy="506192"/>
          </a:xfrm>
          <a:prstGeom prst="rect">
            <a:avLst/>
          </a:prstGeom>
        </p:spPr>
      </p:pic>
      <p:cxnSp>
        <p:nvCxnSpPr>
          <p:cNvPr id="7" name="直线连接符 6"/>
          <p:cNvCxnSpPr>
            <a:cxnSpLocks/>
          </p:cNvCxnSpPr>
          <p:nvPr/>
        </p:nvCxnSpPr>
        <p:spPr>
          <a:xfrm>
            <a:off x="401053" y="1196752"/>
            <a:ext cx="113738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8052" y="6529625"/>
            <a:ext cx="2335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03043" y="6042516"/>
            <a:ext cx="3443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Work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appeared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WWW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2018.</a:t>
            </a:r>
            <a:r>
              <a:rPr kumimoji="1" lang="zh-CN" altLang="en-US" sz="2000" dirty="0"/>
              <a:t> </a:t>
            </a: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1</a:t>
            </a:fld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4838245" y="5744922"/>
            <a:ext cx="267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31 May 2018 @ Microsoft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03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98D79C-F961-4142-892C-60C55702106F}"/>
              </a:ext>
            </a:extLst>
          </p:cNvPr>
          <p:cNvGrpSpPr/>
          <p:nvPr/>
        </p:nvGrpSpPr>
        <p:grpSpPr>
          <a:xfrm>
            <a:off x="4053584" y="3149048"/>
            <a:ext cx="3495675" cy="2569734"/>
            <a:chOff x="4053584" y="3149048"/>
            <a:chExt cx="3495675" cy="25697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2C37E4C-2BFC-47DA-896F-9DE221B24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4800" y="3674015"/>
              <a:ext cx="3058260" cy="204476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7E5F203-F052-4D2F-A99C-0AC986F05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3584" y="3149048"/>
              <a:ext cx="3495675" cy="342900"/>
            </a:xfrm>
            <a:prstGeom prst="rect">
              <a:avLst/>
            </a:prstGeom>
          </p:spPr>
        </p:pic>
      </p:grpSp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SG" altLang="zh-CN" sz="3200" b="1" dirty="0">
                <a:solidFill>
                  <a:schemeClr val="bg1"/>
                </a:solidFill>
                <a:latin typeface="+mj-lt"/>
              </a:rPr>
              <a:t>Constructing Cross Features</a:t>
            </a: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EBBABABA-6659-4B9A-B28D-57F5F5FC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55" y="1404155"/>
            <a:ext cx="1098188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Traditional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Solution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Microsoft YaHei UI Light" charset="0"/>
              </a:rPr>
              <a:t>: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Microsoft YaHei UI Light" charset="0"/>
              </a:rPr>
              <a:t>manually cross all values of feature variables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Our Solution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Microsoft YaHei UI Light" charset="0"/>
              </a:rPr>
              <a:t>: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Microsoft YaHei UI Light" charset="0"/>
              </a:rPr>
              <a:t>GBDT -&gt; automatically identify useful cross features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We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 err="1">
                <a:latin typeface="+mn-lt"/>
                <a:ea typeface="Microsoft YaHei UI Light" charset="0"/>
              </a:rPr>
              <a:t>bulid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GBDT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on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user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attributes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and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item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attributes.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endParaRPr lang="en-US" altLang="zh-CN" sz="2400" b="1" dirty="0">
              <a:latin typeface="+mn-lt"/>
              <a:ea typeface="Microsoft YaHei UI Light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8EE3525-5075-4767-953D-D00EEC5446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16" y="2705660"/>
            <a:ext cx="3834941" cy="4139075"/>
          </a:xfrm>
          <a:prstGeom prst="rect">
            <a:avLst/>
          </a:prstGeom>
        </p:spPr>
      </p:pic>
      <p:sp>
        <p:nvSpPr>
          <p:cNvPr id="33" name="圆角矩形 30">
            <a:extLst>
              <a:ext uri="{FF2B5EF4-FFF2-40B4-BE49-F238E27FC236}">
                <a16:creationId xmlns:a16="http://schemas.microsoft.com/office/drawing/2014/main" id="{C3B46038-6A26-44CB-8C6F-77AE39BDF379}"/>
              </a:ext>
            </a:extLst>
          </p:cNvPr>
          <p:cNvSpPr/>
          <p:nvPr/>
        </p:nvSpPr>
        <p:spPr>
          <a:xfrm>
            <a:off x="890902" y="5141410"/>
            <a:ext cx="2451194" cy="130631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上箭头 34">
            <a:extLst>
              <a:ext uri="{FF2B5EF4-FFF2-40B4-BE49-F238E27FC236}">
                <a16:creationId xmlns:a16="http://schemas.microsoft.com/office/drawing/2014/main" id="{A2852FBA-1E88-4CC9-A775-9AECC8A63032}"/>
              </a:ext>
            </a:extLst>
          </p:cNvPr>
          <p:cNvSpPr/>
          <p:nvPr/>
        </p:nvSpPr>
        <p:spPr>
          <a:xfrm rot="5400000">
            <a:off x="3933450" y="4696607"/>
            <a:ext cx="228601" cy="1285877"/>
          </a:xfrm>
          <a:prstGeom prst="upArrow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A21156-AF9B-1143-BC16-6A6FFADF77A7}"/>
              </a:ext>
            </a:extLst>
          </p:cNvPr>
          <p:cNvGrpSpPr/>
          <p:nvPr/>
        </p:nvGrpSpPr>
        <p:grpSpPr>
          <a:xfrm>
            <a:off x="4275751" y="3576820"/>
            <a:ext cx="7678596" cy="1604582"/>
            <a:chOff x="4275751" y="3576820"/>
            <a:chExt cx="7678596" cy="16045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EB373E-E732-478C-AF2D-42542D9DC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31703" y="3674015"/>
              <a:ext cx="4258167" cy="88528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DCE70FE-A0BE-40EC-9DDF-6BB6A11B3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49259" y="4759639"/>
              <a:ext cx="4405088" cy="421763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9906269-08EB-4918-B15D-45848301AADB}"/>
                </a:ext>
              </a:extLst>
            </p:cNvPr>
            <p:cNvSpPr/>
            <p:nvPr/>
          </p:nvSpPr>
          <p:spPr>
            <a:xfrm>
              <a:off x="6657975" y="3576820"/>
              <a:ext cx="421763" cy="421763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BE7C16D-2F10-4D1F-9983-347FB17B18E8}"/>
                </a:ext>
              </a:extLst>
            </p:cNvPr>
            <p:cNvSpPr/>
            <p:nvPr/>
          </p:nvSpPr>
          <p:spPr>
            <a:xfrm>
              <a:off x="4275751" y="3585434"/>
              <a:ext cx="421763" cy="421763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822A408-FC16-4102-9B87-C33D5B1A078E}"/>
                </a:ext>
              </a:extLst>
            </p:cNvPr>
            <p:cNvCxnSpPr>
              <a:cxnSpLocks/>
              <a:stCxn id="36" idx="4"/>
            </p:cNvCxnSpPr>
            <p:nvPr/>
          </p:nvCxnSpPr>
          <p:spPr>
            <a:xfrm>
              <a:off x="6868857" y="3998583"/>
              <a:ext cx="926394" cy="787670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986FACE-5F8E-45B5-9047-6BC940F0F9CD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>
              <a:off x="4486632" y="3985276"/>
              <a:ext cx="3062627" cy="985245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文本框 15">
            <a:extLst>
              <a:ext uri="{FF2B5EF4-FFF2-40B4-BE49-F238E27FC236}">
                <a16:creationId xmlns:a16="http://schemas.microsoft.com/office/drawing/2014/main" id="{04CF78A4-B8DF-42EC-827A-A1F3226D0F08}"/>
              </a:ext>
            </a:extLst>
          </p:cNvPr>
          <p:cNvSpPr txBox="1"/>
          <p:nvPr/>
        </p:nvSpPr>
        <p:spPr>
          <a:xfrm>
            <a:off x="5726991" y="5986442"/>
            <a:ext cx="4814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Explicit Cross Features with easy-to-comprehend semantics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8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SG" altLang="zh-CN" sz="3200" b="1" dirty="0">
                <a:solidFill>
                  <a:schemeClr val="bg1"/>
                </a:solidFill>
                <a:latin typeface="+mj-lt"/>
              </a:rPr>
              <a:t>Cross Features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Embedding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EBBABABA-6659-4B9A-B28D-57F5F5FC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43" y="1404155"/>
            <a:ext cx="1122760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Primary Consideration: </a:t>
            </a:r>
            <a:r>
              <a:rPr lang="en-US" altLang="zh-CN" sz="2400" dirty="0">
                <a:latin typeface="+mn-lt"/>
                <a:ea typeface="Microsoft YaHei UI Light" charset="0"/>
              </a:rPr>
              <a:t>seamlessly integrate cross features with embedding-based CF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Our Solution: </a:t>
            </a:r>
            <a:r>
              <a:rPr lang="en-US" altLang="zh-CN" sz="2400" dirty="0">
                <a:latin typeface="+mn-lt"/>
                <a:ea typeface="Microsoft YaHei UI Light" charset="0"/>
              </a:rPr>
              <a:t>embed them into user-item latent space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8EE3525-5075-4767-953D-D00EEC544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00" y="2636196"/>
            <a:ext cx="3911591" cy="4221804"/>
          </a:xfrm>
          <a:prstGeom prst="rect">
            <a:avLst/>
          </a:prstGeom>
        </p:spPr>
      </p:pic>
      <p:sp>
        <p:nvSpPr>
          <p:cNvPr id="33" name="圆角矩形 30">
            <a:extLst>
              <a:ext uri="{FF2B5EF4-FFF2-40B4-BE49-F238E27FC236}">
                <a16:creationId xmlns:a16="http://schemas.microsoft.com/office/drawing/2014/main" id="{C3B46038-6A26-44CB-8C6F-77AE39BDF379}"/>
              </a:ext>
            </a:extLst>
          </p:cNvPr>
          <p:cNvSpPr/>
          <p:nvPr/>
        </p:nvSpPr>
        <p:spPr>
          <a:xfrm>
            <a:off x="1429768" y="4467225"/>
            <a:ext cx="1972468" cy="5715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上箭头 34">
            <a:extLst>
              <a:ext uri="{FF2B5EF4-FFF2-40B4-BE49-F238E27FC236}">
                <a16:creationId xmlns:a16="http://schemas.microsoft.com/office/drawing/2014/main" id="{A2852FBA-1E88-4CC9-A775-9AECC8A63032}"/>
              </a:ext>
            </a:extLst>
          </p:cNvPr>
          <p:cNvSpPr/>
          <p:nvPr/>
        </p:nvSpPr>
        <p:spPr>
          <a:xfrm rot="3274285">
            <a:off x="3874358" y="3043394"/>
            <a:ext cx="386871" cy="1825375"/>
          </a:xfrm>
          <a:prstGeom prst="upArrow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9C357E-0190-4960-9494-48916CA1B3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205" y="4351369"/>
            <a:ext cx="2865195" cy="4234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E07D7A-7C82-49CF-8B99-DB75EF5CFA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205" y="2904418"/>
            <a:ext cx="5423912" cy="625836"/>
          </a:xfrm>
          <a:prstGeom prst="rect">
            <a:avLst/>
          </a:prstGeom>
        </p:spPr>
      </p:pic>
      <p:sp>
        <p:nvSpPr>
          <p:cNvPr id="14" name="文本框 15">
            <a:extLst>
              <a:ext uri="{FF2B5EF4-FFF2-40B4-BE49-F238E27FC236}">
                <a16:creationId xmlns:a16="http://schemas.microsoft.com/office/drawing/2014/main" id="{21855EF0-5235-4DD8-8F18-1D8188D64E66}"/>
              </a:ext>
            </a:extLst>
          </p:cNvPr>
          <p:cNvSpPr txBox="1"/>
          <p:nvPr/>
        </p:nvSpPr>
        <p:spPr>
          <a:xfrm>
            <a:off x="4877415" y="3525212"/>
            <a:ext cx="558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Multi-hot encoding of cross-feature ID</a:t>
            </a:r>
            <a:endParaRPr lang="en-US" dirty="0"/>
          </a:p>
        </p:txBody>
      </p:sp>
      <p:sp>
        <p:nvSpPr>
          <p:cNvPr id="15" name="文本框 15">
            <a:extLst>
              <a:ext uri="{FF2B5EF4-FFF2-40B4-BE49-F238E27FC236}">
                <a16:creationId xmlns:a16="http://schemas.microsoft.com/office/drawing/2014/main" id="{46A02498-9A5F-496B-8FC0-42D23C667239}"/>
              </a:ext>
            </a:extLst>
          </p:cNvPr>
          <p:cNvSpPr txBox="1"/>
          <p:nvPr/>
        </p:nvSpPr>
        <p:spPr>
          <a:xfrm>
            <a:off x="4877415" y="4692120"/>
            <a:ext cx="5581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Embedding for each cross-feature ID</a:t>
            </a:r>
            <a:endParaRPr 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F60E5E-BF7C-4E81-A2D8-1C56726F4BCB}"/>
              </a:ext>
            </a:extLst>
          </p:cNvPr>
          <p:cNvSpPr txBox="1"/>
          <p:nvPr/>
        </p:nvSpPr>
        <p:spPr>
          <a:xfrm>
            <a:off x="5104421" y="5480105"/>
            <a:ext cx="5839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correlations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among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cross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features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may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be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captured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in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the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embedding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space.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384FCC-16C6-4191-9452-5BD15067A663}"/>
              </a:ext>
            </a:extLst>
          </p:cNvPr>
          <p:cNvSpPr/>
          <p:nvPr/>
        </p:nvSpPr>
        <p:spPr>
          <a:xfrm>
            <a:off x="7647320" y="3000871"/>
            <a:ext cx="421763" cy="421763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724DF4-862E-4440-ABC7-DDFB7671AD6D}"/>
              </a:ext>
            </a:extLst>
          </p:cNvPr>
          <p:cNvCxnSpPr>
            <a:cxnSpLocks/>
          </p:cNvCxnSpPr>
          <p:nvPr/>
        </p:nvCxnSpPr>
        <p:spPr>
          <a:xfrm flipH="1">
            <a:off x="5990636" y="3400713"/>
            <a:ext cx="1914601" cy="10665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CDD26B4-2CD7-4521-BFD9-5FDBC7BCF37E}"/>
              </a:ext>
            </a:extLst>
          </p:cNvPr>
          <p:cNvSpPr/>
          <p:nvPr/>
        </p:nvSpPr>
        <p:spPr>
          <a:xfrm>
            <a:off x="9162935" y="3022792"/>
            <a:ext cx="421763" cy="421763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3B8AA9-6B16-4A13-8811-17A6D016EED7}"/>
              </a:ext>
            </a:extLst>
          </p:cNvPr>
          <p:cNvCxnSpPr>
            <a:cxnSpLocks/>
          </p:cNvCxnSpPr>
          <p:nvPr/>
        </p:nvCxnSpPr>
        <p:spPr>
          <a:xfrm flipH="1">
            <a:off x="7459215" y="3422634"/>
            <a:ext cx="1914601" cy="10665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0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Attention Network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EBBABABA-6659-4B9A-B28D-57F5F5FC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55" y="1404155"/>
            <a:ext cx="1158694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Primary Consideration: </a:t>
            </a:r>
            <a:r>
              <a:rPr lang="en-US" altLang="zh-CN" sz="2400" dirty="0">
                <a:latin typeface="+mn-lt"/>
                <a:ea typeface="Microsoft YaHei UI Light" charset="0"/>
              </a:rPr>
              <a:t>different cross features contribute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differently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for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a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prediction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Solution</a:t>
            </a:r>
            <a:r>
              <a:rPr lang="en-US" altLang="zh-CN" sz="2400" dirty="0">
                <a:latin typeface="+mn-lt"/>
                <a:ea typeface="Microsoft YaHei UI Light" charset="0"/>
              </a:rPr>
              <a:t>: Attention Network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Microsoft YaHei UI Light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8EE3525-5075-4767-953D-D00EEC544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93485"/>
            <a:ext cx="3895129" cy="4204036"/>
          </a:xfrm>
          <a:prstGeom prst="rect">
            <a:avLst/>
          </a:prstGeom>
        </p:spPr>
      </p:pic>
      <p:sp>
        <p:nvSpPr>
          <p:cNvPr id="33" name="圆角矩形 30">
            <a:extLst>
              <a:ext uri="{FF2B5EF4-FFF2-40B4-BE49-F238E27FC236}">
                <a16:creationId xmlns:a16="http://schemas.microsoft.com/office/drawing/2014/main" id="{C3B46038-6A26-44CB-8C6F-77AE39BDF379}"/>
              </a:ext>
            </a:extLst>
          </p:cNvPr>
          <p:cNvSpPr/>
          <p:nvPr/>
        </p:nvSpPr>
        <p:spPr>
          <a:xfrm>
            <a:off x="126461" y="3296624"/>
            <a:ext cx="2940590" cy="101033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上箭头 34">
            <a:extLst>
              <a:ext uri="{FF2B5EF4-FFF2-40B4-BE49-F238E27FC236}">
                <a16:creationId xmlns:a16="http://schemas.microsoft.com/office/drawing/2014/main" id="{A2852FBA-1E88-4CC9-A775-9AECC8A63032}"/>
              </a:ext>
            </a:extLst>
          </p:cNvPr>
          <p:cNvSpPr/>
          <p:nvPr/>
        </p:nvSpPr>
        <p:spPr>
          <a:xfrm rot="5400000">
            <a:off x="3595688" y="3352454"/>
            <a:ext cx="228601" cy="1285877"/>
          </a:xfrm>
          <a:prstGeom prst="upArrow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AFA48-71A6-449B-8B8B-CBF7ED43A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2927" y="2816714"/>
            <a:ext cx="4788786" cy="92332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B896AC8-C4CB-5E41-BBB0-5E8AC0DAA7D1}"/>
              </a:ext>
            </a:extLst>
          </p:cNvPr>
          <p:cNvGrpSpPr/>
          <p:nvPr/>
        </p:nvGrpSpPr>
        <p:grpSpPr>
          <a:xfrm>
            <a:off x="4352928" y="3295771"/>
            <a:ext cx="7559804" cy="2390660"/>
            <a:chOff x="4352928" y="3256386"/>
            <a:chExt cx="7559804" cy="2390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5CFC993-1D34-44A4-9102-5480F65DA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52928" y="3976518"/>
              <a:ext cx="3638548" cy="1670528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D681B3-3EE6-45B4-9677-A234F3BE4FAC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6172202" y="3256386"/>
              <a:ext cx="1750425" cy="720132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256409-3973-4E39-999F-9F92E0193509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6172202" y="3697379"/>
              <a:ext cx="2277072" cy="279139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0C2189-8111-4F70-A753-F3CF1666B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35686" y="4306957"/>
              <a:ext cx="3777046" cy="800064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BD9BA0-AF0B-4544-A73D-A9533EBD7252}"/>
              </a:ext>
            </a:extLst>
          </p:cNvPr>
          <p:cNvGrpSpPr/>
          <p:nvPr/>
        </p:nvGrpSpPr>
        <p:grpSpPr>
          <a:xfrm>
            <a:off x="4535855" y="5049484"/>
            <a:ext cx="7418492" cy="1748037"/>
            <a:chOff x="4535855" y="5010099"/>
            <a:chExt cx="7418492" cy="1748037"/>
          </a:xfrm>
        </p:grpSpPr>
        <p:sp>
          <p:nvSpPr>
            <p:cNvPr id="22" name="文本框 15">
              <a:extLst>
                <a:ext uri="{FF2B5EF4-FFF2-40B4-BE49-F238E27FC236}">
                  <a16:creationId xmlns:a16="http://schemas.microsoft.com/office/drawing/2014/main" id="{D2F1EA6F-8BA7-4B0A-A687-A55E7E67B282}"/>
                </a:ext>
              </a:extLst>
            </p:cNvPr>
            <p:cNvSpPr txBox="1"/>
            <p:nvPr/>
          </p:nvSpPr>
          <p:spPr>
            <a:xfrm>
              <a:off x="5661219" y="5742473"/>
              <a:ext cx="62931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0000"/>
                  </a:solidFill>
                </a:rPr>
                <a:t>Easy-to-comprehend cross features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rgbClr val="FF0000"/>
                  </a:solidFill>
                </a:rPr>
                <a:t>Explicit contribution of each cross feature to the final prediction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8540E73-A254-4781-B0E6-F310AD654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9543" y="5010099"/>
              <a:ext cx="1072112" cy="873422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6361460-B455-4498-BD73-480B87DEB83C}"/>
                </a:ext>
              </a:extLst>
            </p:cNvPr>
            <p:cNvCxnSpPr>
              <a:cxnSpLocks/>
            </p:cNvCxnSpPr>
            <p:nvPr/>
          </p:nvCxnSpPr>
          <p:spPr>
            <a:xfrm>
              <a:off x="4535855" y="5312463"/>
              <a:ext cx="1167596" cy="754211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线连接符 16"/>
          <p:cNvCxnSpPr/>
          <p:nvPr/>
        </p:nvCxnSpPr>
        <p:spPr>
          <a:xfrm>
            <a:off x="7771430" y="3235298"/>
            <a:ext cx="438466" cy="15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8180862" y="3674945"/>
            <a:ext cx="438466" cy="15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幻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Final Prediction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EBBABABA-6659-4B9A-B28D-57F5F5FC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55" y="1404155"/>
            <a:ext cx="10981889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Primary Consideration: </a:t>
            </a:r>
            <a:r>
              <a:rPr lang="en-US" altLang="zh-CN" sz="2400" dirty="0">
                <a:latin typeface="+mn-lt"/>
                <a:ea typeface="Microsoft YaHei UI Light" charset="0"/>
              </a:rPr>
              <a:t>explicit decision process &amp; similarity-based + cross feature-based explanation mechanism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Solution: </a:t>
            </a:r>
            <a:r>
              <a:rPr lang="en-US" altLang="zh-CN" sz="2400" dirty="0">
                <a:latin typeface="+mn-lt"/>
                <a:ea typeface="Microsoft YaHei UI Light" charset="0"/>
              </a:rPr>
              <a:t>Simple linear regression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Microsoft YaHei UI Light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8EE3525-5075-4767-953D-D00EEC544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93485"/>
            <a:ext cx="3873250" cy="4180422"/>
          </a:xfrm>
          <a:prstGeom prst="rect">
            <a:avLst/>
          </a:prstGeom>
        </p:spPr>
      </p:pic>
      <p:sp>
        <p:nvSpPr>
          <p:cNvPr id="33" name="圆角矩形 30">
            <a:extLst>
              <a:ext uri="{FF2B5EF4-FFF2-40B4-BE49-F238E27FC236}">
                <a16:creationId xmlns:a16="http://schemas.microsoft.com/office/drawing/2014/main" id="{C3B46038-6A26-44CB-8C6F-77AE39BDF379}"/>
              </a:ext>
            </a:extLst>
          </p:cNvPr>
          <p:cNvSpPr/>
          <p:nvPr/>
        </p:nvSpPr>
        <p:spPr>
          <a:xfrm>
            <a:off x="975262" y="2593484"/>
            <a:ext cx="1523996" cy="47438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上箭头 34">
            <a:extLst>
              <a:ext uri="{FF2B5EF4-FFF2-40B4-BE49-F238E27FC236}">
                <a16:creationId xmlns:a16="http://schemas.microsoft.com/office/drawing/2014/main" id="{A2852FBA-1E88-4CC9-A775-9AECC8A63032}"/>
              </a:ext>
            </a:extLst>
          </p:cNvPr>
          <p:cNvSpPr/>
          <p:nvPr/>
        </p:nvSpPr>
        <p:spPr>
          <a:xfrm rot="6517421">
            <a:off x="3186716" y="2241403"/>
            <a:ext cx="214450" cy="1652924"/>
          </a:xfrm>
          <a:prstGeom prst="upArrow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18EC0F-2679-49AF-802C-A75167ABC0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321" y="2804828"/>
            <a:ext cx="5744261" cy="738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5EBCA1-A45E-4C95-87AD-1DE42214B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322" y="4161184"/>
            <a:ext cx="6180773" cy="71747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8365F85-6FBD-4EA3-9188-346DDA296D5C}"/>
              </a:ext>
            </a:extLst>
          </p:cNvPr>
          <p:cNvSpPr/>
          <p:nvPr/>
        </p:nvSpPr>
        <p:spPr>
          <a:xfrm>
            <a:off x="7647320" y="3000871"/>
            <a:ext cx="1058935" cy="421763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32AF0B-C1D7-4291-A0F5-2A2124ADB782}"/>
              </a:ext>
            </a:extLst>
          </p:cNvPr>
          <p:cNvCxnSpPr>
            <a:cxnSpLocks/>
          </p:cNvCxnSpPr>
          <p:nvPr/>
        </p:nvCxnSpPr>
        <p:spPr>
          <a:xfrm flipH="1">
            <a:off x="7177249" y="3400713"/>
            <a:ext cx="680954" cy="2264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B75168C-D76D-44F7-9D9E-DE7D18F39F89}"/>
              </a:ext>
            </a:extLst>
          </p:cNvPr>
          <p:cNvSpPr/>
          <p:nvPr/>
        </p:nvSpPr>
        <p:spPr>
          <a:xfrm>
            <a:off x="9144000" y="3000871"/>
            <a:ext cx="943582" cy="421763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D785FF-48E1-4099-8FB1-33A0A17AA6A0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9017540" y="3422634"/>
            <a:ext cx="598251" cy="22641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15">
            <a:extLst>
              <a:ext uri="{FF2B5EF4-FFF2-40B4-BE49-F238E27FC236}">
                <a16:creationId xmlns:a16="http://schemas.microsoft.com/office/drawing/2014/main" id="{927DDA4B-D1E0-4D27-AE44-AD375D8EEDEE}"/>
              </a:ext>
            </a:extLst>
          </p:cNvPr>
          <p:cNvSpPr txBox="1"/>
          <p:nvPr/>
        </p:nvSpPr>
        <p:spPr>
          <a:xfrm>
            <a:off x="6528094" y="3639934"/>
            <a:ext cx="12983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Similarity</a:t>
            </a:r>
          </a:p>
        </p:txBody>
      </p:sp>
      <p:sp>
        <p:nvSpPr>
          <p:cNvPr id="23" name="文本框 15">
            <a:extLst>
              <a:ext uri="{FF2B5EF4-FFF2-40B4-BE49-F238E27FC236}">
                <a16:creationId xmlns:a16="http://schemas.microsoft.com/office/drawing/2014/main" id="{87725EE4-F9A2-4D12-A111-FF8A4E47CC77}"/>
              </a:ext>
            </a:extLst>
          </p:cNvPr>
          <p:cNvSpPr txBox="1"/>
          <p:nvPr/>
        </p:nvSpPr>
        <p:spPr>
          <a:xfrm>
            <a:off x="8257361" y="3634598"/>
            <a:ext cx="1830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Cross Feature</a:t>
            </a:r>
          </a:p>
        </p:txBody>
      </p:sp>
      <p:sp>
        <p:nvSpPr>
          <p:cNvPr id="24" name="文本框 15">
            <a:extLst>
              <a:ext uri="{FF2B5EF4-FFF2-40B4-BE49-F238E27FC236}">
                <a16:creationId xmlns:a16="http://schemas.microsoft.com/office/drawing/2014/main" id="{8ED1FC28-D914-4A23-9725-69EDB5086DDF}"/>
              </a:ext>
            </a:extLst>
          </p:cNvPr>
          <p:cNvSpPr txBox="1"/>
          <p:nvPr/>
        </p:nvSpPr>
        <p:spPr>
          <a:xfrm>
            <a:off x="6550721" y="5248652"/>
            <a:ext cx="36741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Pointwise logloss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Pointwise regression loss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Pairwise Ranking loss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75AB75-2CDF-423D-A252-FA6DBCC48B74}"/>
              </a:ext>
            </a:extLst>
          </p:cNvPr>
          <p:cNvCxnSpPr/>
          <p:nvPr/>
        </p:nvCxnSpPr>
        <p:spPr>
          <a:xfrm>
            <a:off x="6078246" y="4610911"/>
            <a:ext cx="4252871" cy="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F043AA-107D-4AA2-8C6F-2573954D5F90}"/>
              </a:ext>
            </a:extLst>
          </p:cNvPr>
          <p:cNvCxnSpPr>
            <a:cxnSpLocks/>
          </p:cNvCxnSpPr>
          <p:nvPr/>
        </p:nvCxnSpPr>
        <p:spPr>
          <a:xfrm flipH="1">
            <a:off x="8318752" y="4631581"/>
            <a:ext cx="1" cy="536767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4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2364" y="-27383"/>
            <a:ext cx="2448272" cy="108012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3600" dirty="0">
                <a:latin typeface="+mn-lt"/>
                <a:ea typeface="+mn-ea"/>
                <a:cs typeface="+mn-cs"/>
              </a:rPr>
              <a:t>OUTLINE</a:t>
            </a:r>
            <a:endParaRPr lang="en-SG" altLang="zh-CN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Rectangle 4"/>
          <p:cNvSpPr txBox="1">
            <a:spLocks/>
          </p:cNvSpPr>
          <p:nvPr/>
        </p:nvSpPr>
        <p:spPr>
          <a:xfrm>
            <a:off x="1244774" y="1528861"/>
            <a:ext cx="8507288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3236" indent="-571486" algn="l">
              <a:spcBef>
                <a:spcPts val="1800"/>
              </a:spcBef>
              <a:buClr>
                <a:srgbClr val="DE5C1C"/>
              </a:buClr>
              <a:buFont typeface="Arial" charset="0"/>
              <a:buChar char="•"/>
            </a:pPr>
            <a:r>
              <a:rPr lang="en-US" altLang="zh-CN" sz="3600" dirty="0">
                <a:solidFill>
                  <a:schemeClr val="tx1"/>
                </a:solidFill>
              </a:rPr>
              <a:t>Introduction</a:t>
            </a:r>
            <a:endParaRPr lang="en-US" sz="3600" dirty="0">
              <a:solidFill>
                <a:schemeClr val="tx1"/>
              </a:solidFill>
            </a:endParaRPr>
          </a:p>
          <a:p>
            <a:pPr marL="603236" indent="-571486" algn="l">
              <a:spcBef>
                <a:spcPts val="1800"/>
              </a:spcBef>
              <a:buClr>
                <a:srgbClr val="DE5C1C"/>
              </a:buClr>
              <a:buFont typeface="Arial" charset="0"/>
              <a:buChar char="•"/>
            </a:pPr>
            <a:r>
              <a:rPr lang="en-US" altLang="zh-CN" sz="3600" dirty="0">
                <a:solidFill>
                  <a:schemeClr val="tx1"/>
                </a:solidFill>
              </a:rPr>
              <a:t>Motivation</a:t>
            </a:r>
          </a:p>
          <a:p>
            <a:pPr marL="603236" indent="-571486" algn="l">
              <a:spcBef>
                <a:spcPts val="1800"/>
              </a:spcBef>
              <a:buClr>
                <a:srgbClr val="DE5C1C"/>
              </a:buClr>
              <a:buFont typeface="Arial" charset="0"/>
              <a:buChar char="•"/>
            </a:pPr>
            <a:r>
              <a:rPr lang="en-US" altLang="zh-CN" sz="3600" dirty="0">
                <a:solidFill>
                  <a:schemeClr val="tx1"/>
                </a:solidFill>
              </a:rPr>
              <a:t>Tree-enhanced Embedding Model</a:t>
            </a:r>
            <a:endParaRPr lang="zh-CN" altLang="en-US" sz="3600" dirty="0">
              <a:solidFill>
                <a:schemeClr val="tx1"/>
              </a:solidFill>
            </a:endParaRPr>
          </a:p>
          <a:p>
            <a:pPr marL="603236" indent="-571486" algn="l">
              <a:spcBef>
                <a:spcPts val="1800"/>
              </a:spcBef>
              <a:buClr>
                <a:srgbClr val="DE5C1C"/>
              </a:buClr>
              <a:buFont typeface="Arial" charset="0"/>
              <a:buChar char="•"/>
            </a:pPr>
            <a:r>
              <a:rPr lang="en-US" altLang="zh-CN" sz="3600" dirty="0">
                <a:solidFill>
                  <a:srgbClr val="EEB11C"/>
                </a:solidFill>
              </a:rPr>
              <a:t>Experimental</a:t>
            </a:r>
            <a:r>
              <a:rPr lang="zh-CN" altLang="en-US" sz="3600" dirty="0">
                <a:solidFill>
                  <a:srgbClr val="EEB11C"/>
                </a:solidFill>
              </a:rPr>
              <a:t> </a:t>
            </a:r>
            <a:r>
              <a:rPr lang="en-US" altLang="zh-CN" sz="3600" dirty="0">
                <a:solidFill>
                  <a:srgbClr val="EEB11C"/>
                </a:solidFill>
              </a:rPr>
              <a:t>Results</a:t>
            </a:r>
            <a:endParaRPr lang="en-US" sz="3600" dirty="0">
              <a:solidFill>
                <a:srgbClr val="EEB11C"/>
              </a:solidFill>
            </a:endParaRPr>
          </a:p>
          <a:p>
            <a:pPr marL="603236" indent="-571486" algn="l">
              <a:spcBef>
                <a:spcPts val="1800"/>
              </a:spcBef>
              <a:buClr>
                <a:srgbClr val="DE5C1C"/>
              </a:buClr>
              <a:buFont typeface="Arial" charset="0"/>
              <a:buChar char="•"/>
            </a:pPr>
            <a:r>
              <a:rPr lang="en-US" altLang="zh-CN" sz="3600" dirty="0">
                <a:solidFill>
                  <a:schemeClr val="tx1"/>
                </a:solidFill>
              </a:rPr>
              <a:t>Conclusion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7858" y="6625877"/>
            <a:ext cx="2335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cxnSp>
        <p:nvCxnSpPr>
          <p:cNvPr id="6" name="直线连接符 6">
            <a:extLst>
              <a:ext uri="{FF2B5EF4-FFF2-40B4-BE49-F238E27FC236}">
                <a16:creationId xmlns:a16="http://schemas.microsoft.com/office/drawing/2014/main" id="{C9B8E671-5FB2-4B6A-82EC-89D4B5D13BC2}"/>
              </a:ext>
            </a:extLst>
          </p:cNvPr>
          <p:cNvCxnSpPr>
            <a:cxnSpLocks/>
          </p:cNvCxnSpPr>
          <p:nvPr/>
        </p:nvCxnSpPr>
        <p:spPr>
          <a:xfrm>
            <a:off x="401053" y="1196752"/>
            <a:ext cx="113738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0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tripadvisor">
            <a:extLst>
              <a:ext uri="{FF2B5EF4-FFF2-40B4-BE49-F238E27FC236}">
                <a16:creationId xmlns:a16="http://schemas.microsoft.com/office/drawing/2014/main" id="{1A351A4D-C294-4D37-A79F-8AD8A04FA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74" y="4451143"/>
            <a:ext cx="1545398" cy="10302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2ACB8A-142E-40E9-B83A-5F6AFE90A7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916929"/>
            <a:ext cx="5724760" cy="2833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Experimental Settings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EBBABABA-6659-4B9A-B28D-57F5F5FC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55" y="1404155"/>
            <a:ext cx="1098188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Research Questions: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Microsoft YaHei UI Light" charset="0"/>
              </a:rPr>
              <a:t>RQ1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: </a:t>
            </a:r>
            <a:r>
              <a:rPr lang="en-US" altLang="zh-CN" sz="2400" dirty="0">
                <a:latin typeface="+mn-lt"/>
                <a:ea typeface="Microsoft YaHei UI Light" charset="0"/>
              </a:rPr>
              <a:t>Compared with the state-of-the-art </a:t>
            </a:r>
            <a:r>
              <a:rPr lang="en-US" altLang="zh-CN" sz="2400" dirty="0" err="1">
                <a:latin typeface="+mn-lt"/>
                <a:ea typeface="Microsoft YaHei UI Light" charset="0"/>
              </a:rPr>
              <a:t>recsys</a:t>
            </a:r>
            <a:r>
              <a:rPr lang="en-US" altLang="zh-CN" sz="2400" dirty="0">
                <a:latin typeface="+mn-lt"/>
                <a:ea typeface="Microsoft YaHei UI Light" charset="0"/>
              </a:rPr>
              <a:t> methods, can TEM achieve comparable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accuracy</a:t>
            </a:r>
            <a:r>
              <a:rPr lang="en-US" altLang="zh-CN" sz="2400" dirty="0">
                <a:latin typeface="+mn-lt"/>
                <a:ea typeface="Microsoft YaHei UI Light" charset="0"/>
              </a:rPr>
              <a:t>?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Microsoft YaHei UI Light" charset="0"/>
              </a:rPr>
              <a:t>RQ2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: </a:t>
            </a:r>
            <a:r>
              <a:rPr lang="en-US" altLang="zh-CN" sz="2400" dirty="0">
                <a:latin typeface="+mn-lt"/>
                <a:ea typeface="Microsoft YaHei UI Light" charset="0"/>
              </a:rPr>
              <a:t>Can TEM make the </a:t>
            </a:r>
            <a:r>
              <a:rPr lang="en-US" altLang="zh-CN" sz="2400" dirty="0" err="1">
                <a:latin typeface="+mn-lt"/>
                <a:ea typeface="Microsoft YaHei UI Light" charset="0"/>
              </a:rPr>
              <a:t>recsys</a:t>
            </a:r>
            <a:r>
              <a:rPr lang="en-US" altLang="zh-CN" sz="2400" dirty="0">
                <a:latin typeface="+mn-lt"/>
                <a:ea typeface="Microsoft YaHei UI Light" charset="0"/>
              </a:rPr>
              <a:t> results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easy-to-interpret</a:t>
            </a:r>
            <a:r>
              <a:rPr lang="en-US" altLang="zh-CN" sz="2400" dirty="0">
                <a:latin typeface="+mn-lt"/>
                <a:ea typeface="Microsoft YaHei UI Light" charset="0"/>
              </a:rPr>
              <a:t> by using cross features and the attention network?</a:t>
            </a:r>
            <a:endParaRPr lang="en-US" altLang="zh-CN" sz="2400" b="1" dirty="0">
              <a:latin typeface="+mn-lt"/>
              <a:ea typeface="Microsoft YaHei UI Light" charset="0"/>
            </a:endParaRP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Tasks: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Attraction Recommendation &amp; Restaurant Recommendation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Dataset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Microsoft YaHei UI Light" charset="0"/>
              </a:rPr>
              <a:t>: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Microsoft YaHei UI Light" charset="0"/>
              </a:rPr>
              <a:t>TripAdvisor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0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Baselines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EBBABABA-6659-4B9A-B28D-57F5F5FC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55" y="1598403"/>
            <a:ext cx="10981889" cy="501675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XGBoost: </a:t>
            </a:r>
            <a:r>
              <a:rPr lang="en-US" altLang="zh-CN" sz="2400" dirty="0">
                <a:latin typeface="+mn-lt"/>
                <a:ea typeface="Microsoft YaHei UI Light" charset="0"/>
              </a:rPr>
              <a:t>the state-of-the-art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tree-based</a:t>
            </a:r>
            <a:r>
              <a:rPr lang="en-US" altLang="zh-CN" sz="2400" dirty="0">
                <a:latin typeface="+mn-lt"/>
                <a:ea typeface="Microsoft YaHei UI Light" charset="0"/>
              </a:rPr>
              <a:t> model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GBDT+LR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[ADKDD’14]: </a:t>
            </a:r>
            <a:r>
              <a:rPr lang="en-US" altLang="zh-CN" sz="2400" dirty="0">
                <a:latin typeface="+mn-lt"/>
                <a:ea typeface="Microsoft YaHei UI Light" charset="0"/>
              </a:rPr>
              <a:t>feeding the cross features extracted from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GBDT</a:t>
            </a:r>
            <a:r>
              <a:rPr lang="en-US" altLang="zh-CN" sz="2400" dirty="0">
                <a:latin typeface="+mn-lt"/>
                <a:ea typeface="Microsoft YaHei UI Light" charset="0"/>
              </a:rPr>
              <a:t> into the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logistic regression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GB-CENT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[WWW’17]: </a:t>
            </a:r>
            <a:r>
              <a:rPr lang="en-US" altLang="zh-CN" sz="2400" dirty="0">
                <a:latin typeface="+mn-lt"/>
                <a:ea typeface="Microsoft YaHei UI Light" charset="0"/>
              </a:rPr>
              <a:t>modeling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categorical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features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with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embedding-based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model,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numerical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features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with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decision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trees</a:t>
            </a:r>
            <a:r>
              <a:rPr lang="en-US" altLang="zh-CN" sz="2400" dirty="0">
                <a:latin typeface="+mn-lt"/>
                <a:ea typeface="Microsoft YaHei UI Light" charset="0"/>
              </a:rPr>
              <a:t>.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+mn-lt"/>
              <a:ea typeface="Microsoft YaHei UI Light" charset="0"/>
            </a:endParaRP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FM: </a:t>
            </a:r>
            <a:r>
              <a:rPr lang="en-US" altLang="zh-CN" sz="2400" dirty="0">
                <a:latin typeface="+mn-lt"/>
                <a:ea typeface="Microsoft YaHei UI Light" charset="0"/>
              </a:rPr>
              <a:t>a generic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embedding</a:t>
            </a:r>
            <a:r>
              <a:rPr lang="en-US" altLang="zh-CN" sz="2400" dirty="0">
                <a:latin typeface="+mn-lt"/>
                <a:ea typeface="Microsoft YaHei UI Light" charset="0"/>
              </a:rPr>
              <a:t> model that implicitly models all the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second-order cross features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NFM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zh-CN" altLang="zh-CN" sz="2400" b="1" dirty="0">
                <a:latin typeface="+mn-lt"/>
                <a:ea typeface="Microsoft YaHei UI Light" charset="0"/>
              </a:rPr>
              <a:t>[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SIGIR’17]</a:t>
            </a:r>
            <a:r>
              <a:rPr lang="en-US" altLang="zh-CN" sz="2400" dirty="0">
                <a:latin typeface="+mn-lt"/>
                <a:ea typeface="Microsoft YaHei UI Light" charset="0"/>
              </a:rPr>
              <a:t>: the state-of-the-art factorization model under the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neural network</a:t>
            </a:r>
            <a:r>
              <a:rPr lang="en-US" altLang="zh-CN" sz="2400" dirty="0">
                <a:latin typeface="+mn-lt"/>
                <a:ea typeface="Microsoft YaHei UI Light" charset="0"/>
              </a:rPr>
              <a:t> framework</a:t>
            </a:r>
            <a:endParaRPr lang="en-US" altLang="zh-CN" sz="2400" b="1" dirty="0">
              <a:ea typeface="Microsoft YaHei UI Light" charset="0"/>
            </a:endParaRP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ea typeface="Microsoft YaHei UI Light" charset="0"/>
              </a:rPr>
              <a:t>Evaluation Protocols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ea typeface="Microsoft YaHei UI Light" charset="0"/>
              </a:rPr>
              <a:t>: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Microsoft YaHei UI Light" charset="0"/>
              </a:rPr>
              <a:t>logloss: indicate the generalization ability of each model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ea typeface="Microsoft YaHei UI Light" charset="0"/>
              </a:rPr>
              <a:t>ndcg@k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ea typeface="Microsoft YaHei UI Light" charset="0"/>
              </a:rPr>
              <a:t>: reflect the top-k recommendation performance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8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RQ1: Overall Performance Comparison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BB50F5CF-DCA5-4B9C-8684-F28BFDC80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01" y="5113295"/>
            <a:ext cx="10981889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>
                <a:latin typeface="+mn-lt"/>
                <a:ea typeface="Microsoft YaHei UI Light" charset="0"/>
              </a:rPr>
              <a:t>Observations: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+mn-lt"/>
                <a:ea typeface="Microsoft YaHei UI Light" charset="0"/>
              </a:rPr>
              <a:t>TEM achieves the best performance w.r.t. logloss.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+mn-lt"/>
                <a:ea typeface="Microsoft YaHei UI Light" charset="0"/>
              </a:rPr>
              <a:t>TEM achieves comparable ndcg@5 to NFM.</a:t>
            </a:r>
          </a:p>
        </p:txBody>
      </p:sp>
      <p:sp>
        <p:nvSpPr>
          <p:cNvPr id="11" name="文本框 15">
            <a:extLst>
              <a:ext uri="{FF2B5EF4-FFF2-40B4-BE49-F238E27FC236}">
                <a16:creationId xmlns:a16="http://schemas.microsoft.com/office/drawing/2014/main" id="{A81B4F51-E494-4F28-A590-79949F1EAAA8}"/>
              </a:ext>
            </a:extLst>
          </p:cNvPr>
          <p:cNvSpPr txBox="1"/>
          <p:nvPr/>
        </p:nvSpPr>
        <p:spPr>
          <a:xfrm>
            <a:off x="4134038" y="5081525"/>
            <a:ext cx="5196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Comparable Expressiveness &amp; Accuracy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845BD-FFE8-4875-B38C-CF9ACC524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045" y="1314810"/>
            <a:ext cx="9564400" cy="3779818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7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RQ1: Effect of Cross Feature</a:t>
            </a:r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Modeling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2077C5D-6229-4615-A3C6-8070956C4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574" y="1379082"/>
            <a:ext cx="9004852" cy="3544321"/>
          </a:xfrm>
          <a:prstGeom prst="rect">
            <a:avLst/>
          </a:prstGeom>
        </p:spPr>
      </p:pic>
      <p:sp>
        <p:nvSpPr>
          <p:cNvPr id="18" name="Rectangle 3">
            <a:extLst>
              <a:ext uri="{FF2B5EF4-FFF2-40B4-BE49-F238E27FC236}">
                <a16:creationId xmlns:a16="http://schemas.microsoft.com/office/drawing/2014/main" id="{7BD137F5-B41A-402E-92BC-DB7224509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01" y="5113295"/>
            <a:ext cx="1098188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000" b="1" dirty="0">
                <a:latin typeface="+mn-lt"/>
                <a:ea typeface="Microsoft YaHei UI Light" charset="0"/>
              </a:rPr>
              <a:t>Without</a:t>
            </a:r>
            <a:r>
              <a:rPr lang="zh-CN" altLang="en-US" sz="20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000" b="1" dirty="0">
                <a:latin typeface="+mn-lt"/>
                <a:ea typeface="Microsoft YaHei UI Light" charset="0"/>
              </a:rPr>
              <a:t>cross</a:t>
            </a:r>
            <a:r>
              <a:rPr lang="zh-CN" altLang="en-US" sz="20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000" b="1" dirty="0">
                <a:latin typeface="+mn-lt"/>
                <a:ea typeface="Microsoft YaHei UI Light" charset="0"/>
              </a:rPr>
              <a:t>feature</a:t>
            </a:r>
            <a:r>
              <a:rPr lang="zh-CN" altLang="en-US" sz="20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000" b="1" dirty="0">
                <a:latin typeface="+mn-lt"/>
                <a:ea typeface="Microsoft YaHei UI Light" charset="0"/>
              </a:rPr>
              <a:t>modeling: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+mn-lt"/>
                <a:ea typeface="Microsoft YaHei UI Light" charset="0"/>
              </a:rPr>
              <a:t>All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methods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have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worse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performance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+mn-lt"/>
                <a:ea typeface="Microsoft YaHei UI Light" charset="0"/>
              </a:rPr>
              <a:t>TEM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is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still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better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than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others,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due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to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the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utility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of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attention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r>
              <a:rPr lang="en-US" altLang="zh-CN" sz="2000" dirty="0">
                <a:latin typeface="+mn-lt"/>
                <a:ea typeface="Microsoft YaHei UI Light" charset="0"/>
              </a:rPr>
              <a:t>network</a:t>
            </a:r>
          </a:p>
          <a:p>
            <a:pPr marL="409575" lvl="1" indent="0">
              <a:spcBef>
                <a:spcPct val="25000"/>
              </a:spcBef>
              <a:buClr>
                <a:srgbClr val="DE5C1C"/>
              </a:buClr>
            </a:pPr>
            <a:r>
              <a:rPr lang="en-US" altLang="zh-CN" sz="2000" dirty="0">
                <a:latin typeface="+mn-lt"/>
                <a:ea typeface="Microsoft YaHei UI Light" charset="0"/>
              </a:rPr>
              <a:t>	(can learn which features are more important for a user-item prediction).</a:t>
            </a:r>
            <a:r>
              <a:rPr lang="zh-CN" altLang="en-US" sz="2000" dirty="0">
                <a:latin typeface="+mn-lt"/>
                <a:ea typeface="Microsoft YaHei UI Light" charset="0"/>
              </a:rPr>
              <a:t> </a:t>
            </a:r>
            <a:endParaRPr lang="en-US" altLang="zh-CN" sz="2000" dirty="0"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latin typeface="+mn-lt"/>
              <a:ea typeface="Microsoft YaHei UI Light" charset="0"/>
            </a:endParaRP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85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RQ2: Case Study of Explainability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6680AB-F720-491C-88DB-B9E4ADC6D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83" y="1737231"/>
            <a:ext cx="6548929" cy="3183737"/>
          </a:xfrm>
          <a:prstGeom prst="rect">
            <a:avLst/>
          </a:prstGeom>
        </p:spPr>
      </p:pic>
      <p:sp>
        <p:nvSpPr>
          <p:cNvPr id="13" name="文本框 15">
            <a:extLst>
              <a:ext uri="{FF2B5EF4-FFF2-40B4-BE49-F238E27FC236}">
                <a16:creationId xmlns:a16="http://schemas.microsoft.com/office/drawing/2014/main" id="{DF72A330-906C-46B8-A683-65FE00C68F43}"/>
              </a:ext>
            </a:extLst>
          </p:cNvPr>
          <p:cNvSpPr txBox="1"/>
          <p:nvPr/>
        </p:nvSpPr>
        <p:spPr>
          <a:xfrm>
            <a:off x="407504" y="5361684"/>
            <a:ext cx="4492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We attribute the user’s preferences on </a:t>
            </a:r>
            <a:r>
              <a:rPr lang="en-US" sz="2000" b="1" u="sng" dirty="0">
                <a:solidFill>
                  <a:srgbClr val="FF0000"/>
                </a:solidFill>
              </a:rPr>
              <a:t>The View from the Shard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to her special interests in the item aspects of </a:t>
            </a:r>
            <a:r>
              <a:rPr lang="en-US" sz="2000" b="1" u="sng" dirty="0">
                <a:solidFill>
                  <a:srgbClr val="FF0000"/>
                </a:solidFill>
              </a:rPr>
              <a:t>Walk Around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sz="2000" b="1" u="sng" dirty="0">
                <a:solidFill>
                  <a:srgbClr val="FF0000"/>
                </a:solidFill>
              </a:rPr>
              <a:t>Top Deck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&amp; </a:t>
            </a:r>
            <a:r>
              <a:rPr lang="en-US" sz="2000" b="1" u="sng" dirty="0">
                <a:solidFill>
                  <a:srgbClr val="FF0000"/>
                </a:solidFill>
              </a:rPr>
              <a:t>Canary Wharf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62D2E0-6E38-4459-8DDC-C9246C966682}"/>
              </a:ext>
            </a:extLst>
          </p:cNvPr>
          <p:cNvSpPr/>
          <p:nvPr/>
        </p:nvSpPr>
        <p:spPr>
          <a:xfrm>
            <a:off x="1483142" y="2458049"/>
            <a:ext cx="421763" cy="421763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A454EA-1CD2-4C88-AA2C-AA1DC35F0322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1694024" y="2879812"/>
            <a:ext cx="959787" cy="248187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5">
            <a:extLst>
              <a:ext uri="{FF2B5EF4-FFF2-40B4-BE49-F238E27FC236}">
                <a16:creationId xmlns:a16="http://schemas.microsoft.com/office/drawing/2014/main" id="{246B6295-245D-4EBB-838E-D085EFCE8F4F}"/>
              </a:ext>
            </a:extLst>
          </p:cNvPr>
          <p:cNvSpPr txBox="1"/>
          <p:nvPr/>
        </p:nvSpPr>
        <p:spPr>
          <a:xfrm>
            <a:off x="1070598" y="4916370"/>
            <a:ext cx="1340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Attention Score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59BEA5-706B-4F12-A819-3A19E56E294C}"/>
              </a:ext>
            </a:extLst>
          </p:cNvPr>
          <p:cNvSpPr/>
          <p:nvPr/>
        </p:nvSpPr>
        <p:spPr>
          <a:xfrm>
            <a:off x="4823478" y="2421073"/>
            <a:ext cx="421763" cy="421763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A4CE46-7104-4714-9A80-4F166F3140E0}"/>
              </a:ext>
            </a:extLst>
          </p:cNvPr>
          <p:cNvCxnSpPr>
            <a:cxnSpLocks/>
            <a:stCxn id="20" idx="4"/>
            <a:endCxn id="13" idx="0"/>
          </p:cNvCxnSpPr>
          <p:nvPr/>
        </p:nvCxnSpPr>
        <p:spPr>
          <a:xfrm flipH="1">
            <a:off x="2653811" y="2842836"/>
            <a:ext cx="2380549" cy="251884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15">
            <a:extLst>
              <a:ext uri="{FF2B5EF4-FFF2-40B4-BE49-F238E27FC236}">
                <a16:creationId xmlns:a16="http://schemas.microsoft.com/office/drawing/2014/main" id="{3B876817-C483-45D8-86BD-E9CAE93A1090}"/>
              </a:ext>
            </a:extLst>
          </p:cNvPr>
          <p:cNvSpPr txBox="1"/>
          <p:nvPr/>
        </p:nvSpPr>
        <p:spPr>
          <a:xfrm>
            <a:off x="4269483" y="4934429"/>
            <a:ext cx="2552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Contribution of </a:t>
            </a:r>
          </a:p>
          <a:p>
            <a:r>
              <a:rPr lang="en-US" sz="1600" b="1" dirty="0"/>
              <a:t>each cross feature</a:t>
            </a:r>
          </a:p>
        </p:txBody>
      </p:sp>
      <p:sp>
        <p:nvSpPr>
          <p:cNvPr id="28" name="上箭头 34">
            <a:extLst>
              <a:ext uri="{FF2B5EF4-FFF2-40B4-BE49-F238E27FC236}">
                <a16:creationId xmlns:a16="http://schemas.microsoft.com/office/drawing/2014/main" id="{5F82EB1A-01D8-4E1F-9D8F-BCB547EF0415}"/>
              </a:ext>
            </a:extLst>
          </p:cNvPr>
          <p:cNvSpPr/>
          <p:nvPr/>
        </p:nvSpPr>
        <p:spPr>
          <a:xfrm rot="5400000">
            <a:off x="5530932" y="5212551"/>
            <a:ext cx="292882" cy="1285877"/>
          </a:xfrm>
          <a:prstGeom prst="upArrow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15">
            <a:extLst>
              <a:ext uri="{FF2B5EF4-FFF2-40B4-BE49-F238E27FC236}">
                <a16:creationId xmlns:a16="http://schemas.microsoft.com/office/drawing/2014/main" id="{9135F5A0-EC69-48CE-9F2C-50F7E99DC39E}"/>
              </a:ext>
            </a:extLst>
          </p:cNvPr>
          <p:cNvSpPr txBox="1"/>
          <p:nvPr/>
        </p:nvSpPr>
        <p:spPr>
          <a:xfrm>
            <a:off x="6703782" y="5038519"/>
            <a:ext cx="4131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TEM can provide more informative explanations based on a user’s preferred cross features.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本框 15">
            <a:extLst>
              <a:ext uri="{FF2B5EF4-FFF2-40B4-BE49-F238E27FC236}">
                <a16:creationId xmlns:a16="http://schemas.microsoft.com/office/drawing/2014/main" id="{697C683C-6077-4A2B-83A8-2253A0BBF4C4}"/>
              </a:ext>
            </a:extLst>
          </p:cNvPr>
          <p:cNvSpPr txBox="1"/>
          <p:nvPr/>
        </p:nvSpPr>
        <p:spPr>
          <a:xfrm>
            <a:off x="7293503" y="2133645"/>
            <a:ext cx="4660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• </a:t>
            </a:r>
            <a:r>
              <a:rPr lang="en-US" altLang="zh-CN" sz="2000" b="1" dirty="0">
                <a:solidFill>
                  <a:srgbClr val="FF0000"/>
                </a:solidFill>
              </a:rPr>
              <a:t>V130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: User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Gender=</a:t>
            </a:r>
            <a:r>
              <a:rPr lang="en-US" altLang="zh-CN" sz="2000" i="1" dirty="0">
                <a:solidFill>
                  <a:schemeClr val="bg2">
                    <a:lumMod val="25000"/>
                  </a:schemeClr>
                </a:solidFill>
              </a:rPr>
              <a:t>Female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] &amp; [User Style=</a:t>
            </a:r>
            <a:r>
              <a:rPr lang="en-US" altLang="zh-CN" sz="2000" i="1" dirty="0">
                <a:solidFill>
                  <a:schemeClr val="bg2">
                    <a:lumMod val="25000"/>
                  </a:schemeClr>
                </a:solidFill>
              </a:rPr>
              <a:t>Peace and</a:t>
            </a:r>
            <a:r>
              <a:rPr lang="zh-CN" altLang="en-US" sz="2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i="1" dirty="0">
                <a:solidFill>
                  <a:schemeClr val="bg2">
                    <a:lumMod val="25000"/>
                  </a:schemeClr>
                </a:solidFill>
              </a:rPr>
              <a:t>Quiet Seeker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]  ⇒ [Item Attribute=</a:t>
            </a:r>
            <a:r>
              <a:rPr lang="en-US" altLang="zh-CN" sz="2000" i="1" dirty="0">
                <a:solidFill>
                  <a:schemeClr val="bg2">
                    <a:lumMod val="25000"/>
                  </a:schemeClr>
                </a:solidFill>
              </a:rPr>
              <a:t>Sights &amp;</a:t>
            </a:r>
            <a:r>
              <a:rPr lang="zh-CN" altLang="en-US" sz="2000" i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sz="2000" i="1" dirty="0">
                <a:solidFill>
                  <a:schemeClr val="bg2">
                    <a:lumMod val="25000"/>
                  </a:schemeClr>
                </a:solidFill>
              </a:rPr>
              <a:t>Landmarks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] &amp; [Item Tag=</a:t>
            </a:r>
            <a:r>
              <a:rPr lang="en-US" altLang="zh-CN" sz="2000" i="1" dirty="0">
                <a:solidFill>
                  <a:schemeClr val="bg2">
                    <a:lumMod val="25000"/>
                  </a:schemeClr>
                </a:solidFill>
              </a:rPr>
              <a:t>Walk Around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]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•</a:t>
            </a:r>
            <a:r>
              <a:rPr lang="en-US" sz="2000" b="1" dirty="0">
                <a:solidFill>
                  <a:srgbClr val="FF0000"/>
                </a:solidFill>
              </a:rPr>
              <a:t> V148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: [User Age=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</a:rPr>
              <a:t>30-40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] &amp; [User Country=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USA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]  ⇒ [Item Tag=</a:t>
            </a:r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Top Deck &amp;</a:t>
            </a:r>
          </a:p>
          <a:p>
            <a:r>
              <a:rPr lang="en-US" sz="2000" i="1" dirty="0">
                <a:solidFill>
                  <a:schemeClr val="bg2">
                    <a:lumMod val="25000"/>
                  </a:schemeClr>
                </a:solidFill>
              </a:rPr>
              <a:t>Canary Wharf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]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19</a:t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300282" y="1345523"/>
            <a:ext cx="4669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/>
              <a:t>Sampled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a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user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and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check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her</a:t>
            </a:r>
            <a:r>
              <a:rPr kumimoji="1" lang="zh-CN" altLang="en-US" sz="2000" b="1" dirty="0"/>
              <a:t> </a:t>
            </a:r>
            <a:r>
              <a:rPr kumimoji="1" lang="en-US" altLang="zh-CN" sz="2000" b="1" dirty="0"/>
              <a:t>predictions.</a:t>
            </a:r>
            <a:r>
              <a:rPr kumimoji="1" lang="zh-CN" altLang="en-US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1907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SG" altLang="zh-CN" sz="3200" b="1" dirty="0">
                <a:solidFill>
                  <a:schemeClr val="bg1"/>
                </a:solidFill>
                <a:latin typeface="+mj-lt"/>
              </a:rPr>
              <a:t>Value of Recommender Systems (RS)</a:t>
            </a: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9579FA6F-A860-4C43-92BD-CBB717B0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55" y="1404155"/>
            <a:ext cx="1098188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Amazon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Microsoft YaHei UI Light" charset="0"/>
              </a:rPr>
              <a:t>: 35% sales from recommendations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Netflix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Microsoft YaHei UI Light" charset="0"/>
              </a:rPr>
              <a:t>: 80% TV shows discovered are recommended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Google News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Microsoft YaHei UI Light" charset="0"/>
              </a:rPr>
              <a:t>: RS generates 38% more click-through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9AE64D-F143-4F51-9399-01EEB83AE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55" y="3275783"/>
            <a:ext cx="3365366" cy="3240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5711BB-4C66-45BC-B7B3-3B3BDD2580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3425" y="3272715"/>
            <a:ext cx="2434891" cy="32433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D81E5CF-E909-4642-B671-1D6C179BB560}"/>
              </a:ext>
            </a:extLst>
          </p:cNvPr>
          <p:cNvGrpSpPr/>
          <p:nvPr/>
        </p:nvGrpSpPr>
        <p:grpSpPr>
          <a:xfrm>
            <a:off x="7618594" y="3272714"/>
            <a:ext cx="3681249" cy="3240319"/>
            <a:chOff x="7618594" y="3272714"/>
            <a:chExt cx="3681249" cy="32403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A6D2761-836E-4000-8A33-661452186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18594" y="3272714"/>
              <a:ext cx="3681249" cy="324031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030" name="Picture 6" descr="Image result for google news">
              <a:extLst>
                <a:ext uri="{FF2B5EF4-FFF2-40B4-BE49-F238E27FC236}">
                  <a16:creationId xmlns:a16="http://schemas.microsoft.com/office/drawing/2014/main" id="{E990AC75-FEE0-4A53-9E66-7A930E7CF6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58675" y="3272715"/>
              <a:ext cx="841168" cy="84116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0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Conclusions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EBBABABA-6659-4B9A-B28D-57F5F5FCB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55" y="1598403"/>
            <a:ext cx="11203287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just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+mn-lt"/>
                <a:ea typeface="Microsoft YaHei UI Light" charset="0"/>
              </a:rPr>
              <a:t>We proposed a tree-enhanced embedding method (TEM), which seamlessly combines the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generalization ability of embedding-based models</a:t>
            </a:r>
            <a:r>
              <a:rPr lang="en-US" altLang="zh-CN" sz="2400" dirty="0">
                <a:latin typeface="+mn-lt"/>
                <a:ea typeface="Microsoft YaHei UI Light" charset="0"/>
              </a:rPr>
              <a:t> with the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explainability of tree-based models</a:t>
            </a:r>
            <a:r>
              <a:rPr lang="en-US" altLang="zh-CN" sz="2400" dirty="0">
                <a:latin typeface="+mn-lt"/>
                <a:ea typeface="Microsoft YaHei UI Light" charset="0"/>
              </a:rPr>
              <a:t>.</a:t>
            </a:r>
          </a:p>
          <a:p>
            <a:pPr marL="285750" indent="-285750" algn="just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+mn-lt"/>
                <a:ea typeface="Microsoft YaHei UI Light" charset="0"/>
              </a:rPr>
              <a:t>Owing to the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Microsoft YaHei UI Light" charset="0"/>
              </a:rPr>
              <a:t>explicit cross features</a:t>
            </a:r>
            <a:r>
              <a:rPr lang="en-US" altLang="zh-CN" sz="2400" dirty="0">
                <a:latin typeface="+mn-lt"/>
                <a:ea typeface="Microsoft YaHei UI Light" charset="0"/>
              </a:rPr>
              <a:t> from tree-based part &amp; the easy-to-interpret attention network, the whole prediction process of our solution is transparent &amp; self-explainable.</a:t>
            </a:r>
          </a:p>
          <a:p>
            <a:pPr marL="0" indent="0" algn="just">
              <a:spcBef>
                <a:spcPct val="25000"/>
              </a:spcBef>
              <a:buClr>
                <a:srgbClr val="DE5C1C"/>
              </a:buClr>
            </a:pPr>
            <a:endParaRPr lang="en-US" altLang="zh-CN" sz="2400" dirty="0">
              <a:latin typeface="+mn-lt"/>
              <a:ea typeface="Microsoft YaHei UI Light" charset="0"/>
            </a:endParaRPr>
          </a:p>
          <a:p>
            <a:pPr marL="0" indent="0" algn="just">
              <a:spcBef>
                <a:spcPct val="25000"/>
              </a:spcBef>
              <a:buClr>
                <a:srgbClr val="DE5C1C"/>
              </a:buClr>
            </a:pPr>
            <a:r>
              <a:rPr lang="en-US" altLang="zh-CN" sz="2400" dirty="0">
                <a:latin typeface="+mn-lt"/>
                <a:ea typeface="Microsoft YaHei UI Light" charset="0"/>
              </a:rPr>
              <a:t>Future Work:</a:t>
            </a:r>
          </a:p>
          <a:p>
            <a:pPr marL="457200" indent="-457200" algn="just">
              <a:spcBef>
                <a:spcPct val="25000"/>
              </a:spcBef>
              <a:buClr>
                <a:srgbClr val="DE5C1C"/>
              </a:buClr>
              <a:buAutoNum type="arabicPeriod"/>
            </a:pPr>
            <a:r>
              <a:rPr lang="en-US" altLang="zh-CN" sz="2400" dirty="0">
                <a:latin typeface="+mn-lt"/>
                <a:ea typeface="Microsoft YaHei UI Light" charset="0"/>
              </a:rPr>
              <a:t>Jointly learn the tree-based and embedding-based</a:t>
            </a:r>
          </a:p>
          <a:p>
            <a:pPr marL="457200" indent="-457200" algn="just">
              <a:spcBef>
                <a:spcPct val="25000"/>
              </a:spcBef>
              <a:buClr>
                <a:srgbClr val="DE5C1C"/>
              </a:buClr>
              <a:buAutoNum type="arabicPeriod"/>
            </a:pPr>
            <a:r>
              <a:rPr lang="en-US" altLang="zh-CN" sz="2400" dirty="0">
                <a:latin typeface="+mn-lt"/>
                <a:ea typeface="Microsoft YaHei UI Light" charset="0"/>
              </a:rPr>
              <a:t>Relational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reasoning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over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KG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(symbolic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logics)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+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Deep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Learning</a:t>
            </a:r>
          </a:p>
          <a:p>
            <a:pPr marL="457200" indent="-457200" algn="just">
              <a:spcBef>
                <a:spcPct val="25000"/>
              </a:spcBef>
              <a:buClr>
                <a:srgbClr val="DE5C1C"/>
              </a:buClr>
              <a:buAutoNum type="arabicPeriod"/>
            </a:pPr>
            <a:r>
              <a:rPr lang="en-US" altLang="zh-CN" sz="2400" dirty="0">
                <a:latin typeface="+mn-lt"/>
                <a:ea typeface="Microsoft YaHei UI Light" charset="0"/>
              </a:rPr>
              <a:t>How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to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evaluate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the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quality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of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latin typeface="+mn-lt"/>
                <a:ea typeface="Microsoft YaHei UI Light" charset="0"/>
              </a:rPr>
              <a:t>explanations?</a:t>
            </a:r>
            <a:r>
              <a:rPr lang="zh-CN" altLang="en-US" sz="2400" dirty="0">
                <a:latin typeface="+mn-lt"/>
                <a:ea typeface="Microsoft YaHei UI Light" charset="0"/>
              </a:rPr>
              <a:t> </a:t>
            </a:r>
            <a:endParaRPr lang="en-US" altLang="zh-CN" sz="2400" dirty="0">
              <a:latin typeface="+mn-lt"/>
              <a:ea typeface="Microsoft YaHei UI Light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3143" y="399412"/>
            <a:ext cx="7465459" cy="693794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altLang="zh-CN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NUS-Tsinghua Centre for Extreme Search</a:t>
            </a:r>
            <a:b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</a:br>
            <a:r>
              <a:rPr lang="en-SG" altLang="zh-CN" sz="12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A Joint Research Collaboration Between NUS &amp; Tsinghua University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686" y="483467"/>
            <a:ext cx="1503207" cy="506192"/>
          </a:xfrm>
          <a:prstGeom prst="rect">
            <a:avLst/>
          </a:prstGeom>
        </p:spPr>
      </p:pic>
      <p:cxnSp>
        <p:nvCxnSpPr>
          <p:cNvPr id="7" name="直线连接符 6"/>
          <p:cNvCxnSpPr>
            <a:cxnSpLocks/>
          </p:cNvCxnSpPr>
          <p:nvPr/>
        </p:nvCxnSpPr>
        <p:spPr>
          <a:xfrm>
            <a:off x="401053" y="1196752"/>
            <a:ext cx="113738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8052" y="6529625"/>
            <a:ext cx="23358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© Copyright </a:t>
            </a:r>
            <a:r>
              <a:rPr lang="en-US" sz="900" dirty="0" err="1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</a:t>
            </a:r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++. All Right Reserved.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7389D-6FF3-45B6-9992-3E48451337D3}"/>
              </a:ext>
            </a:extLst>
          </p:cNvPr>
          <p:cNvSpPr/>
          <p:nvPr/>
        </p:nvSpPr>
        <p:spPr>
          <a:xfrm>
            <a:off x="4079262" y="3032191"/>
            <a:ext cx="40334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THANK</a:t>
            </a:r>
            <a:r>
              <a:rPr lang="zh-CN" alt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 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YOU</a:t>
            </a:r>
            <a:endParaRPr lang="en-SG" altLang="zh-CN" sz="4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5FC8921-0C35-493D-BC4E-43A474560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054" y="5310254"/>
            <a:ext cx="7977892" cy="106427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NExT research is supported by the National Research Foundation,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Microsoft YaHei UI Light" charset="0"/>
              <a:ea typeface="Microsoft YaHei UI Light" charset="0"/>
              <a:cs typeface="Microsoft YaHei UI Light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rPr>
              <a:t>Prime Minister's Office, Singapore under its IRC@SG Funding Initiative.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7BB6E-E00A-4FFB-BD1F-8A7D318E8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0476" y="1975841"/>
            <a:ext cx="3467100" cy="3257550"/>
          </a:xfrm>
          <a:prstGeom prst="rect">
            <a:avLst/>
          </a:prstGeom>
        </p:spPr>
      </p:pic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0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Trade-off of Accuracy &amp; Explainability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2FD0AEB-1185-446A-8493-D6F0792253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233957"/>
              </p:ext>
            </p:extLst>
          </p:nvPr>
        </p:nvGraphicFramePr>
        <p:xfrm>
          <a:off x="2208393" y="1356102"/>
          <a:ext cx="7591426" cy="2752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5" name="Picture 24">
            <a:extLst>
              <a:ext uri="{FF2B5EF4-FFF2-40B4-BE49-F238E27FC236}">
                <a16:creationId xmlns:a16="http://schemas.microsoft.com/office/drawing/2014/main" id="{1E3D72E8-40EA-4576-A35D-B1CAA12650E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75" t="5078" r="20075" b="5200"/>
          <a:stretch/>
        </p:blipFill>
        <p:spPr>
          <a:xfrm>
            <a:off x="6989942" y="1574735"/>
            <a:ext cx="2472437" cy="1894393"/>
          </a:xfrm>
          <a:prstGeom prst="rect">
            <a:avLst/>
          </a:prstGeom>
        </p:spPr>
      </p:pic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4E112309-545F-4DD0-9708-215FAC8F8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794140"/>
              </p:ext>
            </p:extLst>
          </p:nvPr>
        </p:nvGraphicFramePr>
        <p:xfrm>
          <a:off x="2208394" y="3469128"/>
          <a:ext cx="7591426" cy="229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54C82514-2512-413E-82CE-14A5D0FD78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75" t="5078" r="20075" b="5200"/>
          <a:stretch/>
        </p:blipFill>
        <p:spPr>
          <a:xfrm flipV="1">
            <a:off x="6989941" y="3738850"/>
            <a:ext cx="2472437" cy="189439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E58303-E7BC-49A1-99C4-795A5769A40D}"/>
              </a:ext>
            </a:extLst>
          </p:cNvPr>
          <p:cNvSpPr txBox="1"/>
          <p:nvPr/>
        </p:nvSpPr>
        <p:spPr>
          <a:xfrm>
            <a:off x="5323069" y="3099796"/>
            <a:ext cx="47624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Embedding-based Models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00E1CB-3F37-4784-9343-57359727C946}"/>
              </a:ext>
            </a:extLst>
          </p:cNvPr>
          <p:cNvSpPr txBox="1"/>
          <p:nvPr/>
        </p:nvSpPr>
        <p:spPr>
          <a:xfrm>
            <a:off x="593793" y="5192801"/>
            <a:ext cx="8417439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Our Goal: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Explainable</a:t>
            </a:r>
            <a:r>
              <a:rPr lang="en-US" altLang="zh-CN" sz="2000" dirty="0"/>
              <a:t>: be transparent in generating a recommendation &amp; can identify the </a:t>
            </a:r>
            <a:r>
              <a:rPr lang="en-US" altLang="zh-CN" sz="2000" dirty="0">
                <a:solidFill>
                  <a:srgbClr val="FF0000"/>
                </a:solidFill>
              </a:rPr>
              <a:t>key rules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for a prediction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FF0000"/>
                </a:solidFill>
              </a:rPr>
              <a:t>Accurate</a:t>
            </a:r>
            <a:r>
              <a:rPr lang="en-US" altLang="zh-CN" sz="2000" dirty="0"/>
              <a:t>: achieve the same level or comparable performance as embedding-based methods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Embedding-based</a:t>
            </a:r>
            <a:r>
              <a:rPr lang="zh-CN" altLang="en-US" sz="3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Models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7" name="文本框 15">
            <a:extLst>
              <a:ext uri="{FF2B5EF4-FFF2-40B4-BE49-F238E27FC236}">
                <a16:creationId xmlns:a16="http://schemas.microsoft.com/office/drawing/2014/main" id="{BC545606-BD25-4948-BCFD-24E0E8493745}"/>
              </a:ext>
            </a:extLst>
          </p:cNvPr>
          <p:cNvSpPr txBox="1"/>
          <p:nvPr/>
        </p:nvSpPr>
        <p:spPr>
          <a:xfrm>
            <a:off x="3446665" y="2008933"/>
            <a:ext cx="34240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Matrix Factorization (MF)</a:t>
            </a:r>
          </a:p>
          <a:p>
            <a:r>
              <a:rPr lang="en-US" altLang="zh-CN" b="1" dirty="0">
                <a:solidFill>
                  <a:schemeClr val="bg2">
                    <a:lumMod val="25000"/>
                  </a:schemeClr>
                </a:solidFill>
              </a:rPr>
              <a:t>Input: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user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ID,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item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ID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Interaction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: Inner Product</a:t>
            </a:r>
          </a:p>
        </p:txBody>
      </p:sp>
      <p:sp>
        <p:nvSpPr>
          <p:cNvPr id="18" name="文本框 15">
            <a:extLst>
              <a:ext uri="{FF2B5EF4-FFF2-40B4-BE49-F238E27FC236}">
                <a16:creationId xmlns:a16="http://schemas.microsoft.com/office/drawing/2014/main" id="{0A542CB9-5BA6-490C-A821-D868617C1B10}"/>
              </a:ext>
            </a:extLst>
          </p:cNvPr>
          <p:cNvSpPr txBox="1"/>
          <p:nvPr/>
        </p:nvSpPr>
        <p:spPr>
          <a:xfrm>
            <a:off x="3480481" y="3864004"/>
            <a:ext cx="38395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Factorization Machine (FM)</a:t>
            </a:r>
          </a:p>
          <a:p>
            <a:r>
              <a:rPr lang="en-US" b="1" dirty="0"/>
              <a:t>Input: </a:t>
            </a:r>
            <a:r>
              <a:rPr lang="en-US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ID,</a:t>
            </a:r>
            <a:r>
              <a:rPr lang="zh-CN" altLang="en-US" dirty="0"/>
              <a:t> </a:t>
            </a:r>
            <a:r>
              <a:rPr lang="en-US" altLang="zh-CN" dirty="0"/>
              <a:t>item</a:t>
            </a:r>
            <a:r>
              <a:rPr lang="zh-CN" altLang="en-US" dirty="0"/>
              <a:t> </a:t>
            </a:r>
            <a:r>
              <a:rPr lang="en-US" altLang="zh-CN" dirty="0"/>
              <a:t>ID,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endParaRPr lang="en-US" dirty="0"/>
          </a:p>
          <a:p>
            <a:r>
              <a:rPr lang="en-US" b="1" dirty="0"/>
              <a:t>Interaction:</a:t>
            </a:r>
            <a:r>
              <a:rPr lang="zh-CN" altLang="en-US" b="1" dirty="0"/>
              <a:t> </a:t>
            </a:r>
            <a:r>
              <a:rPr lang="en-US" altLang="zh-CN" dirty="0"/>
              <a:t>Element-wise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3996B-422E-49BB-BC27-D0CB1AB20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138" y="3034389"/>
            <a:ext cx="3247047" cy="384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C46E5-BEFC-4D5C-B5FB-AF75782D4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9108" y="4897610"/>
            <a:ext cx="4146965" cy="663162"/>
          </a:xfrm>
          <a:prstGeom prst="rect">
            <a:avLst/>
          </a:prstGeom>
        </p:spPr>
      </p:pic>
      <p:sp>
        <p:nvSpPr>
          <p:cNvPr id="32" name="Rectangle 3">
            <a:extLst>
              <a:ext uri="{FF2B5EF4-FFF2-40B4-BE49-F238E27FC236}">
                <a16:creationId xmlns:a16="http://schemas.microsoft.com/office/drawing/2014/main" id="{BCC17B14-1CC9-4536-BDB1-C850F87F9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55" y="1404155"/>
            <a:ext cx="109818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Hans" sz="2400" b="1" dirty="0">
                <a:latin typeface="+mn-lt"/>
                <a:ea typeface="Microsoft YaHei UI Light" charset="0"/>
              </a:rPr>
              <a:t>Embedding-based</a:t>
            </a:r>
            <a:r>
              <a:rPr lang="zh-Hans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Hans" sz="2400" b="1" dirty="0">
                <a:latin typeface="+mn-lt"/>
                <a:ea typeface="Microsoft YaHei UI Light" charset="0"/>
              </a:rPr>
              <a:t>Models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: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Learn latent factors for each feature (IDs &amp; side Info)</a:t>
            </a:r>
          </a:p>
        </p:txBody>
      </p:sp>
      <p:graphicFrame>
        <p:nvGraphicFramePr>
          <p:cNvPr id="45" name="表格 5">
            <a:extLst>
              <a:ext uri="{FF2B5EF4-FFF2-40B4-BE49-F238E27FC236}">
                <a16:creationId xmlns:a16="http://schemas.microsoft.com/office/drawing/2014/main" id="{C84572BF-C110-4B5B-8818-8BA85793C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58619"/>
              </p:ext>
            </p:extLst>
          </p:nvPr>
        </p:nvGraphicFramePr>
        <p:xfrm>
          <a:off x="833775" y="2626069"/>
          <a:ext cx="14561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文本框 15">
            <a:extLst>
              <a:ext uri="{FF2B5EF4-FFF2-40B4-BE49-F238E27FC236}">
                <a16:creationId xmlns:a16="http://schemas.microsoft.com/office/drawing/2014/main" id="{9527FEF7-7E30-4A6C-984D-2BC407456F0B}"/>
              </a:ext>
            </a:extLst>
          </p:cNvPr>
          <p:cNvSpPr txBox="1"/>
          <p:nvPr/>
        </p:nvSpPr>
        <p:spPr>
          <a:xfrm>
            <a:off x="214697" y="4162966"/>
            <a:ext cx="257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User-Item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302768-FA2D-4D41-8BD9-F40FFDB95E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6423" y="1835826"/>
            <a:ext cx="3742975" cy="1999559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0A457444-23F2-6E46-9715-A0C8A6D6048C}"/>
              </a:ext>
            </a:extLst>
          </p:cNvPr>
          <p:cNvSpPr/>
          <p:nvPr/>
        </p:nvSpPr>
        <p:spPr>
          <a:xfrm>
            <a:off x="1161960" y="2966745"/>
            <a:ext cx="421763" cy="421763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E50BC9-997C-6E4F-ABA2-8CB6975C4AB2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1583723" y="3174825"/>
            <a:ext cx="1772810" cy="2802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4E16A04-1851-F64F-901B-DFADC6AEB2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5154" y="3961082"/>
            <a:ext cx="3525917" cy="246098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FB0B277-B52F-C144-A53B-3A9F2D1B4DEF}"/>
              </a:ext>
            </a:extLst>
          </p:cNvPr>
          <p:cNvSpPr txBox="1"/>
          <p:nvPr/>
        </p:nvSpPr>
        <p:spPr>
          <a:xfrm>
            <a:off x="3446665" y="5947403"/>
            <a:ext cx="52294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Hans" sz="2400" b="1" dirty="0"/>
              <a:t>Neural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Network</a:t>
            </a:r>
            <a:r>
              <a:rPr lang="zh-Hans" altLang="en-US" sz="2400" b="1" dirty="0"/>
              <a:t> </a:t>
            </a:r>
            <a:r>
              <a:rPr lang="en-US" altLang="zh-Hans" sz="2400" b="1" dirty="0"/>
              <a:t>Methods</a:t>
            </a:r>
          </a:p>
          <a:p>
            <a:r>
              <a:rPr lang="en-US" altLang="zh-Hans" sz="2000" dirty="0"/>
              <a:t>NCF,</a:t>
            </a:r>
            <a:r>
              <a:rPr lang="zh-Hans" altLang="en-US" sz="2000" dirty="0"/>
              <a:t> </a:t>
            </a:r>
            <a:r>
              <a:rPr lang="en-US" altLang="zh-Hans" sz="2000" dirty="0"/>
              <a:t>Deep</a:t>
            </a:r>
            <a:r>
              <a:rPr lang="zh-Hans" altLang="en-US" sz="2000" dirty="0"/>
              <a:t> </a:t>
            </a:r>
            <a:r>
              <a:rPr lang="en-US" altLang="zh-Hans" sz="2000" dirty="0"/>
              <a:t>Crossing,</a:t>
            </a:r>
            <a:r>
              <a:rPr lang="zh-Hans" altLang="en-US" sz="2000" dirty="0"/>
              <a:t> </a:t>
            </a:r>
            <a:r>
              <a:rPr lang="en-US" altLang="zh-Hans" sz="2000" dirty="0"/>
              <a:t>Wide&amp;Deep,</a:t>
            </a:r>
            <a:r>
              <a:rPr lang="zh-Hans" altLang="en-US" sz="2000" dirty="0"/>
              <a:t> </a:t>
            </a:r>
            <a:r>
              <a:rPr lang="en-US" altLang="zh-Hans" sz="2000" dirty="0"/>
              <a:t>DIN,</a:t>
            </a:r>
            <a:r>
              <a:rPr lang="zh-Hans" altLang="en-US" sz="2000" dirty="0"/>
              <a:t> </a:t>
            </a:r>
            <a:r>
              <a:rPr lang="en-US" altLang="zh-Hans" sz="2000" dirty="0"/>
              <a:t>NFM</a:t>
            </a:r>
            <a:endParaRPr lang="en-US" altLang="zh-CN" dirty="0"/>
          </a:p>
        </p:txBody>
      </p:sp>
      <p:sp>
        <p:nvSpPr>
          <p:cNvPr id="9" name="文本框 8"/>
          <p:cNvSpPr txBox="1"/>
          <p:nvPr/>
        </p:nvSpPr>
        <p:spPr>
          <a:xfrm rot="16200000">
            <a:off x="211676" y="31143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Users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195649" y="22235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Items</a:t>
            </a:r>
            <a:endParaRPr kumimoji="1" lang="zh-CN" altLang="en-US" dirty="0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5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Explainable Recommendation </a:t>
            </a: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329D630-7AAD-4110-A164-ED31CAB51569}"/>
              </a:ext>
            </a:extLst>
          </p:cNvPr>
          <p:cNvSpPr/>
          <p:nvPr/>
        </p:nvSpPr>
        <p:spPr>
          <a:xfrm>
            <a:off x="3147399" y="1360200"/>
            <a:ext cx="3137491" cy="1695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6A2853-EF03-4CF7-925C-2BE5EDEEA291}"/>
              </a:ext>
            </a:extLst>
          </p:cNvPr>
          <p:cNvSpPr txBox="1"/>
          <p:nvPr/>
        </p:nvSpPr>
        <p:spPr>
          <a:xfrm>
            <a:off x="3470447" y="3055536"/>
            <a:ext cx="260126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Black-box Model</a:t>
            </a:r>
            <a:endParaRPr lang="en-US" altLang="zh-CN" sz="2000" dirty="0"/>
          </a:p>
        </p:txBody>
      </p:sp>
      <p:sp>
        <p:nvSpPr>
          <p:cNvPr id="47" name="CustomShape 3">
            <a:extLst>
              <a:ext uri="{FF2B5EF4-FFF2-40B4-BE49-F238E27FC236}">
                <a16:creationId xmlns:a16="http://schemas.microsoft.com/office/drawing/2014/main" id="{3A4FC41F-4566-4811-9442-0FEAE49A6D1D}"/>
              </a:ext>
            </a:extLst>
          </p:cNvPr>
          <p:cNvSpPr/>
          <p:nvPr/>
        </p:nvSpPr>
        <p:spPr>
          <a:xfrm rot="19498955">
            <a:off x="2691713" y="2647475"/>
            <a:ext cx="425414" cy="2397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</p:sp>
      <p:sp>
        <p:nvSpPr>
          <p:cNvPr id="48" name="CustomShape 3">
            <a:extLst>
              <a:ext uri="{FF2B5EF4-FFF2-40B4-BE49-F238E27FC236}">
                <a16:creationId xmlns:a16="http://schemas.microsoft.com/office/drawing/2014/main" id="{663D03CB-7E8F-4012-B830-AD0E6C3A17CC}"/>
              </a:ext>
            </a:extLst>
          </p:cNvPr>
          <p:cNvSpPr/>
          <p:nvPr/>
        </p:nvSpPr>
        <p:spPr>
          <a:xfrm>
            <a:off x="7271472" y="2014452"/>
            <a:ext cx="425414" cy="2397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360">
            <a:solidFill>
              <a:srgbClr val="595959"/>
            </a:solidFill>
            <a:round/>
          </a:ln>
        </p:spPr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6BA2885-AB96-4062-8C90-32C376BF5EA8}"/>
              </a:ext>
            </a:extLst>
          </p:cNvPr>
          <p:cNvGrpSpPr/>
          <p:nvPr/>
        </p:nvGrpSpPr>
        <p:grpSpPr>
          <a:xfrm>
            <a:off x="8424155" y="1346750"/>
            <a:ext cx="3399885" cy="1537560"/>
            <a:chOff x="5077578" y="2745850"/>
            <a:chExt cx="2214082" cy="153756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AD85975-1A38-4395-B5D4-0D4027969394}"/>
                </a:ext>
              </a:extLst>
            </p:cNvPr>
            <p:cNvSpPr/>
            <p:nvPr/>
          </p:nvSpPr>
          <p:spPr>
            <a:xfrm>
              <a:off x="5077578" y="2745850"/>
              <a:ext cx="2214082" cy="1537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7BA2A92-B5FE-4CA8-819A-26CE3524F9CE}"/>
                </a:ext>
              </a:extLst>
            </p:cNvPr>
            <p:cNvSpPr txBox="1"/>
            <p:nvPr/>
          </p:nvSpPr>
          <p:spPr>
            <a:xfrm>
              <a:off x="5077578" y="2852909"/>
              <a:ext cx="221408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0000"/>
                  </a:solidFill>
                </a:rPr>
                <a:t>Why did RS recommend it?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0000"/>
                  </a:solidFill>
                </a:rPr>
                <a:t>Why not something else?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rgbClr val="FF0000"/>
                  </a:solidFill>
                </a:rPr>
                <a:t>How do I correct an error?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CA6A553-D917-4AE9-AF40-10AF56E2E8CB}"/>
              </a:ext>
            </a:extLst>
          </p:cNvPr>
          <p:cNvSpPr txBox="1"/>
          <p:nvPr/>
        </p:nvSpPr>
        <p:spPr>
          <a:xfrm>
            <a:off x="7766971" y="3064747"/>
            <a:ext cx="343954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End User/ Data Scientist</a:t>
            </a:r>
            <a:endParaRPr lang="en-US" altLang="zh-C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0CC0E5-D7B3-4C0E-BDDF-6C734763DB13}"/>
              </a:ext>
            </a:extLst>
          </p:cNvPr>
          <p:cNvCxnSpPr>
            <a:cxnSpLocks/>
          </p:cNvCxnSpPr>
          <p:nvPr/>
        </p:nvCxnSpPr>
        <p:spPr>
          <a:xfrm>
            <a:off x="3147399" y="3474731"/>
            <a:ext cx="850617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930B0-B19B-AB4C-B5EE-464D7080EB5F}"/>
              </a:ext>
            </a:extLst>
          </p:cNvPr>
          <p:cNvGrpSpPr/>
          <p:nvPr/>
        </p:nvGrpSpPr>
        <p:grpSpPr>
          <a:xfrm>
            <a:off x="2718903" y="3562677"/>
            <a:ext cx="9105137" cy="1994340"/>
            <a:chOff x="2717485" y="4035069"/>
            <a:chExt cx="9105137" cy="199434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1079132-2F68-46AA-887C-4DAF7224D45F}"/>
                </a:ext>
              </a:extLst>
            </p:cNvPr>
            <p:cNvSpPr/>
            <p:nvPr/>
          </p:nvSpPr>
          <p:spPr>
            <a:xfrm>
              <a:off x="3147399" y="4035069"/>
              <a:ext cx="3137491" cy="15375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30F219-B3BB-43A7-A3E8-D1F66571E40F}"/>
                </a:ext>
              </a:extLst>
            </p:cNvPr>
            <p:cNvSpPr txBox="1"/>
            <p:nvPr/>
          </p:nvSpPr>
          <p:spPr>
            <a:xfrm>
              <a:off x="3147399" y="4060598"/>
              <a:ext cx="3137492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u="sng" dirty="0"/>
                <a:t>Recommended Reason</a:t>
              </a:r>
            </a:p>
            <a:p>
              <a:r>
                <a:rPr lang="en-US" dirty="0"/>
                <a:t>Users </a:t>
              </a:r>
              <a:r>
                <a:rPr lang="en-US" altLang="zh-Hans" dirty="0"/>
                <a:t>of</a:t>
              </a:r>
              <a:r>
                <a:rPr lang="zh-Hans" altLang="en-US" dirty="0"/>
                <a:t> 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&lt;City: SG, Age: 18-25, Style: Sci-Fi&gt; </a:t>
              </a:r>
              <a:r>
                <a:rPr lang="en-US" altLang="zh-Hans" dirty="0"/>
                <a:t>like</a:t>
              </a:r>
              <a:r>
                <a:rPr lang="en-US" dirty="0"/>
                <a:t> items </a:t>
              </a:r>
              <a:r>
                <a:rPr lang="en-US" altLang="zh-Hans" dirty="0"/>
                <a:t>of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FF0000"/>
                  </a:solidFill>
                </a:rPr>
                <a:t>&lt;Price: $$, Attribute: Science&gt; </a:t>
              </a:r>
              <a:r>
                <a:rPr lang="en-US" dirty="0"/>
                <a:t>…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7D19C9C-3534-4983-8101-77FDA385398B}"/>
                </a:ext>
              </a:extLst>
            </p:cNvPr>
            <p:cNvSpPr txBox="1"/>
            <p:nvPr/>
          </p:nvSpPr>
          <p:spPr>
            <a:xfrm>
              <a:off x="3494736" y="5610100"/>
              <a:ext cx="237311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Explainable Model</a:t>
              </a:r>
              <a:endParaRPr lang="en-US" altLang="zh-CN" dirty="0"/>
            </a:p>
          </p:txBody>
        </p:sp>
        <p:sp>
          <p:nvSpPr>
            <p:cNvPr id="67" name="CustomShape 3">
              <a:extLst>
                <a:ext uri="{FF2B5EF4-FFF2-40B4-BE49-F238E27FC236}">
                  <a16:creationId xmlns:a16="http://schemas.microsoft.com/office/drawing/2014/main" id="{A17C58A7-BEAB-42B3-93EF-8EDC038A1C1A}"/>
                </a:ext>
              </a:extLst>
            </p:cNvPr>
            <p:cNvSpPr/>
            <p:nvPr/>
          </p:nvSpPr>
          <p:spPr>
            <a:xfrm rot="2315159">
              <a:off x="2717485" y="4683992"/>
              <a:ext cx="425414" cy="23971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360">
              <a:solidFill>
                <a:srgbClr val="595959"/>
              </a:solidFill>
              <a:round/>
            </a:ln>
          </p:spPr>
        </p:sp>
        <p:sp>
          <p:nvSpPr>
            <p:cNvPr id="68" name="CustomShape 3">
              <a:extLst>
                <a:ext uri="{FF2B5EF4-FFF2-40B4-BE49-F238E27FC236}">
                  <a16:creationId xmlns:a16="http://schemas.microsoft.com/office/drawing/2014/main" id="{113D7863-F7EC-40AF-AC8B-857A4083303A}"/>
                </a:ext>
              </a:extLst>
            </p:cNvPr>
            <p:cNvSpPr/>
            <p:nvPr/>
          </p:nvSpPr>
          <p:spPr>
            <a:xfrm>
              <a:off x="7271471" y="4689321"/>
              <a:ext cx="425414" cy="23971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EEEEE"/>
            </a:solidFill>
            <a:ln w="9360">
              <a:solidFill>
                <a:srgbClr val="595959"/>
              </a:solidFill>
              <a:round/>
            </a:ln>
          </p:spPr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A94E01E-0606-4125-8335-0DFC5026EF39}"/>
                </a:ext>
              </a:extLst>
            </p:cNvPr>
            <p:cNvGrpSpPr/>
            <p:nvPr/>
          </p:nvGrpSpPr>
          <p:grpSpPr>
            <a:xfrm>
              <a:off x="8422733" y="4035069"/>
              <a:ext cx="3399889" cy="1537560"/>
              <a:chOff x="5016974" y="2745850"/>
              <a:chExt cx="2274686" cy="153756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C4654F03-C2A2-4373-BBC5-16DBA12B4C45}"/>
                  </a:ext>
                </a:extLst>
              </p:cNvPr>
              <p:cNvSpPr/>
              <p:nvPr/>
            </p:nvSpPr>
            <p:spPr>
              <a:xfrm>
                <a:off x="5016974" y="2745850"/>
                <a:ext cx="2274686" cy="15375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F0EB795-A7C5-48DC-B897-3D63CC18D288}"/>
                  </a:ext>
                </a:extLst>
              </p:cNvPr>
              <p:cNvSpPr txBox="1"/>
              <p:nvPr/>
            </p:nvSpPr>
            <p:spPr>
              <a:xfrm>
                <a:off x="5016975" y="2852909"/>
                <a:ext cx="22746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I understand why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I understand why not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I know how to correct RS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A4607F9-5CEC-4C85-89DD-96DA87DDAB2F}"/>
                </a:ext>
              </a:extLst>
            </p:cNvPr>
            <p:cNvSpPr txBox="1"/>
            <p:nvPr/>
          </p:nvSpPr>
          <p:spPr>
            <a:xfrm>
              <a:off x="7688741" y="5629299"/>
              <a:ext cx="396341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End User/ Data Scientist</a:t>
              </a:r>
              <a:endParaRPr lang="en-US" altLang="zh-CN" dirty="0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5F6A440-CEAD-4647-8C59-B3EEE5402668}"/>
              </a:ext>
            </a:extLst>
          </p:cNvPr>
          <p:cNvSpPr txBox="1"/>
          <p:nvPr/>
        </p:nvSpPr>
        <p:spPr>
          <a:xfrm>
            <a:off x="3976432" y="5688192"/>
            <a:ext cx="787279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Transparency, Trust, Explainability, Scrutability</a:t>
            </a:r>
          </a:p>
        </p:txBody>
      </p:sp>
      <p:graphicFrame>
        <p:nvGraphicFramePr>
          <p:cNvPr id="32" name="表格 5">
            <a:extLst>
              <a:ext uri="{FF2B5EF4-FFF2-40B4-BE49-F238E27FC236}">
                <a16:creationId xmlns:a16="http://schemas.microsoft.com/office/drawing/2014/main" id="{C84572BF-C110-4B5B-8818-8BA85793C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21335"/>
              </p:ext>
            </p:extLst>
          </p:nvPr>
        </p:nvGraphicFramePr>
        <p:xfrm>
          <a:off x="833775" y="2626069"/>
          <a:ext cx="145619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45794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文本框 32"/>
          <p:cNvSpPr txBox="1"/>
          <p:nvPr/>
        </p:nvSpPr>
        <p:spPr>
          <a:xfrm rot="16200000">
            <a:off x="211676" y="31143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Users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1195649" y="2223596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Items</a:t>
            </a:r>
            <a:endParaRPr kumimoji="1" lang="zh-CN" altLang="en-US" dirty="0"/>
          </a:p>
        </p:txBody>
      </p:sp>
      <p:sp>
        <p:nvSpPr>
          <p:cNvPr id="35" name="文本框 15">
            <a:extLst>
              <a:ext uri="{FF2B5EF4-FFF2-40B4-BE49-F238E27FC236}">
                <a16:creationId xmlns:a16="http://schemas.microsoft.com/office/drawing/2014/main" id="{9527FEF7-7E30-4A6C-984D-2BC407456F0B}"/>
              </a:ext>
            </a:extLst>
          </p:cNvPr>
          <p:cNvSpPr txBox="1"/>
          <p:nvPr/>
        </p:nvSpPr>
        <p:spPr>
          <a:xfrm>
            <a:off x="214697" y="4162966"/>
            <a:ext cx="2571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User-Item Interactions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250696" y="1360639"/>
            <a:ext cx="241912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u="sng" dirty="0"/>
              <a:t>Recommended</a:t>
            </a:r>
            <a:r>
              <a:rPr kumimoji="1" lang="zh-CN" altLang="en-US" sz="2000" u="sng" dirty="0"/>
              <a:t> </a:t>
            </a:r>
            <a:r>
              <a:rPr kumimoji="1" lang="en-US" altLang="zh-CN" sz="2000" u="sng" dirty="0"/>
              <a:t>List:</a:t>
            </a:r>
          </a:p>
          <a:p>
            <a:pPr marL="342900" indent="-342900">
              <a:buFont typeface="Arial"/>
              <a:buChar char="•"/>
            </a:pPr>
            <a:r>
              <a:rPr lang="cy-GB" altLang="zh-CN" i="1" dirty="0">
                <a:latin typeface="Times New Roman"/>
                <a:cs typeface="Times New Roman"/>
              </a:rPr>
              <a:t>ŷ</a:t>
            </a:r>
            <a:r>
              <a:rPr lang="en-US" altLang="zh-CN" i="1" baseline="-25000" dirty="0">
                <a:latin typeface="Times New Roman"/>
                <a:cs typeface="Times New Roman"/>
              </a:rPr>
              <a:t>u</a:t>
            </a:r>
            <a:r>
              <a:rPr lang="zh-CN" altLang="zh-CN" i="1" baseline="-25000" dirty="0">
                <a:latin typeface="Times New Roman"/>
                <a:cs typeface="Times New Roman"/>
              </a:rPr>
              <a:t>3</a:t>
            </a:r>
            <a:r>
              <a:rPr lang="zh-CN" altLang="en-US" i="1" baseline="-25000" dirty="0">
                <a:latin typeface="Times New Roman"/>
                <a:cs typeface="Times New Roman"/>
              </a:rPr>
              <a:t> </a:t>
            </a:r>
            <a:r>
              <a:rPr lang="zh-CN" altLang="zh-CN" dirty="0">
                <a:latin typeface="Calibri"/>
                <a:cs typeface="Calibri"/>
              </a:rPr>
              <a:t>= 0</a:t>
            </a:r>
            <a:r>
              <a:rPr lang="en-US" altLang="zh-CN" dirty="0">
                <a:latin typeface="Calibri"/>
                <a:cs typeface="Calibri"/>
              </a:rPr>
              <a:t>.9</a:t>
            </a:r>
          </a:p>
          <a:p>
            <a:pPr marL="342900" indent="-342900">
              <a:buFont typeface="Arial"/>
              <a:buChar char="•"/>
            </a:pPr>
            <a:r>
              <a:rPr lang="cy-GB" altLang="zh-CN" i="1" dirty="0">
                <a:latin typeface="Times New Roman"/>
                <a:cs typeface="Times New Roman"/>
              </a:rPr>
              <a:t>ŷ</a:t>
            </a:r>
            <a:r>
              <a:rPr lang="en-US" altLang="zh-CN" i="1" baseline="-25000" dirty="0">
                <a:latin typeface="Times New Roman"/>
                <a:cs typeface="Times New Roman"/>
              </a:rPr>
              <a:t>u</a:t>
            </a:r>
            <a:r>
              <a:rPr lang="zh-CN" altLang="zh-CN" i="1" baseline="-25000" dirty="0">
                <a:latin typeface="Times New Roman"/>
                <a:cs typeface="Times New Roman"/>
              </a:rPr>
              <a:t>1</a:t>
            </a:r>
            <a:r>
              <a:rPr lang="zh-CN" altLang="en-US" i="1" baseline="-25000" dirty="0">
                <a:latin typeface="Times New Roman"/>
                <a:cs typeface="Times New Roman"/>
              </a:rPr>
              <a:t> </a:t>
            </a:r>
            <a:r>
              <a:rPr lang="zh-CN" altLang="zh-CN" dirty="0">
                <a:cs typeface="Calibri"/>
              </a:rPr>
              <a:t>= 0</a:t>
            </a:r>
            <a:r>
              <a:rPr lang="en-US" altLang="zh-CN" dirty="0">
                <a:cs typeface="Calibri"/>
              </a:rPr>
              <a:t>.7</a:t>
            </a:r>
          </a:p>
          <a:p>
            <a:pPr marL="342900" indent="-342900">
              <a:buFont typeface="Arial"/>
              <a:buChar char="•"/>
            </a:pPr>
            <a:r>
              <a:rPr lang="cy-GB" altLang="zh-CN" i="1" dirty="0">
                <a:latin typeface="Times New Roman"/>
                <a:cs typeface="Times New Roman"/>
              </a:rPr>
              <a:t>ŷ</a:t>
            </a:r>
            <a:r>
              <a:rPr lang="en-US" altLang="zh-CN" i="1" baseline="-25000" dirty="0">
                <a:latin typeface="Times New Roman"/>
                <a:cs typeface="Times New Roman"/>
              </a:rPr>
              <a:t>u</a:t>
            </a:r>
            <a:r>
              <a:rPr lang="zh-CN" altLang="zh-CN" i="1" baseline="-25000" dirty="0">
                <a:latin typeface="Times New Roman"/>
                <a:cs typeface="Times New Roman"/>
              </a:rPr>
              <a:t>5</a:t>
            </a:r>
            <a:r>
              <a:rPr lang="zh-CN" altLang="en-US" i="1" baseline="-25000" dirty="0">
                <a:latin typeface="Times New Roman"/>
                <a:cs typeface="Times New Roman"/>
              </a:rPr>
              <a:t> </a:t>
            </a:r>
            <a:r>
              <a:rPr lang="zh-CN" altLang="zh-CN" dirty="0">
                <a:cs typeface="Calibri"/>
              </a:rPr>
              <a:t>= 0.3</a:t>
            </a:r>
            <a:endParaRPr lang="en-US" altLang="zh-CN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cy-GB" altLang="zh-CN" i="1" dirty="0">
                <a:latin typeface="Times New Roman"/>
                <a:cs typeface="Times New Roman"/>
              </a:rPr>
              <a:t>ŷ</a:t>
            </a:r>
            <a:r>
              <a:rPr lang="en-US" altLang="zh-CN" i="1" baseline="-25000" dirty="0">
                <a:latin typeface="Times New Roman"/>
                <a:cs typeface="Times New Roman"/>
              </a:rPr>
              <a:t>u</a:t>
            </a:r>
            <a:r>
              <a:rPr lang="zh-CN" altLang="zh-CN" i="1" baseline="-25000" dirty="0">
                <a:latin typeface="Times New Roman"/>
                <a:cs typeface="Times New Roman"/>
              </a:rPr>
              <a:t>2</a:t>
            </a:r>
            <a:r>
              <a:rPr lang="zh-CN" altLang="en-US" i="1" baseline="-25000" dirty="0">
                <a:latin typeface="Times New Roman"/>
                <a:cs typeface="Times New Roman"/>
              </a:rPr>
              <a:t> </a:t>
            </a:r>
            <a:r>
              <a:rPr lang="zh-CN" altLang="zh-CN" dirty="0">
                <a:cs typeface="Calibri"/>
              </a:rPr>
              <a:t>= 0</a:t>
            </a:r>
            <a:r>
              <a:rPr lang="en-US" altLang="zh-CN" dirty="0">
                <a:cs typeface="Calibri"/>
              </a:rPr>
              <a:t>.2</a:t>
            </a:r>
            <a:endParaRPr lang="en-US" altLang="zh-CN" baseline="-25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altLang="zh-CN" baseline="-25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altLang="zh-CN" baseline="-25000" dirty="0"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altLang="zh-CN" baseline="-250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kumimoji="1" lang="zh-CN" altLang="en-US" sz="2000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5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SG" altLang="zh-CN" sz="3200" b="1" dirty="0">
                <a:solidFill>
                  <a:schemeClr val="bg1"/>
                </a:solidFill>
                <a:latin typeface="+mj-lt"/>
              </a:rPr>
              <a:t>Cross</a:t>
            </a:r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 Features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FA68BD2-12D6-4505-ACAD-70AADD59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055" y="1404155"/>
            <a:ext cx="10981889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Cross Feature: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combinatorial feature that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crosses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(or multiplies) multiple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 </a:t>
            </a: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individual input features.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Why?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Higher-order feature interactions: e.g., [Age * Occupation *Gender]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Explicit decision rules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31AD66-B791-426C-A7F4-23FEFAEE0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8400" y="3602961"/>
            <a:ext cx="2399692" cy="18508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E57CC23-4E2D-4167-9299-1FA36B52079E}"/>
              </a:ext>
            </a:extLst>
          </p:cNvPr>
          <p:cNvSpPr/>
          <p:nvPr/>
        </p:nvSpPr>
        <p:spPr>
          <a:xfrm>
            <a:off x="3270198" y="5453845"/>
            <a:ext cx="581543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Users of </a:t>
            </a:r>
            <a:r>
              <a:rPr lang="en-US" altLang="zh-CN" sz="2400" dirty="0">
                <a:solidFill>
                  <a:srgbClr val="FF0000"/>
                </a:solidFill>
              </a:rPr>
              <a:t>&lt;Gender=female &amp; Age=20-25 &amp; Income Level=$8,000&gt;</a:t>
            </a: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</a:rPr>
              <a:t> tend to adopt items of </a:t>
            </a:r>
            <a:r>
              <a:rPr lang="en-US" altLang="zh-CN" sz="2400" dirty="0">
                <a:solidFill>
                  <a:srgbClr val="FF0000"/>
                </a:solidFill>
              </a:rPr>
              <a:t>&lt;Color=Pink &amp; Product=Apple&gt;.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56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>
            <a:extLst>
              <a:ext uri="{FF2B5EF4-FFF2-40B4-BE49-F238E27FC236}">
                <a16:creationId xmlns:a16="http://schemas.microsoft.com/office/drawing/2014/main" id="{11BA2AFA-881E-4212-82A9-8918CFD5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916" y="1388177"/>
            <a:ext cx="5697512" cy="453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Forest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(ensemble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of</a:t>
            </a:r>
            <a:r>
              <a:rPr lang="zh-CN" altLang="en-US" sz="2400" b="1" dirty="0">
                <a:latin typeface="+mn-lt"/>
                <a:ea typeface="Microsoft YaHei UI Light" charset="0"/>
              </a:rPr>
              <a:t> </a:t>
            </a:r>
            <a:r>
              <a:rPr lang="en-US" altLang="zh-CN" sz="2400" b="1" dirty="0">
                <a:latin typeface="+mn-lt"/>
                <a:ea typeface="Microsoft YaHei UI Light" charset="0"/>
              </a:rPr>
              <a:t>trees)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Microsoft YaHei UI Light" charset="0"/>
              </a:rPr>
              <a:t>Since a single tree may not be expressive enough, a typical way is to build a </a:t>
            </a:r>
            <a:r>
              <a:rPr lang="en-US" altLang="zh-CN" sz="2000" b="1" dirty="0">
                <a:solidFill>
                  <a:srgbClr val="FF0000"/>
                </a:solidFill>
                <a:ea typeface="Microsoft YaHei UI Light" charset="0"/>
              </a:rPr>
              <a:t>forest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ea typeface="Microsoft YaHei UI Light" charset="0"/>
              </a:rPr>
              <a:t>, i.e., an ensemble of additive trees</a:t>
            </a:r>
          </a:p>
          <a:p>
            <a:pPr marL="409575" lvl="1" indent="0">
              <a:spcBef>
                <a:spcPct val="25000"/>
              </a:spcBef>
              <a:buClr>
                <a:srgbClr val="DE5C1C"/>
              </a:buClr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409575" lvl="1" indent="0">
              <a:spcBef>
                <a:spcPct val="25000"/>
              </a:spcBef>
              <a:buClr>
                <a:srgbClr val="DE5C1C"/>
              </a:buClr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</p:txBody>
      </p:sp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SG" altLang="zh-CN" sz="3200" b="1" dirty="0">
                <a:solidFill>
                  <a:schemeClr val="bg1"/>
                </a:solidFill>
                <a:latin typeface="+mj-lt"/>
              </a:rPr>
              <a:t>Tree-based Methods</a:t>
            </a: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11BA2AFA-881E-4212-82A9-8918CFD51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24" y="1394966"/>
            <a:ext cx="5719559" cy="530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latin typeface="+mn-lt"/>
                <a:ea typeface="Microsoft YaHei UI Light" charset="0"/>
              </a:rPr>
              <a:t>Decision Tree (DT):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Each node splits a feature variable into two decision edges based on a value.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A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Microsoft YaHei UI Light" charset="0"/>
              </a:rPr>
              <a:t>path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 from the root to a leaf -&gt; a decision rule (like a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Microsoft YaHei UI Light" charset="0"/>
              </a:rPr>
              <a:t>cross feature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).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The leaf node -&gt; the 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  <a:ea typeface="Microsoft YaHei UI Light" charset="0"/>
              </a:rPr>
              <a:t>prediction value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latin typeface="+mn-lt"/>
                <a:ea typeface="Microsoft YaHei UI Light" charset="0"/>
              </a:rPr>
              <a:t>.</a:t>
            </a: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695325" lvl="1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  <a:p>
            <a:pPr marL="409575" lvl="1" indent="0">
              <a:spcBef>
                <a:spcPct val="25000"/>
              </a:spcBef>
              <a:buClr>
                <a:srgbClr val="DE5C1C"/>
              </a:buClr>
            </a:pPr>
            <a:endParaRPr lang="en-US" altLang="zh-CN" sz="2000" dirty="0">
              <a:solidFill>
                <a:schemeClr val="bg2">
                  <a:lumMod val="50000"/>
                </a:schemeClr>
              </a:solidFill>
              <a:latin typeface="+mn-lt"/>
              <a:ea typeface="Microsoft YaHei UI Light" charset="0"/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235178" y="3653418"/>
            <a:ext cx="6083262" cy="3041903"/>
            <a:chOff x="1201279" y="2855312"/>
            <a:chExt cx="6404565" cy="311997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BC3840C-9327-4A2B-B3C4-5AE73A9F2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5556" y="2855312"/>
              <a:ext cx="6110288" cy="2682843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717F266-5543-4A71-A6EC-0F781BB5086A}"/>
                </a:ext>
              </a:extLst>
            </p:cNvPr>
            <p:cNvCxnSpPr/>
            <p:nvPr/>
          </p:nvCxnSpPr>
          <p:spPr>
            <a:xfrm flipH="1">
              <a:off x="2538326" y="3554569"/>
              <a:ext cx="609600" cy="35178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1E11F14-909C-4624-A562-D3C13E1C2417}"/>
                </a:ext>
              </a:extLst>
            </p:cNvPr>
            <p:cNvCxnSpPr>
              <a:cxnSpLocks/>
            </p:cNvCxnSpPr>
            <p:nvPr/>
          </p:nvCxnSpPr>
          <p:spPr>
            <a:xfrm>
              <a:off x="2305470" y="4126714"/>
              <a:ext cx="357715" cy="379303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EC4FA86-1119-4E05-B5E6-466BAC499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01279" y="5745673"/>
              <a:ext cx="4894720" cy="229615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2E926E-8CA9-444F-827D-EE6E59F0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3277" y="4655243"/>
              <a:ext cx="279909" cy="29021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9E81F2F1-C3A3-4B1A-8D9C-5D9FEB070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921" y="3033956"/>
            <a:ext cx="3896125" cy="1729219"/>
          </a:xfrm>
          <a:prstGeom prst="rect">
            <a:avLst/>
          </a:prstGeom>
        </p:spPr>
      </p:pic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002040" y="1430052"/>
            <a:ext cx="4813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49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US" altLang="zh-CN" sz="3200" b="1" dirty="0">
                <a:solidFill>
                  <a:schemeClr val="bg1"/>
                </a:solidFill>
                <a:latin typeface="+mj-lt"/>
              </a:rPr>
              <a:t>Tree-based vs. Embedding-based Model</a:t>
            </a:r>
            <a:endParaRPr lang="en-SG" altLang="zh-CN" sz="3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1AAEBC-0705-49CD-B6FC-B201AB9AC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031467"/>
              </p:ext>
            </p:extLst>
          </p:nvPr>
        </p:nvGraphicFramePr>
        <p:xfrm>
          <a:off x="2032000" y="1737360"/>
          <a:ext cx="8128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61883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12528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Tree-based Model</a:t>
                      </a:r>
                    </a:p>
                    <a:p>
                      <a:r>
                        <a:rPr lang="en-US" sz="2400" dirty="0"/>
                        <a:t>(e.g., GBDT)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dirty="0"/>
                        <a:t>Embedding-based Model</a:t>
                      </a:r>
                    </a:p>
                    <a:p>
                      <a:r>
                        <a:rPr lang="da-DK" sz="2400" dirty="0"/>
                        <a:t>(e.g., DNN, FM)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90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+ Strong at continuous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 Strong at categorical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66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 Explainable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Blackbox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83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+ Low serving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 High serving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5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- Weak generalization ability to unseen feature combinations.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+ Strong generalization ability to unseen feature combinations.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413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69E2D1-D233-4B29-BC31-F270856681BE}"/>
              </a:ext>
            </a:extLst>
          </p:cNvPr>
          <p:cNvSpPr txBox="1"/>
          <p:nvPr/>
        </p:nvSpPr>
        <p:spPr>
          <a:xfrm>
            <a:off x="1274323" y="5651770"/>
            <a:ext cx="997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not combining the strengths of the two types of models?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8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>
            <a:extLst>
              <a:ext uri="{FF2B5EF4-FFF2-40B4-BE49-F238E27FC236}">
                <a16:creationId xmlns:a16="http://schemas.microsoft.com/office/drawing/2014/main" id="{9B935751-A8AB-4EE2-BFCA-070EF667CCAB}"/>
              </a:ext>
            </a:extLst>
          </p:cNvPr>
          <p:cNvSpPr/>
          <p:nvPr/>
        </p:nvSpPr>
        <p:spPr>
          <a:xfrm>
            <a:off x="0" y="0"/>
            <a:ext cx="12192000" cy="12961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61F462-6DCD-49F9-A430-E94E7F6287E1}"/>
              </a:ext>
            </a:extLst>
          </p:cNvPr>
          <p:cNvSpPr txBox="1">
            <a:spLocks/>
          </p:cNvSpPr>
          <p:nvPr/>
        </p:nvSpPr>
        <p:spPr>
          <a:xfrm>
            <a:off x="1825375" y="108011"/>
            <a:ext cx="850574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 Light" charset="0"/>
                <a:ea typeface="Microsoft YaHei UI Light" charset="0"/>
                <a:cs typeface="Microsoft YaHei UI Light" charset="0"/>
              </a:defRPr>
            </a:lvl1pPr>
          </a:lstStyle>
          <a:p>
            <a:r>
              <a:rPr lang="en-SG" altLang="zh-CN" sz="3200" b="1" dirty="0">
                <a:solidFill>
                  <a:schemeClr val="bg1"/>
                </a:solidFill>
                <a:latin typeface="+mj-lt"/>
              </a:rPr>
              <a:t>Tree-enhanced Embedding Model</a:t>
            </a:r>
          </a:p>
        </p:txBody>
      </p:sp>
      <p:pic>
        <p:nvPicPr>
          <p:cNvPr id="6" name="图片 76">
            <a:extLst>
              <a:ext uri="{FF2B5EF4-FFF2-40B4-BE49-F238E27FC236}">
                <a16:creationId xmlns:a16="http://schemas.microsoft.com/office/drawing/2014/main" id="{680DC577-924B-41F0-A065-DCA94CFABD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82" y="410272"/>
            <a:ext cx="1412360" cy="475600"/>
          </a:xfrm>
          <a:prstGeom prst="rect">
            <a:avLst/>
          </a:prstGeom>
        </p:spPr>
      </p:pic>
      <p:pic>
        <p:nvPicPr>
          <p:cNvPr id="1026" name="Picture 2" descr="Image result for www2018">
            <a:extLst>
              <a:ext uri="{FF2B5EF4-FFF2-40B4-BE49-F238E27FC236}">
                <a16:creationId xmlns:a16="http://schemas.microsoft.com/office/drawing/2014/main" id="{C45A4194-8587-4C5B-9E19-87AD87EF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8675" y="327333"/>
            <a:ext cx="1495672" cy="6414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C2A6734-24A6-4AB4-A047-7F91168B8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39" y="1343682"/>
            <a:ext cx="542763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284163" indent="-2841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693738" indent="-23653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400" b="1" dirty="0">
              <a:solidFill>
                <a:srgbClr val="FF0000"/>
              </a:solidFill>
              <a:latin typeface="+mn-lt"/>
              <a:ea typeface="Microsoft YaHei UI Light" charset="0"/>
            </a:endParaRP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400" b="1" dirty="0">
              <a:solidFill>
                <a:srgbClr val="FF0000"/>
              </a:solidFill>
              <a:latin typeface="+mn-lt"/>
              <a:ea typeface="Microsoft YaHei UI Light" charset="0"/>
            </a:endParaRP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Microsoft YaHei UI Light" charset="0"/>
              </a:rPr>
              <a:t>Concrete Reasons</a:t>
            </a:r>
            <a:r>
              <a:rPr lang="en-US" altLang="zh-CN" sz="2400" dirty="0">
                <a:latin typeface="+mn-lt"/>
                <a:ea typeface="Microsoft YaHei UI Light" charset="0"/>
              </a:rPr>
              <a:t>: Explicitly discover effective cross features from rich side information of users &amp; items</a:t>
            </a: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endParaRPr lang="en-US" altLang="zh-CN" sz="2400" dirty="0">
              <a:latin typeface="+mn-lt"/>
              <a:ea typeface="Microsoft YaHei UI Light" charset="0"/>
            </a:endParaRPr>
          </a:p>
          <a:p>
            <a:pPr marL="285750" indent="-285750">
              <a:spcBef>
                <a:spcPct val="25000"/>
              </a:spcBef>
              <a:buClr>
                <a:srgbClr val="DE5C1C"/>
              </a:buClr>
              <a:buFont typeface="Wingdings" panose="05000000000000000000" pitchFamily="2" charset="2"/>
              <a:buChar char="v"/>
            </a:pPr>
            <a:r>
              <a:rPr lang="en-US" altLang="zh-CN" sz="2400" b="1" dirty="0">
                <a:solidFill>
                  <a:srgbClr val="FF0000"/>
                </a:solidFill>
                <a:latin typeface="+mn-lt"/>
                <a:ea typeface="Microsoft YaHei UI Light" charset="0"/>
              </a:rPr>
              <a:t>Explicit Decision Process</a:t>
            </a:r>
            <a:r>
              <a:rPr lang="en-US" altLang="zh-CN" sz="2400" dirty="0">
                <a:latin typeface="+mn-lt"/>
                <a:ea typeface="Microsoft YaHei UI Light" charset="0"/>
              </a:rPr>
              <a:t>: Estimate user-item matching score in an explainable way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Microsoft YaHei UI Light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788CF-E190-4668-A605-B103F4BD6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301" y="1565189"/>
            <a:ext cx="4558599" cy="4920123"/>
          </a:xfrm>
          <a:prstGeom prst="rect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E09D6-873F-48EA-ADC8-DF15D50AA3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9606</TotalTime>
  <Words>1913</Words>
  <Application>Microsoft Macintosh PowerPoint</Application>
  <PresentationFormat>Widescreen</PresentationFormat>
  <Paragraphs>286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等线</vt:lpstr>
      <vt:lpstr>Microsoft YaHei UI Light</vt:lpstr>
      <vt:lpstr>宋体</vt:lpstr>
      <vt:lpstr>Arial</vt:lpstr>
      <vt:lpstr>Calibri</vt:lpstr>
      <vt:lpstr>Calibri Light</vt:lpstr>
      <vt:lpstr>Times New Roman</vt:lpstr>
      <vt:lpstr>Wingdings</vt:lpstr>
      <vt:lpstr>Office Theme</vt:lpstr>
      <vt:lpstr>NUS-Tsinghua Centre for Extreme Search A Joint Research Collaboration Between NUS &amp; Tsinghua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NUS-Tsinghua Centre for Extreme Search A Joint Research Collaboration Between NUS &amp; Tsinghua University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Xiang</dc:creator>
  <cp:lastModifiedBy>Xiangnan He</cp:lastModifiedBy>
  <cp:revision>1127</cp:revision>
  <dcterms:created xsi:type="dcterms:W3CDTF">2018-04-20T07:48:00Z</dcterms:created>
  <dcterms:modified xsi:type="dcterms:W3CDTF">2018-07-15T04:33:54Z</dcterms:modified>
</cp:coreProperties>
</file>