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8" r:id="rId3"/>
    <p:sldId id="289" r:id="rId4"/>
    <p:sldId id="290" r:id="rId5"/>
    <p:sldId id="291" r:id="rId6"/>
    <p:sldId id="281" r:id="rId7"/>
    <p:sldId id="292" r:id="rId8"/>
    <p:sldId id="293" r:id="rId9"/>
    <p:sldId id="264" r:id="rId10"/>
    <p:sldId id="283" r:id="rId11"/>
    <p:sldId id="284" r:id="rId12"/>
    <p:sldId id="285" r:id="rId13"/>
    <p:sldId id="287" r:id="rId14"/>
    <p:sldId id="268" r:id="rId15"/>
    <p:sldId id="294" r:id="rId16"/>
    <p:sldId id="278" r:id="rId17"/>
    <p:sldId id="273" r:id="rId18"/>
    <p:sldId id="271" r:id="rId19"/>
    <p:sldId id="272" r:id="rId20"/>
    <p:sldId id="274" r:id="rId21"/>
    <p:sldId id="276" r:id="rId22"/>
    <p:sldId id="279" r:id="rId23"/>
    <p:sldId id="27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ng Hande" initials="DH" lastIdx="2" clrIdx="0">
    <p:extLst>
      <p:ext uri="{19B8F6BF-5375-455C-9EA6-DF929625EA0E}">
        <p15:presenceInfo xmlns:p15="http://schemas.microsoft.com/office/powerpoint/2012/main" userId="d766b2350ca7f7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40" autoAdjust="0"/>
    <p:restoredTop sz="77229"/>
  </p:normalViewPr>
  <p:slideViewPr>
    <p:cSldViewPr snapToGrid="0">
      <p:cViewPr varScale="1">
        <p:scale>
          <a:sx n="96" d="100"/>
          <a:sy n="96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B65F134-2674-324A-9AC3-7BC18723E5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0EA0CC-048C-D44A-993A-2A66A8FF0C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B8BF-0701-9245-951E-185B36FECBC5}" type="datetimeFigureOut">
              <a:rPr kumimoji="1" lang="zh-CN" altLang="en-US" smtClean="0"/>
              <a:t>2021/4/7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5B9849-F96A-D242-B631-0B55317EB4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DC4E2D-5E05-A547-9C2E-246446865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79506-FCC1-8641-8ABD-8FA281A057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059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76EBD487-48B7-4205-ACAF-E5998F019520}" type="datetimeFigureOut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 Unicode MS" panose="020B0604020202020204" pitchFamily="34" charset="-122"/>
                <a:ea typeface="Arial Unicode MS" panose="020B0604020202020204" pitchFamily="34" charset="-122"/>
              </a:defRPr>
            </a:lvl1pPr>
          </a:lstStyle>
          <a:p>
            <a:fld id="{C3054687-EEB2-4339-BC46-56DC123B661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87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2"/>
        <a:ea typeface="Arial Unicode MS" panose="020B0604020202020204" pitchFamily="34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="0" i="0" u="none" strike="noStrike" dirty="0">
              <a:solidFill>
                <a:srgbClr val="525252"/>
              </a:solidFill>
              <a:effectLst/>
              <a:latin typeface="Helvetica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8311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491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73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942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581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9033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4818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809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179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32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2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2461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790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524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808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56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42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59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69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790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5855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91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54687-EEB2-4339-BC46-56DC123B661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709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1D715-E06F-46ED-B383-D5FF358BF929}" type="datetime1">
              <a:rPr lang="zh-CN" altLang="en-US" smtClean="0"/>
              <a:t>2021/4/7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8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E711-6BC4-4687-A8A3-B340163799CA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00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5A74B-AA0A-4E1D-A478-26CCC6CD17C5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2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94" y="95371"/>
            <a:ext cx="7886700" cy="819065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5589"/>
            <a:ext cx="7886700" cy="5400762"/>
          </a:xfrm>
        </p:spPr>
        <p:txBody>
          <a:bodyPr/>
          <a:lstStyle>
            <a:lvl2pPr>
              <a:buFontTx/>
              <a:buNone/>
              <a:defRPr/>
            </a:lvl2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单击此处编辑母版文本样式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二级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三级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五级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05173-A17E-48C6-BA18-9CD5F5FC629D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A19D00C7-94EC-284D-8801-2C1C70702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8650" y="812592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F497D"/>
          </a:solidFill>
          <a:ln w="9525">
            <a:solidFill>
              <a:srgbClr val="1F497D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96393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B9A3B-4A8D-4002-8BD0-49FC8D349874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32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BEB8-17AB-4016-911C-61CD3E8F2642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8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19" y="5555"/>
            <a:ext cx="7886700" cy="81992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57" y="935020"/>
            <a:ext cx="3868340" cy="6154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717196"/>
            <a:ext cx="3868340" cy="44724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7959" y="935020"/>
            <a:ext cx="3887391" cy="61548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717195"/>
            <a:ext cx="3887391" cy="447246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0A2EE-14FE-431F-94A1-9322E035AE55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19D00C7-94EC-284D-8801-2C1C707024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9113" y="825483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F497D"/>
          </a:solidFill>
          <a:ln w="9525">
            <a:solidFill>
              <a:srgbClr val="1F497D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Tx/>
              <a:buFontTx/>
              <a:buNone/>
              <a:tabLst/>
              <a:defRPr/>
            </a:pPr>
            <a:endParaRPr kumimoji="0" lang="zh-CN" altLang="en-US" sz="13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31284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8F7BA-CB9D-45E8-B97E-90A376AAF15A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39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52682-3725-446F-960B-83CFFA42D1E1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59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15330-2FBB-40E6-9858-70C25A8E037C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00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6062-EFCB-4074-BEB7-9C99E3F8FE99}" type="datetime1">
              <a:rPr lang="zh-CN" altLang="en-US" smtClean="0"/>
              <a:t>2021/4/7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69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80090"/>
            <a:ext cx="7886700" cy="67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12108"/>
            <a:ext cx="7886700" cy="506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单击此处编辑母版文本样式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二级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三级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四级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五级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2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</a:defRPr>
            </a:lvl1pPr>
          </a:lstStyle>
          <a:p>
            <a:fld id="{F9A8C863-BE15-4ADC-8B4A-BE92E0A14A0C}" type="datetime1">
              <a:rPr lang="zh-CN" altLang="en-US" smtClean="0"/>
              <a:pPr/>
              <a:t>2021/4/7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</a:defRPr>
            </a:lvl1pPr>
          </a:lstStyle>
          <a:p>
            <a:fld id="{F1FD93E4-D440-4DBE-A134-B34740B4887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05BE46-6F5A-F249-8C01-61912AA8FE1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98" y="1"/>
            <a:ext cx="2057401" cy="819151"/>
          </a:xfrm>
          <a:prstGeom prst="rect">
            <a:avLst/>
          </a:prstGeom>
        </p:spPr>
      </p:pic>
      <p:pic>
        <p:nvPicPr>
          <p:cNvPr id="8" name="Picture 8" descr="University of Science and Technology of China - Wikipedia">
            <a:extLst>
              <a:ext uri="{FF2B5EF4-FFF2-40B4-BE49-F238E27FC236}">
                <a16:creationId xmlns:a16="http://schemas.microsoft.com/office/drawing/2014/main" id="{8FB77F80-A0C3-9441-861A-3185175DA53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35" y="38445"/>
            <a:ext cx="780707" cy="78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3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Arial Unicode MS" panose="020B0604020202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l"/>
        <a:defRPr sz="2400" kern="1200">
          <a:solidFill>
            <a:schemeClr val="tx1"/>
          </a:solidFill>
          <a:latin typeface="Times New Roman" panose="02020603050405020304" pitchFamily="18" charset="0"/>
          <a:ea typeface="Arial Unicode MS" panose="020B0604020202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Arial Unicode MS" panose="020B0604020202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Arial Unicode MS" panose="020B0604020202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Arial Unicode MS" panose="020B0604020202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4DD8942-6EC1-C740-B928-8E272B3E44E2}"/>
              </a:ext>
            </a:extLst>
          </p:cNvPr>
          <p:cNvSpPr txBox="1">
            <a:spLocks/>
          </p:cNvSpPr>
          <p:nvPr/>
        </p:nvSpPr>
        <p:spPr>
          <a:xfrm>
            <a:off x="457200" y="3124200"/>
            <a:ext cx="807720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j-ea"/>
                <a:cs typeface="Microsoft Sans Serif" pitchFamily="34" charset="0"/>
              </a:defRPr>
            </a:lvl1pPr>
          </a:lstStyle>
          <a:p>
            <a:r>
              <a:rPr lang="en-US" altLang="zh-CN" sz="2400" dirty="0" err="1">
                <a:solidFill>
                  <a:schemeClr val="tx1"/>
                </a:solidFill>
              </a:rPr>
              <a:t>Hande</a:t>
            </a:r>
            <a:r>
              <a:rPr lang="en-US" altLang="zh-CN" sz="2400" dirty="0">
                <a:solidFill>
                  <a:schemeClr val="tx1"/>
                </a:solidFill>
              </a:rPr>
              <a:t> Dong,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>
                <a:solidFill>
                  <a:schemeClr val="tx1"/>
                </a:solidFill>
              </a:rPr>
              <a:t>Jiawei Chen,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Fuli</a:t>
            </a:r>
            <a:r>
              <a:rPr lang="en-US" altLang="zh-CN" sz="2400" b="0" dirty="0">
                <a:solidFill>
                  <a:schemeClr val="tx1"/>
                </a:solidFill>
              </a:rPr>
              <a:t> Feng,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Xiangnan</a:t>
            </a:r>
            <a:r>
              <a:rPr lang="en-US" altLang="zh-CN" sz="2400" b="0" dirty="0">
                <a:solidFill>
                  <a:schemeClr val="tx1"/>
                </a:solidFill>
              </a:rPr>
              <a:t> He,</a:t>
            </a:r>
            <a:r>
              <a:rPr lang="zh-CN" altLang="en-US" sz="2400" b="0" dirty="0">
                <a:solidFill>
                  <a:schemeClr val="tx1"/>
                </a:solidFill>
              </a:rPr>
              <a:t> </a:t>
            </a:r>
            <a:r>
              <a:rPr lang="en-US" altLang="zh-CN" sz="2400" b="0" dirty="0" err="1">
                <a:solidFill>
                  <a:schemeClr val="tx1"/>
                </a:solidFill>
              </a:rPr>
              <a:t>Shuxian</a:t>
            </a:r>
            <a:r>
              <a:rPr lang="en-US" altLang="zh-CN" sz="2400" b="0" dirty="0">
                <a:solidFill>
                  <a:schemeClr val="tx1"/>
                </a:solidFill>
              </a:rPr>
              <a:t> Bi, </a:t>
            </a:r>
            <a:r>
              <a:rPr lang="en-US" altLang="zh-CN" sz="2400" b="0" dirty="0" err="1">
                <a:solidFill>
                  <a:schemeClr val="tx1"/>
                </a:solidFill>
              </a:rPr>
              <a:t>Zhaolin</a:t>
            </a:r>
            <a:r>
              <a:rPr lang="en-US" altLang="zh-CN" sz="2400" b="0" dirty="0">
                <a:solidFill>
                  <a:schemeClr val="tx1"/>
                </a:solidFill>
              </a:rPr>
              <a:t> Ding, Peng Cui</a:t>
            </a:r>
          </a:p>
          <a:p>
            <a:endParaRPr lang="en-US" sz="2400" b="0" baseline="30000" dirty="0">
              <a:solidFill>
                <a:schemeClr val="tx1"/>
              </a:solidFill>
            </a:endParaRPr>
          </a:p>
          <a:p>
            <a:endParaRPr lang="en-US" sz="2400" b="0" baseline="30000" dirty="0">
              <a:solidFill>
                <a:schemeClr val="tx1"/>
              </a:solidFill>
            </a:endParaRPr>
          </a:p>
          <a:p>
            <a:endParaRPr lang="en-US" sz="2400" b="0" baseline="30000" dirty="0">
              <a:solidFill>
                <a:schemeClr val="tx1"/>
              </a:solidFill>
            </a:endParaRPr>
          </a:p>
          <a:p>
            <a:endParaRPr lang="en-US" sz="2400" b="0" baseline="30000" dirty="0">
              <a:solidFill>
                <a:schemeClr val="tx1"/>
              </a:solidFill>
            </a:endParaRPr>
          </a:p>
          <a:p>
            <a:endParaRPr lang="en-US" sz="2400" b="0" baseline="3000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0CCDFB-CDCF-4498-9231-70532D23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On the Equivalence of </a:t>
            </a:r>
            <a:br>
              <a:rPr lang="en-US" altLang="zh-CN" sz="3200" b="1" dirty="0">
                <a:solidFill>
                  <a:srgbClr val="000000"/>
                </a:solidFill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Decoupled GCN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and 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Label Propagation</a:t>
            </a:r>
            <a:r>
              <a:rPr lang="en-US" altLang="zh-CN" sz="320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br>
              <a:rPr lang="en-US" altLang="zh-CN" sz="3000" dirty="0">
                <a:ea typeface="微软雅黑" panose="020B0503020204020204" pitchFamily="34" charset="-122"/>
              </a:rPr>
            </a:br>
            <a:endParaRPr lang="zh-CN" altLang="en-US" sz="3000" dirty="0"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11964F-E255-481D-9A42-40EACD87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387E3C-9125-9B45-BE7A-EB6774C29DB8}"/>
              </a:ext>
            </a:extLst>
          </p:cNvPr>
          <p:cNvSpPr txBox="1"/>
          <p:nvPr/>
        </p:nvSpPr>
        <p:spPr>
          <a:xfrm>
            <a:off x="7977809" y="5035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6" name="Picture 4" descr="National University Of Singapore (NUS) – Logos Download">
            <a:extLst>
              <a:ext uri="{FF2B5EF4-FFF2-40B4-BE49-F238E27FC236}">
                <a16:creationId xmlns:a16="http://schemas.microsoft.com/office/drawing/2014/main" id="{F53CC6A1-E814-D04E-8969-73F30EDD0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37492" y="4897829"/>
            <a:ext cx="1668060" cy="76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University of Science and Technology of China - Wikipedia">
            <a:extLst>
              <a:ext uri="{FF2B5EF4-FFF2-40B4-BE49-F238E27FC236}">
                <a16:creationId xmlns:a16="http://schemas.microsoft.com/office/drawing/2014/main" id="{90F4E113-1556-A847-8DB6-F316418C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8299" y="4661549"/>
            <a:ext cx="1191017" cy="119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3FDC40-CF3F-2E4B-9B8B-96674DE8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971" y="4660473"/>
            <a:ext cx="1208379" cy="123355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2646CA-355C-7943-B74B-2DD8FEABD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430" y="4660466"/>
            <a:ext cx="1208379" cy="12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7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A8B82-2D04-6343-B2CA-E8CB70C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FB434-C26C-FF4A-91CA-676C5FB7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 and background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Theoretical analysis</a:t>
            </a:r>
          </a:p>
          <a:p>
            <a:r>
              <a:rPr kumimoji="1" lang="en-US" altLang="zh-CN" dirty="0"/>
              <a:t>Method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How to improve decoupled GCN?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PTA: Propagation then Training Adaptively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800100" lvl="1" indent="-342900">
              <a:buFont typeface="Wingdings" pitchFamily="2" charset="2"/>
              <a:buChar char="Ø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8B8BA9-D36C-0744-BC4D-414581C3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8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CED26-D41D-5E48-B6FE-D9B6F30F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93" y="148975"/>
            <a:ext cx="7693715" cy="819065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How to improve d-GCN?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6A717-1259-1C43-925C-E907009E5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Weight of decoupled GCN: </a:t>
            </a:r>
          </a:p>
          <a:p>
            <a:r>
              <a:rPr lang="en-US" altLang="zh-CN" dirty="0"/>
              <a:t>Design 1 - </a:t>
            </a:r>
            <a:r>
              <a:rPr lang="en-US" altLang="zh-CN" b="1" dirty="0">
                <a:solidFill>
                  <a:srgbClr val="FF0000"/>
                </a:solidFill>
              </a:rPr>
              <a:t>remove normalization</a:t>
            </a:r>
            <a:r>
              <a:rPr lang="en-US" altLang="zh-CN" dirty="0"/>
              <a:t>:                  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/>
              <a:t>Different label weight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/>
              <a:t>Robust to label noise </a:t>
            </a:r>
          </a:p>
          <a:p>
            <a:r>
              <a:rPr lang="en-US" altLang="zh-CN" dirty="0"/>
              <a:t>Design 2 - </a:t>
            </a:r>
            <a:r>
              <a:rPr lang="en-US" altLang="zh-CN" b="1" dirty="0">
                <a:solidFill>
                  <a:srgbClr val="FF0000"/>
                </a:solidFill>
              </a:rPr>
              <a:t>add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adaptive factor</a:t>
            </a:r>
            <a:r>
              <a:rPr lang="en-US" altLang="zh-CN" dirty="0"/>
              <a:t>:        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/>
              <a:t>Factor: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/>
              <a:t>The model becomes more and more reliable,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dirty="0"/>
              <a:t>stable to initialization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Advantages</a:t>
            </a:r>
            <a:r>
              <a:rPr kumimoji="1" lang="en-US" altLang="zh-CN" dirty="0"/>
              <a:t>: stable, robust to label noise.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08DB8-3653-A341-9C0D-0A327B70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8C8DF2-2CEE-8643-B0FE-FF996CED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703" y="844289"/>
            <a:ext cx="2093947" cy="725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28EEB9-CB86-4743-8E35-E3569AC50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004" y="1537331"/>
            <a:ext cx="1868680" cy="4312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839FDF-5A4C-5245-9771-BC910EDFC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235" y="2642157"/>
            <a:ext cx="1933995" cy="6397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1BB606-2E80-0143-B7A5-FF15C321D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0075" y="3178629"/>
            <a:ext cx="2021925" cy="42418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63E0F3-4B5F-1F4D-AC52-9D7145B0CC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5739" y="3604744"/>
            <a:ext cx="257211" cy="447737"/>
          </a:xfrm>
          <a:prstGeom prst="rect">
            <a:avLst/>
          </a:prstGeom>
        </p:spPr>
      </p:pic>
      <p:cxnSp>
        <p:nvCxnSpPr>
          <p:cNvPr id="13" name="直接箭头连接符 15">
            <a:extLst>
              <a:ext uri="{FF2B5EF4-FFF2-40B4-BE49-F238E27FC236}">
                <a16:creationId xmlns:a16="http://schemas.microsoft.com/office/drawing/2014/main" id="{E1C70AED-8AD4-2941-B4C5-C7BF98521376}"/>
              </a:ext>
            </a:extLst>
          </p:cNvPr>
          <p:cNvCxnSpPr>
            <a:cxnSpLocks/>
          </p:cNvCxnSpPr>
          <p:nvPr/>
        </p:nvCxnSpPr>
        <p:spPr>
          <a:xfrm flipV="1">
            <a:off x="7375530" y="3604742"/>
            <a:ext cx="0" cy="406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4175886C-A4FA-3C4F-BCEA-68E31569651C}"/>
              </a:ext>
            </a:extLst>
          </p:cNvPr>
          <p:cNvSpPr/>
          <p:nvPr/>
        </p:nvSpPr>
        <p:spPr>
          <a:xfrm>
            <a:off x="811531" y="4511632"/>
            <a:ext cx="1543049" cy="819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E41D7B9-CD30-1A45-B1F4-BBF861E94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3993" y="4591790"/>
            <a:ext cx="1346200" cy="6985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D94F866-1FB3-1241-A38F-31810848FE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1086" y="4726639"/>
            <a:ext cx="990600" cy="381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75F202C-4B0C-3D47-83AB-FF7D7D0D11CE}"/>
              </a:ext>
            </a:extLst>
          </p:cNvPr>
          <p:cNvSpPr/>
          <p:nvPr/>
        </p:nvSpPr>
        <p:spPr>
          <a:xfrm>
            <a:off x="3681124" y="4507606"/>
            <a:ext cx="1543049" cy="819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175886C-A4FA-3C4F-BCEA-68E31569651C}"/>
              </a:ext>
            </a:extLst>
          </p:cNvPr>
          <p:cNvSpPr/>
          <p:nvPr/>
        </p:nvSpPr>
        <p:spPr>
          <a:xfrm>
            <a:off x="6550717" y="4512876"/>
            <a:ext cx="1543049" cy="819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EBB3954-F943-E047-96D9-C973E5FF36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2054" y="4599586"/>
            <a:ext cx="1016000" cy="546100"/>
          </a:xfrm>
          <a:prstGeom prst="rect">
            <a:avLst/>
          </a:prstGeom>
        </p:spPr>
      </p:pic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0A4C776-8860-F547-8DC7-B00532F3F71F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V="1">
            <a:off x="2354580" y="4917139"/>
            <a:ext cx="1326544" cy="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50ACB902-5380-CC49-A281-049F2DF37B7C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224173" y="4917139"/>
            <a:ext cx="1326544" cy="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030328C-7D4C-124F-B73A-3BF95856FFF9}"/>
              </a:ext>
            </a:extLst>
          </p:cNvPr>
          <p:cNvSpPr txBox="1"/>
          <p:nvPr/>
        </p:nvSpPr>
        <p:spPr>
          <a:xfrm>
            <a:off x="2298482" y="4581632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remove </a:t>
            </a:r>
          </a:p>
          <a:p>
            <a:pPr algn="ctr"/>
            <a:r>
              <a:rPr lang="en-US" altLang="zh-CN" dirty="0"/>
              <a:t>normalization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A7D2DF7-F5B7-B14B-96A8-762D27F029C6}"/>
              </a:ext>
            </a:extLst>
          </p:cNvPr>
          <p:cNvSpPr txBox="1"/>
          <p:nvPr/>
        </p:nvSpPr>
        <p:spPr>
          <a:xfrm>
            <a:off x="5375125" y="4595160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/>
              <a:t>adaptive </a:t>
            </a:r>
          </a:p>
          <a:p>
            <a:pPr algn="ctr"/>
            <a:r>
              <a:rPr kumimoji="1" lang="en-US" altLang="zh-CN" dirty="0"/>
              <a:t>factor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01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A2A39-80C0-9542-9428-5F9A9CB2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PTA: PT adaptively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BAAF9-70C0-BD4E-8135-69907CC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Element form of loss function: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Matrix form </a:t>
            </a:r>
            <a:r>
              <a:rPr kumimoji="1" lang="en-US" altLang="zh-CN" dirty="0"/>
              <a:t>of loss function: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No neighborhood aggregation. </a:t>
            </a:r>
            <a:r>
              <a:rPr kumimoji="1" lang="en-US" altLang="zh-CN" b="1" dirty="0">
                <a:solidFill>
                  <a:srgbClr val="FF0000"/>
                </a:solidFill>
              </a:rPr>
              <a:t>Much faster!</a:t>
            </a:r>
            <a:r>
              <a:rPr kumimoji="1" lang="en-US" altLang="zh-CN" dirty="0"/>
              <a:t>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Decoupled GCN aggregates neighborhood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Neighborhood aggregation is hard to parallelly compute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BA3794-9AAC-3045-8310-8319666C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44C1B0-F56F-3D43-9D44-2B7CCB838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245" y="1509236"/>
            <a:ext cx="5855405" cy="7614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9AEA22-2AC1-FB4C-A4FF-EB2C45AD5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245" y="3015722"/>
            <a:ext cx="5704558" cy="556542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861A0F67-7298-9F49-81A5-67F577C658C8}"/>
              </a:ext>
            </a:extLst>
          </p:cNvPr>
          <p:cNvSpPr/>
          <p:nvPr/>
        </p:nvSpPr>
        <p:spPr>
          <a:xfrm>
            <a:off x="2896108" y="2944070"/>
            <a:ext cx="5070601" cy="699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590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A8B82-2D04-6343-B2CA-E8CB70C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FB434-C26C-FF4A-91CA-676C5FB7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 and background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Theoretical analysis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</a:p>
          <a:p>
            <a:r>
              <a:rPr kumimoji="1" lang="en-US" altLang="zh-CN" dirty="0"/>
              <a:t>Experiments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/>
              <a:t>About decoupled GCN</a:t>
            </a:r>
          </a:p>
          <a:p>
            <a:pPr lvl="1">
              <a:buFont typeface="Wingdings" pitchFamily="2" charset="2"/>
              <a:buChar char="Ø"/>
            </a:pPr>
            <a:r>
              <a:rPr kumimoji="1" lang="en-US" altLang="zh-CN" dirty="0"/>
              <a:t>About PTA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800100" lvl="1" indent="-342900">
              <a:buFont typeface="Wingdings" pitchFamily="2" charset="2"/>
              <a:buChar char="Ø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8B8BA9-D36C-0744-BC4D-414581C3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579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45991-132D-4B42-B816-FF545392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S</a:t>
            </a:r>
            <a:r>
              <a:rPr lang="en-US" altLang="zh-CN" b="1" dirty="0">
                <a:latin typeface="+mn-lt"/>
              </a:rPr>
              <a:t>etting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F88B4-EDE2-40FB-B274-4A957DA3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Datasets: </a:t>
            </a:r>
          </a:p>
          <a:p>
            <a:pPr lvl="1"/>
            <a:r>
              <a:rPr lang="en-US" altLang="zh-CN" dirty="0"/>
              <a:t>CITESEER, CORA_ML, PUBMED, MS_ACADEMIC</a:t>
            </a:r>
          </a:p>
          <a:p>
            <a:r>
              <a:rPr lang="en-US" altLang="zh-CN" dirty="0"/>
              <a:t>Evaluation metrics: accuracy </a:t>
            </a:r>
          </a:p>
          <a:p>
            <a:r>
              <a:rPr lang="en-US" altLang="zh-CN" dirty="0"/>
              <a:t>Data split: </a:t>
            </a:r>
          </a:p>
          <a:p>
            <a:pPr lvl="1"/>
            <a:r>
              <a:rPr lang="en-US" altLang="zh-CN" dirty="0"/>
              <a:t>Training set: 20*C</a:t>
            </a:r>
          </a:p>
          <a:p>
            <a:pPr lvl="1"/>
            <a:r>
              <a:rPr lang="en-US" altLang="zh-CN" dirty="0"/>
              <a:t>Early stopping set: 500</a:t>
            </a:r>
          </a:p>
          <a:p>
            <a:pPr lvl="1"/>
            <a:r>
              <a:rPr lang="en-US" altLang="zh-CN" dirty="0"/>
              <a:t>Test set: 1500/5000 - 20C - 500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3A26B1-6C80-4025-9769-A83B9E6C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4" name="内容占位符 3">
            <a:extLst>
              <a:ext uri="{FF2B5EF4-FFF2-40B4-BE49-F238E27FC236}">
                <a16:creationId xmlns:a16="http://schemas.microsoft.com/office/drawing/2014/main" id="{7F387858-D7AC-4A27-992D-D472B0962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187" y="3960510"/>
            <a:ext cx="6983651" cy="212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5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A8B82-2D04-6343-B2CA-E8CB70C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Five questions to answer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FB434-C26C-FF4A-91CA-676C5FB7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Is our analysis for decoupled GCN are rational? </a:t>
            </a:r>
          </a:p>
          <a:p>
            <a:r>
              <a:rPr kumimoji="1" lang="en-US" altLang="zh-CN" dirty="0"/>
              <a:t>How does the proposed PTA perform as compared with state-of-the-art GCN methods?</a:t>
            </a:r>
          </a:p>
          <a:p>
            <a:r>
              <a:rPr kumimoji="1" lang="en-US" altLang="zh-CN" dirty="0"/>
              <a:t>Is PTA more stable to the initialization? </a:t>
            </a:r>
          </a:p>
          <a:p>
            <a:r>
              <a:rPr kumimoji="1" lang="en-US" altLang="zh-CN" dirty="0"/>
              <a:t>Is PTA more robust to label noise?</a:t>
            </a:r>
          </a:p>
          <a:p>
            <a:r>
              <a:rPr kumimoji="1" lang="en-US" altLang="zh-CN" dirty="0"/>
              <a:t>Is PTA more efficient?</a:t>
            </a:r>
          </a:p>
          <a:p>
            <a:pPr marL="800100" lvl="1" indent="-342900">
              <a:buFont typeface="Wingdings" pitchFamily="2" charset="2"/>
              <a:buChar char="Ø"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800100" lvl="1" indent="-342900">
              <a:buFont typeface="Wingdings" pitchFamily="2" charset="2"/>
              <a:buChar char="Ø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8B8BA9-D36C-0744-BC4D-414581C3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88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C893E-A237-4C84-BD86-3BB70F14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00" y="46476"/>
            <a:ext cx="6376083" cy="819065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Effects of different components in decoupled GCN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4D28E-EB46-4681-BA68-D060A7BD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5588"/>
            <a:ext cx="7886700" cy="5604237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Ablation study of APPNP: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effect: </a:t>
            </a:r>
            <a:r>
              <a:rPr lang="en-US" altLang="zh-CN" b="1" dirty="0"/>
              <a:t>Label propagation</a:t>
            </a:r>
            <a:r>
              <a:rPr lang="en-US" altLang="zh-CN" dirty="0"/>
              <a:t>(+++), </a:t>
            </a:r>
            <a:r>
              <a:rPr lang="en-US" altLang="zh-CN" b="1" dirty="0"/>
              <a:t>graph-based weighting</a:t>
            </a:r>
            <a:r>
              <a:rPr lang="en-US" altLang="zh-CN" dirty="0"/>
              <a:t>(+++), model-based weighting(+), ensemble(++). 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8A52A-FFB7-431C-A389-598F26C8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61E02F-9954-E048-A3DB-52DDF1292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29" y="3324698"/>
            <a:ext cx="7174007" cy="181620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090530-6F1B-FF4A-8B72-4794E1217A9C}"/>
              </a:ext>
            </a:extLst>
          </p:cNvPr>
          <p:cNvSpPr/>
          <p:nvPr/>
        </p:nvSpPr>
        <p:spPr>
          <a:xfrm>
            <a:off x="461670" y="4557651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F55BF4C-C560-F44B-AFA8-AD739236CA88}"/>
              </a:ext>
            </a:extLst>
          </p:cNvPr>
          <p:cNvSpPr/>
          <p:nvPr/>
        </p:nvSpPr>
        <p:spPr>
          <a:xfrm>
            <a:off x="461670" y="4808745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6AD4A1-AAD1-BE42-8668-28921BE89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109" y="1349851"/>
            <a:ext cx="6378060" cy="194871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CC377B3-F570-834F-B239-32F756A7FDF8}"/>
              </a:ext>
            </a:extLst>
          </p:cNvPr>
          <p:cNvSpPr/>
          <p:nvPr/>
        </p:nvSpPr>
        <p:spPr>
          <a:xfrm>
            <a:off x="461670" y="2752537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1465A6-D043-E944-A512-472D24193743}"/>
              </a:ext>
            </a:extLst>
          </p:cNvPr>
          <p:cNvSpPr/>
          <p:nvPr/>
        </p:nvSpPr>
        <p:spPr>
          <a:xfrm>
            <a:off x="461670" y="3003631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E534655-64CA-4B4A-85DB-51477E86A93E}"/>
              </a:ext>
            </a:extLst>
          </p:cNvPr>
          <p:cNvSpPr/>
          <p:nvPr/>
        </p:nvSpPr>
        <p:spPr>
          <a:xfrm>
            <a:off x="927652" y="5902411"/>
            <a:ext cx="2001078" cy="365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BFB313-F75C-6249-A25D-D6E82C110B77}"/>
              </a:ext>
            </a:extLst>
          </p:cNvPr>
          <p:cNvSpPr/>
          <p:nvPr/>
        </p:nvSpPr>
        <p:spPr>
          <a:xfrm>
            <a:off x="529815" y="4280052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C43AD0-F013-1144-AAEC-9BF6A5C49720}"/>
              </a:ext>
            </a:extLst>
          </p:cNvPr>
          <p:cNvSpPr/>
          <p:nvPr/>
        </p:nvSpPr>
        <p:spPr>
          <a:xfrm>
            <a:off x="529815" y="2463759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BFB313-F75C-6249-A25D-D6E82C110B77}"/>
              </a:ext>
            </a:extLst>
          </p:cNvPr>
          <p:cNvSpPr/>
          <p:nvPr/>
        </p:nvSpPr>
        <p:spPr>
          <a:xfrm>
            <a:off x="529815" y="4816489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BFB313-F75C-6249-A25D-D6E82C110B77}"/>
              </a:ext>
            </a:extLst>
          </p:cNvPr>
          <p:cNvSpPr/>
          <p:nvPr/>
        </p:nvSpPr>
        <p:spPr>
          <a:xfrm>
            <a:off x="529815" y="3003630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8BFB313-F75C-6249-A25D-D6E82C110B77}"/>
              </a:ext>
            </a:extLst>
          </p:cNvPr>
          <p:cNvSpPr/>
          <p:nvPr/>
        </p:nvSpPr>
        <p:spPr>
          <a:xfrm>
            <a:off x="3441358" y="5569476"/>
            <a:ext cx="3767825" cy="332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5F97B8F-3B60-2C4A-884F-324B951CE4DC}"/>
              </a:ext>
            </a:extLst>
          </p:cNvPr>
          <p:cNvSpPr/>
          <p:nvPr/>
        </p:nvSpPr>
        <p:spPr>
          <a:xfrm>
            <a:off x="628650" y="2215564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69A1218-FBD9-894C-B353-749111AC2664}"/>
              </a:ext>
            </a:extLst>
          </p:cNvPr>
          <p:cNvSpPr/>
          <p:nvPr/>
        </p:nvSpPr>
        <p:spPr>
          <a:xfrm>
            <a:off x="628650" y="2459511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F97B8F-3B60-2C4A-884F-324B951CE4DC}"/>
              </a:ext>
            </a:extLst>
          </p:cNvPr>
          <p:cNvSpPr/>
          <p:nvPr/>
        </p:nvSpPr>
        <p:spPr>
          <a:xfrm>
            <a:off x="628650" y="4007230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F97B8F-3B60-2C4A-884F-324B951CE4DC}"/>
              </a:ext>
            </a:extLst>
          </p:cNvPr>
          <p:cNvSpPr/>
          <p:nvPr/>
        </p:nvSpPr>
        <p:spPr>
          <a:xfrm>
            <a:off x="628650" y="4284706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F97B8F-3B60-2C4A-884F-324B951CE4DC}"/>
              </a:ext>
            </a:extLst>
          </p:cNvPr>
          <p:cNvSpPr/>
          <p:nvPr/>
        </p:nvSpPr>
        <p:spPr>
          <a:xfrm>
            <a:off x="6361042" y="5240181"/>
            <a:ext cx="2000256" cy="306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1A6343-4959-854F-9124-60A47B4008EA}"/>
              </a:ext>
            </a:extLst>
          </p:cNvPr>
          <p:cNvSpPr/>
          <p:nvPr/>
        </p:nvSpPr>
        <p:spPr>
          <a:xfrm>
            <a:off x="859056" y="5543448"/>
            <a:ext cx="2428250" cy="358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919E6F3-7CEC-0B41-A638-FF09753748C6}"/>
              </a:ext>
            </a:extLst>
          </p:cNvPr>
          <p:cNvSpPr/>
          <p:nvPr/>
        </p:nvSpPr>
        <p:spPr>
          <a:xfrm>
            <a:off x="705676" y="1942968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583873-5C3D-6447-823D-0B5BBF23FD21}"/>
              </a:ext>
            </a:extLst>
          </p:cNvPr>
          <p:cNvSpPr/>
          <p:nvPr/>
        </p:nvSpPr>
        <p:spPr>
          <a:xfrm>
            <a:off x="702365" y="2215563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19E6F3-7CEC-0B41-A638-FF09753748C6}"/>
              </a:ext>
            </a:extLst>
          </p:cNvPr>
          <p:cNvSpPr/>
          <p:nvPr/>
        </p:nvSpPr>
        <p:spPr>
          <a:xfrm>
            <a:off x="702365" y="3729631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19E6F3-7CEC-0B41-A638-FF09753748C6}"/>
              </a:ext>
            </a:extLst>
          </p:cNvPr>
          <p:cNvSpPr/>
          <p:nvPr/>
        </p:nvSpPr>
        <p:spPr>
          <a:xfrm>
            <a:off x="702365" y="4009557"/>
            <a:ext cx="7732648" cy="1929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919E6F3-7CEC-0B41-A638-FF09753748C6}"/>
              </a:ext>
            </a:extLst>
          </p:cNvPr>
          <p:cNvSpPr/>
          <p:nvPr/>
        </p:nvSpPr>
        <p:spPr>
          <a:xfrm>
            <a:off x="2513705" y="5214868"/>
            <a:ext cx="3767825" cy="354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115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F9581-FE5E-4E33-A2B5-0F6C4B3A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690" y="57007"/>
            <a:ext cx="5509260" cy="819065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Performance comparison: </a:t>
            </a:r>
            <a:br>
              <a:rPr lang="en-US" altLang="zh-CN" sz="2800" dirty="0"/>
            </a:br>
            <a:r>
              <a:rPr lang="en-US" altLang="zh-CN" sz="2800" dirty="0"/>
              <a:t>PTA performs best </a:t>
            </a:r>
            <a:endParaRPr lang="zh-CN" altLang="en-US" sz="2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846789-517D-48B2-8A07-18092DE4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A6D652-A367-419D-8A7F-D5AA240C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Accuracy comparison with SOTA methods: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PTA is better than APPNP with t-test. S</a:t>
            </a:r>
            <a:r>
              <a:rPr lang="en-US" altLang="zh-CN" sz="2800" dirty="0"/>
              <a:t>tatistically significant! </a:t>
            </a:r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F2A161EE-94E3-4E46-90CC-63348771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75" y="1426091"/>
            <a:ext cx="7090757" cy="30328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090530-6F1B-FF4A-8B72-4794E1217A9C}"/>
              </a:ext>
            </a:extLst>
          </p:cNvPr>
          <p:cNvSpPr/>
          <p:nvPr/>
        </p:nvSpPr>
        <p:spPr>
          <a:xfrm>
            <a:off x="1451610" y="3774124"/>
            <a:ext cx="6748922" cy="226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511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6A56D-5513-4011-A954-89C2AD1C4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78" y="66556"/>
            <a:ext cx="6183630" cy="81906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PTA is stable to initialization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DB8E99-0CD6-49A5-B3C0-646C74C4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622819-5CC5-44BE-B1DE-0C16CF22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Box plot of accuracy of different models: 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D32843-D632-469D-BE8F-556B5472F591}"/>
              </a:ext>
            </a:extLst>
          </p:cNvPr>
          <p:cNvSpPr/>
          <p:nvPr/>
        </p:nvSpPr>
        <p:spPr>
          <a:xfrm>
            <a:off x="5789105" y="1995059"/>
            <a:ext cx="3172019" cy="11488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PTS&gt;APPNP: the effect of dynamic weight in APPNP is unstable, relying on the initialization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1CB05B2-93C8-48C9-902A-840C36771803}"/>
              </a:ext>
            </a:extLst>
          </p:cNvPr>
          <p:cNvSpPr/>
          <p:nvPr/>
        </p:nvSpPr>
        <p:spPr>
          <a:xfrm>
            <a:off x="5789105" y="3153717"/>
            <a:ext cx="3172019" cy="853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PTA&gt;APPNP, PTD: adaptive strategy in PTA is useful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20D04D-900B-4081-AD5C-4A4138645F1E}"/>
              </a:ext>
            </a:extLst>
          </p:cNvPr>
          <p:cNvSpPr/>
          <p:nvPr/>
        </p:nvSpPr>
        <p:spPr>
          <a:xfrm>
            <a:off x="5789105" y="4007214"/>
            <a:ext cx="3172019" cy="14857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PTD is much unstable: merely removing normalization of APPNP will cause unstable. Removing normalization need co-occur with adaptive strategy.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DEB331-9A45-0847-A741-34F12A44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4" y="1563057"/>
            <a:ext cx="4620118" cy="4625865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4C6D6004-B09D-2B4F-A7BE-50038063E7B9}"/>
              </a:ext>
            </a:extLst>
          </p:cNvPr>
          <p:cNvSpPr/>
          <p:nvPr/>
        </p:nvSpPr>
        <p:spPr>
          <a:xfrm flipH="1" flipV="1">
            <a:off x="3112054" y="2035422"/>
            <a:ext cx="728869" cy="8933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D9FDB-4FF5-4824-84F1-71915C27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PTA is robust to label noise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CBE6A0-B340-4E10-AA70-BB376D28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A1ABC7-4022-48F2-846C-AEA249734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Simulate label noise</a:t>
            </a:r>
          </a:p>
          <a:p>
            <a:pPr lvl="1"/>
            <a:r>
              <a:rPr lang="en-US" altLang="zh-CN" dirty="0"/>
              <a:t>Add noise to label in the training set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4236C1-6A9F-4F6B-8D8F-2526EB963DF1}"/>
              </a:ext>
            </a:extLst>
          </p:cNvPr>
          <p:cNvSpPr/>
          <p:nvPr/>
        </p:nvSpPr>
        <p:spPr>
          <a:xfrm>
            <a:off x="5683597" y="2233251"/>
            <a:ext cx="3172019" cy="11859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The margins of PTA and APPNP become larger with noise increasing: PTA is more robust to label noise.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C7D4AF0-12AE-495D-B22B-E25F307A67CF}"/>
              </a:ext>
            </a:extLst>
          </p:cNvPr>
          <p:cNvSpPr/>
          <p:nvPr/>
        </p:nvSpPr>
        <p:spPr>
          <a:xfrm>
            <a:off x="5683597" y="3429004"/>
            <a:ext cx="3172019" cy="8534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PTA&gt;others for all different label noise rate.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302520-F84B-472B-B3B4-71E634DE0270}"/>
              </a:ext>
            </a:extLst>
          </p:cNvPr>
          <p:cNvSpPr/>
          <p:nvPr/>
        </p:nvSpPr>
        <p:spPr>
          <a:xfrm>
            <a:off x="5683597" y="4282499"/>
            <a:ext cx="3172019" cy="69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APPNP</a:t>
            </a:r>
            <a:r>
              <a:rPr lang="zh-CN" altLang="en-US" dirty="0">
                <a:solidFill>
                  <a:schemeClr val="tx1"/>
                </a:solidFill>
              </a:rPr>
              <a:t>≈</a:t>
            </a:r>
            <a:r>
              <a:rPr lang="en-US" altLang="zh-CN" dirty="0">
                <a:solidFill>
                  <a:schemeClr val="tx1"/>
                </a:solidFill>
              </a:rPr>
              <a:t>PTS: PTS is implicitly normalization.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A9B2BB6-817B-8646-BB54-DF09AC29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76" y="1822679"/>
            <a:ext cx="4549110" cy="454351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0EB09D6E-BC37-CF4A-8F2D-ECD4DAF69ABB}"/>
              </a:ext>
            </a:extLst>
          </p:cNvPr>
          <p:cNvSpPr/>
          <p:nvPr/>
        </p:nvSpPr>
        <p:spPr>
          <a:xfrm>
            <a:off x="1391477" y="4737907"/>
            <a:ext cx="1563757" cy="238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52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5343D-6FF6-074E-B216-C5F8E26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83083-A4BE-E44C-B289-82073AC12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805" y="955593"/>
            <a:ext cx="7886700" cy="5400762"/>
          </a:xfrm>
        </p:spPr>
        <p:txBody>
          <a:bodyPr/>
          <a:lstStyle/>
          <a:p>
            <a:r>
              <a:rPr kumimoji="1" lang="en-US" altLang="zh-CN" dirty="0"/>
              <a:t>Semi-supervised node classification task: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Graph convolution network (GCN):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40BA8-F23D-1145-9B5B-7F4BCE66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04C052-999A-904C-993D-C70CA811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95" y="1417775"/>
            <a:ext cx="6195392" cy="2078880"/>
          </a:xfrm>
          <a:prstGeom prst="rect">
            <a:avLst/>
          </a:prstGeom>
        </p:spPr>
      </p:pic>
      <p:pic>
        <p:nvPicPr>
          <p:cNvPr id="1026" name="Picture 2" descr="Multi-layer Graph Convolutional Network (GCN) with first-order filters.">
            <a:extLst>
              <a:ext uri="{FF2B5EF4-FFF2-40B4-BE49-F238E27FC236}">
                <a16:creationId xmlns:a16="http://schemas.microsoft.com/office/drawing/2014/main" id="{87B03978-7A76-BE49-9F8B-892823D7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" y="3988862"/>
            <a:ext cx="5327411" cy="276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9DCD00-9E9E-45F8-9026-D82C5C34F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289" y="3458809"/>
            <a:ext cx="2888721" cy="6306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429D59-5720-0642-B180-038941954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5598" y="4319184"/>
            <a:ext cx="1816057" cy="4190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4BCF31-0541-2541-8499-A683A6B92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598" y="5579567"/>
            <a:ext cx="1816057" cy="45219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87D27F1-1106-6341-B6E2-89DC304D88F9}"/>
              </a:ext>
            </a:extLst>
          </p:cNvPr>
          <p:cNvSpPr txBox="1"/>
          <p:nvPr/>
        </p:nvSpPr>
        <p:spPr>
          <a:xfrm>
            <a:off x="5768852" y="4319184"/>
            <a:ext cx="1533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Aggregation: 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4F285F-6892-8543-BAD2-1142D92BAB0C}"/>
              </a:ext>
            </a:extLst>
          </p:cNvPr>
          <p:cNvSpPr txBox="1"/>
          <p:nvPr/>
        </p:nvSpPr>
        <p:spPr>
          <a:xfrm>
            <a:off x="5518173" y="5620996"/>
            <a:ext cx="1879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Transformation: 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六边形 13">
            <a:extLst>
              <a:ext uri="{FF2B5EF4-FFF2-40B4-BE49-F238E27FC236}">
                <a16:creationId xmlns:a16="http://schemas.microsoft.com/office/drawing/2014/main" id="{D533F85F-82DD-DD49-B6FE-FCA9B658E14A}"/>
              </a:ext>
            </a:extLst>
          </p:cNvPr>
          <p:cNvSpPr/>
          <p:nvPr/>
        </p:nvSpPr>
        <p:spPr>
          <a:xfrm>
            <a:off x="6672128" y="4833927"/>
            <a:ext cx="1816056" cy="630654"/>
          </a:xfrm>
          <a:prstGeom prst="hexagon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rgbClr val="FF0000"/>
                </a:solidFill>
              </a:rPr>
              <a:t>coupling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06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BE496-6936-4B52-8E0D-D25BBB6F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PTA is much faster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DB5594-8EDE-4B4D-A643-FD0960E5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334ECD-F935-4913-9BDD-70B22CE2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 the efficient of PTA and APPNP</a:t>
            </a:r>
            <a:endParaRPr lang="zh-CN" altLang="en-US" dirty="0"/>
          </a:p>
        </p:txBody>
      </p:sp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3592E08E-834D-4478-BAC9-2297F51E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90" y="1547859"/>
            <a:ext cx="5081953" cy="3327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BDCEF4B-7AFF-4E47-A00B-6BD13BFE0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167" y="4875227"/>
            <a:ext cx="4935468" cy="147047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F280D507-A143-4464-B78B-D02F1D5AB709}"/>
              </a:ext>
            </a:extLst>
          </p:cNvPr>
          <p:cNvGrpSpPr/>
          <p:nvPr/>
        </p:nvGrpSpPr>
        <p:grpSpPr>
          <a:xfrm>
            <a:off x="6108307" y="2305719"/>
            <a:ext cx="2480063" cy="3821312"/>
            <a:chOff x="6035287" y="2282118"/>
            <a:chExt cx="3172018" cy="382131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9F0535A-1D06-44E7-9BD1-7CEE81116C32}"/>
                </a:ext>
              </a:extLst>
            </p:cNvPr>
            <p:cNvSpPr/>
            <p:nvPr/>
          </p:nvSpPr>
          <p:spPr>
            <a:xfrm>
              <a:off x="6035287" y="2282118"/>
              <a:ext cx="3172018" cy="52092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10-times faster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67B0C38-8836-4513-B953-1C9EB9C89936}"/>
                </a:ext>
              </a:extLst>
            </p:cNvPr>
            <p:cNvSpPr/>
            <p:nvPr/>
          </p:nvSpPr>
          <p:spPr>
            <a:xfrm>
              <a:off x="6035287" y="3883467"/>
              <a:ext cx="3172018" cy="8534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PTA: 5 times faster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PTA(F): 50 times faster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9CA0520-F9D5-4DB0-9646-F9A5DAAB03AE}"/>
                </a:ext>
              </a:extLst>
            </p:cNvPr>
            <p:cNvSpPr/>
            <p:nvPr/>
          </p:nvSpPr>
          <p:spPr>
            <a:xfrm>
              <a:off x="6035287" y="5409482"/>
              <a:ext cx="3172018" cy="693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PTA(F) still performs well. 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94090530-6F1B-FF4A-8B72-4794E1217A9C}"/>
              </a:ext>
            </a:extLst>
          </p:cNvPr>
          <p:cNvSpPr/>
          <p:nvPr/>
        </p:nvSpPr>
        <p:spPr>
          <a:xfrm>
            <a:off x="1069704" y="2600471"/>
            <a:ext cx="4935468" cy="17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BCB228B-490B-5440-8A48-E8519B9D05E4}"/>
              </a:ext>
            </a:extLst>
          </p:cNvPr>
          <p:cNvSpPr/>
          <p:nvPr/>
        </p:nvSpPr>
        <p:spPr>
          <a:xfrm>
            <a:off x="1099819" y="4554359"/>
            <a:ext cx="4935468" cy="177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1423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1F3EF-591C-46D7-8427-14110686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r>
              <a:rPr lang="zh-CN" altLang="en-US" dirty="0"/>
              <a:t> </a:t>
            </a:r>
            <a:r>
              <a:rPr lang="en-US" altLang="zh-CN" dirty="0"/>
              <a:t>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853AB-98CB-4511-B6C3-9866429DC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Conclusion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Why decoupled GCN works well:</a:t>
            </a:r>
          </a:p>
          <a:p>
            <a:pPr marL="457200" lvl="1" indent="0">
              <a:buNone/>
            </a:pPr>
            <a:r>
              <a:rPr lang="en-US" altLang="zh-CN" dirty="0"/>
              <a:t>	data augmentation, structure and model-aware 	weighting, ensemble</a:t>
            </a:r>
          </a:p>
          <a:p>
            <a:pPr lvl="1"/>
            <a:r>
              <a:rPr lang="en-US" altLang="zh-CN" dirty="0"/>
              <a:t>Proposed method -- PTA:</a:t>
            </a:r>
          </a:p>
          <a:p>
            <a:pPr lvl="1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+mn-cs"/>
              </a:rPr>
              <a:t>		</a:t>
            </a:r>
            <a:r>
              <a:rPr lang="en-US" altLang="zh-CN" dirty="0"/>
              <a:t>stable; robust to label noise; efficient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Future work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Link prediction and graph classification tasks</a:t>
            </a:r>
          </a:p>
          <a:p>
            <a:pPr lvl="1"/>
            <a:r>
              <a:rPr lang="en-US" altLang="zh-CN" dirty="0"/>
              <a:t>Theoretical analysis for general GCN</a:t>
            </a:r>
          </a:p>
          <a:p>
            <a:pPr lvl="1"/>
            <a:r>
              <a:rPr lang="en-US" altLang="zh-CN" dirty="0"/>
              <a:t>Sophisticated weighting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88984E-4AA2-4CC6-AEC4-D8161B28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00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6F5A7-6468-4794-85DD-3E0541B9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B40301-535C-4FAB-BED9-58EBD4FEF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Zhu </a:t>
            </a:r>
            <a:r>
              <a:rPr lang="en-US" altLang="zh-CN" dirty="0" err="1"/>
              <a:t>Xiaojin</a:t>
            </a:r>
            <a:r>
              <a:rPr lang="en-US" altLang="zh-CN" dirty="0"/>
              <a:t> and </a:t>
            </a:r>
            <a:r>
              <a:rPr lang="en-US" altLang="zh-CN" dirty="0" err="1"/>
              <a:t>Ghahramani</a:t>
            </a:r>
            <a:r>
              <a:rPr lang="en-US" altLang="zh-CN" dirty="0"/>
              <a:t> </a:t>
            </a:r>
            <a:r>
              <a:rPr lang="en-US" altLang="zh-CN" dirty="0" err="1"/>
              <a:t>Zoubin</a:t>
            </a:r>
            <a:r>
              <a:rPr lang="en-US" altLang="zh-CN" dirty="0"/>
              <a:t>. 2002. Learning from labeled and unlabeled data with label propagation. Technical Report, Carnegie Mellon University (2002).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Thomas N. </a:t>
            </a:r>
            <a:r>
              <a:rPr lang="en-US" altLang="zh-CN" dirty="0" err="1"/>
              <a:t>Kipf</a:t>
            </a:r>
            <a:r>
              <a:rPr lang="en-US" altLang="zh-CN" dirty="0"/>
              <a:t> and Max Welling. Semi-Supervised Classification with Graph Convolutional Networks. In International Conference on Learning Representations, ICLR, 2017.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Felix Wu, </a:t>
            </a:r>
            <a:r>
              <a:rPr lang="en-US" altLang="zh-CN" dirty="0" err="1"/>
              <a:t>Amauri</a:t>
            </a:r>
            <a:r>
              <a:rPr lang="en-US" altLang="zh-CN" dirty="0"/>
              <a:t> H. Souza Jr., </a:t>
            </a:r>
            <a:r>
              <a:rPr lang="en-US" altLang="zh-CN" dirty="0" err="1"/>
              <a:t>Tianyi</a:t>
            </a:r>
            <a:r>
              <a:rPr lang="en-US" altLang="zh-CN" dirty="0"/>
              <a:t> Zhang, Christopher Fifty, Tao Yu, and Kilian Q. Weinberger. Simplifying Graph Convolutional Networks. In International Conference on Machine Learning, ICML, 2019.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dirty="0"/>
              <a:t>Johannes </a:t>
            </a:r>
            <a:r>
              <a:rPr lang="en-US" altLang="zh-CN" dirty="0" err="1"/>
              <a:t>Klicpera</a:t>
            </a:r>
            <a:r>
              <a:rPr lang="en-US" altLang="zh-CN" dirty="0"/>
              <a:t>, Aleksandar </a:t>
            </a:r>
            <a:r>
              <a:rPr lang="en-US" altLang="zh-CN" dirty="0" err="1"/>
              <a:t>Bojchevski</a:t>
            </a:r>
            <a:r>
              <a:rPr lang="en-US" altLang="zh-CN" dirty="0"/>
              <a:t>, and Stephan </a:t>
            </a:r>
            <a:r>
              <a:rPr lang="en-US" altLang="zh-CN" dirty="0" err="1"/>
              <a:t>Günnemann</a:t>
            </a:r>
            <a:r>
              <a:rPr lang="en-US" altLang="zh-CN" dirty="0"/>
              <a:t>. Predict then Propagate: Graph Neural Networks meet Personalized PageRank. In International Conference on Learning Representations, ICLR, 2019. 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900" dirty="0"/>
              <a:t>Xiangnan He, Kuan Deng, Xiang Wang, Yan Li, Yong-Dong Zhang, and Meng Wang. </a:t>
            </a:r>
            <a:r>
              <a:rPr lang="en-US" altLang="zh-CN" sz="2900" dirty="0" err="1"/>
              <a:t>LightGCN</a:t>
            </a:r>
            <a:r>
              <a:rPr lang="en-US" altLang="zh-CN" sz="2900" dirty="0"/>
              <a:t>: Simplifying and Powering Graph Convolution Network for Recommendation. In International ACM SIGIR conference on research and development in Information Retrieval, SIGIR 2020.</a:t>
            </a:r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CN" sz="2900" dirty="0"/>
              <a:t>Meng Liu, </a:t>
            </a:r>
            <a:r>
              <a:rPr lang="en-US" altLang="zh-CN" sz="2900" dirty="0" err="1"/>
              <a:t>Hongyang</a:t>
            </a:r>
            <a:r>
              <a:rPr lang="en-US" altLang="zh-CN" sz="2900" dirty="0"/>
              <a:t> Gao, and </a:t>
            </a:r>
            <a:r>
              <a:rPr lang="en-US" altLang="zh-CN" sz="2900" dirty="0" err="1"/>
              <a:t>Shuiwang</a:t>
            </a:r>
            <a:r>
              <a:rPr lang="en-US" altLang="zh-CN" sz="2900" dirty="0"/>
              <a:t> Ji. Towards Deeper Graph Neural Networks. In The ACM SIGKDD Conference on Knowledge Discovery and Data Mining, KDD, 2020.</a:t>
            </a:r>
            <a:br>
              <a:rPr lang="en-US" altLang="zh-CN" sz="2900" dirty="0"/>
            </a:br>
            <a:endParaRPr lang="en-US" altLang="zh-CN" sz="29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08E17-6E6F-4503-A101-0E0EDE20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6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BE4A306-D917-4FBB-802C-6CBE8AFFF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&amp; QA?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3E9FE1A1-23A8-4FD3-AB93-3A56D7119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code is available at </a:t>
            </a:r>
            <a:r>
              <a:rPr lang="en-US" altLang="zh-CN" u="sng" dirty="0"/>
              <a:t>https://</a:t>
            </a:r>
            <a:r>
              <a:rPr lang="en-US" altLang="zh-CN" u="sng" dirty="0" err="1"/>
              <a:t>github.com</a:t>
            </a:r>
            <a:r>
              <a:rPr lang="en-US" altLang="zh-CN" u="sng" dirty="0"/>
              <a:t>/</a:t>
            </a:r>
            <a:r>
              <a:rPr lang="en-US" altLang="zh-CN" u="sng" dirty="0" err="1"/>
              <a:t>DongHande</a:t>
            </a:r>
            <a:r>
              <a:rPr lang="en-US" altLang="zh-CN" u="sng" dirty="0"/>
              <a:t>/</a:t>
            </a:r>
            <a:r>
              <a:rPr lang="en-US" altLang="zh-CN" u="sng" dirty="0" err="1"/>
              <a:t>PT_propagation_then_training</a:t>
            </a:r>
            <a:endParaRPr lang="zh-CN" altLang="en-US" u="sng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39ACB04-5493-4C85-B846-999EBE95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2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AB99F-1D26-2549-859E-ED89E9BE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85" y="92116"/>
            <a:ext cx="7886700" cy="819065"/>
          </a:xfrm>
        </p:spPr>
        <p:txBody>
          <a:bodyPr/>
          <a:lstStyle/>
          <a:p>
            <a:r>
              <a:rPr kumimoji="1" lang="en-US" altLang="zh-CN" dirty="0"/>
              <a:t>From GCN to decoupled GCN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82821-1454-3D4A-92A0-27BD24F9F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Predict then propagate (APPNP):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APPNP decouples neighborhood aggregation and feature transformation: </a:t>
            </a:r>
            <a:r>
              <a:rPr kumimoji="1" lang="en-US" altLang="zh-CN" b="1" dirty="0">
                <a:solidFill>
                  <a:srgbClr val="FF0000"/>
                </a:solidFill>
              </a:rPr>
              <a:t>DECOUPLED GCN!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SOTA performance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High efficiency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8E42D-3855-2B4F-A1CC-7DEA097A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FF939C-3F54-9042-B543-D8BEFB1F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85" y="1379055"/>
            <a:ext cx="7411554" cy="2696172"/>
          </a:xfrm>
          <a:prstGeom prst="rect">
            <a:avLst/>
          </a:prstGeom>
        </p:spPr>
      </p:pic>
      <p:sp>
        <p:nvSpPr>
          <p:cNvPr id="6" name="文本框 17">
            <a:extLst>
              <a:ext uri="{FF2B5EF4-FFF2-40B4-BE49-F238E27FC236}">
                <a16:creationId xmlns:a16="http://schemas.microsoft.com/office/drawing/2014/main" id="{6A35B2D8-3846-1C42-AE55-1D9036DEF906}"/>
              </a:ext>
            </a:extLst>
          </p:cNvPr>
          <p:cNvSpPr txBox="1"/>
          <p:nvPr/>
        </p:nvSpPr>
        <p:spPr>
          <a:xfrm>
            <a:off x="1404730" y="5754428"/>
            <a:ext cx="4797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sz="1800" i="1" dirty="0"/>
              <a:t>APPNP (ICLR 2019), DAGNN (KDD 2020) SGCN (ICML 2019), </a:t>
            </a:r>
            <a:r>
              <a:rPr lang="en-US" altLang="zh-CN" sz="1800" i="1" dirty="0" err="1"/>
              <a:t>lightGCN</a:t>
            </a:r>
            <a:r>
              <a:rPr lang="en-US" altLang="zh-CN" sz="1800" i="1" dirty="0"/>
              <a:t> (SIGIR 2020)</a:t>
            </a:r>
          </a:p>
        </p:txBody>
      </p:sp>
    </p:spTree>
    <p:extLst>
      <p:ext uri="{BB962C8B-B14F-4D97-AF65-F5344CB8AC3E}">
        <p14:creationId xmlns:p14="http://schemas.microsoft.com/office/powerpoint/2010/main" val="4385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EF976-4569-CB42-A003-C5215D9A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Graph Information diffusion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A6AF-B3F7-4445-A2B2-A1F3CB63A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5589"/>
            <a:ext cx="7886700" cy="5400766"/>
          </a:xfrm>
        </p:spPr>
        <p:txBody>
          <a:bodyPr/>
          <a:lstStyle/>
          <a:p>
            <a:r>
              <a:rPr kumimoji="1" lang="en-US" altLang="zh-CN" dirty="0"/>
              <a:t>Label propagation vs. representation aggregation: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Indirect diffusion vs. direct diffusion: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4D4A8-5953-004A-A38E-7F460AF6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2480435-01BE-D446-A06B-C82EBE46D17B}"/>
              </a:ext>
            </a:extLst>
          </p:cNvPr>
          <p:cNvSpPr/>
          <p:nvPr/>
        </p:nvSpPr>
        <p:spPr>
          <a:xfrm>
            <a:off x="1362078" y="1775790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76ADC0-56F0-3549-A8B1-728374772C87}"/>
              </a:ext>
            </a:extLst>
          </p:cNvPr>
          <p:cNvSpPr/>
          <p:nvPr/>
        </p:nvSpPr>
        <p:spPr>
          <a:xfrm>
            <a:off x="675864" y="2623928"/>
            <a:ext cx="424069" cy="4108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EF22669-A9A5-9A43-A7DA-C22E0E835DD0}"/>
              </a:ext>
            </a:extLst>
          </p:cNvPr>
          <p:cNvSpPr/>
          <p:nvPr/>
        </p:nvSpPr>
        <p:spPr>
          <a:xfrm>
            <a:off x="2064443" y="2623929"/>
            <a:ext cx="424069" cy="4108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9C23CC48-C44A-3645-B6A1-085357DB3D78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1724044" y="2126444"/>
            <a:ext cx="402502" cy="557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6C83401-4417-1642-8C2C-CEEF8921F8E0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1037830" y="2126444"/>
            <a:ext cx="386351" cy="557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AAC2A98-C4C0-FD46-B097-FCA81FE21430}"/>
              </a:ext>
            </a:extLst>
          </p:cNvPr>
          <p:cNvSpPr/>
          <p:nvPr/>
        </p:nvSpPr>
        <p:spPr>
          <a:xfrm>
            <a:off x="6409894" y="1775791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4864988-D192-E845-96F2-4EE7290B1631}"/>
              </a:ext>
            </a:extLst>
          </p:cNvPr>
          <p:cNvSpPr/>
          <p:nvPr/>
        </p:nvSpPr>
        <p:spPr>
          <a:xfrm>
            <a:off x="5723680" y="2623929"/>
            <a:ext cx="424069" cy="4108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E9ACD9-CE77-D047-9630-4BDFEF8B039B}"/>
              </a:ext>
            </a:extLst>
          </p:cNvPr>
          <p:cNvSpPr/>
          <p:nvPr/>
        </p:nvSpPr>
        <p:spPr>
          <a:xfrm>
            <a:off x="7112259" y="2623930"/>
            <a:ext cx="424069" cy="4108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F52CB13-4659-5C4B-B0C3-CB3C7F7A405D}"/>
              </a:ext>
            </a:extLst>
          </p:cNvPr>
          <p:cNvCxnSpPr>
            <a:stCxn id="18" idx="5"/>
            <a:endCxn id="20" idx="1"/>
          </p:cNvCxnSpPr>
          <p:nvPr/>
        </p:nvCxnSpPr>
        <p:spPr>
          <a:xfrm>
            <a:off x="6771860" y="2126445"/>
            <a:ext cx="402502" cy="557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1AF2114-D5B6-B44F-B8A0-CB718F1E0C42}"/>
              </a:ext>
            </a:extLst>
          </p:cNvPr>
          <p:cNvCxnSpPr>
            <a:cxnSpLocks/>
            <a:stCxn id="18" idx="3"/>
            <a:endCxn id="19" idx="7"/>
          </p:cNvCxnSpPr>
          <p:nvPr/>
        </p:nvCxnSpPr>
        <p:spPr>
          <a:xfrm flipH="1">
            <a:off x="6085646" y="2126445"/>
            <a:ext cx="386351" cy="557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1DDC3BA-4A72-EF41-AE64-33EC8CE1B200}"/>
              </a:ext>
            </a:extLst>
          </p:cNvPr>
          <p:cNvCxnSpPr>
            <a:cxnSpLocks/>
          </p:cNvCxnSpPr>
          <p:nvPr/>
        </p:nvCxnSpPr>
        <p:spPr>
          <a:xfrm>
            <a:off x="703431" y="1734637"/>
            <a:ext cx="518688" cy="161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0233C13-EAB7-D44C-90C5-EEC13A521BB2}"/>
              </a:ext>
            </a:extLst>
          </p:cNvPr>
          <p:cNvCxnSpPr>
            <a:cxnSpLocks/>
          </p:cNvCxnSpPr>
          <p:nvPr/>
        </p:nvCxnSpPr>
        <p:spPr>
          <a:xfrm flipH="1">
            <a:off x="6946607" y="1810137"/>
            <a:ext cx="633195" cy="17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5161CF0A-B04A-6C44-AAB2-1594B07CAA3F}"/>
              </a:ext>
            </a:extLst>
          </p:cNvPr>
          <p:cNvSpPr txBox="1"/>
          <p:nvPr/>
        </p:nvSpPr>
        <p:spPr>
          <a:xfrm>
            <a:off x="331019" y="136530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SOURCE NODE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BF90779-D505-6D48-A10F-31ABD064CF8A}"/>
              </a:ext>
            </a:extLst>
          </p:cNvPr>
          <p:cNvSpPr txBox="1"/>
          <p:nvPr/>
        </p:nvSpPr>
        <p:spPr>
          <a:xfrm>
            <a:off x="6973922" y="1440805"/>
            <a:ext cx="177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TARGET NODE</a:t>
            </a:r>
            <a:endParaRPr kumimoji="1" lang="zh-CN" altLang="en-US" dirty="0"/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84E6815-E7E0-C645-9671-A940A407E59A}"/>
              </a:ext>
            </a:extLst>
          </p:cNvPr>
          <p:cNvCxnSpPr>
            <a:stCxn id="8" idx="3"/>
            <a:endCxn id="9" idx="7"/>
          </p:cNvCxnSpPr>
          <p:nvPr/>
        </p:nvCxnSpPr>
        <p:spPr>
          <a:xfrm flipH="1">
            <a:off x="1037830" y="2126444"/>
            <a:ext cx="386351" cy="55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3459763-D6A2-6345-8088-0A0E76D1AD8F}"/>
              </a:ext>
            </a:extLst>
          </p:cNvPr>
          <p:cNvCxnSpPr>
            <a:stCxn id="8" idx="5"/>
            <a:endCxn id="10" idx="1"/>
          </p:cNvCxnSpPr>
          <p:nvPr/>
        </p:nvCxnSpPr>
        <p:spPr>
          <a:xfrm>
            <a:off x="1724044" y="2126444"/>
            <a:ext cx="402502" cy="55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5FC75183-87F1-404E-91A5-DCE13FC84CA4}"/>
              </a:ext>
            </a:extLst>
          </p:cNvPr>
          <p:cNvCxnSpPr>
            <a:stCxn id="19" idx="7"/>
            <a:endCxn id="18" idx="3"/>
          </p:cNvCxnSpPr>
          <p:nvPr/>
        </p:nvCxnSpPr>
        <p:spPr>
          <a:xfrm flipV="1">
            <a:off x="6085646" y="2126445"/>
            <a:ext cx="386351" cy="55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C1E8770-7460-4B40-A2D1-A7F66C991E0F}"/>
              </a:ext>
            </a:extLst>
          </p:cNvPr>
          <p:cNvCxnSpPr>
            <a:stCxn id="20" idx="1"/>
            <a:endCxn id="18" idx="5"/>
          </p:cNvCxnSpPr>
          <p:nvPr/>
        </p:nvCxnSpPr>
        <p:spPr>
          <a:xfrm flipH="1" flipV="1">
            <a:off x="6771860" y="2126445"/>
            <a:ext cx="402502" cy="55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D2CEE599-E625-E846-B896-657FACE2BBB0}"/>
              </a:ext>
            </a:extLst>
          </p:cNvPr>
          <p:cNvSpPr/>
          <p:nvPr/>
        </p:nvSpPr>
        <p:spPr>
          <a:xfrm>
            <a:off x="3450315" y="1775789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CEBAACED-5ECC-7A46-B9CE-59B6CE46C6D2}"/>
              </a:ext>
            </a:extLst>
          </p:cNvPr>
          <p:cNvSpPr/>
          <p:nvPr/>
        </p:nvSpPr>
        <p:spPr>
          <a:xfrm>
            <a:off x="2764101" y="2623927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DA39DBC-A7BB-B248-9CEE-97D897966762}"/>
              </a:ext>
            </a:extLst>
          </p:cNvPr>
          <p:cNvSpPr/>
          <p:nvPr/>
        </p:nvSpPr>
        <p:spPr>
          <a:xfrm>
            <a:off x="4152680" y="2623928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20B560D8-ADE5-BC4B-9E33-3139269229B3}"/>
              </a:ext>
            </a:extLst>
          </p:cNvPr>
          <p:cNvCxnSpPr>
            <a:stCxn id="40" idx="5"/>
            <a:endCxn id="42" idx="1"/>
          </p:cNvCxnSpPr>
          <p:nvPr/>
        </p:nvCxnSpPr>
        <p:spPr>
          <a:xfrm>
            <a:off x="3812281" y="2126443"/>
            <a:ext cx="402502" cy="557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7F8E8A4E-C01D-2449-AE95-04F22356A7B7}"/>
              </a:ext>
            </a:extLst>
          </p:cNvPr>
          <p:cNvCxnSpPr>
            <a:cxnSpLocks/>
            <a:stCxn id="40" idx="3"/>
            <a:endCxn id="41" idx="7"/>
          </p:cNvCxnSpPr>
          <p:nvPr/>
        </p:nvCxnSpPr>
        <p:spPr>
          <a:xfrm flipH="1">
            <a:off x="3126067" y="2126443"/>
            <a:ext cx="386351" cy="557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A82547F-7ED2-DC40-BE10-CDDB58255A67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3126067" y="2126443"/>
            <a:ext cx="386351" cy="55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31C1A2C2-11F0-3B49-901B-C88639279444}"/>
              </a:ext>
            </a:extLst>
          </p:cNvPr>
          <p:cNvCxnSpPr>
            <a:stCxn id="40" idx="5"/>
            <a:endCxn id="42" idx="1"/>
          </p:cNvCxnSpPr>
          <p:nvPr/>
        </p:nvCxnSpPr>
        <p:spPr>
          <a:xfrm>
            <a:off x="3812281" y="2126443"/>
            <a:ext cx="402502" cy="55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62834E8-24E3-B14F-8BBA-23BB14651E34}"/>
              </a:ext>
            </a:extLst>
          </p:cNvPr>
          <p:cNvSpPr txBox="1"/>
          <p:nvPr/>
        </p:nvSpPr>
        <p:spPr>
          <a:xfrm>
            <a:off x="1724044" y="3092899"/>
            <a:ext cx="202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Label Propagation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C18A141-0472-4C43-8498-6074D1CD70C8}"/>
              </a:ext>
            </a:extLst>
          </p:cNvPr>
          <p:cNvSpPr txBox="1"/>
          <p:nvPr/>
        </p:nvSpPr>
        <p:spPr>
          <a:xfrm>
            <a:off x="5387474" y="3181576"/>
            <a:ext cx="2768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Representation Aggregation</a:t>
            </a:r>
            <a:endParaRPr kumimoji="1"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B32DC15-7C18-BB42-AD82-BB3182EF4D63}"/>
              </a:ext>
            </a:extLst>
          </p:cNvPr>
          <p:cNvSpPr/>
          <p:nvPr/>
        </p:nvSpPr>
        <p:spPr>
          <a:xfrm>
            <a:off x="748538" y="4255885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3812FE81-EA54-4544-BCFE-C95C72B076F2}"/>
              </a:ext>
            </a:extLst>
          </p:cNvPr>
          <p:cNvSpPr/>
          <p:nvPr/>
        </p:nvSpPr>
        <p:spPr>
          <a:xfrm>
            <a:off x="1409482" y="5104026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5592535C-40C3-B941-A2F5-902E28879866}"/>
              </a:ext>
            </a:extLst>
          </p:cNvPr>
          <p:cNvCxnSpPr>
            <a:stCxn id="54" idx="5"/>
            <a:endCxn id="56" idx="1"/>
          </p:cNvCxnSpPr>
          <p:nvPr/>
        </p:nvCxnSpPr>
        <p:spPr>
          <a:xfrm>
            <a:off x="1110504" y="4606539"/>
            <a:ext cx="361081" cy="55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椭圆 61">
            <a:extLst>
              <a:ext uri="{FF2B5EF4-FFF2-40B4-BE49-F238E27FC236}">
                <a16:creationId xmlns:a16="http://schemas.microsoft.com/office/drawing/2014/main" id="{729F5A34-4B23-CC44-9175-26E6A7B76AF9}"/>
              </a:ext>
            </a:extLst>
          </p:cNvPr>
          <p:cNvSpPr/>
          <p:nvPr/>
        </p:nvSpPr>
        <p:spPr>
          <a:xfrm>
            <a:off x="2064443" y="4255885"/>
            <a:ext cx="424069" cy="4108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CD18ECA8-445F-684B-8CE9-4C0AE7D42D1C}"/>
              </a:ext>
            </a:extLst>
          </p:cNvPr>
          <p:cNvCxnSpPr>
            <a:cxnSpLocks/>
            <a:stCxn id="62" idx="3"/>
            <a:endCxn id="56" idx="7"/>
          </p:cNvCxnSpPr>
          <p:nvPr/>
        </p:nvCxnSpPr>
        <p:spPr>
          <a:xfrm flipH="1">
            <a:off x="1771448" y="4606539"/>
            <a:ext cx="355098" cy="55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CFE63AF7-676E-5A42-9DFA-02D65CCB6DD7}"/>
              </a:ext>
            </a:extLst>
          </p:cNvPr>
          <p:cNvSpPr/>
          <p:nvPr/>
        </p:nvSpPr>
        <p:spPr>
          <a:xfrm>
            <a:off x="2832953" y="4249756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FA9E58D-6559-A44C-AF8C-87CF47F55116}"/>
              </a:ext>
            </a:extLst>
          </p:cNvPr>
          <p:cNvSpPr/>
          <p:nvPr/>
        </p:nvSpPr>
        <p:spPr>
          <a:xfrm>
            <a:off x="3493897" y="5097897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4B396A4B-1704-7045-BF4C-6470CA7B3FE0}"/>
              </a:ext>
            </a:extLst>
          </p:cNvPr>
          <p:cNvCxnSpPr>
            <a:stCxn id="70" idx="5"/>
            <a:endCxn id="71" idx="1"/>
          </p:cNvCxnSpPr>
          <p:nvPr/>
        </p:nvCxnSpPr>
        <p:spPr>
          <a:xfrm>
            <a:off x="3194919" y="4600410"/>
            <a:ext cx="361081" cy="55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7354C10D-02F7-7A41-ACDD-6F2C6AEA0EEE}"/>
              </a:ext>
            </a:extLst>
          </p:cNvPr>
          <p:cNvSpPr/>
          <p:nvPr/>
        </p:nvSpPr>
        <p:spPr>
          <a:xfrm>
            <a:off x="4148858" y="4249756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05C39FFC-AC00-EE45-9C9B-1E17445A127F}"/>
              </a:ext>
            </a:extLst>
          </p:cNvPr>
          <p:cNvCxnSpPr>
            <a:cxnSpLocks/>
            <a:stCxn id="73" idx="3"/>
            <a:endCxn id="71" idx="7"/>
          </p:cNvCxnSpPr>
          <p:nvPr/>
        </p:nvCxnSpPr>
        <p:spPr>
          <a:xfrm flipH="1">
            <a:off x="3855863" y="4600410"/>
            <a:ext cx="355098" cy="55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BB32DC15-7C18-BB42-AD82-BB3182EF4D63}"/>
              </a:ext>
            </a:extLst>
          </p:cNvPr>
          <p:cNvSpPr/>
          <p:nvPr/>
        </p:nvSpPr>
        <p:spPr>
          <a:xfrm>
            <a:off x="5707721" y="4189651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3812FE81-EA54-4544-BCFE-C95C72B076F2}"/>
              </a:ext>
            </a:extLst>
          </p:cNvPr>
          <p:cNvSpPr/>
          <p:nvPr/>
        </p:nvSpPr>
        <p:spPr>
          <a:xfrm>
            <a:off x="6368665" y="5037792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592535C-40C3-B941-A2F5-902E28879866}"/>
              </a:ext>
            </a:extLst>
          </p:cNvPr>
          <p:cNvCxnSpPr>
            <a:stCxn id="75" idx="5"/>
            <a:endCxn id="76" idx="1"/>
          </p:cNvCxnSpPr>
          <p:nvPr/>
        </p:nvCxnSpPr>
        <p:spPr>
          <a:xfrm>
            <a:off x="6069687" y="4540305"/>
            <a:ext cx="361081" cy="55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729F5A34-4B23-CC44-9175-26E6A7B76AF9}"/>
              </a:ext>
            </a:extLst>
          </p:cNvPr>
          <p:cNvSpPr/>
          <p:nvPr/>
        </p:nvSpPr>
        <p:spPr>
          <a:xfrm>
            <a:off x="7023626" y="4189651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CD18ECA8-445F-684B-8CE9-4C0AE7D42D1C}"/>
              </a:ext>
            </a:extLst>
          </p:cNvPr>
          <p:cNvCxnSpPr>
            <a:cxnSpLocks/>
            <a:stCxn id="78" idx="3"/>
            <a:endCxn id="76" idx="7"/>
          </p:cNvCxnSpPr>
          <p:nvPr/>
        </p:nvCxnSpPr>
        <p:spPr>
          <a:xfrm flipH="1">
            <a:off x="6730631" y="4540305"/>
            <a:ext cx="355098" cy="557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DA620C21-2E18-1F42-8DC2-54CB66F7986C}"/>
              </a:ext>
            </a:extLst>
          </p:cNvPr>
          <p:cNvCxnSpPr>
            <a:cxnSpLocks/>
            <a:stCxn id="54" idx="5"/>
            <a:endCxn id="56" idx="1"/>
          </p:cNvCxnSpPr>
          <p:nvPr/>
        </p:nvCxnSpPr>
        <p:spPr>
          <a:xfrm>
            <a:off x="1110504" y="4606539"/>
            <a:ext cx="361081" cy="55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43284548-5F9C-3F42-989F-214C28FF75D2}"/>
              </a:ext>
            </a:extLst>
          </p:cNvPr>
          <p:cNvCxnSpPr>
            <a:cxnSpLocks/>
            <a:stCxn id="71" idx="7"/>
            <a:endCxn id="73" idx="3"/>
          </p:cNvCxnSpPr>
          <p:nvPr/>
        </p:nvCxnSpPr>
        <p:spPr>
          <a:xfrm flipV="1">
            <a:off x="3855863" y="4600410"/>
            <a:ext cx="355098" cy="55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EFF1648-1A72-DA46-9D36-2151F9A73F09}"/>
              </a:ext>
            </a:extLst>
          </p:cNvPr>
          <p:cNvCxnSpPr>
            <a:cxnSpLocks/>
          </p:cNvCxnSpPr>
          <p:nvPr/>
        </p:nvCxnSpPr>
        <p:spPr>
          <a:xfrm>
            <a:off x="6074541" y="4540305"/>
            <a:ext cx="361081" cy="55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曲线连接符 113">
            <a:extLst>
              <a:ext uri="{FF2B5EF4-FFF2-40B4-BE49-F238E27FC236}">
                <a16:creationId xmlns:a16="http://schemas.microsoft.com/office/drawing/2014/main" id="{B09FE496-5DFF-9F41-8A75-7BAB2C988826}"/>
              </a:ext>
            </a:extLst>
          </p:cNvPr>
          <p:cNvCxnSpPr>
            <a:stCxn id="75" idx="5"/>
            <a:endCxn id="78" idx="3"/>
          </p:cNvCxnSpPr>
          <p:nvPr/>
        </p:nvCxnSpPr>
        <p:spPr>
          <a:xfrm rot="16200000" flipH="1">
            <a:off x="6577708" y="4032284"/>
            <a:ext cx="12700" cy="1016042"/>
          </a:xfrm>
          <a:prstGeom prst="curvedConnector3">
            <a:avLst>
              <a:gd name="adj1" fmla="val 12302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0C9EBFB-FC1C-4846-81D3-5686836FCDDB}"/>
              </a:ext>
            </a:extLst>
          </p:cNvPr>
          <p:cNvSpPr txBox="1"/>
          <p:nvPr/>
        </p:nvSpPr>
        <p:spPr>
          <a:xfrm>
            <a:off x="576492" y="485312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Step 1</a:t>
            </a:r>
            <a:endParaRPr kumimoji="1"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FC0AAF15-9167-C147-8125-EA823ECCD7D9}"/>
              </a:ext>
            </a:extLst>
          </p:cNvPr>
          <p:cNvSpPr txBox="1"/>
          <p:nvPr/>
        </p:nvSpPr>
        <p:spPr>
          <a:xfrm>
            <a:off x="4013448" y="48191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Step 2</a:t>
            </a:r>
            <a:endParaRPr kumimoji="1"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984AE04-4690-6A46-B237-7E94134E5774}"/>
              </a:ext>
            </a:extLst>
          </p:cNvPr>
          <p:cNvSpPr txBox="1"/>
          <p:nvPr/>
        </p:nvSpPr>
        <p:spPr>
          <a:xfrm>
            <a:off x="867807" y="5626344"/>
            <a:ext cx="346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Indirect diffusion ~ Multiple steps. </a:t>
            </a:r>
            <a:endParaRPr kumimoji="1"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AC839C2-C5EA-9F4A-B609-5544B753E0B8}"/>
              </a:ext>
            </a:extLst>
          </p:cNvPr>
          <p:cNvSpPr txBox="1"/>
          <p:nvPr/>
        </p:nvSpPr>
        <p:spPr>
          <a:xfrm>
            <a:off x="5432970" y="5620389"/>
            <a:ext cx="281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Direct diffusion ~ One step. </a:t>
            </a:r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4FA69FE-E32E-ED4D-8752-55093E24E548}"/>
              </a:ext>
            </a:extLst>
          </p:cNvPr>
          <p:cNvSpPr txBox="1"/>
          <p:nvPr/>
        </p:nvSpPr>
        <p:spPr>
          <a:xfrm>
            <a:off x="-211108" y="61817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The effect of </a:t>
            </a:r>
            <a:r>
              <a:rPr kumimoji="1" lang="en-US" altLang="zh-CN" sz="2000" dirty="0">
                <a:solidFill>
                  <a:srgbClr val="0070C0"/>
                </a:solidFill>
              </a:rPr>
              <a:t>multiple indirect diffusion </a:t>
            </a:r>
            <a:r>
              <a:rPr kumimoji="1" lang="en-US" altLang="zh-CN" sz="2000" dirty="0"/>
              <a:t>is the same as </a:t>
            </a:r>
            <a:r>
              <a:rPr kumimoji="1" lang="en-US" altLang="zh-CN" sz="2000" dirty="0">
                <a:solidFill>
                  <a:srgbClr val="FF0000"/>
                </a:solidFill>
              </a:rPr>
              <a:t>once direct diffusion</a:t>
            </a:r>
            <a:r>
              <a:rPr kumimoji="1" lang="en-US" altLang="zh-CN" sz="2000" dirty="0"/>
              <a:t>.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6956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5BA2D-D938-7A48-95A3-6AC41B68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LP vs. decoupled GCN</a:t>
            </a:r>
            <a:endParaRPr kumimoji="1" lang="zh-CN" altLang="en-US" b="1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63602-5899-9F4D-BE9A-AD7BE11C9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Label propagation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915BE7-2548-F549-805D-1B28F1BE1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717196"/>
            <a:ext cx="3942158" cy="386196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2002</a:t>
            </a:r>
          </a:p>
          <a:p>
            <a:r>
              <a:rPr kumimoji="1" lang="en-US" altLang="zh-CN" dirty="0"/>
              <a:t>Label diffusion</a:t>
            </a:r>
          </a:p>
          <a:p>
            <a:r>
              <a:rPr kumimoji="1" lang="en-US" altLang="zh-CN" dirty="0"/>
              <a:t>Structure driven</a:t>
            </a:r>
          </a:p>
          <a:p>
            <a:r>
              <a:rPr kumimoji="1" lang="en-US" altLang="zh-CN" dirty="0"/>
              <a:t>Graph algorithm</a:t>
            </a:r>
          </a:p>
          <a:p>
            <a:r>
              <a:rPr kumimoji="1" lang="en-US" altLang="zh-CN" dirty="0"/>
              <a:t>Not learnable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Explainable</a:t>
            </a:r>
          </a:p>
          <a:p>
            <a:endParaRPr kumimoji="1"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FA85FE-83CA-E943-8D8C-9EA464658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Decoupled GCN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D00A33-2F76-AC45-9D1B-EE25B7BBA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1717194"/>
            <a:ext cx="4514848" cy="3710419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2019</a:t>
            </a:r>
          </a:p>
          <a:p>
            <a:r>
              <a:rPr kumimoji="1" lang="en-US" altLang="zh-CN" dirty="0"/>
              <a:t>Representation diffusion</a:t>
            </a:r>
          </a:p>
          <a:p>
            <a:r>
              <a:rPr kumimoji="1" lang="en-US" altLang="zh-CN" dirty="0"/>
              <a:t>Structure and feature driven</a:t>
            </a:r>
          </a:p>
          <a:p>
            <a:r>
              <a:rPr kumimoji="1" lang="en-US" altLang="zh-CN" dirty="0"/>
              <a:t>Representation learning</a:t>
            </a:r>
          </a:p>
          <a:p>
            <a:r>
              <a:rPr kumimoji="1" lang="en-US" altLang="zh-CN" dirty="0"/>
              <a:t>Learnable</a:t>
            </a:r>
          </a:p>
          <a:p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Not explainable</a:t>
            </a:r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1C0DE-ABF7-594D-9A22-BAF82248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43E5DF-D361-6448-9340-793DD415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173" y="4148444"/>
            <a:ext cx="1923688" cy="6434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EE682B5-220A-7C44-A876-AB8BDBFEF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403" y="4244826"/>
            <a:ext cx="1324610" cy="4506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F36C7C3-C163-2248-890A-76A104E81454}"/>
              </a:ext>
            </a:extLst>
          </p:cNvPr>
          <p:cNvSpPr txBox="1"/>
          <p:nvPr/>
        </p:nvSpPr>
        <p:spPr>
          <a:xfrm>
            <a:off x="332182" y="5195940"/>
            <a:ext cx="85915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FF0000"/>
                </a:solidFill>
              </a:rPr>
              <a:t>Question: 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CN" sz="2400" dirty="0">
                <a:solidFill>
                  <a:srgbClr val="FF0000"/>
                </a:solidFill>
              </a:rPr>
              <a:t>Any intrinsic relationship between LP and decoupled GCN?</a:t>
            </a:r>
            <a:endParaRPr kumimoji="1" lang="en-US" altLang="zh-CN" sz="24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812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A8B82-2D04-6343-B2CA-E8CB70C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7FB434-C26C-FF4A-91CA-676C5FB7D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Motivation and background</a:t>
            </a:r>
          </a:p>
          <a:p>
            <a:r>
              <a:rPr kumimoji="1" lang="en-US" altLang="zh-CN" dirty="0"/>
              <a:t>Theoretical analysis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Propagation then Training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Statically vs. decoupled GCN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The weight of decoupled GCN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Pros and cons of decoupled GCN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Experiments</a:t>
            </a:r>
          </a:p>
          <a:p>
            <a:r>
              <a:rPr kumimoji="1"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800100" lvl="1" indent="-342900">
              <a:buFont typeface="Wingdings" pitchFamily="2" charset="2"/>
              <a:buChar char="Ø"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8B8BA9-D36C-0744-BC4D-414581C3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67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BCFDC-87BF-6644-995A-3B1FE5E1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990" y="42363"/>
            <a:ext cx="6365184" cy="819065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+mn-lt"/>
              </a:rPr>
              <a:t>Propagation then Training vs. decoupled GCN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51FC8-FAA0-1E45-9B4C-82F7C8FA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55589"/>
            <a:ext cx="8184331" cy="5400762"/>
          </a:xfrm>
        </p:spPr>
        <p:txBody>
          <a:bodyPr/>
          <a:lstStyle/>
          <a:p>
            <a:r>
              <a:rPr kumimoji="1" lang="en-US" altLang="zh-CN" dirty="0"/>
              <a:t>Two-step label propagation: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Reweight pseudo-label! </a:t>
            </a:r>
            <a:r>
              <a:rPr kumimoji="1" lang="en-US" altLang="zh-CN" dirty="0"/>
              <a:t>Propagation then Training</a:t>
            </a:r>
          </a:p>
          <a:p>
            <a:endParaRPr kumimoji="1" lang="en-US" altLang="zh-CN" b="1" dirty="0">
              <a:solidFill>
                <a:srgbClr val="FF0000"/>
              </a:solidFill>
            </a:endParaRPr>
          </a:p>
          <a:p>
            <a:r>
              <a:rPr kumimoji="1" lang="en-US" altLang="zh-CN" b="1" dirty="0">
                <a:solidFill>
                  <a:srgbClr val="FF0000"/>
                </a:solidFill>
              </a:rPr>
              <a:t>Gradient analysis: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52C6FE-10A1-5A4B-AD0A-EFDD0ACD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515B2A9-2DFF-EF40-B71B-A630F9B6261F}"/>
              </a:ext>
            </a:extLst>
          </p:cNvPr>
          <p:cNvSpPr/>
          <p:nvPr/>
        </p:nvSpPr>
        <p:spPr>
          <a:xfrm>
            <a:off x="1362078" y="1775790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1F6D902-DCF1-344D-B13B-E77AA169DB46}"/>
              </a:ext>
            </a:extLst>
          </p:cNvPr>
          <p:cNvSpPr/>
          <p:nvPr/>
        </p:nvSpPr>
        <p:spPr>
          <a:xfrm>
            <a:off x="675864" y="2623928"/>
            <a:ext cx="424069" cy="4108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3A8B2E4-DF86-2D42-9CF0-14B7BD2158FE}"/>
              </a:ext>
            </a:extLst>
          </p:cNvPr>
          <p:cNvSpPr/>
          <p:nvPr/>
        </p:nvSpPr>
        <p:spPr>
          <a:xfrm>
            <a:off x="2064443" y="2623929"/>
            <a:ext cx="424069" cy="4108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38EDF1F-AC2B-6B40-8F42-28BFCBFA71CA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1724044" y="2126444"/>
            <a:ext cx="402502" cy="557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3F5FBE83-A404-6F41-AA14-AD369A4816E5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1037830" y="2126444"/>
            <a:ext cx="386351" cy="557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0B6CEF2-E03F-A147-9634-E829AF6F9DA2}"/>
              </a:ext>
            </a:extLst>
          </p:cNvPr>
          <p:cNvCxnSpPr>
            <a:cxnSpLocks/>
          </p:cNvCxnSpPr>
          <p:nvPr/>
        </p:nvCxnSpPr>
        <p:spPr>
          <a:xfrm>
            <a:off x="703431" y="1734637"/>
            <a:ext cx="518688" cy="161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642A4BD9-FFF3-ED4B-BAFB-56CD31DA9A66}"/>
              </a:ext>
            </a:extLst>
          </p:cNvPr>
          <p:cNvSpPr txBox="1"/>
          <p:nvPr/>
        </p:nvSpPr>
        <p:spPr>
          <a:xfrm>
            <a:off x="331019" y="136530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SOURCE NODE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0550633-1EBE-F94C-95E3-792ED818EA55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1037830" y="2126444"/>
            <a:ext cx="386351" cy="55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564FB28-880D-3243-8374-4C53CF2361AD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1724044" y="2126444"/>
            <a:ext cx="402502" cy="55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989A8EF8-7CB9-CD4A-89EF-F0291FB85506}"/>
              </a:ext>
            </a:extLst>
          </p:cNvPr>
          <p:cNvSpPr/>
          <p:nvPr/>
        </p:nvSpPr>
        <p:spPr>
          <a:xfrm>
            <a:off x="3450315" y="1775789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5FB972D-22B9-D946-B055-4C73C573585C}"/>
              </a:ext>
            </a:extLst>
          </p:cNvPr>
          <p:cNvSpPr/>
          <p:nvPr/>
        </p:nvSpPr>
        <p:spPr>
          <a:xfrm>
            <a:off x="2764101" y="2623927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56EBC83-75DB-D648-ACD4-37E1918595A3}"/>
              </a:ext>
            </a:extLst>
          </p:cNvPr>
          <p:cNvSpPr/>
          <p:nvPr/>
        </p:nvSpPr>
        <p:spPr>
          <a:xfrm>
            <a:off x="4152680" y="2623928"/>
            <a:ext cx="424069" cy="4108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F64FA29F-015F-EB40-B4A0-05411E05D053}"/>
              </a:ext>
            </a:extLst>
          </p:cNvPr>
          <p:cNvCxnSpPr>
            <a:stCxn id="30" idx="5"/>
            <a:endCxn id="32" idx="1"/>
          </p:cNvCxnSpPr>
          <p:nvPr/>
        </p:nvCxnSpPr>
        <p:spPr>
          <a:xfrm>
            <a:off x="3812281" y="2126443"/>
            <a:ext cx="402502" cy="557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E8E38A3E-127F-F140-82F0-C6B869A26C4C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3126067" y="2126443"/>
            <a:ext cx="386351" cy="557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C636B79-B64B-BC4B-83BE-D2EB083F3894}"/>
              </a:ext>
            </a:extLst>
          </p:cNvPr>
          <p:cNvCxnSpPr>
            <a:stCxn id="30" idx="3"/>
            <a:endCxn id="31" idx="7"/>
          </p:cNvCxnSpPr>
          <p:nvPr/>
        </p:nvCxnSpPr>
        <p:spPr>
          <a:xfrm flipH="1">
            <a:off x="3126067" y="2126443"/>
            <a:ext cx="386351" cy="55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27B35EB-5217-294E-99C4-D86CFAE2FFF2}"/>
              </a:ext>
            </a:extLst>
          </p:cNvPr>
          <p:cNvCxnSpPr>
            <a:stCxn id="30" idx="5"/>
            <a:endCxn id="32" idx="1"/>
          </p:cNvCxnSpPr>
          <p:nvPr/>
        </p:nvCxnSpPr>
        <p:spPr>
          <a:xfrm>
            <a:off x="3812281" y="2126443"/>
            <a:ext cx="402502" cy="557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440E883-3933-FC46-B6A1-DA1516AA170A}"/>
              </a:ext>
            </a:extLst>
          </p:cNvPr>
          <p:cNvSpPr txBox="1"/>
          <p:nvPr/>
        </p:nvSpPr>
        <p:spPr>
          <a:xfrm>
            <a:off x="564749" y="3081397"/>
            <a:ext cx="414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Step 1: label propagation ~ </a:t>
            </a:r>
            <a:r>
              <a:rPr kumimoji="1" lang="en-US" altLang="zh-CN" b="1" dirty="0">
                <a:solidFill>
                  <a:srgbClr val="FF0000"/>
                </a:solidFill>
              </a:rPr>
              <a:t>pseudo-label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CB206B5-4832-954D-896B-B3F1B6482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50" y="1239420"/>
            <a:ext cx="1794081" cy="189437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F8964FE9-CDC3-374B-8FAB-45714CBD9A98}"/>
              </a:ext>
            </a:extLst>
          </p:cNvPr>
          <p:cNvSpPr txBox="1"/>
          <p:nvPr/>
        </p:nvSpPr>
        <p:spPr>
          <a:xfrm>
            <a:off x="5553026" y="3081397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Step 2: Training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0773A01-614D-5940-A024-6BFDA627C9AB}"/>
              </a:ext>
            </a:extLst>
          </p:cNvPr>
          <p:cNvGrpSpPr/>
          <p:nvPr/>
        </p:nvGrpSpPr>
        <p:grpSpPr>
          <a:xfrm>
            <a:off x="4438056" y="5091714"/>
            <a:ext cx="4640553" cy="761491"/>
            <a:chOff x="2029593" y="4436981"/>
            <a:chExt cx="3693834" cy="593014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DDF3BF95-EB13-ED47-838D-C21FFF3CF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9593" y="4537007"/>
              <a:ext cx="807356" cy="392961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7BF084F0-3B66-1E4A-B551-B0621B91B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6949" y="4436981"/>
              <a:ext cx="2886478" cy="593014"/>
            </a:xfrm>
            <a:prstGeom prst="rect">
              <a:avLst/>
            </a:prstGeom>
          </p:spPr>
        </p:pic>
      </p:grpSp>
      <p:pic>
        <p:nvPicPr>
          <p:cNvPr id="44" name="图片 43">
            <a:extLst>
              <a:ext uri="{FF2B5EF4-FFF2-40B4-BE49-F238E27FC236}">
                <a16:creationId xmlns:a16="http://schemas.microsoft.com/office/drawing/2014/main" id="{ADC73CAB-21C0-4626-8E0C-4C1E2BD196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020" y="5160552"/>
            <a:ext cx="3851763" cy="754689"/>
          </a:xfrm>
          <a:prstGeom prst="rect">
            <a:avLst/>
          </a:prstGeom>
        </p:spPr>
      </p:pic>
      <p:sp>
        <p:nvSpPr>
          <p:cNvPr id="46" name="椭圆 45">
            <a:extLst>
              <a:ext uri="{FF2B5EF4-FFF2-40B4-BE49-F238E27FC236}">
                <a16:creationId xmlns:a16="http://schemas.microsoft.com/office/drawing/2014/main" id="{84806EE1-79F2-A745-8E94-A754C32784D3}"/>
              </a:ext>
            </a:extLst>
          </p:cNvPr>
          <p:cNvSpPr/>
          <p:nvPr/>
        </p:nvSpPr>
        <p:spPr>
          <a:xfrm>
            <a:off x="2288901" y="5245464"/>
            <a:ext cx="444971" cy="398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9A00994-37E5-A947-8751-236D59A01A2F}"/>
              </a:ext>
            </a:extLst>
          </p:cNvPr>
          <p:cNvSpPr/>
          <p:nvPr/>
        </p:nvSpPr>
        <p:spPr>
          <a:xfrm>
            <a:off x="6483947" y="5009887"/>
            <a:ext cx="1427600" cy="10065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214AD2D6-6608-FF4A-8FD7-43F6D313DF19}"/>
              </a:ext>
            </a:extLst>
          </p:cNvPr>
          <p:cNvCxnSpPr>
            <a:cxnSpLocks/>
            <a:stCxn id="46" idx="4"/>
            <a:endCxn id="47" idx="3"/>
          </p:cNvCxnSpPr>
          <p:nvPr/>
        </p:nvCxnSpPr>
        <p:spPr>
          <a:xfrm rot="16200000" flipH="1">
            <a:off x="4489778" y="3665836"/>
            <a:ext cx="224845" cy="4181627"/>
          </a:xfrm>
          <a:prstGeom prst="curvedConnector3">
            <a:avLst>
              <a:gd name="adj1" fmla="val 267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95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E628403-8D19-AB40-9260-6F5318BB9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94" y="2266406"/>
            <a:ext cx="7550670" cy="408994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16AB5-4B08-FE47-A3D0-5F5E561F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Weight of decoupled GCN: 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B2656D-1878-8F4D-8B58-4C97EFF5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94" y="95371"/>
            <a:ext cx="6471202" cy="819065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The weight of decoupled GCN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5308C-9E12-F945-A171-5CBD4989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79BB22E-65D2-E347-85B6-B6079D424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459" y="1349335"/>
            <a:ext cx="3217720" cy="1115476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B7FDB6B4-45E3-8041-BD44-6BC60AB9C668}"/>
              </a:ext>
            </a:extLst>
          </p:cNvPr>
          <p:cNvSpPr/>
          <p:nvPr/>
        </p:nvSpPr>
        <p:spPr>
          <a:xfrm>
            <a:off x="2864970" y="1349969"/>
            <a:ext cx="3831441" cy="11154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 dirty="0">
              <a:noFill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2596F0-8727-9443-8D4D-A7B41BF14B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371" y="3536591"/>
            <a:ext cx="528443" cy="4779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F0F6FD8-7EA9-3949-94F4-A50D25B43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371" y="5556114"/>
            <a:ext cx="740176" cy="34629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7C93A50-2F21-ED4D-87E4-D6D723F5E5B1}"/>
              </a:ext>
            </a:extLst>
          </p:cNvPr>
          <p:cNvSpPr txBox="1"/>
          <p:nvPr/>
        </p:nvSpPr>
        <p:spPr>
          <a:xfrm>
            <a:off x="5312129" y="4118731"/>
            <a:ext cx="128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Product</a:t>
            </a:r>
          </a:p>
          <a:p>
            <a:pPr algn="ctr"/>
            <a:r>
              <a:rPr kumimoji="1" lang="en-US" altLang="zh-CN" b="1" dirty="0"/>
              <a:t>Normalize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38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53591-3CB0-4872-9840-036689A6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Strengths and weaknesses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9E9A8-E7B4-4D88-A83E-44B28BC3D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The effects of our analysis: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Help us understand strengths and weaknesses of model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kumimoji="1" lang="en-US" altLang="zh-CN" dirty="0"/>
              <a:t>Provide intuition to improve decoupled GCN</a:t>
            </a:r>
          </a:p>
          <a:p>
            <a:pPr marL="800100" lvl="1" indent="-342900">
              <a:buFont typeface="Wingdings" pitchFamily="2" charset="2"/>
              <a:buChar char="Ø"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Strengths: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b="1" dirty="0"/>
              <a:t>Pseudo-label</a:t>
            </a:r>
            <a:r>
              <a:rPr lang="en-US" altLang="zh-CN" dirty="0"/>
              <a:t> ~ data augmentation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b="1" dirty="0"/>
              <a:t>Reasonable weight </a:t>
            </a:r>
            <a:r>
              <a:rPr lang="en-US" altLang="zh-CN" dirty="0"/>
              <a:t>~ reweight the pseudo labels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b="1" dirty="0"/>
              <a:t>Ensemble</a:t>
            </a:r>
            <a:r>
              <a:rPr lang="en-US" altLang="zh-CN" dirty="0"/>
              <a:t> ~ combine neighbors when inference 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Weaknesses: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b="1" dirty="0"/>
              <a:t>Unstable to initialization</a:t>
            </a:r>
            <a:r>
              <a:rPr lang="en-US" altLang="zh-CN" dirty="0"/>
              <a:t> ~            is reliable?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altLang="zh-CN" b="1" dirty="0"/>
              <a:t>Sensitive to label noise </a:t>
            </a:r>
            <a:r>
              <a:rPr lang="en-US" altLang="zh-CN" dirty="0"/>
              <a:t>~  equal weight? </a:t>
            </a: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b="1" dirty="0">
              <a:solidFill>
                <a:srgbClr val="FF0000"/>
              </a:solidFill>
            </a:endParaRPr>
          </a:p>
          <a:p>
            <a:pPr marL="800100" lvl="1" indent="-342900">
              <a:buFont typeface="Wingdings" pitchFamily="2" charset="2"/>
              <a:buChar char="Ø"/>
            </a:pP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D312A2-9AB3-4405-9964-000D859E5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D93E4-D440-4DBE-A134-B34740B4887A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13E131D-FEEF-8E4A-A246-07BF8DDF8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27" y="5288890"/>
            <a:ext cx="784486" cy="4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39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3.4|0.8|2.6|1|2.8|0.9|3.8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英文PPT">
      <a:majorFont>
        <a:latin typeface="Arial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</TotalTime>
  <Words>1071</Words>
  <Application>Microsoft Macintosh PowerPoint</Application>
  <PresentationFormat>全屏显示(4:3)</PresentationFormat>
  <Paragraphs>284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Arial Unicode MS</vt:lpstr>
      <vt:lpstr>Arial</vt:lpstr>
      <vt:lpstr>Helvetica</vt:lpstr>
      <vt:lpstr>Times New Roman</vt:lpstr>
      <vt:lpstr>Wingdings</vt:lpstr>
      <vt:lpstr>Office 主题​​</vt:lpstr>
      <vt:lpstr>On the Equivalence of  Decoupled GCN and Label Propagation  </vt:lpstr>
      <vt:lpstr>Background</vt:lpstr>
      <vt:lpstr>From GCN to decoupled GCN</vt:lpstr>
      <vt:lpstr>Graph Information diffusion</vt:lpstr>
      <vt:lpstr>LP vs. decoupled GCN</vt:lpstr>
      <vt:lpstr>Outline</vt:lpstr>
      <vt:lpstr>Propagation then Training vs. decoupled GCN</vt:lpstr>
      <vt:lpstr>The weight of decoupled GCN</vt:lpstr>
      <vt:lpstr>Strengths and weaknesses</vt:lpstr>
      <vt:lpstr>Outline</vt:lpstr>
      <vt:lpstr>How to improve d-GCN?</vt:lpstr>
      <vt:lpstr>PTA: PT adaptively</vt:lpstr>
      <vt:lpstr>Outline</vt:lpstr>
      <vt:lpstr>Setting</vt:lpstr>
      <vt:lpstr>Five questions to answer</vt:lpstr>
      <vt:lpstr>Effects of different components in decoupled GCN</vt:lpstr>
      <vt:lpstr>Performance comparison:  PTA performs best </vt:lpstr>
      <vt:lpstr>PTA is stable to initialization</vt:lpstr>
      <vt:lpstr>PTA is robust to label noise</vt:lpstr>
      <vt:lpstr>PTA is much faster</vt:lpstr>
      <vt:lpstr>Conclusion and future work</vt:lpstr>
      <vt:lpstr>Reference</vt:lpstr>
      <vt:lpstr>Thanks &amp; QA?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Equivalence of  Decoupled Graph Convolution Network and Label Propagation</dc:title>
  <dc:creator>Dong Hande</dc:creator>
  <cp:lastModifiedBy>Dong Hande</cp:lastModifiedBy>
  <cp:revision>162</cp:revision>
  <dcterms:created xsi:type="dcterms:W3CDTF">2020-10-26T14:13:58Z</dcterms:created>
  <dcterms:modified xsi:type="dcterms:W3CDTF">2021-04-07T08:00:49Z</dcterms:modified>
</cp:coreProperties>
</file>