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7" r:id="rId4"/>
    <p:sldId id="274" r:id="rId5"/>
    <p:sldId id="261" r:id="rId6"/>
    <p:sldId id="269" r:id="rId7"/>
    <p:sldId id="266" r:id="rId8"/>
    <p:sldId id="268" r:id="rId9"/>
    <p:sldId id="265" r:id="rId10"/>
    <p:sldId id="263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067"/>
    <a:srgbClr val="946DA7"/>
    <a:srgbClr val="B59AC2"/>
    <a:srgbClr val="660033"/>
    <a:srgbClr val="6E4B90"/>
    <a:srgbClr val="916BA4"/>
    <a:srgbClr val="68448B"/>
    <a:srgbClr val="265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72" autoAdjust="0"/>
  </p:normalViewPr>
  <p:slideViewPr>
    <p:cSldViewPr snapToGrid="0">
      <p:cViewPr varScale="1">
        <p:scale>
          <a:sx n="122" d="100"/>
          <a:sy n="122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636EB-DB14-4D81-9D7D-64D01BDDA109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711757"/>
            <a:ext cx="1076503" cy="405697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794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SG"/>
              <a:t>18/10/2020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82CEB-BCB7-4959-92C7-896236C48C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9909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asdasda</a:t>
            </a:r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A82CEB-BCB7-4959-92C7-896236C48CB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51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1F00-D7D2-4276-9236-6C415B2986BC}" type="datetime1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3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DC5-527E-4DAE-A489-8CEDD3823559}" type="datetime1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1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24F8-3F57-4E96-90AC-6802B69A6265}" type="datetime1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80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F4C-2D3C-488C-BFB0-DAC4A8BCEC52}" type="datetime1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935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D5C5-0EBB-4F49-A189-85D57AE182C9}" type="datetime1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9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225-0E9D-4EC7-A01B-E20AA1EF0E9F}" type="datetime1">
              <a:rPr lang="en-SG" smtClean="0"/>
              <a:t>6/11/2020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29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FDC-5DF2-4E02-BF33-105692332A2C}" type="datetime1">
              <a:rPr lang="en-SG" smtClean="0"/>
              <a:t>6/11/2020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04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2840-1E7E-43FA-B1E4-8349D2CA7292}" type="datetime1">
              <a:rPr lang="en-SG" smtClean="0"/>
              <a:t>6/11/2020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5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A9B-83E0-4184-BFE1-05BA7194F819}" type="datetime1">
              <a:rPr lang="en-SG" smtClean="0"/>
              <a:t>6/11/2020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0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E83-0987-4880-9E56-49DDFF18AF7E}" type="datetime1">
              <a:rPr lang="en-SG" smtClean="0"/>
              <a:t>6/11/2020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4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CE42-0A9F-4730-8923-5A384A039343}" type="datetime1">
              <a:rPr lang="en-SG" smtClean="0"/>
              <a:t>6/11/2020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32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3BC0C-8601-4292-9058-63C2EF0DEC76}" type="datetime1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77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74587" y="125045"/>
            <a:ext cx="8693464" cy="650810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44"/>
            <a:ext cx="1721300" cy="7745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9550" y="1330180"/>
            <a:ext cx="11849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Dispatch for Job Shop Scheduling via Deep Reinforcement Learning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566" y="3357009"/>
            <a:ext cx="11225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 Zhang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Wen Song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Zhiguang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Siew Tan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Chi Xu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S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i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Nanyang Technological University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Marine Science and Technology, Shandong University, China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Singapore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Institute of Manufacturing Technology, A*STAR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82" y="5417903"/>
            <a:ext cx="2761844" cy="1040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30" y="5048738"/>
            <a:ext cx="2926671" cy="19511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64" y="5318900"/>
            <a:ext cx="2375877" cy="1473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1" y="5492263"/>
            <a:ext cx="1093176" cy="10931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92" y="125044"/>
            <a:ext cx="1132283" cy="68905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1792694" y="672289"/>
            <a:ext cx="399295" cy="103566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11792705" y="539809"/>
            <a:ext cx="399295" cy="103759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11792693" y="409618"/>
            <a:ext cx="399295" cy="101470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11792693" y="272283"/>
            <a:ext cx="399295" cy="108614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/>
          <p:cNvSpPr/>
          <p:nvPr/>
        </p:nvSpPr>
        <p:spPr>
          <a:xfrm>
            <a:off x="11792692" y="125933"/>
            <a:ext cx="399295" cy="108614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41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10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Parameterizing the Policy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851877"/>
            <a:ext cx="1190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use GIN as state embedding network as it is one of the strongest GNN for homogeneous graphs with proved discriminative power. </a:t>
            </a: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100" y="1948628"/>
            <a:ext cx="8449408" cy="879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0808" y="2056866"/>
                <a:ext cx="2993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layer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SG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8" y="2056866"/>
                <a:ext cx="2993292" cy="523220"/>
              </a:xfrm>
              <a:prstGeom prst="rect">
                <a:avLst/>
              </a:prstGeom>
              <a:blipFill>
                <a:blip r:embed="rId5"/>
                <a:stretch>
                  <a:fillRect l="-4277"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7" y="2765935"/>
            <a:ext cx="10120022" cy="3894476"/>
          </a:xfrm>
          <a:prstGeom prst="rect">
            <a:avLst/>
          </a:prstGeom>
        </p:spPr>
      </p:pic>
      <p:sp>
        <p:nvSpPr>
          <p:cNvPr id="27" name="TextBox 39"/>
          <p:cNvSpPr txBox="1"/>
          <p:nvPr/>
        </p:nvSpPr>
        <p:spPr>
          <a:xfrm>
            <a:off x="702477" y="5970747"/>
            <a:ext cx="4365000" cy="44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="http://schemas.openxmlformats.org/officeDocument/2006/math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Actor-Critic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73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11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2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12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Datasets &amp;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Baselines &amp; Result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867508"/>
            <a:ext cx="1191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algorithm: Proximal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Policy Optimization (PPO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Synthetic dataset,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Taillard’s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instances (open benchmark),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DMU instances(open benchmark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Baselines: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strongest PDRs: SPT, MWKR, FDD/MWKR,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MOPNR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Result: strong performance and good generalization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Only result for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Taillard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DMU ar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 showed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43" y="2581290"/>
            <a:ext cx="5582536" cy="38742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938" y="2581290"/>
            <a:ext cx="4952317" cy="17703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34338" y="2581290"/>
            <a:ext cx="437662" cy="254560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5202557" y="5048738"/>
            <a:ext cx="447965" cy="140677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10626736" y="2558446"/>
            <a:ext cx="458185" cy="179322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2236179" y="6432062"/>
            <a:ext cx="2116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Taillard’s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instances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>
          <a:xfrm>
            <a:off x="8375151" y="4351669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DMU instances</a:t>
            </a:r>
            <a:endParaRPr lang="en-S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472" y="6205415"/>
            <a:ext cx="125167" cy="22664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07052" y="5105857"/>
            <a:ext cx="186811" cy="32583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-128322" y="5687749"/>
            <a:ext cx="1053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Generalization</a:t>
            </a:r>
            <a:endParaRPr lang="en-SG" sz="11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5888098" y="3764339"/>
            <a:ext cx="1053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Generalization</a:t>
            </a:r>
            <a:endParaRPr lang="en-SG" sz="11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547676" y="3389067"/>
            <a:ext cx="202560" cy="30381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71595" y="4126727"/>
            <a:ext cx="178641" cy="2249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50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13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SG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4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7115" y="201215"/>
            <a:ext cx="172515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828431"/>
            <a:ext cx="11892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first attempt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directly learn strong PDRs based on 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disjunctive graph representation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Learned PDR has 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generalization.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SG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38726"/>
            <a:ext cx="11849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SG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762" y="4703041"/>
            <a:ext cx="2761844" cy="10408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29" y="4306701"/>
            <a:ext cx="2926671" cy="19511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26" y="4545565"/>
            <a:ext cx="2375877" cy="14733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191" y="4735670"/>
            <a:ext cx="1093176" cy="10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7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2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3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8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4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Job-Shop Scheduling Problem &amp; Disjunctive Graphs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7571" y="1065334"/>
                <a:ext cx="11896725" cy="4132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Job-Shop Scheduling Problem (JSSP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A set of jobs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operations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∀1≤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Machines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A predefined processing order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Ord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∀1≤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. Also called ‘precedent constraints’.</a:t>
                </a:r>
                <a:endParaRPr lang="en-US" sz="2800" dirty="0"/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Objective: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i="1" dirty="0"/>
                  <a:t> is </a:t>
                </a:r>
                <a:r>
                  <a:rPr lang="en-US" sz="2800" dirty="0"/>
                  <a:t>starting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i="1" dirty="0"/>
                  <a:t>.</a:t>
                </a:r>
                <a:endParaRPr lang="en-US" sz="2800" i="1" dirty="0"/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endParaRPr lang="en-U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1" y="1065334"/>
                <a:ext cx="11896725" cy="4132478"/>
              </a:xfrm>
              <a:prstGeom prst="rect">
                <a:avLst/>
              </a:prstGeom>
              <a:blipFill>
                <a:blip r:embed="rId4"/>
                <a:stretch>
                  <a:fillRect l="-923" t="-16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52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5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Job-Shop Scheduling Problem &amp; Disjunctive Graphs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42875" y="917231"/>
                <a:ext cx="11896725" cy="33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Disjunctive Graph (DG) is a concise way of representing combinatorial properties of JSSP and solution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Node set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600" dirty="0" smtClean="0"/>
                  <a:t>, </a:t>
                </a:r>
                <a:r>
                  <a:rPr lang="en-US" sz="2600" dirty="0"/>
                  <a:t>denoting </a:t>
                </a:r>
                <a:r>
                  <a:rPr lang="en-US" sz="2600" dirty="0" smtClean="0"/>
                  <a:t>the start </a:t>
                </a:r>
                <a:r>
                  <a:rPr lang="en-US" sz="2600" dirty="0"/>
                  <a:t>and </a:t>
                </a:r>
                <a:r>
                  <a:rPr lang="en-US" sz="2600" dirty="0" smtClean="0"/>
                  <a:t>the terminal</a:t>
                </a:r>
                <a:r>
                  <a:rPr lang="en-US" sz="2600" dirty="0"/>
                  <a:t>.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Conjunction set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600" dirty="0"/>
                  <a:t>: directed arcs representing precedent constrains.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Disjunction set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600" dirty="0"/>
                  <a:t>: undirected arcs connecting operations on the same machine. 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Solution of JSSP: </a:t>
                </a:r>
                <a:r>
                  <a:rPr lang="en-SG" sz="2600" dirty="0"/>
                  <a:t>fixing the direction of each disjunction </a:t>
                </a:r>
                <a14:m>
                  <m:oMath xmlns:m="http://schemas.openxmlformats.org/officeDocument/2006/math">
                    <m:r>
                      <a:rPr lang="en-SG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G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𝐷𝐴𝐺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𝑐𝑦𝑐𝑙𝑒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sz="2600" dirty="0"/>
                  <a:t>.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endParaRPr lang="en-US" sz="2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917231"/>
                <a:ext cx="11896725" cy="3353995"/>
              </a:xfrm>
              <a:prstGeom prst="rect">
                <a:avLst/>
              </a:prstGeom>
              <a:blipFill>
                <a:blip r:embed="rId4"/>
                <a:stretch>
                  <a:fillRect l="-768" t="-1633" r="-2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043479" y="6538912"/>
            <a:ext cx="201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(a) JSSP instance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43283" y="6488668"/>
            <a:ext cx="247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(b) Complete Solution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7" y="3945047"/>
            <a:ext cx="3802173" cy="2727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37" y="3945459"/>
            <a:ext cx="3801600" cy="27274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277885" y="4571990"/>
            <a:ext cx="398585" cy="218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8" idx="4"/>
          </p:cNvCxnSpPr>
          <p:nvPr/>
        </p:nvCxnSpPr>
        <p:spPr>
          <a:xfrm>
            <a:off x="3997142" y="5697279"/>
            <a:ext cx="801504" cy="226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rot="18957044">
            <a:off x="1369082" y="4780262"/>
            <a:ext cx="811301" cy="25435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53106" y="4338070"/>
            <a:ext cx="14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Conjunction</a:t>
            </a:r>
            <a:endParaRPr lang="en-SG" dirty="0"/>
          </a:p>
        </p:txBody>
      </p:sp>
      <p:sp>
        <p:nvSpPr>
          <p:cNvPr id="28" name="Oval 27"/>
          <p:cNvSpPr/>
          <p:nvPr/>
        </p:nvSpPr>
        <p:spPr>
          <a:xfrm rot="16200000">
            <a:off x="3673095" y="5600015"/>
            <a:ext cx="453566" cy="19452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/>
          <p:cNvSpPr txBox="1"/>
          <p:nvPr/>
        </p:nvSpPr>
        <p:spPr>
          <a:xfrm>
            <a:off x="4536381" y="5929160"/>
            <a:ext cx="14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Disjunction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911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6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5" y="875323"/>
            <a:ext cx="119006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Priority Dispatching Rule (PDR) is a class of heuristics that is widely used to solve real-world JSSP: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some calculated priority indices, it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dispatches and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schedules, within the current waiting list,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with highest index.</a:t>
            </a:r>
          </a:p>
          <a:p>
            <a:pPr lvl="1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the design of effective PDRs is a 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tedious task: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Requiring 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a myriad of specialized 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knowledge;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Delicate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limited performance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JSSPs;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How to search the PDR space automatically to find PDR that has robust generalization and strong performance?</a:t>
            </a:r>
          </a:p>
        </p:txBody>
      </p:sp>
    </p:spTree>
    <p:extLst>
      <p:ext uri="{BB962C8B-B14F-4D97-AF65-F5344CB8AC3E}">
        <p14:creationId xmlns:p14="http://schemas.microsoft.com/office/powerpoint/2010/main" val="113678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7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39750" y="215459"/>
            <a:ext cx="62068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962025"/>
            <a:ext cx="11896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Due to strong NP-hardness, how to search the PDR space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efficiently and effectively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an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</a:t>
            </a:r>
            <a:r>
              <a:rPr lang="en-US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un-supervised</a:t>
            </a:r>
            <a:r>
              <a:rPr lang="en-US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manner?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be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size-agnostic</a:t>
            </a:r>
            <a:r>
              <a:rPr lang="en-US" altLang="zh-CN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learned PDR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would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</a:t>
            </a:r>
            <a:r>
              <a:rPr lang="en-US" altLang="zh-CN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to un-seen large-scale instances?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271682"/>
            <a:ext cx="53340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55059" y="3800290"/>
            <a:ext cx="472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SG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1549" y="3582356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Neural Networks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50" y="3660300"/>
            <a:ext cx="2386589" cy="1280163"/>
          </a:xfrm>
          <a:prstGeom prst="rect">
            <a:avLst/>
          </a:prstGeom>
        </p:spPr>
      </p:pic>
      <p:cxnSp>
        <p:nvCxnSpPr>
          <p:cNvPr id="20" name="Elbow Connector 19"/>
          <p:cNvCxnSpPr>
            <a:stCxn id="5" idx="2"/>
            <a:endCxn id="24" idx="1"/>
          </p:cNvCxnSpPr>
          <p:nvPr/>
        </p:nvCxnSpPr>
        <p:spPr>
          <a:xfrm rot="16200000" flipH="1">
            <a:off x="3135091" y="5003865"/>
            <a:ext cx="842602" cy="14930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2"/>
            <a:endCxn id="24" idx="3"/>
          </p:cNvCxnSpPr>
          <p:nvPr/>
        </p:nvCxnSpPr>
        <p:spPr>
          <a:xfrm rot="5400000">
            <a:off x="6872851" y="4850689"/>
            <a:ext cx="1231221" cy="14107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02910" y="5987018"/>
            <a:ext cx="248016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Learning to Dispatch</a:t>
            </a:r>
          </a:p>
        </p:txBody>
      </p:sp>
    </p:spTree>
    <p:extLst>
      <p:ext uri="{BB962C8B-B14F-4D97-AF65-F5344CB8AC3E}">
        <p14:creationId xmlns:p14="http://schemas.microsoft.com/office/powerpoint/2010/main" val="103350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8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9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Markov Decision Process Formulation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2875" y="661286"/>
                <a:ext cx="1194752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State: disjunctive graph                                    presenting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partial solution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 initial state      is the DG of original JSSP; terminal state      is a complete solution;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Action:             is an eligible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operation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time   ;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Reward:                                       where         is the lower bound of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makespan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Transition: adding-edge strategy &amp; left shifting to create tight schedule;</a:t>
                </a:r>
                <a:endParaRPr lang="en-SG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661286"/>
                <a:ext cx="11947525" cy="3108543"/>
              </a:xfrm>
              <a:prstGeom prst="rect">
                <a:avLst/>
              </a:prstGeom>
              <a:blipFill>
                <a:blip r:embed="rId4"/>
                <a:stretch>
                  <a:fillRect l="-867" t="-1961" r="-1735" b="-451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220" y="781199"/>
            <a:ext cx="3412834" cy="340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5467" y="1151794"/>
            <a:ext cx="442912" cy="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4497" y="1200176"/>
            <a:ext cx="479303" cy="312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7669" y="2052483"/>
            <a:ext cx="1038956" cy="3596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3054" y="2076820"/>
            <a:ext cx="175247" cy="2774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6762" y="2473983"/>
            <a:ext cx="3649053" cy="3481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6953" y="2492872"/>
            <a:ext cx="781679" cy="3481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09" y="3046654"/>
            <a:ext cx="8999170" cy="403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9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526</Words>
  <Application>Microsoft Office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#ZHANG CONG#</dc:creator>
  <cp:lastModifiedBy>#ZHANG CONG#</cp:lastModifiedBy>
  <cp:revision>293</cp:revision>
  <dcterms:created xsi:type="dcterms:W3CDTF">2020-10-18T06:00:12Z</dcterms:created>
  <dcterms:modified xsi:type="dcterms:W3CDTF">2020-11-06T06:26:12Z</dcterms:modified>
</cp:coreProperties>
</file>