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5D9B"/>
    <a:srgbClr val="4F81BD"/>
    <a:srgbClr val="677B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075" autoAdjust="0"/>
  </p:normalViewPr>
  <p:slideViewPr>
    <p:cSldViewPr snapToGrid="0" snapToObjects="1">
      <p:cViewPr>
        <p:scale>
          <a:sx n="75" d="100"/>
          <a:sy n="75" d="100"/>
        </p:scale>
        <p:origin x="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TextBox 35"/>
          <p:cNvSpPr txBox="1"/>
          <p:nvPr/>
        </p:nvSpPr>
        <p:spPr>
          <a:xfrm>
            <a:off x="917933" y="187173"/>
            <a:ext cx="30990005"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gn="ctr"/>
            <a:r>
              <a:rPr lang="en-SG" altLang="zh-CN" dirty="0"/>
              <a:t>Learning to Dispatch for Job Shop Scheduling via Deep Reinforcement Learning</a:t>
            </a:r>
            <a:endParaRPr dirty="0"/>
          </a:p>
        </p:txBody>
      </p:sp>
      <p:sp>
        <p:nvSpPr>
          <p:cNvPr id="33" name="TextBox 38"/>
          <p:cNvSpPr txBox="1"/>
          <p:nvPr/>
        </p:nvSpPr>
        <p:spPr>
          <a:xfrm>
            <a:off x="1003800" y="2900832"/>
            <a:ext cx="9939971"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smtClean="0">
                <a:solidFill>
                  <a:schemeClr val="bg1"/>
                </a:solidFill>
              </a:rPr>
              <a:t>Contributions</a:t>
            </a:r>
            <a:endParaRPr dirty="0">
              <a:solidFill>
                <a:schemeClr val="bg1"/>
              </a:solidFill>
            </a:endParaRPr>
          </a:p>
        </p:txBody>
      </p:sp>
      <p:sp>
        <p:nvSpPr>
          <p:cNvPr id="34" name="TextBox 39"/>
          <p:cNvSpPr txBox="1"/>
          <p:nvPr/>
        </p:nvSpPr>
        <p:spPr>
          <a:xfrm>
            <a:off x="956929" y="3631304"/>
            <a:ext cx="9986842" cy="1643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lgn="just">
              <a:buClr>
                <a:schemeClr val="tx1"/>
              </a:buClr>
              <a:buFont typeface="Wingdings" panose="05000000000000000000" pitchFamily="2" charset="2"/>
              <a:buChar char="q"/>
            </a:pPr>
            <a:r>
              <a:rPr lang="en-US" dirty="0" smtClean="0">
                <a:solidFill>
                  <a:schemeClr val="tx1"/>
                </a:solidFill>
              </a:rPr>
              <a:t>A novel reinforcement learning (RL) algorithm for learning priority dispatching rules (PDRs) for job-shop scheduling problem (JSSP).</a:t>
            </a:r>
          </a:p>
          <a:p>
            <a:pPr marL="342900" indent="-342900" algn="just">
              <a:buClr>
                <a:schemeClr val="tx1"/>
              </a:buClr>
              <a:buFont typeface="Wingdings" panose="05000000000000000000" pitchFamily="2" charset="2"/>
              <a:buChar char="q"/>
            </a:pPr>
            <a:r>
              <a:rPr lang="en-US" dirty="0" smtClean="0">
                <a:solidFill>
                  <a:schemeClr val="tx1"/>
                </a:solidFill>
              </a:rPr>
              <a:t>We show how PDRs with strong performance and </a:t>
            </a:r>
            <a:r>
              <a:rPr lang="en-US" altLang="zh-CN" dirty="0" smtClean="0">
                <a:solidFill>
                  <a:schemeClr val="tx1"/>
                </a:solidFill>
              </a:rPr>
              <a:t>effective generalization can be learned by using a graph-based MDP formulation and a RL agent. </a:t>
            </a:r>
            <a:endParaRPr dirty="0">
              <a:solidFill>
                <a:schemeClr val="tx1"/>
              </a:solidFill>
            </a:endParaRPr>
          </a:p>
        </p:txBody>
      </p:sp>
      <p:sp>
        <p:nvSpPr>
          <p:cNvPr id="46" name="TextBox 56"/>
          <p:cNvSpPr txBox="1"/>
          <p:nvPr/>
        </p:nvSpPr>
        <p:spPr>
          <a:xfrm>
            <a:off x="1005137" y="13847277"/>
            <a:ext cx="9939970" cy="415498"/>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SG" sz="2100" dirty="0" smtClean="0">
                <a:solidFill>
                  <a:schemeClr val="tx1"/>
                </a:solidFill>
              </a:rPr>
              <a:t>Figure 1:</a:t>
            </a:r>
            <a:r>
              <a:rPr lang="en-SG" sz="2100" b="1" dirty="0" smtClean="0">
                <a:solidFill>
                  <a:schemeClr val="tx1"/>
                </a:solidFill>
              </a:rPr>
              <a:t>Disjunctive </a:t>
            </a:r>
            <a:r>
              <a:rPr lang="en-SG" sz="2100" b="1" dirty="0">
                <a:solidFill>
                  <a:schemeClr val="tx1"/>
                </a:solidFill>
              </a:rPr>
              <a:t>graph </a:t>
            </a:r>
            <a:r>
              <a:rPr lang="en-SG" sz="2100" b="1" dirty="0" smtClean="0">
                <a:solidFill>
                  <a:schemeClr val="tx1"/>
                </a:solidFill>
              </a:rPr>
              <a:t>representation</a:t>
            </a:r>
            <a:r>
              <a:rPr lang="en-SG" sz="2100" b="1" dirty="0">
                <a:solidFill>
                  <a:schemeClr val="tx1"/>
                </a:solidFill>
              </a:rPr>
              <a:t>.</a:t>
            </a:r>
            <a:r>
              <a:rPr lang="en-SG" sz="2100" dirty="0">
                <a:solidFill>
                  <a:schemeClr val="tx1"/>
                </a:solidFill>
              </a:rPr>
              <a:t> </a:t>
            </a:r>
            <a:endParaRPr sz="2100" dirty="0">
              <a:solidFill>
                <a:schemeClr val="tx1"/>
              </a:solidFill>
            </a:endParaRPr>
          </a:p>
        </p:txBody>
      </p:sp>
      <p:sp>
        <p:nvSpPr>
          <p:cNvPr id="55" name="TextBox 54"/>
          <p:cNvSpPr txBox="1"/>
          <p:nvPr/>
        </p:nvSpPr>
        <p:spPr>
          <a:xfrm>
            <a:off x="3200400" y="1106712"/>
            <a:ext cx="26517600" cy="156966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Cong </a:t>
            </a:r>
            <a:r>
              <a:rPr lang="en-US" sz="3200" dirty="0" smtClean="0">
                <a:latin typeface="Arial" panose="020B0604020202020204" pitchFamily="34" charset="0"/>
                <a:cs typeface="Arial" panose="020B0604020202020204" pitchFamily="34" charset="0"/>
              </a:rPr>
              <a:t>Zhang</a:t>
            </a:r>
            <a:r>
              <a:rPr lang="en-US" sz="3200" baseline="30000" dirty="0" smtClean="0">
                <a:latin typeface="Arial" panose="020B0604020202020204" pitchFamily="34" charset="0"/>
                <a:cs typeface="Arial" panose="020B0604020202020204" pitchFamily="34" charset="0"/>
              </a:rPr>
              <a:t>1</a:t>
            </a:r>
            <a:r>
              <a:rPr lang="en-US" sz="3200" dirty="0" smtClean="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Wen </a:t>
            </a:r>
            <a:r>
              <a:rPr lang="en-US" sz="3200" dirty="0" smtClean="0">
                <a:latin typeface="Arial" panose="020B0604020202020204" pitchFamily="34" charset="0"/>
                <a:cs typeface="Arial" panose="020B0604020202020204" pitchFamily="34" charset="0"/>
              </a:rPr>
              <a:t>Song</a:t>
            </a:r>
            <a:r>
              <a:rPr lang="en-US" sz="3200" baseline="30000" dirty="0" smtClean="0">
                <a:latin typeface="Arial" panose="020B0604020202020204" pitchFamily="34" charset="0"/>
                <a:cs typeface="Arial" panose="020B0604020202020204" pitchFamily="34" charset="0"/>
              </a:rPr>
              <a:t>2</a:t>
            </a:r>
            <a:r>
              <a:rPr lang="en-US" sz="3200" dirty="0" smtClean="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Zhiguang</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Cao</a:t>
            </a:r>
            <a:r>
              <a:rPr lang="en-US" sz="3200" baseline="30000" dirty="0" smtClean="0">
                <a:latin typeface="Arial" panose="020B0604020202020204" pitchFamily="34" charset="0"/>
                <a:cs typeface="Arial" panose="020B0604020202020204" pitchFamily="34" charset="0"/>
              </a:rPr>
              <a:t>3</a:t>
            </a:r>
            <a:r>
              <a:rPr lang="en-US" sz="3200" dirty="0" smtClean="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Jie</a:t>
            </a:r>
            <a:r>
              <a:rPr lang="en-US" sz="3200" dirty="0">
                <a:latin typeface="Arial" panose="020B0604020202020204" pitchFamily="34" charset="0"/>
                <a:cs typeface="Arial" panose="020B0604020202020204" pitchFamily="34" charset="0"/>
              </a:rPr>
              <a:t> Zhang</a:t>
            </a:r>
            <a:r>
              <a:rPr lang="en-US" sz="3200" baseline="30000" dirty="0">
                <a:latin typeface="Arial" panose="020B0604020202020204" pitchFamily="34" charset="0"/>
                <a:cs typeface="Arial" panose="020B0604020202020204" pitchFamily="34" charset="0"/>
              </a:rPr>
              <a:t>1</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Puay</a:t>
            </a:r>
            <a:r>
              <a:rPr lang="en-US" sz="3200" dirty="0">
                <a:latin typeface="Arial" panose="020B0604020202020204" pitchFamily="34" charset="0"/>
                <a:cs typeface="Arial" panose="020B0604020202020204" pitchFamily="34" charset="0"/>
              </a:rPr>
              <a:t> Siew Tan</a:t>
            </a:r>
            <a:r>
              <a:rPr lang="en-US" sz="3200" baseline="300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 and Chi </a:t>
            </a:r>
            <a:r>
              <a:rPr lang="en-US" sz="3200" dirty="0" smtClean="0">
                <a:latin typeface="Arial" panose="020B0604020202020204" pitchFamily="34" charset="0"/>
                <a:cs typeface="Arial" panose="020B0604020202020204" pitchFamily="34" charset="0"/>
              </a:rPr>
              <a:t>Xu</a:t>
            </a:r>
            <a:r>
              <a:rPr lang="en-US" sz="3200" baseline="30000" dirty="0" smtClean="0">
                <a:latin typeface="Arial" panose="020B0604020202020204" pitchFamily="34" charset="0"/>
                <a:cs typeface="Arial" panose="020B0604020202020204" pitchFamily="34" charset="0"/>
              </a:rPr>
              <a:t>4</a:t>
            </a:r>
            <a:endParaRPr lang="en-SG" sz="3200" baseline="30000" dirty="0">
              <a:latin typeface="Arial" panose="020B0604020202020204" pitchFamily="34" charset="0"/>
              <a:cs typeface="Arial" panose="020B0604020202020204" pitchFamily="34" charset="0"/>
            </a:endParaRPr>
          </a:p>
          <a:p>
            <a:pPr algn="ctr"/>
            <a:r>
              <a:rPr lang="en-SG" sz="3200" baseline="30000" dirty="0" smtClean="0">
                <a:latin typeface="Arial" panose="020B0604020202020204" pitchFamily="34" charset="0"/>
                <a:cs typeface="Arial" panose="020B0604020202020204" pitchFamily="34" charset="0"/>
              </a:rPr>
              <a:t>1</a:t>
            </a:r>
            <a:r>
              <a:rPr lang="en-SG" sz="3200" dirty="0" smtClean="0">
                <a:latin typeface="Arial" panose="020B0604020202020204" pitchFamily="34" charset="0"/>
                <a:cs typeface="Arial" panose="020B0604020202020204" pitchFamily="34" charset="0"/>
              </a:rPr>
              <a:t>Nanyang </a:t>
            </a:r>
            <a:r>
              <a:rPr lang="en-SG" sz="3200" dirty="0">
                <a:latin typeface="Arial" panose="020B0604020202020204" pitchFamily="34" charset="0"/>
                <a:cs typeface="Arial" panose="020B0604020202020204" pitchFamily="34" charset="0"/>
              </a:rPr>
              <a:t>Technological </a:t>
            </a:r>
            <a:r>
              <a:rPr lang="en-SG" sz="3200" dirty="0" smtClean="0">
                <a:latin typeface="Arial" panose="020B0604020202020204" pitchFamily="34" charset="0"/>
                <a:cs typeface="Arial" panose="020B0604020202020204" pitchFamily="34" charset="0"/>
              </a:rPr>
              <a:t>University, </a:t>
            </a:r>
            <a:r>
              <a:rPr lang="en-SG" sz="3200" baseline="30000" dirty="0" smtClean="0">
                <a:latin typeface="Arial" panose="020B0604020202020204" pitchFamily="34" charset="0"/>
                <a:cs typeface="Arial" panose="020B0604020202020204" pitchFamily="34" charset="0"/>
              </a:rPr>
              <a:t>2</a:t>
            </a:r>
            <a:r>
              <a:rPr lang="en-SG" sz="3200" dirty="0" smtClean="0">
                <a:latin typeface="Arial" panose="020B0604020202020204" pitchFamily="34" charset="0"/>
                <a:cs typeface="Arial" panose="020B0604020202020204" pitchFamily="34" charset="0"/>
              </a:rPr>
              <a:t>Institute </a:t>
            </a:r>
            <a:r>
              <a:rPr lang="en-SG" sz="3200" dirty="0">
                <a:latin typeface="Arial" panose="020B0604020202020204" pitchFamily="34" charset="0"/>
                <a:cs typeface="Arial" panose="020B0604020202020204" pitchFamily="34" charset="0"/>
              </a:rPr>
              <a:t>of Marine Science and Technology, Shandong University, </a:t>
            </a:r>
            <a:r>
              <a:rPr lang="en-SG" sz="3200" dirty="0" smtClean="0">
                <a:latin typeface="Arial" panose="020B0604020202020204" pitchFamily="34" charset="0"/>
                <a:cs typeface="Arial" panose="020B0604020202020204" pitchFamily="34" charset="0"/>
              </a:rPr>
              <a:t>China, </a:t>
            </a:r>
            <a:r>
              <a:rPr lang="en-SG" sz="3200" baseline="30000" dirty="0" smtClean="0">
                <a:latin typeface="Arial" panose="020B0604020202020204" pitchFamily="34" charset="0"/>
                <a:cs typeface="Arial" panose="020B0604020202020204" pitchFamily="34" charset="0"/>
              </a:rPr>
              <a:t>3</a:t>
            </a:r>
            <a:r>
              <a:rPr lang="en-SG" sz="3200" dirty="0" smtClean="0">
                <a:latin typeface="Arial" panose="020B0604020202020204" pitchFamily="34" charset="0"/>
                <a:cs typeface="Arial" panose="020B0604020202020204" pitchFamily="34" charset="0"/>
              </a:rPr>
              <a:t>National </a:t>
            </a:r>
            <a:r>
              <a:rPr lang="en-SG" sz="3200" dirty="0">
                <a:latin typeface="Arial" panose="020B0604020202020204" pitchFamily="34" charset="0"/>
                <a:cs typeface="Arial" panose="020B0604020202020204" pitchFamily="34" charset="0"/>
              </a:rPr>
              <a:t>University of </a:t>
            </a:r>
            <a:r>
              <a:rPr lang="en-SG" sz="3200" dirty="0" smtClean="0">
                <a:latin typeface="Arial" panose="020B0604020202020204" pitchFamily="34" charset="0"/>
                <a:cs typeface="Arial" panose="020B0604020202020204" pitchFamily="34" charset="0"/>
              </a:rPr>
              <a:t>Singapore, </a:t>
            </a:r>
            <a:r>
              <a:rPr lang="en-SG" sz="3200" baseline="30000" dirty="0" smtClean="0">
                <a:latin typeface="Arial" panose="020B0604020202020204" pitchFamily="34" charset="0"/>
                <a:cs typeface="Arial" panose="020B0604020202020204" pitchFamily="34" charset="0"/>
              </a:rPr>
              <a:t>4</a:t>
            </a:r>
            <a:r>
              <a:rPr lang="en-SG" sz="3200" dirty="0" smtClean="0">
                <a:latin typeface="Arial" panose="020B0604020202020204" pitchFamily="34" charset="0"/>
                <a:cs typeface="Arial" panose="020B0604020202020204" pitchFamily="34" charset="0"/>
              </a:rPr>
              <a:t>Singapore </a:t>
            </a:r>
            <a:r>
              <a:rPr lang="en-SG" sz="3200" dirty="0">
                <a:latin typeface="Arial" panose="020B0604020202020204" pitchFamily="34" charset="0"/>
                <a:cs typeface="Arial" panose="020B0604020202020204" pitchFamily="34" charset="0"/>
              </a:rPr>
              <a:t>Institute of Manufacturing Technology, A*STAR</a:t>
            </a:r>
          </a:p>
        </p:txBody>
      </p:sp>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8814" y="1333046"/>
            <a:ext cx="2761844" cy="1040844"/>
          </a:xfrm>
          <a:prstGeom prst="rect">
            <a:avLst/>
          </a:prstGeom>
        </p:spPr>
      </p:pic>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33" y="-378808"/>
            <a:ext cx="3198357" cy="2132237"/>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928" y="1272676"/>
            <a:ext cx="2405387" cy="1491687"/>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73148" y="206283"/>
            <a:ext cx="1093176" cy="1093176"/>
          </a:xfrm>
          <a:prstGeom prst="rect">
            <a:avLst/>
          </a:prstGeom>
        </p:spPr>
      </p:pic>
      <p:sp>
        <p:nvSpPr>
          <p:cNvPr id="61" name="TextBox 38"/>
          <p:cNvSpPr txBox="1"/>
          <p:nvPr/>
        </p:nvSpPr>
        <p:spPr>
          <a:xfrm>
            <a:off x="1003802" y="5371938"/>
            <a:ext cx="9939969"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smtClean="0">
                <a:solidFill>
                  <a:schemeClr val="bg1"/>
                </a:solidFill>
              </a:rPr>
              <a:t>Background</a:t>
            </a:r>
            <a:endParaRPr dirty="0">
              <a:solidFill>
                <a:schemeClr val="bg1"/>
              </a:solidFill>
            </a:endParaRPr>
          </a:p>
        </p:txBody>
      </p:sp>
      <mc:AlternateContent xmlns:mc="http://schemas.openxmlformats.org/markup-compatibility/2006">
        <mc:Choice xmlns:a14="http://schemas.microsoft.com/office/drawing/2010/main" Requires="a14">
          <p:sp>
            <p:nvSpPr>
              <p:cNvPr id="64" name="TextBox 39"/>
              <p:cNvSpPr txBox="1"/>
              <p:nvPr/>
            </p:nvSpPr>
            <p:spPr>
              <a:xfrm>
                <a:off x="1003801" y="6115300"/>
                <a:ext cx="9939970" cy="214603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b="1" i="1" dirty="0" smtClean="0">
                    <a:solidFill>
                      <a:schemeClr val="tx1"/>
                    </a:solidFill>
                  </a:rPr>
                  <a:t>Job-Shop Scheduling Problem (JSSP)</a:t>
                </a:r>
                <a:r>
                  <a:rPr lang="en-US" dirty="0" smtClean="0">
                    <a:solidFill>
                      <a:schemeClr val="tx1"/>
                    </a:solidFill>
                  </a:rPr>
                  <a:t>: </a:t>
                </a:r>
                <a:endParaRPr lang="en-US" dirty="0" smtClean="0">
                  <a:solidFill>
                    <a:schemeClr val="tx1"/>
                  </a:solidFill>
                </a:endParaRPr>
              </a:p>
              <a:p>
                <a:pPr marL="342900" indent="-342900" algn="just">
                  <a:buFont typeface="Wingdings" panose="05000000000000000000" pitchFamily="2" charset="2"/>
                  <a:buChar char="q"/>
                </a:pPr>
                <a:r>
                  <a:rPr lang="en-US" dirty="0" smtClean="0">
                    <a:solidFill>
                      <a:schemeClr val="tx1"/>
                    </a:solidFill>
                  </a:rPr>
                  <a:t>A set of jobs</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𝒥</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oMath>
                </a14:m>
                <a:r>
                  <a:rPr lang="en-US" dirty="0" smtClean="0">
                    <a:solidFill>
                      <a:schemeClr val="tx1"/>
                    </a:solidFill>
                  </a:rPr>
                  <a:t>, where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𝐽</m:t>
                        </m:r>
                      </m:e>
                      <m:sub>
                        <m:r>
                          <a:rPr lang="en-US" b="0" i="1" smtClean="0">
                            <a:solidFill>
                              <a:schemeClr val="tx1"/>
                            </a:solidFill>
                            <a:latin typeface="Cambria Math" panose="02040503050406030204" pitchFamily="18" charset="0"/>
                          </a:rPr>
                          <m:t>𝑖</m:t>
                        </m:r>
                      </m:sub>
                    </m:sSub>
                  </m:oMath>
                </a14:m>
                <a:r>
                  <a:rPr lang="en-US" dirty="0" smtClean="0">
                    <a:solidFill>
                      <a:schemeClr val="tx1"/>
                    </a:solidFill>
                  </a:rPr>
                  <a:t> has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𝑂</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𝑂</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𝑂</m:t>
                        </m:r>
                      </m:e>
                      <m:sub>
                        <m:r>
                          <a:rPr lang="en-US" i="1">
                            <a:solidFill>
                              <a:schemeClr val="tx1"/>
                            </a:solidFill>
                            <a:latin typeface="Cambria Math" panose="02040503050406030204" pitchFamily="18" charset="0"/>
                          </a:rPr>
                          <m:t>𝑖</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𝑖</m:t>
                            </m:r>
                          </m:sub>
                        </m:sSub>
                      </m:sub>
                    </m:sSub>
                    <m:r>
                      <a:rPr lang="en-US" i="1">
                        <a:solidFill>
                          <a:schemeClr val="tx1"/>
                        </a:solidFill>
                        <a:latin typeface="Cambria Math" panose="02040503050406030204" pitchFamily="18" charset="0"/>
                      </a:rPr>
                      <m:t>}</m:t>
                    </m:r>
                  </m:oMath>
                </a14:m>
                <a:r>
                  <a:rPr lang="en-US" dirty="0" smtClean="0">
                    <a:solidFill>
                      <a:schemeClr val="tx1"/>
                    </a:solidFill>
                  </a:rPr>
                  <a:t> operations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oMath>
                </a14:m>
                <a:r>
                  <a:rPr lang="en-US" dirty="0" smtClean="0">
                    <a:solidFill>
                      <a:schemeClr val="tx1"/>
                    </a:solidFill>
                  </a:rPr>
                  <a:t>.</a:t>
                </a:r>
              </a:p>
              <a:p>
                <a:pPr marL="342900" indent="-342900" algn="just">
                  <a:buFont typeface="Wingdings" panose="05000000000000000000" pitchFamily="2" charset="2"/>
                  <a:buChar char="q"/>
                </a:pPr>
                <a:r>
                  <a:rPr lang="en-US" dirty="0">
                    <a:solidFill>
                      <a:schemeClr val="tx1"/>
                    </a:solidFill>
                  </a:rPr>
                  <a:t>M</a:t>
                </a:r>
                <a:r>
                  <a:rPr lang="en-US" dirty="0" smtClean="0">
                    <a:solidFill>
                      <a:schemeClr val="tx1"/>
                    </a:solidFill>
                  </a:rPr>
                  <a:t>achines set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ℳ</m:t>
                    </m:r>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m:t>
                            </m:r>
                          </m:e>
                          <m:sub>
                            <m:r>
                              <a:rPr lang="en-US" i="1">
                                <a:solidFill>
                                  <a:schemeClr val="tx1"/>
                                </a:solidFill>
                                <a:latin typeface="Cambria Math" panose="02040503050406030204" pitchFamily="18" charset="0"/>
                              </a:rPr>
                              <m:t>𝑚</m:t>
                            </m:r>
                          </m:sub>
                        </m:sSub>
                      </m:e>
                    </m:d>
                    <m:r>
                      <a:rPr lang="en-US" b="0" i="1" smtClean="0">
                        <a:solidFill>
                          <a:schemeClr val="tx1"/>
                        </a:solidFill>
                        <a:latin typeface="Cambria Math" panose="02040503050406030204" pitchFamily="18" charset="0"/>
                      </a:rPr>
                      <m:t>.</m:t>
                    </m:r>
                  </m:oMath>
                </a14:m>
                <a:endParaRPr lang="en-US" dirty="0" smtClean="0">
                  <a:solidFill>
                    <a:schemeClr val="tx1"/>
                  </a:solidFill>
                </a:endParaRPr>
              </a:p>
              <a:p>
                <a:pPr marL="342900" indent="-342900" algn="just">
                  <a:buFont typeface="Wingdings" panose="05000000000000000000" pitchFamily="2" charset="2"/>
                  <a:buChar char="q"/>
                </a:pPr>
                <a:r>
                  <a:rPr lang="en-US" dirty="0" smtClean="0">
                    <a:solidFill>
                      <a:schemeClr val="tx1"/>
                    </a:solidFill>
                  </a:rPr>
                  <a:t>A predefined processing order </a:t>
                </a:r>
                <a14:m>
                  <m:oMath xmlns:m="http://schemas.openxmlformats.org/officeDocument/2006/math">
                    <m:r>
                      <m:rPr>
                        <m:sty m:val="p"/>
                      </m:rPr>
                      <a:rPr lang="en-US" b="0" i="0" smtClean="0">
                        <a:solidFill>
                          <a:schemeClr val="tx1"/>
                        </a:solidFill>
                        <a:latin typeface="Cambria Math" panose="02040503050406030204" pitchFamily="18" charset="0"/>
                      </a:rPr>
                      <m:t>Ord</m:t>
                    </m:r>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𝑂</m:t>
                        </m:r>
                      </m:e>
                      <m:sub>
                        <m:r>
                          <a:rPr lang="en-US" b="0" i="1" smtClean="0">
                            <a:solidFill>
                              <a:schemeClr val="tx1"/>
                            </a:solidFill>
                            <a:latin typeface="Cambria Math" panose="02040503050406030204" pitchFamily="18" charset="0"/>
                          </a:rPr>
                          <m:t>𝑖</m:t>
                        </m:r>
                      </m:sub>
                    </m:sSub>
                    <m:r>
                      <a:rPr lang="en-US" i="1" smtClean="0">
                        <a:solidFill>
                          <a:schemeClr val="tx1"/>
                        </a:solidFill>
                        <a:latin typeface="Cambria Math" panose="02040503050406030204" pitchFamily="18" charset="0"/>
                        <a:ea typeface="Cambria Math" panose="02040503050406030204" pitchFamily="18" charset="0"/>
                      </a:rPr>
                      <m:t>→</m:t>
                    </m:r>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𝑀</m:t>
                        </m:r>
                      </m:e>
                      <m:sup>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𝑛</m:t>
                            </m:r>
                          </m:e>
                          <m:sub>
                            <m:r>
                              <a:rPr lang="en-US" b="0" i="1" smtClean="0">
                                <a:solidFill>
                                  <a:schemeClr val="tx1"/>
                                </a:solidFill>
                                <a:latin typeface="Cambria Math" panose="02040503050406030204" pitchFamily="18" charset="0"/>
                                <a:ea typeface="Cambria Math" panose="02040503050406030204" pitchFamily="18" charset="0"/>
                              </a:rPr>
                              <m:t>𝑖</m:t>
                            </m:r>
                          </m:sub>
                        </m:sSub>
                      </m:sup>
                    </m:sSup>
                  </m:oMath>
                </a14:m>
                <a:r>
                  <a:rPr lang="en-US" dirty="0" smtClean="0">
                    <a:solidFill>
                      <a:schemeClr val="tx1"/>
                    </a:solidFill>
                  </a:rPr>
                  <a: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𝑛</m:t>
                    </m:r>
                  </m:oMath>
                </a14:m>
                <a:r>
                  <a:rPr lang="en-US" dirty="0" smtClean="0">
                    <a:solidFill>
                      <a:schemeClr val="tx1"/>
                    </a:solidFill>
                  </a:rPr>
                  <a:t>.</a:t>
                </a:r>
              </a:p>
              <a:p>
                <a:pPr marL="342900" indent="-342900" algn="just">
                  <a:buFont typeface="Wingdings" panose="05000000000000000000" pitchFamily="2" charset="2"/>
                  <a:buChar char="q"/>
                </a:pPr>
                <a:r>
                  <a:rPr lang="en-US" dirty="0" smtClean="0">
                    <a:solidFill>
                      <a:schemeClr val="tx1"/>
                    </a:solidFill>
                  </a:rPr>
                  <a:t>Objective: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𝑚𝑖𝑛</m:t>
                        </m:r>
                      </m:e>
                      <m: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𝑂</m:t>
                            </m:r>
                          </m:e>
                          <m:sub>
                            <m:r>
                              <a:rPr lang="en-US" b="0" i="1" smtClean="0">
                                <a:solidFill>
                                  <a:schemeClr val="tx1"/>
                                </a:solidFill>
                                <a:latin typeface="Cambria Math" panose="02040503050406030204" pitchFamily="18" charset="0"/>
                                <a:ea typeface="Cambria Math" panose="02040503050406030204" pitchFamily="18" charset="0"/>
                              </a:rPr>
                              <m:t>𝑖𝑗</m:t>
                            </m:r>
                          </m:sub>
                        </m:sSub>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𝐶</m:t>
                        </m:r>
                      </m:e>
                      <m:sub>
                        <m:r>
                          <a:rPr lang="en-US" i="1">
                            <a:solidFill>
                              <a:schemeClr val="tx1"/>
                            </a:solidFill>
                            <a:latin typeface="Cambria Math" panose="02040503050406030204" pitchFamily="18" charset="0"/>
                          </a:rPr>
                          <m:t>𝑚𝑎𝑥</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𝑚𝑎𝑥</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𝐶</m:t>
                        </m:r>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𝑖𝑗</m:t>
                        </m:r>
                      </m:sub>
                    </m:sSub>
                    <m:r>
                      <a:rPr lang="en-US" i="1">
                        <a:solidFill>
                          <a:schemeClr val="tx1"/>
                        </a:solidFill>
                        <a:latin typeface="Cambria Math" panose="02040503050406030204" pitchFamily="18" charset="0"/>
                      </a:rPr>
                      <m:t>}</m:t>
                    </m:r>
                  </m:oMath>
                </a14:m>
                <a:r>
                  <a:rPr lang="en-US" dirty="0" smtClean="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𝑖𝑗</m:t>
                        </m:r>
                      </m:sub>
                    </m:sSub>
                  </m:oMath>
                </a14:m>
                <a:r>
                  <a:rPr lang="en-US" i="1" dirty="0" smtClean="0">
                    <a:solidFill>
                      <a:schemeClr val="tx1"/>
                    </a:solidFill>
                  </a:rPr>
                  <a:t> is </a:t>
                </a:r>
                <a:r>
                  <a:rPr lang="en-US" dirty="0" smtClean="0">
                    <a:solidFill>
                      <a:schemeClr val="tx1"/>
                    </a:solidFill>
                  </a:rPr>
                  <a:t>starting time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𝑂</m:t>
                        </m:r>
                      </m:e>
                      <m:sub>
                        <m:r>
                          <a:rPr lang="en-US" b="0" i="1" smtClean="0">
                            <a:solidFill>
                              <a:schemeClr val="tx1"/>
                            </a:solidFill>
                            <a:latin typeface="Cambria Math" panose="02040503050406030204" pitchFamily="18" charset="0"/>
                          </a:rPr>
                          <m:t>𝑖𝑗</m:t>
                        </m:r>
                      </m:sub>
                    </m:sSub>
                  </m:oMath>
                </a14:m>
                <a:r>
                  <a:rPr lang="en-US" i="1" dirty="0" smtClean="0">
                    <a:solidFill>
                      <a:schemeClr val="tx1"/>
                    </a:solidFill>
                  </a:rPr>
                  <a:t>.</a:t>
                </a:r>
                <a:endParaRPr lang="en-US" i="1" dirty="0">
                  <a:solidFill>
                    <a:schemeClr val="tx1"/>
                  </a:solidFill>
                </a:endParaRPr>
              </a:p>
            </p:txBody>
          </p:sp>
        </mc:Choice>
        <mc:Fallback>
          <p:sp>
            <p:nvSpPr>
              <p:cNvPr id="64" name="TextBox 39"/>
              <p:cNvSpPr txBox="1">
                <a:spLocks noRot="1" noChangeAspect="1" noMove="1" noResize="1" noEditPoints="1" noAdjustHandles="1" noChangeArrowheads="1" noChangeShapeType="1" noTextEdit="1"/>
              </p:cNvSpPr>
              <p:nvPr/>
            </p:nvSpPr>
            <p:spPr>
              <a:xfrm>
                <a:off x="1003801" y="6115300"/>
                <a:ext cx="9939970" cy="2146037"/>
              </a:xfrm>
              <a:prstGeom prst="rect">
                <a:avLst/>
              </a:prstGeom>
              <a:blipFill>
                <a:blip r:embed="rId6"/>
                <a:stretch>
                  <a:fillRect l="-1227" t="-568" r="-736" b="-170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SG">
                    <a:noFill/>
                  </a:rPr>
                  <a:t> </a:t>
                </a:r>
              </a:p>
            </p:txBody>
          </p:sp>
        </mc:Fallback>
      </mc:AlternateContent>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137" y="10299634"/>
            <a:ext cx="4766873" cy="3420000"/>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9448" y="10291756"/>
            <a:ext cx="4766873" cy="3420000"/>
          </a:xfrm>
          <a:prstGeom prst="rect">
            <a:avLst/>
          </a:prstGeom>
        </p:spPr>
      </p:pic>
      <p:sp>
        <p:nvSpPr>
          <p:cNvPr id="65" name="TextBox 56"/>
          <p:cNvSpPr txBox="1"/>
          <p:nvPr/>
        </p:nvSpPr>
        <p:spPr>
          <a:xfrm>
            <a:off x="2079970" y="13492224"/>
            <a:ext cx="2617206"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l"/>
            <a:r>
              <a:rPr lang="en-SG" sz="2100" dirty="0" smtClean="0">
                <a:solidFill>
                  <a:schemeClr val="tx1"/>
                </a:solidFill>
              </a:rPr>
              <a:t>(a): JSSP instance</a:t>
            </a:r>
            <a:endParaRPr sz="2100" dirty="0">
              <a:solidFill>
                <a:schemeClr val="tx1"/>
              </a:solidFill>
            </a:endParaRPr>
          </a:p>
        </p:txBody>
      </p:sp>
      <p:sp>
        <p:nvSpPr>
          <p:cNvPr id="67" name="TextBox 56"/>
          <p:cNvSpPr txBox="1"/>
          <p:nvPr/>
        </p:nvSpPr>
        <p:spPr>
          <a:xfrm>
            <a:off x="6989798" y="13437712"/>
            <a:ext cx="271461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l"/>
            <a:r>
              <a:rPr lang="en-SG" sz="2100" dirty="0" smtClean="0">
                <a:solidFill>
                  <a:schemeClr val="tx1"/>
                </a:solidFill>
              </a:rPr>
              <a:t>(b</a:t>
            </a:r>
            <a:r>
              <a:rPr lang="en-SG" sz="2100" dirty="0">
                <a:solidFill>
                  <a:schemeClr val="tx1"/>
                </a:solidFill>
              </a:rPr>
              <a:t>): Complete solution</a:t>
            </a:r>
            <a:endParaRPr sz="2100" dirty="0">
              <a:solidFill>
                <a:schemeClr val="tx1"/>
              </a:solidFill>
            </a:endParaRPr>
          </a:p>
        </p:txBody>
      </p:sp>
      <p:sp>
        <p:nvSpPr>
          <p:cNvPr id="68" name="TextBox 38"/>
          <p:cNvSpPr txBox="1"/>
          <p:nvPr/>
        </p:nvSpPr>
        <p:spPr>
          <a:xfrm>
            <a:off x="956929" y="15555468"/>
            <a:ext cx="9939969"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smtClean="0">
                <a:solidFill>
                  <a:schemeClr val="bg1"/>
                </a:solidFill>
              </a:rPr>
              <a:t>Motivation</a:t>
            </a:r>
            <a:endParaRPr dirty="0">
              <a:solidFill>
                <a:schemeClr val="bg1"/>
              </a:solidFill>
            </a:endParaRPr>
          </a:p>
        </p:txBody>
      </p:sp>
      <p:sp>
        <p:nvSpPr>
          <p:cNvPr id="69" name="TextBox 39"/>
          <p:cNvSpPr txBox="1"/>
          <p:nvPr/>
        </p:nvSpPr>
        <p:spPr>
          <a:xfrm>
            <a:off x="956929" y="16317011"/>
            <a:ext cx="9986841" cy="2806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buClr>
                <a:schemeClr val="tx1"/>
              </a:buClr>
            </a:pPr>
            <a:r>
              <a:rPr lang="en-SG" dirty="0">
                <a:solidFill>
                  <a:schemeClr val="tx1"/>
                </a:solidFill>
              </a:rPr>
              <a:t>However, the design of effective PDRs is a tedious task</a:t>
            </a:r>
            <a:r>
              <a:rPr lang="en-SG" dirty="0" smtClean="0">
                <a:solidFill>
                  <a:schemeClr val="tx1"/>
                </a:solidFill>
              </a:rPr>
              <a:t>:</a:t>
            </a:r>
          </a:p>
          <a:p>
            <a:pPr marL="342900" indent="-342900" algn="just">
              <a:buClr>
                <a:schemeClr val="tx1"/>
              </a:buClr>
              <a:buFont typeface="Wingdings" panose="05000000000000000000" pitchFamily="2" charset="2"/>
              <a:buChar char="q"/>
            </a:pPr>
            <a:r>
              <a:rPr lang="en-SG" dirty="0">
                <a:solidFill>
                  <a:schemeClr val="tx1"/>
                </a:solidFill>
              </a:rPr>
              <a:t>Requiring a myriad of specialized </a:t>
            </a:r>
            <a:r>
              <a:rPr lang="en-SG" dirty="0" smtClean="0">
                <a:solidFill>
                  <a:schemeClr val="tx1"/>
                </a:solidFill>
              </a:rPr>
              <a:t>knowledge.</a:t>
            </a:r>
          </a:p>
          <a:p>
            <a:pPr marL="342900" indent="-342900" algn="just">
              <a:buClr>
                <a:schemeClr val="tx1"/>
              </a:buClr>
              <a:buFont typeface="Wingdings" panose="05000000000000000000" pitchFamily="2" charset="2"/>
              <a:buChar char="q"/>
            </a:pPr>
            <a:r>
              <a:rPr lang="en-US" altLang="zh-CN" dirty="0">
                <a:solidFill>
                  <a:schemeClr val="tx1"/>
                </a:solidFill>
              </a:rPr>
              <a:t>Delicate</a:t>
            </a:r>
            <a:r>
              <a:rPr lang="en-US" dirty="0">
                <a:solidFill>
                  <a:schemeClr val="tx1"/>
                </a:solidFill>
              </a:rPr>
              <a:t> and limited performance </a:t>
            </a:r>
            <a:r>
              <a:rPr lang="en-US" altLang="zh-CN" dirty="0">
                <a:solidFill>
                  <a:schemeClr val="tx1"/>
                </a:solidFill>
              </a:rPr>
              <a:t>for</a:t>
            </a:r>
            <a:r>
              <a:rPr lang="en-US" dirty="0">
                <a:solidFill>
                  <a:schemeClr val="tx1"/>
                </a:solidFill>
              </a:rPr>
              <a:t> different </a:t>
            </a:r>
            <a:r>
              <a:rPr lang="en-US" dirty="0" smtClean="0">
                <a:solidFill>
                  <a:schemeClr val="tx1"/>
                </a:solidFill>
              </a:rPr>
              <a:t>JSSP.</a:t>
            </a:r>
            <a:endParaRPr lang="en-US" dirty="0">
              <a:solidFill>
                <a:schemeClr val="tx1"/>
              </a:solidFill>
            </a:endParaRPr>
          </a:p>
          <a:p>
            <a:pPr algn="just"/>
            <a:r>
              <a:rPr lang="en-US" b="1" dirty="0" smtClean="0">
                <a:solidFill>
                  <a:schemeClr val="tx1"/>
                </a:solidFill>
              </a:rPr>
              <a:t>Q</a:t>
            </a:r>
            <a:r>
              <a:rPr lang="en-US" dirty="0" smtClean="0">
                <a:solidFill>
                  <a:schemeClr val="tx1"/>
                </a:solidFill>
              </a:rPr>
              <a:t>:</a:t>
            </a:r>
            <a:r>
              <a:rPr lang="en-SG" dirty="0">
                <a:solidFill>
                  <a:schemeClr val="tx1"/>
                </a:solidFill>
              </a:rPr>
              <a:t>How to search the PDR space automatically to find </a:t>
            </a:r>
            <a:r>
              <a:rPr lang="en-SG" dirty="0" smtClean="0">
                <a:solidFill>
                  <a:schemeClr val="tx1"/>
                </a:solidFill>
              </a:rPr>
              <a:t>PDRs that have robust </a:t>
            </a:r>
            <a:r>
              <a:rPr lang="en-SG" dirty="0">
                <a:solidFill>
                  <a:schemeClr val="tx1"/>
                </a:solidFill>
              </a:rPr>
              <a:t>generalization and strong performance?</a:t>
            </a:r>
          </a:p>
          <a:p>
            <a:pPr algn="just"/>
            <a:endParaRPr lang="en-US" dirty="0" smtClean="0">
              <a:solidFill>
                <a:schemeClr val="tx1"/>
              </a:solidFill>
            </a:endParaRPr>
          </a:p>
          <a:p>
            <a:pPr algn="just">
              <a:buClr>
                <a:schemeClr val="tx1"/>
              </a:buClr>
            </a:pPr>
            <a:endParaRPr lang="en-SG" dirty="0">
              <a:solidFill>
                <a:schemeClr val="tx1"/>
              </a:solidFill>
            </a:endParaRPr>
          </a:p>
        </p:txBody>
      </p:sp>
      <p:sp>
        <p:nvSpPr>
          <p:cNvPr id="70" name="TextBox 39"/>
          <p:cNvSpPr txBox="1"/>
          <p:nvPr/>
        </p:nvSpPr>
        <p:spPr>
          <a:xfrm>
            <a:off x="1024532" y="14280271"/>
            <a:ext cx="9939970" cy="1255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buClr>
                <a:schemeClr val="tx1"/>
              </a:buClr>
            </a:pPr>
            <a:r>
              <a:rPr lang="en-US" b="1" i="1" dirty="0" smtClean="0">
                <a:solidFill>
                  <a:schemeClr val="tx1"/>
                </a:solidFill>
              </a:rPr>
              <a:t>Priority Dispatching Rules (PDRs)</a:t>
            </a:r>
            <a:r>
              <a:rPr lang="en-US" dirty="0" smtClean="0">
                <a:solidFill>
                  <a:schemeClr val="tx1"/>
                </a:solidFill>
              </a:rPr>
              <a:t>: </a:t>
            </a:r>
            <a:r>
              <a:rPr lang="en-SG" dirty="0">
                <a:solidFill>
                  <a:schemeClr val="tx1"/>
                </a:solidFill>
              </a:rPr>
              <a:t>a class of heuristics that is widely used to solve real-world JSSP. Based on some calculated priority indices, it dispatches and schedules, within the current waiting list, the </a:t>
            </a:r>
            <a:r>
              <a:rPr lang="en-SG" dirty="0" smtClean="0">
                <a:solidFill>
                  <a:schemeClr val="tx1"/>
                </a:solidFill>
              </a:rPr>
              <a:t>operation </a:t>
            </a:r>
            <a:r>
              <a:rPr lang="en-SG" dirty="0">
                <a:solidFill>
                  <a:schemeClr val="tx1"/>
                </a:solidFill>
              </a:rPr>
              <a:t>with </a:t>
            </a:r>
            <a:r>
              <a:rPr lang="en-SG" dirty="0" smtClean="0">
                <a:solidFill>
                  <a:schemeClr val="tx1"/>
                </a:solidFill>
              </a:rPr>
              <a:t>highest priority </a:t>
            </a:r>
            <a:r>
              <a:rPr lang="en-SG" dirty="0">
                <a:solidFill>
                  <a:schemeClr val="tx1"/>
                </a:solidFill>
              </a:rPr>
              <a:t>index</a:t>
            </a:r>
            <a:r>
              <a:rPr lang="en-SG" dirty="0" smtClean="0">
                <a:solidFill>
                  <a:schemeClr val="tx1"/>
                </a:solidFill>
              </a:rPr>
              <a:t>.</a:t>
            </a:r>
          </a:p>
        </p:txBody>
      </p:sp>
      <p:sp>
        <p:nvSpPr>
          <p:cNvPr id="71" name="TextBox 38"/>
          <p:cNvSpPr txBox="1"/>
          <p:nvPr/>
        </p:nvSpPr>
        <p:spPr>
          <a:xfrm>
            <a:off x="956929" y="18398012"/>
            <a:ext cx="10075177"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solidFill>
                  <a:schemeClr val="bg1"/>
                </a:solidFill>
              </a:rPr>
              <a:t>Markov Decision Process (MDP) Formulation</a:t>
            </a:r>
          </a:p>
        </p:txBody>
      </p:sp>
      <p:sp>
        <p:nvSpPr>
          <p:cNvPr id="72" name="TextBox 38"/>
          <p:cNvSpPr txBox="1"/>
          <p:nvPr/>
        </p:nvSpPr>
        <p:spPr>
          <a:xfrm>
            <a:off x="22059900" y="7599056"/>
            <a:ext cx="9927964"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smtClean="0">
                <a:solidFill>
                  <a:schemeClr val="bg1"/>
                </a:solidFill>
              </a:rPr>
              <a:t>Experiments</a:t>
            </a:r>
            <a:endParaRPr dirty="0">
              <a:solidFill>
                <a:schemeClr val="bg1"/>
              </a:solidFill>
            </a:endParaRPr>
          </a:p>
        </p:txBody>
      </p:sp>
      <mc:AlternateContent xmlns:mc="http://schemas.openxmlformats.org/markup-compatibility/2006">
        <mc:Choice xmlns:a14="http://schemas.microsoft.com/office/drawing/2010/main" Requires="a14">
          <p:sp>
            <p:nvSpPr>
              <p:cNvPr id="73" name="TextBox 39"/>
              <p:cNvSpPr txBox="1"/>
              <p:nvPr/>
            </p:nvSpPr>
            <p:spPr>
              <a:xfrm>
                <a:off x="11394173" y="2814359"/>
                <a:ext cx="10075176" cy="241912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lgn="just">
                  <a:buClr>
                    <a:schemeClr val="tx1"/>
                  </a:buClr>
                  <a:buFont typeface="Wingdings" panose="05000000000000000000" pitchFamily="2" charset="2"/>
                  <a:buChar char="q"/>
                </a:pPr>
                <a:r>
                  <a:rPr lang="en-US" b="1" dirty="0" smtClean="0">
                    <a:solidFill>
                      <a:schemeClr val="tx1"/>
                    </a:solidFill>
                  </a:rPr>
                  <a:t>State </a:t>
                </a:r>
                <a:r>
                  <a:rPr lang="en-US" b="1" dirty="0" smtClean="0">
                    <a:solidFill>
                      <a:schemeClr val="tx1"/>
                    </a:solidFill>
                  </a:rPr>
                  <a:t>Transition</a:t>
                </a:r>
                <a:r>
                  <a:rPr lang="en-US" dirty="0" smtClean="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oMath>
                </a14:m>
                <a:endParaRPr lang="en-US" dirty="0">
                  <a:solidFill>
                    <a:schemeClr val="tx1"/>
                  </a:solidFill>
                </a:endParaRPr>
              </a:p>
              <a:p>
                <a:pPr algn="just">
                  <a:buClr>
                    <a:schemeClr val="tx1"/>
                  </a:buClr>
                </a:pPr>
                <a:r>
                  <a:rPr lang="en-US" dirty="0" smtClean="0">
                    <a:solidFill>
                      <a:schemeClr val="tx1"/>
                    </a:solidFill>
                  </a:rPr>
                  <a:t>	1. Find the earliest feasible time period to allocate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a14:m>
                <a:r>
                  <a:rPr lang="en-US" dirty="0" smtClean="0">
                    <a:solidFill>
                      <a:schemeClr val="tx1"/>
                    </a:solidFill>
                  </a:rPr>
                  <a:t> on the required machine;</a:t>
                </a:r>
              </a:p>
              <a:p>
                <a:pPr algn="just">
                  <a:buClr>
                    <a:schemeClr val="tx1"/>
                  </a:buClr>
                </a:pPr>
                <a:r>
                  <a:rPr lang="en-US" dirty="0">
                    <a:solidFill>
                      <a:schemeClr val="tx1"/>
                    </a:solidFill>
                  </a:rPr>
                  <a:t>	</a:t>
                </a:r>
                <a:r>
                  <a:rPr lang="en-US" dirty="0" smtClean="0">
                    <a:solidFill>
                      <a:schemeClr val="tx1"/>
                    </a:solidFill>
                  </a:rPr>
                  <a:t>2. Allocate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𝑡</m:t>
                        </m:r>
                      </m:sub>
                    </m:sSub>
                  </m:oMath>
                </a14:m>
                <a:r>
                  <a:rPr lang="en-US" dirty="0" smtClean="0">
                    <a:solidFill>
                      <a:schemeClr val="tx1"/>
                    </a:solidFill>
                  </a:rPr>
                  <a:t> in that period;</a:t>
                </a:r>
              </a:p>
              <a:p>
                <a:pPr algn="just">
                  <a:buClr>
                    <a:schemeClr val="tx1"/>
                  </a:buClr>
                </a:pPr>
                <a:r>
                  <a:rPr lang="en-US" dirty="0">
                    <a:solidFill>
                      <a:schemeClr val="tx1"/>
                    </a:solidFill>
                  </a:rPr>
                  <a:t>	</a:t>
                </a:r>
                <a:r>
                  <a:rPr lang="en-US" dirty="0" smtClean="0">
                    <a:solidFill>
                      <a:schemeClr val="tx1"/>
                    </a:solidFill>
                  </a:rPr>
                  <a:t>3. Update </a:t>
                </a:r>
                <a:r>
                  <a:rPr lang="en-US" dirty="0">
                    <a:solidFill>
                      <a:schemeClr val="tx1"/>
                    </a:solidFill>
                  </a:rPr>
                  <a:t>the directions of the disjunctive arcs </a:t>
                </a:r>
                <a:r>
                  <a:rPr lang="en-US" dirty="0" smtClean="0">
                    <a:solidFill>
                      <a:schemeClr val="tx1"/>
                    </a:solidFill>
                  </a:rPr>
                  <a:t>of that machine;</a:t>
                </a:r>
              </a:p>
              <a:p>
                <a:pPr algn="just">
                  <a:buClr>
                    <a:schemeClr val="tx1"/>
                  </a:buClr>
                </a:pPr>
                <a:r>
                  <a:rPr lang="en-US" dirty="0">
                    <a:solidFill>
                      <a:schemeClr val="tx1"/>
                    </a:solidFill>
                  </a:rPr>
                  <a:t>	</a:t>
                </a:r>
                <a:r>
                  <a:rPr lang="en-US" dirty="0" smtClean="0">
                    <a:solidFill>
                      <a:schemeClr val="tx1"/>
                    </a:solidFill>
                  </a:rPr>
                  <a:t>In this way: we build the tight schedule. An example in Figure 2.</a:t>
                </a:r>
                <a:endParaRPr lang="en-US" dirty="0">
                  <a:solidFill>
                    <a:schemeClr val="tx1"/>
                  </a:solidFill>
                </a:endParaRPr>
              </a:p>
              <a:p>
                <a:pPr algn="just">
                  <a:buClr>
                    <a:schemeClr val="tx1"/>
                  </a:buClr>
                </a:pPr>
                <a:endParaRPr lang="en-US" dirty="0" smtClean="0">
                  <a:solidFill>
                    <a:schemeClr val="tx1"/>
                  </a:solidFill>
                </a:endParaRPr>
              </a:p>
            </p:txBody>
          </p:sp>
        </mc:Choice>
        <mc:Fallback>
          <p:sp>
            <p:nvSpPr>
              <p:cNvPr id="73" name="TextBox 39"/>
              <p:cNvSpPr txBox="1">
                <a:spLocks noRot="1" noChangeAspect="1" noMove="1" noResize="1" noEditPoints="1" noAdjustHandles="1" noChangeArrowheads="1" noChangeShapeType="1" noTextEdit="1"/>
              </p:cNvSpPr>
              <p:nvPr/>
            </p:nvSpPr>
            <p:spPr>
              <a:xfrm>
                <a:off x="11394173" y="2814359"/>
                <a:ext cx="10075176" cy="2419124"/>
              </a:xfrm>
              <a:prstGeom prst="rect">
                <a:avLst/>
              </a:prstGeom>
              <a:blipFill>
                <a:blip r:embed="rId9"/>
                <a:stretch>
                  <a:fillRect l="-1028" t="-75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SG">
                    <a:noFill/>
                  </a:rPr>
                  <a:t> </a:t>
                </a:r>
              </a:p>
            </p:txBody>
          </p:sp>
        </mc:Fallback>
      </mc:AlternateContent>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87511" y="4746365"/>
            <a:ext cx="9981838" cy="4186790"/>
          </a:xfrm>
          <a:prstGeom prst="rect">
            <a:avLst/>
          </a:prstGeom>
        </p:spPr>
      </p:pic>
      <p:sp>
        <p:nvSpPr>
          <p:cNvPr id="82" name="TextBox 56"/>
          <p:cNvSpPr txBox="1"/>
          <p:nvPr/>
        </p:nvSpPr>
        <p:spPr>
          <a:xfrm>
            <a:off x="11472464" y="8752973"/>
            <a:ext cx="10075176"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just"/>
            <a:r>
              <a:rPr lang="en-SG" sz="2100" smtClean="0">
                <a:solidFill>
                  <a:schemeClr val="tx1"/>
                </a:solidFill>
              </a:rPr>
              <a:t>Figure 2: </a:t>
            </a:r>
            <a:r>
              <a:rPr lang="en-SG" sz="2100" b="1" smtClean="0">
                <a:solidFill>
                  <a:schemeClr val="tx1"/>
                </a:solidFill>
              </a:rPr>
              <a:t>Example of state transition</a:t>
            </a:r>
            <a:r>
              <a:rPr lang="en-SG" sz="2100" smtClean="0">
                <a:solidFill>
                  <a:schemeClr val="tx1"/>
                </a:solidFill>
              </a:rPr>
              <a:t>. Orange nodes are operations already scheduled, and the grey node is operation selected to be scheduled at current state.  Integers in bracket are starting time of scheduled operations, where unscheduled operations have unknown starting time (denoted as?).</a:t>
            </a:r>
            <a:endParaRPr sz="2100" dirty="0">
              <a:solidFill>
                <a:schemeClr val="tx1"/>
              </a:solidFill>
            </a:endParaRPr>
          </a:p>
        </p:txBody>
      </p:sp>
      <p:sp>
        <p:nvSpPr>
          <p:cNvPr id="83" name="TextBox 39"/>
          <p:cNvSpPr txBox="1"/>
          <p:nvPr/>
        </p:nvSpPr>
        <p:spPr>
          <a:xfrm>
            <a:off x="11605024" y="17177202"/>
            <a:ext cx="9615819" cy="444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buClr>
                <a:schemeClr val="tx1"/>
              </a:buClr>
            </a:pPr>
            <a:endParaRPr lang="en-SG" dirty="0" smtClean="0">
              <a:solidFill>
                <a:schemeClr val="tx1"/>
              </a:solidFill>
            </a:endParaRPr>
          </a:p>
        </p:txBody>
      </p:sp>
      <p:sp>
        <p:nvSpPr>
          <p:cNvPr id="84" name="TextBox 38"/>
          <p:cNvSpPr txBox="1"/>
          <p:nvPr/>
        </p:nvSpPr>
        <p:spPr>
          <a:xfrm>
            <a:off x="11487511" y="11461555"/>
            <a:ext cx="10075175" cy="615553"/>
          </a:xfrm>
          <a:prstGeom prst="rect">
            <a:avLst/>
          </a:prstGeom>
          <a:solidFill>
            <a:srgbClr val="7E5D9B"/>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solidFill>
                  <a:schemeClr val="bg1"/>
                </a:solidFill>
              </a:rPr>
              <a:t>Parameterizing the Policy</a:t>
            </a:r>
            <a:endParaRPr dirty="0">
              <a:solidFill>
                <a:schemeClr val="bg1"/>
              </a:solidFill>
            </a:endParaRPr>
          </a:p>
        </p:txBody>
      </p:sp>
      <mc:AlternateContent xmlns:mc="http://schemas.openxmlformats.org/markup-compatibility/2006">
        <mc:Choice xmlns:a14="http://schemas.microsoft.com/office/drawing/2010/main" Requires="a14">
          <p:sp>
            <p:nvSpPr>
              <p:cNvPr id="85" name="TextBox 56"/>
              <p:cNvSpPr txBox="1"/>
              <p:nvPr/>
            </p:nvSpPr>
            <p:spPr>
              <a:xfrm>
                <a:off x="11394175" y="12215731"/>
                <a:ext cx="10075174" cy="73866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marL="342900" indent="-342900" algn="just">
                  <a:buFont typeface="Wingdings" panose="05000000000000000000" pitchFamily="2" charset="2"/>
                  <a:buChar char="q"/>
                </a:pPr>
                <a:r>
                  <a:rPr lang="en-US" sz="2100" b="1" dirty="0" smtClean="0">
                    <a:solidFill>
                      <a:schemeClr val="tx1"/>
                    </a:solidFill>
                  </a:rPr>
                  <a:t>Graph Embedding</a:t>
                </a:r>
                <a:r>
                  <a:rPr lang="en-US" sz="2100" dirty="0" smtClean="0">
                    <a:solidFill>
                      <a:schemeClr val="tx1"/>
                    </a:solidFill>
                  </a:rPr>
                  <a:t>: We use Graph Isomorphism Network (GIN) as the embedding network, where at each layer </a:t>
                </a:r>
                <a14:m>
                  <m:oMath xmlns:m="http://schemas.openxmlformats.org/officeDocument/2006/math">
                    <m:r>
                      <a:rPr lang="en-US" sz="2100" b="0" i="1" smtClean="0">
                        <a:solidFill>
                          <a:schemeClr val="tx1"/>
                        </a:solidFill>
                        <a:latin typeface="Cambria Math" panose="02040503050406030204" pitchFamily="18" charset="0"/>
                      </a:rPr>
                      <m:t>𝑘</m:t>
                    </m:r>
                  </m:oMath>
                </a14:m>
                <a:r>
                  <a:rPr lang="en-US" sz="2100" dirty="0" smtClean="0">
                    <a:solidFill>
                      <a:schemeClr val="tx1"/>
                    </a:solidFill>
                  </a:rPr>
                  <a:t> the embedding can be formulated as:</a:t>
                </a:r>
                <a:endParaRPr sz="2100" b="1" dirty="0">
                  <a:solidFill>
                    <a:schemeClr val="tx1"/>
                  </a:solidFill>
                </a:endParaRPr>
              </a:p>
            </p:txBody>
          </p:sp>
        </mc:Choice>
        <mc:Fallback>
          <p:sp>
            <p:nvSpPr>
              <p:cNvPr id="85" name="TextBox 56"/>
              <p:cNvSpPr txBox="1">
                <a:spLocks noRot="1" noChangeAspect="1" noMove="1" noResize="1" noEditPoints="1" noAdjustHandles="1" noChangeArrowheads="1" noChangeShapeType="1" noTextEdit="1"/>
              </p:cNvSpPr>
              <p:nvPr/>
            </p:nvSpPr>
            <p:spPr>
              <a:xfrm>
                <a:off x="11394175" y="12215731"/>
                <a:ext cx="10075174" cy="738664"/>
              </a:xfrm>
              <a:prstGeom prst="rect">
                <a:avLst/>
              </a:prstGeom>
              <a:blipFill>
                <a:blip r:embed="rId11"/>
                <a:stretch>
                  <a:fillRect l="-1028" t="-4959" r="-1210" b="-1487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SG">
                    <a:noFill/>
                  </a:rPr>
                  <a:t> </a:t>
                </a:r>
              </a:p>
            </p:txBody>
          </p:sp>
        </mc:Fallback>
      </mc:AlternateContent>
      <p:pic>
        <p:nvPicPr>
          <p:cNvPr id="10" name="Picture 9"/>
          <p:cNvPicPr>
            <a:picLocks noChangeAspect="1"/>
          </p:cNvPicPr>
          <p:nvPr/>
        </p:nvPicPr>
        <p:blipFill>
          <a:blip r:embed="rId12"/>
          <a:stretch>
            <a:fillRect/>
          </a:stretch>
        </p:blipFill>
        <p:spPr>
          <a:xfrm>
            <a:off x="11754591" y="12941242"/>
            <a:ext cx="9510923" cy="1017752"/>
          </a:xfrm>
          <a:prstGeom prst="rect">
            <a:avLst/>
          </a:prstGeom>
        </p:spPr>
      </p:pic>
      <mc:AlternateContent xmlns:mc="http://schemas.openxmlformats.org/markup-compatibility/2006">
        <mc:Choice xmlns:a14="http://schemas.microsoft.com/office/drawing/2010/main" Requires="a14">
          <p:sp>
            <p:nvSpPr>
              <p:cNvPr id="86" name="TextBox 56"/>
              <p:cNvSpPr txBox="1"/>
              <p:nvPr/>
            </p:nvSpPr>
            <p:spPr>
              <a:xfrm>
                <a:off x="11394173" y="13974217"/>
                <a:ext cx="10075175" cy="203132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lvl="1" algn="just"/>
                <a14:m>
                  <m:oMath xmlns:m="http://schemas.openxmlformats.org/officeDocument/2006/math">
                    <m:r>
                      <a:rPr lang="en-SG" sz="2100" b="0" i="1" smtClean="0">
                        <a:solidFill>
                          <a:schemeClr val="tx1"/>
                        </a:solidFill>
                        <a:latin typeface="Cambria Math" panose="02040503050406030204" pitchFamily="18" charset="0"/>
                        <a:ea typeface="Cambria Math" panose="02040503050406030204" pitchFamily="18" charset="0"/>
                      </a:rPr>
                      <m:t>𝒩</m:t>
                    </m:r>
                    <m:d>
                      <m:dPr>
                        <m:ctrlPr>
                          <a:rPr lang="en-US" sz="2100" i="1" smtClean="0">
                            <a:solidFill>
                              <a:schemeClr val="tx1"/>
                            </a:solidFill>
                            <a:latin typeface="Cambria Math" panose="02040503050406030204" pitchFamily="18" charset="0"/>
                            <a:ea typeface="Cambria Math" panose="02040503050406030204" pitchFamily="18" charset="0"/>
                          </a:rPr>
                        </m:ctrlPr>
                      </m:dPr>
                      <m:e>
                        <m:r>
                          <a:rPr lang="en-US" sz="2100" b="0" i="1" smtClean="0">
                            <a:solidFill>
                              <a:schemeClr val="tx1"/>
                            </a:solidFill>
                            <a:latin typeface="Cambria Math" panose="02040503050406030204" pitchFamily="18" charset="0"/>
                            <a:ea typeface="Cambria Math" panose="02040503050406030204" pitchFamily="18" charset="0"/>
                          </a:rPr>
                          <m:t>𝑣</m:t>
                        </m:r>
                      </m:e>
                    </m:d>
                  </m:oMath>
                </a14:m>
                <a:r>
                  <a:rPr lang="en-US" sz="2100" dirty="0" smtClean="0">
                    <a:solidFill>
                      <a:schemeClr val="tx1"/>
                    </a:solidFill>
                    <a:latin typeface="Arial" panose="020B0604020202020204" pitchFamily="34" charset="0"/>
                    <a:cs typeface="Arial" panose="020B0604020202020204" pitchFamily="34" charset="0"/>
                  </a:rPr>
                  <a:t> is the set of neighbors of node </a:t>
                </a:r>
                <a14:m>
                  <m:oMath xmlns:m="http://schemas.openxmlformats.org/officeDocument/2006/math">
                    <m:r>
                      <a:rPr lang="en-US" sz="2100" b="0" i="1" smtClean="0">
                        <a:solidFill>
                          <a:schemeClr val="tx1"/>
                        </a:solidFill>
                        <a:latin typeface="Cambria Math" panose="02040503050406030204" pitchFamily="18" charset="0"/>
                      </a:rPr>
                      <m:t>𝑣</m:t>
                    </m:r>
                  </m:oMath>
                </a14:m>
                <a:r>
                  <a:rPr lang="en-US" sz="2100" dirty="0" smtClean="0">
                    <a:solidFill>
                      <a:schemeClr val="tx1"/>
                    </a:solidFill>
                    <a:latin typeface="Arial" panose="020B0604020202020204" pitchFamily="34" charset="0"/>
                    <a:cs typeface="Arial" panose="020B0604020202020204" pitchFamily="34" charset="0"/>
                  </a:rPr>
                  <a:t> in the underline graph.</a:t>
                </a:r>
              </a:p>
              <a:p>
                <a:pPr lvl="1" algn="just"/>
                <a:endParaRPr lang="en-US" sz="2100" dirty="0" smtClean="0">
                  <a:solidFill>
                    <a:schemeClr val="tx1"/>
                  </a:solidFill>
                  <a:latin typeface="Arial" panose="020B0604020202020204" pitchFamily="34" charset="0"/>
                  <a:cs typeface="Arial" panose="020B0604020202020204" pitchFamily="34" charset="0"/>
                </a:endParaRPr>
              </a:p>
              <a:p>
                <a:pPr lvl="1" algn="just"/>
                <a:r>
                  <a:rPr lang="en-US" sz="2100" dirty="0" smtClean="0">
                    <a:solidFill>
                      <a:schemeClr val="tx1"/>
                    </a:solidFill>
                    <a:latin typeface="Arial" panose="020B0604020202020204" pitchFamily="34" charset="0"/>
                    <a:cs typeface="Arial" panose="020B0604020202020204" pitchFamily="34" charset="0"/>
                  </a:rPr>
                  <a:t>To </a:t>
                </a:r>
                <a:r>
                  <a:rPr lang="en-US" sz="2100" dirty="0" smtClean="0">
                    <a:solidFill>
                      <a:schemeClr val="tx1"/>
                    </a:solidFill>
                    <a:latin typeface="Arial" panose="020B0604020202020204" pitchFamily="34" charset="0"/>
                    <a:cs typeface="Arial" panose="020B0604020202020204" pitchFamily="34" charset="0"/>
                  </a:rPr>
                  <a:t>generalize GIN to support disjunctive graphs, which is originally proposed for 	undirected graphs, we propose a so-called ‘adding-edge’ strategy: new 	conjunctive arcs are </a:t>
                </a:r>
                <a:r>
                  <a:rPr lang="en-US" sz="2100" i="1" dirty="0" smtClean="0">
                    <a:solidFill>
                      <a:schemeClr val="tx1"/>
                    </a:solidFill>
                    <a:latin typeface="Arial" panose="020B0604020202020204" pitchFamily="34" charset="0"/>
                    <a:cs typeface="Arial" panose="020B0604020202020204" pitchFamily="34" charset="0"/>
                  </a:rPr>
                  <a:t>added</a:t>
                </a:r>
                <a:r>
                  <a:rPr lang="en-US" sz="2100" dirty="0" smtClean="0">
                    <a:solidFill>
                      <a:schemeClr val="tx1"/>
                    </a:solidFill>
                    <a:latin typeface="Arial" panose="020B0604020202020204" pitchFamily="34" charset="0"/>
                    <a:cs typeface="Arial" panose="020B0604020202020204" pitchFamily="34" charset="0"/>
                  </a:rPr>
                  <a:t> to next state </a:t>
                </a:r>
                <a14:m>
                  <m:oMath xmlns:m="http://schemas.openxmlformats.org/officeDocument/2006/math">
                    <m:sSub>
                      <m:sSubPr>
                        <m:ctrlPr>
                          <a:rPr lang="en-US" sz="2100" i="1" smtClean="0">
                            <a:solidFill>
                              <a:schemeClr val="tx1"/>
                            </a:solidFill>
                            <a:latin typeface="Cambria Math" panose="02040503050406030204" pitchFamily="18" charset="0"/>
                            <a:cs typeface="Arial" panose="020B0604020202020204" pitchFamily="34" charset="0"/>
                          </a:rPr>
                        </m:ctrlPr>
                      </m:sSubPr>
                      <m:e>
                        <m:r>
                          <a:rPr lang="en-US" sz="2100" b="0" i="1" smtClean="0">
                            <a:solidFill>
                              <a:schemeClr val="tx1"/>
                            </a:solidFill>
                            <a:latin typeface="Cambria Math" panose="02040503050406030204" pitchFamily="18" charset="0"/>
                            <a:cs typeface="Arial" panose="020B0604020202020204" pitchFamily="34" charset="0"/>
                          </a:rPr>
                          <m:t>𝐺</m:t>
                        </m:r>
                      </m:e>
                      <m:sub>
                        <m:r>
                          <a:rPr lang="en-US" sz="2100" b="0" i="1" smtClean="0">
                            <a:solidFill>
                              <a:schemeClr val="tx1"/>
                            </a:solidFill>
                            <a:latin typeface="Cambria Math" panose="02040503050406030204" pitchFamily="18" charset="0"/>
                            <a:cs typeface="Arial" panose="020B0604020202020204" pitchFamily="34" charset="0"/>
                          </a:rPr>
                          <m:t>𝑡</m:t>
                        </m:r>
                        <m:r>
                          <a:rPr lang="en-US" sz="2100" b="0" i="1" smtClean="0">
                            <a:solidFill>
                              <a:schemeClr val="tx1"/>
                            </a:solidFill>
                            <a:latin typeface="Cambria Math" panose="02040503050406030204" pitchFamily="18" charset="0"/>
                            <a:cs typeface="Arial" panose="020B0604020202020204" pitchFamily="34" charset="0"/>
                          </a:rPr>
                          <m:t>+1</m:t>
                        </m:r>
                      </m:sub>
                    </m:sSub>
                  </m:oMath>
                </a14:m>
                <a:r>
                  <a:rPr lang="en-US" sz="2100" dirty="0" smtClean="0">
                    <a:solidFill>
                      <a:schemeClr val="tx1"/>
                    </a:solidFill>
                    <a:latin typeface="Arial" panose="020B0604020202020204" pitchFamily="34" charset="0"/>
                    <a:cs typeface="Arial" panose="020B0604020202020204" pitchFamily="34" charset="0"/>
                  </a:rPr>
                  <a:t> based on action </a:t>
                </a:r>
                <a14:m>
                  <m:oMath xmlns:m="http://schemas.openxmlformats.org/officeDocument/2006/math">
                    <m:sSub>
                      <m:sSubPr>
                        <m:ctrlPr>
                          <a:rPr lang="en-US" sz="2100" i="1" smtClean="0">
                            <a:solidFill>
                              <a:schemeClr val="tx1"/>
                            </a:solidFill>
                            <a:latin typeface="Cambria Math" panose="02040503050406030204" pitchFamily="18" charset="0"/>
                            <a:cs typeface="Arial" panose="020B0604020202020204" pitchFamily="34" charset="0"/>
                          </a:rPr>
                        </m:ctrlPr>
                      </m:sSubPr>
                      <m:e>
                        <m:r>
                          <a:rPr lang="en-US" sz="2100" b="0" i="1" smtClean="0">
                            <a:solidFill>
                              <a:schemeClr val="tx1"/>
                            </a:solidFill>
                            <a:latin typeface="Cambria Math" panose="02040503050406030204" pitchFamily="18" charset="0"/>
                            <a:cs typeface="Arial" panose="020B0604020202020204" pitchFamily="34" charset="0"/>
                          </a:rPr>
                          <m:t>𝑎</m:t>
                        </m:r>
                      </m:e>
                      <m:sub>
                        <m:r>
                          <a:rPr lang="en-US" sz="2100" b="0" i="1" smtClean="0">
                            <a:solidFill>
                              <a:schemeClr val="tx1"/>
                            </a:solidFill>
                            <a:latin typeface="Cambria Math" panose="02040503050406030204" pitchFamily="18" charset="0"/>
                            <a:cs typeface="Arial" panose="020B0604020202020204" pitchFamily="34" charset="0"/>
                          </a:rPr>
                          <m:t>𝑡</m:t>
                        </m:r>
                      </m:sub>
                    </m:sSub>
                  </m:oMath>
                </a14:m>
                <a:r>
                  <a:rPr lang="en-US" sz="2100" dirty="0" smtClean="0">
                    <a:solidFill>
                      <a:schemeClr val="tx1"/>
                    </a:solidFill>
                    <a:latin typeface="Arial" panose="020B0604020202020204" pitchFamily="34" charset="0"/>
                    <a:cs typeface="Arial" panose="020B0604020202020204" pitchFamily="34" charset="0"/>
                  </a:rPr>
                  <a:t> during transition, 	where all disjunctive arcs are neglected, as shown in Figure 3.</a:t>
                </a:r>
              </a:p>
            </p:txBody>
          </p:sp>
        </mc:Choice>
        <mc:Fallback>
          <p:sp>
            <p:nvSpPr>
              <p:cNvPr id="86" name="TextBox 56"/>
              <p:cNvSpPr txBox="1">
                <a:spLocks noRot="1" noChangeAspect="1" noMove="1" noResize="1" noEditPoints="1" noAdjustHandles="1" noChangeArrowheads="1" noChangeShapeType="1" noTextEdit="1"/>
              </p:cNvSpPr>
              <p:nvPr/>
            </p:nvSpPr>
            <p:spPr>
              <a:xfrm>
                <a:off x="11394173" y="13974217"/>
                <a:ext cx="10075175" cy="2031325"/>
              </a:xfrm>
              <a:prstGeom prst="rect">
                <a:avLst/>
              </a:prstGeom>
              <a:blipFill>
                <a:blip r:embed="rId13"/>
                <a:stretch>
                  <a:fillRect t="-1796" r="-1210" b="-4790"/>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SG">
                    <a:noFill/>
                  </a:rPr>
                  <a:t> </a:t>
                </a:r>
              </a:p>
            </p:txBody>
          </p:sp>
        </mc:Fallback>
      </mc:AlternateContent>
      <p:pic>
        <p:nvPicPr>
          <p:cNvPr id="87" name="Picture 8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523863" y="15465921"/>
            <a:ext cx="9898893" cy="4436072"/>
          </a:xfrm>
          <a:prstGeom prst="rect">
            <a:avLst/>
          </a:prstGeom>
        </p:spPr>
      </p:pic>
      <p:sp>
        <p:nvSpPr>
          <p:cNvPr id="88" name="TextBox 56"/>
          <p:cNvSpPr txBox="1"/>
          <p:nvPr/>
        </p:nvSpPr>
        <p:spPr>
          <a:xfrm>
            <a:off x="11487511" y="19846856"/>
            <a:ext cx="9927963" cy="1708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just"/>
            <a:r>
              <a:rPr lang="en-SG" sz="2100" dirty="0" smtClean="0">
                <a:solidFill>
                  <a:schemeClr val="tx1"/>
                </a:solidFill>
              </a:rPr>
              <a:t>Figure 3: </a:t>
            </a:r>
            <a:r>
              <a:rPr lang="en-SG" sz="2100" b="1" dirty="0" smtClean="0">
                <a:solidFill>
                  <a:schemeClr val="tx1"/>
                </a:solidFill>
              </a:rPr>
              <a:t>Example </a:t>
            </a:r>
            <a:r>
              <a:rPr lang="en-SG" sz="2100" b="1" dirty="0">
                <a:solidFill>
                  <a:schemeClr val="tx1"/>
                </a:solidFill>
              </a:rPr>
              <a:t>of state </a:t>
            </a:r>
            <a:r>
              <a:rPr lang="en-SG" sz="2100" b="1" dirty="0" smtClean="0">
                <a:solidFill>
                  <a:schemeClr val="tx1"/>
                </a:solidFill>
              </a:rPr>
              <a:t>transition with left-shifting and adding-edge strategy</a:t>
            </a:r>
            <a:r>
              <a:rPr lang="en-SG" sz="2100" dirty="0" smtClean="0">
                <a:solidFill>
                  <a:schemeClr val="tx1"/>
                </a:solidFill>
              </a:rPr>
              <a:t>. Orange nodes </a:t>
            </a:r>
            <a:r>
              <a:rPr lang="en-SG" sz="2100" dirty="0">
                <a:solidFill>
                  <a:schemeClr val="tx1"/>
                </a:solidFill>
              </a:rPr>
              <a:t>are operations already scheduled, and </a:t>
            </a:r>
            <a:r>
              <a:rPr lang="en-SG" sz="2100" dirty="0" smtClean="0">
                <a:solidFill>
                  <a:schemeClr val="tx1"/>
                </a:solidFill>
              </a:rPr>
              <a:t>the grey </a:t>
            </a:r>
            <a:r>
              <a:rPr lang="en-SG" sz="2100" dirty="0">
                <a:solidFill>
                  <a:schemeClr val="tx1"/>
                </a:solidFill>
              </a:rPr>
              <a:t>node is operation selected to be </a:t>
            </a:r>
            <a:r>
              <a:rPr lang="en-SG" sz="2100" dirty="0" smtClean="0">
                <a:solidFill>
                  <a:schemeClr val="tx1"/>
                </a:solidFill>
              </a:rPr>
              <a:t>scheduled at </a:t>
            </a:r>
            <a:r>
              <a:rPr lang="en-SG" sz="2100" dirty="0">
                <a:solidFill>
                  <a:schemeClr val="tx1"/>
                </a:solidFill>
              </a:rPr>
              <a:t>current state.  Integers in bracket are </a:t>
            </a:r>
            <a:r>
              <a:rPr lang="en-SG" sz="2100" dirty="0" smtClean="0">
                <a:solidFill>
                  <a:schemeClr val="tx1"/>
                </a:solidFill>
              </a:rPr>
              <a:t>starting time </a:t>
            </a:r>
            <a:r>
              <a:rPr lang="en-SG" sz="2100" dirty="0">
                <a:solidFill>
                  <a:schemeClr val="tx1"/>
                </a:solidFill>
              </a:rPr>
              <a:t>of scheduled operations, where </a:t>
            </a:r>
            <a:r>
              <a:rPr lang="en-SG" sz="2100" dirty="0" smtClean="0">
                <a:solidFill>
                  <a:schemeClr val="tx1"/>
                </a:solidFill>
              </a:rPr>
              <a:t>unscheduled operations </a:t>
            </a:r>
            <a:r>
              <a:rPr lang="en-SG" sz="2100" dirty="0">
                <a:solidFill>
                  <a:schemeClr val="tx1"/>
                </a:solidFill>
              </a:rPr>
              <a:t>have unknown starting time (denoted as?).</a:t>
            </a:r>
            <a:endParaRPr sz="2100" dirty="0">
              <a:solidFill>
                <a:schemeClr val="tx1"/>
              </a:solidFill>
            </a:endParaRPr>
          </a:p>
        </p:txBody>
      </p:sp>
      <p:sp>
        <p:nvSpPr>
          <p:cNvPr id="89" name="TextBox 39"/>
          <p:cNvSpPr txBox="1"/>
          <p:nvPr/>
        </p:nvSpPr>
        <p:spPr>
          <a:xfrm>
            <a:off x="21979974" y="8214609"/>
            <a:ext cx="9927964" cy="2031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lgn="just">
              <a:buClr>
                <a:schemeClr val="tx1"/>
              </a:buClr>
              <a:buFont typeface="Wingdings" panose="05000000000000000000" pitchFamily="2" charset="2"/>
              <a:buChar char="q"/>
            </a:pPr>
            <a:r>
              <a:rPr lang="en-SG" b="1" dirty="0" smtClean="0">
                <a:solidFill>
                  <a:schemeClr val="tx1"/>
                </a:solidFill>
              </a:rPr>
              <a:t>Training Algorithm</a:t>
            </a:r>
            <a:r>
              <a:rPr lang="en-SG" dirty="0" smtClean="0">
                <a:solidFill>
                  <a:schemeClr val="tx1"/>
                </a:solidFill>
              </a:rPr>
              <a:t>: Proximal Policy Optimization (PPO) as training algorithm.</a:t>
            </a:r>
          </a:p>
          <a:p>
            <a:pPr marL="342900" indent="-342900" algn="just">
              <a:buClr>
                <a:schemeClr val="tx1"/>
              </a:buClr>
              <a:buFont typeface="Wingdings" panose="05000000000000000000" pitchFamily="2" charset="2"/>
              <a:buChar char="q"/>
            </a:pPr>
            <a:r>
              <a:rPr lang="en-SG" b="1" dirty="0" smtClean="0">
                <a:solidFill>
                  <a:schemeClr val="tx1"/>
                </a:solidFill>
              </a:rPr>
              <a:t>Dataset</a:t>
            </a:r>
            <a:r>
              <a:rPr lang="en-SG" dirty="0" smtClean="0">
                <a:solidFill>
                  <a:schemeClr val="tx1"/>
                </a:solidFill>
              </a:rPr>
              <a:t>: Synthetic dataset, </a:t>
            </a:r>
            <a:r>
              <a:rPr lang="en-SG" dirty="0" err="1" smtClean="0">
                <a:solidFill>
                  <a:schemeClr val="tx1"/>
                </a:solidFill>
              </a:rPr>
              <a:t>Taillard’s</a:t>
            </a:r>
            <a:r>
              <a:rPr lang="en-SG" dirty="0" smtClean="0">
                <a:solidFill>
                  <a:schemeClr val="tx1"/>
                </a:solidFill>
              </a:rPr>
              <a:t> instances (open), DMU instances (open)</a:t>
            </a:r>
          </a:p>
          <a:p>
            <a:pPr marL="342900" indent="-342900" algn="just">
              <a:buClr>
                <a:schemeClr val="tx1"/>
              </a:buClr>
              <a:buFont typeface="Wingdings" panose="05000000000000000000" pitchFamily="2" charset="2"/>
              <a:buChar char="q"/>
            </a:pPr>
            <a:r>
              <a:rPr lang="en-SG" b="1" dirty="0" smtClean="0">
                <a:solidFill>
                  <a:schemeClr val="tx1"/>
                </a:solidFill>
              </a:rPr>
              <a:t>Baselines</a:t>
            </a:r>
            <a:r>
              <a:rPr lang="en-SG" dirty="0" smtClean="0">
                <a:solidFill>
                  <a:schemeClr val="tx1"/>
                </a:solidFill>
              </a:rPr>
              <a:t>: 4 Strong hand-designed rules from literature</a:t>
            </a:r>
          </a:p>
          <a:p>
            <a:pPr marL="342900" indent="-342900" algn="just">
              <a:buClr>
                <a:schemeClr val="tx1"/>
              </a:buClr>
              <a:buFont typeface="Wingdings" panose="05000000000000000000" pitchFamily="2" charset="2"/>
              <a:buChar char="q"/>
            </a:pPr>
            <a:r>
              <a:rPr lang="en-US" b="1" dirty="0" smtClean="0">
                <a:solidFill>
                  <a:schemeClr val="tx1"/>
                </a:solidFill>
              </a:rPr>
              <a:t>Result</a:t>
            </a:r>
            <a:r>
              <a:rPr lang="en-US" dirty="0" smtClean="0">
                <a:solidFill>
                  <a:schemeClr val="tx1"/>
                </a:solidFill>
              </a:rPr>
              <a:t>: only results for </a:t>
            </a:r>
            <a:r>
              <a:rPr lang="en-US" dirty="0" err="1" smtClean="0">
                <a:solidFill>
                  <a:schemeClr val="tx1"/>
                </a:solidFill>
              </a:rPr>
              <a:t>Taillard’s</a:t>
            </a:r>
            <a:r>
              <a:rPr lang="en-US" dirty="0" smtClean="0">
                <a:solidFill>
                  <a:schemeClr val="tx1"/>
                </a:solidFill>
              </a:rPr>
              <a:t> instances and DMU instances are showed here due to l</a:t>
            </a:r>
            <a:r>
              <a:rPr lang="en-US" sz="2100" dirty="0" smtClean="0">
                <a:solidFill>
                  <a:schemeClr val="tx1"/>
                </a:solidFill>
                <a:latin typeface="Arial"/>
                <a:ea typeface="Arial"/>
                <a:cs typeface="Arial"/>
                <a:sym typeface="Arial"/>
              </a:rPr>
              <a:t>imited space.</a:t>
            </a:r>
            <a:endParaRPr lang="en-SG" sz="2100" dirty="0">
              <a:solidFill>
                <a:schemeClr val="tx1"/>
              </a:solidFill>
              <a:latin typeface="Arial"/>
              <a:ea typeface="Arial"/>
              <a:cs typeface="Arial"/>
              <a:sym typeface="Arial"/>
            </a:endParaRPr>
          </a:p>
        </p:txBody>
      </p:sp>
      <p:pic>
        <p:nvPicPr>
          <p:cNvPr id="13" name="Picture 12"/>
          <p:cNvPicPr>
            <a:picLocks noChangeAspect="1"/>
          </p:cNvPicPr>
          <p:nvPr/>
        </p:nvPicPr>
        <p:blipFill>
          <a:blip r:embed="rId15"/>
          <a:stretch>
            <a:fillRect/>
          </a:stretch>
        </p:blipFill>
        <p:spPr>
          <a:xfrm>
            <a:off x="22059900" y="10158322"/>
            <a:ext cx="9886133" cy="6860868"/>
          </a:xfrm>
          <a:prstGeom prst="rect">
            <a:avLst/>
          </a:prstGeom>
        </p:spPr>
      </p:pic>
      <p:sp>
        <p:nvSpPr>
          <p:cNvPr id="90" name="TextBox 56"/>
          <p:cNvSpPr txBox="1"/>
          <p:nvPr/>
        </p:nvSpPr>
        <p:spPr>
          <a:xfrm>
            <a:off x="21986292" y="20737999"/>
            <a:ext cx="10075176"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just"/>
            <a:r>
              <a:rPr lang="en-SG" sz="2100" dirty="0" smtClean="0">
                <a:solidFill>
                  <a:schemeClr val="tx1"/>
                </a:solidFill>
              </a:rPr>
              <a:t>Table </a:t>
            </a:r>
            <a:r>
              <a:rPr lang="en-SG" sz="2100" dirty="0">
                <a:solidFill>
                  <a:schemeClr val="tx1"/>
                </a:solidFill>
              </a:rPr>
              <a:t>1</a:t>
            </a:r>
            <a:r>
              <a:rPr lang="en-SG" sz="2100" dirty="0" smtClean="0">
                <a:solidFill>
                  <a:schemeClr val="tx1"/>
                </a:solidFill>
              </a:rPr>
              <a:t>: </a:t>
            </a:r>
            <a:r>
              <a:rPr lang="en-SG" sz="2100" b="1" dirty="0">
                <a:solidFill>
                  <a:schemeClr val="tx1"/>
                </a:solidFill>
              </a:rPr>
              <a:t>Results on </a:t>
            </a:r>
            <a:r>
              <a:rPr lang="en-SG" sz="2100" b="1" dirty="0" err="1">
                <a:solidFill>
                  <a:schemeClr val="tx1"/>
                </a:solidFill>
              </a:rPr>
              <a:t>Taillard’s</a:t>
            </a:r>
            <a:r>
              <a:rPr lang="en-SG" sz="2100" b="1" dirty="0">
                <a:solidFill>
                  <a:schemeClr val="tx1"/>
                </a:solidFill>
              </a:rPr>
              <a:t> </a:t>
            </a:r>
            <a:r>
              <a:rPr lang="en-SG" sz="2100" b="1" dirty="0" smtClean="0">
                <a:solidFill>
                  <a:schemeClr val="tx1"/>
                </a:solidFill>
              </a:rPr>
              <a:t>instances and DMU instances. </a:t>
            </a:r>
            <a:r>
              <a:rPr lang="en-SG" sz="2100" dirty="0" smtClean="0">
                <a:solidFill>
                  <a:schemeClr val="tx1"/>
                </a:solidFill>
              </a:rPr>
              <a:t>‘Gap’ is calculated against results obtained by OR-Tools with cut-off 3600 seconds.</a:t>
            </a:r>
            <a:r>
              <a:rPr lang="en-SG" sz="2100" b="1" dirty="0">
                <a:solidFill>
                  <a:schemeClr val="tx1"/>
                </a:solidFill>
              </a:rPr>
              <a:t> </a:t>
            </a:r>
            <a:r>
              <a:rPr lang="en-SG" sz="2100" dirty="0" smtClean="0">
                <a:solidFill>
                  <a:schemeClr val="tx1"/>
                </a:solidFill>
              </a:rPr>
              <a:t>"</a:t>
            </a:r>
            <a:r>
              <a:rPr lang="en-SG" sz="2100" dirty="0">
                <a:solidFill>
                  <a:schemeClr val="tx1"/>
                </a:solidFill>
              </a:rPr>
              <a:t>Opt. Rate": rate of instances with optimal solution.</a:t>
            </a:r>
            <a:endParaRPr sz="2100" dirty="0">
              <a:solidFill>
                <a:schemeClr val="tx1"/>
              </a:solidFill>
            </a:endParaRPr>
          </a:p>
        </p:txBody>
      </p:sp>
      <p:pic>
        <p:nvPicPr>
          <p:cNvPr id="14" name="Picture 13"/>
          <p:cNvPicPr>
            <a:picLocks noChangeAspect="1"/>
          </p:cNvPicPr>
          <p:nvPr/>
        </p:nvPicPr>
        <p:blipFill>
          <a:blip r:embed="rId16"/>
          <a:stretch>
            <a:fillRect/>
          </a:stretch>
        </p:blipFill>
        <p:spPr>
          <a:xfrm>
            <a:off x="22059899" y="17125387"/>
            <a:ext cx="9870179" cy="3528441"/>
          </a:xfrm>
          <a:prstGeom prst="rect">
            <a:avLst/>
          </a:prstGeom>
        </p:spPr>
      </p:pic>
      <mc:AlternateContent xmlns:mc="http://schemas.openxmlformats.org/markup-compatibility/2006">
        <mc:Choice xmlns:a14="http://schemas.microsoft.com/office/drawing/2010/main" Requires="a14">
          <p:sp>
            <p:nvSpPr>
              <p:cNvPr id="39" name="TextBox 39"/>
              <p:cNvSpPr txBox="1"/>
              <p:nvPr/>
            </p:nvSpPr>
            <p:spPr>
              <a:xfrm>
                <a:off x="1005137" y="8322757"/>
                <a:ext cx="9939970" cy="209025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b="1" i="1" dirty="0">
                    <a:solidFill>
                      <a:schemeClr val="tx1"/>
                    </a:solidFill>
                  </a:rPr>
                  <a:t>Disjunctive Graph (DG)</a:t>
                </a:r>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𝐺</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𝒪</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𝒞</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𝒟</m:t>
                    </m:r>
                    <m:r>
                      <a:rPr lang="en-US" i="1">
                        <a:solidFill>
                          <a:schemeClr val="tx1"/>
                        </a:solidFill>
                        <a:latin typeface="Cambria Math" panose="02040503050406030204" pitchFamily="18" charset="0"/>
                      </a:rPr>
                      <m:t>}</m:t>
                    </m:r>
                  </m:oMath>
                </a14:m>
                <a:r>
                  <a:rPr lang="en-US" dirty="0" smtClean="0">
                    <a:solidFill>
                      <a:schemeClr val="tx1"/>
                    </a:solidFill>
                  </a:rPr>
                  <a:t>, an example is Figure 1.</a:t>
                </a:r>
                <a:endParaRPr lang="en-US" dirty="0">
                  <a:solidFill>
                    <a:schemeClr val="tx1"/>
                  </a:solidFill>
                </a:endParaRPr>
              </a:p>
              <a:p>
                <a:pPr marL="342900" indent="-342900" algn="just">
                  <a:buFont typeface="Wingdings" panose="05000000000000000000" pitchFamily="2" charset="2"/>
                  <a:buChar char="q"/>
                </a:pPr>
                <a:r>
                  <a:rPr lang="en-US" dirty="0">
                    <a:solidFill>
                      <a:schemeClr val="tx1"/>
                    </a:solidFill>
                  </a:rPr>
                  <a:t>Node set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𝒪</m:t>
                    </m:r>
                    <m:r>
                      <a:rPr lang="en-US" i="1">
                        <a:solidFill>
                          <a:schemeClr val="tx1"/>
                        </a:solidFill>
                        <a:latin typeface="Cambria Math" panose="02040503050406030204" pitchFamily="18" charset="0"/>
                        <a:ea typeface="Cambria Math" panose="02040503050406030204" pitchFamily="18" charset="0"/>
                      </a:rPr>
                      <m:t>=</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𝑂</m:t>
                            </m:r>
                          </m:e>
                          <m:sub>
                            <m:r>
                              <a:rPr lang="en-US" i="1">
                                <a:solidFill>
                                  <a:schemeClr val="tx1"/>
                                </a:solidFill>
                                <a:latin typeface="Cambria Math" panose="02040503050406030204" pitchFamily="18" charset="0"/>
                                <a:ea typeface="Cambria Math" panose="02040503050406030204" pitchFamily="18" charset="0"/>
                              </a:rPr>
                              <m:t>𝑖𝑗</m:t>
                            </m:r>
                          </m:sub>
                        </m:sSub>
                      </m:e>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𝑗</m:t>
                        </m:r>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𝑆</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𝑇</m:t>
                    </m:r>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𝑆</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𝑇</m:t>
                    </m:r>
                  </m:oMath>
                </a14:m>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𝑆</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=0</m:t>
                    </m:r>
                  </m:oMath>
                </a14:m>
                <a:r>
                  <a:rPr lang="en-US" dirty="0">
                    <a:solidFill>
                      <a:schemeClr val="tx1"/>
                    </a:solidFill>
                  </a:rPr>
                  <a:t>, denoting the start and terminal.</a:t>
                </a:r>
              </a:p>
              <a:p>
                <a:pPr marL="342900" indent="-342900" algn="just">
                  <a:buFont typeface="Wingdings" panose="05000000000000000000" pitchFamily="2" charset="2"/>
                  <a:buChar char="q"/>
                </a:pPr>
                <a:r>
                  <a:rPr lang="en-US" dirty="0">
                    <a:solidFill>
                      <a:schemeClr val="tx1"/>
                    </a:solidFill>
                  </a:rPr>
                  <a:t>Conjunction set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𝒞</m:t>
                    </m:r>
                  </m:oMath>
                </a14:m>
                <a:r>
                  <a:rPr lang="en-US" dirty="0">
                    <a:solidFill>
                      <a:schemeClr val="tx1"/>
                    </a:solidFill>
                  </a:rPr>
                  <a:t>: directed arcs representing precedent constrains.</a:t>
                </a:r>
              </a:p>
              <a:p>
                <a:pPr marL="342900" indent="-342900" algn="just">
                  <a:buFont typeface="Wingdings" panose="05000000000000000000" pitchFamily="2" charset="2"/>
                  <a:buChar char="q"/>
                </a:pPr>
                <a:r>
                  <a:rPr lang="en-US" dirty="0">
                    <a:solidFill>
                      <a:schemeClr val="tx1"/>
                    </a:solidFill>
                  </a:rPr>
                  <a:t>Disjunction set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𝒟</m:t>
                    </m:r>
                  </m:oMath>
                </a14:m>
                <a:r>
                  <a:rPr lang="en-US" dirty="0">
                    <a:solidFill>
                      <a:schemeClr val="tx1"/>
                    </a:solidFill>
                  </a:rPr>
                  <a:t>: undirected arcs connecting operations on the same machine. </a:t>
                </a:r>
              </a:p>
              <a:p>
                <a:pPr marL="342900" indent="-342900" algn="just">
                  <a:buFont typeface="Wingdings" panose="05000000000000000000" pitchFamily="2" charset="2"/>
                  <a:buChar char="q"/>
                </a:pPr>
                <a:r>
                  <a:rPr lang="en-US" dirty="0">
                    <a:solidFill>
                      <a:schemeClr val="tx1"/>
                    </a:solidFill>
                  </a:rPr>
                  <a:t>Solution of JSSP: </a:t>
                </a:r>
                <a:r>
                  <a:rPr lang="en-SG" dirty="0">
                    <a:solidFill>
                      <a:schemeClr val="tx1"/>
                    </a:solidFill>
                  </a:rPr>
                  <a:t>fixing the direction of each disjunction </a:t>
                </a:r>
                <a14:m>
                  <m:oMath xmlns:m="http://schemas.openxmlformats.org/officeDocument/2006/math">
                    <m:r>
                      <a:rPr lang="en-SG" i="1">
                        <a:solidFill>
                          <a:schemeClr val="tx1"/>
                        </a:solidFill>
                        <a:latin typeface="Cambria Math" panose="02040503050406030204" pitchFamily="18" charset="0"/>
                        <a:ea typeface="Cambria Math" panose="02040503050406030204" pitchFamily="18" charset="0"/>
                      </a:rPr>
                      <m:t>→</m:t>
                    </m:r>
                  </m:oMath>
                </a14:m>
                <a:r>
                  <a:rPr lang="en-SG" dirty="0">
                    <a:solidFill>
                      <a:schemeClr val="tx1"/>
                    </a:solidFill>
                  </a:rPr>
                  <a:t> </a:t>
                </a:r>
                <a14:m>
                  <m:oMath xmlns:m="http://schemas.openxmlformats.org/officeDocument/2006/math">
                    <m:r>
                      <a:rPr lang="en-US" i="1">
                        <a:solidFill>
                          <a:schemeClr val="tx1"/>
                        </a:solidFill>
                        <a:latin typeface="Cambria Math" panose="02040503050406030204" pitchFamily="18" charset="0"/>
                      </a:rPr>
                      <m:t>𝐺</m:t>
                    </m:r>
                    <m:r>
                      <a:rPr lang="en-US" i="1">
                        <a:solidFill>
                          <a:schemeClr val="tx1"/>
                        </a:solidFill>
                        <a:latin typeface="Cambria Math" panose="02040503050406030204" pitchFamily="18" charset="0"/>
                      </a:rPr>
                      <m:t> ∈</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𝐷𝐴𝐺</m:t>
                        </m:r>
                      </m:e>
                    </m:d>
                    <m:r>
                      <a:rPr lang="en-US" i="1">
                        <a:solidFill>
                          <a:schemeClr val="tx1"/>
                        </a:solidFill>
                        <a:latin typeface="Cambria Math" panose="02040503050406030204" pitchFamily="18" charset="0"/>
                        <a:ea typeface="Cambria Math" panose="02040503050406030204" pitchFamily="18" charset="0"/>
                      </a:rPr>
                      <m:t>𝑛𝑜</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𝑐𝑦𝑐𝑙𝑒</m:t>
                    </m:r>
                    <m:r>
                      <a:rPr lang="en-US" i="1">
                        <a:solidFill>
                          <a:schemeClr val="tx1"/>
                        </a:solidFill>
                        <a:latin typeface="Cambria Math" panose="02040503050406030204" pitchFamily="18" charset="0"/>
                        <a:ea typeface="Cambria Math" panose="02040503050406030204" pitchFamily="18" charset="0"/>
                      </a:rPr>
                      <m:t>}</m:t>
                    </m:r>
                  </m:oMath>
                </a14:m>
                <a:r>
                  <a:rPr lang="en-SG" dirty="0">
                    <a:solidFill>
                      <a:schemeClr val="tx1"/>
                    </a:solidFill>
                  </a:rPr>
                  <a:t>.</a:t>
                </a:r>
                <a:endParaRPr lang="en-SG" dirty="0"/>
              </a:p>
            </p:txBody>
          </p:sp>
        </mc:Choice>
        <mc:Fallback>
          <p:sp>
            <p:nvSpPr>
              <p:cNvPr id="39" name="TextBox 39"/>
              <p:cNvSpPr txBox="1">
                <a:spLocks noRot="1" noChangeAspect="1" noMove="1" noResize="1" noEditPoints="1" noAdjustHandles="1" noChangeArrowheads="1" noChangeShapeType="1" noTextEdit="1"/>
              </p:cNvSpPr>
              <p:nvPr/>
            </p:nvSpPr>
            <p:spPr>
              <a:xfrm>
                <a:off x="1005137" y="8322757"/>
                <a:ext cx="9939970" cy="2090252"/>
              </a:xfrm>
              <a:prstGeom prst="rect">
                <a:avLst/>
              </a:prstGeom>
              <a:blipFill>
                <a:blip r:embed="rId17"/>
                <a:stretch>
                  <a:fillRect l="-1227" t="-583" r="-307" b="-320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1" name="TextBox 39"/>
              <p:cNvSpPr txBox="1"/>
              <p:nvPr/>
            </p:nvSpPr>
            <p:spPr>
              <a:xfrm>
                <a:off x="956929" y="19142308"/>
                <a:ext cx="9986841" cy="241912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lgn="just">
                  <a:buClr>
                    <a:schemeClr val="tx1"/>
                  </a:buClr>
                  <a:buFont typeface="Wingdings" panose="05000000000000000000" pitchFamily="2" charset="2"/>
                  <a:buChar char="q"/>
                </a:pPr>
                <a:r>
                  <a:rPr lang="en-SG" b="1" dirty="0" smtClean="0">
                    <a:solidFill>
                      <a:schemeClr val="tx1"/>
                    </a:solidFill>
                  </a:rPr>
                  <a:t>State</a:t>
                </a:r>
                <a:r>
                  <a:rPr lang="en-SG" dirty="0">
                    <a:solidFill>
                      <a:schemeClr val="tx1"/>
                    </a:solidFill>
                  </a:rPr>
                  <a:t>: disjunctive graph </a:t>
                </a:r>
                <a14:m>
                  <m:oMath xmlns:m="http://schemas.openxmlformats.org/officeDocument/2006/math">
                    <m:r>
                      <a:rPr lang="en-US" i="1">
                        <a:solidFill>
                          <a:schemeClr val="tx1"/>
                        </a:solidFill>
                        <a:latin typeface="Cambria Math" panose="02040503050406030204" pitchFamily="18" charset="0"/>
                      </a:rPr>
                      <m:t>𝐺</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𝒪</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𝒞</m:t>
                    </m:r>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𝒟</m:t>
                        </m:r>
                      </m:e>
                      <m:sub>
                        <m:r>
                          <a:rPr lang="en-US" i="1">
                            <a:solidFill>
                              <a:schemeClr val="tx1"/>
                            </a:solidFill>
                            <a:latin typeface="Cambria Math" panose="02040503050406030204" pitchFamily="18" charset="0"/>
                            <a:ea typeface="Cambria Math" panose="02040503050406030204" pitchFamily="18" charset="0"/>
                          </a:rPr>
                          <m:t>𝑢</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𝒟</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m:t>
                    </m:r>
                  </m:oMath>
                </a14:m>
                <a:r>
                  <a:rPr lang="en-SG" dirty="0">
                    <a:solidFill>
                      <a:schemeClr val="tx1"/>
                    </a:solidFill>
                  </a:rPr>
                  <a:t> </a:t>
                </a:r>
                <a:r>
                  <a:rPr lang="en-SG" dirty="0" smtClean="0">
                    <a:solidFill>
                      <a:schemeClr val="tx1"/>
                    </a:solidFill>
                  </a:rPr>
                  <a:t>representing </a:t>
                </a:r>
                <a:r>
                  <a:rPr lang="en-SG" dirty="0">
                    <a:solidFill>
                      <a:schemeClr val="tx1"/>
                    </a:solidFill>
                  </a:rPr>
                  <a:t>current </a:t>
                </a:r>
                <a:r>
                  <a:rPr lang="en-SG" dirty="0" smtClean="0">
                    <a:solidFill>
                      <a:schemeClr val="tx1"/>
                    </a:solidFill>
                  </a:rPr>
                  <a:t>solution.</a:t>
                </a:r>
                <a:endParaRPr lang="en-SG" sz="2100" dirty="0">
                  <a:solidFill>
                    <a:schemeClr val="tx1"/>
                  </a:solidFill>
                  <a:latin typeface="Arial"/>
                  <a:ea typeface="Arial"/>
                  <a:cs typeface="Arial"/>
                  <a:sym typeface="Arial"/>
                </a:endParaRPr>
              </a:p>
              <a:p>
                <a:pPr algn="just">
                  <a:buClr>
                    <a:schemeClr val="tx1"/>
                  </a:buClr>
                </a:pPr>
                <a:r>
                  <a:rPr lang="en-SG" dirty="0" smtClean="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𝒟</m:t>
                        </m:r>
                      </m:e>
                      <m:sub>
                        <m:r>
                          <a:rPr lang="en-US" i="1">
                            <a:solidFill>
                              <a:schemeClr val="tx1"/>
                            </a:solidFill>
                            <a:latin typeface="Cambria Math" panose="02040503050406030204" pitchFamily="18" charset="0"/>
                            <a:ea typeface="Cambria Math" panose="02040503050406030204" pitchFamily="18" charset="0"/>
                          </a:rPr>
                          <m:t>𝑢</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𝒟</m:t>
                    </m:r>
                  </m:oMath>
                </a14:m>
                <a:r>
                  <a:rPr lang="en-SG" dirty="0" smtClean="0">
                    <a:solidFill>
                      <a:schemeClr val="tx1"/>
                    </a:solidFill>
                  </a:rPr>
                  <a:t>: directed disjunctive </a:t>
                </a:r>
                <a:r>
                  <a:rPr lang="en-SG" dirty="0">
                    <a:solidFill>
                      <a:schemeClr val="tx1"/>
                    </a:solidFill>
                  </a:rPr>
                  <a:t>arcs that have </a:t>
                </a:r>
                <a:r>
                  <a:rPr lang="en-SG" dirty="0" smtClean="0">
                    <a:solidFill>
                      <a:schemeClr val="tx1"/>
                    </a:solidFill>
                  </a:rPr>
                  <a:t>been assigned </a:t>
                </a:r>
                <a:r>
                  <a:rPr lang="en-SG" dirty="0">
                    <a:solidFill>
                      <a:schemeClr val="tx1"/>
                    </a:solidFill>
                  </a:rPr>
                  <a:t>a </a:t>
                </a:r>
                <a:r>
                  <a:rPr lang="en-SG" dirty="0" smtClean="0">
                    <a:solidFill>
                      <a:schemeClr val="tx1"/>
                    </a:solidFill>
                  </a:rPr>
                  <a:t>direction till </a:t>
                </a:r>
                <a14:m>
                  <m:oMath xmlns:m="http://schemas.openxmlformats.org/officeDocument/2006/math">
                    <m:r>
                      <a:rPr lang="en-US" i="1">
                        <a:solidFill>
                          <a:schemeClr val="tx1"/>
                        </a:solidFill>
                        <a:latin typeface="Cambria Math" panose="02040503050406030204" pitchFamily="18" charset="0"/>
                      </a:rPr>
                      <m:t>𝑡</m:t>
                    </m:r>
                  </m:oMath>
                </a14:m>
                <a:r>
                  <a:rPr lang="en-SG" dirty="0" smtClean="0">
                    <a:solidFill>
                      <a:schemeClr val="tx1"/>
                    </a:solidFill>
                  </a:rPr>
                  <a:t>. 	</a:t>
                </a:r>
                <a14:m>
                  <m:oMath xmlns:m="http://schemas.openxmlformats.org/officeDocument/2006/math">
                    <m:r>
                      <a:rPr lang="en-SG" i="1">
                        <a:solidFill>
                          <a:schemeClr val="tx1"/>
                        </a:solidFill>
                        <a:latin typeface="Cambria Math" panose="02040503050406030204" pitchFamily="18" charset="0"/>
                        <a:ea typeface="Cambria Math" panose="02040503050406030204" pitchFamily="18" charset="0"/>
                      </a:rPr>
                      <m:t>𝒟</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𝒟</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𝒟</m:t>
                        </m:r>
                      </m:e>
                      <m:sub>
                        <m:r>
                          <a:rPr lang="en-US" i="1">
                            <a:solidFill>
                              <a:schemeClr val="tx1"/>
                            </a:solidFill>
                            <a:latin typeface="Cambria Math" panose="02040503050406030204" pitchFamily="18" charset="0"/>
                            <a:ea typeface="Cambria Math" panose="02040503050406030204" pitchFamily="18" charset="0"/>
                          </a:rPr>
                          <m:t>𝑢</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oMath>
                </a14:m>
                <a:r>
                  <a:rPr lang="en-US" i="1" dirty="0" smtClean="0">
                    <a:solidFill>
                      <a:schemeClr val="tx1"/>
                    </a:solidFill>
                    <a:latin typeface="Cambria Math" panose="02040503050406030204" pitchFamily="18" charset="0"/>
                    <a:ea typeface="Cambria Math" panose="02040503050406030204" pitchFamily="18" charset="0"/>
                  </a:rPr>
                  <a:t>.</a:t>
                </a:r>
                <a:r>
                  <a:rPr lang="en-SG" dirty="0" smtClean="0">
                    <a:solidFill>
                      <a:schemeClr val="tx1"/>
                    </a:solidFill>
                    <a:ea typeface="Cambria Math" panose="02040503050406030204" pitchFamily="18" charset="0"/>
                  </a:rPr>
                  <a:t> </a:t>
                </a:r>
                <a14:m>
                  <m:oMath xmlns:m="http://schemas.openxmlformats.org/officeDocument/2006/math">
                    <m:sSub>
                      <m:sSubPr>
                        <m:ctrlPr>
                          <a:rPr lang="en-SG"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oMath>
                </a14:m>
                <a:r>
                  <a:rPr lang="en-SG" dirty="0">
                    <a:solidFill>
                      <a:schemeClr val="tx1"/>
                    </a:solidFill>
                  </a:rPr>
                  <a:t> </a:t>
                </a:r>
                <a:r>
                  <a:rPr lang="en-SG" dirty="0" smtClean="0">
                    <a:solidFill>
                      <a:schemeClr val="tx1"/>
                    </a:solidFill>
                  </a:rPr>
                  <a:t>and </a:t>
                </a:r>
                <a14:m>
                  <m:oMath xmlns:m="http://schemas.openxmlformats.org/officeDocument/2006/math">
                    <m:sSub>
                      <m:sSubPr>
                        <m:ctrlPr>
                          <a:rPr lang="en-SG"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𝑇</m:t>
                        </m:r>
                      </m:sub>
                    </m:sSub>
                  </m:oMath>
                </a14:m>
                <a:r>
                  <a:rPr lang="en-SG" dirty="0" smtClean="0">
                    <a:solidFill>
                      <a:schemeClr val="tx1"/>
                    </a:solidFill>
                  </a:rPr>
                  <a:t> </a:t>
                </a:r>
                <a:r>
                  <a:rPr lang="en-US" dirty="0" smtClean="0">
                    <a:solidFill>
                      <a:schemeClr val="tx1"/>
                    </a:solidFill>
                  </a:rPr>
                  <a:t>are</a:t>
                </a:r>
                <a:r>
                  <a:rPr lang="en-SG" dirty="0" smtClean="0">
                    <a:solidFill>
                      <a:schemeClr val="tx1"/>
                    </a:solidFill>
                  </a:rPr>
                  <a:t> DGs representing initial </a:t>
                </a:r>
                <a:r>
                  <a:rPr lang="en-SG" dirty="0">
                    <a:solidFill>
                      <a:schemeClr val="tx1"/>
                    </a:solidFill>
                  </a:rPr>
                  <a:t>state </a:t>
                </a:r>
                <a:r>
                  <a:rPr lang="en-SG" dirty="0" smtClean="0">
                    <a:solidFill>
                      <a:schemeClr val="tx1"/>
                    </a:solidFill>
                  </a:rPr>
                  <a:t>(original JSSP) 	and complete </a:t>
                </a:r>
                <a:r>
                  <a:rPr lang="en-SG" dirty="0">
                    <a:solidFill>
                      <a:schemeClr val="tx1"/>
                    </a:solidFill>
                  </a:rPr>
                  <a:t>solution where</a:t>
                </a:r>
                <a:r>
                  <a:rPr lang="en-SG" dirty="0">
                    <a:solidFill>
                      <a:schemeClr val="tx1"/>
                    </a:solidFill>
                  </a:rPr>
                  <a:t> </a:t>
                </a:r>
                <a14:m>
                  <m:oMath xmlns:m="http://schemas.openxmlformats.org/officeDocument/2006/math">
                    <m:r>
                      <a:rPr lang="en-SG" i="1">
                        <a:solidFill>
                          <a:schemeClr val="tx1"/>
                        </a:solidFill>
                        <a:latin typeface="Cambria Math" panose="02040503050406030204" pitchFamily="18" charset="0"/>
                        <a:ea typeface="Cambria Math" panose="02040503050406030204" pitchFamily="18" charset="0"/>
                      </a:rPr>
                      <m:t>𝒟</m:t>
                    </m:r>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r>
                      <a:rPr lang="en-US" i="1">
                        <a:solidFill>
                          <a:schemeClr val="tx1"/>
                        </a:solidFill>
                        <a:latin typeface="Cambria Math" panose="02040503050406030204" pitchFamily="18" charset="0"/>
                        <a:ea typeface="Cambria Math" panose="02040503050406030204" pitchFamily="18" charset="0"/>
                      </a:rPr>
                      <m:t>=∅</m:t>
                    </m:r>
                  </m:oMath>
                </a14:m>
                <a:r>
                  <a:rPr lang="en-SG" dirty="0" smtClean="0">
                    <a:solidFill>
                      <a:schemeClr val="tx1"/>
                    </a:solidFill>
                  </a:rPr>
                  <a:t>.</a:t>
                </a:r>
              </a:p>
              <a:p>
                <a:pPr marL="342900" indent="-342900" algn="just">
                  <a:buClr>
                    <a:schemeClr val="tx1"/>
                  </a:buClr>
                  <a:buFont typeface="Wingdings" panose="05000000000000000000" pitchFamily="2" charset="2"/>
                  <a:buChar char="q"/>
                </a:pPr>
                <a:r>
                  <a:rPr lang="en-SG" b="1" dirty="0">
                    <a:solidFill>
                      <a:schemeClr val="tx1"/>
                    </a:solidFill>
                  </a:rPr>
                  <a:t>Action</a:t>
                </a:r>
                <a:r>
                  <a:rPr lang="en-SG" dirty="0">
                    <a:solidFill>
                      <a:schemeClr val="tx1"/>
                    </a:solidFill>
                  </a:rPr>
                  <a:t>: </a:t>
                </a:r>
                <a14:m>
                  <m:oMath xmlns:m="http://schemas.openxmlformats.org/officeDocument/2006/math">
                    <m:sSub>
                      <m:sSubPr>
                        <m:ctrlPr>
                          <a:rPr lang="en-SG"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𝑡</m:t>
                        </m:r>
                      </m:sub>
                    </m:sSub>
                    <m:r>
                      <a:rPr lang="en-SG"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𝐴</m:t>
                    </m:r>
                    <m:r>
                      <a:rPr lang="en-US" i="1"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𝒪</m:t>
                    </m:r>
                    <m:r>
                      <a:rPr lang="en-US" b="0" i="1" smtClean="0">
                        <a:solidFill>
                          <a:schemeClr val="tx1"/>
                        </a:solidFill>
                        <a:latin typeface="Cambria Math" panose="02040503050406030204" pitchFamily="18" charset="0"/>
                        <a:ea typeface="Cambria Math" panose="02040503050406030204" pitchFamily="18" charset="0"/>
                      </a:rPr>
                      <m:t>\</m:t>
                    </m:r>
                    <m:r>
                      <m:rPr>
                        <m:lit/>
                      </m:rP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𝑆</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oMath>
                </a14:m>
                <a:r>
                  <a:rPr lang="en-SG" dirty="0">
                    <a:solidFill>
                      <a:schemeClr val="tx1"/>
                    </a:solidFill>
                  </a:rPr>
                  <a:t> is </a:t>
                </a:r>
                <a:r>
                  <a:rPr lang="en-SG" dirty="0">
                    <a:solidFill>
                      <a:schemeClr val="tx1"/>
                    </a:solidFill>
                  </a:rPr>
                  <a:t>an eligible </a:t>
                </a:r>
                <a:r>
                  <a:rPr lang="en-US" altLang="zh-CN" dirty="0">
                    <a:solidFill>
                      <a:schemeClr val="tx1"/>
                    </a:solidFill>
                  </a:rPr>
                  <a:t>operation</a:t>
                </a:r>
                <a:r>
                  <a:rPr lang="en-SG" dirty="0">
                    <a:solidFill>
                      <a:schemeClr val="tx1"/>
                    </a:solidFill>
                  </a:rPr>
                  <a:t> </a:t>
                </a:r>
                <a:r>
                  <a:rPr lang="en-SG" dirty="0">
                    <a:solidFill>
                      <a:schemeClr val="tx1"/>
                    </a:solidFill>
                  </a:rPr>
                  <a:t>at </a:t>
                </a:r>
                <a:r>
                  <a:rPr lang="en-SG" dirty="0">
                    <a:solidFill>
                      <a:schemeClr val="tx1"/>
                    </a:solidFill>
                  </a:rPr>
                  <a:t>time </a:t>
                </a:r>
                <a14:m>
                  <m:oMath xmlns:m="http://schemas.openxmlformats.org/officeDocument/2006/math">
                    <m:r>
                      <a:rPr lang="en-US" i="1">
                        <a:solidFill>
                          <a:schemeClr val="tx1"/>
                        </a:solidFill>
                        <a:latin typeface="Cambria Math" panose="02040503050406030204" pitchFamily="18" charset="0"/>
                      </a:rPr>
                      <m:t>𝑡</m:t>
                    </m:r>
                  </m:oMath>
                </a14:m>
                <a:r>
                  <a:rPr lang="en-SG" dirty="0" smtClean="0">
                    <a:solidFill>
                      <a:schemeClr val="tx1"/>
                    </a:solidFill>
                  </a:rPr>
                  <a:t>.</a:t>
                </a:r>
              </a:p>
              <a:p>
                <a:pPr marL="342900" indent="-342900" algn="just">
                  <a:buClr>
                    <a:schemeClr val="tx1"/>
                  </a:buClr>
                  <a:buFont typeface="Wingdings" panose="05000000000000000000" pitchFamily="2" charset="2"/>
                  <a:buChar char="q"/>
                </a:pPr>
                <a:r>
                  <a:rPr lang="en-SG" b="1" dirty="0">
                    <a:solidFill>
                      <a:schemeClr val="tx1"/>
                    </a:solidFill>
                  </a:rPr>
                  <a:t>Reward</a:t>
                </a:r>
                <a:r>
                  <a:rPr lang="en-SG" dirty="0">
                    <a:solidFill>
                      <a:schemeClr val="tx1"/>
                    </a:solidFill>
                  </a:rPr>
                  <a:t>: </a:t>
                </a:r>
                <a14:m>
                  <m:oMath xmlns:m="http://schemas.openxmlformats.org/officeDocument/2006/math">
                    <m:r>
                      <a:rPr lang="en-US" i="1">
                        <a:solidFill>
                          <a:schemeClr val="tx1"/>
                        </a:solidFill>
                        <a:latin typeface="Cambria Math" panose="02040503050406030204" pitchFamily="18" charset="0"/>
                      </a:rPr>
                      <m:t>𝑅</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𝐻</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𝐻</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oMath>
                </a14:m>
                <a:r>
                  <a:rPr lang="en-SG" dirty="0">
                    <a:solidFill>
                      <a:schemeClr val="tx1"/>
                    </a:solidFill>
                  </a:rPr>
                  <a:t>, </a:t>
                </a:r>
                <a14:m>
                  <m:oMath xmlns:m="http://schemas.openxmlformats.org/officeDocument/2006/math">
                    <m:r>
                      <a:rPr lang="en-US" i="1">
                        <a:solidFill>
                          <a:schemeClr val="tx1"/>
                        </a:solidFill>
                        <a:latin typeface="Cambria Math" panose="02040503050406030204" pitchFamily="18" charset="0"/>
                      </a:rPr>
                      <m:t>𝐻</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𝑡</m:t>
                            </m:r>
                          </m:sub>
                        </m:sSub>
                      </m:e>
                    </m:d>
                  </m:oMath>
                </a14:m>
                <a:r>
                  <a:rPr lang="en-SG" dirty="0">
                    <a:solidFill>
                      <a:schemeClr val="tx1"/>
                    </a:solidFill>
                  </a:rPr>
                  <a:t> is </a:t>
                </a:r>
                <a:r>
                  <a:rPr lang="en-SG" dirty="0">
                    <a:solidFill>
                      <a:schemeClr val="tx1"/>
                    </a:solidFill>
                  </a:rPr>
                  <a:t>the lower bound of </a:t>
                </a:r>
                <a:r>
                  <a:rPr lang="en-SG" dirty="0">
                    <a:solidFill>
                      <a:schemeClr val="tx1"/>
                    </a:solidFill>
                  </a:rPr>
                  <a:t>𝐶</a:t>
                </a:r>
                <a:r>
                  <a:rPr lang="en-SG" dirty="0">
                    <a:solidFill>
                      <a:schemeClr val="tx1"/>
                    </a:solidFill>
                  </a:rPr>
                  <a:t>_</a:t>
                </a:r>
                <a:r>
                  <a:rPr lang="en-SG" dirty="0">
                    <a:solidFill>
                      <a:schemeClr val="tx1"/>
                    </a:solidFill>
                  </a:rPr>
                  <a:t>𝑚𝑎𝑥</a:t>
                </a:r>
                <a:r>
                  <a:rPr lang="en-SG" dirty="0" smtClean="0">
                    <a:solidFill>
                      <a:schemeClr val="tx1"/>
                    </a:solidFill>
                  </a:rPr>
                  <a:t>.</a:t>
                </a:r>
                <a:endParaRPr lang="en-SG" dirty="0">
                  <a:solidFill>
                    <a:schemeClr val="tx1"/>
                  </a:solidFill>
                </a:endParaRPr>
              </a:p>
            </p:txBody>
          </p:sp>
        </mc:Choice>
        <mc:Fallback>
          <p:sp>
            <p:nvSpPr>
              <p:cNvPr id="41" name="TextBox 39"/>
              <p:cNvSpPr txBox="1">
                <a:spLocks noRot="1" noChangeAspect="1" noMove="1" noResize="1" noEditPoints="1" noAdjustHandles="1" noChangeArrowheads="1" noChangeShapeType="1" noTextEdit="1"/>
              </p:cNvSpPr>
              <p:nvPr/>
            </p:nvSpPr>
            <p:spPr>
              <a:xfrm>
                <a:off x="956929" y="19142308"/>
                <a:ext cx="9986841" cy="2419124"/>
              </a:xfrm>
              <a:prstGeom prst="rect">
                <a:avLst/>
              </a:prstGeom>
              <a:blipFill>
                <a:blip r:embed="rId18"/>
                <a:stretch>
                  <a:fillRect l="-1099" t="-504" r="-1160" b="-251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2" name="TextBox 56"/>
              <p:cNvSpPr txBox="1"/>
              <p:nvPr/>
            </p:nvSpPr>
            <p:spPr>
              <a:xfrm>
                <a:off x="11472464" y="10226390"/>
                <a:ext cx="10075176" cy="106182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algn="just"/>
                <a:r>
                  <a:rPr lang="en-US" sz="2100" dirty="0" smtClean="0">
                    <a:solidFill>
                      <a:schemeClr val="tx1"/>
                    </a:solidFill>
                  </a:rPr>
                  <a:t>Note in Figure 2, it can be found that </a:t>
                </a:r>
                <a14:m>
                  <m:oMath xmlns:m="http://schemas.openxmlformats.org/officeDocument/2006/math">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𝑎</m:t>
                        </m:r>
                      </m:e>
                      <m:sub>
                        <m:r>
                          <a:rPr lang="en-US" sz="2100" b="0" i="1" smtClean="0">
                            <a:solidFill>
                              <a:schemeClr val="tx1"/>
                            </a:solidFill>
                            <a:latin typeface="Cambria Math" panose="02040503050406030204" pitchFamily="18" charset="0"/>
                          </a:rPr>
                          <m:t>4</m:t>
                        </m:r>
                      </m:sub>
                    </m:sSub>
                    <m:r>
                      <a:rPr lang="en-US" sz="2100" b="0" i="1" smtClean="0">
                        <a:solidFill>
                          <a:schemeClr val="tx1"/>
                        </a:solidFill>
                        <a:latin typeface="Cambria Math" panose="02040503050406030204" pitchFamily="18" charset="0"/>
                      </a:rPr>
                      <m:t>=</m:t>
                    </m:r>
                    <m:sSub>
                      <m:sSubPr>
                        <m:ctrlPr>
                          <a:rPr lang="en-US" sz="2100" b="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𝑂</m:t>
                        </m:r>
                      </m:e>
                      <m:sub>
                        <m:r>
                          <a:rPr lang="en-US" sz="2100" b="0" i="1" smtClean="0">
                            <a:solidFill>
                              <a:schemeClr val="tx1"/>
                            </a:solidFill>
                            <a:latin typeface="Cambria Math" panose="02040503050406030204" pitchFamily="18" charset="0"/>
                          </a:rPr>
                          <m:t>32</m:t>
                        </m:r>
                      </m:sub>
                    </m:sSub>
                  </m:oMath>
                </a14:m>
                <a:r>
                  <a:rPr lang="en-US" sz="2100" dirty="0" smtClean="0">
                    <a:solidFill>
                      <a:schemeClr val="tx1"/>
                    </a:solidFill>
                  </a:rPr>
                  <a:t> has a earliest feasible period between </a:t>
                </a:r>
                <a14:m>
                  <m:oMath xmlns:m="http://schemas.openxmlformats.org/officeDocument/2006/math">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𝑂</m:t>
                        </m:r>
                      </m:e>
                      <m:sub>
                        <m:r>
                          <a:rPr lang="en-US" sz="2100" b="0" i="1" smtClean="0">
                            <a:solidFill>
                              <a:schemeClr val="tx1"/>
                            </a:solidFill>
                            <a:latin typeface="Cambria Math" panose="02040503050406030204" pitchFamily="18" charset="0"/>
                          </a:rPr>
                          <m:t>11</m:t>
                        </m:r>
                      </m:sub>
                    </m:sSub>
                  </m:oMath>
                </a14:m>
                <a:r>
                  <a:rPr lang="en-US" sz="2100" dirty="0" smtClean="0">
                    <a:solidFill>
                      <a:schemeClr val="tx1"/>
                    </a:solidFill>
                  </a:rPr>
                  <a:t> and </a:t>
                </a:r>
                <a14:m>
                  <m:oMath xmlns:m="http://schemas.openxmlformats.org/officeDocument/2006/math">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𝑂</m:t>
                        </m:r>
                      </m:e>
                      <m:sub>
                        <m:r>
                          <a:rPr lang="en-US" sz="2100" b="0" i="1" smtClean="0">
                            <a:solidFill>
                              <a:schemeClr val="tx1"/>
                            </a:solidFill>
                            <a:latin typeface="Cambria Math" panose="02040503050406030204" pitchFamily="18" charset="0"/>
                          </a:rPr>
                          <m:t>22</m:t>
                        </m:r>
                      </m:sub>
                    </m:sSub>
                  </m:oMath>
                </a14:m>
                <a:r>
                  <a:rPr lang="en-US" sz="2100" dirty="0" smtClean="0">
                    <a:solidFill>
                      <a:schemeClr val="tx1"/>
                    </a:solidFill>
                  </a:rPr>
                  <a:t>, so </a:t>
                </a:r>
                <a14:m>
                  <m:oMath xmlns:m="http://schemas.openxmlformats.org/officeDocument/2006/math">
                    <m:sSub>
                      <m:sSubPr>
                        <m:ctrlPr>
                          <a:rPr lang="en-US" sz="2100" i="1">
                            <a:solidFill>
                              <a:schemeClr val="tx1"/>
                            </a:solidFill>
                            <a:latin typeface="Cambria Math" panose="02040503050406030204" pitchFamily="18" charset="0"/>
                          </a:rPr>
                        </m:ctrlPr>
                      </m:sSubPr>
                      <m:e>
                        <m:r>
                          <a:rPr lang="en-US" sz="2100" i="1">
                            <a:solidFill>
                              <a:schemeClr val="tx1"/>
                            </a:solidFill>
                            <a:latin typeface="Cambria Math" panose="02040503050406030204" pitchFamily="18" charset="0"/>
                          </a:rPr>
                          <m:t>𝑂</m:t>
                        </m:r>
                      </m:e>
                      <m:sub>
                        <m:r>
                          <a:rPr lang="en-US" sz="2100" i="1">
                            <a:solidFill>
                              <a:schemeClr val="tx1"/>
                            </a:solidFill>
                            <a:latin typeface="Cambria Math" panose="02040503050406030204" pitchFamily="18" charset="0"/>
                          </a:rPr>
                          <m:t>32</m:t>
                        </m:r>
                      </m:sub>
                    </m:sSub>
                  </m:oMath>
                </a14:m>
                <a:r>
                  <a:rPr lang="en-US" sz="2100" dirty="0" smtClean="0">
                    <a:solidFill>
                      <a:schemeClr val="tx1"/>
                    </a:solidFill>
                  </a:rPr>
                  <a:t> is allocated in betwee</a:t>
                </a:r>
                <a:r>
                  <a:rPr lang="en-US" sz="2100" dirty="0" smtClean="0">
                    <a:solidFill>
                      <a:schemeClr val="tx1"/>
                    </a:solidFill>
                  </a:rPr>
                  <a:t>n them rather than being a successor of </a:t>
                </a:r>
                <a14:m>
                  <m:oMath xmlns:m="http://schemas.openxmlformats.org/officeDocument/2006/math">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𝑂</m:t>
                        </m:r>
                      </m:e>
                      <m:sub>
                        <m:r>
                          <a:rPr lang="en-US" sz="2100" b="0" i="1" smtClean="0">
                            <a:solidFill>
                              <a:schemeClr val="tx1"/>
                            </a:solidFill>
                            <a:latin typeface="Cambria Math" panose="02040503050406030204" pitchFamily="18" charset="0"/>
                          </a:rPr>
                          <m:t>22</m:t>
                        </m:r>
                      </m:sub>
                    </m:sSub>
                  </m:oMath>
                </a14:m>
                <a:r>
                  <a:rPr lang="en-US" sz="2100" dirty="0" smtClean="0">
                    <a:solidFill>
                      <a:schemeClr val="tx1"/>
                    </a:solidFill>
                  </a:rPr>
                  <a:t>. The starting time of </a:t>
                </a:r>
                <a14:m>
                  <m:oMath xmlns:m="http://schemas.openxmlformats.org/officeDocument/2006/math">
                    <m:sSub>
                      <m:sSubPr>
                        <m:ctrlPr>
                          <a:rPr lang="en-US" sz="2100" i="1">
                            <a:solidFill>
                              <a:schemeClr val="tx1"/>
                            </a:solidFill>
                            <a:latin typeface="Cambria Math" panose="02040503050406030204" pitchFamily="18" charset="0"/>
                          </a:rPr>
                        </m:ctrlPr>
                      </m:sSubPr>
                      <m:e>
                        <m:r>
                          <a:rPr lang="en-US" sz="2100" i="1">
                            <a:solidFill>
                              <a:schemeClr val="tx1"/>
                            </a:solidFill>
                            <a:latin typeface="Cambria Math" panose="02040503050406030204" pitchFamily="18" charset="0"/>
                          </a:rPr>
                          <m:t>𝑂</m:t>
                        </m:r>
                      </m:e>
                      <m:sub>
                        <m:r>
                          <a:rPr lang="en-US" sz="2100" b="0" i="1" smtClean="0">
                            <a:solidFill>
                              <a:schemeClr val="tx1"/>
                            </a:solidFill>
                            <a:latin typeface="Cambria Math" panose="02040503050406030204" pitchFamily="18" charset="0"/>
                          </a:rPr>
                          <m:t>2</m:t>
                        </m:r>
                        <m:r>
                          <a:rPr lang="en-US" sz="2100" i="1">
                            <a:solidFill>
                              <a:schemeClr val="tx1"/>
                            </a:solidFill>
                            <a:latin typeface="Cambria Math" panose="02040503050406030204" pitchFamily="18" charset="0"/>
                          </a:rPr>
                          <m:t>2</m:t>
                        </m:r>
                      </m:sub>
                    </m:sSub>
                  </m:oMath>
                </a14:m>
                <a:r>
                  <a:rPr lang="en-US" sz="2100" dirty="0" smtClean="0">
                    <a:solidFill>
                      <a:schemeClr val="tx1"/>
                    </a:solidFill>
                  </a:rPr>
                  <a:t> also changes from 7 (in </a:t>
                </a:r>
                <a14:m>
                  <m:oMath xmlns:m="http://schemas.openxmlformats.org/officeDocument/2006/math">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𝑠</m:t>
                        </m:r>
                      </m:e>
                      <m:sub>
                        <m:r>
                          <a:rPr lang="en-US" sz="2100" b="0" i="1" smtClean="0">
                            <a:solidFill>
                              <a:schemeClr val="tx1"/>
                            </a:solidFill>
                            <a:latin typeface="Cambria Math" panose="02040503050406030204" pitchFamily="18" charset="0"/>
                          </a:rPr>
                          <m:t>4</m:t>
                        </m:r>
                      </m:sub>
                    </m:sSub>
                  </m:oMath>
                </a14:m>
                <a:r>
                  <a:rPr lang="en-US" sz="2100" dirty="0" smtClean="0">
                    <a:solidFill>
                      <a:schemeClr val="tx1"/>
                    </a:solidFill>
                  </a:rPr>
                  <a:t>) to 11 (in </a:t>
                </a:r>
                <a14:m>
                  <m:oMath xmlns:m="http://schemas.openxmlformats.org/officeDocument/2006/math">
                    <m:sSub>
                      <m:sSubPr>
                        <m:ctrlPr>
                          <a:rPr lang="en-US" sz="2100" i="1">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𝑠</m:t>
                        </m:r>
                      </m:e>
                      <m:sub>
                        <m:r>
                          <a:rPr lang="en-US" sz="2100" b="0" i="1" smtClean="0">
                            <a:solidFill>
                              <a:schemeClr val="tx1"/>
                            </a:solidFill>
                            <a:latin typeface="Cambria Math" panose="02040503050406030204" pitchFamily="18" charset="0"/>
                          </a:rPr>
                          <m:t>5</m:t>
                        </m:r>
                      </m:sub>
                    </m:sSub>
                  </m:oMath>
                </a14:m>
                <a:r>
                  <a:rPr lang="en-US" sz="2100" dirty="0" smtClean="0">
                    <a:solidFill>
                      <a:schemeClr val="tx1"/>
                    </a:solidFill>
                  </a:rPr>
                  <a:t>) accordingly.</a:t>
                </a:r>
                <a:endParaRPr sz="2100" dirty="0">
                  <a:solidFill>
                    <a:schemeClr val="tx1"/>
                  </a:solidFill>
                </a:endParaRPr>
              </a:p>
            </p:txBody>
          </p:sp>
        </mc:Choice>
        <mc:Fallback>
          <p:sp>
            <p:nvSpPr>
              <p:cNvPr id="42" name="TextBox 56"/>
              <p:cNvSpPr txBox="1">
                <a:spLocks noRot="1" noChangeAspect="1" noMove="1" noResize="1" noEditPoints="1" noAdjustHandles="1" noChangeArrowheads="1" noChangeShapeType="1" noTextEdit="1"/>
              </p:cNvSpPr>
              <p:nvPr/>
            </p:nvSpPr>
            <p:spPr>
              <a:xfrm>
                <a:off x="11472464" y="10226390"/>
                <a:ext cx="10075176" cy="1061829"/>
              </a:xfrm>
              <a:prstGeom prst="rect">
                <a:avLst/>
              </a:prstGeom>
              <a:blipFill>
                <a:blip r:embed="rId19"/>
                <a:stretch>
                  <a:fillRect l="-1210" t="-4023" r="-1149" b="-10345"/>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SG">
                    <a:noFill/>
                  </a:rPr>
                  <a:t> </a:t>
                </a:r>
              </a:p>
            </p:txBody>
          </p:sp>
        </mc:Fallback>
      </mc:AlternateContent>
      <p:pic>
        <p:nvPicPr>
          <p:cNvPr id="7" name="Picture 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980027" y="187173"/>
            <a:ext cx="1081693" cy="1081693"/>
          </a:xfrm>
          <a:prstGeom prst="rect">
            <a:avLst/>
          </a:prstGeom>
        </p:spPr>
      </p:pic>
      <p:sp>
        <p:nvSpPr>
          <p:cNvPr id="8" name="TextBox 7"/>
          <p:cNvSpPr txBox="1"/>
          <p:nvPr/>
        </p:nvSpPr>
        <p:spPr>
          <a:xfrm>
            <a:off x="29114197" y="1165864"/>
            <a:ext cx="947523"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sz="2100" b="0" i="0" u="none" strike="noStrike" cap="none" spc="0" normalizeH="0" baseline="0" dirty="0" smtClean="0">
                <a:ln>
                  <a:noFill/>
                </a:ln>
                <a:solidFill>
                  <a:srgbClr val="000000"/>
                </a:solidFill>
                <a:effectLst/>
                <a:uFillTx/>
                <a:latin typeface="Arial" panose="020B0604020202020204" pitchFamily="34" charset="0"/>
                <a:cs typeface="Arial" panose="020B0604020202020204" pitchFamily="34" charset="0"/>
                <a:sym typeface="Calibri"/>
              </a:rPr>
              <a:t>paper</a:t>
            </a:r>
            <a:endParaRPr kumimoji="0" lang="en-SG"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48" name="TextBox 56"/>
          <p:cNvSpPr txBox="1"/>
          <p:nvPr/>
        </p:nvSpPr>
        <p:spPr>
          <a:xfrm>
            <a:off x="22059900" y="2843554"/>
            <a:ext cx="10075174" cy="1384995"/>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marL="342900" indent="-342900" algn="just">
              <a:buFont typeface="Wingdings" panose="05000000000000000000" pitchFamily="2" charset="2"/>
              <a:buChar char="q"/>
            </a:pPr>
            <a:r>
              <a:rPr lang="en-US" sz="2100" b="1" dirty="0" smtClean="0">
                <a:solidFill>
                  <a:schemeClr val="tx1"/>
                </a:solidFill>
                <a:latin typeface="Arial" panose="020B0604020202020204" pitchFamily="34" charset="0"/>
                <a:cs typeface="Arial" panose="020B0604020202020204" pitchFamily="34" charset="0"/>
              </a:rPr>
              <a:t>Policy network</a:t>
            </a:r>
            <a:r>
              <a:rPr lang="en-US" sz="2100" dirty="0" smtClean="0">
                <a:solidFill>
                  <a:schemeClr val="tx1"/>
                </a:solidFill>
                <a:latin typeface="Arial" panose="020B0604020202020204" pitchFamily="34" charset="0"/>
                <a:cs typeface="Arial" panose="020B0604020202020204" pitchFamily="34" charset="0"/>
              </a:rPr>
              <a:t>: A MLP</a:t>
            </a:r>
          </a:p>
          <a:p>
            <a:pPr marL="342900" indent="-342900" algn="just">
              <a:buFont typeface="Wingdings" panose="05000000000000000000" pitchFamily="2" charset="2"/>
              <a:buChar char="q"/>
            </a:pPr>
            <a:r>
              <a:rPr lang="en-US" sz="2100" b="1" dirty="0" smtClean="0">
                <a:solidFill>
                  <a:schemeClr val="tx1"/>
                </a:solidFill>
                <a:latin typeface="Arial" panose="020B0604020202020204" pitchFamily="34" charset="0"/>
                <a:cs typeface="Arial" panose="020B0604020202020204" pitchFamily="34" charset="0"/>
              </a:rPr>
              <a:t>Critic network</a:t>
            </a:r>
            <a:r>
              <a:rPr lang="en-US" sz="2100" dirty="0" smtClean="0">
                <a:solidFill>
                  <a:schemeClr val="tx1"/>
                </a:solidFill>
                <a:latin typeface="Arial" panose="020B0604020202020204" pitchFamily="34" charset="0"/>
                <a:cs typeface="Arial" panose="020B0604020202020204" pitchFamily="34" charset="0"/>
              </a:rPr>
              <a:t>: A MLP</a:t>
            </a:r>
          </a:p>
          <a:p>
            <a:pPr algn="just"/>
            <a:r>
              <a:rPr lang="en-US" sz="2100" dirty="0" smtClean="0">
                <a:solidFill>
                  <a:schemeClr val="tx1"/>
                </a:solidFill>
                <a:latin typeface="Arial" panose="020B0604020202020204" pitchFamily="34" charset="0"/>
                <a:cs typeface="Arial" panose="020B0604020202020204" pitchFamily="34" charset="0"/>
              </a:rPr>
              <a:t>Policy and critic share the embedding network, and the whole architecture is depicted by Figure 4.</a:t>
            </a:r>
            <a:endParaRPr lang="en-US" sz="2100" dirty="0">
              <a:solidFill>
                <a:schemeClr val="tx1"/>
              </a:solidFill>
              <a:latin typeface="Arial" panose="020B0604020202020204" pitchFamily="34" charset="0"/>
              <a:cs typeface="Arial" panose="020B0604020202020204" pitchFamily="34" charset="0"/>
            </a:endParaRPr>
          </a:p>
        </p:txBody>
      </p:sp>
      <p:sp>
        <p:nvSpPr>
          <p:cNvPr id="54" name="TextBox 39"/>
          <p:cNvSpPr txBox="1"/>
          <p:nvPr/>
        </p:nvSpPr>
        <p:spPr>
          <a:xfrm>
            <a:off x="21986292" y="7012728"/>
            <a:ext cx="4365000" cy="480131"/>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just">
              <a:buClr>
                <a:schemeClr val="tx1"/>
              </a:buClr>
            </a:pPr>
            <a:r>
              <a:rPr lang="en-US" dirty="0" smtClean="0">
                <a:solidFill>
                  <a:schemeClr val="tx1"/>
                </a:solidFill>
                <a:latin typeface="Arial" panose="020B0604020202020204" pitchFamily="34" charset="0"/>
                <a:cs typeface="Arial" panose="020B0604020202020204" pitchFamily="34" charset="0"/>
              </a:rPr>
              <a:t>Figure 4. </a:t>
            </a:r>
            <a:r>
              <a:rPr lang="en-US" b="1" dirty="0" smtClean="0">
                <a:solidFill>
                  <a:schemeClr val="tx1"/>
                </a:solidFill>
                <a:latin typeface="Arial" panose="020B0604020202020204" pitchFamily="34" charset="0"/>
                <a:cs typeface="Arial" panose="020B0604020202020204" pitchFamily="34" charset="0"/>
              </a:rPr>
              <a:t>Actor-Critic Architecture</a:t>
            </a:r>
            <a:endParaRPr lang="en-US" b="1" dirty="0" smtClean="0">
              <a:solidFill>
                <a:schemeClr val="tx1"/>
              </a:solidFill>
            </a:endParaRPr>
          </a:p>
        </p:txBody>
      </p:sp>
      <p:pic>
        <p:nvPicPr>
          <p:cNvPr id="17" name="Picture 1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101827" y="3838884"/>
            <a:ext cx="9680032" cy="372515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906</TotalTime>
  <Words>541</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CONG#</dc:creator>
  <cp:lastModifiedBy>#ZHANG CONG#</cp:lastModifiedBy>
  <cp:revision>152</cp:revision>
  <dcterms:modified xsi:type="dcterms:W3CDTF">2020-11-05T07:58:11Z</dcterms:modified>
</cp:coreProperties>
</file>