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97" r:id="rId5"/>
    <p:sldId id="304" r:id="rId6"/>
    <p:sldId id="301" r:id="rId7"/>
    <p:sldId id="302" r:id="rId8"/>
    <p:sldId id="261" r:id="rId9"/>
    <p:sldId id="309" r:id="rId10"/>
    <p:sldId id="315" r:id="rId11"/>
    <p:sldId id="318" r:id="rId12"/>
    <p:sldId id="310" r:id="rId13"/>
    <p:sldId id="317" r:id="rId14"/>
    <p:sldId id="308" r:id="rId15"/>
    <p:sldId id="265" r:id="rId16"/>
    <p:sldId id="319" r:id="rId17"/>
    <p:sldId id="306" r:id="rId18"/>
    <p:sldId id="295" r:id="rId19"/>
    <p:sldId id="305" r:id="rId20"/>
    <p:sldId id="29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BD"/>
    <a:srgbClr val="8FE2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70504" autoAdjust="0"/>
  </p:normalViewPr>
  <p:slideViewPr>
    <p:cSldViewPr snapToGrid="0">
      <p:cViewPr varScale="1">
        <p:scale>
          <a:sx n="52" d="100"/>
          <a:sy n="52" d="100"/>
        </p:scale>
        <p:origin x="600" y="72"/>
      </p:cViewPr>
      <p:guideLst/>
    </p:cSldViewPr>
  </p:slideViewPr>
  <p:notesTextViewPr>
    <p:cViewPr>
      <p:scale>
        <a:sx n="100" d="100"/>
        <a:sy n="100" d="100"/>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C3AB9-A40B-4E54-BBBD-D85A3AD6BCCB}" type="datetimeFigureOut">
              <a:rPr lang="zh-CN" altLang="en-US" smtClean="0"/>
              <a:t>2016/9/12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349B4-404A-4D03-A57C-0304AFD29219}" type="slidenum">
              <a:rPr lang="zh-CN" altLang="en-US" smtClean="0"/>
              <a:t>‹#›</a:t>
            </a:fld>
            <a:endParaRPr lang="zh-CN" altLang="en-US"/>
          </a:p>
        </p:txBody>
      </p:sp>
    </p:spTree>
    <p:extLst>
      <p:ext uri="{BB962C8B-B14F-4D97-AF65-F5344CB8AC3E}">
        <p14:creationId xmlns:p14="http://schemas.microsoft.com/office/powerpoint/2010/main" val="176104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600" dirty="0" smtClean="0"/>
              <a:t>各位老师好，我叫何芳，我的导师是</a:t>
            </a:r>
            <a:r>
              <a:rPr lang="zh-CN" altLang="en-US" sz="1600" b="1" dirty="0" smtClean="0">
                <a:solidFill>
                  <a:srgbClr val="FF0000"/>
                </a:solidFill>
              </a:rPr>
              <a:t>陈老师</a:t>
            </a:r>
            <a:r>
              <a:rPr lang="zh-CN" altLang="en-US" sz="1600" dirty="0" smtClean="0"/>
              <a:t>，我的课题是</a:t>
            </a:r>
            <a:r>
              <a:rPr lang="zh-CN" altLang="en-US" sz="1600" b="1" dirty="0" smtClean="0">
                <a:latin typeface="微软雅黑" panose="020B0503020204020204" pitchFamily="34" charset="-122"/>
                <a:ea typeface="微软雅黑" panose="020B0503020204020204" pitchFamily="34" charset="-122"/>
              </a:rPr>
              <a:t>基于双目视觉的无人机定位系统设计与实现</a:t>
            </a:r>
            <a:endPar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endParaRPr lang="zh-CN" altLang="en-US" sz="1600"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a:t>
            </a:fld>
            <a:endParaRPr lang="zh-CN" altLang="en-US"/>
          </a:p>
        </p:txBody>
      </p:sp>
    </p:spTree>
    <p:extLst>
      <p:ext uri="{BB962C8B-B14F-4D97-AF65-F5344CB8AC3E}">
        <p14:creationId xmlns:p14="http://schemas.microsoft.com/office/powerpoint/2010/main" val="224073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下面是简单的双目视觉定位系统原理框图，在定位算法中，</a:t>
            </a:r>
            <a:r>
              <a:rPr kumimoji="0" lang="zh-CN" altLang="en-US" sz="1200" b="1" i="0" u="none" strike="noStrike" cap="none" normalizeH="0" baseline="0" dirty="0" smtClean="0">
                <a:ln>
                  <a:noFill/>
                </a:ln>
                <a:effectLst/>
                <a:latin typeface="+mn-ea"/>
                <a:ea typeface="+mn-ea"/>
              </a:rPr>
              <a:t>大部分时间消耗都在特征点的跟踪与匹配部分，由于特征匹配步骤中，对于像素块进行匹配速度快，但是视角发生变化的时候不满足特征不变性，没法继续进行特征匹配，如果采用类似</a:t>
            </a:r>
            <a:r>
              <a:rPr kumimoji="0" lang="en-US" altLang="zh-CN" sz="1200" b="1" i="0" u="none" strike="noStrike" cap="none" normalizeH="0" baseline="0" dirty="0" smtClean="0">
                <a:ln>
                  <a:noFill/>
                </a:ln>
                <a:effectLst/>
                <a:latin typeface="+mn-ea"/>
                <a:ea typeface="+mn-ea"/>
              </a:rPr>
              <a:t>sift  fast</a:t>
            </a:r>
            <a:r>
              <a:rPr kumimoji="0" lang="zh-CN" altLang="en-US" sz="1200" b="1" i="0" u="none" strike="noStrike" cap="none" normalizeH="0" baseline="0" dirty="0" smtClean="0">
                <a:ln>
                  <a:noFill/>
                </a:ln>
                <a:effectLst/>
                <a:latin typeface="+mn-ea"/>
                <a:ea typeface="+mn-ea"/>
              </a:rPr>
              <a:t>特征描述子算法，尽管在任意视角的描述量是一样的，但是使用描述子计算量非常大，速度很慢，同时再发生大的畸变时，不能对特征准确描述。因此为提升整个算法的实时性，提出改进方法。因此找到一种简单的描述关系是关键。引出单应矩阵这个概念。</a:t>
            </a:r>
            <a:endParaRPr kumimoji="0" lang="en-US" altLang="zh-CN" sz="1200" b="1" i="0" u="none" strike="noStrike" cap="none" normalizeH="0" baseline="0" dirty="0" smtClean="0">
              <a:ln>
                <a:noFill/>
              </a:ln>
              <a:effectLst/>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10</a:t>
            </a:fld>
            <a:endParaRPr lang="zh-CN" altLang="en-US"/>
          </a:p>
        </p:txBody>
      </p:sp>
    </p:spTree>
    <p:extLst>
      <p:ext uri="{BB962C8B-B14F-4D97-AF65-F5344CB8AC3E}">
        <p14:creationId xmlns:p14="http://schemas.microsoft.com/office/powerpoint/2010/main" val="2686991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smtClean="0"/>
              <a:t>单应矩阵可以表示： </a:t>
            </a:r>
            <a:r>
              <a:rPr lang="en-US" altLang="zh-CN" dirty="0" smtClean="0"/>
              <a:t>2</a:t>
            </a:r>
            <a:r>
              <a:rPr lang="zh-CN" altLang="en-US" dirty="0" smtClean="0"/>
              <a:t>幅图像中对应于同一空间平面的图像对应点之间的映射关系</a:t>
            </a:r>
            <a:r>
              <a:rPr lang="en-US" altLang="zh-CN" dirty="0" smtClean="0"/>
              <a:t>.</a:t>
            </a:r>
            <a:r>
              <a:rPr lang="zh-CN" altLang="en-US" dirty="0" smtClean="0"/>
              <a:t>只需要</a:t>
            </a:r>
            <a:r>
              <a:rPr lang="en-US" altLang="zh-CN" dirty="0" smtClean="0"/>
              <a:t>4</a:t>
            </a:r>
            <a:r>
              <a:rPr lang="zh-CN" altLang="en-US" dirty="0" smtClean="0"/>
              <a:t>个特征点即可，估计</a:t>
            </a:r>
            <a:r>
              <a:rPr lang="en-US" altLang="zh-CN" dirty="0" smtClean="0"/>
              <a:t>H,</a:t>
            </a:r>
            <a:r>
              <a:rPr lang="zh-CN" altLang="en-US" dirty="0" smtClean="0"/>
              <a:t>这个方法提出基于三种单应矩阵 的特征追踪方法。</a:t>
            </a:r>
            <a:r>
              <a:rPr lang="zh-CN" altLang="en-US" sz="1200" dirty="0" smtClean="0">
                <a:solidFill>
                  <a:schemeClr val="tx1"/>
                </a:solidFill>
                <a:latin typeface="+mn-ea"/>
              </a:rPr>
              <a:t>全局单应矩阵可以大致对齐整幅图像，局部单应矩阵，特征平面单应矩阵可以精确的对其局部区域。</a:t>
            </a:r>
            <a:endParaRPr lang="en-US" altLang="zh-CN" sz="1200" dirty="0" smtClean="0">
              <a:solidFill>
                <a:schemeClr val="tx1"/>
              </a:solidFill>
              <a:latin typeface="+mn-ea"/>
            </a:endParaRPr>
          </a:p>
          <a:p>
            <a:r>
              <a:rPr lang="zh-CN" altLang="en-US" dirty="0" smtClean="0"/>
              <a:t>我们首先采用块匹配的方法，估计出全局单应矩阵。是一种基于三类单应矩阵的特征追踪方法用于双目立体视觉系统。对于传统方法来说，在强烈旋转和快速运动的情况下要预测搜索范围和正确的透视畸变十分困难。通过多个单应矩阵就可以精确的确定搜索范围。同时消除或减少透视畸变。</a:t>
            </a:r>
            <a:endParaRPr lang="en-US" altLang="zh-CN" dirty="0" smtClean="0"/>
          </a:p>
          <a:p>
            <a:r>
              <a:rPr lang="zh-CN" altLang="en-US" dirty="0" smtClean="0"/>
              <a:t>全局单应矩阵可以通过关键帧到当前帧进行估计，基线一般很大，一种基于单应矩阵的传递性的方法解决这两个问题，合理假设两个相邻帧之间的基线很小，这里只需要优化上一帧与以前关键帧的</a:t>
            </a:r>
            <a:r>
              <a:rPr lang="en-US" altLang="zh-CN" dirty="0" smtClean="0"/>
              <a:t>H</a:t>
            </a:r>
            <a:r>
              <a:rPr lang="zh-CN" altLang="en-US" dirty="0" smtClean="0"/>
              <a:t>矩阵。如果全局单应矩阵和特定三维平面单应矩阵的跟踪质量不好，可以进一步用得到的匹配来估计局部单位应矩阵。。本方法采用一个简单的多个单应矩阵的提取</a:t>
            </a:r>
          </a:p>
          <a:p>
            <a:r>
              <a:rPr lang="zh-CN" altLang="en-US" dirty="0" smtClean="0"/>
              <a:t>策略 </a:t>
            </a:r>
            <a:r>
              <a:rPr lang="en-US" altLang="zh-CN" dirty="0" smtClean="0"/>
              <a:t>[36-389] </a:t>
            </a:r>
            <a:r>
              <a:rPr lang="zh-CN" altLang="en-US" dirty="0" smtClean="0"/>
              <a:t>来估计一个局部单应矩阵集合。具体来说，对采用 </a:t>
            </a:r>
            <a:r>
              <a:rPr lang="en-US" altLang="zh-CN" dirty="0" smtClean="0"/>
              <a:t>RANSAC </a:t>
            </a:r>
            <a:r>
              <a:rPr lang="zh-CN" altLang="en-US" dirty="0" smtClean="0"/>
              <a:t>方法，根据最大数量的良好匹配来估计出最好的局部单应矩阵</a:t>
            </a:r>
            <a:r>
              <a:rPr lang="en-US" altLang="zh-CN" dirty="0" smtClean="0"/>
              <a:t>l1</a:t>
            </a:r>
            <a:r>
              <a:rPr lang="zh-CN" altLang="en-US" dirty="0" smtClean="0"/>
              <a:t>，记为 </a:t>
            </a:r>
            <a:r>
              <a:rPr lang="en-US" altLang="zh-CN" dirty="0" smtClean="0"/>
              <a:t></a:t>
            </a:r>
            <a:r>
              <a:rPr lang="zh-CN" altLang="en-US" dirty="0" smtClean="0"/>
              <a:t>。将满足的良好匹配剔除，然后对剩余匹配进行同样的操作得到 </a:t>
            </a:r>
            <a:r>
              <a:rPr lang="en-US" altLang="zh-CN" dirty="0" smtClean="0"/>
              <a:t>hl2</a:t>
            </a:r>
            <a:r>
              <a:rPr lang="zh-CN" altLang="en-US" dirty="0" smtClean="0"/>
              <a:t>。重复上述步骤直到剩余的匹配少于一定数量</a:t>
            </a:r>
            <a:endParaRPr lang="en-US" altLang="zh-CN" dirty="0" smtClean="0"/>
          </a:p>
          <a:p>
            <a:r>
              <a:rPr lang="en-US" altLang="zh-CN" dirty="0" smtClean="0"/>
              <a:t>==========================================</a:t>
            </a:r>
          </a:p>
          <a:p>
            <a:r>
              <a:rPr lang="zh-CN" altLang="en-US" dirty="0" smtClean="0"/>
              <a:t>该方法得到的多个单应矩阵可以用于监督的匹配，也就是传统方法难以处理的强烈</a:t>
            </a:r>
            <a:r>
              <a:rPr lang="en-US" altLang="zh-CN" dirty="0" smtClean="0"/>
              <a:t>,</a:t>
            </a:r>
            <a:r>
              <a:rPr lang="zh-CN" altLang="en-US" dirty="0" smtClean="0"/>
              <a:t>旋转与快速运动时的特征预测和块对齐。首先，在三维点的位置无效或者不精确时，传统的运动模型预测的相机姿态会很不可靠。其次，当存在很强的透视畸变时，简单的模板匹配或者特征描述子对照很不可靠。</a:t>
            </a:r>
            <a:endParaRPr lang="en-US" altLang="zh-CN" dirty="0" smtClean="0"/>
          </a:p>
          <a:p>
            <a:r>
              <a:rPr lang="zh-CN" altLang="en-US" dirty="0" smtClean="0"/>
              <a:t>这个基于多单应矩阵的，确定约束充分和不充分的三维点的搜素范围采用不同的方法，</a:t>
            </a:r>
            <a:endParaRPr lang="en-US" altLang="zh-CN" dirty="0" smtClean="0"/>
          </a:p>
          <a:p>
            <a:r>
              <a:rPr lang="zh-CN" altLang="en-US" dirty="0" smtClean="0"/>
              <a:t>（</a:t>
            </a:r>
            <a:r>
              <a:rPr lang="en-US" altLang="zh-CN" dirty="0" smtClean="0"/>
              <a:t>1</a:t>
            </a:r>
            <a:r>
              <a:rPr lang="zh-CN" altLang="en-US" dirty="0" smtClean="0"/>
              <a:t>）对于约束充分的三维位置可靠地点，只需要预测当前帧的相机姿态来投影三维点并确定搜索位置。用全局单应矩阵</a:t>
            </a:r>
            <a:r>
              <a:rPr lang="en-US" altLang="zh-CN" dirty="0" smtClean="0"/>
              <a:t>H</a:t>
            </a:r>
            <a:r>
              <a:rPr lang="zh-CN" altLang="en-US" dirty="0" smtClean="0"/>
              <a:t>预测当前时刻的相机姿态</a:t>
            </a:r>
            <a:r>
              <a:rPr lang="en-US" altLang="zh-CN" dirty="0" smtClean="0"/>
              <a:t>C</a:t>
            </a:r>
          </a:p>
          <a:p>
            <a:r>
              <a:rPr lang="zh-CN" altLang="en-US" dirty="0" smtClean="0"/>
              <a:t>（</a:t>
            </a:r>
            <a:r>
              <a:rPr lang="en-US" altLang="zh-CN" dirty="0" smtClean="0"/>
              <a:t>2</a:t>
            </a:r>
            <a:r>
              <a:rPr lang="zh-CN" altLang="en-US" dirty="0" smtClean="0"/>
              <a:t>）对于异常点，首先用经过</a:t>
            </a:r>
            <a:r>
              <a:rPr lang="en-US" altLang="zh-CN" dirty="0" smtClean="0"/>
              <a:t>HG</a:t>
            </a:r>
            <a:r>
              <a:rPr lang="zh-CN" altLang="en-US" dirty="0" smtClean="0"/>
              <a:t>变换后的位置作为搜索位置，跟踪结果差，根据匹配对应关系估计得到一个局部</a:t>
            </a:r>
            <a:r>
              <a:rPr lang="en-US" altLang="zh-CN" dirty="0" smtClean="0"/>
              <a:t>HL1.</a:t>
            </a:r>
            <a:r>
              <a:rPr lang="zh-CN" altLang="en-US" dirty="0" smtClean="0"/>
              <a:t>对于未匹配的特征分别用</a:t>
            </a:r>
            <a:r>
              <a:rPr lang="en-US" altLang="zh-CN" dirty="0" smtClean="0"/>
              <a:t>HLI</a:t>
            </a:r>
            <a:r>
              <a:rPr lang="en-US" altLang="zh-CN" baseline="0" dirty="0" smtClean="0"/>
              <a:t> </a:t>
            </a:r>
            <a:r>
              <a:rPr lang="zh-CN" altLang="en-US" baseline="0" dirty="0" smtClean="0"/>
              <a:t>尝试。对于搜索位置 定一个搜索框去搜索。</a:t>
            </a:r>
            <a:endParaRPr lang="en-US" altLang="zh-CN" dirty="0" smtClean="0"/>
          </a:p>
          <a:p>
            <a:r>
              <a:rPr lang="zh-CN" altLang="en-US" baseline="0" dirty="0" smtClean="0"/>
              <a:t>本方法重点是在位置预测和图像块畸变矫正时没有预先假设运动模型。因此本方法对大机动和快速运动鲁棒。并且不需要代价巨大的不变描述子和图像块的大范围搜索。解决了鲁棒性的问题。</a:t>
            </a:r>
            <a:endParaRPr lang="zh-CN" altLang="en-US"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11</a:t>
            </a:fld>
            <a:endParaRPr lang="zh-CN" altLang="en-US"/>
          </a:p>
        </p:txBody>
      </p:sp>
    </p:spTree>
    <p:extLst>
      <p:ext uri="{BB962C8B-B14F-4D97-AF65-F5344CB8AC3E}">
        <p14:creationId xmlns:p14="http://schemas.microsoft.com/office/powerpoint/2010/main" val="120675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程序实时地处理视频流。对任意的当前帧，首先提取出 </a:t>
            </a:r>
            <a:r>
              <a:rPr lang="en-US" altLang="zh-CN" dirty="0" smtClean="0"/>
              <a:t>FAST </a:t>
            </a:r>
            <a:r>
              <a:rPr lang="zh-CN" altLang="en-US" dirty="0" smtClean="0"/>
              <a:t>角点，跟踪得到关键帧到当前帧的全局单应矩阵集合。然后使用全局单应矩阵和特定平面单应矩阵来跟踪三维点，得到相应姿态估计，所需的 </a:t>
            </a:r>
            <a:r>
              <a:rPr lang="en-US" altLang="zh-CN" dirty="0" smtClean="0"/>
              <a:t>3D-2D </a:t>
            </a:r>
            <a:r>
              <a:rPr lang="zh-CN" altLang="en-US" dirty="0" smtClean="0"/>
              <a:t>的对应关系集合。随后，采用现有的方法评估跟踪质量 </a:t>
            </a:r>
            <a:r>
              <a:rPr lang="en-US" altLang="zh-CN" dirty="0" smtClean="0"/>
              <a:t>[35] </a:t>
            </a:r>
            <a:r>
              <a:rPr lang="zh-CN" altLang="en-US" dirty="0" smtClean="0"/>
              <a:t>，分为好、不好和差。</a:t>
            </a:r>
            <a:endParaRPr lang="en-US" altLang="zh-CN" dirty="0" smtClean="0"/>
          </a:p>
          <a:p>
            <a:r>
              <a:rPr lang="zh-CN" altLang="en-US" dirty="0" smtClean="0"/>
              <a:t>当跟踪质量好的时候，直接采用跟踪结果来扩张和优化局部地图，然后在确定是否要选一个新的关键帧。</a:t>
            </a:r>
            <a:endParaRPr lang="en-US" altLang="zh-CN" dirty="0" smtClean="0"/>
          </a:p>
          <a:p>
            <a:r>
              <a:rPr lang="zh-CN" altLang="en-US" dirty="0" smtClean="0"/>
              <a:t>对于较大平移的快速运动，跟踪结果可能会不好甚至很差。</a:t>
            </a:r>
            <a:endParaRPr lang="en-US" altLang="zh-CN" dirty="0" smtClean="0"/>
          </a:p>
          <a:p>
            <a:r>
              <a:rPr lang="zh-CN" altLang="en-US" dirty="0" smtClean="0"/>
              <a:t>在结果不好的时候，还是有一些匹配的特征，其中大部分还是约束充分的点，所以可以估计一个局部单应矩阵集合，并重新匹配跟踪失败的特征。</a:t>
            </a:r>
            <a:endParaRPr lang="en-US" altLang="zh-CN" dirty="0" smtClean="0"/>
          </a:p>
          <a:p>
            <a:r>
              <a:rPr lang="zh-CN" altLang="en-US" dirty="0" smtClean="0"/>
              <a:t>在结果很差时，触发重定位程序 </a:t>
            </a:r>
            <a:r>
              <a:rPr lang="en-US" altLang="zh-CN" dirty="0" smtClean="0"/>
              <a:t>[35] </a:t>
            </a:r>
            <a:r>
              <a:rPr lang="zh-CN" altLang="en-US" dirty="0" smtClean="0"/>
              <a:t>。一旦重定位成功，用重定位后的关键帧来做全局单应矩阵跟踪，随后再做一次特征跟踪。</a:t>
            </a:r>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12</a:t>
            </a:fld>
            <a:endParaRPr lang="zh-CN" altLang="en-US"/>
          </a:p>
        </p:txBody>
      </p:sp>
    </p:spTree>
    <p:extLst>
      <p:ext uri="{BB962C8B-B14F-4D97-AF65-F5344CB8AC3E}">
        <p14:creationId xmlns:p14="http://schemas.microsoft.com/office/powerpoint/2010/main" val="340904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mn-ea"/>
              </a:rPr>
              <a:t>当视觉定位系统处在</a:t>
            </a:r>
            <a:r>
              <a:rPr lang="zh-CN" altLang="en-US" sz="1200" dirty="0" smtClean="0">
                <a:latin typeface="+mn-ea"/>
              </a:rPr>
              <a:t>纹理较少或纹理重复的</a:t>
            </a:r>
            <a:r>
              <a:rPr lang="zh-CN" altLang="en-US" sz="1200" dirty="0" smtClean="0">
                <a:solidFill>
                  <a:srgbClr val="000000"/>
                </a:solidFill>
                <a:latin typeface="+mn-ea"/>
              </a:rPr>
              <a:t>特殊环境下，或在视觉系统得到的图像十分模糊，这时候特征点较少，没有足够的特征点进行特征追踪，只采用视觉信息不足以继续工作。才是采用融合其他传感器数据来提升鲁棒性的方法，这部分基于扩展卡尔曼滤波融合由 </a:t>
            </a:r>
            <a:r>
              <a:rPr lang="en-US" altLang="zh-CN" sz="1200" dirty="0" smtClean="0">
                <a:solidFill>
                  <a:srgbClr val="000000"/>
                </a:solidFill>
                <a:latin typeface="+mn-ea"/>
              </a:rPr>
              <a:t>IMU </a:t>
            </a:r>
            <a:r>
              <a:rPr lang="zh-CN" altLang="en-US" sz="1200" dirty="0" smtClean="0">
                <a:solidFill>
                  <a:srgbClr val="000000"/>
                </a:solidFill>
                <a:latin typeface="+mn-ea"/>
              </a:rPr>
              <a:t>数据得到的惯性位姿和由双目 </a:t>
            </a:r>
            <a:r>
              <a:rPr lang="en-US" altLang="zh-CN" sz="1200" dirty="0" smtClean="0">
                <a:solidFill>
                  <a:srgbClr val="000000"/>
                </a:solidFill>
                <a:latin typeface="+mn-ea"/>
              </a:rPr>
              <a:t>SLAM </a:t>
            </a:r>
            <a:r>
              <a:rPr lang="zh-CN" altLang="en-US" sz="1200" dirty="0" smtClean="0">
                <a:solidFill>
                  <a:srgbClr val="000000"/>
                </a:solidFill>
                <a:latin typeface="+mn-ea"/>
              </a:rPr>
              <a:t>系统得到的视觉位姿，并进行位姿预测。另一方面，因为传感器和数据处理平台之间是通过无线信号通信的，所以整个系统中不可避免的存在延时，而四旋翼无人机对实时性要求很高，延时的影响会很大，所以延时的消除是必须的。并将 </a:t>
            </a:r>
            <a:r>
              <a:rPr lang="en-US" altLang="zh-CN" sz="1200" dirty="0" err="1" smtClean="0">
                <a:solidFill>
                  <a:srgbClr val="000000"/>
                </a:solidFill>
                <a:latin typeface="+mn-ea"/>
              </a:rPr>
              <a:t>Odroid</a:t>
            </a:r>
            <a:r>
              <a:rPr lang="en-US" altLang="zh-CN" sz="1200" dirty="0" smtClean="0">
                <a:solidFill>
                  <a:srgbClr val="000000"/>
                </a:solidFill>
                <a:latin typeface="+mn-ea"/>
              </a:rPr>
              <a:t> U3 </a:t>
            </a:r>
            <a:r>
              <a:rPr lang="zh-CN" altLang="en-US" sz="1200" dirty="0" smtClean="0">
                <a:solidFill>
                  <a:srgbClr val="000000"/>
                </a:solidFill>
                <a:latin typeface="+mn-ea"/>
              </a:rPr>
              <a:t>单板机直接放在四旋翼无人机上，两者之间无线信号强且稳定，这样使得系统延时时间为常值，再由 </a:t>
            </a:r>
            <a:r>
              <a:rPr lang="en-US" altLang="zh-CN" sz="1200" dirty="0" smtClean="0">
                <a:solidFill>
                  <a:srgbClr val="000000"/>
                </a:solidFill>
                <a:latin typeface="+mn-ea"/>
              </a:rPr>
              <a:t>EKF </a:t>
            </a:r>
            <a:r>
              <a:rPr lang="zh-CN" altLang="en-US" sz="1200" dirty="0" smtClean="0">
                <a:solidFill>
                  <a:srgbClr val="000000"/>
                </a:solidFill>
                <a:latin typeface="+mn-ea"/>
              </a:rPr>
              <a:t>滤波器进一步对延时进行消除。基于 </a:t>
            </a:r>
            <a:r>
              <a:rPr lang="en-US" altLang="zh-CN" sz="1200" dirty="0" smtClean="0">
                <a:solidFill>
                  <a:srgbClr val="000000"/>
                </a:solidFill>
                <a:latin typeface="+mn-ea"/>
              </a:rPr>
              <a:t>EKF </a:t>
            </a:r>
            <a:r>
              <a:rPr lang="zh-CN" altLang="en-US" sz="1200" dirty="0" smtClean="0">
                <a:solidFill>
                  <a:srgbClr val="000000"/>
                </a:solidFill>
                <a:latin typeface="+mn-ea"/>
              </a:rPr>
              <a:t>滤波器对位置和速度的预测以及 </a:t>
            </a:r>
            <a:r>
              <a:rPr lang="en-US" altLang="zh-CN" sz="1200" dirty="0" smtClean="0">
                <a:solidFill>
                  <a:srgbClr val="000000"/>
                </a:solidFill>
                <a:latin typeface="+mn-ea"/>
              </a:rPr>
              <a:t>IMU </a:t>
            </a:r>
            <a:r>
              <a:rPr lang="zh-CN" altLang="en-US" sz="1200" dirty="0" smtClean="0">
                <a:solidFill>
                  <a:srgbClr val="000000"/>
                </a:solidFill>
                <a:latin typeface="+mn-ea"/>
              </a:rPr>
              <a:t>数据可用的条件下，在遇到场景结构性不强，重复场景较多，特征点数量较少的环境下，定位系统还可以正常使用，提升算法的鲁棒性。 </a:t>
            </a:r>
            <a:endParaRPr lang="en-US" altLang="zh-CN" sz="1200" dirty="0" smtClean="0">
              <a:solidFill>
                <a:srgbClr val="000000"/>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13</a:t>
            </a:fld>
            <a:endParaRPr lang="zh-CN" altLang="en-US"/>
          </a:p>
        </p:txBody>
      </p:sp>
    </p:spTree>
    <p:extLst>
      <p:ext uri="{BB962C8B-B14F-4D97-AF65-F5344CB8AC3E}">
        <p14:creationId xmlns:p14="http://schemas.microsoft.com/office/powerpoint/2010/main" val="2813419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本系统采用</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大疆</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M100</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无人机，体积小，稳定性高，拥有安全的外观设计，内置双目摄像头，满足系统设计采用的平行式模型，</a:t>
            </a:r>
            <a:endPar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初步方案计划是在</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PC</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端</a:t>
            </a:r>
            <a:r>
              <a:rPr kumimoji="0" lang="en-US" altLang="zh-CN" sz="1200" b="0" i="0" u="none" strike="noStrike" cap="none" normalizeH="0" baseline="0" dirty="0" err="1" smtClean="0">
                <a:ln>
                  <a:noFill/>
                </a:ln>
                <a:effectLst/>
                <a:latin typeface="Times New Roman" panose="02020603050405020304" pitchFamily="18" charset="0"/>
                <a:cs typeface="Times New Roman" panose="02020603050405020304" pitchFamily="18" charset="0"/>
              </a:rPr>
              <a:t>linux</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操作系统下实现定位算法，通过无人机模拟</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A</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慢速运动</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B </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大机动 </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C</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强烈旋转三种运动 拍摄视频信息，进行算法验证，算法的鲁棒性 实时性 满足要求，在进行嵌入式移植，采用的是</a:t>
            </a:r>
            <a:r>
              <a:rPr kumimoji="0" lang="en-US" altLang="zh-CN" sz="1200" b="0" i="0" u="none" strike="noStrike" cap="none" normalizeH="0" baseline="0" dirty="0" err="1" smtClean="0">
                <a:ln>
                  <a:noFill/>
                </a:ln>
                <a:effectLst/>
                <a:latin typeface="Times New Roman" panose="02020603050405020304" pitchFamily="18" charset="0"/>
                <a:cs typeface="Times New Roman" panose="02020603050405020304" pitchFamily="18" charset="0"/>
              </a:rPr>
              <a:t>Odroid</a:t>
            </a:r>
            <a:r>
              <a:rPr kumimoji="0" lang="en-US" altLang="zh-CN" sz="1200" b="0" i="0" u="none" strike="noStrike" cap="none" normalizeH="0" baseline="0" dirty="0" smtClean="0">
                <a:ln>
                  <a:noFill/>
                </a:ln>
                <a:effectLst/>
                <a:latin typeface="Times New Roman" panose="02020603050405020304" pitchFamily="18" charset="0"/>
                <a:cs typeface="Times New Roman" panose="02020603050405020304" pitchFamily="18" charset="0"/>
              </a:rPr>
              <a:t> u3</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单片机，该单片机</a:t>
            </a:r>
            <a:r>
              <a:rPr lang="zh-CN" altLang="en-US" sz="1200" dirty="0" smtClean="0">
                <a:latin typeface="+mn-ea"/>
              </a:rPr>
              <a:t>支持</a:t>
            </a:r>
            <a:r>
              <a:rPr kumimoji="0" lang="en-US" altLang="zh-CN" sz="1200" b="0" i="0" u="none" strike="noStrike" cap="none" normalizeH="0" baseline="0" dirty="0" err="1" smtClean="0">
                <a:ln>
                  <a:noFill/>
                </a:ln>
                <a:effectLst/>
                <a:latin typeface="Times New Roman" panose="02020603050405020304" pitchFamily="18" charset="0"/>
                <a:cs typeface="Times New Roman" panose="02020603050405020304" pitchFamily="18" charset="0"/>
              </a:rPr>
              <a:t>Ubuntu+ROS</a:t>
            </a:r>
            <a:r>
              <a:rPr kumimoji="0" lang="zh-CN" altLang="en-US" sz="1200" b="0" i="0" u="none" strike="noStrike" cap="none" normalizeH="0" baseline="0" dirty="0" smtClean="0">
                <a:ln>
                  <a:noFill/>
                </a:ln>
                <a:effectLst/>
                <a:latin typeface="Times New Roman" panose="02020603050405020304" pitchFamily="18" charset="0"/>
                <a:cs typeface="Times New Roman" panose="02020603050405020304" pitchFamily="18" charset="0"/>
              </a:rPr>
              <a:t>操作</a:t>
            </a:r>
            <a:r>
              <a:rPr kumimoji="0" lang="zh-CN" altLang="en-US" sz="1200" b="0" i="0" u="none" strike="noStrike" cap="none" normalizeH="0" baseline="0" dirty="0" smtClean="0">
                <a:ln>
                  <a:noFill/>
                </a:ln>
                <a:effectLst/>
                <a:latin typeface="+mn-ea"/>
                <a:ea typeface="+mn-ea"/>
              </a:rPr>
              <a:t>系统，拓展性强，易于解决嵌入式系统的计算能力的问题，移植成功，无人机实时飞行进行系统测试，验证可行性。</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15</a:t>
            </a:fld>
            <a:endParaRPr lang="zh-CN" altLang="en-US"/>
          </a:p>
        </p:txBody>
      </p:sp>
    </p:spTree>
    <p:extLst>
      <p:ext uri="{BB962C8B-B14F-4D97-AF65-F5344CB8AC3E}">
        <p14:creationId xmlns:p14="http://schemas.microsoft.com/office/powerpoint/2010/main" val="180968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接下来我将从</a:t>
            </a:r>
            <a:r>
              <a:rPr lang="zh-CN" altLang="en-US" dirty="0" smtClean="0"/>
              <a:t>以下</a:t>
            </a:r>
            <a:r>
              <a:rPr lang="en-US" altLang="zh-CN" dirty="0" smtClean="0">
                <a:solidFill>
                  <a:srgbClr val="FF0000"/>
                </a:solidFill>
              </a:rPr>
              <a:t>4</a:t>
            </a:r>
            <a:r>
              <a:rPr lang="zh-CN" altLang="en-US" dirty="0" smtClean="0">
                <a:solidFill>
                  <a:srgbClr val="FF0000"/>
                </a:solidFill>
              </a:rPr>
              <a:t>个</a:t>
            </a:r>
            <a:r>
              <a:rPr lang="zh-CN" altLang="en-US" dirty="0" smtClean="0"/>
              <a:t>方面详细介绍我的课题</a:t>
            </a: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2</a:t>
            </a:fld>
            <a:endParaRPr lang="zh-CN" altLang="en-US"/>
          </a:p>
        </p:txBody>
      </p:sp>
    </p:spTree>
    <p:extLst>
      <p:ext uri="{BB962C8B-B14F-4D97-AF65-F5344CB8AC3E}">
        <p14:creationId xmlns:p14="http://schemas.microsoft.com/office/powerpoint/2010/main" val="122450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首先是课题相关背景，意义及研究现状</a:t>
            </a: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3</a:t>
            </a:fld>
            <a:endParaRPr lang="zh-CN" altLang="en-US"/>
          </a:p>
        </p:txBody>
      </p:sp>
    </p:spTree>
    <p:extLst>
      <p:ext uri="{BB962C8B-B14F-4D97-AF65-F5344CB8AC3E}">
        <p14:creationId xmlns:p14="http://schemas.microsoft.com/office/powerpoint/2010/main" val="197354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近几年，四旋翼无人机迅速发展，无人机是一个可以搭建各种传感器的移动平台，比如激光、相机等。无人机的定位问题受到越来越多的关注，同时对于无人机的研究最为基本就是对其准确地、实时的自主定位</a:t>
            </a:r>
            <a:r>
              <a:rPr lang="zh-CN" altLang="en-US" dirty="0" smtClean="0"/>
              <a:t>，给出无人机</a:t>
            </a:r>
            <a:r>
              <a:rPr lang="zh-CN" altLang="en-US" smtClean="0"/>
              <a:t>运动轨迹结合</a:t>
            </a:r>
            <a:r>
              <a:rPr lang="zh-CN" altLang="en-US" dirty="0" smtClean="0"/>
              <a:t>国内外很多高校的研究，视觉定位作为主流技术得到广泛认可，视觉定位是自主机器人的核心技术，也是无人机实现避障、路径规划等这些复杂任务的基础和前提。</a:t>
            </a:r>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4</a:t>
            </a:fld>
            <a:endParaRPr lang="zh-CN" altLang="en-US"/>
          </a:p>
        </p:txBody>
      </p:sp>
    </p:spTree>
    <p:extLst>
      <p:ext uri="{BB962C8B-B14F-4D97-AF65-F5344CB8AC3E}">
        <p14:creationId xmlns:p14="http://schemas.microsoft.com/office/powerpoint/2010/main" val="312792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四旋</a:t>
            </a:r>
            <a:r>
              <a:rPr lang="zh-CN" altLang="en-US" dirty="0" smtClean="0"/>
              <a:t>翼定位系统仍处于实验室开发阶段，并没有正真的投入民用商用。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zh-CN" altLang="en-US" dirty="0" smtClean="0"/>
              <a:t>课题研究内容简单介绍相关研究现状，</a:t>
            </a:r>
            <a:r>
              <a:rPr lang="zh-CN" altLang="en-US" dirty="0" smtClean="0"/>
              <a:t>在无人机定位方面，由于无人机自身可搭建各种传感器，因此在研究过程形式多样，比如：视觉结合陀螺、视觉结合激光、立体视觉等</a:t>
            </a:r>
            <a:r>
              <a:rPr lang="zh-CN" altLang="en-US" dirty="0" smtClean="0"/>
              <a:t>方面都有研究</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从无人机的定位的研究发现，基于视觉定位，已信息量丰富，可靠性高等优势被用于大多数研究中，现有的一些</a:t>
            </a:r>
            <a:r>
              <a:rPr lang="en-US" altLang="zh-CN" sz="1200" dirty="0" err="1" smtClean="0">
                <a:latin typeface="Times New Roman" panose="02020603050405020304" pitchFamily="18" charset="0"/>
                <a:cs typeface="Times New Roman" panose="02020603050405020304" pitchFamily="18" charset="0"/>
              </a:rPr>
              <a:t>MonoSLAM</a:t>
            </a:r>
            <a:r>
              <a:rPr lang="zh-CN" altLang="en-US" sz="1200" dirty="0" smtClean="0">
                <a:latin typeface="Times New Roman" panose="02020603050405020304" pitchFamily="18" charset="0"/>
                <a:cs typeface="Times New Roman" panose="02020603050405020304" pitchFamily="18" charset="0"/>
              </a:rPr>
              <a:t>、</a:t>
            </a:r>
            <a:r>
              <a:rPr lang="en-US" altLang="zh-CN" sz="1200" dirty="0" smtClean="0">
                <a:latin typeface="Times New Roman" panose="02020603050405020304" pitchFamily="18" charset="0"/>
                <a:ea typeface="Tahoma" panose="020B0604030504040204" pitchFamily="34" charset="0"/>
                <a:cs typeface="Times New Roman" panose="02020603050405020304" pitchFamily="18" charset="0"/>
              </a:rPr>
              <a:t>PTAM</a:t>
            </a:r>
            <a:r>
              <a:rPr lang="zh-CN" altLang="en-US" sz="1200" dirty="0" smtClean="0">
                <a:latin typeface="Times New Roman" panose="02020603050405020304" pitchFamily="18" charset="0"/>
                <a:ea typeface="Tahoma" panose="020B0604030504040204" pitchFamily="34" charset="0"/>
                <a:cs typeface="Times New Roman" panose="02020603050405020304" pitchFamily="18" charset="0"/>
              </a:rPr>
              <a:t>、</a:t>
            </a:r>
            <a:r>
              <a:rPr lang="en-US" altLang="zh-CN" sz="1200" dirty="0" smtClean="0">
                <a:latin typeface="Times New Roman" panose="02020603050405020304" pitchFamily="18" charset="0"/>
                <a:ea typeface="Tahoma" panose="020B0604030504040204" pitchFamily="34" charset="0"/>
                <a:cs typeface="Times New Roman" panose="02020603050405020304" pitchFamily="18" charset="0"/>
              </a:rPr>
              <a:t>SVO</a:t>
            </a:r>
            <a:r>
              <a:rPr lang="zh-CN" altLang="en-US" sz="1200" dirty="0" smtClean="0">
                <a:latin typeface="Times New Roman" panose="02020603050405020304" pitchFamily="18" charset="0"/>
                <a:ea typeface="Tahoma" panose="020B0604030504040204" pitchFamily="34" charset="0"/>
                <a:cs typeface="Times New Roman" panose="02020603050405020304" pitchFamily="18" charset="0"/>
              </a:rPr>
              <a:t>，</a:t>
            </a:r>
            <a:r>
              <a:rPr lang="en-US" altLang="zh-CN" sz="1200" dirty="0" smtClean="0">
                <a:latin typeface="Times New Roman" panose="02020603050405020304" pitchFamily="18" charset="0"/>
                <a:ea typeface="Tahoma" panose="020B0604030504040204" pitchFamily="34" charset="0"/>
                <a:cs typeface="Times New Roman" panose="02020603050405020304" pitchFamily="18" charset="0"/>
              </a:rPr>
              <a:t>ORB-SLAM2</a:t>
            </a:r>
            <a:r>
              <a:rPr lang="zh-CN" altLang="en-US" sz="1200" dirty="0" smtClean="0">
                <a:latin typeface="Times New Roman" panose="02020603050405020304" pitchFamily="18" charset="0"/>
                <a:ea typeface="Tahoma" panose="020B0604030504040204" pitchFamily="34" charset="0"/>
                <a:cs typeface="Times New Roman" panose="02020603050405020304" pitchFamily="18" charset="0"/>
              </a:rPr>
              <a:t>、</a:t>
            </a:r>
            <a:r>
              <a:rPr lang="zh-CN" altLang="zh-CN" sz="1200" dirty="0" smtClean="0">
                <a:latin typeface="Times New Roman" panose="02020603050405020304" pitchFamily="18" charset="0"/>
                <a:ea typeface="Tahoma" panose="020B0604030504040204" pitchFamily="34" charset="0"/>
                <a:cs typeface="Times New Roman" panose="02020603050405020304" pitchFamily="18" charset="0"/>
              </a:rPr>
              <a:t>VISO2-S</a:t>
            </a:r>
            <a:r>
              <a:rPr lang="zh-CN" altLang="en-US" sz="1200" dirty="0" smtClean="0">
                <a:latin typeface="Times New Roman" panose="02020603050405020304" pitchFamily="18" charset="0"/>
                <a:ea typeface="Tahoma" panose="020B0604030504040204" pitchFamily="34" charset="0"/>
                <a:cs typeface="Times New Roman" panose="02020603050405020304" pitchFamily="18" charset="0"/>
              </a:rPr>
              <a:t>是现有定位系统中最先进的几个系统。但是这些系统在实际应用中还存在一些问题。</a:t>
            </a:r>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5</a:t>
            </a:fld>
            <a:endParaRPr lang="zh-CN" altLang="en-US"/>
          </a:p>
        </p:txBody>
      </p:sp>
    </p:spTree>
    <p:extLst>
      <p:ext uri="{BB962C8B-B14F-4D97-AF65-F5344CB8AC3E}">
        <p14:creationId xmlns:p14="http://schemas.microsoft.com/office/powerpoint/2010/main" val="424635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结合上述研究现状，可以对比分析出，当前研究存在以下三点不足</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 随着新型传感器及复杂环境定位方法的应用，定位问题有了很大的进展，但是在无人机自主导航投入实际应用的过程中，还会存在实时性、适用性、以及鲁棒等问题。</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 其中当无人机出现大机动、快速运动等特殊情况时，无人机是否可以处理这种情况，又能达到实时的计算效率，该问题还没被透彻的研究过，但是对无人机的自主定位有十分重要。</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）当无人机飞到一些纹理较少或者纹理重复较严重的环境，特征点识别不出来，无法定位。</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6</a:t>
            </a:fld>
            <a:endParaRPr lang="zh-CN" altLang="en-US"/>
          </a:p>
        </p:txBody>
      </p:sp>
    </p:spTree>
    <p:extLst>
      <p:ext uri="{BB962C8B-B14F-4D97-AF65-F5344CB8AC3E}">
        <p14:creationId xmlns:p14="http://schemas.microsoft.com/office/powerpoint/2010/main" val="280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因此本课题</a:t>
            </a:r>
            <a:r>
              <a:rPr lang="zh-CN" altLang="en-US" dirty="0" smtClean="0">
                <a:solidFill>
                  <a:schemeClr val="bg2"/>
                </a:solidFill>
                <a:latin typeface="微软雅黑" panose="020B0503020204020204" pitchFamily="34" charset="-122"/>
                <a:ea typeface="微软雅黑" panose="020B0503020204020204" pitchFamily="34" charset="-122"/>
              </a:rPr>
              <a:t>以解决这些实际应用的问题为</a:t>
            </a:r>
            <a:r>
              <a:rPr lang="zh-CN" altLang="en-US" dirty="0" smtClean="0">
                <a:solidFill>
                  <a:schemeClr val="bg2"/>
                </a:solidFill>
                <a:latin typeface="微软雅黑" panose="020B0503020204020204" pitchFamily="34" charset="-122"/>
                <a:ea typeface="微软雅黑" panose="020B0503020204020204" pitchFamily="34" charset="-122"/>
              </a:rPr>
              <a:t>目标，旨在开发一</a:t>
            </a:r>
            <a:r>
              <a:rPr lang="zh-CN" altLang="en-US" dirty="0" smtClean="0">
                <a:solidFill>
                  <a:schemeClr val="bg2"/>
                </a:solidFill>
                <a:latin typeface="微软雅黑" panose="020B0503020204020204" pitchFamily="34" charset="-122"/>
                <a:ea typeface="微软雅黑" panose="020B0503020204020204" pitchFamily="34" charset="-122"/>
              </a:rPr>
              <a:t>套鲁棒的基于双目视觉的四旋翼自主定位系统</a:t>
            </a:r>
            <a:r>
              <a:rPr lang="zh-CN" altLang="en-US" dirty="0" smtClean="0">
                <a:solidFill>
                  <a:schemeClr val="bg2"/>
                </a:solidFill>
                <a:latin typeface="微软雅黑" panose="020B0503020204020204" pitchFamily="34" charset="-122"/>
                <a:ea typeface="微软雅黑" panose="020B0503020204020204" pitchFamily="34" charset="-122"/>
              </a:rPr>
              <a:t>，并给出一套适应性更强、性能更好</a:t>
            </a:r>
            <a:r>
              <a:rPr lang="zh-CN" altLang="en-US" dirty="0" smtClean="0">
                <a:solidFill>
                  <a:schemeClr val="bg2"/>
                </a:solidFill>
                <a:latin typeface="微软雅黑" panose="020B0503020204020204" pitchFamily="34" charset="-122"/>
                <a:ea typeface="微软雅黑" panose="020B0503020204020204" pitchFamily="34" charset="-122"/>
              </a:rPr>
              <a:t>的系统设计</a:t>
            </a:r>
            <a:r>
              <a:rPr lang="zh-CN" altLang="en-US" dirty="0" smtClean="0">
                <a:solidFill>
                  <a:schemeClr val="bg2"/>
                </a:solidFill>
                <a:latin typeface="微软雅黑" panose="020B0503020204020204" pitchFamily="34" charset="-122"/>
                <a:ea typeface="微软雅黑" panose="020B0503020204020204" pitchFamily="34" charset="-122"/>
              </a:rPr>
              <a:t>方案。</a:t>
            </a: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7</a:t>
            </a:fld>
            <a:endParaRPr lang="zh-CN" altLang="en-US"/>
          </a:p>
        </p:txBody>
      </p:sp>
    </p:spTree>
    <p:extLst>
      <p:ext uri="{BB962C8B-B14F-4D97-AF65-F5344CB8AC3E}">
        <p14:creationId xmlns:p14="http://schemas.microsoft.com/office/powerpoint/2010/main" val="355686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下面详细介绍当前研究内容和方案</a:t>
            </a: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8</a:t>
            </a:fld>
            <a:endParaRPr lang="zh-CN" altLang="en-US"/>
          </a:p>
        </p:txBody>
      </p:sp>
    </p:spTree>
    <p:extLst>
      <p:ext uri="{BB962C8B-B14F-4D97-AF65-F5344CB8AC3E}">
        <p14:creationId xmlns:p14="http://schemas.microsoft.com/office/powerpoint/2010/main" val="277785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课题将以如下技术路线展开，主要研究内容</a:t>
            </a:r>
            <a:r>
              <a:rPr lang="zh-CN" altLang="en-US" dirty="0" smtClean="0"/>
              <a:t>包括（</a:t>
            </a:r>
            <a:r>
              <a:rPr lang="en-US" altLang="zh-CN" dirty="0" smtClean="0"/>
              <a:t>1</a:t>
            </a:r>
            <a:r>
              <a:rPr lang="zh-CN" altLang="en-US" dirty="0" smtClean="0"/>
              <a:t>）四</a:t>
            </a:r>
            <a:r>
              <a:rPr lang="zh-CN" altLang="en-US" dirty="0" smtClean="0"/>
              <a:t>旋</a:t>
            </a:r>
            <a:r>
              <a:rPr lang="zh-CN" altLang="en-US" dirty="0" smtClean="0"/>
              <a:t>翼双目视觉定位算法</a:t>
            </a:r>
            <a:r>
              <a:rPr lang="zh-CN" altLang="en-US" dirty="0" smtClean="0"/>
              <a:t>的设计与实现</a:t>
            </a:r>
            <a:r>
              <a:rPr lang="zh-CN" altLang="en-US" dirty="0" smtClean="0"/>
              <a:t>及（</a:t>
            </a:r>
            <a:r>
              <a:rPr lang="en-US" altLang="zh-CN" dirty="0" smtClean="0"/>
              <a:t>2</a:t>
            </a:r>
            <a:r>
              <a:rPr lang="zh-CN" altLang="en-US" dirty="0" smtClean="0"/>
              <a:t>）四</a:t>
            </a:r>
            <a:r>
              <a:rPr lang="zh-CN" altLang="en-US" dirty="0" smtClean="0"/>
              <a:t>旋</a:t>
            </a:r>
            <a:r>
              <a:rPr lang="zh-CN" altLang="en-US" dirty="0" smtClean="0"/>
              <a:t>翼双目视觉定位实验</a:t>
            </a:r>
            <a:r>
              <a:rPr lang="zh-CN" altLang="en-US" dirty="0" smtClean="0"/>
              <a:t>平台设计与实现</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a:t>
            </a:r>
            <a:r>
              <a:rPr lang="en-US" altLang="zh-CN" dirty="0" smtClean="0"/>
              <a:t>1</a:t>
            </a:r>
            <a:r>
              <a:rPr lang="zh-CN" altLang="en-US" dirty="0" smtClean="0"/>
              <a:t>）四旋翼双目视觉定位算法将</a:t>
            </a:r>
            <a:r>
              <a:rPr lang="zh-CN" altLang="en-US" dirty="0" smtClean="0"/>
              <a:t>采用</a:t>
            </a:r>
            <a:r>
              <a:rPr lang="zh-CN" altLang="en-US" dirty="0" smtClean="0"/>
              <a:t>基于双目</a:t>
            </a:r>
            <a:r>
              <a:rPr lang="en-US" altLang="zh-CN" dirty="0" smtClean="0"/>
              <a:t>ORB-SLAM2</a:t>
            </a:r>
            <a:r>
              <a:rPr lang="zh-CN" altLang="en-US" dirty="0" smtClean="0"/>
              <a:t>系统进行算法改进，采用单目现有的一种基于多单应矩阵的特征追踪方法，对特征点追踪部分进行改进，具体研究内容包括：三类单应矩阵估计以及多单应矩阵鲁棒的特征追踪。实现通过视觉的位姿估计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）实现通过四旋翼的惯性元器件对位姿进行估计，采用</a:t>
            </a:r>
            <a:r>
              <a:rPr lang="en-US" altLang="zh-CN" dirty="0" smtClean="0"/>
              <a:t>EKF</a:t>
            </a:r>
            <a:r>
              <a:rPr lang="zh-CN" altLang="en-US" dirty="0" smtClean="0"/>
              <a:t>滤波器对视觉位姿和惯性位姿进行融合滤波，得到预测位姿。</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）而四</a:t>
            </a:r>
            <a:r>
              <a:rPr lang="zh-CN" altLang="en-US" dirty="0" smtClean="0"/>
              <a:t>旋</a:t>
            </a:r>
            <a:r>
              <a:rPr lang="zh-CN" altLang="en-US" dirty="0" smtClean="0"/>
              <a:t>翼双目视觉定位实验主要</a:t>
            </a:r>
            <a:r>
              <a:rPr lang="zh-CN" altLang="en-US" dirty="0" smtClean="0"/>
              <a:t>包括软硬件设计及</a:t>
            </a:r>
            <a:r>
              <a:rPr lang="zh-CN" altLang="en-US" dirty="0" smtClean="0"/>
              <a:t>测试，</a:t>
            </a:r>
            <a:r>
              <a:rPr lang="zh-CN" altLang="en-US" dirty="0" smtClean="0"/>
              <a:t>最终两部分相互结合，实现预定功能</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4</a:t>
            </a:r>
            <a:r>
              <a:rPr lang="zh-CN" altLang="en-US" dirty="0" smtClean="0"/>
              <a:t>）最终对四旋翼及双目视觉定位系统进行实验验证，后面</a:t>
            </a:r>
            <a:r>
              <a:rPr lang="zh-CN" altLang="en-US" dirty="0" smtClean="0"/>
              <a:t>讲详细介绍方案的具体选取及根据。</a:t>
            </a:r>
          </a:p>
          <a:p>
            <a:endParaRPr lang="zh-CN" altLang="en-US" dirty="0"/>
          </a:p>
        </p:txBody>
      </p:sp>
      <p:sp>
        <p:nvSpPr>
          <p:cNvPr id="4" name="灯片编号占位符 3"/>
          <p:cNvSpPr>
            <a:spLocks noGrp="1"/>
          </p:cNvSpPr>
          <p:nvPr>
            <p:ph type="sldNum" sz="quarter" idx="10"/>
          </p:nvPr>
        </p:nvSpPr>
        <p:spPr/>
        <p:txBody>
          <a:bodyPr/>
          <a:lstStyle/>
          <a:p>
            <a:fld id="{92D349B4-404A-4D03-A57C-0304AFD29219}" type="slidenum">
              <a:rPr lang="zh-CN" altLang="en-US" smtClean="0"/>
              <a:t>9</a:t>
            </a:fld>
            <a:endParaRPr lang="zh-CN" altLang="en-US"/>
          </a:p>
        </p:txBody>
      </p:sp>
    </p:spTree>
    <p:extLst>
      <p:ext uri="{BB962C8B-B14F-4D97-AF65-F5344CB8AC3E}">
        <p14:creationId xmlns:p14="http://schemas.microsoft.com/office/powerpoint/2010/main" val="73146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424470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24110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296461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75712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246882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380024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408575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407239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312349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245373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BFF606-DA50-4D4B-A1FE-C6B055F8230C}" type="datetimeFigureOut">
              <a:rPr lang="zh-CN" altLang="en-US" smtClean="0"/>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213491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FF606-DA50-4D4B-A1FE-C6B055F8230C}" type="datetimeFigureOut">
              <a:rPr lang="zh-CN" altLang="en-US" smtClean="0"/>
              <a:t>2016/9/12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16D61-E8BC-4B2F-AFF7-6D6AF383D33A}" type="slidenum">
              <a:rPr lang="zh-CN" altLang="en-US" smtClean="0"/>
              <a:t>‹#›</a:t>
            </a:fld>
            <a:endParaRPr lang="zh-CN" altLang="en-US"/>
          </a:p>
        </p:txBody>
      </p:sp>
    </p:spTree>
    <p:extLst>
      <p:ext uri="{BB962C8B-B14F-4D97-AF65-F5344CB8AC3E}">
        <p14:creationId xmlns:p14="http://schemas.microsoft.com/office/powerpoint/2010/main" val="304231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889" y="1448533"/>
            <a:ext cx="574222" cy="574222"/>
          </a:xfrm>
          <a:prstGeom prst="rect">
            <a:avLst/>
          </a:prstGeom>
          <a:effectLst>
            <a:outerShdw blurRad="203200" dist="114300" dir="2700000" algn="tl" rotWithShape="0">
              <a:prstClr val="black">
                <a:alpha val="30000"/>
              </a:prstClr>
            </a:outerShdw>
          </a:effectLst>
        </p:spPr>
      </p:pic>
      <p:sp>
        <p:nvSpPr>
          <p:cNvPr id="25" name="椭圆 24"/>
          <p:cNvSpPr/>
          <p:nvPr/>
        </p:nvSpPr>
        <p:spPr>
          <a:xfrm>
            <a:off x="6516155"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619341"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722527"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825713"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928899"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032085"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35270"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020730"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123916"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27102"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30288"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433474"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536660"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639845" y="1717644"/>
            <a:ext cx="36000" cy="36000"/>
          </a:xfrm>
          <a:prstGeom prst="ellipse">
            <a:avLst/>
          </a:prstGeom>
          <a:solidFill>
            <a:schemeClr val="bg1">
              <a:alpha val="89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标题 1"/>
          <p:cNvSpPr txBox="1">
            <a:spLocks/>
          </p:cNvSpPr>
          <p:nvPr/>
        </p:nvSpPr>
        <p:spPr>
          <a:xfrm>
            <a:off x="1524000" y="2425778"/>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dirty="0" smtClean="0">
                <a:latin typeface="微软雅黑" panose="020B0503020204020204" pitchFamily="34" charset="-122"/>
                <a:ea typeface="微软雅黑" panose="020B0503020204020204" pitchFamily="34" charset="-122"/>
              </a:rPr>
              <a:t>基于双目视觉的无人机定位系统</a:t>
            </a:r>
            <a:r>
              <a:rPr lang="en-US" altLang="zh-CN" sz="4800" b="1" dirty="0" smtClean="0">
                <a:latin typeface="微软雅黑" panose="020B0503020204020204" pitchFamily="34" charset="-122"/>
                <a:ea typeface="微软雅黑" panose="020B0503020204020204" pitchFamily="34" charset="-122"/>
              </a:rPr>
              <a:t/>
            </a:r>
            <a:br>
              <a:rPr lang="en-US" altLang="zh-CN" sz="4800" b="1" dirty="0" smtClean="0">
                <a:latin typeface="微软雅黑" panose="020B0503020204020204" pitchFamily="34" charset="-122"/>
                <a:ea typeface="微软雅黑" panose="020B0503020204020204" pitchFamily="34" charset="-122"/>
              </a:rPr>
            </a:br>
            <a:r>
              <a:rPr lang="zh-CN" altLang="en-US" sz="4800" b="1" dirty="0" smtClean="0">
                <a:latin typeface="微软雅黑" panose="020B0503020204020204" pitchFamily="34" charset="-122"/>
                <a:ea typeface="微软雅黑" panose="020B0503020204020204" pitchFamily="34" charset="-122"/>
              </a:rPr>
              <a:t>设计与实现</a:t>
            </a:r>
            <a:endParaRPr lang="zh-CN" altLang="en-US" sz="48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40" name="Rectangle 4"/>
          <p:cNvSpPr txBox="1">
            <a:spLocks noChangeArrowheads="1"/>
          </p:cNvSpPr>
          <p:nvPr/>
        </p:nvSpPr>
        <p:spPr>
          <a:xfrm>
            <a:off x="5038730" y="4664325"/>
            <a:ext cx="3455831"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000" b="1" dirty="0" smtClean="0">
                <a:latin typeface="微软雅黑" panose="020B0503020204020204" pitchFamily="34" charset="-122"/>
                <a:ea typeface="微软雅黑" panose="020B0503020204020204" pitchFamily="34" charset="-122"/>
              </a:rPr>
              <a:t>答  辩  人：何芳</a:t>
            </a:r>
            <a:endParaRPr lang="en-US" altLang="zh-CN" sz="2000" b="1" dirty="0" smtClean="0">
              <a:latin typeface="微软雅黑" panose="020B0503020204020204" pitchFamily="34" charset="-122"/>
              <a:ea typeface="微软雅黑" panose="020B0503020204020204" pitchFamily="34" charset="-122"/>
            </a:endParaRPr>
          </a:p>
          <a:p>
            <a:pPr marL="0" indent="0">
              <a:buFontTx/>
              <a:buNone/>
            </a:pPr>
            <a:r>
              <a:rPr lang="zh-CN" altLang="en-US" sz="2000" b="1" dirty="0" smtClean="0">
                <a:latin typeface="微软雅黑" panose="020B0503020204020204" pitchFamily="34" charset="-122"/>
                <a:ea typeface="微软雅黑" panose="020B0503020204020204" pitchFamily="34" charset="-122"/>
              </a:rPr>
              <a:t>指导老师：陈松林</a:t>
            </a:r>
            <a:endParaRPr lang="en-US" altLang="zh-CN" sz="2000" b="1" dirty="0" smtClean="0">
              <a:latin typeface="微软雅黑" panose="020B0503020204020204" pitchFamily="34" charset="-122"/>
              <a:ea typeface="微软雅黑" panose="020B0503020204020204" pitchFamily="34" charset="-122"/>
            </a:endParaRPr>
          </a:p>
          <a:p>
            <a:pPr marL="0" indent="0">
              <a:buFontTx/>
              <a:buNone/>
            </a:pPr>
            <a:r>
              <a:rPr lang="zh-CN" altLang="en-US" sz="2000" b="1" dirty="0" smtClean="0">
                <a:latin typeface="微软雅黑" panose="020B0503020204020204" pitchFamily="34" charset="-122"/>
                <a:ea typeface="微软雅黑" panose="020B0503020204020204" pitchFamily="34" charset="-122"/>
              </a:rPr>
              <a:t>答辩日期：</a:t>
            </a:r>
            <a:r>
              <a:rPr lang="en-US" altLang="zh-CN" sz="2000" b="1" dirty="0" smtClean="0">
                <a:latin typeface="微软雅黑" panose="020B0503020204020204" pitchFamily="34" charset="-122"/>
                <a:ea typeface="微软雅黑" panose="020B0503020204020204" pitchFamily="34" charset="-122"/>
              </a:rPr>
              <a:t>2016</a:t>
            </a:r>
            <a:r>
              <a:rPr lang="zh-CN" altLang="en-US" sz="2000" b="1" dirty="0" smtClean="0">
                <a:latin typeface="微软雅黑" panose="020B0503020204020204" pitchFamily="34" charset="-122"/>
                <a:ea typeface="微软雅黑" panose="020B0503020204020204" pitchFamily="34" charset="-122"/>
              </a:rPr>
              <a:t>年</a:t>
            </a: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月</a:t>
            </a:r>
            <a:r>
              <a:rPr lang="en-US" altLang="zh-CN" sz="2000" b="1" dirty="0" smtClean="0">
                <a:latin typeface="微软雅黑" panose="020B0503020204020204" pitchFamily="34" charset="-122"/>
                <a:ea typeface="微软雅黑" panose="020B0503020204020204" pitchFamily="34" charset="-122"/>
              </a:rPr>
              <a:t>12</a:t>
            </a:r>
            <a:r>
              <a:rPr lang="zh-CN" altLang="en-US" sz="2000" b="1" dirty="0" smtClean="0">
                <a:latin typeface="微软雅黑" panose="020B0503020204020204" pitchFamily="34" charset="-122"/>
                <a:ea typeface="微软雅黑" panose="020B0503020204020204" pitchFamily="34" charset="-122"/>
              </a:rPr>
              <a:t>日</a:t>
            </a:r>
            <a:endParaRPr lang="zh-CN" altLang="en-US" sz="2000" dirty="0" smtClean="0">
              <a:latin typeface="微软雅黑" panose="020B0503020204020204" pitchFamily="34" charset="-122"/>
              <a:ea typeface="微软雅黑" panose="020B0503020204020204" pitchFamily="34" charset="-122"/>
            </a:endParaRPr>
          </a:p>
        </p:txBody>
      </p:sp>
      <p:sp>
        <p:nvSpPr>
          <p:cNvPr id="41" name="Rectangle 10"/>
          <p:cNvSpPr>
            <a:spLocks noChangeArrowheads="1"/>
          </p:cNvSpPr>
          <p:nvPr/>
        </p:nvSpPr>
        <p:spPr bwMode="auto">
          <a:xfrm flipV="1">
            <a:off x="998962" y="3880246"/>
            <a:ext cx="10380371" cy="126698"/>
          </a:xfrm>
          <a:prstGeom prst="rect">
            <a:avLst/>
          </a:prstGeom>
          <a:gradFill rotWithShape="1">
            <a:gsLst>
              <a:gs pos="0">
                <a:srgbClr val="184776"/>
              </a:gs>
              <a:gs pos="100000">
                <a:srgbClr val="33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000000"/>
              </a:solidFill>
            </a:endParaRPr>
          </a:p>
        </p:txBody>
      </p:sp>
    </p:spTree>
    <p:extLst>
      <p:ext uri="{BB962C8B-B14F-4D97-AF65-F5344CB8AC3E}">
        <p14:creationId xmlns:p14="http://schemas.microsoft.com/office/powerpoint/2010/main" val="86985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74723" y="2454965"/>
            <a:ext cx="10419776" cy="4251158"/>
          </a:xfrm>
          <a:prstGeom prst="rect">
            <a:avLst/>
          </a:prstGeom>
        </p:spPr>
      </p:pic>
      <p:sp>
        <p:nvSpPr>
          <p:cNvPr id="8" name="圆角矩形标注 7"/>
          <p:cNvSpPr/>
          <p:nvPr/>
        </p:nvSpPr>
        <p:spPr bwMode="auto">
          <a:xfrm>
            <a:off x="9317420" y="921575"/>
            <a:ext cx="2738221" cy="1761770"/>
          </a:xfrm>
          <a:prstGeom prst="wedgeRoundRectCallout">
            <a:avLst>
              <a:gd name="adj1" fmla="val -67194"/>
              <a:gd name="adj2" fmla="val 11579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800" b="1" i="0" u="none" strike="noStrike" cap="none" normalizeH="0" baseline="0" dirty="0" smtClean="0">
                <a:ln>
                  <a:noFill/>
                </a:ln>
                <a:effectLst/>
                <a:latin typeface="+mn-ea"/>
                <a:ea typeface="+mn-ea"/>
              </a:rPr>
              <a:t>算法实现的大部分时间消耗均在这部分</a:t>
            </a:r>
            <a:endParaRPr kumimoji="0" lang="zh-CN" altLang="en-US" sz="2800" b="1" i="0" u="none" strike="noStrike" cap="none" normalizeH="0" baseline="0" dirty="0" smtClean="0">
              <a:ln>
                <a:noFill/>
              </a:ln>
              <a:effectLst/>
              <a:latin typeface="+mn-ea"/>
              <a:ea typeface="+mn-ea"/>
            </a:endParaRPr>
          </a:p>
        </p:txBody>
      </p:sp>
      <p:sp>
        <p:nvSpPr>
          <p:cNvPr id="9" name="文本框 8"/>
          <p:cNvSpPr txBox="1"/>
          <p:nvPr/>
        </p:nvSpPr>
        <p:spPr>
          <a:xfrm>
            <a:off x="51719" y="672608"/>
            <a:ext cx="4994351" cy="677108"/>
          </a:xfrm>
          <a:prstGeom prst="rect">
            <a:avLst/>
          </a:prstGeom>
          <a:noFill/>
        </p:spPr>
        <p:txBody>
          <a:bodyPr wrap="square" rtlCol="0">
            <a:spAutoFit/>
          </a:bodyPr>
          <a:lstStyle/>
          <a:p>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3800" b="1" dirty="0" smtClean="0">
                <a:latin typeface="黑体" panose="02010609060101010101" pitchFamily="49" charset="-122"/>
                <a:ea typeface="黑体" panose="02010609060101010101" pitchFamily="49" charset="-122"/>
              </a:rPr>
              <a:t>. </a:t>
            </a:r>
            <a:r>
              <a:rPr lang="zh-CN" altLang="en-US" sz="3800" b="1" dirty="0" smtClean="0">
                <a:latin typeface="黑体" panose="02010609060101010101" pitchFamily="49" charset="-122"/>
                <a:ea typeface="黑体" panose="02010609060101010101" pitchFamily="49" charset="-122"/>
              </a:rPr>
              <a:t>关键问题</a:t>
            </a:r>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3800" b="1" dirty="0" smtClean="0">
                <a:latin typeface="黑体" panose="02010609060101010101" pitchFamily="49" charset="-122"/>
                <a:ea typeface="黑体" panose="02010609060101010101" pitchFamily="49" charset="-122"/>
              </a:rPr>
              <a:t>-</a:t>
            </a:r>
            <a:r>
              <a:rPr lang="zh-CN" altLang="en-US" sz="3800" b="1" dirty="0" smtClean="0">
                <a:latin typeface="黑体" panose="02010609060101010101" pitchFamily="49" charset="-122"/>
                <a:ea typeface="黑体" panose="02010609060101010101" pitchFamily="49" charset="-122"/>
              </a:rPr>
              <a:t>实时性</a:t>
            </a:r>
            <a:endParaRPr lang="zh-CN" altLang="en-US" sz="3800" b="1" dirty="0">
              <a:latin typeface="黑体" panose="02010609060101010101" pitchFamily="49" charset="-122"/>
              <a:ea typeface="黑体" panose="02010609060101010101" pitchFamily="49" charset="-122"/>
            </a:endParaRPr>
          </a:p>
        </p:txBody>
      </p:sp>
      <p:sp>
        <p:nvSpPr>
          <p:cNvPr id="11" name="椭圆形标注 10"/>
          <p:cNvSpPr/>
          <p:nvPr/>
        </p:nvSpPr>
        <p:spPr bwMode="auto">
          <a:xfrm>
            <a:off x="5514151" y="399720"/>
            <a:ext cx="3335188" cy="1705861"/>
          </a:xfrm>
          <a:prstGeom prst="wedgeEllipseCallout">
            <a:avLst>
              <a:gd name="adj1" fmla="val -72692"/>
              <a:gd name="adj2" fmla="val -1139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dirty="0">
                <a:latin typeface="+mn-ea"/>
              </a:rPr>
              <a:t>实时</a:t>
            </a:r>
            <a:r>
              <a:rPr lang="zh-CN" altLang="en-US" sz="2400" dirty="0" smtClean="0">
                <a:latin typeface="+mn-ea"/>
              </a:rPr>
              <a:t>性：</a:t>
            </a:r>
            <a:r>
              <a:rPr lang="zh-CN" altLang="en-US" sz="2400" dirty="0" smtClean="0">
                <a:latin typeface="+mn-ea"/>
              </a:rPr>
              <a:t>基于多单应矩阵的特征跟踪的方法</a:t>
            </a:r>
            <a:endParaRPr kumimoji="0" lang="zh-CN" altLang="en-US" sz="24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61240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4887" y="1168885"/>
            <a:ext cx="5358064" cy="677108"/>
          </a:xfrm>
          <a:prstGeom prst="rect">
            <a:avLst/>
          </a:prstGeom>
          <a:noFill/>
        </p:spPr>
        <p:txBody>
          <a:bodyPr wrap="square" rtlCol="0">
            <a:spAutoFit/>
          </a:bodyPr>
          <a:lstStyle/>
          <a:p>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3800" b="1" dirty="0" smtClean="0">
                <a:latin typeface="黑体" panose="02010609060101010101" pitchFamily="49" charset="-122"/>
                <a:ea typeface="黑体" panose="02010609060101010101" pitchFamily="49" charset="-122"/>
              </a:rPr>
              <a:t>. </a:t>
            </a:r>
            <a:r>
              <a:rPr lang="zh-CN" altLang="en-US" sz="3800" b="1" dirty="0" smtClean="0">
                <a:latin typeface="黑体" panose="02010609060101010101" pitchFamily="49" charset="-122"/>
                <a:ea typeface="黑体" panose="02010609060101010101" pitchFamily="49" charset="-122"/>
              </a:rPr>
              <a:t>关键问题</a:t>
            </a:r>
            <a:r>
              <a:rPr lang="en-US" altLang="zh-CN" sz="3800" b="1" dirty="0">
                <a:latin typeface="Times New Roman" panose="02020603050405020304" pitchFamily="18" charset="0"/>
                <a:ea typeface="Tahoma" panose="020B0604030504040204" pitchFamily="34" charset="0"/>
                <a:cs typeface="Times New Roman" panose="02020603050405020304" pitchFamily="18" charset="0"/>
              </a:rPr>
              <a:t>2</a:t>
            </a:r>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3800" b="1" dirty="0" smtClean="0">
                <a:latin typeface="黑体" panose="02010609060101010101" pitchFamily="49" charset="-122"/>
                <a:ea typeface="黑体" panose="02010609060101010101" pitchFamily="49" charset="-122"/>
              </a:rPr>
              <a:t>-</a:t>
            </a:r>
            <a:r>
              <a:rPr lang="zh-CN" altLang="en-US" sz="3800" b="1" dirty="0" smtClean="0">
                <a:latin typeface="黑体" panose="02010609060101010101" pitchFamily="49" charset="-122"/>
                <a:ea typeface="黑体" panose="02010609060101010101" pitchFamily="49" charset="-122"/>
              </a:rPr>
              <a:t>鲁棒</a:t>
            </a:r>
            <a:r>
              <a:rPr lang="zh-CN" altLang="en-US" sz="3800" b="1" dirty="0" smtClean="0">
                <a:latin typeface="黑体" panose="02010609060101010101" pitchFamily="49" charset="-122"/>
                <a:ea typeface="黑体" panose="02010609060101010101" pitchFamily="49" charset="-122"/>
              </a:rPr>
              <a:t>性</a:t>
            </a:r>
            <a:endParaRPr lang="zh-CN" altLang="en-US" sz="3800" b="1" dirty="0">
              <a:latin typeface="黑体" panose="02010609060101010101" pitchFamily="49" charset="-122"/>
              <a:ea typeface="黑体" panose="02010609060101010101" pitchFamily="49" charset="-122"/>
            </a:endParaRPr>
          </a:p>
        </p:txBody>
      </p:sp>
      <p:sp>
        <p:nvSpPr>
          <p:cNvPr id="5" name="椭圆形标注 4"/>
          <p:cNvSpPr/>
          <p:nvPr/>
        </p:nvSpPr>
        <p:spPr bwMode="auto">
          <a:xfrm>
            <a:off x="5552951" y="281840"/>
            <a:ext cx="3335188" cy="1705861"/>
          </a:xfrm>
          <a:prstGeom prst="wedgeEllipseCallout">
            <a:avLst>
              <a:gd name="adj1" fmla="val -71274"/>
              <a:gd name="adj2" fmla="val 4682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b="1" dirty="0" smtClean="0">
                <a:latin typeface="+mn-ea"/>
              </a:rPr>
              <a:t>基于多单应矩阵的特征跟踪的方法</a:t>
            </a:r>
            <a:endParaRPr kumimoji="0" lang="zh-CN" altLang="en-US" sz="2400" b="1" i="0" u="none" strike="noStrike" cap="none" normalizeH="0" baseline="0" dirty="0" smtClean="0">
              <a:ln>
                <a:noFill/>
              </a:ln>
              <a:effectLst/>
              <a:latin typeface="+mn-ea"/>
            </a:endParaRPr>
          </a:p>
        </p:txBody>
      </p:sp>
      <p:sp>
        <p:nvSpPr>
          <p:cNvPr id="7" name="椭圆 6"/>
          <p:cNvSpPr/>
          <p:nvPr/>
        </p:nvSpPr>
        <p:spPr>
          <a:xfrm>
            <a:off x="449079" y="2743199"/>
            <a:ext cx="3704012" cy="35375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solidFill>
                  <a:schemeClr val="tx1"/>
                </a:solidFill>
                <a:latin typeface="+mn-ea"/>
              </a:rPr>
              <a:t>多单应矩阵估计</a:t>
            </a:r>
            <a:endParaRPr lang="en-US" altLang="zh-CN" sz="2600" b="1" dirty="0" smtClean="0">
              <a:solidFill>
                <a:schemeClr val="tx1"/>
              </a:solidFill>
              <a:latin typeface="+mn-ea"/>
            </a:endParaRPr>
          </a:p>
          <a:p>
            <a:pPr marL="285750" indent="-285750">
              <a:buFont typeface="Arial" panose="020B0604020202020204" pitchFamily="34" charset="0"/>
              <a:buChar char="•"/>
            </a:pPr>
            <a:r>
              <a:rPr lang="zh-CN" altLang="en-US" sz="2400" dirty="0" smtClean="0">
                <a:solidFill>
                  <a:schemeClr val="tx1"/>
                </a:solidFill>
                <a:latin typeface="+mn-ea"/>
              </a:rPr>
              <a:t>全局单应矩阵</a:t>
            </a:r>
            <a:endParaRPr lang="en-US" altLang="zh-CN" sz="2400" dirty="0" smtClean="0">
              <a:solidFill>
                <a:schemeClr val="tx1"/>
              </a:solidFill>
              <a:latin typeface="+mn-ea"/>
            </a:endParaRPr>
          </a:p>
          <a:p>
            <a:pPr marL="285750" indent="-285750">
              <a:buFont typeface="Arial" panose="020B0604020202020204" pitchFamily="34" charset="0"/>
              <a:buChar char="•"/>
            </a:pPr>
            <a:r>
              <a:rPr lang="zh-CN" altLang="en-US" sz="2400" dirty="0" smtClean="0">
                <a:solidFill>
                  <a:schemeClr val="tx1"/>
                </a:solidFill>
                <a:latin typeface="+mn-ea"/>
              </a:rPr>
              <a:t>局部单</a:t>
            </a:r>
            <a:r>
              <a:rPr lang="zh-CN" altLang="en-US" sz="2400" dirty="0">
                <a:solidFill>
                  <a:schemeClr val="tx1"/>
                </a:solidFill>
                <a:latin typeface="+mn-ea"/>
              </a:rPr>
              <a:t>应</a:t>
            </a:r>
            <a:r>
              <a:rPr lang="zh-CN" altLang="en-US" sz="2400" dirty="0" smtClean="0">
                <a:solidFill>
                  <a:schemeClr val="tx1"/>
                </a:solidFill>
                <a:latin typeface="+mn-ea"/>
              </a:rPr>
              <a:t>矩阵</a:t>
            </a:r>
            <a:endParaRPr lang="en-US" altLang="zh-CN" sz="2400" dirty="0" smtClean="0">
              <a:solidFill>
                <a:schemeClr val="tx1"/>
              </a:solidFill>
              <a:latin typeface="+mn-ea"/>
            </a:endParaRPr>
          </a:p>
          <a:p>
            <a:pPr marL="285750" indent="-285750">
              <a:buFont typeface="Arial" panose="020B0604020202020204" pitchFamily="34" charset="0"/>
              <a:buChar char="•"/>
            </a:pPr>
            <a:r>
              <a:rPr lang="zh-CN" altLang="en-US" sz="2400" dirty="0" smtClean="0">
                <a:solidFill>
                  <a:schemeClr val="tx1"/>
                </a:solidFill>
                <a:latin typeface="+mn-ea"/>
              </a:rPr>
              <a:t>特征平面单</a:t>
            </a:r>
            <a:r>
              <a:rPr lang="zh-CN" altLang="en-US" sz="2400" dirty="0">
                <a:solidFill>
                  <a:schemeClr val="tx1"/>
                </a:solidFill>
                <a:latin typeface="+mn-ea"/>
              </a:rPr>
              <a:t>应矩阵</a:t>
            </a:r>
            <a:endParaRPr lang="en-US" altLang="zh-CN" sz="2400" dirty="0">
              <a:solidFill>
                <a:schemeClr val="tx1"/>
              </a:solidFill>
              <a:latin typeface="+mn-ea"/>
            </a:endParaRPr>
          </a:p>
        </p:txBody>
      </p:sp>
      <p:sp>
        <p:nvSpPr>
          <p:cNvPr id="9" name="椭圆 8"/>
          <p:cNvSpPr/>
          <p:nvPr/>
        </p:nvSpPr>
        <p:spPr>
          <a:xfrm>
            <a:off x="6959291" y="2743199"/>
            <a:ext cx="3704012" cy="35375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solidFill>
                  <a:schemeClr val="tx1"/>
                </a:solidFill>
                <a:latin typeface="+mn-ea"/>
              </a:rPr>
              <a:t>多单应矩阵表示鲁棒特征追踪</a:t>
            </a:r>
            <a:endParaRPr lang="en-US" altLang="zh-CN" sz="2600" b="1" dirty="0" smtClean="0">
              <a:solidFill>
                <a:schemeClr val="tx1"/>
              </a:solidFill>
              <a:latin typeface="+mn-ea"/>
            </a:endParaRPr>
          </a:p>
          <a:p>
            <a:pPr marL="285750" indent="-285750">
              <a:buFont typeface="Arial" panose="020B0604020202020204" pitchFamily="34" charset="0"/>
              <a:buChar char="•"/>
            </a:pPr>
            <a:r>
              <a:rPr lang="zh-CN" altLang="en-US" sz="2400" dirty="0" smtClean="0">
                <a:solidFill>
                  <a:schemeClr val="tx1"/>
                </a:solidFill>
                <a:latin typeface="+mn-ea"/>
              </a:rPr>
              <a:t>约束充分的点</a:t>
            </a:r>
            <a:endParaRPr lang="en-US" altLang="zh-CN" sz="2400" dirty="0" smtClean="0">
              <a:solidFill>
                <a:schemeClr val="tx1"/>
              </a:solidFill>
              <a:latin typeface="+mn-ea"/>
            </a:endParaRPr>
          </a:p>
          <a:p>
            <a:pPr marL="285750" indent="-285750">
              <a:buFont typeface="Arial" panose="020B0604020202020204" pitchFamily="34" charset="0"/>
              <a:buChar char="•"/>
            </a:pPr>
            <a:r>
              <a:rPr lang="zh-CN" altLang="en-US" sz="2400" dirty="0" smtClean="0">
                <a:solidFill>
                  <a:schemeClr val="tx1"/>
                </a:solidFill>
                <a:latin typeface="+mn-ea"/>
              </a:rPr>
              <a:t>约束不充分的异常点</a:t>
            </a:r>
            <a:endParaRPr lang="en-US" altLang="zh-CN" sz="2400" dirty="0" smtClean="0">
              <a:solidFill>
                <a:schemeClr val="tx1"/>
              </a:solidFill>
              <a:latin typeface="+mn-ea"/>
            </a:endParaRPr>
          </a:p>
          <a:p>
            <a:endParaRPr lang="en-US" altLang="zh-CN" sz="2600" b="1" dirty="0" smtClean="0">
              <a:solidFill>
                <a:schemeClr val="tx1"/>
              </a:solidFill>
              <a:latin typeface="+mn-ea"/>
            </a:endParaRPr>
          </a:p>
        </p:txBody>
      </p:sp>
      <p:sp>
        <p:nvSpPr>
          <p:cNvPr id="12" name="右箭头 11"/>
          <p:cNvSpPr/>
          <p:nvPr/>
        </p:nvSpPr>
        <p:spPr>
          <a:xfrm>
            <a:off x="4220710" y="3641834"/>
            <a:ext cx="2738581" cy="140313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鲁棒性</a:t>
            </a:r>
            <a:endParaRPr lang="zh-CN" altLang="en-US" sz="2800" b="1" dirty="0">
              <a:solidFill>
                <a:schemeClr val="tx1"/>
              </a:solidFill>
            </a:endParaRPr>
          </a:p>
        </p:txBody>
      </p:sp>
      <p:sp>
        <p:nvSpPr>
          <p:cNvPr id="16" name="圆角矩形标注 15"/>
          <p:cNvSpPr/>
          <p:nvPr/>
        </p:nvSpPr>
        <p:spPr bwMode="auto">
          <a:xfrm>
            <a:off x="9088016" y="921575"/>
            <a:ext cx="2967625" cy="1761770"/>
          </a:xfrm>
          <a:prstGeom prst="wedgeRoundRectCallout">
            <a:avLst>
              <a:gd name="adj1" fmla="val -39934"/>
              <a:gd name="adj2" fmla="val 7024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800" b="1" i="0" u="none" strike="noStrike" cap="none" normalizeH="0" baseline="0" dirty="0" smtClean="0">
                <a:ln>
                  <a:noFill/>
                </a:ln>
                <a:effectLst/>
                <a:latin typeface="+mn-ea"/>
                <a:ea typeface="+mn-ea"/>
              </a:rPr>
              <a:t>既可以预测得到好的起始点，还能纠正透视畸变</a:t>
            </a:r>
            <a:endParaRPr kumimoji="0" lang="zh-CN" altLang="en-US" sz="2800" b="1"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90708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4298" y="326321"/>
            <a:ext cx="9074654" cy="677108"/>
          </a:xfrm>
          <a:prstGeom prst="rect">
            <a:avLst/>
          </a:prstGeom>
          <a:noFill/>
        </p:spPr>
        <p:txBody>
          <a:bodyPr wrap="square" rtlCol="0">
            <a:spAutoFit/>
          </a:bodyPr>
          <a:lstStyle/>
          <a:p>
            <a:r>
              <a:rPr lang="en-US" altLang="zh-CN" sz="3800" b="1" dirty="0">
                <a:latin typeface="黑体" panose="02010609060101010101" pitchFamily="49" charset="-122"/>
                <a:ea typeface="黑体" panose="02010609060101010101" pitchFamily="49" charset="-122"/>
              </a:rPr>
              <a:t>2</a:t>
            </a:r>
            <a:r>
              <a:rPr lang="en-US" altLang="zh-CN" sz="3800" b="1" dirty="0" smtClean="0">
                <a:latin typeface="黑体" panose="02010609060101010101" pitchFamily="49" charset="-122"/>
                <a:ea typeface="黑体" panose="02010609060101010101" pitchFamily="49" charset="-122"/>
              </a:rPr>
              <a:t>. </a:t>
            </a:r>
            <a:r>
              <a:rPr lang="zh-CN" altLang="en-US" sz="3800" b="1" dirty="0" smtClean="0">
                <a:latin typeface="黑体" panose="02010609060101010101" pitchFamily="49" charset="-122"/>
                <a:ea typeface="黑体" panose="02010609060101010101" pitchFamily="49" charset="-122"/>
              </a:rPr>
              <a:t>系统的软件设计</a:t>
            </a:r>
            <a:endParaRPr lang="zh-CN" altLang="en-US" sz="3800" b="1"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3114743" y="646386"/>
            <a:ext cx="6885828" cy="6211614"/>
          </a:xfrm>
          <a:prstGeom prst="rect">
            <a:avLst/>
          </a:prstGeom>
        </p:spPr>
      </p:pic>
    </p:spTree>
    <p:extLst>
      <p:ext uri="{BB962C8B-B14F-4D97-AF65-F5344CB8AC3E}">
        <p14:creationId xmlns:p14="http://schemas.microsoft.com/office/powerpoint/2010/main" val="2302191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7772" y="206688"/>
            <a:ext cx="5358064" cy="677108"/>
          </a:xfrm>
          <a:prstGeom prst="rect">
            <a:avLst/>
          </a:prstGeom>
          <a:noFill/>
        </p:spPr>
        <p:txBody>
          <a:bodyPr wrap="square" rtlCol="0">
            <a:spAutoFit/>
          </a:bodyPr>
          <a:lstStyle/>
          <a:p>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3800" b="1" dirty="0" smtClean="0">
                <a:latin typeface="黑体" panose="02010609060101010101" pitchFamily="49" charset="-122"/>
                <a:ea typeface="黑体" panose="02010609060101010101" pitchFamily="49" charset="-122"/>
              </a:rPr>
              <a:t>.</a:t>
            </a:r>
            <a:r>
              <a:rPr lang="zh-CN" altLang="en-US" sz="3800" b="1" dirty="0" smtClean="0">
                <a:latin typeface="黑体" panose="02010609060101010101" pitchFamily="49" charset="-122"/>
                <a:ea typeface="黑体" panose="02010609060101010101" pitchFamily="49" charset="-122"/>
              </a:rPr>
              <a:t>关键问题</a:t>
            </a:r>
            <a:r>
              <a:rPr lang="en-US" altLang="zh-CN" sz="3800" b="1"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3800" b="1" dirty="0" smtClean="0">
                <a:latin typeface="黑体" panose="02010609060101010101" pitchFamily="49" charset="-122"/>
                <a:ea typeface="黑体" panose="02010609060101010101" pitchFamily="49" charset="-122"/>
              </a:rPr>
              <a:t>—</a:t>
            </a:r>
            <a:r>
              <a:rPr lang="zh-CN" altLang="en-US" sz="3800" b="1" dirty="0" smtClean="0">
                <a:latin typeface="黑体" panose="02010609060101010101" pitchFamily="49" charset="-122"/>
                <a:ea typeface="黑体" panose="02010609060101010101" pitchFamily="49" charset="-122"/>
              </a:rPr>
              <a:t>普适性</a:t>
            </a:r>
            <a:endParaRPr lang="zh-CN" altLang="en-US" sz="3800" b="1" dirty="0">
              <a:latin typeface="黑体" panose="02010609060101010101" pitchFamily="49" charset="-122"/>
              <a:ea typeface="黑体" panose="02010609060101010101" pitchFamily="49" charset="-122"/>
            </a:endParaRPr>
          </a:p>
        </p:txBody>
      </p:sp>
      <p:sp>
        <p:nvSpPr>
          <p:cNvPr id="22" name="Text Box 6"/>
          <p:cNvSpPr txBox="1">
            <a:spLocks noChangeArrowheads="1"/>
          </p:cNvSpPr>
          <p:nvPr/>
        </p:nvSpPr>
        <p:spPr bwMode="auto">
          <a:xfrm>
            <a:off x="852394" y="2952376"/>
            <a:ext cx="96463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solidFill>
                  <a:srgbClr val="000000"/>
                </a:solidFill>
                <a:latin typeface="+mn-ea"/>
              </a:rPr>
              <a:t> </a:t>
            </a:r>
            <a:r>
              <a:rPr lang="en-US" altLang="zh-CN" sz="2800" dirty="0" smtClean="0">
                <a:solidFill>
                  <a:srgbClr val="000000"/>
                </a:solidFill>
                <a:latin typeface="+mn-ea"/>
              </a:rPr>
              <a:t>   </a:t>
            </a:r>
          </a:p>
        </p:txBody>
      </p:sp>
      <p:pic>
        <p:nvPicPr>
          <p:cNvPr id="24" name="图片 23"/>
          <p:cNvPicPr>
            <a:picLocks noChangeAspect="1"/>
          </p:cNvPicPr>
          <p:nvPr/>
        </p:nvPicPr>
        <p:blipFill>
          <a:blip r:embed="rId3"/>
          <a:stretch>
            <a:fillRect/>
          </a:stretch>
        </p:blipFill>
        <p:spPr>
          <a:xfrm>
            <a:off x="1698646" y="206688"/>
            <a:ext cx="10339712" cy="6651312"/>
          </a:xfrm>
          <a:prstGeom prst="rect">
            <a:avLst/>
          </a:prstGeom>
        </p:spPr>
      </p:pic>
      <p:sp>
        <p:nvSpPr>
          <p:cNvPr id="25" name="圆角矩形标注 24"/>
          <p:cNvSpPr/>
          <p:nvPr/>
        </p:nvSpPr>
        <p:spPr bwMode="auto">
          <a:xfrm>
            <a:off x="315310" y="3599629"/>
            <a:ext cx="2727434" cy="1944547"/>
          </a:xfrm>
          <a:prstGeom prst="wedgeRoundRectCallout">
            <a:avLst>
              <a:gd name="adj1" fmla="val 108879"/>
              <a:gd name="adj2" fmla="val 60682"/>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smtClean="0">
                <a:ln>
                  <a:noFill/>
                </a:ln>
                <a:effectLst/>
                <a:latin typeface="+mn-ea"/>
                <a:ea typeface="+mn-ea"/>
              </a:rPr>
              <a:t>图像模糊严重、环境纹理较少、重复纹理较多时</a:t>
            </a:r>
            <a:endParaRPr kumimoji="0" lang="en-US" altLang="zh-CN" sz="2400" b="1" i="0" u="none" strike="noStrike" cap="none" normalizeH="0" baseline="0" dirty="0" smtClean="0">
              <a:ln>
                <a:noFill/>
              </a:ln>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smtClean="0">
                <a:ln>
                  <a:noFill/>
                </a:ln>
                <a:effectLst/>
                <a:latin typeface="+mn-ea"/>
                <a:ea typeface="+mn-ea"/>
              </a:rPr>
              <a:t>普适性较差</a:t>
            </a:r>
            <a:endParaRPr kumimoji="0" lang="zh-CN" altLang="en-US" sz="2400" b="1"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139057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615724" y="2696466"/>
            <a:ext cx="8489972" cy="1336836"/>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52565" y="2827972"/>
            <a:ext cx="4883215" cy="977960"/>
          </a:xfrm>
          <a:prstGeom prst="roundRect">
            <a:avLst>
              <a:gd name="adj" fmla="val 50000"/>
            </a:avLst>
          </a:prstGeom>
          <a:solidFill>
            <a:schemeClr val="accent3">
              <a:lumMod val="20000"/>
              <a:lumOff val="80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410293" y="3055342"/>
            <a:ext cx="4038345" cy="523220"/>
            <a:chOff x="4192782" y="3167390"/>
            <a:chExt cx="4038345" cy="523220"/>
          </a:xfrm>
        </p:grpSpPr>
        <p:sp>
          <p:nvSpPr>
            <p:cNvPr id="7" name="文本框 6"/>
            <p:cNvSpPr txBox="1"/>
            <p:nvPr/>
          </p:nvSpPr>
          <p:spPr>
            <a:xfrm>
              <a:off x="4686300" y="3167390"/>
              <a:ext cx="3544827"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已完成研究工作</a:t>
              </a:r>
              <a:endParaRPr lang="zh-CN" altLang="en-US" sz="28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2782" y="3244453"/>
              <a:ext cx="273512" cy="369094"/>
              <a:chOff x="6247988" y="1384811"/>
              <a:chExt cx="273512" cy="369094"/>
            </a:xfrm>
          </p:grpSpPr>
          <p:grpSp>
            <p:nvGrpSpPr>
              <p:cNvPr id="9" name="组合 8"/>
              <p:cNvGrpSpPr/>
              <p:nvPr/>
            </p:nvGrpSpPr>
            <p:grpSpPr>
              <a:xfrm>
                <a:off x="6247988" y="1384811"/>
                <a:ext cx="273512" cy="369094"/>
                <a:chOff x="4486275" y="1702594"/>
                <a:chExt cx="138113" cy="178594"/>
              </a:xfrm>
            </p:grpSpPr>
            <p:sp>
              <p:nvSpPr>
                <p:cNvPr id="11" name="任意多边形 10"/>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0"/>
                  <a:endCxn id="11"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10" name="云形 9"/>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圆角矩形 13"/>
          <p:cNvSpPr/>
          <p:nvPr/>
        </p:nvSpPr>
        <p:spPr>
          <a:xfrm>
            <a:off x="1752565" y="2827972"/>
            <a:ext cx="7958993" cy="1048656"/>
          </a:xfrm>
          <a:prstGeom prst="roundRect">
            <a:avLst>
              <a:gd name="adj" fmla="val 50000"/>
            </a:avLst>
          </a:prstGeom>
          <a:solidFill>
            <a:schemeClr val="bg1">
              <a:lumMod val="95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410299" y="3026330"/>
            <a:ext cx="7301259" cy="1261884"/>
            <a:chOff x="4192782" y="3138378"/>
            <a:chExt cx="4387373" cy="1261884"/>
          </a:xfrm>
        </p:grpSpPr>
        <p:sp>
          <p:nvSpPr>
            <p:cNvPr id="16" name="文本框 15"/>
            <p:cNvSpPr txBox="1"/>
            <p:nvPr/>
          </p:nvSpPr>
          <p:spPr>
            <a:xfrm>
              <a:off x="4565078" y="3138378"/>
              <a:ext cx="4015077" cy="1261884"/>
            </a:xfrm>
            <a:prstGeom prst="rect">
              <a:avLst/>
            </a:prstGeom>
            <a:noFill/>
          </p:spPr>
          <p:txBody>
            <a:bodyPr wrap="square" rtlCol="0">
              <a:spAutoFit/>
            </a:bodyPr>
            <a:lstStyle/>
            <a:p>
              <a:r>
                <a:rPr lang="zh-CN" altLang="en-US" sz="3800" b="1" dirty="0" smtClean="0">
                  <a:latin typeface="微软雅黑" panose="020B0503020204020204" pitchFamily="34" charset="-122"/>
                  <a:ea typeface="微软雅黑" panose="020B0503020204020204" pitchFamily="34" charset="-122"/>
                </a:rPr>
                <a:t>实验平台硬件设计及实验验证</a:t>
              </a:r>
              <a:endParaRPr lang="zh-CN" altLang="en-US" sz="3800" b="1"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192782" y="3244453"/>
              <a:ext cx="273512" cy="369094"/>
              <a:chOff x="6247988" y="1384811"/>
              <a:chExt cx="273512" cy="369094"/>
            </a:xfrm>
          </p:grpSpPr>
          <p:grpSp>
            <p:nvGrpSpPr>
              <p:cNvPr id="18" name="组合 17"/>
              <p:cNvGrpSpPr/>
              <p:nvPr/>
            </p:nvGrpSpPr>
            <p:grpSpPr>
              <a:xfrm>
                <a:off x="6247988" y="1384811"/>
                <a:ext cx="273512" cy="369094"/>
                <a:chOff x="4486275" y="1702594"/>
                <a:chExt cx="138113" cy="178594"/>
              </a:xfrm>
            </p:grpSpPr>
            <p:sp>
              <p:nvSpPr>
                <p:cNvPr id="20" name="任意多边形 19"/>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0"/>
                  <a:endCxn id="20"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19" name="云形 18"/>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077952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00" y="326321"/>
            <a:ext cx="5212100" cy="677108"/>
          </a:xfrm>
          <a:prstGeom prst="rect">
            <a:avLst/>
          </a:prstGeom>
          <a:noFill/>
        </p:spPr>
        <p:txBody>
          <a:bodyPr wrap="square" rtlCol="0">
            <a:spAutoFit/>
          </a:bodyPr>
          <a:lstStyle/>
          <a:p>
            <a:r>
              <a:rPr lang="en-US" altLang="zh-CN" sz="3800" b="1" dirty="0">
                <a:latin typeface="黑体" panose="02010609060101010101" pitchFamily="49" charset="-122"/>
                <a:ea typeface="黑体" panose="02010609060101010101" pitchFamily="49" charset="-122"/>
              </a:rPr>
              <a:t>1</a:t>
            </a:r>
            <a:r>
              <a:rPr lang="en-US" altLang="zh-CN" sz="3800" b="1" dirty="0" smtClean="0">
                <a:latin typeface="黑体" panose="02010609060101010101" pitchFamily="49" charset="-122"/>
                <a:ea typeface="黑体" panose="02010609060101010101" pitchFamily="49" charset="-122"/>
              </a:rPr>
              <a:t>. </a:t>
            </a:r>
            <a:r>
              <a:rPr lang="zh-CN" altLang="en-US" sz="3800" b="1" dirty="0" smtClean="0">
                <a:latin typeface="黑体" panose="02010609060101010101" pitchFamily="49" charset="-122"/>
                <a:ea typeface="黑体" panose="02010609060101010101" pitchFamily="49" charset="-122"/>
              </a:rPr>
              <a:t>系统硬件</a:t>
            </a:r>
            <a:r>
              <a:rPr lang="zh-CN" altLang="en-US" sz="3800" b="1" dirty="0" smtClean="0">
                <a:latin typeface="黑体" panose="02010609060101010101" pitchFamily="49" charset="-122"/>
                <a:ea typeface="黑体" panose="02010609060101010101" pitchFamily="49" charset="-122"/>
              </a:rPr>
              <a:t>方案设计</a:t>
            </a:r>
            <a:endParaRPr lang="zh-CN" altLang="en-US" sz="3800" b="1"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1580922" y="1003429"/>
            <a:ext cx="9786226" cy="5527999"/>
          </a:xfrm>
          <a:prstGeom prst="rect">
            <a:avLst/>
          </a:prstGeom>
        </p:spPr>
      </p:pic>
      <p:sp>
        <p:nvSpPr>
          <p:cNvPr id="8" name="圆角矩形标注 7"/>
          <p:cNvSpPr/>
          <p:nvPr/>
        </p:nvSpPr>
        <p:spPr bwMode="auto">
          <a:xfrm>
            <a:off x="403592" y="1153704"/>
            <a:ext cx="3382343" cy="1682093"/>
          </a:xfrm>
          <a:prstGeom prst="wedgeRoundRectCallout">
            <a:avLst>
              <a:gd name="adj1" fmla="val 66527"/>
              <a:gd name="adj2" fmla="val 13348"/>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大疆</a:t>
            </a:r>
            <a:r>
              <a:rPr kumimoji="0" lang="en-US" altLang="zh-CN" sz="2400" b="0" i="0" u="none" strike="noStrike" cap="none" normalizeH="0" baseline="0" dirty="0" smtClean="0">
                <a:ln>
                  <a:noFill/>
                </a:ln>
                <a:effectLst/>
                <a:latin typeface="Times New Roman" panose="02020603050405020304" pitchFamily="18" charset="0"/>
                <a:cs typeface="Times New Roman" panose="02020603050405020304" pitchFamily="18" charset="0"/>
              </a:rPr>
              <a:t>M100</a:t>
            </a:r>
            <a:r>
              <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，体积小，稳定性高，拥有安全的外观设计，内置双目摄像头</a:t>
            </a:r>
            <a:endPar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9" name="圆角矩形标注 8"/>
          <p:cNvSpPr/>
          <p:nvPr/>
        </p:nvSpPr>
        <p:spPr bwMode="auto">
          <a:xfrm>
            <a:off x="8613714" y="1257051"/>
            <a:ext cx="3382343" cy="1682093"/>
          </a:xfrm>
          <a:prstGeom prst="wedgeRoundRectCallout">
            <a:avLst>
              <a:gd name="adj1" fmla="val -66232"/>
              <a:gd name="adj2" fmla="val 5023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dirty="0">
                <a:latin typeface="+mn-ea"/>
              </a:rPr>
              <a:t>支持</a:t>
            </a:r>
            <a:r>
              <a:rPr kumimoji="0" lang="en-US" altLang="zh-CN"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Ubuntu+ROS</a:t>
            </a:r>
            <a:r>
              <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操作</a:t>
            </a:r>
            <a:r>
              <a:rPr kumimoji="0" lang="zh-CN" altLang="en-US" sz="2400" b="0" i="0" u="none" strike="noStrike" cap="none" normalizeH="0" baseline="0" dirty="0" smtClean="0">
                <a:ln>
                  <a:noFill/>
                </a:ln>
                <a:effectLst/>
                <a:latin typeface="+mn-ea"/>
                <a:ea typeface="+mn-ea"/>
              </a:rPr>
              <a:t>系统，拓展</a:t>
            </a:r>
            <a:r>
              <a:rPr kumimoji="0" lang="zh-CN" altLang="en-US" sz="2400" b="0" i="0" u="none" strike="noStrike" cap="none" normalizeH="0" baseline="0" dirty="0" smtClean="0">
                <a:ln>
                  <a:noFill/>
                </a:ln>
                <a:effectLst/>
                <a:latin typeface="+mn-ea"/>
                <a:ea typeface="+mn-ea"/>
              </a:rPr>
              <a:t>性强</a:t>
            </a:r>
            <a:r>
              <a:rPr kumimoji="0" lang="zh-CN" altLang="en-US" sz="2400" b="0" i="0" u="none" strike="noStrike" cap="none" normalizeH="0" baseline="0" dirty="0" smtClean="0">
                <a:ln>
                  <a:noFill/>
                </a:ln>
                <a:effectLst/>
                <a:latin typeface="+mn-ea"/>
                <a:ea typeface="+mn-ea"/>
              </a:rPr>
              <a:t>，易于解决嵌入式系统的计算能力的问题</a:t>
            </a:r>
            <a:endParaRPr kumimoji="0" lang="zh-CN" altLang="en-US" sz="2400" b="0" i="0" u="none" strike="noStrike" cap="none" normalizeH="0" baseline="0" dirty="0" smtClean="0">
              <a:ln>
                <a:noFill/>
              </a:ln>
              <a:effectLst/>
              <a:latin typeface="+mn-ea"/>
              <a:ea typeface="+mn-ea"/>
            </a:endParaRPr>
          </a:p>
        </p:txBody>
      </p:sp>
      <p:sp>
        <p:nvSpPr>
          <p:cNvPr id="10" name="圆角矩形标注 9"/>
          <p:cNvSpPr/>
          <p:nvPr/>
        </p:nvSpPr>
        <p:spPr bwMode="auto">
          <a:xfrm>
            <a:off x="4545196" y="4723186"/>
            <a:ext cx="1882408" cy="857807"/>
          </a:xfrm>
          <a:prstGeom prst="wedgeRoundRectCallout">
            <a:avLst>
              <a:gd name="adj1" fmla="val 37628"/>
              <a:gd name="adj2" fmla="val -87876"/>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嵌入式移植</a:t>
            </a:r>
            <a:endParaRPr kumimoji="0" lang="zh-CN"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9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6648" y="1028343"/>
            <a:ext cx="9932276" cy="5734903"/>
          </a:xfrm>
          <a:prstGeom prst="rect">
            <a:avLst/>
          </a:prstGeom>
        </p:spPr>
        <p:txBody>
          <a:bodyPr wrap="square">
            <a:spAutoFit/>
          </a:bodyPr>
          <a:lstStyle/>
          <a:p>
            <a:pPr marL="457200" indent="-457200">
              <a:lnSpc>
                <a:spcPts val="4000"/>
              </a:lnSpc>
              <a:buFont typeface="Wingdings" panose="05000000000000000000" pitchFamily="2" charset="2"/>
              <a:buChar char="u"/>
            </a:pPr>
            <a:r>
              <a:rPr lang="zh-CN" altLang="en-US" sz="2800" b="1" dirty="0" smtClean="0"/>
              <a:t>定位系统</a:t>
            </a:r>
            <a:r>
              <a:rPr lang="zh-CN" altLang="en-US" sz="2800" b="1" dirty="0"/>
              <a:t>离线验证</a:t>
            </a:r>
            <a:r>
              <a:rPr lang="zh-CN" altLang="en-US" sz="2800" b="1" dirty="0" smtClean="0"/>
              <a:t>：</a:t>
            </a:r>
            <a:endParaRPr lang="en-US" altLang="zh-CN" sz="2800" b="1" dirty="0" smtClean="0"/>
          </a:p>
          <a:p>
            <a:pPr>
              <a:lnSpc>
                <a:spcPts val="4000"/>
              </a:lnSpc>
            </a:pPr>
            <a:r>
              <a:rPr lang="en-US" altLang="zh-CN" sz="2800" dirty="0"/>
              <a:t> </a:t>
            </a:r>
            <a:r>
              <a:rPr lang="en-US" altLang="zh-CN" sz="2800" dirty="0" smtClean="0"/>
              <a:t>        </a:t>
            </a:r>
            <a:r>
              <a:rPr lang="zh-CN" altLang="en-US" sz="2800" dirty="0" smtClean="0"/>
              <a:t>通过</a:t>
            </a:r>
            <a:r>
              <a:rPr lang="zh-CN" altLang="en-US" sz="2800" dirty="0"/>
              <a:t>使用 KITTI 图像集中的不存在畸变的图像，</a:t>
            </a:r>
            <a:r>
              <a:rPr lang="zh-CN" altLang="en-US" sz="2800" dirty="0" smtClean="0"/>
              <a:t>对双目</a:t>
            </a:r>
            <a:r>
              <a:rPr lang="zh-CN" altLang="en-US" sz="2800" dirty="0"/>
              <a:t>视觉定位系统进行离线实验验证。在相同平台，同现有的双</a:t>
            </a:r>
            <a:r>
              <a:rPr lang="zh-CN" altLang="en-US" sz="2800" dirty="0" smtClean="0"/>
              <a:t>目视觉定位方法进行</a:t>
            </a:r>
            <a:r>
              <a:rPr lang="zh-CN" altLang="en-US" sz="2800" dirty="0"/>
              <a:t>对比，</a:t>
            </a:r>
            <a:r>
              <a:rPr lang="zh-CN" altLang="en-US" sz="2800" dirty="0" smtClean="0"/>
              <a:t>分析本系统性能</a:t>
            </a:r>
            <a:r>
              <a:rPr lang="zh-CN" altLang="en-US" sz="2800" dirty="0"/>
              <a:t>指标。 </a:t>
            </a:r>
          </a:p>
          <a:p>
            <a:pPr marL="457200" indent="-457200">
              <a:lnSpc>
                <a:spcPts val="4000"/>
              </a:lnSpc>
              <a:buFont typeface="Wingdings" panose="05000000000000000000" pitchFamily="2" charset="2"/>
              <a:buChar char="u"/>
            </a:pPr>
            <a:r>
              <a:rPr lang="zh-CN" altLang="en-US" sz="2800" b="1" dirty="0" smtClean="0"/>
              <a:t>鲁棒性</a:t>
            </a:r>
            <a:r>
              <a:rPr lang="zh-CN" altLang="en-US" sz="2800" b="1" dirty="0"/>
              <a:t>验证</a:t>
            </a:r>
            <a:r>
              <a:rPr lang="zh-CN" altLang="en-US" sz="2800" b="1" dirty="0" smtClean="0"/>
              <a:t>：</a:t>
            </a:r>
            <a:endParaRPr lang="en-US" altLang="zh-CN" sz="2800" b="1" dirty="0" smtClean="0"/>
          </a:p>
          <a:p>
            <a:pPr>
              <a:lnSpc>
                <a:spcPts val="4000"/>
              </a:lnSpc>
            </a:pPr>
            <a:r>
              <a:rPr lang="en-US" altLang="zh-CN" sz="2800" dirty="0" smtClean="0"/>
              <a:t>        </a:t>
            </a:r>
            <a:r>
              <a:rPr lang="zh-CN" altLang="en-US" sz="2800" dirty="0" smtClean="0"/>
              <a:t>设计</a:t>
            </a:r>
            <a:r>
              <a:rPr lang="zh-CN" altLang="en-US" sz="2800" dirty="0"/>
              <a:t>三种类型的运动：A)简单运动 B)慢速运动 C)快速</a:t>
            </a:r>
            <a:r>
              <a:rPr lang="zh-CN" altLang="en-US" sz="2800" dirty="0" smtClean="0"/>
              <a:t>运动并</a:t>
            </a:r>
            <a:r>
              <a:rPr lang="zh-CN" altLang="en-US" sz="2800" dirty="0"/>
              <a:t>伴有强烈</a:t>
            </a:r>
            <a:r>
              <a:rPr lang="zh-CN" altLang="en-US" sz="2800" dirty="0" smtClean="0"/>
              <a:t>旋转三</a:t>
            </a:r>
            <a:r>
              <a:rPr lang="zh-CN" altLang="en-US" sz="2800" dirty="0"/>
              <a:t>种运动，对算法的鲁棒性以及可行性</a:t>
            </a:r>
            <a:r>
              <a:rPr lang="zh-CN" altLang="en-US" sz="2800" dirty="0" smtClean="0"/>
              <a:t>进行验证。 </a:t>
            </a:r>
          </a:p>
          <a:p>
            <a:pPr marL="457200" indent="-457200">
              <a:lnSpc>
                <a:spcPts val="4000"/>
              </a:lnSpc>
              <a:buFont typeface="Wingdings" panose="05000000000000000000" pitchFamily="2" charset="2"/>
              <a:buChar char="u"/>
            </a:pPr>
            <a:r>
              <a:rPr lang="zh-CN" altLang="en-US" sz="2800" b="1" dirty="0" smtClean="0"/>
              <a:t>实验误差分析：</a:t>
            </a:r>
            <a:endParaRPr lang="en-US" altLang="zh-CN" sz="2800" b="1" dirty="0" smtClean="0"/>
          </a:p>
          <a:p>
            <a:pPr>
              <a:lnSpc>
                <a:spcPts val="4000"/>
              </a:lnSpc>
            </a:pPr>
            <a:r>
              <a:rPr lang="en-US" altLang="zh-CN" sz="2800" dirty="0" smtClean="0"/>
              <a:t>         </a:t>
            </a:r>
            <a:r>
              <a:rPr lang="zh-CN" altLang="en-US" sz="2800" dirty="0" smtClean="0"/>
              <a:t>从</a:t>
            </a:r>
            <a:r>
              <a:rPr lang="zh-CN" altLang="en-US" sz="2800" dirty="0"/>
              <a:t>定位系统的 3 个性能指标：时间、定位旋转角度、定位位置偏差进行定量分析。 </a:t>
            </a:r>
          </a:p>
        </p:txBody>
      </p:sp>
      <p:sp>
        <p:nvSpPr>
          <p:cNvPr id="5" name="文本框 4"/>
          <p:cNvSpPr txBox="1"/>
          <p:nvPr/>
        </p:nvSpPr>
        <p:spPr>
          <a:xfrm>
            <a:off x="274300" y="326321"/>
            <a:ext cx="5212100" cy="677108"/>
          </a:xfrm>
          <a:prstGeom prst="rect">
            <a:avLst/>
          </a:prstGeom>
          <a:noFill/>
        </p:spPr>
        <p:txBody>
          <a:bodyPr wrap="square" rtlCol="0">
            <a:spAutoFit/>
          </a:bodyPr>
          <a:lstStyle/>
          <a:p>
            <a:r>
              <a:rPr lang="en-US" altLang="zh-CN" sz="3800" b="1" dirty="0" smtClean="0">
                <a:latin typeface="黑体" panose="02010609060101010101" pitchFamily="49" charset="-122"/>
                <a:ea typeface="黑体" panose="02010609060101010101" pitchFamily="49" charset="-122"/>
              </a:rPr>
              <a:t>2</a:t>
            </a:r>
            <a:r>
              <a:rPr lang="en-US" altLang="zh-CN" sz="3800" b="1" dirty="0" smtClean="0">
                <a:latin typeface="黑体" panose="02010609060101010101" pitchFamily="49" charset="-122"/>
                <a:ea typeface="黑体" panose="02010609060101010101" pitchFamily="49" charset="-122"/>
              </a:rPr>
              <a:t>. </a:t>
            </a:r>
            <a:r>
              <a:rPr lang="zh-CN" altLang="en-US" sz="3800" b="1" dirty="0" smtClean="0">
                <a:latin typeface="黑体" panose="02010609060101010101" pitchFamily="49" charset="-122"/>
                <a:ea typeface="黑体" panose="02010609060101010101" pitchFamily="49" charset="-122"/>
              </a:rPr>
              <a:t>实验验证</a:t>
            </a:r>
            <a:endParaRPr lang="zh-CN" altLang="en-US" sz="3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7405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35519" y="2808514"/>
            <a:ext cx="5150683" cy="1240972"/>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072359" y="2940020"/>
            <a:ext cx="4883215" cy="977960"/>
          </a:xfrm>
          <a:prstGeom prst="roundRect">
            <a:avLst>
              <a:gd name="adj" fmla="val 50000"/>
            </a:avLst>
          </a:prstGeom>
          <a:solidFill>
            <a:schemeClr val="accent3">
              <a:lumMod val="20000"/>
              <a:lumOff val="80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730087" y="3167390"/>
            <a:ext cx="4038345" cy="523220"/>
            <a:chOff x="4192782" y="3167390"/>
            <a:chExt cx="4038345" cy="523220"/>
          </a:xfrm>
        </p:grpSpPr>
        <p:sp>
          <p:nvSpPr>
            <p:cNvPr id="7" name="文本框 6"/>
            <p:cNvSpPr txBox="1"/>
            <p:nvPr/>
          </p:nvSpPr>
          <p:spPr>
            <a:xfrm>
              <a:off x="4686300" y="3167390"/>
              <a:ext cx="3544827"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进度安排和取得成果</a:t>
              </a:r>
              <a:endParaRPr lang="zh-CN" altLang="en-US" sz="28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2782" y="3244453"/>
              <a:ext cx="273512" cy="369094"/>
              <a:chOff x="6247988" y="1384811"/>
              <a:chExt cx="273512" cy="369094"/>
            </a:xfrm>
          </p:grpSpPr>
          <p:grpSp>
            <p:nvGrpSpPr>
              <p:cNvPr id="9" name="组合 8"/>
              <p:cNvGrpSpPr/>
              <p:nvPr/>
            </p:nvGrpSpPr>
            <p:grpSpPr>
              <a:xfrm>
                <a:off x="6247988" y="1384811"/>
                <a:ext cx="273512" cy="369094"/>
                <a:chOff x="4486275" y="1702594"/>
                <a:chExt cx="138113" cy="178594"/>
              </a:xfrm>
            </p:grpSpPr>
            <p:sp>
              <p:nvSpPr>
                <p:cNvPr id="11" name="任意多边形 10"/>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0"/>
                  <a:endCxn id="11"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10" name="云形 9"/>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圆角矩形 12"/>
          <p:cNvSpPr/>
          <p:nvPr/>
        </p:nvSpPr>
        <p:spPr>
          <a:xfrm>
            <a:off x="2935519" y="2808514"/>
            <a:ext cx="5150683" cy="1240972"/>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072359" y="2940020"/>
            <a:ext cx="4883215" cy="977960"/>
          </a:xfrm>
          <a:prstGeom prst="roundRect">
            <a:avLst>
              <a:gd name="adj" fmla="val 50000"/>
            </a:avLst>
          </a:prstGeom>
          <a:solidFill>
            <a:schemeClr val="accent3">
              <a:lumMod val="20000"/>
              <a:lumOff val="80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730087" y="3167390"/>
            <a:ext cx="4038345" cy="523220"/>
            <a:chOff x="4192782" y="3167390"/>
            <a:chExt cx="4038345" cy="523220"/>
          </a:xfrm>
        </p:grpSpPr>
        <p:sp>
          <p:nvSpPr>
            <p:cNvPr id="16" name="文本框 15"/>
            <p:cNvSpPr txBox="1"/>
            <p:nvPr/>
          </p:nvSpPr>
          <p:spPr>
            <a:xfrm>
              <a:off x="4686300" y="3167390"/>
              <a:ext cx="3544827"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已完成研究工作</a:t>
              </a:r>
              <a:endParaRPr lang="zh-CN" altLang="en-US" sz="2800" b="1"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192782" y="3244453"/>
              <a:ext cx="273512" cy="369094"/>
              <a:chOff x="6247988" y="1384811"/>
              <a:chExt cx="273512" cy="369094"/>
            </a:xfrm>
          </p:grpSpPr>
          <p:grpSp>
            <p:nvGrpSpPr>
              <p:cNvPr id="18" name="组合 17"/>
              <p:cNvGrpSpPr/>
              <p:nvPr/>
            </p:nvGrpSpPr>
            <p:grpSpPr>
              <a:xfrm>
                <a:off x="6247988" y="1384811"/>
                <a:ext cx="273512" cy="369094"/>
                <a:chOff x="4486275" y="1702594"/>
                <a:chExt cx="138113" cy="178594"/>
              </a:xfrm>
            </p:grpSpPr>
            <p:sp>
              <p:nvSpPr>
                <p:cNvPr id="20" name="任意多边形 19"/>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0"/>
                  <a:endCxn id="20"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19" name="云形 18"/>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圆角矩形 21"/>
          <p:cNvSpPr/>
          <p:nvPr/>
        </p:nvSpPr>
        <p:spPr>
          <a:xfrm>
            <a:off x="2935519" y="2808514"/>
            <a:ext cx="6224241" cy="1337817"/>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072359" y="2940020"/>
            <a:ext cx="5913979" cy="1048656"/>
          </a:xfrm>
          <a:prstGeom prst="roundRect">
            <a:avLst>
              <a:gd name="adj" fmla="val 50000"/>
            </a:avLst>
          </a:prstGeom>
          <a:solidFill>
            <a:schemeClr val="bg1">
              <a:lumMod val="95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730087" y="3167390"/>
            <a:ext cx="5189590" cy="677108"/>
            <a:chOff x="4192782" y="3167390"/>
            <a:chExt cx="5189590" cy="677108"/>
          </a:xfrm>
        </p:grpSpPr>
        <p:sp>
          <p:nvSpPr>
            <p:cNvPr id="25" name="文本框 24"/>
            <p:cNvSpPr txBox="1"/>
            <p:nvPr/>
          </p:nvSpPr>
          <p:spPr>
            <a:xfrm>
              <a:off x="4686299" y="3167390"/>
              <a:ext cx="4696073" cy="677108"/>
            </a:xfrm>
            <a:prstGeom prst="rect">
              <a:avLst/>
            </a:prstGeom>
            <a:noFill/>
          </p:spPr>
          <p:txBody>
            <a:bodyPr wrap="square" rtlCol="0">
              <a:spAutoFit/>
            </a:bodyPr>
            <a:lstStyle/>
            <a:p>
              <a:r>
                <a:rPr lang="zh-CN" altLang="en-US" sz="3800" b="1" dirty="0" smtClean="0">
                  <a:latin typeface="微软雅黑" panose="020B0503020204020204" pitchFamily="34" charset="-122"/>
                  <a:ea typeface="微软雅黑" panose="020B0503020204020204" pitchFamily="34" charset="-122"/>
                </a:rPr>
                <a:t>进度安排和研究成果</a:t>
              </a:r>
              <a:endParaRPr lang="zh-CN" altLang="en-US" sz="38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192782" y="3244453"/>
              <a:ext cx="273512" cy="369094"/>
              <a:chOff x="6247988" y="1384811"/>
              <a:chExt cx="273512" cy="369094"/>
            </a:xfrm>
          </p:grpSpPr>
          <p:grpSp>
            <p:nvGrpSpPr>
              <p:cNvPr id="27" name="组合 26"/>
              <p:cNvGrpSpPr/>
              <p:nvPr/>
            </p:nvGrpSpPr>
            <p:grpSpPr>
              <a:xfrm>
                <a:off x="6247988" y="1384811"/>
                <a:ext cx="273512" cy="369094"/>
                <a:chOff x="4486275" y="1702594"/>
                <a:chExt cx="138113" cy="178594"/>
              </a:xfrm>
            </p:grpSpPr>
            <p:sp>
              <p:nvSpPr>
                <p:cNvPr id="29" name="任意多边形 28"/>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9" idx="0"/>
                  <a:endCxn id="29"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28" name="云形 27"/>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141395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7213" y="48825"/>
            <a:ext cx="3819987" cy="1054264"/>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84053" y="180331"/>
            <a:ext cx="3378347" cy="750590"/>
          </a:xfrm>
          <a:prstGeom prst="roundRect">
            <a:avLst>
              <a:gd name="adj" fmla="val 50000"/>
            </a:avLst>
          </a:prstGeom>
          <a:solidFill>
            <a:schemeClr val="accent3">
              <a:lumMod val="20000"/>
              <a:lumOff val="80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260975" y="270283"/>
            <a:ext cx="2173267" cy="523220"/>
            <a:chOff x="4192782" y="3128435"/>
            <a:chExt cx="2173267" cy="523220"/>
          </a:xfrm>
        </p:grpSpPr>
        <p:sp>
          <p:nvSpPr>
            <p:cNvPr id="10" name="文本框 9"/>
            <p:cNvSpPr txBox="1"/>
            <p:nvPr/>
          </p:nvSpPr>
          <p:spPr>
            <a:xfrm>
              <a:off x="4632433" y="3128435"/>
              <a:ext cx="1733616"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进度安排</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192782" y="3244453"/>
              <a:ext cx="273512" cy="369094"/>
              <a:chOff x="6247988" y="1384811"/>
              <a:chExt cx="273512" cy="369094"/>
            </a:xfrm>
          </p:grpSpPr>
          <p:grpSp>
            <p:nvGrpSpPr>
              <p:cNvPr id="12" name="组合 11"/>
              <p:cNvGrpSpPr/>
              <p:nvPr/>
            </p:nvGrpSpPr>
            <p:grpSpPr>
              <a:xfrm>
                <a:off x="6247988" y="1384811"/>
                <a:ext cx="273512" cy="369094"/>
                <a:chOff x="4486275" y="1702594"/>
                <a:chExt cx="138113" cy="178594"/>
              </a:xfrm>
            </p:grpSpPr>
            <p:sp>
              <p:nvSpPr>
                <p:cNvPr id="14" name="任意多边形 13"/>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4" idx="0"/>
                  <a:endCxn id="14"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13" name="云形 12"/>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17" name="Group 6"/>
          <p:cNvGraphicFramePr>
            <a:graphicFrameLocks noGrp="1"/>
          </p:cNvGraphicFramePr>
          <p:nvPr>
            <p:extLst>
              <p:ext uri="{D42A27DB-BD31-4B8C-83A1-F6EECF244321}">
                <p14:modId xmlns:p14="http://schemas.microsoft.com/office/powerpoint/2010/main" val="3293682846"/>
              </p:ext>
            </p:extLst>
          </p:nvPr>
        </p:nvGraphicFramePr>
        <p:xfrm>
          <a:off x="1466787" y="1149083"/>
          <a:ext cx="9820893" cy="5363925"/>
        </p:xfrm>
        <a:graphic>
          <a:graphicData uri="http://schemas.openxmlformats.org/drawingml/2006/table">
            <a:tbl>
              <a:tblPr/>
              <a:tblGrid>
                <a:gridCol w="3536208"/>
                <a:gridCol w="6284685"/>
              </a:tblGrid>
              <a:tr h="489964">
                <a:tc gridSpan="2">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进度安排</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DD1E7"/>
                    </a:solidFill>
                  </a:tcPr>
                </a:tc>
                <a:tc hMerge="1">
                  <a:txBody>
                    <a:bodyPr/>
                    <a:lstStyle/>
                    <a:p>
                      <a:endParaRPr lang="zh-CN" altLang="en-US"/>
                    </a:p>
                  </a:txBody>
                  <a:tcPr/>
                </a:tc>
              </a:tr>
              <a:tr h="712267">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201</a:t>
                      </a:r>
                      <a:r>
                        <a:rPr kumimoji="0" lang="en-US"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6</a:t>
                      </a:r>
                      <a:r>
                        <a:rPr kumimoji="0" lang="zh-CN"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en-US"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09</a:t>
                      </a:r>
                      <a:r>
                        <a:rPr kumimoji="0" lang="zh-CN"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.01～201</a:t>
                      </a:r>
                      <a:r>
                        <a:rPr kumimoji="0" lang="en-US"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6</a:t>
                      </a:r>
                      <a:r>
                        <a:rPr kumimoji="0" lang="zh-CN"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en-US"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09</a:t>
                      </a:r>
                      <a:r>
                        <a:rPr kumimoji="0" lang="zh-CN" altLang="zh-CN" sz="20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.30</a:t>
                      </a:r>
                      <a:endPar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查阅国内外资料，深入了解课题相关内容</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82172">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6</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10</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.01～201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6</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11</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.31  </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完成整个双目视觉定位系统框架搭建工作</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85371">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6</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12</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.01～201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7</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.0</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a:t>
                      </a: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.15 </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基于多单应矩阵的特征跟踪方法设计</a:t>
                      </a:r>
                      <a:endPar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完成相应的程序，进行精度、实时性分析；</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99886">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7</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.0</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6</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7</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.04.</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15</a:t>
                      </a:r>
                      <a:endPar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四旋 </a:t>
                      </a:r>
                      <a:r>
                        <a:rPr kumimoji="0" lang="en-US" altLang="zh-CN"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IMU</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数据和图像信息进行数据融合处理</a:t>
                      </a:r>
                      <a:endPar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完成相应的程序，对鲁棒性和精度进行分析</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86859">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2015.0</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4</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16</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2015.05.31</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实验平台搭建，代码平台移植及优</a:t>
                      </a:r>
                      <a:endPar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进行试验验证，达到实时性、精度指标要求 </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07406">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7</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.06.01～201</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7</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.0</a:t>
                      </a:r>
                      <a:r>
                        <a:rPr kumimoji="0" lang="en-US"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7</a:t>
                      </a:r>
                      <a:r>
                        <a:rPr kumimoji="0" lang="zh-CN" altLang="en-US"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sym typeface="Arial" panose="020B0604020202020204" pitchFamily="34" charset="0"/>
                        </a:rPr>
                        <a:t>.30 </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rPr>
                        <a:t>整理资料，完成学术论文的撰写</a:t>
                      </a: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5971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76241" y="794397"/>
            <a:ext cx="6301930" cy="1106974"/>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13081" y="941087"/>
            <a:ext cx="5990918" cy="825649"/>
          </a:xfrm>
          <a:prstGeom prst="roundRect">
            <a:avLst>
              <a:gd name="adj" fmla="val 50000"/>
            </a:avLst>
          </a:prstGeom>
          <a:solidFill>
            <a:schemeClr val="accent3">
              <a:lumMod val="20000"/>
              <a:lumOff val="80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290003" y="1100465"/>
            <a:ext cx="5052739" cy="575542"/>
            <a:chOff x="4192782" y="3183853"/>
            <a:chExt cx="5052739" cy="523220"/>
          </a:xfrm>
        </p:grpSpPr>
        <p:sp>
          <p:nvSpPr>
            <p:cNvPr id="5" name="文本框 4"/>
            <p:cNvSpPr txBox="1"/>
            <p:nvPr/>
          </p:nvSpPr>
          <p:spPr>
            <a:xfrm>
              <a:off x="4632432" y="3183853"/>
              <a:ext cx="4613089"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预期达到的目标和取得成果</a:t>
              </a:r>
              <a:endParaRPr lang="zh-CN" altLang="en-US"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4192782" y="3244453"/>
              <a:ext cx="273512" cy="369094"/>
              <a:chOff x="6247988" y="1384811"/>
              <a:chExt cx="273512" cy="369094"/>
            </a:xfrm>
          </p:grpSpPr>
          <p:grpSp>
            <p:nvGrpSpPr>
              <p:cNvPr id="7" name="组合 6"/>
              <p:cNvGrpSpPr/>
              <p:nvPr/>
            </p:nvGrpSpPr>
            <p:grpSpPr>
              <a:xfrm>
                <a:off x="6247988" y="1384811"/>
                <a:ext cx="273512" cy="369094"/>
                <a:chOff x="4486275" y="1702594"/>
                <a:chExt cx="138113" cy="178594"/>
              </a:xfrm>
            </p:grpSpPr>
            <p:sp>
              <p:nvSpPr>
                <p:cNvPr id="9" name="任意多边形 8"/>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9" idx="0"/>
                  <a:endCxn id="9"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8" name="云形 7"/>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TextBox 32"/>
          <p:cNvSpPr txBox="1">
            <a:spLocks noChangeArrowheads="1"/>
          </p:cNvSpPr>
          <p:nvPr/>
        </p:nvSpPr>
        <p:spPr bwMode="auto">
          <a:xfrm>
            <a:off x="1260975" y="2342658"/>
            <a:ext cx="103347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lnSpc>
                <a:spcPct val="150000"/>
              </a:lnSpc>
              <a:spcBef>
                <a:spcPct val="0"/>
              </a:spcBef>
              <a:spcAft>
                <a:spcPct val="0"/>
              </a:spcAft>
              <a:buFont typeface="Arial" panose="020B0604020202020204" pitchFamily="34" charset="0"/>
              <a:buAutoNum type="arabicPeriod"/>
            </a:pPr>
            <a:r>
              <a:rPr lang="zh-CN" altLang="en-US" sz="2400" dirty="0" smtClean="0">
                <a:latin typeface="微软雅黑" panose="020B0503020204020204" pitchFamily="34" charset="-122"/>
                <a:ea typeface="微软雅黑" panose="020B0503020204020204" pitchFamily="34" charset="-122"/>
              </a:rPr>
              <a:t>完成鲁棒的双目视觉四旋翼自主定位系统</a:t>
            </a:r>
            <a:r>
              <a:rPr lang="zh-CN" altLang="en-US" sz="2400" dirty="0">
                <a:latin typeface="微软雅黑" panose="020B0503020204020204" pitchFamily="34" charset="-122"/>
                <a:ea typeface="微软雅黑" panose="020B0503020204020204" pitchFamily="34" charset="-122"/>
              </a:rPr>
              <a:t>开发，实现预期</a:t>
            </a:r>
            <a:r>
              <a:rPr lang="zh-CN" altLang="en-US" sz="2400" dirty="0" smtClean="0">
                <a:latin typeface="微软雅黑" panose="020B0503020204020204" pitchFamily="34" charset="-122"/>
                <a:ea typeface="微软雅黑" panose="020B0503020204020204" pitchFamily="34" charset="-122"/>
              </a:rPr>
              <a:t>功能。</a:t>
            </a:r>
            <a:endParaRPr lang="en-US" altLang="zh-CN" sz="2400" dirty="0" smtClean="0">
              <a:latin typeface="微软雅黑" panose="020B0503020204020204" pitchFamily="34" charset="-122"/>
              <a:ea typeface="微软雅黑" panose="020B0503020204020204" pitchFamily="34" charset="-122"/>
            </a:endParaRPr>
          </a:p>
          <a:p>
            <a:pPr marL="457200" indent="-457200" eaLnBrk="1" fontAlgn="base" hangingPunct="1">
              <a:lnSpc>
                <a:spcPct val="150000"/>
              </a:lnSpc>
              <a:spcBef>
                <a:spcPct val="0"/>
              </a:spcBef>
              <a:spcAft>
                <a:spcPct val="0"/>
              </a:spcAft>
              <a:buFont typeface="Arial" panose="020B0604020202020204" pitchFamily="34" charset="0"/>
              <a:buAutoNum type="arabicPeriod"/>
            </a:pPr>
            <a:r>
              <a:rPr lang="zh-CN" altLang="en-US" sz="2400" dirty="0" smtClean="0">
                <a:latin typeface="微软雅黑" panose="020B0503020204020204" pitchFamily="34" charset="-122"/>
                <a:ea typeface="微软雅黑" panose="020B0503020204020204" pitchFamily="34" charset="-122"/>
              </a:rPr>
              <a:t>在四旋翼出现大机动和快速运动的情况下，在实验平台上验证。</a:t>
            </a:r>
            <a:endParaRPr lang="en-US" altLang="zh-CN" sz="2400" dirty="0" smtClean="0">
              <a:latin typeface="微软雅黑" panose="020B0503020204020204" pitchFamily="34" charset="-122"/>
              <a:ea typeface="微软雅黑" panose="020B0503020204020204" pitchFamily="34" charset="-122"/>
            </a:endParaRPr>
          </a:p>
          <a:p>
            <a:pPr marL="457200" indent="-457200" eaLnBrk="1" fontAlgn="base" hangingPunct="1">
              <a:lnSpc>
                <a:spcPct val="150000"/>
              </a:lnSpc>
              <a:spcBef>
                <a:spcPct val="0"/>
              </a:spcBef>
              <a:spcAft>
                <a:spcPct val="0"/>
              </a:spcAft>
              <a:buFont typeface="Arial" panose="020B0604020202020204" pitchFamily="34" charset="0"/>
              <a:buAutoNum type="arabicPeriod"/>
            </a:pPr>
            <a:r>
              <a:rPr lang="zh-CN" altLang="en-US" sz="2400" dirty="0" smtClean="0">
                <a:latin typeface="微软雅黑" panose="020B0503020204020204" pitchFamily="34" charset="-122"/>
                <a:ea typeface="微软雅黑" panose="020B0503020204020204" pitchFamily="34" charset="-122"/>
              </a:rPr>
              <a:t>双目</a:t>
            </a:r>
            <a:r>
              <a:rPr lang="zh-CN" altLang="en-US" sz="2400" dirty="0">
                <a:latin typeface="微软雅黑" panose="020B0503020204020204" pitchFamily="34" charset="-122"/>
                <a:ea typeface="微软雅黑" panose="020B0503020204020204" pitchFamily="34" charset="-122"/>
              </a:rPr>
              <a:t>定位</a:t>
            </a:r>
            <a:r>
              <a:rPr lang="zh-CN" altLang="en-US" sz="2400" dirty="0" smtClean="0">
                <a:latin typeface="微软雅黑" panose="020B0503020204020204" pitchFamily="34" charset="-122"/>
                <a:ea typeface="微软雅黑" panose="020B0503020204020204" pitchFamily="34" charset="-122"/>
              </a:rPr>
              <a:t>算法使用现有</a:t>
            </a:r>
            <a:r>
              <a:rPr lang="zh-CN" altLang="en-US" sz="2400" dirty="0">
                <a:latin typeface="微软雅黑" panose="020B0503020204020204" pitchFamily="34" charset="-122"/>
                <a:ea typeface="微软雅黑" panose="020B0503020204020204" pitchFamily="34" charset="-122"/>
              </a:rPr>
              <a:t>标准图像集验证性能，预计达到的指标如下： </a:t>
            </a:r>
            <a:endParaRPr lang="en-US" altLang="zh-CN" sz="2400" dirty="0" smtClean="0">
              <a:latin typeface="微软雅黑" panose="020B0503020204020204" pitchFamily="34" charset="-122"/>
              <a:ea typeface="微软雅黑" panose="020B0503020204020204" pitchFamily="34" charset="-122"/>
            </a:endParaRPr>
          </a:p>
          <a:p>
            <a:pPr eaLnBrk="1" fontAlgn="base" hangingPunct="1">
              <a:lnSpc>
                <a:spcPct val="150000"/>
              </a:lnSpc>
              <a:spcBef>
                <a:spcPct val="0"/>
              </a:spcBef>
              <a:spcAft>
                <a:spcPct val="0"/>
              </a:spcAft>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运行时间</a:t>
            </a:r>
            <a:r>
              <a:rPr lang="zh-CN" altLang="en-US" sz="2400" dirty="0">
                <a:latin typeface="微软雅黑" panose="020B0503020204020204" pitchFamily="34" charset="-122"/>
                <a:ea typeface="微软雅黑" panose="020B0503020204020204" pitchFamily="34" charset="-122"/>
              </a:rPr>
              <a:t>：每秒处理</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帧</a:t>
            </a:r>
            <a:r>
              <a:rPr lang="zh-CN" altLang="en-US" sz="2400" dirty="0" smtClean="0">
                <a:latin typeface="微软雅黑" panose="020B0503020204020204" pitchFamily="34" charset="-122"/>
                <a:ea typeface="微软雅黑" panose="020B0503020204020204" pitchFamily="34" charset="-122"/>
              </a:rPr>
              <a:t>图像；</a:t>
            </a:r>
            <a:endParaRPr lang="en-US" altLang="zh-CN" sz="2400" dirty="0" smtClean="0">
              <a:latin typeface="微软雅黑" panose="020B0503020204020204" pitchFamily="34" charset="-122"/>
              <a:ea typeface="微软雅黑" panose="020B0503020204020204" pitchFamily="34" charset="-122"/>
            </a:endParaRPr>
          </a:p>
          <a:p>
            <a:pPr eaLnBrk="1" fontAlgn="base" hangingPunct="1">
              <a:lnSpc>
                <a:spcPct val="150000"/>
              </a:lnSpc>
              <a:spcBef>
                <a:spcPct val="0"/>
              </a:spcBef>
              <a:spcAft>
                <a:spcPct val="0"/>
              </a:spcAft>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旋转</a:t>
            </a:r>
            <a:r>
              <a:rPr lang="zh-CN" altLang="en-US" sz="2400" dirty="0">
                <a:latin typeface="微软雅黑" panose="020B0503020204020204" pitchFamily="34" charset="-122"/>
                <a:ea typeface="微软雅黑" panose="020B0503020204020204" pitchFamily="34" charset="-122"/>
              </a:rPr>
              <a:t>误差：</a:t>
            </a:r>
            <a:r>
              <a:rPr lang="en-US" altLang="zh-CN" sz="2400" dirty="0">
                <a:latin typeface="微软雅黑" panose="020B0503020204020204" pitchFamily="34" charset="-122"/>
                <a:ea typeface="微软雅黑" panose="020B0503020204020204" pitchFamily="34" charset="-122"/>
              </a:rPr>
              <a:t>0.0027[</a:t>
            </a:r>
            <a:r>
              <a:rPr lang="en-US" altLang="zh-CN" sz="2400" dirty="0" err="1">
                <a:latin typeface="微软雅黑" panose="020B0503020204020204" pitchFamily="34" charset="-122"/>
                <a:ea typeface="微软雅黑" panose="020B0503020204020204" pitchFamily="34" charset="-122"/>
              </a:rPr>
              <a:t>deg</a:t>
            </a:r>
            <a:r>
              <a:rPr lang="en-US" altLang="zh-CN" sz="2400" dirty="0">
                <a:latin typeface="微软雅黑" panose="020B0503020204020204" pitchFamily="34" charset="-122"/>
                <a:ea typeface="微软雅黑" panose="020B0503020204020204" pitchFamily="34" charset="-122"/>
              </a:rPr>
              <a:t>/m]</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fontAlgn="base" hangingPunct="1">
              <a:lnSpc>
                <a:spcPct val="150000"/>
              </a:lnSpc>
              <a:spcBef>
                <a:spcPct val="0"/>
              </a:spcBef>
              <a:spcAft>
                <a:spcPct val="0"/>
              </a:spcAft>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位移</a:t>
            </a:r>
            <a:r>
              <a:rPr lang="zh-CN" altLang="en-US" sz="2400" dirty="0">
                <a:latin typeface="微软雅黑" panose="020B0503020204020204" pitchFamily="34" charset="-122"/>
                <a:ea typeface="微软雅黑" panose="020B0503020204020204" pitchFamily="34" charset="-122"/>
              </a:rPr>
              <a:t>误差：</a:t>
            </a:r>
            <a:r>
              <a:rPr lang="en-US" altLang="zh-CN" sz="2400" dirty="0">
                <a:latin typeface="微软雅黑" panose="020B0503020204020204" pitchFamily="34" charset="-122"/>
                <a:ea typeface="微软雅黑" panose="020B0503020204020204" pitchFamily="34" charset="-122"/>
              </a:rPr>
              <a:t>1.10%</a:t>
            </a:r>
            <a:r>
              <a:rPr lang="zh-CN" altLang="en-US" sz="2400" dirty="0" smtClean="0">
                <a:latin typeface="微软雅黑" panose="020B0503020204020204" pitchFamily="34" charset="-122"/>
                <a:ea typeface="微软雅黑" panose="020B0503020204020204" pitchFamily="34" charset="-122"/>
              </a:rPr>
              <a:t>。</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78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500"/>
                                        <p:tgtEl>
                                          <p:spTgt spid="1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up)">
                                      <p:cBhvr>
                                        <p:cTn id="11" dur="500"/>
                                        <p:tgtEl>
                                          <p:spTgt spid="1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up)">
                                      <p:cBhvr>
                                        <p:cTn id="15" dur="500"/>
                                        <p:tgtEl>
                                          <p:spTgt spid="1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up)">
                                      <p:cBhvr>
                                        <p:cTn id="19" dur="500"/>
                                        <p:tgtEl>
                                          <p:spTgt spid="1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wipe(up)">
                                      <p:cBhvr>
                                        <p:cTn id="23" dur="500"/>
                                        <p:tgtEl>
                                          <p:spTgt spid="13">
                                            <p:txEl>
                                              <p:pRg st="4" end="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wipe(up)">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1079012" y="1121848"/>
            <a:ext cx="4106232" cy="4610661"/>
          </a:xfrm>
          <a:prstGeom prst="roundRect">
            <a:avLst/>
          </a:prstGeom>
          <a:gradFill>
            <a:gsLst>
              <a:gs pos="100000">
                <a:schemeClr val="bg1">
                  <a:lumMod val="100000"/>
                </a:schemeClr>
              </a:gs>
              <a:gs pos="20000">
                <a:schemeClr val="bg1">
                  <a:lumMod val="95000"/>
                </a:schemeClr>
              </a:gs>
            </a:gsLst>
            <a:lin ang="2700000" scaled="1"/>
          </a:gradFill>
          <a:ln w="63500">
            <a:gradFill flip="none" rotWithShape="1">
              <a:gsLst>
                <a:gs pos="0">
                  <a:schemeClr val="bg1"/>
                </a:gs>
                <a:gs pos="100000">
                  <a:schemeClr val="bg1">
                    <a:lumMod val="65000"/>
                  </a:schemeClr>
                </a:gs>
              </a:gsLst>
              <a:lin ang="2700000" scaled="1"/>
              <a:tileRect/>
            </a:gradFill>
          </a:ln>
          <a:effectLst>
            <a:outerShdw blurRad="266700" dist="139700" dir="2700000" algn="tl" rotWithShape="0">
              <a:schemeClr val="bg1">
                <a:lumMod val="50000"/>
                <a:alpha val="34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260159" y="2796715"/>
            <a:ext cx="1743937" cy="861774"/>
          </a:xfrm>
          <a:prstGeom prst="rect">
            <a:avLst/>
          </a:prstGeom>
          <a:noFill/>
        </p:spPr>
        <p:txBody>
          <a:bodyPr wrap="square" rtlCol="0">
            <a:spAutoFit/>
          </a:bodyPr>
          <a:lstStyle/>
          <a:p>
            <a:r>
              <a:rPr lang="zh-CN" altLang="en-US" sz="5000" b="1" dirty="0" smtClean="0">
                <a:latin typeface="微软雅黑" panose="020B0503020204020204" pitchFamily="34" charset="-122"/>
                <a:ea typeface="微软雅黑" panose="020B0503020204020204" pitchFamily="34" charset="-122"/>
              </a:rPr>
              <a:t>目录</a:t>
            </a:r>
            <a:endParaRPr lang="zh-CN" altLang="en-US" sz="5000" b="1" dirty="0">
              <a:latin typeface="微软雅黑" panose="020B0503020204020204" pitchFamily="34" charset="-122"/>
              <a:ea typeface="微软雅黑" panose="020B0503020204020204" pitchFamily="34" charset="-122"/>
            </a:endParaRPr>
          </a:p>
        </p:txBody>
      </p:sp>
      <p:sp>
        <p:nvSpPr>
          <p:cNvPr id="52" name="圆角矩形 51"/>
          <p:cNvSpPr/>
          <p:nvPr/>
        </p:nvSpPr>
        <p:spPr>
          <a:xfrm rot="2700000">
            <a:off x="6219876" y="2852266"/>
            <a:ext cx="1243380" cy="882512"/>
          </a:xfrm>
          <a:prstGeom prst="roundRect">
            <a:avLst/>
          </a:prstGeom>
          <a:gradFill>
            <a:gsLst>
              <a:gs pos="100000">
                <a:srgbClr val="F3F3F3">
                  <a:alpha val="13000"/>
                </a:srgbClr>
              </a:gs>
              <a:gs pos="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2700000">
            <a:off x="6243226" y="4144122"/>
            <a:ext cx="1243380" cy="844324"/>
          </a:xfrm>
          <a:prstGeom prst="roundRect">
            <a:avLst/>
          </a:prstGeom>
          <a:gradFill>
            <a:gsLst>
              <a:gs pos="100000">
                <a:srgbClr val="F2F2F2">
                  <a:alpha val="13000"/>
                </a:srgbClr>
              </a:gs>
              <a:gs pos="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rot="2700000">
            <a:off x="6224512" y="1598038"/>
            <a:ext cx="1243380" cy="869399"/>
          </a:xfrm>
          <a:prstGeom prst="roundRect">
            <a:avLst/>
          </a:prstGeom>
          <a:gradFill>
            <a:gsLst>
              <a:gs pos="100000">
                <a:srgbClr val="F4F4F4">
                  <a:alpha val="13000"/>
                </a:srgbClr>
              </a:gs>
              <a:gs pos="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7164387" y="2573753"/>
            <a:ext cx="3508867"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研究内容与关键问题</a:t>
            </a:r>
            <a:endParaRPr lang="zh-CN" altLang="en-US" sz="2800" b="1"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7164387" y="3813515"/>
            <a:ext cx="4202551"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系统实验平台软硬件设计</a:t>
            </a:r>
            <a:endParaRPr lang="zh-CN" altLang="en-US" sz="2800" b="1"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7164387" y="1427414"/>
            <a:ext cx="2819401"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绪论</a:t>
            </a:r>
            <a:endParaRPr lang="zh-CN" altLang="en-US" sz="2800" b="1" dirty="0">
              <a:latin typeface="微软雅黑" panose="020B0503020204020204" pitchFamily="34" charset="-122"/>
              <a:ea typeface="微软雅黑" panose="020B0503020204020204" pitchFamily="34" charset="-122"/>
            </a:endParaRPr>
          </a:p>
        </p:txBody>
      </p:sp>
      <p:grpSp>
        <p:nvGrpSpPr>
          <p:cNvPr id="62" name="组合 61"/>
          <p:cNvGrpSpPr/>
          <p:nvPr/>
        </p:nvGrpSpPr>
        <p:grpSpPr>
          <a:xfrm>
            <a:off x="5957707" y="3581432"/>
            <a:ext cx="925830" cy="925830"/>
            <a:chOff x="5432244" y="4868998"/>
            <a:chExt cx="925830" cy="925830"/>
          </a:xfrm>
        </p:grpSpPr>
        <p:sp>
          <p:nvSpPr>
            <p:cNvPr id="63" name="椭圆 62"/>
            <p:cNvSpPr/>
            <p:nvPr/>
          </p:nvSpPr>
          <p:spPr>
            <a:xfrm>
              <a:off x="5432244" y="4868998"/>
              <a:ext cx="925830" cy="925830"/>
            </a:xfrm>
            <a:prstGeom prst="ellipse">
              <a:avLst/>
            </a:prstGeom>
            <a:gradFill>
              <a:gsLst>
                <a:gs pos="0">
                  <a:schemeClr val="bg1"/>
                </a:gs>
                <a:gs pos="90000">
                  <a:schemeClr val="bg1">
                    <a:lumMod val="8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266700" dist="762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451430" y="4889312"/>
              <a:ext cx="887458" cy="885202"/>
            </a:xfrm>
            <a:prstGeom prst="ellipse">
              <a:avLst/>
            </a:prstGeom>
            <a:gradFill>
              <a:gsLst>
                <a:gs pos="100000">
                  <a:schemeClr val="bg1">
                    <a:lumMod val="100000"/>
                  </a:schemeClr>
                </a:gs>
                <a:gs pos="15000">
                  <a:schemeClr val="bg1">
                    <a:lumMod val="85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957707" y="2341670"/>
            <a:ext cx="925830" cy="925830"/>
            <a:chOff x="5432244" y="4868998"/>
            <a:chExt cx="925830" cy="925830"/>
          </a:xfrm>
        </p:grpSpPr>
        <p:sp>
          <p:nvSpPr>
            <p:cNvPr id="66" name="椭圆 65"/>
            <p:cNvSpPr/>
            <p:nvPr/>
          </p:nvSpPr>
          <p:spPr>
            <a:xfrm>
              <a:off x="5432244" y="4868998"/>
              <a:ext cx="925830" cy="925830"/>
            </a:xfrm>
            <a:prstGeom prst="ellipse">
              <a:avLst/>
            </a:prstGeom>
            <a:gradFill>
              <a:gsLst>
                <a:gs pos="0">
                  <a:schemeClr val="bg1"/>
                </a:gs>
                <a:gs pos="90000">
                  <a:schemeClr val="bg1">
                    <a:lumMod val="8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266700" dist="762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451430" y="4889312"/>
              <a:ext cx="887458" cy="885202"/>
            </a:xfrm>
            <a:prstGeom prst="ellipse">
              <a:avLst/>
            </a:prstGeom>
            <a:gradFill>
              <a:gsLst>
                <a:gs pos="100000">
                  <a:schemeClr val="bg1">
                    <a:lumMod val="100000"/>
                  </a:schemeClr>
                </a:gs>
                <a:gs pos="15000">
                  <a:schemeClr val="bg1">
                    <a:lumMod val="85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5957707" y="1101908"/>
            <a:ext cx="925830" cy="925830"/>
            <a:chOff x="5432244" y="4868998"/>
            <a:chExt cx="925830" cy="925830"/>
          </a:xfrm>
        </p:grpSpPr>
        <p:sp>
          <p:nvSpPr>
            <p:cNvPr id="69" name="椭圆 68"/>
            <p:cNvSpPr/>
            <p:nvPr/>
          </p:nvSpPr>
          <p:spPr>
            <a:xfrm>
              <a:off x="5432244" y="4868998"/>
              <a:ext cx="925830" cy="925830"/>
            </a:xfrm>
            <a:prstGeom prst="ellipse">
              <a:avLst/>
            </a:prstGeom>
            <a:gradFill>
              <a:gsLst>
                <a:gs pos="0">
                  <a:schemeClr val="bg1"/>
                </a:gs>
                <a:gs pos="90000">
                  <a:schemeClr val="bg1">
                    <a:lumMod val="8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266700" dist="762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451430" y="4889312"/>
              <a:ext cx="887458" cy="885202"/>
            </a:xfrm>
            <a:prstGeom prst="ellipse">
              <a:avLst/>
            </a:prstGeom>
            <a:gradFill>
              <a:gsLst>
                <a:gs pos="100000">
                  <a:schemeClr val="bg1">
                    <a:lumMod val="100000"/>
                  </a:schemeClr>
                </a:gs>
                <a:gs pos="15000">
                  <a:schemeClr val="bg1">
                    <a:lumMod val="85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6268626" y="1380276"/>
            <a:ext cx="273512" cy="369094"/>
            <a:chOff x="4486275" y="1702594"/>
            <a:chExt cx="138113" cy="178594"/>
          </a:xfrm>
        </p:grpSpPr>
        <p:sp>
          <p:nvSpPr>
            <p:cNvPr id="72" name="任意多边形 71"/>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a:stCxn id="72" idx="0"/>
              <a:endCxn id="72"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74" name="云形 73"/>
          <p:cNvSpPr/>
          <p:nvPr/>
        </p:nvSpPr>
        <p:spPr>
          <a:xfrm>
            <a:off x="6336326" y="1525868"/>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6217688" y="2642238"/>
            <a:ext cx="405868" cy="324694"/>
            <a:chOff x="4464050" y="2816860"/>
            <a:chExt cx="527050" cy="421640"/>
          </a:xfrm>
        </p:grpSpPr>
        <p:sp>
          <p:nvSpPr>
            <p:cNvPr id="76" name="矩形 75"/>
            <p:cNvSpPr/>
            <p:nvPr/>
          </p:nvSpPr>
          <p:spPr>
            <a:xfrm>
              <a:off x="4464050" y="2816860"/>
              <a:ext cx="527050" cy="421640"/>
            </a:xfrm>
            <a:prstGeom prst="rect">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p:nvPr/>
          </p:nvCxnSpPr>
          <p:spPr>
            <a:xfrm>
              <a:off x="4464050" y="2913486"/>
              <a:ext cx="527050" cy="0"/>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4529003" y="2819057"/>
              <a:ext cx="2515" cy="95594"/>
            </a:xfrm>
            <a:prstGeom prst="line">
              <a:avLst/>
            </a:prstGeom>
            <a:ln w="9525">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4588362" y="2819057"/>
              <a:ext cx="0" cy="95594"/>
            </a:xfrm>
            <a:prstGeom prst="line">
              <a:avLst/>
            </a:prstGeom>
            <a:ln w="9525">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4645206" y="2819057"/>
              <a:ext cx="0" cy="95594"/>
            </a:xfrm>
            <a:prstGeom prst="line">
              <a:avLst/>
            </a:prstGeom>
            <a:ln w="9525">
              <a:solidFill>
                <a:srgbClr val="8ECEE7"/>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6356925" y="3956241"/>
            <a:ext cx="127395" cy="119062"/>
            <a:chOff x="2749155" y="3483769"/>
            <a:chExt cx="127395" cy="119062"/>
          </a:xfrm>
        </p:grpSpPr>
        <p:cxnSp>
          <p:nvCxnSpPr>
            <p:cNvPr id="82" name="直接连接符 81"/>
            <p:cNvCxnSpPr/>
            <p:nvPr/>
          </p:nvCxnSpPr>
          <p:spPr>
            <a:xfrm>
              <a:off x="2757488" y="3483769"/>
              <a:ext cx="119062" cy="119062"/>
            </a:xfrm>
            <a:prstGeom prst="line">
              <a:avLst/>
            </a:prstGeom>
            <a:ln>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2749155" y="3483769"/>
              <a:ext cx="119062" cy="119062"/>
            </a:xfrm>
            <a:prstGeom prst="line">
              <a:avLst/>
            </a:prstGeom>
            <a:ln>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84" name="任意多边形 83"/>
          <p:cNvSpPr/>
          <p:nvPr/>
        </p:nvSpPr>
        <p:spPr>
          <a:xfrm>
            <a:off x="6309471" y="3839059"/>
            <a:ext cx="222302" cy="410576"/>
          </a:xfrm>
          <a:custGeom>
            <a:avLst/>
            <a:gdLst>
              <a:gd name="connsiteX0" fmla="*/ 0 w 180873"/>
              <a:gd name="connsiteY0" fmla="*/ 0 h 334059"/>
              <a:gd name="connsiteX1" fmla="*/ 180873 w 180873"/>
              <a:gd name="connsiteY1" fmla="*/ 0 h 334059"/>
              <a:gd name="connsiteX2" fmla="*/ 180873 w 180873"/>
              <a:gd name="connsiteY2" fmla="*/ 334059 h 334059"/>
              <a:gd name="connsiteX3" fmla="*/ 175584 w 180873"/>
              <a:gd name="connsiteY3" fmla="*/ 334059 h 334059"/>
              <a:gd name="connsiteX4" fmla="*/ 89562 w 180873"/>
              <a:gd name="connsiteY4" fmla="*/ 273012 h 334059"/>
              <a:gd name="connsiteX5" fmla="*/ 3541 w 180873"/>
              <a:gd name="connsiteY5" fmla="*/ 334059 h 334059"/>
              <a:gd name="connsiteX6" fmla="*/ 0 w 180873"/>
              <a:gd name="connsiteY6" fmla="*/ 334059 h 33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73" h="334059">
                <a:moveTo>
                  <a:pt x="0" y="0"/>
                </a:moveTo>
                <a:lnTo>
                  <a:pt x="180873" y="0"/>
                </a:lnTo>
                <a:lnTo>
                  <a:pt x="180873" y="334059"/>
                </a:lnTo>
                <a:lnTo>
                  <a:pt x="175584" y="334059"/>
                </a:lnTo>
                <a:lnTo>
                  <a:pt x="89562" y="273012"/>
                </a:lnTo>
                <a:lnTo>
                  <a:pt x="3541" y="334059"/>
                </a:lnTo>
                <a:lnTo>
                  <a:pt x="0" y="334059"/>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1419360" y="1707938"/>
            <a:ext cx="306705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45" name="圆角矩形 44"/>
          <p:cNvSpPr/>
          <p:nvPr/>
        </p:nvSpPr>
        <p:spPr>
          <a:xfrm rot="2700000">
            <a:off x="6261846" y="5309931"/>
            <a:ext cx="1243380" cy="921487"/>
          </a:xfrm>
          <a:prstGeom prst="roundRect">
            <a:avLst/>
          </a:prstGeom>
          <a:gradFill>
            <a:gsLst>
              <a:gs pos="100000">
                <a:srgbClr val="E8E8E8">
                  <a:alpha val="13000"/>
                </a:srgbClr>
              </a:gs>
              <a:gs pos="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202676" y="5057774"/>
            <a:ext cx="452884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预期达到的目标和进度安排</a:t>
            </a:r>
          </a:p>
        </p:txBody>
      </p:sp>
      <p:grpSp>
        <p:nvGrpSpPr>
          <p:cNvPr id="47" name="组合 46"/>
          <p:cNvGrpSpPr/>
          <p:nvPr/>
        </p:nvGrpSpPr>
        <p:grpSpPr>
          <a:xfrm>
            <a:off x="5995995" y="4825691"/>
            <a:ext cx="925830" cy="925830"/>
            <a:chOff x="5432244" y="4868998"/>
            <a:chExt cx="925830" cy="925830"/>
          </a:xfrm>
        </p:grpSpPr>
        <p:sp>
          <p:nvSpPr>
            <p:cNvPr id="48" name="椭圆 47"/>
            <p:cNvSpPr/>
            <p:nvPr/>
          </p:nvSpPr>
          <p:spPr>
            <a:xfrm>
              <a:off x="5432244" y="4868998"/>
              <a:ext cx="925830" cy="925830"/>
            </a:xfrm>
            <a:prstGeom prst="ellipse">
              <a:avLst/>
            </a:prstGeom>
            <a:gradFill>
              <a:gsLst>
                <a:gs pos="0">
                  <a:schemeClr val="bg1"/>
                </a:gs>
                <a:gs pos="90000">
                  <a:schemeClr val="bg1">
                    <a:lumMod val="8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266700" dist="762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451430" y="4889312"/>
              <a:ext cx="887458" cy="885202"/>
            </a:xfrm>
            <a:prstGeom prst="ellipse">
              <a:avLst/>
            </a:prstGeom>
            <a:gradFill>
              <a:gsLst>
                <a:gs pos="100000">
                  <a:schemeClr val="bg1">
                    <a:lumMod val="100000"/>
                  </a:schemeClr>
                </a:gs>
                <a:gs pos="15000">
                  <a:schemeClr val="bg1">
                    <a:lumMod val="85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6249930" y="5049542"/>
            <a:ext cx="387480" cy="417858"/>
            <a:chOff x="1443038" y="4610952"/>
            <a:chExt cx="414337" cy="446822"/>
          </a:xfrm>
        </p:grpSpPr>
        <p:sp>
          <p:nvSpPr>
            <p:cNvPr id="94" name="任意多边形 93"/>
            <p:cNvSpPr/>
            <p:nvPr/>
          </p:nvSpPr>
          <p:spPr>
            <a:xfrm>
              <a:off x="1443038" y="4610952"/>
              <a:ext cx="414337" cy="446822"/>
            </a:xfrm>
            <a:custGeom>
              <a:avLst/>
              <a:gdLst>
                <a:gd name="connsiteX0" fmla="*/ 71224 w 414337"/>
                <a:gd name="connsiteY0" fmla="*/ 0 h 446822"/>
                <a:gd name="connsiteX1" fmla="*/ 343113 w 414337"/>
                <a:gd name="connsiteY1" fmla="*/ 0 h 446822"/>
                <a:gd name="connsiteX2" fmla="*/ 414337 w 414337"/>
                <a:gd name="connsiteY2" fmla="*/ 284897 h 446822"/>
                <a:gd name="connsiteX3" fmla="*/ 414337 w 414337"/>
                <a:gd name="connsiteY3" fmla="*/ 446822 h 446822"/>
                <a:gd name="connsiteX4" fmla="*/ 0 w 414337"/>
                <a:gd name="connsiteY4" fmla="*/ 446822 h 446822"/>
                <a:gd name="connsiteX5" fmla="*/ 0 w 414337"/>
                <a:gd name="connsiteY5" fmla="*/ 284897 h 44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337" h="446822">
                  <a:moveTo>
                    <a:pt x="71224" y="0"/>
                  </a:moveTo>
                  <a:lnTo>
                    <a:pt x="343113" y="0"/>
                  </a:lnTo>
                  <a:lnTo>
                    <a:pt x="414337" y="284897"/>
                  </a:lnTo>
                  <a:lnTo>
                    <a:pt x="414337" y="446822"/>
                  </a:lnTo>
                  <a:lnTo>
                    <a:pt x="0" y="446822"/>
                  </a:lnTo>
                  <a:lnTo>
                    <a:pt x="0" y="284897"/>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弧形 94"/>
            <p:cNvSpPr/>
            <p:nvPr/>
          </p:nvSpPr>
          <p:spPr>
            <a:xfrm rot="5400000">
              <a:off x="1568003" y="4804651"/>
              <a:ext cx="164406" cy="171448"/>
            </a:xfrm>
            <a:prstGeom prst="arc">
              <a:avLst>
                <a:gd name="adj1" fmla="val 16200000"/>
                <a:gd name="adj2" fmla="val 5279567"/>
              </a:avLst>
            </a:prstGeom>
            <a:ln w="19050">
              <a:solidFill>
                <a:srgbClr val="8ECEE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6" name="直接连接符 95"/>
            <p:cNvCxnSpPr/>
            <p:nvPr/>
          </p:nvCxnSpPr>
          <p:spPr>
            <a:xfrm>
              <a:off x="1443038" y="4895849"/>
              <a:ext cx="121444" cy="0"/>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735930" y="4895849"/>
              <a:ext cx="121444" cy="0"/>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1650206" y="4674402"/>
              <a:ext cx="0" cy="185729"/>
            </a:xfrm>
            <a:prstGeom prst="straightConnector1">
              <a:avLst/>
            </a:prstGeom>
            <a:ln w="19050">
              <a:solidFill>
                <a:srgbClr val="8ECEE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8138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5319" y="3259281"/>
            <a:ext cx="4493538" cy="830997"/>
          </a:xfrm>
          <a:prstGeom prst="rect">
            <a:avLst/>
          </a:prstGeom>
          <a:noFill/>
        </p:spPr>
        <p:txBody>
          <a:bodyPr wrap="none" rtlCol="0">
            <a:spAutoFit/>
          </a:bodyPr>
          <a:lstStyle/>
          <a:p>
            <a:r>
              <a:rPr lang="zh-CN" altLang="en-US" sz="4800" dirty="0" smtClean="0">
                <a:latin typeface="微软雅黑" panose="020B0503020204020204" pitchFamily="34" charset="-122"/>
                <a:ea typeface="微软雅黑" panose="020B0503020204020204" pitchFamily="34" charset="-122"/>
              </a:rPr>
              <a:t>感谢批评</a:t>
            </a:r>
            <a:r>
              <a:rPr lang="zh-CN" altLang="en-US" sz="4800" dirty="0">
                <a:latin typeface="微软雅黑" panose="020B0503020204020204" pitchFamily="34" charset="-122"/>
                <a:ea typeface="微软雅黑" panose="020B0503020204020204" pitchFamily="34" charset="-122"/>
              </a:rPr>
              <a:t>指正！</a:t>
            </a:r>
          </a:p>
        </p:txBody>
      </p:sp>
      <p:sp>
        <p:nvSpPr>
          <p:cNvPr id="3" name="椭圆 2"/>
          <p:cNvSpPr/>
          <p:nvPr/>
        </p:nvSpPr>
        <p:spPr>
          <a:xfrm>
            <a:off x="3154335"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727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7902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1077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4252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7427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602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777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952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12743" y="292594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19786" y="29404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37286" y="29404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82430" y="2818905"/>
            <a:ext cx="439056" cy="439056"/>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489952"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503788" y="33033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503788" y="3620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503788" y="39383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140499" y="420946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154335" y="325696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154335" y="357446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54335" y="389196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09797" y="4134318"/>
            <a:ext cx="439056" cy="439056"/>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165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3340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6515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9690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2865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6040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9215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2390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56585" y="4255874"/>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877829" y="4240920"/>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195329" y="4240920"/>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3340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3"/>
          <p:cNvGrpSpPr>
            <a:grpSpLocks/>
          </p:cNvGrpSpPr>
          <p:nvPr/>
        </p:nvGrpSpPr>
        <p:grpSpPr bwMode="auto">
          <a:xfrm>
            <a:off x="2457745" y="1674010"/>
            <a:ext cx="7161218" cy="4289871"/>
            <a:chOff x="877" y="1173"/>
            <a:chExt cx="4293" cy="2571"/>
          </a:xfrm>
        </p:grpSpPr>
        <p:sp>
          <p:nvSpPr>
            <p:cNvPr id="13"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42353"/>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zh-CN" altLang="en-US"/>
            </a:p>
          </p:txBody>
        </p:sp>
        <p:sp>
          <p:nvSpPr>
            <p:cNvPr id="14" name="Oval 5"/>
            <p:cNvSpPr>
              <a:spLocks noChangeArrowheads="1"/>
            </p:cNvSpPr>
            <p:nvPr/>
          </p:nvSpPr>
          <p:spPr bwMode="gray">
            <a:xfrm rot="20056323">
              <a:off x="2785" y="1647"/>
              <a:ext cx="818" cy="23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gray">
            <a:xfrm rot="20056323">
              <a:off x="4418" y="1805"/>
              <a:ext cx="752" cy="22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7"/>
            <p:cNvSpPr>
              <a:spLocks noChangeArrowheads="1"/>
            </p:cNvSpPr>
            <p:nvPr/>
          </p:nvSpPr>
          <p:spPr bwMode="gray">
            <a:xfrm rot="20056323">
              <a:off x="1875" y="3434"/>
              <a:ext cx="767" cy="229"/>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8"/>
            <p:cNvSpPr>
              <a:spLocks noChangeArrowheads="1"/>
            </p:cNvSpPr>
            <p:nvPr/>
          </p:nvSpPr>
          <p:spPr bwMode="gray">
            <a:xfrm rot="20056323">
              <a:off x="3462" y="3072"/>
              <a:ext cx="808" cy="25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9"/>
            <p:cNvSpPr>
              <a:spLocks noChangeArrowheads="1"/>
            </p:cNvSpPr>
            <p:nvPr/>
          </p:nvSpPr>
          <p:spPr bwMode="gray">
            <a:xfrm rot="20056323">
              <a:off x="1342" y="2513"/>
              <a:ext cx="812" cy="214"/>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0"/>
            <p:cNvSpPr>
              <a:spLocks noChangeArrowheads="1"/>
            </p:cNvSpPr>
            <p:nvPr/>
          </p:nvSpPr>
          <p:spPr bwMode="gray">
            <a:xfrm>
              <a:off x="2407" y="1173"/>
              <a:ext cx="812" cy="817"/>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zh-CN" altLang="zh-CN"/>
            </a:p>
          </p:txBody>
        </p:sp>
        <p:sp>
          <p:nvSpPr>
            <p:cNvPr id="20" name="Oval 11"/>
            <p:cNvSpPr>
              <a:spLocks noChangeArrowheads="1"/>
            </p:cNvSpPr>
            <p:nvPr/>
          </p:nvSpPr>
          <p:spPr bwMode="gray">
            <a:xfrm>
              <a:off x="999" y="1990"/>
              <a:ext cx="842" cy="830"/>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zh-CN" altLang="zh-CN"/>
            </a:p>
          </p:txBody>
        </p:sp>
        <p:sp>
          <p:nvSpPr>
            <p:cNvPr id="21" name="Oval 12"/>
            <p:cNvSpPr>
              <a:spLocks noChangeArrowheads="1"/>
            </p:cNvSpPr>
            <p:nvPr/>
          </p:nvSpPr>
          <p:spPr bwMode="gray">
            <a:xfrm>
              <a:off x="1493" y="2956"/>
              <a:ext cx="821" cy="788"/>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zh-CN" altLang="zh-CN"/>
            </a:p>
          </p:txBody>
        </p:sp>
        <p:sp>
          <p:nvSpPr>
            <p:cNvPr id="22" name="Oval 13"/>
            <p:cNvSpPr>
              <a:spLocks noChangeArrowheads="1"/>
            </p:cNvSpPr>
            <p:nvPr/>
          </p:nvSpPr>
          <p:spPr bwMode="gray">
            <a:xfrm>
              <a:off x="3048" y="2615"/>
              <a:ext cx="740" cy="786"/>
            </a:xfrm>
            <a:prstGeom prst="ellipse">
              <a:avLst/>
            </a:prstGeom>
            <a:solidFill>
              <a:schemeClr val="accent6">
                <a:lumMod val="7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zh-CN" altLang="zh-CN"/>
            </a:p>
          </p:txBody>
        </p:sp>
        <p:sp>
          <p:nvSpPr>
            <p:cNvPr id="23" name="Oval 14"/>
            <p:cNvSpPr>
              <a:spLocks noChangeArrowheads="1"/>
            </p:cNvSpPr>
            <p:nvPr/>
          </p:nvSpPr>
          <p:spPr bwMode="gray">
            <a:xfrm>
              <a:off x="4072" y="1320"/>
              <a:ext cx="790" cy="7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zh-CN" altLang="zh-CN" sz="2200" b="1" dirty="0"/>
            </a:p>
          </p:txBody>
        </p:sp>
        <p:sp>
          <p:nvSpPr>
            <p:cNvPr id="24" name="Text Box 15"/>
            <p:cNvSpPr txBox="1">
              <a:spLocks noChangeArrowheads="1"/>
            </p:cNvSpPr>
            <p:nvPr/>
          </p:nvSpPr>
          <p:spPr bwMode="gray">
            <a:xfrm>
              <a:off x="1037" y="2264"/>
              <a:ext cx="7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zh-CN" altLang="en-US" sz="2200" b="1" dirty="0" smtClean="0">
                  <a:solidFill>
                    <a:schemeClr val="bg1"/>
                  </a:solidFill>
                  <a:latin typeface="Verdana" panose="020B0604030504040204" pitchFamily="34" charset="0"/>
                  <a:ea typeface="宋体" panose="02010600030101010101" pitchFamily="2" charset="-122"/>
                </a:rPr>
                <a:t>研究特色</a:t>
              </a:r>
              <a:endParaRPr lang="en-US" altLang="zh-CN" sz="2200" b="1" dirty="0">
                <a:solidFill>
                  <a:schemeClr val="bg1"/>
                </a:solidFill>
                <a:latin typeface="Verdana" panose="020B0604030504040204" pitchFamily="34" charset="0"/>
                <a:ea typeface="宋体" panose="02010600030101010101" pitchFamily="2" charset="-122"/>
              </a:endParaRPr>
            </a:p>
          </p:txBody>
        </p:sp>
        <p:sp>
          <p:nvSpPr>
            <p:cNvPr id="25" name="Text Box 16"/>
            <p:cNvSpPr txBox="1">
              <a:spLocks noChangeArrowheads="1"/>
            </p:cNvSpPr>
            <p:nvPr/>
          </p:nvSpPr>
          <p:spPr bwMode="gray">
            <a:xfrm>
              <a:off x="2428" y="1460"/>
              <a:ext cx="7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zh-CN" altLang="en-US" sz="2200" b="1" dirty="0" smtClean="0">
                  <a:solidFill>
                    <a:schemeClr val="bg1"/>
                  </a:solidFill>
                  <a:latin typeface="Verdana" panose="020B0604030504040204" pitchFamily="34" charset="0"/>
                  <a:ea typeface="宋体" panose="02010600030101010101" pitchFamily="2" charset="-122"/>
                </a:rPr>
                <a:t>选题背景</a:t>
              </a:r>
              <a:endParaRPr lang="en-US" altLang="zh-CN" sz="2200" b="1" dirty="0">
                <a:solidFill>
                  <a:schemeClr val="bg1"/>
                </a:solidFill>
                <a:latin typeface="Verdana" panose="020B0604030504040204" pitchFamily="34" charset="0"/>
                <a:ea typeface="宋体" panose="02010600030101010101" pitchFamily="2" charset="-122"/>
              </a:endParaRPr>
            </a:p>
          </p:txBody>
        </p:sp>
        <p:sp>
          <p:nvSpPr>
            <p:cNvPr id="26" name="Text Box 17"/>
            <p:cNvSpPr txBox="1">
              <a:spLocks noChangeArrowheads="1"/>
            </p:cNvSpPr>
            <p:nvPr/>
          </p:nvSpPr>
          <p:spPr bwMode="gray">
            <a:xfrm>
              <a:off x="4102" y="1601"/>
              <a:ext cx="7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zh-CN" altLang="en-US" sz="2200" b="1" dirty="0" smtClean="0">
                  <a:solidFill>
                    <a:schemeClr val="bg1"/>
                  </a:solidFill>
                  <a:latin typeface="Verdana" panose="020B0604030504040204" pitchFamily="34" charset="0"/>
                  <a:ea typeface="宋体" panose="02010600030101010101" pitchFamily="2" charset="-122"/>
                </a:rPr>
                <a:t>研究意义</a:t>
              </a:r>
              <a:endParaRPr lang="en-US" altLang="zh-CN" sz="2200" b="1" dirty="0">
                <a:solidFill>
                  <a:schemeClr val="bg1"/>
                </a:solidFill>
                <a:latin typeface="Verdana" panose="020B0604030504040204" pitchFamily="34" charset="0"/>
                <a:ea typeface="宋体" panose="02010600030101010101" pitchFamily="2" charset="-122"/>
              </a:endParaRPr>
            </a:p>
          </p:txBody>
        </p:sp>
        <p:sp>
          <p:nvSpPr>
            <p:cNvPr id="27" name="Text Box 18"/>
            <p:cNvSpPr txBox="1">
              <a:spLocks noChangeArrowheads="1"/>
            </p:cNvSpPr>
            <p:nvPr/>
          </p:nvSpPr>
          <p:spPr bwMode="gray">
            <a:xfrm>
              <a:off x="3021" y="2879"/>
              <a:ext cx="7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zh-CN" altLang="en-US" sz="2200" b="1" dirty="0" smtClean="0">
                  <a:solidFill>
                    <a:schemeClr val="bg1"/>
                  </a:solidFill>
                  <a:latin typeface="Verdana" panose="020B0604030504040204" pitchFamily="34" charset="0"/>
                  <a:ea typeface="宋体" panose="02010600030101010101" pitchFamily="2" charset="-122"/>
                </a:rPr>
                <a:t>研究现状</a:t>
              </a:r>
              <a:endParaRPr lang="en-US" altLang="zh-CN" sz="2200" b="1" dirty="0">
                <a:solidFill>
                  <a:schemeClr val="bg1"/>
                </a:solidFill>
                <a:latin typeface="Verdana" panose="020B0604030504040204" pitchFamily="34" charset="0"/>
                <a:ea typeface="宋体" panose="02010600030101010101" pitchFamily="2" charset="-122"/>
              </a:endParaRPr>
            </a:p>
          </p:txBody>
        </p:sp>
        <p:sp>
          <p:nvSpPr>
            <p:cNvPr id="28" name="Text Box 19"/>
            <p:cNvSpPr txBox="1">
              <a:spLocks noChangeArrowheads="1"/>
            </p:cNvSpPr>
            <p:nvPr/>
          </p:nvSpPr>
          <p:spPr bwMode="gray">
            <a:xfrm>
              <a:off x="1508" y="3226"/>
              <a:ext cx="79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zh-CN" altLang="en-US" sz="2200" b="1" dirty="0" smtClean="0">
                  <a:solidFill>
                    <a:schemeClr val="bg1"/>
                  </a:solidFill>
                  <a:latin typeface="Verdana" panose="020B0604030504040204" pitchFamily="34" charset="0"/>
                  <a:ea typeface="宋体" panose="02010600030101010101" pitchFamily="2" charset="-122"/>
                </a:rPr>
                <a:t>研究目的</a:t>
              </a:r>
              <a:endParaRPr lang="en-US" altLang="zh-CN" sz="2200" b="1" dirty="0">
                <a:solidFill>
                  <a:schemeClr val="bg1"/>
                </a:solidFill>
                <a:latin typeface="Verdana" panose="020B0604030504040204" pitchFamily="34" charset="0"/>
                <a:ea typeface="宋体" panose="02010600030101010101" pitchFamily="2" charset="-122"/>
              </a:endParaRPr>
            </a:p>
          </p:txBody>
        </p:sp>
        <p:sp>
          <p:nvSpPr>
            <p:cNvPr id="29" name="Text Box 20"/>
            <p:cNvSpPr txBox="1">
              <a:spLocks noChangeArrowheads="1"/>
            </p:cNvSpPr>
            <p:nvPr/>
          </p:nvSpPr>
          <p:spPr bwMode="gray">
            <a:xfrm>
              <a:off x="2286" y="2234"/>
              <a:ext cx="145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square">
              <a:spAutoFit/>
            </a:bodyPr>
            <a:lstStyle/>
            <a:p>
              <a:pPr algn="ctr" eaLnBrk="0" hangingPunct="0"/>
              <a:r>
                <a:rPr lang="zh-CN" altLang="en-US" sz="3800" b="1" dirty="0" smtClean="0">
                  <a:ea typeface="宋体" panose="02010600030101010101" pitchFamily="2" charset="-122"/>
                </a:rPr>
                <a:t>绪论</a:t>
              </a:r>
              <a:endParaRPr lang="en-US" altLang="zh-CN" sz="3800" b="1" dirty="0">
                <a:ea typeface="宋体" panose="02010600030101010101" pitchFamily="2" charset="-122"/>
              </a:endParaRPr>
            </a:p>
          </p:txBody>
        </p:sp>
      </p:grpSp>
    </p:spTree>
    <p:extLst>
      <p:ext uri="{BB962C8B-B14F-4D97-AF65-F5344CB8AC3E}">
        <p14:creationId xmlns:p14="http://schemas.microsoft.com/office/powerpoint/2010/main" val="25966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08480" y="429560"/>
            <a:ext cx="4731453" cy="677108"/>
          </a:xfrm>
          <a:prstGeom prst="rect">
            <a:avLst/>
          </a:prstGeom>
          <a:noFill/>
        </p:spPr>
        <p:txBody>
          <a:bodyPr wrap="square" rtlCol="0">
            <a:spAutoFit/>
          </a:bodyPr>
          <a:lstStyle/>
          <a:p>
            <a:r>
              <a:rPr lang="en-US" altLang="zh-CN" sz="3800" b="1" dirty="0" smtClean="0">
                <a:latin typeface="微软雅黑" panose="020B0503020204020204" pitchFamily="34" charset="-122"/>
                <a:ea typeface="微软雅黑" panose="020B0503020204020204" pitchFamily="34" charset="-122"/>
              </a:rPr>
              <a:t>1. </a:t>
            </a:r>
            <a:r>
              <a:rPr lang="zh-CN" altLang="en-US" sz="3800" b="1" dirty="0" smtClean="0">
                <a:latin typeface="微软雅黑" panose="020B0503020204020204" pitchFamily="34" charset="-122"/>
                <a:ea typeface="微软雅黑" panose="020B0503020204020204" pitchFamily="34" charset="-122"/>
              </a:rPr>
              <a:t>选题背景</a:t>
            </a:r>
            <a:endParaRPr lang="zh-CN" altLang="en-US" sz="3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08480" y="1262072"/>
            <a:ext cx="9004310" cy="6268383"/>
          </a:xfrm>
          <a:prstGeom prst="rect">
            <a:avLst/>
          </a:prstGeom>
          <a:solidFill>
            <a:schemeClr val="accent3">
              <a:lumMod val="20000"/>
              <a:lumOff val="80000"/>
            </a:schemeClr>
          </a:solidFill>
        </p:spPr>
        <p:txBody>
          <a:bodyPr wrap="square" rtlCol="0">
            <a:spAutoFit/>
          </a:bodyPr>
          <a:lstStyle/>
          <a:p>
            <a:pPr marL="571500" indent="-571500" algn="just">
              <a:lnSpc>
                <a:spcPts val="5000"/>
              </a:lnSpc>
              <a:buClr>
                <a:srgbClr val="FF0000"/>
              </a:buClr>
              <a:buFont typeface="Arial" panose="020B0604020202020204" pitchFamily="34" charset="0"/>
              <a:buChar char="•"/>
            </a:pPr>
            <a:r>
              <a:rPr lang="zh-CN" altLang="en-US" sz="3800" b="1" dirty="0" smtClean="0">
                <a:latin typeface="宋体" panose="02010600030101010101" pitchFamily="2" charset="-122"/>
                <a:ea typeface="宋体" panose="02010600030101010101" pitchFamily="2" charset="-122"/>
              </a:rPr>
              <a:t>无人机</a:t>
            </a:r>
            <a:endParaRPr lang="en-US" altLang="zh-CN" sz="3800" b="1" dirty="0" smtClean="0">
              <a:latin typeface="宋体" panose="02010600030101010101" pitchFamily="2" charset="-122"/>
              <a:ea typeface="宋体" panose="02010600030101010101" pitchFamily="2" charset="-122"/>
            </a:endParaRPr>
          </a:p>
          <a:p>
            <a:pPr marL="1028700" lvl="1" indent="-571500">
              <a:lnSpc>
                <a:spcPts val="5000"/>
              </a:lnSpc>
              <a:buClr>
                <a:srgbClr val="FF0000"/>
              </a:buClr>
              <a:buSzPct val="50000"/>
              <a:buFont typeface="Wingdings" panose="05000000000000000000" pitchFamily="2" charset="2"/>
              <a:buChar char="p"/>
            </a:pPr>
            <a:r>
              <a:rPr lang="zh-CN" altLang="en-US" sz="3400" dirty="0" smtClean="0">
                <a:latin typeface="宋体" panose="02010600030101010101" pitchFamily="2" charset="-122"/>
                <a:ea typeface="宋体" panose="02010600030101010101" pitchFamily="2" charset="-122"/>
              </a:rPr>
              <a:t>搭建各种传感器的移动平台；</a:t>
            </a:r>
            <a:endParaRPr lang="en-US" altLang="zh-CN" sz="3400" dirty="0" smtClean="0">
              <a:latin typeface="宋体" panose="02010600030101010101" pitchFamily="2" charset="-122"/>
              <a:ea typeface="宋体" panose="02010600030101010101" pitchFamily="2" charset="-122"/>
            </a:endParaRPr>
          </a:p>
          <a:p>
            <a:pPr marL="1028700" lvl="1" indent="-571500" algn="just">
              <a:lnSpc>
                <a:spcPts val="5000"/>
              </a:lnSpc>
              <a:buClr>
                <a:srgbClr val="FF0000"/>
              </a:buClr>
              <a:buSzPct val="50000"/>
              <a:buFont typeface="Wingdings" panose="05000000000000000000" pitchFamily="2" charset="2"/>
              <a:buChar char="p"/>
            </a:pPr>
            <a:r>
              <a:rPr lang="zh-CN" altLang="en-US" sz="3400" dirty="0" smtClean="0">
                <a:latin typeface="宋体" panose="02010600030101010101" pitchFamily="2" charset="-122"/>
                <a:ea typeface="宋体" panose="02010600030101010101" pitchFamily="2" charset="-122"/>
              </a:rPr>
              <a:t>激光、相机、声呐、深度相机等；</a:t>
            </a:r>
            <a:endParaRPr lang="en-US" altLang="zh-CN" sz="3400" dirty="0" smtClean="0">
              <a:latin typeface="宋体" panose="02010600030101010101" pitchFamily="2" charset="-122"/>
              <a:ea typeface="宋体" panose="02010600030101010101" pitchFamily="2" charset="-122"/>
            </a:endParaRPr>
          </a:p>
          <a:p>
            <a:pPr marL="571500" indent="-571500" algn="just">
              <a:lnSpc>
                <a:spcPts val="5000"/>
              </a:lnSpc>
              <a:buClr>
                <a:srgbClr val="FF0000"/>
              </a:buClr>
              <a:buFont typeface="Arial" panose="020B0604020202020204" pitchFamily="34" charset="0"/>
              <a:buChar char="•"/>
            </a:pPr>
            <a:r>
              <a:rPr lang="zh-CN" altLang="en-US" sz="3800" b="1" dirty="0" smtClean="0">
                <a:latin typeface="宋体" panose="02010600030101010101" pitchFamily="2" charset="-122"/>
                <a:ea typeface="宋体" panose="02010600030101010101" pitchFamily="2" charset="-122"/>
              </a:rPr>
              <a:t>运动轨迹</a:t>
            </a:r>
            <a:endParaRPr lang="en-US" altLang="zh-CN" sz="3800" b="1" dirty="0" smtClean="0">
              <a:latin typeface="宋体" panose="02010600030101010101" pitchFamily="2" charset="-122"/>
              <a:ea typeface="宋体" panose="02010600030101010101" pitchFamily="2" charset="-122"/>
            </a:endParaRPr>
          </a:p>
          <a:p>
            <a:pPr marL="571500" indent="-571500" algn="just">
              <a:lnSpc>
                <a:spcPts val="5000"/>
              </a:lnSpc>
              <a:buClr>
                <a:srgbClr val="FF0000"/>
              </a:buClr>
              <a:buFont typeface="Arial" panose="020B0604020202020204" pitchFamily="34" charset="0"/>
              <a:buChar char="•"/>
            </a:pPr>
            <a:r>
              <a:rPr lang="zh-CN" altLang="en-US" sz="3800" b="1" dirty="0">
                <a:latin typeface="宋体" panose="02010600030101010101" pitchFamily="2" charset="-122"/>
                <a:ea typeface="宋体" panose="02010600030101010101" pitchFamily="2" charset="-122"/>
              </a:rPr>
              <a:t>视觉</a:t>
            </a:r>
            <a:r>
              <a:rPr lang="zh-CN" altLang="en-US" sz="3800" b="1" dirty="0" smtClean="0">
                <a:latin typeface="宋体" panose="02010600030101010101" pitchFamily="2" charset="-122"/>
                <a:ea typeface="宋体" panose="02010600030101010101" pitchFamily="2" charset="-122"/>
              </a:rPr>
              <a:t>定位</a:t>
            </a:r>
            <a:endParaRPr lang="en-US" altLang="zh-CN" sz="3800" b="1" dirty="0" smtClean="0">
              <a:latin typeface="宋体" panose="02010600030101010101" pitchFamily="2" charset="-122"/>
              <a:ea typeface="宋体" panose="02010600030101010101" pitchFamily="2" charset="-122"/>
            </a:endParaRPr>
          </a:p>
          <a:p>
            <a:pPr marL="1028700" lvl="1" indent="-571500">
              <a:lnSpc>
                <a:spcPts val="5000"/>
              </a:lnSpc>
              <a:buClr>
                <a:srgbClr val="FF0000"/>
              </a:buClr>
              <a:buSzPct val="50000"/>
              <a:buFont typeface="Wingdings" panose="05000000000000000000" pitchFamily="2" charset="2"/>
              <a:buChar char="p"/>
            </a:pPr>
            <a:r>
              <a:rPr lang="zh-CN" altLang="en-US" sz="3400" dirty="0">
                <a:latin typeface="宋体" panose="02010600030101010101" pitchFamily="2" charset="-122"/>
              </a:rPr>
              <a:t>自主机器人的核心技术；</a:t>
            </a:r>
          </a:p>
          <a:p>
            <a:pPr marL="1028700" lvl="1" indent="-571500" algn="just">
              <a:lnSpc>
                <a:spcPts val="5000"/>
              </a:lnSpc>
              <a:buClr>
                <a:srgbClr val="FF0000"/>
              </a:buClr>
              <a:buSzPct val="50000"/>
              <a:buFont typeface="Wingdings" panose="05000000000000000000" pitchFamily="2" charset="2"/>
              <a:buChar char="p"/>
            </a:pPr>
            <a:r>
              <a:rPr lang="zh-CN" altLang="en-US" sz="3400" dirty="0" smtClean="0">
                <a:latin typeface="宋体" panose="02010600030101010101" pitchFamily="2" charset="-122"/>
              </a:rPr>
              <a:t>无人机研究</a:t>
            </a:r>
            <a:r>
              <a:rPr lang="zh-CN" altLang="en-US" sz="3400" dirty="0">
                <a:latin typeface="宋体" panose="02010600030101010101" pitchFamily="2" charset="-122"/>
              </a:rPr>
              <a:t>领域</a:t>
            </a:r>
            <a:r>
              <a:rPr lang="zh-CN" altLang="en-US" sz="3400" dirty="0" smtClean="0">
                <a:latin typeface="宋体" panose="02010600030101010101" pitchFamily="2" charset="-122"/>
              </a:rPr>
              <a:t>的基础；</a:t>
            </a:r>
            <a:endParaRPr lang="en-US" altLang="zh-CN" sz="3400" dirty="0" smtClean="0">
              <a:latin typeface="宋体" panose="02010600030101010101" pitchFamily="2" charset="-122"/>
            </a:endParaRPr>
          </a:p>
          <a:p>
            <a:pPr marL="1028700" lvl="1" indent="-571500">
              <a:lnSpc>
                <a:spcPts val="5000"/>
              </a:lnSpc>
              <a:buClr>
                <a:srgbClr val="FF0000"/>
              </a:buClr>
              <a:buSzPct val="50000"/>
              <a:buFont typeface="Wingdings" panose="05000000000000000000" pitchFamily="2" charset="2"/>
              <a:buChar char="p"/>
            </a:pPr>
            <a:r>
              <a:rPr lang="zh-CN" altLang="en-US" sz="3400" dirty="0" smtClean="0">
                <a:latin typeface="宋体" panose="02010600030101010101" pitchFamily="2" charset="-122"/>
              </a:rPr>
              <a:t>应用：导航、轨迹规划、避障等。</a:t>
            </a:r>
            <a:endParaRPr lang="zh-CN" altLang="en-US" sz="3400" dirty="0">
              <a:latin typeface="宋体" panose="02010600030101010101" pitchFamily="2" charset="-122"/>
            </a:endParaRPr>
          </a:p>
          <a:p>
            <a:pPr algn="just">
              <a:buClr>
                <a:srgbClr val="FF0000"/>
              </a:buClr>
            </a:pPr>
            <a:endParaRPr lang="en-US" altLang="zh-CN" sz="4000" dirty="0">
              <a:latin typeface="宋体" panose="02010600030101010101" pitchFamily="2" charset="-122"/>
              <a:ea typeface="宋体" panose="02010600030101010101" pitchFamily="2" charset="-122"/>
            </a:endParaRPr>
          </a:p>
          <a:p>
            <a:pPr algn="just"/>
            <a:endParaRPr lang="en-US" altLang="zh-CN" sz="2800" dirty="0" smtClean="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3"/>
          <a:stretch>
            <a:fillRect/>
          </a:stretch>
        </p:blipFill>
        <p:spPr>
          <a:xfrm>
            <a:off x="8448106" y="877487"/>
            <a:ext cx="3437969" cy="1933171"/>
          </a:xfrm>
          <a:prstGeom prst="rect">
            <a:avLst/>
          </a:prstGeom>
        </p:spPr>
      </p:pic>
      <p:pic>
        <p:nvPicPr>
          <p:cNvPr id="14" name="图片 13"/>
          <p:cNvPicPr>
            <a:picLocks noChangeAspect="1"/>
          </p:cNvPicPr>
          <p:nvPr/>
        </p:nvPicPr>
        <p:blipFill>
          <a:blip r:embed="rId4"/>
          <a:stretch>
            <a:fillRect/>
          </a:stretch>
        </p:blipFill>
        <p:spPr>
          <a:xfrm>
            <a:off x="8488004" y="5280944"/>
            <a:ext cx="3358174" cy="1194842"/>
          </a:xfrm>
          <a:prstGeom prst="rect">
            <a:avLst/>
          </a:prstGeom>
        </p:spPr>
      </p:pic>
      <p:pic>
        <p:nvPicPr>
          <p:cNvPr id="15" name="图片 14"/>
          <p:cNvPicPr>
            <a:picLocks noChangeAspect="1"/>
          </p:cNvPicPr>
          <p:nvPr/>
        </p:nvPicPr>
        <p:blipFill>
          <a:blip r:embed="rId5"/>
          <a:stretch>
            <a:fillRect/>
          </a:stretch>
        </p:blipFill>
        <p:spPr>
          <a:xfrm>
            <a:off x="7009962" y="3136249"/>
            <a:ext cx="5000625" cy="2076450"/>
          </a:xfrm>
          <a:prstGeom prst="rect">
            <a:avLst/>
          </a:prstGeom>
        </p:spPr>
      </p:pic>
      <p:pic>
        <p:nvPicPr>
          <p:cNvPr id="7" name="图片 6"/>
          <p:cNvPicPr>
            <a:picLocks noChangeAspect="1"/>
          </p:cNvPicPr>
          <p:nvPr/>
        </p:nvPicPr>
        <p:blipFill>
          <a:blip r:embed="rId6"/>
          <a:stretch>
            <a:fillRect/>
          </a:stretch>
        </p:blipFill>
        <p:spPr>
          <a:xfrm>
            <a:off x="776536" y="3632059"/>
            <a:ext cx="6257528" cy="2743506"/>
          </a:xfrm>
          <a:prstGeom prst="rect">
            <a:avLst/>
          </a:prstGeom>
        </p:spPr>
      </p:pic>
    </p:spTree>
    <p:extLst>
      <p:ext uri="{BB962C8B-B14F-4D97-AF65-F5344CB8AC3E}">
        <p14:creationId xmlns:p14="http://schemas.microsoft.com/office/powerpoint/2010/main" val="8673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00" y="326321"/>
            <a:ext cx="6259236" cy="677108"/>
          </a:xfrm>
          <a:prstGeom prst="rect">
            <a:avLst/>
          </a:prstGeom>
          <a:noFill/>
        </p:spPr>
        <p:txBody>
          <a:bodyPr wrap="square" rtlCol="0">
            <a:spAutoFit/>
          </a:bodyPr>
          <a:lstStyle/>
          <a:p>
            <a:r>
              <a:rPr lang="en-US" altLang="zh-CN" sz="3800" b="1" dirty="0" smtClean="0">
                <a:latin typeface="微软雅黑" panose="020B0503020204020204" pitchFamily="34" charset="-122"/>
                <a:ea typeface="微软雅黑" panose="020B0503020204020204" pitchFamily="34" charset="-122"/>
              </a:rPr>
              <a:t>3. </a:t>
            </a:r>
            <a:r>
              <a:rPr lang="zh-CN" altLang="en-US" sz="3800" b="1" dirty="0">
                <a:latin typeface="微软雅黑" panose="020B0503020204020204" pitchFamily="34" charset="-122"/>
                <a:ea typeface="微软雅黑" panose="020B0503020204020204" pitchFamily="34" charset="-122"/>
              </a:rPr>
              <a:t>国内外</a:t>
            </a:r>
            <a:r>
              <a:rPr lang="zh-CN" altLang="en-US" sz="3800" b="1" dirty="0" smtClean="0">
                <a:latin typeface="微软雅黑" panose="020B0503020204020204" pitchFamily="34" charset="-122"/>
                <a:ea typeface="微软雅黑" panose="020B0503020204020204" pitchFamily="34" charset="-122"/>
              </a:rPr>
              <a:t>研究现状</a:t>
            </a:r>
            <a:endParaRPr lang="zh-CN" altLang="en-US" sz="3800" b="1" dirty="0">
              <a:latin typeface="微软雅黑" panose="020B0503020204020204" pitchFamily="34" charset="-122"/>
              <a:ea typeface="微软雅黑" panose="020B0503020204020204" pitchFamily="34" charset="-122"/>
            </a:endParaRPr>
          </a:p>
        </p:txBody>
      </p:sp>
      <p:grpSp>
        <p:nvGrpSpPr>
          <p:cNvPr id="44" name="Group 3"/>
          <p:cNvGrpSpPr>
            <a:grpSpLocks/>
          </p:cNvGrpSpPr>
          <p:nvPr/>
        </p:nvGrpSpPr>
        <p:grpSpPr bwMode="auto">
          <a:xfrm>
            <a:off x="1124856" y="1364154"/>
            <a:ext cx="9427029" cy="2548164"/>
            <a:chOff x="912" y="1008"/>
            <a:chExt cx="3984" cy="912"/>
          </a:xfrm>
        </p:grpSpPr>
        <p:sp>
          <p:nvSpPr>
            <p:cNvPr id="45"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46" name="Group 5"/>
            <p:cNvGrpSpPr>
              <a:grpSpLocks/>
            </p:cNvGrpSpPr>
            <p:nvPr/>
          </p:nvGrpSpPr>
          <p:grpSpPr bwMode="auto">
            <a:xfrm>
              <a:off x="956" y="1092"/>
              <a:ext cx="837" cy="746"/>
              <a:chOff x="956" y="1092"/>
              <a:chExt cx="837" cy="746"/>
            </a:xfrm>
          </p:grpSpPr>
          <p:sp>
            <p:nvSpPr>
              <p:cNvPr id="48"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Text Box 8"/>
              <p:cNvSpPr txBox="1">
                <a:spLocks noChangeArrowheads="1"/>
              </p:cNvSpPr>
              <p:nvPr/>
            </p:nvSpPr>
            <p:spPr bwMode="gray">
              <a:xfrm>
                <a:off x="956" y="1295"/>
                <a:ext cx="837"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rPr>
                  <a:t>无人机定位</a:t>
                </a:r>
                <a:endParaRPr lang="en-US" altLang="zh-CN"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eaLnBrk="0" hangingPunct="0"/>
                <a:r>
                  <a:rPr lang="zh-CN" altLang="en-US"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rPr>
                  <a:t>研究现状</a:t>
                </a:r>
                <a:endParaRPr lang="en-US" altLang="zh-CN" sz="2800" b="1" dirty="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sp>
          <p:nvSpPr>
            <p:cNvPr id="47" name="Text Box 9"/>
            <p:cNvSpPr txBox="1">
              <a:spLocks noChangeArrowheads="1"/>
            </p:cNvSpPr>
            <p:nvPr/>
          </p:nvSpPr>
          <p:spPr bwMode="gray">
            <a:xfrm>
              <a:off x="1872" y="1092"/>
              <a:ext cx="292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dirty="0" smtClean="0">
                  <a:solidFill>
                    <a:srgbClr val="000000"/>
                  </a:solidFill>
                  <a:latin typeface="宋体" panose="02010600030101010101" pitchFamily="2" charset="-122"/>
                  <a:ea typeface="宋体" panose="02010600030101010101" pitchFamily="2" charset="-122"/>
                </a:rPr>
                <a:t>2005</a:t>
              </a:r>
              <a:r>
                <a:rPr lang="zh-CN" altLang="en-US" sz="2400" b="1" dirty="0" smtClean="0">
                  <a:solidFill>
                    <a:srgbClr val="000000"/>
                  </a:solidFill>
                  <a:latin typeface="宋体" panose="02010600030101010101" pitchFamily="2" charset="-122"/>
                  <a:ea typeface="宋体" panose="02010600030101010101" pitchFamily="2" charset="-122"/>
                </a:rPr>
                <a:t>年</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瑞士洛桑联邦理工学院  视觉结合陀螺</a:t>
              </a:r>
              <a:endParaRPr lang="en-US" altLang="zh-CN" sz="2400" b="1" dirty="0" smtClean="0">
                <a:solidFill>
                  <a:srgbClr val="000000"/>
                </a:solidFill>
                <a:latin typeface="宋体" panose="02010600030101010101" pitchFamily="2" charset="-122"/>
                <a:ea typeface="宋体" panose="02010600030101010101" pitchFamily="2" charset="-122"/>
              </a:endParaRPr>
            </a:p>
            <a:p>
              <a:pPr eaLnBrk="0" hangingPunct="0"/>
              <a:r>
                <a:rPr lang="en-US" altLang="zh-CN" sz="2400" b="1" dirty="0">
                  <a:solidFill>
                    <a:srgbClr val="000000"/>
                  </a:solidFill>
                  <a:latin typeface="宋体" panose="02010600030101010101" pitchFamily="2" charset="-122"/>
                  <a:ea typeface="宋体" panose="02010600030101010101" pitchFamily="2" charset="-122"/>
                </a:rPr>
                <a:t>2005</a:t>
              </a:r>
              <a:r>
                <a:rPr lang="zh-CN" altLang="en-US" sz="2400" b="1" dirty="0">
                  <a:solidFill>
                    <a:srgbClr val="000000"/>
                  </a:solidFill>
                  <a:latin typeface="宋体" panose="02010600030101010101" pitchFamily="2" charset="-122"/>
                  <a:ea typeface="宋体" panose="02010600030101010101" pitchFamily="2" charset="-122"/>
                </a:rPr>
                <a:t>年 </a:t>
              </a:r>
              <a:r>
                <a:rPr lang="zh-CN" altLang="en-US" sz="2400" b="1" dirty="0" smtClean="0">
                  <a:solidFill>
                    <a:srgbClr val="000000"/>
                  </a:solidFill>
                  <a:latin typeface="宋体" panose="02010600030101010101" pitchFamily="2" charset="-122"/>
                  <a:ea typeface="宋体" panose="02010600030101010101" pitchFamily="2" charset="-122"/>
                </a:rPr>
                <a:t>  法国道桥中央实验室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视觉</a:t>
              </a:r>
              <a:endParaRPr lang="en-US" altLang="zh-CN" sz="2400" dirty="0" smtClean="0">
                <a:solidFill>
                  <a:srgbClr val="000000"/>
                </a:solidFill>
                <a:latin typeface="宋体" panose="02010600030101010101" pitchFamily="2" charset="-122"/>
                <a:ea typeface="宋体" panose="02010600030101010101" pitchFamily="2" charset="-122"/>
              </a:endParaRPr>
            </a:p>
            <a:p>
              <a:pPr eaLnBrk="0" hangingPunct="0"/>
              <a:r>
                <a:rPr lang="en-US" altLang="zh-CN" sz="2400" b="1" dirty="0" smtClean="0">
                  <a:solidFill>
                    <a:srgbClr val="000000"/>
                  </a:solidFill>
                  <a:latin typeface="宋体" panose="02010600030101010101" pitchFamily="2" charset="-122"/>
                  <a:ea typeface="宋体" panose="02010600030101010101" pitchFamily="2" charset="-122"/>
                </a:rPr>
                <a:t>2006</a:t>
              </a:r>
              <a:r>
                <a:rPr lang="zh-CN" altLang="en-US" sz="2400" b="1" dirty="0" smtClean="0">
                  <a:solidFill>
                    <a:srgbClr val="000000"/>
                  </a:solidFill>
                  <a:latin typeface="宋体" panose="02010600030101010101" pitchFamily="2" charset="-122"/>
                  <a:ea typeface="宋体" panose="02010600030101010101" pitchFamily="2" charset="-122"/>
                </a:rPr>
                <a:t>年   瑞士林雪平大学 </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视觉</a:t>
              </a:r>
              <a:endParaRPr lang="en-US" altLang="zh-CN" sz="2400" dirty="0" smtClean="0">
                <a:solidFill>
                  <a:srgbClr val="000000"/>
                </a:solidFill>
                <a:latin typeface="宋体" panose="02010600030101010101" pitchFamily="2" charset="-122"/>
                <a:ea typeface="宋体" panose="02010600030101010101" pitchFamily="2" charset="-122"/>
              </a:endParaRPr>
            </a:p>
            <a:p>
              <a:pPr eaLnBrk="0" hangingPunct="0"/>
              <a:r>
                <a:rPr lang="en-US" altLang="zh-CN" sz="2400" b="1" dirty="0" smtClean="0">
                  <a:solidFill>
                    <a:srgbClr val="000000"/>
                  </a:solidFill>
                  <a:latin typeface="宋体" panose="02010600030101010101" pitchFamily="2" charset="-122"/>
                  <a:ea typeface="宋体" panose="02010600030101010101" pitchFamily="2" charset="-122"/>
                </a:rPr>
                <a:t>2008</a:t>
              </a:r>
              <a:r>
                <a:rPr lang="zh-CN" altLang="en-US" sz="2400" b="1" dirty="0" smtClean="0">
                  <a:solidFill>
                    <a:srgbClr val="000000"/>
                  </a:solidFill>
                  <a:latin typeface="宋体" panose="02010600030101010101" pitchFamily="2" charset="-122"/>
                  <a:ea typeface="宋体" panose="02010600030101010101" pitchFamily="2" charset="-122"/>
                </a:rPr>
                <a:t>年 </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澳大利亚</a:t>
              </a:r>
              <a:r>
                <a:rPr lang="en-US" altLang="zh-CN" sz="2400" b="1" dirty="0" smtClean="0">
                  <a:solidFill>
                    <a:srgbClr val="000000"/>
                  </a:solidFill>
                  <a:latin typeface="宋体" panose="02010600030101010101" pitchFamily="2" charset="-122"/>
                  <a:ea typeface="宋体" panose="02010600030101010101" pitchFamily="2" charset="-122"/>
                </a:rPr>
                <a:t>CSIRO ICT Centre </a:t>
              </a:r>
              <a:r>
                <a:rPr lang="zh-CN" altLang="en-US" sz="2400" b="1" dirty="0" smtClean="0">
                  <a:solidFill>
                    <a:srgbClr val="000000"/>
                  </a:solidFill>
                  <a:latin typeface="宋体" panose="02010600030101010101" pitchFamily="2" charset="-122"/>
                  <a:ea typeface="宋体" panose="02010600030101010101" pitchFamily="2" charset="-122"/>
                </a:rPr>
                <a:t>立体视觉</a:t>
              </a:r>
              <a:endParaRPr lang="en-US" altLang="zh-CN" sz="2400" b="1" dirty="0">
                <a:solidFill>
                  <a:srgbClr val="000000"/>
                </a:solidFill>
                <a:latin typeface="宋体" panose="02010600030101010101" pitchFamily="2" charset="-122"/>
                <a:ea typeface="宋体" panose="02010600030101010101" pitchFamily="2" charset="-122"/>
              </a:endParaRPr>
            </a:p>
            <a:p>
              <a:pPr eaLnBrk="0" hangingPunct="0"/>
              <a:r>
                <a:rPr lang="en-US" altLang="zh-CN" sz="2400" b="1" dirty="0" smtClean="0">
                  <a:solidFill>
                    <a:srgbClr val="000000"/>
                  </a:solidFill>
                  <a:latin typeface="宋体" panose="02010600030101010101" pitchFamily="2" charset="-122"/>
                  <a:ea typeface="宋体" panose="02010600030101010101" pitchFamily="2" charset="-122"/>
                </a:rPr>
                <a:t>2011</a:t>
              </a:r>
              <a:r>
                <a:rPr lang="zh-CN" altLang="en-US" sz="2400" b="1" dirty="0" smtClean="0">
                  <a:solidFill>
                    <a:srgbClr val="000000"/>
                  </a:solidFill>
                  <a:latin typeface="宋体" panose="02010600030101010101" pitchFamily="2" charset="-122"/>
                  <a:ea typeface="宋体" panose="02010600030101010101" pitchFamily="2" charset="-122"/>
                </a:rPr>
                <a:t>年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计算机视觉几何实验室</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视觉</a:t>
              </a:r>
              <a:endParaRPr lang="en-US" altLang="zh-CN" sz="2400" b="1" dirty="0" smtClean="0">
                <a:solidFill>
                  <a:srgbClr val="000000"/>
                </a:solidFill>
                <a:latin typeface="宋体" panose="02010600030101010101" pitchFamily="2" charset="-122"/>
                <a:ea typeface="宋体" panose="02010600030101010101" pitchFamily="2" charset="-122"/>
              </a:endParaRPr>
            </a:p>
            <a:p>
              <a:pPr eaLnBrk="0" hangingPunct="0"/>
              <a:r>
                <a:rPr lang="en-US" altLang="zh-CN" sz="2400" b="1" dirty="0" smtClean="0">
                  <a:solidFill>
                    <a:srgbClr val="000000"/>
                  </a:solidFill>
                  <a:latin typeface="宋体" panose="02010600030101010101" pitchFamily="2" charset="-122"/>
                  <a:ea typeface="宋体" panose="02010600030101010101" pitchFamily="2" charset="-122"/>
                </a:rPr>
                <a:t>2012</a:t>
              </a:r>
              <a:r>
                <a:rPr lang="zh-CN" altLang="en-US" sz="2400" b="1" dirty="0" smtClean="0">
                  <a:solidFill>
                    <a:srgbClr val="000000"/>
                  </a:solidFill>
                  <a:latin typeface="宋体" panose="02010600030101010101" pitchFamily="2" charset="-122"/>
                  <a:ea typeface="宋体" panose="02010600030101010101" pitchFamily="2" charset="-122"/>
                </a:rPr>
                <a:t>年   美国宾夕法尼亚大学 </a:t>
              </a:r>
              <a:r>
                <a:rPr lang="en-US" altLang="zh-CN" sz="2400" b="1" dirty="0" smtClean="0">
                  <a:solidFill>
                    <a:srgbClr val="000000"/>
                  </a:solidFill>
                  <a:latin typeface="宋体" panose="02010600030101010101" pitchFamily="2" charset="-122"/>
                  <a:ea typeface="宋体" panose="02010600030101010101" pitchFamily="2" charset="-122"/>
                </a:rPr>
                <a:t>	  </a:t>
              </a:r>
              <a:r>
                <a:rPr lang="zh-CN" altLang="en-US" sz="2400" b="1" dirty="0" smtClean="0">
                  <a:solidFill>
                    <a:srgbClr val="000000"/>
                  </a:solidFill>
                  <a:latin typeface="宋体" panose="02010600030101010101" pitchFamily="2" charset="-122"/>
                  <a:ea typeface="宋体" panose="02010600030101010101" pitchFamily="2" charset="-122"/>
                </a:rPr>
                <a:t>运动捕捉系统</a:t>
              </a:r>
              <a:endParaRPr lang="en-US" altLang="zh-CN" sz="2400" b="1" dirty="0">
                <a:solidFill>
                  <a:srgbClr val="000000"/>
                </a:solidFill>
                <a:latin typeface="宋体" panose="02010600030101010101" pitchFamily="2" charset="-122"/>
                <a:ea typeface="宋体" panose="02010600030101010101" pitchFamily="2" charset="-122"/>
              </a:endParaRPr>
            </a:p>
          </p:txBody>
        </p:sp>
      </p:grpSp>
      <p:grpSp>
        <p:nvGrpSpPr>
          <p:cNvPr id="51" name="Group 10"/>
          <p:cNvGrpSpPr>
            <a:grpSpLocks/>
          </p:cNvGrpSpPr>
          <p:nvPr/>
        </p:nvGrpSpPr>
        <p:grpSpPr bwMode="auto">
          <a:xfrm>
            <a:off x="1124856" y="4147017"/>
            <a:ext cx="9427029" cy="2548164"/>
            <a:chOff x="912" y="2016"/>
            <a:chExt cx="3984" cy="912"/>
          </a:xfrm>
        </p:grpSpPr>
        <p:sp>
          <p:nvSpPr>
            <p:cNvPr id="52"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53" name="Group 12"/>
            <p:cNvGrpSpPr>
              <a:grpSpLocks/>
            </p:cNvGrpSpPr>
            <p:nvPr/>
          </p:nvGrpSpPr>
          <p:grpSpPr bwMode="auto">
            <a:xfrm>
              <a:off x="999" y="2100"/>
              <a:ext cx="768" cy="746"/>
              <a:chOff x="999" y="2100"/>
              <a:chExt cx="768" cy="746"/>
            </a:xfrm>
          </p:grpSpPr>
          <p:sp>
            <p:nvSpPr>
              <p:cNvPr id="55" name="AutoShape 13"/>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7" name="Text Box 15"/>
              <p:cNvSpPr txBox="1">
                <a:spLocks noChangeArrowheads="1"/>
              </p:cNvSpPr>
              <p:nvPr/>
            </p:nvSpPr>
            <p:spPr bwMode="gray">
              <a:xfrm>
                <a:off x="1030" y="2304"/>
                <a:ext cx="685"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rPr>
                  <a:t>视觉定位</a:t>
                </a:r>
                <a:endParaRPr lang="en-US" altLang="zh-CN"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eaLnBrk="0" hangingPunct="0"/>
                <a:r>
                  <a:rPr lang="zh-CN" altLang="en-US" sz="2800" b="1" dirty="0" smtClean="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rPr>
                  <a:t>研究现状</a:t>
                </a:r>
                <a:endParaRPr lang="en-US" altLang="zh-CN" sz="2800" b="1" dirty="0">
                  <a:solidFill>
                    <a:srgbClr val="FFFF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sp>
          <p:nvSpPr>
            <p:cNvPr id="54" name="Text Box 16"/>
            <p:cNvSpPr txBox="1">
              <a:spLocks noChangeArrowheads="1"/>
            </p:cNvSpPr>
            <p:nvPr/>
          </p:nvSpPr>
          <p:spPr bwMode="gray">
            <a:xfrm>
              <a:off x="1872" y="2141"/>
              <a:ext cx="2928"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smtClean="0">
                  <a:solidFill>
                    <a:srgbClr val="000000"/>
                  </a:solidFill>
                  <a:latin typeface="宋体" panose="02010600030101010101" pitchFamily="2" charset="-122"/>
                  <a:ea typeface="宋体" panose="02010600030101010101" pitchFamily="2" charset="-122"/>
                </a:rPr>
                <a:t>单目视觉</a:t>
              </a:r>
              <a:r>
                <a:rPr lang="zh-CN" altLang="en-US" sz="2400" b="1" dirty="0">
                  <a:solidFill>
                    <a:srgbClr val="000000"/>
                  </a:solidFill>
                  <a:latin typeface="宋体" panose="02010600030101010101" pitchFamily="2" charset="-122"/>
                  <a:ea typeface="宋体" panose="02010600030101010101" pitchFamily="2" charset="-122"/>
                </a:rPr>
                <a:t>定位</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dirty="0" err="1" smtClean="0">
                  <a:latin typeface="Times New Roman" panose="02020603050405020304" pitchFamily="18" charset="0"/>
                  <a:cs typeface="Times New Roman" panose="02020603050405020304" pitchFamily="18" charset="0"/>
                </a:rPr>
                <a:t>MonoSLAM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Tahoma" panose="020B0604030504040204" pitchFamily="34" charset="0"/>
                  <a:cs typeface="Times New Roman" panose="02020603050405020304" pitchFamily="18" charset="0"/>
                </a:rPr>
                <a:t>PTAM</a:t>
              </a:r>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a:t>
              </a:r>
              <a:r>
                <a:rPr lang="en-US" altLang="zh-CN" sz="2400" dirty="0" smtClean="0">
                  <a:latin typeface="Times New Roman" panose="02020603050405020304" pitchFamily="18" charset="0"/>
                  <a:ea typeface="Tahoma" panose="020B0604030504040204" pitchFamily="34" charset="0"/>
                  <a:cs typeface="Times New Roman" panose="02020603050405020304" pitchFamily="18" charset="0"/>
                </a:rPr>
                <a:t>SVO</a:t>
              </a:r>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等</a:t>
              </a:r>
              <a:endParaRPr lang="en-US" altLang="zh-CN" sz="2400" dirty="0" smtClean="0">
                <a:latin typeface="Times New Roman" panose="02020603050405020304" pitchFamily="18" charset="0"/>
                <a:ea typeface="Tahoma" panose="020B0604030504040204" pitchFamily="34" charset="0"/>
                <a:cs typeface="Times New Roman" panose="02020603050405020304" pitchFamily="18" charset="0"/>
              </a:endParaRPr>
            </a:p>
            <a:p>
              <a:pPr eaLnBrk="0" hangingPunct="0"/>
              <a:r>
                <a:rPr lang="zh-CN" altLang="en-US" sz="2400" b="1" dirty="0" smtClean="0">
                  <a:solidFill>
                    <a:srgbClr val="000000"/>
                  </a:solidFill>
                  <a:latin typeface="宋体" panose="02010600030101010101" pitchFamily="2" charset="-122"/>
                </a:rPr>
                <a:t>双目</a:t>
              </a:r>
              <a:r>
                <a:rPr lang="zh-CN" altLang="en-US" sz="2400" b="1" dirty="0">
                  <a:solidFill>
                    <a:srgbClr val="000000"/>
                  </a:solidFill>
                  <a:latin typeface="宋体" panose="02010600030101010101" pitchFamily="2" charset="-122"/>
                </a:rPr>
                <a:t>视觉</a:t>
              </a:r>
              <a:r>
                <a:rPr lang="zh-CN" altLang="en-US" sz="2400" b="1" dirty="0" smtClean="0">
                  <a:solidFill>
                    <a:srgbClr val="000000"/>
                  </a:solidFill>
                  <a:latin typeface="宋体" panose="02010600030101010101" pitchFamily="2" charset="-122"/>
                </a:rPr>
                <a:t>定位</a:t>
              </a:r>
              <a:r>
                <a:rPr lang="zh-CN" altLang="en-US" sz="2400" b="1" dirty="0" smtClean="0">
                  <a:solidFill>
                    <a:srgbClr val="000000"/>
                  </a:solidFill>
                  <a:latin typeface="宋体" panose="02010600030101010101" pitchFamily="2" charset="-122"/>
                </a:rPr>
                <a:t>：</a:t>
              </a:r>
              <a:r>
                <a:rPr lang="en-US" altLang="zh-CN" sz="2400" dirty="0" smtClean="0">
                  <a:latin typeface="Times New Roman" panose="02020603050405020304" pitchFamily="18" charset="0"/>
                  <a:ea typeface="Tahoma" panose="020B0604030504040204" pitchFamily="34" charset="0"/>
                  <a:cs typeface="Times New Roman" panose="02020603050405020304" pitchFamily="18" charset="0"/>
                </a:rPr>
                <a:t>ORB-SLAM2</a:t>
              </a:r>
              <a:r>
                <a:rPr lang="zh-CN" altLang="en-US" sz="2400" dirty="0">
                  <a:latin typeface="Times New Roman" panose="02020603050405020304" pitchFamily="18" charset="0"/>
                  <a:ea typeface="Tahoma" panose="020B0604030504040204" pitchFamily="34" charset="0"/>
                  <a:cs typeface="Times New Roman" panose="02020603050405020304" pitchFamily="18" charset="0"/>
                </a:rPr>
                <a:t>、</a:t>
              </a:r>
              <a:r>
                <a:rPr lang="zh-CN" altLang="zh-CN" sz="2400" dirty="0" smtClean="0">
                  <a:latin typeface="Times New Roman" panose="02020603050405020304" pitchFamily="18" charset="0"/>
                  <a:ea typeface="Tahoma" panose="020B0604030504040204" pitchFamily="34" charset="0"/>
                  <a:cs typeface="Times New Roman" panose="02020603050405020304" pitchFamily="18" charset="0"/>
                </a:rPr>
                <a:t>VISO</a:t>
              </a:r>
              <a:r>
                <a:rPr lang="zh-CN" altLang="zh-CN" sz="2400" dirty="0">
                  <a:latin typeface="Times New Roman" panose="02020603050405020304" pitchFamily="18" charset="0"/>
                  <a:ea typeface="Tahoma" panose="020B0604030504040204" pitchFamily="34" charset="0"/>
                  <a:cs typeface="Times New Roman" panose="02020603050405020304" pitchFamily="18" charset="0"/>
                </a:rPr>
                <a:t>2-S </a:t>
              </a:r>
              <a:r>
                <a:rPr lang="zh-CN" altLang="zh-CN" sz="2400" dirty="0" smtClean="0">
                  <a:latin typeface="Times New Roman" panose="02020603050405020304" pitchFamily="18" charset="0"/>
                  <a:ea typeface="Tahoma" panose="020B0604030504040204" pitchFamily="34" charset="0"/>
                  <a:cs typeface="Times New Roman" panose="02020603050405020304" pitchFamily="18" charset="0"/>
                </a:rPr>
                <a:t> </a:t>
              </a:r>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等</a:t>
              </a:r>
              <a:endParaRPr lang="en-US" altLang="zh-CN" sz="2400" dirty="0" smtClean="0">
                <a:latin typeface="Times New Roman" panose="02020603050405020304" pitchFamily="18" charset="0"/>
                <a:ea typeface="Tahoma" panose="020B0604030504040204" pitchFamily="34" charset="0"/>
                <a:cs typeface="Times New Roman" panose="02020603050405020304" pitchFamily="18" charset="0"/>
              </a:endParaRPr>
            </a:p>
            <a:p>
              <a:pPr eaLnBrk="0" hangingPunct="0"/>
              <a:r>
                <a:rPr lang="zh-CN" altLang="en-US" sz="2400" dirty="0">
                  <a:latin typeface="Times New Roman" panose="02020603050405020304" pitchFamily="18" charset="0"/>
                  <a:ea typeface="Tahoma" panose="020B0604030504040204" pitchFamily="34" charset="0"/>
                  <a:cs typeface="Times New Roman" panose="02020603050405020304" pitchFamily="18" charset="0"/>
                </a:rPr>
                <a:t>是</a:t>
              </a:r>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现在定位系统中最先进的几个系统</a:t>
              </a:r>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altLang="zh-CN" sz="2400" dirty="0" smtClean="0">
                <a:latin typeface="Times New Roman" panose="02020603050405020304" pitchFamily="18" charset="0"/>
                <a:ea typeface="Tahoma" panose="020B0604030504040204" pitchFamily="34" charset="0"/>
                <a:cs typeface="Times New Roman" panose="02020603050405020304" pitchFamily="18" charset="0"/>
              </a:endParaRPr>
            </a:p>
            <a:p>
              <a:pPr eaLnBrk="0" hangingPunct="0"/>
              <a:r>
                <a:rPr lang="zh-CN" altLang="en-US" sz="2400" dirty="0" smtClean="0">
                  <a:latin typeface="Times New Roman" panose="02020603050405020304" pitchFamily="18" charset="0"/>
                  <a:ea typeface="Tahoma" panose="020B0604030504040204" pitchFamily="34" charset="0"/>
                  <a:cs typeface="Times New Roman" panose="02020603050405020304" pitchFamily="18" charset="0"/>
                </a:rPr>
                <a:t>但在实际应用中还存在一些问题。</a:t>
              </a: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2756049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00" y="326321"/>
            <a:ext cx="6259236" cy="677108"/>
          </a:xfrm>
          <a:prstGeom prst="rect">
            <a:avLst/>
          </a:prstGeom>
          <a:noFill/>
        </p:spPr>
        <p:txBody>
          <a:bodyPr wrap="square" rtlCol="0">
            <a:spAutoFit/>
          </a:bodyPr>
          <a:lstStyle/>
          <a:p>
            <a:r>
              <a:rPr lang="en-US" altLang="zh-CN" sz="3800" b="1" dirty="0" smtClean="0">
                <a:latin typeface="微软雅黑" panose="020B0503020204020204" pitchFamily="34" charset="-122"/>
                <a:ea typeface="微软雅黑" panose="020B0503020204020204" pitchFamily="34" charset="-122"/>
              </a:rPr>
              <a:t>4. </a:t>
            </a:r>
            <a:r>
              <a:rPr lang="zh-CN" altLang="en-US" sz="3800" b="1" dirty="0" smtClean="0">
                <a:latin typeface="微软雅黑" panose="020B0503020204020204" pitchFamily="34" charset="-122"/>
                <a:ea typeface="微软雅黑" panose="020B0503020204020204" pitchFamily="34" charset="-122"/>
              </a:rPr>
              <a:t>课题研究目的及特色</a:t>
            </a:r>
            <a:endParaRPr lang="zh-CN" altLang="en-US" sz="3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08480" y="1203078"/>
            <a:ext cx="9004310" cy="1779974"/>
          </a:xfrm>
          <a:prstGeom prst="rect">
            <a:avLst/>
          </a:prstGeom>
          <a:noFill/>
        </p:spPr>
        <p:txBody>
          <a:bodyPr wrap="square" rtlCol="0">
            <a:spAutoFit/>
          </a:bodyPr>
          <a:lstStyle/>
          <a:p>
            <a:pPr marL="571500" indent="-571500" algn="just">
              <a:lnSpc>
                <a:spcPts val="5000"/>
              </a:lnSpc>
              <a:buClr>
                <a:srgbClr val="FF0000"/>
              </a:buClr>
              <a:buFont typeface="Arial" panose="020B0604020202020204" pitchFamily="34" charset="0"/>
              <a:buChar char="•"/>
            </a:pPr>
            <a:r>
              <a:rPr lang="zh-CN" altLang="en-US" sz="3800" b="1" dirty="0" smtClean="0">
                <a:latin typeface="宋体" panose="02010600030101010101" pitchFamily="2" charset="-122"/>
                <a:ea typeface="宋体" panose="02010600030101010101" pitchFamily="2" charset="-122"/>
              </a:rPr>
              <a:t>当前研究存在的问题</a:t>
            </a:r>
            <a:endParaRPr lang="en-US" altLang="zh-CN" sz="3800" b="1" dirty="0" smtClean="0">
              <a:latin typeface="宋体" panose="02010600030101010101" pitchFamily="2" charset="-122"/>
              <a:ea typeface="宋体" panose="02010600030101010101" pitchFamily="2" charset="-122"/>
            </a:endParaRPr>
          </a:p>
          <a:p>
            <a:pPr algn="just">
              <a:buClr>
                <a:srgbClr val="FF0000"/>
              </a:buClr>
            </a:pPr>
            <a:endParaRPr lang="en-US" altLang="zh-CN" sz="4000" dirty="0">
              <a:latin typeface="宋体" panose="02010600030101010101" pitchFamily="2" charset="-122"/>
              <a:ea typeface="宋体" panose="02010600030101010101" pitchFamily="2" charset="-122"/>
            </a:endParaRPr>
          </a:p>
          <a:p>
            <a:pPr algn="just"/>
            <a:endParaRPr lang="en-US" altLang="zh-CN" sz="2800" dirty="0" smtClean="0">
              <a:latin typeface="宋体" panose="02010600030101010101" pitchFamily="2" charset="-122"/>
              <a:ea typeface="宋体" panose="02010600030101010101" pitchFamily="2" charset="-122"/>
            </a:endParaRPr>
          </a:p>
        </p:txBody>
      </p:sp>
      <p:grpSp>
        <p:nvGrpSpPr>
          <p:cNvPr id="6" name="组合 5"/>
          <p:cNvGrpSpPr/>
          <p:nvPr/>
        </p:nvGrpSpPr>
        <p:grpSpPr>
          <a:xfrm>
            <a:off x="1159203" y="2053758"/>
            <a:ext cx="2454444" cy="2454444"/>
            <a:chOff x="1127314" y="1891526"/>
            <a:chExt cx="2454444" cy="2454444"/>
          </a:xfrm>
        </p:grpSpPr>
        <p:sp>
          <p:nvSpPr>
            <p:cNvPr id="7" name="椭圆 6"/>
            <p:cNvSpPr/>
            <p:nvPr/>
          </p:nvSpPr>
          <p:spPr>
            <a:xfrm>
              <a:off x="1127314" y="1891526"/>
              <a:ext cx="2454444" cy="2454444"/>
            </a:xfrm>
            <a:prstGeom prst="ellipse">
              <a:avLst/>
            </a:prstGeom>
            <a:gradFill>
              <a:gsLst>
                <a:gs pos="3000">
                  <a:schemeClr val="bg1">
                    <a:lumMod val="95000"/>
                  </a:schemeClr>
                </a:gs>
                <a:gs pos="100000">
                  <a:schemeClr val="bg1">
                    <a:lumMod val="96000"/>
                  </a:schemeClr>
                </a:gs>
              </a:gsLst>
              <a:lin ang="2700000" scaled="1"/>
            </a:gradFill>
            <a:ln w="50800">
              <a:gradFill flip="none" rotWithShape="1">
                <a:gsLst>
                  <a:gs pos="0">
                    <a:schemeClr val="bg1"/>
                  </a:gs>
                  <a:gs pos="99000">
                    <a:schemeClr val="bg1">
                      <a:lumMod val="75000"/>
                    </a:schemeClr>
                  </a:gs>
                </a:gsLst>
                <a:lin ang="2700000" scaled="1"/>
                <a:tileRect/>
              </a:gradFill>
            </a:ln>
            <a:effectLst>
              <a:outerShdw blurRad="317500" dist="114300" dir="2700000" algn="tl" rotWithShape="0">
                <a:schemeClr val="bg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260521" y="2024733"/>
              <a:ext cx="2188030" cy="2188030"/>
            </a:xfrm>
            <a:prstGeom prst="ellipse">
              <a:avLst/>
            </a:prstGeom>
            <a:gradFill>
              <a:gsLst>
                <a:gs pos="44000">
                  <a:schemeClr val="bg1">
                    <a:alpha val="60000"/>
                  </a:schemeClr>
                </a:gs>
                <a:gs pos="4000">
                  <a:schemeClr val="bg1">
                    <a:lumMod val="85000"/>
                  </a:schemeClr>
                </a:gs>
              </a:gsLst>
              <a:lin ang="2700000" scaled="1"/>
            </a:gradFill>
            <a:ln w="82550">
              <a:gradFill flip="none" rotWithShape="1">
                <a:gsLst>
                  <a:gs pos="100000">
                    <a:schemeClr val="bg1"/>
                  </a:gs>
                  <a:gs pos="4000">
                    <a:schemeClr val="bg1">
                      <a:lumMod val="75000"/>
                    </a:schemeClr>
                  </a:gs>
                </a:gsLst>
                <a:lin ang="2700000" scaled="1"/>
                <a:tileRect/>
              </a:gradFill>
            </a:ln>
            <a:effectLst>
              <a:innerShdw blurRad="304800" dist="127000" dir="13500000">
                <a:schemeClr val="bg1">
                  <a:lumMod val="65000"/>
                  <a:alpha val="16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658378" y="3080925"/>
            <a:ext cx="1456095" cy="584775"/>
          </a:xfrm>
          <a:prstGeom prst="rect">
            <a:avLst/>
          </a:prstGeom>
          <a:noFill/>
          <a:scene3d>
            <a:camera prst="orthographicFront"/>
            <a:lightRig rig="threePt" dir="t"/>
          </a:scene3d>
          <a:sp3d>
            <a:bevelT w="114300" prst="hardEdge"/>
          </a:sp3d>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实时性</a:t>
            </a:r>
            <a:endParaRPr lang="zh-CN" altLang="en-US" sz="320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580860" y="2053758"/>
            <a:ext cx="2454444" cy="2454444"/>
            <a:chOff x="1127314" y="1891526"/>
            <a:chExt cx="2454444" cy="2454444"/>
          </a:xfrm>
        </p:grpSpPr>
        <p:sp>
          <p:nvSpPr>
            <p:cNvPr id="11" name="椭圆 10"/>
            <p:cNvSpPr/>
            <p:nvPr/>
          </p:nvSpPr>
          <p:spPr>
            <a:xfrm>
              <a:off x="1127314" y="1891526"/>
              <a:ext cx="2454444" cy="2454444"/>
            </a:xfrm>
            <a:prstGeom prst="ellipse">
              <a:avLst/>
            </a:prstGeom>
            <a:gradFill>
              <a:gsLst>
                <a:gs pos="3000">
                  <a:schemeClr val="bg1">
                    <a:lumMod val="95000"/>
                  </a:schemeClr>
                </a:gs>
                <a:gs pos="100000">
                  <a:schemeClr val="bg1">
                    <a:lumMod val="96000"/>
                  </a:schemeClr>
                </a:gs>
              </a:gsLst>
              <a:lin ang="2700000" scaled="1"/>
            </a:gradFill>
            <a:ln w="50800">
              <a:gradFill flip="none" rotWithShape="1">
                <a:gsLst>
                  <a:gs pos="0">
                    <a:schemeClr val="bg1"/>
                  </a:gs>
                  <a:gs pos="99000">
                    <a:schemeClr val="bg1">
                      <a:lumMod val="75000"/>
                    </a:schemeClr>
                  </a:gs>
                </a:gsLst>
                <a:lin ang="2700000" scaled="1"/>
                <a:tileRect/>
              </a:gradFill>
            </a:ln>
            <a:effectLst>
              <a:outerShdw blurRad="317500" dist="114300" dir="2700000" algn="tl" rotWithShape="0">
                <a:schemeClr val="bg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1260521" y="2024733"/>
              <a:ext cx="2188030" cy="2188030"/>
            </a:xfrm>
            <a:prstGeom prst="ellipse">
              <a:avLst/>
            </a:prstGeom>
            <a:gradFill>
              <a:gsLst>
                <a:gs pos="44000">
                  <a:schemeClr val="bg1">
                    <a:alpha val="60000"/>
                  </a:schemeClr>
                </a:gs>
                <a:gs pos="4000">
                  <a:schemeClr val="bg1">
                    <a:lumMod val="85000"/>
                  </a:schemeClr>
                </a:gs>
              </a:gsLst>
              <a:lin ang="2700000" scaled="1"/>
            </a:gradFill>
            <a:ln w="82550">
              <a:gradFill flip="none" rotWithShape="1">
                <a:gsLst>
                  <a:gs pos="100000">
                    <a:schemeClr val="bg1"/>
                  </a:gs>
                  <a:gs pos="4000">
                    <a:schemeClr val="bg1">
                      <a:lumMod val="75000"/>
                    </a:schemeClr>
                  </a:gs>
                </a:gsLst>
                <a:lin ang="2700000" scaled="1"/>
                <a:tileRect/>
              </a:gradFill>
            </a:ln>
            <a:effectLst>
              <a:innerShdw blurRad="304800" dist="127000" dir="13500000">
                <a:schemeClr val="bg1">
                  <a:lumMod val="65000"/>
                  <a:alpha val="16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9080034" y="3007886"/>
            <a:ext cx="1456095" cy="584775"/>
          </a:xfrm>
          <a:prstGeom prst="rect">
            <a:avLst/>
          </a:prstGeom>
          <a:noFill/>
          <a:scene3d>
            <a:camera prst="orthographicFront"/>
            <a:lightRig rig="threePt" dir="t"/>
          </a:scene3d>
          <a:sp3d>
            <a:bevelT w="114300" prst="hardEdge"/>
          </a:sp3d>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普适</a:t>
            </a:r>
            <a:r>
              <a:rPr lang="zh-CN" altLang="en-US" sz="3200" b="1" dirty="0" smtClean="0">
                <a:latin typeface="微软雅黑" panose="020B0503020204020204" pitchFamily="34" charset="-122"/>
                <a:ea typeface="微软雅黑" panose="020B0503020204020204" pitchFamily="34" charset="-122"/>
              </a:rPr>
              <a:t>性</a:t>
            </a:r>
            <a:endParaRPr lang="zh-CN" altLang="en-US" sz="3200"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70031" y="2000228"/>
            <a:ext cx="2454444" cy="2454444"/>
            <a:chOff x="1127314" y="1891526"/>
            <a:chExt cx="2454444" cy="2454444"/>
          </a:xfrm>
        </p:grpSpPr>
        <p:sp>
          <p:nvSpPr>
            <p:cNvPr id="22" name="椭圆 21"/>
            <p:cNvSpPr/>
            <p:nvPr/>
          </p:nvSpPr>
          <p:spPr>
            <a:xfrm>
              <a:off x="1127314" y="1891526"/>
              <a:ext cx="2454444" cy="2454444"/>
            </a:xfrm>
            <a:prstGeom prst="ellipse">
              <a:avLst/>
            </a:prstGeom>
            <a:gradFill>
              <a:gsLst>
                <a:gs pos="3000">
                  <a:schemeClr val="bg1">
                    <a:lumMod val="95000"/>
                  </a:schemeClr>
                </a:gs>
                <a:gs pos="100000">
                  <a:schemeClr val="bg1">
                    <a:lumMod val="96000"/>
                  </a:schemeClr>
                </a:gs>
              </a:gsLst>
              <a:lin ang="2700000" scaled="1"/>
            </a:gradFill>
            <a:ln w="50800">
              <a:gradFill flip="none" rotWithShape="1">
                <a:gsLst>
                  <a:gs pos="0">
                    <a:schemeClr val="bg1"/>
                  </a:gs>
                  <a:gs pos="99000">
                    <a:schemeClr val="bg1">
                      <a:lumMod val="75000"/>
                    </a:schemeClr>
                  </a:gs>
                </a:gsLst>
                <a:lin ang="2700000" scaled="1"/>
                <a:tileRect/>
              </a:gradFill>
            </a:ln>
            <a:effectLst>
              <a:outerShdw blurRad="317500" dist="114300" dir="2700000" algn="tl" rotWithShape="0">
                <a:schemeClr val="bg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1260521" y="2024733"/>
              <a:ext cx="2188030" cy="2188030"/>
            </a:xfrm>
            <a:prstGeom prst="ellipse">
              <a:avLst/>
            </a:prstGeom>
            <a:gradFill>
              <a:gsLst>
                <a:gs pos="44000">
                  <a:schemeClr val="bg1">
                    <a:alpha val="60000"/>
                  </a:schemeClr>
                </a:gs>
                <a:gs pos="4000">
                  <a:schemeClr val="bg1">
                    <a:lumMod val="85000"/>
                  </a:schemeClr>
                </a:gs>
              </a:gsLst>
              <a:lin ang="2700000" scaled="1"/>
            </a:gradFill>
            <a:ln w="82550">
              <a:gradFill flip="none" rotWithShape="1">
                <a:gsLst>
                  <a:gs pos="100000">
                    <a:schemeClr val="bg1"/>
                  </a:gs>
                  <a:gs pos="4000">
                    <a:schemeClr val="bg1">
                      <a:lumMod val="75000"/>
                    </a:schemeClr>
                  </a:gs>
                </a:gsLst>
                <a:lin ang="2700000" scaled="1"/>
                <a:tileRect/>
              </a:gradFill>
            </a:ln>
            <a:effectLst>
              <a:innerShdw blurRad="304800" dist="127000" dir="13500000">
                <a:schemeClr val="bg1">
                  <a:lumMod val="65000"/>
                  <a:alpha val="16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5369205" y="2954356"/>
            <a:ext cx="1456095" cy="584775"/>
          </a:xfrm>
          <a:prstGeom prst="rect">
            <a:avLst/>
          </a:prstGeom>
          <a:noFill/>
          <a:scene3d>
            <a:camera prst="orthographicFront"/>
            <a:lightRig rig="threePt" dir="t"/>
          </a:scene3d>
          <a:sp3d>
            <a:bevelT w="114300" prst="hardEdge"/>
          </a:sp3d>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鲁棒性</a:t>
            </a:r>
          </a:p>
        </p:txBody>
      </p:sp>
      <p:sp>
        <p:nvSpPr>
          <p:cNvPr id="26" name="文本框 25"/>
          <p:cNvSpPr txBox="1"/>
          <p:nvPr/>
        </p:nvSpPr>
        <p:spPr>
          <a:xfrm>
            <a:off x="4630553" y="4654743"/>
            <a:ext cx="3018476" cy="1569660"/>
          </a:xfrm>
          <a:prstGeom prst="rect">
            <a:avLst/>
          </a:prstGeom>
          <a:noFill/>
          <a:scene3d>
            <a:camera prst="orthographicFront"/>
            <a:lightRig rig="threePt" dir="t"/>
          </a:scene3d>
          <a:sp3d>
            <a:bevelT w="114300" prst="hardEdge"/>
          </a:sp3d>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无人机易出现大机动和快速运动的情况，</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跟踪频繁丢失</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出现明显漂移情况</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8343485" y="4641409"/>
            <a:ext cx="3384057" cy="1569660"/>
          </a:xfrm>
          <a:prstGeom prst="rect">
            <a:avLst/>
          </a:prstGeom>
          <a:noFill/>
          <a:scene3d>
            <a:camera prst="orthographicFront"/>
            <a:lightRig rig="threePt" dir="t"/>
          </a:scene3d>
          <a:sp3d>
            <a:bevelT w="114300" prst="hardEdge"/>
          </a:sp3d>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无人机在某些复杂环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境内不可用，如：</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纹理较少环境、</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纹理重复严重的环境。</a:t>
            </a:r>
            <a:endParaRPr lang="zh-CN" altLang="en-US" sz="24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859825" y="4654743"/>
            <a:ext cx="3053200" cy="1200329"/>
          </a:xfrm>
          <a:prstGeom prst="rect">
            <a:avLst/>
          </a:prstGeom>
          <a:noFill/>
          <a:scene3d>
            <a:camera prst="orthographicFront"/>
            <a:lightRig rig="threePt" dir="t"/>
          </a:scene3d>
          <a:sp3d>
            <a:bevelT w="114300" prst="hardEdge"/>
          </a:sp3d>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无人机由于处理器等硬件的限制，实时性也受到一定限制</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458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00" y="326321"/>
            <a:ext cx="6259236" cy="677108"/>
          </a:xfrm>
          <a:prstGeom prst="rect">
            <a:avLst/>
          </a:prstGeom>
          <a:noFill/>
        </p:spPr>
        <p:txBody>
          <a:bodyPr wrap="square" rtlCol="0">
            <a:spAutoFit/>
          </a:bodyPr>
          <a:lstStyle/>
          <a:p>
            <a:r>
              <a:rPr lang="en-US" altLang="zh-CN" sz="3800" b="1" dirty="0" smtClean="0">
                <a:latin typeface="微软雅黑" panose="020B0503020204020204" pitchFamily="34" charset="-122"/>
                <a:ea typeface="微软雅黑" panose="020B0503020204020204" pitchFamily="34" charset="-122"/>
              </a:rPr>
              <a:t>4. </a:t>
            </a:r>
            <a:r>
              <a:rPr lang="zh-CN" altLang="en-US" sz="3800" b="1" dirty="0" smtClean="0">
                <a:latin typeface="微软雅黑" panose="020B0503020204020204" pitchFamily="34" charset="-122"/>
                <a:ea typeface="微软雅黑" panose="020B0503020204020204" pitchFamily="34" charset="-122"/>
              </a:rPr>
              <a:t>课题研究目的及特色</a:t>
            </a:r>
            <a:endParaRPr lang="zh-CN" altLang="en-US" sz="38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08479" y="1203078"/>
            <a:ext cx="10329791" cy="3806170"/>
          </a:xfrm>
          <a:prstGeom prst="rect">
            <a:avLst/>
          </a:prstGeom>
          <a:noFill/>
        </p:spPr>
        <p:txBody>
          <a:bodyPr wrap="square" rtlCol="0">
            <a:spAutoFit/>
          </a:bodyPr>
          <a:lstStyle/>
          <a:p>
            <a:pPr marL="571500" indent="-571500" algn="just">
              <a:lnSpc>
                <a:spcPts val="5000"/>
              </a:lnSpc>
              <a:spcBef>
                <a:spcPts val="600"/>
              </a:spcBef>
              <a:spcAft>
                <a:spcPts val="600"/>
              </a:spcAft>
              <a:buClr>
                <a:srgbClr val="FF0000"/>
              </a:buClr>
              <a:buFont typeface="Arial" panose="020B0604020202020204" pitchFamily="34" charset="0"/>
              <a:buChar char="•"/>
            </a:pPr>
            <a:r>
              <a:rPr lang="zh-CN" altLang="en-US" sz="3800" b="1" dirty="0" smtClean="0">
                <a:latin typeface="宋体" panose="02010600030101010101" pitchFamily="2" charset="-122"/>
                <a:ea typeface="宋体" panose="02010600030101010101" pitchFamily="2" charset="-122"/>
              </a:rPr>
              <a:t>课题研究目的</a:t>
            </a:r>
            <a:endParaRPr lang="en-US" altLang="zh-CN" sz="3800" b="1" dirty="0" smtClean="0">
              <a:latin typeface="宋体" panose="02010600030101010101" pitchFamily="2" charset="-122"/>
              <a:ea typeface="宋体" panose="02010600030101010101" pitchFamily="2" charset="-122"/>
            </a:endParaRPr>
          </a:p>
          <a:p>
            <a:pPr algn="just">
              <a:lnSpc>
                <a:spcPts val="5000"/>
              </a:lnSpc>
              <a:buClr>
                <a:srgbClr val="FF0000"/>
              </a:buClr>
            </a:pPr>
            <a:r>
              <a:rPr lang="en-US" altLang="zh-CN" sz="3200" dirty="0" smtClean="0">
                <a:latin typeface="微软雅黑" panose="020B0503020204020204" pitchFamily="34" charset="-122"/>
                <a:ea typeface="微软雅黑" panose="020B0503020204020204" pitchFamily="34" charset="-122"/>
              </a:rPr>
              <a:t>	</a:t>
            </a:r>
            <a:r>
              <a:rPr lang="zh-CN" altLang="en-US" sz="2600" dirty="0" smtClean="0">
                <a:latin typeface="微软雅黑" panose="020B0503020204020204" pitchFamily="34" charset="-122"/>
                <a:ea typeface="微软雅黑" panose="020B0503020204020204" pitchFamily="34" charset="-122"/>
              </a:rPr>
              <a:t>本课题以提升实时性、鲁棒性为目标，旨在实现一</a:t>
            </a:r>
            <a:r>
              <a:rPr lang="zh-CN" altLang="en-US" sz="2600" dirty="0" smtClean="0">
                <a:latin typeface="微软雅黑" panose="020B0503020204020204" pitchFamily="34" charset="-122"/>
                <a:ea typeface="微软雅黑" panose="020B0503020204020204" pitchFamily="34" charset="-122"/>
              </a:rPr>
              <a:t>个鲁棒的基于</a:t>
            </a:r>
            <a:r>
              <a:rPr lang="zh-CN" altLang="en-US" sz="2600" dirty="0" smtClean="0">
                <a:latin typeface="微软雅黑" panose="020B0503020204020204" pitchFamily="34" charset="-122"/>
                <a:ea typeface="微软雅黑" panose="020B0503020204020204" pitchFamily="34" charset="-122"/>
              </a:rPr>
              <a:t>双目视觉的四旋翼自主定位系统，并给出一套尽量保证处理少的数据量，但定位精度高、普适性强的设计方案。</a:t>
            </a:r>
          </a:p>
          <a:p>
            <a:pPr algn="just">
              <a:lnSpc>
                <a:spcPts val="5000"/>
              </a:lnSpc>
              <a:buClr>
                <a:srgbClr val="FF0000"/>
              </a:buClr>
            </a:pPr>
            <a:endParaRPr lang="en-US" altLang="zh-CN" sz="4000" dirty="0" smtClean="0">
              <a:latin typeface="宋体" panose="02010600030101010101" pitchFamily="2" charset="-122"/>
              <a:ea typeface="宋体" panose="02010600030101010101" pitchFamily="2" charset="-122"/>
            </a:endParaRPr>
          </a:p>
          <a:p>
            <a:pPr algn="just"/>
            <a:endParaRPr lang="en-US" altLang="zh-CN"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4705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2982822" y="2776983"/>
            <a:ext cx="6192710" cy="1337817"/>
          </a:xfrm>
          <a:prstGeom prst="roundRect">
            <a:avLst>
              <a:gd name="adj" fmla="val 50000"/>
            </a:avLst>
          </a:prstGeom>
          <a:solidFill>
            <a:schemeClr val="bg1">
              <a:lumMod val="95000"/>
            </a:schemeClr>
          </a:solidFill>
          <a:ln w="25400">
            <a:gradFill>
              <a:gsLst>
                <a:gs pos="0">
                  <a:schemeClr val="bg1"/>
                </a:gs>
                <a:gs pos="10000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119662" y="2908489"/>
            <a:ext cx="5913979" cy="1048656"/>
          </a:xfrm>
          <a:prstGeom prst="roundRect">
            <a:avLst>
              <a:gd name="adj" fmla="val 50000"/>
            </a:avLst>
          </a:prstGeom>
          <a:solidFill>
            <a:schemeClr val="bg1">
              <a:lumMod val="95000"/>
            </a:schemeClr>
          </a:solidFill>
          <a:ln w="25400">
            <a:gradFill>
              <a:gsLst>
                <a:gs pos="100000">
                  <a:schemeClr val="bg1"/>
                </a:gs>
                <a:gs pos="0">
                  <a:schemeClr val="bg1">
                    <a:lumMod val="6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777390" y="3094263"/>
            <a:ext cx="5059538" cy="677108"/>
            <a:chOff x="4192782" y="3125794"/>
            <a:chExt cx="5059538" cy="677108"/>
          </a:xfrm>
        </p:grpSpPr>
        <p:sp>
          <p:nvSpPr>
            <p:cNvPr id="18" name="文本框 17"/>
            <p:cNvSpPr txBox="1"/>
            <p:nvPr/>
          </p:nvSpPr>
          <p:spPr>
            <a:xfrm>
              <a:off x="4663007" y="3125794"/>
              <a:ext cx="4589313" cy="677108"/>
            </a:xfrm>
            <a:prstGeom prst="rect">
              <a:avLst/>
            </a:prstGeom>
            <a:noFill/>
          </p:spPr>
          <p:txBody>
            <a:bodyPr wrap="square" rtlCol="0">
              <a:spAutoFit/>
            </a:bodyPr>
            <a:lstStyle/>
            <a:p>
              <a:r>
                <a:rPr lang="zh-CN" altLang="en-US" sz="3800" b="1" dirty="0" smtClean="0">
                  <a:latin typeface="微软雅黑" panose="020B0503020204020204" pitchFamily="34" charset="-122"/>
                  <a:ea typeface="微软雅黑" panose="020B0503020204020204" pitchFamily="34" charset="-122"/>
                </a:rPr>
                <a:t>研究方法与关键问题</a:t>
              </a:r>
              <a:endParaRPr lang="zh-CN" altLang="en-US" sz="3800" b="1"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192782" y="3244453"/>
              <a:ext cx="273512" cy="369094"/>
              <a:chOff x="6247988" y="1384811"/>
              <a:chExt cx="273512" cy="369094"/>
            </a:xfrm>
          </p:grpSpPr>
          <p:grpSp>
            <p:nvGrpSpPr>
              <p:cNvPr id="20" name="组合 19"/>
              <p:cNvGrpSpPr/>
              <p:nvPr/>
            </p:nvGrpSpPr>
            <p:grpSpPr>
              <a:xfrm>
                <a:off x="6247988" y="1384811"/>
                <a:ext cx="273512" cy="369094"/>
                <a:chOff x="4486275" y="1702594"/>
                <a:chExt cx="138113" cy="178594"/>
              </a:xfrm>
            </p:grpSpPr>
            <p:sp>
              <p:nvSpPr>
                <p:cNvPr id="22" name="任意多边形 21"/>
                <p:cNvSpPr/>
                <p:nvPr/>
              </p:nvSpPr>
              <p:spPr>
                <a:xfrm>
                  <a:off x="4486275" y="1702594"/>
                  <a:ext cx="138113" cy="178594"/>
                </a:xfrm>
                <a:custGeom>
                  <a:avLst/>
                  <a:gdLst>
                    <a:gd name="connsiteX0" fmla="*/ 45244 w 138113"/>
                    <a:gd name="connsiteY0" fmla="*/ 0 h 178594"/>
                    <a:gd name="connsiteX1" fmla="*/ 138113 w 138113"/>
                    <a:gd name="connsiteY1" fmla="*/ 0 h 178594"/>
                    <a:gd name="connsiteX2" fmla="*/ 138113 w 138113"/>
                    <a:gd name="connsiteY2" fmla="*/ 178594 h 178594"/>
                    <a:gd name="connsiteX3" fmla="*/ 0 w 138113"/>
                    <a:gd name="connsiteY3" fmla="*/ 178594 h 178594"/>
                    <a:gd name="connsiteX4" fmla="*/ 0 w 138113"/>
                    <a:gd name="connsiteY4" fmla="*/ 40481 h 178594"/>
                    <a:gd name="connsiteX5" fmla="*/ 45244 w 138113"/>
                    <a:gd name="connsiteY5" fmla="*/ 40481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178594">
                      <a:moveTo>
                        <a:pt x="45244" y="0"/>
                      </a:moveTo>
                      <a:lnTo>
                        <a:pt x="138113" y="0"/>
                      </a:lnTo>
                      <a:lnTo>
                        <a:pt x="138113" y="178594"/>
                      </a:lnTo>
                      <a:lnTo>
                        <a:pt x="0" y="178594"/>
                      </a:lnTo>
                      <a:lnTo>
                        <a:pt x="0" y="40481"/>
                      </a:lnTo>
                      <a:lnTo>
                        <a:pt x="45244" y="40481"/>
                      </a:lnTo>
                      <a:close/>
                    </a:path>
                  </a:pathLst>
                </a:cu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a:endCxn id="22" idx="4"/>
                </p:cNvCxnSpPr>
                <p:nvPr/>
              </p:nvCxnSpPr>
              <p:spPr>
                <a:xfrm flipH="1">
                  <a:off x="4486275" y="1702594"/>
                  <a:ext cx="45244" cy="40481"/>
                </a:xfrm>
                <a:prstGeom prst="line">
                  <a:avLst/>
                </a:prstGeom>
                <a:ln w="19050">
                  <a:solidFill>
                    <a:srgbClr val="8ECEE7"/>
                  </a:solidFill>
                </a:ln>
              </p:spPr>
              <p:style>
                <a:lnRef idx="1">
                  <a:schemeClr val="accent1"/>
                </a:lnRef>
                <a:fillRef idx="0">
                  <a:schemeClr val="accent1"/>
                </a:fillRef>
                <a:effectRef idx="0">
                  <a:schemeClr val="accent1"/>
                </a:effectRef>
                <a:fontRef idx="minor">
                  <a:schemeClr val="tx1"/>
                </a:fontRef>
              </p:style>
            </p:cxnSp>
          </p:grpSp>
          <p:sp>
            <p:nvSpPr>
              <p:cNvPr id="21" name="云形 20"/>
              <p:cNvSpPr/>
              <p:nvPr/>
            </p:nvSpPr>
            <p:spPr>
              <a:xfrm>
                <a:off x="6315688" y="1530403"/>
                <a:ext cx="138112" cy="77910"/>
              </a:xfrm>
              <a:prstGeom prst="cloud">
                <a:avLst/>
              </a:prstGeom>
              <a:noFill/>
              <a:ln w="19050">
                <a:solidFill>
                  <a:srgbClr val="8ECE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73920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4300" y="326321"/>
            <a:ext cx="3804214" cy="677108"/>
          </a:xfrm>
          <a:prstGeom prst="rect">
            <a:avLst/>
          </a:prstGeom>
          <a:noFill/>
        </p:spPr>
        <p:txBody>
          <a:bodyPr wrap="square" rtlCol="0">
            <a:spAutoFit/>
          </a:bodyPr>
          <a:lstStyle/>
          <a:p>
            <a:r>
              <a:rPr lang="en-US" altLang="zh-CN" sz="3800" b="1"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3800" b="1" dirty="0" smtClean="0">
                <a:latin typeface="微软雅黑" panose="020B0503020204020204" pitchFamily="34" charset="-122"/>
                <a:ea typeface="微软雅黑" panose="020B0503020204020204" pitchFamily="34" charset="-122"/>
              </a:rPr>
              <a:t>. </a:t>
            </a:r>
            <a:r>
              <a:rPr lang="zh-CN" altLang="en-US" sz="3800" b="1" dirty="0" smtClean="0">
                <a:latin typeface="微软雅黑" panose="020B0503020204020204" pitchFamily="34" charset="-122"/>
                <a:ea typeface="微软雅黑" panose="020B0503020204020204" pitchFamily="34" charset="-122"/>
              </a:rPr>
              <a:t>研究技术路线</a:t>
            </a:r>
            <a:endParaRPr lang="zh-CN" altLang="en-US" sz="3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644901" y="204952"/>
            <a:ext cx="10336968" cy="6653048"/>
          </a:xfrm>
          <a:prstGeom prst="rect">
            <a:avLst/>
          </a:prstGeom>
        </p:spPr>
      </p:pic>
    </p:spTree>
    <p:extLst>
      <p:ext uri="{BB962C8B-B14F-4D97-AF65-F5344CB8AC3E}">
        <p14:creationId xmlns:p14="http://schemas.microsoft.com/office/powerpoint/2010/main" val="120862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2788</Words>
  <Application>Microsoft Office PowerPoint</Application>
  <PresentationFormat>宽屏</PresentationFormat>
  <Paragraphs>170</Paragraphs>
  <Slides>20</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2" baseType="lpstr">
      <vt:lpstr>黑体</vt:lpstr>
      <vt:lpstr>宋体</vt:lpstr>
      <vt:lpstr>微软雅黑</vt:lpstr>
      <vt:lpstr>Arial</vt:lpstr>
      <vt:lpstr>Calibri</vt:lpstr>
      <vt:lpstr>Calibri Light</vt:lpstr>
      <vt:lpstr>Tahoma</vt:lpstr>
      <vt:lpstr>Times New Roman</vt:lpstr>
      <vt:lpstr>Verdana</vt:lpstr>
      <vt:lpstr>Wingdings</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about SLAM</dc:title>
  <dc:creator>高翔</dc:creator>
  <cp:lastModifiedBy>USER-</cp:lastModifiedBy>
  <cp:revision>191</cp:revision>
  <dcterms:created xsi:type="dcterms:W3CDTF">2016-03-19T03:43:45Z</dcterms:created>
  <dcterms:modified xsi:type="dcterms:W3CDTF">2016-09-12T02:03:36Z</dcterms:modified>
</cp:coreProperties>
</file>