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26"/>
  </p:notesMasterIdLst>
  <p:sldIdLst>
    <p:sldId id="256" r:id="rId2"/>
    <p:sldId id="289" r:id="rId3"/>
    <p:sldId id="290" r:id="rId4"/>
    <p:sldId id="291" r:id="rId5"/>
    <p:sldId id="300" r:id="rId6"/>
    <p:sldId id="292" r:id="rId7"/>
    <p:sldId id="293" r:id="rId8"/>
    <p:sldId id="294" r:id="rId9"/>
    <p:sldId id="303" r:id="rId10"/>
    <p:sldId id="258" r:id="rId11"/>
    <p:sldId id="260" r:id="rId12"/>
    <p:sldId id="259" r:id="rId13"/>
    <p:sldId id="301" r:id="rId14"/>
    <p:sldId id="288" r:id="rId15"/>
    <p:sldId id="278" r:id="rId16"/>
    <p:sldId id="299" r:id="rId17"/>
    <p:sldId id="298" r:id="rId18"/>
    <p:sldId id="302" r:id="rId19"/>
    <p:sldId id="287" r:id="rId20"/>
    <p:sldId id="286" r:id="rId21"/>
    <p:sldId id="284" r:id="rId22"/>
    <p:sldId id="283" r:id="rId23"/>
    <p:sldId id="282"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928" autoAdjust="0"/>
  </p:normalViewPr>
  <p:slideViewPr>
    <p:cSldViewPr snapToGrid="0">
      <p:cViewPr varScale="1">
        <p:scale>
          <a:sx n="67" d="100"/>
          <a:sy n="67" d="100"/>
        </p:scale>
        <p:origin x="858" y="60"/>
      </p:cViewPr>
      <p:guideLst/>
    </p:cSldViewPr>
  </p:slideViewPr>
  <p:notesTextViewPr>
    <p:cViewPr>
      <p:scale>
        <a:sx n="1" d="1"/>
        <a:sy n="1" d="1"/>
      </p:scale>
      <p:origin x="0" y="-1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68A14-933D-4BE3-84E6-583DEDFBE128}" type="datetimeFigureOut">
              <a:rPr lang="zh-CN" altLang="en-US" smtClean="0"/>
              <a:t>2017/3/19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71CEE-0127-4DC5-8A3B-CE4DBE8B7180}" type="slidenum">
              <a:rPr lang="zh-CN" altLang="en-US" smtClean="0"/>
              <a:t>‹#›</a:t>
            </a:fld>
            <a:endParaRPr lang="zh-CN" altLang="en-US"/>
          </a:p>
        </p:txBody>
      </p:sp>
    </p:spTree>
    <p:extLst>
      <p:ext uri="{BB962C8B-B14F-4D97-AF65-F5344CB8AC3E}">
        <p14:creationId xmlns:p14="http://schemas.microsoft.com/office/powerpoint/2010/main" val="127589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各位老师好，我叫何芳，我的导师是陈松林老师， 我的课题是。。。</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a:t>
            </a:fld>
            <a:endParaRPr lang="zh-CN" altLang="en-US"/>
          </a:p>
        </p:txBody>
      </p:sp>
    </p:spTree>
    <p:extLst>
      <p:ext uri="{BB962C8B-B14F-4D97-AF65-F5344CB8AC3E}">
        <p14:creationId xmlns:p14="http://schemas.microsoft.com/office/powerpoint/2010/main" val="344536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基于双目匹配确定</a:t>
            </a:r>
            <a:r>
              <a:rPr lang="en-US" altLang="zh-CN" dirty="0" smtClean="0"/>
              <a:t>3D</a:t>
            </a:r>
            <a:r>
              <a:rPr lang="zh-CN" altLang="en-US" dirty="0" smtClean="0"/>
              <a:t>点深度信息的方法确定，完成整个双目</a:t>
            </a:r>
            <a:r>
              <a:rPr lang="en-US" altLang="zh-CN" dirty="0" smtClean="0"/>
              <a:t>SVO</a:t>
            </a:r>
            <a:r>
              <a:rPr lang="zh-CN" altLang="en-US" dirty="0" smtClean="0"/>
              <a:t>系统的流程图。首先，判断是否完成初始化，未完成对第一时刻的左右帧进行匹配，确定特征点的深度信息，完成初始化，对以后的每帧图像，与前一时刻的图像进行位姿和结构的优化，同时，对当前帧的左右两帧图像进行半直接法匹配，确定当前时刻特征点的深度信息，</a:t>
            </a:r>
            <a:r>
              <a:rPr lang="zh-CN" altLang="en-US" baseline="0" dirty="0" smtClean="0"/>
              <a:t> 把确定的空间点存储起来用于后续优化。</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13</a:t>
            </a:fld>
            <a:endParaRPr lang="zh-CN" altLang="en-US"/>
          </a:p>
        </p:txBody>
      </p:sp>
    </p:spTree>
    <p:extLst>
      <p:ext uri="{BB962C8B-B14F-4D97-AF65-F5344CB8AC3E}">
        <p14:creationId xmlns:p14="http://schemas.microsoft.com/office/powerpoint/2010/main" val="424296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这部分给各位老师看一段录制的系统运行的视频。</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15</a:t>
            </a:fld>
            <a:endParaRPr lang="zh-CN" altLang="en-US"/>
          </a:p>
        </p:txBody>
      </p:sp>
    </p:spTree>
    <p:extLst>
      <p:ext uri="{BB962C8B-B14F-4D97-AF65-F5344CB8AC3E}">
        <p14:creationId xmlns:p14="http://schemas.microsoft.com/office/powerpoint/2010/main" val="4274342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同时，该实验对比分析</a:t>
            </a:r>
            <a:r>
              <a:rPr lang="zh-CN" altLang="en-US" sz="1200" dirty="0" smtClean="0">
                <a:latin typeface="Times New Roman" panose="02020603050405020304" pitchFamily="18" charset="0"/>
                <a:cs typeface="Times New Roman" panose="02020603050405020304" pitchFamily="18" charset="0"/>
              </a:rPr>
              <a:t>速度参数设置的基于半直接法的双目</a:t>
            </a:r>
            <a:r>
              <a:rPr lang="en-US" altLang="zh-CN" sz="1200" dirty="0" smtClean="0">
                <a:latin typeface="Times New Roman" panose="02020603050405020304" pitchFamily="18" charset="0"/>
                <a:cs typeface="Times New Roman" panose="02020603050405020304" pitchFamily="18" charset="0"/>
              </a:rPr>
              <a:t>SVO</a:t>
            </a:r>
            <a:r>
              <a:rPr lang="zh-CN" altLang="en-US" sz="1200" dirty="0" smtClean="0">
                <a:latin typeface="Times New Roman" panose="02020603050405020304" pitchFamily="18" charset="0"/>
                <a:cs typeface="Times New Roman" panose="02020603050405020304" pitchFamily="18" charset="0"/>
              </a:rPr>
              <a:t>系统、精度参数设置</a:t>
            </a:r>
            <a:r>
              <a:rPr lang="en-US" altLang="zh-CN" sz="1200" dirty="0" smtClean="0">
                <a:latin typeface="Times New Roman" panose="02020603050405020304" pitchFamily="18" charset="0"/>
                <a:cs typeface="Times New Roman" panose="02020603050405020304" pitchFamily="18" charset="0"/>
              </a:rPr>
              <a:t>SVO</a:t>
            </a:r>
            <a:r>
              <a:rPr lang="zh-CN" altLang="en-US" sz="1200" dirty="0" smtClean="0">
                <a:latin typeface="Times New Roman" panose="02020603050405020304" pitchFamily="18" charset="0"/>
                <a:cs typeface="Times New Roman" panose="02020603050405020304" pitchFamily="18" charset="0"/>
              </a:rPr>
              <a:t>系统以及基于特征点法的</a:t>
            </a:r>
            <a:r>
              <a:rPr lang="en-US" altLang="zh-CN" sz="1200" dirty="0" smtClean="0">
                <a:latin typeface="Times New Roman" panose="02020603050405020304" pitchFamily="18" charset="0"/>
                <a:cs typeface="Times New Roman" panose="02020603050405020304" pitchFamily="18" charset="0"/>
              </a:rPr>
              <a:t>ORB-SLAM</a:t>
            </a:r>
            <a:r>
              <a:rPr lang="zh-CN" altLang="en-US" sz="1200" dirty="0" smtClean="0">
                <a:latin typeface="Times New Roman" panose="02020603050405020304" pitchFamily="18" charset="0"/>
                <a:cs typeface="Times New Roman" panose="02020603050405020304" pitchFamily="18" charset="0"/>
              </a:rPr>
              <a:t>系统。</a:t>
            </a:r>
            <a:endParaRPr lang="en-US" altLang="zh-CN" sz="1200" dirty="0" smtClean="0">
              <a:latin typeface="Times New Roman" panose="02020603050405020304" pitchFamily="18" charset="0"/>
              <a:cs typeface="Times New Roman" panose="02020603050405020304" pitchFamily="18" charset="0"/>
            </a:endParaRPr>
          </a:p>
          <a:p>
            <a:pPr marL="0" indent="0">
              <a:buNone/>
            </a:pPr>
            <a:r>
              <a:rPr lang="zh-CN" altLang="en-US" sz="1200" dirty="0" smtClean="0">
                <a:latin typeface="Times New Roman" panose="02020603050405020304" pitchFamily="18" charset="0"/>
                <a:cs typeface="Times New Roman" panose="02020603050405020304" pitchFamily="18" charset="0"/>
              </a:rPr>
              <a:t>该测试中对系统的参数进行设置，每帧图像提取的特征点数、处理构建地图中最多的关键帧数，是否开启</a:t>
            </a:r>
            <a:r>
              <a:rPr lang="en-US" altLang="zh-CN" sz="1200" dirty="0" smtClean="0">
                <a:latin typeface="Times New Roman" panose="02020603050405020304" pitchFamily="18" charset="0"/>
                <a:cs typeface="Times New Roman" panose="02020603050405020304" pitchFamily="18" charset="0"/>
              </a:rPr>
              <a:t>BA</a:t>
            </a:r>
            <a:r>
              <a:rPr lang="zh-CN" altLang="en-US" sz="1200" dirty="0" smtClean="0">
                <a:latin typeface="Times New Roman" panose="02020603050405020304" pitchFamily="18" charset="0"/>
                <a:cs typeface="Times New Roman" panose="02020603050405020304" pitchFamily="18" charset="0"/>
              </a:rPr>
              <a:t>优化</a:t>
            </a:r>
          </a:p>
          <a:p>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16</a:t>
            </a:fld>
            <a:endParaRPr lang="zh-CN" altLang="en-US"/>
          </a:p>
        </p:txBody>
      </p:sp>
    </p:spTree>
    <p:extLst>
      <p:ext uri="{BB962C8B-B14F-4D97-AF65-F5344CB8AC3E}">
        <p14:creationId xmlns:p14="http://schemas.microsoft.com/office/powerpoint/2010/main" val="121026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zh-CN" altLang="en-US" dirty="0" smtClean="0"/>
              <a:t>中给出对应</a:t>
            </a:r>
            <a:r>
              <a:rPr lang="zh-CN" altLang="en-US" dirty="0" smtClean="0"/>
              <a:t>三</a:t>
            </a:r>
            <a:r>
              <a:rPr lang="zh-CN" altLang="en-US" dirty="0" smtClean="0"/>
              <a:t>种系统处理</a:t>
            </a:r>
            <a:r>
              <a:rPr lang="zh-CN" altLang="en-US" dirty="0" smtClean="0"/>
              <a:t>每帧</a:t>
            </a:r>
            <a:r>
              <a:rPr lang="zh-CN" altLang="en-US" dirty="0" smtClean="0"/>
              <a:t>图像所用</a:t>
            </a:r>
            <a:r>
              <a:rPr lang="zh-CN" altLang="en-US" dirty="0" smtClean="0"/>
              <a:t>的时间，对比分析可得，基于半直接法的</a:t>
            </a:r>
            <a:r>
              <a:rPr lang="en-US" altLang="zh-CN" dirty="0" err="1" smtClean="0"/>
              <a:t>svo</a:t>
            </a:r>
            <a:r>
              <a:rPr lang="zh-CN" altLang="en-US" dirty="0" smtClean="0"/>
              <a:t>系统实时性远远好于基于特征点法的系统</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17</a:t>
            </a:fld>
            <a:endParaRPr lang="zh-CN" altLang="en-US"/>
          </a:p>
        </p:txBody>
      </p:sp>
    </p:spTree>
    <p:extLst>
      <p:ext uri="{BB962C8B-B14F-4D97-AF65-F5344CB8AC3E}">
        <p14:creationId xmlns:p14="http://schemas.microsoft.com/office/powerpoint/2010/main" val="1364446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对比三种系统，从表中可看出。。</a:t>
            </a:r>
            <a:endParaRPr lang="en-US" altLang="zh-CN" dirty="0" smtClean="0"/>
          </a:p>
          <a:p>
            <a:r>
              <a:rPr lang="zh-CN" altLang="en-US" dirty="0" smtClean="0"/>
              <a:t>系统内部测试得出：。。。</a:t>
            </a:r>
            <a:endParaRPr lang="en-US" altLang="zh-CN" dirty="0" smtClean="0"/>
          </a:p>
          <a:p>
            <a:r>
              <a:rPr lang="zh-CN" altLang="en-US" dirty="0" smtClean="0"/>
              <a:t>得出结论</a:t>
            </a:r>
            <a:r>
              <a:rPr lang="zh-CN" altLang="en-US" baseline="0" dirty="0" smtClean="0"/>
              <a:t> 我们的系统时间远远优于</a:t>
            </a:r>
            <a:r>
              <a:rPr lang="en-US" altLang="zh-CN" baseline="0" dirty="0" smtClean="0"/>
              <a:t>ORBSLAM</a:t>
            </a:r>
            <a:r>
              <a:rPr lang="zh-CN" altLang="en-US" baseline="0" dirty="0" smtClean="0"/>
              <a:t>系统 满足实时性要求</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18</a:t>
            </a:fld>
            <a:endParaRPr lang="zh-CN" altLang="en-US"/>
          </a:p>
        </p:txBody>
      </p:sp>
    </p:spTree>
    <p:extLst>
      <p:ext uri="{BB962C8B-B14F-4D97-AF65-F5344CB8AC3E}">
        <p14:creationId xmlns:p14="http://schemas.microsoft.com/office/powerpoint/2010/main" val="2852709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图</a:t>
            </a:r>
            <a:r>
              <a:rPr lang="zh-CN" altLang="en-US" sz="1200" kern="1200" dirty="0" smtClean="0">
                <a:solidFill>
                  <a:schemeClr val="tx1"/>
                </a:solidFill>
                <a:effectLst/>
                <a:latin typeface="+mn-lt"/>
                <a:ea typeface="+mn-ea"/>
                <a:cs typeface="+mn-cs"/>
              </a:rPr>
              <a:t>中可看</a:t>
            </a:r>
            <a:r>
              <a:rPr lang="zh-CN" altLang="zh-CN" sz="1200" kern="1200" dirty="0" smtClean="0">
                <a:solidFill>
                  <a:schemeClr val="tx1"/>
                </a:solidFill>
                <a:effectLst/>
                <a:latin typeface="+mn-lt"/>
                <a:ea typeface="+mn-ea"/>
                <a:cs typeface="+mn-cs"/>
              </a:rPr>
              <a:t>出随时间变化的位置信息</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真实路径、两种参数设置的基于半直接法</a:t>
            </a:r>
            <a:r>
              <a:rPr lang="zh-CN" altLang="en-US" sz="1200" kern="1200" dirty="0" smtClean="0">
                <a:solidFill>
                  <a:schemeClr val="tx1"/>
                </a:solidFill>
                <a:effectLst/>
                <a:latin typeface="+mn-lt"/>
                <a:ea typeface="+mn-ea"/>
                <a:cs typeface="+mn-cs"/>
              </a:rPr>
              <a:t>双目</a:t>
            </a:r>
            <a:r>
              <a:rPr lang="en-US" altLang="zh-CN" sz="1200" kern="1200" dirty="0" smtClean="0">
                <a:solidFill>
                  <a:schemeClr val="tx1"/>
                </a:solidFill>
                <a:effectLst/>
                <a:latin typeface="+mn-lt"/>
                <a:ea typeface="+mn-ea"/>
                <a:cs typeface="+mn-cs"/>
              </a:rPr>
              <a:t>SVO</a:t>
            </a:r>
            <a:r>
              <a:rPr lang="zh-CN" altLang="zh-CN" sz="1200" kern="1200" dirty="0" smtClean="0">
                <a:solidFill>
                  <a:schemeClr val="tx1"/>
                </a:solidFill>
                <a:effectLst/>
                <a:latin typeface="+mn-lt"/>
                <a:ea typeface="+mn-ea"/>
                <a:cs typeface="+mn-cs"/>
              </a:rPr>
              <a:t>系统以及基于特征点法的</a:t>
            </a:r>
            <a:r>
              <a:rPr lang="en-US" altLang="zh-CN" sz="1200" kern="1200" dirty="0" smtClean="0">
                <a:solidFill>
                  <a:schemeClr val="tx1"/>
                </a:solidFill>
                <a:effectLst/>
                <a:latin typeface="+mn-lt"/>
                <a:ea typeface="+mn-ea"/>
                <a:cs typeface="+mn-cs"/>
              </a:rPr>
              <a:t>ORB-SLAM</a:t>
            </a:r>
            <a:r>
              <a:rPr lang="zh-CN" altLang="zh-CN" sz="1200" kern="1200" dirty="0" smtClean="0">
                <a:solidFill>
                  <a:schemeClr val="tx1"/>
                </a:solidFill>
                <a:effectLst/>
                <a:latin typeface="+mn-lt"/>
                <a:ea typeface="+mn-ea"/>
                <a:cs typeface="+mn-cs"/>
              </a:rPr>
              <a:t>系统得到的</a:t>
            </a:r>
            <a:r>
              <a:rPr lang="zh-CN" altLang="en-US" sz="1200" kern="1200" dirty="0" smtClean="0">
                <a:solidFill>
                  <a:schemeClr val="tx1"/>
                </a:solidFill>
                <a:effectLst/>
                <a:latin typeface="+mn-lt"/>
                <a:ea typeface="+mn-ea"/>
                <a:cs typeface="+mn-cs"/>
              </a:rPr>
              <a:t>无人机</a:t>
            </a:r>
            <a:r>
              <a:rPr lang="zh-CN" altLang="zh-CN" sz="1200" kern="1200" dirty="0" smtClean="0">
                <a:solidFill>
                  <a:schemeClr val="tx1"/>
                </a:solidFill>
                <a:effectLst/>
                <a:latin typeface="+mn-lt"/>
                <a:ea typeface="+mn-ea"/>
                <a:cs typeface="+mn-cs"/>
              </a:rPr>
              <a:t>的飞行轨迹。</a:t>
            </a:r>
            <a:endParaRPr lang="en-US" altLang="zh-CN" sz="1200" kern="1200" dirty="0" smtClean="0">
              <a:solidFill>
                <a:schemeClr val="tx1"/>
              </a:solidFill>
              <a:effectLst/>
              <a:latin typeface="+mn-lt"/>
              <a:ea typeface="+mn-ea"/>
              <a:cs typeface="+mn-cs"/>
            </a:endParaRPr>
          </a:p>
          <a:p>
            <a:r>
              <a:rPr lang="zh-CN" altLang="en-US" dirty="0" smtClean="0"/>
              <a:t>总体而言，双目</a:t>
            </a:r>
            <a:r>
              <a:rPr lang="en-US" altLang="zh-CN" dirty="0" smtClean="0"/>
              <a:t>SVO</a:t>
            </a:r>
            <a:r>
              <a:rPr lang="zh-CN" altLang="en-US" dirty="0" smtClean="0"/>
              <a:t>的两个版本比</a:t>
            </a:r>
            <a:r>
              <a:rPr lang="en-US" altLang="zh-CN" dirty="0" smtClean="0"/>
              <a:t>ORB-SLAM</a:t>
            </a:r>
            <a:r>
              <a:rPr lang="zh-CN" altLang="en-US" dirty="0" smtClean="0"/>
              <a:t>系统更准确。从图中可以看出，速度和精度的参数设置之间的精度差异并不显著。在速度参数设置每次迭代时，分别优化姿态和观察到的</a:t>
            </a:r>
            <a:r>
              <a:rPr lang="en-US" altLang="zh-CN" dirty="0" smtClean="0"/>
              <a:t>3D</a:t>
            </a:r>
            <a:r>
              <a:rPr lang="zh-CN" altLang="en-US" dirty="0" smtClean="0"/>
              <a:t>点的位置信息，对于</a:t>
            </a:r>
            <a:r>
              <a:rPr lang="en-US" altLang="zh-CN" dirty="0" smtClean="0"/>
              <a:t>MAV</a:t>
            </a:r>
            <a:r>
              <a:rPr lang="zh-CN" altLang="en-US" dirty="0" smtClean="0"/>
              <a:t>运动估计是相对准确的。</a:t>
            </a:r>
            <a:endParaRPr lang="en-US" altLang="zh-CN" dirty="0" smtClean="0"/>
          </a:p>
          <a:p>
            <a:r>
              <a:rPr lang="zh-CN" altLang="en-US" dirty="0" smtClean="0"/>
              <a:t>从图中可看出在视频运行到</a:t>
            </a:r>
            <a:r>
              <a:rPr lang="en-US" altLang="zh-CN" dirty="0" smtClean="0"/>
              <a:t>75s</a:t>
            </a:r>
            <a:r>
              <a:rPr lang="zh-CN" altLang="en-US" dirty="0" smtClean="0"/>
              <a:t>左右时，</a:t>
            </a:r>
            <a:r>
              <a:rPr lang="en-US" altLang="zh-CN" dirty="0" err="1" smtClean="0"/>
              <a:t>svo</a:t>
            </a:r>
            <a:r>
              <a:rPr lang="zh-CN" altLang="en-US" dirty="0" smtClean="0"/>
              <a:t>在</a:t>
            </a:r>
            <a:r>
              <a:rPr lang="en-US" altLang="zh-CN" dirty="0" smtClean="0"/>
              <a:t>x</a:t>
            </a:r>
            <a:r>
              <a:rPr lang="zh-CN" altLang="en-US" dirty="0" smtClean="0"/>
              <a:t>轴方向误差较大，分析原因得出此时</a:t>
            </a:r>
            <a:r>
              <a:rPr lang="zh-CN" altLang="zh-CN" sz="1200" dirty="0" smtClean="0">
                <a:latin typeface="+mn-ea"/>
              </a:rPr>
              <a:t>摄像头水平朝前运动</a:t>
            </a:r>
            <a:r>
              <a:rPr lang="zh-CN" altLang="en-US" sz="1200" dirty="0" smtClean="0">
                <a:latin typeface="+mn-ea"/>
              </a:rPr>
              <a:t>，</a:t>
            </a:r>
            <a:r>
              <a:rPr lang="zh-CN" altLang="zh-CN" sz="1200" dirty="0" smtClean="0">
                <a:latin typeface="+mn-ea"/>
              </a:rPr>
              <a:t>估计的深度误差较大的原因</a:t>
            </a:r>
            <a:r>
              <a:rPr lang="zh-CN" altLang="en-US" sz="1200" dirty="0" smtClean="0">
                <a:latin typeface="+mn-ea"/>
              </a:rPr>
              <a:t>引起的，算法在改进过程中</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19</a:t>
            </a:fld>
            <a:endParaRPr lang="zh-CN" altLang="en-US"/>
          </a:p>
        </p:txBody>
      </p:sp>
    </p:spTree>
    <p:extLst>
      <p:ext uri="{BB962C8B-B14F-4D97-AF65-F5344CB8AC3E}">
        <p14:creationId xmlns:p14="http://schemas.microsoft.com/office/powerpoint/2010/main" val="410136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同时，测试该指标时，采用</a:t>
            </a:r>
            <a:r>
              <a:rPr lang="en-US" altLang="zh-CN" sz="1200" kern="1200" baseline="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相对姿态误差</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RPE</a:t>
            </a:r>
            <a:r>
              <a:rPr lang="zh-CN" altLang="zh-CN" sz="1200" kern="1200" dirty="0" smtClean="0">
                <a:solidFill>
                  <a:schemeClr val="tx1"/>
                </a:solidFill>
                <a:effectLst/>
                <a:latin typeface="+mn-lt"/>
                <a:ea typeface="+mn-ea"/>
                <a:cs typeface="+mn-cs"/>
              </a:rPr>
              <a:t>表示。</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solidFill>
                  <a:schemeClr val="tx1"/>
                </a:solidFill>
              </a:rPr>
              <a:t>计算</a:t>
            </a:r>
            <a:r>
              <a:rPr lang="zh-CN" altLang="zh-CN" sz="1200" dirty="0" smtClean="0">
                <a:solidFill>
                  <a:schemeClr val="tx1"/>
                </a:solidFill>
                <a:latin typeface="Times New Roman" panose="02020603050405020304" pitchFamily="18" charset="0"/>
                <a:cs typeface="Times New Roman" panose="02020603050405020304" pitchFamily="18" charset="0"/>
              </a:rPr>
              <a:t>以</a:t>
            </a:r>
            <a:r>
              <a:rPr lang="en-US" altLang="zh-CN" sz="1200" dirty="0" smtClean="0">
                <a:solidFill>
                  <a:schemeClr val="tx1"/>
                </a:solidFill>
                <a:latin typeface="Times New Roman" panose="02020603050405020304" pitchFamily="18" charset="0"/>
                <a:cs typeface="Times New Roman" panose="02020603050405020304" pitchFamily="18" charset="0"/>
              </a:rPr>
              <a:t>m/s</a:t>
            </a:r>
            <a:r>
              <a:rPr lang="zh-CN" altLang="zh-CN" sz="1200" dirty="0" smtClean="0">
                <a:solidFill>
                  <a:schemeClr val="tx1"/>
                </a:solidFill>
              </a:rPr>
              <a:t>为单位的位姿平移分量漂移的均方根误差以及位姿平移分量漂移的均值</a:t>
            </a:r>
            <a:r>
              <a:rPr lang="zh-CN" altLang="en-US" sz="1200" dirty="0" smtClean="0">
                <a:solidFill>
                  <a:schemeClr val="tx1"/>
                </a:solidFill>
              </a:rPr>
              <a:t>。</a:t>
            </a:r>
            <a:endParaRPr lang="zh-CN" altLang="en-US" sz="12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20</a:t>
            </a:fld>
            <a:endParaRPr lang="zh-CN" altLang="en-US"/>
          </a:p>
        </p:txBody>
      </p:sp>
    </p:spTree>
    <p:extLst>
      <p:ext uri="{BB962C8B-B14F-4D97-AF65-F5344CB8AC3E}">
        <p14:creationId xmlns:p14="http://schemas.microsoft.com/office/powerpoint/2010/main" val="2413451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21</a:t>
            </a:fld>
            <a:endParaRPr lang="zh-CN" altLang="en-US"/>
          </a:p>
        </p:txBody>
      </p:sp>
    </p:spTree>
    <p:extLst>
      <p:ext uri="{BB962C8B-B14F-4D97-AF65-F5344CB8AC3E}">
        <p14:creationId xmlns:p14="http://schemas.microsoft.com/office/powerpoint/2010/main" val="131587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接下来我将以下五个方面介绍我的课题</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2</a:t>
            </a:fld>
            <a:endParaRPr lang="zh-CN" altLang="en-US"/>
          </a:p>
        </p:txBody>
      </p:sp>
    </p:spTree>
    <p:extLst>
      <p:ext uri="{BB962C8B-B14F-4D97-AF65-F5344CB8AC3E}">
        <p14:creationId xmlns:p14="http://schemas.microsoft.com/office/powerpoint/2010/main" val="197412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首先介绍课题的主要研究内容，结合课题的应用背景以及无人机的特点，设计一套视觉定位系统。</a:t>
            </a:r>
            <a:endParaRPr lang="en-US" altLang="zh-CN" dirty="0" smtClean="0"/>
          </a:p>
          <a:p>
            <a:pPr marL="228600" indent="-228600">
              <a:buAutoNum type="arabicPeriod"/>
            </a:pPr>
            <a:r>
              <a:rPr lang="zh-CN" altLang="en-US" dirty="0" smtClean="0"/>
              <a:t>采用现在应用较为广泛的</a:t>
            </a:r>
            <a:r>
              <a:rPr lang="en-US" altLang="zh-CN" dirty="0" smtClean="0"/>
              <a:t>SLAM</a:t>
            </a:r>
            <a:r>
              <a:rPr lang="zh-CN" altLang="en-US" dirty="0" smtClean="0"/>
              <a:t>系统，对现有先进的视觉</a:t>
            </a:r>
            <a:r>
              <a:rPr lang="en-US" altLang="zh-CN" dirty="0" smtClean="0"/>
              <a:t>SLAM</a:t>
            </a:r>
            <a:r>
              <a:rPr lang="zh-CN" altLang="en-US" dirty="0" smtClean="0"/>
              <a:t>系统从实时性、定位精度以及鲁棒性等方面进行评测，</a:t>
            </a:r>
            <a:r>
              <a:rPr lang="zh-CN" altLang="zh-CN" sz="1200" dirty="0" smtClean="0">
                <a:latin typeface="Times New Roman" panose="02020603050405020304" pitchFamily="18" charset="0"/>
                <a:cs typeface="Times New Roman" panose="02020603050405020304" pitchFamily="18" charset="0"/>
              </a:rPr>
              <a:t>对影响系统实时性的主要原因及关键技术进行归纳总结。</a:t>
            </a:r>
            <a:endParaRPr lang="en-US" altLang="zh-CN" sz="1200" dirty="0" smtClean="0">
              <a:latin typeface="Times New Roman" panose="02020603050405020304" pitchFamily="18" charset="0"/>
              <a:cs typeface="Times New Roman" panose="02020603050405020304" pitchFamily="18" charset="0"/>
            </a:endParaRPr>
          </a:p>
          <a:p>
            <a:pPr marL="228600" indent="-228600">
              <a:buAutoNum type="arabicPeriod"/>
            </a:pPr>
            <a:r>
              <a:rPr lang="zh-CN" altLang="zh-CN" sz="1200" dirty="0" smtClean="0">
                <a:latin typeface="Times New Roman" panose="02020603050405020304" pitchFamily="18" charset="0"/>
                <a:cs typeface="Times New Roman" panose="02020603050405020304" pitchFamily="18" charset="0"/>
              </a:rPr>
              <a:t>提出了</a:t>
            </a:r>
            <a:r>
              <a:rPr lang="zh-CN" altLang="en-US" sz="1200" dirty="0" smtClean="0">
                <a:latin typeface="Times New Roman" panose="02020603050405020304" pitchFamily="18" charset="0"/>
                <a:cs typeface="Times New Roman" panose="02020603050405020304" pitchFamily="18" charset="0"/>
              </a:rPr>
              <a:t>。。。该</a:t>
            </a:r>
            <a:r>
              <a:rPr lang="zh-CN" altLang="zh-CN" sz="1200" dirty="0" smtClean="0">
                <a:latin typeface="Times New Roman" panose="02020603050405020304" pitchFamily="18" charset="0"/>
                <a:cs typeface="Times New Roman" panose="02020603050405020304" pitchFamily="18" charset="0"/>
              </a:rPr>
              <a:t>方法不仅能使视觉</a:t>
            </a:r>
            <a:r>
              <a:rPr lang="en-US" altLang="zh-CN" sz="1200" dirty="0" smtClean="0">
                <a:latin typeface="Times New Roman" panose="02020603050405020304" pitchFamily="18" charset="0"/>
                <a:cs typeface="Times New Roman" panose="02020603050405020304" pitchFamily="18" charset="0"/>
              </a:rPr>
              <a:t>SLAM</a:t>
            </a:r>
            <a:r>
              <a:rPr lang="zh-CN" altLang="zh-CN" sz="1200" dirty="0" smtClean="0">
                <a:latin typeface="Times New Roman" panose="02020603050405020304" pitchFamily="18" charset="0"/>
                <a:cs typeface="Times New Roman" panose="02020603050405020304" pitchFamily="18" charset="0"/>
              </a:rPr>
              <a:t>系统达到实时的计算效率，又能够实时运行于无人机</a:t>
            </a:r>
            <a:r>
              <a:rPr lang="zh-CN" altLang="en-US" sz="1200" dirty="0" smtClean="0">
                <a:latin typeface="Times New Roman" panose="02020603050405020304" pitchFamily="18" charset="0"/>
                <a:cs typeface="Times New Roman" panose="02020603050405020304" pitchFamily="18" charset="0"/>
              </a:rPr>
              <a:t>嵌入式</a:t>
            </a:r>
            <a:r>
              <a:rPr lang="zh-CN" altLang="zh-CN" sz="1200" dirty="0" smtClean="0">
                <a:latin typeface="Times New Roman" panose="02020603050405020304" pitchFamily="18" charset="0"/>
                <a:cs typeface="Times New Roman" panose="02020603050405020304" pitchFamily="18" charset="0"/>
              </a:rPr>
              <a:t>平台，以及移动设备等</a:t>
            </a:r>
            <a:r>
              <a:rPr lang="zh-CN" altLang="en-US" sz="1200" dirty="0" smtClean="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endParaRPr>
          </a:p>
          <a:p>
            <a:pPr marL="228600" indent="-228600">
              <a:buAutoNum type="arabicPeriod"/>
            </a:pPr>
            <a:r>
              <a:rPr lang="zh-CN" altLang="en-US" sz="1200" dirty="0" smtClean="0">
                <a:latin typeface="Times New Roman" panose="02020603050405020304" pitchFamily="18" charset="0"/>
                <a:cs typeface="Times New Roman" panose="02020603050405020304" pitchFamily="18" charset="0"/>
              </a:rPr>
              <a:t>实现。。。框架。</a:t>
            </a:r>
            <a:r>
              <a:rPr lang="zh-CN" altLang="zh-CN" sz="1200" dirty="0" smtClean="0">
                <a:latin typeface="Times New Roman" panose="02020603050405020304" pitchFamily="18" charset="0"/>
                <a:cs typeface="Times New Roman" panose="02020603050405020304" pitchFamily="18" charset="0"/>
              </a:rPr>
              <a:t>系统</a:t>
            </a:r>
            <a:r>
              <a:rPr lang="zh-CN" altLang="en-US" sz="1200" dirty="0" smtClean="0">
                <a:latin typeface="Times New Roman" panose="02020603050405020304" pitchFamily="18" charset="0"/>
                <a:cs typeface="Times New Roman" panose="02020603050405020304" pitchFamily="18" charset="0"/>
              </a:rPr>
              <a:t>即能对新检测到的</a:t>
            </a:r>
            <a:r>
              <a:rPr lang="en-US" altLang="zh-CN" sz="1200" dirty="0" smtClean="0">
                <a:latin typeface="Times New Roman" panose="02020603050405020304" pitchFamily="18" charset="0"/>
                <a:cs typeface="Times New Roman" panose="02020603050405020304" pitchFamily="18" charset="0"/>
              </a:rPr>
              <a:t>3D</a:t>
            </a:r>
            <a:r>
              <a:rPr lang="zh-CN" altLang="en-US" sz="1200" dirty="0" smtClean="0">
                <a:latin typeface="Times New Roman" panose="02020603050405020304" pitchFamily="18" charset="0"/>
                <a:cs typeface="Times New Roman" panose="02020603050405020304" pitchFamily="18" charset="0"/>
              </a:rPr>
              <a:t>点，</a:t>
            </a:r>
            <a:r>
              <a:rPr lang="zh-CN" altLang="zh-CN" sz="1200" dirty="0" smtClean="0">
                <a:latin typeface="Times New Roman" panose="02020603050405020304" pitchFamily="18" charset="0"/>
                <a:cs typeface="Times New Roman" panose="02020603050405020304" pitchFamily="18" charset="0"/>
              </a:rPr>
              <a:t>实时地三角化</a:t>
            </a:r>
            <a:r>
              <a:rPr lang="zh-CN" altLang="en-US" sz="1200" dirty="0" smtClean="0">
                <a:latin typeface="Times New Roman" panose="02020603050405020304" pitchFamily="18" charset="0"/>
                <a:cs typeface="Times New Roman" panose="02020603050405020304" pitchFamily="18" charset="0"/>
              </a:rPr>
              <a:t>及</a:t>
            </a:r>
            <a:r>
              <a:rPr lang="zh-CN" altLang="zh-CN" sz="1200" dirty="0" smtClean="0">
                <a:latin typeface="Times New Roman" panose="02020603050405020304" pitchFamily="18" charset="0"/>
                <a:cs typeface="Times New Roman" panose="02020603050405020304" pitchFamily="18" charset="0"/>
              </a:rPr>
              <a:t>优化</a:t>
            </a:r>
            <a:r>
              <a:rPr lang="zh-CN" altLang="en-US" sz="1200" dirty="0" smtClean="0">
                <a:latin typeface="Times New Roman" panose="02020603050405020304" pitchFamily="18" charset="0"/>
                <a:cs typeface="Times New Roman" panose="02020603050405020304" pitchFamily="18" charset="0"/>
              </a:rPr>
              <a:t>处理，完成</a:t>
            </a:r>
            <a:r>
              <a:rPr lang="zh-CN" altLang="zh-CN" sz="1200" dirty="0" smtClean="0">
                <a:latin typeface="Times New Roman" panose="02020603050405020304" pitchFamily="18" charset="0"/>
                <a:cs typeface="Times New Roman" panose="02020603050405020304" pitchFamily="18" charset="0"/>
              </a:rPr>
              <a:t>局部建图</a:t>
            </a:r>
            <a:r>
              <a:rPr lang="zh-CN" altLang="en-US" sz="1200" dirty="0" smtClean="0">
                <a:latin typeface="Times New Roman" panose="02020603050405020304" pitchFamily="18" charset="0"/>
                <a:cs typeface="Times New Roman" panose="02020603050405020304" pitchFamily="18" charset="0"/>
              </a:rPr>
              <a:t>功能</a:t>
            </a:r>
            <a:r>
              <a:rPr lang="zh-CN" altLang="zh-CN" sz="1200" dirty="0" smtClean="0">
                <a:latin typeface="Times New Roman" panose="02020603050405020304" pitchFamily="18" charset="0"/>
                <a:cs typeface="Times New Roman" panose="02020603050405020304" pitchFamily="18" charset="0"/>
              </a:rPr>
              <a:t>，又能进行回环检测，优化位姿，减少漂移</a:t>
            </a:r>
            <a:r>
              <a:rPr lang="zh-CN" altLang="en-US" sz="1200" dirty="0" smtClean="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endParaRPr>
          </a:p>
          <a:p>
            <a:pPr marL="228600" indent="-228600">
              <a:buAutoNum type="arabicPeriod"/>
            </a:pPr>
            <a:r>
              <a:rPr lang="zh-CN" altLang="en-US" sz="1200" dirty="0" smtClean="0">
                <a:latin typeface="Times New Roman" panose="02020603050405020304" pitchFamily="18" charset="0"/>
                <a:cs typeface="Times New Roman" panose="02020603050405020304" pitchFamily="18" charset="0"/>
              </a:rPr>
              <a:t>实验验证  。</a:t>
            </a:r>
            <a:r>
              <a:rPr lang="zh-CN" altLang="zh-CN" sz="1200" dirty="0" smtClean="0">
                <a:latin typeface="Times New Roman" panose="02020603050405020304" pitchFamily="18" charset="0"/>
                <a:cs typeface="Times New Roman" panose="02020603050405020304" pitchFamily="18" charset="0"/>
              </a:rPr>
              <a:t>搭建实验平台，对定位系统进行嵌入式移植，最终需要完成整个系统的测试和实验验证。 </a:t>
            </a:r>
            <a:endParaRPr lang="en-US" altLang="zh-CN" sz="1200" dirty="0" smtClean="0">
              <a:latin typeface="Times New Roman" panose="02020603050405020304" pitchFamily="18" charset="0"/>
              <a:cs typeface="Times New Roman" panose="02020603050405020304" pitchFamily="18" charset="0"/>
            </a:endParaRPr>
          </a:p>
          <a:p>
            <a:pPr marL="228600" indent="-228600">
              <a:buAutoNum type="arabicPeriod"/>
            </a:pPr>
            <a:endParaRPr lang="en-US" altLang="zh-CN" sz="12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3</a:t>
            </a:fld>
            <a:endParaRPr lang="zh-CN" altLang="en-US"/>
          </a:p>
        </p:txBody>
      </p:sp>
    </p:spTree>
    <p:extLst>
      <p:ext uri="{BB962C8B-B14F-4D97-AF65-F5344CB8AC3E}">
        <p14:creationId xmlns:p14="http://schemas.microsoft.com/office/powerpoint/2010/main" val="142468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基于特征点的</a:t>
            </a:r>
            <a:r>
              <a:rPr lang="en-US" altLang="zh-CN" dirty="0" smtClean="0"/>
              <a:t>slam</a:t>
            </a:r>
            <a:r>
              <a:rPr lang="zh-CN" altLang="en-US" dirty="0" smtClean="0"/>
              <a:t>前端通过提取前后两</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6</a:t>
            </a:fld>
            <a:endParaRPr lang="zh-CN" altLang="en-US"/>
          </a:p>
        </p:txBody>
      </p:sp>
    </p:spTree>
    <p:extLst>
      <p:ext uri="{BB962C8B-B14F-4D97-AF65-F5344CB8AC3E}">
        <p14:creationId xmlns:p14="http://schemas.microsoft.com/office/powerpoint/2010/main" val="396443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7</a:t>
            </a:fld>
            <a:endParaRPr lang="zh-CN" altLang="en-US"/>
          </a:p>
        </p:txBody>
      </p:sp>
    </p:spTree>
    <p:extLst>
      <p:ext uri="{BB962C8B-B14F-4D97-AF65-F5344CB8AC3E}">
        <p14:creationId xmlns:p14="http://schemas.microsoft.com/office/powerpoint/2010/main" val="190869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其目标函数最后一项为图像对像素点取灰度值，是强烈非凸的函数</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8</a:t>
            </a:fld>
            <a:endParaRPr lang="zh-CN" altLang="en-US"/>
          </a:p>
        </p:txBody>
      </p:sp>
    </p:spTree>
    <p:extLst>
      <p:ext uri="{BB962C8B-B14F-4D97-AF65-F5344CB8AC3E}">
        <p14:creationId xmlns:p14="http://schemas.microsoft.com/office/powerpoint/2010/main" val="3375020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由于现有基于半直接法的定位系统</a:t>
            </a:r>
            <a:r>
              <a:rPr lang="zh-CN" altLang="en-US" baseline="0" dirty="0" smtClean="0"/>
              <a:t> ，都使用在单目和</a:t>
            </a:r>
            <a:r>
              <a:rPr lang="en-US" altLang="zh-CN" baseline="0" dirty="0" smtClean="0"/>
              <a:t>RGB-D</a:t>
            </a:r>
            <a:r>
              <a:rPr lang="zh-CN" altLang="en-US" baseline="0" dirty="0" smtClean="0"/>
              <a:t>为传感器的情况下，本系统采用双目视觉，因此提出一种基于半直接法的双目匹配算法 可以根据相机参数标定 确定下来</a:t>
            </a:r>
            <a:endParaRPr lang="en-US" altLang="zh-CN" baseline="0" dirty="0" smtClean="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10</a:t>
            </a:fld>
            <a:endParaRPr lang="zh-CN" altLang="en-US"/>
          </a:p>
        </p:txBody>
      </p:sp>
    </p:spTree>
    <p:extLst>
      <p:ext uri="{BB962C8B-B14F-4D97-AF65-F5344CB8AC3E}">
        <p14:creationId xmlns:p14="http://schemas.microsoft.com/office/powerpoint/2010/main" val="419701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已知当前时刻左帧图像中某特征的像素位置</a:t>
            </a:r>
            <a:r>
              <a:rPr lang="en-US" altLang="zh-CN" dirty="0" smtClean="0"/>
              <a:t>u</a:t>
            </a:r>
            <a:r>
              <a:rPr lang="zh-CN" altLang="en-US" dirty="0" smtClean="0"/>
              <a:t>，以及深度</a:t>
            </a:r>
            <a:r>
              <a:rPr lang="en-US" altLang="zh-CN" dirty="0" smtClean="0"/>
              <a:t>d</a:t>
            </a:r>
            <a:r>
              <a:rPr lang="en-US" altLang="zh-CN" baseline="0" dirty="0" smtClean="0"/>
              <a:t> </a:t>
            </a:r>
            <a:r>
              <a:rPr lang="zh-CN" altLang="en-US" baseline="0" dirty="0" smtClean="0"/>
              <a:t>投影到左相机坐标系下的</a:t>
            </a:r>
            <a:r>
              <a:rPr lang="en-US" altLang="zh-CN" baseline="0" dirty="0" smtClean="0"/>
              <a:t>3D</a:t>
            </a:r>
            <a:r>
              <a:rPr lang="zh-CN" altLang="en-US" baseline="0" dirty="0" smtClean="0"/>
              <a:t>位置，通过相机之间的关系，得到 右相机坐标系下的位置，反投影得到在右图中的像素位置，</a:t>
            </a:r>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11</a:t>
            </a:fld>
            <a:endParaRPr lang="zh-CN" altLang="en-US"/>
          </a:p>
        </p:txBody>
      </p:sp>
    </p:spTree>
    <p:extLst>
      <p:ext uri="{BB962C8B-B14F-4D97-AF65-F5344CB8AC3E}">
        <p14:creationId xmlns:p14="http://schemas.microsoft.com/office/powerpoint/2010/main" val="1028485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已知当前时刻左帧图像中某特征的像素位置</a:t>
            </a:r>
            <a:r>
              <a:rPr lang="en-US" altLang="zh-CN" dirty="0" smtClean="0"/>
              <a:t>u</a:t>
            </a:r>
            <a:r>
              <a:rPr lang="zh-CN" altLang="en-US" dirty="0" smtClean="0"/>
              <a:t>，以及深度</a:t>
            </a:r>
            <a:r>
              <a:rPr lang="en-US" altLang="zh-CN" dirty="0" smtClean="0"/>
              <a:t>d</a:t>
            </a:r>
            <a:r>
              <a:rPr lang="en-US" altLang="zh-CN" baseline="0" dirty="0" smtClean="0"/>
              <a:t> </a:t>
            </a:r>
            <a:r>
              <a:rPr lang="zh-CN" altLang="en-US" baseline="0" dirty="0" smtClean="0"/>
              <a:t>投影到左相机坐标系下的</a:t>
            </a:r>
            <a:r>
              <a:rPr lang="en-US" altLang="zh-CN" baseline="0" dirty="0" smtClean="0"/>
              <a:t>3D</a:t>
            </a:r>
            <a:r>
              <a:rPr lang="zh-CN" altLang="en-US" baseline="0" dirty="0" smtClean="0"/>
              <a:t>位置，通过相机之间的关系，得到 右相机坐标系下的位置，反投影得到在右图中的像素位置，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8B71CEE-0127-4DC5-8A3B-CE4DBE8B7180}" type="slidenum">
              <a:rPr lang="zh-CN" altLang="en-US" smtClean="0"/>
              <a:t>12</a:t>
            </a:fld>
            <a:endParaRPr lang="zh-CN" altLang="en-US"/>
          </a:p>
        </p:txBody>
      </p:sp>
    </p:spTree>
    <p:extLst>
      <p:ext uri="{BB962C8B-B14F-4D97-AF65-F5344CB8AC3E}">
        <p14:creationId xmlns:p14="http://schemas.microsoft.com/office/powerpoint/2010/main" val="275996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3/19/2017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
              </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1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smtClean="0"/>
              <a:t>3/19/2017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871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72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07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21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3/19/2017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709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3/19/2017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6003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986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276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02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smtClean="0"/>
              <a:t>3/19/2017</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48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3/19/2017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67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3/19/2017</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5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3/19/2017</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76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3/19/2017</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34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smtClean="0"/>
              <a:t>3/19/2017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76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smtClean="0"/>
              <a:t>3/19/2017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627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3/19/2017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
              </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845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3" Type="http://schemas.openxmlformats.org/officeDocument/2006/relationships/notesSlide" Target="../notesSlides/notesSlide7.xml"/><Relationship Id="rId7" Type="http://schemas.openxmlformats.org/officeDocument/2006/relationships/image" Target="../media/image17.png"/><Relationship Id="rId12" Type="http://schemas.openxmlformats.org/officeDocument/2006/relationships/oleObject" Target="../embeddings/oleObject6.bin"/><Relationship Id="rId17"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image" Target="../media/image14.png"/><Relationship Id="rId11" Type="http://schemas.openxmlformats.org/officeDocument/2006/relationships/image" Target="../media/image10.wmf"/><Relationship Id="rId5" Type="http://schemas.openxmlformats.org/officeDocument/2006/relationships/image" Target="../media/image15.png"/><Relationship Id="rId1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image" Target="../media/image8.png"/><Relationship Id="rId9" Type="http://schemas.openxmlformats.org/officeDocument/2006/relationships/image" Target="../media/image9.wmf"/><Relationship Id="rId1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3" Type="http://schemas.openxmlformats.org/officeDocument/2006/relationships/notesSlide" Target="../notesSlides/notesSlide8.xml"/><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8.png"/><Relationship Id="rId9" Type="http://schemas.openxmlformats.org/officeDocument/2006/relationships/oleObject" Target="../embeddings/oleObject11.bin"/><Relationship Id="rId14"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9.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 Id="rId9"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emf"/><Relationship Id="rId4" Type="http://schemas.openxmlformats.org/officeDocument/2006/relationships/package" Target="../embeddings/Microsoft_Visio_Drawing1.vsdx"/></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11778" y="2614409"/>
            <a:ext cx="8825658" cy="965235"/>
          </a:xfrm>
        </p:spPr>
        <p:txBody>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基于双目视觉的无人机定位系统</a:t>
            </a:r>
            <a:r>
              <a:rPr lang="en-US" altLang="zh-CN" sz="4000" b="1" dirty="0">
                <a:solidFill>
                  <a:schemeClr val="bg1"/>
                </a:solidFill>
                <a:latin typeface="微软雅黑" panose="020B0503020204020204" pitchFamily="34" charset="-122"/>
                <a:ea typeface="微软雅黑" panose="020B0503020204020204" pitchFamily="34" charset="-122"/>
              </a:rPr>
              <a:t/>
            </a:r>
            <a:br>
              <a:rPr lang="en-US" altLang="zh-CN" sz="4000" b="1" dirty="0">
                <a:solidFill>
                  <a:schemeClr val="bg1"/>
                </a:solidFill>
                <a:latin typeface="微软雅黑" panose="020B0503020204020204" pitchFamily="34" charset="-122"/>
                <a:ea typeface="微软雅黑" panose="020B0503020204020204" pitchFamily="34" charset="-122"/>
              </a:rPr>
            </a:br>
            <a:r>
              <a:rPr lang="zh-CN" altLang="en-US" sz="4000" b="1" dirty="0">
                <a:solidFill>
                  <a:schemeClr val="bg1"/>
                </a:solidFill>
                <a:latin typeface="微软雅黑" panose="020B0503020204020204" pitchFamily="34" charset="-122"/>
                <a:ea typeface="微软雅黑" panose="020B0503020204020204" pitchFamily="34" charset="-122"/>
              </a:rPr>
              <a:t>设计与实现</a:t>
            </a:r>
          </a:p>
        </p:txBody>
      </p:sp>
      <p:sp>
        <p:nvSpPr>
          <p:cNvPr id="3" name="副标题 2"/>
          <p:cNvSpPr>
            <a:spLocks noGrp="1"/>
          </p:cNvSpPr>
          <p:nvPr>
            <p:ph type="subTitle" idx="1"/>
          </p:nvPr>
        </p:nvSpPr>
        <p:spPr>
          <a:xfrm>
            <a:off x="7186410" y="3953132"/>
            <a:ext cx="3618965" cy="1559026"/>
          </a:xfrm>
        </p:spPr>
        <p:txBody>
          <a:bodyPr>
            <a:noAutofit/>
          </a:bodyPr>
          <a:lstStyle/>
          <a:p>
            <a:pPr algn="just"/>
            <a:r>
              <a:rPr lang="zh-CN" altLang="en-US" sz="2400" dirty="0" smtClean="0">
                <a:latin typeface="华文行楷" panose="02010800040101010101" pitchFamily="2" charset="-122"/>
                <a:ea typeface="华文行楷" panose="02010800040101010101" pitchFamily="2" charset="-122"/>
              </a:rPr>
              <a:t>答  辩  人：何芳</a:t>
            </a:r>
            <a:endParaRPr lang="en-US" altLang="zh-CN" sz="2400" dirty="0">
              <a:latin typeface="华文行楷" panose="02010800040101010101" pitchFamily="2" charset="-122"/>
              <a:ea typeface="华文行楷" panose="02010800040101010101" pitchFamily="2" charset="-122"/>
            </a:endParaRPr>
          </a:p>
          <a:p>
            <a:pPr algn="just"/>
            <a:r>
              <a:rPr lang="zh-CN" altLang="en-US" sz="2400" dirty="0" smtClean="0">
                <a:latin typeface="华文行楷" panose="02010800040101010101" pitchFamily="2" charset="-122"/>
                <a:ea typeface="华文行楷" panose="02010800040101010101" pitchFamily="2" charset="-122"/>
              </a:rPr>
              <a:t>指导教师：陈松林</a:t>
            </a:r>
            <a:endParaRPr lang="en-US" altLang="zh-CN" sz="2400" dirty="0" smtClean="0">
              <a:latin typeface="华文行楷" panose="02010800040101010101" pitchFamily="2" charset="-122"/>
              <a:ea typeface="华文行楷" panose="02010800040101010101" pitchFamily="2" charset="-122"/>
            </a:endParaRPr>
          </a:p>
          <a:p>
            <a:pPr algn="just"/>
            <a:r>
              <a:rPr lang="zh-CN" altLang="en-US" sz="2400" dirty="0">
                <a:latin typeface="华文行楷" panose="02010800040101010101" pitchFamily="2" charset="-122"/>
                <a:ea typeface="华文行楷" panose="02010800040101010101" pitchFamily="2" charset="-122"/>
              </a:rPr>
              <a:t>答辩</a:t>
            </a:r>
            <a:r>
              <a:rPr lang="zh-CN" altLang="en-US" sz="2400" dirty="0" smtClean="0">
                <a:latin typeface="华文行楷" panose="02010800040101010101" pitchFamily="2" charset="-122"/>
                <a:ea typeface="华文行楷" panose="02010800040101010101" pitchFamily="2" charset="-122"/>
              </a:rPr>
              <a:t>日期：</a:t>
            </a:r>
            <a:r>
              <a:rPr lang="en-US" altLang="zh-CN" sz="2400" dirty="0" smtClean="0">
                <a:latin typeface="华文行楷" panose="02010800040101010101" pitchFamily="2" charset="-122"/>
                <a:ea typeface="华文行楷" panose="02010800040101010101" pitchFamily="2" charset="-122"/>
              </a:rPr>
              <a:t>2017</a:t>
            </a:r>
            <a:r>
              <a:rPr lang="zh-CN" altLang="en-US" sz="2400" dirty="0" smtClean="0">
                <a:latin typeface="华文行楷" panose="02010800040101010101" pitchFamily="2" charset="-122"/>
                <a:ea typeface="华文行楷" panose="02010800040101010101" pitchFamily="2" charset="-122"/>
              </a:rPr>
              <a:t>年</a:t>
            </a:r>
            <a:r>
              <a:rPr lang="en-US" altLang="zh-CN" sz="2400" dirty="0" smtClean="0">
                <a:latin typeface="华文行楷" panose="02010800040101010101" pitchFamily="2" charset="-122"/>
                <a:ea typeface="华文行楷" panose="02010800040101010101" pitchFamily="2" charset="-122"/>
              </a:rPr>
              <a:t>3</a:t>
            </a:r>
            <a:r>
              <a:rPr lang="zh-CN" altLang="en-US" sz="2400" dirty="0" smtClean="0">
                <a:latin typeface="华文行楷" panose="02010800040101010101" pitchFamily="2" charset="-122"/>
                <a:ea typeface="华文行楷" panose="02010800040101010101" pitchFamily="2" charset="-122"/>
              </a:rPr>
              <a:t>月</a:t>
            </a:r>
            <a:r>
              <a:rPr lang="en-US" altLang="zh-CN" sz="2400" dirty="0" smtClean="0">
                <a:latin typeface="华文行楷" panose="02010800040101010101" pitchFamily="2" charset="-122"/>
                <a:ea typeface="华文行楷" panose="02010800040101010101" pitchFamily="2" charset="-122"/>
              </a:rPr>
              <a:t>20</a:t>
            </a:r>
            <a:r>
              <a:rPr lang="zh-CN" altLang="en-US" sz="2400" dirty="0" smtClean="0">
                <a:latin typeface="华文行楷" panose="02010800040101010101" pitchFamily="2" charset="-122"/>
                <a:ea typeface="华文行楷" panose="02010800040101010101" pitchFamily="2" charset="-122"/>
              </a:rPr>
              <a:t>日</a:t>
            </a:r>
            <a:endParaRPr lang="zh-CN" altLang="en-US" sz="2400" dirty="0">
              <a:latin typeface="华文行楷" panose="02010800040101010101" pitchFamily="2" charset="-122"/>
              <a:ea typeface="华文行楷" panose="02010800040101010101" pitchFamily="2" charset="-122"/>
            </a:endParaRPr>
          </a:p>
        </p:txBody>
      </p:sp>
      <p:pic>
        <p:nvPicPr>
          <p:cNvPr id="5" name="Picture 18" descr="http://www.138top.com/UploadFiles/2012-03/admin/20120310003647414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06" y="463639"/>
            <a:ext cx="4164421" cy="96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4149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1028711" y="2961973"/>
            <a:ext cx="3765503" cy="3654175"/>
          </a:xfrm>
          <a:prstGeom prst="rect">
            <a:avLst/>
          </a:prstGeom>
        </p:spPr>
      </p:pic>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基于</a:t>
            </a:r>
            <a:r>
              <a:rPr lang="zh-CN" altLang="en-US" sz="4000" dirty="0">
                <a:solidFill>
                  <a:schemeClr val="bg1"/>
                </a:solidFill>
                <a:latin typeface="隶书" panose="02010509060101010101" pitchFamily="49" charset="-122"/>
                <a:ea typeface="隶书" panose="02010509060101010101" pitchFamily="49" charset="-122"/>
              </a:rPr>
              <a:t>半</a:t>
            </a:r>
            <a:r>
              <a:rPr lang="zh-CN" altLang="en-US" sz="4000" dirty="0" smtClean="0">
                <a:solidFill>
                  <a:schemeClr val="bg1"/>
                </a:solidFill>
                <a:latin typeface="隶书" panose="02010509060101010101" pitchFamily="49" charset="-122"/>
                <a:ea typeface="隶书" panose="02010509060101010101" pitchFamily="49" charset="-122"/>
              </a:rPr>
              <a:t>直接法的双目匹配算法设计</a:t>
            </a:r>
            <a:endParaRPr lang="zh-CN" altLang="en-US" sz="4000" dirty="0">
              <a:solidFill>
                <a:schemeClr val="bg1"/>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1078754" y="2218421"/>
            <a:ext cx="10590081" cy="837488"/>
          </a:xfrm>
        </p:spPr>
        <p:txBody>
          <a:bodyPr>
            <a:noAutofit/>
          </a:bodyPr>
          <a:lstStyle/>
          <a:p>
            <a:r>
              <a:rPr lang="zh-CN" altLang="en-US" sz="2400" dirty="0"/>
              <a:t>给定左右两个图像：</a:t>
            </a:r>
            <a:r>
              <a:rPr lang="en-US" altLang="zh-CN" sz="2400" dirty="0"/>
              <a:t>	       </a:t>
            </a:r>
            <a:r>
              <a:rPr lang="zh-CN" altLang="en-US" sz="2400" dirty="0"/>
              <a:t>已</a:t>
            </a:r>
            <a:r>
              <a:rPr lang="zh-CN" altLang="en-US" sz="2400" dirty="0">
                <a:latin typeface="Times New Roman" panose="02020603050405020304" pitchFamily="18" charset="0"/>
                <a:cs typeface="Times New Roman" panose="02020603050405020304" pitchFamily="18" charset="0"/>
              </a:rPr>
              <a:t>知从</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到</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Pose</a:t>
            </a:r>
            <a:r>
              <a:rPr lang="zh-CN" altLang="en-US" sz="2400" dirty="0" smtClean="0">
                <a:latin typeface="Times New Roman" panose="02020603050405020304" pitchFamily="18" charset="0"/>
                <a:cs typeface="Times New Roman" panose="02020603050405020304" pitchFamily="18" charset="0"/>
              </a:rPr>
              <a:t>，李代数表示</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t>：</a:t>
            </a:r>
            <a:endParaRPr lang="en-US" altLang="zh-CN" sz="2400" dirty="0" smtClean="0"/>
          </a:p>
          <a:p>
            <a:r>
              <a:rPr lang="zh-CN" altLang="en-US" sz="2400" dirty="0" smtClean="0"/>
              <a:t>求解：</a:t>
            </a:r>
            <a:r>
              <a:rPr lang="en-US" altLang="zh-CN" sz="2400" dirty="0" smtClean="0">
                <a:latin typeface="Times New Roman" panose="02020603050405020304" pitchFamily="18" charset="0"/>
                <a:cs typeface="Times New Roman" panose="02020603050405020304" pitchFamily="18" charset="0"/>
              </a:rPr>
              <a:t>3D</a:t>
            </a:r>
            <a:r>
              <a:rPr lang="zh-CN" altLang="en-US" sz="2400" dirty="0" smtClean="0"/>
              <a:t>点深度信息</a:t>
            </a:r>
            <a:endParaRPr lang="zh-CN" altLang="en-US" sz="2400" dirty="0"/>
          </a:p>
        </p:txBody>
      </p:sp>
      <mc:AlternateContent xmlns:mc="http://schemas.openxmlformats.org/markup-compatibility/2006" xmlns:a14="http://schemas.microsoft.com/office/drawing/2010/main">
        <mc:Choice Requires="a14">
          <p:sp>
            <p:nvSpPr>
              <p:cNvPr id="4" name="矩形 3"/>
              <p:cNvSpPr/>
              <p:nvPr/>
            </p:nvSpPr>
            <p:spPr>
              <a:xfrm>
                <a:off x="4050440" y="2255191"/>
                <a:ext cx="8595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𝐼</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𝐼</m:t>
                          </m:r>
                        </m:e>
                        <m:sub>
                          <m:r>
                            <a:rPr lang="zh-CN" altLang="en-US" sz="2400" i="0">
                              <a:latin typeface="Cambria Math" panose="02040503050406030204" pitchFamily="18" charset="0"/>
                            </a:rPr>
                            <m:t>2</m:t>
                          </m:r>
                        </m:sub>
                      </m:sSub>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4050440" y="2255191"/>
                <a:ext cx="859531" cy="461665"/>
              </a:xfrm>
              <a:prstGeom prst="rect">
                <a:avLst/>
              </a:prstGeom>
              <a:blipFill rotWithShape="0">
                <a:blip r:embed="rId5"/>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9338939" y="2188568"/>
                <a:ext cx="6917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𝑇</m:t>
                          </m:r>
                        </m:e>
                        <m:sub>
                          <m:r>
                            <a:rPr lang="zh-CN" altLang="en-US" sz="2400" i="0">
                              <a:latin typeface="Cambria Math" panose="02040503050406030204" pitchFamily="18" charset="0"/>
                            </a:rPr>
                            <m:t>21</m:t>
                          </m:r>
                        </m:sub>
                      </m:sSub>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9338939" y="2188568"/>
                <a:ext cx="691728" cy="461665"/>
              </a:xfrm>
              <a:prstGeom prst="rect">
                <a:avLst/>
              </a:prstGeom>
              <a:blipFill rotWithShape="0">
                <a:blip r:embed="rId6"/>
                <a:stretch>
                  <a:fillRect b="-3947"/>
                </a:stretch>
              </a:blipFill>
            </p:spPr>
            <p:txBody>
              <a:bodyPr/>
              <a:lstStyle/>
              <a:p>
                <a:r>
                  <a:rPr lang="zh-CN" altLang="en-US">
                    <a:noFill/>
                  </a:rPr>
                  <a:t> </a:t>
                </a:r>
              </a:p>
            </p:txBody>
          </p:sp>
        </mc:Fallback>
      </mc:AlternateContent>
      <p:sp>
        <p:nvSpPr>
          <p:cNvPr id="7" name="内容占位符 2"/>
          <p:cNvSpPr txBox="1">
            <a:spLocks/>
          </p:cNvSpPr>
          <p:nvPr/>
        </p:nvSpPr>
        <p:spPr>
          <a:xfrm>
            <a:off x="5041867" y="3134593"/>
            <a:ext cx="6819696" cy="33089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zh-CN" altLang="en-US" sz="2400" dirty="0" smtClean="0">
                <a:latin typeface="Times New Roman" panose="02020603050405020304" pitchFamily="18" charset="0"/>
                <a:cs typeface="Times New Roman" panose="02020603050405020304" pitchFamily="18" charset="0"/>
              </a:rPr>
              <a:t>对于左图</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中的任意像素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lvl="1"/>
            <a:r>
              <a:rPr lang="zh-CN" altLang="en-US" sz="2400" dirty="0" smtClean="0">
                <a:latin typeface="Times New Roman" panose="02020603050405020304" pitchFamily="18" charset="0"/>
                <a:cs typeface="Times New Roman" panose="02020603050405020304" pitchFamily="18" charset="0"/>
              </a:rPr>
              <a:t>它反投影到空间点的坐标为：</a:t>
            </a:r>
            <a:endParaRPr lang="en-US" altLang="zh-CN" sz="2400" dirty="0" smtClean="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投影到右图</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中，形成</a:t>
            </a:r>
            <a:endParaRPr lang="en-US" altLang="zh-CN" sz="2400" dirty="0" smtClean="0">
              <a:latin typeface="Times New Roman" panose="02020603050405020304" pitchFamily="18" charset="0"/>
              <a:cs typeface="Times New Roman" panose="02020603050405020304" pitchFamily="18" charset="0"/>
            </a:endParaRPr>
          </a:p>
          <a:p>
            <a:pPr lvl="1"/>
            <a:r>
              <a:rPr lang="zh-CN" altLang="en-US" sz="2400" dirty="0" smtClean="0">
                <a:latin typeface="Times New Roman" panose="02020603050405020304" pitchFamily="18" charset="0"/>
                <a:cs typeface="Times New Roman" panose="02020603050405020304" pitchFamily="18" charset="0"/>
              </a:rPr>
              <a:t>光度误差</a:t>
            </a:r>
            <a:r>
              <a:rPr lang="en-US" altLang="zh-CN" sz="2400" dirty="0" smtClean="0">
                <a:latin typeface="Times New Roman" panose="02020603050405020304" pitchFamily="18" charset="0"/>
                <a:cs typeface="Times New Roman" panose="02020603050405020304" pitchFamily="18" charset="0"/>
              </a:rPr>
              <a:t>: </a:t>
            </a:r>
          </a:p>
          <a:p>
            <a:pPr marL="457200" lvl="1" indent="0">
              <a:buNone/>
            </a:pPr>
            <a:endParaRPr lang="en-US" altLang="zh-CN" sz="2400" dirty="0" smtClean="0">
              <a:latin typeface="Times New Roman" panose="02020603050405020304" pitchFamily="18" charset="0"/>
              <a:cs typeface="Times New Roman" panose="02020603050405020304" pitchFamily="18" charset="0"/>
            </a:endParaRPr>
          </a:p>
          <a:p>
            <a:pPr lvl="1"/>
            <a:r>
              <a:rPr lang="zh-CN" altLang="en-US" sz="2400" dirty="0" smtClean="0">
                <a:latin typeface="Times New Roman" panose="02020603050405020304" pitchFamily="18" charset="0"/>
                <a:cs typeface="Times New Roman" panose="02020603050405020304" pitchFamily="18" charset="0"/>
              </a:rPr>
              <a:t>加和得到：</a:t>
            </a:r>
            <a:endParaRPr lang="en-US" altLang="zh-CN" sz="2400" dirty="0" smtClean="0">
              <a:latin typeface="Times New Roman" panose="02020603050405020304" pitchFamily="18" charset="0"/>
              <a:cs typeface="Times New Roman" panose="02020603050405020304" pitchFamily="18" charset="0"/>
            </a:endParaRPr>
          </a:p>
          <a:p>
            <a:pPr lvl="1"/>
            <a:endParaRPr lang="en-US" altLang="zh-CN" dirty="0"/>
          </a:p>
          <a:p>
            <a:pPr lvl="1"/>
            <a:endParaRPr lang="en-US" altLang="zh-CN" dirty="0" smtClean="0"/>
          </a:p>
        </p:txBody>
      </p:sp>
      <mc:AlternateContent xmlns:mc="http://schemas.openxmlformats.org/markup-compatibility/2006" xmlns:a14="http://schemas.microsoft.com/office/drawing/2010/main">
        <mc:Choice Requires="a14">
          <p:sp>
            <p:nvSpPr>
              <p:cNvPr id="10" name="矩形 9"/>
              <p:cNvSpPr/>
              <p:nvPr/>
            </p:nvSpPr>
            <p:spPr>
              <a:xfrm>
                <a:off x="5932537" y="4060010"/>
                <a:ext cx="5304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932537" y="4060010"/>
                <a:ext cx="530402" cy="461665"/>
              </a:xfrm>
              <a:prstGeom prst="rect">
                <a:avLst/>
              </a:prstGeom>
              <a:blipFill rotWithShape="0">
                <a:blip r:embed="rId7"/>
                <a:stretch>
                  <a:fillRect b="-13158"/>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extLst>
              <p:ext uri="{D42A27DB-BD31-4B8C-83A1-F6EECF244321}">
                <p14:modId xmlns:p14="http://schemas.microsoft.com/office/powerpoint/2010/main" val="1328091648"/>
              </p:ext>
            </p:extLst>
          </p:nvPr>
        </p:nvGraphicFramePr>
        <p:xfrm>
          <a:off x="8789988" y="3118749"/>
          <a:ext cx="1391579" cy="481701"/>
        </p:xfrm>
        <a:graphic>
          <a:graphicData uri="http://schemas.openxmlformats.org/presentationml/2006/ole">
            <mc:AlternateContent xmlns:mc="http://schemas.openxmlformats.org/markup-compatibility/2006">
              <mc:Choice xmlns:v="urn:schemas-microsoft-com:vml" Requires="v">
                <p:oleObj spid="_x0000_s4193" name="Equation" r:id="rId8" imgW="660240" imgH="228600" progId="Equation.DSMT4">
                  <p:embed/>
                </p:oleObj>
              </mc:Choice>
              <mc:Fallback>
                <p:oleObj name="Equation" r:id="rId8" imgW="660240" imgH="228600" progId="Equation.DSMT4">
                  <p:embed/>
                  <p:pic>
                    <p:nvPicPr>
                      <p:cNvPr id="0" name=""/>
                      <p:cNvPicPr/>
                      <p:nvPr/>
                    </p:nvPicPr>
                    <p:blipFill>
                      <a:blip r:embed="rId9"/>
                      <a:stretch>
                        <a:fillRect/>
                      </a:stretch>
                    </p:blipFill>
                    <p:spPr>
                      <a:xfrm>
                        <a:off x="8789988" y="3118749"/>
                        <a:ext cx="1391579" cy="481701"/>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727909737"/>
              </p:ext>
            </p:extLst>
          </p:nvPr>
        </p:nvGraphicFramePr>
        <p:xfrm>
          <a:off x="9651165" y="3609961"/>
          <a:ext cx="1766887" cy="481013"/>
        </p:xfrm>
        <a:graphic>
          <a:graphicData uri="http://schemas.openxmlformats.org/presentationml/2006/ole">
            <mc:AlternateContent xmlns:mc="http://schemas.openxmlformats.org/markup-compatibility/2006">
              <mc:Choice xmlns:v="urn:schemas-microsoft-com:vml" Requires="v">
                <p:oleObj spid="_x0000_s4194" name="Equation" r:id="rId10" imgW="838080" imgH="228600" progId="Equation.DSMT4">
                  <p:embed/>
                </p:oleObj>
              </mc:Choice>
              <mc:Fallback>
                <p:oleObj name="Equation" r:id="rId10" imgW="838080" imgH="228600" progId="Equation.DSMT4">
                  <p:embed/>
                  <p:pic>
                    <p:nvPicPr>
                      <p:cNvPr id="0" name=""/>
                      <p:cNvPicPr/>
                      <p:nvPr/>
                    </p:nvPicPr>
                    <p:blipFill>
                      <a:blip r:embed="rId11"/>
                      <a:stretch>
                        <a:fillRect/>
                      </a:stretch>
                    </p:blipFill>
                    <p:spPr>
                      <a:xfrm>
                        <a:off x="9651165" y="3609961"/>
                        <a:ext cx="1766887" cy="4810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18405268"/>
              </p:ext>
            </p:extLst>
          </p:nvPr>
        </p:nvGraphicFramePr>
        <p:xfrm>
          <a:off x="9337678" y="4010560"/>
          <a:ext cx="1606550" cy="587375"/>
        </p:xfrm>
        <a:graphic>
          <a:graphicData uri="http://schemas.openxmlformats.org/presentationml/2006/ole">
            <mc:AlternateContent xmlns:mc="http://schemas.openxmlformats.org/markup-compatibility/2006">
              <mc:Choice xmlns:v="urn:schemas-microsoft-com:vml" Requires="v">
                <p:oleObj spid="_x0000_s4195" name="Equation" r:id="rId12" imgW="761760" imgH="279360" progId="Equation.DSMT4">
                  <p:embed/>
                </p:oleObj>
              </mc:Choice>
              <mc:Fallback>
                <p:oleObj name="Equation" r:id="rId12" imgW="761760" imgH="279360" progId="Equation.DSMT4">
                  <p:embed/>
                  <p:pic>
                    <p:nvPicPr>
                      <p:cNvPr id="0" name=""/>
                      <p:cNvPicPr/>
                      <p:nvPr/>
                    </p:nvPicPr>
                    <p:blipFill>
                      <a:blip r:embed="rId13"/>
                      <a:stretch>
                        <a:fillRect/>
                      </a:stretch>
                    </p:blipFill>
                    <p:spPr>
                      <a:xfrm>
                        <a:off x="9337678" y="4010560"/>
                        <a:ext cx="1606550" cy="58737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057679843"/>
              </p:ext>
            </p:extLst>
          </p:nvPr>
        </p:nvGraphicFramePr>
        <p:xfrm>
          <a:off x="7307655" y="4876231"/>
          <a:ext cx="2723012" cy="642547"/>
        </p:xfrm>
        <a:graphic>
          <a:graphicData uri="http://schemas.openxmlformats.org/presentationml/2006/ole">
            <mc:AlternateContent xmlns:mc="http://schemas.openxmlformats.org/markup-compatibility/2006">
              <mc:Choice xmlns:v="urn:schemas-microsoft-com:vml" Requires="v">
                <p:oleObj spid="_x0000_s4196" name="Equation" r:id="rId14" imgW="1180800" imgH="279360" progId="Equation.DSMT4">
                  <p:embed/>
                </p:oleObj>
              </mc:Choice>
              <mc:Fallback>
                <p:oleObj name="Equation" r:id="rId14" imgW="1180800" imgH="279360" progId="Equation.DSMT4">
                  <p:embed/>
                  <p:pic>
                    <p:nvPicPr>
                      <p:cNvPr id="0" name=""/>
                      <p:cNvPicPr/>
                      <p:nvPr/>
                    </p:nvPicPr>
                    <p:blipFill>
                      <a:blip r:embed="rId15"/>
                      <a:stretch>
                        <a:fillRect/>
                      </a:stretch>
                    </p:blipFill>
                    <p:spPr>
                      <a:xfrm>
                        <a:off x="7307655" y="4876231"/>
                        <a:ext cx="2723012" cy="642547"/>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61601462"/>
              </p:ext>
            </p:extLst>
          </p:nvPr>
        </p:nvGraphicFramePr>
        <p:xfrm>
          <a:off x="7339765" y="5728050"/>
          <a:ext cx="2311400" cy="993775"/>
        </p:xfrm>
        <a:graphic>
          <a:graphicData uri="http://schemas.openxmlformats.org/presentationml/2006/ole">
            <mc:AlternateContent xmlns:mc="http://schemas.openxmlformats.org/markup-compatibility/2006">
              <mc:Choice xmlns:v="urn:schemas-microsoft-com:vml" Requires="v">
                <p:oleObj spid="_x0000_s4197" name="Equation" r:id="rId16" imgW="1002960" imgH="431640" progId="Equation.DSMT4">
                  <p:embed/>
                </p:oleObj>
              </mc:Choice>
              <mc:Fallback>
                <p:oleObj name="Equation" r:id="rId16" imgW="1002960" imgH="431640" progId="Equation.DSMT4">
                  <p:embed/>
                  <p:pic>
                    <p:nvPicPr>
                      <p:cNvPr id="0" name=""/>
                      <p:cNvPicPr/>
                      <p:nvPr/>
                    </p:nvPicPr>
                    <p:blipFill>
                      <a:blip r:embed="rId17"/>
                      <a:stretch>
                        <a:fillRect/>
                      </a:stretch>
                    </p:blipFill>
                    <p:spPr>
                      <a:xfrm>
                        <a:off x="7339765" y="5728050"/>
                        <a:ext cx="2311400" cy="993775"/>
                      </a:xfrm>
                      <a:prstGeom prst="rect">
                        <a:avLst/>
                      </a:prstGeom>
                    </p:spPr>
                  </p:pic>
                </p:oleObj>
              </mc:Fallback>
            </mc:AlternateContent>
          </a:graphicData>
        </a:graphic>
      </p:graphicFrame>
    </p:spTree>
    <p:extLst>
      <p:ext uri="{BB962C8B-B14F-4D97-AF65-F5344CB8AC3E}">
        <p14:creationId xmlns:p14="http://schemas.microsoft.com/office/powerpoint/2010/main" val="3982289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基于</a:t>
            </a:r>
            <a:r>
              <a:rPr lang="zh-CN" altLang="en-US" sz="4000" dirty="0">
                <a:solidFill>
                  <a:schemeClr val="bg1"/>
                </a:solidFill>
                <a:latin typeface="隶书" panose="02010509060101010101" pitchFamily="49" charset="-122"/>
                <a:ea typeface="隶书" panose="02010509060101010101" pitchFamily="49" charset="-122"/>
              </a:rPr>
              <a:t>半</a:t>
            </a:r>
            <a:r>
              <a:rPr lang="zh-CN" altLang="en-US" sz="4000" dirty="0" smtClean="0">
                <a:solidFill>
                  <a:schemeClr val="bg1"/>
                </a:solidFill>
                <a:latin typeface="隶书" panose="02010509060101010101" pitchFamily="49" charset="-122"/>
                <a:ea typeface="隶书" panose="02010509060101010101" pitchFamily="49" charset="-122"/>
              </a:rPr>
              <a:t>直接法</a:t>
            </a:r>
            <a:r>
              <a:rPr lang="zh-CN" altLang="en-US" sz="4000" dirty="0">
                <a:solidFill>
                  <a:schemeClr val="bg1"/>
                </a:solidFill>
                <a:latin typeface="隶书" panose="02010509060101010101" pitchFamily="49" charset="-122"/>
                <a:ea typeface="隶书" panose="02010509060101010101" pitchFamily="49" charset="-122"/>
              </a:rPr>
              <a:t>的双目匹配算法设计</a:t>
            </a:r>
            <a:endParaRPr lang="zh-CN" altLang="en-US" sz="4000" dirty="0">
              <a:solidFill>
                <a:schemeClr val="bg1"/>
              </a:solidFill>
            </a:endParaRPr>
          </a:p>
        </p:txBody>
      </p:sp>
      <p:pic>
        <p:nvPicPr>
          <p:cNvPr id="6" name="图片 5"/>
          <p:cNvPicPr>
            <a:picLocks noChangeAspect="1"/>
          </p:cNvPicPr>
          <p:nvPr/>
        </p:nvPicPr>
        <p:blipFill>
          <a:blip r:embed="rId4"/>
          <a:stretch>
            <a:fillRect/>
          </a:stretch>
        </p:blipFill>
        <p:spPr>
          <a:xfrm>
            <a:off x="598001" y="2415501"/>
            <a:ext cx="3765503" cy="3654175"/>
          </a:xfrm>
          <a:prstGeom prst="rect">
            <a:avLst/>
          </a:prstGeom>
        </p:spPr>
      </p:pic>
      <p:sp>
        <p:nvSpPr>
          <p:cNvPr id="14" name="内容占位符 13"/>
          <p:cNvSpPr>
            <a:spLocks noGrp="1"/>
          </p:cNvSpPr>
          <p:nvPr>
            <p:ph idx="1"/>
          </p:nvPr>
        </p:nvSpPr>
        <p:spPr>
          <a:xfrm>
            <a:off x="4350723" y="2212656"/>
            <a:ext cx="7121892" cy="4267310"/>
          </a:xfrm>
        </p:spPr>
        <p:txBody>
          <a:bodyPr>
            <a:noAutofit/>
          </a:bodyPr>
          <a:lstStyle/>
          <a:p>
            <a:r>
              <a:rPr lang="zh-CN" altLang="en-US" sz="2400" dirty="0" smtClean="0">
                <a:latin typeface="Times New Roman" panose="02020603050405020304" pitchFamily="18" charset="0"/>
                <a:cs typeface="Times New Roman" panose="02020603050405020304" pitchFamily="18" charset="0"/>
              </a:rPr>
              <a:t>投影关系：</a:t>
            </a:r>
            <a:endParaRPr lang="en-US" altLang="zh-CN" sz="2400"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pPr marL="0" indent="0">
              <a:spcBef>
                <a:spcPts val="1800"/>
              </a:spcBef>
              <a:buNone/>
            </a:pPr>
            <a:endParaRPr lang="en-US" altLang="zh-CN" sz="2400" dirty="0" smtClean="0">
              <a:latin typeface="Times New Roman" panose="02020603050405020304" pitchFamily="18" charset="0"/>
              <a:cs typeface="Times New Roman" panose="02020603050405020304" pitchFamily="18" charset="0"/>
            </a:endParaRPr>
          </a:p>
          <a:p>
            <a:pPr marL="0" indent="0">
              <a:spcBef>
                <a:spcPts val="1800"/>
              </a:spcBef>
              <a:buNone/>
            </a:pPr>
            <a:endParaRPr lang="en-US" altLang="zh-CN" sz="2400" dirty="0">
              <a:latin typeface="Times New Roman" panose="02020603050405020304" pitchFamily="18" charset="0"/>
              <a:cs typeface="Times New Roman" panose="02020603050405020304" pitchFamily="18" charset="0"/>
            </a:endParaRPr>
          </a:p>
          <a:p>
            <a:pPr>
              <a:spcBef>
                <a:spcPts val="0"/>
              </a:spcBef>
            </a:pPr>
            <a:r>
              <a:rPr lang="zh-CN" altLang="en-US" sz="2400" dirty="0" smtClean="0">
                <a:latin typeface="Times New Roman" panose="02020603050405020304" pitchFamily="18" charset="0"/>
                <a:cs typeface="Times New Roman" panose="02020603050405020304" pitchFamily="18" charset="0"/>
              </a:rPr>
              <a:t>不妨设第一个图的相机</a:t>
            </a:r>
            <a:r>
              <a:rPr lang="en-US" altLang="zh-CN" sz="2400" dirty="0" smtClean="0">
                <a:latin typeface="Times New Roman" panose="02020603050405020304" pitchFamily="18" charset="0"/>
                <a:cs typeface="Times New Roman" panose="02020603050405020304" pitchFamily="18" charset="0"/>
              </a:rPr>
              <a:t>Pose</a:t>
            </a:r>
            <a:r>
              <a:rPr lang="zh-CN" altLang="en-US" sz="2400" dirty="0" smtClean="0">
                <a:latin typeface="Times New Roman" panose="02020603050405020304" pitchFamily="18" charset="0"/>
                <a:cs typeface="Times New Roman" panose="02020603050405020304" pitchFamily="18" charset="0"/>
              </a:rPr>
              <a:t>为    ，第二个相机</a:t>
            </a:r>
            <a:r>
              <a:rPr lang="en-US" altLang="zh-CN" sz="2400" dirty="0" smtClean="0">
                <a:latin typeface="Times New Roman" panose="02020603050405020304" pitchFamily="18" charset="0"/>
                <a:cs typeface="Times New Roman" panose="02020603050405020304" pitchFamily="18" charset="0"/>
              </a:rPr>
              <a:t>Pose</a:t>
            </a:r>
            <a:r>
              <a:rPr lang="zh-CN" altLang="en-US" sz="2400" dirty="0" smtClean="0">
                <a:latin typeface="Times New Roman" panose="02020603050405020304" pitchFamily="18" charset="0"/>
                <a:cs typeface="Times New Roman" panose="02020603050405020304" pitchFamily="18" charset="0"/>
              </a:rPr>
              <a:t>为          ，即李代数表示：</a:t>
            </a:r>
            <a:endParaRPr lang="en-US" altLang="zh-CN" sz="2400" dirty="0" smtClean="0">
              <a:latin typeface="Times New Roman" panose="02020603050405020304" pitchFamily="18" charset="0"/>
              <a:cs typeface="Times New Roman" panose="02020603050405020304" pitchFamily="18" charset="0"/>
            </a:endParaRPr>
          </a:p>
          <a:p>
            <a:pPr>
              <a:spcBef>
                <a:spcPts val="1200"/>
              </a:spcBef>
            </a:pPr>
            <a:r>
              <a:rPr lang="zh-CN" altLang="en-US" sz="2400" dirty="0" smtClean="0">
                <a:latin typeface="Times New Roman" panose="02020603050405020304" pitchFamily="18" charset="0"/>
                <a:cs typeface="Times New Roman" panose="02020603050405020304" pitchFamily="18" charset="0"/>
              </a:rPr>
              <a:t> 那么：</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36005860"/>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5224" name="Equation" r:id="rId5" imgW="114120" imgH="177480" progId="Equation.DSMT4">
                  <p:embed/>
                </p:oleObj>
              </mc:Choice>
              <mc:Fallback>
                <p:oleObj name="Equation" r:id="rId5" imgW="114120" imgH="177480" progId="Equation.DSMT4">
                  <p:embed/>
                  <p:pic>
                    <p:nvPicPr>
                      <p:cNvPr id="0" name=""/>
                      <p:cNvPicPr/>
                      <p:nvPr/>
                    </p:nvPicPr>
                    <p:blipFill>
                      <a:blip r:embed="rId6"/>
                      <a:stretch>
                        <a:fillRect/>
                      </a:stretch>
                    </p:blipFill>
                    <p:spPr>
                      <a:xfrm>
                        <a:off x="6038850" y="3338513"/>
                        <a:ext cx="114300" cy="1778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07152393"/>
              </p:ext>
            </p:extLst>
          </p:nvPr>
        </p:nvGraphicFramePr>
        <p:xfrm>
          <a:off x="6153150" y="5102845"/>
          <a:ext cx="3951288" cy="1608138"/>
        </p:xfrm>
        <a:graphic>
          <a:graphicData uri="http://schemas.openxmlformats.org/presentationml/2006/ole">
            <mc:AlternateContent xmlns:mc="http://schemas.openxmlformats.org/markup-compatibility/2006">
              <mc:Choice xmlns:v="urn:schemas-microsoft-com:vml" Requires="v">
                <p:oleObj spid="_x0000_s5225" name="Equation" r:id="rId7" imgW="1930320" imgH="787320" progId="Equation.DSMT4">
                  <p:embed/>
                </p:oleObj>
              </mc:Choice>
              <mc:Fallback>
                <p:oleObj name="Equation" r:id="rId7" imgW="1930320" imgH="787320" progId="Equation.DSMT4">
                  <p:embed/>
                  <p:pic>
                    <p:nvPicPr>
                      <p:cNvPr id="0" name=""/>
                      <p:cNvPicPr/>
                      <p:nvPr/>
                    </p:nvPicPr>
                    <p:blipFill>
                      <a:blip r:embed="rId8"/>
                      <a:stretch>
                        <a:fillRect/>
                      </a:stretch>
                    </p:blipFill>
                    <p:spPr>
                      <a:xfrm>
                        <a:off x="6153150" y="5102845"/>
                        <a:ext cx="3951288" cy="16081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05541264"/>
              </p:ext>
            </p:extLst>
          </p:nvPr>
        </p:nvGraphicFramePr>
        <p:xfrm>
          <a:off x="4812909" y="2336474"/>
          <a:ext cx="6210300" cy="1971675"/>
        </p:xfrm>
        <a:graphic>
          <a:graphicData uri="http://schemas.openxmlformats.org/presentationml/2006/ole">
            <mc:AlternateContent xmlns:mc="http://schemas.openxmlformats.org/markup-compatibility/2006">
              <mc:Choice xmlns:v="urn:schemas-microsoft-com:vml" Requires="v">
                <p:oleObj spid="_x0000_s5226" name="Equation" r:id="rId9" imgW="3035160" imgH="965160" progId="Equation.DSMT4">
                  <p:embed/>
                </p:oleObj>
              </mc:Choice>
              <mc:Fallback>
                <p:oleObj name="Equation" r:id="rId9" imgW="3035160" imgH="965160" progId="Equation.DSMT4">
                  <p:embed/>
                  <p:pic>
                    <p:nvPicPr>
                      <p:cNvPr id="0" name=""/>
                      <p:cNvPicPr/>
                      <p:nvPr/>
                    </p:nvPicPr>
                    <p:blipFill>
                      <a:blip r:embed="rId10"/>
                      <a:stretch>
                        <a:fillRect/>
                      </a:stretch>
                    </p:blipFill>
                    <p:spPr>
                      <a:xfrm>
                        <a:off x="4812909" y="2336474"/>
                        <a:ext cx="6210300" cy="197167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25917198"/>
              </p:ext>
            </p:extLst>
          </p:nvPr>
        </p:nvGraphicFramePr>
        <p:xfrm>
          <a:off x="8766536" y="4317026"/>
          <a:ext cx="260350" cy="336550"/>
        </p:xfrm>
        <a:graphic>
          <a:graphicData uri="http://schemas.openxmlformats.org/presentationml/2006/ole">
            <mc:AlternateContent xmlns:mc="http://schemas.openxmlformats.org/markup-compatibility/2006">
              <mc:Choice xmlns:v="urn:schemas-microsoft-com:vml" Requires="v">
                <p:oleObj spid="_x0000_s5227" name="Equation" r:id="rId11" imgW="126720" imgH="164880" progId="Equation.DSMT4">
                  <p:embed/>
                </p:oleObj>
              </mc:Choice>
              <mc:Fallback>
                <p:oleObj name="Equation" r:id="rId11" imgW="126720" imgH="164880" progId="Equation.DSMT4">
                  <p:embed/>
                  <p:pic>
                    <p:nvPicPr>
                      <p:cNvPr id="0" name=""/>
                      <p:cNvPicPr/>
                      <p:nvPr/>
                    </p:nvPicPr>
                    <p:blipFill>
                      <a:blip r:embed="rId12"/>
                      <a:stretch>
                        <a:fillRect/>
                      </a:stretch>
                    </p:blipFill>
                    <p:spPr>
                      <a:xfrm>
                        <a:off x="8766536" y="4317026"/>
                        <a:ext cx="260350" cy="3365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987564478"/>
              </p:ext>
            </p:extLst>
          </p:nvPr>
        </p:nvGraphicFramePr>
        <p:xfrm>
          <a:off x="5745162" y="4678043"/>
          <a:ext cx="701675" cy="415925"/>
        </p:xfrm>
        <a:graphic>
          <a:graphicData uri="http://schemas.openxmlformats.org/presentationml/2006/ole">
            <mc:AlternateContent xmlns:mc="http://schemas.openxmlformats.org/markup-compatibility/2006">
              <mc:Choice xmlns:v="urn:schemas-microsoft-com:vml" Requires="v">
                <p:oleObj spid="_x0000_s5228" name="Equation" r:id="rId13" imgW="342720" imgH="203040" progId="Equation.DSMT4">
                  <p:embed/>
                </p:oleObj>
              </mc:Choice>
              <mc:Fallback>
                <p:oleObj name="Equation" r:id="rId13" imgW="342720" imgH="203040" progId="Equation.DSMT4">
                  <p:embed/>
                  <p:pic>
                    <p:nvPicPr>
                      <p:cNvPr id="0" name=""/>
                      <p:cNvPicPr/>
                      <p:nvPr/>
                    </p:nvPicPr>
                    <p:blipFill>
                      <a:blip r:embed="rId14"/>
                      <a:stretch>
                        <a:fillRect/>
                      </a:stretch>
                    </p:blipFill>
                    <p:spPr>
                      <a:xfrm>
                        <a:off x="5745162" y="4678043"/>
                        <a:ext cx="701675" cy="415925"/>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310750925"/>
              </p:ext>
            </p:extLst>
          </p:nvPr>
        </p:nvGraphicFramePr>
        <p:xfrm>
          <a:off x="8766536" y="4624744"/>
          <a:ext cx="1508125" cy="493712"/>
        </p:xfrm>
        <a:graphic>
          <a:graphicData uri="http://schemas.openxmlformats.org/presentationml/2006/ole">
            <mc:AlternateContent xmlns:mc="http://schemas.openxmlformats.org/markup-compatibility/2006">
              <mc:Choice xmlns:v="urn:schemas-microsoft-com:vml" Requires="v">
                <p:oleObj spid="_x0000_s5229" name="Equation" r:id="rId15" imgW="736560" imgH="241200" progId="Equation.DSMT4">
                  <p:embed/>
                </p:oleObj>
              </mc:Choice>
              <mc:Fallback>
                <p:oleObj name="Equation" r:id="rId15" imgW="736560" imgH="241200" progId="Equation.DSMT4">
                  <p:embed/>
                  <p:pic>
                    <p:nvPicPr>
                      <p:cNvPr id="0" name=""/>
                      <p:cNvPicPr/>
                      <p:nvPr/>
                    </p:nvPicPr>
                    <p:blipFill>
                      <a:blip r:embed="rId16"/>
                      <a:stretch>
                        <a:fillRect/>
                      </a:stretch>
                    </p:blipFill>
                    <p:spPr>
                      <a:xfrm>
                        <a:off x="8766536" y="4624744"/>
                        <a:ext cx="1508125" cy="493712"/>
                      </a:xfrm>
                      <a:prstGeom prst="rect">
                        <a:avLst/>
                      </a:prstGeom>
                    </p:spPr>
                  </p:pic>
                </p:oleObj>
              </mc:Fallback>
            </mc:AlternateContent>
          </a:graphicData>
        </a:graphic>
      </p:graphicFrame>
    </p:spTree>
    <p:extLst>
      <p:ext uri="{BB962C8B-B14F-4D97-AF65-F5344CB8AC3E}">
        <p14:creationId xmlns:p14="http://schemas.microsoft.com/office/powerpoint/2010/main" val="3751129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基于直接法的双目匹配算法设计</a:t>
            </a:r>
            <a:endParaRPr lang="zh-CN" altLang="en-US" sz="4000" dirty="0"/>
          </a:p>
        </p:txBody>
      </p:sp>
      <p:sp>
        <p:nvSpPr>
          <p:cNvPr id="3" name="内容占位符 2"/>
          <p:cNvSpPr>
            <a:spLocks noGrp="1"/>
          </p:cNvSpPr>
          <p:nvPr>
            <p:ph idx="1"/>
          </p:nvPr>
        </p:nvSpPr>
        <p:spPr>
          <a:xfrm>
            <a:off x="1154953" y="2284873"/>
            <a:ext cx="8761412" cy="3416300"/>
          </a:xfrm>
        </p:spPr>
        <p:txBody>
          <a:bodyPr>
            <a:noAutofit/>
          </a:bodyPr>
          <a:lstStyle/>
          <a:p>
            <a:r>
              <a:rPr lang="zh-CN" altLang="en-US" sz="2400" dirty="0" smtClean="0">
                <a:latin typeface="Times New Roman" panose="02020603050405020304" pitchFamily="18" charset="0"/>
                <a:cs typeface="Times New Roman" panose="02020603050405020304" pitchFamily="18" charset="0"/>
              </a:rPr>
              <a:t>使用李代数表示光度误差：</a:t>
            </a:r>
            <a:endParaRPr lang="en-US" altLang="zh-CN" sz="2400"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a:p>
            <a:pPr>
              <a:spcBef>
                <a:spcPts val="1800"/>
              </a:spcBef>
            </a:pPr>
            <a:r>
              <a:rPr lang="zh-CN" altLang="en-US" sz="2400" dirty="0" smtClean="0">
                <a:latin typeface="Times New Roman" panose="02020603050405020304" pitchFamily="18" charset="0"/>
                <a:cs typeface="Times New Roman" panose="02020603050405020304" pitchFamily="18" charset="0"/>
              </a:rPr>
              <a:t>目标函数形式：</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a:p>
            <a:pPr>
              <a:lnSpc>
                <a:spcPct val="150000"/>
              </a:lnSpc>
              <a:spcBef>
                <a:spcPts val="1200"/>
              </a:spcBef>
            </a:pPr>
            <a:r>
              <a:rPr lang="zh-CN" altLang="en-US" sz="2400" dirty="0" smtClean="0">
                <a:latin typeface="Times New Roman" panose="02020603050405020304" pitchFamily="18" charset="0"/>
                <a:cs typeface="Times New Roman" panose="02020603050405020304" pitchFamily="18" charset="0"/>
              </a:rPr>
              <a:t>目标函数取值只与</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相关！</a:t>
            </a:r>
            <a:endParaRPr lang="en-US" altLang="zh-CN" sz="2400" dirty="0" smtClean="0">
              <a:latin typeface="Times New Roman" panose="02020603050405020304" pitchFamily="18" charset="0"/>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5776088"/>
              </p:ext>
            </p:extLst>
          </p:nvPr>
        </p:nvGraphicFramePr>
        <p:xfrm>
          <a:off x="2857500" y="2684463"/>
          <a:ext cx="8424863" cy="730250"/>
        </p:xfrm>
        <a:graphic>
          <a:graphicData uri="http://schemas.openxmlformats.org/presentationml/2006/ole">
            <mc:AlternateContent xmlns:mc="http://schemas.openxmlformats.org/markup-compatibility/2006">
              <mc:Choice xmlns:v="urn:schemas-microsoft-com:vml" Requires="v">
                <p:oleObj spid="_x0000_s6201" name="Equation" r:id="rId4" imgW="3657600" imgH="317160" progId="Equation.DSMT4">
                  <p:embed/>
                </p:oleObj>
              </mc:Choice>
              <mc:Fallback>
                <p:oleObj name="Equation" r:id="rId4" imgW="3657600" imgH="317160" progId="Equation.DSMT4">
                  <p:embed/>
                  <p:pic>
                    <p:nvPicPr>
                      <p:cNvPr id="0" name=""/>
                      <p:cNvPicPr/>
                      <p:nvPr/>
                    </p:nvPicPr>
                    <p:blipFill>
                      <a:blip r:embed="rId5"/>
                      <a:stretch>
                        <a:fillRect/>
                      </a:stretch>
                    </p:blipFill>
                    <p:spPr>
                      <a:xfrm>
                        <a:off x="2857500" y="2684463"/>
                        <a:ext cx="8424863" cy="73025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787927059"/>
              </p:ext>
            </p:extLst>
          </p:nvPr>
        </p:nvGraphicFramePr>
        <p:xfrm>
          <a:off x="3952874" y="3564781"/>
          <a:ext cx="6435725" cy="1985962"/>
        </p:xfrm>
        <a:graphic>
          <a:graphicData uri="http://schemas.openxmlformats.org/presentationml/2006/ole">
            <mc:AlternateContent xmlns:mc="http://schemas.openxmlformats.org/markup-compatibility/2006">
              <mc:Choice xmlns:v="urn:schemas-microsoft-com:vml" Requires="v">
                <p:oleObj spid="_x0000_s6202" name="Equation" r:id="rId6" imgW="2793960" imgH="863280" progId="Equation.DSMT4">
                  <p:embed/>
                </p:oleObj>
              </mc:Choice>
              <mc:Fallback>
                <p:oleObj name="Equation" r:id="rId6" imgW="2793960" imgH="863280" progId="Equation.DSMT4">
                  <p:embed/>
                  <p:pic>
                    <p:nvPicPr>
                      <p:cNvPr id="0" name=""/>
                      <p:cNvPicPr/>
                      <p:nvPr/>
                    </p:nvPicPr>
                    <p:blipFill>
                      <a:blip r:embed="rId7"/>
                      <a:stretch>
                        <a:fillRect/>
                      </a:stretch>
                    </p:blipFill>
                    <p:spPr>
                      <a:xfrm>
                        <a:off x="3952874" y="3564781"/>
                        <a:ext cx="6435725" cy="19859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04471787"/>
              </p:ext>
            </p:extLst>
          </p:nvPr>
        </p:nvGraphicFramePr>
        <p:xfrm>
          <a:off x="4133850" y="5438441"/>
          <a:ext cx="409575" cy="525463"/>
        </p:xfrm>
        <a:graphic>
          <a:graphicData uri="http://schemas.openxmlformats.org/presentationml/2006/ole">
            <mc:AlternateContent xmlns:mc="http://schemas.openxmlformats.org/markup-compatibility/2006">
              <mc:Choice xmlns:v="urn:schemas-microsoft-com:vml" Requires="v">
                <p:oleObj spid="_x0000_s6203" name="Equation" r:id="rId8" imgW="177480" imgH="228600" progId="Equation.DSMT4">
                  <p:embed/>
                </p:oleObj>
              </mc:Choice>
              <mc:Fallback>
                <p:oleObj name="Equation" r:id="rId8" imgW="177480" imgH="228600" progId="Equation.DSMT4">
                  <p:embed/>
                  <p:pic>
                    <p:nvPicPr>
                      <p:cNvPr id="0" name=""/>
                      <p:cNvPicPr/>
                      <p:nvPr/>
                    </p:nvPicPr>
                    <p:blipFill>
                      <a:blip r:embed="rId9"/>
                      <a:stretch>
                        <a:fillRect/>
                      </a:stretch>
                    </p:blipFill>
                    <p:spPr>
                      <a:xfrm>
                        <a:off x="4133850" y="5438441"/>
                        <a:ext cx="409575" cy="525463"/>
                      </a:xfrm>
                      <a:prstGeom prst="rect">
                        <a:avLst/>
                      </a:prstGeom>
                    </p:spPr>
                  </p:pic>
                </p:oleObj>
              </mc:Fallback>
            </mc:AlternateContent>
          </a:graphicData>
        </a:graphic>
      </p:graphicFrame>
      <p:sp>
        <p:nvSpPr>
          <p:cNvPr id="13" name="矩形 12"/>
          <p:cNvSpPr/>
          <p:nvPr/>
        </p:nvSpPr>
        <p:spPr>
          <a:xfrm>
            <a:off x="9415463" y="2684463"/>
            <a:ext cx="1585912" cy="63023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858250" y="2571750"/>
            <a:ext cx="2271713" cy="8429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429625" y="2414588"/>
            <a:ext cx="2852738" cy="112871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71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42549" y="653212"/>
            <a:ext cx="3775393" cy="707886"/>
          </a:xfrm>
          <a:prstGeom prst="rect">
            <a:avLst/>
          </a:prstGeom>
          <a:noFill/>
        </p:spPr>
        <p:txBody>
          <a:bodyPr wrap="none" rtlCol="0">
            <a:spAutoFit/>
          </a:bodyPr>
          <a:lstStyle/>
          <a:p>
            <a:r>
              <a:rPr lang="zh-CN" altLang="en-US" sz="4000" dirty="0" smtClean="0">
                <a:solidFill>
                  <a:schemeClr val="bg1"/>
                </a:solidFill>
                <a:latin typeface="隶书" panose="02010509060101010101" pitchFamily="49" charset="-122"/>
                <a:ea typeface="隶书" panose="02010509060101010101" pitchFamily="49" charset="-122"/>
              </a:rPr>
              <a:t>双目</a:t>
            </a:r>
            <a:r>
              <a:rPr lang="en-US" altLang="zh-CN" sz="4000" dirty="0" smtClean="0">
                <a:solidFill>
                  <a:schemeClr val="bg1"/>
                </a:solidFill>
                <a:latin typeface="Times New Roman" panose="02020603050405020304" pitchFamily="18" charset="0"/>
                <a:ea typeface="隶书" panose="02010509060101010101" pitchFamily="49" charset="-122"/>
                <a:cs typeface="Times New Roman" panose="02020603050405020304" pitchFamily="18" charset="0"/>
              </a:rPr>
              <a:t>SVO</a:t>
            </a:r>
            <a:r>
              <a:rPr lang="zh-CN" altLang="en-US" sz="4000" dirty="0" smtClean="0">
                <a:solidFill>
                  <a:schemeClr val="bg1"/>
                </a:solidFill>
                <a:latin typeface="隶书" panose="02010509060101010101" pitchFamily="49" charset="-122"/>
                <a:ea typeface="隶书" panose="02010509060101010101" pitchFamily="49" charset="-122"/>
              </a:rPr>
              <a:t>流程图</a:t>
            </a:r>
            <a:endParaRPr lang="zh-CN" altLang="en-US" sz="4000" dirty="0">
              <a:solidFill>
                <a:schemeClr val="bg1"/>
              </a:solidFill>
              <a:latin typeface="隶书" panose="02010509060101010101" pitchFamily="49" charset="-122"/>
              <a:ea typeface="隶书" panose="02010509060101010101" pitchFamily="49"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023639489"/>
              </p:ext>
            </p:extLst>
          </p:nvPr>
        </p:nvGraphicFramePr>
        <p:xfrm>
          <a:off x="3227695" y="248975"/>
          <a:ext cx="8452513" cy="6539576"/>
        </p:xfrm>
        <a:graphic>
          <a:graphicData uri="http://schemas.openxmlformats.org/presentationml/2006/ole">
            <mc:AlternateContent xmlns:mc="http://schemas.openxmlformats.org/markup-compatibility/2006">
              <mc:Choice xmlns:v="urn:schemas-microsoft-com:vml" Requires="v">
                <p:oleObj spid="_x0000_s7186" name="Visio" r:id="rId4" imgW="5429321" imgH="4200436" progId="Visio.Drawing.15">
                  <p:embed/>
                </p:oleObj>
              </mc:Choice>
              <mc:Fallback>
                <p:oleObj name="Visio" r:id="rId4" imgW="5429321" imgH="4200436" progId="Visio.Drawing.15">
                  <p:embed/>
                  <p:pic>
                    <p:nvPicPr>
                      <p:cNvPr id="0" name=""/>
                      <p:cNvPicPr/>
                      <p:nvPr/>
                    </p:nvPicPr>
                    <p:blipFill>
                      <a:blip r:embed="rId5"/>
                      <a:stretch>
                        <a:fillRect/>
                      </a:stretch>
                    </p:blipFill>
                    <p:spPr>
                      <a:xfrm>
                        <a:off x="3227695" y="248975"/>
                        <a:ext cx="8452513" cy="6539576"/>
                      </a:xfrm>
                      <a:prstGeom prst="rect">
                        <a:avLst/>
                      </a:prstGeom>
                    </p:spPr>
                  </p:pic>
                </p:oleObj>
              </mc:Fallback>
            </mc:AlternateContent>
          </a:graphicData>
        </a:graphic>
      </p:graphicFrame>
      <p:sp>
        <p:nvSpPr>
          <p:cNvPr id="2" name="矩形 1"/>
          <p:cNvSpPr/>
          <p:nvPr/>
        </p:nvSpPr>
        <p:spPr>
          <a:xfrm>
            <a:off x="3227695" y="3287931"/>
            <a:ext cx="3575713" cy="3248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306914" y="3287931"/>
            <a:ext cx="2339102" cy="461665"/>
          </a:xfrm>
          <a:prstGeom prst="rect">
            <a:avLst/>
          </a:prstGeom>
          <a:noFill/>
        </p:spPr>
        <p:txBody>
          <a:bodyPr wrap="none" rtlCol="0">
            <a:spAutoFit/>
          </a:bodyPr>
          <a:lstStyle/>
          <a:p>
            <a:r>
              <a:rPr lang="zh-CN" altLang="en-US" sz="2400" dirty="0" smtClean="0">
                <a:solidFill>
                  <a:srgbClr val="FF0000"/>
                </a:solidFill>
              </a:rPr>
              <a:t>第一帧双目匹配</a:t>
            </a:r>
            <a:endParaRPr lang="zh-CN" altLang="en-US" sz="2400" dirty="0">
              <a:solidFill>
                <a:srgbClr val="FF0000"/>
              </a:solidFill>
            </a:endParaRPr>
          </a:p>
        </p:txBody>
      </p:sp>
      <p:sp>
        <p:nvSpPr>
          <p:cNvPr id="6" name="平行四边形 5"/>
          <p:cNvSpPr/>
          <p:nvPr/>
        </p:nvSpPr>
        <p:spPr>
          <a:xfrm>
            <a:off x="6905766" y="1688645"/>
            <a:ext cx="2593076" cy="2842412"/>
          </a:xfrm>
          <a:prstGeom prst="parallelogram">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498842" y="2156346"/>
            <a:ext cx="1415772" cy="830997"/>
          </a:xfrm>
          <a:prstGeom prst="rect">
            <a:avLst/>
          </a:prstGeom>
          <a:noFill/>
        </p:spPr>
        <p:txBody>
          <a:bodyPr wrap="none" rtlCol="0">
            <a:spAutoFit/>
          </a:bodyPr>
          <a:lstStyle/>
          <a:p>
            <a:r>
              <a:rPr lang="zh-CN" altLang="en-US" sz="2400" dirty="0">
                <a:solidFill>
                  <a:srgbClr val="92D050"/>
                </a:solidFill>
              </a:rPr>
              <a:t>双目匹配</a:t>
            </a:r>
          </a:p>
          <a:p>
            <a:endParaRPr lang="zh-CN" altLang="en-US" sz="2400" dirty="0"/>
          </a:p>
        </p:txBody>
      </p:sp>
    </p:spTree>
    <p:extLst>
      <p:ext uri="{BB962C8B-B14F-4D97-AF65-F5344CB8AC3E}">
        <p14:creationId xmlns:p14="http://schemas.microsoft.com/office/powerpoint/2010/main" val="42466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实验结果分析</a:t>
            </a:r>
            <a:endParaRPr lang="zh-CN" altLang="en-US" sz="4000" dirty="0"/>
          </a:p>
        </p:txBody>
      </p:sp>
      <p:sp>
        <p:nvSpPr>
          <p:cNvPr id="3" name="内容占位符 2"/>
          <p:cNvSpPr>
            <a:spLocks noGrp="1"/>
          </p:cNvSpPr>
          <p:nvPr>
            <p:ph idx="1"/>
          </p:nvPr>
        </p:nvSpPr>
        <p:spPr>
          <a:xfrm>
            <a:off x="1154953" y="2289602"/>
            <a:ext cx="10855075" cy="4568398"/>
          </a:xfrm>
        </p:spPr>
        <p:txBody>
          <a:bodyPr>
            <a:normAutofit/>
          </a:bodyPr>
          <a:lstStyle/>
          <a:p>
            <a:r>
              <a:rPr lang="zh-CN" altLang="en-US" sz="2400" dirty="0" smtClean="0">
                <a:latin typeface="Times New Roman" panose="02020603050405020304" pitchFamily="18" charset="0"/>
                <a:cs typeface="Times New Roman" panose="02020603050405020304" pitchFamily="18" charset="0"/>
              </a:rPr>
              <a:t>实验数据：</a:t>
            </a:r>
            <a:r>
              <a:rPr lang="en-US" altLang="zh-CN" sz="2400" dirty="0" smtClean="0">
                <a:latin typeface="Times New Roman" panose="02020603050405020304" pitchFamily="18" charset="0"/>
                <a:cs typeface="Times New Roman" panose="02020603050405020304" pitchFamily="18" charset="0"/>
              </a:rPr>
              <a:t/>
            </a:r>
            <a:br>
              <a:rPr lang="en-US" altLang="zh-CN" sz="2400" dirty="0" smtClean="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连接到</a:t>
            </a:r>
            <a:r>
              <a:rPr lang="en-US" altLang="zh-CN" sz="2400" dirty="0">
                <a:latin typeface="Times New Roman" panose="02020603050405020304" pitchFamily="18" charset="0"/>
                <a:cs typeface="Times New Roman" panose="02020603050405020304" pitchFamily="18" charset="0"/>
              </a:rPr>
              <a:t>MAV</a:t>
            </a:r>
            <a:r>
              <a:rPr lang="zh-CN" altLang="zh-CN" sz="2400" dirty="0">
                <a:latin typeface="Times New Roman" panose="02020603050405020304" pitchFamily="18" charset="0"/>
                <a:cs typeface="Times New Roman" panose="02020603050405020304" pitchFamily="18" charset="0"/>
              </a:rPr>
              <a:t>的下</a:t>
            </a:r>
            <a:r>
              <a:rPr lang="zh-CN" altLang="zh-CN" sz="2400" dirty="0" smtClean="0">
                <a:latin typeface="Times New Roman" panose="02020603050405020304" pitchFamily="18" charset="0"/>
                <a:cs typeface="Times New Roman" panose="02020603050405020304" pitchFamily="18" charset="0"/>
              </a:rPr>
              <a:t>视</a:t>
            </a:r>
            <a:r>
              <a:rPr lang="zh-CN" altLang="en-US" sz="2400" dirty="0">
                <a:latin typeface="Times New Roman" panose="02020603050405020304" pitchFamily="18" charset="0"/>
                <a:cs typeface="Times New Roman" panose="02020603050405020304" pitchFamily="18" charset="0"/>
              </a:rPr>
              <a:t>全局快门摄像头</a:t>
            </a:r>
            <a:r>
              <a:rPr lang="zh-CN" altLang="zh-CN" sz="2400" dirty="0" smtClean="0">
                <a:latin typeface="Times New Roman" panose="02020603050405020304" pitchFamily="18" charset="0"/>
                <a:cs typeface="Times New Roman" panose="02020603050405020304" pitchFamily="18" charset="0"/>
              </a:rPr>
              <a:t>记录</a:t>
            </a:r>
            <a:r>
              <a:rPr lang="zh-CN" altLang="zh-CN" sz="2400" dirty="0">
                <a:latin typeface="Times New Roman" panose="02020603050405020304" pitchFamily="18" charset="0"/>
                <a:cs typeface="Times New Roman" panose="02020603050405020304" pitchFamily="18" charset="0"/>
              </a:rPr>
              <a:t>的</a:t>
            </a:r>
            <a:r>
              <a:rPr lang="zh-CN" altLang="zh-CN" sz="2400" dirty="0" smtClean="0">
                <a:latin typeface="Times New Roman" panose="02020603050405020304" pitchFamily="18" charset="0"/>
                <a:cs typeface="Times New Roman" panose="02020603050405020304" pitchFamily="18" charset="0"/>
              </a:rPr>
              <a:t>视频</a:t>
            </a:r>
            <a:r>
              <a:rPr lang="zh-CN" altLang="en-US" sz="2400" dirty="0" smtClean="0">
                <a:latin typeface="Times New Roman" panose="02020603050405020304" pitchFamily="18" charset="0"/>
                <a:cs typeface="Times New Roman" panose="02020603050405020304" pitchFamily="18" charset="0"/>
              </a:rPr>
              <a:t>，图像大小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    视频中</a:t>
            </a:r>
            <a:r>
              <a:rPr lang="en-US" altLang="zh-CN" sz="2400" dirty="0" smtClean="0">
                <a:latin typeface="Times New Roman" panose="02020603050405020304" pitchFamily="18" charset="0"/>
                <a:cs typeface="Times New Roman" panose="02020603050405020304" pitchFamily="18" charset="0"/>
              </a:rPr>
              <a:t>MAV</a:t>
            </a:r>
            <a:r>
              <a:rPr lang="zh-CN" altLang="en-US" sz="2400" dirty="0" smtClean="0">
                <a:latin typeface="Times New Roman" panose="02020603050405020304" pitchFamily="18" charset="0"/>
                <a:cs typeface="Times New Roman" panose="02020603050405020304" pitchFamily="18" charset="0"/>
              </a:rPr>
              <a:t>的飞行路经长</a:t>
            </a:r>
            <a:r>
              <a:rPr lang="en-US" altLang="zh-CN" sz="2400" dirty="0" smtClean="0">
                <a:latin typeface="Times New Roman" panose="02020603050405020304" pitchFamily="18" charset="0"/>
                <a:cs typeface="Times New Roman" panose="02020603050405020304" pitchFamily="18" charset="0"/>
              </a:rPr>
              <a:t>84m</a:t>
            </a:r>
            <a:r>
              <a:rPr lang="zh-CN" altLang="en-US" sz="2400" dirty="0" smtClean="0">
                <a:latin typeface="Times New Roman" panose="02020603050405020304" pitchFamily="18" charset="0"/>
                <a:cs typeface="Times New Roman" panose="02020603050405020304" pitchFamily="18" charset="0"/>
              </a:rPr>
              <a:t>，平均在地面以上</a:t>
            </a:r>
            <a:r>
              <a:rPr lang="en-US" altLang="zh-CN" sz="2400" dirty="0" smtClean="0">
                <a:latin typeface="Times New Roman" panose="02020603050405020304" pitchFamily="18" charset="0"/>
                <a:cs typeface="Times New Roman" panose="02020603050405020304" pitchFamily="18" charset="0"/>
              </a:rPr>
              <a:t>1.2m</a:t>
            </a:r>
            <a:r>
              <a:rPr lang="zh-CN" altLang="en-US" sz="2400" dirty="0" smtClean="0">
                <a:latin typeface="Times New Roman" panose="02020603050405020304" pitchFamily="18" charset="0"/>
                <a:cs typeface="Times New Roman" panose="02020603050405020304" pitchFamily="18" charset="0"/>
              </a:rPr>
              <a:t>处飞行</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    真实</a:t>
            </a:r>
            <a:r>
              <a:rPr lang="zh-CN" altLang="en-US" sz="2400" dirty="0">
                <a:latin typeface="Times New Roman" panose="02020603050405020304" pitchFamily="18" charset="0"/>
                <a:cs typeface="Times New Roman" panose="02020603050405020304" pitchFamily="18" charset="0"/>
              </a:rPr>
              <a:t>路径通过动捕系统</a:t>
            </a:r>
            <a:r>
              <a:rPr lang="zh-CN" altLang="en-US" sz="2400" dirty="0" smtClean="0">
                <a:latin typeface="Times New Roman" panose="02020603050405020304" pitchFamily="18" charset="0"/>
                <a:cs typeface="Times New Roman" panose="02020603050405020304" pitchFamily="18" charset="0"/>
              </a:rPr>
              <a:t>获得</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SLAM</a:t>
            </a:r>
            <a:r>
              <a:rPr lang="zh-CN" altLang="en-US" sz="2400" dirty="0" smtClean="0">
                <a:latin typeface="Times New Roman" panose="02020603050405020304" pitchFamily="18" charset="0"/>
                <a:cs typeface="Times New Roman" panose="02020603050405020304" pitchFamily="18" charset="0"/>
              </a:rPr>
              <a:t>定位系统测试处理器：</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     Inter(R</a:t>
            </a:r>
            <a:r>
              <a:rPr lang="en-US" altLang="zh-CN" sz="2400" dirty="0">
                <a:latin typeface="Times New Roman" panose="02020603050405020304" pitchFamily="18" charset="0"/>
                <a:cs typeface="Times New Roman" panose="02020603050405020304" pitchFamily="18" charset="0"/>
              </a:rPr>
              <a:t>) Core(TM) i5-2450M CPU @ 2.50GHz</a:t>
            </a:r>
            <a:r>
              <a:rPr lang="zh-CN" altLang="zh-CN" sz="2400" dirty="0">
                <a:latin typeface="Times New Roman" panose="02020603050405020304" pitchFamily="18" charset="0"/>
                <a:cs typeface="Times New Roman" panose="02020603050405020304" pitchFamily="18" charset="0"/>
              </a:rPr>
              <a:t>的笔记本</a:t>
            </a:r>
            <a:r>
              <a:rPr lang="zh-CN" altLang="zh-CN" sz="2400" dirty="0" smtClean="0">
                <a:latin typeface="Times New Roman" panose="02020603050405020304" pitchFamily="18" charset="0"/>
                <a:cs typeface="Times New Roman" panose="02020603050405020304" pitchFamily="18" charset="0"/>
              </a:rPr>
              <a:t>电脑</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     在</a:t>
            </a:r>
            <a:r>
              <a:rPr lang="en-US" altLang="zh-CN" sz="2400" dirty="0" smtClean="0">
                <a:latin typeface="Times New Roman" panose="02020603050405020304" pitchFamily="18" charset="0"/>
                <a:cs typeface="Times New Roman" panose="02020603050405020304" pitchFamily="18" charset="0"/>
              </a:rPr>
              <a:t> Linux</a:t>
            </a:r>
            <a:r>
              <a:rPr lang="zh-CN" altLang="en-US" sz="2400" dirty="0" smtClean="0">
                <a:latin typeface="Times New Roman" panose="02020603050405020304" pitchFamily="18" charset="0"/>
                <a:cs typeface="Times New Roman" panose="02020603050405020304" pitchFamily="18" charset="0"/>
              </a:rPr>
              <a:t>操作系统，采用机器人操作系统</a:t>
            </a:r>
            <a:r>
              <a:rPr lang="en-US" altLang="zh-CN" sz="2400" dirty="0" smtClean="0">
                <a:latin typeface="Times New Roman" panose="02020603050405020304" pitchFamily="18" charset="0"/>
                <a:cs typeface="Times New Roman" panose="02020603050405020304" pitchFamily="18" charset="0"/>
              </a:rPr>
              <a:t>ROS</a:t>
            </a:r>
            <a:r>
              <a:rPr lang="zh-CN" altLang="en-US" sz="2400" dirty="0" smtClean="0">
                <a:latin typeface="Times New Roman" panose="02020603050405020304" pitchFamily="18" charset="0"/>
                <a:cs typeface="Times New Roman" panose="02020603050405020304" pitchFamily="18" charset="0"/>
              </a:rPr>
              <a:t>内部的</a:t>
            </a:r>
            <a:r>
              <a:rPr lang="en-US" altLang="zh-CN" sz="2400" dirty="0" err="1" smtClean="0">
                <a:latin typeface="Times New Roman" panose="02020603050405020304" pitchFamily="18" charset="0"/>
                <a:cs typeface="Times New Roman" panose="02020603050405020304" pitchFamily="18" charset="0"/>
              </a:rPr>
              <a:t>RViz</a:t>
            </a:r>
            <a:r>
              <a:rPr lang="zh-CN" altLang="en-US" sz="2400" dirty="0" smtClean="0">
                <a:latin typeface="Times New Roman" panose="02020603050405020304" pitchFamily="18" charset="0"/>
                <a:cs typeface="Times New Roman" panose="02020603050405020304" pitchFamily="18" charset="0"/>
              </a:rPr>
              <a:t>可视化工具绘制视频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中无人机飞行路径以及相机姿态。</a:t>
            </a:r>
            <a:endParaRPr lang="en-US" altLang="zh-CN" sz="2400" dirty="0" smtClean="0">
              <a:latin typeface="Times New Roman" panose="02020603050405020304" pitchFamily="18" charset="0"/>
              <a:cs typeface="Times New Roman" panose="02020603050405020304" pitchFamily="18" charset="0"/>
            </a:endParaRPr>
          </a:p>
          <a:p>
            <a:pPr marL="0" indent="0">
              <a:lnSpc>
                <a:spcPct val="125000"/>
              </a:lnSpc>
              <a:buNone/>
            </a:pPr>
            <a:endParaRPr lang="zh-CN" altLang="en-US" sz="2400" dirty="0">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8861126"/>
              </p:ext>
            </p:extLst>
          </p:nvPr>
        </p:nvGraphicFramePr>
        <p:xfrm>
          <a:off x="9214661" y="2652268"/>
          <a:ext cx="1403409" cy="400974"/>
        </p:xfrm>
        <a:graphic>
          <a:graphicData uri="http://schemas.openxmlformats.org/presentationml/2006/ole">
            <mc:AlternateContent xmlns:mc="http://schemas.openxmlformats.org/markup-compatibility/2006">
              <mc:Choice xmlns:v="urn:schemas-microsoft-com:vml" Requires="v">
                <p:oleObj spid="_x0000_s9231" name="Equation" r:id="rId3" imgW="622080" imgH="177480" progId="Equation.DSMT4">
                  <p:embed/>
                </p:oleObj>
              </mc:Choice>
              <mc:Fallback>
                <p:oleObj name="Equation" r:id="rId3" imgW="622080" imgH="177480" progId="Equation.DSMT4">
                  <p:embed/>
                  <p:pic>
                    <p:nvPicPr>
                      <p:cNvPr id="0" name=""/>
                      <p:cNvPicPr/>
                      <p:nvPr/>
                    </p:nvPicPr>
                    <p:blipFill>
                      <a:blip r:embed="rId4"/>
                      <a:stretch>
                        <a:fillRect/>
                      </a:stretch>
                    </p:blipFill>
                    <p:spPr>
                      <a:xfrm>
                        <a:off x="9214661" y="2652268"/>
                        <a:ext cx="1403409" cy="400974"/>
                      </a:xfrm>
                      <a:prstGeom prst="rect">
                        <a:avLst/>
                      </a:prstGeom>
                    </p:spPr>
                  </p:pic>
                </p:oleObj>
              </mc:Fallback>
            </mc:AlternateContent>
          </a:graphicData>
        </a:graphic>
      </p:graphicFrame>
    </p:spTree>
    <p:extLst>
      <p:ext uri="{BB962C8B-B14F-4D97-AF65-F5344CB8AC3E}">
        <p14:creationId xmlns:p14="http://schemas.microsoft.com/office/powerpoint/2010/main" val="2205965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实验</a:t>
            </a:r>
            <a:r>
              <a:rPr lang="zh-CN" altLang="en-US" sz="4000" dirty="0">
                <a:solidFill>
                  <a:schemeClr val="bg1"/>
                </a:solidFill>
                <a:latin typeface="隶书" panose="02010509060101010101" pitchFamily="49" charset="-122"/>
                <a:ea typeface="隶书" panose="02010509060101010101" pitchFamily="49" charset="-122"/>
              </a:rPr>
              <a:t>结果分析</a:t>
            </a:r>
          </a:p>
        </p:txBody>
      </p:sp>
      <p:pic>
        <p:nvPicPr>
          <p:cNvPr id="5" name="图片 4"/>
          <p:cNvPicPr>
            <a:picLocks noChangeAspect="1"/>
          </p:cNvPicPr>
          <p:nvPr/>
        </p:nvPicPr>
        <p:blipFill>
          <a:blip r:embed="rId3"/>
          <a:stretch>
            <a:fillRect/>
          </a:stretch>
        </p:blipFill>
        <p:spPr>
          <a:xfrm>
            <a:off x="1154953" y="2023097"/>
            <a:ext cx="9871665" cy="4500533"/>
          </a:xfrm>
          <a:prstGeom prst="rect">
            <a:avLst/>
          </a:prstGeom>
        </p:spPr>
      </p:pic>
    </p:spTree>
    <p:extLst>
      <p:ext uri="{BB962C8B-B14F-4D97-AF65-F5344CB8AC3E}">
        <p14:creationId xmlns:p14="http://schemas.microsoft.com/office/powerpoint/2010/main" val="1678726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实验测试系统</a:t>
            </a:r>
            <a:endParaRPr lang="zh-CN" altLang="en-US" sz="4000" dirty="0"/>
          </a:p>
        </p:txBody>
      </p:sp>
      <p:sp>
        <p:nvSpPr>
          <p:cNvPr id="3" name="内容占位符 2"/>
          <p:cNvSpPr>
            <a:spLocks noGrp="1"/>
          </p:cNvSpPr>
          <p:nvPr>
            <p:ph idx="1"/>
          </p:nvPr>
        </p:nvSpPr>
        <p:spPr>
          <a:xfrm>
            <a:off x="1154952" y="2243494"/>
            <a:ext cx="10090802" cy="3416300"/>
          </a:xfrm>
        </p:spPr>
        <p:txBody>
          <a:bodyPr>
            <a:normAutofit/>
          </a:bodyPr>
          <a:lstStyle/>
          <a:p>
            <a:r>
              <a:rPr lang="zh-CN" altLang="en-US" sz="2400" b="1" dirty="0" smtClean="0">
                <a:latin typeface="Times New Roman" panose="02020603050405020304" pitchFamily="18" charset="0"/>
                <a:cs typeface="Times New Roman" panose="02020603050405020304" pitchFamily="18" charset="0"/>
              </a:rPr>
              <a:t>参与测试的系统：</a:t>
            </a:r>
            <a:endParaRPr lang="en-US" altLang="zh-CN" sz="2400" b="1" dirty="0" smtClean="0">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     基于半直接法的双目</a:t>
            </a:r>
            <a:r>
              <a:rPr lang="en-US" altLang="zh-CN" sz="2400" dirty="0" smtClean="0">
                <a:latin typeface="Times New Roman" panose="02020603050405020304" pitchFamily="18" charset="0"/>
                <a:cs typeface="Times New Roman" panose="02020603050405020304" pitchFamily="18" charset="0"/>
              </a:rPr>
              <a:t>SVO</a:t>
            </a:r>
            <a:r>
              <a:rPr lang="zh-CN" altLang="en-US" sz="2400" dirty="0" smtClean="0">
                <a:latin typeface="Times New Roman" panose="02020603050405020304" pitchFamily="18" charset="0"/>
                <a:cs typeface="Times New Roman" panose="02020603050405020304" pitchFamily="18" charset="0"/>
              </a:rPr>
              <a:t>系统：速度参数设置</a:t>
            </a:r>
            <a:r>
              <a:rPr lang="en-US" altLang="zh-CN" sz="2400" dirty="0" smtClean="0">
                <a:latin typeface="Times New Roman" panose="02020603050405020304" pitchFamily="18" charset="0"/>
                <a:cs typeface="Times New Roman" panose="02020603050405020304" pitchFamily="18" charset="0"/>
              </a:rPr>
              <a:t>SVO</a:t>
            </a:r>
            <a:r>
              <a:rPr lang="zh-CN" altLang="en-US" sz="2400" dirty="0" smtClean="0">
                <a:latin typeface="Times New Roman" panose="02020603050405020304" pitchFamily="18" charset="0"/>
                <a:cs typeface="Times New Roman" panose="02020603050405020304" pitchFamily="18" charset="0"/>
              </a:rPr>
              <a:t>、精度参数设置</a:t>
            </a:r>
            <a:r>
              <a:rPr lang="en-US" altLang="zh-CN" sz="2400" dirty="0" smtClean="0">
                <a:latin typeface="Times New Roman" panose="02020603050405020304" pitchFamily="18" charset="0"/>
                <a:cs typeface="Times New Roman" panose="02020603050405020304" pitchFamily="18" charset="0"/>
              </a:rPr>
              <a:t>SVO</a:t>
            </a:r>
          </a:p>
          <a:p>
            <a:pPr marL="0" indent="0">
              <a:buNone/>
            </a:pPr>
            <a:r>
              <a:rPr lang="zh-CN" altLang="en-US" sz="2400" dirty="0" smtClean="0">
                <a:latin typeface="Times New Roman" panose="02020603050405020304" pitchFamily="18" charset="0"/>
                <a:cs typeface="Times New Roman" panose="02020603050405020304" pitchFamily="18" charset="0"/>
              </a:rPr>
              <a:t>     基于</a:t>
            </a:r>
            <a:r>
              <a:rPr lang="zh-CN" altLang="en-US" sz="2400" dirty="0">
                <a:latin typeface="Times New Roman" panose="02020603050405020304" pitchFamily="18" charset="0"/>
                <a:cs typeface="Times New Roman" panose="02020603050405020304" pitchFamily="18" charset="0"/>
              </a:rPr>
              <a:t>特征点</a:t>
            </a:r>
            <a:r>
              <a:rPr lang="zh-CN" altLang="en-US" sz="2400" dirty="0" smtClean="0">
                <a:latin typeface="Times New Roman" panose="02020603050405020304" pitchFamily="18" charset="0"/>
                <a:cs typeface="Times New Roman" panose="02020603050405020304" pitchFamily="18" charset="0"/>
              </a:rPr>
              <a:t>法</a:t>
            </a:r>
            <a:r>
              <a:rPr lang="zh-CN" altLang="en-US" sz="2400" dirty="0">
                <a:latin typeface="Times New Roman" panose="02020603050405020304" pitchFamily="18" charset="0"/>
                <a:cs typeface="Times New Roman" panose="02020603050405020304" pitchFamily="18" charset="0"/>
              </a:rPr>
              <a:t>的</a:t>
            </a:r>
            <a:r>
              <a:rPr lang="en-US" altLang="zh-CN" sz="2400" dirty="0" smtClean="0">
                <a:latin typeface="Times New Roman" panose="02020603050405020304" pitchFamily="18" charset="0"/>
                <a:cs typeface="Times New Roman" panose="02020603050405020304" pitchFamily="18" charset="0"/>
              </a:rPr>
              <a:t>ORB-SLAM</a:t>
            </a:r>
            <a:r>
              <a:rPr lang="zh-CN" altLang="en-US" sz="2400" dirty="0" smtClean="0">
                <a:latin typeface="Times New Roman" panose="02020603050405020304" pitchFamily="18" charset="0"/>
                <a:cs typeface="Times New Roman" panose="02020603050405020304" pitchFamily="18" charset="0"/>
              </a:rPr>
              <a:t>系统</a:t>
            </a:r>
            <a:endParaRPr lang="zh-CN" altLang="en-US" sz="2400"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1477980" y="3820781"/>
            <a:ext cx="9880583" cy="3144607"/>
          </a:xfrm>
          <a:prstGeom prst="rect">
            <a:avLst/>
          </a:prstGeom>
        </p:spPr>
      </p:pic>
    </p:spTree>
    <p:extLst>
      <p:ext uri="{BB962C8B-B14F-4D97-AF65-F5344CB8AC3E}">
        <p14:creationId xmlns:p14="http://schemas.microsoft.com/office/powerpoint/2010/main" val="2591604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实时性对比</a:t>
            </a:r>
            <a:endParaRPr lang="zh-CN" altLang="en-US" sz="4000" dirty="0">
              <a:solidFill>
                <a:schemeClr val="bg1"/>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95647" y="2235010"/>
            <a:ext cx="9749606" cy="3416300"/>
          </a:xfrm>
        </p:spPr>
        <p:txBody>
          <a:bodyPr>
            <a:normAutofit/>
          </a:bodyPr>
          <a:lstStyle/>
          <a:p>
            <a:r>
              <a:rPr lang="zh-CN" altLang="zh-CN" sz="2800" dirty="0">
                <a:latin typeface="+mn-ea"/>
              </a:rPr>
              <a:t>两种参数设置的</a:t>
            </a:r>
            <a:r>
              <a:rPr lang="zh-CN" altLang="en-US" sz="2800" dirty="0">
                <a:latin typeface="+mn-ea"/>
              </a:rPr>
              <a:t>双目</a:t>
            </a:r>
            <a:r>
              <a:rPr lang="en-US" altLang="zh-CN" sz="2800" dirty="0">
                <a:latin typeface="+mn-ea"/>
              </a:rPr>
              <a:t>SVO</a:t>
            </a:r>
            <a:r>
              <a:rPr lang="zh-CN" altLang="zh-CN" sz="2800" dirty="0">
                <a:latin typeface="+mn-ea"/>
              </a:rPr>
              <a:t>及</a:t>
            </a:r>
            <a:r>
              <a:rPr lang="en-US" altLang="zh-CN" sz="2800" dirty="0">
                <a:latin typeface="+mn-ea"/>
              </a:rPr>
              <a:t>ORB-SLAM</a:t>
            </a:r>
            <a:r>
              <a:rPr lang="zh-CN" altLang="zh-CN" sz="2800" dirty="0">
                <a:latin typeface="+mn-ea"/>
              </a:rPr>
              <a:t>系统运行时间对比</a:t>
            </a:r>
            <a:endParaRPr lang="zh-CN" altLang="en-US" sz="2800" dirty="0">
              <a:latin typeface="+mn-ea"/>
            </a:endParaRPr>
          </a:p>
          <a:p>
            <a:endParaRPr lang="zh-CN" altLang="en-US" sz="2800" dirty="0"/>
          </a:p>
        </p:txBody>
      </p:sp>
      <p:pic>
        <p:nvPicPr>
          <p:cNvPr id="5" name="图片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1244" y="2507966"/>
            <a:ext cx="7465324" cy="4264925"/>
          </a:xfrm>
          <a:prstGeom prst="rect">
            <a:avLst/>
          </a:prstGeom>
          <a:noFill/>
          <a:ln>
            <a:noFill/>
          </a:ln>
        </p:spPr>
      </p:pic>
    </p:spTree>
    <p:extLst>
      <p:ext uri="{BB962C8B-B14F-4D97-AF65-F5344CB8AC3E}">
        <p14:creationId xmlns:p14="http://schemas.microsoft.com/office/powerpoint/2010/main" val="1855690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实时性对比</a:t>
            </a:r>
            <a:endParaRPr lang="zh-CN" altLang="en-US" sz="4000" dirty="0">
              <a:solidFill>
                <a:schemeClr val="bg1"/>
              </a:solidFill>
            </a:endParaRPr>
          </a:p>
        </p:txBody>
      </p:sp>
      <p:sp>
        <p:nvSpPr>
          <p:cNvPr id="7" name="内容占位符 2"/>
          <p:cNvSpPr>
            <a:spLocks noGrp="1"/>
          </p:cNvSpPr>
          <p:nvPr>
            <p:ph idx="1"/>
          </p:nvPr>
        </p:nvSpPr>
        <p:spPr>
          <a:xfrm>
            <a:off x="859810" y="4756244"/>
            <a:ext cx="10727140" cy="2101756"/>
          </a:xfrm>
        </p:spPr>
        <p:txBody>
          <a:bodyPr>
            <a:normAutofit/>
          </a:bodyPr>
          <a:lstStyle/>
          <a:p>
            <a:r>
              <a:rPr lang="zh-CN" altLang="en-US" sz="2400" b="1" dirty="0">
                <a:latin typeface="Times New Roman" panose="02020603050405020304" pitchFamily="18" charset="0"/>
                <a:cs typeface="Times New Roman" panose="02020603050405020304" pitchFamily="18" charset="0"/>
              </a:rPr>
              <a:t>对比</a:t>
            </a:r>
            <a:r>
              <a:rPr lang="zh-CN" altLang="en-US" sz="2400" b="1" dirty="0" smtClean="0">
                <a:latin typeface="Times New Roman" panose="02020603050405020304" pitchFamily="18" charset="0"/>
                <a:cs typeface="Times New Roman" panose="02020603050405020304" pitchFamily="18" charset="0"/>
              </a:rPr>
              <a:t>分析：</a:t>
            </a:r>
            <a:endParaRPr lang="en-US" altLang="zh-CN" sz="2400" b="1" dirty="0" smtClean="0">
              <a:latin typeface="Times New Roman" panose="02020603050405020304" pitchFamily="18" charset="0"/>
              <a:cs typeface="Times New Roman" panose="02020603050405020304" pitchFamily="18" charset="0"/>
            </a:endParaRPr>
          </a:p>
          <a:p>
            <a:pPr marL="0" indent="0">
              <a:buNone/>
            </a:pPr>
            <a:r>
              <a:rPr lang="en-US" altLang="zh-CN" sz="2400" dirty="0" smtClean="0">
                <a:latin typeface="Times New Roman" panose="02020603050405020304" pitchFamily="18" charset="0"/>
                <a:cs typeface="Times New Roman" panose="02020603050405020304" pitchFamily="18" charset="0"/>
              </a:rPr>
              <a:t>    ORB-SLAM</a:t>
            </a:r>
            <a:r>
              <a:rPr lang="zh-CN" altLang="en-US" sz="2400" dirty="0" smtClean="0">
                <a:latin typeface="Times New Roman" panose="02020603050405020304" pitchFamily="18" charset="0"/>
                <a:cs typeface="Times New Roman" panose="02020603050405020304" pitchFamily="18" charset="0"/>
              </a:rPr>
              <a:t>系统：每帧图像耗时</a:t>
            </a:r>
            <a:r>
              <a:rPr lang="en-US" altLang="zh-CN" sz="2400" dirty="0" smtClean="0">
                <a:latin typeface="Times New Roman" panose="02020603050405020304" pitchFamily="18" charset="0"/>
                <a:cs typeface="Times New Roman" panose="02020603050405020304" pitchFamily="18" charset="0"/>
              </a:rPr>
              <a:t>50ms</a:t>
            </a:r>
            <a:r>
              <a:rPr lang="zh-CN" altLang="en-US" sz="2400" dirty="0" smtClean="0">
                <a:latin typeface="Times New Roman" panose="02020603050405020304" pitchFamily="18" charset="0"/>
                <a:cs typeface="Times New Roman" panose="02020603050405020304" pitchFamily="18" charset="0"/>
              </a:rPr>
              <a:t>左右，其中</a:t>
            </a:r>
            <a:r>
              <a:rPr lang="en-US" altLang="zh-CN" sz="2400" dirty="0" smtClean="0">
                <a:latin typeface="Times New Roman" panose="02020603050405020304" pitchFamily="18" charset="0"/>
                <a:cs typeface="Times New Roman" panose="02020603050405020304" pitchFamily="18" charset="0"/>
              </a:rPr>
              <a:t>30ms</a:t>
            </a:r>
            <a:r>
              <a:rPr lang="zh-CN" altLang="en-US" sz="2400" dirty="0" smtClean="0">
                <a:latin typeface="Times New Roman" panose="02020603050405020304" pitchFamily="18" charset="0"/>
                <a:cs typeface="Times New Roman" panose="02020603050405020304" pitchFamily="18" charset="0"/>
              </a:rPr>
              <a:t>用于特征点提取。</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zh-CN" altLang="en-US" sz="2400" dirty="0" smtClean="0">
                <a:latin typeface="Times New Roman" panose="02020603050405020304" pitchFamily="18" charset="0"/>
                <a:cs typeface="Times New Roman" panose="02020603050405020304" pitchFamily="18" charset="0"/>
              </a:rPr>
              <a:t>    双目</a:t>
            </a:r>
            <a:r>
              <a:rPr lang="en-US" altLang="zh-CN" sz="2400" dirty="0" smtClean="0">
                <a:latin typeface="Times New Roman" panose="02020603050405020304" pitchFamily="18" charset="0"/>
                <a:cs typeface="Times New Roman" panose="02020603050405020304" pitchFamily="18" charset="0"/>
              </a:rPr>
              <a:t>SVO</a:t>
            </a:r>
            <a:r>
              <a:rPr lang="zh-CN" altLang="en-US" sz="2400" dirty="0" smtClean="0">
                <a:latin typeface="Times New Roman" panose="02020603050405020304" pitchFamily="18" charset="0"/>
                <a:cs typeface="Times New Roman" panose="02020603050405020304" pitchFamily="18" charset="0"/>
              </a:rPr>
              <a:t>系统：对系统参数设置平均需要</a:t>
            </a:r>
            <a:r>
              <a:rPr lang="en-US" altLang="zh-CN" sz="2400" dirty="0" smtClean="0">
                <a:latin typeface="Times New Roman" panose="02020603050405020304" pitchFamily="18" charset="0"/>
                <a:cs typeface="Times New Roman" panose="02020603050405020304" pitchFamily="18" charset="0"/>
              </a:rPr>
              <a:t>17ms</a:t>
            </a:r>
            <a:r>
              <a:rPr lang="zh-CN" altLang="en-US" sz="2400" dirty="0" smtClean="0">
                <a:latin typeface="Times New Roman" panose="02020603050405020304" pitchFamily="18" charset="0"/>
                <a:cs typeface="Times New Roman" panose="02020603050405020304" pitchFamily="18" charset="0"/>
              </a:rPr>
              <a:t>，同时时间的消耗主要是由于  </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局部</a:t>
            </a:r>
            <a:r>
              <a:rPr lang="en-US" altLang="zh-CN" sz="2400" dirty="0" smtClean="0">
                <a:latin typeface="Times New Roman" panose="02020603050405020304" pitchFamily="18" charset="0"/>
                <a:cs typeface="Times New Roman" panose="02020603050405020304" pitchFamily="18" charset="0"/>
              </a:rPr>
              <a:t>BA</a:t>
            </a:r>
            <a:r>
              <a:rPr lang="zh-CN" altLang="en-US" sz="2400" dirty="0" smtClean="0">
                <a:latin typeface="Times New Roman" panose="02020603050405020304" pitchFamily="18" charset="0"/>
                <a:cs typeface="Times New Roman" panose="02020603050405020304" pitchFamily="18" charset="0"/>
              </a:rPr>
              <a:t>优化，处理每个关键帧平均需要</a:t>
            </a:r>
            <a:r>
              <a:rPr lang="en-US" altLang="zh-CN" sz="2400" dirty="0" smtClean="0">
                <a:latin typeface="Times New Roman" panose="02020603050405020304" pitchFamily="18" charset="0"/>
                <a:cs typeface="Times New Roman" panose="02020603050405020304" pitchFamily="18" charset="0"/>
              </a:rPr>
              <a:t>18ms</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498855" y="1943084"/>
            <a:ext cx="11449050" cy="3352816"/>
          </a:xfrm>
          <a:prstGeom prst="rect">
            <a:avLst/>
          </a:prstGeom>
        </p:spPr>
      </p:pic>
    </p:spTree>
    <p:extLst>
      <p:ext uri="{BB962C8B-B14F-4D97-AF65-F5344CB8AC3E}">
        <p14:creationId xmlns:p14="http://schemas.microsoft.com/office/powerpoint/2010/main" val="2073852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定位精度对比</a:t>
            </a:r>
            <a:endParaRPr lang="zh-CN" altLang="en-US" sz="4000" dirty="0"/>
          </a:p>
        </p:txBody>
      </p:sp>
      <p:sp>
        <p:nvSpPr>
          <p:cNvPr id="3" name="内容占位符 2"/>
          <p:cNvSpPr>
            <a:spLocks noGrp="1"/>
          </p:cNvSpPr>
          <p:nvPr>
            <p:ph idx="1"/>
          </p:nvPr>
        </p:nvSpPr>
        <p:spPr>
          <a:xfrm>
            <a:off x="499862" y="2207715"/>
            <a:ext cx="10422691" cy="3416300"/>
          </a:xfrm>
        </p:spPr>
        <p:txBody>
          <a:bodyPr>
            <a:normAutofit/>
          </a:bodyPr>
          <a:lstStyle/>
          <a:p>
            <a:r>
              <a:rPr lang="zh-CN" altLang="zh-CN" sz="2400" dirty="0">
                <a:latin typeface="Times New Roman" panose="02020603050405020304" pitchFamily="18" charset="0"/>
                <a:cs typeface="Times New Roman" panose="02020603050405020304" pitchFamily="18" charset="0"/>
              </a:rPr>
              <a:t>两种参数设置的</a:t>
            </a:r>
            <a:r>
              <a:rPr lang="zh-CN" altLang="en-US" sz="2400" dirty="0">
                <a:latin typeface="Times New Roman" panose="02020603050405020304" pitchFamily="18" charset="0"/>
                <a:cs typeface="Times New Roman" panose="02020603050405020304" pitchFamily="18" charset="0"/>
              </a:rPr>
              <a:t>双目</a:t>
            </a:r>
            <a:r>
              <a:rPr lang="en-US" altLang="zh-CN" sz="2400" dirty="0">
                <a:latin typeface="Times New Roman" panose="02020603050405020304" pitchFamily="18" charset="0"/>
                <a:cs typeface="Times New Roman" panose="02020603050405020304" pitchFamily="18" charset="0"/>
              </a:rPr>
              <a:t>SVO</a:t>
            </a:r>
            <a:r>
              <a:rPr lang="zh-CN" altLang="zh-CN" sz="2400" dirty="0">
                <a:latin typeface="Times New Roman" panose="02020603050405020304" pitchFamily="18" charset="0"/>
                <a:cs typeface="Times New Roman" panose="02020603050405020304" pitchFamily="18" charset="0"/>
              </a:rPr>
              <a:t>及</a:t>
            </a:r>
            <a:r>
              <a:rPr lang="en-US" altLang="zh-CN" sz="2400" dirty="0">
                <a:latin typeface="Times New Roman" panose="02020603050405020304" pitchFamily="18" charset="0"/>
                <a:cs typeface="Times New Roman" panose="02020603050405020304" pitchFamily="18" charset="0"/>
              </a:rPr>
              <a:t>ORB-SLAM</a:t>
            </a:r>
            <a:r>
              <a:rPr lang="zh-CN" altLang="zh-CN" sz="2400" dirty="0" smtClean="0">
                <a:latin typeface="Times New Roman" panose="02020603050405020304" pitchFamily="18" charset="0"/>
                <a:cs typeface="Times New Roman" panose="02020603050405020304" pitchFamily="18" charset="0"/>
              </a:rPr>
              <a:t>系统</a:t>
            </a:r>
            <a:r>
              <a:rPr lang="zh-CN" altLang="en-US" sz="2400" dirty="0" smtClean="0">
                <a:latin typeface="Times New Roman" panose="02020603050405020304" pitchFamily="18" charset="0"/>
                <a:cs typeface="Times New Roman" panose="02020603050405020304" pitchFamily="18" charset="0"/>
              </a:rPr>
              <a:t>定位精度对比</a:t>
            </a:r>
            <a:endParaRPr lang="zh-CN" altLang="en-US"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501254" y="2491083"/>
            <a:ext cx="8929981" cy="4366917"/>
          </a:xfrm>
          <a:prstGeom prst="rect">
            <a:avLst/>
          </a:prstGeom>
        </p:spPr>
      </p:pic>
    </p:spTree>
    <p:extLst>
      <p:ext uri="{BB962C8B-B14F-4D97-AF65-F5344CB8AC3E}">
        <p14:creationId xmlns:p14="http://schemas.microsoft.com/office/powerpoint/2010/main" val="38969217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solidFill>
                  <a:schemeClr val="bg1"/>
                </a:solidFill>
                <a:latin typeface="隶书" panose="02010509060101010101" pitchFamily="49" charset="-122"/>
                <a:ea typeface="隶书" panose="02010509060101010101" pitchFamily="49" charset="-122"/>
              </a:rPr>
              <a:t>目录</a:t>
            </a:r>
          </a:p>
        </p:txBody>
      </p:sp>
      <p:sp>
        <p:nvSpPr>
          <p:cNvPr id="3" name="内容占位符 2"/>
          <p:cNvSpPr>
            <a:spLocks noGrp="1"/>
          </p:cNvSpPr>
          <p:nvPr>
            <p:ph idx="1"/>
          </p:nvPr>
        </p:nvSpPr>
        <p:spPr>
          <a:xfrm>
            <a:off x="1154954" y="2346325"/>
            <a:ext cx="8761412" cy="3416300"/>
          </a:xfrm>
        </p:spPr>
        <p:txBody>
          <a:bodyPr/>
          <a:lstStyle/>
          <a:p>
            <a:pPr>
              <a:lnSpc>
                <a:spcPct val="120000"/>
              </a:lnSpc>
              <a:spcBef>
                <a:spcPct val="40000"/>
              </a:spcBef>
            </a:pPr>
            <a:r>
              <a:rPr lang="zh-CN" altLang="en-US" sz="2800" dirty="0">
                <a:latin typeface="宋体" panose="02010600030101010101" pitchFamily="2" charset="-122"/>
                <a:ea typeface="宋体" panose="02010600030101010101" pitchFamily="2" charset="-122"/>
              </a:rPr>
              <a:t>课题主要研究内容及进展情况</a:t>
            </a:r>
          </a:p>
          <a:p>
            <a:pPr>
              <a:lnSpc>
                <a:spcPct val="120000"/>
              </a:lnSpc>
              <a:spcBef>
                <a:spcPct val="40000"/>
              </a:spcBef>
            </a:pPr>
            <a:r>
              <a:rPr lang="zh-CN" altLang="en-US" sz="2800" dirty="0">
                <a:latin typeface="宋体" panose="02010600030101010101" pitchFamily="2" charset="-122"/>
                <a:ea typeface="宋体" panose="02010600030101010101" pitchFamily="2" charset="-122"/>
              </a:rPr>
              <a:t>目前完成的研究工作及结果</a:t>
            </a:r>
          </a:p>
          <a:p>
            <a:pPr>
              <a:lnSpc>
                <a:spcPct val="120000"/>
              </a:lnSpc>
              <a:spcBef>
                <a:spcPct val="40000"/>
              </a:spcBef>
            </a:pPr>
            <a:r>
              <a:rPr lang="zh-CN" altLang="en-US" sz="2800" dirty="0">
                <a:latin typeface="宋体" panose="02010600030101010101" pitchFamily="2" charset="-122"/>
                <a:ea typeface="宋体" panose="02010600030101010101" pitchFamily="2" charset="-122"/>
              </a:rPr>
              <a:t>后期拟完成的研究工作及进度安排</a:t>
            </a:r>
          </a:p>
          <a:p>
            <a:pPr>
              <a:lnSpc>
                <a:spcPct val="120000"/>
              </a:lnSpc>
              <a:spcBef>
                <a:spcPct val="40000"/>
              </a:spcBef>
            </a:pPr>
            <a:r>
              <a:rPr lang="zh-CN" altLang="en-US" sz="2800" dirty="0">
                <a:latin typeface="宋体" panose="02010600030101010101" pitchFamily="2" charset="-122"/>
                <a:ea typeface="宋体" panose="02010600030101010101" pitchFamily="2" charset="-122"/>
              </a:rPr>
              <a:t>存在的困难与问题</a:t>
            </a:r>
          </a:p>
          <a:p>
            <a:pPr>
              <a:lnSpc>
                <a:spcPct val="120000"/>
              </a:lnSpc>
              <a:spcBef>
                <a:spcPct val="40000"/>
              </a:spcBef>
            </a:pPr>
            <a:r>
              <a:rPr lang="zh-CN" altLang="en-US" sz="2800" dirty="0">
                <a:latin typeface="宋体" panose="02010600030101010101" pitchFamily="2" charset="-122"/>
                <a:ea typeface="宋体" panose="02010600030101010101" pitchFamily="2" charset="-122"/>
              </a:rPr>
              <a:t>如期完成全部论文工作的可能性</a:t>
            </a:r>
          </a:p>
          <a:p>
            <a:endParaRPr lang="zh-CN" altLang="en-US" dirty="0"/>
          </a:p>
        </p:txBody>
      </p:sp>
    </p:spTree>
    <p:extLst>
      <p:ext uri="{BB962C8B-B14F-4D97-AF65-F5344CB8AC3E}">
        <p14:creationId xmlns:p14="http://schemas.microsoft.com/office/powerpoint/2010/main" val="3724661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定位精度对比</a:t>
            </a:r>
            <a:endParaRPr lang="zh-CN" altLang="en-US" sz="4000" dirty="0"/>
          </a:p>
        </p:txBody>
      </p:sp>
      <p:pic>
        <p:nvPicPr>
          <p:cNvPr id="4" name="图片 3"/>
          <p:cNvPicPr>
            <a:picLocks noChangeAspect="1"/>
          </p:cNvPicPr>
          <p:nvPr/>
        </p:nvPicPr>
        <p:blipFill>
          <a:blip r:embed="rId3"/>
          <a:stretch>
            <a:fillRect/>
          </a:stretch>
        </p:blipFill>
        <p:spPr>
          <a:xfrm>
            <a:off x="596526" y="3738766"/>
            <a:ext cx="11372850" cy="3119234"/>
          </a:xfrm>
          <a:prstGeom prst="rect">
            <a:avLst/>
          </a:prstGeom>
        </p:spPr>
      </p:pic>
      <p:sp>
        <p:nvSpPr>
          <p:cNvPr id="6" name="内容占位符 2"/>
          <p:cNvSpPr>
            <a:spLocks noGrp="1"/>
          </p:cNvSpPr>
          <p:nvPr>
            <p:ph idx="1"/>
          </p:nvPr>
        </p:nvSpPr>
        <p:spPr>
          <a:xfrm>
            <a:off x="596527" y="2188267"/>
            <a:ext cx="11372849" cy="3416300"/>
          </a:xfrm>
        </p:spPr>
        <p:txBody>
          <a:bodyPr>
            <a:normAutofit/>
          </a:bodyPr>
          <a:lstStyle/>
          <a:p>
            <a:r>
              <a:rPr lang="zh-CN" altLang="en-US" sz="2400" dirty="0" smtClean="0">
                <a:latin typeface="Times New Roman" panose="02020603050405020304" pitchFamily="18" charset="0"/>
                <a:cs typeface="Times New Roman" panose="02020603050405020304" pitchFamily="18" charset="0"/>
              </a:rPr>
              <a:t>相对姿态误差（</a:t>
            </a:r>
            <a:r>
              <a:rPr lang="en-US" altLang="zh-CN" sz="2400" dirty="0" smtClean="0">
                <a:latin typeface="Times New Roman" panose="02020603050405020304" pitchFamily="18" charset="0"/>
                <a:cs typeface="Times New Roman" panose="02020603050405020304" pitchFamily="18" charset="0"/>
              </a:rPr>
              <a:t>RPE</a:t>
            </a:r>
            <a:r>
              <a:rPr lang="zh-CN" altLang="en-US" sz="2400" dirty="0" smtClean="0">
                <a:latin typeface="Times New Roman" panose="02020603050405020304" pitchFamily="18" charset="0"/>
                <a:cs typeface="Times New Roman" panose="02020603050405020304" pitchFamily="18" charset="0"/>
              </a:rPr>
              <a:t>）：</a:t>
            </a:r>
            <a:r>
              <a:rPr lang="zh-CN" altLang="zh-CN" sz="2400" dirty="0" smtClean="0">
                <a:solidFill>
                  <a:schemeClr val="tx1"/>
                </a:solidFill>
                <a:latin typeface="Times New Roman" panose="02020603050405020304" pitchFamily="18" charset="0"/>
                <a:cs typeface="Times New Roman" panose="02020603050405020304" pitchFamily="18" charset="0"/>
              </a:rPr>
              <a:t>在</a:t>
            </a:r>
            <a:r>
              <a:rPr lang="zh-CN" altLang="zh-CN" sz="2400" dirty="0">
                <a:solidFill>
                  <a:schemeClr val="tx1"/>
                </a:solidFill>
                <a:latin typeface="Times New Roman" panose="02020603050405020304" pitchFamily="18" charset="0"/>
                <a:cs typeface="Times New Roman" panose="02020603050405020304" pitchFamily="18" charset="0"/>
              </a:rPr>
              <a:t>固定时间间隔</a:t>
            </a: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zh-CN" sz="2400" dirty="0">
                <a:solidFill>
                  <a:schemeClr val="tx1"/>
                </a:solidFill>
                <a:latin typeface="Times New Roman" panose="02020603050405020304" pitchFamily="18" charset="0"/>
                <a:cs typeface="Times New Roman" panose="02020603050405020304" pitchFamily="18" charset="0"/>
              </a:rPr>
              <a:t>上测量轨迹的局部</a:t>
            </a:r>
            <a:r>
              <a:rPr lang="zh-CN" altLang="zh-CN" sz="2400" dirty="0" smtClean="0">
                <a:solidFill>
                  <a:schemeClr val="tx1"/>
                </a:solidFill>
                <a:latin typeface="Times New Roman" panose="02020603050405020304" pitchFamily="18" charset="0"/>
                <a:cs typeface="Times New Roman" panose="02020603050405020304" pitchFamily="18" charset="0"/>
              </a:rPr>
              <a:t>精度</a:t>
            </a:r>
            <a:r>
              <a:rPr lang="zh-CN" altLang="en-US" sz="2400" dirty="0" smtClean="0">
                <a:solidFill>
                  <a:schemeClr val="tx1"/>
                </a:solidFill>
                <a:latin typeface="Times New Roman" panose="02020603050405020304" pitchFamily="18" charset="0"/>
                <a:cs typeface="Times New Roman" panose="02020603050405020304" pitchFamily="18" charset="0"/>
              </a:rPr>
              <a:t>，</a:t>
            </a:r>
            <a:r>
              <a:rPr lang="zh-CN" altLang="zh-CN" sz="2400" dirty="0" smtClean="0">
                <a:solidFill>
                  <a:schemeClr val="tx1"/>
                </a:solidFill>
                <a:latin typeface="Times New Roman" panose="02020603050405020304" pitchFamily="18" charset="0"/>
                <a:cs typeface="Times New Roman" panose="02020603050405020304" pitchFamily="18" charset="0"/>
              </a:rPr>
              <a:t>相对</a:t>
            </a:r>
            <a:r>
              <a:rPr lang="zh-CN" altLang="zh-CN" sz="2400" dirty="0">
                <a:solidFill>
                  <a:schemeClr val="tx1"/>
                </a:solidFill>
                <a:latin typeface="Times New Roman" panose="02020603050405020304" pitchFamily="18" charset="0"/>
                <a:cs typeface="Times New Roman" panose="02020603050405020304" pitchFamily="18" charset="0"/>
              </a:rPr>
              <a:t>姿态误差对应于轨迹的</a:t>
            </a:r>
            <a:r>
              <a:rPr lang="zh-CN" altLang="zh-CN" sz="2400" dirty="0" smtClean="0">
                <a:solidFill>
                  <a:schemeClr val="tx1"/>
                </a:solidFill>
                <a:latin typeface="Times New Roman" panose="02020603050405020304" pitchFamily="18" charset="0"/>
                <a:cs typeface="Times New Roman" panose="02020603050405020304" pitchFamily="18" charset="0"/>
              </a:rPr>
              <a:t>漂移</a:t>
            </a:r>
            <a:r>
              <a:rPr lang="zh-CN" altLang="en-US" sz="2400" dirty="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r>
              <a:rPr lang="zh-CN" altLang="en-US" sz="2400" dirty="0">
                <a:solidFill>
                  <a:schemeClr val="tx1"/>
                </a:solidFill>
                <a:latin typeface="Times New Roman" panose="02020603050405020304" pitchFamily="18" charset="0"/>
                <a:cs typeface="Times New Roman" panose="02020603050405020304" pitchFamily="18" charset="0"/>
              </a:rPr>
              <a:t>本</a:t>
            </a:r>
            <a:r>
              <a:rPr lang="zh-CN" altLang="en-US" sz="2400" dirty="0" smtClean="0">
                <a:solidFill>
                  <a:schemeClr val="tx1"/>
                </a:solidFill>
                <a:latin typeface="Times New Roman" panose="02020603050405020304" pitchFamily="18" charset="0"/>
                <a:cs typeface="Times New Roman" panose="02020603050405020304" pitchFamily="18" charset="0"/>
              </a:rPr>
              <a:t>实验</a:t>
            </a:r>
            <a:r>
              <a:rPr lang="zh-CN" altLang="en-US" sz="2400" dirty="0" smtClean="0">
                <a:solidFill>
                  <a:schemeClr val="tx1"/>
                </a:solidFill>
                <a:latin typeface="Times New Roman" panose="02020603050405020304" pitchFamily="18" charset="0"/>
                <a:cs typeface="Times New Roman" panose="02020603050405020304" pitchFamily="18" charset="0"/>
              </a:rPr>
              <a:t>测试所有</a:t>
            </a:r>
            <a:r>
              <a:rPr lang="zh-CN" altLang="en-US" sz="2400" dirty="0" smtClean="0">
                <a:solidFill>
                  <a:schemeClr val="tx1"/>
                </a:solidFill>
                <a:latin typeface="Times New Roman" panose="02020603050405020304" pitchFamily="18" charset="0"/>
                <a:cs typeface="Times New Roman" panose="02020603050405020304" pitchFamily="18" charset="0"/>
              </a:rPr>
              <a:t>时刻的相对姿态误差的平移分量的均方根误差（</a:t>
            </a:r>
            <a:r>
              <a:rPr lang="en-US" altLang="zh-CN" sz="2400" dirty="0" smtClean="0">
                <a:solidFill>
                  <a:schemeClr val="tx1"/>
                </a:solidFill>
                <a:latin typeface="Times New Roman" panose="02020603050405020304" pitchFamily="18" charset="0"/>
                <a:cs typeface="Times New Roman" panose="02020603050405020304" pitchFamily="18" charset="0"/>
              </a:rPr>
              <a:t>RMSE</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736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三</a:t>
            </a:r>
            <a:r>
              <a:rPr lang="en-US" altLang="zh-CN" sz="4000" dirty="0">
                <a:solidFill>
                  <a:schemeClr val="bg1"/>
                </a:solidFill>
                <a:latin typeface="隶书" panose="02010509060101010101" pitchFamily="49" charset="-122"/>
                <a:ea typeface="隶书" panose="02010509060101010101" pitchFamily="49" charset="-122"/>
              </a:rPr>
              <a:t>.</a:t>
            </a:r>
            <a:r>
              <a:rPr lang="zh-CN" altLang="en-US" sz="4000" dirty="0">
                <a:solidFill>
                  <a:schemeClr val="bg1"/>
                </a:solidFill>
                <a:latin typeface="隶书" panose="02010509060101010101" pitchFamily="49" charset="-122"/>
                <a:ea typeface="隶书" panose="02010509060101010101" pitchFamily="49" charset="-122"/>
              </a:rPr>
              <a:t>后期拟完成的工作及进度安排</a:t>
            </a:r>
            <a:endParaRPr lang="zh-CN" altLang="en-US" sz="4000" dirty="0">
              <a:solidFill>
                <a:schemeClr val="bg1"/>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560486586"/>
              </p:ext>
            </p:extLst>
          </p:nvPr>
        </p:nvGraphicFramePr>
        <p:xfrm>
          <a:off x="1154953" y="2304129"/>
          <a:ext cx="9820894" cy="4369876"/>
        </p:xfrm>
        <a:graphic>
          <a:graphicData uri="http://schemas.openxmlformats.org/drawingml/2006/table">
            <a:tbl>
              <a:tblPr/>
              <a:tblGrid>
                <a:gridCol w="3472571"/>
                <a:gridCol w="6348323"/>
              </a:tblGrid>
              <a:tr h="678222">
                <a:tc gridSpan="2">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进度安排</a:t>
                      </a: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CDD1E7"/>
                    </a:solidFill>
                  </a:tcPr>
                </a:tc>
                <a:tc hMerge="1">
                  <a:txBody>
                    <a:bodyPr/>
                    <a:lstStyle/>
                    <a:p>
                      <a:endParaRPr lang="zh-CN" altLang="en-US"/>
                    </a:p>
                  </a:txBody>
                  <a:tcPr/>
                </a:tc>
              </a:tr>
              <a:tr h="904138">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2017.03.18—2017.03.24</a:t>
                      </a:r>
                      <a:endParaRPr kumimoji="0" lang="zh-CN" altLang="zh-CN" sz="22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对现有的</a:t>
                      </a: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SLAM</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前端获得的深度信息进行滤波处理</a:t>
                      </a:r>
                      <a:endParaRPr kumimoji="0" lang="zh-CN" altLang="en-US" sz="22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40256">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2017.03.25—2017.04.20</a:t>
                      </a:r>
                      <a:endPar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SLAM</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局部地图扩张及优化的框架；</a:t>
                      </a:r>
                      <a:endPar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完整的</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双目</a:t>
                      </a: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SLAM</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1012873">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2017.04.20—2017.05.10</a:t>
                      </a:r>
                      <a:endPar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搭建实验平台</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代码平台移植及优化</a:t>
                      </a:r>
                      <a:endPar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进行试验验证，达到</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指标</a:t>
                      </a: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要求</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934387">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2017.05.10—2017.05.31</a:t>
                      </a:r>
                      <a:endPar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0170" marR="90170" marT="46990" marB="46990" anchor="ct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marL="0" algn="l" defTabSz="914400" rtl="0" eaLnBrk="1" latinLnBrk="0" hangingPunct="1">
                        <a:spcBef>
                          <a:spcPct val="20000"/>
                        </a:spcBef>
                        <a:defRPr sz="2800" kern="1200">
                          <a:solidFill>
                            <a:schemeClr val="tx1"/>
                          </a:solidFill>
                          <a:latin typeface="Arial" panose="020B0604020202020204" pitchFamily="34" charset="0"/>
                          <a:ea typeface="宋体" panose="02010600030101010101" pitchFamily="2" charset="-122"/>
                          <a:cs typeface=""/>
                        </a:defRPr>
                      </a:lvl1pPr>
                      <a:lvl2pPr marL="457200" algn="l" defTabSz="914400" rtl="0" eaLnBrk="0" latinLnBrk="0" hangingPunct="0">
                        <a:spcBef>
                          <a:spcPct val="20000"/>
                        </a:spcBef>
                        <a:defRPr sz="2400" kern="1200">
                          <a:solidFill>
                            <a:schemeClr val="tx1"/>
                          </a:solidFill>
                          <a:latin typeface="Arial" panose="020B0604020202020204" pitchFamily="34" charset="0"/>
                          <a:ea typeface="宋体" panose="02010600030101010101" pitchFamily="2" charset="-122"/>
                          <a:cs typeface=""/>
                        </a:defRPr>
                      </a:lvl2pPr>
                      <a:lvl3pPr marL="914400" algn="l" defTabSz="914400" rtl="0" eaLnBrk="0" latinLnBrk="0" hangingPunct="0">
                        <a:spcBef>
                          <a:spcPct val="20000"/>
                        </a:spcBef>
                        <a:defRPr sz="2000" kern="1200">
                          <a:solidFill>
                            <a:schemeClr val="tx1"/>
                          </a:solidFill>
                          <a:latin typeface="Arial" panose="020B0604020202020204" pitchFamily="34" charset="0"/>
                          <a:ea typeface="宋体" panose="02010600030101010101" pitchFamily="2" charset="-122"/>
                          <a:cs typeface=""/>
                        </a:defRPr>
                      </a:lvl3pPr>
                      <a:lvl4pPr marL="13716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4pPr>
                      <a:lvl5pPr marL="1828800" algn="l" defTabSz="914400" rtl="0" eaLnBrk="0" latinLnBrk="0" hangingPunct="0">
                        <a:spcBef>
                          <a:spcPct val="20000"/>
                        </a:spcBef>
                        <a:defRPr sz="1800" kern="1200">
                          <a:solidFill>
                            <a:schemeClr val="tx1"/>
                          </a:solidFill>
                          <a:latin typeface="Arial" panose="020B0604020202020204" pitchFamily="34" charset="0"/>
                          <a:ea typeface="宋体" panose="02010600030101010101" pitchFamily="2" charset="-122"/>
                          <a:cs typeface=""/>
                        </a:defRPr>
                      </a:lvl5pPr>
                      <a:lvl6pPr marL="22860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6pPr>
                      <a:lvl7pPr marL="27432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7pPr>
                      <a:lvl8pPr marL="32004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8pPr>
                      <a:lvl9pPr marL="3657600" algn="l" defTabSz="914400" rtl="0" eaLnBrk="0" fontAlgn="base" latinLnBrk="0" hangingPunct="0">
                        <a:spcBef>
                          <a:spcPct val="20000"/>
                        </a:spcBef>
                        <a:spcAft>
                          <a:spcPct val="0"/>
                        </a:spcAft>
                        <a:defRPr sz="1800" kern="1200">
                          <a:solidFill>
                            <a:schemeClr val="tx1"/>
                          </a:solidFill>
                          <a:latin typeface="Arial" panose="020B0604020202020204" pitchFamily="34" charset="0"/>
                          <a:ea typeface="宋体" panose="02010600030101010101" pitchFamily="2" charset="-122"/>
                          <a:cs typeface=""/>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lang="zh-CN" altLang="zh-CN"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撰写毕业论文</a:t>
                      </a:r>
                      <a:r>
                        <a:rPr lang="zh-CN" altLang="en-US" sz="22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0" i="0" u="none" strike="noStrike" cap="none" normalizeH="0" baseline="0" dirty="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90170" marR="90170" marT="46990" marB="46990" anchor="ct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2167351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四</a:t>
            </a:r>
            <a:r>
              <a:rPr lang="en-US" altLang="zh-CN" sz="4000" dirty="0">
                <a:solidFill>
                  <a:schemeClr val="bg1"/>
                </a:solidFill>
                <a:latin typeface="隶书" panose="02010509060101010101" pitchFamily="49" charset="-122"/>
                <a:ea typeface="隶书" panose="02010509060101010101" pitchFamily="49" charset="-122"/>
              </a:rPr>
              <a:t>.</a:t>
            </a:r>
            <a:r>
              <a:rPr lang="zh-CN" altLang="en-US" sz="4000" dirty="0">
                <a:solidFill>
                  <a:schemeClr val="bg1"/>
                </a:solidFill>
                <a:latin typeface="隶书" panose="02010509060101010101" pitchFamily="49" charset="-122"/>
                <a:ea typeface="隶书" panose="02010509060101010101" pitchFamily="49" charset="-122"/>
              </a:rPr>
              <a:t>存在的困难与问题</a:t>
            </a:r>
            <a:endParaRPr lang="zh-CN" altLang="en-US" sz="4000" dirty="0">
              <a:solidFill>
                <a:schemeClr val="bg1"/>
              </a:solidFill>
            </a:endParaRPr>
          </a:p>
        </p:txBody>
      </p:sp>
      <p:sp>
        <p:nvSpPr>
          <p:cNvPr id="3" name="内容占位符 2"/>
          <p:cNvSpPr>
            <a:spLocks noGrp="1"/>
          </p:cNvSpPr>
          <p:nvPr>
            <p:ph idx="1"/>
          </p:nvPr>
        </p:nvSpPr>
        <p:spPr>
          <a:xfrm>
            <a:off x="1154954" y="2603500"/>
            <a:ext cx="10296147" cy="3783232"/>
          </a:xfrm>
        </p:spPr>
        <p:txBody>
          <a:bodyPr>
            <a:noAutofit/>
          </a:bodyPr>
          <a:lstStyle/>
          <a:p>
            <a:pPr lvl="0">
              <a:lnSpc>
                <a:spcPct val="125000"/>
              </a:lnSpc>
              <a:spcBef>
                <a:spcPts val="600"/>
              </a:spcBef>
              <a:spcAft>
                <a:spcPts val="600"/>
              </a:spcAft>
            </a:pPr>
            <a:r>
              <a:rPr lang="zh-CN" altLang="zh-CN" sz="2400" dirty="0" smtClean="0">
                <a:latin typeface="+mn-ea"/>
              </a:rPr>
              <a:t>目前</a:t>
            </a:r>
            <a:r>
              <a:rPr lang="zh-CN" altLang="zh-CN" sz="2400" dirty="0">
                <a:latin typeface="+mn-ea"/>
              </a:rPr>
              <a:t>设计</a:t>
            </a:r>
            <a:r>
              <a:rPr lang="zh-CN" altLang="zh-CN" sz="2400" dirty="0" smtClean="0">
                <a:latin typeface="+mn-ea"/>
              </a:rPr>
              <a:t>的系统</a:t>
            </a:r>
            <a:r>
              <a:rPr lang="zh-CN" altLang="zh-CN" sz="2400" dirty="0">
                <a:latin typeface="+mn-ea"/>
              </a:rPr>
              <a:t>在应用中，初始化时刻需尽量满足是平面模型，对于平视的双目摄像头，初始化时刻获取的空间点不满足要求，初始化成功率</a:t>
            </a:r>
            <a:r>
              <a:rPr lang="zh-CN" altLang="zh-CN" sz="2400" dirty="0" smtClean="0">
                <a:latin typeface="+mn-ea"/>
              </a:rPr>
              <a:t>较低</a:t>
            </a:r>
            <a:r>
              <a:rPr lang="zh-CN" altLang="en-US" sz="2400" dirty="0" smtClean="0">
                <a:latin typeface="+mn-ea"/>
              </a:rPr>
              <a:t>。</a:t>
            </a:r>
            <a:endParaRPr lang="en-US" altLang="zh-CN" sz="2400" dirty="0" smtClean="0">
              <a:latin typeface="+mn-ea"/>
            </a:endParaRPr>
          </a:p>
          <a:p>
            <a:pPr lvl="0">
              <a:lnSpc>
                <a:spcPct val="125000"/>
              </a:lnSpc>
              <a:spcBef>
                <a:spcPts val="600"/>
              </a:spcBef>
              <a:spcAft>
                <a:spcPts val="600"/>
              </a:spcAft>
            </a:pPr>
            <a:r>
              <a:rPr lang="zh-CN" altLang="zh-CN" sz="2400" dirty="0" smtClean="0">
                <a:latin typeface="+mn-ea"/>
              </a:rPr>
              <a:t>在</a:t>
            </a:r>
            <a:r>
              <a:rPr lang="zh-CN" altLang="zh-CN" sz="2400" dirty="0">
                <a:latin typeface="+mn-ea"/>
              </a:rPr>
              <a:t>测试过程中发现修改关键帧的判断阈值，使得关键帧增加速度加快</a:t>
            </a:r>
            <a:r>
              <a:rPr lang="zh-CN" altLang="zh-CN" sz="2400" dirty="0" smtClean="0">
                <a:latin typeface="+mn-ea"/>
              </a:rPr>
              <a:t>。有利于</a:t>
            </a:r>
            <a:r>
              <a:rPr lang="zh-CN" altLang="zh-CN" sz="2400" dirty="0">
                <a:latin typeface="+mn-ea"/>
              </a:rPr>
              <a:t>特征点数量的增加，也有利于重定位时最近关键帧和当前帧的匹配。但是</a:t>
            </a:r>
            <a:r>
              <a:rPr lang="zh-CN" altLang="zh-CN" sz="2400" dirty="0" smtClean="0">
                <a:latin typeface="+mn-ea"/>
              </a:rPr>
              <a:t>同时估计</a:t>
            </a:r>
            <a:r>
              <a:rPr lang="zh-CN" altLang="zh-CN" sz="2400" dirty="0">
                <a:latin typeface="+mn-ea"/>
              </a:rPr>
              <a:t>的深度</a:t>
            </a:r>
            <a:r>
              <a:rPr lang="zh-CN" altLang="zh-CN" sz="2400" dirty="0" smtClean="0">
                <a:latin typeface="+mn-ea"/>
              </a:rPr>
              <a:t>值</a:t>
            </a:r>
            <a:r>
              <a:rPr lang="zh-CN" altLang="zh-CN" sz="2400" dirty="0">
                <a:latin typeface="+mn-ea"/>
              </a:rPr>
              <a:t>准确度却</a:t>
            </a:r>
            <a:r>
              <a:rPr lang="zh-CN" altLang="zh-CN" sz="2400" dirty="0" smtClean="0">
                <a:latin typeface="+mn-ea"/>
              </a:rPr>
              <a:t>下降。</a:t>
            </a:r>
            <a:endParaRPr lang="zh-CN" altLang="zh-CN" sz="2400" dirty="0">
              <a:latin typeface="+mn-ea"/>
            </a:endParaRPr>
          </a:p>
          <a:p>
            <a:pPr marL="0" lvl="0" indent="0">
              <a:buNone/>
            </a:pPr>
            <a:endParaRPr lang="zh-CN" altLang="en-US" sz="2400" dirty="0">
              <a:latin typeface="+mn-ea"/>
            </a:endParaRPr>
          </a:p>
        </p:txBody>
      </p:sp>
    </p:spTree>
    <p:extLst>
      <p:ext uri="{BB962C8B-B14F-4D97-AF65-F5344CB8AC3E}">
        <p14:creationId xmlns:p14="http://schemas.microsoft.com/office/powerpoint/2010/main" val="4257846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五</a:t>
            </a:r>
            <a:r>
              <a:rPr lang="en-US" altLang="zh-CN" sz="4000" dirty="0" smtClean="0">
                <a:solidFill>
                  <a:schemeClr val="bg1"/>
                </a:solidFill>
                <a:latin typeface="隶书" panose="02010509060101010101" pitchFamily="49" charset="-122"/>
                <a:ea typeface="隶书" panose="02010509060101010101" pitchFamily="49" charset="-122"/>
              </a:rPr>
              <a:t>.</a:t>
            </a:r>
            <a:r>
              <a:rPr lang="zh-CN" altLang="en-US" sz="4000" dirty="0">
                <a:solidFill>
                  <a:schemeClr val="bg1"/>
                </a:solidFill>
                <a:latin typeface="隶书" panose="02010509060101010101" pitchFamily="49" charset="-122"/>
                <a:ea typeface="隶书" panose="02010509060101010101" pitchFamily="49" charset="-122"/>
              </a:rPr>
              <a:t>如期完成工作的可能性</a:t>
            </a:r>
          </a:p>
        </p:txBody>
      </p:sp>
      <p:sp>
        <p:nvSpPr>
          <p:cNvPr id="3" name="内容占位符 2"/>
          <p:cNvSpPr>
            <a:spLocks noGrp="1"/>
          </p:cNvSpPr>
          <p:nvPr>
            <p:ph idx="1"/>
          </p:nvPr>
        </p:nvSpPr>
        <p:spPr>
          <a:xfrm>
            <a:off x="1154953" y="2899714"/>
            <a:ext cx="9598905" cy="3416300"/>
          </a:xfrm>
        </p:spPr>
        <p:txBody>
          <a:bodyPr/>
          <a:lstStyle/>
          <a:p>
            <a:pPr marL="342900" lvl="1" indent="-342900"/>
            <a:r>
              <a:rPr lang="zh-CN" altLang="en-US" sz="2800" dirty="0">
                <a:latin typeface="宋体" panose="02010600030101010101" pitchFamily="2" charset="-122"/>
                <a:ea typeface="宋体" panose="02010600030101010101" pitchFamily="2" charset="-122"/>
              </a:rPr>
              <a:t>前期做好了铺垫，剩余的工作量在合理范围内，预计能够如期完成工作。</a:t>
            </a:r>
          </a:p>
          <a:p>
            <a:endParaRPr lang="zh-CN" altLang="en-US" dirty="0"/>
          </a:p>
        </p:txBody>
      </p:sp>
    </p:spTree>
    <p:extLst>
      <p:ext uri="{BB962C8B-B14F-4D97-AF65-F5344CB8AC3E}">
        <p14:creationId xmlns:p14="http://schemas.microsoft.com/office/powerpoint/2010/main" val="4281433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55803" y="2180461"/>
            <a:ext cx="2262158" cy="923330"/>
          </a:xfrm>
          <a:prstGeom prst="rect">
            <a:avLst/>
          </a:prstGeom>
          <a:noFill/>
        </p:spPr>
        <p:txBody>
          <a:bodyPr wrap="none" rtlCol="0">
            <a:spAutoFit/>
          </a:bodyPr>
          <a:lstStyle/>
          <a:p>
            <a:pPr algn="ctr"/>
            <a:r>
              <a:rPr lang="zh-CN" altLang="en-US" sz="5400" dirty="0" smtClean="0">
                <a:solidFill>
                  <a:schemeClr val="accent4"/>
                </a:solidFill>
              </a:rPr>
              <a:t>谢谢！</a:t>
            </a:r>
            <a:endParaRPr lang="en-US" altLang="zh-CN" sz="5400" dirty="0" smtClean="0">
              <a:solidFill>
                <a:schemeClr val="accent4"/>
              </a:solidFill>
            </a:endParaRPr>
          </a:p>
        </p:txBody>
      </p:sp>
      <p:sp>
        <p:nvSpPr>
          <p:cNvPr id="39" name="文本框 38"/>
          <p:cNvSpPr txBox="1"/>
          <p:nvPr/>
        </p:nvSpPr>
        <p:spPr>
          <a:xfrm>
            <a:off x="3873383" y="3154937"/>
            <a:ext cx="4801314" cy="707886"/>
          </a:xfrm>
          <a:prstGeom prst="rect">
            <a:avLst/>
          </a:prstGeom>
          <a:noFill/>
        </p:spPr>
        <p:txBody>
          <a:bodyPr wrap="none" rtlCol="0">
            <a:spAutoFit/>
          </a:bodyPr>
          <a:lstStyle/>
          <a:p>
            <a:r>
              <a:rPr lang="zh-CN" altLang="en-US" sz="4000" dirty="0"/>
              <a:t>请各位老师批评</a:t>
            </a:r>
            <a:r>
              <a:rPr lang="zh-CN" altLang="en-US" sz="4000" dirty="0" smtClean="0"/>
              <a:t>指正</a:t>
            </a:r>
            <a:endParaRPr lang="zh-CN" altLang="en-US" sz="4800" dirty="0"/>
          </a:p>
        </p:txBody>
      </p:sp>
      <p:sp>
        <p:nvSpPr>
          <p:cNvPr id="40" name="椭圆 39"/>
          <p:cNvSpPr/>
          <p:nvPr/>
        </p:nvSpPr>
        <p:spPr>
          <a:xfrm>
            <a:off x="3098866"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4172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7347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0522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3697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6872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047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53222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6397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957274" y="148227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264317" y="149679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581817" y="149679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926961" y="1375235"/>
            <a:ext cx="439056" cy="439056"/>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965718"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965718" y="31524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979554" y="3469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8979554" y="37874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098866" y="276579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098866" y="181329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098866" y="213079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098866" y="2448299"/>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985563" y="3983405"/>
            <a:ext cx="439056" cy="439056"/>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4923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8098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273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64448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7623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70798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3973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7148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8032351" y="4104961"/>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8353595" y="409000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8671095" y="4090007"/>
            <a:ext cx="195944" cy="195944"/>
          </a:xfrm>
          <a:prstGeom prst="ellipse">
            <a:avLst/>
          </a:prstGeom>
          <a:gradFill>
            <a:gsLst>
              <a:gs pos="0">
                <a:srgbClr val="8EE7CC"/>
              </a:gs>
              <a:gs pos="100000">
                <a:srgbClr val="8EE7CC">
                  <a:alpha val="34000"/>
                </a:srgbClr>
              </a:gs>
            </a:gsLst>
            <a:lin ang="2700000" scaled="1"/>
          </a:gradFill>
          <a:ln w="12700">
            <a:gradFill flip="none" rotWithShape="1">
              <a:gsLst>
                <a:gs pos="0">
                  <a:schemeClr val="bg1"/>
                </a:gs>
                <a:gs pos="100000">
                  <a:schemeClr val="bg1">
                    <a:lumMod val="65000"/>
                  </a:schemeClr>
                </a:gs>
              </a:gsLst>
              <a:lin ang="2700000" scaled="1"/>
              <a:tileRect/>
            </a:gradFill>
          </a:ln>
          <a:effectLst>
            <a:outerShdw blurRad="215900" dist="1143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9397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一</a:t>
            </a:r>
            <a:r>
              <a:rPr lang="en-US" altLang="zh-CN" sz="4000" dirty="0">
                <a:solidFill>
                  <a:schemeClr val="bg1"/>
                </a:solidFill>
                <a:latin typeface="隶书" panose="02010509060101010101" pitchFamily="49" charset="-122"/>
                <a:ea typeface="隶书" panose="02010509060101010101" pitchFamily="49" charset="-122"/>
              </a:rPr>
              <a:t>.</a:t>
            </a:r>
            <a:r>
              <a:rPr lang="zh-CN" altLang="en-US" sz="4000" dirty="0">
                <a:solidFill>
                  <a:schemeClr val="bg1"/>
                </a:solidFill>
                <a:latin typeface="隶书" panose="02010509060101010101" pitchFamily="49" charset="-122"/>
                <a:ea typeface="隶书" panose="02010509060101010101" pitchFamily="49" charset="-122"/>
              </a:rPr>
              <a:t>课题主要研究内容及进展情况</a:t>
            </a:r>
          </a:p>
        </p:txBody>
      </p:sp>
      <p:sp>
        <p:nvSpPr>
          <p:cNvPr id="3" name="内容占位符 2"/>
          <p:cNvSpPr>
            <a:spLocks noGrp="1"/>
          </p:cNvSpPr>
          <p:nvPr>
            <p:ph idx="1"/>
          </p:nvPr>
        </p:nvSpPr>
        <p:spPr>
          <a:xfrm>
            <a:off x="1154954" y="2603500"/>
            <a:ext cx="10389346" cy="4254500"/>
          </a:xfrm>
        </p:spPr>
        <p:txBody>
          <a:bodyPr>
            <a:normAutofit/>
          </a:bodyPr>
          <a:lstStyle/>
          <a:p>
            <a:r>
              <a:rPr lang="zh-CN" altLang="en-US" sz="2400" dirty="0" smtClean="0">
                <a:latin typeface="Times New Roman" panose="02020603050405020304" pitchFamily="18" charset="0"/>
                <a:cs typeface="Times New Roman" panose="02020603050405020304" pitchFamily="18" charset="0"/>
              </a:rPr>
              <a:t>根据课题</a:t>
            </a:r>
            <a:r>
              <a:rPr lang="zh-CN" altLang="en-US" sz="2400" dirty="0">
                <a:latin typeface="Times New Roman" panose="02020603050405020304" pitchFamily="18" charset="0"/>
                <a:cs typeface="Times New Roman" panose="02020603050405020304" pitchFamily="18" charset="0"/>
              </a:rPr>
              <a:t>应用</a:t>
            </a:r>
            <a:r>
              <a:rPr lang="zh-CN" altLang="en-US" sz="2400" dirty="0" smtClean="0">
                <a:latin typeface="Times New Roman" panose="02020603050405020304" pitchFamily="18" charset="0"/>
                <a:cs typeface="Times New Roman" panose="02020603050405020304" pitchFamily="18" charset="0"/>
              </a:rPr>
              <a:t>背景，</a:t>
            </a:r>
            <a:r>
              <a:rPr lang="zh-CN" altLang="zh-CN" sz="2400" dirty="0" smtClean="0">
                <a:latin typeface="Times New Roman" panose="02020603050405020304" pitchFamily="18" charset="0"/>
                <a:cs typeface="Times New Roman" panose="02020603050405020304" pitchFamily="18" charset="0"/>
              </a:rPr>
              <a:t>结合</a:t>
            </a:r>
            <a:r>
              <a:rPr lang="zh-CN" altLang="zh-CN" sz="2400" dirty="0">
                <a:latin typeface="Times New Roman" panose="02020603050405020304" pitchFamily="18" charset="0"/>
                <a:cs typeface="Times New Roman" panose="02020603050405020304" pitchFamily="18" charset="0"/>
              </a:rPr>
              <a:t>四轴飞行器的特点</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从实时性、鲁棒性等方面</a:t>
            </a:r>
            <a:r>
              <a:rPr lang="zh-CN" altLang="zh-CN" sz="2400" dirty="0" smtClean="0">
                <a:latin typeface="Times New Roman" panose="02020603050405020304" pitchFamily="18" charset="0"/>
                <a:cs typeface="Times New Roman" panose="02020603050405020304" pitchFamily="18" charset="0"/>
              </a:rPr>
              <a:t>评测</a:t>
            </a:r>
            <a:r>
              <a:rPr lang="zh-CN" altLang="zh-CN" sz="2400" dirty="0">
                <a:latin typeface="Times New Roman" panose="02020603050405020304" pitchFamily="18" charset="0"/>
                <a:cs typeface="Times New Roman" panose="02020603050405020304" pitchFamily="18" charset="0"/>
              </a:rPr>
              <a:t>现有先进的视觉</a:t>
            </a:r>
            <a:r>
              <a:rPr lang="en-US" altLang="zh-CN" sz="2400" dirty="0">
                <a:latin typeface="Times New Roman" panose="02020603050405020304" pitchFamily="18" charset="0"/>
                <a:cs typeface="Times New Roman" panose="02020603050405020304" pitchFamily="18" charset="0"/>
              </a:rPr>
              <a:t>SLAM</a:t>
            </a:r>
            <a:r>
              <a:rPr lang="zh-CN" altLang="zh-CN" sz="2400" dirty="0">
                <a:latin typeface="Times New Roman" panose="02020603050405020304" pitchFamily="18" charset="0"/>
                <a:cs typeface="Times New Roman" panose="02020603050405020304" pitchFamily="18" charset="0"/>
              </a:rPr>
              <a:t>定位系统，</a:t>
            </a:r>
            <a:r>
              <a:rPr lang="zh-CN" altLang="zh-CN" sz="2400" dirty="0" smtClean="0">
                <a:latin typeface="Times New Roman" panose="02020603050405020304" pitchFamily="18" charset="0"/>
                <a:cs typeface="Times New Roman" panose="02020603050405020304" pitchFamily="18" charset="0"/>
              </a:rPr>
              <a:t>对</a:t>
            </a:r>
            <a:r>
              <a:rPr lang="zh-CN" altLang="zh-CN" sz="2400" dirty="0">
                <a:latin typeface="Times New Roman" panose="02020603050405020304" pitchFamily="18" charset="0"/>
                <a:cs typeface="Times New Roman" panose="02020603050405020304" pitchFamily="18" charset="0"/>
              </a:rPr>
              <a:t>影响系统实时性的主要原因及关键技术进行归纳</a:t>
            </a:r>
            <a:r>
              <a:rPr lang="zh-CN" altLang="zh-CN" sz="2400" dirty="0" smtClean="0">
                <a:latin typeface="Times New Roman" panose="02020603050405020304" pitchFamily="18" charset="0"/>
                <a:cs typeface="Times New Roman" panose="02020603050405020304" pitchFamily="18" charset="0"/>
              </a:rPr>
              <a:t>总结。</a:t>
            </a:r>
            <a:endParaRPr lang="en-US" altLang="zh-CN" sz="2400" dirty="0" smtClean="0">
              <a:latin typeface="Times New Roman" panose="02020603050405020304" pitchFamily="18" charset="0"/>
              <a:cs typeface="Times New Roman" panose="02020603050405020304" pitchFamily="18" charset="0"/>
            </a:endParaRPr>
          </a:p>
          <a:p>
            <a:r>
              <a:rPr lang="zh-CN" altLang="zh-CN" sz="2400" dirty="0" smtClean="0">
                <a:latin typeface="Times New Roman" panose="02020603050405020304" pitchFamily="18" charset="0"/>
                <a:cs typeface="Times New Roman" panose="02020603050405020304" pitchFamily="18" charset="0"/>
              </a:rPr>
              <a:t>提出了一</a:t>
            </a:r>
            <a:r>
              <a:rPr lang="zh-CN" altLang="zh-CN" sz="2400" dirty="0">
                <a:latin typeface="Times New Roman" panose="02020603050405020304" pitchFamily="18" charset="0"/>
                <a:cs typeface="Times New Roman" panose="02020603050405020304" pitchFamily="18" charset="0"/>
              </a:rPr>
              <a:t>种基于半直接法的双目视觉</a:t>
            </a:r>
            <a:r>
              <a:rPr lang="zh-CN" altLang="zh-CN" sz="2400" dirty="0" smtClean="0">
                <a:latin typeface="Times New Roman" panose="02020603050405020304" pitchFamily="18" charset="0"/>
                <a:cs typeface="Times New Roman" panose="02020603050405020304" pitchFamily="18" charset="0"/>
              </a:rPr>
              <a:t>系统</a:t>
            </a:r>
            <a:r>
              <a:rPr lang="zh-CN" altLang="en-US" sz="2400" dirty="0" smtClean="0">
                <a:latin typeface="Times New Roman" panose="02020603050405020304" pitchFamily="18" charset="0"/>
                <a:cs typeface="Times New Roman" panose="02020603050405020304" pitchFamily="18" charset="0"/>
              </a:rPr>
              <a:t>，用于</a:t>
            </a:r>
            <a:r>
              <a:rPr lang="zh-CN" altLang="zh-CN" sz="2400" dirty="0" smtClean="0">
                <a:latin typeface="Times New Roman" panose="02020603050405020304" pitchFamily="18" charset="0"/>
                <a:cs typeface="Times New Roman" panose="02020603050405020304" pitchFamily="18" charset="0"/>
              </a:rPr>
              <a:t>估计</a:t>
            </a:r>
            <a:r>
              <a:rPr lang="en-US" altLang="zh-CN" sz="2400" dirty="0" smtClean="0">
                <a:latin typeface="Times New Roman" panose="02020603050405020304" pitchFamily="18" charset="0"/>
                <a:cs typeface="Times New Roman" panose="02020603050405020304" pitchFamily="18" charset="0"/>
              </a:rPr>
              <a:t>3D</a:t>
            </a:r>
            <a:r>
              <a:rPr lang="zh-CN" altLang="zh-CN" sz="2400" dirty="0" smtClean="0">
                <a:latin typeface="Times New Roman" panose="02020603050405020304" pitchFamily="18" charset="0"/>
                <a:cs typeface="Times New Roman" panose="02020603050405020304" pitchFamily="18" charset="0"/>
              </a:rPr>
              <a:t>点深度</a:t>
            </a:r>
            <a:r>
              <a:rPr lang="zh-CN" altLang="en-US" sz="2400" dirty="0" smtClean="0">
                <a:latin typeface="Times New Roman" panose="02020603050405020304" pitchFamily="18" charset="0"/>
                <a:cs typeface="Times New Roman" panose="02020603050405020304" pitchFamily="18" charset="0"/>
              </a:rPr>
              <a:t>信息</a:t>
            </a:r>
            <a:r>
              <a:rPr lang="zh-CN" altLang="zh-CN" sz="2400" dirty="0" smtClean="0">
                <a:latin typeface="Times New Roman" panose="02020603050405020304" pitchFamily="18" charset="0"/>
                <a:cs typeface="Times New Roman" panose="02020603050405020304" pitchFamily="18" charset="0"/>
              </a:rPr>
              <a:t>。</a:t>
            </a:r>
          </a:p>
          <a:p>
            <a:r>
              <a:rPr lang="zh-CN" altLang="zh-CN" sz="2400" dirty="0" smtClean="0">
                <a:latin typeface="Times New Roman" panose="02020603050405020304" pitchFamily="18" charset="0"/>
                <a:cs typeface="Times New Roman" panose="02020603050405020304" pitchFamily="18" charset="0"/>
              </a:rPr>
              <a:t>实现基于半直接法的双目视觉</a:t>
            </a:r>
            <a:r>
              <a:rPr lang="en-US" altLang="zh-CN" sz="2400" dirty="0" smtClean="0">
                <a:latin typeface="Times New Roman" panose="02020603050405020304" pitchFamily="18" charset="0"/>
                <a:cs typeface="Times New Roman" panose="02020603050405020304" pitchFamily="18" charset="0"/>
              </a:rPr>
              <a:t>VO</a:t>
            </a:r>
            <a:r>
              <a:rPr lang="zh-CN" altLang="zh-CN" sz="2400" dirty="0" smtClean="0">
                <a:latin typeface="Times New Roman" panose="02020603050405020304" pitchFamily="18" charset="0"/>
                <a:cs typeface="Times New Roman" panose="02020603050405020304" pitchFamily="18" charset="0"/>
              </a:rPr>
              <a:t>的局部地图扩张及优化的框架。</a:t>
            </a:r>
          </a:p>
          <a:p>
            <a:r>
              <a:rPr lang="zh-CN" altLang="zh-CN" sz="2400" dirty="0" smtClean="0">
                <a:latin typeface="Times New Roman" panose="02020603050405020304" pitchFamily="18" charset="0"/>
                <a:cs typeface="Times New Roman" panose="02020603050405020304" pitchFamily="18" charset="0"/>
              </a:rPr>
              <a:t>四旋翼双目视觉定位系统实验验证</a:t>
            </a:r>
            <a:r>
              <a:rPr lang="zh-CN" altLang="en-US" sz="2400" dirty="0" smtClean="0">
                <a:latin typeface="Times New Roman" panose="02020603050405020304" pitchFamily="18" charset="0"/>
                <a:cs typeface="Times New Roman" panose="02020603050405020304" pitchFamily="18" charset="0"/>
              </a:rPr>
              <a:t>。</a:t>
            </a:r>
            <a:endParaRPr lang="zh-CN" altLang="zh-CN" sz="2400" dirty="0" smtClean="0">
              <a:latin typeface="Times New Roman" panose="02020603050405020304" pitchFamily="18" charset="0"/>
              <a:cs typeface="Times New Roman" panose="02020603050405020304" pitchFamily="18" charset="0"/>
            </a:endParaRPr>
          </a:p>
          <a:p>
            <a:endParaRPr lang="zh-CN" altLang="zh-CN" dirty="0"/>
          </a:p>
        </p:txBody>
      </p:sp>
      <p:sp>
        <p:nvSpPr>
          <p:cNvPr id="4" name="矩形 3"/>
          <p:cNvSpPr/>
          <p:nvPr/>
        </p:nvSpPr>
        <p:spPr>
          <a:xfrm>
            <a:off x="1154953" y="2114034"/>
            <a:ext cx="2709396" cy="523220"/>
          </a:xfrm>
          <a:prstGeom prst="rect">
            <a:avLst/>
          </a:prstGeom>
        </p:spPr>
        <p:txBody>
          <a:bodyPr wrap="none">
            <a:spAutoFit/>
          </a:bodyPr>
          <a:lstStyle/>
          <a:p>
            <a:pPr>
              <a:spcAft>
                <a:spcPts val="600"/>
              </a:spcAft>
            </a:pPr>
            <a:r>
              <a:rPr lang="zh-CN" altLang="en-US" sz="2800" b="1" dirty="0" smtClean="0">
                <a:latin typeface="黑体" panose="02010609060101010101" pitchFamily="49" charset="-122"/>
                <a:ea typeface="黑体" panose="02010609060101010101" pitchFamily="49" charset="-122"/>
              </a:rPr>
              <a:t>主要研究内容：</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3880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solidFill>
                  <a:schemeClr val="bg1"/>
                </a:solidFill>
                <a:latin typeface="隶书" panose="02010509060101010101" pitchFamily="49" charset="-122"/>
                <a:ea typeface="隶书" panose="02010509060101010101" pitchFamily="49" charset="-122"/>
              </a:rPr>
              <a:t>一</a:t>
            </a:r>
            <a:r>
              <a:rPr lang="en-US" altLang="zh-CN" sz="4000" dirty="0">
                <a:solidFill>
                  <a:schemeClr val="bg1"/>
                </a:solidFill>
                <a:latin typeface="隶书" panose="02010509060101010101" pitchFamily="49" charset="-122"/>
                <a:ea typeface="隶书" panose="02010509060101010101" pitchFamily="49" charset="-122"/>
              </a:rPr>
              <a:t>.</a:t>
            </a:r>
            <a:r>
              <a:rPr lang="zh-CN" altLang="en-US" sz="4000" dirty="0">
                <a:solidFill>
                  <a:schemeClr val="bg1"/>
                </a:solidFill>
                <a:latin typeface="隶书" panose="02010509060101010101" pitchFamily="49" charset="-122"/>
                <a:ea typeface="隶书" panose="02010509060101010101" pitchFamily="49" charset="-122"/>
              </a:rPr>
              <a:t>课题主要研究内容及进展情况</a:t>
            </a:r>
            <a:endParaRPr lang="zh-CN" altLang="en-US" sz="4000" dirty="0">
              <a:solidFill>
                <a:schemeClr val="bg1"/>
              </a:solidFill>
            </a:endParaRPr>
          </a:p>
        </p:txBody>
      </p:sp>
      <p:sp>
        <p:nvSpPr>
          <p:cNvPr id="3" name="内容占位符 2"/>
          <p:cNvSpPr>
            <a:spLocks noGrp="1"/>
          </p:cNvSpPr>
          <p:nvPr>
            <p:ph idx="1"/>
          </p:nvPr>
        </p:nvSpPr>
        <p:spPr>
          <a:xfrm>
            <a:off x="1320054" y="2637254"/>
            <a:ext cx="9551145" cy="3416300"/>
          </a:xfrm>
        </p:spPr>
        <p:txBody>
          <a:bodyPr>
            <a:normAutofit fontScale="92500" lnSpcReduction="20000"/>
          </a:bodyPr>
          <a:lstStyle/>
          <a:p>
            <a:r>
              <a:rPr lang="zh-CN" altLang="zh-CN" sz="2600" dirty="0" smtClean="0">
                <a:latin typeface="Times New Roman" panose="02020603050405020304" pitchFamily="18" charset="0"/>
                <a:cs typeface="Times New Roman" panose="02020603050405020304" pitchFamily="18" charset="0"/>
              </a:rPr>
              <a:t>分别评测基于</a:t>
            </a:r>
            <a:r>
              <a:rPr lang="zh-CN" altLang="zh-CN" sz="2600" dirty="0">
                <a:latin typeface="Times New Roman" panose="02020603050405020304" pitchFamily="18" charset="0"/>
                <a:cs typeface="Times New Roman" panose="02020603050405020304" pitchFamily="18" charset="0"/>
              </a:rPr>
              <a:t>特征点</a:t>
            </a:r>
            <a:r>
              <a:rPr lang="zh-CN" altLang="zh-CN" sz="2600" dirty="0" smtClean="0">
                <a:latin typeface="Times New Roman" panose="02020603050405020304" pitchFamily="18" charset="0"/>
                <a:cs typeface="Times New Roman" panose="02020603050405020304" pitchFamily="18" charset="0"/>
              </a:rPr>
              <a:t>法</a:t>
            </a:r>
            <a:r>
              <a:rPr lang="zh-CN" altLang="en-US" sz="2600" dirty="0" smtClean="0">
                <a:latin typeface="Times New Roman" panose="02020603050405020304" pitchFamily="18" charset="0"/>
                <a:cs typeface="Times New Roman" panose="02020603050405020304" pitchFamily="18" charset="0"/>
              </a:rPr>
              <a:t>的</a:t>
            </a:r>
            <a:r>
              <a:rPr lang="en-US" altLang="zh-CN" sz="2600" dirty="0" smtClean="0">
                <a:latin typeface="Times New Roman" panose="02020603050405020304" pitchFamily="18" charset="0"/>
                <a:cs typeface="Times New Roman" panose="02020603050405020304" pitchFamily="18" charset="0"/>
              </a:rPr>
              <a:t>ORB-SLAM</a:t>
            </a:r>
            <a:r>
              <a:rPr lang="zh-CN" altLang="en-US" sz="2600" dirty="0" smtClean="0">
                <a:latin typeface="Times New Roman" panose="02020603050405020304" pitchFamily="18" charset="0"/>
                <a:cs typeface="Times New Roman" panose="02020603050405020304" pitchFamily="18" charset="0"/>
              </a:rPr>
              <a:t>系统</a:t>
            </a:r>
            <a:r>
              <a:rPr lang="zh-CN" altLang="zh-CN" sz="2600" dirty="0" smtClean="0">
                <a:latin typeface="Times New Roman" panose="02020603050405020304" pitchFamily="18" charset="0"/>
                <a:cs typeface="Times New Roman" panose="02020603050405020304" pitchFamily="18" charset="0"/>
              </a:rPr>
              <a:t>和</a:t>
            </a:r>
            <a:r>
              <a:rPr lang="zh-CN" altLang="zh-CN" sz="2600" dirty="0">
                <a:latin typeface="Times New Roman" panose="02020603050405020304" pitchFamily="18" charset="0"/>
                <a:cs typeface="Times New Roman" panose="02020603050405020304" pitchFamily="18" charset="0"/>
              </a:rPr>
              <a:t>基于直接法</a:t>
            </a:r>
            <a:r>
              <a:rPr lang="zh-CN" altLang="zh-CN" sz="2600" dirty="0" smtClean="0">
                <a:latin typeface="Times New Roman" panose="02020603050405020304" pitchFamily="18" charset="0"/>
                <a:cs typeface="Times New Roman" panose="02020603050405020304" pitchFamily="18" charset="0"/>
              </a:rPr>
              <a:t>的</a:t>
            </a:r>
            <a:r>
              <a:rPr lang="en-US" altLang="zh-CN" sz="2600" dirty="0">
                <a:latin typeface="Times New Roman" panose="02020603050405020304" pitchFamily="18" charset="0"/>
                <a:cs typeface="Times New Roman" panose="02020603050405020304" pitchFamily="18" charset="0"/>
              </a:rPr>
              <a:t>S</a:t>
            </a:r>
            <a:r>
              <a:rPr lang="en-US" altLang="zh-CN" sz="2600" dirty="0" smtClean="0">
                <a:latin typeface="Times New Roman" panose="02020603050405020304" pitchFamily="18" charset="0"/>
                <a:cs typeface="Times New Roman" panose="02020603050405020304" pitchFamily="18" charset="0"/>
              </a:rPr>
              <a:t>VO</a:t>
            </a:r>
            <a:r>
              <a:rPr lang="zh-CN" altLang="zh-CN" sz="2600" dirty="0" smtClean="0">
                <a:latin typeface="Times New Roman" panose="02020603050405020304" pitchFamily="18" charset="0"/>
                <a:cs typeface="Times New Roman" panose="02020603050405020304" pitchFamily="18" charset="0"/>
              </a:rPr>
              <a:t>系统，</a:t>
            </a:r>
            <a:r>
              <a:rPr lang="zh-CN" altLang="en-US" sz="2600" dirty="0" smtClean="0">
                <a:latin typeface="Times New Roman" panose="02020603050405020304" pitchFamily="18" charset="0"/>
                <a:cs typeface="Times New Roman" panose="02020603050405020304" pitchFamily="18" charset="0"/>
              </a:rPr>
              <a:t>对比分析其</a:t>
            </a:r>
            <a:r>
              <a:rPr lang="zh-CN" altLang="zh-CN" sz="2600" dirty="0" smtClean="0">
                <a:latin typeface="Times New Roman" panose="02020603050405020304" pitchFamily="18" charset="0"/>
                <a:cs typeface="Times New Roman" panose="02020603050405020304" pitchFamily="18" charset="0"/>
              </a:rPr>
              <a:t>特点和</a:t>
            </a:r>
            <a:r>
              <a:rPr lang="zh-CN" altLang="en-US" sz="2600" dirty="0" smtClean="0">
                <a:latin typeface="Times New Roman" panose="02020603050405020304" pitchFamily="18" charset="0"/>
                <a:cs typeface="Times New Roman" panose="02020603050405020304" pitchFamily="18" charset="0"/>
              </a:rPr>
              <a:t>适用范围</a:t>
            </a:r>
            <a:r>
              <a:rPr lang="zh-CN" altLang="zh-CN" sz="2600" dirty="0" smtClean="0">
                <a:latin typeface="Times New Roman" panose="02020603050405020304" pitchFamily="18" charset="0"/>
                <a:cs typeface="Times New Roman" panose="02020603050405020304" pitchFamily="18" charset="0"/>
              </a:rPr>
              <a:t>，及</a:t>
            </a:r>
            <a:r>
              <a:rPr lang="zh-CN" altLang="zh-CN" sz="2600" dirty="0">
                <a:latin typeface="Times New Roman" panose="02020603050405020304" pitchFamily="18" charset="0"/>
                <a:cs typeface="Times New Roman" panose="02020603050405020304" pitchFamily="18" charset="0"/>
              </a:rPr>
              <a:t>应用于四旋</a:t>
            </a:r>
            <a:r>
              <a:rPr lang="zh-CN" altLang="zh-CN" sz="2600" dirty="0" smtClean="0">
                <a:latin typeface="Times New Roman" panose="02020603050405020304" pitchFamily="18" charset="0"/>
                <a:cs typeface="Times New Roman" panose="02020603050405020304" pitchFamily="18" charset="0"/>
              </a:rPr>
              <a:t>翼的</a:t>
            </a:r>
            <a:r>
              <a:rPr lang="zh-CN" altLang="zh-CN" sz="2600" dirty="0">
                <a:latin typeface="Times New Roman" panose="02020603050405020304" pitchFamily="18" charset="0"/>
                <a:cs typeface="Times New Roman" panose="02020603050405020304" pitchFamily="18" charset="0"/>
              </a:rPr>
              <a:t>可行性</a:t>
            </a:r>
            <a:r>
              <a:rPr lang="zh-CN"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确定系统设计方案</a:t>
            </a:r>
            <a:r>
              <a:rPr lang="zh-CN" altLang="zh-CN" sz="2600" dirty="0" smtClean="0">
                <a:latin typeface="Times New Roman" panose="02020603050405020304" pitchFamily="18" charset="0"/>
                <a:cs typeface="Times New Roman" panose="02020603050405020304" pitchFamily="18" charset="0"/>
              </a:rPr>
              <a:t>。</a:t>
            </a:r>
            <a:endParaRPr lang="zh-CN" altLang="zh-CN" sz="2600" dirty="0">
              <a:latin typeface="Times New Roman" panose="02020603050405020304" pitchFamily="18" charset="0"/>
              <a:cs typeface="Times New Roman" panose="02020603050405020304" pitchFamily="18" charset="0"/>
            </a:endParaRPr>
          </a:p>
          <a:p>
            <a:r>
              <a:rPr lang="zh-CN" altLang="zh-CN" sz="2600" dirty="0" smtClean="0">
                <a:latin typeface="+mn-ea"/>
              </a:rPr>
              <a:t>基于</a:t>
            </a:r>
            <a:r>
              <a:rPr lang="zh-CN" altLang="zh-CN" sz="2600" dirty="0">
                <a:latin typeface="+mn-ea"/>
              </a:rPr>
              <a:t>半直接法的双目视觉跟踪方法设计已基本完成</a:t>
            </a:r>
            <a:r>
              <a:rPr lang="zh-CN" altLang="zh-CN" sz="2600" dirty="0" smtClean="0">
                <a:latin typeface="+mn-ea"/>
              </a:rPr>
              <a:t>，并</a:t>
            </a:r>
            <a:r>
              <a:rPr lang="zh-CN" altLang="zh-CN" sz="2600" dirty="0">
                <a:latin typeface="+mn-ea"/>
              </a:rPr>
              <a:t>在机器人</a:t>
            </a:r>
            <a:r>
              <a:rPr lang="zh-CN" altLang="zh-CN" sz="2600" dirty="0" smtClean="0">
                <a:latin typeface="+mn-ea"/>
              </a:rPr>
              <a:t>操作系统</a:t>
            </a:r>
            <a:r>
              <a:rPr lang="zh-CN" altLang="en-US" sz="2600" dirty="0" smtClean="0">
                <a:latin typeface="+mn-ea"/>
              </a:rPr>
              <a:t>开发</a:t>
            </a:r>
            <a:r>
              <a:rPr lang="zh-CN" altLang="zh-CN" sz="2600" dirty="0" smtClean="0">
                <a:latin typeface="+mn-ea"/>
              </a:rPr>
              <a:t>实现</a:t>
            </a:r>
            <a:r>
              <a:rPr lang="zh-CN" altLang="en-US" sz="2600" dirty="0" smtClean="0">
                <a:latin typeface="+mn-ea"/>
              </a:rPr>
              <a:t>。</a:t>
            </a:r>
            <a:endParaRPr lang="en-US" altLang="zh-CN" sz="2600" dirty="0" smtClean="0">
              <a:latin typeface="+mn-ea"/>
            </a:endParaRPr>
          </a:p>
          <a:p>
            <a:r>
              <a:rPr lang="zh-CN" altLang="zh-CN" sz="2600" dirty="0" smtClean="0">
                <a:latin typeface="+mn-ea"/>
              </a:rPr>
              <a:t>使用现有无人机</a:t>
            </a:r>
            <a:r>
              <a:rPr lang="zh-CN" altLang="zh-CN" sz="2600" dirty="0">
                <a:latin typeface="+mn-ea"/>
              </a:rPr>
              <a:t>飞行数据集</a:t>
            </a:r>
            <a:r>
              <a:rPr lang="zh-CN" altLang="zh-CN" sz="2600" dirty="0" smtClean="0">
                <a:latin typeface="+mn-ea"/>
              </a:rPr>
              <a:t>进行测试</a:t>
            </a:r>
            <a:r>
              <a:rPr lang="zh-CN" altLang="zh-CN" sz="2600" dirty="0">
                <a:latin typeface="+mn-ea"/>
              </a:rPr>
              <a:t>，并与现有开源的基于特征点法</a:t>
            </a:r>
            <a:r>
              <a:rPr lang="zh-CN" altLang="zh-CN" sz="2600" dirty="0" smtClean="0">
                <a:latin typeface="+mn-ea"/>
              </a:rPr>
              <a:t>的定位系统</a:t>
            </a:r>
            <a:r>
              <a:rPr lang="zh-CN" altLang="zh-CN" sz="2600" dirty="0">
                <a:latin typeface="+mn-ea"/>
              </a:rPr>
              <a:t>进行对比。</a:t>
            </a:r>
          </a:p>
          <a:p>
            <a:r>
              <a:rPr lang="zh-CN" altLang="zh-CN" sz="2600" dirty="0" smtClean="0">
                <a:latin typeface="+mn-ea"/>
              </a:rPr>
              <a:t>对</a:t>
            </a:r>
            <a:r>
              <a:rPr lang="zh-CN" altLang="zh-CN" sz="2600" dirty="0">
                <a:latin typeface="+mn-ea"/>
              </a:rPr>
              <a:t>现已完成的系统的整体简化也正在进行中，分析当摄像头水平朝前运动的时候，估计的深度误差较大的原因，改进算法解决问题</a:t>
            </a:r>
            <a:r>
              <a:rPr lang="zh-CN" altLang="zh-CN" sz="2600" dirty="0" smtClean="0">
                <a:latin typeface="+mn-ea"/>
              </a:rPr>
              <a:t>。</a:t>
            </a:r>
            <a:endParaRPr lang="en-US" altLang="zh-CN" sz="2600" dirty="0" smtClean="0">
              <a:latin typeface="+mn-ea"/>
            </a:endParaRPr>
          </a:p>
          <a:p>
            <a:endParaRPr lang="zh-CN" altLang="zh-CN" dirty="0"/>
          </a:p>
          <a:p>
            <a:endParaRPr lang="zh-CN" altLang="en-US" dirty="0"/>
          </a:p>
        </p:txBody>
      </p:sp>
      <p:sp>
        <p:nvSpPr>
          <p:cNvPr id="4" name="矩形 3"/>
          <p:cNvSpPr/>
          <p:nvPr/>
        </p:nvSpPr>
        <p:spPr>
          <a:xfrm>
            <a:off x="1154953" y="2114034"/>
            <a:ext cx="2709396" cy="523220"/>
          </a:xfrm>
          <a:prstGeom prst="rect">
            <a:avLst/>
          </a:prstGeom>
        </p:spPr>
        <p:txBody>
          <a:bodyPr wrap="none">
            <a:spAutoFit/>
          </a:bodyPr>
          <a:lstStyle/>
          <a:p>
            <a:pPr>
              <a:spcBef>
                <a:spcPct val="10000"/>
              </a:spcBef>
            </a:pPr>
            <a:r>
              <a:rPr lang="zh-CN" altLang="en-US" sz="2800" b="1" dirty="0" smtClean="0">
                <a:latin typeface="黑体" panose="02010609060101010101" pitchFamily="49" charset="-122"/>
                <a:ea typeface="黑体" panose="02010609060101010101" pitchFamily="49" charset="-122"/>
              </a:rPr>
              <a:t>课题进展情况：</a:t>
            </a:r>
            <a:endParaRPr lang="zh-CN" altLang="en-US"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44216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54953" y="973668"/>
            <a:ext cx="8761413" cy="706964"/>
          </a:xfrm>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视觉</a:t>
            </a:r>
            <a:r>
              <a:rPr lang="en-US" altLang="zh-CN" sz="4000" dirty="0" smtClean="0">
                <a:solidFill>
                  <a:schemeClr val="bg1"/>
                </a:solidFill>
                <a:latin typeface="Times New Roman" panose="02020603050405020304" pitchFamily="18" charset="0"/>
                <a:ea typeface="隶书" panose="02010509060101010101" pitchFamily="49" charset="-122"/>
                <a:cs typeface="Times New Roman" panose="02020603050405020304" pitchFamily="18" charset="0"/>
              </a:rPr>
              <a:t>SLAM</a:t>
            </a:r>
            <a:r>
              <a:rPr lang="zh-CN" altLang="en-US" sz="4000" dirty="0" smtClean="0">
                <a:solidFill>
                  <a:schemeClr val="bg1"/>
                </a:solidFill>
                <a:latin typeface="隶书" panose="02010509060101010101" pitchFamily="49" charset="-122"/>
                <a:ea typeface="隶书" panose="02010509060101010101" pitchFamily="49" charset="-122"/>
              </a:rPr>
              <a:t>系统模块组成图</a:t>
            </a:r>
            <a:endParaRPr lang="zh-CN" altLang="en-US" sz="4000" dirty="0">
              <a:solidFill>
                <a:schemeClr val="bg1"/>
              </a:solidFill>
            </a:endParaRPr>
          </a:p>
        </p:txBody>
      </p:sp>
      <p:pic>
        <p:nvPicPr>
          <p:cNvPr id="7" name="图片 6"/>
          <p:cNvPicPr>
            <a:picLocks noChangeAspect="1"/>
          </p:cNvPicPr>
          <p:nvPr/>
        </p:nvPicPr>
        <p:blipFill>
          <a:blip r:embed="rId2"/>
          <a:stretch>
            <a:fillRect/>
          </a:stretch>
        </p:blipFill>
        <p:spPr>
          <a:xfrm>
            <a:off x="1950914" y="2444304"/>
            <a:ext cx="8222020" cy="2619574"/>
          </a:xfrm>
          <a:prstGeom prst="rect">
            <a:avLst/>
          </a:prstGeom>
        </p:spPr>
      </p:pic>
      <p:sp>
        <p:nvSpPr>
          <p:cNvPr id="8" name="矩形 7"/>
          <p:cNvSpPr/>
          <p:nvPr/>
        </p:nvSpPr>
        <p:spPr>
          <a:xfrm>
            <a:off x="3957048" y="2361946"/>
            <a:ext cx="1979728" cy="13970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950913" y="4900547"/>
            <a:ext cx="4190579" cy="193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chemeClr val="tx1"/>
                </a:solidFill>
                <a:latin typeface="Times New Roman" panose="02020603050405020304" pitchFamily="18" charset="0"/>
                <a:cs typeface="Times New Roman" panose="02020603050405020304" pitchFamily="18" charset="0"/>
              </a:rPr>
              <a:t>视觉</a:t>
            </a:r>
            <a:r>
              <a:rPr lang="zh-CN" altLang="en-US" sz="3200" b="1" dirty="0" smtClean="0">
                <a:solidFill>
                  <a:schemeClr val="tx1"/>
                </a:solidFill>
                <a:latin typeface="Times New Roman" panose="02020603050405020304" pitchFamily="18" charset="0"/>
                <a:cs typeface="Times New Roman" panose="02020603050405020304" pitchFamily="18" charset="0"/>
              </a:rPr>
              <a:t>里程计</a:t>
            </a:r>
            <a:r>
              <a:rPr lang="en-US" altLang="zh-CN" sz="3200" b="1" dirty="0" smtClean="0">
                <a:solidFill>
                  <a:schemeClr val="tx1"/>
                </a:solidFill>
                <a:latin typeface="Times New Roman" panose="02020603050405020304" pitchFamily="18" charset="0"/>
                <a:cs typeface="Times New Roman" panose="02020603050405020304" pitchFamily="18" charset="0"/>
              </a:rPr>
              <a:t>VO</a:t>
            </a:r>
            <a:r>
              <a:rPr lang="zh-CN" altLang="en-US" sz="3200" b="1" dirty="0" smtClean="0">
                <a:solidFill>
                  <a:schemeClr val="tx1"/>
                </a:solidFill>
                <a:latin typeface="Times New Roman" panose="02020603050405020304" pitchFamily="18" charset="0"/>
                <a:cs typeface="Times New Roman" panose="02020603050405020304" pitchFamily="18" charset="0"/>
              </a:rPr>
              <a:t>分类</a:t>
            </a:r>
            <a:r>
              <a:rPr lang="zh-CN" altLang="en-US" sz="3200" b="1" dirty="0">
                <a:solidFill>
                  <a:schemeClr val="tx1"/>
                </a:solidFill>
                <a:latin typeface="Times New Roman" panose="02020603050405020304" pitchFamily="18" charset="0"/>
                <a:cs typeface="Times New Roman" panose="02020603050405020304" pitchFamily="18" charset="0"/>
              </a:rPr>
              <a:t>：</a:t>
            </a:r>
            <a:endParaRPr lang="en-US" altLang="zh-CN" sz="3200"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3200" dirty="0">
                <a:solidFill>
                  <a:schemeClr val="tx1"/>
                </a:solidFill>
              </a:rPr>
              <a:t>基于特征点法</a:t>
            </a:r>
            <a:endParaRPr lang="en-US" altLang="zh-CN" sz="3200" dirty="0">
              <a:solidFill>
                <a:schemeClr val="tx1"/>
              </a:solidFill>
            </a:endParaRPr>
          </a:p>
          <a:p>
            <a:pPr marL="457200" indent="-457200">
              <a:buFont typeface="Arial" panose="020B0604020202020204" pitchFamily="34" charset="0"/>
              <a:buChar char="•"/>
            </a:pPr>
            <a:r>
              <a:rPr lang="zh-CN" altLang="en-US" sz="3200" dirty="0">
                <a:solidFill>
                  <a:schemeClr val="tx1"/>
                </a:solidFill>
              </a:rPr>
              <a:t>基于直接法</a:t>
            </a:r>
          </a:p>
        </p:txBody>
      </p:sp>
      <p:sp>
        <p:nvSpPr>
          <p:cNvPr id="13" name="下箭头 12"/>
          <p:cNvSpPr/>
          <p:nvPr/>
        </p:nvSpPr>
        <p:spPr>
          <a:xfrm>
            <a:off x="3111690" y="3754091"/>
            <a:ext cx="948118" cy="11464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9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基于特征点的</a:t>
            </a:r>
            <a:r>
              <a:rPr lang="en-US" altLang="zh-CN" sz="4000" dirty="0" smtClean="0">
                <a:solidFill>
                  <a:schemeClr val="bg1"/>
                </a:solidFill>
                <a:latin typeface="Times New Roman" panose="02020603050405020304" pitchFamily="18" charset="0"/>
                <a:ea typeface="隶书" panose="02010509060101010101" pitchFamily="49" charset="-122"/>
                <a:cs typeface="Times New Roman" panose="02020603050405020304" pitchFamily="18" charset="0"/>
              </a:rPr>
              <a:t>SLAM</a:t>
            </a:r>
            <a:r>
              <a:rPr lang="zh-CN" altLang="en-US" sz="4000" dirty="0" smtClean="0">
                <a:solidFill>
                  <a:schemeClr val="bg1"/>
                </a:solidFill>
                <a:latin typeface="隶书" panose="02010509060101010101" pitchFamily="49" charset="-122"/>
                <a:ea typeface="隶书" panose="02010509060101010101" pitchFamily="49" charset="-122"/>
              </a:rPr>
              <a:t>前端</a:t>
            </a:r>
            <a:endParaRPr lang="zh-CN" altLang="en-US" sz="4000" dirty="0">
              <a:solidFill>
                <a:schemeClr val="bg1"/>
              </a:solidFill>
            </a:endParaRPr>
          </a:p>
        </p:txBody>
      </p:sp>
      <p:sp>
        <p:nvSpPr>
          <p:cNvPr id="7" name="内容占位符 6"/>
          <p:cNvSpPr>
            <a:spLocks noGrp="1"/>
          </p:cNvSpPr>
          <p:nvPr>
            <p:ph idx="1"/>
          </p:nvPr>
        </p:nvSpPr>
        <p:spPr>
          <a:xfrm>
            <a:off x="1154954" y="2603499"/>
            <a:ext cx="9181741" cy="3996083"/>
          </a:xfrm>
        </p:spPr>
        <p:txBody>
          <a:bodyPr/>
          <a:lstStyle/>
          <a:p>
            <a:r>
              <a:rPr lang="en-US" altLang="zh-CN" sz="2400" dirty="0" smtClean="0"/>
              <a:t>1. </a:t>
            </a:r>
            <a:r>
              <a:rPr lang="zh-CN" altLang="en-US" sz="2400" dirty="0" smtClean="0"/>
              <a:t>提取特征点</a:t>
            </a:r>
            <a:endParaRPr lang="en-US" altLang="zh-CN" sz="2400" dirty="0" smtClean="0"/>
          </a:p>
          <a:p>
            <a:r>
              <a:rPr lang="en-US" altLang="zh-CN" sz="2400" dirty="0" smtClean="0"/>
              <a:t>2. </a:t>
            </a:r>
            <a:r>
              <a:rPr lang="zh-CN" altLang="en-US" sz="2400" dirty="0" smtClean="0"/>
              <a:t>计算特征描述子</a:t>
            </a:r>
            <a:endParaRPr lang="en-US" altLang="zh-CN" sz="2400" dirty="0" smtClean="0"/>
          </a:p>
          <a:p>
            <a:r>
              <a:rPr lang="en-US" altLang="zh-CN" sz="2400" dirty="0" smtClean="0"/>
              <a:t>3. </a:t>
            </a:r>
            <a:r>
              <a:rPr lang="zh-CN" altLang="en-US" sz="2400" dirty="0"/>
              <a:t>特征</a:t>
            </a:r>
            <a:r>
              <a:rPr lang="zh-CN" altLang="en-US" sz="2400" dirty="0" smtClean="0"/>
              <a:t>点匹配</a:t>
            </a:r>
            <a:endParaRPr lang="en-US" altLang="zh-CN" sz="2400" dirty="0" smtClean="0"/>
          </a:p>
          <a:p>
            <a:r>
              <a:rPr lang="en-US" altLang="zh-CN" sz="2400" dirty="0" smtClean="0"/>
              <a:t>4. </a:t>
            </a:r>
            <a:r>
              <a:rPr lang="zh-CN" altLang="en-US" sz="2400" dirty="0" smtClean="0"/>
              <a:t>最小化重投影误差</a:t>
            </a:r>
            <a:endParaRPr lang="en-US" altLang="zh-CN" sz="2400" dirty="0"/>
          </a:p>
          <a:p>
            <a:endParaRPr lang="en-US" altLang="zh-CN" sz="2400" dirty="0" smtClean="0"/>
          </a:p>
          <a:p>
            <a:pPr>
              <a:spcBef>
                <a:spcPts val="1800"/>
              </a:spcBef>
            </a:pPr>
            <a:endParaRPr lang="en-US" altLang="zh-CN" sz="2400" dirty="0" smtClean="0">
              <a:latin typeface="Times New Roman" panose="02020603050405020304" pitchFamily="18" charset="0"/>
              <a:cs typeface="Times New Roman" panose="02020603050405020304" pitchFamily="18" charset="0"/>
            </a:endParaRPr>
          </a:p>
          <a:p>
            <a:pPr>
              <a:spcBef>
                <a:spcPts val="0"/>
              </a:spcBef>
            </a:pPr>
            <a:r>
              <a:rPr lang="en-US" altLang="zh-CN" sz="2400" dirty="0" smtClean="0">
                <a:latin typeface="Times New Roman" panose="02020603050405020304" pitchFamily="18" charset="0"/>
                <a:cs typeface="Times New Roman" panose="02020603050405020304" pitchFamily="18" charset="0"/>
              </a:rPr>
              <a:t>5. </a:t>
            </a:r>
            <a:r>
              <a:rPr lang="zh-CN" altLang="en-US" sz="2400" dirty="0" smtClean="0">
                <a:latin typeface="Times New Roman" panose="02020603050405020304" pitchFamily="18" charset="0"/>
                <a:cs typeface="Times New Roman" panose="02020603050405020304" pitchFamily="18" charset="0"/>
              </a:rPr>
              <a:t>应用于单目、双目、</a:t>
            </a:r>
            <a:r>
              <a:rPr lang="en-US" altLang="zh-CN" sz="2400" dirty="0" smtClean="0">
                <a:latin typeface="Times New Roman" panose="02020603050405020304" pitchFamily="18" charset="0"/>
                <a:cs typeface="Times New Roman" panose="02020603050405020304" pitchFamily="18" charset="0"/>
              </a:rPr>
              <a:t>RGB-D</a:t>
            </a:r>
            <a:r>
              <a:rPr lang="zh-CN" altLang="en-US" sz="2400" dirty="0" smtClean="0">
                <a:latin typeface="Times New Roman" panose="02020603050405020304" pitchFamily="18" charset="0"/>
                <a:cs typeface="Times New Roman" panose="02020603050405020304" pitchFamily="18" charset="0"/>
              </a:rPr>
              <a:t>中</a:t>
            </a:r>
            <a:endParaRPr lang="en-US" altLang="zh-CN" sz="2400" dirty="0" smtClean="0">
              <a:latin typeface="Times New Roman" panose="02020603050405020304" pitchFamily="18" charset="0"/>
              <a:cs typeface="Times New Roman" panose="02020603050405020304" pitchFamily="18" charset="0"/>
            </a:endParaRPr>
          </a:p>
          <a:p>
            <a:pPr>
              <a:spcBef>
                <a:spcPts val="0"/>
              </a:spcBef>
            </a:pPr>
            <a:r>
              <a:rPr lang="en-US" altLang="zh-CN" sz="2400" dirty="0" smtClean="0">
                <a:latin typeface="Times New Roman" panose="02020603050405020304" pitchFamily="18" charset="0"/>
                <a:cs typeface="Times New Roman" panose="02020603050405020304" pitchFamily="18" charset="0"/>
              </a:rPr>
              <a:t>6. </a:t>
            </a:r>
            <a:r>
              <a:rPr lang="zh-CN" altLang="en-US" sz="2400" dirty="0" smtClean="0">
                <a:latin typeface="Times New Roman" panose="02020603050405020304" pitchFamily="18" charset="0"/>
                <a:cs typeface="Times New Roman" panose="02020603050405020304" pitchFamily="18" charset="0"/>
              </a:rPr>
              <a:t>实际测试的系统：</a:t>
            </a:r>
            <a:r>
              <a:rPr lang="en-US" altLang="zh-CN" sz="2400" dirty="0" smtClean="0">
                <a:latin typeface="Times New Roman" panose="02020603050405020304" pitchFamily="18" charset="0"/>
                <a:cs typeface="Times New Roman" panose="02020603050405020304" pitchFamily="18" charset="0"/>
              </a:rPr>
              <a:t>ORB-SLAM</a:t>
            </a:r>
          </a:p>
          <a:p>
            <a:endParaRPr lang="zh-CN" altLang="en-US" dirty="0"/>
          </a:p>
        </p:txBody>
      </p:sp>
      <p:pic>
        <p:nvPicPr>
          <p:cNvPr id="9" name="图片 8"/>
          <p:cNvPicPr>
            <a:picLocks noChangeAspect="1"/>
          </p:cNvPicPr>
          <p:nvPr/>
        </p:nvPicPr>
        <p:blipFill>
          <a:blip r:embed="rId4"/>
          <a:stretch>
            <a:fillRect/>
          </a:stretch>
        </p:blipFill>
        <p:spPr>
          <a:xfrm>
            <a:off x="6639098" y="2414972"/>
            <a:ext cx="4156281" cy="3274051"/>
          </a:xfrm>
          <a:prstGeom prst="rect">
            <a:avLst/>
          </a:prstGeom>
        </p:spPr>
      </p:pic>
      <p:graphicFrame>
        <p:nvGraphicFramePr>
          <p:cNvPr id="10" name="对象 9"/>
          <p:cNvGraphicFramePr>
            <a:graphicFrameLocks noChangeAspect="1"/>
          </p:cNvGraphicFramePr>
          <p:nvPr>
            <p:extLst>
              <p:ext uri="{D42A27DB-BD31-4B8C-83A1-F6EECF244321}">
                <p14:modId xmlns:p14="http://schemas.microsoft.com/office/powerpoint/2010/main" val="1258396883"/>
              </p:ext>
            </p:extLst>
          </p:nvPr>
        </p:nvGraphicFramePr>
        <p:xfrm>
          <a:off x="2357438" y="4610100"/>
          <a:ext cx="3825875" cy="771525"/>
        </p:xfrm>
        <a:graphic>
          <a:graphicData uri="http://schemas.openxmlformats.org/presentationml/2006/ole">
            <mc:AlternateContent xmlns:mc="http://schemas.openxmlformats.org/markup-compatibility/2006">
              <mc:Choice xmlns:v="urn:schemas-microsoft-com:vml" Requires="v">
                <p:oleObj spid="_x0000_s2068" name="Equation" r:id="rId5" imgW="2768400" imgH="558720" progId="Equation.DSMT4">
                  <p:embed/>
                </p:oleObj>
              </mc:Choice>
              <mc:Fallback>
                <p:oleObj name="Equation" r:id="rId5" imgW="2768400" imgH="558720" progId="Equation.DSMT4">
                  <p:embed/>
                  <p:pic>
                    <p:nvPicPr>
                      <p:cNvPr id="0" name=""/>
                      <p:cNvPicPr/>
                      <p:nvPr/>
                    </p:nvPicPr>
                    <p:blipFill>
                      <a:blip r:embed="rId6"/>
                      <a:stretch>
                        <a:fillRect/>
                      </a:stretch>
                    </p:blipFill>
                    <p:spPr>
                      <a:xfrm>
                        <a:off x="2357438" y="4610100"/>
                        <a:ext cx="3825875" cy="771525"/>
                      </a:xfrm>
                      <a:prstGeom prst="rect">
                        <a:avLst/>
                      </a:prstGeom>
                    </p:spPr>
                  </p:pic>
                </p:oleObj>
              </mc:Fallback>
            </mc:AlternateContent>
          </a:graphicData>
        </a:graphic>
      </p:graphicFrame>
    </p:spTree>
    <p:extLst>
      <p:ext uri="{BB962C8B-B14F-4D97-AF65-F5344CB8AC3E}">
        <p14:creationId xmlns:p14="http://schemas.microsoft.com/office/powerpoint/2010/main" val="2978059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idx="1"/>
          </p:nvPr>
        </p:nvPicPr>
        <p:blipFill>
          <a:blip r:embed="rId4"/>
          <a:stretch>
            <a:fillRect/>
          </a:stretch>
        </p:blipFill>
        <p:spPr>
          <a:xfrm>
            <a:off x="7677172" y="2362200"/>
            <a:ext cx="3853144" cy="3739226"/>
          </a:xfrm>
          <a:prstGeom prst="rect">
            <a:avLst/>
          </a:prstGeom>
        </p:spPr>
      </p:pic>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基于直接法的</a:t>
            </a:r>
            <a:r>
              <a:rPr lang="en-US" altLang="zh-CN" sz="4000"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SLAM</a:t>
            </a:r>
            <a:r>
              <a:rPr lang="zh-CN" altLang="en-US" sz="4000" dirty="0">
                <a:solidFill>
                  <a:schemeClr val="bg1"/>
                </a:solidFill>
                <a:latin typeface="隶书" panose="02010509060101010101" pitchFamily="49" charset="-122"/>
                <a:ea typeface="隶书" panose="02010509060101010101" pitchFamily="49" charset="-122"/>
              </a:rPr>
              <a:t>前端</a:t>
            </a:r>
            <a:endParaRPr lang="zh-CN" altLang="en-US" sz="4000" dirty="0"/>
          </a:p>
        </p:txBody>
      </p:sp>
      <p:sp>
        <p:nvSpPr>
          <p:cNvPr id="5" name="内容占位符 6"/>
          <p:cNvSpPr txBox="1">
            <a:spLocks/>
          </p:cNvSpPr>
          <p:nvPr/>
        </p:nvSpPr>
        <p:spPr>
          <a:xfrm>
            <a:off x="1154955" y="2362200"/>
            <a:ext cx="8761412" cy="36576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t>最小化光度误差</a:t>
            </a:r>
            <a:endParaRPr lang="en-US" altLang="zh-CN" sz="2400" dirty="0" smtClean="0"/>
          </a:p>
          <a:p>
            <a:endParaRPr lang="en-US" altLang="zh-CN" sz="2400" dirty="0"/>
          </a:p>
          <a:p>
            <a:pPr marL="0" indent="0">
              <a:buNone/>
            </a:pPr>
            <a:r>
              <a:rPr lang="zh-CN" altLang="en-US" sz="2400" dirty="0" smtClean="0"/>
              <a:t>     </a:t>
            </a:r>
            <a:endParaRPr lang="en-US" altLang="zh-CN" sz="2400" dirty="0" smtClean="0"/>
          </a:p>
          <a:p>
            <a:pPr marL="0" indent="0">
              <a:spcBef>
                <a:spcPts val="0"/>
              </a:spcBef>
              <a:buNone/>
            </a:pPr>
            <a:r>
              <a:rPr lang="en-US" altLang="zh-CN" sz="2400" dirty="0"/>
              <a:t> </a:t>
            </a:r>
            <a:r>
              <a:rPr lang="en-US" altLang="zh-CN" sz="2400" dirty="0" smtClean="0"/>
              <a:t>       </a:t>
            </a:r>
            <a:r>
              <a:rPr lang="zh-CN" altLang="en-US" sz="2400" dirty="0" smtClean="0"/>
              <a:t>其中</a:t>
            </a:r>
            <a:r>
              <a:rPr lang="zh-CN" altLang="en-US" sz="2400" dirty="0"/>
              <a:t>：</a:t>
            </a:r>
            <a:endParaRPr lang="en-US" altLang="zh-CN" sz="2400" dirty="0"/>
          </a:p>
          <a:p>
            <a:pPr marL="0" indent="0">
              <a:buNone/>
            </a:pPr>
            <a:endParaRPr lang="en-US" altLang="zh-CN" sz="2400" dirty="0"/>
          </a:p>
          <a:p>
            <a:r>
              <a:rPr lang="en-US" altLang="zh-CN" sz="2400" dirty="0" smtClean="0">
                <a:latin typeface="Times New Roman" panose="02020603050405020304" pitchFamily="18" charset="0"/>
                <a:cs typeface="Times New Roman" panose="02020603050405020304" pitchFamily="18" charset="0"/>
              </a:rPr>
              <a:t>2. </a:t>
            </a:r>
            <a:r>
              <a:rPr lang="zh-CN" altLang="en-US" sz="2400" dirty="0" smtClean="0"/>
              <a:t>基本假设</a:t>
            </a:r>
            <a:r>
              <a:rPr lang="en-US" altLang="zh-CN" sz="2400" dirty="0" smtClean="0"/>
              <a:t>:</a:t>
            </a:r>
          </a:p>
          <a:p>
            <a:pPr marL="0" indent="0">
              <a:buNone/>
            </a:pPr>
            <a:r>
              <a:rPr lang="en-US" altLang="zh-CN" sz="2400" dirty="0"/>
              <a:t> </a:t>
            </a:r>
            <a:r>
              <a:rPr lang="en-US" altLang="zh-CN" sz="2400" dirty="0" smtClean="0"/>
              <a:t>        </a:t>
            </a:r>
            <a:r>
              <a:rPr lang="zh-CN" altLang="en-US" sz="2400" dirty="0" smtClean="0"/>
              <a:t>同</a:t>
            </a:r>
            <a:r>
              <a:rPr lang="zh-CN" altLang="en-US" sz="2400" dirty="0"/>
              <a:t>一个空间点在各视角下，测到的灰度不变</a:t>
            </a:r>
            <a:r>
              <a:rPr lang="zh-CN" altLang="en-US" dirty="0"/>
              <a:t>。</a:t>
            </a:r>
            <a:endParaRPr lang="en-US" altLang="zh-CN" dirty="0"/>
          </a:p>
          <a:p>
            <a:r>
              <a:rPr lang="en-US" altLang="zh-CN" sz="2400" dirty="0" smtClean="0">
                <a:latin typeface="Times New Roman" panose="02020603050405020304" pitchFamily="18" charset="0"/>
                <a:cs typeface="Times New Roman" panose="02020603050405020304" pitchFamily="18" charset="0"/>
              </a:rPr>
              <a:t>3. </a:t>
            </a:r>
            <a:r>
              <a:rPr lang="zh-CN" altLang="en-US" sz="2400" dirty="0" smtClean="0">
                <a:latin typeface="Times New Roman" panose="02020603050405020304" pitchFamily="18" charset="0"/>
                <a:cs typeface="Times New Roman" panose="02020603050405020304" pitchFamily="18" charset="0"/>
              </a:rPr>
              <a:t>多应用于：单目、</a:t>
            </a:r>
            <a:r>
              <a:rPr lang="en-US" altLang="zh-CN" sz="2400" dirty="0" smtClean="0">
                <a:latin typeface="Times New Roman" panose="02020603050405020304" pitchFamily="18" charset="0"/>
                <a:cs typeface="Times New Roman" panose="02020603050405020304" pitchFamily="18" charset="0"/>
              </a:rPr>
              <a:t>RGB-D</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4. </a:t>
            </a:r>
            <a:r>
              <a:rPr lang="zh-CN" altLang="en-US" sz="2400" dirty="0" smtClean="0">
                <a:latin typeface="Times New Roman" panose="02020603050405020304" pitchFamily="18" charset="0"/>
                <a:cs typeface="Times New Roman" panose="02020603050405020304" pitchFamily="18" charset="0"/>
              </a:rPr>
              <a:t>实际测试的系统：</a:t>
            </a:r>
            <a:r>
              <a:rPr lang="en-US" altLang="zh-CN" sz="2400" dirty="0" smtClean="0">
                <a:latin typeface="Times New Roman" panose="02020603050405020304" pitchFamily="18" charset="0"/>
                <a:cs typeface="Times New Roman" panose="02020603050405020304" pitchFamily="18" charset="0"/>
              </a:rPr>
              <a:t>SVO</a:t>
            </a:r>
          </a:p>
          <a:p>
            <a:endParaRPr lang="en-US" altLang="zh-CN" dirty="0"/>
          </a:p>
          <a:p>
            <a:pPr marL="0" indent="0">
              <a:buNone/>
            </a:pPr>
            <a:endParaRPr lang="en-US" altLang="zh-CN" dirty="0"/>
          </a:p>
          <a:p>
            <a:pPr marL="0" indent="0">
              <a:buNone/>
            </a:pPr>
            <a:endParaRPr lang="en-US" altLang="zh-CN" dirty="0"/>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521868130"/>
              </p:ext>
            </p:extLst>
          </p:nvPr>
        </p:nvGraphicFramePr>
        <p:xfrm>
          <a:off x="2168212" y="2607534"/>
          <a:ext cx="4495703" cy="789260"/>
        </p:xfrm>
        <a:graphic>
          <a:graphicData uri="http://schemas.openxmlformats.org/presentationml/2006/ole">
            <mc:AlternateContent xmlns:mc="http://schemas.openxmlformats.org/markup-compatibility/2006">
              <mc:Choice xmlns:v="urn:schemas-microsoft-com:vml" Requires="v">
                <p:oleObj spid="_x0000_s3115" name="Equation" r:id="rId5" imgW="3187440" imgH="558720" progId="Equation.DSMT4">
                  <p:embed/>
                </p:oleObj>
              </mc:Choice>
              <mc:Fallback>
                <p:oleObj name="Equation" r:id="rId5" imgW="3187440" imgH="558720" progId="Equation.DSMT4">
                  <p:embed/>
                  <p:pic>
                    <p:nvPicPr>
                      <p:cNvPr id="0" name=""/>
                      <p:cNvPicPr/>
                      <p:nvPr/>
                    </p:nvPicPr>
                    <p:blipFill>
                      <a:blip r:embed="rId6"/>
                      <a:stretch>
                        <a:fillRect/>
                      </a:stretch>
                    </p:blipFill>
                    <p:spPr>
                      <a:xfrm>
                        <a:off x="2168212" y="2607534"/>
                        <a:ext cx="4495703" cy="78926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27938744"/>
              </p:ext>
            </p:extLst>
          </p:nvPr>
        </p:nvGraphicFramePr>
        <p:xfrm>
          <a:off x="2733293" y="3642127"/>
          <a:ext cx="3365541" cy="556027"/>
        </p:xfrm>
        <a:graphic>
          <a:graphicData uri="http://schemas.openxmlformats.org/presentationml/2006/ole">
            <mc:AlternateContent xmlns:mc="http://schemas.openxmlformats.org/markup-compatibility/2006">
              <mc:Choice xmlns:v="urn:schemas-microsoft-com:vml" Requires="v">
                <p:oleObj spid="_x0000_s3116" name="Equation" r:id="rId7" imgW="1841400" imgH="304560" progId="Equation.DSMT4">
                  <p:embed/>
                </p:oleObj>
              </mc:Choice>
              <mc:Fallback>
                <p:oleObj name="Equation" r:id="rId7" imgW="1841400" imgH="304560" progId="Equation.DSMT4">
                  <p:embed/>
                  <p:pic>
                    <p:nvPicPr>
                      <p:cNvPr id="0" name=""/>
                      <p:cNvPicPr/>
                      <p:nvPr/>
                    </p:nvPicPr>
                    <p:blipFill>
                      <a:blip r:embed="rId8"/>
                      <a:stretch>
                        <a:fillRect/>
                      </a:stretch>
                    </p:blipFill>
                    <p:spPr>
                      <a:xfrm>
                        <a:off x="2733293" y="3642127"/>
                        <a:ext cx="3365541" cy="556027"/>
                      </a:xfrm>
                      <a:prstGeom prst="rect">
                        <a:avLst/>
                      </a:prstGeom>
                    </p:spPr>
                  </p:pic>
                </p:oleObj>
              </mc:Fallback>
            </mc:AlternateContent>
          </a:graphicData>
        </a:graphic>
      </p:graphicFrame>
    </p:spTree>
    <p:extLst>
      <p:ext uri="{BB962C8B-B14F-4D97-AF65-F5344CB8AC3E}">
        <p14:creationId xmlns:p14="http://schemas.microsoft.com/office/powerpoint/2010/main" val="33758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方法对比分析</a:t>
            </a:r>
            <a:endParaRPr lang="zh-CN" altLang="en-US" sz="4000" dirty="0">
              <a:solidFill>
                <a:schemeClr val="bg1"/>
              </a:solidFill>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497726" y="2368549"/>
            <a:ext cx="5369674" cy="4479925"/>
          </a:xfrm>
        </p:spPr>
        <p:txBody>
          <a:bodyPr>
            <a:noAutofit/>
          </a:bodyPr>
          <a:lstStyle/>
          <a:p>
            <a:r>
              <a:rPr lang="zh-CN" altLang="en-US" sz="3600" dirty="0" smtClean="0"/>
              <a:t>特征点法</a:t>
            </a:r>
            <a:endParaRPr lang="en-US" altLang="zh-CN" sz="3600" dirty="0" smtClean="0"/>
          </a:p>
          <a:p>
            <a:pPr>
              <a:buClr>
                <a:srgbClr val="00B050"/>
              </a:buClr>
              <a:buFont typeface="Wingdings" panose="05000000000000000000" pitchFamily="2" charset="2"/>
              <a:buChar char="ü"/>
            </a:pPr>
            <a:r>
              <a:rPr lang="zh-CN" altLang="en-US" sz="2000" dirty="0" smtClean="0">
                <a:latin typeface="+mn-ea"/>
              </a:rPr>
              <a:t>适用于较大的帧间运动</a:t>
            </a:r>
            <a:endParaRPr lang="en-US" altLang="zh-CN" sz="2000" dirty="0" smtClean="0">
              <a:latin typeface="+mn-ea"/>
            </a:endParaRPr>
          </a:p>
          <a:p>
            <a:pPr>
              <a:buClr>
                <a:srgbClr val="00B050"/>
              </a:buClr>
              <a:buFont typeface="Wingdings" panose="05000000000000000000" pitchFamily="2" charset="2"/>
              <a:buChar char="ü"/>
            </a:pPr>
            <a:r>
              <a:rPr lang="zh-CN" altLang="en-US" sz="2000" dirty="0">
                <a:latin typeface="+mn-ea"/>
              </a:rPr>
              <a:t>对</a:t>
            </a:r>
            <a:r>
              <a:rPr lang="zh-CN" altLang="en-US" sz="2000" dirty="0" smtClean="0">
                <a:latin typeface="+mn-ea"/>
              </a:rPr>
              <a:t>光照、动态物体不敏感</a:t>
            </a:r>
            <a:endParaRPr lang="en-US" altLang="zh-CN" sz="2000" dirty="0" smtClean="0">
              <a:latin typeface="+mn-ea"/>
            </a:endParaRPr>
          </a:p>
          <a:p>
            <a:pPr>
              <a:buClr>
                <a:srgbClr val="FF0000"/>
              </a:buClr>
              <a:buFont typeface="Arial Unicode MS" panose="020B0604020202020204" pitchFamily="34" charset="-122"/>
              <a:buChar char="✗"/>
            </a:pPr>
            <a:r>
              <a:rPr lang="zh-CN" altLang="en-US" sz="2000" dirty="0">
                <a:latin typeface="Times New Roman" panose="02020603050405020304" pitchFamily="18" charset="0"/>
                <a:cs typeface="Times New Roman" panose="02020603050405020304" pitchFamily="18" charset="0"/>
              </a:rPr>
              <a:t>十分</a:t>
            </a:r>
            <a:r>
              <a:rPr lang="zh-CN" altLang="en-US" sz="2000" dirty="0" smtClean="0">
                <a:latin typeface="Times New Roman" panose="02020603050405020304" pitchFamily="18" charset="0"/>
                <a:cs typeface="Times New Roman" panose="02020603050405020304" pitchFamily="18" charset="0"/>
              </a:rPr>
              <a:t>耗时（提取特征、计算描述子及</a:t>
            </a:r>
            <a:r>
              <a:rPr lang="zh-CN" altLang="en-US" sz="2000" dirty="0">
                <a:latin typeface="Times New Roman" panose="02020603050405020304" pitchFamily="18" charset="0"/>
                <a:cs typeface="Times New Roman" panose="02020603050405020304" pitchFamily="18" charset="0"/>
              </a:rPr>
              <a:t>特征</a:t>
            </a:r>
            <a:r>
              <a:rPr lang="zh-CN" altLang="en-US" sz="2000" dirty="0" smtClean="0">
                <a:latin typeface="Times New Roman" panose="02020603050405020304" pitchFamily="18" charset="0"/>
                <a:cs typeface="Times New Roman" panose="02020603050405020304" pitchFamily="18" charset="0"/>
              </a:rPr>
              <a:t>匹配，</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ORB-SLAM</a:t>
            </a:r>
            <a:r>
              <a:rPr lang="zh-CN" altLang="en-US" sz="2000" dirty="0">
                <a:latin typeface="Times New Roman" panose="02020603050405020304" pitchFamily="18" charset="0"/>
                <a:cs typeface="Times New Roman" panose="02020603050405020304" pitchFamily="18" charset="0"/>
              </a:rPr>
              <a:t>系统耗时</a:t>
            </a:r>
            <a:r>
              <a:rPr lang="en-US" altLang="zh-CN" sz="2000" dirty="0">
                <a:latin typeface="Times New Roman" panose="02020603050405020304" pitchFamily="18" charset="0"/>
                <a:cs typeface="Times New Roman" panose="02020603050405020304" pitchFamily="18" charset="0"/>
              </a:rPr>
              <a:t>30ms</a:t>
            </a:r>
            <a:r>
              <a:rPr lang="zh-CN" altLang="en-US" sz="2000" dirty="0">
                <a:latin typeface="Times New Roman" panose="02020603050405020304" pitchFamily="18" charset="0"/>
                <a:cs typeface="Times New Roman" panose="02020603050405020304" pitchFamily="18" charset="0"/>
              </a:rPr>
              <a:t>，提取特征点占用</a:t>
            </a:r>
            <a:r>
              <a:rPr lang="en-US" altLang="zh-CN" sz="2000" dirty="0">
                <a:latin typeface="Times New Roman" panose="02020603050405020304" pitchFamily="18" charset="0"/>
                <a:cs typeface="Times New Roman" panose="02020603050405020304" pitchFamily="18" charset="0"/>
              </a:rPr>
              <a:t>20ms </a:t>
            </a:r>
            <a:r>
              <a:rPr lang="zh-CN" altLang="en-US" sz="2000" dirty="0" smtClean="0">
                <a:latin typeface="+mn-ea"/>
              </a:rPr>
              <a:t>）</a:t>
            </a:r>
            <a:endParaRPr lang="en-US" altLang="zh-CN" sz="2000" dirty="0" smtClean="0">
              <a:latin typeface="+mn-ea"/>
            </a:endParaRPr>
          </a:p>
          <a:p>
            <a:pPr>
              <a:buClr>
                <a:srgbClr val="FF0000"/>
              </a:buClr>
              <a:buFont typeface="Arial Unicode MS" panose="020B0604020202020204" pitchFamily="34" charset="-122"/>
              <a:buChar char="✗"/>
            </a:pPr>
            <a:r>
              <a:rPr lang="zh-CN" altLang="en-US" sz="2000" dirty="0" smtClean="0">
                <a:latin typeface="+mn-ea"/>
              </a:rPr>
              <a:t>存在误匹配，引进噪声</a:t>
            </a:r>
            <a:endParaRPr lang="en-US" altLang="zh-CN" sz="2000" dirty="0" smtClean="0">
              <a:latin typeface="+mn-ea"/>
            </a:endParaRPr>
          </a:p>
          <a:p>
            <a:pPr>
              <a:buClr>
                <a:srgbClr val="FF0000"/>
              </a:buClr>
              <a:buFont typeface="Arial Unicode MS" panose="020B0604020202020204" pitchFamily="34" charset="-122"/>
              <a:buChar char="✗"/>
            </a:pPr>
            <a:r>
              <a:rPr lang="zh-CN" altLang="en-US" sz="2000" dirty="0" smtClean="0">
                <a:latin typeface="+mn-ea"/>
              </a:rPr>
              <a:t>仅适用特征点，丢弃大部分有用的图像信息</a:t>
            </a:r>
            <a:endParaRPr lang="en-US" altLang="zh-CN" sz="2000" dirty="0" smtClean="0">
              <a:latin typeface="+mn-ea"/>
            </a:endParaRPr>
          </a:p>
          <a:p>
            <a:pPr>
              <a:buClr>
                <a:srgbClr val="FF0000"/>
              </a:buClr>
              <a:buFont typeface="Arial Unicode MS" panose="020B0604020202020204" pitchFamily="34" charset="-122"/>
              <a:buChar char="✗"/>
            </a:pPr>
            <a:r>
              <a:rPr lang="zh-CN" altLang="en-US" sz="2000" dirty="0" smtClean="0">
                <a:latin typeface="+mn-ea"/>
              </a:rPr>
              <a:t>运动到特征缺失、无明显纹理处，不可工作</a:t>
            </a:r>
            <a:endParaRPr lang="en-US" altLang="zh-CN" sz="2000" dirty="0" smtClean="0">
              <a:latin typeface="+mn-ea"/>
            </a:endParaRPr>
          </a:p>
        </p:txBody>
      </p:sp>
      <p:sp>
        <p:nvSpPr>
          <p:cNvPr id="7" name="内容占位符 2"/>
          <p:cNvSpPr txBox="1">
            <a:spLocks/>
          </p:cNvSpPr>
          <p:nvPr/>
        </p:nvSpPr>
        <p:spPr>
          <a:xfrm>
            <a:off x="6159500" y="2368549"/>
            <a:ext cx="5727700" cy="453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zh-CN" altLang="en-US" sz="3600" dirty="0"/>
              <a:t>直接法</a:t>
            </a:r>
            <a:endParaRPr lang="en-US" altLang="zh-CN" sz="3600" dirty="0"/>
          </a:p>
          <a:p>
            <a:pPr>
              <a:buClr>
                <a:srgbClr val="00B050"/>
              </a:buClr>
              <a:buFont typeface="Wingdings" panose="05000000000000000000" pitchFamily="2" charset="2"/>
              <a:buChar char="ü"/>
            </a:pPr>
            <a:r>
              <a:rPr lang="zh-CN" altLang="en-US" sz="2200" dirty="0" smtClean="0"/>
              <a:t>可以省去计算特征点、描述子的时间</a:t>
            </a:r>
            <a:endParaRPr lang="en-US" altLang="zh-CN" sz="2200" dirty="0" smtClean="0"/>
          </a:p>
          <a:p>
            <a:pPr>
              <a:buClr>
                <a:srgbClr val="00B050"/>
              </a:buClr>
              <a:buFont typeface="Wingdings" panose="05000000000000000000" pitchFamily="2" charset="2"/>
              <a:buChar char="ü"/>
            </a:pPr>
            <a:r>
              <a:rPr lang="zh-CN" altLang="en-US" sz="2200" dirty="0" smtClean="0"/>
              <a:t>特征缺失的场合，只要求有像素梯度即可</a:t>
            </a:r>
            <a:endParaRPr lang="en-US" altLang="zh-CN" sz="2200" dirty="0" smtClean="0"/>
          </a:p>
          <a:p>
            <a:pPr>
              <a:buClr>
                <a:srgbClr val="00B050"/>
              </a:buClr>
              <a:buFont typeface="Wingdings" panose="05000000000000000000" pitchFamily="2" charset="2"/>
              <a:buChar char="ü"/>
            </a:pPr>
            <a:r>
              <a:rPr lang="zh-CN" altLang="en-US" sz="2200" dirty="0"/>
              <a:t>图像信息丰富，提高相机频率，降低每帧计算</a:t>
            </a:r>
            <a:r>
              <a:rPr lang="zh-CN" altLang="en-US" sz="2200" dirty="0" smtClean="0"/>
              <a:t>量</a:t>
            </a:r>
            <a:endParaRPr lang="en-US" altLang="zh-CN" sz="2200" dirty="0" smtClean="0"/>
          </a:p>
          <a:p>
            <a:pPr>
              <a:buClr>
                <a:srgbClr val="FF0000"/>
              </a:buClr>
              <a:buFont typeface="Arial Unicode MS" panose="020B0604020202020204" pitchFamily="34" charset="-122"/>
              <a:buChar char="✗"/>
            </a:pPr>
            <a:r>
              <a:rPr lang="zh-CN" altLang="en-US" sz="2200" dirty="0" smtClean="0"/>
              <a:t>适用于</a:t>
            </a:r>
            <a:r>
              <a:rPr lang="zh-CN" altLang="en-US" sz="2200" dirty="0"/>
              <a:t>较小的</a:t>
            </a:r>
            <a:r>
              <a:rPr lang="zh-CN" altLang="en-US" sz="2200" dirty="0" smtClean="0"/>
              <a:t>帧间运动</a:t>
            </a:r>
            <a:endParaRPr lang="en-US" altLang="zh-CN" sz="2200" dirty="0" smtClean="0"/>
          </a:p>
          <a:p>
            <a:pPr marL="342900" lvl="1" indent="-342900">
              <a:buClr>
                <a:srgbClr val="FF0000"/>
              </a:buClr>
              <a:buFont typeface="Arial Unicode MS" panose="020B0604020202020204" pitchFamily="34" charset="-122"/>
              <a:buChar char="✗"/>
            </a:pPr>
            <a:r>
              <a:rPr lang="zh-CN" altLang="en-US" sz="2200" dirty="0"/>
              <a:t>单个像素没有区分度。只能少数服从多数，以数量代替</a:t>
            </a:r>
            <a:r>
              <a:rPr lang="zh-CN" altLang="en-US" sz="2200" dirty="0" smtClean="0"/>
              <a:t>质量</a:t>
            </a:r>
            <a:endParaRPr lang="en-US" altLang="zh-CN" sz="2200" dirty="0" smtClean="0"/>
          </a:p>
          <a:p>
            <a:pPr marL="342900" lvl="1" indent="-342900">
              <a:buClr>
                <a:srgbClr val="FF0000"/>
              </a:buClr>
              <a:buFont typeface="Arial Unicode MS" panose="020B0604020202020204" pitchFamily="34" charset="-122"/>
              <a:buChar char="✗"/>
            </a:pPr>
            <a:r>
              <a:rPr lang="zh-CN" altLang="en-US" sz="2200" dirty="0" smtClean="0"/>
              <a:t>非</a:t>
            </a:r>
            <a:r>
              <a:rPr lang="zh-CN" altLang="en-US" sz="2200" dirty="0"/>
              <a:t>凸性，直接法完全依靠梯度搜索，降低目标函数来计算相机位姿。</a:t>
            </a:r>
            <a:endParaRPr lang="en-US" altLang="zh-CN" sz="2200" dirty="0"/>
          </a:p>
          <a:p>
            <a:pPr marL="342900" lvl="1" indent="-342900">
              <a:buClr>
                <a:srgbClr val="FF0000"/>
              </a:buClr>
              <a:buFont typeface="Arial Unicode MS" panose="020B0604020202020204" pitchFamily="34" charset="-122"/>
              <a:buChar char="✗"/>
            </a:pPr>
            <a:endParaRPr lang="en-US" altLang="zh-CN" dirty="0" smtClean="0"/>
          </a:p>
          <a:p>
            <a:pPr marL="342900" lvl="1" indent="-342900">
              <a:buClr>
                <a:srgbClr val="FF0000"/>
              </a:buClr>
              <a:buFont typeface="Arial Unicode MS" panose="020B0604020202020204" pitchFamily="34" charset="-122"/>
              <a:buChar char="✗"/>
            </a:pPr>
            <a:endParaRPr lang="en-US" altLang="zh-CN" dirty="0"/>
          </a:p>
          <a:p>
            <a:pPr>
              <a:buClr>
                <a:srgbClr val="FF0000"/>
              </a:buClr>
              <a:buFont typeface="Arial Unicode MS" panose="020B0604020202020204" pitchFamily="34" charset="-122"/>
              <a:buChar char="✗"/>
            </a:pPr>
            <a:endParaRPr lang="en-US" altLang="zh-CN" dirty="0" smtClean="0"/>
          </a:p>
          <a:p>
            <a:pPr>
              <a:buClr>
                <a:srgbClr val="FF0000"/>
              </a:buClr>
              <a:buFont typeface="Arial Unicode MS" panose="020B0604020202020204" pitchFamily="34" charset="-122"/>
              <a:buChar char="✗"/>
            </a:pPr>
            <a:endParaRPr lang="en-US" altLang="zh-CN" dirty="0" smtClean="0"/>
          </a:p>
          <a:p>
            <a:pPr>
              <a:buClr>
                <a:srgbClr val="FF0000"/>
              </a:buClr>
              <a:buFont typeface="Arial Unicode MS" panose="020B0604020202020204" pitchFamily="34" charset="-122"/>
              <a:buChar char="✗"/>
            </a:pPr>
            <a:endParaRPr lang="en-US" altLang="zh-CN" dirty="0" smtClean="0"/>
          </a:p>
        </p:txBody>
      </p:sp>
    </p:spTree>
    <p:extLst>
      <p:ext uri="{BB962C8B-B14F-4D97-AF65-F5344CB8AC3E}">
        <p14:creationId xmlns:p14="http://schemas.microsoft.com/office/powerpoint/2010/main" val="1304989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solidFill>
                  <a:schemeClr val="bg1"/>
                </a:solidFill>
                <a:latin typeface="隶书" panose="02010509060101010101" pitchFamily="49" charset="-122"/>
                <a:ea typeface="隶书" panose="02010509060101010101" pitchFamily="49" charset="-122"/>
              </a:rPr>
              <a:t>方法确定：半直接法</a:t>
            </a:r>
            <a:endParaRPr lang="zh-CN" altLang="en-US" sz="4000" dirty="0"/>
          </a:p>
        </p:txBody>
      </p:sp>
      <p:sp>
        <p:nvSpPr>
          <p:cNvPr id="3" name="内容占位符 2"/>
          <p:cNvSpPr>
            <a:spLocks noGrp="1"/>
          </p:cNvSpPr>
          <p:nvPr>
            <p:ph idx="1"/>
          </p:nvPr>
        </p:nvSpPr>
        <p:spPr>
          <a:xfrm>
            <a:off x="622691" y="2185988"/>
            <a:ext cx="11209917" cy="4767546"/>
          </a:xfrm>
        </p:spPr>
        <p:txBody>
          <a:bodyPr>
            <a:normAutofit fontScale="85000" lnSpcReduction="20000"/>
          </a:bodyPr>
          <a:lstStyle/>
          <a:p>
            <a:r>
              <a:rPr lang="zh-CN" altLang="en-US" sz="2800" dirty="0"/>
              <a:t>现有飞控产品提供的姿态频率是</a:t>
            </a:r>
            <a:r>
              <a:rPr lang="en-US" altLang="zh-CN" sz="2800" dirty="0">
                <a:latin typeface="Times New Roman" panose="02020603050405020304" pitchFamily="18" charset="0"/>
                <a:cs typeface="Times New Roman" panose="02020603050405020304" pitchFamily="18" charset="0"/>
              </a:rPr>
              <a:t>50Hz</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r>
              <a:rPr lang="zh-CN" altLang="en-US" sz="2800" dirty="0"/>
              <a:t>现有基于特征点法的</a:t>
            </a:r>
            <a:r>
              <a:rPr lang="en-US" altLang="zh-CN" sz="2800" dirty="0">
                <a:latin typeface="Times New Roman" panose="02020603050405020304" pitchFamily="18" charset="0"/>
                <a:cs typeface="Times New Roman" panose="02020603050405020304" pitchFamily="18" charset="0"/>
              </a:rPr>
              <a:t>SLAM</a:t>
            </a:r>
            <a:r>
              <a:rPr lang="zh-CN" altLang="en-US" sz="2800" dirty="0">
                <a:latin typeface="Times New Roman" panose="02020603050405020304" pitchFamily="18" charset="0"/>
                <a:cs typeface="Times New Roman" panose="02020603050405020304" pitchFamily="18" charset="0"/>
              </a:rPr>
              <a:t>系统在</a:t>
            </a:r>
            <a:r>
              <a:rPr lang="en-US" altLang="zh-CN" sz="2800" dirty="0">
                <a:latin typeface="Times New Roman" panose="02020603050405020304" pitchFamily="18" charset="0"/>
                <a:cs typeface="Times New Roman" panose="02020603050405020304" pitchFamily="18" charset="0"/>
              </a:rPr>
              <a:t>PC</a:t>
            </a:r>
            <a:r>
              <a:rPr lang="zh-CN" altLang="en-US" sz="2800" dirty="0">
                <a:latin typeface="Times New Roman" panose="02020603050405020304" pitchFamily="18" charset="0"/>
                <a:cs typeface="Times New Roman" panose="02020603050405020304" pitchFamily="18" charset="0"/>
              </a:rPr>
              <a:t>上跑达到</a:t>
            </a:r>
            <a:r>
              <a:rPr lang="en-US" altLang="zh-CN" sz="2800" dirty="0">
                <a:latin typeface="Times New Roman" panose="02020603050405020304" pitchFamily="18" charset="0"/>
                <a:cs typeface="Times New Roman" panose="02020603050405020304" pitchFamily="18" charset="0"/>
              </a:rPr>
              <a:t>30Hz</a:t>
            </a:r>
            <a:r>
              <a:rPr lang="zh-CN" altLang="en-US" sz="2800" dirty="0">
                <a:latin typeface="Times New Roman" panose="02020603050405020304" pitchFamily="18" charset="0"/>
                <a:cs typeface="Times New Roman" panose="02020603050405020304" pitchFamily="18" charset="0"/>
              </a:rPr>
              <a:t>，基于直接法的</a:t>
            </a:r>
            <a:r>
              <a:rPr lang="en-US" altLang="zh-CN" sz="2800" dirty="0">
                <a:latin typeface="Times New Roman" panose="02020603050405020304" pitchFamily="18" charset="0"/>
                <a:cs typeface="Times New Roman" panose="02020603050405020304" pitchFamily="18" charset="0"/>
              </a:rPr>
              <a:t>SLAM</a:t>
            </a:r>
            <a:r>
              <a:rPr lang="zh-CN" altLang="en-US" sz="2800" dirty="0">
                <a:latin typeface="Times New Roman" panose="02020603050405020304" pitchFamily="18" charset="0"/>
                <a:cs typeface="Times New Roman" panose="02020603050405020304" pitchFamily="18" charset="0"/>
              </a:rPr>
              <a:t>系统在</a:t>
            </a:r>
            <a:r>
              <a:rPr lang="en-US" altLang="zh-CN" sz="2800" dirty="0">
                <a:latin typeface="Times New Roman" panose="02020603050405020304" pitchFamily="18" charset="0"/>
                <a:cs typeface="Times New Roman" panose="02020603050405020304" pitchFamily="18" charset="0"/>
              </a:rPr>
              <a:t>PC</a:t>
            </a:r>
            <a:r>
              <a:rPr lang="zh-CN" altLang="en-US" sz="2800" dirty="0">
                <a:latin typeface="Times New Roman" panose="02020603050405020304" pitchFamily="18" charset="0"/>
                <a:cs typeface="Times New Roman" panose="02020603050405020304" pitchFamily="18" charset="0"/>
              </a:rPr>
              <a:t>上跑达到</a:t>
            </a:r>
            <a:r>
              <a:rPr lang="en-US" altLang="zh-CN" sz="2800" dirty="0">
                <a:latin typeface="Times New Roman" panose="02020603050405020304" pitchFamily="18" charset="0"/>
                <a:cs typeface="Times New Roman" panose="02020603050405020304" pitchFamily="18" charset="0"/>
              </a:rPr>
              <a:t>150Hz</a:t>
            </a:r>
            <a:r>
              <a:rPr lang="zh-CN" altLang="en-US" sz="2800" dirty="0">
                <a:latin typeface="Times New Roman" panose="02020603050405020304" pitchFamily="18" charset="0"/>
                <a:cs typeface="Times New Roman" panose="02020603050405020304" pitchFamily="18" charset="0"/>
              </a:rPr>
              <a:t>以上</a:t>
            </a:r>
            <a:endParaRPr lang="en-US" altLang="zh-CN" sz="2800" dirty="0" smtClean="0"/>
          </a:p>
          <a:p>
            <a:r>
              <a:rPr lang="zh-CN" altLang="en-US" sz="2800" dirty="0" smtClean="0"/>
              <a:t>直接法</a:t>
            </a:r>
            <a:r>
              <a:rPr lang="zh-CN" altLang="en-US" sz="2800" dirty="0"/>
              <a:t>分类：</a:t>
            </a:r>
            <a:endParaRPr lang="en-US" altLang="zh-CN" sz="2800" dirty="0"/>
          </a:p>
          <a:p>
            <a:pPr marL="0" indent="0">
              <a:buNone/>
            </a:pPr>
            <a:r>
              <a:rPr lang="zh-CN" altLang="en-US" sz="2800" dirty="0" smtClean="0"/>
              <a:t>    半直接法（稀疏法</a:t>
            </a:r>
            <a:r>
              <a:rPr lang="zh-CN" altLang="en-US" sz="2800" dirty="0"/>
              <a:t>）</a:t>
            </a:r>
            <a:r>
              <a:rPr lang="zh-CN" altLang="en-US" sz="2800" dirty="0" smtClean="0"/>
              <a:t>：</a:t>
            </a:r>
            <a:r>
              <a:rPr lang="zh-CN" altLang="zh-CN" sz="2800" dirty="0"/>
              <a:t>仅使用一小部分特殊像素</a:t>
            </a:r>
            <a:r>
              <a:rPr lang="zh-CN" altLang="zh-CN" sz="2800" dirty="0" smtClean="0"/>
              <a:t>点</a:t>
            </a:r>
            <a:r>
              <a:rPr lang="zh-CN" altLang="en-US" sz="2800" dirty="0" smtClean="0"/>
              <a:t>。</a:t>
            </a:r>
            <a:endParaRPr lang="en-US" altLang="zh-CN" sz="2800" dirty="0" smtClean="0"/>
          </a:p>
          <a:p>
            <a:pPr marL="0" indent="0">
              <a:buNone/>
            </a:pPr>
            <a:r>
              <a:rPr lang="zh-CN" altLang="en-US" sz="2800" dirty="0" smtClean="0"/>
              <a:t>    半稠密法：</a:t>
            </a:r>
            <a:r>
              <a:rPr lang="zh-CN" altLang="zh-CN" sz="2800" dirty="0" smtClean="0"/>
              <a:t>使用图片</a:t>
            </a:r>
            <a:r>
              <a:rPr lang="zh-CN" altLang="en-US" sz="2800" dirty="0" smtClean="0"/>
              <a:t>中梯度</a:t>
            </a:r>
            <a:r>
              <a:rPr lang="zh-CN" altLang="en-US" sz="2800" dirty="0"/>
              <a:t>明显的所有</a:t>
            </a:r>
            <a:r>
              <a:rPr lang="zh-CN" altLang="en-US" sz="2800" dirty="0" smtClean="0"/>
              <a:t>像素，多于稀疏法</a:t>
            </a:r>
            <a:r>
              <a:rPr lang="zh-CN" altLang="zh-CN" sz="2800" dirty="0" smtClean="0"/>
              <a:t>。</a:t>
            </a:r>
            <a:endParaRPr lang="en-US" altLang="zh-CN" sz="2800" dirty="0" smtClean="0"/>
          </a:p>
          <a:p>
            <a:pPr marL="0" indent="0">
              <a:buNone/>
            </a:pPr>
            <a:r>
              <a:rPr lang="zh-CN" altLang="en-US" sz="2800" dirty="0" smtClean="0"/>
              <a:t>    稠密法：</a:t>
            </a:r>
            <a:r>
              <a:rPr lang="zh-CN" altLang="zh-CN" sz="2800" dirty="0"/>
              <a:t>使用图片中的所有</a:t>
            </a:r>
            <a:r>
              <a:rPr lang="zh-CN" altLang="zh-CN" sz="2800" dirty="0" smtClean="0"/>
              <a:t>像素</a:t>
            </a:r>
            <a:r>
              <a:rPr lang="zh-CN" altLang="en-US" sz="2800" dirty="0" smtClean="0"/>
              <a:t>。</a:t>
            </a:r>
            <a:endParaRPr lang="en-US" altLang="zh-CN" sz="2800" dirty="0" smtClean="0"/>
          </a:p>
          <a:p>
            <a:r>
              <a:rPr lang="zh-CN" altLang="en-US" sz="2800" dirty="0" smtClean="0"/>
              <a:t>半稠密法、稠密法的主要缺点</a:t>
            </a:r>
            <a:endParaRPr lang="en-US" altLang="zh-CN" sz="2800" dirty="0" smtClean="0"/>
          </a:p>
          <a:p>
            <a:pPr marL="0" indent="0">
              <a:buNone/>
            </a:pPr>
            <a:r>
              <a:rPr lang="en-US" altLang="zh-CN" sz="2800" dirty="0">
                <a:sym typeface="Wingdings" panose="05000000000000000000" pitchFamily="2" charset="2"/>
              </a:rPr>
              <a:t> </a:t>
            </a:r>
            <a:r>
              <a:rPr lang="en-US" altLang="zh-CN" sz="2800" dirty="0" smtClean="0">
                <a:sym typeface="Wingdings" panose="05000000000000000000" pitchFamily="2" charset="2"/>
              </a:rPr>
              <a:t>   </a:t>
            </a:r>
            <a:r>
              <a:rPr lang="en-US" altLang="zh-CN" sz="28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dirty="0">
                <a:latin typeface="Times New Roman" panose="02020603050405020304" pitchFamily="18" charset="0"/>
                <a:cs typeface="Times New Roman" panose="02020603050405020304" pitchFamily="18" charset="0"/>
              </a:rPr>
              <a:t>利用的几何先验信息使得优化时需考虑地图点之间的相关性，导致实时的联合优化估计变得不可行</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marL="0" indent="0">
              <a:buNone/>
            </a:pP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2) </a:t>
            </a:r>
            <a:r>
              <a:rPr lang="zh-CN" altLang="en-US" sz="2800" dirty="0">
                <a:latin typeface="Times New Roman" panose="02020603050405020304" pitchFamily="18" charset="0"/>
                <a:cs typeface="Times New Roman" panose="02020603050405020304" pitchFamily="18" charset="0"/>
              </a:rPr>
              <a:t>重建的环境模型更加完整，细致，但是几何先验信息会额外导入误差</a:t>
            </a:r>
            <a:r>
              <a:rPr lang="zh-CN" altLang="en-US" sz="2800" dirty="0" smtClean="0">
                <a:latin typeface="Times New Roman" panose="02020603050405020304" pitchFamily="18" charset="0"/>
                <a:cs typeface="Times New Roman" panose="02020603050405020304" pitchFamily="18" charset="0"/>
              </a:rPr>
              <a:t>，在</a:t>
            </a:r>
            <a:r>
              <a:rPr lang="zh-CN" altLang="en-US" sz="2800" dirty="0">
                <a:latin typeface="Times New Roman" panose="02020603050405020304" pitchFamily="18" charset="0"/>
                <a:cs typeface="Times New Roman" panose="02020603050405020304" pitchFamily="18" charset="0"/>
              </a:rPr>
              <a:t>大尺寸环境长时间运行时，反而会影响到算法的精度</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9578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1619</TotalTime>
  <Words>2025</Words>
  <Application>Microsoft Office PowerPoint</Application>
  <PresentationFormat>宽屏</PresentationFormat>
  <Paragraphs>191</Paragraphs>
  <Slides>24</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40" baseType="lpstr">
      <vt:lpstr>Arial Unicode MS</vt:lpstr>
      <vt:lpstr>黑体</vt:lpstr>
      <vt:lpstr>华文行楷</vt:lpstr>
      <vt:lpstr>隶书</vt:lpstr>
      <vt:lpstr>宋体</vt:lpstr>
      <vt:lpstr>微软雅黑</vt:lpstr>
      <vt:lpstr>Arial</vt:lpstr>
      <vt:lpstr>Calibri</vt:lpstr>
      <vt:lpstr>Cambria Math</vt:lpstr>
      <vt:lpstr>Century Gothic</vt:lpstr>
      <vt:lpstr>Times New Roman</vt:lpstr>
      <vt:lpstr>Wingdings</vt:lpstr>
      <vt:lpstr>Wingdings 3</vt:lpstr>
      <vt:lpstr>离子会议室</vt:lpstr>
      <vt:lpstr>Equation</vt:lpstr>
      <vt:lpstr>Visio</vt:lpstr>
      <vt:lpstr>基于双目视觉的无人机定位系统 设计与实现</vt:lpstr>
      <vt:lpstr>目录</vt:lpstr>
      <vt:lpstr>一.课题主要研究内容及进展情况</vt:lpstr>
      <vt:lpstr>一.课题主要研究内容及进展情况</vt:lpstr>
      <vt:lpstr>视觉SLAM系统模块组成图</vt:lpstr>
      <vt:lpstr>基于特征点的SLAM前端</vt:lpstr>
      <vt:lpstr>基于直接法的SLAM前端</vt:lpstr>
      <vt:lpstr>方法对比分析</vt:lpstr>
      <vt:lpstr>方法确定：半直接法</vt:lpstr>
      <vt:lpstr>基于半直接法的双目匹配算法设计</vt:lpstr>
      <vt:lpstr>基于半直接法的双目匹配算法设计</vt:lpstr>
      <vt:lpstr>基于直接法的双目匹配算法设计</vt:lpstr>
      <vt:lpstr>PowerPoint 演示文稿</vt:lpstr>
      <vt:lpstr>实验结果分析</vt:lpstr>
      <vt:lpstr>实验结果分析</vt:lpstr>
      <vt:lpstr>实验测试系统</vt:lpstr>
      <vt:lpstr>实时性对比</vt:lpstr>
      <vt:lpstr>实时性对比</vt:lpstr>
      <vt:lpstr>定位精度对比</vt:lpstr>
      <vt:lpstr>定位精度对比</vt:lpstr>
      <vt:lpstr>三.后期拟完成的工作及进度安排</vt:lpstr>
      <vt:lpstr>四.存在的困难与问题</vt:lpstr>
      <vt:lpstr>五.如期完成工作的可能性</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method:原理与实现</dc:title>
  <dc:creator>高翔</dc:creator>
  <cp:lastModifiedBy>何小丫</cp:lastModifiedBy>
  <cp:revision>149</cp:revision>
  <dcterms:created xsi:type="dcterms:W3CDTF">2016-06-21T01:40:13Z</dcterms:created>
  <dcterms:modified xsi:type="dcterms:W3CDTF">2017-03-19T14:00:46Z</dcterms:modified>
</cp:coreProperties>
</file>