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drawings/drawing3.xml" ContentType="application/vnd.openxmlformats-officedocument.drawingml.chartshapes+xml"/>
  <Override PartName="/ppt/drawings/drawing1.xml" ContentType="application/vnd.openxmlformats-officedocument.drawingml.chartshapes+xml"/>
  <Override PartName="/ppt/presentation.xml" ContentType="application/vnd.openxmlformats-officedocument.presentationml.presentation.main+xml"/>
  <Override PartName="/ppt/drawings/drawing2.xml" ContentType="application/vnd.openxmlformats-officedocument.drawingml.chartshapes+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charts/chart15.xml" ContentType="application/vnd.openxmlformats-officedocument.drawingml.chart+xml"/>
  <Override PartName="/ppt/theme/themeOverride1.xml" ContentType="application/vnd.openxmlformats-officedocument.themeOverride+xml"/>
  <Override PartName="/ppt/charts/chart16.xml" ContentType="application/vnd.openxmlformats-officedocument.drawingml.chart+xml"/>
  <Override PartName="/ppt/theme/themeOverride2.xml" ContentType="application/vnd.openxmlformats-officedocument.themeOverride+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ommentAuthors.xml" ContentType="application/vnd.openxmlformats-officedocument.presentationml.commentAuthors+xml"/>
  <Override PartName="/ppt/charts/chart23.xml" ContentType="application/vnd.openxmlformats-officedocument.drawingml.chart+xml"/>
  <Override PartName="/ppt/notesMasters/notesMaster1.xml" ContentType="application/vnd.openxmlformats-officedocument.presentationml.notesMaster+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charts/chart25.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charts/chart26.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charts/chart27.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6.xml" ContentType="application/vnd.openxmlformats-officedocument.themeOverride+xml"/>
  <Override PartName="/ppt/charts/chart28.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7.xml" ContentType="application/vnd.openxmlformats-officedocument.themeOverride+xml"/>
  <Override PartName="/ppt/charts/chart29.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8.xml" ContentType="application/vnd.openxmlformats-officedocument.themeOverrid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1.xml" ContentType="application/vnd.ms-office.chartstyle+xml"/>
  <Override PartName="/ppt/charts/colors1.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71" r:id="rId4"/>
    <p:sldId id="313" r:id="rId5"/>
    <p:sldId id="314" r:id="rId6"/>
    <p:sldId id="284" r:id="rId7"/>
    <p:sldId id="261" r:id="rId8"/>
    <p:sldId id="262" r:id="rId9"/>
    <p:sldId id="263" r:id="rId10"/>
    <p:sldId id="264" r:id="rId11"/>
    <p:sldId id="270" r:id="rId12"/>
    <p:sldId id="266" r:id="rId13"/>
    <p:sldId id="267" r:id="rId14"/>
    <p:sldId id="320" r:id="rId15"/>
    <p:sldId id="268" r:id="rId16"/>
    <p:sldId id="324" r:id="rId17"/>
    <p:sldId id="336" r:id="rId18"/>
    <p:sldId id="337" r:id="rId19"/>
    <p:sldId id="327" r:id="rId20"/>
    <p:sldId id="328" r:id="rId21"/>
    <p:sldId id="329" r:id="rId22"/>
    <p:sldId id="330" r:id="rId23"/>
    <p:sldId id="331" r:id="rId24"/>
    <p:sldId id="332" r:id="rId25"/>
    <p:sldId id="333" r:id="rId26"/>
    <p:sldId id="335" r:id="rId27"/>
  </p:sldIdLst>
  <p:sldSz cx="7772400" cy="10058400"/>
  <p:notesSz cx="7023100" cy="9309100"/>
  <p:defaultTextStyle>
    <a:defPPr>
      <a:defRPr lang="en-US"/>
    </a:defPPr>
    <a:lvl1pPr marL="0" algn="l" defTabSz="1018228" rtl="0" eaLnBrk="1" latinLnBrk="0" hangingPunct="1">
      <a:defRPr sz="2000" kern="1200">
        <a:solidFill>
          <a:schemeClr val="tx1"/>
        </a:solidFill>
        <a:latin typeface="+mn-lt"/>
        <a:ea typeface="+mn-ea"/>
        <a:cs typeface="+mn-cs"/>
      </a:defRPr>
    </a:lvl1pPr>
    <a:lvl2pPr marL="509115" algn="l" defTabSz="1018228" rtl="0" eaLnBrk="1" latinLnBrk="0" hangingPunct="1">
      <a:defRPr sz="2000" kern="1200">
        <a:solidFill>
          <a:schemeClr val="tx1"/>
        </a:solidFill>
        <a:latin typeface="+mn-lt"/>
        <a:ea typeface="+mn-ea"/>
        <a:cs typeface="+mn-cs"/>
      </a:defRPr>
    </a:lvl2pPr>
    <a:lvl3pPr marL="1018228" algn="l" defTabSz="1018228" rtl="0" eaLnBrk="1" latinLnBrk="0" hangingPunct="1">
      <a:defRPr sz="2000" kern="1200">
        <a:solidFill>
          <a:schemeClr val="tx1"/>
        </a:solidFill>
        <a:latin typeface="+mn-lt"/>
        <a:ea typeface="+mn-ea"/>
        <a:cs typeface="+mn-cs"/>
      </a:defRPr>
    </a:lvl3pPr>
    <a:lvl4pPr marL="1527344" algn="l" defTabSz="1018228" rtl="0" eaLnBrk="1" latinLnBrk="0" hangingPunct="1">
      <a:defRPr sz="2000" kern="1200">
        <a:solidFill>
          <a:schemeClr val="tx1"/>
        </a:solidFill>
        <a:latin typeface="+mn-lt"/>
        <a:ea typeface="+mn-ea"/>
        <a:cs typeface="+mn-cs"/>
      </a:defRPr>
    </a:lvl4pPr>
    <a:lvl5pPr marL="2036458" algn="l" defTabSz="1018228" rtl="0" eaLnBrk="1" latinLnBrk="0" hangingPunct="1">
      <a:defRPr sz="2000" kern="1200">
        <a:solidFill>
          <a:schemeClr val="tx1"/>
        </a:solidFill>
        <a:latin typeface="+mn-lt"/>
        <a:ea typeface="+mn-ea"/>
        <a:cs typeface="+mn-cs"/>
      </a:defRPr>
    </a:lvl5pPr>
    <a:lvl6pPr marL="2545574" algn="l" defTabSz="1018228" rtl="0" eaLnBrk="1" latinLnBrk="0" hangingPunct="1">
      <a:defRPr sz="2000" kern="1200">
        <a:solidFill>
          <a:schemeClr val="tx1"/>
        </a:solidFill>
        <a:latin typeface="+mn-lt"/>
        <a:ea typeface="+mn-ea"/>
        <a:cs typeface="+mn-cs"/>
      </a:defRPr>
    </a:lvl6pPr>
    <a:lvl7pPr marL="3054686" algn="l" defTabSz="1018228" rtl="0" eaLnBrk="1" latinLnBrk="0" hangingPunct="1">
      <a:defRPr sz="2000" kern="1200">
        <a:solidFill>
          <a:schemeClr val="tx1"/>
        </a:solidFill>
        <a:latin typeface="+mn-lt"/>
        <a:ea typeface="+mn-ea"/>
        <a:cs typeface="+mn-cs"/>
      </a:defRPr>
    </a:lvl7pPr>
    <a:lvl8pPr marL="3563802" algn="l" defTabSz="1018228" rtl="0" eaLnBrk="1" latinLnBrk="0" hangingPunct="1">
      <a:defRPr sz="2000" kern="1200">
        <a:solidFill>
          <a:schemeClr val="tx1"/>
        </a:solidFill>
        <a:latin typeface="+mn-lt"/>
        <a:ea typeface="+mn-ea"/>
        <a:cs typeface="+mn-cs"/>
      </a:defRPr>
    </a:lvl8pPr>
    <a:lvl9pPr marL="4072914" algn="l" defTabSz="1018228"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7" orient="horz" pos="6096" userDrawn="1">
          <p15:clr>
            <a:srgbClr val="A4A3A4"/>
          </p15:clr>
        </p15:guide>
        <p15:guide id="21" pos="4584" userDrawn="1">
          <p15:clr>
            <a:srgbClr val="A4A3A4"/>
          </p15:clr>
        </p15:guide>
        <p15:guide id="22" pos="312" userDrawn="1">
          <p15:clr>
            <a:srgbClr val="A4A3A4"/>
          </p15:clr>
        </p15:guide>
        <p15:guide id="23" pos="1848" userDrawn="1">
          <p15:clr>
            <a:srgbClr val="A4A3A4"/>
          </p15:clr>
        </p15:guide>
        <p15:guide id="26" pos="2208" userDrawn="1">
          <p15:clr>
            <a:srgbClr val="A4A3A4"/>
          </p15:clr>
        </p15:guide>
        <p15:guide id="29" orient="horz" pos="4896" userDrawn="1">
          <p15:clr>
            <a:srgbClr val="A4A3A4"/>
          </p15:clr>
        </p15:guide>
        <p15:guide id="30" orient="horz" pos="5568" userDrawn="1">
          <p15:clr>
            <a:srgbClr val="A4A3A4"/>
          </p15:clr>
        </p15:guide>
        <p15:guide id="31" orient="horz" pos="1680" userDrawn="1">
          <p15:clr>
            <a:srgbClr val="A4A3A4"/>
          </p15:clr>
        </p15:guide>
        <p15:guide id="32" orient="horz" pos="2688" userDrawn="1">
          <p15:clr>
            <a:srgbClr val="A4A3A4"/>
          </p15:clr>
        </p15:guide>
        <p15:guide id="33" pos="3480" userDrawn="1">
          <p15:clr>
            <a:srgbClr val="5ACBF0"/>
          </p15:clr>
        </p15:guide>
        <p15:guide id="34" pos="3312" userDrawn="1">
          <p15:clr>
            <a:srgbClr val="5ACBF0"/>
          </p15:clr>
        </p15:guide>
        <p15:guide id="35" pos="1128" userDrawn="1">
          <p15:clr>
            <a:srgbClr val="F26B43"/>
          </p15:clr>
        </p15:guide>
        <p15:guide id="36" orient="horz" pos="4056" userDrawn="1">
          <p15:clr>
            <a:srgbClr val="C35EA4"/>
          </p15:clr>
        </p15:guide>
        <p15:guide id="37" orient="horz" pos="4128" userDrawn="1">
          <p15:clr>
            <a:srgbClr val="C35EA4"/>
          </p15:clr>
        </p15:guide>
        <p15:guide id="38" orient="horz" pos="1200" userDrawn="1">
          <p15:clr>
            <a:srgbClr val="F26B43"/>
          </p15:clr>
        </p15:guide>
        <p15:guide id="39" pos="2520" userDrawn="1">
          <p15:clr>
            <a:srgbClr val="C35EA4"/>
          </p15:clr>
        </p15:guide>
        <p15:guide id="40" orient="horz" pos="1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Martin@dimensional.com" initials="A" lastIdx="2" clrIdx="0">
    <p:extLst>
      <p:ext uri="{19B8F6BF-5375-455C-9EA6-DF929625EA0E}">
        <p15:presenceInfo xmlns:p15="http://schemas.microsoft.com/office/powerpoint/2012/main" userId="S-1-5-21-1017909788-408882013-1392588124-230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35627D"/>
    <a:srgbClr val="5C8235"/>
    <a:srgbClr val="006600"/>
    <a:srgbClr val="FF99FF"/>
    <a:srgbClr val="FFFFFF"/>
    <a:srgbClr val="C20000"/>
    <a:srgbClr val="C00000"/>
    <a:srgbClr val="4D859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2797" autoAdjust="0"/>
  </p:normalViewPr>
  <p:slideViewPr>
    <p:cSldViewPr snapToGrid="0">
      <p:cViewPr varScale="1">
        <p:scale>
          <a:sx n="108" d="100"/>
          <a:sy n="108" d="100"/>
        </p:scale>
        <p:origin x="3846" y="108"/>
      </p:cViewPr>
      <p:guideLst>
        <p:guide orient="horz" pos="6096"/>
        <p:guide pos="4584"/>
        <p:guide pos="312"/>
        <p:guide pos="1848"/>
        <p:guide pos="2208"/>
        <p:guide orient="horz" pos="4896"/>
        <p:guide orient="horz" pos="5568"/>
        <p:guide orient="horz" pos="1680"/>
        <p:guide orient="horz" pos="2688"/>
        <p:guide pos="3480"/>
        <p:guide pos="3312"/>
        <p:guide pos="1128"/>
        <p:guide orient="horz" pos="4056"/>
        <p:guide orient="horz" pos="4128"/>
        <p:guide orient="horz" pos="1200"/>
        <p:guide pos="2520"/>
        <p:guide orient="horz" pos="10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384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xml"/><Relationship Id="rId1" Type="http://schemas.microsoft.com/office/2011/relationships/chartStyle" Target="style1.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21.xlsx"/><Relationship Id="rId1" Type="http://schemas.openxmlformats.org/officeDocument/2006/relationships/themeOverride" Target="../theme/themeOverride1.xml"/></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22.xlsx"/><Relationship Id="rId1" Type="http://schemas.openxmlformats.org/officeDocument/2006/relationships/themeOverride" Target="../theme/themeOverride2.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33.xlsx"/></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4.xlsx"/></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5.xlsx"/></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36.xlsx"/></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7.xlsx"/></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3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2949941576197E-2"/>
          <c:y val="0.22830555894496266"/>
          <c:w val="0.85207433201023974"/>
          <c:h val="0.57884390396776741"/>
        </c:manualLayout>
      </c:layout>
      <c:areaChart>
        <c:grouping val="standard"/>
        <c:varyColors val="0"/>
        <c:ser>
          <c:idx val="2"/>
          <c:order val="2"/>
          <c:tx>
            <c:strRef>
              <c:f>Sheet1!$D$1</c:f>
              <c:strCache>
                <c:ptCount val="1"/>
                <c:pt idx="0">
                  <c:v>blue area</c:v>
                </c:pt>
              </c:strCache>
            </c:strRef>
          </c:tx>
          <c:spPr>
            <a:solidFill>
              <a:schemeClr val="accent1">
                <a:lumMod val="20000"/>
                <a:lumOff val="80000"/>
              </a:schemeClr>
            </a:solidFill>
          </c:spPr>
          <c:cat>
            <c:numRef>
              <c:f>Sheet1!$A$2:$A$263</c:f>
              <c:numCache>
                <c:formatCode>m/d/yyyy</c:formatCode>
                <c:ptCount val="262"/>
                <c:pt idx="0">
                  <c:v>44469</c:v>
                </c:pt>
                <c:pt idx="1">
                  <c:v>44470</c:v>
                </c:pt>
                <c:pt idx="2">
                  <c:v>44473</c:v>
                </c:pt>
                <c:pt idx="3">
                  <c:v>44474</c:v>
                </c:pt>
                <c:pt idx="4">
                  <c:v>44475</c:v>
                </c:pt>
                <c:pt idx="5">
                  <c:v>44476</c:v>
                </c:pt>
                <c:pt idx="6">
                  <c:v>44477</c:v>
                </c:pt>
                <c:pt idx="7">
                  <c:v>44480</c:v>
                </c:pt>
                <c:pt idx="8">
                  <c:v>44481</c:v>
                </c:pt>
                <c:pt idx="9">
                  <c:v>44482</c:v>
                </c:pt>
                <c:pt idx="10">
                  <c:v>44483</c:v>
                </c:pt>
                <c:pt idx="11">
                  <c:v>44484</c:v>
                </c:pt>
                <c:pt idx="12">
                  <c:v>44487</c:v>
                </c:pt>
                <c:pt idx="13">
                  <c:v>44488</c:v>
                </c:pt>
                <c:pt idx="14">
                  <c:v>44489</c:v>
                </c:pt>
                <c:pt idx="15">
                  <c:v>44490</c:v>
                </c:pt>
                <c:pt idx="16">
                  <c:v>44491</c:v>
                </c:pt>
                <c:pt idx="17">
                  <c:v>44494</c:v>
                </c:pt>
                <c:pt idx="18">
                  <c:v>44495</c:v>
                </c:pt>
                <c:pt idx="19">
                  <c:v>44496</c:v>
                </c:pt>
                <c:pt idx="20">
                  <c:v>44497</c:v>
                </c:pt>
                <c:pt idx="21">
                  <c:v>44498</c:v>
                </c:pt>
                <c:pt idx="22">
                  <c:v>44501</c:v>
                </c:pt>
                <c:pt idx="23">
                  <c:v>44502</c:v>
                </c:pt>
                <c:pt idx="24">
                  <c:v>44503</c:v>
                </c:pt>
                <c:pt idx="25">
                  <c:v>44504</c:v>
                </c:pt>
                <c:pt idx="26">
                  <c:v>44505</c:v>
                </c:pt>
                <c:pt idx="27">
                  <c:v>44508</c:v>
                </c:pt>
                <c:pt idx="28">
                  <c:v>44509</c:v>
                </c:pt>
                <c:pt idx="29">
                  <c:v>44510</c:v>
                </c:pt>
                <c:pt idx="30">
                  <c:v>44511</c:v>
                </c:pt>
                <c:pt idx="31">
                  <c:v>44512</c:v>
                </c:pt>
                <c:pt idx="32">
                  <c:v>44515</c:v>
                </c:pt>
                <c:pt idx="33">
                  <c:v>44516</c:v>
                </c:pt>
                <c:pt idx="34">
                  <c:v>44517</c:v>
                </c:pt>
                <c:pt idx="35">
                  <c:v>44518</c:v>
                </c:pt>
                <c:pt idx="36">
                  <c:v>44519</c:v>
                </c:pt>
                <c:pt idx="37">
                  <c:v>44522</c:v>
                </c:pt>
                <c:pt idx="38">
                  <c:v>44523</c:v>
                </c:pt>
                <c:pt idx="39">
                  <c:v>44524</c:v>
                </c:pt>
                <c:pt idx="40">
                  <c:v>44525</c:v>
                </c:pt>
                <c:pt idx="41">
                  <c:v>44526</c:v>
                </c:pt>
                <c:pt idx="42">
                  <c:v>44529</c:v>
                </c:pt>
                <c:pt idx="43">
                  <c:v>44530</c:v>
                </c:pt>
                <c:pt idx="44">
                  <c:v>44531</c:v>
                </c:pt>
                <c:pt idx="45">
                  <c:v>44532</c:v>
                </c:pt>
                <c:pt idx="46">
                  <c:v>44533</c:v>
                </c:pt>
                <c:pt idx="47">
                  <c:v>44536</c:v>
                </c:pt>
                <c:pt idx="48">
                  <c:v>44537</c:v>
                </c:pt>
                <c:pt idx="49">
                  <c:v>44538</c:v>
                </c:pt>
                <c:pt idx="50">
                  <c:v>44539</c:v>
                </c:pt>
                <c:pt idx="51">
                  <c:v>44540</c:v>
                </c:pt>
                <c:pt idx="52">
                  <c:v>44543</c:v>
                </c:pt>
                <c:pt idx="53">
                  <c:v>44544</c:v>
                </c:pt>
                <c:pt idx="54">
                  <c:v>44545</c:v>
                </c:pt>
                <c:pt idx="55">
                  <c:v>44546</c:v>
                </c:pt>
                <c:pt idx="56">
                  <c:v>44547</c:v>
                </c:pt>
                <c:pt idx="57">
                  <c:v>44550</c:v>
                </c:pt>
                <c:pt idx="58">
                  <c:v>44551</c:v>
                </c:pt>
                <c:pt idx="59">
                  <c:v>44552</c:v>
                </c:pt>
                <c:pt idx="60">
                  <c:v>44553</c:v>
                </c:pt>
                <c:pt idx="61">
                  <c:v>44554</c:v>
                </c:pt>
                <c:pt idx="62">
                  <c:v>44557</c:v>
                </c:pt>
                <c:pt idx="63">
                  <c:v>44558</c:v>
                </c:pt>
                <c:pt idx="64">
                  <c:v>44559</c:v>
                </c:pt>
                <c:pt idx="65">
                  <c:v>44560</c:v>
                </c:pt>
                <c:pt idx="66">
                  <c:v>44561</c:v>
                </c:pt>
                <c:pt idx="67">
                  <c:v>44564</c:v>
                </c:pt>
                <c:pt idx="68">
                  <c:v>44565</c:v>
                </c:pt>
                <c:pt idx="69">
                  <c:v>44566</c:v>
                </c:pt>
                <c:pt idx="70">
                  <c:v>44567</c:v>
                </c:pt>
                <c:pt idx="71">
                  <c:v>44568</c:v>
                </c:pt>
                <c:pt idx="72">
                  <c:v>44571</c:v>
                </c:pt>
                <c:pt idx="73">
                  <c:v>44572</c:v>
                </c:pt>
                <c:pt idx="74">
                  <c:v>44573</c:v>
                </c:pt>
                <c:pt idx="75">
                  <c:v>44574</c:v>
                </c:pt>
                <c:pt idx="76">
                  <c:v>44575</c:v>
                </c:pt>
                <c:pt idx="77">
                  <c:v>44578</c:v>
                </c:pt>
                <c:pt idx="78">
                  <c:v>44579</c:v>
                </c:pt>
                <c:pt idx="79">
                  <c:v>44580</c:v>
                </c:pt>
                <c:pt idx="80">
                  <c:v>44581</c:v>
                </c:pt>
                <c:pt idx="81">
                  <c:v>44582</c:v>
                </c:pt>
                <c:pt idx="82">
                  <c:v>44585</c:v>
                </c:pt>
                <c:pt idx="83">
                  <c:v>44586</c:v>
                </c:pt>
                <c:pt idx="84">
                  <c:v>44587</c:v>
                </c:pt>
                <c:pt idx="85">
                  <c:v>44588</c:v>
                </c:pt>
                <c:pt idx="86">
                  <c:v>44589</c:v>
                </c:pt>
                <c:pt idx="87">
                  <c:v>44592</c:v>
                </c:pt>
                <c:pt idx="88">
                  <c:v>44593</c:v>
                </c:pt>
                <c:pt idx="89">
                  <c:v>44594</c:v>
                </c:pt>
                <c:pt idx="90">
                  <c:v>44595</c:v>
                </c:pt>
                <c:pt idx="91">
                  <c:v>44596</c:v>
                </c:pt>
                <c:pt idx="92">
                  <c:v>44599</c:v>
                </c:pt>
                <c:pt idx="93">
                  <c:v>44600</c:v>
                </c:pt>
                <c:pt idx="94">
                  <c:v>44601</c:v>
                </c:pt>
                <c:pt idx="95">
                  <c:v>44602</c:v>
                </c:pt>
                <c:pt idx="96">
                  <c:v>44603</c:v>
                </c:pt>
                <c:pt idx="97">
                  <c:v>44606</c:v>
                </c:pt>
                <c:pt idx="98">
                  <c:v>44607</c:v>
                </c:pt>
                <c:pt idx="99">
                  <c:v>44608</c:v>
                </c:pt>
                <c:pt idx="100">
                  <c:v>44609</c:v>
                </c:pt>
                <c:pt idx="101">
                  <c:v>44610</c:v>
                </c:pt>
                <c:pt idx="102">
                  <c:v>44613</c:v>
                </c:pt>
                <c:pt idx="103">
                  <c:v>44614</c:v>
                </c:pt>
                <c:pt idx="104">
                  <c:v>44615</c:v>
                </c:pt>
                <c:pt idx="105">
                  <c:v>44616</c:v>
                </c:pt>
                <c:pt idx="106">
                  <c:v>44617</c:v>
                </c:pt>
                <c:pt idx="107">
                  <c:v>44620</c:v>
                </c:pt>
                <c:pt idx="108">
                  <c:v>44621</c:v>
                </c:pt>
                <c:pt idx="109">
                  <c:v>44622</c:v>
                </c:pt>
                <c:pt idx="110">
                  <c:v>44623</c:v>
                </c:pt>
                <c:pt idx="111">
                  <c:v>44624</c:v>
                </c:pt>
                <c:pt idx="112">
                  <c:v>44627</c:v>
                </c:pt>
                <c:pt idx="113">
                  <c:v>44628</c:v>
                </c:pt>
                <c:pt idx="114">
                  <c:v>44629</c:v>
                </c:pt>
                <c:pt idx="115">
                  <c:v>44630</c:v>
                </c:pt>
                <c:pt idx="116">
                  <c:v>44631</c:v>
                </c:pt>
                <c:pt idx="117">
                  <c:v>44634</c:v>
                </c:pt>
                <c:pt idx="118">
                  <c:v>44635</c:v>
                </c:pt>
                <c:pt idx="119">
                  <c:v>44636</c:v>
                </c:pt>
                <c:pt idx="120">
                  <c:v>44637</c:v>
                </c:pt>
                <c:pt idx="121">
                  <c:v>44638</c:v>
                </c:pt>
                <c:pt idx="122">
                  <c:v>44641</c:v>
                </c:pt>
                <c:pt idx="123">
                  <c:v>44642</c:v>
                </c:pt>
                <c:pt idx="124">
                  <c:v>44643</c:v>
                </c:pt>
                <c:pt idx="125">
                  <c:v>44644</c:v>
                </c:pt>
                <c:pt idx="126">
                  <c:v>44645</c:v>
                </c:pt>
                <c:pt idx="127">
                  <c:v>44648</c:v>
                </c:pt>
                <c:pt idx="128">
                  <c:v>44649</c:v>
                </c:pt>
                <c:pt idx="129">
                  <c:v>44650</c:v>
                </c:pt>
                <c:pt idx="130">
                  <c:v>44651</c:v>
                </c:pt>
                <c:pt idx="131">
                  <c:v>44652</c:v>
                </c:pt>
                <c:pt idx="132">
                  <c:v>44655</c:v>
                </c:pt>
                <c:pt idx="133">
                  <c:v>44656</c:v>
                </c:pt>
                <c:pt idx="134">
                  <c:v>44657</c:v>
                </c:pt>
                <c:pt idx="135">
                  <c:v>44658</c:v>
                </c:pt>
                <c:pt idx="136">
                  <c:v>44659</c:v>
                </c:pt>
                <c:pt idx="137">
                  <c:v>44662</c:v>
                </c:pt>
                <c:pt idx="138">
                  <c:v>44663</c:v>
                </c:pt>
                <c:pt idx="139">
                  <c:v>44664</c:v>
                </c:pt>
                <c:pt idx="140">
                  <c:v>44665</c:v>
                </c:pt>
                <c:pt idx="141">
                  <c:v>44666</c:v>
                </c:pt>
                <c:pt idx="142">
                  <c:v>44669</c:v>
                </c:pt>
                <c:pt idx="143">
                  <c:v>44670</c:v>
                </c:pt>
                <c:pt idx="144">
                  <c:v>44671</c:v>
                </c:pt>
                <c:pt idx="145">
                  <c:v>44672</c:v>
                </c:pt>
                <c:pt idx="146">
                  <c:v>44673</c:v>
                </c:pt>
                <c:pt idx="147">
                  <c:v>44676</c:v>
                </c:pt>
                <c:pt idx="148">
                  <c:v>44677</c:v>
                </c:pt>
                <c:pt idx="149">
                  <c:v>44678</c:v>
                </c:pt>
                <c:pt idx="150">
                  <c:v>44679</c:v>
                </c:pt>
                <c:pt idx="151">
                  <c:v>44680</c:v>
                </c:pt>
                <c:pt idx="152">
                  <c:v>44683</c:v>
                </c:pt>
                <c:pt idx="153">
                  <c:v>44684</c:v>
                </c:pt>
                <c:pt idx="154">
                  <c:v>44685</c:v>
                </c:pt>
                <c:pt idx="155">
                  <c:v>44686</c:v>
                </c:pt>
                <c:pt idx="156">
                  <c:v>44687</c:v>
                </c:pt>
                <c:pt idx="157">
                  <c:v>44690</c:v>
                </c:pt>
                <c:pt idx="158">
                  <c:v>44691</c:v>
                </c:pt>
                <c:pt idx="159">
                  <c:v>44692</c:v>
                </c:pt>
                <c:pt idx="160">
                  <c:v>44693</c:v>
                </c:pt>
                <c:pt idx="161">
                  <c:v>44694</c:v>
                </c:pt>
                <c:pt idx="162">
                  <c:v>44697</c:v>
                </c:pt>
                <c:pt idx="163">
                  <c:v>44698</c:v>
                </c:pt>
                <c:pt idx="164">
                  <c:v>44699</c:v>
                </c:pt>
                <c:pt idx="165">
                  <c:v>44700</c:v>
                </c:pt>
                <c:pt idx="166">
                  <c:v>44701</c:v>
                </c:pt>
                <c:pt idx="167">
                  <c:v>44704</c:v>
                </c:pt>
                <c:pt idx="168">
                  <c:v>44705</c:v>
                </c:pt>
                <c:pt idx="169">
                  <c:v>44706</c:v>
                </c:pt>
                <c:pt idx="170">
                  <c:v>44707</c:v>
                </c:pt>
                <c:pt idx="171">
                  <c:v>44708</c:v>
                </c:pt>
                <c:pt idx="172">
                  <c:v>44711</c:v>
                </c:pt>
                <c:pt idx="173">
                  <c:v>44712</c:v>
                </c:pt>
                <c:pt idx="174">
                  <c:v>44713</c:v>
                </c:pt>
                <c:pt idx="175">
                  <c:v>44714</c:v>
                </c:pt>
                <c:pt idx="176">
                  <c:v>44715</c:v>
                </c:pt>
                <c:pt idx="177">
                  <c:v>44718</c:v>
                </c:pt>
                <c:pt idx="178">
                  <c:v>44719</c:v>
                </c:pt>
                <c:pt idx="179">
                  <c:v>44720</c:v>
                </c:pt>
                <c:pt idx="180">
                  <c:v>44721</c:v>
                </c:pt>
                <c:pt idx="181">
                  <c:v>44722</c:v>
                </c:pt>
                <c:pt idx="182">
                  <c:v>44725</c:v>
                </c:pt>
                <c:pt idx="183">
                  <c:v>44726</c:v>
                </c:pt>
                <c:pt idx="184">
                  <c:v>44727</c:v>
                </c:pt>
                <c:pt idx="185">
                  <c:v>44728</c:v>
                </c:pt>
                <c:pt idx="186">
                  <c:v>44729</c:v>
                </c:pt>
                <c:pt idx="187">
                  <c:v>44732</c:v>
                </c:pt>
                <c:pt idx="188">
                  <c:v>44733</c:v>
                </c:pt>
                <c:pt idx="189">
                  <c:v>44734</c:v>
                </c:pt>
                <c:pt idx="190">
                  <c:v>44735</c:v>
                </c:pt>
                <c:pt idx="191">
                  <c:v>44736</c:v>
                </c:pt>
                <c:pt idx="192">
                  <c:v>44739</c:v>
                </c:pt>
                <c:pt idx="193">
                  <c:v>44740</c:v>
                </c:pt>
                <c:pt idx="194">
                  <c:v>44741</c:v>
                </c:pt>
                <c:pt idx="195">
                  <c:v>44742</c:v>
                </c:pt>
                <c:pt idx="196">
                  <c:v>44743</c:v>
                </c:pt>
                <c:pt idx="197">
                  <c:v>44746</c:v>
                </c:pt>
                <c:pt idx="198">
                  <c:v>44747</c:v>
                </c:pt>
                <c:pt idx="199">
                  <c:v>44748</c:v>
                </c:pt>
                <c:pt idx="200">
                  <c:v>44749</c:v>
                </c:pt>
                <c:pt idx="201">
                  <c:v>44750</c:v>
                </c:pt>
                <c:pt idx="202">
                  <c:v>44753</c:v>
                </c:pt>
                <c:pt idx="203">
                  <c:v>44754</c:v>
                </c:pt>
                <c:pt idx="204">
                  <c:v>44755</c:v>
                </c:pt>
                <c:pt idx="205">
                  <c:v>44756</c:v>
                </c:pt>
                <c:pt idx="206">
                  <c:v>44757</c:v>
                </c:pt>
                <c:pt idx="207">
                  <c:v>44760</c:v>
                </c:pt>
                <c:pt idx="208">
                  <c:v>44761</c:v>
                </c:pt>
                <c:pt idx="209">
                  <c:v>44762</c:v>
                </c:pt>
                <c:pt idx="210">
                  <c:v>44763</c:v>
                </c:pt>
                <c:pt idx="211">
                  <c:v>44764</c:v>
                </c:pt>
                <c:pt idx="212">
                  <c:v>44767</c:v>
                </c:pt>
                <c:pt idx="213">
                  <c:v>44768</c:v>
                </c:pt>
                <c:pt idx="214">
                  <c:v>44769</c:v>
                </c:pt>
                <c:pt idx="215">
                  <c:v>44770</c:v>
                </c:pt>
                <c:pt idx="216">
                  <c:v>44771</c:v>
                </c:pt>
                <c:pt idx="217">
                  <c:v>44774</c:v>
                </c:pt>
                <c:pt idx="218">
                  <c:v>44775</c:v>
                </c:pt>
                <c:pt idx="219">
                  <c:v>44776</c:v>
                </c:pt>
                <c:pt idx="220">
                  <c:v>44777</c:v>
                </c:pt>
                <c:pt idx="221">
                  <c:v>44778</c:v>
                </c:pt>
                <c:pt idx="222">
                  <c:v>44781</c:v>
                </c:pt>
                <c:pt idx="223">
                  <c:v>44782</c:v>
                </c:pt>
                <c:pt idx="224">
                  <c:v>44783</c:v>
                </c:pt>
                <c:pt idx="225">
                  <c:v>44784</c:v>
                </c:pt>
                <c:pt idx="226">
                  <c:v>44785</c:v>
                </c:pt>
                <c:pt idx="227">
                  <c:v>44788</c:v>
                </c:pt>
                <c:pt idx="228">
                  <c:v>44789</c:v>
                </c:pt>
                <c:pt idx="229">
                  <c:v>44790</c:v>
                </c:pt>
                <c:pt idx="230">
                  <c:v>44791</c:v>
                </c:pt>
                <c:pt idx="231">
                  <c:v>44792</c:v>
                </c:pt>
                <c:pt idx="232">
                  <c:v>44795</c:v>
                </c:pt>
                <c:pt idx="233">
                  <c:v>44796</c:v>
                </c:pt>
                <c:pt idx="234">
                  <c:v>44797</c:v>
                </c:pt>
                <c:pt idx="235">
                  <c:v>44798</c:v>
                </c:pt>
                <c:pt idx="236">
                  <c:v>44799</c:v>
                </c:pt>
                <c:pt idx="237">
                  <c:v>44802</c:v>
                </c:pt>
                <c:pt idx="238">
                  <c:v>44803</c:v>
                </c:pt>
                <c:pt idx="239">
                  <c:v>44804</c:v>
                </c:pt>
                <c:pt idx="240">
                  <c:v>44805</c:v>
                </c:pt>
                <c:pt idx="241">
                  <c:v>44806</c:v>
                </c:pt>
                <c:pt idx="242">
                  <c:v>44809</c:v>
                </c:pt>
                <c:pt idx="243">
                  <c:v>44810</c:v>
                </c:pt>
                <c:pt idx="244">
                  <c:v>44811</c:v>
                </c:pt>
                <c:pt idx="245">
                  <c:v>44812</c:v>
                </c:pt>
                <c:pt idx="246">
                  <c:v>44813</c:v>
                </c:pt>
                <c:pt idx="247">
                  <c:v>44816</c:v>
                </c:pt>
                <c:pt idx="248">
                  <c:v>44817</c:v>
                </c:pt>
                <c:pt idx="249">
                  <c:v>44818</c:v>
                </c:pt>
                <c:pt idx="250">
                  <c:v>44819</c:v>
                </c:pt>
                <c:pt idx="251">
                  <c:v>44820</c:v>
                </c:pt>
                <c:pt idx="252">
                  <c:v>44823</c:v>
                </c:pt>
                <c:pt idx="253">
                  <c:v>44824</c:v>
                </c:pt>
                <c:pt idx="254">
                  <c:v>44825</c:v>
                </c:pt>
                <c:pt idx="255">
                  <c:v>44826</c:v>
                </c:pt>
                <c:pt idx="256">
                  <c:v>44827</c:v>
                </c:pt>
                <c:pt idx="257">
                  <c:v>44830</c:v>
                </c:pt>
                <c:pt idx="258">
                  <c:v>44831</c:v>
                </c:pt>
                <c:pt idx="259">
                  <c:v>44832</c:v>
                </c:pt>
                <c:pt idx="260">
                  <c:v>44833</c:v>
                </c:pt>
                <c:pt idx="261">
                  <c:v>44834</c:v>
                </c:pt>
              </c:numCache>
            </c:numRef>
          </c:cat>
          <c:val>
            <c:numRef>
              <c:f>Sheet1!$D$2:$D$263</c:f>
              <c:numCache>
                <c:formatCode>General</c:formatCode>
                <c:ptCount val="262"/>
                <c:pt idx="196">
                  <c:v>400</c:v>
                </c:pt>
                <c:pt idx="197">
                  <c:v>400</c:v>
                </c:pt>
                <c:pt idx="198">
                  <c:v>400</c:v>
                </c:pt>
                <c:pt idx="199">
                  <c:v>400</c:v>
                </c:pt>
                <c:pt idx="200">
                  <c:v>400</c:v>
                </c:pt>
                <c:pt idx="201">
                  <c:v>400</c:v>
                </c:pt>
                <c:pt idx="202">
                  <c:v>400</c:v>
                </c:pt>
                <c:pt idx="203">
                  <c:v>400</c:v>
                </c:pt>
                <c:pt idx="204">
                  <c:v>400</c:v>
                </c:pt>
                <c:pt idx="205">
                  <c:v>400</c:v>
                </c:pt>
                <c:pt idx="206">
                  <c:v>400</c:v>
                </c:pt>
                <c:pt idx="207">
                  <c:v>400</c:v>
                </c:pt>
                <c:pt idx="208">
                  <c:v>400</c:v>
                </c:pt>
                <c:pt idx="209">
                  <c:v>400</c:v>
                </c:pt>
                <c:pt idx="210">
                  <c:v>400</c:v>
                </c:pt>
                <c:pt idx="211">
                  <c:v>400</c:v>
                </c:pt>
                <c:pt idx="212">
                  <c:v>400</c:v>
                </c:pt>
                <c:pt idx="213">
                  <c:v>400</c:v>
                </c:pt>
                <c:pt idx="214">
                  <c:v>400</c:v>
                </c:pt>
                <c:pt idx="215">
                  <c:v>400</c:v>
                </c:pt>
                <c:pt idx="216">
                  <c:v>400</c:v>
                </c:pt>
                <c:pt idx="217">
                  <c:v>400</c:v>
                </c:pt>
                <c:pt idx="218">
                  <c:v>400</c:v>
                </c:pt>
                <c:pt idx="219">
                  <c:v>400</c:v>
                </c:pt>
                <c:pt idx="220">
                  <c:v>400</c:v>
                </c:pt>
                <c:pt idx="221">
                  <c:v>400</c:v>
                </c:pt>
                <c:pt idx="222">
                  <c:v>400</c:v>
                </c:pt>
                <c:pt idx="223">
                  <c:v>400</c:v>
                </c:pt>
                <c:pt idx="224">
                  <c:v>400</c:v>
                </c:pt>
                <c:pt idx="225">
                  <c:v>400</c:v>
                </c:pt>
                <c:pt idx="226">
                  <c:v>400</c:v>
                </c:pt>
                <c:pt idx="227">
                  <c:v>400</c:v>
                </c:pt>
                <c:pt idx="228">
                  <c:v>400</c:v>
                </c:pt>
                <c:pt idx="229">
                  <c:v>400</c:v>
                </c:pt>
                <c:pt idx="230">
                  <c:v>400</c:v>
                </c:pt>
                <c:pt idx="231">
                  <c:v>400</c:v>
                </c:pt>
                <c:pt idx="232">
                  <c:v>400</c:v>
                </c:pt>
                <c:pt idx="233">
                  <c:v>400</c:v>
                </c:pt>
                <c:pt idx="234">
                  <c:v>400</c:v>
                </c:pt>
                <c:pt idx="235">
                  <c:v>400</c:v>
                </c:pt>
                <c:pt idx="236">
                  <c:v>400</c:v>
                </c:pt>
                <c:pt idx="237">
                  <c:v>400</c:v>
                </c:pt>
                <c:pt idx="238">
                  <c:v>400</c:v>
                </c:pt>
                <c:pt idx="239">
                  <c:v>400</c:v>
                </c:pt>
                <c:pt idx="240">
                  <c:v>400</c:v>
                </c:pt>
                <c:pt idx="241">
                  <c:v>400</c:v>
                </c:pt>
                <c:pt idx="242">
                  <c:v>400</c:v>
                </c:pt>
                <c:pt idx="243">
                  <c:v>400</c:v>
                </c:pt>
                <c:pt idx="244">
                  <c:v>400</c:v>
                </c:pt>
                <c:pt idx="245">
                  <c:v>400</c:v>
                </c:pt>
                <c:pt idx="246">
                  <c:v>400</c:v>
                </c:pt>
                <c:pt idx="247">
                  <c:v>400</c:v>
                </c:pt>
                <c:pt idx="248">
                  <c:v>400</c:v>
                </c:pt>
                <c:pt idx="249">
                  <c:v>400</c:v>
                </c:pt>
                <c:pt idx="250">
                  <c:v>400</c:v>
                </c:pt>
                <c:pt idx="251">
                  <c:v>400</c:v>
                </c:pt>
                <c:pt idx="252">
                  <c:v>400</c:v>
                </c:pt>
                <c:pt idx="253">
                  <c:v>400</c:v>
                </c:pt>
                <c:pt idx="254">
                  <c:v>400</c:v>
                </c:pt>
                <c:pt idx="255">
                  <c:v>400</c:v>
                </c:pt>
                <c:pt idx="256">
                  <c:v>400</c:v>
                </c:pt>
                <c:pt idx="257">
                  <c:v>400</c:v>
                </c:pt>
                <c:pt idx="258">
                  <c:v>400</c:v>
                </c:pt>
                <c:pt idx="259">
                  <c:v>400</c:v>
                </c:pt>
                <c:pt idx="260">
                  <c:v>400</c:v>
                </c:pt>
                <c:pt idx="261">
                  <c:v>400</c:v>
                </c:pt>
              </c:numCache>
            </c:numRef>
          </c:val>
          <c:extLst>
            <c:ext xmlns:c16="http://schemas.microsoft.com/office/drawing/2014/chart" uri="{C3380CC4-5D6E-409C-BE32-E72D297353CC}">
              <c16:uniqueId val="{00000000-1C90-464E-8251-B838E7F4EA44}"/>
            </c:ext>
          </c:extLst>
        </c:ser>
        <c:dLbls>
          <c:showLegendKey val="0"/>
          <c:showVal val="0"/>
          <c:showCatName val="0"/>
          <c:showSerName val="0"/>
          <c:showPercent val="0"/>
          <c:showBubbleSize val="0"/>
        </c:dLbls>
        <c:axId val="43202048"/>
        <c:axId val="43203584"/>
      </c:areaChart>
      <c:lineChart>
        <c:grouping val="standard"/>
        <c:varyColors val="0"/>
        <c:ser>
          <c:idx val="0"/>
          <c:order val="0"/>
          <c:tx>
            <c:strRef>
              <c:f>Sheet1!$B$1</c:f>
              <c:strCache>
                <c:ptCount val="1"/>
                <c:pt idx="0">
                  <c:v>MSCI All Country World Index (gross div.)</c:v>
                </c:pt>
              </c:strCache>
            </c:strRef>
          </c:tx>
          <c:spPr>
            <a:ln w="28575">
              <a:solidFill>
                <a:schemeClr val="bg1">
                  <a:lumMod val="65000"/>
                </a:schemeClr>
              </a:solidFill>
            </a:ln>
          </c:spPr>
          <c:marker>
            <c:symbol val="none"/>
          </c:marker>
          <c:cat>
            <c:numRef>
              <c:f>Sheet1!$A$2:$A$263</c:f>
              <c:numCache>
                <c:formatCode>m/d/yyyy</c:formatCode>
                <c:ptCount val="262"/>
                <c:pt idx="0">
                  <c:v>44469</c:v>
                </c:pt>
                <c:pt idx="1">
                  <c:v>44470</c:v>
                </c:pt>
                <c:pt idx="2">
                  <c:v>44473</c:v>
                </c:pt>
                <c:pt idx="3">
                  <c:v>44474</c:v>
                </c:pt>
                <c:pt idx="4">
                  <c:v>44475</c:v>
                </c:pt>
                <c:pt idx="5">
                  <c:v>44476</c:v>
                </c:pt>
                <c:pt idx="6">
                  <c:v>44477</c:v>
                </c:pt>
                <c:pt idx="7">
                  <c:v>44480</c:v>
                </c:pt>
                <c:pt idx="8">
                  <c:v>44481</c:v>
                </c:pt>
                <c:pt idx="9">
                  <c:v>44482</c:v>
                </c:pt>
                <c:pt idx="10">
                  <c:v>44483</c:v>
                </c:pt>
                <c:pt idx="11">
                  <c:v>44484</c:v>
                </c:pt>
                <c:pt idx="12">
                  <c:v>44487</c:v>
                </c:pt>
                <c:pt idx="13">
                  <c:v>44488</c:v>
                </c:pt>
                <c:pt idx="14">
                  <c:v>44489</c:v>
                </c:pt>
                <c:pt idx="15">
                  <c:v>44490</c:v>
                </c:pt>
                <c:pt idx="16">
                  <c:v>44491</c:v>
                </c:pt>
                <c:pt idx="17">
                  <c:v>44494</c:v>
                </c:pt>
                <c:pt idx="18">
                  <c:v>44495</c:v>
                </c:pt>
                <c:pt idx="19">
                  <c:v>44496</c:v>
                </c:pt>
                <c:pt idx="20">
                  <c:v>44497</c:v>
                </c:pt>
                <c:pt idx="21">
                  <c:v>44498</c:v>
                </c:pt>
                <c:pt idx="22">
                  <c:v>44501</c:v>
                </c:pt>
                <c:pt idx="23">
                  <c:v>44502</c:v>
                </c:pt>
                <c:pt idx="24">
                  <c:v>44503</c:v>
                </c:pt>
                <c:pt idx="25">
                  <c:v>44504</c:v>
                </c:pt>
                <c:pt idx="26">
                  <c:v>44505</c:v>
                </c:pt>
                <c:pt idx="27">
                  <c:v>44508</c:v>
                </c:pt>
                <c:pt idx="28">
                  <c:v>44509</c:v>
                </c:pt>
                <c:pt idx="29">
                  <c:v>44510</c:v>
                </c:pt>
                <c:pt idx="30">
                  <c:v>44511</c:v>
                </c:pt>
                <c:pt idx="31">
                  <c:v>44512</c:v>
                </c:pt>
                <c:pt idx="32">
                  <c:v>44515</c:v>
                </c:pt>
                <c:pt idx="33">
                  <c:v>44516</c:v>
                </c:pt>
                <c:pt idx="34">
                  <c:v>44517</c:v>
                </c:pt>
                <c:pt idx="35">
                  <c:v>44518</c:v>
                </c:pt>
                <c:pt idx="36">
                  <c:v>44519</c:v>
                </c:pt>
                <c:pt idx="37">
                  <c:v>44522</c:v>
                </c:pt>
                <c:pt idx="38">
                  <c:v>44523</c:v>
                </c:pt>
                <c:pt idx="39">
                  <c:v>44524</c:v>
                </c:pt>
                <c:pt idx="40">
                  <c:v>44525</c:v>
                </c:pt>
                <c:pt idx="41">
                  <c:v>44526</c:v>
                </c:pt>
                <c:pt idx="42">
                  <c:v>44529</c:v>
                </c:pt>
                <c:pt idx="43">
                  <c:v>44530</c:v>
                </c:pt>
                <c:pt idx="44">
                  <c:v>44531</c:v>
                </c:pt>
                <c:pt idx="45">
                  <c:v>44532</c:v>
                </c:pt>
                <c:pt idx="46">
                  <c:v>44533</c:v>
                </c:pt>
                <c:pt idx="47">
                  <c:v>44536</c:v>
                </c:pt>
                <c:pt idx="48">
                  <c:v>44537</c:v>
                </c:pt>
                <c:pt idx="49">
                  <c:v>44538</c:v>
                </c:pt>
                <c:pt idx="50">
                  <c:v>44539</c:v>
                </c:pt>
                <c:pt idx="51">
                  <c:v>44540</c:v>
                </c:pt>
                <c:pt idx="52">
                  <c:v>44543</c:v>
                </c:pt>
                <c:pt idx="53">
                  <c:v>44544</c:v>
                </c:pt>
                <c:pt idx="54">
                  <c:v>44545</c:v>
                </c:pt>
                <c:pt idx="55">
                  <c:v>44546</c:v>
                </c:pt>
                <c:pt idx="56">
                  <c:v>44547</c:v>
                </c:pt>
                <c:pt idx="57">
                  <c:v>44550</c:v>
                </c:pt>
                <c:pt idx="58">
                  <c:v>44551</c:v>
                </c:pt>
                <c:pt idx="59">
                  <c:v>44552</c:v>
                </c:pt>
                <c:pt idx="60">
                  <c:v>44553</c:v>
                </c:pt>
                <c:pt idx="61">
                  <c:v>44554</c:v>
                </c:pt>
                <c:pt idx="62">
                  <c:v>44557</c:v>
                </c:pt>
                <c:pt idx="63">
                  <c:v>44558</c:v>
                </c:pt>
                <c:pt idx="64">
                  <c:v>44559</c:v>
                </c:pt>
                <c:pt idx="65">
                  <c:v>44560</c:v>
                </c:pt>
                <c:pt idx="66">
                  <c:v>44561</c:v>
                </c:pt>
                <c:pt idx="67">
                  <c:v>44564</c:v>
                </c:pt>
                <c:pt idx="68">
                  <c:v>44565</c:v>
                </c:pt>
                <c:pt idx="69">
                  <c:v>44566</c:v>
                </c:pt>
                <c:pt idx="70">
                  <c:v>44567</c:v>
                </c:pt>
                <c:pt idx="71">
                  <c:v>44568</c:v>
                </c:pt>
                <c:pt idx="72">
                  <c:v>44571</c:v>
                </c:pt>
                <c:pt idx="73">
                  <c:v>44572</c:v>
                </c:pt>
                <c:pt idx="74">
                  <c:v>44573</c:v>
                </c:pt>
                <c:pt idx="75">
                  <c:v>44574</c:v>
                </c:pt>
                <c:pt idx="76">
                  <c:v>44575</c:v>
                </c:pt>
                <c:pt idx="77">
                  <c:v>44578</c:v>
                </c:pt>
                <c:pt idx="78">
                  <c:v>44579</c:v>
                </c:pt>
                <c:pt idx="79">
                  <c:v>44580</c:v>
                </c:pt>
                <c:pt idx="80">
                  <c:v>44581</c:v>
                </c:pt>
                <c:pt idx="81">
                  <c:v>44582</c:v>
                </c:pt>
                <c:pt idx="82">
                  <c:v>44585</c:v>
                </c:pt>
                <c:pt idx="83">
                  <c:v>44586</c:v>
                </c:pt>
                <c:pt idx="84">
                  <c:v>44587</c:v>
                </c:pt>
                <c:pt idx="85">
                  <c:v>44588</c:v>
                </c:pt>
                <c:pt idx="86">
                  <c:v>44589</c:v>
                </c:pt>
                <c:pt idx="87">
                  <c:v>44592</c:v>
                </c:pt>
                <c:pt idx="88">
                  <c:v>44593</c:v>
                </c:pt>
                <c:pt idx="89">
                  <c:v>44594</c:v>
                </c:pt>
                <c:pt idx="90">
                  <c:v>44595</c:v>
                </c:pt>
                <c:pt idx="91">
                  <c:v>44596</c:v>
                </c:pt>
                <c:pt idx="92">
                  <c:v>44599</c:v>
                </c:pt>
                <c:pt idx="93">
                  <c:v>44600</c:v>
                </c:pt>
                <c:pt idx="94">
                  <c:v>44601</c:v>
                </c:pt>
                <c:pt idx="95">
                  <c:v>44602</c:v>
                </c:pt>
                <c:pt idx="96">
                  <c:v>44603</c:v>
                </c:pt>
                <c:pt idx="97">
                  <c:v>44606</c:v>
                </c:pt>
                <c:pt idx="98">
                  <c:v>44607</c:v>
                </c:pt>
                <c:pt idx="99">
                  <c:v>44608</c:v>
                </c:pt>
                <c:pt idx="100">
                  <c:v>44609</c:v>
                </c:pt>
                <c:pt idx="101">
                  <c:v>44610</c:v>
                </c:pt>
                <c:pt idx="102">
                  <c:v>44613</c:v>
                </c:pt>
                <c:pt idx="103">
                  <c:v>44614</c:v>
                </c:pt>
                <c:pt idx="104">
                  <c:v>44615</c:v>
                </c:pt>
                <c:pt idx="105">
                  <c:v>44616</c:v>
                </c:pt>
                <c:pt idx="106">
                  <c:v>44617</c:v>
                </c:pt>
                <c:pt idx="107">
                  <c:v>44620</c:v>
                </c:pt>
                <c:pt idx="108">
                  <c:v>44621</c:v>
                </c:pt>
                <c:pt idx="109">
                  <c:v>44622</c:v>
                </c:pt>
                <c:pt idx="110">
                  <c:v>44623</c:v>
                </c:pt>
                <c:pt idx="111">
                  <c:v>44624</c:v>
                </c:pt>
                <c:pt idx="112">
                  <c:v>44627</c:v>
                </c:pt>
                <c:pt idx="113">
                  <c:v>44628</c:v>
                </c:pt>
                <c:pt idx="114">
                  <c:v>44629</c:v>
                </c:pt>
                <c:pt idx="115">
                  <c:v>44630</c:v>
                </c:pt>
                <c:pt idx="116">
                  <c:v>44631</c:v>
                </c:pt>
                <c:pt idx="117">
                  <c:v>44634</c:v>
                </c:pt>
                <c:pt idx="118">
                  <c:v>44635</c:v>
                </c:pt>
                <c:pt idx="119">
                  <c:v>44636</c:v>
                </c:pt>
                <c:pt idx="120">
                  <c:v>44637</c:v>
                </c:pt>
                <c:pt idx="121">
                  <c:v>44638</c:v>
                </c:pt>
                <c:pt idx="122">
                  <c:v>44641</c:v>
                </c:pt>
                <c:pt idx="123">
                  <c:v>44642</c:v>
                </c:pt>
                <c:pt idx="124">
                  <c:v>44643</c:v>
                </c:pt>
                <c:pt idx="125">
                  <c:v>44644</c:v>
                </c:pt>
                <c:pt idx="126">
                  <c:v>44645</c:v>
                </c:pt>
                <c:pt idx="127">
                  <c:v>44648</c:v>
                </c:pt>
                <c:pt idx="128">
                  <c:v>44649</c:v>
                </c:pt>
                <c:pt idx="129">
                  <c:v>44650</c:v>
                </c:pt>
                <c:pt idx="130">
                  <c:v>44651</c:v>
                </c:pt>
                <c:pt idx="131">
                  <c:v>44652</c:v>
                </c:pt>
                <c:pt idx="132">
                  <c:v>44655</c:v>
                </c:pt>
                <c:pt idx="133">
                  <c:v>44656</c:v>
                </c:pt>
                <c:pt idx="134">
                  <c:v>44657</c:v>
                </c:pt>
                <c:pt idx="135">
                  <c:v>44658</c:v>
                </c:pt>
                <c:pt idx="136">
                  <c:v>44659</c:v>
                </c:pt>
                <c:pt idx="137">
                  <c:v>44662</c:v>
                </c:pt>
                <c:pt idx="138">
                  <c:v>44663</c:v>
                </c:pt>
                <c:pt idx="139">
                  <c:v>44664</c:v>
                </c:pt>
                <c:pt idx="140">
                  <c:v>44665</c:v>
                </c:pt>
                <c:pt idx="141">
                  <c:v>44666</c:v>
                </c:pt>
                <c:pt idx="142">
                  <c:v>44669</c:v>
                </c:pt>
                <c:pt idx="143">
                  <c:v>44670</c:v>
                </c:pt>
                <c:pt idx="144">
                  <c:v>44671</c:v>
                </c:pt>
                <c:pt idx="145">
                  <c:v>44672</c:v>
                </c:pt>
                <c:pt idx="146">
                  <c:v>44673</c:v>
                </c:pt>
                <c:pt idx="147">
                  <c:v>44676</c:v>
                </c:pt>
                <c:pt idx="148">
                  <c:v>44677</c:v>
                </c:pt>
                <c:pt idx="149">
                  <c:v>44678</c:v>
                </c:pt>
                <c:pt idx="150">
                  <c:v>44679</c:v>
                </c:pt>
                <c:pt idx="151">
                  <c:v>44680</c:v>
                </c:pt>
                <c:pt idx="152">
                  <c:v>44683</c:v>
                </c:pt>
                <c:pt idx="153">
                  <c:v>44684</c:v>
                </c:pt>
                <c:pt idx="154">
                  <c:v>44685</c:v>
                </c:pt>
                <c:pt idx="155">
                  <c:v>44686</c:v>
                </c:pt>
                <c:pt idx="156">
                  <c:v>44687</c:v>
                </c:pt>
                <c:pt idx="157">
                  <c:v>44690</c:v>
                </c:pt>
                <c:pt idx="158">
                  <c:v>44691</c:v>
                </c:pt>
                <c:pt idx="159">
                  <c:v>44692</c:v>
                </c:pt>
                <c:pt idx="160">
                  <c:v>44693</c:v>
                </c:pt>
                <c:pt idx="161">
                  <c:v>44694</c:v>
                </c:pt>
                <c:pt idx="162">
                  <c:v>44697</c:v>
                </c:pt>
                <c:pt idx="163">
                  <c:v>44698</c:v>
                </c:pt>
                <c:pt idx="164">
                  <c:v>44699</c:v>
                </c:pt>
                <c:pt idx="165">
                  <c:v>44700</c:v>
                </c:pt>
                <c:pt idx="166">
                  <c:v>44701</c:v>
                </c:pt>
                <c:pt idx="167">
                  <c:v>44704</c:v>
                </c:pt>
                <c:pt idx="168">
                  <c:v>44705</c:v>
                </c:pt>
                <c:pt idx="169">
                  <c:v>44706</c:v>
                </c:pt>
                <c:pt idx="170">
                  <c:v>44707</c:v>
                </c:pt>
                <c:pt idx="171">
                  <c:v>44708</c:v>
                </c:pt>
                <c:pt idx="172">
                  <c:v>44711</c:v>
                </c:pt>
                <c:pt idx="173">
                  <c:v>44712</c:v>
                </c:pt>
                <c:pt idx="174">
                  <c:v>44713</c:v>
                </c:pt>
                <c:pt idx="175">
                  <c:v>44714</c:v>
                </c:pt>
                <c:pt idx="176">
                  <c:v>44715</c:v>
                </c:pt>
                <c:pt idx="177">
                  <c:v>44718</c:v>
                </c:pt>
                <c:pt idx="178">
                  <c:v>44719</c:v>
                </c:pt>
                <c:pt idx="179">
                  <c:v>44720</c:v>
                </c:pt>
                <c:pt idx="180">
                  <c:v>44721</c:v>
                </c:pt>
                <c:pt idx="181">
                  <c:v>44722</c:v>
                </c:pt>
                <c:pt idx="182">
                  <c:v>44725</c:v>
                </c:pt>
                <c:pt idx="183">
                  <c:v>44726</c:v>
                </c:pt>
                <c:pt idx="184">
                  <c:v>44727</c:v>
                </c:pt>
                <c:pt idx="185">
                  <c:v>44728</c:v>
                </c:pt>
                <c:pt idx="186">
                  <c:v>44729</c:v>
                </c:pt>
                <c:pt idx="187">
                  <c:v>44732</c:v>
                </c:pt>
                <c:pt idx="188">
                  <c:v>44733</c:v>
                </c:pt>
                <c:pt idx="189">
                  <c:v>44734</c:v>
                </c:pt>
                <c:pt idx="190">
                  <c:v>44735</c:v>
                </c:pt>
                <c:pt idx="191">
                  <c:v>44736</c:v>
                </c:pt>
                <c:pt idx="192">
                  <c:v>44739</c:v>
                </c:pt>
                <c:pt idx="193">
                  <c:v>44740</c:v>
                </c:pt>
                <c:pt idx="194">
                  <c:v>44741</c:v>
                </c:pt>
                <c:pt idx="195">
                  <c:v>44742</c:v>
                </c:pt>
                <c:pt idx="196">
                  <c:v>44743</c:v>
                </c:pt>
                <c:pt idx="197">
                  <c:v>44746</c:v>
                </c:pt>
                <c:pt idx="198">
                  <c:v>44747</c:v>
                </c:pt>
                <c:pt idx="199">
                  <c:v>44748</c:v>
                </c:pt>
                <c:pt idx="200">
                  <c:v>44749</c:v>
                </c:pt>
                <c:pt idx="201">
                  <c:v>44750</c:v>
                </c:pt>
                <c:pt idx="202">
                  <c:v>44753</c:v>
                </c:pt>
                <c:pt idx="203">
                  <c:v>44754</c:v>
                </c:pt>
                <c:pt idx="204">
                  <c:v>44755</c:v>
                </c:pt>
                <c:pt idx="205">
                  <c:v>44756</c:v>
                </c:pt>
                <c:pt idx="206">
                  <c:v>44757</c:v>
                </c:pt>
                <c:pt idx="207">
                  <c:v>44760</c:v>
                </c:pt>
                <c:pt idx="208">
                  <c:v>44761</c:v>
                </c:pt>
                <c:pt idx="209">
                  <c:v>44762</c:v>
                </c:pt>
                <c:pt idx="210">
                  <c:v>44763</c:v>
                </c:pt>
                <c:pt idx="211">
                  <c:v>44764</c:v>
                </c:pt>
                <c:pt idx="212">
                  <c:v>44767</c:v>
                </c:pt>
                <c:pt idx="213">
                  <c:v>44768</c:v>
                </c:pt>
                <c:pt idx="214">
                  <c:v>44769</c:v>
                </c:pt>
                <c:pt idx="215">
                  <c:v>44770</c:v>
                </c:pt>
                <c:pt idx="216">
                  <c:v>44771</c:v>
                </c:pt>
                <c:pt idx="217">
                  <c:v>44774</c:v>
                </c:pt>
                <c:pt idx="218">
                  <c:v>44775</c:v>
                </c:pt>
                <c:pt idx="219">
                  <c:v>44776</c:v>
                </c:pt>
                <c:pt idx="220">
                  <c:v>44777</c:v>
                </c:pt>
                <c:pt idx="221">
                  <c:v>44778</c:v>
                </c:pt>
                <c:pt idx="222">
                  <c:v>44781</c:v>
                </c:pt>
                <c:pt idx="223">
                  <c:v>44782</c:v>
                </c:pt>
                <c:pt idx="224">
                  <c:v>44783</c:v>
                </c:pt>
                <c:pt idx="225">
                  <c:v>44784</c:v>
                </c:pt>
                <c:pt idx="226">
                  <c:v>44785</c:v>
                </c:pt>
                <c:pt idx="227">
                  <c:v>44788</c:v>
                </c:pt>
                <c:pt idx="228">
                  <c:v>44789</c:v>
                </c:pt>
                <c:pt idx="229">
                  <c:v>44790</c:v>
                </c:pt>
                <c:pt idx="230">
                  <c:v>44791</c:v>
                </c:pt>
                <c:pt idx="231">
                  <c:v>44792</c:v>
                </c:pt>
                <c:pt idx="232">
                  <c:v>44795</c:v>
                </c:pt>
                <c:pt idx="233">
                  <c:v>44796</c:v>
                </c:pt>
                <c:pt idx="234">
                  <c:v>44797</c:v>
                </c:pt>
                <c:pt idx="235">
                  <c:v>44798</c:v>
                </c:pt>
                <c:pt idx="236">
                  <c:v>44799</c:v>
                </c:pt>
                <c:pt idx="237">
                  <c:v>44802</c:v>
                </c:pt>
                <c:pt idx="238">
                  <c:v>44803</c:v>
                </c:pt>
                <c:pt idx="239">
                  <c:v>44804</c:v>
                </c:pt>
                <c:pt idx="240">
                  <c:v>44805</c:v>
                </c:pt>
                <c:pt idx="241">
                  <c:v>44806</c:v>
                </c:pt>
                <c:pt idx="242">
                  <c:v>44809</c:v>
                </c:pt>
                <c:pt idx="243">
                  <c:v>44810</c:v>
                </c:pt>
                <c:pt idx="244">
                  <c:v>44811</c:v>
                </c:pt>
                <c:pt idx="245">
                  <c:v>44812</c:v>
                </c:pt>
                <c:pt idx="246">
                  <c:v>44813</c:v>
                </c:pt>
                <c:pt idx="247">
                  <c:v>44816</c:v>
                </c:pt>
                <c:pt idx="248">
                  <c:v>44817</c:v>
                </c:pt>
                <c:pt idx="249">
                  <c:v>44818</c:v>
                </c:pt>
                <c:pt idx="250">
                  <c:v>44819</c:v>
                </c:pt>
                <c:pt idx="251">
                  <c:v>44820</c:v>
                </c:pt>
                <c:pt idx="252">
                  <c:v>44823</c:v>
                </c:pt>
                <c:pt idx="253">
                  <c:v>44824</c:v>
                </c:pt>
                <c:pt idx="254">
                  <c:v>44825</c:v>
                </c:pt>
                <c:pt idx="255">
                  <c:v>44826</c:v>
                </c:pt>
                <c:pt idx="256">
                  <c:v>44827</c:v>
                </c:pt>
                <c:pt idx="257">
                  <c:v>44830</c:v>
                </c:pt>
                <c:pt idx="258">
                  <c:v>44831</c:v>
                </c:pt>
                <c:pt idx="259">
                  <c:v>44832</c:v>
                </c:pt>
                <c:pt idx="260">
                  <c:v>44833</c:v>
                </c:pt>
                <c:pt idx="261">
                  <c:v>44834</c:v>
                </c:pt>
              </c:numCache>
            </c:numRef>
          </c:cat>
          <c:val>
            <c:numRef>
              <c:f>Sheet1!$B$2:$B$263</c:f>
              <c:numCache>
                <c:formatCode>_(* #,##0.000_);_(* \(#,##0.000\);_(* "-"??_);_(@_)</c:formatCode>
                <c:ptCount val="262"/>
                <c:pt idx="0">
                  <c:v>312.89349770121601</c:v>
                </c:pt>
                <c:pt idx="1">
                  <c:v>314.18928244811798</c:v>
                </c:pt>
                <c:pt idx="2">
                  <c:v>311.17234920498498</c:v>
                </c:pt>
                <c:pt idx="3">
                  <c:v>313.32587781509397</c:v>
                </c:pt>
                <c:pt idx="4">
                  <c:v>313.02376211053502</c:v>
                </c:pt>
                <c:pt idx="5">
                  <c:v>316.64822218161902</c:v>
                </c:pt>
                <c:pt idx="6">
                  <c:v>316.50956952468403</c:v>
                </c:pt>
                <c:pt idx="7">
                  <c:v>315.65257552220498</c:v>
                </c:pt>
                <c:pt idx="8">
                  <c:v>314.66601548690397</c:v>
                </c:pt>
                <c:pt idx="9">
                  <c:v>316.17881694453098</c:v>
                </c:pt>
                <c:pt idx="10">
                  <c:v>320.56592665118001</c:v>
                </c:pt>
                <c:pt idx="11">
                  <c:v>323.355065569234</c:v>
                </c:pt>
                <c:pt idx="12">
                  <c:v>323.762612981252</c:v>
                </c:pt>
                <c:pt idx="13">
                  <c:v>326.14330963386101</c:v>
                </c:pt>
                <c:pt idx="14">
                  <c:v>327.39651914962002</c:v>
                </c:pt>
                <c:pt idx="15">
                  <c:v>327.59117749733002</c:v>
                </c:pt>
                <c:pt idx="16">
                  <c:v>327.49187760097999</c:v>
                </c:pt>
                <c:pt idx="17">
                  <c:v>328.421360364853</c:v>
                </c:pt>
                <c:pt idx="18">
                  <c:v>329.08166609177499</c:v>
                </c:pt>
                <c:pt idx="19">
                  <c:v>327.28176918847498</c:v>
                </c:pt>
                <c:pt idx="20">
                  <c:v>329.60245604099799</c:v>
                </c:pt>
                <c:pt idx="21">
                  <c:v>328.86468369258898</c:v>
                </c:pt>
                <c:pt idx="22">
                  <c:v>330.311311816547</c:v>
                </c:pt>
                <c:pt idx="23">
                  <c:v>330.767971234931</c:v>
                </c:pt>
                <c:pt idx="24">
                  <c:v>332.25415800412901</c:v>
                </c:pt>
                <c:pt idx="25">
                  <c:v>333.58654920872601</c:v>
                </c:pt>
                <c:pt idx="26">
                  <c:v>334.17805880650798</c:v>
                </c:pt>
                <c:pt idx="27">
                  <c:v>334.832716597895</c:v>
                </c:pt>
                <c:pt idx="28">
                  <c:v>334.06403466812998</c:v>
                </c:pt>
                <c:pt idx="29">
                  <c:v>331.73408013715999</c:v>
                </c:pt>
                <c:pt idx="30">
                  <c:v>331.99899826293301</c:v>
                </c:pt>
                <c:pt idx="31">
                  <c:v>334.14393615663499</c:v>
                </c:pt>
                <c:pt idx="32">
                  <c:v>334.44395500843802</c:v>
                </c:pt>
                <c:pt idx="33">
                  <c:v>335.07011148254497</c:v>
                </c:pt>
                <c:pt idx="34">
                  <c:v>333.98758814279802</c:v>
                </c:pt>
                <c:pt idx="35">
                  <c:v>334.11064570265597</c:v>
                </c:pt>
                <c:pt idx="36">
                  <c:v>333.38255796458702</c:v>
                </c:pt>
                <c:pt idx="37">
                  <c:v>331.49251212870399</c:v>
                </c:pt>
                <c:pt idx="38">
                  <c:v>330.88968261968199</c:v>
                </c:pt>
                <c:pt idx="39">
                  <c:v>330.943632660341</c:v>
                </c:pt>
                <c:pt idx="40">
                  <c:v>331.39783919438401</c:v>
                </c:pt>
                <c:pt idx="41">
                  <c:v>323.99384514101399</c:v>
                </c:pt>
                <c:pt idx="42">
                  <c:v>326.06344498995799</c:v>
                </c:pt>
                <c:pt idx="43">
                  <c:v>320.945637640435</c:v>
                </c:pt>
                <c:pt idx="44">
                  <c:v>320.12784283311601</c:v>
                </c:pt>
                <c:pt idx="45">
                  <c:v>322.58981113845999</c:v>
                </c:pt>
                <c:pt idx="46">
                  <c:v>319.98081223289699</c:v>
                </c:pt>
                <c:pt idx="47">
                  <c:v>322.492792545074</c:v>
                </c:pt>
                <c:pt idx="48">
                  <c:v>329.27955974452698</c:v>
                </c:pt>
                <c:pt idx="49">
                  <c:v>330.57079647839703</c:v>
                </c:pt>
                <c:pt idx="50">
                  <c:v>328.60345390266099</c:v>
                </c:pt>
                <c:pt idx="51">
                  <c:v>329.77259140837401</c:v>
                </c:pt>
                <c:pt idx="52">
                  <c:v>327.132645140607</c:v>
                </c:pt>
                <c:pt idx="53">
                  <c:v>324.70499080411201</c:v>
                </c:pt>
                <c:pt idx="54">
                  <c:v>327.875434817079</c:v>
                </c:pt>
                <c:pt idx="55">
                  <c:v>327.46608053339497</c:v>
                </c:pt>
                <c:pt idx="56">
                  <c:v>324.71897207008601</c:v>
                </c:pt>
                <c:pt idx="57">
                  <c:v>320.33794698933298</c:v>
                </c:pt>
                <c:pt idx="58">
                  <c:v>325.51317306664401</c:v>
                </c:pt>
                <c:pt idx="59">
                  <c:v>328.58866699996798</c:v>
                </c:pt>
                <c:pt idx="60">
                  <c:v>330.95432622296801</c:v>
                </c:pt>
                <c:pt idx="61">
                  <c:v>331.05693096676799</c:v>
                </c:pt>
                <c:pt idx="62">
                  <c:v>333.927789368238</c:v>
                </c:pt>
                <c:pt idx="63">
                  <c:v>334.235921068913</c:v>
                </c:pt>
                <c:pt idx="64">
                  <c:v>334.43847174709998</c:v>
                </c:pt>
                <c:pt idx="65">
                  <c:v>333.98343556509298</c:v>
                </c:pt>
                <c:pt idx="66">
                  <c:v>333.78345102644198</c:v>
                </c:pt>
                <c:pt idx="67">
                  <c:v>334.72691244777201</c:v>
                </c:pt>
                <c:pt idx="68">
                  <c:v>335.39427573573602</c:v>
                </c:pt>
                <c:pt idx="69">
                  <c:v>330.89899742668001</c:v>
                </c:pt>
                <c:pt idx="70">
                  <c:v>329.05182455284103</c:v>
                </c:pt>
                <c:pt idx="71">
                  <c:v>328.70590674925302</c:v>
                </c:pt>
                <c:pt idx="72">
                  <c:v>327.84688540305001</c:v>
                </c:pt>
                <c:pt idx="73">
                  <c:v>330.673939126655</c:v>
                </c:pt>
                <c:pt idx="74">
                  <c:v>333.325470361898</c:v>
                </c:pt>
                <c:pt idx="75">
                  <c:v>330.28146513503702</c:v>
                </c:pt>
                <c:pt idx="76">
                  <c:v>329.28166083101797</c:v>
                </c:pt>
                <c:pt idx="77">
                  <c:v>329.47110881977198</c:v>
                </c:pt>
                <c:pt idx="78">
                  <c:v>324.31437255191298</c:v>
                </c:pt>
                <c:pt idx="79">
                  <c:v>321.91597368329298</c:v>
                </c:pt>
                <c:pt idx="80">
                  <c:v>320.90972699440698</c:v>
                </c:pt>
                <c:pt idx="81">
                  <c:v>315.31959478884801</c:v>
                </c:pt>
                <c:pt idx="82">
                  <c:v>312.860311037918</c:v>
                </c:pt>
                <c:pt idx="83">
                  <c:v>309.75465907838202</c:v>
                </c:pt>
                <c:pt idx="84">
                  <c:v>310.17328958843302</c:v>
                </c:pt>
                <c:pt idx="85">
                  <c:v>307.35900997477802</c:v>
                </c:pt>
                <c:pt idx="86">
                  <c:v>311.96460262903702</c:v>
                </c:pt>
                <c:pt idx="87">
                  <c:v>317.390544250826</c:v>
                </c:pt>
                <c:pt idx="88">
                  <c:v>320.09688346438099</c:v>
                </c:pt>
                <c:pt idx="89">
                  <c:v>322.57334523705902</c:v>
                </c:pt>
                <c:pt idx="90">
                  <c:v>316.86272588931303</c:v>
                </c:pt>
                <c:pt idx="91">
                  <c:v>318.04012637072202</c:v>
                </c:pt>
                <c:pt idx="92">
                  <c:v>317.80359458566602</c:v>
                </c:pt>
                <c:pt idx="93">
                  <c:v>319.44392185359902</c:v>
                </c:pt>
                <c:pt idx="94">
                  <c:v>324.45401189906198</c:v>
                </c:pt>
                <c:pt idx="95">
                  <c:v>321.42584026475998</c:v>
                </c:pt>
                <c:pt idx="96">
                  <c:v>316.643719616422</c:v>
                </c:pt>
                <c:pt idx="97">
                  <c:v>313.51302902638099</c:v>
                </c:pt>
                <c:pt idx="98">
                  <c:v>317.723405672311</c:v>
                </c:pt>
                <c:pt idx="99">
                  <c:v>318.76583926343699</c:v>
                </c:pt>
                <c:pt idx="100">
                  <c:v>314.06121010290502</c:v>
                </c:pt>
                <c:pt idx="101">
                  <c:v>311.401322356999</c:v>
                </c:pt>
                <c:pt idx="102">
                  <c:v>310.32560520413602</c:v>
                </c:pt>
                <c:pt idx="103">
                  <c:v>307.53145927396901</c:v>
                </c:pt>
                <c:pt idx="104">
                  <c:v>303.83908594501702</c:v>
                </c:pt>
                <c:pt idx="105">
                  <c:v>302.03441965667997</c:v>
                </c:pt>
                <c:pt idx="106">
                  <c:v>309.39846382542402</c:v>
                </c:pt>
                <c:pt idx="107">
                  <c:v>309.19322172455901</c:v>
                </c:pt>
                <c:pt idx="108">
                  <c:v>305.02282500314601</c:v>
                </c:pt>
                <c:pt idx="109">
                  <c:v>307.86267342885498</c:v>
                </c:pt>
                <c:pt idx="110">
                  <c:v>306.01668281350601</c:v>
                </c:pt>
                <c:pt idx="111">
                  <c:v>300.96807738699999</c:v>
                </c:pt>
                <c:pt idx="112">
                  <c:v>292.759647763121</c:v>
                </c:pt>
                <c:pt idx="113">
                  <c:v>290.43734365545401</c:v>
                </c:pt>
                <c:pt idx="114">
                  <c:v>298.04360355989297</c:v>
                </c:pt>
                <c:pt idx="115">
                  <c:v>297.541798452975</c:v>
                </c:pt>
                <c:pt idx="116">
                  <c:v>294.14286259671599</c:v>
                </c:pt>
                <c:pt idx="117">
                  <c:v>291.99449460330999</c:v>
                </c:pt>
                <c:pt idx="118">
                  <c:v>294.75958070712198</c:v>
                </c:pt>
                <c:pt idx="119">
                  <c:v>302.920994306252</c:v>
                </c:pt>
                <c:pt idx="120">
                  <c:v>308.330181739956</c:v>
                </c:pt>
                <c:pt idx="121">
                  <c:v>311.08811162730802</c:v>
                </c:pt>
                <c:pt idx="122">
                  <c:v>310.8158253803</c:v>
                </c:pt>
                <c:pt idx="123">
                  <c:v>314.10257054372602</c:v>
                </c:pt>
                <c:pt idx="124">
                  <c:v>311.86851155047702</c:v>
                </c:pt>
                <c:pt idx="125" formatCode="_(* #,##0.00_);_(* \(#,##0.00\);_(* &quot;-&quot;??_);_(@_)">
                  <c:v>314.42025900741498</c:v>
                </c:pt>
                <c:pt idx="126" formatCode="_(* #,##0.00_);_(* \(#,##0.00\);_(* &quot;-&quot;??_);_(@_)">
                  <c:v>314.78192031293997</c:v>
                </c:pt>
                <c:pt idx="127" formatCode="_(* #,##0.00_);_(* \(#,##0.00\);_(* &quot;-&quot;??_);_(@_)">
                  <c:v>315.93828539022297</c:v>
                </c:pt>
                <c:pt idx="128" formatCode="_(* #,##0.00_);_(* \(#,##0.00\);_(* &quot;-&quot;??_);_(@_)">
                  <c:v>320.82209965632302</c:v>
                </c:pt>
                <c:pt idx="129" formatCode="_(* #,##0.00_);_(* \(#,##0.00\);_(* &quot;-&quot;??_);_(@_)">
                  <c:v>320.11061081764001</c:v>
                </c:pt>
                <c:pt idx="130" formatCode="_(* #,##0.00_);_(* \(#,##0.00\);_(* &quot;-&quot;??_);_(@_)">
                  <c:v>315.89004249313598</c:v>
                </c:pt>
                <c:pt idx="131" formatCode="_(* #,##0.00_);_(* \(#,##0.00\);_(* &quot;-&quot;??_);_(@_)">
                  <c:v>316.38577410695098</c:v>
                </c:pt>
                <c:pt idx="132" formatCode="_(* #,##0.00_);_(* \(#,##0.00\);_(* &quot;-&quot;??_);_(@_)">
                  <c:v>319.11282183356002</c:v>
                </c:pt>
                <c:pt idx="133" formatCode="_(* #,##0.00_);_(* \(#,##0.00\);_(* &quot;-&quot;??_);_(@_)">
                  <c:v>316.043570396767</c:v>
                </c:pt>
                <c:pt idx="134" formatCode="_(* #,##0.00_);_(* \(#,##0.00\);_(* &quot;-&quot;??_);_(@_)">
                  <c:v>312.20068401798898</c:v>
                </c:pt>
                <c:pt idx="135" formatCode="_(* #,##0.00_);_(* \(#,##0.00\);_(* &quot;-&quot;??_);_(@_)">
                  <c:v>311.91570258182702</c:v>
                </c:pt>
                <c:pt idx="136" formatCode="_(* #,##0.00_);_(* \(#,##0.00\);_(* &quot;-&quot;??_);_(@_)">
                  <c:v>311.82665096065602</c:v>
                </c:pt>
                <c:pt idx="137" formatCode="_(* #,##0.00_);_(* \(#,##0.00\);_(* &quot;-&quot;??_);_(@_)">
                  <c:v>307.699579334308</c:v>
                </c:pt>
                <c:pt idx="138" formatCode="_(* #,##0.00_);_(* \(#,##0.00\);_(* &quot;-&quot;??_);_(@_)">
                  <c:v>306.50669274368101</c:v>
                </c:pt>
                <c:pt idx="139" formatCode="_(* #,##0.00_);_(* \(#,##0.00\);_(* &quot;-&quot;??_);_(@_)">
                  <c:v>309.13668497607</c:v>
                </c:pt>
                <c:pt idx="140" formatCode="_(* #,##0.00_);_(* \(#,##0.00\);_(* &quot;-&quot;??_);_(@_)">
                  <c:v>306.86220594276199</c:v>
                </c:pt>
                <c:pt idx="141" formatCode="_(* #,##0.00_);_(* \(#,##0.00\);_(* &quot;-&quot;??_);_(@_)">
                  <c:v>306.636456961264</c:v>
                </c:pt>
                <c:pt idx="142" formatCode="_(* #,##0.00_);_(* \(#,##0.00\);_(* &quot;-&quot;??_);_(@_)">
                  <c:v>305.94121610545898</c:v>
                </c:pt>
                <c:pt idx="143" formatCode="_(* #,##0.00_);_(* \(#,##0.00\);_(* &quot;-&quot;??_);_(@_)">
                  <c:v>308.46417310182102</c:v>
                </c:pt>
                <c:pt idx="144" formatCode="_(* #,##0.00_);_(* \(#,##0.00\);_(* &quot;-&quot;??_);_(@_)">
                  <c:v>309.37358825658401</c:v>
                </c:pt>
                <c:pt idx="145" formatCode="_(* #,##0.00_);_(* \(#,##0.00\);_(* &quot;-&quot;??_);_(@_)">
                  <c:v>305.93677705017598</c:v>
                </c:pt>
                <c:pt idx="146" formatCode="_(* #,##0.00_);_(* \(#,##0.00\);_(* &quot;-&quot;??_);_(@_)">
                  <c:v>298.466716042104</c:v>
                </c:pt>
                <c:pt idx="147" formatCode="_(* #,##0.00_);_(* \(#,##0.00\);_(* &quot;-&quot;??_);_(@_)">
                  <c:v>297.13985524470098</c:v>
                </c:pt>
                <c:pt idx="148" formatCode="_(* #,##0.00_);_(* \(#,##0.00\);_(* &quot;-&quot;??_);_(@_)">
                  <c:v>291.119873923</c:v>
                </c:pt>
                <c:pt idx="149" formatCode="_(* #,##0.00_);_(* \(#,##0.00\);_(* &quot;-&quot;??_);_(@_)">
                  <c:v>290.64804153289998</c:v>
                </c:pt>
                <c:pt idx="150" formatCode="_(* #,##0.00_);_(* \(#,##0.00\);_(* &quot;-&quot;??_);_(@_)">
                  <c:v>295.969418809454</c:v>
                </c:pt>
                <c:pt idx="151" formatCode="_(* #,##0.00_);_(* \(#,##0.00\);_(* &quot;-&quot;??_);_(@_)">
                  <c:v>290.605624137463</c:v>
                </c:pt>
                <c:pt idx="152" formatCode="_(* #,##0.00_);_(* \(#,##0.00\);_(* &quot;-&quot;??_);_(@_)">
                  <c:v>290.61006834021299</c:v>
                </c:pt>
                <c:pt idx="153" formatCode="_(* #,##0.00_);_(* \(#,##0.00\);_(* &quot;-&quot;??_);_(@_)">
                  <c:v>291.767220178733</c:v>
                </c:pt>
                <c:pt idx="154" formatCode="_(* #,##0.00_);_(* \(#,##0.00\);_(* &quot;-&quot;??_);_(@_)">
                  <c:v>296.64411588713602</c:v>
                </c:pt>
                <c:pt idx="155" formatCode="_(* #,##0.00_);_(* \(#,##0.00\);_(* &quot;-&quot;??_);_(@_)">
                  <c:v>289.12168176688601</c:v>
                </c:pt>
                <c:pt idx="156" formatCode="_(* #,##0.00_);_(* \(#,##0.00\);_(* &quot;-&quot;??_);_(@_)">
                  <c:v>286.31988886869101</c:v>
                </c:pt>
                <c:pt idx="157" formatCode="_(* #,##0.00_);_(* \(#,##0.00\);_(* &quot;-&quot;??_);_(@_)">
                  <c:v>277.50132081316701</c:v>
                </c:pt>
                <c:pt idx="158" formatCode="_(* #,##0.00_);_(* \(#,##0.00\);_(* &quot;-&quot;??_);_(@_)">
                  <c:v>277.783080641499</c:v>
                </c:pt>
                <c:pt idx="159" formatCode="_(* #,##0.00_);_(* \(#,##0.00\);_(* &quot;-&quot;??_);_(@_)">
                  <c:v>275.65692341438597</c:v>
                </c:pt>
                <c:pt idx="160" formatCode="_(* #,##0.00_);_(* \(#,##0.00\);_(* &quot;-&quot;??_);_(@_)">
                  <c:v>273.82873452913901</c:v>
                </c:pt>
                <c:pt idx="161" formatCode="_(* #,##0.00_);_(* \(#,##0.00\);_(* &quot;-&quot;??_);_(@_)">
                  <c:v>280.05428398619898</c:v>
                </c:pt>
                <c:pt idx="162" formatCode="_(* #,##0.00_);_(* \(#,##0.00\);_(* &quot;-&quot;??_);_(@_)">
                  <c:v>279.49067854841502</c:v>
                </c:pt>
                <c:pt idx="163" formatCode="_(* #,##0.00_);_(* \(#,##0.00\);_(* &quot;-&quot;??_);_(@_)">
                  <c:v>285.10541094930102</c:v>
                </c:pt>
                <c:pt idx="164" formatCode="_(* #,##0.00_);_(* \(#,##0.00\);_(* &quot;-&quot;??_);_(@_)">
                  <c:v>277.66094535959002</c:v>
                </c:pt>
                <c:pt idx="165" formatCode="_(* #,##0.00_);_(* \(#,##0.00\);_(* &quot;-&quot;??_);_(@_)">
                  <c:v>275.91997119347701</c:v>
                </c:pt>
                <c:pt idx="166" formatCode="_(* #,##0.00_);_(* \(#,##0.00\);_(* &quot;-&quot;??_);_(@_)">
                  <c:v>276.96317353177301</c:v>
                </c:pt>
                <c:pt idx="167" formatCode="_(* #,##0.00_);_(* \(#,##0.00\);_(* &quot;-&quot;??_);_(@_)">
                  <c:v>281.27554750273498</c:v>
                </c:pt>
                <c:pt idx="168" formatCode="_(* #,##0.00_);_(* \(#,##0.00\);_(* &quot;-&quot;??_);_(@_)">
                  <c:v>278.77892717891501</c:v>
                </c:pt>
                <c:pt idx="169" formatCode="_(* #,##0.00_);_(* \(#,##0.00\);_(* &quot;-&quot;??_);_(@_)">
                  <c:v>280.68141596987999</c:v>
                </c:pt>
                <c:pt idx="170" formatCode="_(* #,##0.00_);_(* \(#,##0.00\);_(* &quot;-&quot;??_);_(@_)">
                  <c:v>284.85058926449898</c:v>
                </c:pt>
                <c:pt idx="171" formatCode="_(* #,##0.00_);_(* \(#,##0.00\);_(* &quot;-&quot;??_);_(@_)">
                  <c:v>290.913937736207</c:v>
                </c:pt>
                <c:pt idx="172" formatCode="_(* #,##0.00_);_(* \(#,##0.00\);_(* &quot;-&quot;??_);_(@_)">
                  <c:v>292.72558007942001</c:v>
                </c:pt>
                <c:pt idx="173" formatCode="_(* #,##0.00_);_(* \(#,##0.00\);_(* &quot;-&quot;??_);_(@_)">
                  <c:v>290.94570873311397</c:v>
                </c:pt>
                <c:pt idx="174" formatCode="_(* #,##0.00_);_(* \(#,##0.00\);_(* &quot;-&quot;??_);_(@_)">
                  <c:v>288.78287730908698</c:v>
                </c:pt>
                <c:pt idx="175" formatCode="_(* #,##0.00_);_(* \(#,##0.00\);_(* &quot;-&quot;??_);_(@_)">
                  <c:v>292.63203964756099</c:v>
                </c:pt>
                <c:pt idx="176" formatCode="_(* #,##0.00_);_(* \(#,##0.00\);_(* &quot;-&quot;??_);_(@_)">
                  <c:v>289.40107282262801</c:v>
                </c:pt>
                <c:pt idx="177" formatCode="_(* #,##0.00_);_(* \(#,##0.00\);_(* &quot;-&quot;??_);_(@_)">
                  <c:v>290.73195143373403</c:v>
                </c:pt>
                <c:pt idx="178" formatCode="_(* #,##0.00_);_(* \(#,##0.00\);_(* &quot;-&quot;??_);_(@_)">
                  <c:v>291.85512818657998</c:v>
                </c:pt>
                <c:pt idx="179" formatCode="_(* #,##0.00_);_(* \(#,##0.00\);_(* &quot;-&quot;??_);_(@_)">
                  <c:v>290.22885511346999</c:v>
                </c:pt>
                <c:pt idx="180" formatCode="_(* #,##0.00_);_(* \(#,##0.00\);_(* &quot;-&quot;??_);_(@_)">
                  <c:v>284.374276658469</c:v>
                </c:pt>
                <c:pt idx="181" formatCode="_(* #,##0.00_);_(* \(#,##0.00\);_(* &quot;-&quot;??_);_(@_)">
                  <c:v>276.59727050744402</c:v>
                </c:pt>
                <c:pt idx="182" formatCode="_(* #,##0.00_);_(* \(#,##0.00\);_(* &quot;-&quot;??_);_(@_)">
                  <c:v>266.49283136499099</c:v>
                </c:pt>
                <c:pt idx="183" formatCode="_(* #,##0.00_);_(* \(#,##0.00\);_(* &quot;-&quot;??_);_(@_)">
                  <c:v>264.80950589100598</c:v>
                </c:pt>
                <c:pt idx="184" formatCode="_(* #,##0.00_);_(* \(#,##0.00\);_(* &quot;-&quot;??_);_(@_)">
                  <c:v>267.73331652938401</c:v>
                </c:pt>
                <c:pt idx="185" formatCode="_(* #,##0.00_);_(* \(#,##0.00\);_(* &quot;-&quot;??_);_(@_)">
                  <c:v>261.28952177648699</c:v>
                </c:pt>
                <c:pt idx="186" formatCode="_(* #,##0.00_);_(* \(#,##0.00\);_(* &quot;-&quot;??_);_(@_)">
                  <c:v>260.74820004360299</c:v>
                </c:pt>
                <c:pt idx="187" formatCode="_(* #,##0.00_);_(* \(#,##0.00\);_(* &quot;-&quot;??_);_(@_)">
                  <c:v>261.478347727011</c:v>
                </c:pt>
                <c:pt idx="188" formatCode="_(* #,##0.00_);_(* \(#,##0.00\);_(* &quot;-&quot;??_);_(@_)">
                  <c:v>266.47792007879502</c:v>
                </c:pt>
                <c:pt idx="189" formatCode="_(* #,##0.00_);_(* \(#,##0.00\);_(* &quot;-&quot;??_);_(@_)">
                  <c:v>265.19720190614203</c:v>
                </c:pt>
                <c:pt idx="190" formatCode="_(* #,##0.00_);_(* \(#,##0.00\);_(* &quot;-&quot;??_);_(@_)">
                  <c:v>266.37121859505999</c:v>
                </c:pt>
                <c:pt idx="191" formatCode="_(* #,##0.00_);_(* \(#,##0.00\);_(* &quot;-&quot;??_);_(@_)">
                  <c:v>273.37211117107501</c:v>
                </c:pt>
                <c:pt idx="192" formatCode="_(* #,##0.00_);_(* \(#,##0.00\);_(* &quot;-&quot;??_);_(@_)">
                  <c:v>274.23974384211402</c:v>
                </c:pt>
                <c:pt idx="193" formatCode="_(* #,##0.00_);_(* \(#,##0.00\);_(* &quot;-&quot;??_);_(@_)">
                  <c:v>270.728063883213</c:v>
                </c:pt>
                <c:pt idx="194" formatCode="_(* #,##0.00_);_(* \(#,##0.00\);_(* &quot;-&quot;??_);_(@_)">
                  <c:v>269.39496917071102</c:v>
                </c:pt>
                <c:pt idx="195" formatCode="_(* #,##0.00_);_(* \(#,##0.00\);_(* &quot;-&quot;??_);_(@_)">
                  <c:v>266.42004491729699</c:v>
                </c:pt>
                <c:pt idx="196" formatCode="_(* #,##0.00_);_(* \(#,##0.00\);_(* &quot;-&quot;??_);_(@_)">
                  <c:v>267.451273601624</c:v>
                </c:pt>
                <c:pt idx="197" formatCode="_(* #,##0.00_);_(* \(#,##0.00\);_(* &quot;-&quot;??_);_(@_)">
                  <c:v>268.22087870934899</c:v>
                </c:pt>
                <c:pt idx="198" formatCode="_(* #,##0.00_);_(* \(#,##0.00\);_(* &quot;-&quot;??_);_(@_)">
                  <c:v>266.92984788156298</c:v>
                </c:pt>
                <c:pt idx="199" formatCode="_(* #,##0.00_);_(* \(#,##0.00\);_(* &quot;-&quot;??_);_(@_)">
                  <c:v>267.287231419514</c:v>
                </c:pt>
                <c:pt idx="200" formatCode="_(* #,##0.00_);_(* \(#,##0.00\);_(* &quot;-&quot;??_);_(@_)">
                  <c:v>271.52718268428799</c:v>
                </c:pt>
                <c:pt idx="201" formatCode="_(* #,##0.00_);_(* \(#,##0.00\);_(* &quot;-&quot;??_);_(@_)">
                  <c:v>271.84977780345201</c:v>
                </c:pt>
                <c:pt idx="202" formatCode="_(* #,##0.00_);_(* \(#,##0.00\);_(* &quot;-&quot;??_);_(@_)">
                  <c:v>268.38805409622302</c:v>
                </c:pt>
                <c:pt idx="203" formatCode="_(* #,##0.00_);_(* \(#,##0.00\);_(* &quot;-&quot;??_);_(@_)">
                  <c:v>266.28715427729401</c:v>
                </c:pt>
                <c:pt idx="204" formatCode="_(* #,##0.00_);_(* \(#,##0.00\);_(* &quot;-&quot;??_);_(@_)">
                  <c:v>265.51109990979597</c:v>
                </c:pt>
                <c:pt idx="205" formatCode="_(* #,##0.00_);_(* \(#,##0.00\);_(* &quot;-&quot;??_);_(@_)">
                  <c:v>263.183638608813</c:v>
                </c:pt>
                <c:pt idx="206" formatCode="_(* #,##0.00_);_(* \(#,##0.00\);_(* &quot;-&quot;??_);_(@_)">
                  <c:v>267.48778733887701</c:v>
                </c:pt>
                <c:pt idx="207" formatCode="_(* #,##0.00_);_(* \(#,##0.00\);_(* &quot;-&quot;??_);_(@_)">
                  <c:v>267.98757024084199</c:v>
                </c:pt>
                <c:pt idx="208" formatCode="_(* #,##0.00_);_(* \(#,##0.00\);_(* &quot;-&quot;??_);_(@_)">
                  <c:v>273.58510318451198</c:v>
                </c:pt>
                <c:pt idx="209" formatCode="_(* #,##0.00_);_(* \(#,##0.00\);_(* &quot;-&quot;??_);_(@_)">
                  <c:v>275.23808615718502</c:v>
                </c:pt>
                <c:pt idx="210" formatCode="_(* #,##0.00_);_(* \(#,##0.00\);_(* &quot;-&quot;??_);_(@_)">
                  <c:v>277.22087625567099</c:v>
                </c:pt>
                <c:pt idx="211" formatCode="_(* #,##0.00_);_(* \(#,##0.00\);_(* &quot;-&quot;??_);_(@_)">
                  <c:v>276.00969203756301</c:v>
                </c:pt>
                <c:pt idx="212" formatCode="_(* #,##0.00_);_(* \(#,##0.00\);_(* &quot;-&quot;??_);_(@_)">
                  <c:v>275.95106272120302</c:v>
                </c:pt>
                <c:pt idx="213" formatCode="_(* #,##0.00_);_(* \(#,##0.00\);_(* &quot;-&quot;??_);_(@_)">
                  <c:v>273.57603459929999</c:v>
                </c:pt>
                <c:pt idx="214" formatCode="_(* #,##0.00_);_(* \(#,##0.00\);_(* &quot;-&quot;??_);_(@_)">
                  <c:v>278.25825907675897</c:v>
                </c:pt>
                <c:pt idx="215" formatCode="_(* #,##0.00_);_(* \(#,##0.00\);_(* &quot;-&quot;??_);_(@_)">
                  <c:v>281.734181110767</c:v>
                </c:pt>
                <c:pt idx="216" formatCode="_(* #,##0.00_);_(* \(#,##0.00\);_(* &quot;-&quot;??_);_(@_)">
                  <c:v>285.02482913374598</c:v>
                </c:pt>
                <c:pt idx="217" formatCode="_(* #,##0.00_);_(* \(#,##0.00\);_(* &quot;-&quot;??_);_(@_)">
                  <c:v>285.33860618454798</c:v>
                </c:pt>
                <c:pt idx="218" formatCode="_(* #,##0.00_);_(* \(#,##0.00\);_(* &quot;-&quot;??_);_(@_)">
                  <c:v>283.06771854258602</c:v>
                </c:pt>
                <c:pt idx="219" formatCode="_(* #,##0.00_);_(* \(#,##0.00\);_(* &quot;-&quot;??_);_(@_)">
                  <c:v>285.61281425490102</c:v>
                </c:pt>
                <c:pt idx="220" formatCode="_(* #,##0.00_);_(* \(#,##0.00\);_(* &quot;-&quot;??_);_(@_)">
                  <c:v>286.51513668114302</c:v>
                </c:pt>
                <c:pt idx="221" formatCode="_(* #,##0.00_);_(* \(#,##0.00\);_(* &quot;-&quot;??_);_(@_)">
                  <c:v>285.90429302823799</c:v>
                </c:pt>
                <c:pt idx="222" formatCode="_(* #,##0.00_);_(* \(#,##0.00\);_(* &quot;-&quot;??_);_(@_)">
                  <c:v>286.49891017248899</c:v>
                </c:pt>
                <c:pt idx="223" formatCode="_(* #,##0.00_);_(* \(#,##0.00\);_(* &quot;-&quot;??_);_(@_)">
                  <c:v>285.10652635719703</c:v>
                </c:pt>
                <c:pt idx="224" formatCode="_(* #,##0.00_);_(* \(#,##0.00\);_(* &quot;-&quot;??_);_(@_)">
                  <c:v>290.50663059713497</c:v>
                </c:pt>
                <c:pt idx="225" formatCode="_(* #,##0.00_);_(* \(#,##0.00\);_(* &quot;-&quot;??_);_(@_)">
                  <c:v>291.01993832490098</c:v>
                </c:pt>
                <c:pt idx="226" formatCode="_(* #,##0.00_);_(* \(#,##0.00\);_(* &quot;-&quot;??_);_(@_)">
                  <c:v>294.18468635845801</c:v>
                </c:pt>
                <c:pt idx="227" formatCode="_(* #,##0.00_);_(* \(#,##0.00\);_(* &quot;-&quot;??_);_(@_)">
                  <c:v>294.87529426475697</c:v>
                </c:pt>
                <c:pt idx="228" formatCode="_(* #,##0.00_);_(* \(#,##0.00\);_(* &quot;-&quot;??_);_(@_)">
                  <c:v>295.04127284474202</c:v>
                </c:pt>
                <c:pt idx="229" formatCode="_(* #,##0.00_);_(* \(#,##0.00\);_(* &quot;-&quot;??_);_(@_)">
                  <c:v>293.12548916637297</c:v>
                </c:pt>
                <c:pt idx="230" formatCode="_(* #,##0.00_);_(* \(#,##0.00\);_(* &quot;-&quot;??_);_(@_)">
                  <c:v>293.32325416271499</c:v>
                </c:pt>
                <c:pt idx="231" formatCode="_(* #,##0.00_);_(* \(#,##0.00\);_(* &quot;-&quot;??_);_(@_)">
                  <c:v>289.49182237566799</c:v>
                </c:pt>
                <c:pt idx="232" formatCode="_(* #,##0.00_);_(* \(#,##0.00\);_(* &quot;-&quot;??_);_(@_)">
                  <c:v>284.43661670395397</c:v>
                </c:pt>
                <c:pt idx="233" formatCode="_(* #,##0.00_);_(* \(#,##0.00\);_(* &quot;-&quot;??_);_(@_)">
                  <c:v>283.83767718330802</c:v>
                </c:pt>
                <c:pt idx="234" formatCode="_(* #,##0.00_);_(* \(#,##0.00\);_(* &quot;-&quot;??_);_(@_)">
                  <c:v>284.23051236033803</c:v>
                </c:pt>
                <c:pt idx="235" formatCode="_(* #,##0.00_);_(* \(#,##0.00\);_(* &quot;-&quot;??_);_(@_)">
                  <c:v>287.83002303100898</c:v>
                </c:pt>
                <c:pt idx="236" formatCode="_(* #,##0.00_);_(* \(#,##0.00\);_(* &quot;-&quot;??_);_(@_)">
                  <c:v>281.090699979227</c:v>
                </c:pt>
                <c:pt idx="237" formatCode="_(* #,##0.00_);_(* \(#,##0.00\);_(* &quot;-&quot;??_);_(@_)">
                  <c:v>278.24224196038801</c:v>
                </c:pt>
                <c:pt idx="238" formatCode="_(* #,##0.00_);_(* \(#,##0.00\);_(* &quot;-&quot;??_);_(@_)">
                  <c:v>276.12883225470699</c:v>
                </c:pt>
                <c:pt idx="239" formatCode="_(* #,##0.00_);_(* \(#,##0.00\);_(* &quot;-&quot;??_);_(@_)">
                  <c:v>274.53166879374402</c:v>
                </c:pt>
                <c:pt idx="240" formatCode="_(* #,##0.00_);_(* \(#,##0.00\);_(* &quot;-&quot;??_);_(@_)">
                  <c:v>272.46856453815201</c:v>
                </c:pt>
                <c:pt idx="241" formatCode="_(* #,##0.00_);_(* \(#,##0.00\);_(* &quot;-&quot;??_);_(@_)">
                  <c:v>271.885331625368</c:v>
                </c:pt>
                <c:pt idx="242" formatCode="_(* #,##0.00_);_(* \(#,##0.00\);_(* &quot;-&quot;??_);_(@_)">
                  <c:v>270.97601428761601</c:v>
                </c:pt>
                <c:pt idx="243" formatCode="_(* #,##0.00_);_(* \(#,##0.00\);_(* &quot;-&quot;??_);_(@_)">
                  <c:v>269.82034499703701</c:v>
                </c:pt>
                <c:pt idx="244" formatCode="_(* #,##0.00_);_(* \(#,##0.00\);_(* &quot;-&quot;??_);_(@_)">
                  <c:v>272.25505001967599</c:v>
                </c:pt>
                <c:pt idx="245" formatCode="_(* #,##0.00_);_(* \(#,##0.00\);_(* &quot;-&quot;??_);_(@_)">
                  <c:v>274.35185139146699</c:v>
                </c:pt>
                <c:pt idx="246" formatCode="_(* #,##0.00_);_(* \(#,##0.00\);_(* &quot;-&quot;??_);_(@_)">
                  <c:v>279.10868980069802</c:v>
                </c:pt>
                <c:pt idx="247" formatCode="_(* #,##0.00_);_(* \(#,##0.00\);_(* &quot;-&quot;??_);_(@_)">
                  <c:v>282.73510686186597</c:v>
                </c:pt>
                <c:pt idx="248" formatCode="_(* #,##0.00_);_(* \(#,##0.00\);_(* &quot;-&quot;??_);_(@_)">
                  <c:v>273.54912316913902</c:v>
                </c:pt>
                <c:pt idx="249" formatCode="_(* #,##0.00_);_(* \(#,##0.00\);_(* &quot;-&quot;??_);_(@_)">
                  <c:v>272.88764891903497</c:v>
                </c:pt>
                <c:pt idx="250" formatCode="_(* #,##0.00_);_(* \(#,##0.00\);_(* &quot;-&quot;??_);_(@_)">
                  <c:v>270.39633679197999</c:v>
                </c:pt>
                <c:pt idx="251" formatCode="_(* #,##0.00_);_(* \(#,##0.00\);_(* &quot;-&quot;??_);_(@_)">
                  <c:v>267.840467713105</c:v>
                </c:pt>
                <c:pt idx="252" formatCode="_(* #,##0.00_);_(* \(#,##0.00\);_(* &quot;-&quot;??_);_(@_)">
                  <c:v>268.71299673962801</c:v>
                </c:pt>
                <c:pt idx="253" formatCode="_(* #,##0.00_);_(* \(#,##0.00\);_(* &quot;-&quot;??_);_(@_)">
                  <c:v>266.501324404721</c:v>
                </c:pt>
                <c:pt idx="254" formatCode="_(* #,##0.00_);_(* \(#,##0.00\);_(* &quot;-&quot;??_);_(@_)">
                  <c:v>262.609798751249</c:v>
                </c:pt>
                <c:pt idx="255" formatCode="_(* #,##0.00_);_(* \(#,##0.00\);_(* &quot;-&quot;??_);_(@_)">
                  <c:v>259.794435544549</c:v>
                </c:pt>
                <c:pt idx="256" formatCode="_(* #,##0.00_);_(* \(#,##0.00\);_(* &quot;-&quot;??_);_(@_)">
                  <c:v>254.55617451709699</c:v>
                </c:pt>
                <c:pt idx="257" formatCode="_(* #,##0.00_);_(* \(#,##0.00\);_(* &quot;-&quot;??_);_(@_)">
                  <c:v>251.22716469904699</c:v>
                </c:pt>
                <c:pt idx="258" formatCode="_(* #,##0.00_);_(* \(#,##0.00\);_(* &quot;-&quot;??_);_(@_)">
                  <c:v>250.917930538646</c:v>
                </c:pt>
                <c:pt idx="259" formatCode="_(* #,##0.00_);_(* \(#,##0.00\);_(* &quot;-&quot;??_);_(@_)">
                  <c:v>253.66429257723701</c:v>
                </c:pt>
                <c:pt idx="260" formatCode="_(* #,##0.00_);_(* \(#,##0.00\);_(* &quot;-&quot;??_);_(@_)">
                  <c:v>250.270029145021</c:v>
                </c:pt>
                <c:pt idx="261" formatCode="_(* #,##0.00_);_(* \(#,##0.00\);_(* &quot;-&quot;??_);_(@_)">
                  <c:v>248.250944050762</c:v>
                </c:pt>
              </c:numCache>
            </c:numRef>
          </c:val>
          <c:smooth val="0"/>
          <c:extLst>
            <c:ext xmlns:c16="http://schemas.microsoft.com/office/drawing/2014/chart" uri="{C3380CC4-5D6E-409C-BE32-E72D297353CC}">
              <c16:uniqueId val="{00000001-1C90-464E-8251-B838E7F4EA44}"/>
            </c:ext>
          </c:extLst>
        </c:ser>
        <c:ser>
          <c:idx val="1"/>
          <c:order val="1"/>
          <c:tx>
            <c:strRef>
              <c:f>Sheet1!$C$1</c:f>
              <c:strCache>
                <c:ptCount val="1"/>
                <c:pt idx="0">
                  <c:v>blue line</c:v>
                </c:pt>
              </c:strCache>
            </c:strRef>
          </c:tx>
          <c:spPr>
            <a:ln w="28575">
              <a:solidFill>
                <a:schemeClr val="accent1"/>
              </a:solidFill>
            </a:ln>
          </c:spPr>
          <c:marker>
            <c:symbol val="none"/>
          </c:marker>
          <c:cat>
            <c:numRef>
              <c:f>Sheet1!$A$2:$A$263</c:f>
              <c:numCache>
                <c:formatCode>m/d/yyyy</c:formatCode>
                <c:ptCount val="262"/>
                <c:pt idx="0">
                  <c:v>44469</c:v>
                </c:pt>
                <c:pt idx="1">
                  <c:v>44470</c:v>
                </c:pt>
                <c:pt idx="2">
                  <c:v>44473</c:v>
                </c:pt>
                <c:pt idx="3">
                  <c:v>44474</c:v>
                </c:pt>
                <c:pt idx="4">
                  <c:v>44475</c:v>
                </c:pt>
                <c:pt idx="5">
                  <c:v>44476</c:v>
                </c:pt>
                <c:pt idx="6">
                  <c:v>44477</c:v>
                </c:pt>
                <c:pt idx="7">
                  <c:v>44480</c:v>
                </c:pt>
                <c:pt idx="8">
                  <c:v>44481</c:v>
                </c:pt>
                <c:pt idx="9">
                  <c:v>44482</c:v>
                </c:pt>
                <c:pt idx="10">
                  <c:v>44483</c:v>
                </c:pt>
                <c:pt idx="11">
                  <c:v>44484</c:v>
                </c:pt>
                <c:pt idx="12">
                  <c:v>44487</c:v>
                </c:pt>
                <c:pt idx="13">
                  <c:v>44488</c:v>
                </c:pt>
                <c:pt idx="14">
                  <c:v>44489</c:v>
                </c:pt>
                <c:pt idx="15">
                  <c:v>44490</c:v>
                </c:pt>
                <c:pt idx="16">
                  <c:v>44491</c:v>
                </c:pt>
                <c:pt idx="17">
                  <c:v>44494</c:v>
                </c:pt>
                <c:pt idx="18">
                  <c:v>44495</c:v>
                </c:pt>
                <c:pt idx="19">
                  <c:v>44496</c:v>
                </c:pt>
                <c:pt idx="20">
                  <c:v>44497</c:v>
                </c:pt>
                <c:pt idx="21">
                  <c:v>44498</c:v>
                </c:pt>
                <c:pt idx="22">
                  <c:v>44501</c:v>
                </c:pt>
                <c:pt idx="23">
                  <c:v>44502</c:v>
                </c:pt>
                <c:pt idx="24">
                  <c:v>44503</c:v>
                </c:pt>
                <c:pt idx="25">
                  <c:v>44504</c:v>
                </c:pt>
                <c:pt idx="26">
                  <c:v>44505</c:v>
                </c:pt>
                <c:pt idx="27">
                  <c:v>44508</c:v>
                </c:pt>
                <c:pt idx="28">
                  <c:v>44509</c:v>
                </c:pt>
                <c:pt idx="29">
                  <c:v>44510</c:v>
                </c:pt>
                <c:pt idx="30">
                  <c:v>44511</c:v>
                </c:pt>
                <c:pt idx="31">
                  <c:v>44512</c:v>
                </c:pt>
                <c:pt idx="32">
                  <c:v>44515</c:v>
                </c:pt>
                <c:pt idx="33">
                  <c:v>44516</c:v>
                </c:pt>
                <c:pt idx="34">
                  <c:v>44517</c:v>
                </c:pt>
                <c:pt idx="35">
                  <c:v>44518</c:v>
                </c:pt>
                <c:pt idx="36">
                  <c:v>44519</c:v>
                </c:pt>
                <c:pt idx="37">
                  <c:v>44522</c:v>
                </c:pt>
                <c:pt idx="38">
                  <c:v>44523</c:v>
                </c:pt>
                <c:pt idx="39">
                  <c:v>44524</c:v>
                </c:pt>
                <c:pt idx="40">
                  <c:v>44525</c:v>
                </c:pt>
                <c:pt idx="41">
                  <c:v>44526</c:v>
                </c:pt>
                <c:pt idx="42">
                  <c:v>44529</c:v>
                </c:pt>
                <c:pt idx="43">
                  <c:v>44530</c:v>
                </c:pt>
                <c:pt idx="44">
                  <c:v>44531</c:v>
                </c:pt>
                <c:pt idx="45">
                  <c:v>44532</c:v>
                </c:pt>
                <c:pt idx="46">
                  <c:v>44533</c:v>
                </c:pt>
                <c:pt idx="47">
                  <c:v>44536</c:v>
                </c:pt>
                <c:pt idx="48">
                  <c:v>44537</c:v>
                </c:pt>
                <c:pt idx="49">
                  <c:v>44538</c:v>
                </c:pt>
                <c:pt idx="50">
                  <c:v>44539</c:v>
                </c:pt>
                <c:pt idx="51">
                  <c:v>44540</c:v>
                </c:pt>
                <c:pt idx="52">
                  <c:v>44543</c:v>
                </c:pt>
                <c:pt idx="53">
                  <c:v>44544</c:v>
                </c:pt>
                <c:pt idx="54">
                  <c:v>44545</c:v>
                </c:pt>
                <c:pt idx="55">
                  <c:v>44546</c:v>
                </c:pt>
                <c:pt idx="56">
                  <c:v>44547</c:v>
                </c:pt>
                <c:pt idx="57">
                  <c:v>44550</c:v>
                </c:pt>
                <c:pt idx="58">
                  <c:v>44551</c:v>
                </c:pt>
                <c:pt idx="59">
                  <c:v>44552</c:v>
                </c:pt>
                <c:pt idx="60">
                  <c:v>44553</c:v>
                </c:pt>
                <c:pt idx="61">
                  <c:v>44554</c:v>
                </c:pt>
                <c:pt idx="62">
                  <c:v>44557</c:v>
                </c:pt>
                <c:pt idx="63">
                  <c:v>44558</c:v>
                </c:pt>
                <c:pt idx="64">
                  <c:v>44559</c:v>
                </c:pt>
                <c:pt idx="65">
                  <c:v>44560</c:v>
                </c:pt>
                <c:pt idx="66">
                  <c:v>44561</c:v>
                </c:pt>
                <c:pt idx="67">
                  <c:v>44564</c:v>
                </c:pt>
                <c:pt idx="68">
                  <c:v>44565</c:v>
                </c:pt>
                <c:pt idx="69">
                  <c:v>44566</c:v>
                </c:pt>
                <c:pt idx="70">
                  <c:v>44567</c:v>
                </c:pt>
                <c:pt idx="71">
                  <c:v>44568</c:v>
                </c:pt>
                <c:pt idx="72">
                  <c:v>44571</c:v>
                </c:pt>
                <c:pt idx="73">
                  <c:v>44572</c:v>
                </c:pt>
                <c:pt idx="74">
                  <c:v>44573</c:v>
                </c:pt>
                <c:pt idx="75">
                  <c:v>44574</c:v>
                </c:pt>
                <c:pt idx="76">
                  <c:v>44575</c:v>
                </c:pt>
                <c:pt idx="77">
                  <c:v>44578</c:v>
                </c:pt>
                <c:pt idx="78">
                  <c:v>44579</c:v>
                </c:pt>
                <c:pt idx="79">
                  <c:v>44580</c:v>
                </c:pt>
                <c:pt idx="80">
                  <c:v>44581</c:v>
                </c:pt>
                <c:pt idx="81">
                  <c:v>44582</c:v>
                </c:pt>
                <c:pt idx="82">
                  <c:v>44585</c:v>
                </c:pt>
                <c:pt idx="83">
                  <c:v>44586</c:v>
                </c:pt>
                <c:pt idx="84">
                  <c:v>44587</c:v>
                </c:pt>
                <c:pt idx="85">
                  <c:v>44588</c:v>
                </c:pt>
                <c:pt idx="86">
                  <c:v>44589</c:v>
                </c:pt>
                <c:pt idx="87">
                  <c:v>44592</c:v>
                </c:pt>
                <c:pt idx="88">
                  <c:v>44593</c:v>
                </c:pt>
                <c:pt idx="89">
                  <c:v>44594</c:v>
                </c:pt>
                <c:pt idx="90">
                  <c:v>44595</c:v>
                </c:pt>
                <c:pt idx="91">
                  <c:v>44596</c:v>
                </c:pt>
                <c:pt idx="92">
                  <c:v>44599</c:v>
                </c:pt>
                <c:pt idx="93">
                  <c:v>44600</c:v>
                </c:pt>
                <c:pt idx="94">
                  <c:v>44601</c:v>
                </c:pt>
                <c:pt idx="95">
                  <c:v>44602</c:v>
                </c:pt>
                <c:pt idx="96">
                  <c:v>44603</c:v>
                </c:pt>
                <c:pt idx="97">
                  <c:v>44606</c:v>
                </c:pt>
                <c:pt idx="98">
                  <c:v>44607</c:v>
                </c:pt>
                <c:pt idx="99">
                  <c:v>44608</c:v>
                </c:pt>
                <c:pt idx="100">
                  <c:v>44609</c:v>
                </c:pt>
                <c:pt idx="101">
                  <c:v>44610</c:v>
                </c:pt>
                <c:pt idx="102">
                  <c:v>44613</c:v>
                </c:pt>
                <c:pt idx="103">
                  <c:v>44614</c:v>
                </c:pt>
                <c:pt idx="104">
                  <c:v>44615</c:v>
                </c:pt>
                <c:pt idx="105">
                  <c:v>44616</c:v>
                </c:pt>
                <c:pt idx="106">
                  <c:v>44617</c:v>
                </c:pt>
                <c:pt idx="107">
                  <c:v>44620</c:v>
                </c:pt>
                <c:pt idx="108">
                  <c:v>44621</c:v>
                </c:pt>
                <c:pt idx="109">
                  <c:v>44622</c:v>
                </c:pt>
                <c:pt idx="110">
                  <c:v>44623</c:v>
                </c:pt>
                <c:pt idx="111">
                  <c:v>44624</c:v>
                </c:pt>
                <c:pt idx="112">
                  <c:v>44627</c:v>
                </c:pt>
                <c:pt idx="113">
                  <c:v>44628</c:v>
                </c:pt>
                <c:pt idx="114">
                  <c:v>44629</c:v>
                </c:pt>
                <c:pt idx="115">
                  <c:v>44630</c:v>
                </c:pt>
                <c:pt idx="116">
                  <c:v>44631</c:v>
                </c:pt>
                <c:pt idx="117">
                  <c:v>44634</c:v>
                </c:pt>
                <c:pt idx="118">
                  <c:v>44635</c:v>
                </c:pt>
                <c:pt idx="119">
                  <c:v>44636</c:v>
                </c:pt>
                <c:pt idx="120">
                  <c:v>44637</c:v>
                </c:pt>
                <c:pt idx="121">
                  <c:v>44638</c:v>
                </c:pt>
                <c:pt idx="122">
                  <c:v>44641</c:v>
                </c:pt>
                <c:pt idx="123">
                  <c:v>44642</c:v>
                </c:pt>
                <c:pt idx="124">
                  <c:v>44643</c:v>
                </c:pt>
                <c:pt idx="125">
                  <c:v>44644</c:v>
                </c:pt>
                <c:pt idx="126">
                  <c:v>44645</c:v>
                </c:pt>
                <c:pt idx="127">
                  <c:v>44648</c:v>
                </c:pt>
                <c:pt idx="128">
                  <c:v>44649</c:v>
                </c:pt>
                <c:pt idx="129">
                  <c:v>44650</c:v>
                </c:pt>
                <c:pt idx="130">
                  <c:v>44651</c:v>
                </c:pt>
                <c:pt idx="131">
                  <c:v>44652</c:v>
                </c:pt>
                <c:pt idx="132">
                  <c:v>44655</c:v>
                </c:pt>
                <c:pt idx="133">
                  <c:v>44656</c:v>
                </c:pt>
                <c:pt idx="134">
                  <c:v>44657</c:v>
                </c:pt>
                <c:pt idx="135">
                  <c:v>44658</c:v>
                </c:pt>
                <c:pt idx="136">
                  <c:v>44659</c:v>
                </c:pt>
                <c:pt idx="137">
                  <c:v>44662</c:v>
                </c:pt>
                <c:pt idx="138">
                  <c:v>44663</c:v>
                </c:pt>
                <c:pt idx="139">
                  <c:v>44664</c:v>
                </c:pt>
                <c:pt idx="140">
                  <c:v>44665</c:v>
                </c:pt>
                <c:pt idx="141">
                  <c:v>44666</c:v>
                </c:pt>
                <c:pt idx="142">
                  <c:v>44669</c:v>
                </c:pt>
                <c:pt idx="143">
                  <c:v>44670</c:v>
                </c:pt>
                <c:pt idx="144">
                  <c:v>44671</c:v>
                </c:pt>
                <c:pt idx="145">
                  <c:v>44672</c:v>
                </c:pt>
                <c:pt idx="146">
                  <c:v>44673</c:v>
                </c:pt>
                <c:pt idx="147">
                  <c:v>44676</c:v>
                </c:pt>
                <c:pt idx="148">
                  <c:v>44677</c:v>
                </c:pt>
                <c:pt idx="149">
                  <c:v>44678</c:v>
                </c:pt>
                <c:pt idx="150">
                  <c:v>44679</c:v>
                </c:pt>
                <c:pt idx="151">
                  <c:v>44680</c:v>
                </c:pt>
                <c:pt idx="152">
                  <c:v>44683</c:v>
                </c:pt>
                <c:pt idx="153">
                  <c:v>44684</c:v>
                </c:pt>
                <c:pt idx="154">
                  <c:v>44685</c:v>
                </c:pt>
                <c:pt idx="155">
                  <c:v>44686</c:v>
                </c:pt>
                <c:pt idx="156">
                  <c:v>44687</c:v>
                </c:pt>
                <c:pt idx="157">
                  <c:v>44690</c:v>
                </c:pt>
                <c:pt idx="158">
                  <c:v>44691</c:v>
                </c:pt>
                <c:pt idx="159">
                  <c:v>44692</c:v>
                </c:pt>
                <c:pt idx="160">
                  <c:v>44693</c:v>
                </c:pt>
                <c:pt idx="161">
                  <c:v>44694</c:v>
                </c:pt>
                <c:pt idx="162">
                  <c:v>44697</c:v>
                </c:pt>
                <c:pt idx="163">
                  <c:v>44698</c:v>
                </c:pt>
                <c:pt idx="164">
                  <c:v>44699</c:v>
                </c:pt>
                <c:pt idx="165">
                  <c:v>44700</c:v>
                </c:pt>
                <c:pt idx="166">
                  <c:v>44701</c:v>
                </c:pt>
                <c:pt idx="167">
                  <c:v>44704</c:v>
                </c:pt>
                <c:pt idx="168">
                  <c:v>44705</c:v>
                </c:pt>
                <c:pt idx="169">
                  <c:v>44706</c:v>
                </c:pt>
                <c:pt idx="170">
                  <c:v>44707</c:v>
                </c:pt>
                <c:pt idx="171">
                  <c:v>44708</c:v>
                </c:pt>
                <c:pt idx="172">
                  <c:v>44711</c:v>
                </c:pt>
                <c:pt idx="173">
                  <c:v>44712</c:v>
                </c:pt>
                <c:pt idx="174">
                  <c:v>44713</c:v>
                </c:pt>
                <c:pt idx="175">
                  <c:v>44714</c:v>
                </c:pt>
                <c:pt idx="176">
                  <c:v>44715</c:v>
                </c:pt>
                <c:pt idx="177">
                  <c:v>44718</c:v>
                </c:pt>
                <c:pt idx="178">
                  <c:v>44719</c:v>
                </c:pt>
                <c:pt idx="179">
                  <c:v>44720</c:v>
                </c:pt>
                <c:pt idx="180">
                  <c:v>44721</c:v>
                </c:pt>
                <c:pt idx="181">
                  <c:v>44722</c:v>
                </c:pt>
                <c:pt idx="182">
                  <c:v>44725</c:v>
                </c:pt>
                <c:pt idx="183">
                  <c:v>44726</c:v>
                </c:pt>
                <c:pt idx="184">
                  <c:v>44727</c:v>
                </c:pt>
                <c:pt idx="185">
                  <c:v>44728</c:v>
                </c:pt>
                <c:pt idx="186">
                  <c:v>44729</c:v>
                </c:pt>
                <c:pt idx="187">
                  <c:v>44732</c:v>
                </c:pt>
                <c:pt idx="188">
                  <c:v>44733</c:v>
                </c:pt>
                <c:pt idx="189">
                  <c:v>44734</c:v>
                </c:pt>
                <c:pt idx="190">
                  <c:v>44735</c:v>
                </c:pt>
                <c:pt idx="191">
                  <c:v>44736</c:v>
                </c:pt>
                <c:pt idx="192">
                  <c:v>44739</c:v>
                </c:pt>
                <c:pt idx="193">
                  <c:v>44740</c:v>
                </c:pt>
                <c:pt idx="194">
                  <c:v>44741</c:v>
                </c:pt>
                <c:pt idx="195">
                  <c:v>44742</c:v>
                </c:pt>
                <c:pt idx="196">
                  <c:v>44743</c:v>
                </c:pt>
                <c:pt idx="197">
                  <c:v>44746</c:v>
                </c:pt>
                <c:pt idx="198">
                  <c:v>44747</c:v>
                </c:pt>
                <c:pt idx="199">
                  <c:v>44748</c:v>
                </c:pt>
                <c:pt idx="200">
                  <c:v>44749</c:v>
                </c:pt>
                <c:pt idx="201">
                  <c:v>44750</c:v>
                </c:pt>
                <c:pt idx="202">
                  <c:v>44753</c:v>
                </c:pt>
                <c:pt idx="203">
                  <c:v>44754</c:v>
                </c:pt>
                <c:pt idx="204">
                  <c:v>44755</c:v>
                </c:pt>
                <c:pt idx="205">
                  <c:v>44756</c:v>
                </c:pt>
                <c:pt idx="206">
                  <c:v>44757</c:v>
                </c:pt>
                <c:pt idx="207">
                  <c:v>44760</c:v>
                </c:pt>
                <c:pt idx="208">
                  <c:v>44761</c:v>
                </c:pt>
                <c:pt idx="209">
                  <c:v>44762</c:v>
                </c:pt>
                <c:pt idx="210">
                  <c:v>44763</c:v>
                </c:pt>
                <c:pt idx="211">
                  <c:v>44764</c:v>
                </c:pt>
                <c:pt idx="212">
                  <c:v>44767</c:v>
                </c:pt>
                <c:pt idx="213">
                  <c:v>44768</c:v>
                </c:pt>
                <c:pt idx="214">
                  <c:v>44769</c:v>
                </c:pt>
                <c:pt idx="215">
                  <c:v>44770</c:v>
                </c:pt>
                <c:pt idx="216">
                  <c:v>44771</c:v>
                </c:pt>
                <c:pt idx="217">
                  <c:v>44774</c:v>
                </c:pt>
                <c:pt idx="218">
                  <c:v>44775</c:v>
                </c:pt>
                <c:pt idx="219">
                  <c:v>44776</c:v>
                </c:pt>
                <c:pt idx="220">
                  <c:v>44777</c:v>
                </c:pt>
                <c:pt idx="221">
                  <c:v>44778</c:v>
                </c:pt>
                <c:pt idx="222">
                  <c:v>44781</c:v>
                </c:pt>
                <c:pt idx="223">
                  <c:v>44782</c:v>
                </c:pt>
                <c:pt idx="224">
                  <c:v>44783</c:v>
                </c:pt>
                <c:pt idx="225">
                  <c:v>44784</c:v>
                </c:pt>
                <c:pt idx="226">
                  <c:v>44785</c:v>
                </c:pt>
                <c:pt idx="227">
                  <c:v>44788</c:v>
                </c:pt>
                <c:pt idx="228">
                  <c:v>44789</c:v>
                </c:pt>
                <c:pt idx="229">
                  <c:v>44790</c:v>
                </c:pt>
                <c:pt idx="230">
                  <c:v>44791</c:v>
                </c:pt>
                <c:pt idx="231">
                  <c:v>44792</c:v>
                </c:pt>
                <c:pt idx="232">
                  <c:v>44795</c:v>
                </c:pt>
                <c:pt idx="233">
                  <c:v>44796</c:v>
                </c:pt>
                <c:pt idx="234">
                  <c:v>44797</c:v>
                </c:pt>
                <c:pt idx="235">
                  <c:v>44798</c:v>
                </c:pt>
                <c:pt idx="236">
                  <c:v>44799</c:v>
                </c:pt>
                <c:pt idx="237">
                  <c:v>44802</c:v>
                </c:pt>
                <c:pt idx="238">
                  <c:v>44803</c:v>
                </c:pt>
                <c:pt idx="239">
                  <c:v>44804</c:v>
                </c:pt>
                <c:pt idx="240">
                  <c:v>44805</c:v>
                </c:pt>
                <c:pt idx="241">
                  <c:v>44806</c:v>
                </c:pt>
                <c:pt idx="242">
                  <c:v>44809</c:v>
                </c:pt>
                <c:pt idx="243">
                  <c:v>44810</c:v>
                </c:pt>
                <c:pt idx="244">
                  <c:v>44811</c:v>
                </c:pt>
                <c:pt idx="245">
                  <c:v>44812</c:v>
                </c:pt>
                <c:pt idx="246">
                  <c:v>44813</c:v>
                </c:pt>
                <c:pt idx="247">
                  <c:v>44816</c:v>
                </c:pt>
                <c:pt idx="248">
                  <c:v>44817</c:v>
                </c:pt>
                <c:pt idx="249">
                  <c:v>44818</c:v>
                </c:pt>
                <c:pt idx="250">
                  <c:v>44819</c:v>
                </c:pt>
                <c:pt idx="251">
                  <c:v>44820</c:v>
                </c:pt>
                <c:pt idx="252">
                  <c:v>44823</c:v>
                </c:pt>
                <c:pt idx="253">
                  <c:v>44824</c:v>
                </c:pt>
                <c:pt idx="254">
                  <c:v>44825</c:v>
                </c:pt>
                <c:pt idx="255">
                  <c:v>44826</c:v>
                </c:pt>
                <c:pt idx="256">
                  <c:v>44827</c:v>
                </c:pt>
                <c:pt idx="257">
                  <c:v>44830</c:v>
                </c:pt>
                <c:pt idx="258">
                  <c:v>44831</c:v>
                </c:pt>
                <c:pt idx="259">
                  <c:v>44832</c:v>
                </c:pt>
                <c:pt idx="260">
                  <c:v>44833</c:v>
                </c:pt>
                <c:pt idx="261">
                  <c:v>44834</c:v>
                </c:pt>
              </c:numCache>
            </c:numRef>
          </c:cat>
          <c:val>
            <c:numRef>
              <c:f>Sheet1!$C$2:$C$263</c:f>
              <c:numCache>
                <c:formatCode>General</c:formatCode>
                <c:ptCount val="262"/>
                <c:pt idx="196" formatCode="#,##0.000">
                  <c:v>267.451273601624</c:v>
                </c:pt>
                <c:pt idx="197" formatCode="#,##0.000">
                  <c:v>268.22087870934899</c:v>
                </c:pt>
                <c:pt idx="198" formatCode="#,##0.000">
                  <c:v>266.92984788156298</c:v>
                </c:pt>
                <c:pt idx="199" formatCode="#,##0.000">
                  <c:v>267.287231419514</c:v>
                </c:pt>
                <c:pt idx="200" formatCode="#,##0.000">
                  <c:v>271.52718268428799</c:v>
                </c:pt>
                <c:pt idx="201" formatCode="#,##0.000">
                  <c:v>271.84977780345201</c:v>
                </c:pt>
                <c:pt idx="202" formatCode="#,##0.000">
                  <c:v>268.38805409622302</c:v>
                </c:pt>
                <c:pt idx="203" formatCode="#,##0.000">
                  <c:v>266.28715427729401</c:v>
                </c:pt>
                <c:pt idx="204" formatCode="#,##0.000">
                  <c:v>265.51109990979597</c:v>
                </c:pt>
                <c:pt idx="205" formatCode="#,##0.000">
                  <c:v>263.183638608813</c:v>
                </c:pt>
                <c:pt idx="206" formatCode="#,##0.000">
                  <c:v>267.48778733887701</c:v>
                </c:pt>
                <c:pt idx="207" formatCode="#,##0.000">
                  <c:v>267.98757024084199</c:v>
                </c:pt>
                <c:pt idx="208" formatCode="#,##0.000">
                  <c:v>273.58510318451198</c:v>
                </c:pt>
                <c:pt idx="209" formatCode="#,##0.000">
                  <c:v>275.23808615718502</c:v>
                </c:pt>
                <c:pt idx="210" formatCode="#,##0.000">
                  <c:v>277.22087625567099</c:v>
                </c:pt>
                <c:pt idx="211" formatCode="#,##0.000">
                  <c:v>276.00969203756301</c:v>
                </c:pt>
                <c:pt idx="212" formatCode="#,##0.000">
                  <c:v>275.95106272120302</c:v>
                </c:pt>
                <c:pt idx="213" formatCode="#,##0.000">
                  <c:v>273.57603459929999</c:v>
                </c:pt>
                <c:pt idx="214" formatCode="#,##0.000">
                  <c:v>278.25825907675897</c:v>
                </c:pt>
                <c:pt idx="215" formatCode="#,##0.000">
                  <c:v>281.734181110767</c:v>
                </c:pt>
                <c:pt idx="216" formatCode="#,##0.000">
                  <c:v>285.02482913374598</c:v>
                </c:pt>
                <c:pt idx="217" formatCode="#,##0.000">
                  <c:v>285.33860618454798</c:v>
                </c:pt>
                <c:pt idx="218" formatCode="#,##0.000">
                  <c:v>283.06771854258602</c:v>
                </c:pt>
                <c:pt idx="219" formatCode="#,##0.000">
                  <c:v>285.61281425490102</c:v>
                </c:pt>
                <c:pt idx="220" formatCode="#,##0.000">
                  <c:v>286.51513668114302</c:v>
                </c:pt>
                <c:pt idx="221" formatCode="#,##0.000">
                  <c:v>285.90429302823799</c:v>
                </c:pt>
                <c:pt idx="222" formatCode="#,##0.000">
                  <c:v>286.49891017248899</c:v>
                </c:pt>
                <c:pt idx="223" formatCode="#,##0.000">
                  <c:v>285.10652635719703</c:v>
                </c:pt>
                <c:pt idx="224" formatCode="#,##0.000">
                  <c:v>290.50663059713497</c:v>
                </c:pt>
                <c:pt idx="225" formatCode="#,##0.000">
                  <c:v>291.01993832490098</c:v>
                </c:pt>
                <c:pt idx="226" formatCode="#,##0.000">
                  <c:v>294.18468635845801</c:v>
                </c:pt>
                <c:pt idx="227" formatCode="#,##0.000">
                  <c:v>294.87529426475697</c:v>
                </c:pt>
                <c:pt idx="228" formatCode="#,##0.000">
                  <c:v>295.04127284474202</c:v>
                </c:pt>
                <c:pt idx="229" formatCode="#,##0.000">
                  <c:v>293.12548916637297</c:v>
                </c:pt>
                <c:pt idx="230" formatCode="#,##0.000">
                  <c:v>293.32325416271499</c:v>
                </c:pt>
                <c:pt idx="231" formatCode="#,##0.000">
                  <c:v>289.49182237566799</c:v>
                </c:pt>
                <c:pt idx="232" formatCode="#,##0.000">
                  <c:v>284.43661670395397</c:v>
                </c:pt>
                <c:pt idx="233" formatCode="#,##0.000">
                  <c:v>283.83767718330802</c:v>
                </c:pt>
                <c:pt idx="234" formatCode="#,##0.000">
                  <c:v>284.23051236033803</c:v>
                </c:pt>
                <c:pt idx="235" formatCode="#,##0.000">
                  <c:v>287.83002303100898</c:v>
                </c:pt>
                <c:pt idx="236" formatCode="#,##0.000">
                  <c:v>281.090699979227</c:v>
                </c:pt>
                <c:pt idx="237" formatCode="#,##0.000">
                  <c:v>278.24224196038801</c:v>
                </c:pt>
                <c:pt idx="238" formatCode="#,##0.000">
                  <c:v>276.12883225470699</c:v>
                </c:pt>
                <c:pt idx="239" formatCode="#,##0.000">
                  <c:v>274.53166879374402</c:v>
                </c:pt>
                <c:pt idx="240" formatCode="#,##0.000">
                  <c:v>272.46856453815201</c:v>
                </c:pt>
                <c:pt idx="241" formatCode="#,##0.000">
                  <c:v>271.885331625368</c:v>
                </c:pt>
                <c:pt idx="242" formatCode="#,##0.000">
                  <c:v>270.97601428761601</c:v>
                </c:pt>
                <c:pt idx="243" formatCode="#,##0.000">
                  <c:v>269.82034499703701</c:v>
                </c:pt>
                <c:pt idx="244" formatCode="#,##0.000">
                  <c:v>272.25505001967599</c:v>
                </c:pt>
                <c:pt idx="245" formatCode="#,##0.000">
                  <c:v>274.35185139146699</c:v>
                </c:pt>
                <c:pt idx="246" formatCode="#,##0.000">
                  <c:v>279.10868980069802</c:v>
                </c:pt>
                <c:pt idx="247" formatCode="#,##0.000">
                  <c:v>282.73510686186597</c:v>
                </c:pt>
                <c:pt idx="248" formatCode="#,##0.000">
                  <c:v>273.54912316913902</c:v>
                </c:pt>
                <c:pt idx="249" formatCode="#,##0.000">
                  <c:v>272.88764891903497</c:v>
                </c:pt>
                <c:pt idx="250" formatCode="#,##0.000">
                  <c:v>270.39633679197999</c:v>
                </c:pt>
                <c:pt idx="251" formatCode="#,##0.000">
                  <c:v>267.840467713105</c:v>
                </c:pt>
                <c:pt idx="252" formatCode="#,##0.000">
                  <c:v>268.71299673962801</c:v>
                </c:pt>
                <c:pt idx="253" formatCode="#,##0.000">
                  <c:v>266.501324404721</c:v>
                </c:pt>
                <c:pt idx="254" formatCode="#,##0.000">
                  <c:v>262.609798751249</c:v>
                </c:pt>
                <c:pt idx="255" formatCode="#,##0.000">
                  <c:v>259.794435544549</c:v>
                </c:pt>
                <c:pt idx="256" formatCode="#,##0.000">
                  <c:v>254.55617451709699</c:v>
                </c:pt>
                <c:pt idx="257" formatCode="#,##0.000">
                  <c:v>251.22716469904699</c:v>
                </c:pt>
                <c:pt idx="258" formatCode="#,##0.000">
                  <c:v>250.917930538646</c:v>
                </c:pt>
                <c:pt idx="259" formatCode="#,##0.000">
                  <c:v>253.66429257723701</c:v>
                </c:pt>
                <c:pt idx="260" formatCode="#,##0.000">
                  <c:v>250.270029145021</c:v>
                </c:pt>
                <c:pt idx="261" formatCode="#,##0.000">
                  <c:v>248.250944050762</c:v>
                </c:pt>
              </c:numCache>
            </c:numRef>
          </c:val>
          <c:smooth val="0"/>
          <c:extLst>
            <c:ext xmlns:c16="http://schemas.microsoft.com/office/drawing/2014/chart" uri="{C3380CC4-5D6E-409C-BE32-E72D297353CC}">
              <c16:uniqueId val="{00000002-1C90-464E-8251-B838E7F4EA44}"/>
            </c:ext>
          </c:extLst>
        </c:ser>
        <c:dLbls>
          <c:showLegendKey val="0"/>
          <c:showVal val="0"/>
          <c:showCatName val="0"/>
          <c:showSerName val="0"/>
          <c:showPercent val="0"/>
          <c:showBubbleSize val="0"/>
        </c:dLbls>
        <c:marker val="1"/>
        <c:smooth val="0"/>
        <c:axId val="43202048"/>
        <c:axId val="43203584"/>
      </c:lineChart>
      <c:dateAx>
        <c:axId val="43202048"/>
        <c:scaling>
          <c:orientation val="minMax"/>
          <c:max val="44834"/>
          <c:min val="44469"/>
        </c:scaling>
        <c:delete val="0"/>
        <c:axPos val="b"/>
        <c:numFmt formatCode="mmm\ d" sourceLinked="0"/>
        <c:majorTickMark val="none"/>
        <c:minorTickMark val="none"/>
        <c:tickLblPos val="nextTo"/>
        <c:spPr>
          <a:ln w="6350">
            <a:solidFill>
              <a:schemeClr val="tx1"/>
            </a:solidFill>
          </a:ln>
        </c:spPr>
        <c:txPr>
          <a:bodyPr/>
          <a:lstStyle/>
          <a:p>
            <a:pPr>
              <a:defRPr sz="600"/>
            </a:pPr>
            <a:endParaRPr lang="en-US"/>
          </a:p>
        </c:txPr>
        <c:crossAx val="43203584"/>
        <c:crosses val="autoZero"/>
        <c:auto val="0"/>
        <c:lblOffset val="100"/>
        <c:baseTimeUnit val="days"/>
        <c:majorUnit val="3"/>
        <c:majorTimeUnit val="months"/>
      </c:dateAx>
      <c:valAx>
        <c:axId val="43203584"/>
        <c:scaling>
          <c:orientation val="minMax"/>
          <c:max val="360"/>
          <c:min val="220"/>
        </c:scaling>
        <c:delete val="0"/>
        <c:axPos val="l"/>
        <c:numFmt formatCode="#,##0" sourceLinked="0"/>
        <c:majorTickMark val="none"/>
        <c:minorTickMark val="none"/>
        <c:tickLblPos val="nextTo"/>
        <c:spPr>
          <a:ln w="6350">
            <a:solidFill>
              <a:schemeClr val="tx1"/>
            </a:solidFill>
          </a:ln>
        </c:spPr>
        <c:txPr>
          <a:bodyPr/>
          <a:lstStyle/>
          <a:p>
            <a:pPr>
              <a:defRPr sz="600"/>
            </a:pPr>
            <a:endParaRPr lang="en-US"/>
          </a:p>
        </c:txPr>
        <c:crossAx val="43202048"/>
        <c:crosses val="autoZero"/>
        <c:crossBetween val="between"/>
        <c:majorUnit val="40"/>
      </c:valAx>
      <c:spPr>
        <a:noFill/>
        <a:effectLst>
          <a:outerShdw blurRad="50800" dist="50800" dir="5400000" algn="ctr" rotWithShape="0">
            <a:schemeClr val="bg1"/>
          </a:outerShdw>
        </a:effectLst>
      </c:spPr>
    </c:plotArea>
    <c:plotVisOnly val="1"/>
    <c:dispBlanksAs val="gap"/>
    <c:showDLblsOverMax val="0"/>
  </c:chart>
  <c:spPr>
    <a:noFill/>
  </c:spPr>
  <c:txPr>
    <a:bodyPr/>
    <a:lstStyle/>
    <a:p>
      <a:pPr>
        <a:defRPr sz="7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748932625095372"/>
          <c:y val="0.15287661709403791"/>
          <c:w val="0.75316971956243373"/>
          <c:h val="0.75088613102264834"/>
        </c:manualLayout>
      </c:layout>
      <c:barChart>
        <c:barDir val="bar"/>
        <c:grouping val="clustered"/>
        <c:varyColors val="0"/>
        <c:ser>
          <c:idx val="0"/>
          <c:order val="0"/>
          <c:tx>
            <c:strRef>
              <c:f>Sheet1!$B$2</c:f>
              <c:strCache>
                <c:ptCount val="1"/>
                <c:pt idx="0">
                  <c:v>Local currency</c:v>
                </c:pt>
              </c:strCache>
            </c:strRef>
          </c:tx>
          <c:spPr>
            <a:solidFill>
              <a:schemeClr val="bg1">
                <a:lumMod val="85000"/>
              </a:schemeClr>
            </a:solidFill>
          </c:spPr>
          <c:invertIfNegative val="0"/>
          <c:dLbls>
            <c:numFmt formatCode="0.00;\-0.00;" sourceLinked="0"/>
            <c:spPr>
              <a:noFill/>
              <a:ln>
                <a:noFill/>
              </a:ln>
              <a:effectLst/>
            </c:spPr>
            <c:txPr>
              <a:bodyPr/>
              <a:lstStyle/>
              <a:p>
                <a:pPr>
                  <a:defRPr baseline="0">
                    <a:solidFill>
                      <a:srgbClr val="C00000"/>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Sheet1!$A$3:$A$6</c:f>
              <c:strCache>
                <c:ptCount val="4"/>
                <c:pt idx="0">
                  <c:v>Small Cap</c:v>
                </c:pt>
                <c:pt idx="1">
                  <c:v>Value</c:v>
                </c:pt>
                <c:pt idx="2">
                  <c:v>Large Cap</c:v>
                </c:pt>
                <c:pt idx="3">
                  <c:v>Growth</c:v>
                </c:pt>
              </c:strCache>
            </c:strRef>
          </c:cat>
          <c:val>
            <c:numRef>
              <c:f>Sheet1!$B$3:$B$6</c:f>
              <c:numCache>
                <c:formatCode>0.00;[Red]\-0.00;;</c:formatCode>
                <c:ptCount val="4"/>
                <c:pt idx="0">
                  <c:v>-0.61</c:v>
                </c:pt>
                <c:pt idx="1">
                  <c:v>-7.58</c:v>
                </c:pt>
                <c:pt idx="2">
                  <c:v>-8.18</c:v>
                </c:pt>
                <c:pt idx="3">
                  <c:v>-8.73</c:v>
                </c:pt>
              </c:numCache>
            </c:numRef>
          </c:val>
          <c:extLst>
            <c:ext xmlns:c16="http://schemas.microsoft.com/office/drawing/2014/chart" uri="{C3380CC4-5D6E-409C-BE32-E72D297353CC}">
              <c16:uniqueId val="{00000000-8E10-4B72-BA87-6BF29802CC41}"/>
            </c:ext>
          </c:extLst>
        </c:ser>
        <c:ser>
          <c:idx val="1"/>
          <c:order val="1"/>
          <c:tx>
            <c:strRef>
              <c:f>Sheet1!$C$2</c:f>
              <c:strCache>
                <c:ptCount val="1"/>
                <c:pt idx="0">
                  <c:v>Local currency</c:v>
                </c:pt>
              </c:strCache>
            </c:strRef>
          </c:tx>
          <c:spPr>
            <a:solidFill>
              <a:schemeClr val="bg1">
                <a:lumMod val="85000"/>
              </a:schemeClr>
            </a:solidFill>
          </c:spPr>
          <c:invertIfNegative val="0"/>
          <c:dLbls>
            <c:numFmt formatCode="0.00;[Red]\-0.00;;" sourceLinked="0"/>
            <c:spPr>
              <a:noFill/>
              <a:ln>
                <a:noFill/>
              </a:ln>
              <a:effectLst/>
            </c:spPr>
            <c:txPr>
              <a:bodyPr/>
              <a:lstStyle/>
              <a:p>
                <a:pPr>
                  <a:defRPr>
                    <a:solidFill>
                      <a:schemeClr val="tx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Sheet1!$A$3:$A$6</c:f>
              <c:strCache>
                <c:ptCount val="4"/>
                <c:pt idx="0">
                  <c:v>Small Cap</c:v>
                </c:pt>
                <c:pt idx="1">
                  <c:v>Value</c:v>
                </c:pt>
                <c:pt idx="2">
                  <c:v>Large Cap</c:v>
                </c:pt>
                <c:pt idx="3">
                  <c:v>Growth</c:v>
                </c:pt>
              </c:strCache>
            </c:strRef>
          </c:cat>
          <c:val>
            <c:numRef>
              <c:f>Sheet1!$C$3:$C$6</c:f>
              <c:numCache>
                <c:formatCode>0.00;[Red]\-0.00;;</c:formatCode>
                <c:ptCount val="4"/>
                <c:pt idx="0">
                  <c:v>0</c:v>
                </c:pt>
                <c:pt idx="1">
                  <c:v>0</c:v>
                </c:pt>
                <c:pt idx="2">
                  <c:v>0</c:v>
                </c:pt>
                <c:pt idx="3">
                  <c:v>0</c:v>
                </c:pt>
              </c:numCache>
            </c:numRef>
          </c:val>
          <c:extLst>
            <c:ext xmlns:c16="http://schemas.microsoft.com/office/drawing/2014/chart" uri="{C3380CC4-5D6E-409C-BE32-E72D297353CC}">
              <c16:uniqueId val="{00000001-8E10-4B72-BA87-6BF29802CC41}"/>
            </c:ext>
          </c:extLst>
        </c:ser>
        <c:ser>
          <c:idx val="2"/>
          <c:order val="2"/>
          <c:tx>
            <c:strRef>
              <c:f>Sheet1!$D$2</c:f>
              <c:strCache>
                <c:ptCount val="1"/>
                <c:pt idx="0">
                  <c:v>US currency</c:v>
                </c:pt>
              </c:strCache>
            </c:strRef>
          </c:tx>
          <c:spPr>
            <a:solidFill>
              <a:schemeClr val="bg1">
                <a:lumMod val="65000"/>
              </a:schemeClr>
            </a:solidFill>
          </c:spPr>
          <c:invertIfNegative val="0"/>
          <c:dLbls>
            <c:numFmt formatCode="0.00;\-0.00;;" sourceLinked="0"/>
            <c:spPr>
              <a:noFill/>
              <a:ln>
                <a:noFill/>
              </a:ln>
              <a:effectLst/>
            </c:spPr>
            <c:txPr>
              <a:bodyPr wrap="square" lIns="38100" tIns="19050" rIns="38100" bIns="19050" anchor="ctr">
                <a:spAutoFit/>
              </a:bodyPr>
              <a:lstStyle/>
              <a:p>
                <a:pPr>
                  <a:defRPr baseline="0">
                    <a:solidFill>
                      <a:srgbClr val="C00000"/>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Sheet1!$D$3:$D$6</c:f>
              <c:numCache>
                <c:formatCode>0.00;[Red]\-0.00;;</c:formatCode>
                <c:ptCount val="4"/>
                <c:pt idx="0">
                  <c:v>-5.25</c:v>
                </c:pt>
                <c:pt idx="1">
                  <c:v>-10.95</c:v>
                </c:pt>
                <c:pt idx="2">
                  <c:v>-11.57</c:v>
                </c:pt>
                <c:pt idx="3">
                  <c:v>-12.13</c:v>
                </c:pt>
              </c:numCache>
            </c:numRef>
          </c:val>
          <c:extLst>
            <c:ext xmlns:c16="http://schemas.microsoft.com/office/drawing/2014/chart" uri="{C3380CC4-5D6E-409C-BE32-E72D297353CC}">
              <c16:uniqueId val="{00000002-8E10-4B72-BA87-6BF29802CC41}"/>
            </c:ext>
          </c:extLst>
        </c:ser>
        <c:ser>
          <c:idx val="3"/>
          <c:order val="3"/>
          <c:tx>
            <c:strRef>
              <c:f>Sheet1!$E$2</c:f>
              <c:strCache>
                <c:ptCount val="1"/>
                <c:pt idx="0">
                  <c:v>US currency</c:v>
                </c:pt>
              </c:strCache>
            </c:strRef>
          </c:tx>
          <c:spPr>
            <a:solidFill>
              <a:schemeClr val="bg1">
                <a:lumMod val="65000"/>
              </a:schemeClr>
            </a:solidFill>
          </c:spPr>
          <c:invertIfNegative val="0"/>
          <c:dLbls>
            <c:numFmt formatCode="0.00;[Red]\-0.00;;" sourceLinked="0"/>
            <c:spPr>
              <a:noFill/>
              <a:ln>
                <a:noFill/>
              </a:ln>
              <a:effectLst/>
            </c:spPr>
            <c:txPr>
              <a:bodyPr/>
              <a:lstStyle/>
              <a:p>
                <a:pPr>
                  <a:defRPr>
                    <a:solidFill>
                      <a:schemeClr val="tx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Sheet1!$E$3:$E$6</c:f>
              <c:numCache>
                <c:formatCode>0.00;[Red]\-0.00;;</c:formatCode>
                <c:ptCount val="4"/>
                <c:pt idx="1">
                  <c:v>0</c:v>
                </c:pt>
                <c:pt idx="2">
                  <c:v>0</c:v>
                </c:pt>
                <c:pt idx="3">
                  <c:v>0</c:v>
                </c:pt>
              </c:numCache>
            </c:numRef>
          </c:val>
          <c:extLst>
            <c:ext xmlns:c16="http://schemas.microsoft.com/office/drawing/2014/chart" uri="{C3380CC4-5D6E-409C-BE32-E72D297353CC}">
              <c16:uniqueId val="{00000003-8E10-4B72-BA87-6BF29802CC41}"/>
            </c:ext>
          </c:extLst>
        </c:ser>
        <c:dLbls>
          <c:showLegendKey val="0"/>
          <c:showVal val="0"/>
          <c:showCatName val="0"/>
          <c:showSerName val="0"/>
          <c:showPercent val="0"/>
          <c:showBubbleSize val="0"/>
        </c:dLbls>
        <c:gapWidth val="0"/>
        <c:overlap val="50"/>
        <c:axId val="45320832"/>
        <c:axId val="45344256"/>
      </c:barChart>
      <c:catAx>
        <c:axId val="45320832"/>
        <c:scaling>
          <c:orientation val="maxMin"/>
        </c:scaling>
        <c:delete val="0"/>
        <c:axPos val="l"/>
        <c:numFmt formatCode="General" sourceLinked="0"/>
        <c:majorTickMark val="none"/>
        <c:minorTickMark val="none"/>
        <c:tickLblPos val="low"/>
        <c:spPr>
          <a:ln w="6350">
            <a:solidFill>
              <a:schemeClr val="bg1">
                <a:lumMod val="65000"/>
              </a:schemeClr>
            </a:solidFill>
          </a:ln>
        </c:spPr>
        <c:crossAx val="45344256"/>
        <c:crosses val="autoZero"/>
        <c:auto val="1"/>
        <c:lblAlgn val="ctr"/>
        <c:lblOffset val="100"/>
        <c:noMultiLvlLbl val="0"/>
      </c:catAx>
      <c:valAx>
        <c:axId val="45344256"/>
        <c:scaling>
          <c:orientation val="minMax"/>
          <c:max val="0"/>
          <c:min val="-14"/>
        </c:scaling>
        <c:delete val="0"/>
        <c:axPos val="b"/>
        <c:numFmt formatCode="0.00;[Red]\-0.00;;" sourceLinked="1"/>
        <c:majorTickMark val="none"/>
        <c:minorTickMark val="none"/>
        <c:tickLblPos val="none"/>
        <c:spPr>
          <a:ln>
            <a:noFill/>
          </a:ln>
        </c:spPr>
        <c:crossAx val="45320832"/>
        <c:crosses val="max"/>
        <c:crossBetween val="between"/>
      </c:valAx>
    </c:plotArea>
    <c:legend>
      <c:legendPos val="t"/>
      <c:legendEntry>
        <c:idx val="1"/>
        <c:delete val="1"/>
      </c:legendEntry>
      <c:legendEntry>
        <c:idx val="2"/>
        <c:delete val="1"/>
      </c:legendEntry>
      <c:layout>
        <c:manualLayout>
          <c:xMode val="edge"/>
          <c:yMode val="edge"/>
          <c:x val="0.55047791552654146"/>
          <c:y val="6.3447741849115844E-3"/>
          <c:w val="0.41014136142747115"/>
          <c:h val="8.1055568316143883E-2"/>
        </c:manualLayout>
      </c:layout>
      <c:overlay val="0"/>
      <c:txPr>
        <a:bodyPr/>
        <a:lstStyle/>
        <a:p>
          <a:pPr>
            <a:defRPr>
              <a:solidFill>
                <a:schemeClr val="tx1">
                  <a:lumMod val="65000"/>
                  <a:lumOff val="35000"/>
                </a:schemeClr>
              </a:solidFill>
            </a:defRPr>
          </a:pPr>
          <a:endParaRPr lang="en-US"/>
        </a:p>
      </c:txPr>
    </c:legend>
    <c:plotVisOnly val="1"/>
    <c:dispBlanksAs val="gap"/>
    <c:showDLblsOverMax val="0"/>
  </c:chart>
  <c:txPr>
    <a:bodyPr/>
    <a:lstStyle/>
    <a:p>
      <a:pPr>
        <a:defRPr sz="9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482755254766705E-2"/>
          <c:y val="2.6427866525429625E-2"/>
          <c:w val="0.93622164425251531"/>
          <c:h val="0.76735785856924155"/>
        </c:manualLayout>
      </c:layout>
      <c:barChart>
        <c:barDir val="col"/>
        <c:grouping val="clustered"/>
        <c:varyColors val="0"/>
        <c:ser>
          <c:idx val="0"/>
          <c:order val="0"/>
          <c:tx>
            <c:strRef>
              <c:f>CAD!$B$1</c:f>
              <c:strCache>
                <c:ptCount val="1"/>
                <c:pt idx="0">
                  <c:v>3 Months (USD)</c:v>
                </c:pt>
              </c:strCache>
            </c:strRef>
          </c:tx>
          <c:spPr>
            <a:solidFill>
              <a:schemeClr val="bg1">
                <a:lumMod val="65000"/>
              </a:schemeClr>
            </a:solidFill>
            <a:ln>
              <a:noFill/>
            </a:ln>
            <a:effectLst/>
          </c:spPr>
          <c:invertIfNegative val="0"/>
          <c:dPt>
            <c:idx val="11"/>
            <c:invertIfNegative val="0"/>
            <c:bubble3D val="0"/>
            <c:spPr>
              <a:solidFill>
                <a:schemeClr val="bg1">
                  <a:lumMod val="65000"/>
                </a:schemeClr>
              </a:solidFill>
              <a:ln>
                <a:noFill/>
              </a:ln>
              <a:effectLst/>
            </c:spPr>
            <c:extLst>
              <c:ext xmlns:c16="http://schemas.microsoft.com/office/drawing/2014/chart" uri="{C3380CC4-5D6E-409C-BE32-E72D297353CC}">
                <c16:uniqueId val="{00000001-1FE1-48C0-B00F-E06D4C9171B8}"/>
              </c:ext>
            </c:extLst>
          </c:dPt>
          <c:dPt>
            <c:idx val="19"/>
            <c:invertIfNegative val="0"/>
            <c:bubble3D val="0"/>
            <c:spPr>
              <a:solidFill>
                <a:srgbClr val="35627D"/>
              </a:solidFill>
              <a:ln>
                <a:noFill/>
              </a:ln>
              <a:effectLst/>
            </c:spPr>
            <c:extLst>
              <c:ext xmlns:c16="http://schemas.microsoft.com/office/drawing/2014/chart" uri="{C3380CC4-5D6E-409C-BE32-E72D297353CC}">
                <c16:uniqueId val="{00000007-2FF1-4E7F-93F7-E67688F304FA}"/>
              </c:ext>
            </c:extLst>
          </c:dPt>
          <c:dPt>
            <c:idx val="23"/>
            <c:invertIfNegative val="0"/>
            <c:bubble3D val="0"/>
            <c:spPr>
              <a:solidFill>
                <a:srgbClr val="A6A6A6"/>
              </a:solidFill>
              <a:ln>
                <a:noFill/>
              </a:ln>
              <a:effectLst/>
            </c:spPr>
            <c:extLst>
              <c:ext xmlns:c16="http://schemas.microsoft.com/office/drawing/2014/chart" uri="{C3380CC4-5D6E-409C-BE32-E72D297353CC}">
                <c16:uniqueId val="{00000005-852D-479A-B149-EA3606AC0F13}"/>
              </c:ext>
            </c:extLst>
          </c:dPt>
          <c:dPt>
            <c:idx val="29"/>
            <c:invertIfNegative val="0"/>
            <c:bubble3D val="0"/>
            <c:spPr>
              <a:solidFill>
                <a:schemeClr val="bg1">
                  <a:lumMod val="65000"/>
                </a:schemeClr>
              </a:solidFill>
              <a:ln>
                <a:noFill/>
              </a:ln>
              <a:effectLst/>
            </c:spPr>
            <c:extLst>
              <c:ext xmlns:c16="http://schemas.microsoft.com/office/drawing/2014/chart" uri="{C3380CC4-5D6E-409C-BE32-E72D297353CC}">
                <c16:uniqueId val="{00000003-1FE1-48C0-B00F-E06D4C9171B8}"/>
              </c:ext>
            </c:extLst>
          </c:dPt>
          <c:cat>
            <c:strRef>
              <c:f>CAD!$A$2:$A$49</c:f>
              <c:strCache>
                <c:ptCount val="48"/>
                <c:pt idx="0">
                  <c:v>Turkey</c:v>
                </c:pt>
                <c:pt idx="1">
                  <c:v>Brazil</c:v>
                </c:pt>
                <c:pt idx="2">
                  <c:v>India</c:v>
                </c:pt>
                <c:pt idx="3">
                  <c:v>Indonesia</c:v>
                </c:pt>
                <c:pt idx="4">
                  <c:v>Chile</c:v>
                </c:pt>
                <c:pt idx="5">
                  <c:v>Qatar</c:v>
                </c:pt>
                <c:pt idx="6">
                  <c:v>Saudi Arabia</c:v>
                </c:pt>
                <c:pt idx="7">
                  <c:v>Egypt</c:v>
                </c:pt>
                <c:pt idx="8">
                  <c:v>Peru</c:v>
                </c:pt>
                <c:pt idx="9">
                  <c:v>Israel</c:v>
                </c:pt>
                <c:pt idx="10">
                  <c:v>UAE</c:v>
                </c:pt>
                <c:pt idx="11">
                  <c:v>Singapore</c:v>
                </c:pt>
                <c:pt idx="12">
                  <c:v>Thailand</c:v>
                </c:pt>
                <c:pt idx="13">
                  <c:v>US</c:v>
                </c:pt>
                <c:pt idx="14">
                  <c:v>Mexico</c:v>
                </c:pt>
                <c:pt idx="15">
                  <c:v>Ireland</c:v>
                </c:pt>
                <c:pt idx="16">
                  <c:v>Australia</c:v>
                </c:pt>
                <c:pt idx="17">
                  <c:v>Kuwait</c:v>
                </c:pt>
                <c:pt idx="18">
                  <c:v>New Zealand</c:v>
                </c:pt>
                <c:pt idx="19">
                  <c:v> </c:v>
                </c:pt>
                <c:pt idx="20">
                  <c:v>Malaysia</c:v>
                </c:pt>
                <c:pt idx="21">
                  <c:v>Japan</c:v>
                </c:pt>
                <c:pt idx="22">
                  <c:v>Switzerland</c:v>
                </c:pt>
                <c:pt idx="23">
                  <c:v>Greece</c:v>
                </c:pt>
                <c:pt idx="24">
                  <c:v>Canada</c:v>
                </c:pt>
                <c:pt idx="25">
                  <c:v>Finland</c:v>
                </c:pt>
                <c:pt idx="26">
                  <c:v>France</c:v>
                </c:pt>
                <c:pt idx="27">
                  <c:v>Italy</c:v>
                </c:pt>
                <c:pt idx="28">
                  <c:v>Sweden</c:v>
                </c:pt>
                <c:pt idx="29">
                  <c:v>Netherlands</c:v>
                </c:pt>
                <c:pt idx="30">
                  <c:v>South Africa</c:v>
                </c:pt>
                <c:pt idx="31">
                  <c:v>Austria</c:v>
                </c:pt>
                <c:pt idx="32">
                  <c:v>UK</c:v>
                </c:pt>
                <c:pt idx="33">
                  <c:v>Denmark</c:v>
                </c:pt>
                <c:pt idx="34">
                  <c:v>Philippines</c:v>
                </c:pt>
                <c:pt idx="35">
                  <c:v>Portugal</c:v>
                </c:pt>
                <c:pt idx="36">
                  <c:v>Germany</c:v>
                </c:pt>
                <c:pt idx="37">
                  <c:v>Taiwan</c:v>
                </c:pt>
                <c:pt idx="38">
                  <c:v>Belgium</c:v>
                </c:pt>
                <c:pt idx="39">
                  <c:v>Spain</c:v>
                </c:pt>
                <c:pt idx="40">
                  <c:v>Norway</c:v>
                </c:pt>
                <c:pt idx="41">
                  <c:v>Hungary</c:v>
                </c:pt>
                <c:pt idx="42">
                  <c:v>Korea</c:v>
                </c:pt>
                <c:pt idx="43">
                  <c:v>Hong Kong</c:v>
                </c:pt>
                <c:pt idx="44">
                  <c:v>Czech Republic</c:v>
                </c:pt>
                <c:pt idx="45">
                  <c:v>Colombia</c:v>
                </c:pt>
                <c:pt idx="46">
                  <c:v>China</c:v>
                </c:pt>
                <c:pt idx="47">
                  <c:v>Poland</c:v>
                </c:pt>
              </c:strCache>
            </c:strRef>
          </c:cat>
          <c:val>
            <c:numRef>
              <c:f>CAD!$B$2:$B$49</c:f>
              <c:numCache>
                <c:formatCode>0.0000</c:formatCode>
                <c:ptCount val="48"/>
                <c:pt idx="0">
                  <c:v>0.1686</c:v>
                </c:pt>
                <c:pt idx="1">
                  <c:v>8.4199999999999997E-2</c:v>
                </c:pt>
                <c:pt idx="2">
                  <c:v>7.4200000000000002E-2</c:v>
                </c:pt>
                <c:pt idx="3">
                  <c:v>6.1699999999999998E-2</c:v>
                </c:pt>
                <c:pt idx="4">
                  <c:v>3.5200000000000002E-2</c:v>
                </c:pt>
                <c:pt idx="5">
                  <c:v>2.6200000000000001E-2</c:v>
                </c:pt>
                <c:pt idx="6">
                  <c:v>4.5999999999999999E-3</c:v>
                </c:pt>
                <c:pt idx="7">
                  <c:v>2.0000000000000001E-4</c:v>
                </c:pt>
                <c:pt idx="8">
                  <c:v>-1.6299999999999999E-2</c:v>
                </c:pt>
                <c:pt idx="9">
                  <c:v>-1.8700000000000001E-2</c:v>
                </c:pt>
                <c:pt idx="10">
                  <c:v>-2.3E-2</c:v>
                </c:pt>
                <c:pt idx="11">
                  <c:v>-3.0699999999999998E-2</c:v>
                </c:pt>
                <c:pt idx="12">
                  <c:v>-4.2699999999999995E-2</c:v>
                </c:pt>
                <c:pt idx="13">
                  <c:v>-4.4600000000000001E-2</c:v>
                </c:pt>
                <c:pt idx="14">
                  <c:v>-4.6600000000000003E-2</c:v>
                </c:pt>
                <c:pt idx="15">
                  <c:v>-4.7599999999999996E-2</c:v>
                </c:pt>
                <c:pt idx="16">
                  <c:v>-6.1100000000000002E-2</c:v>
                </c:pt>
                <c:pt idx="17">
                  <c:v>-6.3399999999999998E-2</c:v>
                </c:pt>
                <c:pt idx="18">
                  <c:v>-6.4500000000000002E-2</c:v>
                </c:pt>
                <c:pt idx="19">
                  <c:v>-6.6400000000000001E-2</c:v>
                </c:pt>
                <c:pt idx="20">
                  <c:v>-6.6500000000000004E-2</c:v>
                </c:pt>
                <c:pt idx="21">
                  <c:v>-7.0699999999999999E-2</c:v>
                </c:pt>
                <c:pt idx="22">
                  <c:v>-7.4800000000000005E-2</c:v>
                </c:pt>
                <c:pt idx="23">
                  <c:v>-7.5800000000000006E-2</c:v>
                </c:pt>
                <c:pt idx="24">
                  <c:v>-7.7100000000000002E-2</c:v>
                </c:pt>
                <c:pt idx="25">
                  <c:v>-8.7500000000000008E-2</c:v>
                </c:pt>
                <c:pt idx="26">
                  <c:v>-9.2799999999999994E-2</c:v>
                </c:pt>
                <c:pt idx="27">
                  <c:v>-9.69E-2</c:v>
                </c:pt>
                <c:pt idx="28">
                  <c:v>-0.1028</c:v>
                </c:pt>
                <c:pt idx="29">
                  <c:v>-0.1082</c:v>
                </c:pt>
                <c:pt idx="30">
                  <c:v>-0.11410000000000001</c:v>
                </c:pt>
                <c:pt idx="31">
                  <c:v>-0.11630000000000001</c:v>
                </c:pt>
                <c:pt idx="32">
                  <c:v>-0.11630000000000001</c:v>
                </c:pt>
                <c:pt idx="33">
                  <c:v>-0.12119999999999999</c:v>
                </c:pt>
                <c:pt idx="34">
                  <c:v>-0.1244</c:v>
                </c:pt>
                <c:pt idx="35">
                  <c:v>-0.13070000000000001</c:v>
                </c:pt>
                <c:pt idx="36">
                  <c:v>-0.13189999999999999</c:v>
                </c:pt>
                <c:pt idx="37">
                  <c:v>-0.1363</c:v>
                </c:pt>
                <c:pt idx="38">
                  <c:v>-0.1368</c:v>
                </c:pt>
                <c:pt idx="39">
                  <c:v>-0.1421</c:v>
                </c:pt>
                <c:pt idx="40">
                  <c:v>-0.15060000000000001</c:v>
                </c:pt>
                <c:pt idx="41">
                  <c:v>-0.1527</c:v>
                </c:pt>
                <c:pt idx="42">
                  <c:v>-0.1656</c:v>
                </c:pt>
                <c:pt idx="43">
                  <c:v>-0.16949999999999998</c:v>
                </c:pt>
                <c:pt idx="44">
                  <c:v>-0.18710000000000002</c:v>
                </c:pt>
                <c:pt idx="45">
                  <c:v>-0.2127</c:v>
                </c:pt>
                <c:pt idx="46">
                  <c:v>-0.2263</c:v>
                </c:pt>
                <c:pt idx="47">
                  <c:v>-0.24550000000000002</c:v>
                </c:pt>
              </c:numCache>
            </c:numRef>
          </c:val>
          <c:extLst>
            <c:ext xmlns:c16="http://schemas.microsoft.com/office/drawing/2014/chart" uri="{C3380CC4-5D6E-409C-BE32-E72D297353CC}">
              <c16:uniqueId val="{00000004-1FE1-48C0-B00F-E06D4C9171B8}"/>
            </c:ext>
          </c:extLst>
        </c:ser>
        <c:dLbls>
          <c:showLegendKey val="0"/>
          <c:showVal val="0"/>
          <c:showCatName val="0"/>
          <c:showSerName val="0"/>
          <c:showPercent val="0"/>
          <c:showBubbleSize val="0"/>
        </c:dLbls>
        <c:gapWidth val="100"/>
        <c:overlap val="100"/>
        <c:axId val="1716767584"/>
        <c:axId val="1712898032"/>
      </c:barChart>
      <c:catAx>
        <c:axId val="171676758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lgn="just">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712898032"/>
        <c:crossesAt val="0"/>
        <c:auto val="0"/>
        <c:lblAlgn val="r"/>
        <c:lblOffset val="100"/>
        <c:tickLblSkip val="1"/>
        <c:noMultiLvlLbl val="0"/>
      </c:catAx>
      <c:valAx>
        <c:axId val="1712898032"/>
        <c:scaling>
          <c:orientation val="minMax"/>
          <c:max val="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12700">
            <a:solidFill>
              <a:schemeClr val="bg1">
                <a:lumMod val="75000"/>
              </a:schemeClr>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716767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0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338795631140205"/>
          <c:y val="0.16274929432897101"/>
          <c:w val="0.34070796114655005"/>
          <c:h val="0.719691150685278"/>
        </c:manualLayout>
      </c:layout>
      <c:pieChart>
        <c:varyColors val="1"/>
        <c:ser>
          <c:idx val="0"/>
          <c:order val="0"/>
          <c:tx>
            <c:strRef>
              <c:f>Sheet1!$C$1</c:f>
              <c:strCache>
                <c:ptCount val="1"/>
                <c:pt idx="0">
                  <c:v>Sales</c:v>
                </c:pt>
              </c:strCache>
            </c:strRef>
          </c:tx>
          <c:spPr>
            <a:solidFill>
              <a:schemeClr val="accent1"/>
            </a:solidFill>
            <a:ln>
              <a:solidFill>
                <a:schemeClr val="accent1"/>
              </a:solidFill>
            </a:ln>
            <a:effectLst/>
          </c:spPr>
          <c:dPt>
            <c:idx val="0"/>
            <c:bubble3D val="0"/>
            <c:spPr>
              <a:solidFill>
                <a:schemeClr val="bg2"/>
              </a:solidFill>
              <a:ln>
                <a:solidFill>
                  <a:schemeClr val="bg2"/>
                </a:solidFill>
              </a:ln>
              <a:effectLst/>
            </c:spPr>
            <c:extLst>
              <c:ext xmlns:c16="http://schemas.microsoft.com/office/drawing/2014/chart" uri="{C3380CC4-5D6E-409C-BE32-E72D297353CC}">
                <c16:uniqueId val="{00000001-ECA3-4E7B-82BC-9270FE3BB73A}"/>
              </c:ext>
            </c:extLst>
          </c:dPt>
          <c:dPt>
            <c:idx val="1"/>
            <c:bubble3D val="0"/>
            <c:extLst>
              <c:ext xmlns:c16="http://schemas.microsoft.com/office/drawing/2014/chart" uri="{C3380CC4-5D6E-409C-BE32-E72D297353CC}">
                <c16:uniqueId val="{00000002-ECA3-4E7B-82BC-9270FE3BB73A}"/>
              </c:ext>
            </c:extLst>
          </c:dPt>
          <c:dLbls>
            <c:dLbl>
              <c:idx val="0"/>
              <c:layout>
                <c:manualLayout>
                  <c:x val="9.7761882523122491E-4"/>
                  <c:y val="-0.10019758788811912"/>
                </c:manualLayout>
              </c:layout>
              <c:tx>
                <c:rich>
                  <a:bodyPr anchor="t" anchorCtr="1"/>
                  <a:lstStyle/>
                  <a:p>
                    <a:pPr algn="l">
                      <a:defRPr sz="2800"/>
                    </a:pPr>
                    <a:r>
                      <a:rPr lang="en-US" dirty="0">
                        <a:solidFill>
                          <a:schemeClr val="bg2"/>
                        </a:solidFill>
                      </a:rPr>
                      <a:t>68%</a:t>
                    </a:r>
                  </a:p>
                  <a:p>
                    <a:pPr algn="l">
                      <a:defRPr sz="2800"/>
                    </a:pPr>
                    <a:r>
                      <a:rPr lang="en-US" sz="900" b="1" dirty="0">
                        <a:solidFill>
                          <a:schemeClr val="bg1">
                            <a:lumMod val="50000"/>
                          </a:schemeClr>
                        </a:solidFill>
                      </a:rPr>
                      <a:t>US</a:t>
                    </a:r>
                    <a:br>
                      <a:rPr lang="en-US" sz="900" b="1" dirty="0">
                        <a:solidFill>
                          <a:schemeClr val="bg1">
                            <a:lumMod val="50000"/>
                          </a:schemeClr>
                        </a:solidFill>
                      </a:rPr>
                    </a:br>
                    <a:r>
                      <a:rPr lang="en-US" sz="900" b="1" dirty="0">
                        <a:solidFill>
                          <a:schemeClr val="bg1">
                            <a:lumMod val="50000"/>
                          </a:schemeClr>
                        </a:solidFill>
                      </a:rPr>
                      <a:t>$</a:t>
                    </a:r>
                    <a:r>
                      <a:rPr lang="en-US" sz="900" b="0" dirty="0">
                        <a:solidFill>
                          <a:schemeClr val="bg1">
                            <a:lumMod val="50000"/>
                          </a:schemeClr>
                        </a:solidFill>
                      </a:rPr>
                      <a:t>844 billion</a:t>
                    </a:r>
                    <a:br>
                      <a:rPr lang="en-US" sz="900" b="0" dirty="0">
                        <a:solidFill>
                          <a:schemeClr val="bg1">
                            <a:lumMod val="50000"/>
                          </a:schemeClr>
                        </a:solidFill>
                      </a:rPr>
                    </a:br>
                    <a:r>
                      <a:rPr lang="en-US" sz="900" b="0" dirty="0">
                        <a:solidFill>
                          <a:schemeClr val="bg1">
                            <a:lumMod val="50000"/>
                          </a:schemeClr>
                        </a:solidFill>
                      </a:rPr>
                      <a:t>113 REITs</a:t>
                    </a:r>
                    <a:endParaRPr lang="en-US" sz="900" b="0" dirty="0">
                      <a:solidFill>
                        <a:srgbClr val="00B0F0"/>
                      </a:solidFill>
                    </a:endParaRPr>
                  </a:p>
                </c:rich>
              </c:tx>
              <c:spPr/>
              <c:dLblPos val="bestFit"/>
              <c:showLegendKey val="0"/>
              <c:showVal val="1"/>
              <c:showCatName val="0"/>
              <c:showSerName val="0"/>
              <c:showPercent val="0"/>
              <c:showBubbleSize val="0"/>
              <c:extLst>
                <c:ext xmlns:c15="http://schemas.microsoft.com/office/drawing/2012/chart" uri="{CE6537A1-D6FC-4f65-9D91-7224C49458BB}">
                  <c15:layout>
                    <c:manualLayout>
                      <c:w val="0.26161496583104055"/>
                      <c:h val="0.50555573577691504"/>
                    </c:manualLayout>
                  </c15:layout>
                  <c15:showDataLabelsRange val="0"/>
                </c:ext>
                <c:ext xmlns:c16="http://schemas.microsoft.com/office/drawing/2014/chart" uri="{C3380CC4-5D6E-409C-BE32-E72D297353CC}">
                  <c16:uniqueId val="{00000001-ECA3-4E7B-82BC-9270FE3BB73A}"/>
                </c:ext>
              </c:extLst>
            </c:dLbl>
            <c:dLbl>
              <c:idx val="1"/>
              <c:layout>
                <c:manualLayout>
                  <c:x val="3.5472989335574377E-2"/>
                  <c:y val="0"/>
                </c:manualLayout>
              </c:layout>
              <c:tx>
                <c:rich>
                  <a:bodyPr/>
                  <a:lstStyle/>
                  <a:p>
                    <a:pPr algn="l">
                      <a:defRPr sz="2800"/>
                    </a:pPr>
                    <a:r>
                      <a:rPr lang="en-US" dirty="0">
                        <a:solidFill>
                          <a:schemeClr val="accent1"/>
                        </a:solidFill>
                      </a:rPr>
                      <a:t>32%</a:t>
                    </a:r>
                  </a:p>
                  <a:p>
                    <a:pPr algn="l">
                      <a:defRPr sz="2800"/>
                    </a:pPr>
                    <a:r>
                      <a:rPr lang="en-US" sz="900" b="1" dirty="0">
                        <a:solidFill>
                          <a:schemeClr val="bg1">
                            <a:lumMod val="50000"/>
                          </a:schemeClr>
                        </a:solidFill>
                      </a:rPr>
                      <a:t>World ex US</a:t>
                    </a:r>
                  </a:p>
                  <a:p>
                    <a:pPr algn="l">
                      <a:defRPr sz="2800"/>
                    </a:pPr>
                    <a:r>
                      <a:rPr lang="en-US" sz="900" dirty="0">
                        <a:solidFill>
                          <a:schemeClr val="bg1">
                            <a:lumMod val="50000"/>
                          </a:schemeClr>
                        </a:solidFill>
                      </a:rPr>
                      <a:t>$393 billion</a:t>
                    </a:r>
                    <a:br>
                      <a:rPr lang="en-US" sz="900" dirty="0">
                        <a:solidFill>
                          <a:schemeClr val="bg1">
                            <a:lumMod val="50000"/>
                          </a:schemeClr>
                        </a:solidFill>
                      </a:rPr>
                    </a:br>
                    <a:r>
                      <a:rPr lang="en-US" sz="900" dirty="0">
                        <a:solidFill>
                          <a:schemeClr val="bg1">
                            <a:lumMod val="50000"/>
                          </a:schemeClr>
                        </a:solidFill>
                      </a:rPr>
                      <a:t>298 REITs</a:t>
                    </a:r>
                    <a:br>
                      <a:rPr lang="en-US" sz="900" dirty="0">
                        <a:solidFill>
                          <a:schemeClr val="bg1">
                            <a:lumMod val="50000"/>
                          </a:schemeClr>
                        </a:solidFill>
                      </a:rPr>
                    </a:br>
                    <a:r>
                      <a:rPr lang="en-US" sz="900" dirty="0">
                        <a:solidFill>
                          <a:schemeClr val="bg1">
                            <a:lumMod val="50000"/>
                          </a:schemeClr>
                        </a:solidFill>
                      </a:rPr>
                      <a:t>(25 other</a:t>
                    </a:r>
                    <a:br>
                      <a:rPr lang="en-US" sz="900" dirty="0">
                        <a:solidFill>
                          <a:schemeClr val="bg1">
                            <a:lumMod val="50000"/>
                          </a:schemeClr>
                        </a:solidFill>
                      </a:rPr>
                    </a:br>
                    <a:r>
                      <a:rPr lang="en-US" sz="900" dirty="0">
                        <a:solidFill>
                          <a:schemeClr val="bg1">
                            <a:lumMod val="50000"/>
                          </a:schemeClr>
                        </a:solidFill>
                      </a:rPr>
                      <a:t>countries)</a:t>
                    </a:r>
                  </a:p>
                </c:rich>
              </c:tx>
              <c:spPr>
                <a:noFill/>
              </c:spPr>
              <c:dLblPos val="bestFit"/>
              <c:showLegendKey val="0"/>
              <c:showVal val="1"/>
              <c:showCatName val="0"/>
              <c:showSerName val="0"/>
              <c:showPercent val="0"/>
              <c:showBubbleSize val="0"/>
              <c:extLst>
                <c:ext xmlns:c15="http://schemas.microsoft.com/office/drawing/2012/chart" uri="{CE6537A1-D6FC-4f65-9D91-7224C49458BB}">
                  <c15:layout>
                    <c:manualLayout>
                      <c:w val="0.2411681877169041"/>
                      <c:h val="0.63707731294718184"/>
                    </c:manualLayout>
                  </c15:layout>
                  <c15:showDataLabelsRange val="0"/>
                </c:ext>
                <c:ext xmlns:c16="http://schemas.microsoft.com/office/drawing/2014/chart" uri="{C3380CC4-5D6E-409C-BE32-E72D297353CC}">
                  <c16:uniqueId val="{00000002-ECA3-4E7B-82BC-9270FE3BB73A}"/>
                </c:ext>
              </c:extLst>
            </c:dLbl>
            <c:dLbl>
              <c:idx val="2"/>
              <c:delete val="1"/>
              <c:extLst>
                <c:ext xmlns:c15="http://schemas.microsoft.com/office/drawing/2012/chart" uri="{CE6537A1-D6FC-4f65-9D91-7224C49458BB}"/>
                <c:ext xmlns:c16="http://schemas.microsoft.com/office/drawing/2014/chart" uri="{C3380CC4-5D6E-409C-BE32-E72D297353CC}">
                  <c16:uniqueId val="{00000003-ECA3-4E7B-82BC-9270FE3BB73A}"/>
                </c:ext>
              </c:extLst>
            </c:dLbl>
            <c:spPr>
              <a:noFill/>
              <a:ln>
                <a:noFill/>
              </a:ln>
              <a:effectLst/>
            </c:spPr>
            <c:txPr>
              <a:bodyPr/>
              <a:lstStyle/>
              <a:p>
                <a:pPr algn="l">
                  <a:defRPr sz="28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Sheet1!$B$2:$B$3</c:f>
              <c:strCache>
                <c:ptCount val="2"/>
                <c:pt idx="0">
                  <c:v>Dow Jones U.S. Select REIT Index</c:v>
                </c:pt>
                <c:pt idx="1">
                  <c:v>S&amp;P Global Ex-U.S. REIT Index</c:v>
                </c:pt>
              </c:strCache>
            </c:strRef>
          </c:cat>
          <c:val>
            <c:numRef>
              <c:f>Sheet1!$C$2:$C$3</c:f>
              <c:numCache>
                <c:formatCode>_(* #,##0_);_(* \(#,##0\);_(* "-"_);_(@_)</c:formatCode>
                <c:ptCount val="2"/>
                <c:pt idx="0">
                  <c:v>843628315596.40002</c:v>
                </c:pt>
                <c:pt idx="1">
                  <c:v>392818162171.57001</c:v>
                </c:pt>
              </c:numCache>
            </c:numRef>
          </c:val>
          <c:extLst>
            <c:ext xmlns:c16="http://schemas.microsoft.com/office/drawing/2014/chart" uri="{C3380CC4-5D6E-409C-BE32-E72D297353CC}">
              <c16:uniqueId val="{00000004-ECA3-4E7B-82BC-9270FE3BB73A}"/>
            </c:ext>
          </c:extLst>
        </c:ser>
        <c:ser>
          <c:idx val="1"/>
          <c:order val="1"/>
          <c:tx>
            <c:strRef>
              <c:f>Sheet1!$D$1</c:f>
              <c:strCache>
                <c:ptCount val="1"/>
                <c:pt idx="0">
                  <c:v>Market</c:v>
                </c:pt>
              </c:strCache>
            </c:strRef>
          </c:tx>
          <c:cat>
            <c:strRef>
              <c:f>Sheet1!$B$2:$B$3</c:f>
              <c:strCache>
                <c:ptCount val="2"/>
                <c:pt idx="0">
                  <c:v>Dow Jones U.S. Select REIT Index</c:v>
                </c:pt>
                <c:pt idx="1">
                  <c:v>S&amp;P Global Ex-U.S. REIT Index</c:v>
                </c:pt>
              </c:strCache>
            </c:strRef>
          </c:cat>
          <c:val>
            <c:numRef>
              <c:f>Sheet1!$D$2:$D$3</c:f>
              <c:numCache>
                <c:formatCode>_(* #,##0.0_);_(* \(#,##0.0\);_(* "-"?_);_(@_)</c:formatCode>
                <c:ptCount val="2"/>
                <c:pt idx="0">
                  <c:v>0</c:v>
                </c:pt>
                <c:pt idx="1">
                  <c:v>0</c:v>
                </c:pt>
              </c:numCache>
            </c:numRef>
          </c:val>
          <c:extLst>
            <c:ext xmlns:c16="http://schemas.microsoft.com/office/drawing/2014/chart" uri="{C3380CC4-5D6E-409C-BE32-E72D297353CC}">
              <c16:uniqueId val="{00000005-ECA3-4E7B-82BC-9270FE3BB73A}"/>
            </c:ext>
          </c:extLst>
        </c:ser>
        <c:ser>
          <c:idx val="2"/>
          <c:order val="2"/>
          <c:tx>
            <c:strRef>
              <c:f>Sheet1!$E$1</c:f>
              <c:strCache>
                <c:ptCount val="1"/>
                <c:pt idx="0">
                  <c:v>Percent</c:v>
                </c:pt>
              </c:strCache>
            </c:strRef>
          </c:tx>
          <c:cat>
            <c:strRef>
              <c:f>Sheet1!$B$2:$B$3</c:f>
              <c:strCache>
                <c:ptCount val="2"/>
                <c:pt idx="0">
                  <c:v>Dow Jones U.S. Select REIT Index</c:v>
                </c:pt>
                <c:pt idx="1">
                  <c:v>S&amp;P Global Ex-U.S. REIT Index</c:v>
                </c:pt>
              </c:strCache>
            </c:strRef>
          </c:cat>
          <c:val>
            <c:numRef>
              <c:f>Sheet1!$E$2:$E$3</c:f>
              <c:numCache>
                <c:formatCode>0%</c:formatCode>
                <c:ptCount val="2"/>
                <c:pt idx="0">
                  <c:v>0.68230071480272703</c:v>
                </c:pt>
                <c:pt idx="1">
                  <c:v>0.31769928519727303</c:v>
                </c:pt>
              </c:numCache>
            </c:numRef>
          </c:val>
          <c:extLst>
            <c:ext xmlns:c16="http://schemas.microsoft.com/office/drawing/2014/chart" uri="{C3380CC4-5D6E-409C-BE32-E72D297353CC}">
              <c16:uniqueId val="{00000006-ECA3-4E7B-82BC-9270FE3BB73A}"/>
            </c:ext>
          </c:extLst>
        </c:ser>
        <c:ser>
          <c:idx val="3"/>
          <c:order val="3"/>
          <c:tx>
            <c:strRef>
              <c:f>Sheet1!$F$1</c:f>
              <c:strCache>
                <c:ptCount val="1"/>
                <c:pt idx="0">
                  <c:v>$Billion</c:v>
                </c:pt>
              </c:strCache>
            </c:strRef>
          </c:tx>
          <c:cat>
            <c:strRef>
              <c:f>Sheet1!$B$2:$B$3</c:f>
              <c:strCache>
                <c:ptCount val="2"/>
                <c:pt idx="0">
                  <c:v>Dow Jones U.S. Select REIT Index</c:v>
                </c:pt>
                <c:pt idx="1">
                  <c:v>S&amp;P Global Ex-U.S. REIT Index</c:v>
                </c:pt>
              </c:strCache>
            </c:strRef>
          </c:cat>
          <c:val>
            <c:numRef>
              <c:f>Sheet1!$F$2:$F$3</c:f>
              <c:numCache>
                <c:formatCode>_(* #,##0.0_);_(* \(#,##0.0\);_(* "-"?_);_(@_)</c:formatCode>
                <c:ptCount val="2"/>
                <c:pt idx="0">
                  <c:v>843.62831559640006</c:v>
                </c:pt>
                <c:pt idx="1">
                  <c:v>392.81816217157001</c:v>
                </c:pt>
              </c:numCache>
            </c:numRef>
          </c:val>
          <c:extLst>
            <c:ext xmlns:c16="http://schemas.microsoft.com/office/drawing/2014/chart" uri="{C3380CC4-5D6E-409C-BE32-E72D297353CC}">
              <c16:uniqueId val="{00000007-ECA3-4E7B-82BC-9270FE3BB73A}"/>
            </c:ext>
          </c:extLst>
        </c:ser>
        <c:ser>
          <c:idx val="4"/>
          <c:order val="4"/>
          <c:tx>
            <c:strRef>
              <c:f>Sheet1!$G$1</c:f>
              <c:strCache>
                <c:ptCount val="1"/>
                <c:pt idx="0">
                  <c:v>Number of Countries</c:v>
                </c:pt>
              </c:strCache>
            </c:strRef>
          </c:tx>
          <c:cat>
            <c:strRef>
              <c:f>Sheet1!$B$2:$B$3</c:f>
              <c:strCache>
                <c:ptCount val="2"/>
                <c:pt idx="0">
                  <c:v>Dow Jones U.S. Select REIT Index</c:v>
                </c:pt>
                <c:pt idx="1">
                  <c:v>S&amp;P Global Ex-U.S. REIT Index</c:v>
                </c:pt>
              </c:strCache>
            </c:strRef>
          </c:cat>
          <c:val>
            <c:numRef>
              <c:f>Sheet1!$G$2:$G$3</c:f>
              <c:numCache>
                <c:formatCode>General</c:formatCode>
                <c:ptCount val="2"/>
                <c:pt idx="0">
                  <c:v>1</c:v>
                </c:pt>
                <c:pt idx="1">
                  <c:v>25</c:v>
                </c:pt>
              </c:numCache>
            </c:numRef>
          </c:val>
          <c:extLst>
            <c:ext xmlns:c16="http://schemas.microsoft.com/office/drawing/2014/chart" uri="{C3380CC4-5D6E-409C-BE32-E72D297353CC}">
              <c16:uniqueId val="{00000008-ECA3-4E7B-82BC-9270FE3BB73A}"/>
            </c:ext>
          </c:extLst>
        </c:ser>
        <c:ser>
          <c:idx val="5"/>
          <c:order val="5"/>
          <c:tx>
            <c:strRef>
              <c:f>Sheet1!$H$1</c:f>
              <c:strCache>
                <c:ptCount val="1"/>
                <c:pt idx="0">
                  <c:v>Number of Holdings</c:v>
                </c:pt>
              </c:strCache>
            </c:strRef>
          </c:tx>
          <c:cat>
            <c:strRef>
              <c:f>Sheet1!$B$2:$B$3</c:f>
              <c:strCache>
                <c:ptCount val="2"/>
                <c:pt idx="0">
                  <c:v>Dow Jones U.S. Select REIT Index</c:v>
                </c:pt>
                <c:pt idx="1">
                  <c:v>S&amp;P Global Ex-U.S. REIT Index</c:v>
                </c:pt>
              </c:strCache>
            </c:strRef>
          </c:cat>
          <c:val>
            <c:numRef>
              <c:f>Sheet1!$H$2:$H$3</c:f>
              <c:numCache>
                <c:formatCode>General</c:formatCode>
                <c:ptCount val="2"/>
                <c:pt idx="0">
                  <c:v>113</c:v>
                </c:pt>
                <c:pt idx="1">
                  <c:v>298</c:v>
                </c:pt>
              </c:numCache>
            </c:numRef>
          </c:val>
          <c:extLst>
            <c:ext xmlns:c16="http://schemas.microsoft.com/office/drawing/2014/chart" uri="{C3380CC4-5D6E-409C-BE32-E72D297353CC}">
              <c16:uniqueId val="{00000009-ECA3-4E7B-82BC-9270FE3BB73A}"/>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2290046122783"/>
          <c:y val="4.3685026731706898E-2"/>
          <c:w val="0.62258458370875802"/>
          <c:h val="0.92252115705769211"/>
        </c:manualLayout>
      </c:layout>
      <c:barChart>
        <c:barDir val="bar"/>
        <c:grouping val="clustered"/>
        <c:varyColors val="0"/>
        <c:ser>
          <c:idx val="0"/>
          <c:order val="0"/>
          <c:tx>
            <c:strRef>
              <c:f>Sheet1!$B$1</c:f>
              <c:strCache>
                <c:ptCount val="1"/>
                <c:pt idx="0">
                  <c:v>3 Months
neg</c:v>
                </c:pt>
              </c:strCache>
            </c:strRef>
          </c:tx>
          <c:spPr>
            <a:solidFill>
              <a:schemeClr val="bg1">
                <a:lumMod val="65000"/>
              </a:schemeClr>
            </a:solidFill>
          </c:spPr>
          <c:invertIfNegative val="0"/>
          <c:dLbls>
            <c:numFmt formatCode="#,##0.00" sourceLinked="0"/>
            <c:spPr>
              <a:noFill/>
              <a:ln>
                <a:noFill/>
              </a:ln>
              <a:effectLst/>
            </c:spPr>
            <c:txPr>
              <a:bodyPr wrap="square" lIns="38100" tIns="19050" rIns="38100" bIns="19050" anchor="ctr">
                <a:spAutoFit/>
              </a:bodyPr>
              <a:lstStyle/>
              <a:p>
                <a:pPr>
                  <a:defRPr>
                    <a:solidFill>
                      <a:srgbClr val="C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US REITS</c:v>
                </c:pt>
                <c:pt idx="1">
                  <c:v>Global ex US REITS</c:v>
                </c:pt>
              </c:strCache>
            </c:strRef>
          </c:cat>
          <c:val>
            <c:numRef>
              <c:f>Sheet1!$B$2:$B$3</c:f>
              <c:numCache>
                <c:formatCode>General</c:formatCode>
                <c:ptCount val="2"/>
                <c:pt idx="0">
                  <c:v>-10.37</c:v>
                </c:pt>
                <c:pt idx="1">
                  <c:v>-13.18</c:v>
                </c:pt>
              </c:numCache>
            </c:numRef>
          </c:val>
          <c:extLst>
            <c:ext xmlns:c16="http://schemas.microsoft.com/office/drawing/2014/chart" uri="{C3380CC4-5D6E-409C-BE32-E72D297353CC}">
              <c16:uniqueId val="{00000000-753B-4EA0-AA9B-68F841E4D5B7}"/>
            </c:ext>
          </c:extLst>
        </c:ser>
        <c:ser>
          <c:idx val="1"/>
          <c:order val="1"/>
          <c:tx>
            <c:strRef>
              <c:f>Sheet1!$C$1</c:f>
              <c:strCache>
                <c:ptCount val="1"/>
                <c:pt idx="0">
                  <c:v>3 Months
positive</c:v>
                </c:pt>
              </c:strCache>
            </c:strRef>
          </c:tx>
          <c:spPr>
            <a:solidFill>
              <a:schemeClr val="bg1">
                <a:lumMod val="75000"/>
              </a:schemeClr>
            </a:solidFill>
          </c:spPr>
          <c:invertIfNegative val="0"/>
          <c:dLbls>
            <c:numFmt formatCode="0.00;\-0.00;;" sourceLinked="0"/>
            <c:spPr>
              <a:noFill/>
              <a:ln>
                <a:noFill/>
              </a:ln>
              <a:effectLst/>
            </c:spPr>
            <c:txPr>
              <a:bodyPr wrap="square" lIns="38100" tIns="19050" rIns="38100" bIns="19050" anchor="ctr">
                <a:spAutoFit/>
              </a:bodyPr>
              <a:lstStyle/>
              <a:p>
                <a:pPr>
                  <a:defRPr>
                    <a:solidFill>
                      <a:schemeClr val="tx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US REITS</c:v>
                </c:pt>
                <c:pt idx="1">
                  <c:v>Global ex US REITS</c:v>
                </c:pt>
              </c:strCache>
            </c:strRef>
          </c:cat>
          <c:val>
            <c:numRef>
              <c:f>Sheet1!$C$2:$C$3</c:f>
              <c:numCache>
                <c:formatCode>General</c:formatCode>
                <c:ptCount val="2"/>
              </c:numCache>
            </c:numRef>
          </c:val>
          <c:extLst>
            <c:ext xmlns:c16="http://schemas.microsoft.com/office/drawing/2014/chart" uri="{C3380CC4-5D6E-409C-BE32-E72D297353CC}">
              <c16:uniqueId val="{00000001-753B-4EA0-AA9B-68F841E4D5B7}"/>
            </c:ext>
          </c:extLst>
        </c:ser>
        <c:dLbls>
          <c:showLegendKey val="0"/>
          <c:showVal val="0"/>
          <c:showCatName val="0"/>
          <c:showSerName val="0"/>
          <c:showPercent val="0"/>
          <c:showBubbleSize val="0"/>
        </c:dLbls>
        <c:gapWidth val="54"/>
        <c:overlap val="100"/>
        <c:axId val="107864064"/>
        <c:axId val="107865600"/>
      </c:barChart>
      <c:catAx>
        <c:axId val="107864064"/>
        <c:scaling>
          <c:orientation val="maxMin"/>
        </c:scaling>
        <c:delete val="0"/>
        <c:axPos val="l"/>
        <c:numFmt formatCode="General" sourceLinked="0"/>
        <c:majorTickMark val="none"/>
        <c:minorTickMark val="none"/>
        <c:tickLblPos val="low"/>
        <c:spPr>
          <a:ln w="6350">
            <a:solidFill>
              <a:schemeClr val="bg1">
                <a:lumMod val="65000"/>
              </a:schemeClr>
            </a:solidFill>
          </a:ln>
        </c:spPr>
        <c:crossAx val="107865600"/>
        <c:crosses val="autoZero"/>
        <c:auto val="1"/>
        <c:lblAlgn val="ctr"/>
        <c:lblOffset val="100"/>
        <c:noMultiLvlLbl val="0"/>
      </c:catAx>
      <c:valAx>
        <c:axId val="107865600"/>
        <c:scaling>
          <c:orientation val="minMax"/>
          <c:max val="0"/>
          <c:min val="-16"/>
        </c:scaling>
        <c:delete val="0"/>
        <c:axPos val="t"/>
        <c:numFmt formatCode="General" sourceLinked="1"/>
        <c:majorTickMark val="none"/>
        <c:minorTickMark val="none"/>
        <c:tickLblPos val="none"/>
        <c:spPr>
          <a:ln>
            <a:noFill/>
          </a:ln>
        </c:spPr>
        <c:crossAx val="107864064"/>
        <c:crosses val="autoZero"/>
        <c:crossBetween val="between"/>
      </c:valAx>
    </c:plotArea>
    <c:plotVisOnly val="1"/>
    <c:dispBlanksAs val="gap"/>
    <c:showDLblsOverMax val="0"/>
  </c:chart>
  <c:txPr>
    <a:bodyPr/>
    <a:lstStyle/>
    <a:p>
      <a:pPr>
        <a:defRPr sz="9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367111274514644"/>
          <c:y val="7.8360250307606003E-2"/>
          <c:w val="0.58600777905478985"/>
          <c:h val="0.90328630006551081"/>
        </c:manualLayout>
      </c:layout>
      <c:barChart>
        <c:barDir val="bar"/>
        <c:grouping val="clustered"/>
        <c:varyColors val="0"/>
        <c:ser>
          <c:idx val="0"/>
          <c:order val="0"/>
          <c:tx>
            <c:strRef>
              <c:f>Sheet1!$B$1</c:f>
              <c:strCache>
                <c:ptCount val="1"/>
                <c:pt idx="0">
                  <c:v>Negative</c:v>
                </c:pt>
              </c:strCache>
            </c:strRef>
          </c:tx>
          <c:spPr>
            <a:solidFill>
              <a:schemeClr val="bg1">
                <a:lumMod val="75000"/>
              </a:schemeClr>
            </a:solidFill>
          </c:spPr>
          <c:invertIfNegative val="0"/>
          <c:dLbls>
            <c:dLbl>
              <c:idx val="0"/>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4A5-4BE0-A1F3-A375EB94657F}"/>
                </c:ext>
              </c:extLst>
            </c:dLbl>
            <c:dLbl>
              <c:idx val="1"/>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4A5-4BE0-A1F3-A375EB94657F}"/>
                </c:ext>
              </c:extLst>
            </c:dLbl>
            <c:dLbl>
              <c:idx val="2"/>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4A5-4BE0-A1F3-A375EB94657F}"/>
                </c:ext>
              </c:extLst>
            </c:dLbl>
            <c:dLbl>
              <c:idx val="3"/>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4A5-4BE0-A1F3-A375EB94657F}"/>
                </c:ext>
              </c:extLst>
            </c:dLbl>
            <c:dLbl>
              <c:idx val="4"/>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4A5-4BE0-A1F3-A375EB94657F}"/>
                </c:ext>
              </c:extLst>
            </c:dLbl>
            <c:dLbl>
              <c:idx val="5"/>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4A5-4BE0-A1F3-A375EB94657F}"/>
                </c:ext>
              </c:extLst>
            </c:dLbl>
            <c:dLbl>
              <c:idx val="6"/>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4A5-4BE0-A1F3-A375EB94657F}"/>
                </c:ext>
              </c:extLst>
            </c:dLbl>
            <c:dLbl>
              <c:idx val="7"/>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4A5-4BE0-A1F3-A375EB94657F}"/>
                </c:ext>
              </c:extLst>
            </c:dLbl>
            <c:dLbl>
              <c:idx val="8"/>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4A5-4BE0-A1F3-A375EB94657F}"/>
                </c:ext>
              </c:extLst>
            </c:dLbl>
            <c:dLbl>
              <c:idx val="9"/>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4A5-4BE0-A1F3-A375EB94657F}"/>
                </c:ext>
              </c:extLst>
            </c:dLbl>
            <c:dLbl>
              <c:idx val="10"/>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4A5-4BE0-A1F3-A375EB94657F}"/>
                </c:ext>
              </c:extLst>
            </c:dLbl>
            <c:dLbl>
              <c:idx val="11"/>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4A5-4BE0-A1F3-A375EB94657F}"/>
                </c:ext>
              </c:extLst>
            </c:dLbl>
            <c:dLbl>
              <c:idx val="12"/>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4A5-4BE0-A1F3-A375EB94657F}"/>
                </c:ext>
              </c:extLst>
            </c:dLbl>
            <c:dLbl>
              <c:idx val="13"/>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4A5-4BE0-A1F3-A375EB94657F}"/>
                </c:ext>
              </c:extLst>
            </c:dLbl>
            <c:dLbl>
              <c:idx val="14"/>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4A5-4BE0-A1F3-A375EB94657F}"/>
                </c:ext>
              </c:extLst>
            </c:dLbl>
            <c:dLbl>
              <c:idx val="15"/>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F4A5-4BE0-A1F3-A375EB94657F}"/>
                </c:ext>
              </c:extLst>
            </c:dLbl>
            <c:dLbl>
              <c:idx val="16"/>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F4A5-4BE0-A1F3-A375EB94657F}"/>
                </c:ext>
              </c:extLst>
            </c:dLbl>
            <c:dLbl>
              <c:idx val="17"/>
              <c:numFmt formatCode="#0.00;\-#0.00;" sourceLinked="0"/>
              <c:spPr/>
              <c:txPr>
                <a:bodyPr/>
                <a:lstStyle/>
                <a:p>
                  <a:pPr algn="ctr" rtl="0">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F4A5-4BE0-A1F3-A375EB94657F}"/>
                </c:ext>
              </c:extLst>
            </c:dLbl>
            <c:dLbl>
              <c:idx val="18"/>
              <c:numFmt formatCode="#0.00;\-#0.00;" sourceLinked="0"/>
              <c:spPr/>
              <c:txPr>
                <a:bodyPr/>
                <a:lstStyle/>
                <a:p>
                  <a:pPr algn="ctr">
                    <a:defRPr lang="en-US"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F4A5-4BE0-A1F3-A375EB94657F}"/>
                </c:ext>
              </c:extLst>
            </c:dLbl>
            <c:numFmt formatCode="#0.00;\-#0.00;" sourceLinked="0"/>
            <c:spPr>
              <a:noFill/>
              <a:ln>
                <a:noFill/>
              </a:ln>
              <a:effectLst/>
            </c:spPr>
            <c:txPr>
              <a:bodyPr/>
              <a:lstStyle/>
              <a:p>
                <a:pPr>
                  <a:defRPr sz="900">
                    <a:solidFill>
                      <a:srgbClr val="C00000"/>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Sheet1!$A$2:$A$24</c:f>
              <c:strCache>
                <c:ptCount val="23"/>
                <c:pt idx="0">
                  <c:v>Natural Gas</c:v>
                </c:pt>
                <c:pt idx="1">
                  <c:v>Corn</c:v>
                </c:pt>
                <c:pt idx="2">
                  <c:v>Kansas Wheat</c:v>
                </c:pt>
                <c:pt idx="3">
                  <c:v>Live Cattle</c:v>
                </c:pt>
                <c:pt idx="4">
                  <c:v>Wheat</c:v>
                </c:pt>
                <c:pt idx="5">
                  <c:v>Soybean Meal</c:v>
                </c:pt>
                <c:pt idx="6">
                  <c:v>Coffee</c:v>
                </c:pt>
                <c:pt idx="7">
                  <c:v>Lean Hogs</c:v>
                </c:pt>
                <c:pt idx="8">
                  <c:v>Sugar</c:v>
                </c:pt>
                <c:pt idx="9">
                  <c:v>Zinc</c:v>
                </c:pt>
                <c:pt idx="10">
                  <c:v>Soybean Oil</c:v>
                </c:pt>
                <c:pt idx="11">
                  <c:v>Soybean</c:v>
                </c:pt>
                <c:pt idx="12">
                  <c:v>Silver</c:v>
                </c:pt>
                <c:pt idx="13">
                  <c:v>Nickel</c:v>
                </c:pt>
                <c:pt idx="14">
                  <c:v>Copper</c:v>
                </c:pt>
                <c:pt idx="15">
                  <c:v>Gold</c:v>
                </c:pt>
                <c:pt idx="16">
                  <c:v>Aluminum</c:v>
                </c:pt>
                <c:pt idx="17">
                  <c:v>Low Sulphur Gas Oil</c:v>
                </c:pt>
                <c:pt idx="18">
                  <c:v>Heating Oil</c:v>
                </c:pt>
                <c:pt idx="19">
                  <c:v>Cotton</c:v>
                </c:pt>
                <c:pt idx="20">
                  <c:v>Brent Crude Oil</c:v>
                </c:pt>
                <c:pt idx="21">
                  <c:v>Unleaded Gas</c:v>
                </c:pt>
                <c:pt idx="22">
                  <c:v>WTI Crude Oil</c:v>
                </c:pt>
              </c:strCache>
            </c:strRef>
          </c:cat>
          <c:val>
            <c:numRef>
              <c:f>Sheet1!$B$2:$B$24</c:f>
              <c:numCache>
                <c:formatCode>#0.00;\-#0.00;</c:formatCode>
                <c:ptCount val="23"/>
                <c:pt idx="0">
                  <c:v>0</c:v>
                </c:pt>
                <c:pt idx="1">
                  <c:v>0</c:v>
                </c:pt>
                <c:pt idx="2">
                  <c:v>0</c:v>
                </c:pt>
                <c:pt idx="3">
                  <c:v>0</c:v>
                </c:pt>
                <c:pt idx="4">
                  <c:v>0</c:v>
                </c:pt>
                <c:pt idx="5">
                  <c:v>-0.91</c:v>
                </c:pt>
                <c:pt idx="6">
                  <c:v>-1.96</c:v>
                </c:pt>
                <c:pt idx="7">
                  <c:v>-2.36</c:v>
                </c:pt>
                <c:pt idx="8">
                  <c:v>-2.62</c:v>
                </c:pt>
                <c:pt idx="9">
                  <c:v>-3.1</c:v>
                </c:pt>
                <c:pt idx="10">
                  <c:v>-4.5</c:v>
                </c:pt>
                <c:pt idx="11">
                  <c:v>-6.4</c:v>
                </c:pt>
                <c:pt idx="12">
                  <c:v>-7.13</c:v>
                </c:pt>
                <c:pt idx="13">
                  <c:v>-7.47</c:v>
                </c:pt>
                <c:pt idx="14">
                  <c:v>-8.32</c:v>
                </c:pt>
                <c:pt idx="15">
                  <c:v>-8.52</c:v>
                </c:pt>
                <c:pt idx="16">
                  <c:v>-11.55</c:v>
                </c:pt>
                <c:pt idx="17">
                  <c:v>-12.36</c:v>
                </c:pt>
                <c:pt idx="18">
                  <c:v>-12.81</c:v>
                </c:pt>
                <c:pt idx="19">
                  <c:v>-13.66</c:v>
                </c:pt>
                <c:pt idx="20">
                  <c:v>-16.489999999999998</c:v>
                </c:pt>
                <c:pt idx="21">
                  <c:v>-20.53</c:v>
                </c:pt>
                <c:pt idx="22">
                  <c:v>-21.51</c:v>
                </c:pt>
              </c:numCache>
            </c:numRef>
          </c:val>
          <c:extLst>
            <c:ext xmlns:c16="http://schemas.microsoft.com/office/drawing/2014/chart" uri="{C3380CC4-5D6E-409C-BE32-E72D297353CC}">
              <c16:uniqueId val="{00000013-F4A5-4BE0-A1F3-A375EB94657F}"/>
            </c:ext>
          </c:extLst>
        </c:ser>
        <c:ser>
          <c:idx val="1"/>
          <c:order val="1"/>
          <c:tx>
            <c:strRef>
              <c:f>Sheet1!$C$1</c:f>
              <c:strCache>
                <c:ptCount val="1"/>
                <c:pt idx="0">
                  <c:v>Positive</c:v>
                </c:pt>
              </c:strCache>
            </c:strRef>
          </c:tx>
          <c:spPr>
            <a:solidFill>
              <a:schemeClr val="bg1">
                <a:lumMod val="75000"/>
              </a:schemeClr>
            </a:solidFill>
          </c:spPr>
          <c:invertIfNegative val="0"/>
          <c:dLbls>
            <c:spPr>
              <a:noFill/>
              <a:ln>
                <a:noFill/>
              </a:ln>
              <a:effectLst/>
            </c:spPr>
            <c:txPr>
              <a:bodyPr/>
              <a:lstStyle/>
              <a:p>
                <a:pPr>
                  <a:defRPr sz="900">
                    <a:solidFill>
                      <a:schemeClr val="tx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Sheet1!$A$2:$A$24</c:f>
              <c:strCache>
                <c:ptCount val="23"/>
                <c:pt idx="0">
                  <c:v>Natural Gas</c:v>
                </c:pt>
                <c:pt idx="1">
                  <c:v>Corn</c:v>
                </c:pt>
                <c:pt idx="2">
                  <c:v>Kansas Wheat</c:v>
                </c:pt>
                <c:pt idx="3">
                  <c:v>Live Cattle</c:v>
                </c:pt>
                <c:pt idx="4">
                  <c:v>Wheat</c:v>
                </c:pt>
                <c:pt idx="5">
                  <c:v>Soybean Meal</c:v>
                </c:pt>
                <c:pt idx="6">
                  <c:v>Coffee</c:v>
                </c:pt>
                <c:pt idx="7">
                  <c:v>Lean Hogs</c:v>
                </c:pt>
                <c:pt idx="8">
                  <c:v>Sugar</c:v>
                </c:pt>
                <c:pt idx="9">
                  <c:v>Zinc</c:v>
                </c:pt>
                <c:pt idx="10">
                  <c:v>Soybean Oil</c:v>
                </c:pt>
                <c:pt idx="11">
                  <c:v>Soybean</c:v>
                </c:pt>
                <c:pt idx="12">
                  <c:v>Silver</c:v>
                </c:pt>
                <c:pt idx="13">
                  <c:v>Nickel</c:v>
                </c:pt>
                <c:pt idx="14">
                  <c:v>Copper</c:v>
                </c:pt>
                <c:pt idx="15">
                  <c:v>Gold</c:v>
                </c:pt>
                <c:pt idx="16">
                  <c:v>Aluminum</c:v>
                </c:pt>
                <c:pt idx="17">
                  <c:v>Low Sulphur Gas Oil</c:v>
                </c:pt>
                <c:pt idx="18">
                  <c:v>Heating Oil</c:v>
                </c:pt>
                <c:pt idx="19">
                  <c:v>Cotton</c:v>
                </c:pt>
                <c:pt idx="20">
                  <c:v>Brent Crude Oil</c:v>
                </c:pt>
                <c:pt idx="21">
                  <c:v>Unleaded Gas</c:v>
                </c:pt>
                <c:pt idx="22">
                  <c:v>WTI Crude Oil</c:v>
                </c:pt>
              </c:strCache>
            </c:strRef>
          </c:cat>
          <c:val>
            <c:numRef>
              <c:f>Sheet1!$C$2:$C$24</c:f>
              <c:numCache>
                <c:formatCode>#0.00;\-#0.00;</c:formatCode>
                <c:ptCount val="23"/>
                <c:pt idx="0">
                  <c:v>24.49</c:v>
                </c:pt>
                <c:pt idx="1">
                  <c:v>8.01</c:v>
                </c:pt>
                <c:pt idx="2">
                  <c:v>3.49</c:v>
                </c:pt>
                <c:pt idx="3">
                  <c:v>3.39</c:v>
                </c:pt>
                <c:pt idx="4">
                  <c:v>1.94</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extLst>
            <c:ext xmlns:c16="http://schemas.microsoft.com/office/drawing/2014/chart" uri="{C3380CC4-5D6E-409C-BE32-E72D297353CC}">
              <c16:uniqueId val="{00000014-F4A5-4BE0-A1F3-A375EB94657F}"/>
            </c:ext>
          </c:extLst>
        </c:ser>
        <c:dLbls>
          <c:showLegendKey val="0"/>
          <c:showVal val="0"/>
          <c:showCatName val="0"/>
          <c:showSerName val="0"/>
          <c:showPercent val="0"/>
          <c:showBubbleSize val="0"/>
        </c:dLbls>
        <c:gapWidth val="106"/>
        <c:overlap val="100"/>
        <c:axId val="106872192"/>
        <c:axId val="108205184"/>
      </c:barChart>
      <c:catAx>
        <c:axId val="106872192"/>
        <c:scaling>
          <c:orientation val="maxMin"/>
        </c:scaling>
        <c:delete val="0"/>
        <c:axPos val="l"/>
        <c:numFmt formatCode="General" sourceLinked="1"/>
        <c:majorTickMark val="none"/>
        <c:minorTickMark val="none"/>
        <c:tickLblPos val="low"/>
        <c:txPr>
          <a:bodyPr/>
          <a:lstStyle/>
          <a:p>
            <a:pPr>
              <a:defRPr sz="900"/>
            </a:pPr>
            <a:endParaRPr lang="en-US"/>
          </a:p>
        </c:txPr>
        <c:crossAx val="108205184"/>
        <c:crosses val="autoZero"/>
        <c:auto val="1"/>
        <c:lblAlgn val="ctr"/>
        <c:lblOffset val="100"/>
        <c:noMultiLvlLbl val="0"/>
      </c:catAx>
      <c:valAx>
        <c:axId val="108205184"/>
        <c:scaling>
          <c:orientation val="minMax"/>
          <c:max val="27"/>
          <c:min val="-37"/>
        </c:scaling>
        <c:delete val="0"/>
        <c:axPos val="b"/>
        <c:numFmt formatCode="#0.00;[Red]\-#0.00;" sourceLinked="0"/>
        <c:majorTickMark val="none"/>
        <c:minorTickMark val="none"/>
        <c:tickLblPos val="none"/>
        <c:spPr>
          <a:ln>
            <a:noFill/>
          </a:ln>
        </c:spPr>
        <c:crossAx val="106872192"/>
        <c:crosses val="max"/>
        <c:crossBetween val="between"/>
        <c:majorUnit val="1"/>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576220131872012E-2"/>
          <c:y val="0.27501021460300396"/>
          <c:w val="0.94572666569926778"/>
          <c:h val="0.45007492355722128"/>
        </c:manualLayout>
      </c:layout>
      <c:barChart>
        <c:barDir val="col"/>
        <c:grouping val="clustered"/>
        <c:varyColors val="0"/>
        <c:ser>
          <c:idx val="1"/>
          <c:order val="1"/>
          <c:tx>
            <c:strRef>
              <c:f>Sheet1!$C$1</c:f>
              <c:strCache>
                <c:ptCount val="1"/>
                <c:pt idx="0">
                  <c:v>YTM</c:v>
                </c:pt>
              </c:strCache>
            </c:strRef>
          </c:tx>
          <c:spPr>
            <a:solidFill>
              <a:schemeClr val="bg1">
                <a:lumMod val="65000"/>
              </a:schemeClr>
            </a:solidFill>
            <a:ln>
              <a:noFill/>
            </a:ln>
            <a:effectLst/>
          </c:spPr>
          <c:invertIfNegative val="0"/>
          <c:dLbls>
            <c:spPr>
              <a:noFill/>
              <a:ln>
                <a:noFill/>
              </a:ln>
              <a:effectLst/>
            </c:spPr>
            <c:txPr>
              <a:bodyPr wrap="square" lIns="38100" tIns="19050" rIns="38100" bIns="19050" anchor="ctr">
                <a:spAutoFit/>
              </a:bodyPr>
              <a:lstStyle/>
              <a:p>
                <a:pPr>
                  <a:defRPr sz="900">
                    <a:solidFill>
                      <a:srgbClr val="35627D"/>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10-Year US Treasury</c:v>
                </c:pt>
                <c:pt idx="1">
                  <c:v>State and Local Municipals</c:v>
                </c:pt>
                <c:pt idx="2">
                  <c:v>AAA-AA 
Corporates</c:v>
                </c:pt>
                <c:pt idx="3">
                  <c:v>A-BBB 
Corporates</c:v>
                </c:pt>
              </c:strCache>
            </c:strRef>
          </c:cat>
          <c:val>
            <c:numRef>
              <c:f>Sheet1!$C$2:$C$5</c:f>
              <c:numCache>
                <c:formatCode>0.00</c:formatCode>
                <c:ptCount val="4"/>
                <c:pt idx="0">
                  <c:v>3.83</c:v>
                </c:pt>
                <c:pt idx="1">
                  <c:v>4.22</c:v>
                </c:pt>
                <c:pt idx="2">
                  <c:v>5</c:v>
                </c:pt>
                <c:pt idx="3">
                  <c:v>5.82</c:v>
                </c:pt>
              </c:numCache>
            </c:numRef>
          </c:val>
          <c:extLst>
            <c:ext xmlns:c16="http://schemas.microsoft.com/office/drawing/2014/chart" uri="{C3380CC4-5D6E-409C-BE32-E72D297353CC}">
              <c16:uniqueId val="{00000000-B4E7-4EB4-9360-CA65D0AF9917}"/>
            </c:ext>
          </c:extLst>
        </c:ser>
        <c:dLbls>
          <c:showLegendKey val="0"/>
          <c:showVal val="0"/>
          <c:showCatName val="0"/>
          <c:showSerName val="0"/>
          <c:showPercent val="0"/>
          <c:showBubbleSize val="0"/>
        </c:dLbls>
        <c:gapWidth val="24"/>
        <c:axId val="108243200"/>
        <c:axId val="108249088"/>
      </c:barChart>
      <c:barChart>
        <c:barDir val="col"/>
        <c:grouping val="clustered"/>
        <c:varyColors val="0"/>
        <c:ser>
          <c:idx val="0"/>
          <c:order val="0"/>
          <c:tx>
            <c:strRef>
              <c:f>Sheet1!$B$1</c:f>
              <c:strCache>
                <c:ptCount val="1"/>
                <c:pt idx="0">
                  <c:v>YTW</c:v>
                </c:pt>
              </c:strCache>
            </c:strRef>
          </c:tx>
          <c:spPr>
            <a:solidFill>
              <a:srgbClr val="B1B1B1"/>
            </a:solidFill>
            <a:ln w="0" cap="flat" cmpd="sng" algn="ctr">
              <a:noFill/>
              <a:prstDash val="solid"/>
              <a:round/>
              <a:headEnd type="none" w="med" len="med"/>
              <a:tailEnd type="none" w="med" len="med"/>
            </a:ln>
            <a:effectLst/>
          </c:spPr>
          <c:invertIfNegative val="0"/>
          <c:dPt>
            <c:idx val="1"/>
            <c:invertIfNegative val="0"/>
            <c:bubble3D val="0"/>
            <c:spPr>
              <a:solidFill>
                <a:srgbClr val="93A37C"/>
              </a:solidFill>
              <a:ln w="0" cap="flat" cmpd="sng" algn="ctr">
                <a:noFill/>
                <a:prstDash val="solid"/>
                <a:round/>
                <a:headEnd type="none" w="med" len="med"/>
                <a:tailEnd type="none" w="med" len="med"/>
              </a:ln>
              <a:effectLst/>
            </c:spPr>
            <c:extLst>
              <c:ext xmlns:c16="http://schemas.microsoft.com/office/drawing/2014/chart" uri="{C3380CC4-5D6E-409C-BE32-E72D297353CC}">
                <c16:uniqueId val="{00000002-B4E7-4EB4-9360-CA65D0AF9917}"/>
              </c:ext>
            </c:extLst>
          </c:dPt>
          <c:dLbls>
            <c:dLbl>
              <c:idx val="1"/>
              <c:layout>
                <c:manualLayout>
                  <c:x val="-1.799423967469016E-9"/>
                  <c:y val="0.12821665483889505"/>
                </c:manualLayout>
              </c:layout>
              <c:spPr/>
              <c:txPr>
                <a:bodyPr/>
                <a:lstStyle/>
                <a:p>
                  <a:pPr algn="ctr" rtl="0">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936429110085734"/>
                      <c:h val="6.9701881809014848E-2"/>
                    </c:manualLayout>
                  </c15:layout>
                </c:ext>
                <c:ext xmlns:c16="http://schemas.microsoft.com/office/drawing/2014/chart" uri="{C3380CC4-5D6E-409C-BE32-E72D297353CC}">
                  <c16:uniqueId val="{00000002-B4E7-4EB4-9360-CA65D0AF9917}"/>
                </c:ext>
              </c:extLst>
            </c:dLbl>
            <c:dLbl>
              <c:idx val="2"/>
              <c:layout>
                <c:manualLayout>
                  <c:x val="0"/>
                  <c:y val="9.1868804316770497E-3"/>
                </c:manualLayout>
              </c:layout>
              <c:spPr/>
              <c:txPr>
                <a:bodyPr/>
                <a:lstStyle/>
                <a:p>
                  <a:pPr algn="ctr" rtl="0">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4E7-4EB4-9360-CA65D0AF9917}"/>
                </c:ext>
              </c:extLst>
            </c:dLbl>
            <c:dLbl>
              <c:idx val="3"/>
              <c:layout>
                <c:manualLayout>
                  <c:x val="7.5757575757575803E-3"/>
                  <c:y val="4.5938018755673502E-3"/>
                </c:manualLayout>
              </c:layout>
              <c:spPr/>
              <c:txPr>
                <a:bodyPr/>
                <a:lstStyle/>
                <a:p>
                  <a:pPr algn="ctr" rtl="0">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4E7-4EB4-9360-CA65D0AF9917}"/>
                </c:ext>
              </c:extLst>
            </c:dLbl>
            <c:spPr>
              <a:noFill/>
              <a:ln>
                <a:noFill/>
              </a:ln>
              <a:effectLst/>
            </c:spPr>
            <c:txPr>
              <a:bodyPr/>
              <a:lstStyle/>
              <a:p>
                <a:pPr>
                  <a:defRPr sz="900" b="0" i="0">
                    <a:solidFill>
                      <a:schemeClr val="bg1"/>
                    </a:solidFill>
                    <a:latin typeface="Arial" pitchFamily="34" charset="0"/>
                    <a:cs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10-Year US Treasury</c:v>
                </c:pt>
                <c:pt idx="1">
                  <c:v>State and Local Municipals</c:v>
                </c:pt>
                <c:pt idx="2">
                  <c:v>AAA-AA 
Corporates</c:v>
                </c:pt>
                <c:pt idx="3">
                  <c:v>A-BBB 
Corporates</c:v>
                </c:pt>
              </c:strCache>
            </c:strRef>
          </c:cat>
          <c:val>
            <c:numRef>
              <c:f>Sheet1!$B$2:$B$5</c:f>
              <c:numCache>
                <c:formatCode>0.00</c:formatCode>
                <c:ptCount val="4"/>
                <c:pt idx="1">
                  <c:v>3.94</c:v>
                </c:pt>
              </c:numCache>
            </c:numRef>
          </c:val>
          <c:extLst>
            <c:ext xmlns:c16="http://schemas.microsoft.com/office/drawing/2014/chart" uri="{C3380CC4-5D6E-409C-BE32-E72D297353CC}">
              <c16:uniqueId val="{00000005-B4E7-4EB4-9360-CA65D0AF9917}"/>
            </c:ext>
          </c:extLst>
        </c:ser>
        <c:dLbls>
          <c:showLegendKey val="0"/>
          <c:showVal val="0"/>
          <c:showCatName val="0"/>
          <c:showSerName val="0"/>
          <c:showPercent val="0"/>
          <c:showBubbleSize val="0"/>
        </c:dLbls>
        <c:gapWidth val="25"/>
        <c:axId val="1691346495"/>
        <c:axId val="1372453423"/>
      </c:barChart>
      <c:catAx>
        <c:axId val="108243200"/>
        <c:scaling>
          <c:orientation val="minMax"/>
        </c:scaling>
        <c:delete val="0"/>
        <c:axPos val="b"/>
        <c:numFmt formatCode="General" sourceLinked="0"/>
        <c:majorTickMark val="none"/>
        <c:minorTickMark val="none"/>
        <c:tickLblPos val="nextTo"/>
        <c:spPr>
          <a:ln w="6350">
            <a:solidFill>
              <a:schemeClr val="bg1">
                <a:lumMod val="65000"/>
              </a:schemeClr>
            </a:solidFill>
          </a:ln>
        </c:spPr>
        <c:txPr>
          <a:bodyPr rot="0" vert="horz" anchor="ctr" anchorCtr="0">
            <a:noAutofit/>
          </a:bodyPr>
          <a:lstStyle/>
          <a:p>
            <a:pPr>
              <a:defRPr sz="900" b="0" i="0">
                <a:solidFill>
                  <a:schemeClr val="tx1"/>
                </a:solidFill>
                <a:latin typeface="Arial" pitchFamily="34" charset="0"/>
                <a:cs typeface="Arial" pitchFamily="34" charset="0"/>
              </a:defRPr>
            </a:pPr>
            <a:endParaRPr lang="en-US"/>
          </a:p>
        </c:txPr>
        <c:crossAx val="108249088"/>
        <c:crosses val="autoZero"/>
        <c:auto val="1"/>
        <c:lblAlgn val="ctr"/>
        <c:lblOffset val="100"/>
        <c:noMultiLvlLbl val="0"/>
      </c:catAx>
      <c:valAx>
        <c:axId val="108249088"/>
        <c:scaling>
          <c:orientation val="minMax"/>
        </c:scaling>
        <c:delete val="1"/>
        <c:axPos val="l"/>
        <c:numFmt formatCode="0.00" sourceLinked="1"/>
        <c:majorTickMark val="out"/>
        <c:minorTickMark val="none"/>
        <c:tickLblPos val="none"/>
        <c:crossAx val="108243200"/>
        <c:crosses val="autoZero"/>
        <c:crossBetween val="between"/>
      </c:valAx>
      <c:valAx>
        <c:axId val="1372453423"/>
        <c:scaling>
          <c:orientation val="minMax"/>
        </c:scaling>
        <c:delete val="0"/>
        <c:axPos val="r"/>
        <c:numFmt formatCode="0.00" sourceLinked="1"/>
        <c:majorTickMark val="none"/>
        <c:minorTickMark val="none"/>
        <c:tickLblPos val="none"/>
        <c:spPr>
          <a:ln>
            <a:noFill/>
          </a:ln>
        </c:spPr>
        <c:crossAx val="1691346495"/>
        <c:crosses val="max"/>
        <c:crossBetween val="between"/>
      </c:valAx>
      <c:catAx>
        <c:axId val="1691346495"/>
        <c:scaling>
          <c:orientation val="minMax"/>
        </c:scaling>
        <c:delete val="1"/>
        <c:axPos val="b"/>
        <c:numFmt formatCode="General" sourceLinked="1"/>
        <c:majorTickMark val="out"/>
        <c:minorTickMark val="none"/>
        <c:tickLblPos val="nextTo"/>
        <c:crossAx val="1372453423"/>
        <c:crosses val="autoZero"/>
        <c:auto val="1"/>
        <c:lblAlgn val="ctr"/>
        <c:lblOffset val="100"/>
        <c:noMultiLvlLbl val="0"/>
      </c:catAx>
    </c:plotArea>
    <c:plotVisOnly val="1"/>
    <c:dispBlanksAs val="gap"/>
    <c:showDLblsOverMax val="0"/>
  </c:chart>
  <c:txPr>
    <a:bodyPr/>
    <a:lstStyle/>
    <a:p>
      <a:pPr>
        <a:defRPr sz="1800"/>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555854418357268"/>
          <c:y val="0.22494609989273293"/>
          <c:w val="0.71174937308872721"/>
          <c:h val="0.55820465193645863"/>
        </c:manualLayout>
      </c:layout>
      <c:scatterChart>
        <c:scatterStyle val="lineMarker"/>
        <c:varyColors val="0"/>
        <c:ser>
          <c:idx val="0"/>
          <c:order val="0"/>
          <c:tx>
            <c:strRef>
              <c:f>Sheet1!$B$1</c:f>
              <c:strCache>
                <c:ptCount val="1"/>
                <c:pt idx="0">
                  <c:v>9/30/2022</c:v>
                </c:pt>
              </c:strCache>
            </c:strRef>
          </c:tx>
          <c:spPr>
            <a:ln>
              <a:solidFill>
                <a:schemeClr val="bg1">
                  <a:lumMod val="50000"/>
                </a:schemeClr>
              </a:solidFill>
            </a:ln>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1DDE-43C5-9412-C6B8D147E1B1}"/>
                </c:ext>
              </c:extLst>
            </c:dLbl>
            <c:dLbl>
              <c:idx val="1"/>
              <c:delete val="1"/>
              <c:extLst>
                <c:ext xmlns:c15="http://schemas.microsoft.com/office/drawing/2012/chart" uri="{CE6537A1-D6FC-4f65-9D91-7224C49458BB}"/>
                <c:ext xmlns:c16="http://schemas.microsoft.com/office/drawing/2014/chart" uri="{C3380CC4-5D6E-409C-BE32-E72D297353CC}">
                  <c16:uniqueId val="{00000001-1DDE-43C5-9412-C6B8D147E1B1}"/>
                </c:ext>
              </c:extLst>
            </c:dLbl>
            <c:dLbl>
              <c:idx val="2"/>
              <c:delete val="1"/>
              <c:extLst>
                <c:ext xmlns:c15="http://schemas.microsoft.com/office/drawing/2012/chart" uri="{CE6537A1-D6FC-4f65-9D91-7224C49458BB}"/>
                <c:ext xmlns:c16="http://schemas.microsoft.com/office/drawing/2014/chart" uri="{C3380CC4-5D6E-409C-BE32-E72D297353CC}">
                  <c16:uniqueId val="{00000002-1DDE-43C5-9412-C6B8D147E1B1}"/>
                </c:ext>
              </c:extLst>
            </c:dLbl>
            <c:dLbl>
              <c:idx val="3"/>
              <c:delete val="1"/>
              <c:extLst>
                <c:ext xmlns:c15="http://schemas.microsoft.com/office/drawing/2012/chart" uri="{CE6537A1-D6FC-4f65-9D91-7224C49458BB}"/>
                <c:ext xmlns:c16="http://schemas.microsoft.com/office/drawing/2014/chart" uri="{C3380CC4-5D6E-409C-BE32-E72D297353CC}">
                  <c16:uniqueId val="{00000003-1DDE-43C5-9412-C6B8D147E1B1}"/>
                </c:ext>
              </c:extLst>
            </c:dLbl>
            <c:dLbl>
              <c:idx val="4"/>
              <c:delete val="1"/>
              <c:extLst>
                <c:ext xmlns:c15="http://schemas.microsoft.com/office/drawing/2012/chart" uri="{CE6537A1-D6FC-4f65-9D91-7224C49458BB}"/>
                <c:ext xmlns:c16="http://schemas.microsoft.com/office/drawing/2014/chart" uri="{C3380CC4-5D6E-409C-BE32-E72D297353CC}">
                  <c16:uniqueId val="{00000004-1DDE-43C5-9412-C6B8D147E1B1}"/>
                </c:ext>
              </c:extLst>
            </c:dLbl>
            <c:dLbl>
              <c:idx val="5"/>
              <c:delete val="1"/>
              <c:extLst>
                <c:ext xmlns:c15="http://schemas.microsoft.com/office/drawing/2012/chart" uri="{CE6537A1-D6FC-4f65-9D91-7224C49458BB}"/>
                <c:ext xmlns:c16="http://schemas.microsoft.com/office/drawing/2014/chart" uri="{C3380CC4-5D6E-409C-BE32-E72D297353CC}">
                  <c16:uniqueId val="{00000005-1DDE-43C5-9412-C6B8D147E1B1}"/>
                </c:ext>
              </c:extLst>
            </c:dLbl>
            <c:dLbl>
              <c:idx val="6"/>
              <c:delete val="1"/>
              <c:extLst>
                <c:ext xmlns:c15="http://schemas.microsoft.com/office/drawing/2012/chart" uri="{CE6537A1-D6FC-4f65-9D91-7224C49458BB}"/>
                <c:ext xmlns:c16="http://schemas.microsoft.com/office/drawing/2014/chart" uri="{C3380CC4-5D6E-409C-BE32-E72D297353CC}">
                  <c16:uniqueId val="{00000006-1DDE-43C5-9412-C6B8D147E1B1}"/>
                </c:ext>
              </c:extLst>
            </c:dLbl>
            <c:dLbl>
              <c:idx val="7"/>
              <c:layout>
                <c:manualLayout>
                  <c:x val="-1.6110496077834172E-2"/>
                  <c:y val="-5.802897600889736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1DDE-43C5-9412-C6B8D147E1B1}"/>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Sheet1!$A$2:$A$9</c:f>
              <c:numCache>
                <c:formatCode>General</c:formatCode>
                <c:ptCount val="8"/>
                <c:pt idx="0">
                  <c:v>3</c:v>
                </c:pt>
                <c:pt idx="1">
                  <c:v>6</c:v>
                </c:pt>
                <c:pt idx="2">
                  <c:v>12</c:v>
                </c:pt>
                <c:pt idx="3">
                  <c:v>24</c:v>
                </c:pt>
                <c:pt idx="4">
                  <c:v>36</c:v>
                </c:pt>
                <c:pt idx="5">
                  <c:v>60</c:v>
                </c:pt>
                <c:pt idx="6">
                  <c:v>120</c:v>
                </c:pt>
                <c:pt idx="7">
                  <c:v>360</c:v>
                </c:pt>
              </c:numCache>
            </c:numRef>
          </c:xVal>
          <c:yVal>
            <c:numRef>
              <c:f>Sheet1!$B$2:$B$9</c:f>
              <c:numCache>
                <c:formatCode>0.00</c:formatCode>
                <c:ptCount val="8"/>
                <c:pt idx="0">
                  <c:v>3.33</c:v>
                </c:pt>
                <c:pt idx="1">
                  <c:v>3.92</c:v>
                </c:pt>
                <c:pt idx="2">
                  <c:v>4.05</c:v>
                </c:pt>
                <c:pt idx="3">
                  <c:v>4.22</c:v>
                </c:pt>
                <c:pt idx="4">
                  <c:v>4.25</c:v>
                </c:pt>
                <c:pt idx="5">
                  <c:v>4.0599999999999996</c:v>
                </c:pt>
                <c:pt idx="6">
                  <c:v>3.83</c:v>
                </c:pt>
                <c:pt idx="7">
                  <c:v>3.79</c:v>
                </c:pt>
              </c:numCache>
            </c:numRef>
          </c:yVal>
          <c:smooth val="0"/>
          <c:extLst>
            <c:ext xmlns:c16="http://schemas.microsoft.com/office/drawing/2014/chart" uri="{C3380CC4-5D6E-409C-BE32-E72D297353CC}">
              <c16:uniqueId val="{00000008-1DDE-43C5-9412-C6B8D147E1B1}"/>
            </c:ext>
          </c:extLst>
        </c:ser>
        <c:ser>
          <c:idx val="1"/>
          <c:order val="1"/>
          <c:tx>
            <c:strRef>
              <c:f>Sheet1!$C$1</c:f>
              <c:strCache>
                <c:ptCount val="1"/>
                <c:pt idx="0">
                  <c:v>6/30/2022</c:v>
                </c:pt>
              </c:strCache>
            </c:strRef>
          </c:tx>
          <c:spPr>
            <a:ln>
              <a:solidFill>
                <a:srgbClr val="437189"/>
              </a:solidFill>
            </a:ln>
          </c:spPr>
          <c:marker>
            <c:symbol val="none"/>
          </c:marker>
          <c:dLbls>
            <c:dLbl>
              <c:idx val="7"/>
              <c:layout>
                <c:manualLayout>
                  <c:x val="-1.7957269848172849E-2"/>
                  <c:y val="-3.1019125357483798E-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9-1DDE-43C5-9412-C6B8D147E1B1}"/>
                </c:ext>
              </c:extLst>
            </c:dLbl>
            <c:spPr>
              <a:noFill/>
              <a:ln>
                <a:noFill/>
              </a:ln>
              <a:effectLst/>
            </c:spPr>
            <c:txPr>
              <a:bodyPr/>
              <a:lstStyle/>
              <a:p>
                <a:pPr>
                  <a:defRPr>
                    <a:solidFill>
                      <a:schemeClr val="tx2"/>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Sheet1!$A$2:$A$9</c:f>
              <c:numCache>
                <c:formatCode>General</c:formatCode>
                <c:ptCount val="8"/>
                <c:pt idx="0">
                  <c:v>3</c:v>
                </c:pt>
                <c:pt idx="1">
                  <c:v>6</c:v>
                </c:pt>
                <c:pt idx="2">
                  <c:v>12</c:v>
                </c:pt>
                <c:pt idx="3">
                  <c:v>24</c:v>
                </c:pt>
                <c:pt idx="4">
                  <c:v>36</c:v>
                </c:pt>
                <c:pt idx="5">
                  <c:v>60</c:v>
                </c:pt>
                <c:pt idx="6">
                  <c:v>120</c:v>
                </c:pt>
                <c:pt idx="7">
                  <c:v>360</c:v>
                </c:pt>
              </c:numCache>
            </c:numRef>
          </c:xVal>
          <c:yVal>
            <c:numRef>
              <c:f>Sheet1!$C$2:$C$9</c:f>
              <c:numCache>
                <c:formatCode>0.00</c:formatCode>
                <c:ptCount val="8"/>
                <c:pt idx="0">
                  <c:v>1.72</c:v>
                </c:pt>
                <c:pt idx="1">
                  <c:v>2.5099999999999998</c:v>
                </c:pt>
                <c:pt idx="2">
                  <c:v>2.8</c:v>
                </c:pt>
                <c:pt idx="3">
                  <c:v>2.92</c:v>
                </c:pt>
                <c:pt idx="4">
                  <c:v>2.99</c:v>
                </c:pt>
                <c:pt idx="5">
                  <c:v>3.01</c:v>
                </c:pt>
                <c:pt idx="6">
                  <c:v>2.98</c:v>
                </c:pt>
                <c:pt idx="7">
                  <c:v>3.14</c:v>
                </c:pt>
              </c:numCache>
            </c:numRef>
          </c:yVal>
          <c:smooth val="0"/>
          <c:extLst>
            <c:ext xmlns:c16="http://schemas.microsoft.com/office/drawing/2014/chart" uri="{C3380CC4-5D6E-409C-BE32-E72D297353CC}">
              <c16:uniqueId val="{0000000A-1DDE-43C5-9412-C6B8D147E1B1}"/>
            </c:ext>
          </c:extLst>
        </c:ser>
        <c:ser>
          <c:idx val="2"/>
          <c:order val="2"/>
          <c:tx>
            <c:strRef>
              <c:f>Sheet1!$D$1</c:f>
              <c:strCache>
                <c:ptCount val="1"/>
                <c:pt idx="0">
                  <c:v>9/30/2021</c:v>
                </c:pt>
              </c:strCache>
            </c:strRef>
          </c:tx>
          <c:spPr>
            <a:ln>
              <a:solidFill>
                <a:srgbClr val="93A37C"/>
              </a:solidFill>
            </a:ln>
          </c:spPr>
          <c:marker>
            <c:symbol val="none"/>
          </c:marker>
          <c:dLbls>
            <c:dLbl>
              <c:idx val="7"/>
              <c:layout>
                <c:manualLayout>
                  <c:x val="-1.9299350854625634E-2"/>
                  <c:y val="8.5316041732867286E-4"/>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1DDE-43C5-9412-C6B8D147E1B1}"/>
                </c:ext>
              </c:extLst>
            </c:dLbl>
            <c:spPr>
              <a:noFill/>
              <a:ln>
                <a:noFill/>
              </a:ln>
              <a:effectLst/>
            </c:spPr>
            <c:txPr>
              <a:bodyPr wrap="square" lIns="38100" tIns="19050" rIns="38100" bIns="19050" anchor="ctr">
                <a:spAutoFit/>
              </a:bodyPr>
              <a:lstStyle/>
              <a:p>
                <a:pPr>
                  <a:defRPr>
                    <a:solidFill>
                      <a:schemeClr val="accent2"/>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Sheet1!$A$2:$A$9</c:f>
              <c:numCache>
                <c:formatCode>General</c:formatCode>
                <c:ptCount val="8"/>
                <c:pt idx="0">
                  <c:v>3</c:v>
                </c:pt>
                <c:pt idx="1">
                  <c:v>6</c:v>
                </c:pt>
                <c:pt idx="2">
                  <c:v>12</c:v>
                </c:pt>
                <c:pt idx="3">
                  <c:v>24</c:v>
                </c:pt>
                <c:pt idx="4">
                  <c:v>36</c:v>
                </c:pt>
                <c:pt idx="5">
                  <c:v>60</c:v>
                </c:pt>
                <c:pt idx="6">
                  <c:v>120</c:v>
                </c:pt>
                <c:pt idx="7">
                  <c:v>360</c:v>
                </c:pt>
              </c:numCache>
            </c:numRef>
          </c:xVal>
          <c:yVal>
            <c:numRef>
              <c:f>Sheet1!$D$2:$D$9</c:f>
              <c:numCache>
                <c:formatCode>0.00</c:formatCode>
                <c:ptCount val="8"/>
                <c:pt idx="0">
                  <c:v>0.04</c:v>
                </c:pt>
                <c:pt idx="1">
                  <c:v>0.05</c:v>
                </c:pt>
                <c:pt idx="2">
                  <c:v>0.09</c:v>
                </c:pt>
                <c:pt idx="3">
                  <c:v>0.28000000000000003</c:v>
                </c:pt>
                <c:pt idx="4">
                  <c:v>0.53</c:v>
                </c:pt>
                <c:pt idx="5">
                  <c:v>0.98</c:v>
                </c:pt>
                <c:pt idx="6">
                  <c:v>1.52</c:v>
                </c:pt>
                <c:pt idx="7">
                  <c:v>2.08</c:v>
                </c:pt>
              </c:numCache>
            </c:numRef>
          </c:yVal>
          <c:smooth val="0"/>
          <c:extLst>
            <c:ext xmlns:c16="http://schemas.microsoft.com/office/drawing/2014/chart" uri="{C3380CC4-5D6E-409C-BE32-E72D297353CC}">
              <c16:uniqueId val="{0000000C-1DDE-43C5-9412-C6B8D147E1B1}"/>
            </c:ext>
          </c:extLst>
        </c:ser>
        <c:dLbls>
          <c:showLegendKey val="0"/>
          <c:showVal val="0"/>
          <c:showCatName val="0"/>
          <c:showSerName val="0"/>
          <c:showPercent val="0"/>
          <c:showBubbleSize val="0"/>
        </c:dLbls>
        <c:axId val="111352832"/>
        <c:axId val="111375104"/>
      </c:scatterChart>
      <c:valAx>
        <c:axId val="111352832"/>
        <c:scaling>
          <c:orientation val="minMax"/>
          <c:max val="360"/>
          <c:min val="0"/>
        </c:scaling>
        <c:delete val="0"/>
        <c:axPos val="b"/>
        <c:numFmt formatCode="General" sourceLinked="1"/>
        <c:majorTickMark val="none"/>
        <c:minorTickMark val="none"/>
        <c:tickLblPos val="none"/>
        <c:spPr>
          <a:ln w="6350">
            <a:solidFill>
              <a:schemeClr val="bg1">
                <a:lumMod val="65000"/>
              </a:schemeClr>
            </a:solidFill>
          </a:ln>
        </c:spPr>
        <c:txPr>
          <a:bodyPr rot="0" vert="horz"/>
          <a:lstStyle/>
          <a:p>
            <a:pPr>
              <a:defRPr sz="600">
                <a:solidFill>
                  <a:schemeClr val="tx1"/>
                </a:solidFill>
                <a:latin typeface="+mn-lt"/>
              </a:defRPr>
            </a:pPr>
            <a:endParaRPr lang="en-US"/>
          </a:p>
        </c:txPr>
        <c:crossAx val="111375104"/>
        <c:crosses val="autoZero"/>
        <c:crossBetween val="midCat"/>
      </c:valAx>
      <c:valAx>
        <c:axId val="111375104"/>
        <c:scaling>
          <c:orientation val="minMax"/>
          <c:max val="5"/>
          <c:min val="0"/>
        </c:scaling>
        <c:delete val="0"/>
        <c:axPos val="l"/>
        <c:numFmt formatCode="0.00" sourceLinked="1"/>
        <c:majorTickMark val="none"/>
        <c:minorTickMark val="none"/>
        <c:tickLblPos val="nextTo"/>
        <c:spPr>
          <a:ln w="6350">
            <a:solidFill>
              <a:schemeClr val="bg1">
                <a:lumMod val="65000"/>
              </a:schemeClr>
            </a:solidFill>
          </a:ln>
        </c:spPr>
        <c:txPr>
          <a:bodyPr/>
          <a:lstStyle/>
          <a:p>
            <a:pPr>
              <a:defRPr sz="850">
                <a:solidFill>
                  <a:schemeClr val="tx1"/>
                </a:solidFill>
              </a:defRPr>
            </a:pPr>
            <a:endParaRPr lang="en-US"/>
          </a:p>
        </c:txPr>
        <c:crossAx val="111352832"/>
        <c:crosses val="autoZero"/>
        <c:crossBetween val="midCat"/>
        <c:majorUnit val="1"/>
      </c:valAx>
    </c:plotArea>
    <c:plotVisOnly val="1"/>
    <c:dispBlanksAs val="gap"/>
    <c:showDLblsOverMax val="0"/>
  </c:chart>
  <c:txPr>
    <a:bodyPr/>
    <a:lstStyle/>
    <a:p>
      <a:pPr>
        <a:defRPr sz="900">
          <a:solidFill>
            <a:schemeClr val="bg1">
              <a:lumMod val="50000"/>
            </a:schemeClr>
          </a:solidFill>
          <a:latin typeface="Arial" pitchFamily="34" charset="0"/>
          <a:cs typeface="Arial" pitchFamily="34" charset="0"/>
        </a:defRPr>
      </a:pPr>
      <a:endParaRPr lang="en-US"/>
    </a:p>
  </c:txPr>
  <c:externalData r:id="rId2">
    <c:autoUpdate val="0"/>
  </c:externalData>
  <c:userShapes r:id="rId3"/>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689730478053262"/>
          <c:y val="0.11110122906323457"/>
          <c:w val="0.62566031284725199"/>
          <c:h val="0.62350319914829933"/>
        </c:manualLayout>
      </c:layout>
      <c:lineChart>
        <c:grouping val="standard"/>
        <c:varyColors val="0"/>
        <c:ser>
          <c:idx val="0"/>
          <c:order val="0"/>
          <c:tx>
            <c:strRef>
              <c:f>Sheet1!$B$1</c:f>
              <c:strCache>
                <c:ptCount val="1"/>
                <c:pt idx="0">
                  <c:v>09/30/2022</c:v>
                </c:pt>
              </c:strCache>
            </c:strRef>
          </c:tx>
          <c:spPr>
            <a:ln>
              <a:solidFill>
                <a:schemeClr val="accent1"/>
              </a:solidFill>
            </a:ln>
          </c:spPr>
          <c:marker>
            <c:symbol val="none"/>
          </c:marker>
          <c:dLbls>
            <c:dLbl>
              <c:idx val="29"/>
              <c:layout>
                <c:manualLayout>
                  <c:x val="-2.1527061974460852E-2"/>
                  <c:y val="-2.3176366884862302E-2"/>
                </c:manualLayout>
              </c:layout>
              <c:spPr>
                <a:noFill/>
                <a:ln>
                  <a:noFill/>
                </a:ln>
                <a:effectLst/>
              </c:spPr>
              <c:txPr>
                <a:bodyPr wrap="square" lIns="38100" tIns="19050" rIns="38100" bIns="19050" anchor="ctr">
                  <a:noAutofit/>
                </a:bodyPr>
                <a:lstStyle/>
                <a:p>
                  <a:pPr>
                    <a:defRPr sz="700">
                      <a:solidFill>
                        <a:schemeClr val="tx2"/>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8016554735658863"/>
                      <c:h val="6.7352744310575627E-2"/>
                    </c:manualLayout>
                  </c15:layout>
                </c:ext>
                <c:ext xmlns:c16="http://schemas.microsoft.com/office/drawing/2014/chart" uri="{C3380CC4-5D6E-409C-BE32-E72D297353CC}">
                  <c16:uniqueId val="{00000000-0DAB-4DE8-B1EE-D5F9668BAC54}"/>
                </c:ext>
              </c:extLst>
            </c:dLbl>
            <c:spPr>
              <a:noFill/>
              <a:ln>
                <a:noFill/>
              </a:ln>
              <a:effectLst/>
            </c:spPr>
            <c:txPr>
              <a:bodyPr wrap="square" lIns="38100" tIns="19050" rIns="38100" bIns="19050" anchor="ctr">
                <a:spAutoFit/>
              </a:bodyPr>
              <a:lstStyle/>
              <a:p>
                <a:pPr>
                  <a:defRPr sz="700">
                    <a:solidFill>
                      <a:schemeClr val="tx2"/>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Sheet1!$B$2:$B$31</c:f>
              <c:numCache>
                <c:formatCode>General</c:formatCode>
                <c:ptCount val="30"/>
                <c:pt idx="0">
                  <c:v>3.2930000000000001</c:v>
                </c:pt>
                <c:pt idx="1">
                  <c:v>3.4630000000000001</c:v>
                </c:pt>
                <c:pt idx="2">
                  <c:v>3.569</c:v>
                </c:pt>
                <c:pt idx="3">
                  <c:v>3.629</c:v>
                </c:pt>
                <c:pt idx="4">
                  <c:v>3.6840000000000002</c:v>
                </c:pt>
                <c:pt idx="5">
                  <c:v>3.7349999999999999</c:v>
                </c:pt>
                <c:pt idx="6">
                  <c:v>3.7829999999999999</c:v>
                </c:pt>
                <c:pt idx="7">
                  <c:v>3.8279999999999998</c:v>
                </c:pt>
                <c:pt idx="8">
                  <c:v>3.87</c:v>
                </c:pt>
                <c:pt idx="9">
                  <c:v>3.9089999999999998</c:v>
                </c:pt>
                <c:pt idx="10">
                  <c:v>3.9449999999999998</c:v>
                </c:pt>
                <c:pt idx="11">
                  <c:v>3.9790000000000001</c:v>
                </c:pt>
                <c:pt idx="12">
                  <c:v>4.0090000000000003</c:v>
                </c:pt>
                <c:pt idx="13">
                  <c:v>4.0350000000000001</c:v>
                </c:pt>
                <c:pt idx="14">
                  <c:v>4.0590000000000002</c:v>
                </c:pt>
                <c:pt idx="15">
                  <c:v>4.08</c:v>
                </c:pt>
                <c:pt idx="16">
                  <c:v>4.0970000000000004</c:v>
                </c:pt>
                <c:pt idx="17">
                  <c:v>4.1109999999999998</c:v>
                </c:pt>
                <c:pt idx="18">
                  <c:v>4.1230000000000002</c:v>
                </c:pt>
                <c:pt idx="19">
                  <c:v>4.1310000000000002</c:v>
                </c:pt>
                <c:pt idx="20">
                  <c:v>4.1360000000000001</c:v>
                </c:pt>
                <c:pt idx="21">
                  <c:v>4.1379999999999999</c:v>
                </c:pt>
                <c:pt idx="22">
                  <c:v>4.1369999999999996</c:v>
                </c:pt>
                <c:pt idx="23">
                  <c:v>4.133</c:v>
                </c:pt>
                <c:pt idx="24">
                  <c:v>4.1260000000000003</c:v>
                </c:pt>
                <c:pt idx="25">
                  <c:v>4.117</c:v>
                </c:pt>
                <c:pt idx="26">
                  <c:v>4.1050000000000004</c:v>
                </c:pt>
                <c:pt idx="27">
                  <c:v>4.09</c:v>
                </c:pt>
                <c:pt idx="28">
                  <c:v>4.0780000000000003</c:v>
                </c:pt>
                <c:pt idx="29">
                  <c:v>4.0780000000000003</c:v>
                </c:pt>
              </c:numCache>
            </c:numRef>
          </c:val>
          <c:smooth val="0"/>
          <c:extLst>
            <c:ext xmlns:c16="http://schemas.microsoft.com/office/drawing/2014/chart" uri="{C3380CC4-5D6E-409C-BE32-E72D297353CC}">
              <c16:uniqueId val="{00000001-0DAB-4DE8-B1EE-D5F9668BAC54}"/>
            </c:ext>
          </c:extLst>
        </c:ser>
        <c:ser>
          <c:idx val="1"/>
          <c:order val="1"/>
          <c:tx>
            <c:strRef>
              <c:f>Sheet1!$C$1</c:f>
              <c:strCache>
                <c:ptCount val="1"/>
                <c:pt idx="0">
                  <c:v>06/30/2022</c:v>
                </c:pt>
              </c:strCache>
            </c:strRef>
          </c:tx>
          <c:spPr>
            <a:ln>
              <a:solidFill>
                <a:schemeClr val="bg1">
                  <a:lumMod val="65000"/>
                </a:schemeClr>
              </a:solidFill>
            </a:ln>
          </c:spPr>
          <c:marker>
            <c:symbol val="none"/>
          </c:marker>
          <c:dLbls>
            <c:dLbl>
              <c:idx val="29"/>
              <c:layout>
                <c:manualLayout>
                  <c:x val="-1.7301964806779195E-2"/>
                  <c:y val="2.0521719423626225E-2"/>
                </c:manualLayout>
              </c:layout>
              <c:spPr>
                <a:noFill/>
                <a:ln>
                  <a:noFill/>
                </a:ln>
                <a:effectLst/>
              </c:spPr>
              <c:txPr>
                <a:bodyPr wrap="square" lIns="38100" tIns="19050" rIns="38100" bIns="19050" anchor="ctr">
                  <a:noAutofit/>
                </a:bodyPr>
                <a:lstStyle/>
                <a:p>
                  <a:pPr>
                    <a:defRPr sz="700">
                      <a:solidFill>
                        <a:schemeClr val="bg1">
                          <a:lumMod val="50000"/>
                        </a:schemeClr>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7524076685523104"/>
                      <c:h val="5.89859437751004E-2"/>
                    </c:manualLayout>
                  </c15:layout>
                </c:ext>
                <c:ext xmlns:c16="http://schemas.microsoft.com/office/drawing/2014/chart" uri="{C3380CC4-5D6E-409C-BE32-E72D297353CC}">
                  <c16:uniqueId val="{00000002-0DAB-4DE8-B1EE-D5F9668BAC54}"/>
                </c:ext>
              </c:extLst>
            </c:dLbl>
            <c:spPr>
              <a:noFill/>
              <a:ln>
                <a:noFill/>
              </a:ln>
              <a:effectLst/>
            </c:spPr>
            <c:txPr>
              <a:bodyPr wrap="square" lIns="38100" tIns="19050" rIns="38100" bIns="19050" anchor="ctr">
                <a:spAutoFit/>
              </a:bodyPr>
              <a:lstStyle/>
              <a:p>
                <a:pPr>
                  <a:defRPr sz="700">
                    <a:solidFill>
                      <a:schemeClr val="bg1">
                        <a:lumMod val="50000"/>
                      </a:schemeClr>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Sheet1!$C$2:$C$31</c:f>
              <c:numCache>
                <c:formatCode>General</c:formatCode>
                <c:ptCount val="30"/>
                <c:pt idx="0">
                  <c:v>2.4820000000000002</c:v>
                </c:pt>
                <c:pt idx="1">
                  <c:v>2.8809999999999998</c:v>
                </c:pt>
                <c:pt idx="2">
                  <c:v>3.105</c:v>
                </c:pt>
                <c:pt idx="3">
                  <c:v>3.23</c:v>
                </c:pt>
                <c:pt idx="4">
                  <c:v>3.3359999999999999</c:v>
                </c:pt>
                <c:pt idx="5">
                  <c:v>3.427</c:v>
                </c:pt>
                <c:pt idx="6">
                  <c:v>3.5049999999999999</c:v>
                </c:pt>
                <c:pt idx="7">
                  <c:v>3.5710000000000002</c:v>
                </c:pt>
                <c:pt idx="8">
                  <c:v>3.6269999999999998</c:v>
                </c:pt>
                <c:pt idx="9">
                  <c:v>3.6749999999999998</c:v>
                </c:pt>
                <c:pt idx="10">
                  <c:v>3.714</c:v>
                </c:pt>
                <c:pt idx="11">
                  <c:v>3.7469999999999999</c:v>
                </c:pt>
                <c:pt idx="12">
                  <c:v>3.774</c:v>
                </c:pt>
                <c:pt idx="13">
                  <c:v>3.7959999999999998</c:v>
                </c:pt>
                <c:pt idx="14">
                  <c:v>3.8140000000000001</c:v>
                </c:pt>
                <c:pt idx="15">
                  <c:v>3.8279999999999998</c:v>
                </c:pt>
                <c:pt idx="16">
                  <c:v>3.8380000000000001</c:v>
                </c:pt>
                <c:pt idx="17">
                  <c:v>3.8460000000000001</c:v>
                </c:pt>
                <c:pt idx="18">
                  <c:v>3.851</c:v>
                </c:pt>
                <c:pt idx="19">
                  <c:v>3.855</c:v>
                </c:pt>
                <c:pt idx="20">
                  <c:v>3.8570000000000002</c:v>
                </c:pt>
                <c:pt idx="21">
                  <c:v>3.8580000000000001</c:v>
                </c:pt>
                <c:pt idx="22">
                  <c:v>3.8580000000000001</c:v>
                </c:pt>
                <c:pt idx="23">
                  <c:v>3.8570000000000002</c:v>
                </c:pt>
                <c:pt idx="24">
                  <c:v>3.8559999999999999</c:v>
                </c:pt>
                <c:pt idx="25">
                  <c:v>3.855</c:v>
                </c:pt>
                <c:pt idx="26">
                  <c:v>3.8540000000000001</c:v>
                </c:pt>
                <c:pt idx="27">
                  <c:v>3.8530000000000002</c:v>
                </c:pt>
                <c:pt idx="28">
                  <c:v>3.8519999999999999</c:v>
                </c:pt>
                <c:pt idx="29">
                  <c:v>3.8519999999999999</c:v>
                </c:pt>
              </c:numCache>
            </c:numRef>
          </c:val>
          <c:smooth val="0"/>
          <c:extLst>
            <c:ext xmlns:c16="http://schemas.microsoft.com/office/drawing/2014/chart" uri="{C3380CC4-5D6E-409C-BE32-E72D297353CC}">
              <c16:uniqueId val="{00000003-0DAB-4DE8-B1EE-D5F9668BAC54}"/>
            </c:ext>
          </c:extLst>
        </c:ser>
        <c:dLbls>
          <c:showLegendKey val="0"/>
          <c:showVal val="0"/>
          <c:showCatName val="0"/>
          <c:showSerName val="0"/>
          <c:showPercent val="0"/>
          <c:showBubbleSize val="0"/>
        </c:dLbls>
        <c:smooth val="0"/>
        <c:axId val="120240384"/>
        <c:axId val="120246656"/>
      </c:lineChart>
      <c:dateAx>
        <c:axId val="120240384"/>
        <c:scaling>
          <c:orientation val="minMax"/>
        </c:scaling>
        <c:delete val="0"/>
        <c:axPos val="b"/>
        <c:title>
          <c:tx>
            <c:rich>
              <a:bodyPr/>
              <a:lstStyle/>
              <a:p>
                <a:pPr>
                  <a:defRPr/>
                </a:pPr>
                <a:r>
                  <a:rPr lang="en-US" dirty="0"/>
                  <a:t>Years to Maturity</a:t>
                </a:r>
              </a:p>
            </c:rich>
          </c:tx>
          <c:layout>
            <c:manualLayout>
              <c:xMode val="edge"/>
              <c:yMode val="edge"/>
              <c:x val="0.34425969037072046"/>
              <c:y val="0.84776573485543227"/>
            </c:manualLayout>
          </c:layout>
          <c:overlay val="0"/>
        </c:title>
        <c:numFmt formatCode="0" sourceLinked="0"/>
        <c:majorTickMark val="none"/>
        <c:minorTickMark val="none"/>
        <c:tickLblPos val="low"/>
        <c:txPr>
          <a:bodyPr rot="0"/>
          <a:lstStyle/>
          <a:p>
            <a:pPr>
              <a:defRPr/>
            </a:pPr>
            <a:endParaRPr lang="en-US"/>
          </a:p>
        </c:txPr>
        <c:crossAx val="120246656"/>
        <c:crosses val="autoZero"/>
        <c:auto val="0"/>
        <c:lblOffset val="100"/>
        <c:baseTimeUnit val="days"/>
        <c:majorUnit val="1"/>
        <c:majorTimeUnit val="days"/>
        <c:minorUnit val="5"/>
        <c:minorTimeUnit val="days"/>
      </c:dateAx>
      <c:valAx>
        <c:axId val="120246656"/>
        <c:scaling>
          <c:orientation val="minMax"/>
          <c:max val="5"/>
          <c:min val="-1"/>
        </c:scaling>
        <c:delete val="0"/>
        <c:axPos val="l"/>
        <c:title>
          <c:tx>
            <c:rich>
              <a:bodyPr rot="-5400000" vert="horz"/>
              <a:lstStyle/>
              <a:p>
                <a:pPr>
                  <a:defRPr/>
                </a:pPr>
                <a:r>
                  <a:rPr lang="en-US" dirty="0"/>
                  <a:t>Yield (%)</a:t>
                </a:r>
              </a:p>
            </c:rich>
          </c:tx>
          <c:layout>
            <c:manualLayout>
              <c:xMode val="edge"/>
              <c:yMode val="edge"/>
              <c:x val="1.1339554777874988E-2"/>
              <c:y val="0.33842028342511155"/>
            </c:manualLayout>
          </c:layout>
          <c:overlay val="0"/>
        </c:title>
        <c:numFmt formatCode="#,##0.0" sourceLinked="0"/>
        <c:majorTickMark val="none"/>
        <c:minorTickMark val="none"/>
        <c:tickLblPos val="nextTo"/>
        <c:crossAx val="120240384"/>
        <c:crosses val="autoZero"/>
        <c:crossBetween val="between"/>
        <c:majorUnit val="1"/>
      </c:valAx>
    </c:plotArea>
    <c:plotVisOnly val="1"/>
    <c:dispBlanksAs val="span"/>
    <c:showDLblsOverMax val="0"/>
  </c:chart>
  <c:txPr>
    <a:bodyPr/>
    <a:lstStyle/>
    <a:p>
      <a:pPr>
        <a:defRPr sz="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66868122947506"/>
          <c:y val="0.11110122906323457"/>
          <c:w val="0.62609887685479526"/>
          <c:h val="0.62350319914829933"/>
        </c:manualLayout>
      </c:layout>
      <c:lineChart>
        <c:grouping val="standard"/>
        <c:varyColors val="0"/>
        <c:ser>
          <c:idx val="0"/>
          <c:order val="0"/>
          <c:tx>
            <c:strRef>
              <c:f>Sheet1!$B$1</c:f>
              <c:strCache>
                <c:ptCount val="1"/>
                <c:pt idx="0">
                  <c:v>09/30/2022</c:v>
                </c:pt>
              </c:strCache>
            </c:strRef>
          </c:tx>
          <c:spPr>
            <a:ln>
              <a:solidFill>
                <a:schemeClr val="accent1"/>
              </a:solidFill>
            </a:ln>
          </c:spPr>
          <c:marker>
            <c:symbol val="none"/>
          </c:marker>
          <c:dLbls>
            <c:dLbl>
              <c:idx val="29"/>
              <c:layout>
                <c:manualLayout>
                  <c:x val="-1.26402770340792E-2"/>
                  <c:y val="2.8154283801874125E-2"/>
                </c:manualLayout>
              </c:layout>
              <c:spPr>
                <a:noFill/>
                <a:ln>
                  <a:noFill/>
                </a:ln>
                <a:effectLst/>
              </c:spPr>
              <c:txPr>
                <a:bodyPr wrap="square" lIns="38100" tIns="19050" rIns="38100" bIns="19050" anchor="ctr">
                  <a:spAutoFit/>
                </a:bodyPr>
                <a:lstStyle/>
                <a:p>
                  <a:pPr>
                    <a:defRPr sz="700">
                      <a:solidFill>
                        <a:schemeClr val="tx2"/>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7970605744209928"/>
                      <c:h val="9.2453145917001323E-2"/>
                    </c:manualLayout>
                  </c15:layout>
                </c:ext>
                <c:ext xmlns:c16="http://schemas.microsoft.com/office/drawing/2014/chart" uri="{C3380CC4-5D6E-409C-BE32-E72D297353CC}">
                  <c16:uniqueId val="{00000000-9C8C-4E97-9595-AC1CFDDDE06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Sheet1!$B$2:$B$31</c:f>
              <c:numCache>
                <c:formatCode>General</c:formatCode>
                <c:ptCount val="30"/>
                <c:pt idx="0">
                  <c:v>3.952</c:v>
                </c:pt>
                <c:pt idx="1">
                  <c:v>3.758</c:v>
                </c:pt>
                <c:pt idx="2">
                  <c:v>3.5819999999999999</c:v>
                </c:pt>
                <c:pt idx="3">
                  <c:v>3.431</c:v>
                </c:pt>
                <c:pt idx="4">
                  <c:v>3.319</c:v>
                </c:pt>
                <c:pt idx="5">
                  <c:v>3.2429999999999999</c:v>
                </c:pt>
                <c:pt idx="6">
                  <c:v>3.1989999999999998</c:v>
                </c:pt>
                <c:pt idx="7">
                  <c:v>3.18</c:v>
                </c:pt>
                <c:pt idx="8">
                  <c:v>3.1789999999999998</c:v>
                </c:pt>
                <c:pt idx="9">
                  <c:v>3.1880000000000002</c:v>
                </c:pt>
                <c:pt idx="10">
                  <c:v>3.202</c:v>
                </c:pt>
                <c:pt idx="11">
                  <c:v>3.218</c:v>
                </c:pt>
                <c:pt idx="12">
                  <c:v>3.2309999999999999</c:v>
                </c:pt>
                <c:pt idx="13">
                  <c:v>3.242</c:v>
                </c:pt>
                <c:pt idx="14">
                  <c:v>3.2469999999999999</c:v>
                </c:pt>
                <c:pt idx="15">
                  <c:v>3.2480000000000002</c:v>
                </c:pt>
                <c:pt idx="16">
                  <c:v>3.2450000000000001</c:v>
                </c:pt>
                <c:pt idx="17">
                  <c:v>3.2370000000000001</c:v>
                </c:pt>
                <c:pt idx="18">
                  <c:v>3.2269999999999999</c:v>
                </c:pt>
                <c:pt idx="19">
                  <c:v>3.214</c:v>
                </c:pt>
                <c:pt idx="20">
                  <c:v>3.2</c:v>
                </c:pt>
                <c:pt idx="21">
                  <c:v>3.1859999999999999</c:v>
                </c:pt>
                <c:pt idx="22">
                  <c:v>3.1720000000000002</c:v>
                </c:pt>
                <c:pt idx="23">
                  <c:v>3.1589999999999998</c:v>
                </c:pt>
                <c:pt idx="24">
                  <c:v>3.1459999999999999</c:v>
                </c:pt>
                <c:pt idx="25">
                  <c:v>3.1360000000000001</c:v>
                </c:pt>
                <c:pt idx="26">
                  <c:v>3.1269999999999998</c:v>
                </c:pt>
                <c:pt idx="27">
                  <c:v>3.12</c:v>
                </c:pt>
                <c:pt idx="28">
                  <c:v>3.1150000000000002</c:v>
                </c:pt>
                <c:pt idx="29">
                  <c:v>3.1110000000000002</c:v>
                </c:pt>
              </c:numCache>
            </c:numRef>
          </c:val>
          <c:smooth val="0"/>
          <c:extLst>
            <c:ext xmlns:c16="http://schemas.microsoft.com/office/drawing/2014/chart" uri="{C3380CC4-5D6E-409C-BE32-E72D297353CC}">
              <c16:uniqueId val="{00000001-9C8C-4E97-9595-AC1CFDDDE062}"/>
            </c:ext>
          </c:extLst>
        </c:ser>
        <c:ser>
          <c:idx val="1"/>
          <c:order val="1"/>
          <c:tx>
            <c:strRef>
              <c:f>Sheet1!$C$1</c:f>
              <c:strCache>
                <c:ptCount val="1"/>
                <c:pt idx="0">
                  <c:v>06/30/2022</c:v>
                </c:pt>
              </c:strCache>
            </c:strRef>
          </c:tx>
          <c:spPr>
            <a:ln>
              <a:solidFill>
                <a:schemeClr val="bg1">
                  <a:lumMod val="65000"/>
                </a:schemeClr>
              </a:solidFill>
            </a:ln>
          </c:spPr>
          <c:marker>
            <c:symbol val="none"/>
          </c:marker>
          <c:dLbls>
            <c:dLbl>
              <c:idx val="29"/>
              <c:layout>
                <c:manualLayout>
                  <c:x val="-1.65880723797315E-7"/>
                  <c:y val="-3.3466872740305055E-2"/>
                </c:manualLayout>
              </c:layout>
              <c:spPr>
                <a:noFill/>
                <a:ln>
                  <a:noFill/>
                </a:ln>
                <a:effectLst/>
              </c:spPr>
              <c:txPr>
                <a:bodyPr wrap="square" lIns="38100" tIns="19050" rIns="38100" bIns="19050" anchor="ctr">
                  <a:noAutofit/>
                </a:bodyPr>
                <a:lstStyle/>
                <a:p>
                  <a:pPr>
                    <a:defRPr sz="700">
                      <a:solidFill>
                        <a:schemeClr val="bg1">
                          <a:lumMod val="50000"/>
                        </a:schemeClr>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20596812303306927"/>
                      <c:h val="9.2453145917001323E-2"/>
                    </c:manualLayout>
                  </c15:layout>
                </c:ext>
                <c:ext xmlns:c16="http://schemas.microsoft.com/office/drawing/2014/chart" uri="{C3380CC4-5D6E-409C-BE32-E72D297353CC}">
                  <c16:uniqueId val="{00000002-9C8C-4E97-9595-AC1CFDDDE06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Sheet1!$C$2:$C$31</c:f>
              <c:numCache>
                <c:formatCode>General</c:formatCode>
                <c:ptCount val="30"/>
                <c:pt idx="0">
                  <c:v>3.0459999999999998</c:v>
                </c:pt>
                <c:pt idx="1">
                  <c:v>3.0649999999999999</c:v>
                </c:pt>
                <c:pt idx="2">
                  <c:v>3.0910000000000002</c:v>
                </c:pt>
                <c:pt idx="3">
                  <c:v>3.1120000000000001</c:v>
                </c:pt>
                <c:pt idx="4">
                  <c:v>3.133</c:v>
                </c:pt>
                <c:pt idx="5">
                  <c:v>3.1549999999999998</c:v>
                </c:pt>
                <c:pt idx="6">
                  <c:v>3.1760000000000002</c:v>
                </c:pt>
                <c:pt idx="7">
                  <c:v>3.1960000000000002</c:v>
                </c:pt>
                <c:pt idx="8">
                  <c:v>3.214</c:v>
                </c:pt>
                <c:pt idx="9">
                  <c:v>3.2290000000000001</c:v>
                </c:pt>
                <c:pt idx="10">
                  <c:v>3.24</c:v>
                </c:pt>
                <c:pt idx="11">
                  <c:v>3.2490000000000001</c:v>
                </c:pt>
                <c:pt idx="12">
                  <c:v>3.254</c:v>
                </c:pt>
                <c:pt idx="13">
                  <c:v>3.2549999999999999</c:v>
                </c:pt>
                <c:pt idx="14">
                  <c:v>3.254</c:v>
                </c:pt>
                <c:pt idx="15">
                  <c:v>3.25</c:v>
                </c:pt>
                <c:pt idx="16">
                  <c:v>3.2450000000000001</c:v>
                </c:pt>
                <c:pt idx="17">
                  <c:v>3.2370000000000001</c:v>
                </c:pt>
                <c:pt idx="18">
                  <c:v>3.2290000000000001</c:v>
                </c:pt>
                <c:pt idx="19">
                  <c:v>3.22</c:v>
                </c:pt>
                <c:pt idx="20">
                  <c:v>3.21</c:v>
                </c:pt>
                <c:pt idx="21">
                  <c:v>3.2</c:v>
                </c:pt>
                <c:pt idx="22">
                  <c:v>3.1909999999999998</c:v>
                </c:pt>
                <c:pt idx="23">
                  <c:v>3.1819999999999999</c:v>
                </c:pt>
                <c:pt idx="24">
                  <c:v>3.1739999999999999</c:v>
                </c:pt>
                <c:pt idx="25">
                  <c:v>3.1669999999999998</c:v>
                </c:pt>
                <c:pt idx="26">
                  <c:v>3.16</c:v>
                </c:pt>
                <c:pt idx="27">
                  <c:v>3.1549999999999998</c:v>
                </c:pt>
                <c:pt idx="28">
                  <c:v>3.15</c:v>
                </c:pt>
                <c:pt idx="29">
                  <c:v>3.1459999999999999</c:v>
                </c:pt>
              </c:numCache>
            </c:numRef>
          </c:val>
          <c:smooth val="0"/>
          <c:extLst>
            <c:ext xmlns:c16="http://schemas.microsoft.com/office/drawing/2014/chart" uri="{C3380CC4-5D6E-409C-BE32-E72D297353CC}">
              <c16:uniqueId val="{00000003-9C8C-4E97-9595-AC1CFDDDE062}"/>
            </c:ext>
          </c:extLst>
        </c:ser>
        <c:dLbls>
          <c:showLegendKey val="0"/>
          <c:showVal val="0"/>
          <c:showCatName val="0"/>
          <c:showSerName val="0"/>
          <c:showPercent val="0"/>
          <c:showBubbleSize val="0"/>
        </c:dLbls>
        <c:smooth val="0"/>
        <c:axId val="120240384"/>
        <c:axId val="120246656"/>
      </c:lineChart>
      <c:dateAx>
        <c:axId val="120240384"/>
        <c:scaling>
          <c:orientation val="minMax"/>
        </c:scaling>
        <c:delete val="0"/>
        <c:axPos val="b"/>
        <c:title>
          <c:tx>
            <c:rich>
              <a:bodyPr/>
              <a:lstStyle/>
              <a:p>
                <a:pPr>
                  <a:defRPr/>
                </a:pPr>
                <a:r>
                  <a:rPr lang="en-US" dirty="0"/>
                  <a:t>Years to Maturity</a:t>
                </a:r>
              </a:p>
            </c:rich>
          </c:tx>
          <c:layout>
            <c:manualLayout>
              <c:xMode val="edge"/>
              <c:yMode val="edge"/>
              <c:x val="0.35720589181790013"/>
              <c:y val="0.84776573485543227"/>
            </c:manualLayout>
          </c:layout>
          <c:overlay val="0"/>
        </c:title>
        <c:numFmt formatCode="0" sourceLinked="0"/>
        <c:majorTickMark val="none"/>
        <c:minorTickMark val="none"/>
        <c:tickLblPos val="low"/>
        <c:txPr>
          <a:bodyPr rot="0"/>
          <a:lstStyle/>
          <a:p>
            <a:pPr>
              <a:defRPr/>
            </a:pPr>
            <a:endParaRPr lang="en-US"/>
          </a:p>
        </c:txPr>
        <c:crossAx val="120246656"/>
        <c:crosses val="autoZero"/>
        <c:auto val="0"/>
        <c:lblOffset val="100"/>
        <c:baseTimeUnit val="days"/>
        <c:majorUnit val="1"/>
        <c:majorTimeUnit val="days"/>
        <c:minorUnit val="5"/>
        <c:minorTimeUnit val="days"/>
      </c:dateAx>
      <c:valAx>
        <c:axId val="120246656"/>
        <c:scaling>
          <c:orientation val="minMax"/>
          <c:max val="5"/>
          <c:min val="-1"/>
        </c:scaling>
        <c:delete val="0"/>
        <c:axPos val="l"/>
        <c:title>
          <c:tx>
            <c:rich>
              <a:bodyPr rot="-5400000" vert="horz"/>
              <a:lstStyle/>
              <a:p>
                <a:pPr>
                  <a:defRPr/>
                </a:pPr>
                <a:r>
                  <a:rPr lang="en-US" dirty="0"/>
                  <a:t>Yield (%)</a:t>
                </a:r>
              </a:p>
            </c:rich>
          </c:tx>
          <c:layout>
            <c:manualLayout>
              <c:xMode val="edge"/>
              <c:yMode val="edge"/>
              <c:x val="1.1339554777874988E-2"/>
              <c:y val="0.33842028342511155"/>
            </c:manualLayout>
          </c:layout>
          <c:overlay val="0"/>
        </c:title>
        <c:numFmt formatCode="#,##0.0" sourceLinked="0"/>
        <c:majorTickMark val="none"/>
        <c:minorTickMark val="none"/>
        <c:tickLblPos val="nextTo"/>
        <c:crossAx val="120240384"/>
        <c:crosses val="autoZero"/>
        <c:crossBetween val="between"/>
        <c:majorUnit val="1"/>
      </c:valAx>
    </c:plotArea>
    <c:plotVisOnly val="1"/>
    <c:dispBlanksAs val="span"/>
    <c:showDLblsOverMax val="0"/>
  </c:chart>
  <c:txPr>
    <a:bodyPr/>
    <a:lstStyle/>
    <a:p>
      <a:pPr>
        <a:defRPr sz="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66868122947506"/>
          <c:y val="9.4367627992284098E-2"/>
          <c:w val="0.63417467441882114"/>
          <c:h val="0.64023680021924967"/>
        </c:manualLayout>
      </c:layout>
      <c:lineChart>
        <c:grouping val="standard"/>
        <c:varyColors val="0"/>
        <c:ser>
          <c:idx val="0"/>
          <c:order val="0"/>
          <c:tx>
            <c:strRef>
              <c:f>Sheet1!$B$1</c:f>
              <c:strCache>
                <c:ptCount val="1"/>
                <c:pt idx="0">
                  <c:v>09/30/2022</c:v>
                </c:pt>
              </c:strCache>
            </c:strRef>
          </c:tx>
          <c:spPr>
            <a:ln>
              <a:solidFill>
                <a:schemeClr val="accent1"/>
              </a:solidFill>
            </a:ln>
          </c:spPr>
          <c:marker>
            <c:symbol val="none"/>
          </c:marker>
          <c:dLbls>
            <c:dLbl>
              <c:idx val="29"/>
              <c:layout>
                <c:manualLayout>
                  <c:x val="0"/>
                  <c:y val="-2.7360096554195863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1FFC-4699-AAEC-88C039C9595C}"/>
                </c:ext>
              </c:extLst>
            </c:dLbl>
            <c:spPr>
              <a:noFill/>
              <a:ln>
                <a:noFill/>
              </a:ln>
              <a:effectLst/>
            </c:spPr>
            <c:txPr>
              <a:bodyPr wrap="square" lIns="38100" tIns="19050" rIns="38100" bIns="19050" anchor="ctr">
                <a:spAutoFit/>
              </a:bodyPr>
              <a:lstStyle/>
              <a:p>
                <a:pPr>
                  <a:defRPr sz="700">
                    <a:solidFill>
                      <a:schemeClr val="tx2"/>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Sheet1!$B$2:$B$31</c:f>
              <c:numCache>
                <c:formatCode>General</c:formatCode>
                <c:ptCount val="30"/>
                <c:pt idx="0">
                  <c:v>-0.11600000000000001</c:v>
                </c:pt>
                <c:pt idx="1">
                  <c:v>-4.9000000000000002E-2</c:v>
                </c:pt>
                <c:pt idx="2">
                  <c:v>-3.7999999999999999E-2</c:v>
                </c:pt>
                <c:pt idx="3">
                  <c:v>8.0000000000000002E-3</c:v>
                </c:pt>
                <c:pt idx="4">
                  <c:v>7.8E-2</c:v>
                </c:pt>
                <c:pt idx="5">
                  <c:v>0.13700000000000001</c:v>
                </c:pt>
                <c:pt idx="6">
                  <c:v>0.193</c:v>
                </c:pt>
                <c:pt idx="7">
                  <c:v>0.27</c:v>
                </c:pt>
                <c:pt idx="8">
                  <c:v>0.29599999999999999</c:v>
                </c:pt>
                <c:pt idx="9">
                  <c:v>0.36699999999999999</c:v>
                </c:pt>
                <c:pt idx="10">
                  <c:v>0.441</c:v>
                </c:pt>
                <c:pt idx="11">
                  <c:v>0.51600000000000001</c:v>
                </c:pt>
                <c:pt idx="12">
                  <c:v>0.59</c:v>
                </c:pt>
                <c:pt idx="13">
                  <c:v>0.66300000000000003</c:v>
                </c:pt>
                <c:pt idx="14">
                  <c:v>0.73299999999999998</c:v>
                </c:pt>
                <c:pt idx="15">
                  <c:v>0.79900000000000004</c:v>
                </c:pt>
                <c:pt idx="16">
                  <c:v>0.86199999999999999</c:v>
                </c:pt>
                <c:pt idx="17">
                  <c:v>0.92200000000000004</c:v>
                </c:pt>
                <c:pt idx="18">
                  <c:v>0.97799999999999998</c:v>
                </c:pt>
                <c:pt idx="19">
                  <c:v>1.03</c:v>
                </c:pt>
                <c:pt idx="20">
                  <c:v>1.0780000000000001</c:v>
                </c:pt>
                <c:pt idx="21">
                  <c:v>1.123</c:v>
                </c:pt>
                <c:pt idx="22">
                  <c:v>1.1639999999999999</c:v>
                </c:pt>
                <c:pt idx="23">
                  <c:v>1.2010000000000001</c:v>
                </c:pt>
                <c:pt idx="24">
                  <c:v>1.2350000000000001</c:v>
                </c:pt>
                <c:pt idx="25">
                  <c:v>1.264</c:v>
                </c:pt>
                <c:pt idx="26">
                  <c:v>1.2909999999999999</c:v>
                </c:pt>
                <c:pt idx="27">
                  <c:v>1.3129999999999999</c:v>
                </c:pt>
                <c:pt idx="28">
                  <c:v>1.333</c:v>
                </c:pt>
                <c:pt idx="29">
                  <c:v>1.349</c:v>
                </c:pt>
              </c:numCache>
            </c:numRef>
          </c:val>
          <c:smooth val="0"/>
          <c:extLst>
            <c:ext xmlns:c16="http://schemas.microsoft.com/office/drawing/2014/chart" uri="{C3380CC4-5D6E-409C-BE32-E72D297353CC}">
              <c16:uniqueId val="{00000001-1FFC-4699-AAEC-88C039C9595C}"/>
            </c:ext>
          </c:extLst>
        </c:ser>
        <c:ser>
          <c:idx val="1"/>
          <c:order val="1"/>
          <c:tx>
            <c:strRef>
              <c:f>Sheet1!$C$1</c:f>
              <c:strCache>
                <c:ptCount val="1"/>
                <c:pt idx="0">
                  <c:v>06/30/2022</c:v>
                </c:pt>
              </c:strCache>
            </c:strRef>
          </c:tx>
          <c:spPr>
            <a:ln>
              <a:solidFill>
                <a:schemeClr val="bg1">
                  <a:lumMod val="65000"/>
                </a:schemeClr>
              </a:solidFill>
            </a:ln>
          </c:spPr>
          <c:marker>
            <c:symbol val="none"/>
          </c:marker>
          <c:dLbls>
            <c:dLbl>
              <c:idx val="29"/>
              <c:layout>
                <c:manualLayout>
                  <c:x val="0"/>
                  <c:y val="1.215360128176749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1FFC-4699-AAEC-88C039C9595C}"/>
                </c:ext>
              </c:extLst>
            </c:dLbl>
            <c:spPr>
              <a:noFill/>
              <a:ln>
                <a:noFill/>
              </a:ln>
              <a:effectLst/>
            </c:spPr>
            <c:txPr>
              <a:bodyPr wrap="square" lIns="38100" tIns="19050" rIns="38100" bIns="19050" anchor="ctr">
                <a:spAutoFit/>
              </a:bodyPr>
              <a:lstStyle/>
              <a:p>
                <a:pPr>
                  <a:defRPr sz="700">
                    <a:solidFill>
                      <a:schemeClr val="bg1">
                        <a:lumMod val="50000"/>
                      </a:schemeClr>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Sheet1!$C$2:$C$31</c:f>
              <c:numCache>
                <c:formatCode>General</c:formatCode>
                <c:ptCount val="30"/>
                <c:pt idx="0">
                  <c:v>-0.105</c:v>
                </c:pt>
                <c:pt idx="1">
                  <c:v>-8.1000000000000003E-2</c:v>
                </c:pt>
                <c:pt idx="2">
                  <c:v>-5.8999999999999997E-2</c:v>
                </c:pt>
                <c:pt idx="3">
                  <c:v>-2.8000000000000001E-2</c:v>
                </c:pt>
                <c:pt idx="4">
                  <c:v>3.4000000000000002E-2</c:v>
                </c:pt>
                <c:pt idx="5">
                  <c:v>0.112</c:v>
                </c:pt>
                <c:pt idx="6">
                  <c:v>0.17499999999999999</c:v>
                </c:pt>
                <c:pt idx="7">
                  <c:v>0.23400000000000001</c:v>
                </c:pt>
                <c:pt idx="8">
                  <c:v>0.27600000000000002</c:v>
                </c:pt>
                <c:pt idx="9">
                  <c:v>0.34100000000000003</c:v>
                </c:pt>
                <c:pt idx="10">
                  <c:v>0.40600000000000003</c:v>
                </c:pt>
                <c:pt idx="11">
                  <c:v>0.47</c:v>
                </c:pt>
                <c:pt idx="12">
                  <c:v>0.53300000000000003</c:v>
                </c:pt>
                <c:pt idx="13">
                  <c:v>0.59399999999999997</c:v>
                </c:pt>
                <c:pt idx="14">
                  <c:v>0.65300000000000002</c:v>
                </c:pt>
                <c:pt idx="15">
                  <c:v>0.70899999999999996</c:v>
                </c:pt>
                <c:pt idx="16">
                  <c:v>0.76300000000000001</c:v>
                </c:pt>
                <c:pt idx="17">
                  <c:v>0.81499999999999995</c:v>
                </c:pt>
                <c:pt idx="18">
                  <c:v>0.86299999999999999</c:v>
                </c:pt>
                <c:pt idx="19">
                  <c:v>0.90900000000000003</c:v>
                </c:pt>
                <c:pt idx="20">
                  <c:v>0.95199999999999996</c:v>
                </c:pt>
                <c:pt idx="21">
                  <c:v>0.99199999999999999</c:v>
                </c:pt>
                <c:pt idx="22">
                  <c:v>1.0289999999999999</c:v>
                </c:pt>
                <c:pt idx="23">
                  <c:v>1.0620000000000001</c:v>
                </c:pt>
                <c:pt idx="24">
                  <c:v>1.0920000000000001</c:v>
                </c:pt>
                <c:pt idx="25">
                  <c:v>1.119</c:v>
                </c:pt>
                <c:pt idx="26">
                  <c:v>1.1419999999999999</c:v>
                </c:pt>
                <c:pt idx="27">
                  <c:v>1.1619999999999999</c:v>
                </c:pt>
                <c:pt idx="28">
                  <c:v>1.1779999999999999</c:v>
                </c:pt>
                <c:pt idx="29">
                  <c:v>1.1919999999999999</c:v>
                </c:pt>
              </c:numCache>
            </c:numRef>
          </c:val>
          <c:smooth val="0"/>
          <c:extLst>
            <c:ext xmlns:c16="http://schemas.microsoft.com/office/drawing/2014/chart" uri="{C3380CC4-5D6E-409C-BE32-E72D297353CC}">
              <c16:uniqueId val="{00000003-1FFC-4699-AAEC-88C039C9595C}"/>
            </c:ext>
          </c:extLst>
        </c:ser>
        <c:dLbls>
          <c:showLegendKey val="0"/>
          <c:showVal val="0"/>
          <c:showCatName val="0"/>
          <c:showSerName val="0"/>
          <c:showPercent val="0"/>
          <c:showBubbleSize val="0"/>
        </c:dLbls>
        <c:smooth val="0"/>
        <c:axId val="120240384"/>
        <c:axId val="120246656"/>
      </c:lineChart>
      <c:dateAx>
        <c:axId val="120240384"/>
        <c:scaling>
          <c:orientation val="minMax"/>
        </c:scaling>
        <c:delete val="0"/>
        <c:axPos val="b"/>
        <c:title>
          <c:tx>
            <c:rich>
              <a:bodyPr/>
              <a:lstStyle/>
              <a:p>
                <a:pPr>
                  <a:defRPr/>
                </a:pPr>
                <a:r>
                  <a:rPr lang="en-US" dirty="0"/>
                  <a:t>Years to Maturity</a:t>
                </a:r>
              </a:p>
            </c:rich>
          </c:tx>
          <c:layout>
            <c:manualLayout>
              <c:xMode val="edge"/>
              <c:yMode val="edge"/>
              <c:x val="0.36092639785070402"/>
              <c:y val="0.84776573485543227"/>
            </c:manualLayout>
          </c:layout>
          <c:overlay val="0"/>
        </c:title>
        <c:numFmt formatCode="0" sourceLinked="0"/>
        <c:majorTickMark val="none"/>
        <c:minorTickMark val="none"/>
        <c:tickLblPos val="low"/>
        <c:txPr>
          <a:bodyPr rot="0"/>
          <a:lstStyle/>
          <a:p>
            <a:pPr>
              <a:defRPr/>
            </a:pPr>
            <a:endParaRPr lang="en-US"/>
          </a:p>
        </c:txPr>
        <c:crossAx val="120246656"/>
        <c:crosses val="autoZero"/>
        <c:auto val="0"/>
        <c:lblOffset val="100"/>
        <c:baseTimeUnit val="days"/>
        <c:majorUnit val="1"/>
        <c:majorTimeUnit val="days"/>
        <c:minorUnit val="5"/>
        <c:minorTimeUnit val="days"/>
      </c:dateAx>
      <c:valAx>
        <c:axId val="120246656"/>
        <c:scaling>
          <c:orientation val="minMax"/>
          <c:max val="5"/>
          <c:min val="-1"/>
        </c:scaling>
        <c:delete val="0"/>
        <c:axPos val="l"/>
        <c:title>
          <c:tx>
            <c:rich>
              <a:bodyPr rot="-5400000" vert="horz"/>
              <a:lstStyle/>
              <a:p>
                <a:pPr>
                  <a:defRPr/>
                </a:pPr>
                <a:r>
                  <a:rPr lang="en-US" dirty="0"/>
                  <a:t>Yield (%)</a:t>
                </a:r>
              </a:p>
            </c:rich>
          </c:tx>
          <c:layout>
            <c:manualLayout>
              <c:xMode val="edge"/>
              <c:yMode val="edge"/>
              <c:x val="1.1339554777874988E-2"/>
              <c:y val="0.33842028342511155"/>
            </c:manualLayout>
          </c:layout>
          <c:overlay val="0"/>
        </c:title>
        <c:numFmt formatCode="#,##0.0" sourceLinked="0"/>
        <c:majorTickMark val="none"/>
        <c:minorTickMark val="none"/>
        <c:tickLblPos val="nextTo"/>
        <c:crossAx val="120240384"/>
        <c:crosses val="autoZero"/>
        <c:crossBetween val="between"/>
        <c:majorUnit val="1"/>
      </c:valAx>
    </c:plotArea>
    <c:plotVisOnly val="1"/>
    <c:dispBlanksAs val="span"/>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475178558810768E-2"/>
          <c:y val="3.1530045158837838E-2"/>
          <c:w val="0.92780408207168552"/>
          <c:h val="0.8731544650598061"/>
        </c:manualLayout>
      </c:layout>
      <c:areaChart>
        <c:grouping val="standard"/>
        <c:varyColors val="0"/>
        <c:ser>
          <c:idx val="1"/>
          <c:order val="1"/>
          <c:tx>
            <c:strRef>
              <c:f>Sheet1!$C$1</c:f>
              <c:strCache>
                <c:ptCount val="1"/>
                <c:pt idx="0">
                  <c:v>line</c:v>
                </c:pt>
              </c:strCache>
            </c:strRef>
          </c:tx>
          <c:spPr>
            <a:solidFill>
              <a:srgbClr val="C9DAE2"/>
            </a:solidFill>
            <a:ln w="25400">
              <a:noFill/>
            </a:ln>
          </c:spPr>
          <c:cat>
            <c:numRef>
              <c:f>Sheet1!$A$2:$A$68</c:f>
              <c:numCache>
                <c:formatCode>m/d/yyyy</c:formatCode>
                <c:ptCount val="67"/>
                <c:pt idx="0">
                  <c:v>44742</c:v>
                </c:pt>
                <c:pt idx="1">
                  <c:v>44743</c:v>
                </c:pt>
                <c:pt idx="2">
                  <c:v>44746</c:v>
                </c:pt>
                <c:pt idx="3">
                  <c:v>44747</c:v>
                </c:pt>
                <c:pt idx="4">
                  <c:v>44748</c:v>
                </c:pt>
                <c:pt idx="5">
                  <c:v>44749</c:v>
                </c:pt>
                <c:pt idx="6">
                  <c:v>44750</c:v>
                </c:pt>
                <c:pt idx="7">
                  <c:v>44753</c:v>
                </c:pt>
                <c:pt idx="8">
                  <c:v>44754</c:v>
                </c:pt>
                <c:pt idx="9">
                  <c:v>44755</c:v>
                </c:pt>
                <c:pt idx="10">
                  <c:v>44756</c:v>
                </c:pt>
                <c:pt idx="11">
                  <c:v>44757</c:v>
                </c:pt>
                <c:pt idx="12">
                  <c:v>44760</c:v>
                </c:pt>
                <c:pt idx="13">
                  <c:v>44761</c:v>
                </c:pt>
                <c:pt idx="14">
                  <c:v>44762</c:v>
                </c:pt>
                <c:pt idx="15">
                  <c:v>44763</c:v>
                </c:pt>
                <c:pt idx="16">
                  <c:v>44764</c:v>
                </c:pt>
                <c:pt idx="17">
                  <c:v>44767</c:v>
                </c:pt>
                <c:pt idx="18">
                  <c:v>44768</c:v>
                </c:pt>
                <c:pt idx="19">
                  <c:v>44769</c:v>
                </c:pt>
                <c:pt idx="20">
                  <c:v>44770</c:v>
                </c:pt>
                <c:pt idx="21">
                  <c:v>44771</c:v>
                </c:pt>
                <c:pt idx="22">
                  <c:v>44774</c:v>
                </c:pt>
                <c:pt idx="23">
                  <c:v>44775</c:v>
                </c:pt>
                <c:pt idx="24">
                  <c:v>44776</c:v>
                </c:pt>
                <c:pt idx="25">
                  <c:v>44777</c:v>
                </c:pt>
                <c:pt idx="26">
                  <c:v>44778</c:v>
                </c:pt>
                <c:pt idx="27">
                  <c:v>44781</c:v>
                </c:pt>
                <c:pt idx="28">
                  <c:v>44782</c:v>
                </c:pt>
                <c:pt idx="29">
                  <c:v>44783</c:v>
                </c:pt>
                <c:pt idx="30">
                  <c:v>44784</c:v>
                </c:pt>
                <c:pt idx="31">
                  <c:v>44785</c:v>
                </c:pt>
                <c:pt idx="32">
                  <c:v>44788</c:v>
                </c:pt>
                <c:pt idx="33">
                  <c:v>44789</c:v>
                </c:pt>
                <c:pt idx="34">
                  <c:v>44790</c:v>
                </c:pt>
                <c:pt idx="35">
                  <c:v>44791</c:v>
                </c:pt>
                <c:pt idx="36">
                  <c:v>44792</c:v>
                </c:pt>
                <c:pt idx="37">
                  <c:v>44795</c:v>
                </c:pt>
                <c:pt idx="38">
                  <c:v>44796</c:v>
                </c:pt>
                <c:pt idx="39">
                  <c:v>44797</c:v>
                </c:pt>
                <c:pt idx="40">
                  <c:v>44798</c:v>
                </c:pt>
                <c:pt idx="41">
                  <c:v>44799</c:v>
                </c:pt>
                <c:pt idx="42">
                  <c:v>44802</c:v>
                </c:pt>
                <c:pt idx="43">
                  <c:v>44803</c:v>
                </c:pt>
                <c:pt idx="44">
                  <c:v>44804</c:v>
                </c:pt>
                <c:pt idx="45">
                  <c:v>44805</c:v>
                </c:pt>
                <c:pt idx="46">
                  <c:v>44806</c:v>
                </c:pt>
                <c:pt idx="47">
                  <c:v>44809</c:v>
                </c:pt>
                <c:pt idx="48">
                  <c:v>44810</c:v>
                </c:pt>
                <c:pt idx="49">
                  <c:v>44811</c:v>
                </c:pt>
                <c:pt idx="50">
                  <c:v>44812</c:v>
                </c:pt>
                <c:pt idx="51">
                  <c:v>44813</c:v>
                </c:pt>
                <c:pt idx="52">
                  <c:v>44816</c:v>
                </c:pt>
                <c:pt idx="53">
                  <c:v>44817</c:v>
                </c:pt>
                <c:pt idx="54">
                  <c:v>44818</c:v>
                </c:pt>
                <c:pt idx="55">
                  <c:v>44819</c:v>
                </c:pt>
                <c:pt idx="56">
                  <c:v>44820</c:v>
                </c:pt>
                <c:pt idx="57">
                  <c:v>44823</c:v>
                </c:pt>
                <c:pt idx="58">
                  <c:v>44824</c:v>
                </c:pt>
                <c:pt idx="59">
                  <c:v>44825</c:v>
                </c:pt>
                <c:pt idx="60">
                  <c:v>44826</c:v>
                </c:pt>
                <c:pt idx="61">
                  <c:v>44827</c:v>
                </c:pt>
                <c:pt idx="62">
                  <c:v>44830</c:v>
                </c:pt>
                <c:pt idx="63">
                  <c:v>44831</c:v>
                </c:pt>
                <c:pt idx="64">
                  <c:v>44832</c:v>
                </c:pt>
                <c:pt idx="65">
                  <c:v>44833</c:v>
                </c:pt>
                <c:pt idx="66">
                  <c:v>44834</c:v>
                </c:pt>
              </c:numCache>
            </c:numRef>
          </c:cat>
          <c:val>
            <c:numRef>
              <c:f>Sheet1!$C$2:$C$68</c:f>
              <c:numCache>
                <c:formatCode>#,##0.00</c:formatCode>
                <c:ptCount val="67"/>
                <c:pt idx="0">
                  <c:v>266.42004491729699</c:v>
                </c:pt>
                <c:pt idx="1">
                  <c:v>267.451273601624</c:v>
                </c:pt>
                <c:pt idx="2">
                  <c:v>268.22087870934899</c:v>
                </c:pt>
                <c:pt idx="3">
                  <c:v>266.92984788156298</c:v>
                </c:pt>
                <c:pt idx="4">
                  <c:v>267.287231419514</c:v>
                </c:pt>
                <c:pt idx="5">
                  <c:v>271.52718268428799</c:v>
                </c:pt>
                <c:pt idx="6">
                  <c:v>271.84977780345201</c:v>
                </c:pt>
                <c:pt idx="7">
                  <c:v>268.38805409622302</c:v>
                </c:pt>
                <c:pt idx="8">
                  <c:v>266.28715427729401</c:v>
                </c:pt>
                <c:pt idx="9">
                  <c:v>265.51109990979597</c:v>
                </c:pt>
                <c:pt idx="10">
                  <c:v>263.183638608813</c:v>
                </c:pt>
                <c:pt idx="11">
                  <c:v>267.48778733887701</c:v>
                </c:pt>
                <c:pt idx="12">
                  <c:v>267.98757024084199</c:v>
                </c:pt>
                <c:pt idx="13">
                  <c:v>273.58510318451198</c:v>
                </c:pt>
                <c:pt idx="14">
                  <c:v>275.23808615718502</c:v>
                </c:pt>
                <c:pt idx="15">
                  <c:v>277.22087625567099</c:v>
                </c:pt>
                <c:pt idx="16">
                  <c:v>276.00969203756301</c:v>
                </c:pt>
                <c:pt idx="17">
                  <c:v>275.95106272120302</c:v>
                </c:pt>
                <c:pt idx="18">
                  <c:v>273.57603459929999</c:v>
                </c:pt>
                <c:pt idx="19">
                  <c:v>278.25825907675897</c:v>
                </c:pt>
                <c:pt idx="20">
                  <c:v>281.734181110767</c:v>
                </c:pt>
                <c:pt idx="21">
                  <c:v>285.02482913374598</c:v>
                </c:pt>
                <c:pt idx="22">
                  <c:v>285.33860618454798</c:v>
                </c:pt>
                <c:pt idx="23">
                  <c:v>283.06771854258602</c:v>
                </c:pt>
                <c:pt idx="24">
                  <c:v>285.61281425490102</c:v>
                </c:pt>
                <c:pt idx="25">
                  <c:v>286.51513668114302</c:v>
                </c:pt>
                <c:pt idx="26">
                  <c:v>285.90429302823799</c:v>
                </c:pt>
                <c:pt idx="27">
                  <c:v>286.49891017248899</c:v>
                </c:pt>
                <c:pt idx="28">
                  <c:v>285.10652635719703</c:v>
                </c:pt>
                <c:pt idx="29">
                  <c:v>290.50663059713497</c:v>
                </c:pt>
                <c:pt idx="30">
                  <c:v>291.01993832490098</c:v>
                </c:pt>
                <c:pt idx="31">
                  <c:v>294.18468635845801</c:v>
                </c:pt>
                <c:pt idx="32">
                  <c:v>294.87529426475697</c:v>
                </c:pt>
                <c:pt idx="33">
                  <c:v>295.04127284474202</c:v>
                </c:pt>
                <c:pt idx="34">
                  <c:v>293.12548916637297</c:v>
                </c:pt>
                <c:pt idx="35">
                  <c:v>293.32325416271499</c:v>
                </c:pt>
                <c:pt idx="36">
                  <c:v>289.49182237566799</c:v>
                </c:pt>
                <c:pt idx="37">
                  <c:v>284.43661670395397</c:v>
                </c:pt>
                <c:pt idx="38">
                  <c:v>283.83767718330802</c:v>
                </c:pt>
                <c:pt idx="39">
                  <c:v>284.23051236033803</c:v>
                </c:pt>
                <c:pt idx="40">
                  <c:v>287.83002303100898</c:v>
                </c:pt>
                <c:pt idx="41">
                  <c:v>281.090699979227</c:v>
                </c:pt>
                <c:pt idx="42">
                  <c:v>278.24224196038801</c:v>
                </c:pt>
                <c:pt idx="43">
                  <c:v>276.12883225470699</c:v>
                </c:pt>
                <c:pt idx="44">
                  <c:v>274.53166879374402</c:v>
                </c:pt>
                <c:pt idx="45">
                  <c:v>272.46856453815201</c:v>
                </c:pt>
                <c:pt idx="46">
                  <c:v>271.885331625368</c:v>
                </c:pt>
                <c:pt idx="47">
                  <c:v>270.97601428761601</c:v>
                </c:pt>
                <c:pt idx="48">
                  <c:v>269.82034499703701</c:v>
                </c:pt>
                <c:pt idx="49">
                  <c:v>272.25505001967599</c:v>
                </c:pt>
                <c:pt idx="50">
                  <c:v>274.35185139146699</c:v>
                </c:pt>
                <c:pt idx="51">
                  <c:v>279.10868980069802</c:v>
                </c:pt>
                <c:pt idx="52">
                  <c:v>282.73510686186597</c:v>
                </c:pt>
                <c:pt idx="53">
                  <c:v>273.54912316913902</c:v>
                </c:pt>
                <c:pt idx="54">
                  <c:v>272.88764891903497</c:v>
                </c:pt>
                <c:pt idx="55">
                  <c:v>270.39633679197999</c:v>
                </c:pt>
                <c:pt idx="56">
                  <c:v>267.840467713105</c:v>
                </c:pt>
                <c:pt idx="57">
                  <c:v>268.71299673962801</c:v>
                </c:pt>
                <c:pt idx="58">
                  <c:v>266.501324404721</c:v>
                </c:pt>
                <c:pt idx="59">
                  <c:v>262.609798751249</c:v>
                </c:pt>
                <c:pt idx="60">
                  <c:v>259.794435544549</c:v>
                </c:pt>
                <c:pt idx="61">
                  <c:v>254.55617451709699</c:v>
                </c:pt>
                <c:pt idx="62">
                  <c:v>251.22716469904699</c:v>
                </c:pt>
                <c:pt idx="63">
                  <c:v>250.917930538646</c:v>
                </c:pt>
                <c:pt idx="64">
                  <c:v>253.66429257723701</c:v>
                </c:pt>
                <c:pt idx="65">
                  <c:v>250.270029145021</c:v>
                </c:pt>
                <c:pt idx="66">
                  <c:v>248.250944050762</c:v>
                </c:pt>
              </c:numCache>
            </c:numRef>
          </c:val>
          <c:extLst>
            <c:ext xmlns:c16="http://schemas.microsoft.com/office/drawing/2014/chart" uri="{C3380CC4-5D6E-409C-BE32-E72D297353CC}">
              <c16:uniqueId val="{00000000-FF0A-4328-8ADC-BA07C91C5476}"/>
            </c:ext>
          </c:extLst>
        </c:ser>
        <c:dLbls>
          <c:showLegendKey val="0"/>
          <c:showVal val="0"/>
          <c:showCatName val="0"/>
          <c:showSerName val="0"/>
          <c:showPercent val="0"/>
          <c:showBubbleSize val="0"/>
        </c:dLbls>
        <c:axId val="2079027976"/>
        <c:axId val="2079031016"/>
      </c:areaChart>
      <c:lineChart>
        <c:grouping val="standard"/>
        <c:varyColors val="0"/>
        <c:ser>
          <c:idx val="0"/>
          <c:order val="0"/>
          <c:tx>
            <c:strRef>
              <c:f>Sheet1!$B$1</c:f>
              <c:strCache>
                <c:ptCount val="1"/>
                <c:pt idx="0">
                  <c:v>MSCI All Country World Index (net div.)</c:v>
                </c:pt>
              </c:strCache>
            </c:strRef>
          </c:tx>
          <c:spPr>
            <a:ln w="44450">
              <a:solidFill>
                <a:schemeClr val="tx2"/>
              </a:solidFill>
            </a:ln>
          </c:spPr>
          <c:marker>
            <c:symbol val="none"/>
          </c:marker>
          <c:cat>
            <c:numRef>
              <c:f>Sheet1!$A$2:$A$68</c:f>
              <c:numCache>
                <c:formatCode>m/d/yyyy</c:formatCode>
                <c:ptCount val="67"/>
                <c:pt idx="0">
                  <c:v>44742</c:v>
                </c:pt>
                <c:pt idx="1">
                  <c:v>44743</c:v>
                </c:pt>
                <c:pt idx="2">
                  <c:v>44746</c:v>
                </c:pt>
                <c:pt idx="3">
                  <c:v>44747</c:v>
                </c:pt>
                <c:pt idx="4">
                  <c:v>44748</c:v>
                </c:pt>
                <c:pt idx="5">
                  <c:v>44749</c:v>
                </c:pt>
                <c:pt idx="6">
                  <c:v>44750</c:v>
                </c:pt>
                <c:pt idx="7">
                  <c:v>44753</c:v>
                </c:pt>
                <c:pt idx="8">
                  <c:v>44754</c:v>
                </c:pt>
                <c:pt idx="9">
                  <c:v>44755</c:v>
                </c:pt>
                <c:pt idx="10">
                  <c:v>44756</c:v>
                </c:pt>
                <c:pt idx="11">
                  <c:v>44757</c:v>
                </c:pt>
                <c:pt idx="12">
                  <c:v>44760</c:v>
                </c:pt>
                <c:pt idx="13">
                  <c:v>44761</c:v>
                </c:pt>
                <c:pt idx="14">
                  <c:v>44762</c:v>
                </c:pt>
                <c:pt idx="15">
                  <c:v>44763</c:v>
                </c:pt>
                <c:pt idx="16">
                  <c:v>44764</c:v>
                </c:pt>
                <c:pt idx="17">
                  <c:v>44767</c:v>
                </c:pt>
                <c:pt idx="18">
                  <c:v>44768</c:v>
                </c:pt>
                <c:pt idx="19">
                  <c:v>44769</c:v>
                </c:pt>
                <c:pt idx="20">
                  <c:v>44770</c:v>
                </c:pt>
                <c:pt idx="21">
                  <c:v>44771</c:v>
                </c:pt>
                <c:pt idx="22">
                  <c:v>44774</c:v>
                </c:pt>
                <c:pt idx="23">
                  <c:v>44775</c:v>
                </c:pt>
                <c:pt idx="24">
                  <c:v>44776</c:v>
                </c:pt>
                <c:pt idx="25">
                  <c:v>44777</c:v>
                </c:pt>
                <c:pt idx="26">
                  <c:v>44778</c:v>
                </c:pt>
                <c:pt idx="27">
                  <c:v>44781</c:v>
                </c:pt>
                <c:pt idx="28">
                  <c:v>44782</c:v>
                </c:pt>
                <c:pt idx="29">
                  <c:v>44783</c:v>
                </c:pt>
                <c:pt idx="30">
                  <c:v>44784</c:v>
                </c:pt>
                <c:pt idx="31">
                  <c:v>44785</c:v>
                </c:pt>
                <c:pt idx="32">
                  <c:v>44788</c:v>
                </c:pt>
                <c:pt idx="33">
                  <c:v>44789</c:v>
                </c:pt>
                <c:pt idx="34">
                  <c:v>44790</c:v>
                </c:pt>
                <c:pt idx="35">
                  <c:v>44791</c:v>
                </c:pt>
                <c:pt idx="36">
                  <c:v>44792</c:v>
                </c:pt>
                <c:pt idx="37">
                  <c:v>44795</c:v>
                </c:pt>
                <c:pt idx="38">
                  <c:v>44796</c:v>
                </c:pt>
                <c:pt idx="39">
                  <c:v>44797</c:v>
                </c:pt>
                <c:pt idx="40">
                  <c:v>44798</c:v>
                </c:pt>
                <c:pt idx="41">
                  <c:v>44799</c:v>
                </c:pt>
                <c:pt idx="42">
                  <c:v>44802</c:v>
                </c:pt>
                <c:pt idx="43">
                  <c:v>44803</c:v>
                </c:pt>
                <c:pt idx="44">
                  <c:v>44804</c:v>
                </c:pt>
                <c:pt idx="45">
                  <c:v>44805</c:v>
                </c:pt>
                <c:pt idx="46">
                  <c:v>44806</c:v>
                </c:pt>
                <c:pt idx="47">
                  <c:v>44809</c:v>
                </c:pt>
                <c:pt idx="48">
                  <c:v>44810</c:v>
                </c:pt>
                <c:pt idx="49">
                  <c:v>44811</c:v>
                </c:pt>
                <c:pt idx="50">
                  <c:v>44812</c:v>
                </c:pt>
                <c:pt idx="51">
                  <c:v>44813</c:v>
                </c:pt>
                <c:pt idx="52">
                  <c:v>44816</c:v>
                </c:pt>
                <c:pt idx="53">
                  <c:v>44817</c:v>
                </c:pt>
                <c:pt idx="54">
                  <c:v>44818</c:v>
                </c:pt>
                <c:pt idx="55">
                  <c:v>44819</c:v>
                </c:pt>
                <c:pt idx="56">
                  <c:v>44820</c:v>
                </c:pt>
                <c:pt idx="57">
                  <c:v>44823</c:v>
                </c:pt>
                <c:pt idx="58">
                  <c:v>44824</c:v>
                </c:pt>
                <c:pt idx="59">
                  <c:v>44825</c:v>
                </c:pt>
                <c:pt idx="60">
                  <c:v>44826</c:v>
                </c:pt>
                <c:pt idx="61">
                  <c:v>44827</c:v>
                </c:pt>
                <c:pt idx="62">
                  <c:v>44830</c:v>
                </c:pt>
                <c:pt idx="63">
                  <c:v>44831</c:v>
                </c:pt>
                <c:pt idx="64">
                  <c:v>44832</c:v>
                </c:pt>
                <c:pt idx="65">
                  <c:v>44833</c:v>
                </c:pt>
                <c:pt idx="66">
                  <c:v>44834</c:v>
                </c:pt>
              </c:numCache>
            </c:numRef>
          </c:cat>
          <c:val>
            <c:numRef>
              <c:f>Sheet1!$B$2:$B$68</c:f>
              <c:numCache>
                <c:formatCode>#,##0.000</c:formatCode>
                <c:ptCount val="67"/>
                <c:pt idx="0">
                  <c:v>266.42004491729699</c:v>
                </c:pt>
                <c:pt idx="1">
                  <c:v>267.451273601624</c:v>
                </c:pt>
                <c:pt idx="2">
                  <c:v>268.22087870934899</c:v>
                </c:pt>
                <c:pt idx="3">
                  <c:v>266.92984788156298</c:v>
                </c:pt>
                <c:pt idx="4">
                  <c:v>267.287231419514</c:v>
                </c:pt>
                <c:pt idx="5">
                  <c:v>271.52718268428799</c:v>
                </c:pt>
                <c:pt idx="6">
                  <c:v>271.84977780345201</c:v>
                </c:pt>
                <c:pt idx="7">
                  <c:v>268.38805409622302</c:v>
                </c:pt>
                <c:pt idx="8">
                  <c:v>266.28715427729401</c:v>
                </c:pt>
                <c:pt idx="9">
                  <c:v>265.51109990979597</c:v>
                </c:pt>
                <c:pt idx="10">
                  <c:v>263.183638608813</c:v>
                </c:pt>
                <c:pt idx="11">
                  <c:v>267.48778733887701</c:v>
                </c:pt>
                <c:pt idx="12">
                  <c:v>267.98757024084199</c:v>
                </c:pt>
                <c:pt idx="13">
                  <c:v>273.58510318451198</c:v>
                </c:pt>
                <c:pt idx="14">
                  <c:v>275.23808615718502</c:v>
                </c:pt>
                <c:pt idx="15">
                  <c:v>277.22087625567099</c:v>
                </c:pt>
                <c:pt idx="16">
                  <c:v>276.00969203756301</c:v>
                </c:pt>
                <c:pt idx="17">
                  <c:v>275.95106272120302</c:v>
                </c:pt>
                <c:pt idx="18">
                  <c:v>273.57603459929999</c:v>
                </c:pt>
                <c:pt idx="19">
                  <c:v>278.25825907675897</c:v>
                </c:pt>
                <c:pt idx="20">
                  <c:v>281.734181110767</c:v>
                </c:pt>
                <c:pt idx="21">
                  <c:v>285.02482913374598</c:v>
                </c:pt>
                <c:pt idx="22">
                  <c:v>285.33860618454798</c:v>
                </c:pt>
                <c:pt idx="23">
                  <c:v>283.06771854258602</c:v>
                </c:pt>
                <c:pt idx="24">
                  <c:v>285.61281425490102</c:v>
                </c:pt>
                <c:pt idx="25">
                  <c:v>286.51513668114302</c:v>
                </c:pt>
                <c:pt idx="26">
                  <c:v>285.90429302823799</c:v>
                </c:pt>
                <c:pt idx="27">
                  <c:v>286.49891017248899</c:v>
                </c:pt>
                <c:pt idx="28">
                  <c:v>285.10652635719703</c:v>
                </c:pt>
                <c:pt idx="29">
                  <c:v>290.50663059713497</c:v>
                </c:pt>
                <c:pt idx="30">
                  <c:v>291.01993832490098</c:v>
                </c:pt>
                <c:pt idx="31">
                  <c:v>294.18468635845801</c:v>
                </c:pt>
                <c:pt idx="32">
                  <c:v>294.87529426475697</c:v>
                </c:pt>
                <c:pt idx="33">
                  <c:v>295.04127284474202</c:v>
                </c:pt>
                <c:pt idx="34">
                  <c:v>293.12548916637297</c:v>
                </c:pt>
                <c:pt idx="35">
                  <c:v>293.32325416271499</c:v>
                </c:pt>
                <c:pt idx="36">
                  <c:v>289.49182237566799</c:v>
                </c:pt>
                <c:pt idx="37">
                  <c:v>284.43661670395397</c:v>
                </c:pt>
                <c:pt idx="38">
                  <c:v>283.83767718330802</c:v>
                </c:pt>
                <c:pt idx="39">
                  <c:v>284.23051236033803</c:v>
                </c:pt>
                <c:pt idx="40">
                  <c:v>287.83002303100898</c:v>
                </c:pt>
                <c:pt idx="41">
                  <c:v>281.090699979227</c:v>
                </c:pt>
                <c:pt idx="42">
                  <c:v>278.24224196038801</c:v>
                </c:pt>
                <c:pt idx="43">
                  <c:v>276.12883225470699</c:v>
                </c:pt>
                <c:pt idx="44">
                  <c:v>274.53166879374402</c:v>
                </c:pt>
                <c:pt idx="45">
                  <c:v>272.46856453815201</c:v>
                </c:pt>
                <c:pt idx="46">
                  <c:v>271.885331625368</c:v>
                </c:pt>
                <c:pt idx="47">
                  <c:v>270.97601428761601</c:v>
                </c:pt>
                <c:pt idx="48">
                  <c:v>269.82034499703701</c:v>
                </c:pt>
                <c:pt idx="49">
                  <c:v>272.25505001967599</c:v>
                </c:pt>
                <c:pt idx="50">
                  <c:v>274.35185139146699</c:v>
                </c:pt>
                <c:pt idx="51">
                  <c:v>279.10868980069802</c:v>
                </c:pt>
                <c:pt idx="52">
                  <c:v>282.73510686186597</c:v>
                </c:pt>
                <c:pt idx="53">
                  <c:v>273.54912316913902</c:v>
                </c:pt>
                <c:pt idx="54">
                  <c:v>272.88764891903497</c:v>
                </c:pt>
                <c:pt idx="55">
                  <c:v>270.39633679197999</c:v>
                </c:pt>
                <c:pt idx="56">
                  <c:v>267.840467713105</c:v>
                </c:pt>
                <c:pt idx="57">
                  <c:v>268.71299673962801</c:v>
                </c:pt>
                <c:pt idx="58">
                  <c:v>266.501324404721</c:v>
                </c:pt>
                <c:pt idx="59">
                  <c:v>262.609798751249</c:v>
                </c:pt>
                <c:pt idx="60">
                  <c:v>259.794435544549</c:v>
                </c:pt>
                <c:pt idx="61">
                  <c:v>254.55617451709699</c:v>
                </c:pt>
                <c:pt idx="62">
                  <c:v>251.22716469904699</c:v>
                </c:pt>
                <c:pt idx="63">
                  <c:v>250.917930538646</c:v>
                </c:pt>
                <c:pt idx="64">
                  <c:v>253.66429257723701</c:v>
                </c:pt>
                <c:pt idx="65">
                  <c:v>250.270029145021</c:v>
                </c:pt>
                <c:pt idx="66">
                  <c:v>248.250944050762</c:v>
                </c:pt>
              </c:numCache>
            </c:numRef>
          </c:val>
          <c:smooth val="0"/>
          <c:extLst>
            <c:ext xmlns:c16="http://schemas.microsoft.com/office/drawing/2014/chart" uri="{C3380CC4-5D6E-409C-BE32-E72D297353CC}">
              <c16:uniqueId val="{00000001-FF0A-4328-8ADC-BA07C91C5476}"/>
            </c:ext>
          </c:extLst>
        </c:ser>
        <c:ser>
          <c:idx val="2"/>
          <c:order val="2"/>
          <c:tx>
            <c:strRef>
              <c:f>Sheet1!$D$1</c:f>
              <c:strCache>
                <c:ptCount val="1"/>
                <c:pt idx="0">
                  <c:v>Annotations</c:v>
                </c:pt>
              </c:strCache>
            </c:strRef>
          </c:tx>
          <c:spPr>
            <a:ln>
              <a:noFill/>
            </a:ln>
          </c:spPr>
          <c:marker>
            <c:symbol val="none"/>
          </c:marker>
          <c:cat>
            <c:numRef>
              <c:f>Sheet1!$A$2:$A$68</c:f>
              <c:numCache>
                <c:formatCode>m/d/yyyy</c:formatCode>
                <c:ptCount val="67"/>
                <c:pt idx="0">
                  <c:v>44742</c:v>
                </c:pt>
                <c:pt idx="1">
                  <c:v>44743</c:v>
                </c:pt>
                <c:pt idx="2">
                  <c:v>44746</c:v>
                </c:pt>
                <c:pt idx="3">
                  <c:v>44747</c:v>
                </c:pt>
                <c:pt idx="4">
                  <c:v>44748</c:v>
                </c:pt>
                <c:pt idx="5">
                  <c:v>44749</c:v>
                </c:pt>
                <c:pt idx="6">
                  <c:v>44750</c:v>
                </c:pt>
                <c:pt idx="7">
                  <c:v>44753</c:v>
                </c:pt>
                <c:pt idx="8">
                  <c:v>44754</c:v>
                </c:pt>
                <c:pt idx="9">
                  <c:v>44755</c:v>
                </c:pt>
                <c:pt idx="10">
                  <c:v>44756</c:v>
                </c:pt>
                <c:pt idx="11">
                  <c:v>44757</c:v>
                </c:pt>
                <c:pt idx="12">
                  <c:v>44760</c:v>
                </c:pt>
                <c:pt idx="13">
                  <c:v>44761</c:v>
                </c:pt>
                <c:pt idx="14">
                  <c:v>44762</c:v>
                </c:pt>
                <c:pt idx="15">
                  <c:v>44763</c:v>
                </c:pt>
                <c:pt idx="16">
                  <c:v>44764</c:v>
                </c:pt>
                <c:pt idx="17">
                  <c:v>44767</c:v>
                </c:pt>
                <c:pt idx="18">
                  <c:v>44768</c:v>
                </c:pt>
                <c:pt idx="19">
                  <c:v>44769</c:v>
                </c:pt>
                <c:pt idx="20">
                  <c:v>44770</c:v>
                </c:pt>
                <c:pt idx="21">
                  <c:v>44771</c:v>
                </c:pt>
                <c:pt idx="22">
                  <c:v>44774</c:v>
                </c:pt>
                <c:pt idx="23">
                  <c:v>44775</c:v>
                </c:pt>
                <c:pt idx="24">
                  <c:v>44776</c:v>
                </c:pt>
                <c:pt idx="25">
                  <c:v>44777</c:v>
                </c:pt>
                <c:pt idx="26">
                  <c:v>44778</c:v>
                </c:pt>
                <c:pt idx="27">
                  <c:v>44781</c:v>
                </c:pt>
                <c:pt idx="28">
                  <c:v>44782</c:v>
                </c:pt>
                <c:pt idx="29">
                  <c:v>44783</c:v>
                </c:pt>
                <c:pt idx="30">
                  <c:v>44784</c:v>
                </c:pt>
                <c:pt idx="31">
                  <c:v>44785</c:v>
                </c:pt>
                <c:pt idx="32">
                  <c:v>44788</c:v>
                </c:pt>
                <c:pt idx="33">
                  <c:v>44789</c:v>
                </c:pt>
                <c:pt idx="34">
                  <c:v>44790</c:v>
                </c:pt>
                <c:pt idx="35">
                  <c:v>44791</c:v>
                </c:pt>
                <c:pt idx="36">
                  <c:v>44792</c:v>
                </c:pt>
                <c:pt idx="37">
                  <c:v>44795</c:v>
                </c:pt>
                <c:pt idx="38">
                  <c:v>44796</c:v>
                </c:pt>
                <c:pt idx="39">
                  <c:v>44797</c:v>
                </c:pt>
                <c:pt idx="40">
                  <c:v>44798</c:v>
                </c:pt>
                <c:pt idx="41">
                  <c:v>44799</c:v>
                </c:pt>
                <c:pt idx="42">
                  <c:v>44802</c:v>
                </c:pt>
                <c:pt idx="43">
                  <c:v>44803</c:v>
                </c:pt>
                <c:pt idx="44">
                  <c:v>44804</c:v>
                </c:pt>
                <c:pt idx="45">
                  <c:v>44805</c:v>
                </c:pt>
                <c:pt idx="46">
                  <c:v>44806</c:v>
                </c:pt>
                <c:pt idx="47">
                  <c:v>44809</c:v>
                </c:pt>
                <c:pt idx="48">
                  <c:v>44810</c:v>
                </c:pt>
                <c:pt idx="49">
                  <c:v>44811</c:v>
                </c:pt>
                <c:pt idx="50">
                  <c:v>44812</c:v>
                </c:pt>
                <c:pt idx="51">
                  <c:v>44813</c:v>
                </c:pt>
                <c:pt idx="52">
                  <c:v>44816</c:v>
                </c:pt>
                <c:pt idx="53">
                  <c:v>44817</c:v>
                </c:pt>
                <c:pt idx="54">
                  <c:v>44818</c:v>
                </c:pt>
                <c:pt idx="55">
                  <c:v>44819</c:v>
                </c:pt>
                <c:pt idx="56">
                  <c:v>44820</c:v>
                </c:pt>
                <c:pt idx="57">
                  <c:v>44823</c:v>
                </c:pt>
                <c:pt idx="58">
                  <c:v>44824</c:v>
                </c:pt>
                <c:pt idx="59">
                  <c:v>44825</c:v>
                </c:pt>
                <c:pt idx="60">
                  <c:v>44826</c:v>
                </c:pt>
                <c:pt idx="61">
                  <c:v>44827</c:v>
                </c:pt>
                <c:pt idx="62">
                  <c:v>44830</c:v>
                </c:pt>
                <c:pt idx="63">
                  <c:v>44831</c:v>
                </c:pt>
                <c:pt idx="64">
                  <c:v>44832</c:v>
                </c:pt>
                <c:pt idx="65">
                  <c:v>44833</c:v>
                </c:pt>
                <c:pt idx="66">
                  <c:v>44834</c:v>
                </c:pt>
              </c:numCache>
            </c:numRef>
          </c:cat>
          <c:val>
            <c:numRef>
              <c:f>Sheet1!$D$2:$D$68</c:f>
              <c:numCache>
                <c:formatCode>General</c:formatCode>
                <c:ptCount val="67"/>
                <c:pt idx="6" formatCode="#,##0.000">
                  <c:v>220</c:v>
                </c:pt>
                <c:pt idx="9" formatCode="#,##0.00">
                  <c:v>220</c:v>
                </c:pt>
                <c:pt idx="12" formatCode="#,##0.000">
                  <c:v>220</c:v>
                </c:pt>
                <c:pt idx="20" formatCode="#,##0.000">
                  <c:v>220</c:v>
                </c:pt>
                <c:pt idx="22" formatCode="#,##0.000">
                  <c:v>220</c:v>
                </c:pt>
                <c:pt idx="33" formatCode="#,##0.000">
                  <c:v>220</c:v>
                </c:pt>
                <c:pt idx="34" formatCode="#,##0.000">
                  <c:v>220</c:v>
                </c:pt>
                <c:pt idx="35" formatCode="#,##0.000">
                  <c:v>220</c:v>
                </c:pt>
                <c:pt idx="41" formatCode="#,##0.000">
                  <c:v>220</c:v>
                </c:pt>
                <c:pt idx="42" formatCode="#,##0.000">
                  <c:v>220</c:v>
                </c:pt>
                <c:pt idx="46" formatCode="#,##0.000">
                  <c:v>220</c:v>
                </c:pt>
                <c:pt idx="48" formatCode="#,##0.000">
                  <c:v>220</c:v>
                </c:pt>
                <c:pt idx="50" formatCode="#,##0.000">
                  <c:v>220</c:v>
                </c:pt>
                <c:pt idx="51" formatCode="#,##0.000">
                  <c:v>220</c:v>
                </c:pt>
                <c:pt idx="55" formatCode="#,##0.000">
                  <c:v>220</c:v>
                </c:pt>
                <c:pt idx="56" formatCode="#,##0.000">
                  <c:v>220</c:v>
                </c:pt>
                <c:pt idx="59" formatCode="#,##0.000">
                  <c:v>220</c:v>
                </c:pt>
                <c:pt idx="66" formatCode="#,##0.000">
                  <c:v>220</c:v>
                </c:pt>
              </c:numCache>
            </c:numRef>
          </c:val>
          <c:smooth val="0"/>
          <c:extLst>
            <c:ext xmlns:c16="http://schemas.microsoft.com/office/drawing/2014/chart" uri="{C3380CC4-5D6E-409C-BE32-E72D297353CC}">
              <c16:uniqueId val="{00000002-FF0A-4328-8ADC-BA07C91C5476}"/>
            </c:ext>
          </c:extLst>
        </c:ser>
        <c:dLbls>
          <c:showLegendKey val="0"/>
          <c:showVal val="0"/>
          <c:showCatName val="0"/>
          <c:showSerName val="0"/>
          <c:showPercent val="0"/>
          <c:showBubbleSize val="0"/>
        </c:dLbls>
        <c:marker val="1"/>
        <c:smooth val="0"/>
        <c:axId val="2079027976"/>
        <c:axId val="2079031016"/>
      </c:lineChart>
      <c:dateAx>
        <c:axId val="2079027976"/>
        <c:scaling>
          <c:orientation val="minMax"/>
          <c:max val="44834"/>
          <c:min val="44742"/>
        </c:scaling>
        <c:delete val="0"/>
        <c:axPos val="b"/>
        <c:numFmt formatCode="mmm\ d" sourceLinked="0"/>
        <c:majorTickMark val="none"/>
        <c:minorTickMark val="none"/>
        <c:tickLblPos val="nextTo"/>
        <c:spPr>
          <a:solidFill>
            <a:schemeClr val="bg1"/>
          </a:solidFill>
          <a:ln w="6350">
            <a:solidFill>
              <a:schemeClr val="tx1"/>
            </a:solidFill>
          </a:ln>
        </c:spPr>
        <c:txPr>
          <a:bodyPr/>
          <a:lstStyle/>
          <a:p>
            <a:pPr>
              <a:defRPr sz="800"/>
            </a:pPr>
            <a:endParaRPr lang="en-US"/>
          </a:p>
        </c:txPr>
        <c:crossAx val="2079031016"/>
        <c:crosses val="autoZero"/>
        <c:auto val="1"/>
        <c:lblOffset val="100"/>
        <c:baseTimeUnit val="days"/>
        <c:majorUnit val="1"/>
        <c:majorTimeUnit val="months"/>
      </c:dateAx>
      <c:valAx>
        <c:axId val="2079031016"/>
        <c:scaling>
          <c:orientation val="minMax"/>
          <c:max val="320"/>
          <c:min val="220"/>
        </c:scaling>
        <c:delete val="0"/>
        <c:axPos val="l"/>
        <c:numFmt formatCode="#,##0" sourceLinked="0"/>
        <c:majorTickMark val="none"/>
        <c:minorTickMark val="none"/>
        <c:tickLblPos val="nextTo"/>
        <c:spPr>
          <a:ln w="6350">
            <a:solidFill>
              <a:schemeClr val="tx1"/>
            </a:solidFill>
          </a:ln>
        </c:spPr>
        <c:txPr>
          <a:bodyPr/>
          <a:lstStyle/>
          <a:p>
            <a:pPr>
              <a:defRPr sz="800">
                <a:latin typeface="Arial" panose="020B0604020202020204" pitchFamily="34" charset="0"/>
                <a:cs typeface="Arial" panose="020B0604020202020204" pitchFamily="34" charset="0"/>
              </a:defRPr>
            </a:pPr>
            <a:endParaRPr lang="en-US"/>
          </a:p>
        </c:txPr>
        <c:crossAx val="2079027976"/>
        <c:crosses val="autoZero"/>
        <c:crossBetween val="midCat"/>
        <c:majorUnit val="20"/>
      </c:valAx>
    </c:plotArea>
    <c:plotVisOnly val="1"/>
    <c:dispBlanksAs val="gap"/>
    <c:showDLblsOverMax val="0"/>
  </c:chart>
  <c:spPr>
    <a:ln w="6350">
      <a:noFill/>
    </a:ln>
  </c:spPr>
  <c:txPr>
    <a:bodyPr/>
    <a:lstStyle/>
    <a:p>
      <a:pPr>
        <a:defRPr sz="1800"/>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66868122947506"/>
          <c:y val="9.4367627992284098E-2"/>
          <c:w val="0.64730788202725698"/>
          <c:h val="0.64023680021924967"/>
        </c:manualLayout>
      </c:layout>
      <c:lineChart>
        <c:grouping val="standard"/>
        <c:varyColors val="0"/>
        <c:ser>
          <c:idx val="0"/>
          <c:order val="0"/>
          <c:tx>
            <c:strRef>
              <c:f>Sheet1!$B$1</c:f>
              <c:strCache>
                <c:ptCount val="1"/>
                <c:pt idx="0">
                  <c:v>09/30/2022</c:v>
                </c:pt>
              </c:strCache>
            </c:strRef>
          </c:tx>
          <c:spPr>
            <a:ln>
              <a:solidFill>
                <a:schemeClr val="accent1"/>
              </a:solidFill>
            </a:ln>
          </c:spPr>
          <c:marker>
            <c:symbol val="none"/>
          </c:marker>
          <c:dLbls>
            <c:dLbl>
              <c:idx val="29"/>
              <c:layout>
                <c:manualLayout>
                  <c:x val="0"/>
                  <c:y val="-1.3680377678693777E-2"/>
                </c:manualLayout>
              </c:layout>
              <c:spPr>
                <a:noFill/>
                <a:ln>
                  <a:noFill/>
                </a:ln>
                <a:effectLst/>
              </c:spPr>
              <c:txPr>
                <a:bodyPr wrap="square" lIns="38100" tIns="19050" rIns="38100" bIns="19050" anchor="ctr">
                  <a:noAutofit/>
                </a:bodyPr>
                <a:lstStyle/>
                <a:p>
                  <a:pPr>
                    <a:defRPr sz="700">
                      <a:solidFill>
                        <a:schemeClr val="tx2"/>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7970605744209928"/>
                      <c:h val="9.2453145917001323E-2"/>
                    </c:manualLayout>
                  </c15:layout>
                </c:ext>
                <c:ext xmlns:c16="http://schemas.microsoft.com/office/drawing/2014/chart" uri="{C3380CC4-5D6E-409C-BE32-E72D297353CC}">
                  <c16:uniqueId val="{00000000-39C3-48A1-A8F6-B64785EFD0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Sheet1!$B$2:$B$31</c:f>
              <c:numCache>
                <c:formatCode>General</c:formatCode>
                <c:ptCount val="30"/>
                <c:pt idx="0">
                  <c:v>1.649</c:v>
                </c:pt>
                <c:pt idx="1">
                  <c:v>1.7150000000000001</c:v>
                </c:pt>
                <c:pt idx="2">
                  <c:v>1.802</c:v>
                </c:pt>
                <c:pt idx="3">
                  <c:v>1.875</c:v>
                </c:pt>
                <c:pt idx="4">
                  <c:v>1.915</c:v>
                </c:pt>
                <c:pt idx="5">
                  <c:v>1.9490000000000001</c:v>
                </c:pt>
                <c:pt idx="6">
                  <c:v>1.984</c:v>
                </c:pt>
                <c:pt idx="7">
                  <c:v>2.0209999999999999</c:v>
                </c:pt>
                <c:pt idx="8">
                  <c:v>2.0590000000000002</c:v>
                </c:pt>
                <c:pt idx="9">
                  <c:v>2.097</c:v>
                </c:pt>
                <c:pt idx="10">
                  <c:v>2.1320000000000001</c:v>
                </c:pt>
                <c:pt idx="11">
                  <c:v>2.1629999999999998</c:v>
                </c:pt>
                <c:pt idx="12">
                  <c:v>2.1869999999999998</c:v>
                </c:pt>
                <c:pt idx="13">
                  <c:v>2.2050000000000001</c:v>
                </c:pt>
                <c:pt idx="14">
                  <c:v>2.2160000000000002</c:v>
                </c:pt>
                <c:pt idx="15">
                  <c:v>2.2189999999999999</c:v>
                </c:pt>
                <c:pt idx="16">
                  <c:v>2.2160000000000002</c:v>
                </c:pt>
                <c:pt idx="17">
                  <c:v>2.206</c:v>
                </c:pt>
                <c:pt idx="18">
                  <c:v>2.1920000000000002</c:v>
                </c:pt>
                <c:pt idx="19">
                  <c:v>2.1739999999999999</c:v>
                </c:pt>
                <c:pt idx="20">
                  <c:v>2.1549999999999998</c:v>
                </c:pt>
                <c:pt idx="21">
                  <c:v>2.1349999999999998</c:v>
                </c:pt>
                <c:pt idx="22">
                  <c:v>2.1160000000000001</c:v>
                </c:pt>
                <c:pt idx="23">
                  <c:v>2.1</c:v>
                </c:pt>
                <c:pt idx="24">
                  <c:v>2.0870000000000002</c:v>
                </c:pt>
                <c:pt idx="25">
                  <c:v>2.0790000000000002</c:v>
                </c:pt>
                <c:pt idx="26">
                  <c:v>2.077</c:v>
                </c:pt>
                <c:pt idx="27">
                  <c:v>2.0819999999999999</c:v>
                </c:pt>
                <c:pt idx="28">
                  <c:v>2.093</c:v>
                </c:pt>
                <c:pt idx="29">
                  <c:v>2.1120000000000001</c:v>
                </c:pt>
              </c:numCache>
            </c:numRef>
          </c:val>
          <c:smooth val="0"/>
          <c:extLst>
            <c:ext xmlns:c16="http://schemas.microsoft.com/office/drawing/2014/chart" uri="{C3380CC4-5D6E-409C-BE32-E72D297353CC}">
              <c16:uniqueId val="{00000001-39C3-48A1-A8F6-B64785EFD0F6}"/>
            </c:ext>
          </c:extLst>
        </c:ser>
        <c:ser>
          <c:idx val="1"/>
          <c:order val="1"/>
          <c:tx>
            <c:strRef>
              <c:f>Sheet1!$C$1</c:f>
              <c:strCache>
                <c:ptCount val="1"/>
                <c:pt idx="0">
                  <c:v>06/30/2022</c:v>
                </c:pt>
              </c:strCache>
            </c:strRef>
          </c:tx>
          <c:spPr>
            <a:ln>
              <a:solidFill>
                <a:schemeClr val="bg1">
                  <a:lumMod val="65000"/>
                </a:schemeClr>
              </a:solidFill>
            </a:ln>
          </c:spPr>
          <c:marker>
            <c:symbol val="none"/>
          </c:marker>
          <c:dLbls>
            <c:dLbl>
              <c:idx val="29"/>
              <c:layout>
                <c:manualLayout>
                  <c:x val="0"/>
                  <c:y val="-7.6694785590481883E-17"/>
                </c:manualLayout>
              </c:layout>
              <c:spPr>
                <a:noFill/>
                <a:ln>
                  <a:noFill/>
                </a:ln>
                <a:effectLst/>
              </c:spPr>
              <c:txPr>
                <a:bodyPr wrap="square" lIns="38100" tIns="19050" rIns="38100" bIns="19050" anchor="ctr">
                  <a:spAutoFit/>
                </a:bodyPr>
                <a:lstStyle/>
                <a:p>
                  <a:pPr>
                    <a:defRPr sz="700">
                      <a:solidFill>
                        <a:schemeClr val="bg1">
                          <a:lumMod val="50000"/>
                        </a:schemeClr>
                      </a:solidFill>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39C3-48A1-A8F6-B64785EFD0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Sheet1!$C$2:$C$31</c:f>
              <c:numCache>
                <c:formatCode>General</c:formatCode>
                <c:ptCount val="30"/>
                <c:pt idx="0">
                  <c:v>0.36899999999999999</c:v>
                </c:pt>
                <c:pt idx="1">
                  <c:v>0.67700000000000005</c:v>
                </c:pt>
                <c:pt idx="2">
                  <c:v>0.82899999999999996</c:v>
                </c:pt>
                <c:pt idx="3">
                  <c:v>0.94199999999999995</c:v>
                </c:pt>
                <c:pt idx="4">
                  <c:v>1.028</c:v>
                </c:pt>
                <c:pt idx="5">
                  <c:v>1.099</c:v>
                </c:pt>
                <c:pt idx="6">
                  <c:v>1.165</c:v>
                </c:pt>
                <c:pt idx="7">
                  <c:v>1.23</c:v>
                </c:pt>
                <c:pt idx="8">
                  <c:v>1.2949999999999999</c:v>
                </c:pt>
                <c:pt idx="9">
                  <c:v>1.3580000000000001</c:v>
                </c:pt>
                <c:pt idx="10">
                  <c:v>1.419</c:v>
                </c:pt>
                <c:pt idx="11">
                  <c:v>1.474</c:v>
                </c:pt>
                <c:pt idx="12">
                  <c:v>1.5229999999999999</c:v>
                </c:pt>
                <c:pt idx="13">
                  <c:v>1.5640000000000001</c:v>
                </c:pt>
                <c:pt idx="14">
                  <c:v>1.5960000000000001</c:v>
                </c:pt>
                <c:pt idx="15">
                  <c:v>1.619</c:v>
                </c:pt>
                <c:pt idx="16">
                  <c:v>1.635</c:v>
                </c:pt>
                <c:pt idx="17">
                  <c:v>1.6419999999999999</c:v>
                </c:pt>
                <c:pt idx="18">
                  <c:v>1.643</c:v>
                </c:pt>
                <c:pt idx="19">
                  <c:v>1.639</c:v>
                </c:pt>
                <c:pt idx="20">
                  <c:v>1.631</c:v>
                </c:pt>
                <c:pt idx="21">
                  <c:v>1.62</c:v>
                </c:pt>
                <c:pt idx="22">
                  <c:v>1.609</c:v>
                </c:pt>
                <c:pt idx="23">
                  <c:v>1.597</c:v>
                </c:pt>
                <c:pt idx="24">
                  <c:v>1.5880000000000001</c:v>
                </c:pt>
                <c:pt idx="25">
                  <c:v>1.581</c:v>
                </c:pt>
                <c:pt idx="26">
                  <c:v>1.579</c:v>
                </c:pt>
                <c:pt idx="27">
                  <c:v>1.581</c:v>
                </c:pt>
                <c:pt idx="28">
                  <c:v>1.589</c:v>
                </c:pt>
                <c:pt idx="29">
                  <c:v>1.603</c:v>
                </c:pt>
              </c:numCache>
            </c:numRef>
          </c:val>
          <c:smooth val="0"/>
          <c:extLst>
            <c:ext xmlns:c16="http://schemas.microsoft.com/office/drawing/2014/chart" uri="{C3380CC4-5D6E-409C-BE32-E72D297353CC}">
              <c16:uniqueId val="{00000003-39C3-48A1-A8F6-B64785EFD0F6}"/>
            </c:ext>
          </c:extLst>
        </c:ser>
        <c:dLbls>
          <c:showLegendKey val="0"/>
          <c:showVal val="0"/>
          <c:showCatName val="0"/>
          <c:showSerName val="0"/>
          <c:showPercent val="0"/>
          <c:showBubbleSize val="0"/>
        </c:dLbls>
        <c:smooth val="0"/>
        <c:axId val="120240384"/>
        <c:axId val="120246656"/>
      </c:lineChart>
      <c:dateAx>
        <c:axId val="120240384"/>
        <c:scaling>
          <c:orientation val="minMax"/>
        </c:scaling>
        <c:delete val="0"/>
        <c:axPos val="b"/>
        <c:title>
          <c:tx>
            <c:rich>
              <a:bodyPr/>
              <a:lstStyle/>
              <a:p>
                <a:pPr>
                  <a:defRPr/>
                </a:pPr>
                <a:r>
                  <a:rPr lang="en-US" dirty="0"/>
                  <a:t>Years to Maturity</a:t>
                </a:r>
              </a:p>
            </c:rich>
          </c:tx>
          <c:layout>
            <c:manualLayout>
              <c:xMode val="edge"/>
              <c:yMode val="edge"/>
              <c:x val="0.36968186958966137"/>
              <c:y val="0.84776573485543227"/>
            </c:manualLayout>
          </c:layout>
          <c:overlay val="0"/>
        </c:title>
        <c:numFmt formatCode="0" sourceLinked="0"/>
        <c:majorTickMark val="none"/>
        <c:minorTickMark val="none"/>
        <c:tickLblPos val="low"/>
        <c:txPr>
          <a:bodyPr rot="0"/>
          <a:lstStyle/>
          <a:p>
            <a:pPr>
              <a:defRPr/>
            </a:pPr>
            <a:endParaRPr lang="en-US"/>
          </a:p>
        </c:txPr>
        <c:crossAx val="120246656"/>
        <c:crosses val="autoZero"/>
        <c:auto val="0"/>
        <c:lblOffset val="100"/>
        <c:baseTimeUnit val="days"/>
        <c:majorUnit val="1"/>
        <c:majorTimeUnit val="days"/>
        <c:minorUnit val="5"/>
        <c:minorTimeUnit val="days"/>
      </c:dateAx>
      <c:valAx>
        <c:axId val="120246656"/>
        <c:scaling>
          <c:orientation val="minMax"/>
          <c:max val="5"/>
          <c:min val="-1"/>
        </c:scaling>
        <c:delete val="0"/>
        <c:axPos val="l"/>
        <c:title>
          <c:tx>
            <c:rich>
              <a:bodyPr rot="-5400000" vert="horz"/>
              <a:lstStyle/>
              <a:p>
                <a:pPr>
                  <a:defRPr/>
                </a:pPr>
                <a:r>
                  <a:rPr lang="en-US" dirty="0"/>
                  <a:t>Yield (%)</a:t>
                </a:r>
              </a:p>
            </c:rich>
          </c:tx>
          <c:layout>
            <c:manualLayout>
              <c:xMode val="edge"/>
              <c:yMode val="edge"/>
              <c:x val="1.1339554777874988E-2"/>
              <c:y val="0.33842028342511155"/>
            </c:manualLayout>
          </c:layout>
          <c:overlay val="0"/>
        </c:title>
        <c:numFmt formatCode="#,##0.0" sourceLinked="0"/>
        <c:majorTickMark val="none"/>
        <c:minorTickMark val="none"/>
        <c:tickLblPos val="nextTo"/>
        <c:crossAx val="120240384"/>
        <c:crosses val="autoZero"/>
        <c:crossBetween val="between"/>
        <c:majorUnit val="1"/>
      </c:valAx>
    </c:plotArea>
    <c:plotVisOnly val="1"/>
    <c:dispBlanksAs val="span"/>
    <c:showDLblsOverMax val="0"/>
  </c:chart>
  <c:txPr>
    <a:bodyPr/>
    <a:lstStyle/>
    <a:p>
      <a:pPr>
        <a:defRPr sz="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66868122947506"/>
          <c:y val="0.11110122906323457"/>
          <c:w val="0.61325100687338796"/>
          <c:h val="0.62350319914829933"/>
        </c:manualLayout>
      </c:layout>
      <c:lineChart>
        <c:grouping val="standard"/>
        <c:varyColors val="0"/>
        <c:ser>
          <c:idx val="0"/>
          <c:order val="0"/>
          <c:tx>
            <c:strRef>
              <c:f>Sheet1!$B$1</c:f>
              <c:strCache>
                <c:ptCount val="1"/>
                <c:pt idx="0">
                  <c:v>09/30/2022</c:v>
                </c:pt>
              </c:strCache>
            </c:strRef>
          </c:tx>
          <c:spPr>
            <a:ln>
              <a:solidFill>
                <a:schemeClr val="accent1"/>
              </a:solidFill>
            </a:ln>
          </c:spPr>
          <c:marker>
            <c:symbol val="none"/>
          </c:marker>
          <c:dLbls>
            <c:dLbl>
              <c:idx val="29"/>
              <c:layout>
                <c:manualLayout>
                  <c:x val="-2.4258148425623776E-2"/>
                  <c:y val="-1.1301768754809264E-3"/>
                </c:manualLayout>
              </c:layout>
              <c:spPr>
                <a:noFill/>
                <a:ln>
                  <a:noFill/>
                </a:ln>
                <a:effectLst/>
              </c:spPr>
              <c:txPr>
                <a:bodyPr wrap="square" lIns="38100" tIns="19050" rIns="38100" bIns="19050" anchor="ctr">
                  <a:noAutofit/>
                </a:bodyPr>
                <a:lstStyle/>
                <a:p>
                  <a:pPr>
                    <a:defRPr sz="700">
                      <a:solidFill>
                        <a:schemeClr val="tx2"/>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9245452518985198"/>
                      <c:h val="8.4086345381526081E-2"/>
                    </c:manualLayout>
                  </c15:layout>
                </c:ext>
                <c:ext xmlns:c16="http://schemas.microsoft.com/office/drawing/2014/chart" uri="{C3380CC4-5D6E-409C-BE32-E72D297353CC}">
                  <c16:uniqueId val="{00000000-4BDA-4988-97AC-1D39A5314BA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Sheet1!$B$2:$B$31</c:f>
              <c:numCache>
                <c:formatCode>General</c:formatCode>
                <c:ptCount val="30"/>
                <c:pt idx="0">
                  <c:v>4.1840000000000002</c:v>
                </c:pt>
                <c:pt idx="1">
                  <c:v>4.3040000000000003</c:v>
                </c:pt>
                <c:pt idx="2">
                  <c:v>4.4139999999999997</c:v>
                </c:pt>
                <c:pt idx="3">
                  <c:v>4.3620000000000001</c:v>
                </c:pt>
                <c:pt idx="4">
                  <c:v>4.3129999999999997</c:v>
                </c:pt>
                <c:pt idx="5">
                  <c:v>4.2720000000000002</c:v>
                </c:pt>
                <c:pt idx="6">
                  <c:v>4.2409999999999997</c:v>
                </c:pt>
                <c:pt idx="7">
                  <c:v>4.218</c:v>
                </c:pt>
                <c:pt idx="8">
                  <c:v>4.2009999999999996</c:v>
                </c:pt>
                <c:pt idx="9">
                  <c:v>4.1870000000000003</c:v>
                </c:pt>
                <c:pt idx="10">
                  <c:v>4.1760000000000002</c:v>
                </c:pt>
                <c:pt idx="11">
                  <c:v>4.1660000000000004</c:v>
                </c:pt>
                <c:pt idx="12">
                  <c:v>4.1559999999999997</c:v>
                </c:pt>
                <c:pt idx="13">
                  <c:v>4.1440000000000001</c:v>
                </c:pt>
                <c:pt idx="14">
                  <c:v>4.1319999999999997</c:v>
                </c:pt>
                <c:pt idx="15">
                  <c:v>4.1180000000000003</c:v>
                </c:pt>
                <c:pt idx="16">
                  <c:v>4.1020000000000003</c:v>
                </c:pt>
                <c:pt idx="17">
                  <c:v>4.0839999999999996</c:v>
                </c:pt>
                <c:pt idx="18">
                  <c:v>4.0640000000000001</c:v>
                </c:pt>
                <c:pt idx="19">
                  <c:v>4.0419999999999998</c:v>
                </c:pt>
                <c:pt idx="20">
                  <c:v>4.0179999999999998</c:v>
                </c:pt>
                <c:pt idx="21">
                  <c:v>3.9929999999999999</c:v>
                </c:pt>
                <c:pt idx="22">
                  <c:v>3.9660000000000002</c:v>
                </c:pt>
                <c:pt idx="23">
                  <c:v>3.9380000000000002</c:v>
                </c:pt>
                <c:pt idx="24">
                  <c:v>3.9089999999999998</c:v>
                </c:pt>
                <c:pt idx="25">
                  <c:v>3.8780000000000001</c:v>
                </c:pt>
                <c:pt idx="26">
                  <c:v>3.8479999999999999</c:v>
                </c:pt>
                <c:pt idx="27">
                  <c:v>3.8159999999999998</c:v>
                </c:pt>
                <c:pt idx="28">
                  <c:v>3.7850000000000001</c:v>
                </c:pt>
                <c:pt idx="29">
                  <c:v>3.7530000000000001</c:v>
                </c:pt>
              </c:numCache>
            </c:numRef>
          </c:val>
          <c:smooth val="0"/>
          <c:extLst>
            <c:ext xmlns:c16="http://schemas.microsoft.com/office/drawing/2014/chart" uri="{C3380CC4-5D6E-409C-BE32-E72D297353CC}">
              <c16:uniqueId val="{00000001-4BDA-4988-97AC-1D39A5314BA9}"/>
            </c:ext>
          </c:extLst>
        </c:ser>
        <c:ser>
          <c:idx val="1"/>
          <c:order val="1"/>
          <c:tx>
            <c:strRef>
              <c:f>Sheet1!$C$1</c:f>
              <c:strCache>
                <c:ptCount val="1"/>
                <c:pt idx="0">
                  <c:v>06/30/2022</c:v>
                </c:pt>
              </c:strCache>
            </c:strRef>
          </c:tx>
          <c:spPr>
            <a:ln>
              <a:solidFill>
                <a:schemeClr val="bg1">
                  <a:lumMod val="65000"/>
                </a:schemeClr>
              </a:solidFill>
            </a:ln>
          </c:spPr>
          <c:marker>
            <c:symbol val="none"/>
          </c:marker>
          <c:dLbls>
            <c:dLbl>
              <c:idx val="29"/>
              <c:layout>
                <c:manualLayout>
                  <c:x val="-2.176790709445587E-2"/>
                  <c:y val="3.2940159588485174E-7"/>
                </c:manualLayout>
              </c:layout>
              <c:spPr>
                <a:noFill/>
                <a:ln>
                  <a:noFill/>
                </a:ln>
                <a:effectLst/>
              </c:spPr>
              <c:txPr>
                <a:bodyPr wrap="square" lIns="38100" tIns="19050" rIns="38100" bIns="19050" anchor="ctr">
                  <a:spAutoFit/>
                </a:bodyPr>
                <a:lstStyle/>
                <a:p>
                  <a:pPr>
                    <a:defRPr sz="700">
                      <a:solidFill>
                        <a:schemeClr val="bg1">
                          <a:lumMod val="50000"/>
                        </a:schemeClr>
                      </a:solidFill>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7520150037962018"/>
                      <c:h val="9.2453145917001323E-2"/>
                    </c:manualLayout>
                  </c15:layout>
                </c:ext>
                <c:ext xmlns:c16="http://schemas.microsoft.com/office/drawing/2014/chart" uri="{C3380CC4-5D6E-409C-BE32-E72D297353CC}">
                  <c16:uniqueId val="{00000002-4BDA-4988-97AC-1D39A5314BA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Sheet1!$C$2:$C$31</c:f>
              <c:numCache>
                <c:formatCode>General</c:formatCode>
                <c:ptCount val="30"/>
                <c:pt idx="0">
                  <c:v>1.833</c:v>
                </c:pt>
                <c:pt idx="1">
                  <c:v>1.82</c:v>
                </c:pt>
                <c:pt idx="2">
                  <c:v>1.86</c:v>
                </c:pt>
                <c:pt idx="3">
                  <c:v>1.8839999999999999</c:v>
                </c:pt>
                <c:pt idx="4">
                  <c:v>1.9330000000000001</c:v>
                </c:pt>
                <c:pt idx="5">
                  <c:v>1.9990000000000001</c:v>
                </c:pt>
                <c:pt idx="6">
                  <c:v>2.073</c:v>
                </c:pt>
                <c:pt idx="7">
                  <c:v>2.1509999999999998</c:v>
                </c:pt>
                <c:pt idx="8">
                  <c:v>2.2269999999999999</c:v>
                </c:pt>
                <c:pt idx="9">
                  <c:v>2.3010000000000002</c:v>
                </c:pt>
                <c:pt idx="10">
                  <c:v>2.3679999999999999</c:v>
                </c:pt>
                <c:pt idx="11">
                  <c:v>2.4300000000000002</c:v>
                </c:pt>
                <c:pt idx="12">
                  <c:v>2.4830000000000001</c:v>
                </c:pt>
                <c:pt idx="13">
                  <c:v>2.5299999999999998</c:v>
                </c:pt>
                <c:pt idx="14">
                  <c:v>2.5680000000000001</c:v>
                </c:pt>
                <c:pt idx="15">
                  <c:v>2.6</c:v>
                </c:pt>
                <c:pt idx="16">
                  <c:v>2.625</c:v>
                </c:pt>
                <c:pt idx="17">
                  <c:v>2.6429999999999998</c:v>
                </c:pt>
                <c:pt idx="18">
                  <c:v>2.6560000000000001</c:v>
                </c:pt>
                <c:pt idx="19">
                  <c:v>2.6640000000000001</c:v>
                </c:pt>
                <c:pt idx="20">
                  <c:v>2.6669999999999998</c:v>
                </c:pt>
                <c:pt idx="21">
                  <c:v>2.6659999999999999</c:v>
                </c:pt>
                <c:pt idx="22">
                  <c:v>2.661</c:v>
                </c:pt>
                <c:pt idx="23">
                  <c:v>2.6539999999999999</c:v>
                </c:pt>
                <c:pt idx="24">
                  <c:v>2.645</c:v>
                </c:pt>
                <c:pt idx="25">
                  <c:v>2.6339999999999999</c:v>
                </c:pt>
                <c:pt idx="26">
                  <c:v>2.621</c:v>
                </c:pt>
                <c:pt idx="27">
                  <c:v>2.6070000000000002</c:v>
                </c:pt>
                <c:pt idx="28">
                  <c:v>2.593</c:v>
                </c:pt>
                <c:pt idx="29">
                  <c:v>2.5779999999999998</c:v>
                </c:pt>
              </c:numCache>
            </c:numRef>
          </c:val>
          <c:smooth val="0"/>
          <c:extLst>
            <c:ext xmlns:c16="http://schemas.microsoft.com/office/drawing/2014/chart" uri="{C3380CC4-5D6E-409C-BE32-E72D297353CC}">
              <c16:uniqueId val="{00000003-4BDA-4988-97AC-1D39A5314BA9}"/>
            </c:ext>
          </c:extLst>
        </c:ser>
        <c:dLbls>
          <c:showLegendKey val="0"/>
          <c:showVal val="0"/>
          <c:showCatName val="0"/>
          <c:showSerName val="0"/>
          <c:showPercent val="0"/>
          <c:showBubbleSize val="0"/>
        </c:dLbls>
        <c:smooth val="0"/>
        <c:axId val="120240384"/>
        <c:axId val="120246656"/>
      </c:lineChart>
      <c:dateAx>
        <c:axId val="120240384"/>
        <c:scaling>
          <c:orientation val="minMax"/>
        </c:scaling>
        <c:delete val="0"/>
        <c:axPos val="b"/>
        <c:title>
          <c:tx>
            <c:rich>
              <a:bodyPr/>
              <a:lstStyle/>
              <a:p>
                <a:pPr>
                  <a:defRPr/>
                </a:pPr>
                <a:r>
                  <a:rPr lang="en-US" dirty="0"/>
                  <a:t>Years to Maturity</a:t>
                </a:r>
              </a:p>
            </c:rich>
          </c:tx>
          <c:layout>
            <c:manualLayout>
              <c:xMode val="edge"/>
              <c:yMode val="edge"/>
              <c:x val="0.34851679965943128"/>
              <c:y val="0.8561325353909075"/>
            </c:manualLayout>
          </c:layout>
          <c:overlay val="0"/>
        </c:title>
        <c:numFmt formatCode="0" sourceLinked="0"/>
        <c:majorTickMark val="none"/>
        <c:minorTickMark val="none"/>
        <c:tickLblPos val="low"/>
        <c:txPr>
          <a:bodyPr rot="0"/>
          <a:lstStyle/>
          <a:p>
            <a:pPr>
              <a:defRPr/>
            </a:pPr>
            <a:endParaRPr lang="en-US"/>
          </a:p>
        </c:txPr>
        <c:crossAx val="120246656"/>
        <c:crosses val="autoZero"/>
        <c:auto val="0"/>
        <c:lblOffset val="100"/>
        <c:baseTimeUnit val="days"/>
        <c:majorUnit val="1"/>
        <c:majorTimeUnit val="days"/>
        <c:minorUnit val="5"/>
        <c:minorTimeUnit val="days"/>
      </c:dateAx>
      <c:valAx>
        <c:axId val="120246656"/>
        <c:scaling>
          <c:orientation val="minMax"/>
          <c:max val="5"/>
          <c:min val="-1"/>
        </c:scaling>
        <c:delete val="0"/>
        <c:axPos val="l"/>
        <c:title>
          <c:tx>
            <c:rich>
              <a:bodyPr rot="-5400000" vert="horz"/>
              <a:lstStyle/>
              <a:p>
                <a:pPr>
                  <a:defRPr/>
                </a:pPr>
                <a:r>
                  <a:rPr lang="en-US" dirty="0"/>
                  <a:t>Yield (%)</a:t>
                </a:r>
              </a:p>
            </c:rich>
          </c:tx>
          <c:layout>
            <c:manualLayout>
              <c:xMode val="edge"/>
              <c:yMode val="edge"/>
              <c:x val="1.1339554777874988E-2"/>
              <c:y val="0.33842028342511155"/>
            </c:manualLayout>
          </c:layout>
          <c:overlay val="0"/>
        </c:title>
        <c:numFmt formatCode="#,##0.0" sourceLinked="0"/>
        <c:majorTickMark val="none"/>
        <c:minorTickMark val="none"/>
        <c:tickLblPos val="nextTo"/>
        <c:crossAx val="120240384"/>
        <c:crosses val="autoZero"/>
        <c:crossBetween val="between"/>
        <c:majorUnit val="1"/>
      </c:valAx>
    </c:plotArea>
    <c:plotVisOnly val="1"/>
    <c:dispBlanksAs val="span"/>
    <c:showDLblsOverMax val="0"/>
  </c:chart>
  <c:txPr>
    <a:bodyPr/>
    <a:lstStyle/>
    <a:p>
      <a:pPr>
        <a:defRPr sz="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66868122947506"/>
          <c:y val="9.4367627992284098E-2"/>
          <c:w val="0.64730788202725698"/>
          <c:h val="0.64023680021924967"/>
        </c:manualLayout>
      </c:layout>
      <c:lineChart>
        <c:grouping val="standard"/>
        <c:varyColors val="0"/>
        <c:ser>
          <c:idx val="0"/>
          <c:order val="0"/>
          <c:tx>
            <c:strRef>
              <c:f>Sheet1!$B$1</c:f>
              <c:strCache>
                <c:ptCount val="1"/>
                <c:pt idx="0">
                  <c:v>09/30/2022</c:v>
                </c:pt>
              </c:strCache>
            </c:strRef>
          </c:tx>
          <c:spPr>
            <a:ln>
              <a:solidFill>
                <a:schemeClr val="accent1"/>
              </a:solidFill>
            </a:ln>
          </c:spPr>
          <c:marker>
            <c:symbol val="none"/>
          </c:marker>
          <c:dLbls>
            <c:dLbl>
              <c:idx val="29"/>
              <c:layout>
                <c:manualLayout>
                  <c:x val="0"/>
                  <c:y val="0"/>
                </c:manualLayout>
              </c:layout>
              <c:spPr>
                <a:noFill/>
                <a:ln>
                  <a:noFill/>
                </a:ln>
                <a:effectLst/>
              </c:spPr>
              <c:txPr>
                <a:bodyPr wrap="square" lIns="38100" tIns="19050" rIns="38100" bIns="19050" anchor="ctr">
                  <a:spAutoFit/>
                </a:bodyPr>
                <a:lstStyle/>
                <a:p>
                  <a:pPr>
                    <a:defRPr sz="700" b="0">
                      <a:solidFill>
                        <a:schemeClr val="tx2"/>
                      </a:solidFill>
                      <a:latin typeface="Arial" panose="020B0604020202020204" pitchFamily="34" charset="0"/>
                      <a:cs typeface="Arial" panose="020B0604020202020204" pitchFamily="34" charset="0"/>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34C8-452C-9DBC-319125B20286}"/>
                </c:ext>
              </c:extLst>
            </c:dLbl>
            <c:spPr>
              <a:noFill/>
              <a:ln>
                <a:noFill/>
              </a:ln>
              <a:effectLst/>
            </c:spPr>
            <c:txPr>
              <a:bodyPr wrap="square" lIns="38100" tIns="19050" rIns="38100" bIns="19050" anchor="ctr">
                <a:spAutoFit/>
              </a:bodyPr>
              <a:lstStyle/>
              <a:p>
                <a:pPr>
                  <a:defRPr b="0">
                    <a:solidFill>
                      <a:schemeClr val="tx2"/>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Sheet1!$B$2:$B$31</c:f>
              <c:numCache>
                <c:formatCode>General</c:formatCode>
                <c:ptCount val="30"/>
                <c:pt idx="0">
                  <c:v>4.3170000000000002</c:v>
                </c:pt>
                <c:pt idx="1">
                  <c:v>4.2969999999999997</c:v>
                </c:pt>
                <c:pt idx="2">
                  <c:v>4.2839999999999998</c:v>
                </c:pt>
                <c:pt idx="3">
                  <c:v>4.2140000000000004</c:v>
                </c:pt>
                <c:pt idx="4">
                  <c:v>4.117</c:v>
                </c:pt>
                <c:pt idx="5">
                  <c:v>4.016</c:v>
                </c:pt>
                <c:pt idx="6">
                  <c:v>3.9239999999999999</c:v>
                </c:pt>
                <c:pt idx="7">
                  <c:v>3.8490000000000002</c:v>
                </c:pt>
                <c:pt idx="8">
                  <c:v>3.7970000000000002</c:v>
                </c:pt>
                <c:pt idx="9">
                  <c:v>3.7669999999999999</c:v>
                </c:pt>
                <c:pt idx="10">
                  <c:v>3.7589999999999999</c:v>
                </c:pt>
                <c:pt idx="11">
                  <c:v>3.7709999999999999</c:v>
                </c:pt>
                <c:pt idx="12">
                  <c:v>3.7970000000000002</c:v>
                </c:pt>
                <c:pt idx="13">
                  <c:v>3.835</c:v>
                </c:pt>
                <c:pt idx="14">
                  <c:v>3.88</c:v>
                </c:pt>
                <c:pt idx="15">
                  <c:v>3.9279999999999999</c:v>
                </c:pt>
                <c:pt idx="16">
                  <c:v>3.9750000000000001</c:v>
                </c:pt>
                <c:pt idx="17">
                  <c:v>4.0179999999999998</c:v>
                </c:pt>
                <c:pt idx="18">
                  <c:v>4.0549999999999997</c:v>
                </c:pt>
                <c:pt idx="19">
                  <c:v>4.0830000000000002</c:v>
                </c:pt>
                <c:pt idx="20">
                  <c:v>4.101</c:v>
                </c:pt>
                <c:pt idx="21">
                  <c:v>4.1059999999999999</c:v>
                </c:pt>
                <c:pt idx="22">
                  <c:v>4.0990000000000002</c:v>
                </c:pt>
                <c:pt idx="23">
                  <c:v>4.0789999999999997</c:v>
                </c:pt>
                <c:pt idx="24">
                  <c:v>4.0460000000000003</c:v>
                </c:pt>
                <c:pt idx="25">
                  <c:v>4</c:v>
                </c:pt>
                <c:pt idx="26">
                  <c:v>3.9420000000000002</c:v>
                </c:pt>
                <c:pt idx="27">
                  <c:v>3.8730000000000002</c:v>
                </c:pt>
                <c:pt idx="28">
                  <c:v>3.794</c:v>
                </c:pt>
                <c:pt idx="29">
                  <c:v>3.7090000000000001</c:v>
                </c:pt>
              </c:numCache>
            </c:numRef>
          </c:val>
          <c:smooth val="0"/>
          <c:extLst>
            <c:ext xmlns:c16="http://schemas.microsoft.com/office/drawing/2014/chart" uri="{C3380CC4-5D6E-409C-BE32-E72D297353CC}">
              <c16:uniqueId val="{00000001-34C8-452C-9DBC-319125B20286}"/>
            </c:ext>
          </c:extLst>
        </c:ser>
        <c:ser>
          <c:idx val="1"/>
          <c:order val="1"/>
          <c:tx>
            <c:strRef>
              <c:f>Sheet1!$C$1</c:f>
              <c:strCache>
                <c:ptCount val="1"/>
                <c:pt idx="0">
                  <c:v>06/30/2022</c:v>
                </c:pt>
              </c:strCache>
            </c:strRef>
          </c:tx>
          <c:spPr>
            <a:ln>
              <a:solidFill>
                <a:schemeClr val="bg1">
                  <a:lumMod val="65000"/>
                </a:schemeClr>
              </a:solidFill>
            </a:ln>
          </c:spPr>
          <c:marker>
            <c:symbol val="none"/>
          </c:marker>
          <c:dLbls>
            <c:dLbl>
              <c:idx val="29"/>
              <c:layout>
                <c:manualLayout>
                  <c:x val="0"/>
                  <c:y val="3.8347392795240942E-17"/>
                </c:manualLayout>
              </c:layout>
              <c:spPr>
                <a:noFill/>
                <a:ln>
                  <a:noFill/>
                </a:ln>
                <a:effectLst/>
              </c:spPr>
              <c:txPr>
                <a:bodyPr wrap="square" lIns="38100" tIns="19050" rIns="38100" bIns="19050" anchor="ctr">
                  <a:spAutoFit/>
                </a:bodyPr>
                <a:lstStyle/>
                <a:p>
                  <a:pPr>
                    <a:defRPr sz="700">
                      <a:solidFill>
                        <a:schemeClr val="bg1">
                          <a:lumMod val="50000"/>
                        </a:schemeClr>
                      </a:solidFill>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34C8-452C-9DBC-319125B202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Sheet1!$A$2:$A$31</c:f>
              <c:strCache>
                <c:ptCount val="30"/>
                <c:pt idx="0">
                  <c:v>1Y</c:v>
                </c:pt>
                <c:pt idx="4">
                  <c:v>5Y</c:v>
                </c:pt>
                <c:pt idx="9">
                  <c:v>10Y</c:v>
                </c:pt>
                <c:pt idx="19">
                  <c:v>20Y</c:v>
                </c:pt>
                <c:pt idx="29">
                  <c:v>30Y</c:v>
                </c:pt>
              </c:strCache>
            </c:strRef>
          </c:cat>
          <c:val>
            <c:numRef>
              <c:f>Sheet1!$C$2:$C$31</c:f>
              <c:numCache>
                <c:formatCode>General</c:formatCode>
                <c:ptCount val="30"/>
                <c:pt idx="0">
                  <c:v>2.88</c:v>
                </c:pt>
                <c:pt idx="1">
                  <c:v>2.952</c:v>
                </c:pt>
                <c:pt idx="2">
                  <c:v>3.0369999999999999</c:v>
                </c:pt>
                <c:pt idx="3">
                  <c:v>3.0640000000000001</c:v>
                </c:pt>
                <c:pt idx="4">
                  <c:v>3.0529999999999999</c:v>
                </c:pt>
                <c:pt idx="5">
                  <c:v>3.02</c:v>
                </c:pt>
                <c:pt idx="6">
                  <c:v>2.9790000000000001</c:v>
                </c:pt>
                <c:pt idx="7">
                  <c:v>2.9409999999999998</c:v>
                </c:pt>
                <c:pt idx="8">
                  <c:v>2.915</c:v>
                </c:pt>
                <c:pt idx="9">
                  <c:v>2.9039999999999999</c:v>
                </c:pt>
                <c:pt idx="10">
                  <c:v>2.911</c:v>
                </c:pt>
                <c:pt idx="11">
                  <c:v>2.9350000000000001</c:v>
                </c:pt>
                <c:pt idx="12">
                  <c:v>2.9729999999999999</c:v>
                </c:pt>
                <c:pt idx="13">
                  <c:v>3.0230000000000001</c:v>
                </c:pt>
                <c:pt idx="14">
                  <c:v>3.081</c:v>
                </c:pt>
                <c:pt idx="15">
                  <c:v>3.1429999999999998</c:v>
                </c:pt>
                <c:pt idx="16">
                  <c:v>3.2040000000000002</c:v>
                </c:pt>
                <c:pt idx="17">
                  <c:v>3.262</c:v>
                </c:pt>
                <c:pt idx="18">
                  <c:v>3.3130000000000002</c:v>
                </c:pt>
                <c:pt idx="19">
                  <c:v>3.355</c:v>
                </c:pt>
                <c:pt idx="20">
                  <c:v>3.3849999999999998</c:v>
                </c:pt>
                <c:pt idx="21">
                  <c:v>3.4020000000000001</c:v>
                </c:pt>
                <c:pt idx="22">
                  <c:v>3.4049999999999998</c:v>
                </c:pt>
                <c:pt idx="23">
                  <c:v>3.3929999999999998</c:v>
                </c:pt>
                <c:pt idx="24">
                  <c:v>3.3650000000000002</c:v>
                </c:pt>
                <c:pt idx="25">
                  <c:v>3.3220000000000001</c:v>
                </c:pt>
                <c:pt idx="26">
                  <c:v>3.2650000000000001</c:v>
                </c:pt>
                <c:pt idx="27">
                  <c:v>3.1949999999999998</c:v>
                </c:pt>
                <c:pt idx="28">
                  <c:v>3.113</c:v>
                </c:pt>
                <c:pt idx="29">
                  <c:v>3.0230000000000001</c:v>
                </c:pt>
              </c:numCache>
            </c:numRef>
          </c:val>
          <c:smooth val="0"/>
          <c:extLst>
            <c:ext xmlns:c16="http://schemas.microsoft.com/office/drawing/2014/chart" uri="{C3380CC4-5D6E-409C-BE32-E72D297353CC}">
              <c16:uniqueId val="{00000003-34C8-452C-9DBC-319125B20286}"/>
            </c:ext>
          </c:extLst>
        </c:ser>
        <c:dLbls>
          <c:showLegendKey val="0"/>
          <c:showVal val="0"/>
          <c:showCatName val="0"/>
          <c:showSerName val="0"/>
          <c:showPercent val="0"/>
          <c:showBubbleSize val="0"/>
        </c:dLbls>
        <c:smooth val="0"/>
        <c:axId val="120240384"/>
        <c:axId val="120246656"/>
      </c:lineChart>
      <c:dateAx>
        <c:axId val="120240384"/>
        <c:scaling>
          <c:orientation val="minMax"/>
        </c:scaling>
        <c:delete val="0"/>
        <c:axPos val="b"/>
        <c:title>
          <c:tx>
            <c:rich>
              <a:bodyPr/>
              <a:lstStyle/>
              <a:p>
                <a:pPr>
                  <a:defRPr/>
                </a:pPr>
                <a:r>
                  <a:rPr lang="en-US" dirty="0"/>
                  <a:t>Years to Maturity</a:t>
                </a:r>
              </a:p>
            </c:rich>
          </c:tx>
          <c:layout>
            <c:manualLayout>
              <c:xMode val="edge"/>
              <c:yMode val="edge"/>
              <c:x val="0.36107252701104781"/>
              <c:y val="0.84776573485543227"/>
            </c:manualLayout>
          </c:layout>
          <c:overlay val="0"/>
        </c:title>
        <c:numFmt formatCode="0" sourceLinked="0"/>
        <c:majorTickMark val="none"/>
        <c:minorTickMark val="none"/>
        <c:tickLblPos val="low"/>
        <c:txPr>
          <a:bodyPr rot="0"/>
          <a:lstStyle/>
          <a:p>
            <a:pPr>
              <a:defRPr/>
            </a:pPr>
            <a:endParaRPr lang="en-US"/>
          </a:p>
        </c:txPr>
        <c:crossAx val="120246656"/>
        <c:crosses val="autoZero"/>
        <c:auto val="0"/>
        <c:lblOffset val="100"/>
        <c:baseTimeUnit val="days"/>
        <c:majorUnit val="1"/>
        <c:majorTimeUnit val="days"/>
        <c:minorUnit val="5"/>
        <c:minorTimeUnit val="days"/>
      </c:dateAx>
      <c:valAx>
        <c:axId val="120246656"/>
        <c:scaling>
          <c:orientation val="minMax"/>
          <c:max val="5"/>
          <c:min val="-1"/>
        </c:scaling>
        <c:delete val="0"/>
        <c:axPos val="l"/>
        <c:title>
          <c:tx>
            <c:rich>
              <a:bodyPr rot="-5400000" vert="horz"/>
              <a:lstStyle/>
              <a:p>
                <a:pPr>
                  <a:defRPr/>
                </a:pPr>
                <a:r>
                  <a:rPr lang="en-US" dirty="0"/>
                  <a:t>Yield (%)</a:t>
                </a:r>
              </a:p>
            </c:rich>
          </c:tx>
          <c:layout>
            <c:manualLayout>
              <c:xMode val="edge"/>
              <c:yMode val="edge"/>
              <c:x val="1.1339554777874988E-2"/>
              <c:y val="0.33842028342511155"/>
            </c:manualLayout>
          </c:layout>
          <c:overlay val="0"/>
        </c:title>
        <c:numFmt formatCode="#,##0.0" sourceLinked="0"/>
        <c:majorTickMark val="none"/>
        <c:minorTickMark val="none"/>
        <c:tickLblPos val="nextTo"/>
        <c:crossAx val="120240384"/>
        <c:crosses val="autoZero"/>
        <c:crossBetween val="between"/>
        <c:majorUnit val="1"/>
      </c:valAx>
    </c:plotArea>
    <c:plotVisOnly val="1"/>
    <c:dispBlanksAs val="span"/>
    <c:showDLblsOverMax val="0"/>
  </c:chart>
  <c:txPr>
    <a:bodyPr/>
    <a:lstStyle/>
    <a:p>
      <a:pPr>
        <a:defRPr sz="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795861681985E-2"/>
          <c:y val="0.16691430358065307"/>
          <c:w val="0.82785007173467795"/>
          <c:h val="0.71607011772382478"/>
        </c:manualLayout>
      </c:layout>
      <c:lineChart>
        <c:grouping val="standard"/>
        <c:varyColors val="0"/>
        <c:ser>
          <c:idx val="0"/>
          <c:order val="0"/>
          <c:tx>
            <c:strRef>
              <c:f>Sheet1!$B$1</c:f>
              <c:strCache>
                <c:ptCount val="1"/>
                <c:pt idx="0">
                  <c:v>100% Fixed Income</c:v>
                </c:pt>
              </c:strCache>
            </c:strRef>
          </c:tx>
          <c:spPr>
            <a:ln>
              <a:solidFill>
                <a:srgbClr val="5C8235"/>
              </a:solidFill>
            </a:ln>
          </c:spPr>
          <c:marker>
            <c:symbol val="none"/>
          </c:marker>
          <c:cat>
            <c:numRef>
              <c:f>Sheet1!$A$2:$A$445</c:f>
              <c:numCache>
                <c:formatCode>yy\-mmm</c:formatCode>
                <c:ptCount val="444"/>
                <c:pt idx="0">
                  <c:v>31078</c:v>
                </c:pt>
                <c:pt idx="1">
                  <c:v>31106</c:v>
                </c:pt>
                <c:pt idx="2">
                  <c:v>31137</c:v>
                </c:pt>
                <c:pt idx="3">
                  <c:v>31167</c:v>
                </c:pt>
                <c:pt idx="4">
                  <c:v>31198</c:v>
                </c:pt>
                <c:pt idx="5">
                  <c:v>31228</c:v>
                </c:pt>
                <c:pt idx="6">
                  <c:v>31259</c:v>
                </c:pt>
                <c:pt idx="7">
                  <c:v>31290</c:v>
                </c:pt>
                <c:pt idx="8">
                  <c:v>31320</c:v>
                </c:pt>
                <c:pt idx="9">
                  <c:v>31351</c:v>
                </c:pt>
                <c:pt idx="10">
                  <c:v>31381</c:v>
                </c:pt>
                <c:pt idx="11">
                  <c:v>31412</c:v>
                </c:pt>
                <c:pt idx="12">
                  <c:v>31443</c:v>
                </c:pt>
                <c:pt idx="13">
                  <c:v>31471</c:v>
                </c:pt>
                <c:pt idx="14">
                  <c:v>31502</c:v>
                </c:pt>
                <c:pt idx="15">
                  <c:v>31532</c:v>
                </c:pt>
                <c:pt idx="16">
                  <c:v>31563</c:v>
                </c:pt>
                <c:pt idx="17">
                  <c:v>31593</c:v>
                </c:pt>
                <c:pt idx="18">
                  <c:v>31624</c:v>
                </c:pt>
                <c:pt idx="19">
                  <c:v>31655</c:v>
                </c:pt>
                <c:pt idx="20">
                  <c:v>31685</c:v>
                </c:pt>
                <c:pt idx="21">
                  <c:v>31716</c:v>
                </c:pt>
                <c:pt idx="22">
                  <c:v>31746</c:v>
                </c:pt>
                <c:pt idx="23">
                  <c:v>31777</c:v>
                </c:pt>
                <c:pt idx="24">
                  <c:v>31808</c:v>
                </c:pt>
                <c:pt idx="25">
                  <c:v>31836</c:v>
                </c:pt>
                <c:pt idx="26">
                  <c:v>31867</c:v>
                </c:pt>
                <c:pt idx="27">
                  <c:v>31897</c:v>
                </c:pt>
                <c:pt idx="28">
                  <c:v>31928</c:v>
                </c:pt>
                <c:pt idx="29">
                  <c:v>31958</c:v>
                </c:pt>
                <c:pt idx="30">
                  <c:v>31989</c:v>
                </c:pt>
                <c:pt idx="31">
                  <c:v>32020</c:v>
                </c:pt>
                <c:pt idx="32">
                  <c:v>32050</c:v>
                </c:pt>
                <c:pt idx="33">
                  <c:v>32081</c:v>
                </c:pt>
                <c:pt idx="34">
                  <c:v>32111</c:v>
                </c:pt>
                <c:pt idx="35">
                  <c:v>32142</c:v>
                </c:pt>
                <c:pt idx="36">
                  <c:v>32173</c:v>
                </c:pt>
                <c:pt idx="37">
                  <c:v>32202</c:v>
                </c:pt>
                <c:pt idx="38">
                  <c:v>32233</c:v>
                </c:pt>
                <c:pt idx="39">
                  <c:v>32263</c:v>
                </c:pt>
                <c:pt idx="40">
                  <c:v>32294</c:v>
                </c:pt>
                <c:pt idx="41">
                  <c:v>32324</c:v>
                </c:pt>
                <c:pt idx="42">
                  <c:v>32355</c:v>
                </c:pt>
                <c:pt idx="43">
                  <c:v>32386</c:v>
                </c:pt>
                <c:pt idx="44">
                  <c:v>32416</c:v>
                </c:pt>
                <c:pt idx="45">
                  <c:v>32447</c:v>
                </c:pt>
                <c:pt idx="46">
                  <c:v>32477</c:v>
                </c:pt>
                <c:pt idx="47">
                  <c:v>32508</c:v>
                </c:pt>
                <c:pt idx="48">
                  <c:v>32539</c:v>
                </c:pt>
                <c:pt idx="49">
                  <c:v>32567</c:v>
                </c:pt>
                <c:pt idx="50">
                  <c:v>32598</c:v>
                </c:pt>
                <c:pt idx="51">
                  <c:v>32628</c:v>
                </c:pt>
                <c:pt idx="52">
                  <c:v>32659</c:v>
                </c:pt>
                <c:pt idx="53">
                  <c:v>32689</c:v>
                </c:pt>
                <c:pt idx="54">
                  <c:v>32720</c:v>
                </c:pt>
                <c:pt idx="55">
                  <c:v>32751</c:v>
                </c:pt>
                <c:pt idx="56">
                  <c:v>32781</c:v>
                </c:pt>
                <c:pt idx="57">
                  <c:v>32812</c:v>
                </c:pt>
                <c:pt idx="58">
                  <c:v>32842</c:v>
                </c:pt>
                <c:pt idx="59">
                  <c:v>32873</c:v>
                </c:pt>
                <c:pt idx="60">
                  <c:v>32904</c:v>
                </c:pt>
                <c:pt idx="61">
                  <c:v>32932</c:v>
                </c:pt>
                <c:pt idx="62">
                  <c:v>32963</c:v>
                </c:pt>
                <c:pt idx="63">
                  <c:v>32993</c:v>
                </c:pt>
                <c:pt idx="64">
                  <c:v>33024</c:v>
                </c:pt>
                <c:pt idx="65">
                  <c:v>33054</c:v>
                </c:pt>
                <c:pt idx="66">
                  <c:v>33085</c:v>
                </c:pt>
                <c:pt idx="67">
                  <c:v>33116</c:v>
                </c:pt>
                <c:pt idx="68">
                  <c:v>33146</c:v>
                </c:pt>
                <c:pt idx="69">
                  <c:v>33177</c:v>
                </c:pt>
                <c:pt idx="70">
                  <c:v>33207</c:v>
                </c:pt>
                <c:pt idx="71">
                  <c:v>33238</c:v>
                </c:pt>
                <c:pt idx="72">
                  <c:v>33269</c:v>
                </c:pt>
                <c:pt idx="73">
                  <c:v>33297</c:v>
                </c:pt>
                <c:pt idx="74">
                  <c:v>33328</c:v>
                </c:pt>
                <c:pt idx="75">
                  <c:v>33358</c:v>
                </c:pt>
                <c:pt idx="76">
                  <c:v>33389</c:v>
                </c:pt>
                <c:pt idx="77">
                  <c:v>33419</c:v>
                </c:pt>
                <c:pt idx="78">
                  <c:v>33450</c:v>
                </c:pt>
                <c:pt idx="79">
                  <c:v>33481</c:v>
                </c:pt>
                <c:pt idx="80">
                  <c:v>33511</c:v>
                </c:pt>
                <c:pt idx="81">
                  <c:v>33542</c:v>
                </c:pt>
                <c:pt idx="82">
                  <c:v>33572</c:v>
                </c:pt>
                <c:pt idx="83">
                  <c:v>33603</c:v>
                </c:pt>
                <c:pt idx="84">
                  <c:v>33634</c:v>
                </c:pt>
                <c:pt idx="85">
                  <c:v>33663</c:v>
                </c:pt>
                <c:pt idx="86">
                  <c:v>33694</c:v>
                </c:pt>
                <c:pt idx="87">
                  <c:v>33724</c:v>
                </c:pt>
                <c:pt idx="88">
                  <c:v>33755</c:v>
                </c:pt>
                <c:pt idx="89">
                  <c:v>33785</c:v>
                </c:pt>
                <c:pt idx="90">
                  <c:v>33816</c:v>
                </c:pt>
                <c:pt idx="91">
                  <c:v>33847</c:v>
                </c:pt>
                <c:pt idx="92">
                  <c:v>33877</c:v>
                </c:pt>
                <c:pt idx="93">
                  <c:v>33908</c:v>
                </c:pt>
                <c:pt idx="94">
                  <c:v>33938</c:v>
                </c:pt>
                <c:pt idx="95">
                  <c:v>33969</c:v>
                </c:pt>
                <c:pt idx="96">
                  <c:v>34000</c:v>
                </c:pt>
                <c:pt idx="97">
                  <c:v>34028</c:v>
                </c:pt>
                <c:pt idx="98">
                  <c:v>34059</c:v>
                </c:pt>
                <c:pt idx="99">
                  <c:v>34089</c:v>
                </c:pt>
                <c:pt idx="100">
                  <c:v>34120</c:v>
                </c:pt>
                <c:pt idx="101">
                  <c:v>34150</c:v>
                </c:pt>
                <c:pt idx="102">
                  <c:v>34181</c:v>
                </c:pt>
                <c:pt idx="103">
                  <c:v>34212</c:v>
                </c:pt>
                <c:pt idx="104">
                  <c:v>34242</c:v>
                </c:pt>
                <c:pt idx="105">
                  <c:v>34273</c:v>
                </c:pt>
                <c:pt idx="106">
                  <c:v>34303</c:v>
                </c:pt>
                <c:pt idx="107">
                  <c:v>34334</c:v>
                </c:pt>
                <c:pt idx="108">
                  <c:v>34365</c:v>
                </c:pt>
                <c:pt idx="109">
                  <c:v>34393</c:v>
                </c:pt>
                <c:pt idx="110">
                  <c:v>34424</c:v>
                </c:pt>
                <c:pt idx="111">
                  <c:v>34454</c:v>
                </c:pt>
                <c:pt idx="112">
                  <c:v>34485</c:v>
                </c:pt>
                <c:pt idx="113">
                  <c:v>34515</c:v>
                </c:pt>
                <c:pt idx="114">
                  <c:v>34546</c:v>
                </c:pt>
                <c:pt idx="115">
                  <c:v>34577</c:v>
                </c:pt>
                <c:pt idx="116">
                  <c:v>34607</c:v>
                </c:pt>
                <c:pt idx="117">
                  <c:v>34638</c:v>
                </c:pt>
                <c:pt idx="118">
                  <c:v>34668</c:v>
                </c:pt>
                <c:pt idx="119">
                  <c:v>34699</c:v>
                </c:pt>
                <c:pt idx="120">
                  <c:v>34730</c:v>
                </c:pt>
                <c:pt idx="121">
                  <c:v>34758</c:v>
                </c:pt>
                <c:pt idx="122">
                  <c:v>34789</c:v>
                </c:pt>
                <c:pt idx="123">
                  <c:v>34819</c:v>
                </c:pt>
                <c:pt idx="124">
                  <c:v>34850</c:v>
                </c:pt>
                <c:pt idx="125">
                  <c:v>34880</c:v>
                </c:pt>
                <c:pt idx="126">
                  <c:v>34911</c:v>
                </c:pt>
                <c:pt idx="127">
                  <c:v>34942</c:v>
                </c:pt>
                <c:pt idx="128">
                  <c:v>34972</c:v>
                </c:pt>
                <c:pt idx="129">
                  <c:v>35003</c:v>
                </c:pt>
                <c:pt idx="130">
                  <c:v>35033</c:v>
                </c:pt>
                <c:pt idx="131">
                  <c:v>35064</c:v>
                </c:pt>
                <c:pt idx="132">
                  <c:v>35095</c:v>
                </c:pt>
                <c:pt idx="133">
                  <c:v>35124</c:v>
                </c:pt>
                <c:pt idx="134">
                  <c:v>35155</c:v>
                </c:pt>
                <c:pt idx="135">
                  <c:v>35185</c:v>
                </c:pt>
                <c:pt idx="136">
                  <c:v>35216</c:v>
                </c:pt>
                <c:pt idx="137">
                  <c:v>35246</c:v>
                </c:pt>
                <c:pt idx="138">
                  <c:v>35277</c:v>
                </c:pt>
                <c:pt idx="139">
                  <c:v>35308</c:v>
                </c:pt>
                <c:pt idx="140">
                  <c:v>35338</c:v>
                </c:pt>
                <c:pt idx="141">
                  <c:v>35369</c:v>
                </c:pt>
                <c:pt idx="142">
                  <c:v>35399</c:v>
                </c:pt>
                <c:pt idx="143">
                  <c:v>35430</c:v>
                </c:pt>
                <c:pt idx="144">
                  <c:v>35461</c:v>
                </c:pt>
                <c:pt idx="145">
                  <c:v>35489</c:v>
                </c:pt>
                <c:pt idx="146">
                  <c:v>35520</c:v>
                </c:pt>
                <c:pt idx="147">
                  <c:v>35550</c:v>
                </c:pt>
                <c:pt idx="148">
                  <c:v>35581</c:v>
                </c:pt>
                <c:pt idx="149">
                  <c:v>35611</c:v>
                </c:pt>
                <c:pt idx="150">
                  <c:v>35642</c:v>
                </c:pt>
                <c:pt idx="151">
                  <c:v>35673</c:v>
                </c:pt>
                <c:pt idx="152">
                  <c:v>35703</c:v>
                </c:pt>
                <c:pt idx="153">
                  <c:v>35734</c:v>
                </c:pt>
                <c:pt idx="154">
                  <c:v>35764</c:v>
                </c:pt>
                <c:pt idx="155">
                  <c:v>35795</c:v>
                </c:pt>
                <c:pt idx="156">
                  <c:v>35826</c:v>
                </c:pt>
                <c:pt idx="157">
                  <c:v>35854</c:v>
                </c:pt>
                <c:pt idx="158">
                  <c:v>35885</c:v>
                </c:pt>
                <c:pt idx="159">
                  <c:v>35915</c:v>
                </c:pt>
                <c:pt idx="160">
                  <c:v>35946</c:v>
                </c:pt>
                <c:pt idx="161">
                  <c:v>35976</c:v>
                </c:pt>
                <c:pt idx="162">
                  <c:v>36007</c:v>
                </c:pt>
                <c:pt idx="163">
                  <c:v>36038</c:v>
                </c:pt>
                <c:pt idx="164">
                  <c:v>36068</c:v>
                </c:pt>
                <c:pt idx="165">
                  <c:v>36099</c:v>
                </c:pt>
                <c:pt idx="166">
                  <c:v>36129</c:v>
                </c:pt>
                <c:pt idx="167">
                  <c:v>36160</c:v>
                </c:pt>
                <c:pt idx="168">
                  <c:v>36191</c:v>
                </c:pt>
                <c:pt idx="169">
                  <c:v>36219</c:v>
                </c:pt>
                <c:pt idx="170">
                  <c:v>36250</c:v>
                </c:pt>
                <c:pt idx="171">
                  <c:v>36280</c:v>
                </c:pt>
                <c:pt idx="172">
                  <c:v>36311</c:v>
                </c:pt>
                <c:pt idx="173">
                  <c:v>36341</c:v>
                </c:pt>
                <c:pt idx="174">
                  <c:v>36372</c:v>
                </c:pt>
                <c:pt idx="175">
                  <c:v>36403</c:v>
                </c:pt>
                <c:pt idx="176">
                  <c:v>36433</c:v>
                </c:pt>
                <c:pt idx="177">
                  <c:v>36464</c:v>
                </c:pt>
                <c:pt idx="178">
                  <c:v>36494</c:v>
                </c:pt>
                <c:pt idx="179">
                  <c:v>36525</c:v>
                </c:pt>
                <c:pt idx="180">
                  <c:v>36556</c:v>
                </c:pt>
                <c:pt idx="181">
                  <c:v>36585</c:v>
                </c:pt>
                <c:pt idx="182">
                  <c:v>36616</c:v>
                </c:pt>
                <c:pt idx="183">
                  <c:v>36646</c:v>
                </c:pt>
                <c:pt idx="184">
                  <c:v>36677</c:v>
                </c:pt>
                <c:pt idx="185">
                  <c:v>36707</c:v>
                </c:pt>
                <c:pt idx="186">
                  <c:v>36738</c:v>
                </c:pt>
                <c:pt idx="187">
                  <c:v>36769</c:v>
                </c:pt>
                <c:pt idx="188">
                  <c:v>36799</c:v>
                </c:pt>
                <c:pt idx="189">
                  <c:v>36830</c:v>
                </c:pt>
                <c:pt idx="190">
                  <c:v>36860</c:v>
                </c:pt>
                <c:pt idx="191">
                  <c:v>36891</c:v>
                </c:pt>
                <c:pt idx="192">
                  <c:v>36922</c:v>
                </c:pt>
                <c:pt idx="193">
                  <c:v>36950</c:v>
                </c:pt>
                <c:pt idx="194">
                  <c:v>36981</c:v>
                </c:pt>
                <c:pt idx="195">
                  <c:v>37011</c:v>
                </c:pt>
                <c:pt idx="196">
                  <c:v>37042</c:v>
                </c:pt>
                <c:pt idx="197">
                  <c:v>37072</c:v>
                </c:pt>
                <c:pt idx="198">
                  <c:v>37103</c:v>
                </c:pt>
                <c:pt idx="199">
                  <c:v>37134</c:v>
                </c:pt>
                <c:pt idx="200">
                  <c:v>37164</c:v>
                </c:pt>
                <c:pt idx="201">
                  <c:v>37195</c:v>
                </c:pt>
                <c:pt idx="202">
                  <c:v>37225</c:v>
                </c:pt>
                <c:pt idx="203">
                  <c:v>37256</c:v>
                </c:pt>
                <c:pt idx="204">
                  <c:v>37287</c:v>
                </c:pt>
                <c:pt idx="205">
                  <c:v>37315</c:v>
                </c:pt>
                <c:pt idx="206">
                  <c:v>37346</c:v>
                </c:pt>
                <c:pt idx="207">
                  <c:v>37376</c:v>
                </c:pt>
                <c:pt idx="208">
                  <c:v>37407</c:v>
                </c:pt>
                <c:pt idx="209">
                  <c:v>37437</c:v>
                </c:pt>
                <c:pt idx="210">
                  <c:v>37468</c:v>
                </c:pt>
                <c:pt idx="211">
                  <c:v>37499</c:v>
                </c:pt>
                <c:pt idx="212">
                  <c:v>37529</c:v>
                </c:pt>
                <c:pt idx="213">
                  <c:v>37560</c:v>
                </c:pt>
                <c:pt idx="214">
                  <c:v>37590</c:v>
                </c:pt>
                <c:pt idx="215">
                  <c:v>37621</c:v>
                </c:pt>
                <c:pt idx="216">
                  <c:v>37652</c:v>
                </c:pt>
                <c:pt idx="217">
                  <c:v>37680</c:v>
                </c:pt>
                <c:pt idx="218">
                  <c:v>37711</c:v>
                </c:pt>
                <c:pt idx="219">
                  <c:v>37741</c:v>
                </c:pt>
                <c:pt idx="220">
                  <c:v>37772</c:v>
                </c:pt>
                <c:pt idx="221">
                  <c:v>37802</c:v>
                </c:pt>
                <c:pt idx="222">
                  <c:v>37833</c:v>
                </c:pt>
                <c:pt idx="223">
                  <c:v>37864</c:v>
                </c:pt>
                <c:pt idx="224">
                  <c:v>37894</c:v>
                </c:pt>
                <c:pt idx="225">
                  <c:v>37925</c:v>
                </c:pt>
                <c:pt idx="226">
                  <c:v>37955</c:v>
                </c:pt>
                <c:pt idx="227">
                  <c:v>37986</c:v>
                </c:pt>
                <c:pt idx="228">
                  <c:v>38017</c:v>
                </c:pt>
                <c:pt idx="229">
                  <c:v>38046</c:v>
                </c:pt>
                <c:pt idx="230">
                  <c:v>38077</c:v>
                </c:pt>
                <c:pt idx="231">
                  <c:v>38107</c:v>
                </c:pt>
                <c:pt idx="232">
                  <c:v>38138</c:v>
                </c:pt>
                <c:pt idx="233">
                  <c:v>38168</c:v>
                </c:pt>
                <c:pt idx="234">
                  <c:v>38199</c:v>
                </c:pt>
                <c:pt idx="235">
                  <c:v>38230</c:v>
                </c:pt>
                <c:pt idx="236">
                  <c:v>38260</c:v>
                </c:pt>
                <c:pt idx="237">
                  <c:v>38291</c:v>
                </c:pt>
                <c:pt idx="238">
                  <c:v>38321</c:v>
                </c:pt>
                <c:pt idx="239">
                  <c:v>38352</c:v>
                </c:pt>
                <c:pt idx="240">
                  <c:v>38383</c:v>
                </c:pt>
                <c:pt idx="241">
                  <c:v>38411</c:v>
                </c:pt>
                <c:pt idx="242">
                  <c:v>38442</c:v>
                </c:pt>
                <c:pt idx="243">
                  <c:v>38472</c:v>
                </c:pt>
                <c:pt idx="244">
                  <c:v>38503</c:v>
                </c:pt>
                <c:pt idx="245">
                  <c:v>38533</c:v>
                </c:pt>
                <c:pt idx="246">
                  <c:v>38564</c:v>
                </c:pt>
                <c:pt idx="247">
                  <c:v>38595</c:v>
                </c:pt>
                <c:pt idx="248">
                  <c:v>38625</c:v>
                </c:pt>
                <c:pt idx="249">
                  <c:v>38656</c:v>
                </c:pt>
                <c:pt idx="250">
                  <c:v>38686</c:v>
                </c:pt>
                <c:pt idx="251">
                  <c:v>38717</c:v>
                </c:pt>
                <c:pt idx="252">
                  <c:v>38748</c:v>
                </c:pt>
                <c:pt idx="253">
                  <c:v>38776</c:v>
                </c:pt>
                <c:pt idx="254">
                  <c:v>38807</c:v>
                </c:pt>
                <c:pt idx="255">
                  <c:v>38837</c:v>
                </c:pt>
                <c:pt idx="256">
                  <c:v>38868</c:v>
                </c:pt>
                <c:pt idx="257">
                  <c:v>38898</c:v>
                </c:pt>
                <c:pt idx="258">
                  <c:v>38929</c:v>
                </c:pt>
                <c:pt idx="259">
                  <c:v>38960</c:v>
                </c:pt>
                <c:pt idx="260">
                  <c:v>38990</c:v>
                </c:pt>
                <c:pt idx="261">
                  <c:v>39021</c:v>
                </c:pt>
                <c:pt idx="262">
                  <c:v>39051</c:v>
                </c:pt>
                <c:pt idx="263">
                  <c:v>39082</c:v>
                </c:pt>
                <c:pt idx="264">
                  <c:v>39113</c:v>
                </c:pt>
                <c:pt idx="265">
                  <c:v>39141</c:v>
                </c:pt>
                <c:pt idx="266">
                  <c:v>39172</c:v>
                </c:pt>
                <c:pt idx="267">
                  <c:v>39202</c:v>
                </c:pt>
                <c:pt idx="268">
                  <c:v>39233</c:v>
                </c:pt>
                <c:pt idx="269">
                  <c:v>39263</c:v>
                </c:pt>
                <c:pt idx="270">
                  <c:v>39294</c:v>
                </c:pt>
                <c:pt idx="271">
                  <c:v>39325</c:v>
                </c:pt>
                <c:pt idx="272">
                  <c:v>39355</c:v>
                </c:pt>
                <c:pt idx="273">
                  <c:v>39386</c:v>
                </c:pt>
                <c:pt idx="274">
                  <c:v>39416</c:v>
                </c:pt>
                <c:pt idx="275">
                  <c:v>39447</c:v>
                </c:pt>
                <c:pt idx="276">
                  <c:v>39478</c:v>
                </c:pt>
                <c:pt idx="277">
                  <c:v>39507</c:v>
                </c:pt>
                <c:pt idx="278">
                  <c:v>39538</c:v>
                </c:pt>
                <c:pt idx="279">
                  <c:v>39568</c:v>
                </c:pt>
                <c:pt idx="280">
                  <c:v>39599</c:v>
                </c:pt>
                <c:pt idx="281">
                  <c:v>39629</c:v>
                </c:pt>
                <c:pt idx="282">
                  <c:v>39660</c:v>
                </c:pt>
                <c:pt idx="283">
                  <c:v>39691</c:v>
                </c:pt>
                <c:pt idx="284">
                  <c:v>39721</c:v>
                </c:pt>
                <c:pt idx="285">
                  <c:v>39752</c:v>
                </c:pt>
                <c:pt idx="286">
                  <c:v>39782</c:v>
                </c:pt>
                <c:pt idx="287">
                  <c:v>39813</c:v>
                </c:pt>
                <c:pt idx="288">
                  <c:v>39844</c:v>
                </c:pt>
                <c:pt idx="289">
                  <c:v>39872</c:v>
                </c:pt>
                <c:pt idx="290">
                  <c:v>39903</c:v>
                </c:pt>
                <c:pt idx="291">
                  <c:v>39933</c:v>
                </c:pt>
                <c:pt idx="292">
                  <c:v>39964</c:v>
                </c:pt>
                <c:pt idx="293">
                  <c:v>39994</c:v>
                </c:pt>
                <c:pt idx="294">
                  <c:v>40025</c:v>
                </c:pt>
                <c:pt idx="295">
                  <c:v>40056</c:v>
                </c:pt>
                <c:pt idx="296">
                  <c:v>40086</c:v>
                </c:pt>
                <c:pt idx="297">
                  <c:v>40117</c:v>
                </c:pt>
                <c:pt idx="298">
                  <c:v>40147</c:v>
                </c:pt>
                <c:pt idx="299">
                  <c:v>40178</c:v>
                </c:pt>
                <c:pt idx="300">
                  <c:v>40209</c:v>
                </c:pt>
                <c:pt idx="301">
                  <c:v>40237</c:v>
                </c:pt>
                <c:pt idx="302">
                  <c:v>40268</c:v>
                </c:pt>
                <c:pt idx="303">
                  <c:v>40298</c:v>
                </c:pt>
                <c:pt idx="304">
                  <c:v>40329</c:v>
                </c:pt>
                <c:pt idx="305">
                  <c:v>40359</c:v>
                </c:pt>
                <c:pt idx="306">
                  <c:v>40390</c:v>
                </c:pt>
                <c:pt idx="307">
                  <c:v>40421</c:v>
                </c:pt>
                <c:pt idx="308">
                  <c:v>40451</c:v>
                </c:pt>
                <c:pt idx="309">
                  <c:v>40482</c:v>
                </c:pt>
                <c:pt idx="310">
                  <c:v>40512</c:v>
                </c:pt>
                <c:pt idx="311">
                  <c:v>40543</c:v>
                </c:pt>
                <c:pt idx="312">
                  <c:v>40574</c:v>
                </c:pt>
                <c:pt idx="313">
                  <c:v>40602</c:v>
                </c:pt>
                <c:pt idx="314">
                  <c:v>40633</c:v>
                </c:pt>
                <c:pt idx="315">
                  <c:v>40663</c:v>
                </c:pt>
                <c:pt idx="316">
                  <c:v>40694</c:v>
                </c:pt>
                <c:pt idx="317">
                  <c:v>40724</c:v>
                </c:pt>
                <c:pt idx="318">
                  <c:v>40755</c:v>
                </c:pt>
                <c:pt idx="319">
                  <c:v>40786</c:v>
                </c:pt>
                <c:pt idx="320">
                  <c:v>40816</c:v>
                </c:pt>
                <c:pt idx="321">
                  <c:v>40847</c:v>
                </c:pt>
                <c:pt idx="322">
                  <c:v>40877</c:v>
                </c:pt>
                <c:pt idx="323">
                  <c:v>40908</c:v>
                </c:pt>
                <c:pt idx="324">
                  <c:v>40939</c:v>
                </c:pt>
                <c:pt idx="325">
                  <c:v>40968</c:v>
                </c:pt>
                <c:pt idx="326">
                  <c:v>40999</c:v>
                </c:pt>
                <c:pt idx="327">
                  <c:v>41029</c:v>
                </c:pt>
                <c:pt idx="328">
                  <c:v>41060</c:v>
                </c:pt>
                <c:pt idx="329">
                  <c:v>41090</c:v>
                </c:pt>
                <c:pt idx="330">
                  <c:v>41121</c:v>
                </c:pt>
                <c:pt idx="331">
                  <c:v>41152</c:v>
                </c:pt>
                <c:pt idx="332">
                  <c:v>41182</c:v>
                </c:pt>
                <c:pt idx="333">
                  <c:v>41213</c:v>
                </c:pt>
                <c:pt idx="334">
                  <c:v>41243</c:v>
                </c:pt>
                <c:pt idx="335">
                  <c:v>41274</c:v>
                </c:pt>
                <c:pt idx="336">
                  <c:v>41305</c:v>
                </c:pt>
                <c:pt idx="337">
                  <c:v>41333</c:v>
                </c:pt>
                <c:pt idx="338">
                  <c:v>41364</c:v>
                </c:pt>
                <c:pt idx="339">
                  <c:v>41394</c:v>
                </c:pt>
                <c:pt idx="340">
                  <c:v>41425</c:v>
                </c:pt>
                <c:pt idx="341">
                  <c:v>41455</c:v>
                </c:pt>
                <c:pt idx="342">
                  <c:v>41486</c:v>
                </c:pt>
                <c:pt idx="343">
                  <c:v>41517</c:v>
                </c:pt>
                <c:pt idx="344">
                  <c:v>41547</c:v>
                </c:pt>
                <c:pt idx="345">
                  <c:v>41578</c:v>
                </c:pt>
                <c:pt idx="346">
                  <c:v>41608</c:v>
                </c:pt>
                <c:pt idx="347">
                  <c:v>41639</c:v>
                </c:pt>
                <c:pt idx="348">
                  <c:v>41670</c:v>
                </c:pt>
                <c:pt idx="349">
                  <c:v>41698</c:v>
                </c:pt>
                <c:pt idx="350">
                  <c:v>41729</c:v>
                </c:pt>
                <c:pt idx="351">
                  <c:v>41759</c:v>
                </c:pt>
                <c:pt idx="352">
                  <c:v>41790</c:v>
                </c:pt>
                <c:pt idx="353">
                  <c:v>41820</c:v>
                </c:pt>
                <c:pt idx="354">
                  <c:v>41851</c:v>
                </c:pt>
                <c:pt idx="355">
                  <c:v>41882</c:v>
                </c:pt>
                <c:pt idx="356">
                  <c:v>41912</c:v>
                </c:pt>
                <c:pt idx="357">
                  <c:v>41943</c:v>
                </c:pt>
                <c:pt idx="358">
                  <c:v>41973</c:v>
                </c:pt>
                <c:pt idx="359">
                  <c:v>42004</c:v>
                </c:pt>
                <c:pt idx="360">
                  <c:v>42035</c:v>
                </c:pt>
                <c:pt idx="361">
                  <c:v>42063</c:v>
                </c:pt>
                <c:pt idx="362">
                  <c:v>42094</c:v>
                </c:pt>
                <c:pt idx="363">
                  <c:v>42124</c:v>
                </c:pt>
                <c:pt idx="364">
                  <c:v>42155</c:v>
                </c:pt>
                <c:pt idx="365">
                  <c:v>42185</c:v>
                </c:pt>
                <c:pt idx="366">
                  <c:v>42216</c:v>
                </c:pt>
                <c:pt idx="367">
                  <c:v>42247</c:v>
                </c:pt>
                <c:pt idx="368">
                  <c:v>42277</c:v>
                </c:pt>
                <c:pt idx="369">
                  <c:v>42308</c:v>
                </c:pt>
                <c:pt idx="370">
                  <c:v>42338</c:v>
                </c:pt>
                <c:pt idx="371">
                  <c:v>42369</c:v>
                </c:pt>
                <c:pt idx="372">
                  <c:v>42400</c:v>
                </c:pt>
                <c:pt idx="373">
                  <c:v>42429</c:v>
                </c:pt>
                <c:pt idx="374">
                  <c:v>42460</c:v>
                </c:pt>
                <c:pt idx="375">
                  <c:v>42490</c:v>
                </c:pt>
                <c:pt idx="376">
                  <c:v>42521</c:v>
                </c:pt>
                <c:pt idx="377">
                  <c:v>42551</c:v>
                </c:pt>
                <c:pt idx="378">
                  <c:v>42582</c:v>
                </c:pt>
                <c:pt idx="379">
                  <c:v>42613</c:v>
                </c:pt>
                <c:pt idx="380">
                  <c:v>42643</c:v>
                </c:pt>
                <c:pt idx="381">
                  <c:v>42674</c:v>
                </c:pt>
                <c:pt idx="382">
                  <c:v>42704</c:v>
                </c:pt>
                <c:pt idx="383">
                  <c:v>42735</c:v>
                </c:pt>
                <c:pt idx="384">
                  <c:v>42766</c:v>
                </c:pt>
                <c:pt idx="385">
                  <c:v>42794</c:v>
                </c:pt>
                <c:pt idx="386">
                  <c:v>42825</c:v>
                </c:pt>
                <c:pt idx="387">
                  <c:v>42855</c:v>
                </c:pt>
                <c:pt idx="388">
                  <c:v>42886</c:v>
                </c:pt>
                <c:pt idx="389">
                  <c:v>42916</c:v>
                </c:pt>
                <c:pt idx="390">
                  <c:v>42947</c:v>
                </c:pt>
                <c:pt idx="391">
                  <c:v>42978</c:v>
                </c:pt>
                <c:pt idx="392">
                  <c:v>43008</c:v>
                </c:pt>
                <c:pt idx="393">
                  <c:v>43039</c:v>
                </c:pt>
                <c:pt idx="394">
                  <c:v>43069</c:v>
                </c:pt>
                <c:pt idx="395">
                  <c:v>43100</c:v>
                </c:pt>
                <c:pt idx="396">
                  <c:v>43131</c:v>
                </c:pt>
                <c:pt idx="397">
                  <c:v>43159</c:v>
                </c:pt>
                <c:pt idx="398">
                  <c:v>43190</c:v>
                </c:pt>
                <c:pt idx="399">
                  <c:v>43220</c:v>
                </c:pt>
                <c:pt idx="400">
                  <c:v>43251</c:v>
                </c:pt>
                <c:pt idx="401">
                  <c:v>43281</c:v>
                </c:pt>
                <c:pt idx="402">
                  <c:v>43312</c:v>
                </c:pt>
                <c:pt idx="403">
                  <c:v>43343</c:v>
                </c:pt>
                <c:pt idx="404">
                  <c:v>43373</c:v>
                </c:pt>
                <c:pt idx="405">
                  <c:v>43404</c:v>
                </c:pt>
                <c:pt idx="406">
                  <c:v>43434</c:v>
                </c:pt>
                <c:pt idx="407">
                  <c:v>43465</c:v>
                </c:pt>
                <c:pt idx="408">
                  <c:v>43496</c:v>
                </c:pt>
                <c:pt idx="409">
                  <c:v>43524</c:v>
                </c:pt>
                <c:pt idx="410">
                  <c:v>43555</c:v>
                </c:pt>
                <c:pt idx="411">
                  <c:v>43585</c:v>
                </c:pt>
                <c:pt idx="412">
                  <c:v>43616</c:v>
                </c:pt>
                <c:pt idx="413">
                  <c:v>43646</c:v>
                </c:pt>
                <c:pt idx="414">
                  <c:v>43677</c:v>
                </c:pt>
                <c:pt idx="415">
                  <c:v>43708</c:v>
                </c:pt>
                <c:pt idx="416">
                  <c:v>43738</c:v>
                </c:pt>
                <c:pt idx="417">
                  <c:v>43769</c:v>
                </c:pt>
                <c:pt idx="418">
                  <c:v>43799</c:v>
                </c:pt>
                <c:pt idx="419">
                  <c:v>43830</c:v>
                </c:pt>
                <c:pt idx="420">
                  <c:v>43861</c:v>
                </c:pt>
                <c:pt idx="421">
                  <c:v>43890</c:v>
                </c:pt>
                <c:pt idx="422">
                  <c:v>43921</c:v>
                </c:pt>
                <c:pt idx="423">
                  <c:v>43951</c:v>
                </c:pt>
                <c:pt idx="424">
                  <c:v>43982</c:v>
                </c:pt>
                <c:pt idx="425">
                  <c:v>44012</c:v>
                </c:pt>
                <c:pt idx="426">
                  <c:v>44043</c:v>
                </c:pt>
                <c:pt idx="427">
                  <c:v>44074</c:v>
                </c:pt>
                <c:pt idx="428">
                  <c:v>44104</c:v>
                </c:pt>
                <c:pt idx="429">
                  <c:v>44135</c:v>
                </c:pt>
                <c:pt idx="430">
                  <c:v>44165</c:v>
                </c:pt>
                <c:pt idx="431">
                  <c:v>44196</c:v>
                </c:pt>
                <c:pt idx="432">
                  <c:v>44227</c:v>
                </c:pt>
                <c:pt idx="433">
                  <c:v>44255</c:v>
                </c:pt>
                <c:pt idx="434">
                  <c:v>44286</c:v>
                </c:pt>
                <c:pt idx="435">
                  <c:v>44316</c:v>
                </c:pt>
                <c:pt idx="436">
                  <c:v>44347</c:v>
                </c:pt>
                <c:pt idx="437">
                  <c:v>44377</c:v>
                </c:pt>
                <c:pt idx="438">
                  <c:v>44408</c:v>
                </c:pt>
                <c:pt idx="439">
                  <c:v>44439</c:v>
                </c:pt>
                <c:pt idx="440">
                  <c:v>44469</c:v>
                </c:pt>
                <c:pt idx="441">
                  <c:v>44500</c:v>
                </c:pt>
                <c:pt idx="442">
                  <c:v>44530</c:v>
                </c:pt>
                <c:pt idx="443" formatCode="mm/yyyy">
                  <c:v>44561</c:v>
                </c:pt>
              </c:numCache>
            </c:numRef>
          </c:cat>
          <c:val>
            <c:numRef>
              <c:f>Sheet1!$B$2:$B$445</c:f>
              <c:numCache>
                <c:formatCode>_(* #,##0.00_);_(* \(#,##0.00\);_(* "-"??_);_(@_)</c:formatCode>
                <c:ptCount val="444"/>
                <c:pt idx="0">
                  <c:v>1010.4772022</c:v>
                </c:pt>
                <c:pt idx="1">
                  <c:v>1001.3426004550801</c:v>
                </c:pt>
                <c:pt idx="2">
                  <c:v>1021.8378757262301</c:v>
                </c:pt>
                <c:pt idx="3">
                  <c:v>1037.7395982150902</c:v>
                </c:pt>
                <c:pt idx="4">
                  <c:v>1066.4681387323301</c:v>
                </c:pt>
                <c:pt idx="5">
                  <c:v>1079.4659644608</c:v>
                </c:pt>
                <c:pt idx="6">
                  <c:v>1089.57820763584</c:v>
                </c:pt>
                <c:pt idx="7">
                  <c:v>1099.9120875840899</c:v>
                </c:pt>
                <c:pt idx="8">
                  <c:v>1119.74284719561</c:v>
                </c:pt>
                <c:pt idx="9">
                  <c:v>1134.4980219628699</c:v>
                </c:pt>
                <c:pt idx="10">
                  <c:v>1154.8630010363602</c:v>
                </c:pt>
                <c:pt idx="11">
                  <c:v>1172.9817014001301</c:v>
                </c:pt>
                <c:pt idx="12">
                  <c:v>1186.21652783487</c:v>
                </c:pt>
                <c:pt idx="13">
                  <c:v>1212.1797391242599</c:v>
                </c:pt>
                <c:pt idx="14">
                  <c:v>1237.62675601091</c:v>
                </c:pt>
                <c:pt idx="15">
                  <c:v>1257.5972600096502</c:v>
                </c:pt>
                <c:pt idx="16">
                  <c:v>1244.7167007486999</c:v>
                </c:pt>
                <c:pt idx="17">
                  <c:v>1274.09005147024</c:v>
                </c:pt>
                <c:pt idx="18">
                  <c:v>1295.2899326996401</c:v>
                </c:pt>
                <c:pt idx="19">
                  <c:v>1315.53340806954</c:v>
                </c:pt>
                <c:pt idx="20">
                  <c:v>1310.3997070697201</c:v>
                </c:pt>
                <c:pt idx="21">
                  <c:v>1311.6157312657199</c:v>
                </c:pt>
                <c:pt idx="22">
                  <c:v>1323.63910334037</c:v>
                </c:pt>
                <c:pt idx="23">
                  <c:v>1334.40540657166</c:v>
                </c:pt>
                <c:pt idx="24">
                  <c:v>1355.5248327742299</c:v>
                </c:pt>
                <c:pt idx="25">
                  <c:v>1364.4089257197199</c:v>
                </c:pt>
                <c:pt idx="26">
                  <c:v>1379.1498253817401</c:v>
                </c:pt>
                <c:pt idx="27">
                  <c:v>1382.34004083072</c:v>
                </c:pt>
                <c:pt idx="28">
                  <c:v>1378.2370464414898</c:v>
                </c:pt>
                <c:pt idx="29">
                  <c:v>1384.69396709745</c:v>
                </c:pt>
                <c:pt idx="30">
                  <c:v>1383.4898520398799</c:v>
                </c:pt>
                <c:pt idx="31">
                  <c:v>1397.0066679812301</c:v>
                </c:pt>
                <c:pt idx="32">
                  <c:v>1383.04083604773</c:v>
                </c:pt>
                <c:pt idx="33">
                  <c:v>1424.9349818627099</c:v>
                </c:pt>
                <c:pt idx="34">
                  <c:v>1447.86966021733</c:v>
                </c:pt>
                <c:pt idx="35">
                  <c:v>1479.8209648204902</c:v>
                </c:pt>
                <c:pt idx="36">
                  <c:v>1487.54520821191</c:v>
                </c:pt>
                <c:pt idx="37">
                  <c:v>1499.5423659318501</c:v>
                </c:pt>
                <c:pt idx="38">
                  <c:v>1513.4587757372999</c:v>
                </c:pt>
                <c:pt idx="39">
                  <c:v>1514.18941112838</c:v>
                </c:pt>
                <c:pt idx="40">
                  <c:v>1511.72854141228</c:v>
                </c:pt>
                <c:pt idx="41">
                  <c:v>1506.3238408238001</c:v>
                </c:pt>
                <c:pt idx="42">
                  <c:v>1506.96282912111</c:v>
                </c:pt>
                <c:pt idx="43">
                  <c:v>1503.3151723974302</c:v>
                </c:pt>
                <c:pt idx="44">
                  <c:v>1525.4671668359101</c:v>
                </c:pt>
                <c:pt idx="45">
                  <c:v>1556.61097912063</c:v>
                </c:pt>
                <c:pt idx="46">
                  <c:v>1564.25175479159</c:v>
                </c:pt>
                <c:pt idx="47">
                  <c:v>1561.5285035483698</c:v>
                </c:pt>
                <c:pt idx="48">
                  <c:v>1559.5953959082601</c:v>
                </c:pt>
                <c:pt idx="49">
                  <c:v>1565.1733705645202</c:v>
                </c:pt>
                <c:pt idx="50">
                  <c:v>1560.78964550963</c:v>
                </c:pt>
                <c:pt idx="51">
                  <c:v>1579.4013406353599</c:v>
                </c:pt>
                <c:pt idx="52">
                  <c:v>1577.5040373928798</c:v>
                </c:pt>
                <c:pt idx="53">
                  <c:v>1599.9701185625602</c:v>
                </c:pt>
                <c:pt idx="54">
                  <c:v>1634.6420163016301</c:v>
                </c:pt>
                <c:pt idx="55">
                  <c:v>1617.4244220127</c:v>
                </c:pt>
                <c:pt idx="56">
                  <c:v>1635.0947686193999</c:v>
                </c:pt>
                <c:pt idx="57">
                  <c:v>1649.8633526892199</c:v>
                </c:pt>
                <c:pt idx="58">
                  <c:v>1662.6711729318599</c:v>
                </c:pt>
                <c:pt idx="59">
                  <c:v>1674.8630945483001</c:v>
                </c:pt>
                <c:pt idx="60">
                  <c:v>1678.8620251405898</c:v>
                </c:pt>
                <c:pt idx="61">
                  <c:v>1677.26148756917</c:v>
                </c:pt>
                <c:pt idx="62">
                  <c:v>1674.8075480099301</c:v>
                </c:pt>
                <c:pt idx="63">
                  <c:v>1679.57899365353</c:v>
                </c:pt>
                <c:pt idx="64">
                  <c:v>1711.9121934744398</c:v>
                </c:pt>
                <c:pt idx="65">
                  <c:v>1733.2983970994201</c:v>
                </c:pt>
                <c:pt idx="66">
                  <c:v>1765.5427185586</c:v>
                </c:pt>
                <c:pt idx="67">
                  <c:v>1771.52317159995</c:v>
                </c:pt>
                <c:pt idx="68">
                  <c:v>1790.01199666048</c:v>
                </c:pt>
                <c:pt idx="69">
                  <c:v>1824.3667473110302</c:v>
                </c:pt>
                <c:pt idx="70">
                  <c:v>1840.4318264350502</c:v>
                </c:pt>
                <c:pt idx="71">
                  <c:v>1858.7850075649299</c:v>
                </c:pt>
                <c:pt idx="72">
                  <c:v>1881.7029740835301</c:v>
                </c:pt>
                <c:pt idx="73">
                  <c:v>1890.8273926378101</c:v>
                </c:pt>
                <c:pt idx="74">
                  <c:v>1882.97052549666</c:v>
                </c:pt>
                <c:pt idx="75">
                  <c:v>1906.2015427353301</c:v>
                </c:pt>
                <c:pt idx="76">
                  <c:v>1915.1638411279598</c:v>
                </c:pt>
                <c:pt idx="77">
                  <c:v>1917.4621254518202</c:v>
                </c:pt>
                <c:pt idx="78">
                  <c:v>1940.8110834207698</c:v>
                </c:pt>
                <c:pt idx="79">
                  <c:v>1968.3979466394298</c:v>
                </c:pt>
                <c:pt idx="80">
                  <c:v>2004.9070662022102</c:v>
                </c:pt>
                <c:pt idx="81">
                  <c:v>2027.5417837073003</c:v>
                </c:pt>
                <c:pt idx="82">
                  <c:v>2051.29902585528</c:v>
                </c:pt>
                <c:pt idx="83">
                  <c:v>2098.2795824159498</c:v>
                </c:pt>
                <c:pt idx="84">
                  <c:v>2087.4845966011103</c:v>
                </c:pt>
                <c:pt idx="85">
                  <c:v>2088.0663620670502</c:v>
                </c:pt>
                <c:pt idx="86">
                  <c:v>2081.2707596968098</c:v>
                </c:pt>
                <c:pt idx="87">
                  <c:v>2101.1102732035001</c:v>
                </c:pt>
                <c:pt idx="88">
                  <c:v>2132.1402151920997</c:v>
                </c:pt>
                <c:pt idx="89">
                  <c:v>2166.64228491925</c:v>
                </c:pt>
                <c:pt idx="90">
                  <c:v>2198.84323000426</c:v>
                </c:pt>
                <c:pt idx="91">
                  <c:v>2231.1629938454298</c:v>
                </c:pt>
                <c:pt idx="92">
                  <c:v>2251.5754792626899</c:v>
                </c:pt>
                <c:pt idx="93">
                  <c:v>2221.05488572488</c:v>
                </c:pt>
                <c:pt idx="94">
                  <c:v>2206.1285791004002</c:v>
                </c:pt>
                <c:pt idx="95">
                  <c:v>2224.84186467675</c:v>
                </c:pt>
                <c:pt idx="96">
                  <c:v>2253.5735132318</c:v>
                </c:pt>
                <c:pt idx="97">
                  <c:v>2278.5434496255102</c:v>
                </c:pt>
                <c:pt idx="98">
                  <c:v>2298.4581759392299</c:v>
                </c:pt>
                <c:pt idx="99">
                  <c:v>2325.45863554576</c:v>
                </c:pt>
                <c:pt idx="100">
                  <c:v>2328.1087637863398</c:v>
                </c:pt>
                <c:pt idx="101">
                  <c:v>2329.8693140895298</c:v>
                </c:pt>
                <c:pt idx="102">
                  <c:v>2334.36157099401</c:v>
                </c:pt>
                <c:pt idx="103">
                  <c:v>2363.7438703183302</c:v>
                </c:pt>
                <c:pt idx="104">
                  <c:v>2376.3959554635799</c:v>
                </c:pt>
                <c:pt idx="105">
                  <c:v>2376.2751043225499</c:v>
                </c:pt>
                <c:pt idx="106">
                  <c:v>2371.8913650796003</c:v>
                </c:pt>
                <c:pt idx="107">
                  <c:v>2377.9962842348</c:v>
                </c:pt>
                <c:pt idx="108">
                  <c:v>2396.8114485999499</c:v>
                </c:pt>
                <c:pt idx="109">
                  <c:v>2390.2774601641199</c:v>
                </c:pt>
                <c:pt idx="110">
                  <c:v>2380.3446497489704</c:v>
                </c:pt>
                <c:pt idx="111">
                  <c:v>2377.4976287712198</c:v>
                </c:pt>
                <c:pt idx="112">
                  <c:v>2377.3201003100303</c:v>
                </c:pt>
                <c:pt idx="113">
                  <c:v>2397.8042475737298</c:v>
                </c:pt>
                <c:pt idx="114">
                  <c:v>2416.0502497973303</c:v>
                </c:pt>
                <c:pt idx="115">
                  <c:v>2423.8261988040399</c:v>
                </c:pt>
                <c:pt idx="116">
                  <c:v>2426.3961499705097</c:v>
                </c:pt>
                <c:pt idx="117">
                  <c:v>2444.4374899446202</c:v>
                </c:pt>
                <c:pt idx="118">
                  <c:v>2424.34846489851</c:v>
                </c:pt>
                <c:pt idx="119">
                  <c:v>2430.95466512549</c:v>
                </c:pt>
                <c:pt idx="120">
                  <c:v>2466.4391163821501</c:v>
                </c:pt>
                <c:pt idx="121">
                  <c:v>2508.09494449267</c:v>
                </c:pt>
                <c:pt idx="122">
                  <c:v>2575.79808822626</c:v>
                </c:pt>
                <c:pt idx="123">
                  <c:v>2604.4053116035698</c:v>
                </c:pt>
                <c:pt idx="124">
                  <c:v>2646.3570353803298</c:v>
                </c:pt>
                <c:pt idx="125">
                  <c:v>2659.8105431997201</c:v>
                </c:pt>
                <c:pt idx="126">
                  <c:v>2672.6439702799598</c:v>
                </c:pt>
                <c:pt idx="127">
                  <c:v>2649.2757935176901</c:v>
                </c:pt>
                <c:pt idx="128">
                  <c:v>2678.97060605868</c:v>
                </c:pt>
                <c:pt idx="129">
                  <c:v>2695.9156628158698</c:v>
                </c:pt>
                <c:pt idx="130">
                  <c:v>2718.0219593519901</c:v>
                </c:pt>
                <c:pt idx="131">
                  <c:v>2734.67388935691</c:v>
                </c:pt>
                <c:pt idx="132">
                  <c:v>2733.7837062429999</c:v>
                </c:pt>
                <c:pt idx="133">
                  <c:v>2730.7663408652002</c:v>
                </c:pt>
                <c:pt idx="134">
                  <c:v>2736.2272140668601</c:v>
                </c:pt>
                <c:pt idx="135">
                  <c:v>2736.4749039212202</c:v>
                </c:pt>
                <c:pt idx="136">
                  <c:v>2742.95815479064</c:v>
                </c:pt>
                <c:pt idx="137">
                  <c:v>2757.2521392825001</c:v>
                </c:pt>
                <c:pt idx="138">
                  <c:v>2786.4643238010299</c:v>
                </c:pt>
                <c:pt idx="139">
                  <c:v>2802.3062272544998</c:v>
                </c:pt>
                <c:pt idx="140">
                  <c:v>2813.83619880991</c:v>
                </c:pt>
                <c:pt idx="141">
                  <c:v>2844.3376125590303</c:v>
                </c:pt>
                <c:pt idx="142">
                  <c:v>2863.1050993772501</c:v>
                </c:pt>
                <c:pt idx="143">
                  <c:v>2862.9479163388496</c:v>
                </c:pt>
                <c:pt idx="144">
                  <c:v>2848.0529479699599</c:v>
                </c:pt>
                <c:pt idx="145">
                  <c:v>2847.9815942754299</c:v>
                </c:pt>
                <c:pt idx="146">
                  <c:v>2844.88114822636</c:v>
                </c:pt>
                <c:pt idx="147">
                  <c:v>2845.3358598046902</c:v>
                </c:pt>
                <c:pt idx="148">
                  <c:v>2882.3775872753099</c:v>
                </c:pt>
                <c:pt idx="149">
                  <c:v>2902.2429592599697</c:v>
                </c:pt>
                <c:pt idx="150">
                  <c:v>2902.9545761734898</c:v>
                </c:pt>
                <c:pt idx="151">
                  <c:v>2910.5281164297198</c:v>
                </c:pt>
                <c:pt idx="152">
                  <c:v>2931.1309489364899</c:v>
                </c:pt>
                <c:pt idx="153">
                  <c:v>2957.8236285374701</c:v>
                </c:pt>
                <c:pt idx="154">
                  <c:v>2950.6585510292198</c:v>
                </c:pt>
                <c:pt idx="155">
                  <c:v>2954.5302443689902</c:v>
                </c:pt>
                <c:pt idx="156">
                  <c:v>2975.4247428250401</c:v>
                </c:pt>
                <c:pt idx="157">
                  <c:v>2986.6461921579898</c:v>
                </c:pt>
                <c:pt idx="158">
                  <c:v>2981.9910617452101</c:v>
                </c:pt>
                <c:pt idx="159">
                  <c:v>3005.00737129345</c:v>
                </c:pt>
                <c:pt idx="160">
                  <c:v>3014.6046616656399</c:v>
                </c:pt>
                <c:pt idx="161">
                  <c:v>3024.1379244518203</c:v>
                </c:pt>
                <c:pt idx="162">
                  <c:v>3035.4809849685103</c:v>
                </c:pt>
                <c:pt idx="163">
                  <c:v>3073.0089019902598</c:v>
                </c:pt>
                <c:pt idx="164">
                  <c:v>3137.4783713216798</c:v>
                </c:pt>
                <c:pt idx="165">
                  <c:v>3182.9986968367302</c:v>
                </c:pt>
                <c:pt idx="166">
                  <c:v>3170.4554955693898</c:v>
                </c:pt>
                <c:pt idx="167">
                  <c:v>3200.4554687608502</c:v>
                </c:pt>
                <c:pt idx="168">
                  <c:v>3203.8179517683498</c:v>
                </c:pt>
                <c:pt idx="169">
                  <c:v>3180.9162850844</c:v>
                </c:pt>
                <c:pt idx="170">
                  <c:v>3196.62609455241</c:v>
                </c:pt>
                <c:pt idx="171">
                  <c:v>3207.5499399294599</c:v>
                </c:pt>
                <c:pt idx="172">
                  <c:v>3207.2693899701899</c:v>
                </c:pt>
                <c:pt idx="173">
                  <c:v>3199.4025505392497</c:v>
                </c:pt>
                <c:pt idx="174">
                  <c:v>3227.5875113410902</c:v>
                </c:pt>
                <c:pt idx="175">
                  <c:v>3233.4644479231802</c:v>
                </c:pt>
                <c:pt idx="176">
                  <c:v>3258.59712945814</c:v>
                </c:pt>
                <c:pt idx="177">
                  <c:v>3262.0125609122802</c:v>
                </c:pt>
                <c:pt idx="178">
                  <c:v>3253.7056658628198</c:v>
                </c:pt>
                <c:pt idx="179">
                  <c:v>3260.5430950289401</c:v>
                </c:pt>
                <c:pt idx="180">
                  <c:v>3248.2708676213397</c:v>
                </c:pt>
                <c:pt idx="181">
                  <c:v>3253.1136854234401</c:v>
                </c:pt>
                <c:pt idx="182">
                  <c:v>3281.7064427968999</c:v>
                </c:pt>
                <c:pt idx="183">
                  <c:v>3264.7751094774403</c:v>
                </c:pt>
                <c:pt idx="184">
                  <c:v>3281.5933026652901</c:v>
                </c:pt>
                <c:pt idx="185">
                  <c:v>3323.1034801277201</c:v>
                </c:pt>
                <c:pt idx="186">
                  <c:v>3318.4999137622899</c:v>
                </c:pt>
                <c:pt idx="187">
                  <c:v>3318.55011071938</c:v>
                </c:pt>
                <c:pt idx="188">
                  <c:v>3337.4483144502501</c:v>
                </c:pt>
                <c:pt idx="189">
                  <c:v>3335.4211019535201</c:v>
                </c:pt>
                <c:pt idx="190">
                  <c:v>3366.7194901543198</c:v>
                </c:pt>
                <c:pt idx="191">
                  <c:v>3418.9235954514402</c:v>
                </c:pt>
                <c:pt idx="192">
                  <c:v>3439.2481228588499</c:v>
                </c:pt>
                <c:pt idx="193">
                  <c:v>3453.06975636268</c:v>
                </c:pt>
                <c:pt idx="194">
                  <c:v>3437.04994745264</c:v>
                </c:pt>
                <c:pt idx="195">
                  <c:v>3451.3881436749202</c:v>
                </c:pt>
                <c:pt idx="196">
                  <c:v>3469.02655942204</c:v>
                </c:pt>
                <c:pt idx="197">
                  <c:v>3460.7266535485301</c:v>
                </c:pt>
                <c:pt idx="198">
                  <c:v>3503.00655871854</c:v>
                </c:pt>
                <c:pt idx="199">
                  <c:v>3554.64118435923</c:v>
                </c:pt>
                <c:pt idx="200">
                  <c:v>3584.0518333682498</c:v>
                </c:pt>
                <c:pt idx="201">
                  <c:v>3590.8563109633496</c:v>
                </c:pt>
                <c:pt idx="202">
                  <c:v>3578.3981402152499</c:v>
                </c:pt>
                <c:pt idx="203">
                  <c:v>3548.7438446126198</c:v>
                </c:pt>
                <c:pt idx="204">
                  <c:v>3529.1791254572499</c:v>
                </c:pt>
                <c:pt idx="205">
                  <c:v>3549.5679739194397</c:v>
                </c:pt>
                <c:pt idx="206">
                  <c:v>3539.6932664278002</c:v>
                </c:pt>
                <c:pt idx="207">
                  <c:v>3609.2851273185402</c:v>
                </c:pt>
                <c:pt idx="208">
                  <c:v>3655.8826004738899</c:v>
                </c:pt>
                <c:pt idx="209">
                  <c:v>3725.2732761275001</c:v>
                </c:pt>
                <c:pt idx="210">
                  <c:v>3764.49293231704</c:v>
                </c:pt>
                <c:pt idx="211">
                  <c:v>3799.2701864943001</c:v>
                </c:pt>
                <c:pt idx="212">
                  <c:v>3833.8155213945797</c:v>
                </c:pt>
                <c:pt idx="213">
                  <c:v>3828.29153226271</c:v>
                </c:pt>
                <c:pt idx="214">
                  <c:v>3821.3438584422802</c:v>
                </c:pt>
                <c:pt idx="215">
                  <c:v>3905.0648682370502</c:v>
                </c:pt>
                <c:pt idx="216">
                  <c:v>3922.6759110355101</c:v>
                </c:pt>
                <c:pt idx="217">
                  <c:v>3969.1793539947203</c:v>
                </c:pt>
                <c:pt idx="218">
                  <c:v>3975.0030946946699</c:v>
                </c:pt>
                <c:pt idx="219">
                  <c:v>3991.3095666423997</c:v>
                </c:pt>
                <c:pt idx="220">
                  <c:v>4061.88403331472</c:v>
                </c:pt>
                <c:pt idx="221">
                  <c:v>4052.0428133483001</c:v>
                </c:pt>
                <c:pt idx="222">
                  <c:v>3998.4780185997597</c:v>
                </c:pt>
                <c:pt idx="223">
                  <c:v>4007.4057339525602</c:v>
                </c:pt>
                <c:pt idx="224">
                  <c:v>4109.2015402258203</c:v>
                </c:pt>
                <c:pt idx="225">
                  <c:v>4099.3374763050597</c:v>
                </c:pt>
                <c:pt idx="226">
                  <c:v>4115.8283452159894</c:v>
                </c:pt>
                <c:pt idx="227">
                  <c:v>4179.17223705371</c:v>
                </c:pt>
                <c:pt idx="228">
                  <c:v>4191.9765475234008</c:v>
                </c:pt>
                <c:pt idx="229">
                  <c:v>4210.5844186964005</c:v>
                </c:pt>
                <c:pt idx="230">
                  <c:v>4249.2726506702493</c:v>
                </c:pt>
                <c:pt idx="231">
                  <c:v>4162.6043905034703</c:v>
                </c:pt>
                <c:pt idx="232">
                  <c:v>4177.8211817215097</c:v>
                </c:pt>
                <c:pt idx="233">
                  <c:v>4183.1145693107792</c:v>
                </c:pt>
                <c:pt idx="234">
                  <c:v>4189.1684931891796</c:v>
                </c:pt>
                <c:pt idx="235">
                  <c:v>4233.4000993448099</c:v>
                </c:pt>
                <c:pt idx="236">
                  <c:v>4246.4264611068202</c:v>
                </c:pt>
                <c:pt idx="237">
                  <c:v>4300.2666215183999</c:v>
                </c:pt>
                <c:pt idx="238">
                  <c:v>4341.9539638919796</c:v>
                </c:pt>
                <c:pt idx="239">
                  <c:v>4366.4649687578003</c:v>
                </c:pt>
                <c:pt idx="240">
                  <c:v>4336.4989693753905</c:v>
                </c:pt>
                <c:pt idx="241">
                  <c:v>4340.0957010827306</c:v>
                </c:pt>
                <c:pt idx="242">
                  <c:v>4320.6579727019898</c:v>
                </c:pt>
                <c:pt idx="243">
                  <c:v>4354.0733175598498</c:v>
                </c:pt>
                <c:pt idx="244">
                  <c:v>4330.8615976989304</c:v>
                </c:pt>
                <c:pt idx="245">
                  <c:v>4320.7371069431201</c:v>
                </c:pt>
                <c:pt idx="246">
                  <c:v>4301.17728733482</c:v>
                </c:pt>
                <c:pt idx="247">
                  <c:v>4342.4561524391002</c:v>
                </c:pt>
                <c:pt idx="248">
                  <c:v>4320.8799807540599</c:v>
                </c:pt>
                <c:pt idx="249">
                  <c:v>4298.63278384369</c:v>
                </c:pt>
                <c:pt idx="250">
                  <c:v>4285.8019663626401</c:v>
                </c:pt>
                <c:pt idx="251">
                  <c:v>4303.3311916968205</c:v>
                </c:pt>
                <c:pt idx="252">
                  <c:v>4332.7828405119699</c:v>
                </c:pt>
                <c:pt idx="253">
                  <c:v>4326.2690223117606</c:v>
                </c:pt>
                <c:pt idx="254">
                  <c:v>4320.67042785386</c:v>
                </c:pt>
                <c:pt idx="255">
                  <c:v>4378.1129116234597</c:v>
                </c:pt>
                <c:pt idx="256">
                  <c:v>4413.3404383601101</c:v>
                </c:pt>
                <c:pt idx="257">
                  <c:v>4409.74962277126</c:v>
                </c:pt>
                <c:pt idx="258">
                  <c:v>4436.14680293939</c:v>
                </c:pt>
                <c:pt idx="259">
                  <c:v>4459.9184132812697</c:v>
                </c:pt>
                <c:pt idx="260">
                  <c:v>4463.4642575899998</c:v>
                </c:pt>
                <c:pt idx="261">
                  <c:v>4480.2751739740406</c:v>
                </c:pt>
                <c:pt idx="262">
                  <c:v>4529.3350979689994</c:v>
                </c:pt>
                <c:pt idx="263">
                  <c:v>4514.9242402150394</c:v>
                </c:pt>
                <c:pt idx="264">
                  <c:v>4512.8229669326101</c:v>
                </c:pt>
                <c:pt idx="265">
                  <c:v>4561.0289003474099</c:v>
                </c:pt>
                <c:pt idx="266">
                  <c:v>4586.5659296657705</c:v>
                </c:pt>
                <c:pt idx="267">
                  <c:v>4615.6071835944394</c:v>
                </c:pt>
                <c:pt idx="268">
                  <c:v>4597.4945957296704</c:v>
                </c:pt>
                <c:pt idx="269">
                  <c:v>4609.2568875098095</c:v>
                </c:pt>
                <c:pt idx="270">
                  <c:v>4664.8707301204304</c:v>
                </c:pt>
                <c:pt idx="271">
                  <c:v>4707.6855476374094</c:v>
                </c:pt>
                <c:pt idx="272">
                  <c:v>4772.3631833659001</c:v>
                </c:pt>
                <c:pt idx="273">
                  <c:v>4812.9772191219708</c:v>
                </c:pt>
                <c:pt idx="274">
                  <c:v>4883.0514418433904</c:v>
                </c:pt>
                <c:pt idx="275">
                  <c:v>4886.5250424807791</c:v>
                </c:pt>
                <c:pt idx="276">
                  <c:v>4986.3967223394702</c:v>
                </c:pt>
                <c:pt idx="277">
                  <c:v>5057.1662316199499</c:v>
                </c:pt>
                <c:pt idx="278">
                  <c:v>5103.7111996645599</c:v>
                </c:pt>
                <c:pt idx="279">
                  <c:v>5041.2062695929599</c:v>
                </c:pt>
                <c:pt idx="280">
                  <c:v>5031.7491496270004</c:v>
                </c:pt>
                <c:pt idx="281">
                  <c:v>5060.8374836497496</c:v>
                </c:pt>
                <c:pt idx="282">
                  <c:v>5052.4569984221207</c:v>
                </c:pt>
                <c:pt idx="283">
                  <c:v>5031.4297793880196</c:v>
                </c:pt>
                <c:pt idx="284">
                  <c:v>4968.0597474774004</c:v>
                </c:pt>
                <c:pt idx="285">
                  <c:v>4904.4035527948099</c:v>
                </c:pt>
                <c:pt idx="286">
                  <c:v>4947.4696966593201</c:v>
                </c:pt>
                <c:pt idx="287">
                  <c:v>5092.00247005049</c:v>
                </c:pt>
                <c:pt idx="288">
                  <c:v>5077.5306380076399</c:v>
                </c:pt>
                <c:pt idx="289">
                  <c:v>5024.00016652254</c:v>
                </c:pt>
                <c:pt idx="290">
                  <c:v>5080.6101658228999</c:v>
                </c:pt>
                <c:pt idx="291">
                  <c:v>5105.3502559604603</c:v>
                </c:pt>
                <c:pt idx="292">
                  <c:v>5215.3965310195699</c:v>
                </c:pt>
                <c:pt idx="293">
                  <c:v>5223.9161769659795</c:v>
                </c:pt>
                <c:pt idx="294">
                  <c:v>5274.9879371277802</c:v>
                </c:pt>
                <c:pt idx="295">
                  <c:v>5324.7098415484497</c:v>
                </c:pt>
                <c:pt idx="296">
                  <c:v>5387.5619833055398</c:v>
                </c:pt>
                <c:pt idx="297">
                  <c:v>5413.8752325565702</c:v>
                </c:pt>
                <c:pt idx="298">
                  <c:v>5492.4030039318704</c:v>
                </c:pt>
                <c:pt idx="299">
                  <c:v>5399.8479411309199</c:v>
                </c:pt>
                <c:pt idx="300">
                  <c:v>5429.4880553099702</c:v>
                </c:pt>
                <c:pt idx="301">
                  <c:v>5438.7816426886002</c:v>
                </c:pt>
                <c:pt idx="302">
                  <c:v>5409.6944635842692</c:v>
                </c:pt>
                <c:pt idx="303">
                  <c:v>5417.4578322587004</c:v>
                </c:pt>
                <c:pt idx="304">
                  <c:v>5377.9438818910203</c:v>
                </c:pt>
                <c:pt idx="305">
                  <c:v>5413.1748153864501</c:v>
                </c:pt>
                <c:pt idx="306">
                  <c:v>5495.5413732024499</c:v>
                </c:pt>
                <c:pt idx="307">
                  <c:v>5513.6222797034698</c:v>
                </c:pt>
                <c:pt idx="308">
                  <c:v>5580.0220460240398</c:v>
                </c:pt>
                <c:pt idx="309">
                  <c:v>5629.8734552012102</c:v>
                </c:pt>
                <c:pt idx="310">
                  <c:v>5545.1409715753498</c:v>
                </c:pt>
                <c:pt idx="311">
                  <c:v>5585.5206271338093</c:v>
                </c:pt>
                <c:pt idx="312">
                  <c:v>5608.7763466565702</c:v>
                </c:pt>
                <c:pt idx="313">
                  <c:v>5626.2126648986605</c:v>
                </c:pt>
                <c:pt idx="314">
                  <c:v>5645.0148633695098</c:v>
                </c:pt>
                <c:pt idx="315">
                  <c:v>5729.7745921925498</c:v>
                </c:pt>
                <c:pt idx="316">
                  <c:v>5726.0405536696308</c:v>
                </c:pt>
                <c:pt idx="317">
                  <c:v>5736.7263084628003</c:v>
                </c:pt>
                <c:pt idx="318">
                  <c:v>5793.4668726343007</c:v>
                </c:pt>
                <c:pt idx="319">
                  <c:v>5810.5858778203701</c:v>
                </c:pt>
                <c:pt idx="320">
                  <c:v>5737.1720526272793</c:v>
                </c:pt>
                <c:pt idx="321">
                  <c:v>5786.6112171381401</c:v>
                </c:pt>
                <c:pt idx="322">
                  <c:v>5742.5651637989795</c:v>
                </c:pt>
                <c:pt idx="323">
                  <c:v>5749.1927765513701</c:v>
                </c:pt>
                <c:pt idx="324">
                  <c:v>5808.4392895368901</c:v>
                </c:pt>
                <c:pt idx="325">
                  <c:v>5808.4534220505202</c:v>
                </c:pt>
                <c:pt idx="326">
                  <c:v>5789.6644123361702</c:v>
                </c:pt>
                <c:pt idx="327">
                  <c:v>5816.3164301720599</c:v>
                </c:pt>
                <c:pt idx="328">
                  <c:v>5769.0020587755498</c:v>
                </c:pt>
                <c:pt idx="329">
                  <c:v>5781.9217365785898</c:v>
                </c:pt>
                <c:pt idx="330">
                  <c:v>5807.1037102519103</c:v>
                </c:pt>
                <c:pt idx="331">
                  <c:v>5838.3397465511598</c:v>
                </c:pt>
                <c:pt idx="332">
                  <c:v>5867.6025656033698</c:v>
                </c:pt>
                <c:pt idx="333">
                  <c:v>5861.7946324485401</c:v>
                </c:pt>
                <c:pt idx="334">
                  <c:v>5858.5149319736101</c:v>
                </c:pt>
                <c:pt idx="335">
                  <c:v>5849.3925317480598</c:v>
                </c:pt>
                <c:pt idx="336">
                  <c:v>5838.8667119153497</c:v>
                </c:pt>
                <c:pt idx="337">
                  <c:v>5814.0730376069105</c:v>
                </c:pt>
                <c:pt idx="338">
                  <c:v>5801.1822655695196</c:v>
                </c:pt>
                <c:pt idx="339">
                  <c:v>5812.0092463995197</c:v>
                </c:pt>
                <c:pt idx="340">
                  <c:v>5755.8759271079098</c:v>
                </c:pt>
                <c:pt idx="341">
                  <c:v>5736.4401264818307</c:v>
                </c:pt>
                <c:pt idx="342">
                  <c:v>5777.7138625252501</c:v>
                </c:pt>
                <c:pt idx="343">
                  <c:v>5762.7164565211006</c:v>
                </c:pt>
                <c:pt idx="344">
                  <c:v>5809.4592068196698</c:v>
                </c:pt>
                <c:pt idx="345">
                  <c:v>5829.1330781077504</c:v>
                </c:pt>
                <c:pt idx="346">
                  <c:v>5816.3104093931297</c:v>
                </c:pt>
                <c:pt idx="347">
                  <c:v>5796.9944431051599</c:v>
                </c:pt>
                <c:pt idx="348">
                  <c:v>5814.5800489289104</c:v>
                </c:pt>
                <c:pt idx="349">
                  <c:v>5844.6250923006901</c:v>
                </c:pt>
                <c:pt idx="350">
                  <c:v>5831.4175803490798</c:v>
                </c:pt>
                <c:pt idx="351">
                  <c:v>5856.5444326913193</c:v>
                </c:pt>
                <c:pt idx="352">
                  <c:v>5870.0340978681606</c:v>
                </c:pt>
                <c:pt idx="353">
                  <c:v>5883.5645704889994</c:v>
                </c:pt>
                <c:pt idx="354">
                  <c:v>5852.2060762205201</c:v>
                </c:pt>
                <c:pt idx="355">
                  <c:v>5847.1918826455994</c:v>
                </c:pt>
                <c:pt idx="356">
                  <c:v>5774.4678411544601</c:v>
                </c:pt>
                <c:pt idx="357">
                  <c:v>5770.1303253828301</c:v>
                </c:pt>
                <c:pt idx="358">
                  <c:v>5748.0066774874294</c:v>
                </c:pt>
                <c:pt idx="359">
                  <c:v>5699.8078297249895</c:v>
                </c:pt>
                <c:pt idx="360">
                  <c:v>5696.9802548072994</c:v>
                </c:pt>
                <c:pt idx="361">
                  <c:v>5682.6788649216596</c:v>
                </c:pt>
                <c:pt idx="362">
                  <c:v>5657.1700764298494</c:v>
                </c:pt>
                <c:pt idx="363">
                  <c:v>5699.5741205526501</c:v>
                </c:pt>
                <c:pt idx="364">
                  <c:v>5670.4402128153997</c:v>
                </c:pt>
                <c:pt idx="365">
                  <c:v>5678.5022745967699</c:v>
                </c:pt>
                <c:pt idx="366">
                  <c:v>5666.78929041848</c:v>
                </c:pt>
                <c:pt idx="367">
                  <c:v>5672.6201139917794</c:v>
                </c:pt>
                <c:pt idx="368">
                  <c:v>5688.0443770776401</c:v>
                </c:pt>
                <c:pt idx="369">
                  <c:v>5684.5807289124805</c:v>
                </c:pt>
                <c:pt idx="370">
                  <c:v>5643.2121448251</c:v>
                </c:pt>
                <c:pt idx="371">
                  <c:v>5658.71135000288</c:v>
                </c:pt>
                <c:pt idx="372">
                  <c:v>5679.5209548562298</c:v>
                </c:pt>
                <c:pt idx="373">
                  <c:v>5727.1016283904901</c:v>
                </c:pt>
                <c:pt idx="374">
                  <c:v>5790.1717817870604</c:v>
                </c:pt>
                <c:pt idx="375">
                  <c:v>5824.9124911232593</c:v>
                </c:pt>
                <c:pt idx="376">
                  <c:v>5784.4430617364405</c:v>
                </c:pt>
                <c:pt idx="377">
                  <c:v>5855.02771604995</c:v>
                </c:pt>
                <c:pt idx="378">
                  <c:v>5860.0367297332095</c:v>
                </c:pt>
                <c:pt idx="379">
                  <c:v>5845.1103020168493</c:v>
                </c:pt>
                <c:pt idx="380">
                  <c:v>5876.6564540850695</c:v>
                </c:pt>
                <c:pt idx="381">
                  <c:v>5833.6230722464197</c:v>
                </c:pt>
                <c:pt idx="382">
                  <c:v>5748.4420808902496</c:v>
                </c:pt>
                <c:pt idx="383">
                  <c:v>5743.9662703060303</c:v>
                </c:pt>
                <c:pt idx="384">
                  <c:v>5791.0912630188295</c:v>
                </c:pt>
                <c:pt idx="385">
                  <c:v>5793.87251161941</c:v>
                </c:pt>
                <c:pt idx="386">
                  <c:v>5801.38592379888</c:v>
                </c:pt>
                <c:pt idx="387">
                  <c:v>5820.9216987235795</c:v>
                </c:pt>
                <c:pt idx="388">
                  <c:v>5850.0597932334695</c:v>
                </c:pt>
                <c:pt idx="389">
                  <c:v>5845.0983282725101</c:v>
                </c:pt>
                <c:pt idx="390">
                  <c:v>5891.9214902809899</c:v>
                </c:pt>
                <c:pt idx="391">
                  <c:v>5910.2664197188305</c:v>
                </c:pt>
                <c:pt idx="392">
                  <c:v>5892.4397104292902</c:v>
                </c:pt>
                <c:pt idx="393">
                  <c:v>5879.2250210847997</c:v>
                </c:pt>
                <c:pt idx="394">
                  <c:v>5893.0290516416899</c:v>
                </c:pt>
                <c:pt idx="395">
                  <c:v>5899.4324853683402</c:v>
                </c:pt>
                <c:pt idx="396">
                  <c:v>5933.5390549186304</c:v>
                </c:pt>
                <c:pt idx="397">
                  <c:v>5923.1020143095902</c:v>
                </c:pt>
                <c:pt idx="398">
                  <c:v>5946.2340761854202</c:v>
                </c:pt>
                <c:pt idx="399">
                  <c:v>5912.0822726256702</c:v>
                </c:pt>
                <c:pt idx="400">
                  <c:v>5903.9454040312903</c:v>
                </c:pt>
                <c:pt idx="401">
                  <c:v>5898.7544060855698</c:v>
                </c:pt>
                <c:pt idx="402">
                  <c:v>5894.6143104472403</c:v>
                </c:pt>
                <c:pt idx="403">
                  <c:v>5911.3935882660508</c:v>
                </c:pt>
                <c:pt idx="404">
                  <c:v>5895.3635363600506</c:v>
                </c:pt>
                <c:pt idx="405">
                  <c:v>5881.0585381393303</c:v>
                </c:pt>
                <c:pt idx="406">
                  <c:v>5890.70935578852</c:v>
                </c:pt>
                <c:pt idx="407">
                  <c:v>5933.2482268495896</c:v>
                </c:pt>
                <c:pt idx="408">
                  <c:v>5972.4095400532406</c:v>
                </c:pt>
                <c:pt idx="409">
                  <c:v>5967.63569754932</c:v>
                </c:pt>
                <c:pt idx="410">
                  <c:v>5989.1122206361197</c:v>
                </c:pt>
                <c:pt idx="411">
                  <c:v>6000.3048514306702</c:v>
                </c:pt>
                <c:pt idx="412">
                  <c:v>6027.4267801871201</c:v>
                </c:pt>
                <c:pt idx="413">
                  <c:v>6076.08683428532</c:v>
                </c:pt>
                <c:pt idx="414">
                  <c:v>6061.6967406183003</c:v>
                </c:pt>
                <c:pt idx="415">
                  <c:v>6095.3563036441401</c:v>
                </c:pt>
                <c:pt idx="416">
                  <c:v>6083.4768302918101</c:v>
                </c:pt>
                <c:pt idx="417">
                  <c:v>6111.40385620907</c:v>
                </c:pt>
                <c:pt idx="418">
                  <c:v>6099.1520938874601</c:v>
                </c:pt>
                <c:pt idx="419">
                  <c:v>6135.8160354343599</c:v>
                </c:pt>
                <c:pt idx="420">
                  <c:v>6152.3070080341895</c:v>
                </c:pt>
                <c:pt idx="421">
                  <c:v>6173.8701574998904</c:v>
                </c:pt>
                <c:pt idx="422">
                  <c:v>6129.5947675052494</c:v>
                </c:pt>
                <c:pt idx="423">
                  <c:v>6175.66228864396</c:v>
                </c:pt>
                <c:pt idx="424">
                  <c:v>6205.4452092805905</c:v>
                </c:pt>
                <c:pt idx="425">
                  <c:v>6233.0574081785808</c:v>
                </c:pt>
                <c:pt idx="426">
                  <c:v>6302.8516465286702</c:v>
                </c:pt>
                <c:pt idx="427">
                  <c:v>6326.8993279918795</c:v>
                </c:pt>
                <c:pt idx="428">
                  <c:v>6311.44024481017</c:v>
                </c:pt>
                <c:pt idx="429">
                  <c:v>6312.0956367569297</c:v>
                </c:pt>
                <c:pt idx="430">
                  <c:v>6350.1287618860406</c:v>
                </c:pt>
                <c:pt idx="431">
                  <c:v>6393.6047762114094</c:v>
                </c:pt>
                <c:pt idx="432">
                  <c:v>6388.6739924038093</c:v>
                </c:pt>
                <c:pt idx="433">
                  <c:v>6372.6980302055699</c:v>
                </c:pt>
                <c:pt idx="434">
                  <c:v>6337.7916748846601</c:v>
                </c:pt>
                <c:pt idx="435">
                  <c:v>6379.2135900746798</c:v>
                </c:pt>
                <c:pt idx="436">
                  <c:v>6410.1165343982793</c:v>
                </c:pt>
                <c:pt idx="437">
                  <c:v>6369.1943126229999</c:v>
                </c:pt>
                <c:pt idx="438">
                  <c:v>6403.1768979317394</c:v>
                </c:pt>
                <c:pt idx="439">
                  <c:v>6397.2748912864299</c:v>
                </c:pt>
                <c:pt idx="440">
                  <c:v>6367.0218616604307</c:v>
                </c:pt>
                <c:pt idx="441">
                  <c:v>6352.8145502017296</c:v>
                </c:pt>
                <c:pt idx="442">
                  <c:v>6331.9520374515705</c:v>
                </c:pt>
                <c:pt idx="443" formatCode="General">
                  <c:v>6334.3553944332898</c:v>
                </c:pt>
              </c:numCache>
            </c:numRef>
          </c:val>
          <c:smooth val="0"/>
          <c:extLst>
            <c:ext xmlns:c16="http://schemas.microsoft.com/office/drawing/2014/chart" uri="{C3380CC4-5D6E-409C-BE32-E72D297353CC}">
              <c16:uniqueId val="{00000000-21A0-44A6-8830-A0093B53B64C}"/>
            </c:ext>
          </c:extLst>
        </c:ser>
        <c:ser>
          <c:idx val="1"/>
          <c:order val="1"/>
          <c:tx>
            <c:strRef>
              <c:f>Sheet1!$C$1</c:f>
              <c:strCache>
                <c:ptCount val="1"/>
                <c:pt idx="0">
                  <c:v>20/80</c:v>
                </c:pt>
              </c:strCache>
            </c:strRef>
          </c:tx>
          <c:spPr>
            <a:ln>
              <a:solidFill>
                <a:schemeClr val="accent2">
                  <a:lumMod val="60000"/>
                  <a:lumOff val="40000"/>
                </a:schemeClr>
              </a:solidFill>
            </a:ln>
          </c:spPr>
          <c:marker>
            <c:symbol val="none"/>
          </c:marker>
          <c:cat>
            <c:numRef>
              <c:f>Sheet1!$A$2:$A$445</c:f>
              <c:numCache>
                <c:formatCode>yy\-mmm</c:formatCode>
                <c:ptCount val="444"/>
                <c:pt idx="0">
                  <c:v>31078</c:v>
                </c:pt>
                <c:pt idx="1">
                  <c:v>31106</c:v>
                </c:pt>
                <c:pt idx="2">
                  <c:v>31137</c:v>
                </c:pt>
                <c:pt idx="3">
                  <c:v>31167</c:v>
                </c:pt>
                <c:pt idx="4">
                  <c:v>31198</c:v>
                </c:pt>
                <c:pt idx="5">
                  <c:v>31228</c:v>
                </c:pt>
                <c:pt idx="6">
                  <c:v>31259</c:v>
                </c:pt>
                <c:pt idx="7">
                  <c:v>31290</c:v>
                </c:pt>
                <c:pt idx="8">
                  <c:v>31320</c:v>
                </c:pt>
                <c:pt idx="9">
                  <c:v>31351</c:v>
                </c:pt>
                <c:pt idx="10">
                  <c:v>31381</c:v>
                </c:pt>
                <c:pt idx="11">
                  <c:v>31412</c:v>
                </c:pt>
                <c:pt idx="12">
                  <c:v>31443</c:v>
                </c:pt>
                <c:pt idx="13">
                  <c:v>31471</c:v>
                </c:pt>
                <c:pt idx="14">
                  <c:v>31502</c:v>
                </c:pt>
                <c:pt idx="15">
                  <c:v>31532</c:v>
                </c:pt>
                <c:pt idx="16">
                  <c:v>31563</c:v>
                </c:pt>
                <c:pt idx="17">
                  <c:v>31593</c:v>
                </c:pt>
                <c:pt idx="18">
                  <c:v>31624</c:v>
                </c:pt>
                <c:pt idx="19">
                  <c:v>31655</c:v>
                </c:pt>
                <c:pt idx="20">
                  <c:v>31685</c:v>
                </c:pt>
                <c:pt idx="21">
                  <c:v>31716</c:v>
                </c:pt>
                <c:pt idx="22">
                  <c:v>31746</c:v>
                </c:pt>
                <c:pt idx="23">
                  <c:v>31777</c:v>
                </c:pt>
                <c:pt idx="24">
                  <c:v>31808</c:v>
                </c:pt>
                <c:pt idx="25">
                  <c:v>31836</c:v>
                </c:pt>
                <c:pt idx="26">
                  <c:v>31867</c:v>
                </c:pt>
                <c:pt idx="27">
                  <c:v>31897</c:v>
                </c:pt>
                <c:pt idx="28">
                  <c:v>31928</c:v>
                </c:pt>
                <c:pt idx="29">
                  <c:v>31958</c:v>
                </c:pt>
                <c:pt idx="30">
                  <c:v>31989</c:v>
                </c:pt>
                <c:pt idx="31">
                  <c:v>32020</c:v>
                </c:pt>
                <c:pt idx="32">
                  <c:v>32050</c:v>
                </c:pt>
                <c:pt idx="33">
                  <c:v>32081</c:v>
                </c:pt>
                <c:pt idx="34">
                  <c:v>32111</c:v>
                </c:pt>
                <c:pt idx="35">
                  <c:v>32142</c:v>
                </c:pt>
                <c:pt idx="36">
                  <c:v>32173</c:v>
                </c:pt>
                <c:pt idx="37">
                  <c:v>32202</c:v>
                </c:pt>
                <c:pt idx="38">
                  <c:v>32233</c:v>
                </c:pt>
                <c:pt idx="39">
                  <c:v>32263</c:v>
                </c:pt>
                <c:pt idx="40">
                  <c:v>32294</c:v>
                </c:pt>
                <c:pt idx="41">
                  <c:v>32324</c:v>
                </c:pt>
                <c:pt idx="42">
                  <c:v>32355</c:v>
                </c:pt>
                <c:pt idx="43">
                  <c:v>32386</c:v>
                </c:pt>
                <c:pt idx="44">
                  <c:v>32416</c:v>
                </c:pt>
                <c:pt idx="45">
                  <c:v>32447</c:v>
                </c:pt>
                <c:pt idx="46">
                  <c:v>32477</c:v>
                </c:pt>
                <c:pt idx="47">
                  <c:v>32508</c:v>
                </c:pt>
                <c:pt idx="48">
                  <c:v>32539</c:v>
                </c:pt>
                <c:pt idx="49">
                  <c:v>32567</c:v>
                </c:pt>
                <c:pt idx="50">
                  <c:v>32598</c:v>
                </c:pt>
                <c:pt idx="51">
                  <c:v>32628</c:v>
                </c:pt>
                <c:pt idx="52">
                  <c:v>32659</c:v>
                </c:pt>
                <c:pt idx="53">
                  <c:v>32689</c:v>
                </c:pt>
                <c:pt idx="54">
                  <c:v>32720</c:v>
                </c:pt>
                <c:pt idx="55">
                  <c:v>32751</c:v>
                </c:pt>
                <c:pt idx="56">
                  <c:v>32781</c:v>
                </c:pt>
                <c:pt idx="57">
                  <c:v>32812</c:v>
                </c:pt>
                <c:pt idx="58">
                  <c:v>32842</c:v>
                </c:pt>
                <c:pt idx="59">
                  <c:v>32873</c:v>
                </c:pt>
                <c:pt idx="60">
                  <c:v>32904</c:v>
                </c:pt>
                <c:pt idx="61">
                  <c:v>32932</c:v>
                </c:pt>
                <c:pt idx="62">
                  <c:v>32963</c:v>
                </c:pt>
                <c:pt idx="63">
                  <c:v>32993</c:v>
                </c:pt>
                <c:pt idx="64">
                  <c:v>33024</c:v>
                </c:pt>
                <c:pt idx="65">
                  <c:v>33054</c:v>
                </c:pt>
                <c:pt idx="66">
                  <c:v>33085</c:v>
                </c:pt>
                <c:pt idx="67">
                  <c:v>33116</c:v>
                </c:pt>
                <c:pt idx="68">
                  <c:v>33146</c:v>
                </c:pt>
                <c:pt idx="69">
                  <c:v>33177</c:v>
                </c:pt>
                <c:pt idx="70">
                  <c:v>33207</c:v>
                </c:pt>
                <c:pt idx="71">
                  <c:v>33238</c:v>
                </c:pt>
                <c:pt idx="72">
                  <c:v>33269</c:v>
                </c:pt>
                <c:pt idx="73">
                  <c:v>33297</c:v>
                </c:pt>
                <c:pt idx="74">
                  <c:v>33328</c:v>
                </c:pt>
                <c:pt idx="75">
                  <c:v>33358</c:v>
                </c:pt>
                <c:pt idx="76">
                  <c:v>33389</c:v>
                </c:pt>
                <c:pt idx="77">
                  <c:v>33419</c:v>
                </c:pt>
                <c:pt idx="78">
                  <c:v>33450</c:v>
                </c:pt>
                <c:pt idx="79">
                  <c:v>33481</c:v>
                </c:pt>
                <c:pt idx="80">
                  <c:v>33511</c:v>
                </c:pt>
                <c:pt idx="81">
                  <c:v>33542</c:v>
                </c:pt>
                <c:pt idx="82">
                  <c:v>33572</c:v>
                </c:pt>
                <c:pt idx="83">
                  <c:v>33603</c:v>
                </c:pt>
                <c:pt idx="84">
                  <c:v>33634</c:v>
                </c:pt>
                <c:pt idx="85">
                  <c:v>33663</c:v>
                </c:pt>
                <c:pt idx="86">
                  <c:v>33694</c:v>
                </c:pt>
                <c:pt idx="87">
                  <c:v>33724</c:v>
                </c:pt>
                <c:pt idx="88">
                  <c:v>33755</c:v>
                </c:pt>
                <c:pt idx="89">
                  <c:v>33785</c:v>
                </c:pt>
                <c:pt idx="90">
                  <c:v>33816</c:v>
                </c:pt>
                <c:pt idx="91">
                  <c:v>33847</c:v>
                </c:pt>
                <c:pt idx="92">
                  <c:v>33877</c:v>
                </c:pt>
                <c:pt idx="93">
                  <c:v>33908</c:v>
                </c:pt>
                <c:pt idx="94">
                  <c:v>33938</c:v>
                </c:pt>
                <c:pt idx="95">
                  <c:v>33969</c:v>
                </c:pt>
                <c:pt idx="96">
                  <c:v>34000</c:v>
                </c:pt>
                <c:pt idx="97">
                  <c:v>34028</c:v>
                </c:pt>
                <c:pt idx="98">
                  <c:v>34059</c:v>
                </c:pt>
                <c:pt idx="99">
                  <c:v>34089</c:v>
                </c:pt>
                <c:pt idx="100">
                  <c:v>34120</c:v>
                </c:pt>
                <c:pt idx="101">
                  <c:v>34150</c:v>
                </c:pt>
                <c:pt idx="102">
                  <c:v>34181</c:v>
                </c:pt>
                <c:pt idx="103">
                  <c:v>34212</c:v>
                </c:pt>
                <c:pt idx="104">
                  <c:v>34242</c:v>
                </c:pt>
                <c:pt idx="105">
                  <c:v>34273</c:v>
                </c:pt>
                <c:pt idx="106">
                  <c:v>34303</c:v>
                </c:pt>
                <c:pt idx="107">
                  <c:v>34334</c:v>
                </c:pt>
                <c:pt idx="108">
                  <c:v>34365</c:v>
                </c:pt>
                <c:pt idx="109">
                  <c:v>34393</c:v>
                </c:pt>
                <c:pt idx="110">
                  <c:v>34424</c:v>
                </c:pt>
                <c:pt idx="111">
                  <c:v>34454</c:v>
                </c:pt>
                <c:pt idx="112">
                  <c:v>34485</c:v>
                </c:pt>
                <c:pt idx="113">
                  <c:v>34515</c:v>
                </c:pt>
                <c:pt idx="114">
                  <c:v>34546</c:v>
                </c:pt>
                <c:pt idx="115">
                  <c:v>34577</c:v>
                </c:pt>
                <c:pt idx="116">
                  <c:v>34607</c:v>
                </c:pt>
                <c:pt idx="117">
                  <c:v>34638</c:v>
                </c:pt>
                <c:pt idx="118">
                  <c:v>34668</c:v>
                </c:pt>
                <c:pt idx="119">
                  <c:v>34699</c:v>
                </c:pt>
                <c:pt idx="120">
                  <c:v>34730</c:v>
                </c:pt>
                <c:pt idx="121">
                  <c:v>34758</c:v>
                </c:pt>
                <c:pt idx="122">
                  <c:v>34789</c:v>
                </c:pt>
                <c:pt idx="123">
                  <c:v>34819</c:v>
                </c:pt>
                <c:pt idx="124">
                  <c:v>34850</c:v>
                </c:pt>
                <c:pt idx="125">
                  <c:v>34880</c:v>
                </c:pt>
                <c:pt idx="126">
                  <c:v>34911</c:v>
                </c:pt>
                <c:pt idx="127">
                  <c:v>34942</c:v>
                </c:pt>
                <c:pt idx="128">
                  <c:v>34972</c:v>
                </c:pt>
                <c:pt idx="129">
                  <c:v>35003</c:v>
                </c:pt>
                <c:pt idx="130">
                  <c:v>35033</c:v>
                </c:pt>
                <c:pt idx="131">
                  <c:v>35064</c:v>
                </c:pt>
                <c:pt idx="132">
                  <c:v>35095</c:v>
                </c:pt>
                <c:pt idx="133">
                  <c:v>35124</c:v>
                </c:pt>
                <c:pt idx="134">
                  <c:v>35155</c:v>
                </c:pt>
                <c:pt idx="135">
                  <c:v>35185</c:v>
                </c:pt>
                <c:pt idx="136">
                  <c:v>35216</c:v>
                </c:pt>
                <c:pt idx="137">
                  <c:v>35246</c:v>
                </c:pt>
                <c:pt idx="138">
                  <c:v>35277</c:v>
                </c:pt>
                <c:pt idx="139">
                  <c:v>35308</c:v>
                </c:pt>
                <c:pt idx="140">
                  <c:v>35338</c:v>
                </c:pt>
                <c:pt idx="141">
                  <c:v>35369</c:v>
                </c:pt>
                <c:pt idx="142">
                  <c:v>35399</c:v>
                </c:pt>
                <c:pt idx="143">
                  <c:v>35430</c:v>
                </c:pt>
                <c:pt idx="144">
                  <c:v>35461</c:v>
                </c:pt>
                <c:pt idx="145">
                  <c:v>35489</c:v>
                </c:pt>
                <c:pt idx="146">
                  <c:v>35520</c:v>
                </c:pt>
                <c:pt idx="147">
                  <c:v>35550</c:v>
                </c:pt>
                <c:pt idx="148">
                  <c:v>35581</c:v>
                </c:pt>
                <c:pt idx="149">
                  <c:v>35611</c:v>
                </c:pt>
                <c:pt idx="150">
                  <c:v>35642</c:v>
                </c:pt>
                <c:pt idx="151">
                  <c:v>35673</c:v>
                </c:pt>
                <c:pt idx="152">
                  <c:v>35703</c:v>
                </c:pt>
                <c:pt idx="153">
                  <c:v>35734</c:v>
                </c:pt>
                <c:pt idx="154">
                  <c:v>35764</c:v>
                </c:pt>
                <c:pt idx="155">
                  <c:v>35795</c:v>
                </c:pt>
                <c:pt idx="156">
                  <c:v>35826</c:v>
                </c:pt>
                <c:pt idx="157">
                  <c:v>35854</c:v>
                </c:pt>
                <c:pt idx="158">
                  <c:v>35885</c:v>
                </c:pt>
                <c:pt idx="159">
                  <c:v>35915</c:v>
                </c:pt>
                <c:pt idx="160">
                  <c:v>35946</c:v>
                </c:pt>
                <c:pt idx="161">
                  <c:v>35976</c:v>
                </c:pt>
                <c:pt idx="162">
                  <c:v>36007</c:v>
                </c:pt>
                <c:pt idx="163">
                  <c:v>36038</c:v>
                </c:pt>
                <c:pt idx="164">
                  <c:v>36068</c:v>
                </c:pt>
                <c:pt idx="165">
                  <c:v>36099</c:v>
                </c:pt>
                <c:pt idx="166">
                  <c:v>36129</c:v>
                </c:pt>
                <c:pt idx="167">
                  <c:v>36160</c:v>
                </c:pt>
                <c:pt idx="168">
                  <c:v>36191</c:v>
                </c:pt>
                <c:pt idx="169">
                  <c:v>36219</c:v>
                </c:pt>
                <c:pt idx="170">
                  <c:v>36250</c:v>
                </c:pt>
                <c:pt idx="171">
                  <c:v>36280</c:v>
                </c:pt>
                <c:pt idx="172">
                  <c:v>36311</c:v>
                </c:pt>
                <c:pt idx="173">
                  <c:v>36341</c:v>
                </c:pt>
                <c:pt idx="174">
                  <c:v>36372</c:v>
                </c:pt>
                <c:pt idx="175">
                  <c:v>36403</c:v>
                </c:pt>
                <c:pt idx="176">
                  <c:v>36433</c:v>
                </c:pt>
                <c:pt idx="177">
                  <c:v>36464</c:v>
                </c:pt>
                <c:pt idx="178">
                  <c:v>36494</c:v>
                </c:pt>
                <c:pt idx="179">
                  <c:v>36525</c:v>
                </c:pt>
                <c:pt idx="180">
                  <c:v>36556</c:v>
                </c:pt>
                <c:pt idx="181">
                  <c:v>36585</c:v>
                </c:pt>
                <c:pt idx="182">
                  <c:v>36616</c:v>
                </c:pt>
                <c:pt idx="183">
                  <c:v>36646</c:v>
                </c:pt>
                <c:pt idx="184">
                  <c:v>36677</c:v>
                </c:pt>
                <c:pt idx="185">
                  <c:v>36707</c:v>
                </c:pt>
                <c:pt idx="186">
                  <c:v>36738</c:v>
                </c:pt>
                <c:pt idx="187">
                  <c:v>36769</c:v>
                </c:pt>
                <c:pt idx="188">
                  <c:v>36799</c:v>
                </c:pt>
                <c:pt idx="189">
                  <c:v>36830</c:v>
                </c:pt>
                <c:pt idx="190">
                  <c:v>36860</c:v>
                </c:pt>
                <c:pt idx="191">
                  <c:v>36891</c:v>
                </c:pt>
                <c:pt idx="192">
                  <c:v>36922</c:v>
                </c:pt>
                <c:pt idx="193">
                  <c:v>36950</c:v>
                </c:pt>
                <c:pt idx="194">
                  <c:v>36981</c:v>
                </c:pt>
                <c:pt idx="195">
                  <c:v>37011</c:v>
                </c:pt>
                <c:pt idx="196">
                  <c:v>37042</c:v>
                </c:pt>
                <c:pt idx="197">
                  <c:v>37072</c:v>
                </c:pt>
                <c:pt idx="198">
                  <c:v>37103</c:v>
                </c:pt>
                <c:pt idx="199">
                  <c:v>37134</c:v>
                </c:pt>
                <c:pt idx="200">
                  <c:v>37164</c:v>
                </c:pt>
                <c:pt idx="201">
                  <c:v>37195</c:v>
                </c:pt>
                <c:pt idx="202">
                  <c:v>37225</c:v>
                </c:pt>
                <c:pt idx="203">
                  <c:v>37256</c:v>
                </c:pt>
                <c:pt idx="204">
                  <c:v>37287</c:v>
                </c:pt>
                <c:pt idx="205">
                  <c:v>37315</c:v>
                </c:pt>
                <c:pt idx="206">
                  <c:v>37346</c:v>
                </c:pt>
                <c:pt idx="207">
                  <c:v>37376</c:v>
                </c:pt>
                <c:pt idx="208">
                  <c:v>37407</c:v>
                </c:pt>
                <c:pt idx="209">
                  <c:v>37437</c:v>
                </c:pt>
                <c:pt idx="210">
                  <c:v>37468</c:v>
                </c:pt>
                <c:pt idx="211">
                  <c:v>37499</c:v>
                </c:pt>
                <c:pt idx="212">
                  <c:v>37529</c:v>
                </c:pt>
                <c:pt idx="213">
                  <c:v>37560</c:v>
                </c:pt>
                <c:pt idx="214">
                  <c:v>37590</c:v>
                </c:pt>
                <c:pt idx="215">
                  <c:v>37621</c:v>
                </c:pt>
                <c:pt idx="216">
                  <c:v>37652</c:v>
                </c:pt>
                <c:pt idx="217">
                  <c:v>37680</c:v>
                </c:pt>
                <c:pt idx="218">
                  <c:v>37711</c:v>
                </c:pt>
                <c:pt idx="219">
                  <c:v>37741</c:v>
                </c:pt>
                <c:pt idx="220">
                  <c:v>37772</c:v>
                </c:pt>
                <c:pt idx="221">
                  <c:v>37802</c:v>
                </c:pt>
                <c:pt idx="222">
                  <c:v>37833</c:v>
                </c:pt>
                <c:pt idx="223">
                  <c:v>37864</c:v>
                </c:pt>
                <c:pt idx="224">
                  <c:v>37894</c:v>
                </c:pt>
                <c:pt idx="225">
                  <c:v>37925</c:v>
                </c:pt>
                <c:pt idx="226">
                  <c:v>37955</c:v>
                </c:pt>
                <c:pt idx="227">
                  <c:v>37986</c:v>
                </c:pt>
                <c:pt idx="228">
                  <c:v>38017</c:v>
                </c:pt>
                <c:pt idx="229">
                  <c:v>38046</c:v>
                </c:pt>
                <c:pt idx="230">
                  <c:v>38077</c:v>
                </c:pt>
                <c:pt idx="231">
                  <c:v>38107</c:v>
                </c:pt>
                <c:pt idx="232">
                  <c:v>38138</c:v>
                </c:pt>
                <c:pt idx="233">
                  <c:v>38168</c:v>
                </c:pt>
                <c:pt idx="234">
                  <c:v>38199</c:v>
                </c:pt>
                <c:pt idx="235">
                  <c:v>38230</c:v>
                </c:pt>
                <c:pt idx="236">
                  <c:v>38260</c:v>
                </c:pt>
                <c:pt idx="237">
                  <c:v>38291</c:v>
                </c:pt>
                <c:pt idx="238">
                  <c:v>38321</c:v>
                </c:pt>
                <c:pt idx="239">
                  <c:v>38352</c:v>
                </c:pt>
                <c:pt idx="240">
                  <c:v>38383</c:v>
                </c:pt>
                <c:pt idx="241">
                  <c:v>38411</c:v>
                </c:pt>
                <c:pt idx="242">
                  <c:v>38442</c:v>
                </c:pt>
                <c:pt idx="243">
                  <c:v>38472</c:v>
                </c:pt>
                <c:pt idx="244">
                  <c:v>38503</c:v>
                </c:pt>
                <c:pt idx="245">
                  <c:v>38533</c:v>
                </c:pt>
                <c:pt idx="246">
                  <c:v>38564</c:v>
                </c:pt>
                <c:pt idx="247">
                  <c:v>38595</c:v>
                </c:pt>
                <c:pt idx="248">
                  <c:v>38625</c:v>
                </c:pt>
                <c:pt idx="249">
                  <c:v>38656</c:v>
                </c:pt>
                <c:pt idx="250">
                  <c:v>38686</c:v>
                </c:pt>
                <c:pt idx="251">
                  <c:v>38717</c:v>
                </c:pt>
                <c:pt idx="252">
                  <c:v>38748</c:v>
                </c:pt>
                <c:pt idx="253">
                  <c:v>38776</c:v>
                </c:pt>
                <c:pt idx="254">
                  <c:v>38807</c:v>
                </c:pt>
                <c:pt idx="255">
                  <c:v>38837</c:v>
                </c:pt>
                <c:pt idx="256">
                  <c:v>38868</c:v>
                </c:pt>
                <c:pt idx="257">
                  <c:v>38898</c:v>
                </c:pt>
                <c:pt idx="258">
                  <c:v>38929</c:v>
                </c:pt>
                <c:pt idx="259">
                  <c:v>38960</c:v>
                </c:pt>
                <c:pt idx="260">
                  <c:v>38990</c:v>
                </c:pt>
                <c:pt idx="261">
                  <c:v>39021</c:v>
                </c:pt>
                <c:pt idx="262">
                  <c:v>39051</c:v>
                </c:pt>
                <c:pt idx="263">
                  <c:v>39082</c:v>
                </c:pt>
                <c:pt idx="264">
                  <c:v>39113</c:v>
                </c:pt>
                <c:pt idx="265">
                  <c:v>39141</c:v>
                </c:pt>
                <c:pt idx="266">
                  <c:v>39172</c:v>
                </c:pt>
                <c:pt idx="267">
                  <c:v>39202</c:v>
                </c:pt>
                <c:pt idx="268">
                  <c:v>39233</c:v>
                </c:pt>
                <c:pt idx="269">
                  <c:v>39263</c:v>
                </c:pt>
                <c:pt idx="270">
                  <c:v>39294</c:v>
                </c:pt>
                <c:pt idx="271">
                  <c:v>39325</c:v>
                </c:pt>
                <c:pt idx="272">
                  <c:v>39355</c:v>
                </c:pt>
                <c:pt idx="273">
                  <c:v>39386</c:v>
                </c:pt>
                <c:pt idx="274">
                  <c:v>39416</c:v>
                </c:pt>
                <c:pt idx="275">
                  <c:v>39447</c:v>
                </c:pt>
                <c:pt idx="276">
                  <c:v>39478</c:v>
                </c:pt>
                <c:pt idx="277">
                  <c:v>39507</c:v>
                </c:pt>
                <c:pt idx="278">
                  <c:v>39538</c:v>
                </c:pt>
                <c:pt idx="279">
                  <c:v>39568</c:v>
                </c:pt>
                <c:pt idx="280">
                  <c:v>39599</c:v>
                </c:pt>
                <c:pt idx="281">
                  <c:v>39629</c:v>
                </c:pt>
                <c:pt idx="282">
                  <c:v>39660</c:v>
                </c:pt>
                <c:pt idx="283">
                  <c:v>39691</c:v>
                </c:pt>
                <c:pt idx="284">
                  <c:v>39721</c:v>
                </c:pt>
                <c:pt idx="285">
                  <c:v>39752</c:v>
                </c:pt>
                <c:pt idx="286">
                  <c:v>39782</c:v>
                </c:pt>
                <c:pt idx="287">
                  <c:v>39813</c:v>
                </c:pt>
                <c:pt idx="288">
                  <c:v>39844</c:v>
                </c:pt>
                <c:pt idx="289">
                  <c:v>39872</c:v>
                </c:pt>
                <c:pt idx="290">
                  <c:v>39903</c:v>
                </c:pt>
                <c:pt idx="291">
                  <c:v>39933</c:v>
                </c:pt>
                <c:pt idx="292">
                  <c:v>39964</c:v>
                </c:pt>
                <c:pt idx="293">
                  <c:v>39994</c:v>
                </c:pt>
                <c:pt idx="294">
                  <c:v>40025</c:v>
                </c:pt>
                <c:pt idx="295">
                  <c:v>40056</c:v>
                </c:pt>
                <c:pt idx="296">
                  <c:v>40086</c:v>
                </c:pt>
                <c:pt idx="297">
                  <c:v>40117</c:v>
                </c:pt>
                <c:pt idx="298">
                  <c:v>40147</c:v>
                </c:pt>
                <c:pt idx="299">
                  <c:v>40178</c:v>
                </c:pt>
                <c:pt idx="300">
                  <c:v>40209</c:v>
                </c:pt>
                <c:pt idx="301">
                  <c:v>40237</c:v>
                </c:pt>
                <c:pt idx="302">
                  <c:v>40268</c:v>
                </c:pt>
                <c:pt idx="303">
                  <c:v>40298</c:v>
                </c:pt>
                <c:pt idx="304">
                  <c:v>40329</c:v>
                </c:pt>
                <c:pt idx="305">
                  <c:v>40359</c:v>
                </c:pt>
                <c:pt idx="306">
                  <c:v>40390</c:v>
                </c:pt>
                <c:pt idx="307">
                  <c:v>40421</c:v>
                </c:pt>
                <c:pt idx="308">
                  <c:v>40451</c:v>
                </c:pt>
                <c:pt idx="309">
                  <c:v>40482</c:v>
                </c:pt>
                <c:pt idx="310">
                  <c:v>40512</c:v>
                </c:pt>
                <c:pt idx="311">
                  <c:v>40543</c:v>
                </c:pt>
                <c:pt idx="312">
                  <c:v>40574</c:v>
                </c:pt>
                <c:pt idx="313">
                  <c:v>40602</c:v>
                </c:pt>
                <c:pt idx="314">
                  <c:v>40633</c:v>
                </c:pt>
                <c:pt idx="315">
                  <c:v>40663</c:v>
                </c:pt>
                <c:pt idx="316">
                  <c:v>40694</c:v>
                </c:pt>
                <c:pt idx="317">
                  <c:v>40724</c:v>
                </c:pt>
                <c:pt idx="318">
                  <c:v>40755</c:v>
                </c:pt>
                <c:pt idx="319">
                  <c:v>40786</c:v>
                </c:pt>
                <c:pt idx="320">
                  <c:v>40816</c:v>
                </c:pt>
                <c:pt idx="321">
                  <c:v>40847</c:v>
                </c:pt>
                <c:pt idx="322">
                  <c:v>40877</c:v>
                </c:pt>
                <c:pt idx="323">
                  <c:v>40908</c:v>
                </c:pt>
                <c:pt idx="324">
                  <c:v>40939</c:v>
                </c:pt>
                <c:pt idx="325">
                  <c:v>40968</c:v>
                </c:pt>
                <c:pt idx="326">
                  <c:v>40999</c:v>
                </c:pt>
                <c:pt idx="327">
                  <c:v>41029</c:v>
                </c:pt>
                <c:pt idx="328">
                  <c:v>41060</c:v>
                </c:pt>
                <c:pt idx="329">
                  <c:v>41090</c:v>
                </c:pt>
                <c:pt idx="330">
                  <c:v>41121</c:v>
                </c:pt>
                <c:pt idx="331">
                  <c:v>41152</c:v>
                </c:pt>
                <c:pt idx="332">
                  <c:v>41182</c:v>
                </c:pt>
                <c:pt idx="333">
                  <c:v>41213</c:v>
                </c:pt>
                <c:pt idx="334">
                  <c:v>41243</c:v>
                </c:pt>
                <c:pt idx="335">
                  <c:v>41274</c:v>
                </c:pt>
                <c:pt idx="336">
                  <c:v>41305</c:v>
                </c:pt>
                <c:pt idx="337">
                  <c:v>41333</c:v>
                </c:pt>
                <c:pt idx="338">
                  <c:v>41364</c:v>
                </c:pt>
                <c:pt idx="339">
                  <c:v>41394</c:v>
                </c:pt>
                <c:pt idx="340">
                  <c:v>41425</c:v>
                </c:pt>
                <c:pt idx="341">
                  <c:v>41455</c:v>
                </c:pt>
                <c:pt idx="342">
                  <c:v>41486</c:v>
                </c:pt>
                <c:pt idx="343">
                  <c:v>41517</c:v>
                </c:pt>
                <c:pt idx="344">
                  <c:v>41547</c:v>
                </c:pt>
                <c:pt idx="345">
                  <c:v>41578</c:v>
                </c:pt>
                <c:pt idx="346">
                  <c:v>41608</c:v>
                </c:pt>
                <c:pt idx="347">
                  <c:v>41639</c:v>
                </c:pt>
                <c:pt idx="348">
                  <c:v>41670</c:v>
                </c:pt>
                <c:pt idx="349">
                  <c:v>41698</c:v>
                </c:pt>
                <c:pt idx="350">
                  <c:v>41729</c:v>
                </c:pt>
                <c:pt idx="351">
                  <c:v>41759</c:v>
                </c:pt>
                <c:pt idx="352">
                  <c:v>41790</c:v>
                </c:pt>
                <c:pt idx="353">
                  <c:v>41820</c:v>
                </c:pt>
                <c:pt idx="354">
                  <c:v>41851</c:v>
                </c:pt>
                <c:pt idx="355">
                  <c:v>41882</c:v>
                </c:pt>
                <c:pt idx="356">
                  <c:v>41912</c:v>
                </c:pt>
                <c:pt idx="357">
                  <c:v>41943</c:v>
                </c:pt>
                <c:pt idx="358">
                  <c:v>41973</c:v>
                </c:pt>
                <c:pt idx="359">
                  <c:v>42004</c:v>
                </c:pt>
                <c:pt idx="360">
                  <c:v>42035</c:v>
                </c:pt>
                <c:pt idx="361">
                  <c:v>42063</c:v>
                </c:pt>
                <c:pt idx="362">
                  <c:v>42094</c:v>
                </c:pt>
                <c:pt idx="363">
                  <c:v>42124</c:v>
                </c:pt>
                <c:pt idx="364">
                  <c:v>42155</c:v>
                </c:pt>
                <c:pt idx="365">
                  <c:v>42185</c:v>
                </c:pt>
                <c:pt idx="366">
                  <c:v>42216</c:v>
                </c:pt>
                <c:pt idx="367">
                  <c:v>42247</c:v>
                </c:pt>
                <c:pt idx="368">
                  <c:v>42277</c:v>
                </c:pt>
                <c:pt idx="369">
                  <c:v>42308</c:v>
                </c:pt>
                <c:pt idx="370">
                  <c:v>42338</c:v>
                </c:pt>
                <c:pt idx="371">
                  <c:v>42369</c:v>
                </c:pt>
                <c:pt idx="372">
                  <c:v>42400</c:v>
                </c:pt>
                <c:pt idx="373">
                  <c:v>42429</c:v>
                </c:pt>
                <c:pt idx="374">
                  <c:v>42460</c:v>
                </c:pt>
                <c:pt idx="375">
                  <c:v>42490</c:v>
                </c:pt>
                <c:pt idx="376">
                  <c:v>42521</c:v>
                </c:pt>
                <c:pt idx="377">
                  <c:v>42551</c:v>
                </c:pt>
                <c:pt idx="378">
                  <c:v>42582</c:v>
                </c:pt>
                <c:pt idx="379">
                  <c:v>42613</c:v>
                </c:pt>
                <c:pt idx="380">
                  <c:v>42643</c:v>
                </c:pt>
                <c:pt idx="381">
                  <c:v>42674</c:v>
                </c:pt>
                <c:pt idx="382">
                  <c:v>42704</c:v>
                </c:pt>
                <c:pt idx="383">
                  <c:v>42735</c:v>
                </c:pt>
                <c:pt idx="384">
                  <c:v>42766</c:v>
                </c:pt>
                <c:pt idx="385">
                  <c:v>42794</c:v>
                </c:pt>
                <c:pt idx="386">
                  <c:v>42825</c:v>
                </c:pt>
                <c:pt idx="387">
                  <c:v>42855</c:v>
                </c:pt>
                <c:pt idx="388">
                  <c:v>42886</c:v>
                </c:pt>
                <c:pt idx="389">
                  <c:v>42916</c:v>
                </c:pt>
                <c:pt idx="390">
                  <c:v>42947</c:v>
                </c:pt>
                <c:pt idx="391">
                  <c:v>42978</c:v>
                </c:pt>
                <c:pt idx="392">
                  <c:v>43008</c:v>
                </c:pt>
                <c:pt idx="393">
                  <c:v>43039</c:v>
                </c:pt>
                <c:pt idx="394">
                  <c:v>43069</c:v>
                </c:pt>
                <c:pt idx="395">
                  <c:v>43100</c:v>
                </c:pt>
                <c:pt idx="396">
                  <c:v>43131</c:v>
                </c:pt>
                <c:pt idx="397">
                  <c:v>43159</c:v>
                </c:pt>
                <c:pt idx="398">
                  <c:v>43190</c:v>
                </c:pt>
                <c:pt idx="399">
                  <c:v>43220</c:v>
                </c:pt>
                <c:pt idx="400">
                  <c:v>43251</c:v>
                </c:pt>
                <c:pt idx="401">
                  <c:v>43281</c:v>
                </c:pt>
                <c:pt idx="402">
                  <c:v>43312</c:v>
                </c:pt>
                <c:pt idx="403">
                  <c:v>43343</c:v>
                </c:pt>
                <c:pt idx="404">
                  <c:v>43373</c:v>
                </c:pt>
                <c:pt idx="405">
                  <c:v>43404</c:v>
                </c:pt>
                <c:pt idx="406">
                  <c:v>43434</c:v>
                </c:pt>
                <c:pt idx="407">
                  <c:v>43465</c:v>
                </c:pt>
                <c:pt idx="408">
                  <c:v>43496</c:v>
                </c:pt>
                <c:pt idx="409">
                  <c:v>43524</c:v>
                </c:pt>
                <c:pt idx="410">
                  <c:v>43555</c:v>
                </c:pt>
                <c:pt idx="411">
                  <c:v>43585</c:v>
                </c:pt>
                <c:pt idx="412">
                  <c:v>43616</c:v>
                </c:pt>
                <c:pt idx="413">
                  <c:v>43646</c:v>
                </c:pt>
                <c:pt idx="414">
                  <c:v>43677</c:v>
                </c:pt>
                <c:pt idx="415">
                  <c:v>43708</c:v>
                </c:pt>
                <c:pt idx="416">
                  <c:v>43738</c:v>
                </c:pt>
                <c:pt idx="417">
                  <c:v>43769</c:v>
                </c:pt>
                <c:pt idx="418">
                  <c:v>43799</c:v>
                </c:pt>
                <c:pt idx="419">
                  <c:v>43830</c:v>
                </c:pt>
                <c:pt idx="420">
                  <c:v>43861</c:v>
                </c:pt>
                <c:pt idx="421">
                  <c:v>43890</c:v>
                </c:pt>
                <c:pt idx="422">
                  <c:v>43921</c:v>
                </c:pt>
                <c:pt idx="423">
                  <c:v>43951</c:v>
                </c:pt>
                <c:pt idx="424">
                  <c:v>43982</c:v>
                </c:pt>
                <c:pt idx="425">
                  <c:v>44012</c:v>
                </c:pt>
                <c:pt idx="426">
                  <c:v>44043</c:v>
                </c:pt>
                <c:pt idx="427">
                  <c:v>44074</c:v>
                </c:pt>
                <c:pt idx="428">
                  <c:v>44104</c:v>
                </c:pt>
                <c:pt idx="429">
                  <c:v>44135</c:v>
                </c:pt>
                <c:pt idx="430">
                  <c:v>44165</c:v>
                </c:pt>
                <c:pt idx="431">
                  <c:v>44196</c:v>
                </c:pt>
                <c:pt idx="432">
                  <c:v>44227</c:v>
                </c:pt>
                <c:pt idx="433">
                  <c:v>44255</c:v>
                </c:pt>
                <c:pt idx="434">
                  <c:v>44286</c:v>
                </c:pt>
                <c:pt idx="435">
                  <c:v>44316</c:v>
                </c:pt>
                <c:pt idx="436">
                  <c:v>44347</c:v>
                </c:pt>
                <c:pt idx="437">
                  <c:v>44377</c:v>
                </c:pt>
                <c:pt idx="438">
                  <c:v>44408</c:v>
                </c:pt>
                <c:pt idx="439">
                  <c:v>44439</c:v>
                </c:pt>
                <c:pt idx="440">
                  <c:v>44469</c:v>
                </c:pt>
                <c:pt idx="441">
                  <c:v>44500</c:v>
                </c:pt>
                <c:pt idx="442">
                  <c:v>44530</c:v>
                </c:pt>
                <c:pt idx="443" formatCode="mm/yyyy">
                  <c:v>44561</c:v>
                </c:pt>
              </c:numCache>
            </c:numRef>
          </c:cat>
          <c:val>
            <c:numRef>
              <c:f>Sheet1!$C$2:$C$445</c:f>
              <c:numCache>
                <c:formatCode>_(* #,##0.00_);_(* \(#,##0.00\);_(* "-"??_);_(@_)</c:formatCode>
                <c:ptCount val="444"/>
                <c:pt idx="0">
                  <c:v>1026.2665522</c:v>
                </c:pt>
                <c:pt idx="1">
                  <c:v>1017.60670341637</c:v>
                </c:pt>
                <c:pt idx="2">
                  <c:v>1038.3360450568898</c:v>
                </c:pt>
                <c:pt idx="3">
                  <c:v>1052.8244754721102</c:v>
                </c:pt>
                <c:pt idx="4">
                  <c:v>1092.9302076743702</c:v>
                </c:pt>
                <c:pt idx="5">
                  <c:v>1107.1249784292499</c:v>
                </c:pt>
                <c:pt idx="6">
                  <c:v>1116.4220573356599</c:v>
                </c:pt>
                <c:pt idx="7">
                  <c:v>1129.18448922578</c:v>
                </c:pt>
                <c:pt idx="8">
                  <c:v>1140.418196135</c:v>
                </c:pt>
                <c:pt idx="9">
                  <c:v>1167.1452420268101</c:v>
                </c:pt>
                <c:pt idx="10">
                  <c:v>1200.9690991191499</c:v>
                </c:pt>
                <c:pt idx="11">
                  <c:v>1230.2942190656402</c:v>
                </c:pt>
                <c:pt idx="12">
                  <c:v>1244.98290572984</c:v>
                </c:pt>
                <c:pt idx="13">
                  <c:v>1293.1150260085101</c:v>
                </c:pt>
                <c:pt idx="14">
                  <c:v>1337.24401137011</c:v>
                </c:pt>
                <c:pt idx="15">
                  <c:v>1359.1918864195</c:v>
                </c:pt>
                <c:pt idx="16">
                  <c:v>1350.9760961141599</c:v>
                </c:pt>
                <c:pt idx="17">
                  <c:v>1386.2147496356602</c:v>
                </c:pt>
                <c:pt idx="18">
                  <c:v>1392.4818290139501</c:v>
                </c:pt>
                <c:pt idx="19">
                  <c:v>1432.2157262518201</c:v>
                </c:pt>
                <c:pt idx="20">
                  <c:v>1410.65872723794</c:v>
                </c:pt>
                <c:pt idx="21">
                  <c:v>1419.19693808743</c:v>
                </c:pt>
                <c:pt idx="22">
                  <c:v>1439.00639421852</c:v>
                </c:pt>
                <c:pt idx="23">
                  <c:v>1446.20979329229</c:v>
                </c:pt>
                <c:pt idx="24">
                  <c:v>1494.9256867546601</c:v>
                </c:pt>
                <c:pt idx="25">
                  <c:v>1515.6878803827201</c:v>
                </c:pt>
                <c:pt idx="26">
                  <c:v>1537.04128213745</c:v>
                </c:pt>
                <c:pt idx="27">
                  <c:v>1537.5270943143898</c:v>
                </c:pt>
                <c:pt idx="28">
                  <c:v>1537.3402240401099</c:v>
                </c:pt>
                <c:pt idx="29">
                  <c:v>1555.36430276037</c:v>
                </c:pt>
                <c:pt idx="30">
                  <c:v>1564.97713042383</c:v>
                </c:pt>
                <c:pt idx="31">
                  <c:v>1587.8398534656001</c:v>
                </c:pt>
                <c:pt idx="32">
                  <c:v>1566.84907853919</c:v>
                </c:pt>
                <c:pt idx="33">
                  <c:v>1545.1093667416201</c:v>
                </c:pt>
                <c:pt idx="34">
                  <c:v>1552.30168350845</c:v>
                </c:pt>
                <c:pt idx="35">
                  <c:v>1597.61242259081</c:v>
                </c:pt>
                <c:pt idx="36">
                  <c:v>1626.0987451509502</c:v>
                </c:pt>
                <c:pt idx="37">
                  <c:v>1659.9836683774599</c:v>
                </c:pt>
                <c:pt idx="38">
                  <c:v>1675.06066758355</c:v>
                </c:pt>
                <c:pt idx="39">
                  <c:v>1679.4526140066901</c:v>
                </c:pt>
                <c:pt idx="40">
                  <c:v>1672.2458959169101</c:v>
                </c:pt>
                <c:pt idx="41">
                  <c:v>1684.01136569807</c:v>
                </c:pt>
                <c:pt idx="42">
                  <c:v>1682.86812844055</c:v>
                </c:pt>
                <c:pt idx="43">
                  <c:v>1667.0474154943399</c:v>
                </c:pt>
                <c:pt idx="44">
                  <c:v>1701.13240440762</c:v>
                </c:pt>
                <c:pt idx="45">
                  <c:v>1741.82367864562</c:v>
                </c:pt>
                <c:pt idx="46">
                  <c:v>1750.3707135524401</c:v>
                </c:pt>
                <c:pt idx="47">
                  <c:v>1751.9162984190998</c:v>
                </c:pt>
                <c:pt idx="48">
                  <c:v>1770.7587239023701</c:v>
                </c:pt>
                <c:pt idx="49">
                  <c:v>1771.96870334798</c:v>
                </c:pt>
                <c:pt idx="50">
                  <c:v>1772.1119751687099</c:v>
                </c:pt>
                <c:pt idx="51">
                  <c:v>1805.7714675441</c:v>
                </c:pt>
                <c:pt idx="52">
                  <c:v>1811.34561608793</c:v>
                </c:pt>
                <c:pt idx="53">
                  <c:v>1833.64919267293</c:v>
                </c:pt>
                <c:pt idx="54">
                  <c:v>1900.5837038433999</c:v>
                </c:pt>
                <c:pt idx="55">
                  <c:v>1878.8291822139101</c:v>
                </c:pt>
                <c:pt idx="56">
                  <c:v>1906.4020073274598</c:v>
                </c:pt>
                <c:pt idx="57">
                  <c:v>1909.13905728541</c:v>
                </c:pt>
                <c:pt idx="58">
                  <c:v>1931.0161986599198</c:v>
                </c:pt>
                <c:pt idx="59">
                  <c:v>1950.93441833732</c:v>
                </c:pt>
                <c:pt idx="60">
                  <c:v>1930.1493474076501</c:v>
                </c:pt>
                <c:pt idx="61">
                  <c:v>1920.4605821328898</c:v>
                </c:pt>
                <c:pt idx="62">
                  <c:v>1904.57291824241</c:v>
                </c:pt>
                <c:pt idx="63">
                  <c:v>1895.33387920211</c:v>
                </c:pt>
                <c:pt idx="64">
                  <c:v>1964.88139304939</c:v>
                </c:pt>
                <c:pt idx="65">
                  <c:v>1986.4262450200602</c:v>
                </c:pt>
                <c:pt idx="66">
                  <c:v>2017.9650445933798</c:v>
                </c:pt>
                <c:pt idx="67">
                  <c:v>1974.0128638917599</c:v>
                </c:pt>
                <c:pt idx="68">
                  <c:v>1947.1395651514799</c:v>
                </c:pt>
                <c:pt idx="69">
                  <c:v>2002.6001791314297</c:v>
                </c:pt>
                <c:pt idx="70">
                  <c:v>2017.24717521352</c:v>
                </c:pt>
                <c:pt idx="71">
                  <c:v>2044.1826807384098</c:v>
                </c:pt>
                <c:pt idx="72">
                  <c:v>2079.9778008973199</c:v>
                </c:pt>
                <c:pt idx="73">
                  <c:v>2135.2377877127801</c:v>
                </c:pt>
                <c:pt idx="74">
                  <c:v>2131.3730925130103</c:v>
                </c:pt>
                <c:pt idx="75">
                  <c:v>2157.1449163612101</c:v>
                </c:pt>
                <c:pt idx="76">
                  <c:v>2173.6388094392</c:v>
                </c:pt>
                <c:pt idx="77">
                  <c:v>2151.16026758627</c:v>
                </c:pt>
                <c:pt idx="78">
                  <c:v>2190.9689610222799</c:v>
                </c:pt>
                <c:pt idx="79">
                  <c:v>2219.8881091765302</c:v>
                </c:pt>
                <c:pt idx="80">
                  <c:v>2268.0800499510001</c:v>
                </c:pt>
                <c:pt idx="81">
                  <c:v>2295.56832191491</c:v>
                </c:pt>
                <c:pt idx="82">
                  <c:v>2295.2957837796898</c:v>
                </c:pt>
                <c:pt idx="83">
                  <c:v>2376.5106201068602</c:v>
                </c:pt>
                <c:pt idx="84">
                  <c:v>2362.5058522909603</c:v>
                </c:pt>
                <c:pt idx="85">
                  <c:v>2363.7700008224497</c:v>
                </c:pt>
                <c:pt idx="86">
                  <c:v>2334.7133561963196</c:v>
                </c:pt>
                <c:pt idx="87">
                  <c:v>2356.1401838203301</c:v>
                </c:pt>
                <c:pt idx="88">
                  <c:v>2404.4592731440198</c:v>
                </c:pt>
                <c:pt idx="89">
                  <c:v>2422.0866095707302</c:v>
                </c:pt>
                <c:pt idx="90">
                  <c:v>2456.8240502611102</c:v>
                </c:pt>
                <c:pt idx="91">
                  <c:v>2491.9318126407802</c:v>
                </c:pt>
                <c:pt idx="92">
                  <c:v>2511.3965043419098</c:v>
                </c:pt>
                <c:pt idx="93">
                  <c:v>2472.0847712813597</c:v>
                </c:pt>
                <c:pt idx="94">
                  <c:v>2472.8181718395003</c:v>
                </c:pt>
                <c:pt idx="95">
                  <c:v>2502.71784969494</c:v>
                </c:pt>
                <c:pt idx="96">
                  <c:v>2543.1498336835002</c:v>
                </c:pt>
                <c:pt idx="97">
                  <c:v>2579.5357235885899</c:v>
                </c:pt>
                <c:pt idx="98">
                  <c:v>2628.0812099821701</c:v>
                </c:pt>
                <c:pt idx="99">
                  <c:v>2666.3227045526201</c:v>
                </c:pt>
                <c:pt idx="100">
                  <c:v>2685.42839373892</c:v>
                </c:pt>
                <c:pt idx="101">
                  <c:v>2693.29339317022</c:v>
                </c:pt>
                <c:pt idx="102">
                  <c:v>2707.9118646737597</c:v>
                </c:pt>
                <c:pt idx="103">
                  <c:v>2765.6850229535798</c:v>
                </c:pt>
                <c:pt idx="104">
                  <c:v>2774.0491707754099</c:v>
                </c:pt>
                <c:pt idx="105">
                  <c:v>2782.0740239929196</c:v>
                </c:pt>
                <c:pt idx="106">
                  <c:v>2748.7487166023002</c:v>
                </c:pt>
                <c:pt idx="107">
                  <c:v>2779.4033862558099</c:v>
                </c:pt>
                <c:pt idx="108">
                  <c:v>2839.1339787919001</c:v>
                </c:pt>
                <c:pt idx="109">
                  <c:v>2816.0796793982299</c:v>
                </c:pt>
                <c:pt idx="110">
                  <c:v>2772.9979565146</c:v>
                </c:pt>
                <c:pt idx="111">
                  <c:v>2777.72471344014</c:v>
                </c:pt>
                <c:pt idx="112">
                  <c:v>2778.9271832465097</c:v>
                </c:pt>
                <c:pt idx="113">
                  <c:v>2791.6533316923401</c:v>
                </c:pt>
                <c:pt idx="114">
                  <c:v>2826.2060099476898</c:v>
                </c:pt>
                <c:pt idx="115">
                  <c:v>2853.0873420798998</c:v>
                </c:pt>
                <c:pt idx="116">
                  <c:v>2833.58160019039</c:v>
                </c:pt>
                <c:pt idx="117">
                  <c:v>2854.1905621968699</c:v>
                </c:pt>
                <c:pt idx="118">
                  <c:v>2810.7544307458202</c:v>
                </c:pt>
                <c:pt idx="119">
                  <c:v>2823.1764478033997</c:v>
                </c:pt>
                <c:pt idx="120">
                  <c:v>2852.49004050962</c:v>
                </c:pt>
                <c:pt idx="121">
                  <c:v>2906.5723328906497</c:v>
                </c:pt>
                <c:pt idx="122">
                  <c:v>2982.87324220448</c:v>
                </c:pt>
                <c:pt idx="123">
                  <c:v>3030.9339369023396</c:v>
                </c:pt>
                <c:pt idx="124">
                  <c:v>3095.67672288527</c:v>
                </c:pt>
                <c:pt idx="125">
                  <c:v>3117.4876652148</c:v>
                </c:pt>
                <c:pt idx="126">
                  <c:v>3152.6447934883499</c:v>
                </c:pt>
                <c:pt idx="127">
                  <c:v>3143.1178622155198</c:v>
                </c:pt>
                <c:pt idx="128">
                  <c:v>3184.3167978946499</c:v>
                </c:pt>
                <c:pt idx="129">
                  <c:v>3194.4752887973</c:v>
                </c:pt>
                <c:pt idx="130">
                  <c:v>3241.4672540018601</c:v>
                </c:pt>
                <c:pt idx="131">
                  <c:v>3277.51284214814</c:v>
                </c:pt>
                <c:pt idx="132">
                  <c:v>3296.02201154363</c:v>
                </c:pt>
                <c:pt idx="133">
                  <c:v>3289.9063705868698</c:v>
                </c:pt>
                <c:pt idx="134">
                  <c:v>3300.68574881009</c:v>
                </c:pt>
                <c:pt idx="135">
                  <c:v>3320.4669961520899</c:v>
                </c:pt>
                <c:pt idx="136">
                  <c:v>3330.65292579064</c:v>
                </c:pt>
                <c:pt idx="137">
                  <c:v>3348.7322594295601</c:v>
                </c:pt>
                <c:pt idx="138">
                  <c:v>3343.0086005589001</c:v>
                </c:pt>
                <c:pt idx="139">
                  <c:v>3367.49534492775</c:v>
                </c:pt>
                <c:pt idx="140">
                  <c:v>3412.3773410694203</c:v>
                </c:pt>
                <c:pt idx="141">
                  <c:v>3452.9288404235699</c:v>
                </c:pt>
                <c:pt idx="142">
                  <c:v>3515.7281553511498</c:v>
                </c:pt>
                <c:pt idx="143">
                  <c:v>3502.68410110074</c:v>
                </c:pt>
                <c:pt idx="144">
                  <c:v>3506.2947694499899</c:v>
                </c:pt>
                <c:pt idx="145">
                  <c:v>3514.50664118232</c:v>
                </c:pt>
                <c:pt idx="146">
                  <c:v>3484.0656610760702</c:v>
                </c:pt>
                <c:pt idx="147">
                  <c:v>3509.6229871049804</c:v>
                </c:pt>
                <c:pt idx="148">
                  <c:v>3594.6686549545598</c:v>
                </c:pt>
                <c:pt idx="149">
                  <c:v>3648.3908708817298</c:v>
                </c:pt>
                <c:pt idx="150">
                  <c:v>3702.92380995441</c:v>
                </c:pt>
                <c:pt idx="151">
                  <c:v>3673.4948833324597</c:v>
                </c:pt>
                <c:pt idx="152">
                  <c:v>3741.2648691536397</c:v>
                </c:pt>
                <c:pt idx="153">
                  <c:v>3738.9789813850598</c:v>
                </c:pt>
                <c:pt idx="154">
                  <c:v>3733.73440979015</c:v>
                </c:pt>
                <c:pt idx="155">
                  <c:v>3749.68739678781</c:v>
                </c:pt>
                <c:pt idx="156">
                  <c:v>3791.9984156609898</c:v>
                </c:pt>
                <c:pt idx="157">
                  <c:v>3855.8674852269901</c:v>
                </c:pt>
                <c:pt idx="158">
                  <c:v>3888.9155925619798</c:v>
                </c:pt>
                <c:pt idx="159">
                  <c:v>3920.6174518574503</c:v>
                </c:pt>
                <c:pt idx="160">
                  <c:v>3922.5674085850601</c:v>
                </c:pt>
                <c:pt idx="161">
                  <c:v>3936.2487019792698</c:v>
                </c:pt>
                <c:pt idx="162">
                  <c:v>3931.1820157894404</c:v>
                </c:pt>
                <c:pt idx="163">
                  <c:v>3860.3351026362002</c:v>
                </c:pt>
                <c:pt idx="164">
                  <c:v>3959.0783057857498</c:v>
                </c:pt>
                <c:pt idx="165">
                  <c:v>4059.2436484841201</c:v>
                </c:pt>
                <c:pt idx="166">
                  <c:v>4092.9288394435098</c:v>
                </c:pt>
                <c:pt idx="167">
                  <c:v>4157.3353338339002</c:v>
                </c:pt>
                <c:pt idx="168">
                  <c:v>4172.8588351952394</c:v>
                </c:pt>
                <c:pt idx="169">
                  <c:v>4104.5601190275502</c:v>
                </c:pt>
                <c:pt idx="170">
                  <c:v>4149.0535273218093</c:v>
                </c:pt>
                <c:pt idx="171">
                  <c:v>4217.2103876784495</c:v>
                </c:pt>
                <c:pt idx="172">
                  <c:v>4184.3615048608799</c:v>
                </c:pt>
                <c:pt idx="173">
                  <c:v>4217.2863307788102</c:v>
                </c:pt>
                <c:pt idx="174">
                  <c:v>4235.8906115078698</c:v>
                </c:pt>
                <c:pt idx="175">
                  <c:v>4231.5714149064697</c:v>
                </c:pt>
                <c:pt idx="176">
                  <c:v>4245.9173924139395</c:v>
                </c:pt>
                <c:pt idx="177">
                  <c:v>4269.8382413774398</c:v>
                </c:pt>
                <c:pt idx="178">
                  <c:v>4282.7786535436499</c:v>
                </c:pt>
                <c:pt idx="179">
                  <c:v>4333.0004993899001</c:v>
                </c:pt>
                <c:pt idx="180">
                  <c:v>4275.1970577546999</c:v>
                </c:pt>
                <c:pt idx="181">
                  <c:v>4295.2887169871992</c:v>
                </c:pt>
                <c:pt idx="182">
                  <c:v>4377.4553187944994</c:v>
                </c:pt>
                <c:pt idx="183">
                  <c:v>4312.8303724764801</c:v>
                </c:pt>
                <c:pt idx="184">
                  <c:v>4314.7929013543499</c:v>
                </c:pt>
                <c:pt idx="185">
                  <c:v>4399.3543511399403</c:v>
                </c:pt>
                <c:pt idx="186">
                  <c:v>4383.4420505477892</c:v>
                </c:pt>
                <c:pt idx="187">
                  <c:v>4428.0784791995002</c:v>
                </c:pt>
                <c:pt idx="188">
                  <c:v>4422.6406314456799</c:v>
                </c:pt>
                <c:pt idx="189">
                  <c:v>4409.0758026487701</c:v>
                </c:pt>
                <c:pt idx="190">
                  <c:v>4411.1428615983996</c:v>
                </c:pt>
                <c:pt idx="191">
                  <c:v>4518.6334077874108</c:v>
                </c:pt>
                <c:pt idx="192">
                  <c:v>4577.3457992261601</c:v>
                </c:pt>
                <c:pt idx="193">
                  <c:v>4552.6833296655996</c:v>
                </c:pt>
                <c:pt idx="194">
                  <c:v>4485.5613492530601</c:v>
                </c:pt>
                <c:pt idx="195">
                  <c:v>4552.0676437453203</c:v>
                </c:pt>
                <c:pt idx="196">
                  <c:v>4578.6313478268803</c:v>
                </c:pt>
                <c:pt idx="197">
                  <c:v>4562.4273475918499</c:v>
                </c:pt>
                <c:pt idx="198">
                  <c:v>4618.5617017045106</c:v>
                </c:pt>
                <c:pt idx="199">
                  <c:v>4655.1822959115798</c:v>
                </c:pt>
                <c:pt idx="200">
                  <c:v>4601.9601995685298</c:v>
                </c:pt>
                <c:pt idx="201">
                  <c:v>4653.4174050250504</c:v>
                </c:pt>
                <c:pt idx="202">
                  <c:v>4683.4016679657498</c:v>
                </c:pt>
                <c:pt idx="203">
                  <c:v>4662.8248696952205</c:v>
                </c:pt>
                <c:pt idx="204">
                  <c:v>4640.4826883429905</c:v>
                </c:pt>
                <c:pt idx="205">
                  <c:v>4665.8828733659602</c:v>
                </c:pt>
                <c:pt idx="206">
                  <c:v>4682.9637807814897</c:v>
                </c:pt>
                <c:pt idx="207">
                  <c:v>4748.3540729859396</c:v>
                </c:pt>
                <c:pt idx="208">
                  <c:v>4807.1959848265597</c:v>
                </c:pt>
                <c:pt idx="209">
                  <c:v>4818.8903192624002</c:v>
                </c:pt>
                <c:pt idx="210">
                  <c:v>4765.6864099255199</c:v>
                </c:pt>
                <c:pt idx="211">
                  <c:v>4814.8797704019698</c:v>
                </c:pt>
                <c:pt idx="212">
                  <c:v>4762.9830673957395</c:v>
                </c:pt>
                <c:pt idx="213">
                  <c:v>4801.9066303659392</c:v>
                </c:pt>
                <c:pt idx="214">
                  <c:v>4864.5262399967005</c:v>
                </c:pt>
                <c:pt idx="215">
                  <c:v>4924.2718949837699</c:v>
                </c:pt>
                <c:pt idx="216">
                  <c:v>4917.5753018000005</c:v>
                </c:pt>
                <c:pt idx="217">
                  <c:v>4946.0578276267006</c:v>
                </c:pt>
                <c:pt idx="218">
                  <c:v>4953.7268876361404</c:v>
                </c:pt>
                <c:pt idx="219">
                  <c:v>5075.0163061205994</c:v>
                </c:pt>
                <c:pt idx="220">
                  <c:v>5241.3121622647304</c:v>
                </c:pt>
                <c:pt idx="221">
                  <c:v>5256.0341003332705</c:v>
                </c:pt>
                <c:pt idx="222">
                  <c:v>5201.9674330427197</c:v>
                </c:pt>
                <c:pt idx="223">
                  <c:v>5241.9373979796501</c:v>
                </c:pt>
                <c:pt idx="224">
                  <c:v>5382.4717712719903</c:v>
                </c:pt>
                <c:pt idx="225">
                  <c:v>5428.8284934826097</c:v>
                </c:pt>
                <c:pt idx="226">
                  <c:v>5474.2235332489408</c:v>
                </c:pt>
                <c:pt idx="227">
                  <c:v>5607.0732534046201</c:v>
                </c:pt>
                <c:pt idx="228">
                  <c:v>5658.4125031517897</c:v>
                </c:pt>
                <c:pt idx="229">
                  <c:v>5709.2204171511294</c:v>
                </c:pt>
                <c:pt idx="230">
                  <c:v>5760.3970143001798</c:v>
                </c:pt>
                <c:pt idx="231">
                  <c:v>5614.6277139241893</c:v>
                </c:pt>
                <c:pt idx="232">
                  <c:v>5618.9483120001305</c:v>
                </c:pt>
                <c:pt idx="233">
                  <c:v>5666.7987611294602</c:v>
                </c:pt>
                <c:pt idx="234">
                  <c:v>5641.7373016740503</c:v>
                </c:pt>
                <c:pt idx="235">
                  <c:v>5720.6576420830997</c:v>
                </c:pt>
                <c:pt idx="236">
                  <c:v>5766.8412612058601</c:v>
                </c:pt>
                <c:pt idx="237">
                  <c:v>5851.7919493249801</c:v>
                </c:pt>
                <c:pt idx="238">
                  <c:v>5950.3952744942799</c:v>
                </c:pt>
                <c:pt idx="239">
                  <c:v>6034.3790385558605</c:v>
                </c:pt>
                <c:pt idx="240">
                  <c:v>5992.3178905626801</c:v>
                </c:pt>
                <c:pt idx="241">
                  <c:v>6022.4629851631698</c:v>
                </c:pt>
                <c:pt idx="242">
                  <c:v>5965.2562368077506</c:v>
                </c:pt>
                <c:pt idx="243">
                  <c:v>5975.1346307458798</c:v>
                </c:pt>
                <c:pt idx="244">
                  <c:v>5998.9841195111203</c:v>
                </c:pt>
                <c:pt idx="245">
                  <c:v>6022.1469086760699</c:v>
                </c:pt>
                <c:pt idx="246">
                  <c:v>6044.5423823539104</c:v>
                </c:pt>
                <c:pt idx="247">
                  <c:v>6101.0186356617205</c:v>
                </c:pt>
                <c:pt idx="248">
                  <c:v>6079.3930858059202</c:v>
                </c:pt>
                <c:pt idx="249">
                  <c:v>6015.5741024470199</c:v>
                </c:pt>
                <c:pt idx="250">
                  <c:v>6053.3550016201498</c:v>
                </c:pt>
                <c:pt idx="251">
                  <c:v>6106.6891742551597</c:v>
                </c:pt>
                <c:pt idx="252">
                  <c:v>6201.9146398088897</c:v>
                </c:pt>
                <c:pt idx="253">
                  <c:v>6193.87762080017</c:v>
                </c:pt>
                <c:pt idx="254">
                  <c:v>6214.8438754873996</c:v>
                </c:pt>
                <c:pt idx="255">
                  <c:v>6303.7796673120602</c:v>
                </c:pt>
                <c:pt idx="256">
                  <c:v>6288.7488253875599</c:v>
                </c:pt>
                <c:pt idx="257">
                  <c:v>6281.0240432833898</c:v>
                </c:pt>
                <c:pt idx="258">
                  <c:v>6318.1429074350799</c:v>
                </c:pt>
                <c:pt idx="259">
                  <c:v>6394.0385427171504</c:v>
                </c:pt>
                <c:pt idx="260">
                  <c:v>6425.6475918216001</c:v>
                </c:pt>
                <c:pt idx="261">
                  <c:v>6506.2701272571394</c:v>
                </c:pt>
                <c:pt idx="262">
                  <c:v>6609.8171281046698</c:v>
                </c:pt>
                <c:pt idx="263">
                  <c:v>6614.9403788531799</c:v>
                </c:pt>
                <c:pt idx="264">
                  <c:v>6631.84833183503</c:v>
                </c:pt>
                <c:pt idx="265">
                  <c:v>6694.43160298764</c:v>
                </c:pt>
                <c:pt idx="266">
                  <c:v>6742.6140695264994</c:v>
                </c:pt>
                <c:pt idx="267">
                  <c:v>6829.0484207527297</c:v>
                </c:pt>
                <c:pt idx="268">
                  <c:v>6842.2161707475798</c:v>
                </c:pt>
                <c:pt idx="269">
                  <c:v>6839.4407988659805</c:v>
                </c:pt>
                <c:pt idx="270">
                  <c:v>6876.3757338920395</c:v>
                </c:pt>
                <c:pt idx="271">
                  <c:v>6935.7587979039699</c:v>
                </c:pt>
                <c:pt idx="272">
                  <c:v>7060.2966607415701</c:v>
                </c:pt>
                <c:pt idx="273">
                  <c:v>7153.54667618653</c:v>
                </c:pt>
                <c:pt idx="274">
                  <c:v>7163.1110575119201</c:v>
                </c:pt>
                <c:pt idx="275">
                  <c:v>7152.31741243749</c:v>
                </c:pt>
                <c:pt idx="276">
                  <c:v>7179.8138687561304</c:v>
                </c:pt>
                <c:pt idx="277">
                  <c:v>7245.9708592781899</c:v>
                </c:pt>
                <c:pt idx="278">
                  <c:v>7280.7895535037705</c:v>
                </c:pt>
                <c:pt idx="279">
                  <c:v>7286.6729651448704</c:v>
                </c:pt>
                <c:pt idx="280">
                  <c:v>7281.8166460891498</c:v>
                </c:pt>
                <c:pt idx="281">
                  <c:v>7169.6005951445204</c:v>
                </c:pt>
                <c:pt idx="282">
                  <c:v>7142.1702768355408</c:v>
                </c:pt>
                <c:pt idx="283">
                  <c:v>7117.8197443524896</c:v>
                </c:pt>
                <c:pt idx="284">
                  <c:v>6854.0306284667704</c:v>
                </c:pt>
                <c:pt idx="285">
                  <c:v>6504.5320282073098</c:v>
                </c:pt>
                <c:pt idx="286">
                  <c:v>6527.7609674547193</c:v>
                </c:pt>
                <c:pt idx="287">
                  <c:v>6765.0969044743506</c:v>
                </c:pt>
                <c:pt idx="288">
                  <c:v>6614.5221106737099</c:v>
                </c:pt>
                <c:pt idx="289">
                  <c:v>6412.9633213646703</c:v>
                </c:pt>
                <c:pt idx="290">
                  <c:v>6584.0018603027802</c:v>
                </c:pt>
                <c:pt idx="291">
                  <c:v>6826.0987295230007</c:v>
                </c:pt>
                <c:pt idx="292">
                  <c:v>7072.7191563311499</c:v>
                </c:pt>
                <c:pt idx="293">
                  <c:v>7086.4744351642703</c:v>
                </c:pt>
                <c:pt idx="294">
                  <c:v>7306.05335678746</c:v>
                </c:pt>
                <c:pt idx="295">
                  <c:v>7434.8471978248699</c:v>
                </c:pt>
                <c:pt idx="296">
                  <c:v>7591.39750842372</c:v>
                </c:pt>
                <c:pt idx="297">
                  <c:v>7580.97500701237</c:v>
                </c:pt>
                <c:pt idx="298">
                  <c:v>7745.3486439841399</c:v>
                </c:pt>
                <c:pt idx="299">
                  <c:v>7675.7376134968908</c:v>
                </c:pt>
                <c:pt idx="300">
                  <c:v>7679.7389893311401</c:v>
                </c:pt>
                <c:pt idx="301">
                  <c:v>7741.1952896128296</c:v>
                </c:pt>
                <c:pt idx="302">
                  <c:v>7820.00087751103</c:v>
                </c:pt>
                <c:pt idx="303">
                  <c:v>7877.06742384468</c:v>
                </c:pt>
                <c:pt idx="304">
                  <c:v>7712.94520538285</c:v>
                </c:pt>
                <c:pt idx="305">
                  <c:v>7715.6694153155104</c:v>
                </c:pt>
                <c:pt idx="306">
                  <c:v>7959.6598765642702</c:v>
                </c:pt>
                <c:pt idx="307">
                  <c:v>7945.5208207068599</c:v>
                </c:pt>
                <c:pt idx="308">
                  <c:v>8189.0783767823195</c:v>
                </c:pt>
                <c:pt idx="309">
                  <c:v>8314.1223934770715</c:v>
                </c:pt>
                <c:pt idx="310">
                  <c:v>8187.1480953096507</c:v>
                </c:pt>
                <c:pt idx="311">
                  <c:v>8322.1389065572603</c:v>
                </c:pt>
                <c:pt idx="312">
                  <c:v>8367.8777140410402</c:v>
                </c:pt>
                <c:pt idx="313">
                  <c:v>8437.6238526165616</c:v>
                </c:pt>
                <c:pt idx="314">
                  <c:v>8467.8723738416593</c:v>
                </c:pt>
                <c:pt idx="315">
                  <c:v>8644.6019069742197</c:v>
                </c:pt>
                <c:pt idx="316">
                  <c:v>8645.0273329034098</c:v>
                </c:pt>
                <c:pt idx="317">
                  <c:v>8621.6013896893201</c:v>
                </c:pt>
                <c:pt idx="318">
                  <c:v>8689.0379055849608</c:v>
                </c:pt>
                <c:pt idx="319">
                  <c:v>8608.2368373116897</c:v>
                </c:pt>
                <c:pt idx="320">
                  <c:v>8348.5674939360797</c:v>
                </c:pt>
                <c:pt idx="321">
                  <c:v>8596.9860248183195</c:v>
                </c:pt>
                <c:pt idx="322">
                  <c:v>8492.4425834508784</c:v>
                </c:pt>
                <c:pt idx="323">
                  <c:v>8537.1803412628997</c:v>
                </c:pt>
                <c:pt idx="324">
                  <c:v>8744.6713640987109</c:v>
                </c:pt>
                <c:pt idx="325">
                  <c:v>8826.4075764796107</c:v>
                </c:pt>
                <c:pt idx="326">
                  <c:v>8821.2317851990192</c:v>
                </c:pt>
                <c:pt idx="327">
                  <c:v>8855.3744863208685</c:v>
                </c:pt>
                <c:pt idx="328">
                  <c:v>8671.0406709672407</c:v>
                </c:pt>
                <c:pt idx="329">
                  <c:v>8769.1848012173796</c:v>
                </c:pt>
                <c:pt idx="330">
                  <c:v>8840.5128996543699</c:v>
                </c:pt>
                <c:pt idx="331">
                  <c:v>8926.80844976757</c:v>
                </c:pt>
                <c:pt idx="332">
                  <c:v>9030.3754942547203</c:v>
                </c:pt>
                <c:pt idx="333">
                  <c:v>9024.44459557757</c:v>
                </c:pt>
                <c:pt idx="334">
                  <c:v>9052.1333188754998</c:v>
                </c:pt>
                <c:pt idx="335">
                  <c:v>9093.323288187481</c:v>
                </c:pt>
                <c:pt idx="336">
                  <c:v>9155.7470175016806</c:v>
                </c:pt>
                <c:pt idx="337">
                  <c:v>9158.7234300012096</c:v>
                </c:pt>
                <c:pt idx="338">
                  <c:v>9198.5086150162806</c:v>
                </c:pt>
                <c:pt idx="339">
                  <c:v>9283.5427993794092</c:v>
                </c:pt>
                <c:pt idx="340">
                  <c:v>9211.08653119884</c:v>
                </c:pt>
                <c:pt idx="341">
                  <c:v>9099.0470537032797</c:v>
                </c:pt>
                <c:pt idx="342">
                  <c:v>9253.6047817697799</c:v>
                </c:pt>
                <c:pt idx="343">
                  <c:v>9184.705983769989</c:v>
                </c:pt>
                <c:pt idx="344">
                  <c:v>9363.4463791150501</c:v>
                </c:pt>
                <c:pt idx="345">
                  <c:v>9486.3404152561416</c:v>
                </c:pt>
                <c:pt idx="346">
                  <c:v>9507.6850321850798</c:v>
                </c:pt>
                <c:pt idx="347">
                  <c:v>9505.3835601123501</c:v>
                </c:pt>
                <c:pt idx="348">
                  <c:v>9485.698004862661</c:v>
                </c:pt>
                <c:pt idx="349">
                  <c:v>9625.3977742078896</c:v>
                </c:pt>
                <c:pt idx="350">
                  <c:v>9626.0482258631</c:v>
                </c:pt>
                <c:pt idx="351">
                  <c:v>9679.6141915016397</c:v>
                </c:pt>
                <c:pt idx="352">
                  <c:v>9752.4362231328705</c:v>
                </c:pt>
                <c:pt idx="353">
                  <c:v>9814.0548507489784</c:v>
                </c:pt>
                <c:pt idx="354">
                  <c:v>9731.1916971610499</c:v>
                </c:pt>
                <c:pt idx="355">
                  <c:v>9809.2428921701103</c:v>
                </c:pt>
                <c:pt idx="356">
                  <c:v>9633.2217541252012</c:v>
                </c:pt>
                <c:pt idx="357">
                  <c:v>9678.9838403877002</c:v>
                </c:pt>
                <c:pt idx="358">
                  <c:v>9701.458570563449</c:v>
                </c:pt>
                <c:pt idx="359">
                  <c:v>9634.3166685511496</c:v>
                </c:pt>
                <c:pt idx="360">
                  <c:v>9639.4833743456384</c:v>
                </c:pt>
                <c:pt idx="361">
                  <c:v>9709.2813860869901</c:v>
                </c:pt>
                <c:pt idx="362">
                  <c:v>9679.62259278891</c:v>
                </c:pt>
                <c:pt idx="363">
                  <c:v>9767.4873670649195</c:v>
                </c:pt>
                <c:pt idx="364">
                  <c:v>9734.0584550874901</c:v>
                </c:pt>
                <c:pt idx="365">
                  <c:v>9686.5538348067603</c:v>
                </c:pt>
                <c:pt idx="366">
                  <c:v>9682.5312589122605</c:v>
                </c:pt>
                <c:pt idx="367">
                  <c:v>9578.6344064434998</c:v>
                </c:pt>
                <c:pt idx="368">
                  <c:v>9547.5541851357011</c:v>
                </c:pt>
                <c:pt idx="369">
                  <c:v>9674.9674891805898</c:v>
                </c:pt>
                <c:pt idx="370">
                  <c:v>9613.4941805520302</c:v>
                </c:pt>
                <c:pt idx="371">
                  <c:v>9567.123617308891</c:v>
                </c:pt>
                <c:pt idx="372">
                  <c:v>9507.1486396150503</c:v>
                </c:pt>
                <c:pt idx="373">
                  <c:v>9589.6012400860891</c:v>
                </c:pt>
                <c:pt idx="374">
                  <c:v>9842.2595926547092</c:v>
                </c:pt>
                <c:pt idx="375">
                  <c:v>9937.6961405223101</c:v>
                </c:pt>
                <c:pt idx="376">
                  <c:v>9886.2903354935806</c:v>
                </c:pt>
                <c:pt idx="377">
                  <c:v>10001.2408194779</c:v>
                </c:pt>
                <c:pt idx="378">
                  <c:v>10122.7797643959</c:v>
                </c:pt>
                <c:pt idx="379">
                  <c:v>10117.132515597999</c:v>
                </c:pt>
                <c:pt idx="380">
                  <c:v>10165.841267985999</c:v>
                </c:pt>
                <c:pt idx="381">
                  <c:v>10052.295125877399</c:v>
                </c:pt>
                <c:pt idx="382">
                  <c:v>9963.9430643239593</c:v>
                </c:pt>
                <c:pt idx="383">
                  <c:v>9999.8637964747813</c:v>
                </c:pt>
                <c:pt idx="384">
                  <c:v>10110.7165776002</c:v>
                </c:pt>
                <c:pt idx="385">
                  <c:v>10181.7741103193</c:v>
                </c:pt>
                <c:pt idx="386">
                  <c:v>10210.5250375081</c:v>
                </c:pt>
                <c:pt idx="387">
                  <c:v>10295.3434003316</c:v>
                </c:pt>
                <c:pt idx="388">
                  <c:v>10379.246462687399</c:v>
                </c:pt>
                <c:pt idx="389">
                  <c:v>10393.4909239259</c:v>
                </c:pt>
                <c:pt idx="390">
                  <c:v>10513.6724476047</c:v>
                </c:pt>
                <c:pt idx="391">
                  <c:v>10556.929267548699</c:v>
                </c:pt>
                <c:pt idx="392">
                  <c:v>10576.315380095499</c:v>
                </c:pt>
                <c:pt idx="393">
                  <c:v>10595.1617458697</c:v>
                </c:pt>
                <c:pt idx="394">
                  <c:v>10665.318818278</c:v>
                </c:pt>
                <c:pt idx="395">
                  <c:v>10715.1317401492</c:v>
                </c:pt>
                <c:pt idx="396">
                  <c:v>10828.189843570801</c:v>
                </c:pt>
                <c:pt idx="397">
                  <c:v>10706.305550314401</c:v>
                </c:pt>
                <c:pt idx="398">
                  <c:v>10711.7990938036</c:v>
                </c:pt>
                <c:pt idx="399">
                  <c:v>10661.0442523826</c:v>
                </c:pt>
                <c:pt idx="400">
                  <c:v>10688.4768228788</c:v>
                </c:pt>
                <c:pt idx="401">
                  <c:v>10666.571259923299</c:v>
                </c:pt>
                <c:pt idx="402">
                  <c:v>10728.1465491655</c:v>
                </c:pt>
                <c:pt idx="403">
                  <c:v>10796.478838140099</c:v>
                </c:pt>
                <c:pt idx="404">
                  <c:v>10753.156638835098</c:v>
                </c:pt>
                <c:pt idx="405">
                  <c:v>10561.064214316</c:v>
                </c:pt>
                <c:pt idx="406">
                  <c:v>10615.786540687801</c:v>
                </c:pt>
                <c:pt idx="407">
                  <c:v>10538.5121423329</c:v>
                </c:pt>
                <c:pt idx="408">
                  <c:v>10795.9912187432</c:v>
                </c:pt>
                <c:pt idx="409">
                  <c:v>10853.3427823273</c:v>
                </c:pt>
                <c:pt idx="410">
                  <c:v>10929.0707106646</c:v>
                </c:pt>
                <c:pt idx="411">
                  <c:v>11020.802914845399</c:v>
                </c:pt>
                <c:pt idx="412">
                  <c:v>10947.8233552156</c:v>
                </c:pt>
                <c:pt idx="413">
                  <c:v>11190.700887511901</c:v>
                </c:pt>
                <c:pt idx="414">
                  <c:v>11185.6321759282</c:v>
                </c:pt>
                <c:pt idx="415">
                  <c:v>11211.717958301699</c:v>
                </c:pt>
                <c:pt idx="416">
                  <c:v>11243.780862695701</c:v>
                </c:pt>
                <c:pt idx="417">
                  <c:v>11352.790502129601</c:v>
                </c:pt>
                <c:pt idx="418">
                  <c:v>11392.088955036699</c:v>
                </c:pt>
                <c:pt idx="419">
                  <c:v>11512.649444528301</c:v>
                </c:pt>
                <c:pt idx="420">
                  <c:v>11528.6141989926</c:v>
                </c:pt>
                <c:pt idx="421">
                  <c:v>11385.759620767001</c:v>
                </c:pt>
                <c:pt idx="422">
                  <c:v>10884.4849222837</c:v>
                </c:pt>
                <c:pt idx="423">
                  <c:v>11271.639630211601</c:v>
                </c:pt>
                <c:pt idx="424">
                  <c:v>11442.643983473401</c:v>
                </c:pt>
                <c:pt idx="425">
                  <c:v>11569.1714587182</c:v>
                </c:pt>
                <c:pt idx="426">
                  <c:v>11805.0919594512</c:v>
                </c:pt>
                <c:pt idx="427">
                  <c:v>11971.559199500802</c:v>
                </c:pt>
                <c:pt idx="428">
                  <c:v>11873.356543682099</c:v>
                </c:pt>
                <c:pt idx="429">
                  <c:v>11834.2375003631</c:v>
                </c:pt>
                <c:pt idx="430">
                  <c:v>12240.333705720101</c:v>
                </c:pt>
                <c:pt idx="431">
                  <c:v>12432.0202251666</c:v>
                </c:pt>
                <c:pt idx="432">
                  <c:v>12404.5049818111</c:v>
                </c:pt>
                <c:pt idx="433">
                  <c:v>12450.533299255199</c:v>
                </c:pt>
                <c:pt idx="434">
                  <c:v>12456.5007738777</c:v>
                </c:pt>
                <c:pt idx="435">
                  <c:v>12628.4811379085</c:v>
                </c:pt>
                <c:pt idx="436">
                  <c:v>12732.0816081495</c:v>
                </c:pt>
                <c:pt idx="437">
                  <c:v>12683.148687923102</c:v>
                </c:pt>
                <c:pt idx="438">
                  <c:v>12753.433594252501</c:v>
                </c:pt>
                <c:pt idx="439">
                  <c:v>12791.316073289699</c:v>
                </c:pt>
                <c:pt idx="440">
                  <c:v>12624.0028551947</c:v>
                </c:pt>
                <c:pt idx="441">
                  <c:v>12669.164379600901</c:v>
                </c:pt>
                <c:pt idx="442">
                  <c:v>12577.347987092</c:v>
                </c:pt>
                <c:pt idx="443" formatCode="General">
                  <c:v>12693.063364293099</c:v>
                </c:pt>
              </c:numCache>
            </c:numRef>
          </c:val>
          <c:smooth val="0"/>
          <c:extLst>
            <c:ext xmlns:c16="http://schemas.microsoft.com/office/drawing/2014/chart" uri="{C3380CC4-5D6E-409C-BE32-E72D297353CC}">
              <c16:uniqueId val="{00000001-21A0-44A6-8830-A0093B53B64C}"/>
            </c:ext>
          </c:extLst>
        </c:ser>
        <c:ser>
          <c:idx val="2"/>
          <c:order val="2"/>
          <c:tx>
            <c:strRef>
              <c:f>Sheet1!$D$1</c:f>
              <c:strCache>
                <c:ptCount val="1"/>
                <c:pt idx="0">
                  <c:v>40/60</c:v>
                </c:pt>
              </c:strCache>
            </c:strRef>
          </c:tx>
          <c:spPr>
            <a:ln>
              <a:solidFill>
                <a:schemeClr val="accent6">
                  <a:lumMod val="75000"/>
                </a:schemeClr>
              </a:solidFill>
            </a:ln>
          </c:spPr>
          <c:marker>
            <c:symbol val="none"/>
          </c:marker>
          <c:cat>
            <c:numRef>
              <c:f>Sheet1!$A$2:$A$445</c:f>
              <c:numCache>
                <c:formatCode>yy\-mmm</c:formatCode>
                <c:ptCount val="444"/>
                <c:pt idx="0">
                  <c:v>31078</c:v>
                </c:pt>
                <c:pt idx="1">
                  <c:v>31106</c:v>
                </c:pt>
                <c:pt idx="2">
                  <c:v>31137</c:v>
                </c:pt>
                <c:pt idx="3">
                  <c:v>31167</c:v>
                </c:pt>
                <c:pt idx="4">
                  <c:v>31198</c:v>
                </c:pt>
                <c:pt idx="5">
                  <c:v>31228</c:v>
                </c:pt>
                <c:pt idx="6">
                  <c:v>31259</c:v>
                </c:pt>
                <c:pt idx="7">
                  <c:v>31290</c:v>
                </c:pt>
                <c:pt idx="8">
                  <c:v>31320</c:v>
                </c:pt>
                <c:pt idx="9">
                  <c:v>31351</c:v>
                </c:pt>
                <c:pt idx="10">
                  <c:v>31381</c:v>
                </c:pt>
                <c:pt idx="11">
                  <c:v>31412</c:v>
                </c:pt>
                <c:pt idx="12">
                  <c:v>31443</c:v>
                </c:pt>
                <c:pt idx="13">
                  <c:v>31471</c:v>
                </c:pt>
                <c:pt idx="14">
                  <c:v>31502</c:v>
                </c:pt>
                <c:pt idx="15">
                  <c:v>31532</c:v>
                </c:pt>
                <c:pt idx="16">
                  <c:v>31563</c:v>
                </c:pt>
                <c:pt idx="17">
                  <c:v>31593</c:v>
                </c:pt>
                <c:pt idx="18">
                  <c:v>31624</c:v>
                </c:pt>
                <c:pt idx="19">
                  <c:v>31655</c:v>
                </c:pt>
                <c:pt idx="20">
                  <c:v>31685</c:v>
                </c:pt>
                <c:pt idx="21">
                  <c:v>31716</c:v>
                </c:pt>
                <c:pt idx="22">
                  <c:v>31746</c:v>
                </c:pt>
                <c:pt idx="23">
                  <c:v>31777</c:v>
                </c:pt>
                <c:pt idx="24">
                  <c:v>31808</c:v>
                </c:pt>
                <c:pt idx="25">
                  <c:v>31836</c:v>
                </c:pt>
                <c:pt idx="26">
                  <c:v>31867</c:v>
                </c:pt>
                <c:pt idx="27">
                  <c:v>31897</c:v>
                </c:pt>
                <c:pt idx="28">
                  <c:v>31928</c:v>
                </c:pt>
                <c:pt idx="29">
                  <c:v>31958</c:v>
                </c:pt>
                <c:pt idx="30">
                  <c:v>31989</c:v>
                </c:pt>
                <c:pt idx="31">
                  <c:v>32020</c:v>
                </c:pt>
                <c:pt idx="32">
                  <c:v>32050</c:v>
                </c:pt>
                <c:pt idx="33">
                  <c:v>32081</c:v>
                </c:pt>
                <c:pt idx="34">
                  <c:v>32111</c:v>
                </c:pt>
                <c:pt idx="35">
                  <c:v>32142</c:v>
                </c:pt>
                <c:pt idx="36">
                  <c:v>32173</c:v>
                </c:pt>
                <c:pt idx="37">
                  <c:v>32202</c:v>
                </c:pt>
                <c:pt idx="38">
                  <c:v>32233</c:v>
                </c:pt>
                <c:pt idx="39">
                  <c:v>32263</c:v>
                </c:pt>
                <c:pt idx="40">
                  <c:v>32294</c:v>
                </c:pt>
                <c:pt idx="41">
                  <c:v>32324</c:v>
                </c:pt>
                <c:pt idx="42">
                  <c:v>32355</c:v>
                </c:pt>
                <c:pt idx="43">
                  <c:v>32386</c:v>
                </c:pt>
                <c:pt idx="44">
                  <c:v>32416</c:v>
                </c:pt>
                <c:pt idx="45">
                  <c:v>32447</c:v>
                </c:pt>
                <c:pt idx="46">
                  <c:v>32477</c:v>
                </c:pt>
                <c:pt idx="47">
                  <c:v>32508</c:v>
                </c:pt>
                <c:pt idx="48">
                  <c:v>32539</c:v>
                </c:pt>
                <c:pt idx="49">
                  <c:v>32567</c:v>
                </c:pt>
                <c:pt idx="50">
                  <c:v>32598</c:v>
                </c:pt>
                <c:pt idx="51">
                  <c:v>32628</c:v>
                </c:pt>
                <c:pt idx="52">
                  <c:v>32659</c:v>
                </c:pt>
                <c:pt idx="53">
                  <c:v>32689</c:v>
                </c:pt>
                <c:pt idx="54">
                  <c:v>32720</c:v>
                </c:pt>
                <c:pt idx="55">
                  <c:v>32751</c:v>
                </c:pt>
                <c:pt idx="56">
                  <c:v>32781</c:v>
                </c:pt>
                <c:pt idx="57">
                  <c:v>32812</c:v>
                </c:pt>
                <c:pt idx="58">
                  <c:v>32842</c:v>
                </c:pt>
                <c:pt idx="59">
                  <c:v>32873</c:v>
                </c:pt>
                <c:pt idx="60">
                  <c:v>32904</c:v>
                </c:pt>
                <c:pt idx="61">
                  <c:v>32932</c:v>
                </c:pt>
                <c:pt idx="62">
                  <c:v>32963</c:v>
                </c:pt>
                <c:pt idx="63">
                  <c:v>32993</c:v>
                </c:pt>
                <c:pt idx="64">
                  <c:v>33024</c:v>
                </c:pt>
                <c:pt idx="65">
                  <c:v>33054</c:v>
                </c:pt>
                <c:pt idx="66">
                  <c:v>33085</c:v>
                </c:pt>
                <c:pt idx="67">
                  <c:v>33116</c:v>
                </c:pt>
                <c:pt idx="68">
                  <c:v>33146</c:v>
                </c:pt>
                <c:pt idx="69">
                  <c:v>33177</c:v>
                </c:pt>
                <c:pt idx="70">
                  <c:v>33207</c:v>
                </c:pt>
                <c:pt idx="71">
                  <c:v>33238</c:v>
                </c:pt>
                <c:pt idx="72">
                  <c:v>33269</c:v>
                </c:pt>
                <c:pt idx="73">
                  <c:v>33297</c:v>
                </c:pt>
                <c:pt idx="74">
                  <c:v>33328</c:v>
                </c:pt>
                <c:pt idx="75">
                  <c:v>33358</c:v>
                </c:pt>
                <c:pt idx="76">
                  <c:v>33389</c:v>
                </c:pt>
                <c:pt idx="77">
                  <c:v>33419</c:v>
                </c:pt>
                <c:pt idx="78">
                  <c:v>33450</c:v>
                </c:pt>
                <c:pt idx="79">
                  <c:v>33481</c:v>
                </c:pt>
                <c:pt idx="80">
                  <c:v>33511</c:v>
                </c:pt>
                <c:pt idx="81">
                  <c:v>33542</c:v>
                </c:pt>
                <c:pt idx="82">
                  <c:v>33572</c:v>
                </c:pt>
                <c:pt idx="83">
                  <c:v>33603</c:v>
                </c:pt>
                <c:pt idx="84">
                  <c:v>33634</c:v>
                </c:pt>
                <c:pt idx="85">
                  <c:v>33663</c:v>
                </c:pt>
                <c:pt idx="86">
                  <c:v>33694</c:v>
                </c:pt>
                <c:pt idx="87">
                  <c:v>33724</c:v>
                </c:pt>
                <c:pt idx="88">
                  <c:v>33755</c:v>
                </c:pt>
                <c:pt idx="89">
                  <c:v>33785</c:v>
                </c:pt>
                <c:pt idx="90">
                  <c:v>33816</c:v>
                </c:pt>
                <c:pt idx="91">
                  <c:v>33847</c:v>
                </c:pt>
                <c:pt idx="92">
                  <c:v>33877</c:v>
                </c:pt>
                <c:pt idx="93">
                  <c:v>33908</c:v>
                </c:pt>
                <c:pt idx="94">
                  <c:v>33938</c:v>
                </c:pt>
                <c:pt idx="95">
                  <c:v>33969</c:v>
                </c:pt>
                <c:pt idx="96">
                  <c:v>34000</c:v>
                </c:pt>
                <c:pt idx="97">
                  <c:v>34028</c:v>
                </c:pt>
                <c:pt idx="98">
                  <c:v>34059</c:v>
                </c:pt>
                <c:pt idx="99">
                  <c:v>34089</c:v>
                </c:pt>
                <c:pt idx="100">
                  <c:v>34120</c:v>
                </c:pt>
                <c:pt idx="101">
                  <c:v>34150</c:v>
                </c:pt>
                <c:pt idx="102">
                  <c:v>34181</c:v>
                </c:pt>
                <c:pt idx="103">
                  <c:v>34212</c:v>
                </c:pt>
                <c:pt idx="104">
                  <c:v>34242</c:v>
                </c:pt>
                <c:pt idx="105">
                  <c:v>34273</c:v>
                </c:pt>
                <c:pt idx="106">
                  <c:v>34303</c:v>
                </c:pt>
                <c:pt idx="107">
                  <c:v>34334</c:v>
                </c:pt>
                <c:pt idx="108">
                  <c:v>34365</c:v>
                </c:pt>
                <c:pt idx="109">
                  <c:v>34393</c:v>
                </c:pt>
                <c:pt idx="110">
                  <c:v>34424</c:v>
                </c:pt>
                <c:pt idx="111">
                  <c:v>34454</c:v>
                </c:pt>
                <c:pt idx="112">
                  <c:v>34485</c:v>
                </c:pt>
                <c:pt idx="113">
                  <c:v>34515</c:v>
                </c:pt>
                <c:pt idx="114">
                  <c:v>34546</c:v>
                </c:pt>
                <c:pt idx="115">
                  <c:v>34577</c:v>
                </c:pt>
                <c:pt idx="116">
                  <c:v>34607</c:v>
                </c:pt>
                <c:pt idx="117">
                  <c:v>34638</c:v>
                </c:pt>
                <c:pt idx="118">
                  <c:v>34668</c:v>
                </c:pt>
                <c:pt idx="119">
                  <c:v>34699</c:v>
                </c:pt>
                <c:pt idx="120">
                  <c:v>34730</c:v>
                </c:pt>
                <c:pt idx="121">
                  <c:v>34758</c:v>
                </c:pt>
                <c:pt idx="122">
                  <c:v>34789</c:v>
                </c:pt>
                <c:pt idx="123">
                  <c:v>34819</c:v>
                </c:pt>
                <c:pt idx="124">
                  <c:v>34850</c:v>
                </c:pt>
                <c:pt idx="125">
                  <c:v>34880</c:v>
                </c:pt>
                <c:pt idx="126">
                  <c:v>34911</c:v>
                </c:pt>
                <c:pt idx="127">
                  <c:v>34942</c:v>
                </c:pt>
                <c:pt idx="128">
                  <c:v>34972</c:v>
                </c:pt>
                <c:pt idx="129">
                  <c:v>35003</c:v>
                </c:pt>
                <c:pt idx="130">
                  <c:v>35033</c:v>
                </c:pt>
                <c:pt idx="131">
                  <c:v>35064</c:v>
                </c:pt>
                <c:pt idx="132">
                  <c:v>35095</c:v>
                </c:pt>
                <c:pt idx="133">
                  <c:v>35124</c:v>
                </c:pt>
                <c:pt idx="134">
                  <c:v>35155</c:v>
                </c:pt>
                <c:pt idx="135">
                  <c:v>35185</c:v>
                </c:pt>
                <c:pt idx="136">
                  <c:v>35216</c:v>
                </c:pt>
                <c:pt idx="137">
                  <c:v>35246</c:v>
                </c:pt>
                <c:pt idx="138">
                  <c:v>35277</c:v>
                </c:pt>
                <c:pt idx="139">
                  <c:v>35308</c:v>
                </c:pt>
                <c:pt idx="140">
                  <c:v>35338</c:v>
                </c:pt>
                <c:pt idx="141">
                  <c:v>35369</c:v>
                </c:pt>
                <c:pt idx="142">
                  <c:v>35399</c:v>
                </c:pt>
                <c:pt idx="143">
                  <c:v>35430</c:v>
                </c:pt>
                <c:pt idx="144">
                  <c:v>35461</c:v>
                </c:pt>
                <c:pt idx="145">
                  <c:v>35489</c:v>
                </c:pt>
                <c:pt idx="146">
                  <c:v>35520</c:v>
                </c:pt>
                <c:pt idx="147">
                  <c:v>35550</c:v>
                </c:pt>
                <c:pt idx="148">
                  <c:v>35581</c:v>
                </c:pt>
                <c:pt idx="149">
                  <c:v>35611</c:v>
                </c:pt>
                <c:pt idx="150">
                  <c:v>35642</c:v>
                </c:pt>
                <c:pt idx="151">
                  <c:v>35673</c:v>
                </c:pt>
                <c:pt idx="152">
                  <c:v>35703</c:v>
                </c:pt>
                <c:pt idx="153">
                  <c:v>35734</c:v>
                </c:pt>
                <c:pt idx="154">
                  <c:v>35764</c:v>
                </c:pt>
                <c:pt idx="155">
                  <c:v>35795</c:v>
                </c:pt>
                <c:pt idx="156">
                  <c:v>35826</c:v>
                </c:pt>
                <c:pt idx="157">
                  <c:v>35854</c:v>
                </c:pt>
                <c:pt idx="158">
                  <c:v>35885</c:v>
                </c:pt>
                <c:pt idx="159">
                  <c:v>35915</c:v>
                </c:pt>
                <c:pt idx="160">
                  <c:v>35946</c:v>
                </c:pt>
                <c:pt idx="161">
                  <c:v>35976</c:v>
                </c:pt>
                <c:pt idx="162">
                  <c:v>36007</c:v>
                </c:pt>
                <c:pt idx="163">
                  <c:v>36038</c:v>
                </c:pt>
                <c:pt idx="164">
                  <c:v>36068</c:v>
                </c:pt>
                <c:pt idx="165">
                  <c:v>36099</c:v>
                </c:pt>
                <c:pt idx="166">
                  <c:v>36129</c:v>
                </c:pt>
                <c:pt idx="167">
                  <c:v>36160</c:v>
                </c:pt>
                <c:pt idx="168">
                  <c:v>36191</c:v>
                </c:pt>
                <c:pt idx="169">
                  <c:v>36219</c:v>
                </c:pt>
                <c:pt idx="170">
                  <c:v>36250</c:v>
                </c:pt>
                <c:pt idx="171">
                  <c:v>36280</c:v>
                </c:pt>
                <c:pt idx="172">
                  <c:v>36311</c:v>
                </c:pt>
                <c:pt idx="173">
                  <c:v>36341</c:v>
                </c:pt>
                <c:pt idx="174">
                  <c:v>36372</c:v>
                </c:pt>
                <c:pt idx="175">
                  <c:v>36403</c:v>
                </c:pt>
                <c:pt idx="176">
                  <c:v>36433</c:v>
                </c:pt>
                <c:pt idx="177">
                  <c:v>36464</c:v>
                </c:pt>
                <c:pt idx="178">
                  <c:v>36494</c:v>
                </c:pt>
                <c:pt idx="179">
                  <c:v>36525</c:v>
                </c:pt>
                <c:pt idx="180">
                  <c:v>36556</c:v>
                </c:pt>
                <c:pt idx="181">
                  <c:v>36585</c:v>
                </c:pt>
                <c:pt idx="182">
                  <c:v>36616</c:v>
                </c:pt>
                <c:pt idx="183">
                  <c:v>36646</c:v>
                </c:pt>
                <c:pt idx="184">
                  <c:v>36677</c:v>
                </c:pt>
                <c:pt idx="185">
                  <c:v>36707</c:v>
                </c:pt>
                <c:pt idx="186">
                  <c:v>36738</c:v>
                </c:pt>
                <c:pt idx="187">
                  <c:v>36769</c:v>
                </c:pt>
                <c:pt idx="188">
                  <c:v>36799</c:v>
                </c:pt>
                <c:pt idx="189">
                  <c:v>36830</c:v>
                </c:pt>
                <c:pt idx="190">
                  <c:v>36860</c:v>
                </c:pt>
                <c:pt idx="191">
                  <c:v>36891</c:v>
                </c:pt>
                <c:pt idx="192">
                  <c:v>36922</c:v>
                </c:pt>
                <c:pt idx="193">
                  <c:v>36950</c:v>
                </c:pt>
                <c:pt idx="194">
                  <c:v>36981</c:v>
                </c:pt>
                <c:pt idx="195">
                  <c:v>37011</c:v>
                </c:pt>
                <c:pt idx="196">
                  <c:v>37042</c:v>
                </c:pt>
                <c:pt idx="197">
                  <c:v>37072</c:v>
                </c:pt>
                <c:pt idx="198">
                  <c:v>37103</c:v>
                </c:pt>
                <c:pt idx="199">
                  <c:v>37134</c:v>
                </c:pt>
                <c:pt idx="200">
                  <c:v>37164</c:v>
                </c:pt>
                <c:pt idx="201">
                  <c:v>37195</c:v>
                </c:pt>
                <c:pt idx="202">
                  <c:v>37225</c:v>
                </c:pt>
                <c:pt idx="203">
                  <c:v>37256</c:v>
                </c:pt>
                <c:pt idx="204">
                  <c:v>37287</c:v>
                </c:pt>
                <c:pt idx="205">
                  <c:v>37315</c:v>
                </c:pt>
                <c:pt idx="206">
                  <c:v>37346</c:v>
                </c:pt>
                <c:pt idx="207">
                  <c:v>37376</c:v>
                </c:pt>
                <c:pt idx="208">
                  <c:v>37407</c:v>
                </c:pt>
                <c:pt idx="209">
                  <c:v>37437</c:v>
                </c:pt>
                <c:pt idx="210">
                  <c:v>37468</c:v>
                </c:pt>
                <c:pt idx="211">
                  <c:v>37499</c:v>
                </c:pt>
                <c:pt idx="212">
                  <c:v>37529</c:v>
                </c:pt>
                <c:pt idx="213">
                  <c:v>37560</c:v>
                </c:pt>
                <c:pt idx="214">
                  <c:v>37590</c:v>
                </c:pt>
                <c:pt idx="215">
                  <c:v>37621</c:v>
                </c:pt>
                <c:pt idx="216">
                  <c:v>37652</c:v>
                </c:pt>
                <c:pt idx="217">
                  <c:v>37680</c:v>
                </c:pt>
                <c:pt idx="218">
                  <c:v>37711</c:v>
                </c:pt>
                <c:pt idx="219">
                  <c:v>37741</c:v>
                </c:pt>
                <c:pt idx="220">
                  <c:v>37772</c:v>
                </c:pt>
                <c:pt idx="221">
                  <c:v>37802</c:v>
                </c:pt>
                <c:pt idx="222">
                  <c:v>37833</c:v>
                </c:pt>
                <c:pt idx="223">
                  <c:v>37864</c:v>
                </c:pt>
                <c:pt idx="224">
                  <c:v>37894</c:v>
                </c:pt>
                <c:pt idx="225">
                  <c:v>37925</c:v>
                </c:pt>
                <c:pt idx="226">
                  <c:v>37955</c:v>
                </c:pt>
                <c:pt idx="227">
                  <c:v>37986</c:v>
                </c:pt>
                <c:pt idx="228">
                  <c:v>38017</c:v>
                </c:pt>
                <c:pt idx="229">
                  <c:v>38046</c:v>
                </c:pt>
                <c:pt idx="230">
                  <c:v>38077</c:v>
                </c:pt>
                <c:pt idx="231">
                  <c:v>38107</c:v>
                </c:pt>
                <c:pt idx="232">
                  <c:v>38138</c:v>
                </c:pt>
                <c:pt idx="233">
                  <c:v>38168</c:v>
                </c:pt>
                <c:pt idx="234">
                  <c:v>38199</c:v>
                </c:pt>
                <c:pt idx="235">
                  <c:v>38230</c:v>
                </c:pt>
                <c:pt idx="236">
                  <c:v>38260</c:v>
                </c:pt>
                <c:pt idx="237">
                  <c:v>38291</c:v>
                </c:pt>
                <c:pt idx="238">
                  <c:v>38321</c:v>
                </c:pt>
                <c:pt idx="239">
                  <c:v>38352</c:v>
                </c:pt>
                <c:pt idx="240">
                  <c:v>38383</c:v>
                </c:pt>
                <c:pt idx="241">
                  <c:v>38411</c:v>
                </c:pt>
                <c:pt idx="242">
                  <c:v>38442</c:v>
                </c:pt>
                <c:pt idx="243">
                  <c:v>38472</c:v>
                </c:pt>
                <c:pt idx="244">
                  <c:v>38503</c:v>
                </c:pt>
                <c:pt idx="245">
                  <c:v>38533</c:v>
                </c:pt>
                <c:pt idx="246">
                  <c:v>38564</c:v>
                </c:pt>
                <c:pt idx="247">
                  <c:v>38595</c:v>
                </c:pt>
                <c:pt idx="248">
                  <c:v>38625</c:v>
                </c:pt>
                <c:pt idx="249">
                  <c:v>38656</c:v>
                </c:pt>
                <c:pt idx="250">
                  <c:v>38686</c:v>
                </c:pt>
                <c:pt idx="251">
                  <c:v>38717</c:v>
                </c:pt>
                <c:pt idx="252">
                  <c:v>38748</c:v>
                </c:pt>
                <c:pt idx="253">
                  <c:v>38776</c:v>
                </c:pt>
                <c:pt idx="254">
                  <c:v>38807</c:v>
                </c:pt>
                <c:pt idx="255">
                  <c:v>38837</c:v>
                </c:pt>
                <c:pt idx="256">
                  <c:v>38868</c:v>
                </c:pt>
                <c:pt idx="257">
                  <c:v>38898</c:v>
                </c:pt>
                <c:pt idx="258">
                  <c:v>38929</c:v>
                </c:pt>
                <c:pt idx="259">
                  <c:v>38960</c:v>
                </c:pt>
                <c:pt idx="260">
                  <c:v>38990</c:v>
                </c:pt>
                <c:pt idx="261">
                  <c:v>39021</c:v>
                </c:pt>
                <c:pt idx="262">
                  <c:v>39051</c:v>
                </c:pt>
                <c:pt idx="263">
                  <c:v>39082</c:v>
                </c:pt>
                <c:pt idx="264">
                  <c:v>39113</c:v>
                </c:pt>
                <c:pt idx="265">
                  <c:v>39141</c:v>
                </c:pt>
                <c:pt idx="266">
                  <c:v>39172</c:v>
                </c:pt>
                <c:pt idx="267">
                  <c:v>39202</c:v>
                </c:pt>
                <c:pt idx="268">
                  <c:v>39233</c:v>
                </c:pt>
                <c:pt idx="269">
                  <c:v>39263</c:v>
                </c:pt>
                <c:pt idx="270">
                  <c:v>39294</c:v>
                </c:pt>
                <c:pt idx="271">
                  <c:v>39325</c:v>
                </c:pt>
                <c:pt idx="272">
                  <c:v>39355</c:v>
                </c:pt>
                <c:pt idx="273">
                  <c:v>39386</c:v>
                </c:pt>
                <c:pt idx="274">
                  <c:v>39416</c:v>
                </c:pt>
                <c:pt idx="275">
                  <c:v>39447</c:v>
                </c:pt>
                <c:pt idx="276">
                  <c:v>39478</c:v>
                </c:pt>
                <c:pt idx="277">
                  <c:v>39507</c:v>
                </c:pt>
                <c:pt idx="278">
                  <c:v>39538</c:v>
                </c:pt>
                <c:pt idx="279">
                  <c:v>39568</c:v>
                </c:pt>
                <c:pt idx="280">
                  <c:v>39599</c:v>
                </c:pt>
                <c:pt idx="281">
                  <c:v>39629</c:v>
                </c:pt>
                <c:pt idx="282">
                  <c:v>39660</c:v>
                </c:pt>
                <c:pt idx="283">
                  <c:v>39691</c:v>
                </c:pt>
                <c:pt idx="284">
                  <c:v>39721</c:v>
                </c:pt>
                <c:pt idx="285">
                  <c:v>39752</c:v>
                </c:pt>
                <c:pt idx="286">
                  <c:v>39782</c:v>
                </c:pt>
                <c:pt idx="287">
                  <c:v>39813</c:v>
                </c:pt>
                <c:pt idx="288">
                  <c:v>39844</c:v>
                </c:pt>
                <c:pt idx="289">
                  <c:v>39872</c:v>
                </c:pt>
                <c:pt idx="290">
                  <c:v>39903</c:v>
                </c:pt>
                <c:pt idx="291">
                  <c:v>39933</c:v>
                </c:pt>
                <c:pt idx="292">
                  <c:v>39964</c:v>
                </c:pt>
                <c:pt idx="293">
                  <c:v>39994</c:v>
                </c:pt>
                <c:pt idx="294">
                  <c:v>40025</c:v>
                </c:pt>
                <c:pt idx="295">
                  <c:v>40056</c:v>
                </c:pt>
                <c:pt idx="296">
                  <c:v>40086</c:v>
                </c:pt>
                <c:pt idx="297">
                  <c:v>40117</c:v>
                </c:pt>
                <c:pt idx="298">
                  <c:v>40147</c:v>
                </c:pt>
                <c:pt idx="299">
                  <c:v>40178</c:v>
                </c:pt>
                <c:pt idx="300">
                  <c:v>40209</c:v>
                </c:pt>
                <c:pt idx="301">
                  <c:v>40237</c:v>
                </c:pt>
                <c:pt idx="302">
                  <c:v>40268</c:v>
                </c:pt>
                <c:pt idx="303">
                  <c:v>40298</c:v>
                </c:pt>
                <c:pt idx="304">
                  <c:v>40329</c:v>
                </c:pt>
                <c:pt idx="305">
                  <c:v>40359</c:v>
                </c:pt>
                <c:pt idx="306">
                  <c:v>40390</c:v>
                </c:pt>
                <c:pt idx="307">
                  <c:v>40421</c:v>
                </c:pt>
                <c:pt idx="308">
                  <c:v>40451</c:v>
                </c:pt>
                <c:pt idx="309">
                  <c:v>40482</c:v>
                </c:pt>
                <c:pt idx="310">
                  <c:v>40512</c:v>
                </c:pt>
                <c:pt idx="311">
                  <c:v>40543</c:v>
                </c:pt>
                <c:pt idx="312">
                  <c:v>40574</c:v>
                </c:pt>
                <c:pt idx="313">
                  <c:v>40602</c:v>
                </c:pt>
                <c:pt idx="314">
                  <c:v>40633</c:v>
                </c:pt>
                <c:pt idx="315">
                  <c:v>40663</c:v>
                </c:pt>
                <c:pt idx="316">
                  <c:v>40694</c:v>
                </c:pt>
                <c:pt idx="317">
                  <c:v>40724</c:v>
                </c:pt>
                <c:pt idx="318">
                  <c:v>40755</c:v>
                </c:pt>
                <c:pt idx="319">
                  <c:v>40786</c:v>
                </c:pt>
                <c:pt idx="320">
                  <c:v>40816</c:v>
                </c:pt>
                <c:pt idx="321">
                  <c:v>40847</c:v>
                </c:pt>
                <c:pt idx="322">
                  <c:v>40877</c:v>
                </c:pt>
                <c:pt idx="323">
                  <c:v>40908</c:v>
                </c:pt>
                <c:pt idx="324">
                  <c:v>40939</c:v>
                </c:pt>
                <c:pt idx="325">
                  <c:v>40968</c:v>
                </c:pt>
                <c:pt idx="326">
                  <c:v>40999</c:v>
                </c:pt>
                <c:pt idx="327">
                  <c:v>41029</c:v>
                </c:pt>
                <c:pt idx="328">
                  <c:v>41060</c:v>
                </c:pt>
                <c:pt idx="329">
                  <c:v>41090</c:v>
                </c:pt>
                <c:pt idx="330">
                  <c:v>41121</c:v>
                </c:pt>
                <c:pt idx="331">
                  <c:v>41152</c:v>
                </c:pt>
                <c:pt idx="332">
                  <c:v>41182</c:v>
                </c:pt>
                <c:pt idx="333">
                  <c:v>41213</c:v>
                </c:pt>
                <c:pt idx="334">
                  <c:v>41243</c:v>
                </c:pt>
                <c:pt idx="335">
                  <c:v>41274</c:v>
                </c:pt>
                <c:pt idx="336">
                  <c:v>41305</c:v>
                </c:pt>
                <c:pt idx="337">
                  <c:v>41333</c:v>
                </c:pt>
                <c:pt idx="338">
                  <c:v>41364</c:v>
                </c:pt>
                <c:pt idx="339">
                  <c:v>41394</c:v>
                </c:pt>
                <c:pt idx="340">
                  <c:v>41425</c:v>
                </c:pt>
                <c:pt idx="341">
                  <c:v>41455</c:v>
                </c:pt>
                <c:pt idx="342">
                  <c:v>41486</c:v>
                </c:pt>
                <c:pt idx="343">
                  <c:v>41517</c:v>
                </c:pt>
                <c:pt idx="344">
                  <c:v>41547</c:v>
                </c:pt>
                <c:pt idx="345">
                  <c:v>41578</c:v>
                </c:pt>
                <c:pt idx="346">
                  <c:v>41608</c:v>
                </c:pt>
                <c:pt idx="347">
                  <c:v>41639</c:v>
                </c:pt>
                <c:pt idx="348">
                  <c:v>41670</c:v>
                </c:pt>
                <c:pt idx="349">
                  <c:v>41698</c:v>
                </c:pt>
                <c:pt idx="350">
                  <c:v>41729</c:v>
                </c:pt>
                <c:pt idx="351">
                  <c:v>41759</c:v>
                </c:pt>
                <c:pt idx="352">
                  <c:v>41790</c:v>
                </c:pt>
                <c:pt idx="353">
                  <c:v>41820</c:v>
                </c:pt>
                <c:pt idx="354">
                  <c:v>41851</c:v>
                </c:pt>
                <c:pt idx="355">
                  <c:v>41882</c:v>
                </c:pt>
                <c:pt idx="356">
                  <c:v>41912</c:v>
                </c:pt>
                <c:pt idx="357">
                  <c:v>41943</c:v>
                </c:pt>
                <c:pt idx="358">
                  <c:v>41973</c:v>
                </c:pt>
                <c:pt idx="359">
                  <c:v>42004</c:v>
                </c:pt>
                <c:pt idx="360">
                  <c:v>42035</c:v>
                </c:pt>
                <c:pt idx="361">
                  <c:v>42063</c:v>
                </c:pt>
                <c:pt idx="362">
                  <c:v>42094</c:v>
                </c:pt>
                <c:pt idx="363">
                  <c:v>42124</c:v>
                </c:pt>
                <c:pt idx="364">
                  <c:v>42155</c:v>
                </c:pt>
                <c:pt idx="365">
                  <c:v>42185</c:v>
                </c:pt>
                <c:pt idx="366">
                  <c:v>42216</c:v>
                </c:pt>
                <c:pt idx="367">
                  <c:v>42247</c:v>
                </c:pt>
                <c:pt idx="368">
                  <c:v>42277</c:v>
                </c:pt>
                <c:pt idx="369">
                  <c:v>42308</c:v>
                </c:pt>
                <c:pt idx="370">
                  <c:v>42338</c:v>
                </c:pt>
                <c:pt idx="371">
                  <c:v>42369</c:v>
                </c:pt>
                <c:pt idx="372">
                  <c:v>42400</c:v>
                </c:pt>
                <c:pt idx="373">
                  <c:v>42429</c:v>
                </c:pt>
                <c:pt idx="374">
                  <c:v>42460</c:v>
                </c:pt>
                <c:pt idx="375">
                  <c:v>42490</c:v>
                </c:pt>
                <c:pt idx="376">
                  <c:v>42521</c:v>
                </c:pt>
                <c:pt idx="377">
                  <c:v>42551</c:v>
                </c:pt>
                <c:pt idx="378">
                  <c:v>42582</c:v>
                </c:pt>
                <c:pt idx="379">
                  <c:v>42613</c:v>
                </c:pt>
                <c:pt idx="380">
                  <c:v>42643</c:v>
                </c:pt>
                <c:pt idx="381">
                  <c:v>42674</c:v>
                </c:pt>
                <c:pt idx="382">
                  <c:v>42704</c:v>
                </c:pt>
                <c:pt idx="383">
                  <c:v>42735</c:v>
                </c:pt>
                <c:pt idx="384">
                  <c:v>42766</c:v>
                </c:pt>
                <c:pt idx="385">
                  <c:v>42794</c:v>
                </c:pt>
                <c:pt idx="386">
                  <c:v>42825</c:v>
                </c:pt>
                <c:pt idx="387">
                  <c:v>42855</c:v>
                </c:pt>
                <c:pt idx="388">
                  <c:v>42886</c:v>
                </c:pt>
                <c:pt idx="389">
                  <c:v>42916</c:v>
                </c:pt>
                <c:pt idx="390">
                  <c:v>42947</c:v>
                </c:pt>
                <c:pt idx="391">
                  <c:v>42978</c:v>
                </c:pt>
                <c:pt idx="392">
                  <c:v>43008</c:v>
                </c:pt>
                <c:pt idx="393">
                  <c:v>43039</c:v>
                </c:pt>
                <c:pt idx="394">
                  <c:v>43069</c:v>
                </c:pt>
                <c:pt idx="395">
                  <c:v>43100</c:v>
                </c:pt>
                <c:pt idx="396">
                  <c:v>43131</c:v>
                </c:pt>
                <c:pt idx="397">
                  <c:v>43159</c:v>
                </c:pt>
                <c:pt idx="398">
                  <c:v>43190</c:v>
                </c:pt>
                <c:pt idx="399">
                  <c:v>43220</c:v>
                </c:pt>
                <c:pt idx="400">
                  <c:v>43251</c:v>
                </c:pt>
                <c:pt idx="401">
                  <c:v>43281</c:v>
                </c:pt>
                <c:pt idx="402">
                  <c:v>43312</c:v>
                </c:pt>
                <c:pt idx="403">
                  <c:v>43343</c:v>
                </c:pt>
                <c:pt idx="404">
                  <c:v>43373</c:v>
                </c:pt>
                <c:pt idx="405">
                  <c:v>43404</c:v>
                </c:pt>
                <c:pt idx="406">
                  <c:v>43434</c:v>
                </c:pt>
                <c:pt idx="407">
                  <c:v>43465</c:v>
                </c:pt>
                <c:pt idx="408">
                  <c:v>43496</c:v>
                </c:pt>
                <c:pt idx="409">
                  <c:v>43524</c:v>
                </c:pt>
                <c:pt idx="410">
                  <c:v>43555</c:v>
                </c:pt>
                <c:pt idx="411">
                  <c:v>43585</c:v>
                </c:pt>
                <c:pt idx="412">
                  <c:v>43616</c:v>
                </c:pt>
                <c:pt idx="413">
                  <c:v>43646</c:v>
                </c:pt>
                <c:pt idx="414">
                  <c:v>43677</c:v>
                </c:pt>
                <c:pt idx="415">
                  <c:v>43708</c:v>
                </c:pt>
                <c:pt idx="416">
                  <c:v>43738</c:v>
                </c:pt>
                <c:pt idx="417">
                  <c:v>43769</c:v>
                </c:pt>
                <c:pt idx="418">
                  <c:v>43799</c:v>
                </c:pt>
                <c:pt idx="419">
                  <c:v>43830</c:v>
                </c:pt>
                <c:pt idx="420">
                  <c:v>43861</c:v>
                </c:pt>
                <c:pt idx="421">
                  <c:v>43890</c:v>
                </c:pt>
                <c:pt idx="422">
                  <c:v>43921</c:v>
                </c:pt>
                <c:pt idx="423">
                  <c:v>43951</c:v>
                </c:pt>
                <c:pt idx="424">
                  <c:v>43982</c:v>
                </c:pt>
                <c:pt idx="425">
                  <c:v>44012</c:v>
                </c:pt>
                <c:pt idx="426">
                  <c:v>44043</c:v>
                </c:pt>
                <c:pt idx="427">
                  <c:v>44074</c:v>
                </c:pt>
                <c:pt idx="428">
                  <c:v>44104</c:v>
                </c:pt>
                <c:pt idx="429">
                  <c:v>44135</c:v>
                </c:pt>
                <c:pt idx="430">
                  <c:v>44165</c:v>
                </c:pt>
                <c:pt idx="431">
                  <c:v>44196</c:v>
                </c:pt>
                <c:pt idx="432">
                  <c:v>44227</c:v>
                </c:pt>
                <c:pt idx="433">
                  <c:v>44255</c:v>
                </c:pt>
                <c:pt idx="434">
                  <c:v>44286</c:v>
                </c:pt>
                <c:pt idx="435">
                  <c:v>44316</c:v>
                </c:pt>
                <c:pt idx="436">
                  <c:v>44347</c:v>
                </c:pt>
                <c:pt idx="437">
                  <c:v>44377</c:v>
                </c:pt>
                <c:pt idx="438">
                  <c:v>44408</c:v>
                </c:pt>
                <c:pt idx="439">
                  <c:v>44439</c:v>
                </c:pt>
                <c:pt idx="440">
                  <c:v>44469</c:v>
                </c:pt>
                <c:pt idx="441">
                  <c:v>44500</c:v>
                </c:pt>
                <c:pt idx="442">
                  <c:v>44530</c:v>
                </c:pt>
                <c:pt idx="443" formatCode="mm/yyyy">
                  <c:v>44561</c:v>
                </c:pt>
              </c:numCache>
            </c:numRef>
          </c:cat>
          <c:val>
            <c:numRef>
              <c:f>Sheet1!$D$2:$D$445</c:f>
              <c:numCache>
                <c:formatCode>_(* #,##0.00_);_(* \(#,##0.00\);_(* "-"??_);_(@_)</c:formatCode>
                <c:ptCount val="444"/>
                <c:pt idx="0">
                  <c:v>1041.1644618</c:v>
                </c:pt>
                <c:pt idx="1">
                  <c:v>1037.8701699657699</c:v>
                </c:pt>
                <c:pt idx="2">
                  <c:v>1055.91531555287</c:v>
                </c:pt>
                <c:pt idx="3">
                  <c:v>1068.0544933983599</c:v>
                </c:pt>
                <c:pt idx="4">
                  <c:v>1114.28524303926</c:v>
                </c:pt>
                <c:pt idx="5">
                  <c:v>1128.8640447165501</c:v>
                </c:pt>
                <c:pt idx="6">
                  <c:v>1137.1300500862201</c:v>
                </c:pt>
                <c:pt idx="7">
                  <c:v>1150.9757940178101</c:v>
                </c:pt>
                <c:pt idx="8">
                  <c:v>1150.63641913675</c:v>
                </c:pt>
                <c:pt idx="9">
                  <c:v>1187.1469333498501</c:v>
                </c:pt>
                <c:pt idx="10">
                  <c:v>1230.7191832768101</c:v>
                </c:pt>
                <c:pt idx="11">
                  <c:v>1266.6243738912599</c:v>
                </c:pt>
                <c:pt idx="12">
                  <c:v>1282.0287201978599</c:v>
                </c:pt>
                <c:pt idx="13">
                  <c:v>1344.18000924547</c:v>
                </c:pt>
                <c:pt idx="14">
                  <c:v>1402.0849334761799</c:v>
                </c:pt>
                <c:pt idx="15">
                  <c:v>1423.47914683774</c:v>
                </c:pt>
                <c:pt idx="16">
                  <c:v>1427.7438886534899</c:v>
                </c:pt>
                <c:pt idx="17">
                  <c:v>1462.35734850367</c:v>
                </c:pt>
                <c:pt idx="18">
                  <c:v>1448.8815793014801</c:v>
                </c:pt>
                <c:pt idx="19">
                  <c:v>1505.63611446453</c:v>
                </c:pt>
                <c:pt idx="20">
                  <c:v>1470.0081584059901</c:v>
                </c:pt>
                <c:pt idx="21">
                  <c:v>1487.45582400688</c:v>
                </c:pt>
                <c:pt idx="22">
                  <c:v>1512.9389643361101</c:v>
                </c:pt>
                <c:pt idx="23">
                  <c:v>1514.24905661398</c:v>
                </c:pt>
                <c:pt idx="24">
                  <c:v>1589.2721580099701</c:v>
                </c:pt>
                <c:pt idx="25">
                  <c:v>1621.85732880039</c:v>
                </c:pt>
                <c:pt idx="26">
                  <c:v>1649.2284183072302</c:v>
                </c:pt>
                <c:pt idx="27">
                  <c:v>1650.6769016529199</c:v>
                </c:pt>
                <c:pt idx="28">
                  <c:v>1658.9984374933599</c:v>
                </c:pt>
                <c:pt idx="29">
                  <c:v>1689.86517696081</c:v>
                </c:pt>
                <c:pt idx="30">
                  <c:v>1716.0520405281202</c:v>
                </c:pt>
                <c:pt idx="31">
                  <c:v>1748.94723120194</c:v>
                </c:pt>
                <c:pt idx="32">
                  <c:v>1729.6698454642001</c:v>
                </c:pt>
                <c:pt idx="33">
                  <c:v>1617.5935543297599</c:v>
                </c:pt>
                <c:pt idx="34">
                  <c:v>1603.4928334395399</c:v>
                </c:pt>
                <c:pt idx="35">
                  <c:v>1655.9946088962101</c:v>
                </c:pt>
                <c:pt idx="36">
                  <c:v>1704.0411689914501</c:v>
                </c:pt>
                <c:pt idx="37">
                  <c:v>1760.9865565697201</c:v>
                </c:pt>
                <c:pt idx="38">
                  <c:v>1778.1084485342201</c:v>
                </c:pt>
                <c:pt idx="39">
                  <c:v>1789.8563050784201</c:v>
                </c:pt>
                <c:pt idx="40">
                  <c:v>1781.02794177036</c:v>
                </c:pt>
                <c:pt idx="41">
                  <c:v>1811.7878840702799</c:v>
                </c:pt>
                <c:pt idx="42">
                  <c:v>1811.7767705633901</c:v>
                </c:pt>
                <c:pt idx="43">
                  <c:v>1784.1643694797399</c:v>
                </c:pt>
                <c:pt idx="44">
                  <c:v>1825.96377036533</c:v>
                </c:pt>
                <c:pt idx="45">
                  <c:v>1869.2707920118098</c:v>
                </c:pt>
                <c:pt idx="46">
                  <c:v>1879.61882650337</c:v>
                </c:pt>
                <c:pt idx="47">
                  <c:v>1889.6613556570001</c:v>
                </c:pt>
                <c:pt idx="48">
                  <c:v>1933.73007575824</c:v>
                </c:pt>
                <c:pt idx="49">
                  <c:v>1932.2976363920502</c:v>
                </c:pt>
                <c:pt idx="50">
                  <c:v>1940.90456676236</c:v>
                </c:pt>
                <c:pt idx="51">
                  <c:v>1988.39391068947</c:v>
                </c:pt>
                <c:pt idx="52">
                  <c:v>2003.9922711611903</c:v>
                </c:pt>
                <c:pt idx="53">
                  <c:v>2019.60342125374</c:v>
                </c:pt>
                <c:pt idx="54">
                  <c:v>2116.2895242456598</c:v>
                </c:pt>
                <c:pt idx="55">
                  <c:v>2100.83095874541</c:v>
                </c:pt>
                <c:pt idx="56">
                  <c:v>2138.0031991237902</c:v>
                </c:pt>
                <c:pt idx="57">
                  <c:v>2121.26532624828</c:v>
                </c:pt>
                <c:pt idx="58">
                  <c:v>2152.3669315429397</c:v>
                </c:pt>
                <c:pt idx="59">
                  <c:v>2181.2946081494702</c:v>
                </c:pt>
                <c:pt idx="60">
                  <c:v>2138.0262618015304</c:v>
                </c:pt>
                <c:pt idx="61">
                  <c:v>2121.53961824101</c:v>
                </c:pt>
                <c:pt idx="62">
                  <c:v>2093.9196210925402</c:v>
                </c:pt>
                <c:pt idx="63">
                  <c:v>2071.7633914752496</c:v>
                </c:pt>
                <c:pt idx="64">
                  <c:v>2177.7789759820203</c:v>
                </c:pt>
                <c:pt idx="65">
                  <c:v>2195.6012538099799</c:v>
                </c:pt>
                <c:pt idx="66">
                  <c:v>2220.3292254459498</c:v>
                </c:pt>
                <c:pt idx="67">
                  <c:v>2120.4092586930101</c:v>
                </c:pt>
                <c:pt idx="68">
                  <c:v>2038.96688482997</c:v>
                </c:pt>
                <c:pt idx="69">
                  <c:v>2110.7433876172099</c:v>
                </c:pt>
                <c:pt idx="70">
                  <c:v>2120.1147176116901</c:v>
                </c:pt>
                <c:pt idx="71">
                  <c:v>2154.6309384911701</c:v>
                </c:pt>
                <c:pt idx="72">
                  <c:v>2199.6309190901102</c:v>
                </c:pt>
                <c:pt idx="73">
                  <c:v>2306.8033234366699</c:v>
                </c:pt>
                <c:pt idx="74">
                  <c:v>2314.06244779801</c:v>
                </c:pt>
                <c:pt idx="75">
                  <c:v>2340.2464848599898</c:v>
                </c:pt>
                <c:pt idx="76">
                  <c:v>2366.2407256516199</c:v>
                </c:pt>
                <c:pt idx="77">
                  <c:v>2317.3793193699203</c:v>
                </c:pt>
                <c:pt idx="78">
                  <c:v>2372.5784632816099</c:v>
                </c:pt>
                <c:pt idx="79">
                  <c:v>2396.5093110572998</c:v>
                </c:pt>
                <c:pt idx="80">
                  <c:v>2448.8959137059696</c:v>
                </c:pt>
                <c:pt idx="81">
                  <c:v>2479.0652380117504</c:v>
                </c:pt>
                <c:pt idx="82">
                  <c:v>2446.9933704712103</c:v>
                </c:pt>
                <c:pt idx="83">
                  <c:v>2553.58801834514</c:v>
                </c:pt>
                <c:pt idx="84">
                  <c:v>2544.7645814062698</c:v>
                </c:pt>
                <c:pt idx="85">
                  <c:v>2547.8541811024602</c:v>
                </c:pt>
                <c:pt idx="86">
                  <c:v>2497.8928755848001</c:v>
                </c:pt>
                <c:pt idx="87">
                  <c:v>2520.0552130565297</c:v>
                </c:pt>
                <c:pt idx="88">
                  <c:v>2579.5803077553901</c:v>
                </c:pt>
                <c:pt idx="89">
                  <c:v>2570.2699503068002</c:v>
                </c:pt>
                <c:pt idx="90">
                  <c:v>2599.06488144277</c:v>
                </c:pt>
                <c:pt idx="91">
                  <c:v>2630.7567212434901</c:v>
                </c:pt>
                <c:pt idx="92">
                  <c:v>2645.4914612582397</c:v>
                </c:pt>
                <c:pt idx="93">
                  <c:v>2605.5974005517801</c:v>
                </c:pt>
                <c:pt idx="94">
                  <c:v>2628.2494322750499</c:v>
                </c:pt>
                <c:pt idx="95">
                  <c:v>2667.1182559498598</c:v>
                </c:pt>
                <c:pt idx="96">
                  <c:v>2712.4093754536302</c:v>
                </c:pt>
                <c:pt idx="97">
                  <c:v>2752.7771017377499</c:v>
                </c:pt>
                <c:pt idx="98">
                  <c:v>2828.3975090070899</c:v>
                </c:pt>
                <c:pt idx="99">
                  <c:v>2873.3013410396402</c:v>
                </c:pt>
                <c:pt idx="100">
                  <c:v>2908.5330454821101</c:v>
                </c:pt>
                <c:pt idx="101">
                  <c:v>2920.5694289476401</c:v>
                </c:pt>
                <c:pt idx="102">
                  <c:v>2946.7448820452601</c:v>
                </c:pt>
                <c:pt idx="103">
                  <c:v>3026.4714702568399</c:v>
                </c:pt>
                <c:pt idx="104">
                  <c:v>3026.2388780555298</c:v>
                </c:pt>
                <c:pt idx="105">
                  <c:v>3045.4749842121801</c:v>
                </c:pt>
                <c:pt idx="106">
                  <c:v>2984.7122243445501</c:v>
                </c:pt>
                <c:pt idx="107">
                  <c:v>3043.8739815455297</c:v>
                </c:pt>
                <c:pt idx="108">
                  <c:v>3145.5449476887402</c:v>
                </c:pt>
                <c:pt idx="109">
                  <c:v>3108.9887923041897</c:v>
                </c:pt>
                <c:pt idx="110">
                  <c:v>3036.3577141307496</c:v>
                </c:pt>
                <c:pt idx="111">
                  <c:v>3051.4581699127698</c:v>
                </c:pt>
                <c:pt idx="112">
                  <c:v>3055.82902336396</c:v>
                </c:pt>
                <c:pt idx="113">
                  <c:v>3055.5345334265598</c:v>
                </c:pt>
                <c:pt idx="114">
                  <c:v>3103.0633666773897</c:v>
                </c:pt>
                <c:pt idx="115">
                  <c:v>3152.3988553999297</c:v>
                </c:pt>
                <c:pt idx="116">
                  <c:v>3110.9242375812501</c:v>
                </c:pt>
                <c:pt idx="117">
                  <c:v>3132.8934831309198</c:v>
                </c:pt>
                <c:pt idx="118">
                  <c:v>3066.45043683738</c:v>
                </c:pt>
                <c:pt idx="119">
                  <c:v>3083.64573060975</c:v>
                </c:pt>
                <c:pt idx="120">
                  <c:v>3097.1799719835799</c:v>
                </c:pt>
                <c:pt idx="121">
                  <c:v>3150.8970705535503</c:v>
                </c:pt>
                <c:pt idx="122">
                  <c:v>3222.3982420975899</c:v>
                </c:pt>
                <c:pt idx="123">
                  <c:v>3285.5420314782</c:v>
                </c:pt>
                <c:pt idx="124">
                  <c:v>3358.9649887772903</c:v>
                </c:pt>
                <c:pt idx="125">
                  <c:v>3386.60345223578</c:v>
                </c:pt>
                <c:pt idx="126">
                  <c:v>3453.9442077180997</c:v>
                </c:pt>
                <c:pt idx="127">
                  <c:v>3469.3113574385197</c:v>
                </c:pt>
                <c:pt idx="128">
                  <c:v>3516.9339914757602</c:v>
                </c:pt>
                <c:pt idx="129">
                  <c:v>3514.6622821247502</c:v>
                </c:pt>
                <c:pt idx="130">
                  <c:v>3585.3273301828899</c:v>
                </c:pt>
                <c:pt idx="131">
                  <c:v>3639.0785134174698</c:v>
                </c:pt>
                <c:pt idx="132">
                  <c:v>3687.11066631931</c:v>
                </c:pt>
                <c:pt idx="133">
                  <c:v>3686.2190470057099</c:v>
                </c:pt>
                <c:pt idx="134">
                  <c:v>3711.4242140906999</c:v>
                </c:pt>
                <c:pt idx="135">
                  <c:v>3764.7070935893698</c:v>
                </c:pt>
                <c:pt idx="136">
                  <c:v>3785.4104128150498</c:v>
                </c:pt>
                <c:pt idx="137">
                  <c:v>3802.6091290065801</c:v>
                </c:pt>
                <c:pt idx="138">
                  <c:v>3746.79096080914</c:v>
                </c:pt>
                <c:pt idx="139">
                  <c:v>3786.8058362503198</c:v>
                </c:pt>
                <c:pt idx="140">
                  <c:v>3869.8605126716998</c:v>
                </c:pt>
                <c:pt idx="141">
                  <c:v>3910.8237396601703</c:v>
                </c:pt>
                <c:pt idx="142">
                  <c:v>4021.1867847339499</c:v>
                </c:pt>
                <c:pt idx="143">
                  <c:v>4003.7115409616399</c:v>
                </c:pt>
                <c:pt idx="144">
                  <c:v>4044.3963744221201</c:v>
                </c:pt>
                <c:pt idx="145">
                  <c:v>4067.9838501822496</c:v>
                </c:pt>
                <c:pt idx="146">
                  <c:v>4011.7989673067596</c:v>
                </c:pt>
                <c:pt idx="147">
                  <c:v>4070.2868147520298</c:v>
                </c:pt>
                <c:pt idx="148">
                  <c:v>4206.2381634503399</c:v>
                </c:pt>
                <c:pt idx="149">
                  <c:v>4301.2304727969395</c:v>
                </c:pt>
                <c:pt idx="150">
                  <c:v>4421.6275358688799</c:v>
                </c:pt>
                <c:pt idx="151">
                  <c:v>4350.40277098762</c:v>
                </c:pt>
                <c:pt idx="152">
                  <c:v>4465.6720568865903</c:v>
                </c:pt>
                <c:pt idx="153">
                  <c:v>4410.6247972408601</c:v>
                </c:pt>
                <c:pt idx="154">
                  <c:v>4425.08395488722</c:v>
                </c:pt>
                <c:pt idx="155">
                  <c:v>4456.4493371543103</c:v>
                </c:pt>
                <c:pt idx="156">
                  <c:v>4515.6327495513005</c:v>
                </c:pt>
                <c:pt idx="157">
                  <c:v>4649.2430646339999</c:v>
                </c:pt>
                <c:pt idx="158">
                  <c:v>4746.2449398134804</c:v>
                </c:pt>
                <c:pt idx="159">
                  <c:v>4777.62771650175</c:v>
                </c:pt>
                <c:pt idx="160">
                  <c:v>4770.2116004024001</c:v>
                </c:pt>
                <c:pt idx="161">
                  <c:v>4791.3023396852495</c:v>
                </c:pt>
                <c:pt idx="162">
                  <c:v>4768.12396471374</c:v>
                </c:pt>
                <c:pt idx="163">
                  <c:v>4523.86063065491</c:v>
                </c:pt>
                <c:pt idx="164">
                  <c:v>4624.6583798609199</c:v>
                </c:pt>
                <c:pt idx="165">
                  <c:v>4772.25358528582</c:v>
                </c:pt>
                <c:pt idx="166">
                  <c:v>4883.84542905749</c:v>
                </c:pt>
                <c:pt idx="167">
                  <c:v>4970.2190500304905</c:v>
                </c:pt>
                <c:pt idx="168">
                  <c:v>5016.1945673049504</c:v>
                </c:pt>
                <c:pt idx="169">
                  <c:v>4922.7991096073702</c:v>
                </c:pt>
                <c:pt idx="170">
                  <c:v>5008.0178124942795</c:v>
                </c:pt>
                <c:pt idx="171">
                  <c:v>5167.42571177635</c:v>
                </c:pt>
                <c:pt idx="172">
                  <c:v>5117.9333965481801</c:v>
                </c:pt>
                <c:pt idx="173">
                  <c:v>5220.1429412066</c:v>
                </c:pt>
                <c:pt idx="174">
                  <c:v>5209.03457412237</c:v>
                </c:pt>
                <c:pt idx="175">
                  <c:v>5198.5688917935995</c:v>
                </c:pt>
                <c:pt idx="176">
                  <c:v>5184.95891055009</c:v>
                </c:pt>
                <c:pt idx="177">
                  <c:v>5247.8834619673908</c:v>
                </c:pt>
                <c:pt idx="178">
                  <c:v>5315.34473832808</c:v>
                </c:pt>
                <c:pt idx="179">
                  <c:v>5440.5349496680101</c:v>
                </c:pt>
                <c:pt idx="180">
                  <c:v>5342.47649632313</c:v>
                </c:pt>
                <c:pt idx="181">
                  <c:v>5391.7140290856605</c:v>
                </c:pt>
                <c:pt idx="182">
                  <c:v>5543.9123053639005</c:v>
                </c:pt>
                <c:pt idx="183">
                  <c:v>5453.5309702526702</c:v>
                </c:pt>
                <c:pt idx="184">
                  <c:v>5432.3386748788298</c:v>
                </c:pt>
                <c:pt idx="185">
                  <c:v>5542.1150070514504</c:v>
                </c:pt>
                <c:pt idx="186">
                  <c:v>5528.2244373212698</c:v>
                </c:pt>
                <c:pt idx="187">
                  <c:v>5649.7161477207101</c:v>
                </c:pt>
                <c:pt idx="188">
                  <c:v>5606.6128926086603</c:v>
                </c:pt>
                <c:pt idx="189">
                  <c:v>5598.3532288132892</c:v>
                </c:pt>
                <c:pt idx="190">
                  <c:v>5538.9165219660599</c:v>
                </c:pt>
                <c:pt idx="191">
                  <c:v>5685.6417886425706</c:v>
                </c:pt>
                <c:pt idx="192">
                  <c:v>5803.8111481421402</c:v>
                </c:pt>
                <c:pt idx="193">
                  <c:v>5725.8814449280699</c:v>
                </c:pt>
                <c:pt idx="194">
                  <c:v>5624.35671479756</c:v>
                </c:pt>
                <c:pt idx="195">
                  <c:v>5776.8723615241506</c:v>
                </c:pt>
                <c:pt idx="196">
                  <c:v>5824.7790472286197</c:v>
                </c:pt>
                <c:pt idx="197">
                  <c:v>5810.8868350353196</c:v>
                </c:pt>
                <c:pt idx="198">
                  <c:v>5851.25591717323</c:v>
                </c:pt>
                <c:pt idx="199">
                  <c:v>5813.6484542292201</c:v>
                </c:pt>
                <c:pt idx="200">
                  <c:v>5616.1298584561</c:v>
                </c:pt>
                <c:pt idx="201">
                  <c:v>5720.1318952818192</c:v>
                </c:pt>
                <c:pt idx="202">
                  <c:v>5834.3109355197294</c:v>
                </c:pt>
                <c:pt idx="203">
                  <c:v>5862.8474114496403</c:v>
                </c:pt>
                <c:pt idx="204">
                  <c:v>5849.4202942702696</c:v>
                </c:pt>
                <c:pt idx="205">
                  <c:v>5878.8301745794506</c:v>
                </c:pt>
                <c:pt idx="206">
                  <c:v>5954.9559278066099</c:v>
                </c:pt>
                <c:pt idx="207">
                  <c:v>5985.4905348112197</c:v>
                </c:pt>
                <c:pt idx="208">
                  <c:v>6028.9260012243603</c:v>
                </c:pt>
                <c:pt idx="209">
                  <c:v>5907.7076861465794</c:v>
                </c:pt>
                <c:pt idx="210">
                  <c:v>5722.0265271537301</c:v>
                </c:pt>
                <c:pt idx="211">
                  <c:v>5780.6178002808201</c:v>
                </c:pt>
                <c:pt idx="212">
                  <c:v>5607.6437015571601</c:v>
                </c:pt>
                <c:pt idx="213">
                  <c:v>5706.0218109972402</c:v>
                </c:pt>
                <c:pt idx="214">
                  <c:v>5854.7972314672197</c:v>
                </c:pt>
                <c:pt idx="215">
                  <c:v>5834.9685408545201</c:v>
                </c:pt>
                <c:pt idx="216">
                  <c:v>5790.1067954264499</c:v>
                </c:pt>
                <c:pt idx="217">
                  <c:v>5791.5369442777801</c:v>
                </c:pt>
                <c:pt idx="218">
                  <c:v>5794.8964538544296</c:v>
                </c:pt>
                <c:pt idx="219">
                  <c:v>6035.0725395099698</c:v>
                </c:pt>
                <c:pt idx="220">
                  <c:v>6293.25569112224</c:v>
                </c:pt>
                <c:pt idx="221">
                  <c:v>6356.83143261025</c:v>
                </c:pt>
                <c:pt idx="222">
                  <c:v>6336.9833465356296</c:v>
                </c:pt>
                <c:pt idx="223">
                  <c:v>6429.3935645870406</c:v>
                </c:pt>
                <c:pt idx="224">
                  <c:v>6549.2097017242204</c:v>
                </c:pt>
                <c:pt idx="225">
                  <c:v>6684.9777718796195</c:v>
                </c:pt>
                <c:pt idx="226">
                  <c:v>6747.5278989101207</c:v>
                </c:pt>
                <c:pt idx="227">
                  <c:v>6929.4243579538897</c:v>
                </c:pt>
                <c:pt idx="228">
                  <c:v>7031.4842716603998</c:v>
                </c:pt>
                <c:pt idx="229">
                  <c:v>7140.4356318845603</c:v>
                </c:pt>
                <c:pt idx="230">
                  <c:v>7188.6708668950805</c:v>
                </c:pt>
                <c:pt idx="231">
                  <c:v>7025.1956339969802</c:v>
                </c:pt>
                <c:pt idx="232">
                  <c:v>7023.7613574109901</c:v>
                </c:pt>
                <c:pt idx="233">
                  <c:v>7123.2853699591697</c:v>
                </c:pt>
                <c:pt idx="234">
                  <c:v>7060.5885827621605</c:v>
                </c:pt>
                <c:pt idx="235">
                  <c:v>7153.5224178098797</c:v>
                </c:pt>
                <c:pt idx="236">
                  <c:v>7232.0017214303907</c:v>
                </c:pt>
                <c:pt idx="237">
                  <c:v>7325.4676459372404</c:v>
                </c:pt>
                <c:pt idx="238">
                  <c:v>7477.5286770335897</c:v>
                </c:pt>
                <c:pt idx="239">
                  <c:v>7625.73305912249</c:v>
                </c:pt>
                <c:pt idx="240">
                  <c:v>7583.5217311493998</c:v>
                </c:pt>
                <c:pt idx="241">
                  <c:v>7658.7337733209897</c:v>
                </c:pt>
                <c:pt idx="242">
                  <c:v>7582.0736546407306</c:v>
                </c:pt>
                <c:pt idx="243">
                  <c:v>7536.3011111986998</c:v>
                </c:pt>
                <c:pt idx="244">
                  <c:v>7658.7725721420902</c:v>
                </c:pt>
                <c:pt idx="245">
                  <c:v>7752.5206746536705</c:v>
                </c:pt>
                <c:pt idx="246">
                  <c:v>7853.6216402084901</c:v>
                </c:pt>
                <c:pt idx="247">
                  <c:v>7915.8854957753301</c:v>
                </c:pt>
                <c:pt idx="248">
                  <c:v>7945.5596910333597</c:v>
                </c:pt>
                <c:pt idx="249">
                  <c:v>7843.3900566861394</c:v>
                </c:pt>
                <c:pt idx="250">
                  <c:v>7979.1812898695698</c:v>
                </c:pt>
                <c:pt idx="251">
                  <c:v>8076.7914061233305</c:v>
                </c:pt>
                <c:pt idx="252">
                  <c:v>8259.1906727762489</c:v>
                </c:pt>
                <c:pt idx="253">
                  <c:v>8255.74241937441</c:v>
                </c:pt>
                <c:pt idx="254">
                  <c:v>8336.8526086197508</c:v>
                </c:pt>
                <c:pt idx="255">
                  <c:v>8441.4338668375603</c:v>
                </c:pt>
                <c:pt idx="256">
                  <c:v>8322.4691597356195</c:v>
                </c:pt>
                <c:pt idx="257">
                  <c:v>8327.4031114418194</c:v>
                </c:pt>
                <c:pt idx="258">
                  <c:v>8371.8911941588703</c:v>
                </c:pt>
                <c:pt idx="259">
                  <c:v>8519.1716254837502</c:v>
                </c:pt>
                <c:pt idx="260">
                  <c:v>8596.9346470829205</c:v>
                </c:pt>
                <c:pt idx="261">
                  <c:v>8759.8789854229399</c:v>
                </c:pt>
                <c:pt idx="262">
                  <c:v>8906.4891801038393</c:v>
                </c:pt>
                <c:pt idx="263">
                  <c:v>8974.9537382851413</c:v>
                </c:pt>
                <c:pt idx="264">
                  <c:v>9050.3618389889398</c:v>
                </c:pt>
                <c:pt idx="265">
                  <c:v>9097.32158631329</c:v>
                </c:pt>
                <c:pt idx="266">
                  <c:v>9185.2685981648392</c:v>
                </c:pt>
                <c:pt idx="267">
                  <c:v>9353.1819463328993</c:v>
                </c:pt>
                <c:pt idx="268">
                  <c:v>9461.4605658028813</c:v>
                </c:pt>
                <c:pt idx="269">
                  <c:v>9447.5475959015203</c:v>
                </c:pt>
                <c:pt idx="270">
                  <c:v>9400.1106025299305</c:v>
                </c:pt>
                <c:pt idx="271">
                  <c:v>9447.0108413222697</c:v>
                </c:pt>
                <c:pt idx="272">
                  <c:v>9628.6841661190792</c:v>
                </c:pt>
                <c:pt idx="273">
                  <c:v>9787.9261256223508</c:v>
                </c:pt>
                <c:pt idx="274">
                  <c:v>9636.8239315558203</c:v>
                </c:pt>
                <c:pt idx="275">
                  <c:v>9608.8819239463592</c:v>
                </c:pt>
                <c:pt idx="276">
                  <c:v>9445.1902002862498</c:v>
                </c:pt>
                <c:pt idx="277">
                  <c:v>9468.3418934769998</c:v>
                </c:pt>
                <c:pt idx="278">
                  <c:v>9413.1975090346896</c:v>
                </c:pt>
                <c:pt idx="279">
                  <c:v>9586.3111211496707</c:v>
                </c:pt>
                <c:pt idx="280">
                  <c:v>9636.7871147570695</c:v>
                </c:pt>
                <c:pt idx="281">
                  <c:v>9305.8182008244603</c:v>
                </c:pt>
                <c:pt idx="282">
                  <c:v>9245.2416264168696</c:v>
                </c:pt>
                <c:pt idx="283">
                  <c:v>9265.3445815070099</c:v>
                </c:pt>
                <c:pt idx="284">
                  <c:v>8706.66315265915</c:v>
                </c:pt>
                <c:pt idx="285">
                  <c:v>7902.8377101882697</c:v>
                </c:pt>
                <c:pt idx="286">
                  <c:v>7786.2059037009903</c:v>
                </c:pt>
                <c:pt idx="287">
                  <c:v>8036.4894296332104</c:v>
                </c:pt>
                <c:pt idx="288">
                  <c:v>7782.0690618876906</c:v>
                </c:pt>
                <c:pt idx="289">
                  <c:v>7442.0586692917395</c:v>
                </c:pt>
                <c:pt idx="290">
                  <c:v>7738.7873207101793</c:v>
                </c:pt>
                <c:pt idx="291">
                  <c:v>8259.7707659644602</c:v>
                </c:pt>
                <c:pt idx="292">
                  <c:v>8637.1758607626598</c:v>
                </c:pt>
                <c:pt idx="293">
                  <c:v>8675.3904044801511</c:v>
                </c:pt>
                <c:pt idx="294">
                  <c:v>9093.0971522148393</c:v>
                </c:pt>
                <c:pt idx="295">
                  <c:v>9306.3697572062392</c:v>
                </c:pt>
                <c:pt idx="296">
                  <c:v>9561.4567696725298</c:v>
                </c:pt>
                <c:pt idx="297">
                  <c:v>9498.624526603191</c:v>
                </c:pt>
                <c:pt idx="298">
                  <c:v>9726.3289229170387</c:v>
                </c:pt>
                <c:pt idx="299">
                  <c:v>9808.5370250509095</c:v>
                </c:pt>
                <c:pt idx="300">
                  <c:v>9760.7976826318809</c:v>
                </c:pt>
                <c:pt idx="301">
                  <c:v>9889.3044874541702</c:v>
                </c:pt>
                <c:pt idx="302">
                  <c:v>10175.574980765199</c:v>
                </c:pt>
                <c:pt idx="303">
                  <c:v>10316.264182822901</c:v>
                </c:pt>
                <c:pt idx="304">
                  <c:v>9963.1266085205898</c:v>
                </c:pt>
                <c:pt idx="305">
                  <c:v>9860.2424991626194</c:v>
                </c:pt>
                <c:pt idx="306">
                  <c:v>10262.754006408</c:v>
                </c:pt>
                <c:pt idx="307">
                  <c:v>10163.0723714085</c:v>
                </c:pt>
                <c:pt idx="308">
                  <c:v>10617.004157328702</c:v>
                </c:pt>
                <c:pt idx="309">
                  <c:v>10816.137520738399</c:v>
                </c:pt>
                <c:pt idx="310">
                  <c:v>10725.5449707642</c:v>
                </c:pt>
                <c:pt idx="311">
                  <c:v>11007.8310714992</c:v>
                </c:pt>
                <c:pt idx="312">
                  <c:v>11090.110462108702</c:v>
                </c:pt>
                <c:pt idx="313">
                  <c:v>11248.2170965685</c:v>
                </c:pt>
                <c:pt idx="314">
                  <c:v>11298.0748413455</c:v>
                </c:pt>
                <c:pt idx="315">
                  <c:v>11546.325516901999</c:v>
                </c:pt>
                <c:pt idx="316">
                  <c:v>11540.8915309195</c:v>
                </c:pt>
                <c:pt idx="317">
                  <c:v>11453.8330268543</c:v>
                </c:pt>
                <c:pt idx="318">
                  <c:v>11469.1644405141</c:v>
                </c:pt>
                <c:pt idx="319">
                  <c:v>11156.732004134699</c:v>
                </c:pt>
                <c:pt idx="320">
                  <c:v>10675.772646416799</c:v>
                </c:pt>
                <c:pt idx="321">
                  <c:v>11214.288268525501</c:v>
                </c:pt>
                <c:pt idx="322">
                  <c:v>11054.3444663956</c:v>
                </c:pt>
                <c:pt idx="323">
                  <c:v>11138.1427459609</c:v>
                </c:pt>
                <c:pt idx="324">
                  <c:v>11551.0113856262</c:v>
                </c:pt>
                <c:pt idx="325">
                  <c:v>11800.472853840301</c:v>
                </c:pt>
                <c:pt idx="326">
                  <c:v>11846.258258976</c:v>
                </c:pt>
                <c:pt idx="327">
                  <c:v>11840.193120456399</c:v>
                </c:pt>
                <c:pt idx="328">
                  <c:v>11455.9304711164</c:v>
                </c:pt>
                <c:pt idx="329">
                  <c:v>11669.4635952973</c:v>
                </c:pt>
                <c:pt idx="330">
                  <c:v>11794.6854513816</c:v>
                </c:pt>
                <c:pt idx="331">
                  <c:v>11946.865835503599</c:v>
                </c:pt>
                <c:pt idx="332">
                  <c:v>12139.714009920701</c:v>
                </c:pt>
                <c:pt idx="333">
                  <c:v>12145.5254609733</c:v>
                </c:pt>
                <c:pt idx="334">
                  <c:v>12234.205993264601</c:v>
                </c:pt>
                <c:pt idx="335">
                  <c:v>12389.827704278501</c:v>
                </c:pt>
                <c:pt idx="336">
                  <c:v>12618.660182408799</c:v>
                </c:pt>
                <c:pt idx="337">
                  <c:v>12697.1446120455</c:v>
                </c:pt>
                <c:pt idx="338">
                  <c:v>12855.747569547</c:v>
                </c:pt>
                <c:pt idx="339">
                  <c:v>13028.6363166428</c:v>
                </c:pt>
                <c:pt idx="340">
                  <c:v>13021.3832956512</c:v>
                </c:pt>
                <c:pt idx="341">
                  <c:v>12768.5068731465</c:v>
                </c:pt>
                <c:pt idx="342">
                  <c:v>13094.810571018999</c:v>
                </c:pt>
                <c:pt idx="343">
                  <c:v>12946.5175650439</c:v>
                </c:pt>
                <c:pt idx="344">
                  <c:v>13298.9126898877</c:v>
                </c:pt>
                <c:pt idx="345">
                  <c:v>13583.7297458677</c:v>
                </c:pt>
                <c:pt idx="346">
                  <c:v>13699.410542042999</c:v>
                </c:pt>
                <c:pt idx="347">
                  <c:v>13758.906155947001</c:v>
                </c:pt>
                <c:pt idx="348">
                  <c:v>13635.7076237689</c:v>
                </c:pt>
                <c:pt idx="349">
                  <c:v>13940.732291788399</c:v>
                </c:pt>
                <c:pt idx="350">
                  <c:v>13978.5267657478</c:v>
                </c:pt>
                <c:pt idx="351">
                  <c:v>14056.854594778801</c:v>
                </c:pt>
                <c:pt idx="352">
                  <c:v>14232.2223490002</c:v>
                </c:pt>
                <c:pt idx="353">
                  <c:v>14381.2450600755</c:v>
                </c:pt>
                <c:pt idx="354">
                  <c:v>14246.044996406401</c:v>
                </c:pt>
                <c:pt idx="355">
                  <c:v>14470.0083476651</c:v>
                </c:pt>
                <c:pt idx="356">
                  <c:v>14196.6129664119</c:v>
                </c:pt>
                <c:pt idx="357">
                  <c:v>14331.337223504899</c:v>
                </c:pt>
                <c:pt idx="358">
                  <c:v>14464.649860437699</c:v>
                </c:pt>
                <c:pt idx="359">
                  <c:v>14385.3494165925</c:v>
                </c:pt>
                <c:pt idx="360">
                  <c:v>14413.502056080601</c:v>
                </c:pt>
                <c:pt idx="361">
                  <c:v>14705.323271335899</c:v>
                </c:pt>
                <c:pt idx="362">
                  <c:v>14685.817929085901</c:v>
                </c:pt>
                <c:pt idx="363">
                  <c:v>14827.595236856199</c:v>
                </c:pt>
                <c:pt idx="364">
                  <c:v>14839.897364934399</c:v>
                </c:pt>
                <c:pt idx="365">
                  <c:v>14673.351492539799</c:v>
                </c:pt>
                <c:pt idx="366">
                  <c:v>14682.151967157701</c:v>
                </c:pt>
                <c:pt idx="367">
                  <c:v>14323.9670569503</c:v>
                </c:pt>
                <c:pt idx="368">
                  <c:v>14167.8580625828</c:v>
                </c:pt>
                <c:pt idx="369">
                  <c:v>14569.8183349269</c:v>
                </c:pt>
                <c:pt idx="370">
                  <c:v>14545.5763222926</c:v>
                </c:pt>
                <c:pt idx="371">
                  <c:v>14348.1954290752</c:v>
                </c:pt>
                <c:pt idx="372">
                  <c:v>14089.770274902801</c:v>
                </c:pt>
                <c:pt idx="373">
                  <c:v>14155.935266887001</c:v>
                </c:pt>
                <c:pt idx="374">
                  <c:v>14710.1408432136</c:v>
                </c:pt>
                <c:pt idx="375">
                  <c:v>14860.150430309301</c:v>
                </c:pt>
                <c:pt idx="376">
                  <c:v>14861.327030272101</c:v>
                </c:pt>
                <c:pt idx="377">
                  <c:v>14952.9116879546</c:v>
                </c:pt>
                <c:pt idx="378">
                  <c:v>15281.8706177362</c:v>
                </c:pt>
                <c:pt idx="379">
                  <c:v>15325.545682849899</c:v>
                </c:pt>
                <c:pt idx="380">
                  <c:v>15388.102632373701</c:v>
                </c:pt>
                <c:pt idx="381">
                  <c:v>15236.058965508701</c:v>
                </c:pt>
                <c:pt idx="382">
                  <c:v>15331.475017892</c:v>
                </c:pt>
                <c:pt idx="383">
                  <c:v>15488.7195194823</c:v>
                </c:pt>
                <c:pt idx="384">
                  <c:v>15664.2151870653</c:v>
                </c:pt>
                <c:pt idx="385">
                  <c:v>15875.339713073699</c:v>
                </c:pt>
                <c:pt idx="386">
                  <c:v>15941.811671843199</c:v>
                </c:pt>
                <c:pt idx="387">
                  <c:v>16106.934596157898</c:v>
                </c:pt>
                <c:pt idx="388">
                  <c:v>16229.213685623399</c:v>
                </c:pt>
                <c:pt idx="389">
                  <c:v>16278.3757715132</c:v>
                </c:pt>
                <c:pt idx="390">
                  <c:v>16468.886053675098</c:v>
                </c:pt>
                <c:pt idx="391">
                  <c:v>16527.100034945601</c:v>
                </c:pt>
                <c:pt idx="392">
                  <c:v>16682.280829199</c:v>
                </c:pt>
                <c:pt idx="393">
                  <c:v>16812.166787267401</c:v>
                </c:pt>
                <c:pt idx="394">
                  <c:v>16969.7848656434</c:v>
                </c:pt>
                <c:pt idx="395">
                  <c:v>17109.000962236099</c:v>
                </c:pt>
                <c:pt idx="396">
                  <c:v>17355.8027922291</c:v>
                </c:pt>
                <c:pt idx="397">
                  <c:v>17038.801819008397</c:v>
                </c:pt>
                <c:pt idx="398">
                  <c:v>16979.410616569199</c:v>
                </c:pt>
                <c:pt idx="399">
                  <c:v>16978.959504192</c:v>
                </c:pt>
                <c:pt idx="400">
                  <c:v>17104.343457647497</c:v>
                </c:pt>
                <c:pt idx="401">
                  <c:v>17079.176559423799</c:v>
                </c:pt>
                <c:pt idx="402">
                  <c:v>17291.592529328798</c:v>
                </c:pt>
                <c:pt idx="403">
                  <c:v>17458.400356914597</c:v>
                </c:pt>
                <c:pt idx="404">
                  <c:v>17405.831365854101</c:v>
                </c:pt>
                <c:pt idx="405">
                  <c:v>16848.051026646601</c:v>
                </c:pt>
                <c:pt idx="406">
                  <c:v>16982.977105066399</c:v>
                </c:pt>
                <c:pt idx="407">
                  <c:v>16533.300378440701</c:v>
                </c:pt>
                <c:pt idx="408">
                  <c:v>17205.321704645299</c:v>
                </c:pt>
                <c:pt idx="409">
                  <c:v>17437.399230754701</c:v>
                </c:pt>
                <c:pt idx="410">
                  <c:v>17585.6059119684</c:v>
                </c:pt>
                <c:pt idx="411">
                  <c:v>17874.948580878201</c:v>
                </c:pt>
                <c:pt idx="412">
                  <c:v>17497.9302476351</c:v>
                </c:pt>
                <c:pt idx="413">
                  <c:v>18076.311273265299</c:v>
                </c:pt>
                <c:pt idx="414">
                  <c:v>18137.589402693098</c:v>
                </c:pt>
                <c:pt idx="415">
                  <c:v>18054.108002409201</c:v>
                </c:pt>
                <c:pt idx="416">
                  <c:v>18241.480912166702</c:v>
                </c:pt>
                <c:pt idx="417">
                  <c:v>18480.627688251301</c:v>
                </c:pt>
                <c:pt idx="418">
                  <c:v>18685.417598247099</c:v>
                </c:pt>
                <c:pt idx="419">
                  <c:v>18973.757755770101</c:v>
                </c:pt>
                <c:pt idx="420">
                  <c:v>18927.482542239599</c:v>
                </c:pt>
                <c:pt idx="421">
                  <c:v>18357.987250022001</c:v>
                </c:pt>
                <c:pt idx="422">
                  <c:v>16870.679346197001</c:v>
                </c:pt>
                <c:pt idx="423">
                  <c:v>17894.102870514798</c:v>
                </c:pt>
                <c:pt idx="424">
                  <c:v>18334.1719536934</c:v>
                </c:pt>
                <c:pt idx="425">
                  <c:v>18638.810890133202</c:v>
                </c:pt>
                <c:pt idx="426">
                  <c:v>19097.653002649397</c:v>
                </c:pt>
                <c:pt idx="427">
                  <c:v>19590.658334344098</c:v>
                </c:pt>
                <c:pt idx="428">
                  <c:v>19343.304280400003</c:v>
                </c:pt>
                <c:pt idx="429">
                  <c:v>19227.132950240102</c:v>
                </c:pt>
                <c:pt idx="430">
                  <c:v>20380.338522525199</c:v>
                </c:pt>
                <c:pt idx="431">
                  <c:v>20873.231321539901</c:v>
                </c:pt>
                <c:pt idx="432">
                  <c:v>20859.258697000398</c:v>
                </c:pt>
                <c:pt idx="433">
                  <c:v>21142.515513211201</c:v>
                </c:pt>
                <c:pt idx="434">
                  <c:v>21417.861404228097</c:v>
                </c:pt>
                <c:pt idx="435">
                  <c:v>21834.932899326803</c:v>
                </c:pt>
                <c:pt idx="436">
                  <c:v>22070.694844919599</c:v>
                </c:pt>
                <c:pt idx="437">
                  <c:v>22092.9014135832</c:v>
                </c:pt>
                <c:pt idx="438">
                  <c:v>22222.053590146897</c:v>
                </c:pt>
                <c:pt idx="439">
                  <c:v>22406.325118468802</c:v>
                </c:pt>
                <c:pt idx="440">
                  <c:v>22011.778883761599</c:v>
                </c:pt>
                <c:pt idx="441">
                  <c:v>22299.368724661799</c:v>
                </c:pt>
                <c:pt idx="442">
                  <c:v>22085.626334149099</c:v>
                </c:pt>
                <c:pt idx="443" formatCode="General">
                  <c:v>22500.040315525999</c:v>
                </c:pt>
              </c:numCache>
            </c:numRef>
          </c:val>
          <c:smooth val="0"/>
          <c:extLst>
            <c:ext xmlns:c16="http://schemas.microsoft.com/office/drawing/2014/chart" uri="{C3380CC4-5D6E-409C-BE32-E72D297353CC}">
              <c16:uniqueId val="{00000002-21A0-44A6-8830-A0093B53B64C}"/>
            </c:ext>
          </c:extLst>
        </c:ser>
        <c:ser>
          <c:idx val="3"/>
          <c:order val="3"/>
          <c:tx>
            <c:strRef>
              <c:f>Sheet1!$E$1</c:f>
              <c:strCache>
                <c:ptCount val="1"/>
                <c:pt idx="0">
                  <c:v>60/40</c:v>
                </c:pt>
              </c:strCache>
            </c:strRef>
          </c:tx>
          <c:spPr>
            <a:ln>
              <a:solidFill>
                <a:schemeClr val="accent6">
                  <a:lumMod val="60000"/>
                  <a:lumOff val="40000"/>
                </a:schemeClr>
              </a:solidFill>
            </a:ln>
          </c:spPr>
          <c:marker>
            <c:symbol val="none"/>
          </c:marker>
          <c:cat>
            <c:numRef>
              <c:f>Sheet1!$A$2:$A$445</c:f>
              <c:numCache>
                <c:formatCode>yy\-mmm</c:formatCode>
                <c:ptCount val="444"/>
                <c:pt idx="0">
                  <c:v>31078</c:v>
                </c:pt>
                <c:pt idx="1">
                  <c:v>31106</c:v>
                </c:pt>
                <c:pt idx="2">
                  <c:v>31137</c:v>
                </c:pt>
                <c:pt idx="3">
                  <c:v>31167</c:v>
                </c:pt>
                <c:pt idx="4">
                  <c:v>31198</c:v>
                </c:pt>
                <c:pt idx="5">
                  <c:v>31228</c:v>
                </c:pt>
                <c:pt idx="6">
                  <c:v>31259</c:v>
                </c:pt>
                <c:pt idx="7">
                  <c:v>31290</c:v>
                </c:pt>
                <c:pt idx="8">
                  <c:v>31320</c:v>
                </c:pt>
                <c:pt idx="9">
                  <c:v>31351</c:v>
                </c:pt>
                <c:pt idx="10">
                  <c:v>31381</c:v>
                </c:pt>
                <c:pt idx="11">
                  <c:v>31412</c:v>
                </c:pt>
                <c:pt idx="12">
                  <c:v>31443</c:v>
                </c:pt>
                <c:pt idx="13">
                  <c:v>31471</c:v>
                </c:pt>
                <c:pt idx="14">
                  <c:v>31502</c:v>
                </c:pt>
                <c:pt idx="15">
                  <c:v>31532</c:v>
                </c:pt>
                <c:pt idx="16">
                  <c:v>31563</c:v>
                </c:pt>
                <c:pt idx="17">
                  <c:v>31593</c:v>
                </c:pt>
                <c:pt idx="18">
                  <c:v>31624</c:v>
                </c:pt>
                <c:pt idx="19">
                  <c:v>31655</c:v>
                </c:pt>
                <c:pt idx="20">
                  <c:v>31685</c:v>
                </c:pt>
                <c:pt idx="21">
                  <c:v>31716</c:v>
                </c:pt>
                <c:pt idx="22">
                  <c:v>31746</c:v>
                </c:pt>
                <c:pt idx="23">
                  <c:v>31777</c:v>
                </c:pt>
                <c:pt idx="24">
                  <c:v>31808</c:v>
                </c:pt>
                <c:pt idx="25">
                  <c:v>31836</c:v>
                </c:pt>
                <c:pt idx="26">
                  <c:v>31867</c:v>
                </c:pt>
                <c:pt idx="27">
                  <c:v>31897</c:v>
                </c:pt>
                <c:pt idx="28">
                  <c:v>31928</c:v>
                </c:pt>
                <c:pt idx="29">
                  <c:v>31958</c:v>
                </c:pt>
                <c:pt idx="30">
                  <c:v>31989</c:v>
                </c:pt>
                <c:pt idx="31">
                  <c:v>32020</c:v>
                </c:pt>
                <c:pt idx="32">
                  <c:v>32050</c:v>
                </c:pt>
                <c:pt idx="33">
                  <c:v>32081</c:v>
                </c:pt>
                <c:pt idx="34">
                  <c:v>32111</c:v>
                </c:pt>
                <c:pt idx="35">
                  <c:v>32142</c:v>
                </c:pt>
                <c:pt idx="36">
                  <c:v>32173</c:v>
                </c:pt>
                <c:pt idx="37">
                  <c:v>32202</c:v>
                </c:pt>
                <c:pt idx="38">
                  <c:v>32233</c:v>
                </c:pt>
                <c:pt idx="39">
                  <c:v>32263</c:v>
                </c:pt>
                <c:pt idx="40">
                  <c:v>32294</c:v>
                </c:pt>
                <c:pt idx="41">
                  <c:v>32324</c:v>
                </c:pt>
                <c:pt idx="42">
                  <c:v>32355</c:v>
                </c:pt>
                <c:pt idx="43">
                  <c:v>32386</c:v>
                </c:pt>
                <c:pt idx="44">
                  <c:v>32416</c:v>
                </c:pt>
                <c:pt idx="45">
                  <c:v>32447</c:v>
                </c:pt>
                <c:pt idx="46">
                  <c:v>32477</c:v>
                </c:pt>
                <c:pt idx="47">
                  <c:v>32508</c:v>
                </c:pt>
                <c:pt idx="48">
                  <c:v>32539</c:v>
                </c:pt>
                <c:pt idx="49">
                  <c:v>32567</c:v>
                </c:pt>
                <c:pt idx="50">
                  <c:v>32598</c:v>
                </c:pt>
                <c:pt idx="51">
                  <c:v>32628</c:v>
                </c:pt>
                <c:pt idx="52">
                  <c:v>32659</c:v>
                </c:pt>
                <c:pt idx="53">
                  <c:v>32689</c:v>
                </c:pt>
                <c:pt idx="54">
                  <c:v>32720</c:v>
                </c:pt>
                <c:pt idx="55">
                  <c:v>32751</c:v>
                </c:pt>
                <c:pt idx="56">
                  <c:v>32781</c:v>
                </c:pt>
                <c:pt idx="57">
                  <c:v>32812</c:v>
                </c:pt>
                <c:pt idx="58">
                  <c:v>32842</c:v>
                </c:pt>
                <c:pt idx="59">
                  <c:v>32873</c:v>
                </c:pt>
                <c:pt idx="60">
                  <c:v>32904</c:v>
                </c:pt>
                <c:pt idx="61">
                  <c:v>32932</c:v>
                </c:pt>
                <c:pt idx="62">
                  <c:v>32963</c:v>
                </c:pt>
                <c:pt idx="63">
                  <c:v>32993</c:v>
                </c:pt>
                <c:pt idx="64">
                  <c:v>33024</c:v>
                </c:pt>
                <c:pt idx="65">
                  <c:v>33054</c:v>
                </c:pt>
                <c:pt idx="66">
                  <c:v>33085</c:v>
                </c:pt>
                <c:pt idx="67">
                  <c:v>33116</c:v>
                </c:pt>
                <c:pt idx="68">
                  <c:v>33146</c:v>
                </c:pt>
                <c:pt idx="69">
                  <c:v>33177</c:v>
                </c:pt>
                <c:pt idx="70">
                  <c:v>33207</c:v>
                </c:pt>
                <c:pt idx="71">
                  <c:v>33238</c:v>
                </c:pt>
                <c:pt idx="72">
                  <c:v>33269</c:v>
                </c:pt>
                <c:pt idx="73">
                  <c:v>33297</c:v>
                </c:pt>
                <c:pt idx="74">
                  <c:v>33328</c:v>
                </c:pt>
                <c:pt idx="75">
                  <c:v>33358</c:v>
                </c:pt>
                <c:pt idx="76">
                  <c:v>33389</c:v>
                </c:pt>
                <c:pt idx="77">
                  <c:v>33419</c:v>
                </c:pt>
                <c:pt idx="78">
                  <c:v>33450</c:v>
                </c:pt>
                <c:pt idx="79">
                  <c:v>33481</c:v>
                </c:pt>
                <c:pt idx="80">
                  <c:v>33511</c:v>
                </c:pt>
                <c:pt idx="81">
                  <c:v>33542</c:v>
                </c:pt>
                <c:pt idx="82">
                  <c:v>33572</c:v>
                </c:pt>
                <c:pt idx="83">
                  <c:v>33603</c:v>
                </c:pt>
                <c:pt idx="84">
                  <c:v>33634</c:v>
                </c:pt>
                <c:pt idx="85">
                  <c:v>33663</c:v>
                </c:pt>
                <c:pt idx="86">
                  <c:v>33694</c:v>
                </c:pt>
                <c:pt idx="87">
                  <c:v>33724</c:v>
                </c:pt>
                <c:pt idx="88">
                  <c:v>33755</c:v>
                </c:pt>
                <c:pt idx="89">
                  <c:v>33785</c:v>
                </c:pt>
                <c:pt idx="90">
                  <c:v>33816</c:v>
                </c:pt>
                <c:pt idx="91">
                  <c:v>33847</c:v>
                </c:pt>
                <c:pt idx="92">
                  <c:v>33877</c:v>
                </c:pt>
                <c:pt idx="93">
                  <c:v>33908</c:v>
                </c:pt>
                <c:pt idx="94">
                  <c:v>33938</c:v>
                </c:pt>
                <c:pt idx="95">
                  <c:v>33969</c:v>
                </c:pt>
                <c:pt idx="96">
                  <c:v>34000</c:v>
                </c:pt>
                <c:pt idx="97">
                  <c:v>34028</c:v>
                </c:pt>
                <c:pt idx="98">
                  <c:v>34059</c:v>
                </c:pt>
                <c:pt idx="99">
                  <c:v>34089</c:v>
                </c:pt>
                <c:pt idx="100">
                  <c:v>34120</c:v>
                </c:pt>
                <c:pt idx="101">
                  <c:v>34150</c:v>
                </c:pt>
                <c:pt idx="102">
                  <c:v>34181</c:v>
                </c:pt>
                <c:pt idx="103">
                  <c:v>34212</c:v>
                </c:pt>
                <c:pt idx="104">
                  <c:v>34242</c:v>
                </c:pt>
                <c:pt idx="105">
                  <c:v>34273</c:v>
                </c:pt>
                <c:pt idx="106">
                  <c:v>34303</c:v>
                </c:pt>
                <c:pt idx="107">
                  <c:v>34334</c:v>
                </c:pt>
                <c:pt idx="108">
                  <c:v>34365</c:v>
                </c:pt>
                <c:pt idx="109">
                  <c:v>34393</c:v>
                </c:pt>
                <c:pt idx="110">
                  <c:v>34424</c:v>
                </c:pt>
                <c:pt idx="111">
                  <c:v>34454</c:v>
                </c:pt>
                <c:pt idx="112">
                  <c:v>34485</c:v>
                </c:pt>
                <c:pt idx="113">
                  <c:v>34515</c:v>
                </c:pt>
                <c:pt idx="114">
                  <c:v>34546</c:v>
                </c:pt>
                <c:pt idx="115">
                  <c:v>34577</c:v>
                </c:pt>
                <c:pt idx="116">
                  <c:v>34607</c:v>
                </c:pt>
                <c:pt idx="117">
                  <c:v>34638</c:v>
                </c:pt>
                <c:pt idx="118">
                  <c:v>34668</c:v>
                </c:pt>
                <c:pt idx="119">
                  <c:v>34699</c:v>
                </c:pt>
                <c:pt idx="120">
                  <c:v>34730</c:v>
                </c:pt>
                <c:pt idx="121">
                  <c:v>34758</c:v>
                </c:pt>
                <c:pt idx="122">
                  <c:v>34789</c:v>
                </c:pt>
                <c:pt idx="123">
                  <c:v>34819</c:v>
                </c:pt>
                <c:pt idx="124">
                  <c:v>34850</c:v>
                </c:pt>
                <c:pt idx="125">
                  <c:v>34880</c:v>
                </c:pt>
                <c:pt idx="126">
                  <c:v>34911</c:v>
                </c:pt>
                <c:pt idx="127">
                  <c:v>34942</c:v>
                </c:pt>
                <c:pt idx="128">
                  <c:v>34972</c:v>
                </c:pt>
                <c:pt idx="129">
                  <c:v>35003</c:v>
                </c:pt>
                <c:pt idx="130">
                  <c:v>35033</c:v>
                </c:pt>
                <c:pt idx="131">
                  <c:v>35064</c:v>
                </c:pt>
                <c:pt idx="132">
                  <c:v>35095</c:v>
                </c:pt>
                <c:pt idx="133">
                  <c:v>35124</c:v>
                </c:pt>
                <c:pt idx="134">
                  <c:v>35155</c:v>
                </c:pt>
                <c:pt idx="135">
                  <c:v>35185</c:v>
                </c:pt>
                <c:pt idx="136">
                  <c:v>35216</c:v>
                </c:pt>
                <c:pt idx="137">
                  <c:v>35246</c:v>
                </c:pt>
                <c:pt idx="138">
                  <c:v>35277</c:v>
                </c:pt>
                <c:pt idx="139">
                  <c:v>35308</c:v>
                </c:pt>
                <c:pt idx="140">
                  <c:v>35338</c:v>
                </c:pt>
                <c:pt idx="141">
                  <c:v>35369</c:v>
                </c:pt>
                <c:pt idx="142">
                  <c:v>35399</c:v>
                </c:pt>
                <c:pt idx="143">
                  <c:v>35430</c:v>
                </c:pt>
                <c:pt idx="144">
                  <c:v>35461</c:v>
                </c:pt>
                <c:pt idx="145">
                  <c:v>35489</c:v>
                </c:pt>
                <c:pt idx="146">
                  <c:v>35520</c:v>
                </c:pt>
                <c:pt idx="147">
                  <c:v>35550</c:v>
                </c:pt>
                <c:pt idx="148">
                  <c:v>35581</c:v>
                </c:pt>
                <c:pt idx="149">
                  <c:v>35611</c:v>
                </c:pt>
                <c:pt idx="150">
                  <c:v>35642</c:v>
                </c:pt>
                <c:pt idx="151">
                  <c:v>35673</c:v>
                </c:pt>
                <c:pt idx="152">
                  <c:v>35703</c:v>
                </c:pt>
                <c:pt idx="153">
                  <c:v>35734</c:v>
                </c:pt>
                <c:pt idx="154">
                  <c:v>35764</c:v>
                </c:pt>
                <c:pt idx="155">
                  <c:v>35795</c:v>
                </c:pt>
                <c:pt idx="156">
                  <c:v>35826</c:v>
                </c:pt>
                <c:pt idx="157">
                  <c:v>35854</c:v>
                </c:pt>
                <c:pt idx="158">
                  <c:v>35885</c:v>
                </c:pt>
                <c:pt idx="159">
                  <c:v>35915</c:v>
                </c:pt>
                <c:pt idx="160">
                  <c:v>35946</c:v>
                </c:pt>
                <c:pt idx="161">
                  <c:v>35976</c:v>
                </c:pt>
                <c:pt idx="162">
                  <c:v>36007</c:v>
                </c:pt>
                <c:pt idx="163">
                  <c:v>36038</c:v>
                </c:pt>
                <c:pt idx="164">
                  <c:v>36068</c:v>
                </c:pt>
                <c:pt idx="165">
                  <c:v>36099</c:v>
                </c:pt>
                <c:pt idx="166">
                  <c:v>36129</c:v>
                </c:pt>
                <c:pt idx="167">
                  <c:v>36160</c:v>
                </c:pt>
                <c:pt idx="168">
                  <c:v>36191</c:v>
                </c:pt>
                <c:pt idx="169">
                  <c:v>36219</c:v>
                </c:pt>
                <c:pt idx="170">
                  <c:v>36250</c:v>
                </c:pt>
                <c:pt idx="171">
                  <c:v>36280</c:v>
                </c:pt>
                <c:pt idx="172">
                  <c:v>36311</c:v>
                </c:pt>
                <c:pt idx="173">
                  <c:v>36341</c:v>
                </c:pt>
                <c:pt idx="174">
                  <c:v>36372</c:v>
                </c:pt>
                <c:pt idx="175">
                  <c:v>36403</c:v>
                </c:pt>
                <c:pt idx="176">
                  <c:v>36433</c:v>
                </c:pt>
                <c:pt idx="177">
                  <c:v>36464</c:v>
                </c:pt>
                <c:pt idx="178">
                  <c:v>36494</c:v>
                </c:pt>
                <c:pt idx="179">
                  <c:v>36525</c:v>
                </c:pt>
                <c:pt idx="180">
                  <c:v>36556</c:v>
                </c:pt>
                <c:pt idx="181">
                  <c:v>36585</c:v>
                </c:pt>
                <c:pt idx="182">
                  <c:v>36616</c:v>
                </c:pt>
                <c:pt idx="183">
                  <c:v>36646</c:v>
                </c:pt>
                <c:pt idx="184">
                  <c:v>36677</c:v>
                </c:pt>
                <c:pt idx="185">
                  <c:v>36707</c:v>
                </c:pt>
                <c:pt idx="186">
                  <c:v>36738</c:v>
                </c:pt>
                <c:pt idx="187">
                  <c:v>36769</c:v>
                </c:pt>
                <c:pt idx="188">
                  <c:v>36799</c:v>
                </c:pt>
                <c:pt idx="189">
                  <c:v>36830</c:v>
                </c:pt>
                <c:pt idx="190">
                  <c:v>36860</c:v>
                </c:pt>
                <c:pt idx="191">
                  <c:v>36891</c:v>
                </c:pt>
                <c:pt idx="192">
                  <c:v>36922</c:v>
                </c:pt>
                <c:pt idx="193">
                  <c:v>36950</c:v>
                </c:pt>
                <c:pt idx="194">
                  <c:v>36981</c:v>
                </c:pt>
                <c:pt idx="195">
                  <c:v>37011</c:v>
                </c:pt>
                <c:pt idx="196">
                  <c:v>37042</c:v>
                </c:pt>
                <c:pt idx="197">
                  <c:v>37072</c:v>
                </c:pt>
                <c:pt idx="198">
                  <c:v>37103</c:v>
                </c:pt>
                <c:pt idx="199">
                  <c:v>37134</c:v>
                </c:pt>
                <c:pt idx="200">
                  <c:v>37164</c:v>
                </c:pt>
                <c:pt idx="201">
                  <c:v>37195</c:v>
                </c:pt>
                <c:pt idx="202">
                  <c:v>37225</c:v>
                </c:pt>
                <c:pt idx="203">
                  <c:v>37256</c:v>
                </c:pt>
                <c:pt idx="204">
                  <c:v>37287</c:v>
                </c:pt>
                <c:pt idx="205">
                  <c:v>37315</c:v>
                </c:pt>
                <c:pt idx="206">
                  <c:v>37346</c:v>
                </c:pt>
                <c:pt idx="207">
                  <c:v>37376</c:v>
                </c:pt>
                <c:pt idx="208">
                  <c:v>37407</c:v>
                </c:pt>
                <c:pt idx="209">
                  <c:v>37437</c:v>
                </c:pt>
                <c:pt idx="210">
                  <c:v>37468</c:v>
                </c:pt>
                <c:pt idx="211">
                  <c:v>37499</c:v>
                </c:pt>
                <c:pt idx="212">
                  <c:v>37529</c:v>
                </c:pt>
                <c:pt idx="213">
                  <c:v>37560</c:v>
                </c:pt>
                <c:pt idx="214">
                  <c:v>37590</c:v>
                </c:pt>
                <c:pt idx="215">
                  <c:v>37621</c:v>
                </c:pt>
                <c:pt idx="216">
                  <c:v>37652</c:v>
                </c:pt>
                <c:pt idx="217">
                  <c:v>37680</c:v>
                </c:pt>
                <c:pt idx="218">
                  <c:v>37711</c:v>
                </c:pt>
                <c:pt idx="219">
                  <c:v>37741</c:v>
                </c:pt>
                <c:pt idx="220">
                  <c:v>37772</c:v>
                </c:pt>
                <c:pt idx="221">
                  <c:v>37802</c:v>
                </c:pt>
                <c:pt idx="222">
                  <c:v>37833</c:v>
                </c:pt>
                <c:pt idx="223">
                  <c:v>37864</c:v>
                </c:pt>
                <c:pt idx="224">
                  <c:v>37894</c:v>
                </c:pt>
                <c:pt idx="225">
                  <c:v>37925</c:v>
                </c:pt>
                <c:pt idx="226">
                  <c:v>37955</c:v>
                </c:pt>
                <c:pt idx="227">
                  <c:v>37986</c:v>
                </c:pt>
                <c:pt idx="228">
                  <c:v>38017</c:v>
                </c:pt>
                <c:pt idx="229">
                  <c:v>38046</c:v>
                </c:pt>
                <c:pt idx="230">
                  <c:v>38077</c:v>
                </c:pt>
                <c:pt idx="231">
                  <c:v>38107</c:v>
                </c:pt>
                <c:pt idx="232">
                  <c:v>38138</c:v>
                </c:pt>
                <c:pt idx="233">
                  <c:v>38168</c:v>
                </c:pt>
                <c:pt idx="234">
                  <c:v>38199</c:v>
                </c:pt>
                <c:pt idx="235">
                  <c:v>38230</c:v>
                </c:pt>
                <c:pt idx="236">
                  <c:v>38260</c:v>
                </c:pt>
                <c:pt idx="237">
                  <c:v>38291</c:v>
                </c:pt>
                <c:pt idx="238">
                  <c:v>38321</c:v>
                </c:pt>
                <c:pt idx="239">
                  <c:v>38352</c:v>
                </c:pt>
                <c:pt idx="240">
                  <c:v>38383</c:v>
                </c:pt>
                <c:pt idx="241">
                  <c:v>38411</c:v>
                </c:pt>
                <c:pt idx="242">
                  <c:v>38442</c:v>
                </c:pt>
                <c:pt idx="243">
                  <c:v>38472</c:v>
                </c:pt>
                <c:pt idx="244">
                  <c:v>38503</c:v>
                </c:pt>
                <c:pt idx="245">
                  <c:v>38533</c:v>
                </c:pt>
                <c:pt idx="246">
                  <c:v>38564</c:v>
                </c:pt>
                <c:pt idx="247">
                  <c:v>38595</c:v>
                </c:pt>
                <c:pt idx="248">
                  <c:v>38625</c:v>
                </c:pt>
                <c:pt idx="249">
                  <c:v>38656</c:v>
                </c:pt>
                <c:pt idx="250">
                  <c:v>38686</c:v>
                </c:pt>
                <c:pt idx="251">
                  <c:v>38717</c:v>
                </c:pt>
                <c:pt idx="252">
                  <c:v>38748</c:v>
                </c:pt>
                <c:pt idx="253">
                  <c:v>38776</c:v>
                </c:pt>
                <c:pt idx="254">
                  <c:v>38807</c:v>
                </c:pt>
                <c:pt idx="255">
                  <c:v>38837</c:v>
                </c:pt>
                <c:pt idx="256">
                  <c:v>38868</c:v>
                </c:pt>
                <c:pt idx="257">
                  <c:v>38898</c:v>
                </c:pt>
                <c:pt idx="258">
                  <c:v>38929</c:v>
                </c:pt>
                <c:pt idx="259">
                  <c:v>38960</c:v>
                </c:pt>
                <c:pt idx="260">
                  <c:v>38990</c:v>
                </c:pt>
                <c:pt idx="261">
                  <c:v>39021</c:v>
                </c:pt>
                <c:pt idx="262">
                  <c:v>39051</c:v>
                </c:pt>
                <c:pt idx="263">
                  <c:v>39082</c:v>
                </c:pt>
                <c:pt idx="264">
                  <c:v>39113</c:v>
                </c:pt>
                <c:pt idx="265">
                  <c:v>39141</c:v>
                </c:pt>
                <c:pt idx="266">
                  <c:v>39172</c:v>
                </c:pt>
                <c:pt idx="267">
                  <c:v>39202</c:v>
                </c:pt>
                <c:pt idx="268">
                  <c:v>39233</c:v>
                </c:pt>
                <c:pt idx="269">
                  <c:v>39263</c:v>
                </c:pt>
                <c:pt idx="270">
                  <c:v>39294</c:v>
                </c:pt>
                <c:pt idx="271">
                  <c:v>39325</c:v>
                </c:pt>
                <c:pt idx="272">
                  <c:v>39355</c:v>
                </c:pt>
                <c:pt idx="273">
                  <c:v>39386</c:v>
                </c:pt>
                <c:pt idx="274">
                  <c:v>39416</c:v>
                </c:pt>
                <c:pt idx="275">
                  <c:v>39447</c:v>
                </c:pt>
                <c:pt idx="276">
                  <c:v>39478</c:v>
                </c:pt>
                <c:pt idx="277">
                  <c:v>39507</c:v>
                </c:pt>
                <c:pt idx="278">
                  <c:v>39538</c:v>
                </c:pt>
                <c:pt idx="279">
                  <c:v>39568</c:v>
                </c:pt>
                <c:pt idx="280">
                  <c:v>39599</c:v>
                </c:pt>
                <c:pt idx="281">
                  <c:v>39629</c:v>
                </c:pt>
                <c:pt idx="282">
                  <c:v>39660</c:v>
                </c:pt>
                <c:pt idx="283">
                  <c:v>39691</c:v>
                </c:pt>
                <c:pt idx="284">
                  <c:v>39721</c:v>
                </c:pt>
                <c:pt idx="285">
                  <c:v>39752</c:v>
                </c:pt>
                <c:pt idx="286">
                  <c:v>39782</c:v>
                </c:pt>
                <c:pt idx="287">
                  <c:v>39813</c:v>
                </c:pt>
                <c:pt idx="288">
                  <c:v>39844</c:v>
                </c:pt>
                <c:pt idx="289">
                  <c:v>39872</c:v>
                </c:pt>
                <c:pt idx="290">
                  <c:v>39903</c:v>
                </c:pt>
                <c:pt idx="291">
                  <c:v>39933</c:v>
                </c:pt>
                <c:pt idx="292">
                  <c:v>39964</c:v>
                </c:pt>
                <c:pt idx="293">
                  <c:v>39994</c:v>
                </c:pt>
                <c:pt idx="294">
                  <c:v>40025</c:v>
                </c:pt>
                <c:pt idx="295">
                  <c:v>40056</c:v>
                </c:pt>
                <c:pt idx="296">
                  <c:v>40086</c:v>
                </c:pt>
                <c:pt idx="297">
                  <c:v>40117</c:v>
                </c:pt>
                <c:pt idx="298">
                  <c:v>40147</c:v>
                </c:pt>
                <c:pt idx="299">
                  <c:v>40178</c:v>
                </c:pt>
                <c:pt idx="300">
                  <c:v>40209</c:v>
                </c:pt>
                <c:pt idx="301">
                  <c:v>40237</c:v>
                </c:pt>
                <c:pt idx="302">
                  <c:v>40268</c:v>
                </c:pt>
                <c:pt idx="303">
                  <c:v>40298</c:v>
                </c:pt>
                <c:pt idx="304">
                  <c:v>40329</c:v>
                </c:pt>
                <c:pt idx="305">
                  <c:v>40359</c:v>
                </c:pt>
                <c:pt idx="306">
                  <c:v>40390</c:v>
                </c:pt>
                <c:pt idx="307">
                  <c:v>40421</c:v>
                </c:pt>
                <c:pt idx="308">
                  <c:v>40451</c:v>
                </c:pt>
                <c:pt idx="309">
                  <c:v>40482</c:v>
                </c:pt>
                <c:pt idx="310">
                  <c:v>40512</c:v>
                </c:pt>
                <c:pt idx="311">
                  <c:v>40543</c:v>
                </c:pt>
                <c:pt idx="312">
                  <c:v>40574</c:v>
                </c:pt>
                <c:pt idx="313">
                  <c:v>40602</c:v>
                </c:pt>
                <c:pt idx="314">
                  <c:v>40633</c:v>
                </c:pt>
                <c:pt idx="315">
                  <c:v>40663</c:v>
                </c:pt>
                <c:pt idx="316">
                  <c:v>40694</c:v>
                </c:pt>
                <c:pt idx="317">
                  <c:v>40724</c:v>
                </c:pt>
                <c:pt idx="318">
                  <c:v>40755</c:v>
                </c:pt>
                <c:pt idx="319">
                  <c:v>40786</c:v>
                </c:pt>
                <c:pt idx="320">
                  <c:v>40816</c:v>
                </c:pt>
                <c:pt idx="321">
                  <c:v>40847</c:v>
                </c:pt>
                <c:pt idx="322">
                  <c:v>40877</c:v>
                </c:pt>
                <c:pt idx="323">
                  <c:v>40908</c:v>
                </c:pt>
                <c:pt idx="324">
                  <c:v>40939</c:v>
                </c:pt>
                <c:pt idx="325">
                  <c:v>40968</c:v>
                </c:pt>
                <c:pt idx="326">
                  <c:v>40999</c:v>
                </c:pt>
                <c:pt idx="327">
                  <c:v>41029</c:v>
                </c:pt>
                <c:pt idx="328">
                  <c:v>41060</c:v>
                </c:pt>
                <c:pt idx="329">
                  <c:v>41090</c:v>
                </c:pt>
                <c:pt idx="330">
                  <c:v>41121</c:v>
                </c:pt>
                <c:pt idx="331">
                  <c:v>41152</c:v>
                </c:pt>
                <c:pt idx="332">
                  <c:v>41182</c:v>
                </c:pt>
                <c:pt idx="333">
                  <c:v>41213</c:v>
                </c:pt>
                <c:pt idx="334">
                  <c:v>41243</c:v>
                </c:pt>
                <c:pt idx="335">
                  <c:v>41274</c:v>
                </c:pt>
                <c:pt idx="336">
                  <c:v>41305</c:v>
                </c:pt>
                <c:pt idx="337">
                  <c:v>41333</c:v>
                </c:pt>
                <c:pt idx="338">
                  <c:v>41364</c:v>
                </c:pt>
                <c:pt idx="339">
                  <c:v>41394</c:v>
                </c:pt>
                <c:pt idx="340">
                  <c:v>41425</c:v>
                </c:pt>
                <c:pt idx="341">
                  <c:v>41455</c:v>
                </c:pt>
                <c:pt idx="342">
                  <c:v>41486</c:v>
                </c:pt>
                <c:pt idx="343">
                  <c:v>41517</c:v>
                </c:pt>
                <c:pt idx="344">
                  <c:v>41547</c:v>
                </c:pt>
                <c:pt idx="345">
                  <c:v>41578</c:v>
                </c:pt>
                <c:pt idx="346">
                  <c:v>41608</c:v>
                </c:pt>
                <c:pt idx="347">
                  <c:v>41639</c:v>
                </c:pt>
                <c:pt idx="348">
                  <c:v>41670</c:v>
                </c:pt>
                <c:pt idx="349">
                  <c:v>41698</c:v>
                </c:pt>
                <c:pt idx="350">
                  <c:v>41729</c:v>
                </c:pt>
                <c:pt idx="351">
                  <c:v>41759</c:v>
                </c:pt>
                <c:pt idx="352">
                  <c:v>41790</c:v>
                </c:pt>
                <c:pt idx="353">
                  <c:v>41820</c:v>
                </c:pt>
                <c:pt idx="354">
                  <c:v>41851</c:v>
                </c:pt>
                <c:pt idx="355">
                  <c:v>41882</c:v>
                </c:pt>
                <c:pt idx="356">
                  <c:v>41912</c:v>
                </c:pt>
                <c:pt idx="357">
                  <c:v>41943</c:v>
                </c:pt>
                <c:pt idx="358">
                  <c:v>41973</c:v>
                </c:pt>
                <c:pt idx="359">
                  <c:v>42004</c:v>
                </c:pt>
                <c:pt idx="360">
                  <c:v>42035</c:v>
                </c:pt>
                <c:pt idx="361">
                  <c:v>42063</c:v>
                </c:pt>
                <c:pt idx="362">
                  <c:v>42094</c:v>
                </c:pt>
                <c:pt idx="363">
                  <c:v>42124</c:v>
                </c:pt>
                <c:pt idx="364">
                  <c:v>42155</c:v>
                </c:pt>
                <c:pt idx="365">
                  <c:v>42185</c:v>
                </c:pt>
                <c:pt idx="366">
                  <c:v>42216</c:v>
                </c:pt>
                <c:pt idx="367">
                  <c:v>42247</c:v>
                </c:pt>
                <c:pt idx="368">
                  <c:v>42277</c:v>
                </c:pt>
                <c:pt idx="369">
                  <c:v>42308</c:v>
                </c:pt>
                <c:pt idx="370">
                  <c:v>42338</c:v>
                </c:pt>
                <c:pt idx="371">
                  <c:v>42369</c:v>
                </c:pt>
                <c:pt idx="372">
                  <c:v>42400</c:v>
                </c:pt>
                <c:pt idx="373">
                  <c:v>42429</c:v>
                </c:pt>
                <c:pt idx="374">
                  <c:v>42460</c:v>
                </c:pt>
                <c:pt idx="375">
                  <c:v>42490</c:v>
                </c:pt>
                <c:pt idx="376">
                  <c:v>42521</c:v>
                </c:pt>
                <c:pt idx="377">
                  <c:v>42551</c:v>
                </c:pt>
                <c:pt idx="378">
                  <c:v>42582</c:v>
                </c:pt>
                <c:pt idx="379">
                  <c:v>42613</c:v>
                </c:pt>
                <c:pt idx="380">
                  <c:v>42643</c:v>
                </c:pt>
                <c:pt idx="381">
                  <c:v>42674</c:v>
                </c:pt>
                <c:pt idx="382">
                  <c:v>42704</c:v>
                </c:pt>
                <c:pt idx="383">
                  <c:v>42735</c:v>
                </c:pt>
                <c:pt idx="384">
                  <c:v>42766</c:v>
                </c:pt>
                <c:pt idx="385">
                  <c:v>42794</c:v>
                </c:pt>
                <c:pt idx="386">
                  <c:v>42825</c:v>
                </c:pt>
                <c:pt idx="387">
                  <c:v>42855</c:v>
                </c:pt>
                <c:pt idx="388">
                  <c:v>42886</c:v>
                </c:pt>
                <c:pt idx="389">
                  <c:v>42916</c:v>
                </c:pt>
                <c:pt idx="390">
                  <c:v>42947</c:v>
                </c:pt>
                <c:pt idx="391">
                  <c:v>42978</c:v>
                </c:pt>
                <c:pt idx="392">
                  <c:v>43008</c:v>
                </c:pt>
                <c:pt idx="393">
                  <c:v>43039</c:v>
                </c:pt>
                <c:pt idx="394">
                  <c:v>43069</c:v>
                </c:pt>
                <c:pt idx="395">
                  <c:v>43100</c:v>
                </c:pt>
                <c:pt idx="396">
                  <c:v>43131</c:v>
                </c:pt>
                <c:pt idx="397">
                  <c:v>43159</c:v>
                </c:pt>
                <c:pt idx="398">
                  <c:v>43190</c:v>
                </c:pt>
                <c:pt idx="399">
                  <c:v>43220</c:v>
                </c:pt>
                <c:pt idx="400">
                  <c:v>43251</c:v>
                </c:pt>
                <c:pt idx="401">
                  <c:v>43281</c:v>
                </c:pt>
                <c:pt idx="402">
                  <c:v>43312</c:v>
                </c:pt>
                <c:pt idx="403">
                  <c:v>43343</c:v>
                </c:pt>
                <c:pt idx="404">
                  <c:v>43373</c:v>
                </c:pt>
                <c:pt idx="405">
                  <c:v>43404</c:v>
                </c:pt>
                <c:pt idx="406">
                  <c:v>43434</c:v>
                </c:pt>
                <c:pt idx="407">
                  <c:v>43465</c:v>
                </c:pt>
                <c:pt idx="408">
                  <c:v>43496</c:v>
                </c:pt>
                <c:pt idx="409">
                  <c:v>43524</c:v>
                </c:pt>
                <c:pt idx="410">
                  <c:v>43555</c:v>
                </c:pt>
                <c:pt idx="411">
                  <c:v>43585</c:v>
                </c:pt>
                <c:pt idx="412">
                  <c:v>43616</c:v>
                </c:pt>
                <c:pt idx="413">
                  <c:v>43646</c:v>
                </c:pt>
                <c:pt idx="414">
                  <c:v>43677</c:v>
                </c:pt>
                <c:pt idx="415">
                  <c:v>43708</c:v>
                </c:pt>
                <c:pt idx="416">
                  <c:v>43738</c:v>
                </c:pt>
                <c:pt idx="417">
                  <c:v>43769</c:v>
                </c:pt>
                <c:pt idx="418">
                  <c:v>43799</c:v>
                </c:pt>
                <c:pt idx="419">
                  <c:v>43830</c:v>
                </c:pt>
                <c:pt idx="420">
                  <c:v>43861</c:v>
                </c:pt>
                <c:pt idx="421">
                  <c:v>43890</c:v>
                </c:pt>
                <c:pt idx="422">
                  <c:v>43921</c:v>
                </c:pt>
                <c:pt idx="423">
                  <c:v>43951</c:v>
                </c:pt>
                <c:pt idx="424">
                  <c:v>43982</c:v>
                </c:pt>
                <c:pt idx="425">
                  <c:v>44012</c:v>
                </c:pt>
                <c:pt idx="426">
                  <c:v>44043</c:v>
                </c:pt>
                <c:pt idx="427">
                  <c:v>44074</c:v>
                </c:pt>
                <c:pt idx="428">
                  <c:v>44104</c:v>
                </c:pt>
                <c:pt idx="429">
                  <c:v>44135</c:v>
                </c:pt>
                <c:pt idx="430">
                  <c:v>44165</c:v>
                </c:pt>
                <c:pt idx="431">
                  <c:v>44196</c:v>
                </c:pt>
                <c:pt idx="432">
                  <c:v>44227</c:v>
                </c:pt>
                <c:pt idx="433">
                  <c:v>44255</c:v>
                </c:pt>
                <c:pt idx="434">
                  <c:v>44286</c:v>
                </c:pt>
                <c:pt idx="435">
                  <c:v>44316</c:v>
                </c:pt>
                <c:pt idx="436">
                  <c:v>44347</c:v>
                </c:pt>
                <c:pt idx="437">
                  <c:v>44377</c:v>
                </c:pt>
                <c:pt idx="438">
                  <c:v>44408</c:v>
                </c:pt>
                <c:pt idx="439">
                  <c:v>44439</c:v>
                </c:pt>
                <c:pt idx="440">
                  <c:v>44469</c:v>
                </c:pt>
                <c:pt idx="441">
                  <c:v>44500</c:v>
                </c:pt>
                <c:pt idx="442">
                  <c:v>44530</c:v>
                </c:pt>
                <c:pt idx="443" formatCode="mm/yyyy">
                  <c:v>44561</c:v>
                </c:pt>
              </c:numCache>
            </c:numRef>
          </c:cat>
          <c:val>
            <c:numRef>
              <c:f>Sheet1!$E$2:$E$445</c:f>
              <c:numCache>
                <c:formatCode>_(* #,##0.00_);_(* \(#,##0.00\);_(* "-"??_);_(@_)</c:formatCode>
                <c:ptCount val="444"/>
                <c:pt idx="0">
                  <c:v>1054.2196927</c:v>
                </c:pt>
                <c:pt idx="1">
                  <c:v>1051.72164713494</c:v>
                </c:pt>
                <c:pt idx="2">
                  <c:v>1071.6201807333098</c:v>
                </c:pt>
                <c:pt idx="3">
                  <c:v>1080.01764647853</c:v>
                </c:pt>
                <c:pt idx="4">
                  <c:v>1133.61537473929</c:v>
                </c:pt>
                <c:pt idx="5">
                  <c:v>1149.5378169534301</c:v>
                </c:pt>
                <c:pt idx="6">
                  <c:v>1161.42945805154</c:v>
                </c:pt>
                <c:pt idx="7">
                  <c:v>1176.0132535427902</c:v>
                </c:pt>
                <c:pt idx="8">
                  <c:v>1170.7006281348799</c:v>
                </c:pt>
                <c:pt idx="9">
                  <c:v>1218.79625242819</c:v>
                </c:pt>
                <c:pt idx="10">
                  <c:v>1277.60937625581</c:v>
                </c:pt>
                <c:pt idx="11">
                  <c:v>1324.3768832813701</c:v>
                </c:pt>
                <c:pt idx="12">
                  <c:v>1343.0683035923801</c:v>
                </c:pt>
                <c:pt idx="13">
                  <c:v>1432.3987782219701</c:v>
                </c:pt>
                <c:pt idx="14">
                  <c:v>1511.85793584521</c:v>
                </c:pt>
                <c:pt idx="15">
                  <c:v>1540.48611154638</c:v>
                </c:pt>
                <c:pt idx="16">
                  <c:v>1551.62032614842</c:v>
                </c:pt>
                <c:pt idx="17">
                  <c:v>1594.9160585679401</c:v>
                </c:pt>
                <c:pt idx="18">
                  <c:v>1563.5838085129099</c:v>
                </c:pt>
                <c:pt idx="19">
                  <c:v>1641.8340256712002</c:v>
                </c:pt>
                <c:pt idx="20">
                  <c:v>1586.09640647938</c:v>
                </c:pt>
                <c:pt idx="21">
                  <c:v>1605.7147980369998</c:v>
                </c:pt>
                <c:pt idx="22">
                  <c:v>1640.6601585004601</c:v>
                </c:pt>
                <c:pt idx="23">
                  <c:v>1640.7447860483599</c:v>
                </c:pt>
                <c:pt idx="24">
                  <c:v>1752.9512849136599</c:v>
                </c:pt>
                <c:pt idx="25">
                  <c:v>1802.6106606205601</c:v>
                </c:pt>
                <c:pt idx="26">
                  <c:v>1847.7183416636101</c:v>
                </c:pt>
                <c:pt idx="27">
                  <c:v>1856.3454629522801</c:v>
                </c:pt>
                <c:pt idx="28">
                  <c:v>1868.8232179259301</c:v>
                </c:pt>
                <c:pt idx="29">
                  <c:v>1912.5322288168002</c:v>
                </c:pt>
                <c:pt idx="30">
                  <c:v>1952.3052446484498</c:v>
                </c:pt>
                <c:pt idx="31">
                  <c:v>2007.2976136146799</c:v>
                </c:pt>
                <c:pt idx="32">
                  <c:v>1977.29709609063</c:v>
                </c:pt>
                <c:pt idx="33">
                  <c:v>1767.0747429524699</c:v>
                </c:pt>
                <c:pt idx="34">
                  <c:v>1737.6566817811201</c:v>
                </c:pt>
                <c:pt idx="35">
                  <c:v>1815.1458201316</c:v>
                </c:pt>
                <c:pt idx="36">
                  <c:v>1877.5583458153301</c:v>
                </c:pt>
                <c:pt idx="37">
                  <c:v>1962.068180858</c:v>
                </c:pt>
                <c:pt idx="38">
                  <c:v>1989.0354178785901</c:v>
                </c:pt>
                <c:pt idx="39">
                  <c:v>2007.0479899542399</c:v>
                </c:pt>
                <c:pt idx="40">
                  <c:v>1992.04578310393</c:v>
                </c:pt>
                <c:pt idx="41">
                  <c:v>2036.0424714115602</c:v>
                </c:pt>
                <c:pt idx="42">
                  <c:v>2034.8693094404503</c:v>
                </c:pt>
                <c:pt idx="43">
                  <c:v>1986.9144464824301</c:v>
                </c:pt>
                <c:pt idx="44">
                  <c:v>2044.2237961497999</c:v>
                </c:pt>
                <c:pt idx="45">
                  <c:v>2105.7137022597399</c:v>
                </c:pt>
                <c:pt idx="46">
                  <c:v>2127.1591912172998</c:v>
                </c:pt>
                <c:pt idx="47">
                  <c:v>2139.8127871961397</c:v>
                </c:pt>
                <c:pt idx="48">
                  <c:v>2207.8313276055101</c:v>
                </c:pt>
                <c:pt idx="49">
                  <c:v>2203.1296750647602</c:v>
                </c:pt>
                <c:pt idx="50">
                  <c:v>2213.50852929661</c:v>
                </c:pt>
                <c:pt idx="51">
                  <c:v>2280.9309412632597</c:v>
                </c:pt>
                <c:pt idx="52">
                  <c:v>2298.5048314830601</c:v>
                </c:pt>
                <c:pt idx="53">
                  <c:v>2311.3694589025999</c:v>
                </c:pt>
                <c:pt idx="54">
                  <c:v>2459.8424406927102</c:v>
                </c:pt>
                <c:pt idx="55">
                  <c:v>2432.9795305959801</c:v>
                </c:pt>
                <c:pt idx="56">
                  <c:v>2491.7497727383902</c:v>
                </c:pt>
                <c:pt idx="57">
                  <c:v>2450.0829069627898</c:v>
                </c:pt>
                <c:pt idx="58">
                  <c:v>2496.3154047130001</c:v>
                </c:pt>
                <c:pt idx="59">
                  <c:v>2540.0495582610902</c:v>
                </c:pt>
                <c:pt idx="60">
                  <c:v>2453.80263957739</c:v>
                </c:pt>
                <c:pt idx="61">
                  <c:v>2418.90294396541</c:v>
                </c:pt>
                <c:pt idx="62">
                  <c:v>2366.9216449299697</c:v>
                </c:pt>
                <c:pt idx="63">
                  <c:v>2326.81454464832</c:v>
                </c:pt>
                <c:pt idx="64">
                  <c:v>2487.4997309290602</c:v>
                </c:pt>
                <c:pt idx="65">
                  <c:v>2502.12381448218</c:v>
                </c:pt>
                <c:pt idx="66">
                  <c:v>2524.8191020992399</c:v>
                </c:pt>
                <c:pt idx="67">
                  <c:v>2350.59783707109</c:v>
                </c:pt>
                <c:pt idx="68">
                  <c:v>2204.6180268145299</c:v>
                </c:pt>
                <c:pt idx="69">
                  <c:v>2313.7966176740797</c:v>
                </c:pt>
                <c:pt idx="70">
                  <c:v>2317.5878048997702</c:v>
                </c:pt>
                <c:pt idx="71">
                  <c:v>2360.3245305270198</c:v>
                </c:pt>
                <c:pt idx="72">
                  <c:v>2426.5293679327901</c:v>
                </c:pt>
                <c:pt idx="73">
                  <c:v>2594.12338222162</c:v>
                </c:pt>
                <c:pt idx="74">
                  <c:v>2593.75676410286</c:v>
                </c:pt>
                <c:pt idx="75">
                  <c:v>2620.9230423075401</c:v>
                </c:pt>
                <c:pt idx="76">
                  <c:v>2655.6376484181001</c:v>
                </c:pt>
                <c:pt idx="77">
                  <c:v>2569.50004770447</c:v>
                </c:pt>
                <c:pt idx="78">
                  <c:v>2645.9712073939099</c:v>
                </c:pt>
                <c:pt idx="79">
                  <c:v>2663.8724314009601</c:v>
                </c:pt>
                <c:pt idx="80">
                  <c:v>2730.50052377356</c:v>
                </c:pt>
                <c:pt idx="81">
                  <c:v>2764.3622725466803</c:v>
                </c:pt>
                <c:pt idx="82">
                  <c:v>2692.1534539388099</c:v>
                </c:pt>
                <c:pt idx="83">
                  <c:v>2840.7601552597803</c:v>
                </c:pt>
                <c:pt idx="84">
                  <c:v>2834.8880670994599</c:v>
                </c:pt>
                <c:pt idx="85">
                  <c:v>2835.5587392486</c:v>
                </c:pt>
                <c:pt idx="86">
                  <c:v>2755.8685194109003</c:v>
                </c:pt>
                <c:pt idx="87">
                  <c:v>2776.19034981716</c:v>
                </c:pt>
                <c:pt idx="88">
                  <c:v>2855.7367692747498</c:v>
                </c:pt>
                <c:pt idx="89">
                  <c:v>2815.48938457437</c:v>
                </c:pt>
                <c:pt idx="90">
                  <c:v>2834.3496860400801</c:v>
                </c:pt>
                <c:pt idx="91">
                  <c:v>2868.2821826268701</c:v>
                </c:pt>
                <c:pt idx="92">
                  <c:v>2872.4652466401999</c:v>
                </c:pt>
                <c:pt idx="93">
                  <c:v>2831.7661057876503</c:v>
                </c:pt>
                <c:pt idx="94">
                  <c:v>2876.0056175726099</c:v>
                </c:pt>
                <c:pt idx="95">
                  <c:v>2922.2604072920203</c:v>
                </c:pt>
                <c:pt idx="96">
                  <c:v>2968.2532121783097</c:v>
                </c:pt>
                <c:pt idx="97">
                  <c:v>3015.6155099459002</c:v>
                </c:pt>
                <c:pt idx="98">
                  <c:v>3132.8231928014302</c:v>
                </c:pt>
                <c:pt idx="99">
                  <c:v>3191.5927660549701</c:v>
                </c:pt>
                <c:pt idx="100">
                  <c:v>3256.8986087062299</c:v>
                </c:pt>
                <c:pt idx="101">
                  <c:v>3259.03320285266</c:v>
                </c:pt>
                <c:pt idx="102">
                  <c:v>3300.63639218139</c:v>
                </c:pt>
                <c:pt idx="103">
                  <c:v>3414.8651161397902</c:v>
                </c:pt>
                <c:pt idx="104">
                  <c:v>3407.9440225572698</c:v>
                </c:pt>
                <c:pt idx="105">
                  <c:v>3437.0195663059203</c:v>
                </c:pt>
                <c:pt idx="106">
                  <c:v>3338.1008171854896</c:v>
                </c:pt>
                <c:pt idx="107">
                  <c:v>3432.8206472813599</c:v>
                </c:pt>
                <c:pt idx="108">
                  <c:v>3585.26902759941</c:v>
                </c:pt>
                <c:pt idx="109">
                  <c:v>3540.0253553959101</c:v>
                </c:pt>
                <c:pt idx="110">
                  <c:v>3438.1166251976597</c:v>
                </c:pt>
                <c:pt idx="111">
                  <c:v>3473.8426760918001</c:v>
                </c:pt>
                <c:pt idx="112">
                  <c:v>3476.59757645626</c:v>
                </c:pt>
                <c:pt idx="113">
                  <c:v>3469.83467565297</c:v>
                </c:pt>
                <c:pt idx="114">
                  <c:v>3531.8551477697602</c:v>
                </c:pt>
                <c:pt idx="115">
                  <c:v>3604.4788178815297</c:v>
                </c:pt>
                <c:pt idx="116">
                  <c:v>3543.81717493314</c:v>
                </c:pt>
                <c:pt idx="117">
                  <c:v>3578.5482828621998</c:v>
                </c:pt>
                <c:pt idx="118">
                  <c:v>3479.6100127883501</c:v>
                </c:pt>
                <c:pt idx="119">
                  <c:v>3504.4411483480503</c:v>
                </c:pt>
                <c:pt idx="120">
                  <c:v>3502.6342917841503</c:v>
                </c:pt>
                <c:pt idx="121">
                  <c:v>3565.0540387224901</c:v>
                </c:pt>
                <c:pt idx="122">
                  <c:v>3663.5893844091297</c:v>
                </c:pt>
                <c:pt idx="123">
                  <c:v>3751.0857169620099</c:v>
                </c:pt>
                <c:pt idx="124">
                  <c:v>3832.06137323951</c:v>
                </c:pt>
                <c:pt idx="125">
                  <c:v>3870.0384093308598</c:v>
                </c:pt>
                <c:pt idx="126">
                  <c:v>3972.6174264294</c:v>
                </c:pt>
                <c:pt idx="127">
                  <c:v>3985.6128881309401</c:v>
                </c:pt>
                <c:pt idx="128">
                  <c:v>4049.4662969555397</c:v>
                </c:pt>
                <c:pt idx="129">
                  <c:v>4026.59103880572</c:v>
                </c:pt>
                <c:pt idx="130">
                  <c:v>4123.1150372657194</c:v>
                </c:pt>
                <c:pt idx="131">
                  <c:v>4203.9797224672502</c:v>
                </c:pt>
                <c:pt idx="132">
                  <c:v>4268.90859765403</c:v>
                </c:pt>
                <c:pt idx="133">
                  <c:v>4277.73176107984</c:v>
                </c:pt>
                <c:pt idx="134">
                  <c:v>4315.3781687296396</c:v>
                </c:pt>
                <c:pt idx="135">
                  <c:v>4405.4278679516301</c:v>
                </c:pt>
                <c:pt idx="136">
                  <c:v>4432.2378534513</c:v>
                </c:pt>
                <c:pt idx="137">
                  <c:v>4448.5647293579395</c:v>
                </c:pt>
                <c:pt idx="138">
                  <c:v>4339.0577126952194</c:v>
                </c:pt>
                <c:pt idx="139">
                  <c:v>4389.8914330551206</c:v>
                </c:pt>
                <c:pt idx="140">
                  <c:v>4512.9600542719099</c:v>
                </c:pt>
                <c:pt idx="141">
                  <c:v>4557.6248569353102</c:v>
                </c:pt>
                <c:pt idx="142">
                  <c:v>4729.0301933784294</c:v>
                </c:pt>
                <c:pt idx="143">
                  <c:v>4695.6962219029501</c:v>
                </c:pt>
                <c:pt idx="144">
                  <c:v>4750.0077187807701</c:v>
                </c:pt>
                <c:pt idx="145">
                  <c:v>4782.9285996523404</c:v>
                </c:pt>
                <c:pt idx="146">
                  <c:v>4685.6094158943697</c:v>
                </c:pt>
                <c:pt idx="147">
                  <c:v>4770.7105004024297</c:v>
                </c:pt>
                <c:pt idx="148">
                  <c:v>4997.7980577143499</c:v>
                </c:pt>
                <c:pt idx="149">
                  <c:v>5146.1483056935094</c:v>
                </c:pt>
                <c:pt idx="150">
                  <c:v>5332.8468064481194</c:v>
                </c:pt>
                <c:pt idx="151">
                  <c:v>5200.3707287873403</c:v>
                </c:pt>
                <c:pt idx="152">
                  <c:v>5389.6234711300303</c:v>
                </c:pt>
                <c:pt idx="153">
                  <c:v>5275.1138611570404</c:v>
                </c:pt>
                <c:pt idx="154">
                  <c:v>5295.3040614166903</c:v>
                </c:pt>
                <c:pt idx="155">
                  <c:v>5335.3954174256396</c:v>
                </c:pt>
                <c:pt idx="156">
                  <c:v>5412.6919339927799</c:v>
                </c:pt>
                <c:pt idx="157">
                  <c:v>5644.6564857768199</c:v>
                </c:pt>
                <c:pt idx="158">
                  <c:v>5809.9741893130595</c:v>
                </c:pt>
                <c:pt idx="159">
                  <c:v>5851.8693554346701</c:v>
                </c:pt>
                <c:pt idx="160">
                  <c:v>5816.8341463071902</c:v>
                </c:pt>
                <c:pt idx="161">
                  <c:v>5841.9599230110498</c:v>
                </c:pt>
                <c:pt idx="162">
                  <c:v>5783.9843419448907</c:v>
                </c:pt>
                <c:pt idx="163">
                  <c:v>5307.7961734433002</c:v>
                </c:pt>
                <c:pt idx="164">
                  <c:v>5447.9217700255504</c:v>
                </c:pt>
                <c:pt idx="165">
                  <c:v>5697.7528552952399</c:v>
                </c:pt>
                <c:pt idx="166">
                  <c:v>5887.1880016533396</c:v>
                </c:pt>
                <c:pt idx="167">
                  <c:v>6031.50917108457</c:v>
                </c:pt>
                <c:pt idx="168">
                  <c:v>6095.3472998723901</c:v>
                </c:pt>
                <c:pt idx="169">
                  <c:v>5938.9388339530196</c:v>
                </c:pt>
                <c:pt idx="170">
                  <c:v>6061.2130639485704</c:v>
                </c:pt>
                <c:pt idx="171">
                  <c:v>6334.0471416049804</c:v>
                </c:pt>
                <c:pt idx="172">
                  <c:v>6253.1721021506401</c:v>
                </c:pt>
                <c:pt idx="173">
                  <c:v>6429.9678450223601</c:v>
                </c:pt>
                <c:pt idx="174">
                  <c:v>6410.2392189942502</c:v>
                </c:pt>
                <c:pt idx="175">
                  <c:v>6380.1797290962995</c:v>
                </c:pt>
                <c:pt idx="176">
                  <c:v>6330.0193098657401</c:v>
                </c:pt>
                <c:pt idx="177">
                  <c:v>6438.1182991661299</c:v>
                </c:pt>
                <c:pt idx="178">
                  <c:v>6554.0982840834995</c:v>
                </c:pt>
                <c:pt idx="179">
                  <c:v>6776.7372787551694</c:v>
                </c:pt>
                <c:pt idx="180">
                  <c:v>6596.888813134</c:v>
                </c:pt>
                <c:pt idx="181">
                  <c:v>6665.2407468670399</c:v>
                </c:pt>
                <c:pt idx="182">
                  <c:v>6932.1965700126402</c:v>
                </c:pt>
                <c:pt idx="183">
                  <c:v>6770.3032498933499</c:v>
                </c:pt>
                <c:pt idx="184">
                  <c:v>6723.0098083761504</c:v>
                </c:pt>
                <c:pt idx="185">
                  <c:v>6880.1396776360598</c:v>
                </c:pt>
                <c:pt idx="186">
                  <c:v>6836.7388373628701</c:v>
                </c:pt>
                <c:pt idx="187">
                  <c:v>7044.0055146833402</c:v>
                </c:pt>
                <c:pt idx="188">
                  <c:v>6923.1604276657008</c:v>
                </c:pt>
                <c:pt idx="189">
                  <c:v>6903.4098812111697</c:v>
                </c:pt>
                <c:pt idx="190">
                  <c:v>6763.2253742537596</c:v>
                </c:pt>
                <c:pt idx="191">
                  <c:v>6982.6747961578603</c:v>
                </c:pt>
                <c:pt idx="192">
                  <c:v>7155.1368616395703</c:v>
                </c:pt>
                <c:pt idx="193">
                  <c:v>6982.3365506996397</c:v>
                </c:pt>
                <c:pt idx="194">
                  <c:v>6766.6895734395603</c:v>
                </c:pt>
                <c:pt idx="195">
                  <c:v>7038.5498943581706</c:v>
                </c:pt>
                <c:pt idx="196">
                  <c:v>7101.2998512017293</c:v>
                </c:pt>
                <c:pt idx="197">
                  <c:v>7063.0802903957501</c:v>
                </c:pt>
                <c:pt idx="198">
                  <c:v>7076.3957456766502</c:v>
                </c:pt>
                <c:pt idx="199">
                  <c:v>6978.9950408452005</c:v>
                </c:pt>
                <c:pt idx="200">
                  <c:v>6580.6983628102098</c:v>
                </c:pt>
                <c:pt idx="201">
                  <c:v>6728.8175579671097</c:v>
                </c:pt>
                <c:pt idx="202">
                  <c:v>6959.0587679827195</c:v>
                </c:pt>
                <c:pt idx="203">
                  <c:v>7031.2330294055</c:v>
                </c:pt>
                <c:pt idx="204">
                  <c:v>6999.6824714153499</c:v>
                </c:pt>
                <c:pt idx="205">
                  <c:v>7032.6527145768405</c:v>
                </c:pt>
                <c:pt idx="206">
                  <c:v>7216.5518353191901</c:v>
                </c:pt>
                <c:pt idx="207">
                  <c:v>7209.3825533416903</c:v>
                </c:pt>
                <c:pt idx="208">
                  <c:v>7252.6311785996404</c:v>
                </c:pt>
                <c:pt idx="209">
                  <c:v>7037.8619430212902</c:v>
                </c:pt>
                <c:pt idx="210">
                  <c:v>6675.5543852680603</c:v>
                </c:pt>
                <c:pt idx="211">
                  <c:v>6735.6402799308808</c:v>
                </c:pt>
                <c:pt idx="212">
                  <c:v>6386.8780607988901</c:v>
                </c:pt>
                <c:pt idx="213">
                  <c:v>6559.1157797564001</c:v>
                </c:pt>
                <c:pt idx="214">
                  <c:v>6810.61105422119</c:v>
                </c:pt>
                <c:pt idx="215">
                  <c:v>6717.5415764649506</c:v>
                </c:pt>
                <c:pt idx="216">
                  <c:v>6633.0998419074404</c:v>
                </c:pt>
                <c:pt idx="217">
                  <c:v>6589.57114502899</c:v>
                </c:pt>
                <c:pt idx="218">
                  <c:v>6589.9996200314599</c:v>
                </c:pt>
                <c:pt idx="219">
                  <c:v>6981.2810161748303</c:v>
                </c:pt>
                <c:pt idx="220">
                  <c:v>7365.9853170978704</c:v>
                </c:pt>
                <c:pt idx="221">
                  <c:v>7471.5418305754001</c:v>
                </c:pt>
                <c:pt idx="222">
                  <c:v>7503.13165288868</c:v>
                </c:pt>
                <c:pt idx="223">
                  <c:v>7670.2438343274098</c:v>
                </c:pt>
                <c:pt idx="224">
                  <c:v>7797.2975998264901</c:v>
                </c:pt>
                <c:pt idx="225">
                  <c:v>8078.9541700910304</c:v>
                </c:pt>
                <c:pt idx="226">
                  <c:v>8193.1106626177916</c:v>
                </c:pt>
                <c:pt idx="227">
                  <c:v>8484.645545807969</c:v>
                </c:pt>
                <c:pt idx="228">
                  <c:v>8648.6041081835392</c:v>
                </c:pt>
                <c:pt idx="229">
                  <c:v>8805.0265717942402</c:v>
                </c:pt>
                <c:pt idx="230">
                  <c:v>8857.8443804142407</c:v>
                </c:pt>
                <c:pt idx="231">
                  <c:v>8645.9681708205098</c:v>
                </c:pt>
                <c:pt idx="232">
                  <c:v>8658.7498842608402</c:v>
                </c:pt>
                <c:pt idx="233">
                  <c:v>8830.7607883552409</c:v>
                </c:pt>
                <c:pt idx="234">
                  <c:v>8682.9468445734401</c:v>
                </c:pt>
                <c:pt idx="235">
                  <c:v>8792.2245803555488</c:v>
                </c:pt>
                <c:pt idx="236">
                  <c:v>8935.2718542412404</c:v>
                </c:pt>
                <c:pt idx="237">
                  <c:v>9083.66161073273</c:v>
                </c:pt>
                <c:pt idx="238">
                  <c:v>9401.5849990944098</c:v>
                </c:pt>
                <c:pt idx="239">
                  <c:v>9662.3892155455396</c:v>
                </c:pt>
                <c:pt idx="240">
                  <c:v>9586.8685553827509</c:v>
                </c:pt>
                <c:pt idx="241">
                  <c:v>9754.3315170558708</c:v>
                </c:pt>
                <c:pt idx="242">
                  <c:v>9629.411267809819</c:v>
                </c:pt>
                <c:pt idx="243">
                  <c:v>9506.6436367931001</c:v>
                </c:pt>
                <c:pt idx="244">
                  <c:v>9703.4820016048889</c:v>
                </c:pt>
                <c:pt idx="245">
                  <c:v>9862.0069777947101</c:v>
                </c:pt>
                <c:pt idx="246">
                  <c:v>10079.2371293584</c:v>
                </c:pt>
                <c:pt idx="247">
                  <c:v>10157.428674032399</c:v>
                </c:pt>
                <c:pt idx="248">
                  <c:v>10251.802138153798</c:v>
                </c:pt>
                <c:pt idx="249">
                  <c:v>10065.9545779851</c:v>
                </c:pt>
                <c:pt idx="250">
                  <c:v>10310.047108500499</c:v>
                </c:pt>
                <c:pt idx="251">
                  <c:v>10480.6058982049</c:v>
                </c:pt>
                <c:pt idx="252">
                  <c:v>10821.834070817698</c:v>
                </c:pt>
                <c:pt idx="253">
                  <c:v>10819.7552711633</c:v>
                </c:pt>
                <c:pt idx="254">
                  <c:v>10982.046114614899</c:v>
                </c:pt>
                <c:pt idx="255">
                  <c:v>11167.558417729999</c:v>
                </c:pt>
                <c:pt idx="256">
                  <c:v>10916.697254599301</c:v>
                </c:pt>
                <c:pt idx="257">
                  <c:v>10911.498221198601</c:v>
                </c:pt>
                <c:pt idx="258">
                  <c:v>10954.901701670799</c:v>
                </c:pt>
                <c:pt idx="259">
                  <c:v>11182.0605397051</c:v>
                </c:pt>
                <c:pt idx="260">
                  <c:v>11306.3065344805</c:v>
                </c:pt>
                <c:pt idx="261">
                  <c:v>11606.6366355955</c:v>
                </c:pt>
                <c:pt idx="262">
                  <c:v>11867.506376911801</c:v>
                </c:pt>
                <c:pt idx="263">
                  <c:v>11992.3910386273</c:v>
                </c:pt>
                <c:pt idx="264">
                  <c:v>12116.2927051972</c:v>
                </c:pt>
                <c:pt idx="265">
                  <c:v>12166.663290266999</c:v>
                </c:pt>
                <c:pt idx="266">
                  <c:v>12315.037863657899</c:v>
                </c:pt>
                <c:pt idx="267">
                  <c:v>12629.563862962999</c:v>
                </c:pt>
                <c:pt idx="268">
                  <c:v>12855.534004966599</c:v>
                </c:pt>
                <c:pt idx="269">
                  <c:v>12804.795843776799</c:v>
                </c:pt>
                <c:pt idx="270">
                  <c:v>12651.7011169284</c:v>
                </c:pt>
                <c:pt idx="271">
                  <c:v>12680.8870567539</c:v>
                </c:pt>
                <c:pt idx="272">
                  <c:v>13008.6680667655</c:v>
                </c:pt>
                <c:pt idx="273">
                  <c:v>13292.573804697</c:v>
                </c:pt>
                <c:pt idx="274">
                  <c:v>12918.034159303299</c:v>
                </c:pt>
                <c:pt idx="275">
                  <c:v>12845.762876307101</c:v>
                </c:pt>
                <c:pt idx="276">
                  <c:v>12404.723517597</c:v>
                </c:pt>
                <c:pt idx="277">
                  <c:v>12409.690427195599</c:v>
                </c:pt>
                <c:pt idx="278">
                  <c:v>12291.4109338792</c:v>
                </c:pt>
                <c:pt idx="279">
                  <c:v>12680.1126265206</c:v>
                </c:pt>
                <c:pt idx="280">
                  <c:v>12809.642278441001</c:v>
                </c:pt>
                <c:pt idx="281">
                  <c:v>12119.234879641401</c:v>
                </c:pt>
                <c:pt idx="282">
                  <c:v>11974.6344019801</c:v>
                </c:pt>
                <c:pt idx="283">
                  <c:v>11969.854015365201</c:v>
                </c:pt>
                <c:pt idx="284">
                  <c:v>10929.7224378876</c:v>
                </c:pt>
                <c:pt idx="285">
                  <c:v>9451.6079637475996</c:v>
                </c:pt>
                <c:pt idx="286">
                  <c:v>9162.3831987307804</c:v>
                </c:pt>
                <c:pt idx="287">
                  <c:v>9532.5187598496486</c:v>
                </c:pt>
                <c:pt idx="288">
                  <c:v>9024.0511025514006</c:v>
                </c:pt>
                <c:pt idx="289">
                  <c:v>8432.1787141422901</c:v>
                </c:pt>
                <c:pt idx="290">
                  <c:v>8903.1998106832598</c:v>
                </c:pt>
                <c:pt idx="291">
                  <c:v>9759.8682098405097</c:v>
                </c:pt>
                <c:pt idx="292">
                  <c:v>10393.8725963866</c:v>
                </c:pt>
                <c:pt idx="293">
                  <c:v>10436.255769666299</c:v>
                </c:pt>
                <c:pt idx="294">
                  <c:v>11140.4373813154</c:v>
                </c:pt>
                <c:pt idx="295">
                  <c:v>11480.715128486301</c:v>
                </c:pt>
                <c:pt idx="296">
                  <c:v>11909.591738809899</c:v>
                </c:pt>
                <c:pt idx="297">
                  <c:v>11762.882256307699</c:v>
                </c:pt>
                <c:pt idx="298">
                  <c:v>12102.7465263869</c:v>
                </c:pt>
                <c:pt idx="299">
                  <c:v>12306.887877569001</c:v>
                </c:pt>
                <c:pt idx="300">
                  <c:v>12132.0346285614</c:v>
                </c:pt>
                <c:pt idx="301">
                  <c:v>12329.9459349712</c:v>
                </c:pt>
                <c:pt idx="302">
                  <c:v>12874.091027595601</c:v>
                </c:pt>
                <c:pt idx="303">
                  <c:v>13090.0393851837</c:v>
                </c:pt>
                <c:pt idx="304">
                  <c:v>12373.227050823702</c:v>
                </c:pt>
                <c:pt idx="305">
                  <c:v>12127.018809330601</c:v>
                </c:pt>
                <c:pt idx="306">
                  <c:v>12800.7845567888</c:v>
                </c:pt>
                <c:pt idx="307">
                  <c:v>12557.7628473308</c:v>
                </c:pt>
                <c:pt idx="308">
                  <c:v>13367.9419942765</c:v>
                </c:pt>
                <c:pt idx="309">
                  <c:v>13699.1933834752</c:v>
                </c:pt>
                <c:pt idx="310">
                  <c:v>13559.877097909601</c:v>
                </c:pt>
                <c:pt idx="311">
                  <c:v>14150.658224847501</c:v>
                </c:pt>
                <c:pt idx="312">
                  <c:v>14287.5179955522</c:v>
                </c:pt>
                <c:pt idx="313">
                  <c:v>14589.909857777498</c:v>
                </c:pt>
                <c:pt idx="314">
                  <c:v>14681.197937479699</c:v>
                </c:pt>
                <c:pt idx="315">
                  <c:v>15094.383242325999</c:v>
                </c:pt>
                <c:pt idx="316">
                  <c:v>14997.8624305704</c:v>
                </c:pt>
                <c:pt idx="317">
                  <c:v>14825.398748446201</c:v>
                </c:pt>
                <c:pt idx="318">
                  <c:v>14764.206133813399</c:v>
                </c:pt>
                <c:pt idx="319">
                  <c:v>14138.078859027501</c:v>
                </c:pt>
                <c:pt idx="320">
                  <c:v>13276.629404459101</c:v>
                </c:pt>
                <c:pt idx="321">
                  <c:v>14223.380079923301</c:v>
                </c:pt>
                <c:pt idx="322">
                  <c:v>13943.1730889831</c:v>
                </c:pt>
                <c:pt idx="323">
                  <c:v>14052.283072635601</c:v>
                </c:pt>
                <c:pt idx="324">
                  <c:v>14739.3635768073</c:v>
                </c:pt>
                <c:pt idx="325">
                  <c:v>15197.659587458</c:v>
                </c:pt>
                <c:pt idx="326">
                  <c:v>15284.3979954974</c:v>
                </c:pt>
                <c:pt idx="327">
                  <c:v>15232.232835768</c:v>
                </c:pt>
                <c:pt idx="328">
                  <c:v>14481.9715516829</c:v>
                </c:pt>
                <c:pt idx="329">
                  <c:v>14875.9057595872</c:v>
                </c:pt>
                <c:pt idx="330">
                  <c:v>15036.611798419701</c:v>
                </c:pt>
                <c:pt idx="331">
                  <c:v>15292.608114418399</c:v>
                </c:pt>
                <c:pt idx="332">
                  <c:v>15643.3730105494</c:v>
                </c:pt>
                <c:pt idx="333">
                  <c:v>15640.997354736501</c:v>
                </c:pt>
                <c:pt idx="334">
                  <c:v>15781.2815960878</c:v>
                </c:pt>
                <c:pt idx="335">
                  <c:v>16067.786507253199</c:v>
                </c:pt>
                <c:pt idx="336">
                  <c:v>16534.1205719557</c:v>
                </c:pt>
                <c:pt idx="337">
                  <c:v>16633.115894057202</c:v>
                </c:pt>
                <c:pt idx="338">
                  <c:v>16933.696424333</c:v>
                </c:pt>
                <c:pt idx="339">
                  <c:v>17242.040383753501</c:v>
                </c:pt>
                <c:pt idx="340">
                  <c:v>17266.4354466656</c:v>
                </c:pt>
                <c:pt idx="341">
                  <c:v>16834.484824532301</c:v>
                </c:pt>
                <c:pt idx="342">
                  <c:v>17432.107498814697</c:v>
                </c:pt>
                <c:pt idx="343">
                  <c:v>17163.952635018901</c:v>
                </c:pt>
                <c:pt idx="344">
                  <c:v>17784.689862175601</c:v>
                </c:pt>
                <c:pt idx="345">
                  <c:v>18314.4831780524</c:v>
                </c:pt>
                <c:pt idx="346">
                  <c:v>18517.209005454901</c:v>
                </c:pt>
                <c:pt idx="347">
                  <c:v>18695.995136005098</c:v>
                </c:pt>
                <c:pt idx="348">
                  <c:v>18392.959517162002</c:v>
                </c:pt>
                <c:pt idx="349">
                  <c:v>18988.962922862498</c:v>
                </c:pt>
                <c:pt idx="350">
                  <c:v>19108.408450070001</c:v>
                </c:pt>
                <c:pt idx="351">
                  <c:v>19239.676931366401</c:v>
                </c:pt>
                <c:pt idx="352">
                  <c:v>19544.361263246799</c:v>
                </c:pt>
                <c:pt idx="353">
                  <c:v>19864.946293338198</c:v>
                </c:pt>
                <c:pt idx="354">
                  <c:v>19626.227853117398</c:v>
                </c:pt>
                <c:pt idx="355">
                  <c:v>20054.0510543407</c:v>
                </c:pt>
                <c:pt idx="356">
                  <c:v>19516.304224188498</c:v>
                </c:pt>
                <c:pt idx="357">
                  <c:v>19728.222932824799</c:v>
                </c:pt>
                <c:pt idx="358">
                  <c:v>19976.800800659898</c:v>
                </c:pt>
                <c:pt idx="359">
                  <c:v>19873.0399029205</c:v>
                </c:pt>
                <c:pt idx="360">
                  <c:v>19823.9146326308</c:v>
                </c:pt>
                <c:pt idx="361">
                  <c:v>20482.759515383703</c:v>
                </c:pt>
                <c:pt idx="362">
                  <c:v>20388.418659504201</c:v>
                </c:pt>
                <c:pt idx="363">
                  <c:v>20652.376163617198</c:v>
                </c:pt>
                <c:pt idx="364">
                  <c:v>20643.213018229599</c:v>
                </c:pt>
                <c:pt idx="365">
                  <c:v>20291.744107216</c:v>
                </c:pt>
                <c:pt idx="366">
                  <c:v>20300.535882776898</c:v>
                </c:pt>
                <c:pt idx="367">
                  <c:v>19547.056154358797</c:v>
                </c:pt>
                <c:pt idx="368">
                  <c:v>19159.075245274402</c:v>
                </c:pt>
                <c:pt idx="369">
                  <c:v>20010.959828195399</c:v>
                </c:pt>
                <c:pt idx="370">
                  <c:v>19996.904420170998</c:v>
                </c:pt>
                <c:pt idx="371">
                  <c:v>19614.071413850299</c:v>
                </c:pt>
                <c:pt idx="372">
                  <c:v>18967.311760594701</c:v>
                </c:pt>
                <c:pt idx="373">
                  <c:v>19078.195004662</c:v>
                </c:pt>
                <c:pt idx="374">
                  <c:v>20159.517488167603</c:v>
                </c:pt>
                <c:pt idx="375">
                  <c:v>20450.512746741901</c:v>
                </c:pt>
                <c:pt idx="376">
                  <c:v>20469.040766091803</c:v>
                </c:pt>
                <c:pt idx="377">
                  <c:v>20546.031253644902</c:v>
                </c:pt>
                <c:pt idx="378">
                  <c:v>21230.975750152102</c:v>
                </c:pt>
                <c:pt idx="379">
                  <c:v>21358.135350390599</c:v>
                </c:pt>
                <c:pt idx="380">
                  <c:v>21451.389768503399</c:v>
                </c:pt>
                <c:pt idx="381">
                  <c:v>21139.855898427602</c:v>
                </c:pt>
                <c:pt idx="382">
                  <c:v>21453.576198873299</c:v>
                </c:pt>
                <c:pt idx="383">
                  <c:v>21789.466232098901</c:v>
                </c:pt>
                <c:pt idx="384">
                  <c:v>22100.172199783199</c:v>
                </c:pt>
                <c:pt idx="385">
                  <c:v>22532.341009689499</c:v>
                </c:pt>
                <c:pt idx="386">
                  <c:v>22656.906153924199</c:v>
                </c:pt>
                <c:pt idx="387">
                  <c:v>22948.876357556001</c:v>
                </c:pt>
                <c:pt idx="388">
                  <c:v>23170.708620960701</c:v>
                </c:pt>
                <c:pt idx="389">
                  <c:v>23299.2417852125</c:v>
                </c:pt>
                <c:pt idx="390">
                  <c:v>23667.9808676434</c:v>
                </c:pt>
                <c:pt idx="391">
                  <c:v>23748.424479098401</c:v>
                </c:pt>
                <c:pt idx="392">
                  <c:v>24134.311258175199</c:v>
                </c:pt>
                <c:pt idx="393">
                  <c:v>24444.354369914803</c:v>
                </c:pt>
                <c:pt idx="394">
                  <c:v>24838.641747235102</c:v>
                </c:pt>
                <c:pt idx="395">
                  <c:v>25142.7471075176</c:v>
                </c:pt>
                <c:pt idx="396">
                  <c:v>25781.5424567921</c:v>
                </c:pt>
                <c:pt idx="397">
                  <c:v>25105.3615586202</c:v>
                </c:pt>
                <c:pt idx="398">
                  <c:v>24950.246530719</c:v>
                </c:pt>
                <c:pt idx="399">
                  <c:v>25001.846040758199</c:v>
                </c:pt>
                <c:pt idx="400">
                  <c:v>25175.0510395534</c:v>
                </c:pt>
                <c:pt idx="401">
                  <c:v>25121.434555161999</c:v>
                </c:pt>
                <c:pt idx="402">
                  <c:v>25605.671652381498</c:v>
                </c:pt>
                <c:pt idx="403">
                  <c:v>25885.839724286801</c:v>
                </c:pt>
                <c:pt idx="404">
                  <c:v>25821.314127846301</c:v>
                </c:pt>
                <c:pt idx="405">
                  <c:v>24554.148601407298</c:v>
                </c:pt>
                <c:pt idx="406">
                  <c:v>24788.753124532101</c:v>
                </c:pt>
                <c:pt idx="407">
                  <c:v>23714.388338971199</c:v>
                </c:pt>
                <c:pt idx="408">
                  <c:v>25105.382837996403</c:v>
                </c:pt>
                <c:pt idx="409">
                  <c:v>25585.640290920299</c:v>
                </c:pt>
                <c:pt idx="410">
                  <c:v>25836.025872438502</c:v>
                </c:pt>
                <c:pt idx="411">
                  <c:v>26446.008072122801</c:v>
                </c:pt>
                <c:pt idx="412">
                  <c:v>25531.594556032702</c:v>
                </c:pt>
                <c:pt idx="413">
                  <c:v>26758.1810447022</c:v>
                </c:pt>
                <c:pt idx="414">
                  <c:v>26899.901568301702</c:v>
                </c:pt>
                <c:pt idx="415">
                  <c:v>26667.390162833803</c:v>
                </c:pt>
                <c:pt idx="416">
                  <c:v>27088.791115597702</c:v>
                </c:pt>
                <c:pt idx="417">
                  <c:v>27578.090775559598</c:v>
                </c:pt>
                <c:pt idx="418">
                  <c:v>28018.061900726898</c:v>
                </c:pt>
                <c:pt idx="419">
                  <c:v>28630.550003230903</c:v>
                </c:pt>
                <c:pt idx="420">
                  <c:v>28446.694236700998</c:v>
                </c:pt>
                <c:pt idx="421">
                  <c:v>27076.739023189202</c:v>
                </c:pt>
                <c:pt idx="422">
                  <c:v>23854.5824098128</c:v>
                </c:pt>
                <c:pt idx="423">
                  <c:v>25935.2179419405</c:v>
                </c:pt>
                <c:pt idx="424">
                  <c:v>26818.8040468904</c:v>
                </c:pt>
                <c:pt idx="425">
                  <c:v>27435.879866977997</c:v>
                </c:pt>
                <c:pt idx="426">
                  <c:v>28413.303466610698</c:v>
                </c:pt>
                <c:pt idx="427">
                  <c:v>29471.374319192597</c:v>
                </c:pt>
                <c:pt idx="428">
                  <c:v>28914.473195054099</c:v>
                </c:pt>
                <c:pt idx="429">
                  <c:v>28663.058317274503</c:v>
                </c:pt>
                <c:pt idx="430">
                  <c:v>31229.595597948301</c:v>
                </c:pt>
                <c:pt idx="431">
                  <c:v>32334.054077574103</c:v>
                </c:pt>
                <c:pt idx="432">
                  <c:v>32283.089148003804</c:v>
                </c:pt>
                <c:pt idx="433">
                  <c:v>32999.438638309104</c:v>
                </c:pt>
                <c:pt idx="434">
                  <c:v>33668.388606634202</c:v>
                </c:pt>
                <c:pt idx="435">
                  <c:v>34581.8180195405</c:v>
                </c:pt>
                <c:pt idx="436">
                  <c:v>35086.320567344002</c:v>
                </c:pt>
                <c:pt idx="437">
                  <c:v>35244.646395969299</c:v>
                </c:pt>
                <c:pt idx="438">
                  <c:v>35504.406555801703</c:v>
                </c:pt>
                <c:pt idx="439">
                  <c:v>35953.649833499599</c:v>
                </c:pt>
                <c:pt idx="440">
                  <c:v>35062.014342659095</c:v>
                </c:pt>
                <c:pt idx="441">
                  <c:v>35885.655760443697</c:v>
                </c:pt>
                <c:pt idx="442">
                  <c:v>35399.456394726105</c:v>
                </c:pt>
                <c:pt idx="443" formatCode="General">
                  <c:v>36416.507429128003</c:v>
                </c:pt>
              </c:numCache>
            </c:numRef>
          </c:val>
          <c:smooth val="0"/>
          <c:extLst>
            <c:ext xmlns:c16="http://schemas.microsoft.com/office/drawing/2014/chart" uri="{C3380CC4-5D6E-409C-BE32-E72D297353CC}">
              <c16:uniqueId val="{00000003-21A0-44A6-8830-A0093B53B64C}"/>
            </c:ext>
          </c:extLst>
        </c:ser>
        <c:ser>
          <c:idx val="4"/>
          <c:order val="4"/>
          <c:tx>
            <c:strRef>
              <c:f>Sheet1!$F$1</c:f>
              <c:strCache>
                <c:ptCount val="1"/>
                <c:pt idx="0">
                  <c:v>80/20</c:v>
                </c:pt>
              </c:strCache>
            </c:strRef>
          </c:tx>
          <c:spPr>
            <a:ln>
              <a:solidFill>
                <a:schemeClr val="accent1">
                  <a:lumMod val="60000"/>
                  <a:lumOff val="40000"/>
                </a:schemeClr>
              </a:solidFill>
            </a:ln>
          </c:spPr>
          <c:marker>
            <c:symbol val="none"/>
          </c:marker>
          <c:cat>
            <c:numRef>
              <c:f>Sheet1!$A$2:$A$445</c:f>
              <c:numCache>
                <c:formatCode>yy\-mmm</c:formatCode>
                <c:ptCount val="444"/>
                <c:pt idx="0">
                  <c:v>31078</c:v>
                </c:pt>
                <c:pt idx="1">
                  <c:v>31106</c:v>
                </c:pt>
                <c:pt idx="2">
                  <c:v>31137</c:v>
                </c:pt>
                <c:pt idx="3">
                  <c:v>31167</c:v>
                </c:pt>
                <c:pt idx="4">
                  <c:v>31198</c:v>
                </c:pt>
                <c:pt idx="5">
                  <c:v>31228</c:v>
                </c:pt>
                <c:pt idx="6">
                  <c:v>31259</c:v>
                </c:pt>
                <c:pt idx="7">
                  <c:v>31290</c:v>
                </c:pt>
                <c:pt idx="8">
                  <c:v>31320</c:v>
                </c:pt>
                <c:pt idx="9">
                  <c:v>31351</c:v>
                </c:pt>
                <c:pt idx="10">
                  <c:v>31381</c:v>
                </c:pt>
                <c:pt idx="11">
                  <c:v>31412</c:v>
                </c:pt>
                <c:pt idx="12">
                  <c:v>31443</c:v>
                </c:pt>
                <c:pt idx="13">
                  <c:v>31471</c:v>
                </c:pt>
                <c:pt idx="14">
                  <c:v>31502</c:v>
                </c:pt>
                <c:pt idx="15">
                  <c:v>31532</c:v>
                </c:pt>
                <c:pt idx="16">
                  <c:v>31563</c:v>
                </c:pt>
                <c:pt idx="17">
                  <c:v>31593</c:v>
                </c:pt>
                <c:pt idx="18">
                  <c:v>31624</c:v>
                </c:pt>
                <c:pt idx="19">
                  <c:v>31655</c:v>
                </c:pt>
                <c:pt idx="20">
                  <c:v>31685</c:v>
                </c:pt>
                <c:pt idx="21">
                  <c:v>31716</c:v>
                </c:pt>
                <c:pt idx="22">
                  <c:v>31746</c:v>
                </c:pt>
                <c:pt idx="23">
                  <c:v>31777</c:v>
                </c:pt>
                <c:pt idx="24">
                  <c:v>31808</c:v>
                </c:pt>
                <c:pt idx="25">
                  <c:v>31836</c:v>
                </c:pt>
                <c:pt idx="26">
                  <c:v>31867</c:v>
                </c:pt>
                <c:pt idx="27">
                  <c:v>31897</c:v>
                </c:pt>
                <c:pt idx="28">
                  <c:v>31928</c:v>
                </c:pt>
                <c:pt idx="29">
                  <c:v>31958</c:v>
                </c:pt>
                <c:pt idx="30">
                  <c:v>31989</c:v>
                </c:pt>
                <c:pt idx="31">
                  <c:v>32020</c:v>
                </c:pt>
                <c:pt idx="32">
                  <c:v>32050</c:v>
                </c:pt>
                <c:pt idx="33">
                  <c:v>32081</c:v>
                </c:pt>
                <c:pt idx="34">
                  <c:v>32111</c:v>
                </c:pt>
                <c:pt idx="35">
                  <c:v>32142</c:v>
                </c:pt>
                <c:pt idx="36">
                  <c:v>32173</c:v>
                </c:pt>
                <c:pt idx="37">
                  <c:v>32202</c:v>
                </c:pt>
                <c:pt idx="38">
                  <c:v>32233</c:v>
                </c:pt>
                <c:pt idx="39">
                  <c:v>32263</c:v>
                </c:pt>
                <c:pt idx="40">
                  <c:v>32294</c:v>
                </c:pt>
                <c:pt idx="41">
                  <c:v>32324</c:v>
                </c:pt>
                <c:pt idx="42">
                  <c:v>32355</c:v>
                </c:pt>
                <c:pt idx="43">
                  <c:v>32386</c:v>
                </c:pt>
                <c:pt idx="44">
                  <c:v>32416</c:v>
                </c:pt>
                <c:pt idx="45">
                  <c:v>32447</c:v>
                </c:pt>
                <c:pt idx="46">
                  <c:v>32477</c:v>
                </c:pt>
                <c:pt idx="47">
                  <c:v>32508</c:v>
                </c:pt>
                <c:pt idx="48">
                  <c:v>32539</c:v>
                </c:pt>
                <c:pt idx="49">
                  <c:v>32567</c:v>
                </c:pt>
                <c:pt idx="50">
                  <c:v>32598</c:v>
                </c:pt>
                <c:pt idx="51">
                  <c:v>32628</c:v>
                </c:pt>
                <c:pt idx="52">
                  <c:v>32659</c:v>
                </c:pt>
                <c:pt idx="53">
                  <c:v>32689</c:v>
                </c:pt>
                <c:pt idx="54">
                  <c:v>32720</c:v>
                </c:pt>
                <c:pt idx="55">
                  <c:v>32751</c:v>
                </c:pt>
                <c:pt idx="56">
                  <c:v>32781</c:v>
                </c:pt>
                <c:pt idx="57">
                  <c:v>32812</c:v>
                </c:pt>
                <c:pt idx="58">
                  <c:v>32842</c:v>
                </c:pt>
                <c:pt idx="59">
                  <c:v>32873</c:v>
                </c:pt>
                <c:pt idx="60">
                  <c:v>32904</c:v>
                </c:pt>
                <c:pt idx="61">
                  <c:v>32932</c:v>
                </c:pt>
                <c:pt idx="62">
                  <c:v>32963</c:v>
                </c:pt>
                <c:pt idx="63">
                  <c:v>32993</c:v>
                </c:pt>
                <c:pt idx="64">
                  <c:v>33024</c:v>
                </c:pt>
                <c:pt idx="65">
                  <c:v>33054</c:v>
                </c:pt>
                <c:pt idx="66">
                  <c:v>33085</c:v>
                </c:pt>
                <c:pt idx="67">
                  <c:v>33116</c:v>
                </c:pt>
                <c:pt idx="68">
                  <c:v>33146</c:v>
                </c:pt>
                <c:pt idx="69">
                  <c:v>33177</c:v>
                </c:pt>
                <c:pt idx="70">
                  <c:v>33207</c:v>
                </c:pt>
                <c:pt idx="71">
                  <c:v>33238</c:v>
                </c:pt>
                <c:pt idx="72">
                  <c:v>33269</c:v>
                </c:pt>
                <c:pt idx="73">
                  <c:v>33297</c:v>
                </c:pt>
                <c:pt idx="74">
                  <c:v>33328</c:v>
                </c:pt>
                <c:pt idx="75">
                  <c:v>33358</c:v>
                </c:pt>
                <c:pt idx="76">
                  <c:v>33389</c:v>
                </c:pt>
                <c:pt idx="77">
                  <c:v>33419</c:v>
                </c:pt>
                <c:pt idx="78">
                  <c:v>33450</c:v>
                </c:pt>
                <c:pt idx="79">
                  <c:v>33481</c:v>
                </c:pt>
                <c:pt idx="80">
                  <c:v>33511</c:v>
                </c:pt>
                <c:pt idx="81">
                  <c:v>33542</c:v>
                </c:pt>
                <c:pt idx="82">
                  <c:v>33572</c:v>
                </c:pt>
                <c:pt idx="83">
                  <c:v>33603</c:v>
                </c:pt>
                <c:pt idx="84">
                  <c:v>33634</c:v>
                </c:pt>
                <c:pt idx="85">
                  <c:v>33663</c:v>
                </c:pt>
                <c:pt idx="86">
                  <c:v>33694</c:v>
                </c:pt>
                <c:pt idx="87">
                  <c:v>33724</c:v>
                </c:pt>
                <c:pt idx="88">
                  <c:v>33755</c:v>
                </c:pt>
                <c:pt idx="89">
                  <c:v>33785</c:v>
                </c:pt>
                <c:pt idx="90">
                  <c:v>33816</c:v>
                </c:pt>
                <c:pt idx="91">
                  <c:v>33847</c:v>
                </c:pt>
                <c:pt idx="92">
                  <c:v>33877</c:v>
                </c:pt>
                <c:pt idx="93">
                  <c:v>33908</c:v>
                </c:pt>
                <c:pt idx="94">
                  <c:v>33938</c:v>
                </c:pt>
                <c:pt idx="95">
                  <c:v>33969</c:v>
                </c:pt>
                <c:pt idx="96">
                  <c:v>34000</c:v>
                </c:pt>
                <c:pt idx="97">
                  <c:v>34028</c:v>
                </c:pt>
                <c:pt idx="98">
                  <c:v>34059</c:v>
                </c:pt>
                <c:pt idx="99">
                  <c:v>34089</c:v>
                </c:pt>
                <c:pt idx="100">
                  <c:v>34120</c:v>
                </c:pt>
                <c:pt idx="101">
                  <c:v>34150</c:v>
                </c:pt>
                <c:pt idx="102">
                  <c:v>34181</c:v>
                </c:pt>
                <c:pt idx="103">
                  <c:v>34212</c:v>
                </c:pt>
                <c:pt idx="104">
                  <c:v>34242</c:v>
                </c:pt>
                <c:pt idx="105">
                  <c:v>34273</c:v>
                </c:pt>
                <c:pt idx="106">
                  <c:v>34303</c:v>
                </c:pt>
                <c:pt idx="107">
                  <c:v>34334</c:v>
                </c:pt>
                <c:pt idx="108">
                  <c:v>34365</c:v>
                </c:pt>
                <c:pt idx="109">
                  <c:v>34393</c:v>
                </c:pt>
                <c:pt idx="110">
                  <c:v>34424</c:v>
                </c:pt>
                <c:pt idx="111">
                  <c:v>34454</c:v>
                </c:pt>
                <c:pt idx="112">
                  <c:v>34485</c:v>
                </c:pt>
                <c:pt idx="113">
                  <c:v>34515</c:v>
                </c:pt>
                <c:pt idx="114">
                  <c:v>34546</c:v>
                </c:pt>
                <c:pt idx="115">
                  <c:v>34577</c:v>
                </c:pt>
                <c:pt idx="116">
                  <c:v>34607</c:v>
                </c:pt>
                <c:pt idx="117">
                  <c:v>34638</c:v>
                </c:pt>
                <c:pt idx="118">
                  <c:v>34668</c:v>
                </c:pt>
                <c:pt idx="119">
                  <c:v>34699</c:v>
                </c:pt>
                <c:pt idx="120">
                  <c:v>34730</c:v>
                </c:pt>
                <c:pt idx="121">
                  <c:v>34758</c:v>
                </c:pt>
                <c:pt idx="122">
                  <c:v>34789</c:v>
                </c:pt>
                <c:pt idx="123">
                  <c:v>34819</c:v>
                </c:pt>
                <c:pt idx="124">
                  <c:v>34850</c:v>
                </c:pt>
                <c:pt idx="125">
                  <c:v>34880</c:v>
                </c:pt>
                <c:pt idx="126">
                  <c:v>34911</c:v>
                </c:pt>
                <c:pt idx="127">
                  <c:v>34942</c:v>
                </c:pt>
                <c:pt idx="128">
                  <c:v>34972</c:v>
                </c:pt>
                <c:pt idx="129">
                  <c:v>35003</c:v>
                </c:pt>
                <c:pt idx="130">
                  <c:v>35033</c:v>
                </c:pt>
                <c:pt idx="131">
                  <c:v>35064</c:v>
                </c:pt>
                <c:pt idx="132">
                  <c:v>35095</c:v>
                </c:pt>
                <c:pt idx="133">
                  <c:v>35124</c:v>
                </c:pt>
                <c:pt idx="134">
                  <c:v>35155</c:v>
                </c:pt>
                <c:pt idx="135">
                  <c:v>35185</c:v>
                </c:pt>
                <c:pt idx="136">
                  <c:v>35216</c:v>
                </c:pt>
                <c:pt idx="137">
                  <c:v>35246</c:v>
                </c:pt>
                <c:pt idx="138">
                  <c:v>35277</c:v>
                </c:pt>
                <c:pt idx="139">
                  <c:v>35308</c:v>
                </c:pt>
                <c:pt idx="140">
                  <c:v>35338</c:v>
                </c:pt>
                <c:pt idx="141">
                  <c:v>35369</c:v>
                </c:pt>
                <c:pt idx="142">
                  <c:v>35399</c:v>
                </c:pt>
                <c:pt idx="143">
                  <c:v>35430</c:v>
                </c:pt>
                <c:pt idx="144">
                  <c:v>35461</c:v>
                </c:pt>
                <c:pt idx="145">
                  <c:v>35489</c:v>
                </c:pt>
                <c:pt idx="146">
                  <c:v>35520</c:v>
                </c:pt>
                <c:pt idx="147">
                  <c:v>35550</c:v>
                </c:pt>
                <c:pt idx="148">
                  <c:v>35581</c:v>
                </c:pt>
                <c:pt idx="149">
                  <c:v>35611</c:v>
                </c:pt>
                <c:pt idx="150">
                  <c:v>35642</c:v>
                </c:pt>
                <c:pt idx="151">
                  <c:v>35673</c:v>
                </c:pt>
                <c:pt idx="152">
                  <c:v>35703</c:v>
                </c:pt>
                <c:pt idx="153">
                  <c:v>35734</c:v>
                </c:pt>
                <c:pt idx="154">
                  <c:v>35764</c:v>
                </c:pt>
                <c:pt idx="155">
                  <c:v>35795</c:v>
                </c:pt>
                <c:pt idx="156">
                  <c:v>35826</c:v>
                </c:pt>
                <c:pt idx="157">
                  <c:v>35854</c:v>
                </c:pt>
                <c:pt idx="158">
                  <c:v>35885</c:v>
                </c:pt>
                <c:pt idx="159">
                  <c:v>35915</c:v>
                </c:pt>
                <c:pt idx="160">
                  <c:v>35946</c:v>
                </c:pt>
                <c:pt idx="161">
                  <c:v>35976</c:v>
                </c:pt>
                <c:pt idx="162">
                  <c:v>36007</c:v>
                </c:pt>
                <c:pt idx="163">
                  <c:v>36038</c:v>
                </c:pt>
                <c:pt idx="164">
                  <c:v>36068</c:v>
                </c:pt>
                <c:pt idx="165">
                  <c:v>36099</c:v>
                </c:pt>
                <c:pt idx="166">
                  <c:v>36129</c:v>
                </c:pt>
                <c:pt idx="167">
                  <c:v>36160</c:v>
                </c:pt>
                <c:pt idx="168">
                  <c:v>36191</c:v>
                </c:pt>
                <c:pt idx="169">
                  <c:v>36219</c:v>
                </c:pt>
                <c:pt idx="170">
                  <c:v>36250</c:v>
                </c:pt>
                <c:pt idx="171">
                  <c:v>36280</c:v>
                </c:pt>
                <c:pt idx="172">
                  <c:v>36311</c:v>
                </c:pt>
                <c:pt idx="173">
                  <c:v>36341</c:v>
                </c:pt>
                <c:pt idx="174">
                  <c:v>36372</c:v>
                </c:pt>
                <c:pt idx="175">
                  <c:v>36403</c:v>
                </c:pt>
                <c:pt idx="176">
                  <c:v>36433</c:v>
                </c:pt>
                <c:pt idx="177">
                  <c:v>36464</c:v>
                </c:pt>
                <c:pt idx="178">
                  <c:v>36494</c:v>
                </c:pt>
                <c:pt idx="179">
                  <c:v>36525</c:v>
                </c:pt>
                <c:pt idx="180">
                  <c:v>36556</c:v>
                </c:pt>
                <c:pt idx="181">
                  <c:v>36585</c:v>
                </c:pt>
                <c:pt idx="182">
                  <c:v>36616</c:v>
                </c:pt>
                <c:pt idx="183">
                  <c:v>36646</c:v>
                </c:pt>
                <c:pt idx="184">
                  <c:v>36677</c:v>
                </c:pt>
                <c:pt idx="185">
                  <c:v>36707</c:v>
                </c:pt>
                <c:pt idx="186">
                  <c:v>36738</c:v>
                </c:pt>
                <c:pt idx="187">
                  <c:v>36769</c:v>
                </c:pt>
                <c:pt idx="188">
                  <c:v>36799</c:v>
                </c:pt>
                <c:pt idx="189">
                  <c:v>36830</c:v>
                </c:pt>
                <c:pt idx="190">
                  <c:v>36860</c:v>
                </c:pt>
                <c:pt idx="191">
                  <c:v>36891</c:v>
                </c:pt>
                <c:pt idx="192">
                  <c:v>36922</c:v>
                </c:pt>
                <c:pt idx="193">
                  <c:v>36950</c:v>
                </c:pt>
                <c:pt idx="194">
                  <c:v>36981</c:v>
                </c:pt>
                <c:pt idx="195">
                  <c:v>37011</c:v>
                </c:pt>
                <c:pt idx="196">
                  <c:v>37042</c:v>
                </c:pt>
                <c:pt idx="197">
                  <c:v>37072</c:v>
                </c:pt>
                <c:pt idx="198">
                  <c:v>37103</c:v>
                </c:pt>
                <c:pt idx="199">
                  <c:v>37134</c:v>
                </c:pt>
                <c:pt idx="200">
                  <c:v>37164</c:v>
                </c:pt>
                <c:pt idx="201">
                  <c:v>37195</c:v>
                </c:pt>
                <c:pt idx="202">
                  <c:v>37225</c:v>
                </c:pt>
                <c:pt idx="203">
                  <c:v>37256</c:v>
                </c:pt>
                <c:pt idx="204">
                  <c:v>37287</c:v>
                </c:pt>
                <c:pt idx="205">
                  <c:v>37315</c:v>
                </c:pt>
                <c:pt idx="206">
                  <c:v>37346</c:v>
                </c:pt>
                <c:pt idx="207">
                  <c:v>37376</c:v>
                </c:pt>
                <c:pt idx="208">
                  <c:v>37407</c:v>
                </c:pt>
                <c:pt idx="209">
                  <c:v>37437</c:v>
                </c:pt>
                <c:pt idx="210">
                  <c:v>37468</c:v>
                </c:pt>
                <c:pt idx="211">
                  <c:v>37499</c:v>
                </c:pt>
                <c:pt idx="212">
                  <c:v>37529</c:v>
                </c:pt>
                <c:pt idx="213">
                  <c:v>37560</c:v>
                </c:pt>
                <c:pt idx="214">
                  <c:v>37590</c:v>
                </c:pt>
                <c:pt idx="215">
                  <c:v>37621</c:v>
                </c:pt>
                <c:pt idx="216">
                  <c:v>37652</c:v>
                </c:pt>
                <c:pt idx="217">
                  <c:v>37680</c:v>
                </c:pt>
                <c:pt idx="218">
                  <c:v>37711</c:v>
                </c:pt>
                <c:pt idx="219">
                  <c:v>37741</c:v>
                </c:pt>
                <c:pt idx="220">
                  <c:v>37772</c:v>
                </c:pt>
                <c:pt idx="221">
                  <c:v>37802</c:v>
                </c:pt>
                <c:pt idx="222">
                  <c:v>37833</c:v>
                </c:pt>
                <c:pt idx="223">
                  <c:v>37864</c:v>
                </c:pt>
                <c:pt idx="224">
                  <c:v>37894</c:v>
                </c:pt>
                <c:pt idx="225">
                  <c:v>37925</c:v>
                </c:pt>
                <c:pt idx="226">
                  <c:v>37955</c:v>
                </c:pt>
                <c:pt idx="227">
                  <c:v>37986</c:v>
                </c:pt>
                <c:pt idx="228">
                  <c:v>38017</c:v>
                </c:pt>
                <c:pt idx="229">
                  <c:v>38046</c:v>
                </c:pt>
                <c:pt idx="230">
                  <c:v>38077</c:v>
                </c:pt>
                <c:pt idx="231">
                  <c:v>38107</c:v>
                </c:pt>
                <c:pt idx="232">
                  <c:v>38138</c:v>
                </c:pt>
                <c:pt idx="233">
                  <c:v>38168</c:v>
                </c:pt>
                <c:pt idx="234">
                  <c:v>38199</c:v>
                </c:pt>
                <c:pt idx="235">
                  <c:v>38230</c:v>
                </c:pt>
                <c:pt idx="236">
                  <c:v>38260</c:v>
                </c:pt>
                <c:pt idx="237">
                  <c:v>38291</c:v>
                </c:pt>
                <c:pt idx="238">
                  <c:v>38321</c:v>
                </c:pt>
                <c:pt idx="239">
                  <c:v>38352</c:v>
                </c:pt>
                <c:pt idx="240">
                  <c:v>38383</c:v>
                </c:pt>
                <c:pt idx="241">
                  <c:v>38411</c:v>
                </c:pt>
                <c:pt idx="242">
                  <c:v>38442</c:v>
                </c:pt>
                <c:pt idx="243">
                  <c:v>38472</c:v>
                </c:pt>
                <c:pt idx="244">
                  <c:v>38503</c:v>
                </c:pt>
                <c:pt idx="245">
                  <c:v>38533</c:v>
                </c:pt>
                <c:pt idx="246">
                  <c:v>38564</c:v>
                </c:pt>
                <c:pt idx="247">
                  <c:v>38595</c:v>
                </c:pt>
                <c:pt idx="248">
                  <c:v>38625</c:v>
                </c:pt>
                <c:pt idx="249">
                  <c:v>38656</c:v>
                </c:pt>
                <c:pt idx="250">
                  <c:v>38686</c:v>
                </c:pt>
                <c:pt idx="251">
                  <c:v>38717</c:v>
                </c:pt>
                <c:pt idx="252">
                  <c:v>38748</c:v>
                </c:pt>
                <c:pt idx="253">
                  <c:v>38776</c:v>
                </c:pt>
                <c:pt idx="254">
                  <c:v>38807</c:v>
                </c:pt>
                <c:pt idx="255">
                  <c:v>38837</c:v>
                </c:pt>
                <c:pt idx="256">
                  <c:v>38868</c:v>
                </c:pt>
                <c:pt idx="257">
                  <c:v>38898</c:v>
                </c:pt>
                <c:pt idx="258">
                  <c:v>38929</c:v>
                </c:pt>
                <c:pt idx="259">
                  <c:v>38960</c:v>
                </c:pt>
                <c:pt idx="260">
                  <c:v>38990</c:v>
                </c:pt>
                <c:pt idx="261">
                  <c:v>39021</c:v>
                </c:pt>
                <c:pt idx="262">
                  <c:v>39051</c:v>
                </c:pt>
                <c:pt idx="263">
                  <c:v>39082</c:v>
                </c:pt>
                <c:pt idx="264">
                  <c:v>39113</c:v>
                </c:pt>
                <c:pt idx="265">
                  <c:v>39141</c:v>
                </c:pt>
                <c:pt idx="266">
                  <c:v>39172</c:v>
                </c:pt>
                <c:pt idx="267">
                  <c:v>39202</c:v>
                </c:pt>
                <c:pt idx="268">
                  <c:v>39233</c:v>
                </c:pt>
                <c:pt idx="269">
                  <c:v>39263</c:v>
                </c:pt>
                <c:pt idx="270">
                  <c:v>39294</c:v>
                </c:pt>
                <c:pt idx="271">
                  <c:v>39325</c:v>
                </c:pt>
                <c:pt idx="272">
                  <c:v>39355</c:v>
                </c:pt>
                <c:pt idx="273">
                  <c:v>39386</c:v>
                </c:pt>
                <c:pt idx="274">
                  <c:v>39416</c:v>
                </c:pt>
                <c:pt idx="275">
                  <c:v>39447</c:v>
                </c:pt>
                <c:pt idx="276">
                  <c:v>39478</c:v>
                </c:pt>
                <c:pt idx="277">
                  <c:v>39507</c:v>
                </c:pt>
                <c:pt idx="278">
                  <c:v>39538</c:v>
                </c:pt>
                <c:pt idx="279">
                  <c:v>39568</c:v>
                </c:pt>
                <c:pt idx="280">
                  <c:v>39599</c:v>
                </c:pt>
                <c:pt idx="281">
                  <c:v>39629</c:v>
                </c:pt>
                <c:pt idx="282">
                  <c:v>39660</c:v>
                </c:pt>
                <c:pt idx="283">
                  <c:v>39691</c:v>
                </c:pt>
                <c:pt idx="284">
                  <c:v>39721</c:v>
                </c:pt>
                <c:pt idx="285">
                  <c:v>39752</c:v>
                </c:pt>
                <c:pt idx="286">
                  <c:v>39782</c:v>
                </c:pt>
                <c:pt idx="287">
                  <c:v>39813</c:v>
                </c:pt>
                <c:pt idx="288">
                  <c:v>39844</c:v>
                </c:pt>
                <c:pt idx="289">
                  <c:v>39872</c:v>
                </c:pt>
                <c:pt idx="290">
                  <c:v>39903</c:v>
                </c:pt>
                <c:pt idx="291">
                  <c:v>39933</c:v>
                </c:pt>
                <c:pt idx="292">
                  <c:v>39964</c:v>
                </c:pt>
                <c:pt idx="293">
                  <c:v>39994</c:v>
                </c:pt>
                <c:pt idx="294">
                  <c:v>40025</c:v>
                </c:pt>
                <c:pt idx="295">
                  <c:v>40056</c:v>
                </c:pt>
                <c:pt idx="296">
                  <c:v>40086</c:v>
                </c:pt>
                <c:pt idx="297">
                  <c:v>40117</c:v>
                </c:pt>
                <c:pt idx="298">
                  <c:v>40147</c:v>
                </c:pt>
                <c:pt idx="299">
                  <c:v>40178</c:v>
                </c:pt>
                <c:pt idx="300">
                  <c:v>40209</c:v>
                </c:pt>
                <c:pt idx="301">
                  <c:v>40237</c:v>
                </c:pt>
                <c:pt idx="302">
                  <c:v>40268</c:v>
                </c:pt>
                <c:pt idx="303">
                  <c:v>40298</c:v>
                </c:pt>
                <c:pt idx="304">
                  <c:v>40329</c:v>
                </c:pt>
                <c:pt idx="305">
                  <c:v>40359</c:v>
                </c:pt>
                <c:pt idx="306">
                  <c:v>40390</c:v>
                </c:pt>
                <c:pt idx="307">
                  <c:v>40421</c:v>
                </c:pt>
                <c:pt idx="308">
                  <c:v>40451</c:v>
                </c:pt>
                <c:pt idx="309">
                  <c:v>40482</c:v>
                </c:pt>
                <c:pt idx="310">
                  <c:v>40512</c:v>
                </c:pt>
                <c:pt idx="311">
                  <c:v>40543</c:v>
                </c:pt>
                <c:pt idx="312">
                  <c:v>40574</c:v>
                </c:pt>
                <c:pt idx="313">
                  <c:v>40602</c:v>
                </c:pt>
                <c:pt idx="314">
                  <c:v>40633</c:v>
                </c:pt>
                <c:pt idx="315">
                  <c:v>40663</c:v>
                </c:pt>
                <c:pt idx="316">
                  <c:v>40694</c:v>
                </c:pt>
                <c:pt idx="317">
                  <c:v>40724</c:v>
                </c:pt>
                <c:pt idx="318">
                  <c:v>40755</c:v>
                </c:pt>
                <c:pt idx="319">
                  <c:v>40786</c:v>
                </c:pt>
                <c:pt idx="320">
                  <c:v>40816</c:v>
                </c:pt>
                <c:pt idx="321">
                  <c:v>40847</c:v>
                </c:pt>
                <c:pt idx="322">
                  <c:v>40877</c:v>
                </c:pt>
                <c:pt idx="323">
                  <c:v>40908</c:v>
                </c:pt>
                <c:pt idx="324">
                  <c:v>40939</c:v>
                </c:pt>
                <c:pt idx="325">
                  <c:v>40968</c:v>
                </c:pt>
                <c:pt idx="326">
                  <c:v>40999</c:v>
                </c:pt>
                <c:pt idx="327">
                  <c:v>41029</c:v>
                </c:pt>
                <c:pt idx="328">
                  <c:v>41060</c:v>
                </c:pt>
                <c:pt idx="329">
                  <c:v>41090</c:v>
                </c:pt>
                <c:pt idx="330">
                  <c:v>41121</c:v>
                </c:pt>
                <c:pt idx="331">
                  <c:v>41152</c:v>
                </c:pt>
                <c:pt idx="332">
                  <c:v>41182</c:v>
                </c:pt>
                <c:pt idx="333">
                  <c:v>41213</c:v>
                </c:pt>
                <c:pt idx="334">
                  <c:v>41243</c:v>
                </c:pt>
                <c:pt idx="335">
                  <c:v>41274</c:v>
                </c:pt>
                <c:pt idx="336">
                  <c:v>41305</c:v>
                </c:pt>
                <c:pt idx="337">
                  <c:v>41333</c:v>
                </c:pt>
                <c:pt idx="338">
                  <c:v>41364</c:v>
                </c:pt>
                <c:pt idx="339">
                  <c:v>41394</c:v>
                </c:pt>
                <c:pt idx="340">
                  <c:v>41425</c:v>
                </c:pt>
                <c:pt idx="341">
                  <c:v>41455</c:v>
                </c:pt>
                <c:pt idx="342">
                  <c:v>41486</c:v>
                </c:pt>
                <c:pt idx="343">
                  <c:v>41517</c:v>
                </c:pt>
                <c:pt idx="344">
                  <c:v>41547</c:v>
                </c:pt>
                <c:pt idx="345">
                  <c:v>41578</c:v>
                </c:pt>
                <c:pt idx="346">
                  <c:v>41608</c:v>
                </c:pt>
                <c:pt idx="347">
                  <c:v>41639</c:v>
                </c:pt>
                <c:pt idx="348">
                  <c:v>41670</c:v>
                </c:pt>
                <c:pt idx="349">
                  <c:v>41698</c:v>
                </c:pt>
                <c:pt idx="350">
                  <c:v>41729</c:v>
                </c:pt>
                <c:pt idx="351">
                  <c:v>41759</c:v>
                </c:pt>
                <c:pt idx="352">
                  <c:v>41790</c:v>
                </c:pt>
                <c:pt idx="353">
                  <c:v>41820</c:v>
                </c:pt>
                <c:pt idx="354">
                  <c:v>41851</c:v>
                </c:pt>
                <c:pt idx="355">
                  <c:v>41882</c:v>
                </c:pt>
                <c:pt idx="356">
                  <c:v>41912</c:v>
                </c:pt>
                <c:pt idx="357">
                  <c:v>41943</c:v>
                </c:pt>
                <c:pt idx="358">
                  <c:v>41973</c:v>
                </c:pt>
                <c:pt idx="359">
                  <c:v>42004</c:v>
                </c:pt>
                <c:pt idx="360">
                  <c:v>42035</c:v>
                </c:pt>
                <c:pt idx="361">
                  <c:v>42063</c:v>
                </c:pt>
                <c:pt idx="362">
                  <c:v>42094</c:v>
                </c:pt>
                <c:pt idx="363">
                  <c:v>42124</c:v>
                </c:pt>
                <c:pt idx="364">
                  <c:v>42155</c:v>
                </c:pt>
                <c:pt idx="365">
                  <c:v>42185</c:v>
                </c:pt>
                <c:pt idx="366">
                  <c:v>42216</c:v>
                </c:pt>
                <c:pt idx="367">
                  <c:v>42247</c:v>
                </c:pt>
                <c:pt idx="368">
                  <c:v>42277</c:v>
                </c:pt>
                <c:pt idx="369">
                  <c:v>42308</c:v>
                </c:pt>
                <c:pt idx="370">
                  <c:v>42338</c:v>
                </c:pt>
                <c:pt idx="371">
                  <c:v>42369</c:v>
                </c:pt>
                <c:pt idx="372">
                  <c:v>42400</c:v>
                </c:pt>
                <c:pt idx="373">
                  <c:v>42429</c:v>
                </c:pt>
                <c:pt idx="374">
                  <c:v>42460</c:v>
                </c:pt>
                <c:pt idx="375">
                  <c:v>42490</c:v>
                </c:pt>
                <c:pt idx="376">
                  <c:v>42521</c:v>
                </c:pt>
                <c:pt idx="377">
                  <c:v>42551</c:v>
                </c:pt>
                <c:pt idx="378">
                  <c:v>42582</c:v>
                </c:pt>
                <c:pt idx="379">
                  <c:v>42613</c:v>
                </c:pt>
                <c:pt idx="380">
                  <c:v>42643</c:v>
                </c:pt>
                <c:pt idx="381">
                  <c:v>42674</c:v>
                </c:pt>
                <c:pt idx="382">
                  <c:v>42704</c:v>
                </c:pt>
                <c:pt idx="383">
                  <c:v>42735</c:v>
                </c:pt>
                <c:pt idx="384">
                  <c:v>42766</c:v>
                </c:pt>
                <c:pt idx="385">
                  <c:v>42794</c:v>
                </c:pt>
                <c:pt idx="386">
                  <c:v>42825</c:v>
                </c:pt>
                <c:pt idx="387">
                  <c:v>42855</c:v>
                </c:pt>
                <c:pt idx="388">
                  <c:v>42886</c:v>
                </c:pt>
                <c:pt idx="389">
                  <c:v>42916</c:v>
                </c:pt>
                <c:pt idx="390">
                  <c:v>42947</c:v>
                </c:pt>
                <c:pt idx="391">
                  <c:v>42978</c:v>
                </c:pt>
                <c:pt idx="392">
                  <c:v>43008</c:v>
                </c:pt>
                <c:pt idx="393">
                  <c:v>43039</c:v>
                </c:pt>
                <c:pt idx="394">
                  <c:v>43069</c:v>
                </c:pt>
                <c:pt idx="395">
                  <c:v>43100</c:v>
                </c:pt>
                <c:pt idx="396">
                  <c:v>43131</c:v>
                </c:pt>
                <c:pt idx="397">
                  <c:v>43159</c:v>
                </c:pt>
                <c:pt idx="398">
                  <c:v>43190</c:v>
                </c:pt>
                <c:pt idx="399">
                  <c:v>43220</c:v>
                </c:pt>
                <c:pt idx="400">
                  <c:v>43251</c:v>
                </c:pt>
                <c:pt idx="401">
                  <c:v>43281</c:v>
                </c:pt>
                <c:pt idx="402">
                  <c:v>43312</c:v>
                </c:pt>
                <c:pt idx="403">
                  <c:v>43343</c:v>
                </c:pt>
                <c:pt idx="404">
                  <c:v>43373</c:v>
                </c:pt>
                <c:pt idx="405">
                  <c:v>43404</c:v>
                </c:pt>
                <c:pt idx="406">
                  <c:v>43434</c:v>
                </c:pt>
                <c:pt idx="407">
                  <c:v>43465</c:v>
                </c:pt>
                <c:pt idx="408">
                  <c:v>43496</c:v>
                </c:pt>
                <c:pt idx="409">
                  <c:v>43524</c:v>
                </c:pt>
                <c:pt idx="410">
                  <c:v>43555</c:v>
                </c:pt>
                <c:pt idx="411">
                  <c:v>43585</c:v>
                </c:pt>
                <c:pt idx="412">
                  <c:v>43616</c:v>
                </c:pt>
                <c:pt idx="413">
                  <c:v>43646</c:v>
                </c:pt>
                <c:pt idx="414">
                  <c:v>43677</c:v>
                </c:pt>
                <c:pt idx="415">
                  <c:v>43708</c:v>
                </c:pt>
                <c:pt idx="416">
                  <c:v>43738</c:v>
                </c:pt>
                <c:pt idx="417">
                  <c:v>43769</c:v>
                </c:pt>
                <c:pt idx="418">
                  <c:v>43799</c:v>
                </c:pt>
                <c:pt idx="419">
                  <c:v>43830</c:v>
                </c:pt>
                <c:pt idx="420">
                  <c:v>43861</c:v>
                </c:pt>
                <c:pt idx="421">
                  <c:v>43890</c:v>
                </c:pt>
                <c:pt idx="422">
                  <c:v>43921</c:v>
                </c:pt>
                <c:pt idx="423">
                  <c:v>43951</c:v>
                </c:pt>
                <c:pt idx="424">
                  <c:v>43982</c:v>
                </c:pt>
                <c:pt idx="425">
                  <c:v>44012</c:v>
                </c:pt>
                <c:pt idx="426">
                  <c:v>44043</c:v>
                </c:pt>
                <c:pt idx="427">
                  <c:v>44074</c:v>
                </c:pt>
                <c:pt idx="428">
                  <c:v>44104</c:v>
                </c:pt>
                <c:pt idx="429">
                  <c:v>44135</c:v>
                </c:pt>
                <c:pt idx="430">
                  <c:v>44165</c:v>
                </c:pt>
                <c:pt idx="431">
                  <c:v>44196</c:v>
                </c:pt>
                <c:pt idx="432">
                  <c:v>44227</c:v>
                </c:pt>
                <c:pt idx="433">
                  <c:v>44255</c:v>
                </c:pt>
                <c:pt idx="434">
                  <c:v>44286</c:v>
                </c:pt>
                <c:pt idx="435">
                  <c:v>44316</c:v>
                </c:pt>
                <c:pt idx="436">
                  <c:v>44347</c:v>
                </c:pt>
                <c:pt idx="437">
                  <c:v>44377</c:v>
                </c:pt>
                <c:pt idx="438">
                  <c:v>44408</c:v>
                </c:pt>
                <c:pt idx="439">
                  <c:v>44439</c:v>
                </c:pt>
                <c:pt idx="440">
                  <c:v>44469</c:v>
                </c:pt>
                <c:pt idx="441">
                  <c:v>44500</c:v>
                </c:pt>
                <c:pt idx="442">
                  <c:v>44530</c:v>
                </c:pt>
                <c:pt idx="443" formatCode="mm/yyyy">
                  <c:v>44561</c:v>
                </c:pt>
              </c:numCache>
            </c:numRef>
          </c:cat>
          <c:val>
            <c:numRef>
              <c:f>Sheet1!$F$2:$F$445</c:f>
              <c:numCache>
                <c:formatCode>_(* #,##0.00_);_(* \(#,##0.00\);_(* "-"??_);_(@_)</c:formatCode>
                <c:ptCount val="444"/>
                <c:pt idx="0">
                  <c:v>1064.6929236000001</c:v>
                </c:pt>
                <c:pt idx="1">
                  <c:v>1068.60450840778</c:v>
                </c:pt>
                <c:pt idx="2">
                  <c:v>1088.2952733400798</c:v>
                </c:pt>
                <c:pt idx="3">
                  <c:v>1092.15688342972</c:v>
                </c:pt>
                <c:pt idx="4">
                  <c:v>1145.3838267178</c:v>
                </c:pt>
                <c:pt idx="5">
                  <c:v>1162.7871218876401</c:v>
                </c:pt>
                <c:pt idx="6">
                  <c:v>1180.1819753719799</c:v>
                </c:pt>
                <c:pt idx="7">
                  <c:v>1192.54519022469</c:v>
                </c:pt>
                <c:pt idx="8">
                  <c:v>1182.9770222459399</c:v>
                </c:pt>
                <c:pt idx="9">
                  <c:v>1239.4961465500801</c:v>
                </c:pt>
                <c:pt idx="10">
                  <c:v>1309.3295095496999</c:v>
                </c:pt>
                <c:pt idx="11">
                  <c:v>1359.8791990314301</c:v>
                </c:pt>
                <c:pt idx="12">
                  <c:v>1382.9307280989601</c:v>
                </c:pt>
                <c:pt idx="13">
                  <c:v>1487.41065587912</c:v>
                </c:pt>
                <c:pt idx="14">
                  <c:v>1582.0055919787198</c:v>
                </c:pt>
                <c:pt idx="15">
                  <c:v>1619.1526817368301</c:v>
                </c:pt>
                <c:pt idx="16">
                  <c:v>1645.0650141505801</c:v>
                </c:pt>
                <c:pt idx="17">
                  <c:v>1691.9023423769299</c:v>
                </c:pt>
                <c:pt idx="18">
                  <c:v>1642.5662946229399</c:v>
                </c:pt>
                <c:pt idx="19">
                  <c:v>1738.5369002079001</c:v>
                </c:pt>
                <c:pt idx="20">
                  <c:v>1665.5800375131701</c:v>
                </c:pt>
                <c:pt idx="21">
                  <c:v>1684.9984312312201</c:v>
                </c:pt>
                <c:pt idx="22">
                  <c:v>1726.0295311334</c:v>
                </c:pt>
                <c:pt idx="23">
                  <c:v>1723.9619352019099</c:v>
                </c:pt>
                <c:pt idx="24">
                  <c:v>1873.0560006932899</c:v>
                </c:pt>
                <c:pt idx="25">
                  <c:v>1939.4970699345799</c:v>
                </c:pt>
                <c:pt idx="26">
                  <c:v>2007.1170650657102</c:v>
                </c:pt>
                <c:pt idx="27">
                  <c:v>2037.94388713434</c:v>
                </c:pt>
                <c:pt idx="28">
                  <c:v>2058.8577486664599</c:v>
                </c:pt>
                <c:pt idx="29">
                  <c:v>2113.5918531396001</c:v>
                </c:pt>
                <c:pt idx="30">
                  <c:v>2172.7611460559401</c:v>
                </c:pt>
                <c:pt idx="31">
                  <c:v>2258.2749855750999</c:v>
                </c:pt>
                <c:pt idx="32">
                  <c:v>2229.3066628470601</c:v>
                </c:pt>
                <c:pt idx="33">
                  <c:v>1886.83153502249</c:v>
                </c:pt>
                <c:pt idx="34">
                  <c:v>1839.91763932647</c:v>
                </c:pt>
                <c:pt idx="35">
                  <c:v>1940.9758367301999</c:v>
                </c:pt>
                <c:pt idx="36">
                  <c:v>2007.1871913443399</c:v>
                </c:pt>
                <c:pt idx="37">
                  <c:v>2119.6846740286801</c:v>
                </c:pt>
                <c:pt idx="38">
                  <c:v>2165.1711048791904</c:v>
                </c:pt>
                <c:pt idx="39">
                  <c:v>2195.2119398241502</c:v>
                </c:pt>
                <c:pt idx="40">
                  <c:v>2178.23632945297</c:v>
                </c:pt>
                <c:pt idx="41">
                  <c:v>2224.88306680299</c:v>
                </c:pt>
                <c:pt idx="42">
                  <c:v>2227.0302355942299</c:v>
                </c:pt>
                <c:pt idx="43">
                  <c:v>2155.1222302228198</c:v>
                </c:pt>
                <c:pt idx="44">
                  <c:v>2221.7683528889102</c:v>
                </c:pt>
                <c:pt idx="45">
                  <c:v>2296.9524931640799</c:v>
                </c:pt>
                <c:pt idx="46">
                  <c:v>2337.4077301960001</c:v>
                </c:pt>
                <c:pt idx="47">
                  <c:v>2355.08971806723</c:v>
                </c:pt>
                <c:pt idx="48">
                  <c:v>2443.6007268773601</c:v>
                </c:pt>
                <c:pt idx="49">
                  <c:v>2442.3106628170899</c:v>
                </c:pt>
                <c:pt idx="50">
                  <c:v>2454.4898457456502</c:v>
                </c:pt>
                <c:pt idx="51">
                  <c:v>2536.0617965010501</c:v>
                </c:pt>
                <c:pt idx="52">
                  <c:v>2542.2835924810497</c:v>
                </c:pt>
                <c:pt idx="53">
                  <c:v>2536.97025002594</c:v>
                </c:pt>
                <c:pt idx="54">
                  <c:v>2734.11698558949</c:v>
                </c:pt>
                <c:pt idx="55">
                  <c:v>2709.5014244205399</c:v>
                </c:pt>
                <c:pt idx="56">
                  <c:v>2792.9523634743896</c:v>
                </c:pt>
                <c:pt idx="57">
                  <c:v>2707.80722823629</c:v>
                </c:pt>
                <c:pt idx="58">
                  <c:v>2767.5423208355896</c:v>
                </c:pt>
                <c:pt idx="59">
                  <c:v>2829.94230372537</c:v>
                </c:pt>
                <c:pt idx="60">
                  <c:v>2712.7828315842999</c:v>
                </c:pt>
                <c:pt idx="61">
                  <c:v>2659.4969486975997</c:v>
                </c:pt>
                <c:pt idx="62">
                  <c:v>2583.3832826948701</c:v>
                </c:pt>
                <c:pt idx="63">
                  <c:v>2530.8978762550696</c:v>
                </c:pt>
                <c:pt idx="64">
                  <c:v>2741.5788049707103</c:v>
                </c:pt>
                <c:pt idx="65">
                  <c:v>2749.4472101635997</c:v>
                </c:pt>
                <c:pt idx="66">
                  <c:v>2769.5064002901199</c:v>
                </c:pt>
                <c:pt idx="67">
                  <c:v>2524.0032475953499</c:v>
                </c:pt>
                <c:pt idx="68">
                  <c:v>2309.9249252249397</c:v>
                </c:pt>
                <c:pt idx="69">
                  <c:v>2453.9594464258798</c:v>
                </c:pt>
                <c:pt idx="70">
                  <c:v>2443.9273478198602</c:v>
                </c:pt>
                <c:pt idx="71">
                  <c:v>2492.4333576437002</c:v>
                </c:pt>
                <c:pt idx="72">
                  <c:v>2575.93868064257</c:v>
                </c:pt>
                <c:pt idx="73">
                  <c:v>2803.1914373972204</c:v>
                </c:pt>
                <c:pt idx="74">
                  <c:v>2795.6389755888199</c:v>
                </c:pt>
                <c:pt idx="75">
                  <c:v>2824.1537858431702</c:v>
                </c:pt>
                <c:pt idx="76">
                  <c:v>2867.9157819379898</c:v>
                </c:pt>
                <c:pt idx="77">
                  <c:v>2745.4790686800902</c:v>
                </c:pt>
                <c:pt idx="78">
                  <c:v>2842.8652015254497</c:v>
                </c:pt>
                <c:pt idx="79">
                  <c:v>2847.6325036721801</c:v>
                </c:pt>
                <c:pt idx="80">
                  <c:v>2922.8464292536401</c:v>
                </c:pt>
                <c:pt idx="81">
                  <c:v>2960.03363601708</c:v>
                </c:pt>
                <c:pt idx="82">
                  <c:v>2846.19963490891</c:v>
                </c:pt>
                <c:pt idx="83">
                  <c:v>3028.3570846692901</c:v>
                </c:pt>
                <c:pt idx="84">
                  <c:v>3031.6764798917402</c:v>
                </c:pt>
                <c:pt idx="85">
                  <c:v>3027.46217764331</c:v>
                </c:pt>
                <c:pt idx="86">
                  <c:v>2920.3564236348498</c:v>
                </c:pt>
                <c:pt idx="87">
                  <c:v>2941.6704373554098</c:v>
                </c:pt>
                <c:pt idx="88">
                  <c:v>3035.75839694663</c:v>
                </c:pt>
                <c:pt idx="89">
                  <c:v>2962.7220844390099</c:v>
                </c:pt>
                <c:pt idx="90">
                  <c:v>2966.6848849176699</c:v>
                </c:pt>
                <c:pt idx="91">
                  <c:v>3004.0499968347899</c:v>
                </c:pt>
                <c:pt idx="92">
                  <c:v>2994.8436016670403</c:v>
                </c:pt>
                <c:pt idx="93">
                  <c:v>2951.8852964072503</c:v>
                </c:pt>
                <c:pt idx="94">
                  <c:v>3017.1447689044098</c:v>
                </c:pt>
                <c:pt idx="95">
                  <c:v>3066.3112108647301</c:v>
                </c:pt>
                <c:pt idx="96">
                  <c:v>3107.6216817536101</c:v>
                </c:pt>
                <c:pt idx="97">
                  <c:v>3152.8002692925502</c:v>
                </c:pt>
                <c:pt idx="98">
                  <c:v>3312.0110627100598</c:v>
                </c:pt>
                <c:pt idx="99">
                  <c:v>3386.2447259533897</c:v>
                </c:pt>
                <c:pt idx="100">
                  <c:v>3479.45003554806</c:v>
                </c:pt>
                <c:pt idx="101">
                  <c:v>3458.5683183157603</c:v>
                </c:pt>
                <c:pt idx="102">
                  <c:v>3512.9092790579102</c:v>
                </c:pt>
                <c:pt idx="103">
                  <c:v>3651.0576346094699</c:v>
                </c:pt>
                <c:pt idx="104">
                  <c:v>3635.5443615505401</c:v>
                </c:pt>
                <c:pt idx="105">
                  <c:v>3672.5289764723498</c:v>
                </c:pt>
                <c:pt idx="106">
                  <c:v>3541.6050750317199</c:v>
                </c:pt>
                <c:pt idx="107">
                  <c:v>3668.10949629996</c:v>
                </c:pt>
                <c:pt idx="108">
                  <c:v>3869.3072172919801</c:v>
                </c:pt>
                <c:pt idx="109">
                  <c:v>3830.5768225554998</c:v>
                </c:pt>
                <c:pt idx="110">
                  <c:v>3713.3505924982401</c:v>
                </c:pt>
                <c:pt idx="111">
                  <c:v>3774.9548289192899</c:v>
                </c:pt>
                <c:pt idx="112">
                  <c:v>3780.0496011977798</c:v>
                </c:pt>
                <c:pt idx="113">
                  <c:v>3773.1846327047801</c:v>
                </c:pt>
                <c:pt idx="114">
                  <c:v>3840.8267215177498</c:v>
                </c:pt>
                <c:pt idx="115">
                  <c:v>3943.6635080880401</c:v>
                </c:pt>
                <c:pt idx="116">
                  <c:v>3872.6874091153099</c:v>
                </c:pt>
                <c:pt idx="117">
                  <c:v>3925.1122767694301</c:v>
                </c:pt>
                <c:pt idx="118">
                  <c:v>3783.86329706577</c:v>
                </c:pt>
                <c:pt idx="119">
                  <c:v>3813.6884526159301</c:v>
                </c:pt>
                <c:pt idx="120">
                  <c:v>3787.49544767618</c:v>
                </c:pt>
                <c:pt idx="121">
                  <c:v>3845.6455311260502</c:v>
                </c:pt>
                <c:pt idx="122">
                  <c:v>3978.5822834751898</c:v>
                </c:pt>
                <c:pt idx="123">
                  <c:v>4085.1793655727001</c:v>
                </c:pt>
                <c:pt idx="124">
                  <c:v>4148.5480828937698</c:v>
                </c:pt>
                <c:pt idx="125">
                  <c:v>4194.1400538251401</c:v>
                </c:pt>
                <c:pt idx="126">
                  <c:v>4344.8272581826704</c:v>
                </c:pt>
                <c:pt idx="127">
                  <c:v>4346.7883846001196</c:v>
                </c:pt>
                <c:pt idx="128">
                  <c:v>4425.8416114707306</c:v>
                </c:pt>
                <c:pt idx="129">
                  <c:v>4372.7742210620499</c:v>
                </c:pt>
                <c:pt idx="130">
                  <c:v>4487.3095672928594</c:v>
                </c:pt>
                <c:pt idx="131">
                  <c:v>4585.4638477607396</c:v>
                </c:pt>
                <c:pt idx="132">
                  <c:v>4666.6301427817398</c:v>
                </c:pt>
                <c:pt idx="133">
                  <c:v>4706.9697723926101</c:v>
                </c:pt>
                <c:pt idx="134">
                  <c:v>4773.4379680911597</c:v>
                </c:pt>
                <c:pt idx="135">
                  <c:v>4914.8318567174101</c:v>
                </c:pt>
                <c:pt idx="136">
                  <c:v>4958.6825301234403</c:v>
                </c:pt>
                <c:pt idx="137">
                  <c:v>4961.6315414341097</c:v>
                </c:pt>
                <c:pt idx="138">
                  <c:v>4794.3081928470792</c:v>
                </c:pt>
                <c:pt idx="139">
                  <c:v>4869.7957935771601</c:v>
                </c:pt>
                <c:pt idx="140">
                  <c:v>5022.5362101212595</c:v>
                </c:pt>
                <c:pt idx="141">
                  <c:v>5051.8453336847406</c:v>
                </c:pt>
                <c:pt idx="142">
                  <c:v>5275.1487460316503</c:v>
                </c:pt>
                <c:pt idx="143">
                  <c:v>5243.3951743676607</c:v>
                </c:pt>
                <c:pt idx="144">
                  <c:v>5317.8225566083402</c:v>
                </c:pt>
                <c:pt idx="145">
                  <c:v>5363.6086956009904</c:v>
                </c:pt>
                <c:pt idx="146">
                  <c:v>5237.7014924900004</c:v>
                </c:pt>
                <c:pt idx="147">
                  <c:v>5339.4231712975998</c:v>
                </c:pt>
                <c:pt idx="148">
                  <c:v>5662.43676703246</c:v>
                </c:pt>
                <c:pt idx="149">
                  <c:v>5865.1754854174897</c:v>
                </c:pt>
                <c:pt idx="150">
                  <c:v>6097.3219569718694</c:v>
                </c:pt>
                <c:pt idx="151">
                  <c:v>5912.5143454423105</c:v>
                </c:pt>
                <c:pt idx="152">
                  <c:v>6170.2037051187799</c:v>
                </c:pt>
                <c:pt idx="153">
                  <c:v>5967.0400053760895</c:v>
                </c:pt>
                <c:pt idx="154">
                  <c:v>5991.7672532746601</c:v>
                </c:pt>
                <c:pt idx="155">
                  <c:v>6032.6095799189598</c:v>
                </c:pt>
                <c:pt idx="156">
                  <c:v>6117.6213783474805</c:v>
                </c:pt>
                <c:pt idx="157">
                  <c:v>6468.9969449474302</c:v>
                </c:pt>
                <c:pt idx="158">
                  <c:v>6714.43513323964</c:v>
                </c:pt>
                <c:pt idx="159">
                  <c:v>6767.8127190862397</c:v>
                </c:pt>
                <c:pt idx="160">
                  <c:v>6693.2020756556194</c:v>
                </c:pt>
                <c:pt idx="161">
                  <c:v>6715.4086027937301</c:v>
                </c:pt>
                <c:pt idx="162">
                  <c:v>6619.4586626894397</c:v>
                </c:pt>
                <c:pt idx="163">
                  <c:v>5852.2091439810802</c:v>
                </c:pt>
                <c:pt idx="164">
                  <c:v>5997.5655029978698</c:v>
                </c:pt>
                <c:pt idx="165">
                  <c:v>6374.5183556822994</c:v>
                </c:pt>
                <c:pt idx="166">
                  <c:v>6648.7024628707804</c:v>
                </c:pt>
                <c:pt idx="167">
                  <c:v>6859.4391430696696</c:v>
                </c:pt>
                <c:pt idx="168">
                  <c:v>6938.3775008196699</c:v>
                </c:pt>
                <c:pt idx="169">
                  <c:v>6743.9439198364998</c:v>
                </c:pt>
                <c:pt idx="170">
                  <c:v>6909.6862350322108</c:v>
                </c:pt>
                <c:pt idx="171">
                  <c:v>7314.1398992936693</c:v>
                </c:pt>
                <c:pt idx="172">
                  <c:v>7215.8991844531593</c:v>
                </c:pt>
                <c:pt idx="173">
                  <c:v>7495.6955966770201</c:v>
                </c:pt>
                <c:pt idx="174">
                  <c:v>7473.7831164191803</c:v>
                </c:pt>
                <c:pt idx="175">
                  <c:v>7428.4455927407098</c:v>
                </c:pt>
                <c:pt idx="176">
                  <c:v>7325.5630059435107</c:v>
                </c:pt>
                <c:pt idx="177">
                  <c:v>7486.6184190753702</c:v>
                </c:pt>
                <c:pt idx="178">
                  <c:v>7662.1473985969997</c:v>
                </c:pt>
                <c:pt idx="179">
                  <c:v>8020.8262864379894</c:v>
                </c:pt>
                <c:pt idx="180">
                  <c:v>7750.8175520566801</c:v>
                </c:pt>
                <c:pt idx="181">
                  <c:v>7836.1226012622801</c:v>
                </c:pt>
                <c:pt idx="182">
                  <c:v>8219.9618246215305</c:v>
                </c:pt>
                <c:pt idx="183">
                  <c:v>7974.7911002963201</c:v>
                </c:pt>
                <c:pt idx="184">
                  <c:v>7899.6086383738793</c:v>
                </c:pt>
                <c:pt idx="185">
                  <c:v>8092.2841605723188</c:v>
                </c:pt>
                <c:pt idx="186">
                  <c:v>8000.6978013383596</c:v>
                </c:pt>
                <c:pt idx="187">
                  <c:v>8291.7403957632196</c:v>
                </c:pt>
                <c:pt idx="188">
                  <c:v>8075.8616568345406</c:v>
                </c:pt>
                <c:pt idx="189">
                  <c:v>8033.8449449870295</c:v>
                </c:pt>
                <c:pt idx="190">
                  <c:v>7774.3474551569007</c:v>
                </c:pt>
                <c:pt idx="191">
                  <c:v>8056.53272627757</c:v>
                </c:pt>
                <c:pt idx="192">
                  <c:v>8271.0788171596305</c:v>
                </c:pt>
                <c:pt idx="193">
                  <c:v>7974.4006019790995</c:v>
                </c:pt>
                <c:pt idx="194">
                  <c:v>7625.8979482021996</c:v>
                </c:pt>
                <c:pt idx="195">
                  <c:v>8046.1774379665094</c:v>
                </c:pt>
                <c:pt idx="196">
                  <c:v>8124.2410918055302</c:v>
                </c:pt>
                <c:pt idx="197">
                  <c:v>8054.9910250863895</c:v>
                </c:pt>
                <c:pt idx="198">
                  <c:v>8012.4761211412297</c:v>
                </c:pt>
                <c:pt idx="199">
                  <c:v>7834.4750115556008</c:v>
                </c:pt>
                <c:pt idx="200">
                  <c:v>7211.1237506113894</c:v>
                </c:pt>
                <c:pt idx="201">
                  <c:v>7379.7860775423696</c:v>
                </c:pt>
                <c:pt idx="202">
                  <c:v>7742.9889752856498</c:v>
                </c:pt>
                <c:pt idx="203">
                  <c:v>7870.9187204366999</c:v>
                </c:pt>
                <c:pt idx="204">
                  <c:v>7807.0904716221403</c:v>
                </c:pt>
                <c:pt idx="205">
                  <c:v>7832.4272259562695</c:v>
                </c:pt>
                <c:pt idx="206">
                  <c:v>8151.5531775728596</c:v>
                </c:pt>
                <c:pt idx="207">
                  <c:v>8093.1523945914405</c:v>
                </c:pt>
                <c:pt idx="208">
                  <c:v>8125.8558231043398</c:v>
                </c:pt>
                <c:pt idx="209">
                  <c:v>7786.0016015119299</c:v>
                </c:pt>
                <c:pt idx="210">
                  <c:v>7225.5369422706899</c:v>
                </c:pt>
                <c:pt idx="211">
                  <c:v>7266.5503363601401</c:v>
                </c:pt>
                <c:pt idx="212">
                  <c:v>6718.2231949703901</c:v>
                </c:pt>
                <c:pt idx="213">
                  <c:v>6971.6940489709696</c:v>
                </c:pt>
                <c:pt idx="214">
                  <c:v>7324.0169730714106</c:v>
                </c:pt>
                <c:pt idx="215">
                  <c:v>7130.3999019551793</c:v>
                </c:pt>
                <c:pt idx="216">
                  <c:v>7007.9465339840699</c:v>
                </c:pt>
                <c:pt idx="217">
                  <c:v>6909.51550920715</c:v>
                </c:pt>
                <c:pt idx="218">
                  <c:v>6908.3931233621197</c:v>
                </c:pt>
                <c:pt idx="219">
                  <c:v>7431.8459611262797</c:v>
                </c:pt>
                <c:pt idx="220">
                  <c:v>7918.7611522564694</c:v>
                </c:pt>
                <c:pt idx="221">
                  <c:v>8071.5195948487999</c:v>
                </c:pt>
                <c:pt idx="222">
                  <c:v>8199.4338103944301</c:v>
                </c:pt>
                <c:pt idx="223">
                  <c:v>8433.2176464073491</c:v>
                </c:pt>
                <c:pt idx="224">
                  <c:v>8530.5437381141401</c:v>
                </c:pt>
                <c:pt idx="225">
                  <c:v>8972.4251385586886</c:v>
                </c:pt>
                <c:pt idx="226">
                  <c:v>9134.2157668928703</c:v>
                </c:pt>
                <c:pt idx="227">
                  <c:v>9536.2172164862004</c:v>
                </c:pt>
                <c:pt idx="228">
                  <c:v>9754.6011948293999</c:v>
                </c:pt>
                <c:pt idx="229">
                  <c:v>9949.4541441807705</c:v>
                </c:pt>
                <c:pt idx="230">
                  <c:v>9997.3624204792304</c:v>
                </c:pt>
                <c:pt idx="231">
                  <c:v>9769.4680722841895</c:v>
                </c:pt>
                <c:pt idx="232">
                  <c:v>9810.2389142575685</c:v>
                </c:pt>
                <c:pt idx="233">
                  <c:v>10055.204386319299</c:v>
                </c:pt>
                <c:pt idx="234">
                  <c:v>9793.1684055360693</c:v>
                </c:pt>
                <c:pt idx="235">
                  <c:v>9886.0235441674013</c:v>
                </c:pt>
                <c:pt idx="236">
                  <c:v>10088.360648652901</c:v>
                </c:pt>
                <c:pt idx="237">
                  <c:v>10282.7625976901</c:v>
                </c:pt>
                <c:pt idx="238">
                  <c:v>10792.1833601046</c:v>
                </c:pt>
                <c:pt idx="239">
                  <c:v>11158.451076658301</c:v>
                </c:pt>
                <c:pt idx="240">
                  <c:v>11027.676068688899</c:v>
                </c:pt>
                <c:pt idx="241">
                  <c:v>11308.3708223228</c:v>
                </c:pt>
                <c:pt idx="242">
                  <c:v>11137.807664869699</c:v>
                </c:pt>
                <c:pt idx="243">
                  <c:v>10895.5662578795</c:v>
                </c:pt>
                <c:pt idx="244">
                  <c:v>11154.7465123363</c:v>
                </c:pt>
                <c:pt idx="245">
                  <c:v>11373.9244645</c:v>
                </c:pt>
                <c:pt idx="246">
                  <c:v>11742.9181056407</c:v>
                </c:pt>
                <c:pt idx="247">
                  <c:v>11812.2133389921</c:v>
                </c:pt>
                <c:pt idx="248">
                  <c:v>11997.144004435</c:v>
                </c:pt>
                <c:pt idx="249">
                  <c:v>11738.3702919444</c:v>
                </c:pt>
                <c:pt idx="250">
                  <c:v>12098.037827830201</c:v>
                </c:pt>
                <c:pt idx="251">
                  <c:v>12335.0624627629</c:v>
                </c:pt>
                <c:pt idx="252">
                  <c:v>12875.014253988</c:v>
                </c:pt>
                <c:pt idx="253">
                  <c:v>12870.177354470499</c:v>
                </c:pt>
                <c:pt idx="254">
                  <c:v>13158.988211577</c:v>
                </c:pt>
                <c:pt idx="255">
                  <c:v>13462.7296476847</c:v>
                </c:pt>
                <c:pt idx="256">
                  <c:v>13056.326443436699</c:v>
                </c:pt>
                <c:pt idx="257">
                  <c:v>13044.4144530864</c:v>
                </c:pt>
                <c:pt idx="258">
                  <c:v>13058.136252242</c:v>
                </c:pt>
                <c:pt idx="259">
                  <c:v>13349.748789484502</c:v>
                </c:pt>
                <c:pt idx="260">
                  <c:v>13508.426666994399</c:v>
                </c:pt>
                <c:pt idx="261">
                  <c:v>13961.3574346102</c:v>
                </c:pt>
                <c:pt idx="262">
                  <c:v>14330.974715620499</c:v>
                </c:pt>
                <c:pt idx="263">
                  <c:v>14556.132858353199</c:v>
                </c:pt>
                <c:pt idx="264">
                  <c:v>14756.0318233253</c:v>
                </c:pt>
                <c:pt idx="265">
                  <c:v>14763.0239365415</c:v>
                </c:pt>
                <c:pt idx="266">
                  <c:v>15000.8074175523</c:v>
                </c:pt>
                <c:pt idx="267">
                  <c:v>15484.939238418299</c:v>
                </c:pt>
                <c:pt idx="268">
                  <c:v>15896.942115751599</c:v>
                </c:pt>
                <c:pt idx="269">
                  <c:v>15825.808197631501</c:v>
                </c:pt>
                <c:pt idx="270">
                  <c:v>15522.112329407501</c:v>
                </c:pt>
                <c:pt idx="271">
                  <c:v>15494.719343292101</c:v>
                </c:pt>
                <c:pt idx="272">
                  <c:v>15993.0249123418</c:v>
                </c:pt>
                <c:pt idx="273">
                  <c:v>16410.7995821767</c:v>
                </c:pt>
                <c:pt idx="274">
                  <c:v>15701.1074204709</c:v>
                </c:pt>
                <c:pt idx="275">
                  <c:v>15572.0838277413</c:v>
                </c:pt>
                <c:pt idx="276">
                  <c:v>14756.0051830415</c:v>
                </c:pt>
                <c:pt idx="277">
                  <c:v>14733.2597454362</c:v>
                </c:pt>
                <c:pt idx="278">
                  <c:v>14564.7321913839</c:v>
                </c:pt>
                <c:pt idx="279">
                  <c:v>15197.491242934</c:v>
                </c:pt>
                <c:pt idx="280">
                  <c:v>15451.4138141443</c:v>
                </c:pt>
                <c:pt idx="281">
                  <c:v>14357.898012236299</c:v>
                </c:pt>
                <c:pt idx="282">
                  <c:v>14127.250128301799</c:v>
                </c:pt>
                <c:pt idx="283">
                  <c:v>14080.969112783601</c:v>
                </c:pt>
                <c:pt idx="284">
                  <c:v>12637.931283441099</c:v>
                </c:pt>
                <c:pt idx="285">
                  <c:v>10467.833315686599</c:v>
                </c:pt>
                <c:pt idx="286">
                  <c:v>9905.8842128427314</c:v>
                </c:pt>
                <c:pt idx="287">
                  <c:v>10327.397577166099</c:v>
                </c:pt>
                <c:pt idx="288">
                  <c:v>9593.7055271019599</c:v>
                </c:pt>
                <c:pt idx="289">
                  <c:v>8783.8800060308804</c:v>
                </c:pt>
                <c:pt idx="290">
                  <c:v>9417.112012377791</c:v>
                </c:pt>
                <c:pt idx="291">
                  <c:v>10582.535233839399</c:v>
                </c:pt>
                <c:pt idx="292">
                  <c:v>11444.056318077401</c:v>
                </c:pt>
                <c:pt idx="293">
                  <c:v>11463.2439195723</c:v>
                </c:pt>
                <c:pt idx="294">
                  <c:v>12407.9981146018</c:v>
                </c:pt>
                <c:pt idx="295">
                  <c:v>12855.614415628101</c:v>
                </c:pt>
                <c:pt idx="296">
                  <c:v>13441.959729608201</c:v>
                </c:pt>
                <c:pt idx="297">
                  <c:v>13193.0258177822</c:v>
                </c:pt>
                <c:pt idx="298">
                  <c:v>13634.2558258156</c:v>
                </c:pt>
                <c:pt idx="299">
                  <c:v>13999.040618574099</c:v>
                </c:pt>
                <c:pt idx="300">
                  <c:v>13655.0109195971</c:v>
                </c:pt>
                <c:pt idx="301">
                  <c:v>13928.9160148562</c:v>
                </c:pt>
                <c:pt idx="302">
                  <c:v>14745.3032433914</c:v>
                </c:pt>
                <c:pt idx="303">
                  <c:v>15018.029889072101</c:v>
                </c:pt>
                <c:pt idx="304">
                  <c:v>13902.446046388301</c:v>
                </c:pt>
                <c:pt idx="305">
                  <c:v>13460.594143554401</c:v>
                </c:pt>
                <c:pt idx="306">
                  <c:v>14387.783300364701</c:v>
                </c:pt>
                <c:pt idx="307">
                  <c:v>13952.541074811699</c:v>
                </c:pt>
                <c:pt idx="308">
                  <c:v>15125.7695319063</c:v>
                </c:pt>
                <c:pt idx="309">
                  <c:v>15596.7959932635</c:v>
                </c:pt>
                <c:pt idx="310">
                  <c:v>15444.3367509447</c:v>
                </c:pt>
                <c:pt idx="311">
                  <c:v>16414.692098248099</c:v>
                </c:pt>
                <c:pt idx="312">
                  <c:v>16599.699097206099</c:v>
                </c:pt>
                <c:pt idx="313">
                  <c:v>17055.949261898</c:v>
                </c:pt>
                <c:pt idx="314">
                  <c:v>17200.102786743202</c:v>
                </c:pt>
                <c:pt idx="315">
                  <c:v>17757.4864761934</c:v>
                </c:pt>
                <c:pt idx="316">
                  <c:v>17522.366617296499</c:v>
                </c:pt>
                <c:pt idx="317">
                  <c:v>17276.7257235301</c:v>
                </c:pt>
                <c:pt idx="318">
                  <c:v>17067.9068618489</c:v>
                </c:pt>
                <c:pt idx="319">
                  <c:v>16050.464999488302</c:v>
                </c:pt>
                <c:pt idx="320">
                  <c:v>14768.4780458022</c:v>
                </c:pt>
                <c:pt idx="321">
                  <c:v>16132.421786812198</c:v>
                </c:pt>
                <c:pt idx="322">
                  <c:v>15767.268607644401</c:v>
                </c:pt>
                <c:pt idx="323">
                  <c:v>15848.3639635208</c:v>
                </c:pt>
                <c:pt idx="324">
                  <c:v>16783.2769210191</c:v>
                </c:pt>
                <c:pt idx="325">
                  <c:v>17454.1254350118</c:v>
                </c:pt>
                <c:pt idx="326">
                  <c:v>17610.602624277402</c:v>
                </c:pt>
                <c:pt idx="327">
                  <c:v>17461.666015630803</c:v>
                </c:pt>
                <c:pt idx="328">
                  <c:v>16282.638884904198</c:v>
                </c:pt>
                <c:pt idx="329">
                  <c:v>16857.869982859</c:v>
                </c:pt>
                <c:pt idx="330">
                  <c:v>17007.526918854801</c:v>
                </c:pt>
                <c:pt idx="331">
                  <c:v>17369.013794326202</c:v>
                </c:pt>
                <c:pt idx="332">
                  <c:v>17864.639848305698</c:v>
                </c:pt>
                <c:pt idx="333">
                  <c:v>17827.992728075198</c:v>
                </c:pt>
                <c:pt idx="334">
                  <c:v>18012.526280202001</c:v>
                </c:pt>
                <c:pt idx="335">
                  <c:v>18448.994577207402</c:v>
                </c:pt>
                <c:pt idx="336">
                  <c:v>19196.2186225472</c:v>
                </c:pt>
                <c:pt idx="337">
                  <c:v>19301.127890378702</c:v>
                </c:pt>
                <c:pt idx="338">
                  <c:v>19747.979564377001</c:v>
                </c:pt>
                <c:pt idx="339">
                  <c:v>20146.549913769199</c:v>
                </c:pt>
                <c:pt idx="340">
                  <c:v>20300.670825188001</c:v>
                </c:pt>
                <c:pt idx="341">
                  <c:v>19769.174110453398</c:v>
                </c:pt>
                <c:pt idx="342">
                  <c:v>20665.810169895198</c:v>
                </c:pt>
                <c:pt idx="343">
                  <c:v>20292.031118742299</c:v>
                </c:pt>
                <c:pt idx="344">
                  <c:v>21194.250960359797</c:v>
                </c:pt>
                <c:pt idx="345">
                  <c:v>21951.9621989646</c:v>
                </c:pt>
                <c:pt idx="346">
                  <c:v>22280.740747442</c:v>
                </c:pt>
                <c:pt idx="347">
                  <c:v>22625.409437955197</c:v>
                </c:pt>
                <c:pt idx="348">
                  <c:v>22022.6511044377</c:v>
                </c:pt>
                <c:pt idx="349">
                  <c:v>22922.227280530802</c:v>
                </c:pt>
                <c:pt idx="350">
                  <c:v>23134.520035220197</c:v>
                </c:pt>
                <c:pt idx="351">
                  <c:v>23280.110640888601</c:v>
                </c:pt>
                <c:pt idx="352">
                  <c:v>23676.4128880719</c:v>
                </c:pt>
                <c:pt idx="353">
                  <c:v>24191.515735941197</c:v>
                </c:pt>
                <c:pt idx="354">
                  <c:v>23820.633600297602</c:v>
                </c:pt>
                <c:pt idx="355">
                  <c:v>24418.127970221602</c:v>
                </c:pt>
                <c:pt idx="356">
                  <c:v>23608.7112370295</c:v>
                </c:pt>
                <c:pt idx="357">
                  <c:v>23875.1657483245</c:v>
                </c:pt>
                <c:pt idx="358">
                  <c:v>24212.355745595301</c:v>
                </c:pt>
                <c:pt idx="359">
                  <c:v>24063.239381443298</c:v>
                </c:pt>
                <c:pt idx="360">
                  <c:v>23787.089299791201</c:v>
                </c:pt>
                <c:pt idx="361">
                  <c:v>24901.378889894102</c:v>
                </c:pt>
                <c:pt idx="362">
                  <c:v>24699.622469706403</c:v>
                </c:pt>
                <c:pt idx="363">
                  <c:v>25140.295251284399</c:v>
                </c:pt>
                <c:pt idx="364">
                  <c:v>25136.718005990599</c:v>
                </c:pt>
                <c:pt idx="365">
                  <c:v>24670.862348248</c:v>
                </c:pt>
                <c:pt idx="366">
                  <c:v>24631.4525749081</c:v>
                </c:pt>
                <c:pt idx="367">
                  <c:v>23438.333291550302</c:v>
                </c:pt>
                <c:pt idx="368">
                  <c:v>22764.881503337201</c:v>
                </c:pt>
                <c:pt idx="369">
                  <c:v>24094.621039030302</c:v>
                </c:pt>
                <c:pt idx="370">
                  <c:v>24086.547249569099</c:v>
                </c:pt>
                <c:pt idx="371">
                  <c:v>23521.0328782207</c:v>
                </c:pt>
                <c:pt idx="372">
                  <c:v>22386.854640118901</c:v>
                </c:pt>
                <c:pt idx="373">
                  <c:v>22506.833766094202</c:v>
                </c:pt>
                <c:pt idx="374">
                  <c:v>24099.370889534301</c:v>
                </c:pt>
                <c:pt idx="375">
                  <c:v>24515.907257304898</c:v>
                </c:pt>
                <c:pt idx="376">
                  <c:v>24547.048054051702</c:v>
                </c:pt>
                <c:pt idx="377">
                  <c:v>24516.9394966912</c:v>
                </c:pt>
                <c:pt idx="378">
                  <c:v>25541.241150653899</c:v>
                </c:pt>
                <c:pt idx="379">
                  <c:v>25751.762818188501</c:v>
                </c:pt>
                <c:pt idx="380">
                  <c:v>25892.7546363808</c:v>
                </c:pt>
                <c:pt idx="381">
                  <c:v>25447.350464328199</c:v>
                </c:pt>
                <c:pt idx="382">
                  <c:v>26152.878482433098</c:v>
                </c:pt>
                <c:pt idx="383">
                  <c:v>26675.659637078599</c:v>
                </c:pt>
                <c:pt idx="384">
                  <c:v>27162.092726048399</c:v>
                </c:pt>
                <c:pt idx="385">
                  <c:v>27795.944526924101</c:v>
                </c:pt>
                <c:pt idx="386">
                  <c:v>27998.569313081502</c:v>
                </c:pt>
                <c:pt idx="387">
                  <c:v>28393.557231362698</c:v>
                </c:pt>
                <c:pt idx="388">
                  <c:v>28687.605688686399</c:v>
                </c:pt>
                <c:pt idx="389">
                  <c:v>28921.185464198199</c:v>
                </c:pt>
                <c:pt idx="390">
                  <c:v>29471.167287256201</c:v>
                </c:pt>
                <c:pt idx="391">
                  <c:v>29524.2442789585</c:v>
                </c:pt>
                <c:pt idx="392">
                  <c:v>30217.727443129297</c:v>
                </c:pt>
                <c:pt idx="393">
                  <c:v>30715.230228210199</c:v>
                </c:pt>
                <c:pt idx="394">
                  <c:v>31404.501320115698</c:v>
                </c:pt>
                <c:pt idx="395">
                  <c:v>31901.686877069602</c:v>
                </c:pt>
                <c:pt idx="396">
                  <c:v>33096.432607293005</c:v>
                </c:pt>
                <c:pt idx="397">
                  <c:v>32006.336872678603</c:v>
                </c:pt>
                <c:pt idx="398">
                  <c:v>31685.994130239098</c:v>
                </c:pt>
                <c:pt idx="399">
                  <c:v>31843.374473817399</c:v>
                </c:pt>
                <c:pt idx="400">
                  <c:v>32084.280320191603</c:v>
                </c:pt>
                <c:pt idx="401">
                  <c:v>32000.433665115503</c:v>
                </c:pt>
                <c:pt idx="402">
                  <c:v>32801.711823117796</c:v>
                </c:pt>
                <c:pt idx="403">
                  <c:v>33213.704390576197</c:v>
                </c:pt>
                <c:pt idx="404">
                  <c:v>33156.6921668984</c:v>
                </c:pt>
                <c:pt idx="405">
                  <c:v>31028.808960043902</c:v>
                </c:pt>
                <c:pt idx="406">
                  <c:v>31386.395733907801</c:v>
                </c:pt>
                <c:pt idx="407">
                  <c:v>29414.037800330898</c:v>
                </c:pt>
                <c:pt idx="408">
                  <c:v>31561.2106057401</c:v>
                </c:pt>
                <c:pt idx="409">
                  <c:v>32345.527131488801</c:v>
                </c:pt>
                <c:pt idx="410">
                  <c:v>32561.402770964301</c:v>
                </c:pt>
                <c:pt idx="411">
                  <c:v>33550.574160873504</c:v>
                </c:pt>
                <c:pt idx="412">
                  <c:v>31837.290387867801</c:v>
                </c:pt>
                <c:pt idx="413">
                  <c:v>33695.378612836503</c:v>
                </c:pt>
                <c:pt idx="414">
                  <c:v>33897.158869109197</c:v>
                </c:pt>
                <c:pt idx="415">
                  <c:v>33241.550217852004</c:v>
                </c:pt>
                <c:pt idx="416">
                  <c:v>33992.2307966152</c:v>
                </c:pt>
                <c:pt idx="417">
                  <c:v>34767.026832021103</c:v>
                </c:pt>
                <c:pt idx="418">
                  <c:v>35531.706407118698</c:v>
                </c:pt>
                <c:pt idx="419">
                  <c:v>36556.824750647203</c:v>
                </c:pt>
                <c:pt idx="420">
                  <c:v>36001.029738879799</c:v>
                </c:pt>
                <c:pt idx="421">
                  <c:v>33512.990822604101</c:v>
                </c:pt>
                <c:pt idx="422">
                  <c:v>28524.843117724198</c:v>
                </c:pt>
                <c:pt idx="423">
                  <c:v>31564.476962682798</c:v>
                </c:pt>
                <c:pt idx="424">
                  <c:v>32858.399134380597</c:v>
                </c:pt>
                <c:pt idx="425">
                  <c:v>33742.803388292697</c:v>
                </c:pt>
                <c:pt idx="426">
                  <c:v>35178.4497890251</c:v>
                </c:pt>
                <c:pt idx="427">
                  <c:v>36949.3024165104</c:v>
                </c:pt>
                <c:pt idx="428">
                  <c:v>36021.389907142897</c:v>
                </c:pt>
                <c:pt idx="429">
                  <c:v>35626.646303543901</c:v>
                </c:pt>
                <c:pt idx="430">
                  <c:v>39750.641405357303</c:v>
                </c:pt>
                <c:pt idx="431">
                  <c:v>41577.402435768199</c:v>
                </c:pt>
                <c:pt idx="432">
                  <c:v>41553.2020217963</c:v>
                </c:pt>
                <c:pt idx="433">
                  <c:v>42969.105594345201</c:v>
                </c:pt>
                <c:pt idx="434">
                  <c:v>44283.567475016302</c:v>
                </c:pt>
                <c:pt idx="435">
                  <c:v>45780.304038999602</c:v>
                </c:pt>
                <c:pt idx="436">
                  <c:v>46587.829812595999</c:v>
                </c:pt>
                <c:pt idx="437">
                  <c:v>46807.721588018001</c:v>
                </c:pt>
                <c:pt idx="438">
                  <c:v>47083.957642496702</c:v>
                </c:pt>
                <c:pt idx="439">
                  <c:v>47915.8035718061</c:v>
                </c:pt>
                <c:pt idx="440">
                  <c:v>46476.001638249101</c:v>
                </c:pt>
                <c:pt idx="441">
                  <c:v>48036.761894928095</c:v>
                </c:pt>
                <c:pt idx="442">
                  <c:v>47124.277931888304</c:v>
                </c:pt>
                <c:pt idx="443" formatCode="General">
                  <c:v>48938.541539439299</c:v>
                </c:pt>
              </c:numCache>
            </c:numRef>
          </c:val>
          <c:smooth val="0"/>
          <c:extLst>
            <c:ext xmlns:c16="http://schemas.microsoft.com/office/drawing/2014/chart" uri="{C3380CC4-5D6E-409C-BE32-E72D297353CC}">
              <c16:uniqueId val="{00000004-21A0-44A6-8830-A0093B53B64C}"/>
            </c:ext>
          </c:extLst>
        </c:ser>
        <c:ser>
          <c:idx val="5"/>
          <c:order val="5"/>
          <c:tx>
            <c:strRef>
              <c:f>Sheet1!$G$1</c:f>
              <c:strCache>
                <c:ptCount val="1"/>
                <c:pt idx="0">
                  <c:v>100% Equity</c:v>
                </c:pt>
              </c:strCache>
            </c:strRef>
          </c:tx>
          <c:spPr>
            <a:ln>
              <a:solidFill>
                <a:srgbClr val="35627D"/>
              </a:solidFill>
            </a:ln>
          </c:spPr>
          <c:marker>
            <c:symbol val="none"/>
          </c:marker>
          <c:cat>
            <c:numRef>
              <c:f>Sheet1!$A$2:$A$445</c:f>
              <c:numCache>
                <c:formatCode>yy\-mmm</c:formatCode>
                <c:ptCount val="444"/>
                <c:pt idx="0">
                  <c:v>31078</c:v>
                </c:pt>
                <c:pt idx="1">
                  <c:v>31106</c:v>
                </c:pt>
                <c:pt idx="2">
                  <c:v>31137</c:v>
                </c:pt>
                <c:pt idx="3">
                  <c:v>31167</c:v>
                </c:pt>
                <c:pt idx="4">
                  <c:v>31198</c:v>
                </c:pt>
                <c:pt idx="5">
                  <c:v>31228</c:v>
                </c:pt>
                <c:pt idx="6">
                  <c:v>31259</c:v>
                </c:pt>
                <c:pt idx="7">
                  <c:v>31290</c:v>
                </c:pt>
                <c:pt idx="8">
                  <c:v>31320</c:v>
                </c:pt>
                <c:pt idx="9">
                  <c:v>31351</c:v>
                </c:pt>
                <c:pt idx="10">
                  <c:v>31381</c:v>
                </c:pt>
                <c:pt idx="11">
                  <c:v>31412</c:v>
                </c:pt>
                <c:pt idx="12">
                  <c:v>31443</c:v>
                </c:pt>
                <c:pt idx="13">
                  <c:v>31471</c:v>
                </c:pt>
                <c:pt idx="14">
                  <c:v>31502</c:v>
                </c:pt>
                <c:pt idx="15">
                  <c:v>31532</c:v>
                </c:pt>
                <c:pt idx="16">
                  <c:v>31563</c:v>
                </c:pt>
                <c:pt idx="17">
                  <c:v>31593</c:v>
                </c:pt>
                <c:pt idx="18">
                  <c:v>31624</c:v>
                </c:pt>
                <c:pt idx="19">
                  <c:v>31655</c:v>
                </c:pt>
                <c:pt idx="20">
                  <c:v>31685</c:v>
                </c:pt>
                <c:pt idx="21">
                  <c:v>31716</c:v>
                </c:pt>
                <c:pt idx="22">
                  <c:v>31746</c:v>
                </c:pt>
                <c:pt idx="23">
                  <c:v>31777</c:v>
                </c:pt>
                <c:pt idx="24">
                  <c:v>31808</c:v>
                </c:pt>
                <c:pt idx="25">
                  <c:v>31836</c:v>
                </c:pt>
                <c:pt idx="26">
                  <c:v>31867</c:v>
                </c:pt>
                <c:pt idx="27">
                  <c:v>31897</c:v>
                </c:pt>
                <c:pt idx="28">
                  <c:v>31928</c:v>
                </c:pt>
                <c:pt idx="29">
                  <c:v>31958</c:v>
                </c:pt>
                <c:pt idx="30">
                  <c:v>31989</c:v>
                </c:pt>
                <c:pt idx="31">
                  <c:v>32020</c:v>
                </c:pt>
                <c:pt idx="32">
                  <c:v>32050</c:v>
                </c:pt>
                <c:pt idx="33">
                  <c:v>32081</c:v>
                </c:pt>
                <c:pt idx="34">
                  <c:v>32111</c:v>
                </c:pt>
                <c:pt idx="35">
                  <c:v>32142</c:v>
                </c:pt>
                <c:pt idx="36">
                  <c:v>32173</c:v>
                </c:pt>
                <c:pt idx="37">
                  <c:v>32202</c:v>
                </c:pt>
                <c:pt idx="38">
                  <c:v>32233</c:v>
                </c:pt>
                <c:pt idx="39">
                  <c:v>32263</c:v>
                </c:pt>
                <c:pt idx="40">
                  <c:v>32294</c:v>
                </c:pt>
                <c:pt idx="41">
                  <c:v>32324</c:v>
                </c:pt>
                <c:pt idx="42">
                  <c:v>32355</c:v>
                </c:pt>
                <c:pt idx="43">
                  <c:v>32386</c:v>
                </c:pt>
                <c:pt idx="44">
                  <c:v>32416</c:v>
                </c:pt>
                <c:pt idx="45">
                  <c:v>32447</c:v>
                </c:pt>
                <c:pt idx="46">
                  <c:v>32477</c:v>
                </c:pt>
                <c:pt idx="47">
                  <c:v>32508</c:v>
                </c:pt>
                <c:pt idx="48">
                  <c:v>32539</c:v>
                </c:pt>
                <c:pt idx="49">
                  <c:v>32567</c:v>
                </c:pt>
                <c:pt idx="50">
                  <c:v>32598</c:v>
                </c:pt>
                <c:pt idx="51">
                  <c:v>32628</c:v>
                </c:pt>
                <c:pt idx="52">
                  <c:v>32659</c:v>
                </c:pt>
                <c:pt idx="53">
                  <c:v>32689</c:v>
                </c:pt>
                <c:pt idx="54">
                  <c:v>32720</c:v>
                </c:pt>
                <c:pt idx="55">
                  <c:v>32751</c:v>
                </c:pt>
                <c:pt idx="56">
                  <c:v>32781</c:v>
                </c:pt>
                <c:pt idx="57">
                  <c:v>32812</c:v>
                </c:pt>
                <c:pt idx="58">
                  <c:v>32842</c:v>
                </c:pt>
                <c:pt idx="59">
                  <c:v>32873</c:v>
                </c:pt>
                <c:pt idx="60">
                  <c:v>32904</c:v>
                </c:pt>
                <c:pt idx="61">
                  <c:v>32932</c:v>
                </c:pt>
                <c:pt idx="62">
                  <c:v>32963</c:v>
                </c:pt>
                <c:pt idx="63">
                  <c:v>32993</c:v>
                </c:pt>
                <c:pt idx="64">
                  <c:v>33024</c:v>
                </c:pt>
                <c:pt idx="65">
                  <c:v>33054</c:v>
                </c:pt>
                <c:pt idx="66">
                  <c:v>33085</c:v>
                </c:pt>
                <c:pt idx="67">
                  <c:v>33116</c:v>
                </c:pt>
                <c:pt idx="68">
                  <c:v>33146</c:v>
                </c:pt>
                <c:pt idx="69">
                  <c:v>33177</c:v>
                </c:pt>
                <c:pt idx="70">
                  <c:v>33207</c:v>
                </c:pt>
                <c:pt idx="71">
                  <c:v>33238</c:v>
                </c:pt>
                <c:pt idx="72">
                  <c:v>33269</c:v>
                </c:pt>
                <c:pt idx="73">
                  <c:v>33297</c:v>
                </c:pt>
                <c:pt idx="74">
                  <c:v>33328</c:v>
                </c:pt>
                <c:pt idx="75">
                  <c:v>33358</c:v>
                </c:pt>
                <c:pt idx="76">
                  <c:v>33389</c:v>
                </c:pt>
                <c:pt idx="77">
                  <c:v>33419</c:v>
                </c:pt>
                <c:pt idx="78">
                  <c:v>33450</c:v>
                </c:pt>
                <c:pt idx="79">
                  <c:v>33481</c:v>
                </c:pt>
                <c:pt idx="80">
                  <c:v>33511</c:v>
                </c:pt>
                <c:pt idx="81">
                  <c:v>33542</c:v>
                </c:pt>
                <c:pt idx="82">
                  <c:v>33572</c:v>
                </c:pt>
                <c:pt idx="83">
                  <c:v>33603</c:v>
                </c:pt>
                <c:pt idx="84">
                  <c:v>33634</c:v>
                </c:pt>
                <c:pt idx="85">
                  <c:v>33663</c:v>
                </c:pt>
                <c:pt idx="86">
                  <c:v>33694</c:v>
                </c:pt>
                <c:pt idx="87">
                  <c:v>33724</c:v>
                </c:pt>
                <c:pt idx="88">
                  <c:v>33755</c:v>
                </c:pt>
                <c:pt idx="89">
                  <c:v>33785</c:v>
                </c:pt>
                <c:pt idx="90">
                  <c:v>33816</c:v>
                </c:pt>
                <c:pt idx="91">
                  <c:v>33847</c:v>
                </c:pt>
                <c:pt idx="92">
                  <c:v>33877</c:v>
                </c:pt>
                <c:pt idx="93">
                  <c:v>33908</c:v>
                </c:pt>
                <c:pt idx="94">
                  <c:v>33938</c:v>
                </c:pt>
                <c:pt idx="95">
                  <c:v>33969</c:v>
                </c:pt>
                <c:pt idx="96">
                  <c:v>34000</c:v>
                </c:pt>
                <c:pt idx="97">
                  <c:v>34028</c:v>
                </c:pt>
                <c:pt idx="98">
                  <c:v>34059</c:v>
                </c:pt>
                <c:pt idx="99">
                  <c:v>34089</c:v>
                </c:pt>
                <c:pt idx="100">
                  <c:v>34120</c:v>
                </c:pt>
                <c:pt idx="101">
                  <c:v>34150</c:v>
                </c:pt>
                <c:pt idx="102">
                  <c:v>34181</c:v>
                </c:pt>
                <c:pt idx="103">
                  <c:v>34212</c:v>
                </c:pt>
                <c:pt idx="104">
                  <c:v>34242</c:v>
                </c:pt>
                <c:pt idx="105">
                  <c:v>34273</c:v>
                </c:pt>
                <c:pt idx="106">
                  <c:v>34303</c:v>
                </c:pt>
                <c:pt idx="107">
                  <c:v>34334</c:v>
                </c:pt>
                <c:pt idx="108">
                  <c:v>34365</c:v>
                </c:pt>
                <c:pt idx="109">
                  <c:v>34393</c:v>
                </c:pt>
                <c:pt idx="110">
                  <c:v>34424</c:v>
                </c:pt>
                <c:pt idx="111">
                  <c:v>34454</c:v>
                </c:pt>
                <c:pt idx="112">
                  <c:v>34485</c:v>
                </c:pt>
                <c:pt idx="113">
                  <c:v>34515</c:v>
                </c:pt>
                <c:pt idx="114">
                  <c:v>34546</c:v>
                </c:pt>
                <c:pt idx="115">
                  <c:v>34577</c:v>
                </c:pt>
                <c:pt idx="116">
                  <c:v>34607</c:v>
                </c:pt>
                <c:pt idx="117">
                  <c:v>34638</c:v>
                </c:pt>
                <c:pt idx="118">
                  <c:v>34668</c:v>
                </c:pt>
                <c:pt idx="119">
                  <c:v>34699</c:v>
                </c:pt>
                <c:pt idx="120">
                  <c:v>34730</c:v>
                </c:pt>
                <c:pt idx="121">
                  <c:v>34758</c:v>
                </c:pt>
                <c:pt idx="122">
                  <c:v>34789</c:v>
                </c:pt>
                <c:pt idx="123">
                  <c:v>34819</c:v>
                </c:pt>
                <c:pt idx="124">
                  <c:v>34850</c:v>
                </c:pt>
                <c:pt idx="125">
                  <c:v>34880</c:v>
                </c:pt>
                <c:pt idx="126">
                  <c:v>34911</c:v>
                </c:pt>
                <c:pt idx="127">
                  <c:v>34942</c:v>
                </c:pt>
                <c:pt idx="128">
                  <c:v>34972</c:v>
                </c:pt>
                <c:pt idx="129">
                  <c:v>35003</c:v>
                </c:pt>
                <c:pt idx="130">
                  <c:v>35033</c:v>
                </c:pt>
                <c:pt idx="131">
                  <c:v>35064</c:v>
                </c:pt>
                <c:pt idx="132">
                  <c:v>35095</c:v>
                </c:pt>
                <c:pt idx="133">
                  <c:v>35124</c:v>
                </c:pt>
                <c:pt idx="134">
                  <c:v>35155</c:v>
                </c:pt>
                <c:pt idx="135">
                  <c:v>35185</c:v>
                </c:pt>
                <c:pt idx="136">
                  <c:v>35216</c:v>
                </c:pt>
                <c:pt idx="137">
                  <c:v>35246</c:v>
                </c:pt>
                <c:pt idx="138">
                  <c:v>35277</c:v>
                </c:pt>
                <c:pt idx="139">
                  <c:v>35308</c:v>
                </c:pt>
                <c:pt idx="140">
                  <c:v>35338</c:v>
                </c:pt>
                <c:pt idx="141">
                  <c:v>35369</c:v>
                </c:pt>
                <c:pt idx="142">
                  <c:v>35399</c:v>
                </c:pt>
                <c:pt idx="143">
                  <c:v>35430</c:v>
                </c:pt>
                <c:pt idx="144">
                  <c:v>35461</c:v>
                </c:pt>
                <c:pt idx="145">
                  <c:v>35489</c:v>
                </c:pt>
                <c:pt idx="146">
                  <c:v>35520</c:v>
                </c:pt>
                <c:pt idx="147">
                  <c:v>35550</c:v>
                </c:pt>
                <c:pt idx="148">
                  <c:v>35581</c:v>
                </c:pt>
                <c:pt idx="149">
                  <c:v>35611</c:v>
                </c:pt>
                <c:pt idx="150">
                  <c:v>35642</c:v>
                </c:pt>
                <c:pt idx="151">
                  <c:v>35673</c:v>
                </c:pt>
                <c:pt idx="152">
                  <c:v>35703</c:v>
                </c:pt>
                <c:pt idx="153">
                  <c:v>35734</c:v>
                </c:pt>
                <c:pt idx="154">
                  <c:v>35764</c:v>
                </c:pt>
                <c:pt idx="155">
                  <c:v>35795</c:v>
                </c:pt>
                <c:pt idx="156">
                  <c:v>35826</c:v>
                </c:pt>
                <c:pt idx="157">
                  <c:v>35854</c:v>
                </c:pt>
                <c:pt idx="158">
                  <c:v>35885</c:v>
                </c:pt>
                <c:pt idx="159">
                  <c:v>35915</c:v>
                </c:pt>
                <c:pt idx="160">
                  <c:v>35946</c:v>
                </c:pt>
                <c:pt idx="161">
                  <c:v>35976</c:v>
                </c:pt>
                <c:pt idx="162">
                  <c:v>36007</c:v>
                </c:pt>
                <c:pt idx="163">
                  <c:v>36038</c:v>
                </c:pt>
                <c:pt idx="164">
                  <c:v>36068</c:v>
                </c:pt>
                <c:pt idx="165">
                  <c:v>36099</c:v>
                </c:pt>
                <c:pt idx="166">
                  <c:v>36129</c:v>
                </c:pt>
                <c:pt idx="167">
                  <c:v>36160</c:v>
                </c:pt>
                <c:pt idx="168">
                  <c:v>36191</c:v>
                </c:pt>
                <c:pt idx="169">
                  <c:v>36219</c:v>
                </c:pt>
                <c:pt idx="170">
                  <c:v>36250</c:v>
                </c:pt>
                <c:pt idx="171">
                  <c:v>36280</c:v>
                </c:pt>
                <c:pt idx="172">
                  <c:v>36311</c:v>
                </c:pt>
                <c:pt idx="173">
                  <c:v>36341</c:v>
                </c:pt>
                <c:pt idx="174">
                  <c:v>36372</c:v>
                </c:pt>
                <c:pt idx="175">
                  <c:v>36403</c:v>
                </c:pt>
                <c:pt idx="176">
                  <c:v>36433</c:v>
                </c:pt>
                <c:pt idx="177">
                  <c:v>36464</c:v>
                </c:pt>
                <c:pt idx="178">
                  <c:v>36494</c:v>
                </c:pt>
                <c:pt idx="179">
                  <c:v>36525</c:v>
                </c:pt>
                <c:pt idx="180">
                  <c:v>36556</c:v>
                </c:pt>
                <c:pt idx="181">
                  <c:v>36585</c:v>
                </c:pt>
                <c:pt idx="182">
                  <c:v>36616</c:v>
                </c:pt>
                <c:pt idx="183">
                  <c:v>36646</c:v>
                </c:pt>
                <c:pt idx="184">
                  <c:v>36677</c:v>
                </c:pt>
                <c:pt idx="185">
                  <c:v>36707</c:v>
                </c:pt>
                <c:pt idx="186">
                  <c:v>36738</c:v>
                </c:pt>
                <c:pt idx="187">
                  <c:v>36769</c:v>
                </c:pt>
                <c:pt idx="188">
                  <c:v>36799</c:v>
                </c:pt>
                <c:pt idx="189">
                  <c:v>36830</c:v>
                </c:pt>
                <c:pt idx="190">
                  <c:v>36860</c:v>
                </c:pt>
                <c:pt idx="191">
                  <c:v>36891</c:v>
                </c:pt>
                <c:pt idx="192">
                  <c:v>36922</c:v>
                </c:pt>
                <c:pt idx="193">
                  <c:v>36950</c:v>
                </c:pt>
                <c:pt idx="194">
                  <c:v>36981</c:v>
                </c:pt>
                <c:pt idx="195">
                  <c:v>37011</c:v>
                </c:pt>
                <c:pt idx="196">
                  <c:v>37042</c:v>
                </c:pt>
                <c:pt idx="197">
                  <c:v>37072</c:v>
                </c:pt>
                <c:pt idx="198">
                  <c:v>37103</c:v>
                </c:pt>
                <c:pt idx="199">
                  <c:v>37134</c:v>
                </c:pt>
                <c:pt idx="200">
                  <c:v>37164</c:v>
                </c:pt>
                <c:pt idx="201">
                  <c:v>37195</c:v>
                </c:pt>
                <c:pt idx="202">
                  <c:v>37225</c:v>
                </c:pt>
                <c:pt idx="203">
                  <c:v>37256</c:v>
                </c:pt>
                <c:pt idx="204">
                  <c:v>37287</c:v>
                </c:pt>
                <c:pt idx="205">
                  <c:v>37315</c:v>
                </c:pt>
                <c:pt idx="206">
                  <c:v>37346</c:v>
                </c:pt>
                <c:pt idx="207">
                  <c:v>37376</c:v>
                </c:pt>
                <c:pt idx="208">
                  <c:v>37407</c:v>
                </c:pt>
                <c:pt idx="209">
                  <c:v>37437</c:v>
                </c:pt>
                <c:pt idx="210">
                  <c:v>37468</c:v>
                </c:pt>
                <c:pt idx="211">
                  <c:v>37499</c:v>
                </c:pt>
                <c:pt idx="212">
                  <c:v>37529</c:v>
                </c:pt>
                <c:pt idx="213">
                  <c:v>37560</c:v>
                </c:pt>
                <c:pt idx="214">
                  <c:v>37590</c:v>
                </c:pt>
                <c:pt idx="215">
                  <c:v>37621</c:v>
                </c:pt>
                <c:pt idx="216">
                  <c:v>37652</c:v>
                </c:pt>
                <c:pt idx="217">
                  <c:v>37680</c:v>
                </c:pt>
                <c:pt idx="218">
                  <c:v>37711</c:v>
                </c:pt>
                <c:pt idx="219">
                  <c:v>37741</c:v>
                </c:pt>
                <c:pt idx="220">
                  <c:v>37772</c:v>
                </c:pt>
                <c:pt idx="221">
                  <c:v>37802</c:v>
                </c:pt>
                <c:pt idx="222">
                  <c:v>37833</c:v>
                </c:pt>
                <c:pt idx="223">
                  <c:v>37864</c:v>
                </c:pt>
                <c:pt idx="224">
                  <c:v>37894</c:v>
                </c:pt>
                <c:pt idx="225">
                  <c:v>37925</c:v>
                </c:pt>
                <c:pt idx="226">
                  <c:v>37955</c:v>
                </c:pt>
                <c:pt idx="227">
                  <c:v>37986</c:v>
                </c:pt>
                <c:pt idx="228">
                  <c:v>38017</c:v>
                </c:pt>
                <c:pt idx="229">
                  <c:v>38046</c:v>
                </c:pt>
                <c:pt idx="230">
                  <c:v>38077</c:v>
                </c:pt>
                <c:pt idx="231">
                  <c:v>38107</c:v>
                </c:pt>
                <c:pt idx="232">
                  <c:v>38138</c:v>
                </c:pt>
                <c:pt idx="233">
                  <c:v>38168</c:v>
                </c:pt>
                <c:pt idx="234">
                  <c:v>38199</c:v>
                </c:pt>
                <c:pt idx="235">
                  <c:v>38230</c:v>
                </c:pt>
                <c:pt idx="236">
                  <c:v>38260</c:v>
                </c:pt>
                <c:pt idx="237">
                  <c:v>38291</c:v>
                </c:pt>
                <c:pt idx="238">
                  <c:v>38321</c:v>
                </c:pt>
                <c:pt idx="239">
                  <c:v>38352</c:v>
                </c:pt>
                <c:pt idx="240">
                  <c:v>38383</c:v>
                </c:pt>
                <c:pt idx="241">
                  <c:v>38411</c:v>
                </c:pt>
                <c:pt idx="242">
                  <c:v>38442</c:v>
                </c:pt>
                <c:pt idx="243">
                  <c:v>38472</c:v>
                </c:pt>
                <c:pt idx="244">
                  <c:v>38503</c:v>
                </c:pt>
                <c:pt idx="245">
                  <c:v>38533</c:v>
                </c:pt>
                <c:pt idx="246">
                  <c:v>38564</c:v>
                </c:pt>
                <c:pt idx="247">
                  <c:v>38595</c:v>
                </c:pt>
                <c:pt idx="248">
                  <c:v>38625</c:v>
                </c:pt>
                <c:pt idx="249">
                  <c:v>38656</c:v>
                </c:pt>
                <c:pt idx="250">
                  <c:v>38686</c:v>
                </c:pt>
                <c:pt idx="251">
                  <c:v>38717</c:v>
                </c:pt>
                <c:pt idx="252">
                  <c:v>38748</c:v>
                </c:pt>
                <c:pt idx="253">
                  <c:v>38776</c:v>
                </c:pt>
                <c:pt idx="254">
                  <c:v>38807</c:v>
                </c:pt>
                <c:pt idx="255">
                  <c:v>38837</c:v>
                </c:pt>
                <c:pt idx="256">
                  <c:v>38868</c:v>
                </c:pt>
                <c:pt idx="257">
                  <c:v>38898</c:v>
                </c:pt>
                <c:pt idx="258">
                  <c:v>38929</c:v>
                </c:pt>
                <c:pt idx="259">
                  <c:v>38960</c:v>
                </c:pt>
                <c:pt idx="260">
                  <c:v>38990</c:v>
                </c:pt>
                <c:pt idx="261">
                  <c:v>39021</c:v>
                </c:pt>
                <c:pt idx="262">
                  <c:v>39051</c:v>
                </c:pt>
                <c:pt idx="263">
                  <c:v>39082</c:v>
                </c:pt>
                <c:pt idx="264">
                  <c:v>39113</c:v>
                </c:pt>
                <c:pt idx="265">
                  <c:v>39141</c:v>
                </c:pt>
                <c:pt idx="266">
                  <c:v>39172</c:v>
                </c:pt>
                <c:pt idx="267">
                  <c:v>39202</c:v>
                </c:pt>
                <c:pt idx="268">
                  <c:v>39233</c:v>
                </c:pt>
                <c:pt idx="269">
                  <c:v>39263</c:v>
                </c:pt>
                <c:pt idx="270">
                  <c:v>39294</c:v>
                </c:pt>
                <c:pt idx="271">
                  <c:v>39325</c:v>
                </c:pt>
                <c:pt idx="272">
                  <c:v>39355</c:v>
                </c:pt>
                <c:pt idx="273">
                  <c:v>39386</c:v>
                </c:pt>
                <c:pt idx="274">
                  <c:v>39416</c:v>
                </c:pt>
                <c:pt idx="275">
                  <c:v>39447</c:v>
                </c:pt>
                <c:pt idx="276">
                  <c:v>39478</c:v>
                </c:pt>
                <c:pt idx="277">
                  <c:v>39507</c:v>
                </c:pt>
                <c:pt idx="278">
                  <c:v>39538</c:v>
                </c:pt>
                <c:pt idx="279">
                  <c:v>39568</c:v>
                </c:pt>
                <c:pt idx="280">
                  <c:v>39599</c:v>
                </c:pt>
                <c:pt idx="281">
                  <c:v>39629</c:v>
                </c:pt>
                <c:pt idx="282">
                  <c:v>39660</c:v>
                </c:pt>
                <c:pt idx="283">
                  <c:v>39691</c:v>
                </c:pt>
                <c:pt idx="284">
                  <c:v>39721</c:v>
                </c:pt>
                <c:pt idx="285">
                  <c:v>39752</c:v>
                </c:pt>
                <c:pt idx="286">
                  <c:v>39782</c:v>
                </c:pt>
                <c:pt idx="287">
                  <c:v>39813</c:v>
                </c:pt>
                <c:pt idx="288">
                  <c:v>39844</c:v>
                </c:pt>
                <c:pt idx="289">
                  <c:v>39872</c:v>
                </c:pt>
                <c:pt idx="290">
                  <c:v>39903</c:v>
                </c:pt>
                <c:pt idx="291">
                  <c:v>39933</c:v>
                </c:pt>
                <c:pt idx="292">
                  <c:v>39964</c:v>
                </c:pt>
                <c:pt idx="293">
                  <c:v>39994</c:v>
                </c:pt>
                <c:pt idx="294">
                  <c:v>40025</c:v>
                </c:pt>
                <c:pt idx="295">
                  <c:v>40056</c:v>
                </c:pt>
                <c:pt idx="296">
                  <c:v>40086</c:v>
                </c:pt>
                <c:pt idx="297">
                  <c:v>40117</c:v>
                </c:pt>
                <c:pt idx="298">
                  <c:v>40147</c:v>
                </c:pt>
                <c:pt idx="299">
                  <c:v>40178</c:v>
                </c:pt>
                <c:pt idx="300">
                  <c:v>40209</c:v>
                </c:pt>
                <c:pt idx="301">
                  <c:v>40237</c:v>
                </c:pt>
                <c:pt idx="302">
                  <c:v>40268</c:v>
                </c:pt>
                <c:pt idx="303">
                  <c:v>40298</c:v>
                </c:pt>
                <c:pt idx="304">
                  <c:v>40329</c:v>
                </c:pt>
                <c:pt idx="305">
                  <c:v>40359</c:v>
                </c:pt>
                <c:pt idx="306">
                  <c:v>40390</c:v>
                </c:pt>
                <c:pt idx="307">
                  <c:v>40421</c:v>
                </c:pt>
                <c:pt idx="308">
                  <c:v>40451</c:v>
                </c:pt>
                <c:pt idx="309">
                  <c:v>40482</c:v>
                </c:pt>
                <c:pt idx="310">
                  <c:v>40512</c:v>
                </c:pt>
                <c:pt idx="311">
                  <c:v>40543</c:v>
                </c:pt>
                <c:pt idx="312">
                  <c:v>40574</c:v>
                </c:pt>
                <c:pt idx="313">
                  <c:v>40602</c:v>
                </c:pt>
                <c:pt idx="314">
                  <c:v>40633</c:v>
                </c:pt>
                <c:pt idx="315">
                  <c:v>40663</c:v>
                </c:pt>
                <c:pt idx="316">
                  <c:v>40694</c:v>
                </c:pt>
                <c:pt idx="317">
                  <c:v>40724</c:v>
                </c:pt>
                <c:pt idx="318">
                  <c:v>40755</c:v>
                </c:pt>
                <c:pt idx="319">
                  <c:v>40786</c:v>
                </c:pt>
                <c:pt idx="320">
                  <c:v>40816</c:v>
                </c:pt>
                <c:pt idx="321">
                  <c:v>40847</c:v>
                </c:pt>
                <c:pt idx="322">
                  <c:v>40877</c:v>
                </c:pt>
                <c:pt idx="323">
                  <c:v>40908</c:v>
                </c:pt>
                <c:pt idx="324">
                  <c:v>40939</c:v>
                </c:pt>
                <c:pt idx="325">
                  <c:v>40968</c:v>
                </c:pt>
                <c:pt idx="326">
                  <c:v>40999</c:v>
                </c:pt>
                <c:pt idx="327">
                  <c:v>41029</c:v>
                </c:pt>
                <c:pt idx="328">
                  <c:v>41060</c:v>
                </c:pt>
                <c:pt idx="329">
                  <c:v>41090</c:v>
                </c:pt>
                <c:pt idx="330">
                  <c:v>41121</c:v>
                </c:pt>
                <c:pt idx="331">
                  <c:v>41152</c:v>
                </c:pt>
                <c:pt idx="332">
                  <c:v>41182</c:v>
                </c:pt>
                <c:pt idx="333">
                  <c:v>41213</c:v>
                </c:pt>
                <c:pt idx="334">
                  <c:v>41243</c:v>
                </c:pt>
                <c:pt idx="335">
                  <c:v>41274</c:v>
                </c:pt>
                <c:pt idx="336">
                  <c:v>41305</c:v>
                </c:pt>
                <c:pt idx="337">
                  <c:v>41333</c:v>
                </c:pt>
                <c:pt idx="338">
                  <c:v>41364</c:v>
                </c:pt>
                <c:pt idx="339">
                  <c:v>41394</c:v>
                </c:pt>
                <c:pt idx="340">
                  <c:v>41425</c:v>
                </c:pt>
                <c:pt idx="341">
                  <c:v>41455</c:v>
                </c:pt>
                <c:pt idx="342">
                  <c:v>41486</c:v>
                </c:pt>
                <c:pt idx="343">
                  <c:v>41517</c:v>
                </c:pt>
                <c:pt idx="344">
                  <c:v>41547</c:v>
                </c:pt>
                <c:pt idx="345">
                  <c:v>41578</c:v>
                </c:pt>
                <c:pt idx="346">
                  <c:v>41608</c:v>
                </c:pt>
                <c:pt idx="347">
                  <c:v>41639</c:v>
                </c:pt>
                <c:pt idx="348">
                  <c:v>41670</c:v>
                </c:pt>
                <c:pt idx="349">
                  <c:v>41698</c:v>
                </c:pt>
                <c:pt idx="350">
                  <c:v>41729</c:v>
                </c:pt>
                <c:pt idx="351">
                  <c:v>41759</c:v>
                </c:pt>
                <c:pt idx="352">
                  <c:v>41790</c:v>
                </c:pt>
                <c:pt idx="353">
                  <c:v>41820</c:v>
                </c:pt>
                <c:pt idx="354">
                  <c:v>41851</c:v>
                </c:pt>
                <c:pt idx="355">
                  <c:v>41882</c:v>
                </c:pt>
                <c:pt idx="356">
                  <c:v>41912</c:v>
                </c:pt>
                <c:pt idx="357">
                  <c:v>41943</c:v>
                </c:pt>
                <c:pt idx="358">
                  <c:v>41973</c:v>
                </c:pt>
                <c:pt idx="359">
                  <c:v>42004</c:v>
                </c:pt>
                <c:pt idx="360">
                  <c:v>42035</c:v>
                </c:pt>
                <c:pt idx="361">
                  <c:v>42063</c:v>
                </c:pt>
                <c:pt idx="362">
                  <c:v>42094</c:v>
                </c:pt>
                <c:pt idx="363">
                  <c:v>42124</c:v>
                </c:pt>
                <c:pt idx="364">
                  <c:v>42155</c:v>
                </c:pt>
                <c:pt idx="365">
                  <c:v>42185</c:v>
                </c:pt>
                <c:pt idx="366">
                  <c:v>42216</c:v>
                </c:pt>
                <c:pt idx="367">
                  <c:v>42247</c:v>
                </c:pt>
                <c:pt idx="368">
                  <c:v>42277</c:v>
                </c:pt>
                <c:pt idx="369">
                  <c:v>42308</c:v>
                </c:pt>
                <c:pt idx="370">
                  <c:v>42338</c:v>
                </c:pt>
                <c:pt idx="371">
                  <c:v>42369</c:v>
                </c:pt>
                <c:pt idx="372">
                  <c:v>42400</c:v>
                </c:pt>
                <c:pt idx="373">
                  <c:v>42429</c:v>
                </c:pt>
                <c:pt idx="374">
                  <c:v>42460</c:v>
                </c:pt>
                <c:pt idx="375">
                  <c:v>42490</c:v>
                </c:pt>
                <c:pt idx="376">
                  <c:v>42521</c:v>
                </c:pt>
                <c:pt idx="377">
                  <c:v>42551</c:v>
                </c:pt>
                <c:pt idx="378">
                  <c:v>42582</c:v>
                </c:pt>
                <c:pt idx="379">
                  <c:v>42613</c:v>
                </c:pt>
                <c:pt idx="380">
                  <c:v>42643</c:v>
                </c:pt>
                <c:pt idx="381">
                  <c:v>42674</c:v>
                </c:pt>
                <c:pt idx="382">
                  <c:v>42704</c:v>
                </c:pt>
                <c:pt idx="383">
                  <c:v>42735</c:v>
                </c:pt>
                <c:pt idx="384">
                  <c:v>42766</c:v>
                </c:pt>
                <c:pt idx="385">
                  <c:v>42794</c:v>
                </c:pt>
                <c:pt idx="386">
                  <c:v>42825</c:v>
                </c:pt>
                <c:pt idx="387">
                  <c:v>42855</c:v>
                </c:pt>
                <c:pt idx="388">
                  <c:v>42886</c:v>
                </c:pt>
                <c:pt idx="389">
                  <c:v>42916</c:v>
                </c:pt>
                <c:pt idx="390">
                  <c:v>42947</c:v>
                </c:pt>
                <c:pt idx="391">
                  <c:v>42978</c:v>
                </c:pt>
                <c:pt idx="392">
                  <c:v>43008</c:v>
                </c:pt>
                <c:pt idx="393">
                  <c:v>43039</c:v>
                </c:pt>
                <c:pt idx="394">
                  <c:v>43069</c:v>
                </c:pt>
                <c:pt idx="395">
                  <c:v>43100</c:v>
                </c:pt>
                <c:pt idx="396">
                  <c:v>43131</c:v>
                </c:pt>
                <c:pt idx="397">
                  <c:v>43159</c:v>
                </c:pt>
                <c:pt idx="398">
                  <c:v>43190</c:v>
                </c:pt>
                <c:pt idx="399">
                  <c:v>43220</c:v>
                </c:pt>
                <c:pt idx="400">
                  <c:v>43251</c:v>
                </c:pt>
                <c:pt idx="401">
                  <c:v>43281</c:v>
                </c:pt>
                <c:pt idx="402">
                  <c:v>43312</c:v>
                </c:pt>
                <c:pt idx="403">
                  <c:v>43343</c:v>
                </c:pt>
                <c:pt idx="404">
                  <c:v>43373</c:v>
                </c:pt>
                <c:pt idx="405">
                  <c:v>43404</c:v>
                </c:pt>
                <c:pt idx="406">
                  <c:v>43434</c:v>
                </c:pt>
                <c:pt idx="407">
                  <c:v>43465</c:v>
                </c:pt>
                <c:pt idx="408">
                  <c:v>43496</c:v>
                </c:pt>
                <c:pt idx="409">
                  <c:v>43524</c:v>
                </c:pt>
                <c:pt idx="410">
                  <c:v>43555</c:v>
                </c:pt>
                <c:pt idx="411">
                  <c:v>43585</c:v>
                </c:pt>
                <c:pt idx="412">
                  <c:v>43616</c:v>
                </c:pt>
                <c:pt idx="413">
                  <c:v>43646</c:v>
                </c:pt>
                <c:pt idx="414">
                  <c:v>43677</c:v>
                </c:pt>
                <c:pt idx="415">
                  <c:v>43708</c:v>
                </c:pt>
                <c:pt idx="416">
                  <c:v>43738</c:v>
                </c:pt>
                <c:pt idx="417">
                  <c:v>43769</c:v>
                </c:pt>
                <c:pt idx="418">
                  <c:v>43799</c:v>
                </c:pt>
                <c:pt idx="419">
                  <c:v>43830</c:v>
                </c:pt>
                <c:pt idx="420">
                  <c:v>43861</c:v>
                </c:pt>
                <c:pt idx="421">
                  <c:v>43890</c:v>
                </c:pt>
                <c:pt idx="422">
                  <c:v>43921</c:v>
                </c:pt>
                <c:pt idx="423">
                  <c:v>43951</c:v>
                </c:pt>
                <c:pt idx="424">
                  <c:v>43982</c:v>
                </c:pt>
                <c:pt idx="425">
                  <c:v>44012</c:v>
                </c:pt>
                <c:pt idx="426">
                  <c:v>44043</c:v>
                </c:pt>
                <c:pt idx="427">
                  <c:v>44074</c:v>
                </c:pt>
                <c:pt idx="428">
                  <c:v>44104</c:v>
                </c:pt>
                <c:pt idx="429">
                  <c:v>44135</c:v>
                </c:pt>
                <c:pt idx="430">
                  <c:v>44165</c:v>
                </c:pt>
                <c:pt idx="431">
                  <c:v>44196</c:v>
                </c:pt>
                <c:pt idx="432">
                  <c:v>44227</c:v>
                </c:pt>
                <c:pt idx="433">
                  <c:v>44255</c:v>
                </c:pt>
                <c:pt idx="434">
                  <c:v>44286</c:v>
                </c:pt>
                <c:pt idx="435">
                  <c:v>44316</c:v>
                </c:pt>
                <c:pt idx="436">
                  <c:v>44347</c:v>
                </c:pt>
                <c:pt idx="437">
                  <c:v>44377</c:v>
                </c:pt>
                <c:pt idx="438">
                  <c:v>44408</c:v>
                </c:pt>
                <c:pt idx="439">
                  <c:v>44439</c:v>
                </c:pt>
                <c:pt idx="440">
                  <c:v>44469</c:v>
                </c:pt>
                <c:pt idx="441">
                  <c:v>44500</c:v>
                </c:pt>
                <c:pt idx="442">
                  <c:v>44530</c:v>
                </c:pt>
                <c:pt idx="443" formatCode="mm/yyyy">
                  <c:v>44561</c:v>
                </c:pt>
              </c:numCache>
            </c:numRef>
          </c:cat>
          <c:val>
            <c:numRef>
              <c:f>Sheet1!$G$2:$G$445</c:f>
              <c:numCache>
                <c:formatCode>_(* #,##0.00_);_(* \(#,##0.00\);_(* "-"??_);_(@_)</c:formatCode>
                <c:ptCount val="444"/>
                <c:pt idx="0">
                  <c:v>1075.1661544999999</c:v>
                </c:pt>
                <c:pt idx="1">
                  <c:v>1085.61395914493</c:v>
                </c:pt>
                <c:pt idx="2">
                  <c:v>1105.0825673900399</c:v>
                </c:pt>
                <c:pt idx="3">
                  <c:v>1104.26523594628</c:v>
                </c:pt>
                <c:pt idx="4">
                  <c:v>1157.0982821862701</c:v>
                </c:pt>
                <c:pt idx="5">
                  <c:v>1176.00858181526</c:v>
                </c:pt>
                <c:pt idx="6">
                  <c:v>1199.0283912002101</c:v>
                </c:pt>
                <c:pt idx="7">
                  <c:v>1209.0937627266701</c:v>
                </c:pt>
                <c:pt idx="8">
                  <c:v>1195.1539440875899</c:v>
                </c:pt>
                <c:pt idx="9">
                  <c:v>1260.25551268504</c:v>
                </c:pt>
                <c:pt idx="10">
                  <c:v>1341.4476648924601</c:v>
                </c:pt>
                <c:pt idx="11">
                  <c:v>1395.9226964919699</c:v>
                </c:pt>
                <c:pt idx="12">
                  <c:v>1423.5465398199801</c:v>
                </c:pt>
                <c:pt idx="13">
                  <c:v>1543.9601539764899</c:v>
                </c:pt>
                <c:pt idx="14">
                  <c:v>1654.69501085038</c:v>
                </c:pt>
                <c:pt idx="15">
                  <c:v>1701.06992840926</c:v>
                </c:pt>
                <c:pt idx="16">
                  <c:v>1743.2216701402401</c:v>
                </c:pt>
                <c:pt idx="17">
                  <c:v>1793.84355210014</c:v>
                </c:pt>
                <c:pt idx="18">
                  <c:v>1724.4664202405399</c:v>
                </c:pt>
                <c:pt idx="19">
                  <c:v>1839.67637094511</c:v>
                </c:pt>
                <c:pt idx="20">
                  <c:v>1747.72815510276</c:v>
                </c:pt>
                <c:pt idx="21">
                  <c:v>1766.8628014957699</c:v>
                </c:pt>
                <c:pt idx="22">
                  <c:v>1814.4594877263701</c:v>
                </c:pt>
                <c:pt idx="23">
                  <c:v>1810.01884435232</c:v>
                </c:pt>
                <c:pt idx="24">
                  <c:v>1999.30922590522</c:v>
                </c:pt>
                <c:pt idx="25">
                  <c:v>2084.5098243548</c:v>
                </c:pt>
                <c:pt idx="26">
                  <c:v>2177.6996756325102</c:v>
                </c:pt>
                <c:pt idx="27">
                  <c:v>2234.4253669485902</c:v>
                </c:pt>
                <c:pt idx="28">
                  <c:v>2265.2666829017098</c:v>
                </c:pt>
                <c:pt idx="29">
                  <c:v>2332.72829142305</c:v>
                </c:pt>
                <c:pt idx="30">
                  <c:v>2414.8247668170798</c:v>
                </c:pt>
                <c:pt idx="31">
                  <c:v>2536.8857687125101</c:v>
                </c:pt>
                <c:pt idx="32">
                  <c:v>2509.71688605279</c:v>
                </c:pt>
                <c:pt idx="33">
                  <c:v>2005.4393017284201</c:v>
                </c:pt>
                <c:pt idx="34">
                  <c:v>1939.09974644929</c:v>
                </c:pt>
                <c:pt idx="35">
                  <c:v>2065.6390742434901</c:v>
                </c:pt>
                <c:pt idx="36">
                  <c:v>2135.5413471752099</c:v>
                </c:pt>
                <c:pt idx="37">
                  <c:v>2278.8023497210302</c:v>
                </c:pt>
                <c:pt idx="38">
                  <c:v>2345.28371746432</c:v>
                </c:pt>
                <c:pt idx="39">
                  <c:v>2389.1246271169302</c:v>
                </c:pt>
                <c:pt idx="40">
                  <c:v>2370.0324854855999</c:v>
                </c:pt>
                <c:pt idx="41">
                  <c:v>2419.1955835457798</c:v>
                </c:pt>
                <c:pt idx="42">
                  <c:v>2425.25890536625</c:v>
                </c:pt>
                <c:pt idx="43">
                  <c:v>2325.79678725944</c:v>
                </c:pt>
                <c:pt idx="44">
                  <c:v>2402.5612247818099</c:v>
                </c:pt>
                <c:pt idx="45">
                  <c:v>2492.8968497918499</c:v>
                </c:pt>
                <c:pt idx="46">
                  <c:v>2555.3207638475201</c:v>
                </c:pt>
                <c:pt idx="47">
                  <c:v>2578.7811172735601</c:v>
                </c:pt>
                <c:pt idx="48">
                  <c:v>2690.6449696986997</c:v>
                </c:pt>
                <c:pt idx="49">
                  <c:v>2693.71252129201</c:v>
                </c:pt>
                <c:pt idx="50">
                  <c:v>2707.6078555074996</c:v>
                </c:pt>
                <c:pt idx="51">
                  <c:v>2805.9406250918801</c:v>
                </c:pt>
                <c:pt idx="52">
                  <c:v>2796.0964378129097</c:v>
                </c:pt>
                <c:pt idx="53">
                  <c:v>2767.54134460358</c:v>
                </c:pt>
                <c:pt idx="54">
                  <c:v>3021.63456713809</c:v>
                </c:pt>
                <c:pt idx="55">
                  <c:v>2998.8094722998899</c:v>
                </c:pt>
                <c:pt idx="56">
                  <c:v>3110.43779634261</c:v>
                </c:pt>
                <c:pt idx="57">
                  <c:v>2972.7787240378102</c:v>
                </c:pt>
                <c:pt idx="58">
                  <c:v>3047.69393521138</c:v>
                </c:pt>
                <c:pt idx="59">
                  <c:v>3131.53246949193</c:v>
                </c:pt>
                <c:pt idx="60">
                  <c:v>2981.07731464472</c:v>
                </c:pt>
                <c:pt idx="61">
                  <c:v>2909.3255844033597</c:v>
                </c:pt>
                <c:pt idx="62">
                  <c:v>2805.0960004823501</c:v>
                </c:pt>
                <c:pt idx="63">
                  <c:v>2738.13758698842</c:v>
                </c:pt>
                <c:pt idx="64">
                  <c:v>3003.8447350459801</c:v>
                </c:pt>
                <c:pt idx="65">
                  <c:v>3005.0671616762797</c:v>
                </c:pt>
                <c:pt idx="66">
                  <c:v>3024.3301196878001</c:v>
                </c:pt>
                <c:pt idx="67">
                  <c:v>2699.6866852953899</c:v>
                </c:pt>
                <c:pt idx="68">
                  <c:v>2410.7135456178203</c:v>
                </c:pt>
                <c:pt idx="69">
                  <c:v>2587.8504535041002</c:v>
                </c:pt>
                <c:pt idx="70">
                  <c:v>2562.0423312554103</c:v>
                </c:pt>
                <c:pt idx="71">
                  <c:v>2616.6879366549297</c:v>
                </c:pt>
                <c:pt idx="72">
                  <c:v>2717.1301300618602</c:v>
                </c:pt>
                <c:pt idx="73">
                  <c:v>3009.1582349186797</c:v>
                </c:pt>
                <c:pt idx="74">
                  <c:v>2995.48824262481</c:v>
                </c:pt>
                <c:pt idx="75">
                  <c:v>3026.7901475868603</c:v>
                </c:pt>
                <c:pt idx="76">
                  <c:v>3080.4234073651401</c:v>
                </c:pt>
                <c:pt idx="77">
                  <c:v>2917.88533265162</c:v>
                </c:pt>
                <c:pt idx="78">
                  <c:v>3038.72756020413</c:v>
                </c:pt>
                <c:pt idx="79">
                  <c:v>3030.6632926275402</c:v>
                </c:pt>
                <c:pt idx="80">
                  <c:v>3116.6310581887801</c:v>
                </c:pt>
                <c:pt idx="81">
                  <c:v>3158.4053773375399</c:v>
                </c:pt>
                <c:pt idx="82">
                  <c:v>3001.3655303933101</c:v>
                </c:pt>
                <c:pt idx="83">
                  <c:v>3222.8671937399799</c:v>
                </c:pt>
                <c:pt idx="84">
                  <c:v>3231.55324108899</c:v>
                </c:pt>
                <c:pt idx="85">
                  <c:v>3221.65624703104</c:v>
                </c:pt>
                <c:pt idx="86">
                  <c:v>3083.5355273373798</c:v>
                </c:pt>
                <c:pt idx="87">
                  <c:v>3107.1956067542696</c:v>
                </c:pt>
                <c:pt idx="88">
                  <c:v>3219.22762027318</c:v>
                </c:pt>
                <c:pt idx="89">
                  <c:v>3115.0909545382701</c:v>
                </c:pt>
                <c:pt idx="90">
                  <c:v>3109.86365248732</c:v>
                </c:pt>
                <c:pt idx="91">
                  <c:v>3153.3041878213298</c:v>
                </c:pt>
                <c:pt idx="92">
                  <c:v>3131.8433469326301</c:v>
                </c:pt>
                <c:pt idx="93">
                  <c:v>3077.4115584833003</c:v>
                </c:pt>
                <c:pt idx="94">
                  <c:v>3162.4547744272304</c:v>
                </c:pt>
                <c:pt idx="95">
                  <c:v>3215.9622657333198</c:v>
                </c:pt>
                <c:pt idx="96">
                  <c:v>3257.1762986169701</c:v>
                </c:pt>
                <c:pt idx="97">
                  <c:v>3301.8728788773801</c:v>
                </c:pt>
                <c:pt idx="98">
                  <c:v>3507.9023892861796</c:v>
                </c:pt>
                <c:pt idx="99">
                  <c:v>3601.9732411334303</c:v>
                </c:pt>
                <c:pt idx="100">
                  <c:v>3723.3808202682203</c:v>
                </c:pt>
                <c:pt idx="101">
                  <c:v>3677.9488632393604</c:v>
                </c:pt>
                <c:pt idx="102">
                  <c:v>3743.1955900092203</c:v>
                </c:pt>
                <c:pt idx="103">
                  <c:v>3909.6082887141497</c:v>
                </c:pt>
                <c:pt idx="104">
                  <c:v>3885.7157900632201</c:v>
                </c:pt>
                <c:pt idx="105">
                  <c:v>3928.1335319251898</c:v>
                </c:pt>
                <c:pt idx="106">
                  <c:v>3756.42734354195</c:v>
                </c:pt>
                <c:pt idx="107">
                  <c:v>3913.81937960295</c:v>
                </c:pt>
                <c:pt idx="108">
                  <c:v>4175.3139910611999</c:v>
                </c:pt>
                <c:pt idx="109">
                  <c:v>4143.0093478844001</c:v>
                </c:pt>
                <c:pt idx="110">
                  <c:v>4003.8935061180105</c:v>
                </c:pt>
                <c:pt idx="111">
                  <c:v>4094.1309192846998</c:v>
                </c:pt>
                <c:pt idx="112">
                  <c:v>4106.2578615762704</c:v>
                </c:pt>
                <c:pt idx="113">
                  <c:v>4102.3769071029201</c:v>
                </c:pt>
                <c:pt idx="114">
                  <c:v>4178.7172960267399</c:v>
                </c:pt>
                <c:pt idx="115">
                  <c:v>4321.7059440432604</c:v>
                </c:pt>
                <c:pt idx="116">
                  <c:v>4233.8807557496402</c:v>
                </c:pt>
                <c:pt idx="117">
                  <c:v>4304.25355398386</c:v>
                </c:pt>
                <c:pt idx="118">
                  <c:v>4106.2257605391005</c:v>
                </c:pt>
                <c:pt idx="119">
                  <c:v>4142.8851015584696</c:v>
                </c:pt>
                <c:pt idx="120">
                  <c:v>4090.7460880070703</c:v>
                </c:pt>
                <c:pt idx="121">
                  <c:v>4149.9247427486898</c:v>
                </c:pt>
                <c:pt idx="122">
                  <c:v>4318.14258626433</c:v>
                </c:pt>
                <c:pt idx="123">
                  <c:v>4446.7839959415096</c:v>
                </c:pt>
                <c:pt idx="124">
                  <c:v>4494.2081512838895</c:v>
                </c:pt>
                <c:pt idx="125">
                  <c:v>4552.6882596015703</c:v>
                </c:pt>
                <c:pt idx="126">
                  <c:v>4752.25554021884</c:v>
                </c:pt>
                <c:pt idx="127">
                  <c:v>4741.9869282268601</c:v>
                </c:pt>
                <c:pt idx="128">
                  <c:v>4836.5100372112202</c:v>
                </c:pt>
                <c:pt idx="129">
                  <c:v>4749.39028370916</c:v>
                </c:pt>
                <c:pt idx="130">
                  <c:v>4883.9929513143998</c:v>
                </c:pt>
                <c:pt idx="131">
                  <c:v>5001.9032151257206</c:v>
                </c:pt>
                <c:pt idx="132">
                  <c:v>5101.0708347255995</c:v>
                </c:pt>
                <c:pt idx="133">
                  <c:v>5175.1911410709299</c:v>
                </c:pt>
                <c:pt idx="134">
                  <c:v>5267.9643892981394</c:v>
                </c:pt>
                <c:pt idx="135">
                  <c:v>5460.1198136267703</c:v>
                </c:pt>
                <c:pt idx="136">
                  <c:v>5519.3765190387203</c:v>
                </c:pt>
                <c:pt idx="137">
                  <c:v>5507.6113934212999</c:v>
                </c:pt>
                <c:pt idx="138">
                  <c:v>5268.9703567475008</c:v>
                </c:pt>
                <c:pt idx="139">
                  <c:v>5367.7981554262296</c:v>
                </c:pt>
                <c:pt idx="140">
                  <c:v>5552.2145670253394</c:v>
                </c:pt>
                <c:pt idx="141">
                  <c:v>5565.6476132711095</c:v>
                </c:pt>
                <c:pt idx="142">
                  <c:v>5847.5639816924004</c:v>
                </c:pt>
                <c:pt idx="143">
                  <c:v>5810.2896739141697</c:v>
                </c:pt>
                <c:pt idx="144">
                  <c:v>5903.9406625281899</c:v>
                </c:pt>
                <c:pt idx="145">
                  <c:v>5961.5774487160897</c:v>
                </c:pt>
                <c:pt idx="146">
                  <c:v>5799.6137191689504</c:v>
                </c:pt>
                <c:pt idx="147">
                  <c:v>5921.1232611970399</c:v>
                </c:pt>
                <c:pt idx="148">
                  <c:v>6356.5920659787998</c:v>
                </c:pt>
                <c:pt idx="149">
                  <c:v>6619.1522689700205</c:v>
                </c:pt>
                <c:pt idx="150">
                  <c:v>6910.7299131335594</c:v>
                </c:pt>
                <c:pt idx="151">
                  <c:v>6657.02288212439</c:v>
                </c:pt>
                <c:pt idx="152">
                  <c:v>6993.0670532762706</c:v>
                </c:pt>
                <c:pt idx="153">
                  <c:v>6686.5383800816098</c:v>
                </c:pt>
                <c:pt idx="154">
                  <c:v>6711.3117720882701</c:v>
                </c:pt>
                <c:pt idx="155">
                  <c:v>6750.3750246729096</c:v>
                </c:pt>
                <c:pt idx="156">
                  <c:v>6846.8382530210001</c:v>
                </c:pt>
                <c:pt idx="157">
                  <c:v>7333.1061126987197</c:v>
                </c:pt>
                <c:pt idx="158">
                  <c:v>7670.61861920721</c:v>
                </c:pt>
                <c:pt idx="159">
                  <c:v>7737.6375458602397</c:v>
                </c:pt>
                <c:pt idx="160">
                  <c:v>7609.7311443243498</c:v>
                </c:pt>
                <c:pt idx="161">
                  <c:v>7628.1635614236702</c:v>
                </c:pt>
                <c:pt idx="162">
                  <c:v>7481.0541685468697</c:v>
                </c:pt>
                <c:pt idx="163">
                  <c:v>6365.1782869308799</c:v>
                </c:pt>
                <c:pt idx="164">
                  <c:v>6526.6776692941203</c:v>
                </c:pt>
                <c:pt idx="165">
                  <c:v>7044.0064303933195</c:v>
                </c:pt>
                <c:pt idx="166">
                  <c:v>7408.1157133593397</c:v>
                </c:pt>
                <c:pt idx="167">
                  <c:v>7705.14328688158</c:v>
                </c:pt>
                <c:pt idx="168">
                  <c:v>7792.2883619124295</c:v>
                </c:pt>
                <c:pt idx="169">
                  <c:v>7534.8577019820705</c:v>
                </c:pt>
                <c:pt idx="170">
                  <c:v>7744.31745637111</c:v>
                </c:pt>
                <c:pt idx="171">
                  <c:v>8288.8020805081196</c:v>
                </c:pt>
                <c:pt idx="172">
                  <c:v>8161.4000104595889</c:v>
                </c:pt>
                <c:pt idx="173">
                  <c:v>8583.5024185564707</c:v>
                </c:pt>
                <c:pt idx="174">
                  <c:v>8557.3463528284301</c:v>
                </c:pt>
                <c:pt idx="175">
                  <c:v>8495.4783457671201</c:v>
                </c:pt>
                <c:pt idx="176">
                  <c:v>8337.1557065469697</c:v>
                </c:pt>
                <c:pt idx="177">
                  <c:v>8563.2171841343588</c:v>
                </c:pt>
                <c:pt idx="178">
                  <c:v>8802.8310225420191</c:v>
                </c:pt>
                <c:pt idx="179">
                  <c:v>9316.4271096356206</c:v>
                </c:pt>
                <c:pt idx="180">
                  <c:v>8927.4099320571804</c:v>
                </c:pt>
                <c:pt idx="181">
                  <c:v>9035.7871593670316</c:v>
                </c:pt>
                <c:pt idx="182">
                  <c:v>9564.0330662184097</c:v>
                </c:pt>
                <c:pt idx="183">
                  <c:v>9208.2663998177995</c:v>
                </c:pt>
                <c:pt idx="184">
                  <c:v>9092.9818492956801</c:v>
                </c:pt>
                <c:pt idx="185">
                  <c:v>9343.1248824897812</c:v>
                </c:pt>
                <c:pt idx="186">
                  <c:v>9187.9365386648496</c:v>
                </c:pt>
                <c:pt idx="187">
                  <c:v>9598.1793411907311</c:v>
                </c:pt>
                <c:pt idx="188">
                  <c:v>9265.6161351382016</c:v>
                </c:pt>
                <c:pt idx="189">
                  <c:v>9194.2983541838603</c:v>
                </c:pt>
                <c:pt idx="190">
                  <c:v>8787.9949296491905</c:v>
                </c:pt>
                <c:pt idx="191">
                  <c:v>9157.6903620132798</c:v>
                </c:pt>
                <c:pt idx="192">
                  <c:v>9416.2176176382491</c:v>
                </c:pt>
                <c:pt idx="193">
                  <c:v>8967.49342433325</c:v>
                </c:pt>
                <c:pt idx="194">
                  <c:v>8459.5118817170005</c:v>
                </c:pt>
                <c:pt idx="195">
                  <c:v>9043.3040173818499</c:v>
                </c:pt>
                <c:pt idx="196">
                  <c:v>9129.4612975048694</c:v>
                </c:pt>
                <c:pt idx="197">
                  <c:v>9020.8104246393505</c:v>
                </c:pt>
                <c:pt idx="198">
                  <c:v>8926.4458142027397</c:v>
                </c:pt>
                <c:pt idx="199">
                  <c:v>8656.6317852317407</c:v>
                </c:pt>
                <c:pt idx="200">
                  <c:v>7805.5856662209098</c:v>
                </c:pt>
                <c:pt idx="201">
                  <c:v>7996.9351059331902</c:v>
                </c:pt>
                <c:pt idx="202">
                  <c:v>8494.9380396313991</c:v>
                </c:pt>
                <c:pt idx="203">
                  <c:v>8684.0360060088897</c:v>
                </c:pt>
                <c:pt idx="204">
                  <c:v>8585.0285994134301</c:v>
                </c:pt>
                <c:pt idx="205">
                  <c:v>8611.2120772802809</c:v>
                </c:pt>
                <c:pt idx="206">
                  <c:v>9067.8372847230985</c:v>
                </c:pt>
                <c:pt idx="207">
                  <c:v>8966.5830261487099</c:v>
                </c:pt>
                <c:pt idx="208">
                  <c:v>8993.3087428172003</c:v>
                </c:pt>
                <c:pt idx="209">
                  <c:v>8527.7496056053515</c:v>
                </c:pt>
                <c:pt idx="210">
                  <c:v>7765.5655823307798</c:v>
                </c:pt>
                <c:pt idx="211">
                  <c:v>7783.0978826617602</c:v>
                </c:pt>
                <c:pt idx="212">
                  <c:v>7024.8293325023305</c:v>
                </c:pt>
                <c:pt idx="213">
                  <c:v>7368.8094409813893</c:v>
                </c:pt>
                <c:pt idx="214">
                  <c:v>7809.3494026569397</c:v>
                </c:pt>
                <c:pt idx="215">
                  <c:v>7508.9807878053407</c:v>
                </c:pt>
                <c:pt idx="216">
                  <c:v>7335.5692400137705</c:v>
                </c:pt>
                <c:pt idx="217">
                  <c:v>7182.5388630963498</c:v>
                </c:pt>
                <c:pt idx="218">
                  <c:v>7179.7450680817492</c:v>
                </c:pt>
                <c:pt idx="219">
                  <c:v>7829.2463799204297</c:v>
                </c:pt>
                <c:pt idx="220">
                  <c:v>8421.7912430490196</c:v>
                </c:pt>
                <c:pt idx="221">
                  <c:v>8621.8805336797504</c:v>
                </c:pt>
                <c:pt idx="222">
                  <c:v>8843.8555279760913</c:v>
                </c:pt>
                <c:pt idx="223">
                  <c:v>9149.4276176190888</c:v>
                </c:pt>
                <c:pt idx="224">
                  <c:v>9223.1550658817614</c:v>
                </c:pt>
                <c:pt idx="225">
                  <c:v>9835.70684217091</c:v>
                </c:pt>
                <c:pt idx="226">
                  <c:v>10047.760998215899</c:v>
                </c:pt>
                <c:pt idx="227">
                  <c:v>10572.1402801859</c:v>
                </c:pt>
                <c:pt idx="228">
                  <c:v>10851.320621773899</c:v>
                </c:pt>
                <c:pt idx="229">
                  <c:v>11090.261109094699</c:v>
                </c:pt>
                <c:pt idx="230">
                  <c:v>11132.300120130101</c:v>
                </c:pt>
                <c:pt idx="231">
                  <c:v>10866.5219107023</c:v>
                </c:pt>
                <c:pt idx="232">
                  <c:v>10942.863882342999</c:v>
                </c:pt>
                <c:pt idx="233">
                  <c:v>11275.754203574699</c:v>
                </c:pt>
                <c:pt idx="234">
                  <c:v>10878.6662433822</c:v>
                </c:pt>
                <c:pt idx="235">
                  <c:v>10953.101464348301</c:v>
                </c:pt>
                <c:pt idx="236">
                  <c:v>11213.813669638701</c:v>
                </c:pt>
                <c:pt idx="237">
                  <c:v>11457.114586104901</c:v>
                </c:pt>
                <c:pt idx="238">
                  <c:v>12159.454986828401</c:v>
                </c:pt>
                <c:pt idx="239">
                  <c:v>12644.736767029401</c:v>
                </c:pt>
                <c:pt idx="240">
                  <c:v>12431.546548129401</c:v>
                </c:pt>
                <c:pt idx="241">
                  <c:v>12835.8446920924</c:v>
                </c:pt>
                <c:pt idx="242">
                  <c:v>12607.635241488999</c:v>
                </c:pt>
                <c:pt idx="243">
                  <c:v>12230.5869321507</c:v>
                </c:pt>
                <c:pt idx="244">
                  <c:v>12558.382591048799</c:v>
                </c:pt>
                <c:pt idx="245">
                  <c:v>12827.657401131401</c:v>
                </c:pt>
                <c:pt idx="246">
                  <c:v>13352.768922151199</c:v>
                </c:pt>
                <c:pt idx="247">
                  <c:v>13423.289267860901</c:v>
                </c:pt>
                <c:pt idx="248">
                  <c:v>13702.1238273739</c:v>
                </c:pt>
                <c:pt idx="249">
                  <c:v>13354.021967581801</c:v>
                </c:pt>
                <c:pt idx="250">
                  <c:v>13849.2319324944</c:v>
                </c:pt>
                <c:pt idx="251">
                  <c:v>14168.968846821701</c:v>
                </c:pt>
                <c:pt idx="252">
                  <c:v>14941.202997258801</c:v>
                </c:pt>
                <c:pt idx="253">
                  <c:v>14930.9120793412</c:v>
                </c:pt>
                <c:pt idx="254">
                  <c:v>15377.521381116499</c:v>
                </c:pt>
                <c:pt idx="255">
                  <c:v>15832.950976377599</c:v>
                </c:pt>
                <c:pt idx="256">
                  <c:v>15211.7217532176</c:v>
                </c:pt>
                <c:pt idx="257">
                  <c:v>15198.315840813599</c:v>
                </c:pt>
                <c:pt idx="258">
                  <c:v>15174.9231143737</c:v>
                </c:pt>
                <c:pt idx="259">
                  <c:v>15527.0121842809</c:v>
                </c:pt>
                <c:pt idx="260">
                  <c:v>15729.8321801031</c:v>
                </c:pt>
                <c:pt idx="261">
                  <c:v>16368.352273102499</c:v>
                </c:pt>
                <c:pt idx="262">
                  <c:v>16869.359800009199</c:v>
                </c:pt>
                <c:pt idx="263">
                  <c:v>17210.7892033268</c:v>
                </c:pt>
                <c:pt idx="264">
                  <c:v>17492.740124660701</c:v>
                </c:pt>
                <c:pt idx="265">
                  <c:v>17450.268036769699</c:v>
                </c:pt>
                <c:pt idx="266">
                  <c:v>17801.032082633501</c:v>
                </c:pt>
                <c:pt idx="267">
                  <c:v>18499.528177904998</c:v>
                </c:pt>
                <c:pt idx="268">
                  <c:v>19139.346264384203</c:v>
                </c:pt>
                <c:pt idx="269">
                  <c:v>19057.809324793499</c:v>
                </c:pt>
                <c:pt idx="270">
                  <c:v>18584.727061293899</c:v>
                </c:pt>
                <c:pt idx="271">
                  <c:v>18489.754759043</c:v>
                </c:pt>
                <c:pt idx="272">
                  <c:v>19207.8538119228</c:v>
                </c:pt>
                <c:pt idx="273">
                  <c:v>19789.635060209497</c:v>
                </c:pt>
                <c:pt idx="274">
                  <c:v>18718.409371854399</c:v>
                </c:pt>
                <c:pt idx="275">
                  <c:v>18517.265421614</c:v>
                </c:pt>
                <c:pt idx="276">
                  <c:v>17263.230758485999</c:v>
                </c:pt>
                <c:pt idx="277">
                  <c:v>17235.389664344202</c:v>
                </c:pt>
                <c:pt idx="278">
                  <c:v>17032.395689884597</c:v>
                </c:pt>
                <c:pt idx="279">
                  <c:v>17929.210312956202</c:v>
                </c:pt>
                <c:pt idx="280">
                  <c:v>18334.791117507302</c:v>
                </c:pt>
                <c:pt idx="281">
                  <c:v>16751.838325731798</c:v>
                </c:pt>
                <c:pt idx="282">
                  <c:v>16413.031258143998</c:v>
                </c:pt>
                <c:pt idx="283">
                  <c:v>16311.384127867601</c:v>
                </c:pt>
                <c:pt idx="284">
                  <c:v>14461.2959017639</c:v>
                </c:pt>
                <c:pt idx="285">
                  <c:v>11483.136638215899</c:v>
                </c:pt>
                <c:pt idx="286">
                  <c:v>10651.416189851201</c:v>
                </c:pt>
                <c:pt idx="287">
                  <c:v>11141.205349755801</c:v>
                </c:pt>
                <c:pt idx="288">
                  <c:v>10152.356794007699</c:v>
                </c:pt>
                <c:pt idx="289">
                  <c:v>9112.7621030188093</c:v>
                </c:pt>
                <c:pt idx="290">
                  <c:v>9936.78203785388</c:v>
                </c:pt>
                <c:pt idx="291">
                  <c:v>11397.0727625114</c:v>
                </c:pt>
                <c:pt idx="292">
                  <c:v>12467.619579875602</c:v>
                </c:pt>
                <c:pt idx="293">
                  <c:v>12421.2922581566</c:v>
                </c:pt>
                <c:pt idx="294">
                  <c:v>13594.182065791101</c:v>
                </c:pt>
                <c:pt idx="295">
                  <c:v>14142.703352160601</c:v>
                </c:pt>
                <c:pt idx="296">
                  <c:v>14880.3840888669</c:v>
                </c:pt>
                <c:pt idx="297">
                  <c:v>14505.1615215529</c:v>
                </c:pt>
                <c:pt idx="298">
                  <c:v>15072.774470635601</c:v>
                </c:pt>
                <c:pt idx="299">
                  <c:v>15582.242739744199</c:v>
                </c:pt>
                <c:pt idx="300">
                  <c:v>15038.2586847319</c:v>
                </c:pt>
                <c:pt idx="301">
                  <c:v>15397.6264035803</c:v>
                </c:pt>
                <c:pt idx="302">
                  <c:v>16485.778102739099</c:v>
                </c:pt>
                <c:pt idx="303">
                  <c:v>16825.603401709101</c:v>
                </c:pt>
                <c:pt idx="304">
                  <c:v>15287.859737810299</c:v>
                </c:pt>
                <c:pt idx="305">
                  <c:v>14638.611423304199</c:v>
                </c:pt>
                <c:pt idx="306">
                  <c:v>15828.595662100201</c:v>
                </c:pt>
                <c:pt idx="307">
                  <c:v>15158.623693763901</c:v>
                </c:pt>
                <c:pt idx="308">
                  <c:v>16733.560276230899</c:v>
                </c:pt>
                <c:pt idx="309">
                  <c:v>17368.319714361001</c:v>
                </c:pt>
                <c:pt idx="310">
                  <c:v>17245.649182733599</c:v>
                </c:pt>
                <c:pt idx="311">
                  <c:v>18611.556126281401</c:v>
                </c:pt>
                <c:pt idx="312">
                  <c:v>18860.237636511498</c:v>
                </c:pt>
                <c:pt idx="313">
                  <c:v>19475.3267042308</c:v>
                </c:pt>
                <c:pt idx="314">
                  <c:v>19685.384413322001</c:v>
                </c:pt>
                <c:pt idx="315">
                  <c:v>20415.655652411999</c:v>
                </c:pt>
                <c:pt idx="316">
                  <c:v>20035.5642209916</c:v>
                </c:pt>
                <c:pt idx="317">
                  <c:v>19717.214334552398</c:v>
                </c:pt>
                <c:pt idx="318">
                  <c:v>19353.463060733498</c:v>
                </c:pt>
                <c:pt idx="319">
                  <c:v>17934.5216929854</c:v>
                </c:pt>
                <c:pt idx="320">
                  <c:v>16184.631112061999</c:v>
                </c:pt>
                <c:pt idx="321">
                  <c:v>17987.425334195399</c:v>
                </c:pt>
                <c:pt idx="322">
                  <c:v>17589.328581038801</c:v>
                </c:pt>
                <c:pt idx="323">
                  <c:v>17586.387724452099</c:v>
                </c:pt>
                <c:pt idx="324">
                  <c:v>18765.7138000782</c:v>
                </c:pt>
                <c:pt idx="325">
                  <c:v>19624.015574145102</c:v>
                </c:pt>
                <c:pt idx="326">
                  <c:v>19844.265218416302</c:v>
                </c:pt>
                <c:pt idx="327">
                  <c:v>19605.949974282201</c:v>
                </c:pt>
                <c:pt idx="328">
                  <c:v>17941.720983093699</c:v>
                </c:pt>
                <c:pt idx="329">
                  <c:v>18711.028761546502</c:v>
                </c:pt>
                <c:pt idx="330">
                  <c:v>18817.676290973002</c:v>
                </c:pt>
                <c:pt idx="331">
                  <c:v>19277.455195848903</c:v>
                </c:pt>
                <c:pt idx="332">
                  <c:v>19898.8492746663</c:v>
                </c:pt>
                <c:pt idx="333">
                  <c:v>19781.138276504698</c:v>
                </c:pt>
                <c:pt idx="334">
                  <c:v>19994.081676179398</c:v>
                </c:pt>
                <c:pt idx="335">
                  <c:v>20568.857042496402</c:v>
                </c:pt>
                <c:pt idx="336">
                  <c:v>21627.555284648399</c:v>
                </c:pt>
                <c:pt idx="337">
                  <c:v>21730.499065253698</c:v>
                </c:pt>
                <c:pt idx="338">
                  <c:v>22325.4017325389</c:v>
                </c:pt>
                <c:pt idx="339">
                  <c:v>22768.666040363201</c:v>
                </c:pt>
                <c:pt idx="340">
                  <c:v>23072.7648221403</c:v>
                </c:pt>
                <c:pt idx="341">
                  <c:v>22475.4717953123</c:v>
                </c:pt>
                <c:pt idx="342">
                  <c:v>23685.8569575853</c:v>
                </c:pt>
                <c:pt idx="343">
                  <c:v>23182.508245287601</c:v>
                </c:pt>
                <c:pt idx="344">
                  <c:v>24415.200074098302</c:v>
                </c:pt>
                <c:pt idx="345">
                  <c:v>25389.7561821421</c:v>
                </c:pt>
                <c:pt idx="346">
                  <c:v>25866.292819176302</c:v>
                </c:pt>
                <c:pt idx="347">
                  <c:v>26386.8247611687</c:v>
                </c:pt>
                <c:pt idx="348">
                  <c:v>25387.8454532699</c:v>
                </c:pt>
                <c:pt idx="349">
                  <c:v>26612.460342569702</c:v>
                </c:pt>
                <c:pt idx="350">
                  <c:v>26900.513496222899</c:v>
                </c:pt>
                <c:pt idx="351">
                  <c:v>27035.130624920799</c:v>
                </c:pt>
                <c:pt idx="352">
                  <c:v>27521.720717556702</c:v>
                </c:pt>
                <c:pt idx="353">
                  <c:v>28237.223793797897</c:v>
                </c:pt>
                <c:pt idx="354">
                  <c:v>27680.0735272481</c:v>
                </c:pt>
                <c:pt idx="355">
                  <c:v>28430.294490398301</c:v>
                </c:pt>
                <c:pt idx="356">
                  <c:v>27304.953259972401</c:v>
                </c:pt>
                <c:pt idx="357">
                  <c:v>27632.643542767302</c:v>
                </c:pt>
                <c:pt idx="358">
                  <c:v>28048.241870069698</c:v>
                </c:pt>
                <c:pt idx="359">
                  <c:v>27810.551778885099</c:v>
                </c:pt>
                <c:pt idx="360">
                  <c:v>27242.0029507668</c:v>
                </c:pt>
                <c:pt idx="361">
                  <c:v>28824.710110401997</c:v>
                </c:pt>
                <c:pt idx="362">
                  <c:v>28507.144805738102</c:v>
                </c:pt>
                <c:pt idx="363">
                  <c:v>29176.223389912699</c:v>
                </c:pt>
                <c:pt idx="364">
                  <c:v>29203.617196969</c:v>
                </c:pt>
                <c:pt idx="365">
                  <c:v>28681.400336648101</c:v>
                </c:pt>
                <c:pt idx="366">
                  <c:v>28542.857505428401</c:v>
                </c:pt>
                <c:pt idx="367">
                  <c:v>26883.522192067598</c:v>
                </c:pt>
                <c:pt idx="368">
                  <c:v>25929.9335073564</c:v>
                </c:pt>
                <c:pt idx="369">
                  <c:v>27726.886601501898</c:v>
                </c:pt>
                <c:pt idx="370">
                  <c:v>27707.925761415001</c:v>
                </c:pt>
                <c:pt idx="371">
                  <c:v>26968.175522391997</c:v>
                </c:pt>
                <c:pt idx="372">
                  <c:v>25308.397949396302</c:v>
                </c:pt>
                <c:pt idx="373">
                  <c:v>25427.938322764599</c:v>
                </c:pt>
                <c:pt idx="374">
                  <c:v>27506.868347854601</c:v>
                </c:pt>
                <c:pt idx="375">
                  <c:v>28023.294410992799</c:v>
                </c:pt>
                <c:pt idx="376">
                  <c:v>28038.459637112701</c:v>
                </c:pt>
                <c:pt idx="377">
                  <c:v>27866.5763624262</c:v>
                </c:pt>
                <c:pt idx="378">
                  <c:v>29189.163953657702</c:v>
                </c:pt>
                <c:pt idx="379">
                  <c:v>29440.287715467199</c:v>
                </c:pt>
                <c:pt idx="380">
                  <c:v>29641.253384306201</c:v>
                </c:pt>
                <c:pt idx="381">
                  <c:v>29063.524464690701</c:v>
                </c:pt>
                <c:pt idx="382">
                  <c:v>30218.1512973426</c:v>
                </c:pt>
                <c:pt idx="383">
                  <c:v>30901.553034651803</c:v>
                </c:pt>
                <c:pt idx="384">
                  <c:v>31617.589016636699</c:v>
                </c:pt>
                <c:pt idx="385">
                  <c:v>32430.951718574597</c:v>
                </c:pt>
                <c:pt idx="386">
                  <c:v>32734.757827028403</c:v>
                </c:pt>
                <c:pt idx="387">
                  <c:v>33227.412468987699</c:v>
                </c:pt>
                <c:pt idx="388">
                  <c:v>33577.325295809205</c:v>
                </c:pt>
                <c:pt idx="389">
                  <c:v>33924.424022776198</c:v>
                </c:pt>
                <c:pt idx="390">
                  <c:v>34660.719813362397</c:v>
                </c:pt>
                <c:pt idx="391">
                  <c:v>34663.475285130502</c:v>
                </c:pt>
                <c:pt idx="392">
                  <c:v>35698.358598217201</c:v>
                </c:pt>
                <c:pt idx="393">
                  <c:v>36343.950669151898</c:v>
                </c:pt>
                <c:pt idx="394">
                  <c:v>37355.451142825703</c:v>
                </c:pt>
                <c:pt idx="395">
                  <c:v>38076.364823667805</c:v>
                </c:pt>
                <c:pt idx="396">
                  <c:v>39900.346009029003</c:v>
                </c:pt>
                <c:pt idx="397">
                  <c:v>38314.942037754794</c:v>
                </c:pt>
                <c:pt idx="398">
                  <c:v>37774.450702503003</c:v>
                </c:pt>
                <c:pt idx="399">
                  <c:v>38036.194517678196</c:v>
                </c:pt>
                <c:pt idx="400">
                  <c:v>38438.072697493699</c:v>
                </c:pt>
                <c:pt idx="401">
                  <c:v>38299.618855732595</c:v>
                </c:pt>
                <c:pt idx="402">
                  <c:v>39436.241481755998</c:v>
                </c:pt>
                <c:pt idx="403">
                  <c:v>40047.019598375795</c:v>
                </c:pt>
                <c:pt idx="404">
                  <c:v>39967.692619792404</c:v>
                </c:pt>
                <c:pt idx="405">
                  <c:v>36831.1255921868</c:v>
                </c:pt>
                <c:pt idx="406">
                  <c:v>37369.372777714096</c:v>
                </c:pt>
                <c:pt idx="407">
                  <c:v>34329.1314125348</c:v>
                </c:pt>
                <c:pt idx="408">
                  <c:v>37257.7003613333</c:v>
                </c:pt>
                <c:pt idx="409">
                  <c:v>38360.002377233497</c:v>
                </c:pt>
                <c:pt idx="410">
                  <c:v>38464.155027499997</c:v>
                </c:pt>
                <c:pt idx="411">
                  <c:v>39852.561444586696</c:v>
                </c:pt>
                <c:pt idx="412">
                  <c:v>37219.071891797903</c:v>
                </c:pt>
                <c:pt idx="413">
                  <c:v>39690.672687544895</c:v>
                </c:pt>
                <c:pt idx="414">
                  <c:v>39842.987815063207</c:v>
                </c:pt>
                <c:pt idx="415">
                  <c:v>38649.9368106775</c:v>
                </c:pt>
                <c:pt idx="416">
                  <c:v>39758.736328050705</c:v>
                </c:pt>
                <c:pt idx="417">
                  <c:v>40883.638715639201</c:v>
                </c:pt>
                <c:pt idx="418">
                  <c:v>42022.355892643704</c:v>
                </c:pt>
                <c:pt idx="419">
                  <c:v>43516.6863744355</c:v>
                </c:pt>
                <c:pt idx="420">
                  <c:v>42442.915745679602</c:v>
                </c:pt>
                <c:pt idx="421">
                  <c:v>38737.884699844006</c:v>
                </c:pt>
                <c:pt idx="422">
                  <c:v>32245.434961102397</c:v>
                </c:pt>
                <c:pt idx="423">
                  <c:v>36149.096831740106</c:v>
                </c:pt>
                <c:pt idx="424">
                  <c:v>37837.669519472001</c:v>
                </c:pt>
                <c:pt idx="425">
                  <c:v>38945.960328232803</c:v>
                </c:pt>
                <c:pt idx="426">
                  <c:v>40753.1288048231</c:v>
                </c:pt>
                <c:pt idx="427">
                  <c:v>43345.4347086505</c:v>
                </c:pt>
                <c:pt idx="428">
                  <c:v>41978.2570291101</c:v>
                </c:pt>
                <c:pt idx="429">
                  <c:v>41369.879188433901</c:v>
                </c:pt>
                <c:pt idx="430">
                  <c:v>47123.730000915399</c:v>
                </c:pt>
                <c:pt idx="431">
                  <c:v>49739.1909099982</c:v>
                </c:pt>
                <c:pt idx="432">
                  <c:v>49778.545856039105</c:v>
                </c:pt>
                <c:pt idx="433">
                  <c:v>52114.663048417904</c:v>
                </c:pt>
                <c:pt idx="434">
                  <c:v>54198.545991134699</c:v>
                </c:pt>
                <c:pt idx="435">
                  <c:v>56402.960097342104</c:v>
                </c:pt>
                <c:pt idx="436">
                  <c:v>57575.707387135204</c:v>
                </c:pt>
                <c:pt idx="437">
                  <c:v>57754.724902904301</c:v>
                </c:pt>
                <c:pt idx="438">
                  <c:v>57967.174145285804</c:v>
                </c:pt>
                <c:pt idx="439">
                  <c:v>59273.331327814703</c:v>
                </c:pt>
                <c:pt idx="440">
                  <c:v>57214.1866385787</c:v>
                </c:pt>
                <c:pt idx="441">
                  <c:v>59707.138649510904</c:v>
                </c:pt>
                <c:pt idx="442">
                  <c:v>58216.453834486005</c:v>
                </c:pt>
                <c:pt idx="443" formatCode="General">
                  <c:v>60997.438354404498</c:v>
                </c:pt>
              </c:numCache>
            </c:numRef>
          </c:val>
          <c:smooth val="0"/>
          <c:extLst>
            <c:ext xmlns:c16="http://schemas.microsoft.com/office/drawing/2014/chart" uri="{C3380CC4-5D6E-409C-BE32-E72D297353CC}">
              <c16:uniqueId val="{00000005-21A0-44A6-8830-A0093B53B64C}"/>
            </c:ext>
          </c:extLst>
        </c:ser>
        <c:dLbls>
          <c:showLegendKey val="0"/>
          <c:showVal val="0"/>
          <c:showCatName val="0"/>
          <c:showSerName val="0"/>
          <c:showPercent val="0"/>
          <c:showBubbleSize val="0"/>
        </c:dLbls>
        <c:smooth val="0"/>
        <c:axId val="154329472"/>
        <c:axId val="154331008"/>
      </c:lineChart>
      <c:dateAx>
        <c:axId val="154329472"/>
        <c:scaling>
          <c:orientation val="minMax"/>
          <c:max val="44561"/>
          <c:min val="31048"/>
        </c:scaling>
        <c:delete val="0"/>
        <c:axPos val="b"/>
        <c:numFmt formatCode="yyyy" sourceLinked="0"/>
        <c:majorTickMark val="none"/>
        <c:minorTickMark val="none"/>
        <c:tickLblPos val="nextTo"/>
        <c:spPr>
          <a:ln w="6350">
            <a:solidFill>
              <a:schemeClr val="bg1">
                <a:lumMod val="65000"/>
              </a:schemeClr>
            </a:solidFill>
          </a:ln>
        </c:spPr>
        <c:txPr>
          <a:bodyPr rot="0" vert="horz"/>
          <a:lstStyle/>
          <a:p>
            <a:pPr>
              <a:defRPr sz="800">
                <a:solidFill>
                  <a:schemeClr val="tx1"/>
                </a:solidFill>
                <a:latin typeface="Arial" pitchFamily="34" charset="0"/>
                <a:cs typeface="Arial" pitchFamily="34" charset="0"/>
              </a:defRPr>
            </a:pPr>
            <a:endParaRPr lang="en-US"/>
          </a:p>
        </c:txPr>
        <c:crossAx val="154331008"/>
        <c:crosses val="autoZero"/>
        <c:auto val="0"/>
        <c:lblOffset val="100"/>
        <c:baseTimeUnit val="days"/>
        <c:majorUnit val="48"/>
        <c:majorTimeUnit val="months"/>
        <c:minorUnit val="1"/>
        <c:minorTimeUnit val="days"/>
      </c:dateAx>
      <c:valAx>
        <c:axId val="154331008"/>
        <c:scaling>
          <c:orientation val="minMax"/>
          <c:max val="70000"/>
          <c:min val="0"/>
        </c:scaling>
        <c:delete val="0"/>
        <c:axPos val="l"/>
        <c:numFmt formatCode="&quot;$&quot;#,##0" sourceLinked="0"/>
        <c:majorTickMark val="none"/>
        <c:minorTickMark val="none"/>
        <c:tickLblPos val="nextTo"/>
        <c:spPr>
          <a:ln w="6350">
            <a:solidFill>
              <a:schemeClr val="bg1">
                <a:lumMod val="65000"/>
              </a:schemeClr>
            </a:solidFill>
          </a:ln>
        </c:spPr>
        <c:txPr>
          <a:bodyPr/>
          <a:lstStyle/>
          <a:p>
            <a:pPr>
              <a:defRPr>
                <a:solidFill>
                  <a:schemeClr val="tx1"/>
                </a:solidFill>
              </a:defRPr>
            </a:pPr>
            <a:endParaRPr lang="en-US"/>
          </a:p>
        </c:txPr>
        <c:crossAx val="154329472"/>
        <c:crosses val="autoZero"/>
        <c:crossBetween val="between"/>
        <c:majorUnit val="10000"/>
      </c:valAx>
    </c:plotArea>
    <c:legend>
      <c:legendPos val="r"/>
      <c:layout>
        <c:manualLayout>
          <c:xMode val="edge"/>
          <c:yMode val="edge"/>
          <c:x val="0.25965694050347404"/>
          <c:y val="3.0940318542770771E-2"/>
          <c:w val="0.73981897379013783"/>
          <c:h val="5.9926853679567411E-2"/>
        </c:manualLayout>
      </c:layout>
      <c:overlay val="0"/>
      <c:txPr>
        <a:bodyPr/>
        <a:lstStyle/>
        <a:p>
          <a:pPr>
            <a:defRPr>
              <a:solidFill>
                <a:schemeClr val="tx1">
                  <a:lumMod val="95000"/>
                  <a:lumOff val="5000"/>
                </a:schemeClr>
              </a:solidFill>
            </a:defRPr>
          </a:pPr>
          <a:endParaRPr lang="en-US"/>
        </a:p>
      </c:txPr>
    </c:legend>
    <c:plotVisOnly val="1"/>
    <c:dispBlanksAs val="gap"/>
    <c:showDLblsOverMax val="0"/>
  </c:chart>
  <c:txPr>
    <a:bodyPr/>
    <a:lstStyle/>
    <a:p>
      <a:pPr>
        <a:defRPr sz="800">
          <a:solidFill>
            <a:schemeClr val="bg1">
              <a:lumMod val="65000"/>
            </a:schemeClr>
          </a:solidFil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solidFill>
              <a:schemeClr val="accent3"/>
            </a:solidFill>
            <a:ln>
              <a:noFill/>
            </a:ln>
          </c:spPr>
          <c:dPt>
            <c:idx val="0"/>
            <c:bubble3D val="0"/>
            <c:spPr>
              <a:solidFill>
                <a:srgbClr val="35627D"/>
              </a:solidFill>
              <a:ln w="19050">
                <a:noFill/>
              </a:ln>
              <a:effectLst/>
            </c:spPr>
            <c:extLst>
              <c:ext xmlns:c16="http://schemas.microsoft.com/office/drawing/2014/chart" uri="{C3380CC4-5D6E-409C-BE32-E72D297353CC}">
                <c16:uniqueId val="{00000001-5182-41F3-821D-2795030F6BB2}"/>
              </c:ext>
            </c:extLst>
          </c:dPt>
          <c:dPt>
            <c:idx val="1"/>
            <c:bubble3D val="0"/>
            <c:spPr>
              <a:solidFill>
                <a:srgbClr val="93A37C"/>
              </a:solidFill>
              <a:ln w="3175">
                <a:noFill/>
              </a:ln>
              <a:effectLst/>
            </c:spPr>
            <c:extLst>
              <c:ext xmlns:c16="http://schemas.microsoft.com/office/drawing/2014/chart" uri="{C3380CC4-5D6E-409C-BE32-E72D297353CC}">
                <c16:uniqueId val="{00000003-5182-41F3-821D-2795030F6BB2}"/>
              </c:ext>
            </c:extLst>
          </c:dPt>
          <c:cat>
            <c:strRef>
              <c:f>Sheet1!$A$2:$A$3</c:f>
              <c:strCache>
                <c:ptCount val="2"/>
                <c:pt idx="0">
                  <c:v>Equity</c:v>
                </c:pt>
                <c:pt idx="1">
                  <c:v>Fixed</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5182-41F3-821D-2795030F6BB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solidFill>
              <a:schemeClr val="accent3"/>
            </a:solidFill>
            <a:ln>
              <a:noFill/>
            </a:ln>
          </c:spPr>
          <c:dPt>
            <c:idx val="0"/>
            <c:bubble3D val="0"/>
            <c:spPr>
              <a:solidFill>
                <a:srgbClr val="35627D"/>
              </a:solidFill>
              <a:ln w="19050">
                <a:noFill/>
              </a:ln>
              <a:effectLst/>
            </c:spPr>
            <c:extLst>
              <c:ext xmlns:c16="http://schemas.microsoft.com/office/drawing/2014/chart" uri="{C3380CC4-5D6E-409C-BE32-E72D297353CC}">
                <c16:uniqueId val="{00000001-C598-4D13-A9CB-7029BBD74243}"/>
              </c:ext>
            </c:extLst>
          </c:dPt>
          <c:dPt>
            <c:idx val="1"/>
            <c:bubble3D val="0"/>
            <c:spPr>
              <a:solidFill>
                <a:srgbClr val="93A37C"/>
              </a:solidFill>
              <a:ln w="3175">
                <a:noFill/>
              </a:ln>
              <a:effectLst/>
            </c:spPr>
            <c:extLst>
              <c:ext xmlns:c16="http://schemas.microsoft.com/office/drawing/2014/chart" uri="{C3380CC4-5D6E-409C-BE32-E72D297353CC}">
                <c16:uniqueId val="{00000003-C598-4D13-A9CB-7029BBD74243}"/>
              </c:ext>
            </c:extLst>
          </c:dPt>
          <c:cat>
            <c:strRef>
              <c:f>Sheet1!$A$2:$A$3</c:f>
              <c:strCache>
                <c:ptCount val="2"/>
                <c:pt idx="0">
                  <c:v>Equity</c:v>
                </c:pt>
                <c:pt idx="1">
                  <c:v>Fixed</c:v>
                </c:pt>
              </c:strCache>
            </c:strRef>
          </c:cat>
          <c:val>
            <c:numRef>
              <c:f>Sheet1!$B$2:$B$3</c:f>
              <c:numCache>
                <c:formatCode>General</c:formatCode>
                <c:ptCount val="2"/>
                <c:pt idx="0">
                  <c:v>0.6</c:v>
                </c:pt>
                <c:pt idx="1">
                  <c:v>0.4</c:v>
                </c:pt>
              </c:numCache>
            </c:numRef>
          </c:val>
          <c:extLst>
            <c:ext xmlns:c16="http://schemas.microsoft.com/office/drawing/2014/chart" uri="{C3380CC4-5D6E-409C-BE32-E72D297353CC}">
              <c16:uniqueId val="{00000004-C598-4D13-A9CB-7029BBD742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solidFill>
              <a:schemeClr val="accent3"/>
            </a:solidFill>
            <a:ln>
              <a:noFill/>
            </a:ln>
          </c:spPr>
          <c:dPt>
            <c:idx val="0"/>
            <c:bubble3D val="0"/>
            <c:spPr>
              <a:solidFill>
                <a:srgbClr val="35627D"/>
              </a:solidFill>
              <a:ln w="19050">
                <a:noFill/>
              </a:ln>
              <a:effectLst/>
            </c:spPr>
            <c:extLst>
              <c:ext xmlns:c16="http://schemas.microsoft.com/office/drawing/2014/chart" uri="{C3380CC4-5D6E-409C-BE32-E72D297353CC}">
                <c16:uniqueId val="{00000001-4F0E-4731-866C-0FBB9FF06C4E}"/>
              </c:ext>
            </c:extLst>
          </c:dPt>
          <c:dPt>
            <c:idx val="1"/>
            <c:bubble3D val="0"/>
            <c:spPr>
              <a:solidFill>
                <a:srgbClr val="93A37C"/>
              </a:solidFill>
              <a:ln w="3175">
                <a:noFill/>
              </a:ln>
              <a:effectLst/>
            </c:spPr>
            <c:extLst>
              <c:ext xmlns:c16="http://schemas.microsoft.com/office/drawing/2014/chart" uri="{C3380CC4-5D6E-409C-BE32-E72D297353CC}">
                <c16:uniqueId val="{00000003-4F0E-4731-866C-0FBB9FF06C4E}"/>
              </c:ext>
            </c:extLst>
          </c:dPt>
          <c:cat>
            <c:strRef>
              <c:f>Sheet1!$A$2:$A$3</c:f>
              <c:strCache>
                <c:ptCount val="2"/>
                <c:pt idx="0">
                  <c:v>Equity</c:v>
                </c:pt>
                <c:pt idx="1">
                  <c:v>Fixed</c:v>
                </c:pt>
              </c:strCache>
            </c:strRef>
          </c:cat>
          <c:val>
            <c:numRef>
              <c:f>Sheet1!$B$2:$B$3</c:f>
              <c:numCache>
                <c:formatCode>General</c:formatCode>
                <c:ptCount val="2"/>
                <c:pt idx="0">
                  <c:v>0.8</c:v>
                </c:pt>
                <c:pt idx="1">
                  <c:v>0.19999999999999996</c:v>
                </c:pt>
              </c:numCache>
            </c:numRef>
          </c:val>
          <c:extLst>
            <c:ext xmlns:c16="http://schemas.microsoft.com/office/drawing/2014/chart" uri="{C3380CC4-5D6E-409C-BE32-E72D297353CC}">
              <c16:uniqueId val="{00000004-4F0E-4731-866C-0FBB9FF06C4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solidFill>
              <a:schemeClr val="accent3"/>
            </a:solidFill>
            <a:ln>
              <a:noFill/>
            </a:ln>
          </c:spPr>
          <c:dPt>
            <c:idx val="0"/>
            <c:bubble3D val="0"/>
            <c:spPr>
              <a:solidFill>
                <a:srgbClr val="35627D"/>
              </a:solidFill>
              <a:ln w="19050">
                <a:noFill/>
              </a:ln>
              <a:effectLst/>
            </c:spPr>
            <c:extLst>
              <c:ext xmlns:c16="http://schemas.microsoft.com/office/drawing/2014/chart" uri="{C3380CC4-5D6E-409C-BE32-E72D297353CC}">
                <c16:uniqueId val="{00000001-1A80-41E1-8681-E692A40040AF}"/>
              </c:ext>
            </c:extLst>
          </c:dPt>
          <c:dPt>
            <c:idx val="1"/>
            <c:bubble3D val="0"/>
            <c:spPr>
              <a:solidFill>
                <a:schemeClr val="accent3"/>
              </a:solidFill>
              <a:ln w="3175">
                <a:noFill/>
              </a:ln>
              <a:effectLst/>
            </c:spPr>
            <c:extLst>
              <c:ext xmlns:c16="http://schemas.microsoft.com/office/drawing/2014/chart" uri="{C3380CC4-5D6E-409C-BE32-E72D297353CC}">
                <c16:uniqueId val="{00000003-1A80-41E1-8681-E692A40040AF}"/>
              </c:ext>
            </c:extLst>
          </c:dPt>
          <c:cat>
            <c:strRef>
              <c:f>Sheet1!$A$2:$A$3</c:f>
              <c:strCache>
                <c:ptCount val="2"/>
                <c:pt idx="0">
                  <c:v>Equity</c:v>
                </c:pt>
                <c:pt idx="1">
                  <c:v>Fixed</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1A80-41E1-8681-E692A40040A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solidFill>
              <a:schemeClr val="accent5"/>
            </a:solidFill>
            <a:ln>
              <a:noFill/>
            </a:ln>
          </c:spPr>
          <c:dPt>
            <c:idx val="0"/>
            <c:bubble3D val="0"/>
            <c:spPr>
              <a:solidFill>
                <a:schemeClr val="accent5"/>
              </a:solidFill>
              <a:ln w="19050">
                <a:noFill/>
              </a:ln>
              <a:effectLst/>
            </c:spPr>
            <c:extLst>
              <c:ext xmlns:c16="http://schemas.microsoft.com/office/drawing/2014/chart" uri="{C3380CC4-5D6E-409C-BE32-E72D297353CC}">
                <c16:uniqueId val="{00000001-634C-4FC2-BF94-EBC408FC0650}"/>
              </c:ext>
            </c:extLst>
          </c:dPt>
          <c:dPt>
            <c:idx val="1"/>
            <c:bubble3D val="0"/>
            <c:spPr>
              <a:solidFill>
                <a:srgbClr val="93A37C"/>
              </a:solidFill>
              <a:ln w="3175">
                <a:noFill/>
              </a:ln>
              <a:effectLst/>
            </c:spPr>
            <c:extLst>
              <c:ext xmlns:c16="http://schemas.microsoft.com/office/drawing/2014/chart" uri="{C3380CC4-5D6E-409C-BE32-E72D297353CC}">
                <c16:uniqueId val="{00000003-634C-4FC2-BF94-EBC408FC0650}"/>
              </c:ext>
            </c:extLst>
          </c:dPt>
          <c:cat>
            <c:strRef>
              <c:f>Sheet1!$A$2:$A$3</c:f>
              <c:strCache>
                <c:ptCount val="2"/>
                <c:pt idx="0">
                  <c:v>Equity</c:v>
                </c:pt>
                <c:pt idx="1">
                  <c:v>Fixed</c:v>
                </c:pt>
              </c:strCache>
            </c:strRef>
          </c:cat>
          <c:val>
            <c:numRef>
              <c:f>Sheet1!$B$2:$B$3</c:f>
              <c:numCache>
                <c:formatCode>General</c:formatCode>
                <c:ptCount val="2"/>
                <c:pt idx="0">
                  <c:v>0</c:v>
                </c:pt>
                <c:pt idx="1">
                  <c:v>1</c:v>
                </c:pt>
              </c:numCache>
            </c:numRef>
          </c:val>
          <c:extLst>
            <c:ext xmlns:c16="http://schemas.microsoft.com/office/drawing/2014/chart" uri="{C3380CC4-5D6E-409C-BE32-E72D297353CC}">
              <c16:uniqueId val="{00000004-634C-4FC2-BF94-EBC408FC065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solidFill>
              <a:schemeClr val="accent3"/>
            </a:solidFill>
            <a:ln>
              <a:noFill/>
            </a:ln>
          </c:spPr>
          <c:dPt>
            <c:idx val="0"/>
            <c:bubble3D val="0"/>
            <c:spPr>
              <a:solidFill>
                <a:srgbClr val="35627D"/>
              </a:solidFill>
              <a:ln w="19050">
                <a:noFill/>
              </a:ln>
              <a:effectLst/>
            </c:spPr>
            <c:extLst>
              <c:ext xmlns:c16="http://schemas.microsoft.com/office/drawing/2014/chart" uri="{C3380CC4-5D6E-409C-BE32-E72D297353CC}">
                <c16:uniqueId val="{00000001-3A42-47F4-A519-4CA0CEEC0C03}"/>
              </c:ext>
            </c:extLst>
          </c:dPt>
          <c:dPt>
            <c:idx val="1"/>
            <c:bubble3D val="0"/>
            <c:spPr>
              <a:solidFill>
                <a:srgbClr val="93A37C"/>
              </a:solidFill>
              <a:ln w="3175">
                <a:noFill/>
              </a:ln>
              <a:effectLst/>
            </c:spPr>
            <c:extLst>
              <c:ext xmlns:c16="http://schemas.microsoft.com/office/drawing/2014/chart" uri="{C3380CC4-5D6E-409C-BE32-E72D297353CC}">
                <c16:uniqueId val="{00000003-3A42-47F4-A519-4CA0CEEC0C03}"/>
              </c:ext>
            </c:extLst>
          </c:dPt>
          <c:cat>
            <c:strRef>
              <c:f>Sheet1!$A$2:$A$3</c:f>
              <c:strCache>
                <c:ptCount val="2"/>
                <c:pt idx="0">
                  <c:v>Equity</c:v>
                </c:pt>
                <c:pt idx="1">
                  <c:v>Fixed</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3A42-47F4-A519-4CA0CEEC0C0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787653881380702E-2"/>
          <c:y val="0.15059687189173837"/>
          <c:w val="0.92604442433509726"/>
          <c:h val="0.78128048302064701"/>
        </c:manualLayout>
      </c:layout>
      <c:areaChart>
        <c:grouping val="standard"/>
        <c:varyColors val="0"/>
        <c:ser>
          <c:idx val="1"/>
          <c:order val="1"/>
          <c:tx>
            <c:strRef>
              <c:f>Sheet1!$C$1</c:f>
              <c:strCache>
                <c:ptCount val="1"/>
                <c:pt idx="0">
                  <c:v>line</c:v>
                </c:pt>
              </c:strCache>
            </c:strRef>
          </c:tx>
          <c:spPr>
            <a:solidFill>
              <a:srgbClr val="C9DAE2"/>
            </a:solidFill>
            <a:ln w="25400">
              <a:noFill/>
            </a:ln>
          </c:spPr>
          <c:cat>
            <c:numRef>
              <c:f>Sheet1!$A$2:$A$263</c:f>
              <c:numCache>
                <c:formatCode>m/d/yyyy</c:formatCode>
                <c:ptCount val="262"/>
                <c:pt idx="0">
                  <c:v>44469</c:v>
                </c:pt>
                <c:pt idx="1">
                  <c:v>44470</c:v>
                </c:pt>
                <c:pt idx="2">
                  <c:v>44473</c:v>
                </c:pt>
                <c:pt idx="3">
                  <c:v>44474</c:v>
                </c:pt>
                <c:pt idx="4">
                  <c:v>44475</c:v>
                </c:pt>
                <c:pt idx="5">
                  <c:v>44476</c:v>
                </c:pt>
                <c:pt idx="6">
                  <c:v>44477</c:v>
                </c:pt>
                <c:pt idx="7">
                  <c:v>44480</c:v>
                </c:pt>
                <c:pt idx="8">
                  <c:v>44481</c:v>
                </c:pt>
                <c:pt idx="9">
                  <c:v>44482</c:v>
                </c:pt>
                <c:pt idx="10">
                  <c:v>44483</c:v>
                </c:pt>
                <c:pt idx="11">
                  <c:v>44484</c:v>
                </c:pt>
                <c:pt idx="12">
                  <c:v>44487</c:v>
                </c:pt>
                <c:pt idx="13">
                  <c:v>44488</c:v>
                </c:pt>
                <c:pt idx="14">
                  <c:v>44489</c:v>
                </c:pt>
                <c:pt idx="15">
                  <c:v>44490</c:v>
                </c:pt>
                <c:pt idx="16">
                  <c:v>44491</c:v>
                </c:pt>
                <c:pt idx="17">
                  <c:v>44494</c:v>
                </c:pt>
                <c:pt idx="18">
                  <c:v>44495</c:v>
                </c:pt>
                <c:pt idx="19">
                  <c:v>44496</c:v>
                </c:pt>
                <c:pt idx="20">
                  <c:v>44497</c:v>
                </c:pt>
                <c:pt idx="21">
                  <c:v>44498</c:v>
                </c:pt>
                <c:pt idx="22">
                  <c:v>44501</c:v>
                </c:pt>
                <c:pt idx="23">
                  <c:v>44502</c:v>
                </c:pt>
                <c:pt idx="24">
                  <c:v>44503</c:v>
                </c:pt>
                <c:pt idx="25">
                  <c:v>44504</c:v>
                </c:pt>
                <c:pt idx="26">
                  <c:v>44505</c:v>
                </c:pt>
                <c:pt idx="27">
                  <c:v>44508</c:v>
                </c:pt>
                <c:pt idx="28">
                  <c:v>44509</c:v>
                </c:pt>
                <c:pt idx="29">
                  <c:v>44510</c:v>
                </c:pt>
                <c:pt idx="30">
                  <c:v>44511</c:v>
                </c:pt>
                <c:pt idx="31">
                  <c:v>44512</c:v>
                </c:pt>
                <c:pt idx="32">
                  <c:v>44515</c:v>
                </c:pt>
                <c:pt idx="33">
                  <c:v>44516</c:v>
                </c:pt>
                <c:pt idx="34">
                  <c:v>44517</c:v>
                </c:pt>
                <c:pt idx="35">
                  <c:v>44518</c:v>
                </c:pt>
                <c:pt idx="36">
                  <c:v>44519</c:v>
                </c:pt>
                <c:pt idx="37">
                  <c:v>44522</c:v>
                </c:pt>
                <c:pt idx="38">
                  <c:v>44523</c:v>
                </c:pt>
                <c:pt idx="39">
                  <c:v>44524</c:v>
                </c:pt>
                <c:pt idx="40">
                  <c:v>44525</c:v>
                </c:pt>
                <c:pt idx="41">
                  <c:v>44526</c:v>
                </c:pt>
                <c:pt idx="42">
                  <c:v>44529</c:v>
                </c:pt>
                <c:pt idx="43">
                  <c:v>44530</c:v>
                </c:pt>
                <c:pt idx="44">
                  <c:v>44531</c:v>
                </c:pt>
                <c:pt idx="45">
                  <c:v>44532</c:v>
                </c:pt>
                <c:pt idx="46">
                  <c:v>44533</c:v>
                </c:pt>
                <c:pt idx="47">
                  <c:v>44536</c:v>
                </c:pt>
                <c:pt idx="48">
                  <c:v>44537</c:v>
                </c:pt>
                <c:pt idx="49">
                  <c:v>44538</c:v>
                </c:pt>
                <c:pt idx="50">
                  <c:v>44539</c:v>
                </c:pt>
                <c:pt idx="51">
                  <c:v>44540</c:v>
                </c:pt>
                <c:pt idx="52">
                  <c:v>44543</c:v>
                </c:pt>
                <c:pt idx="53">
                  <c:v>44544</c:v>
                </c:pt>
                <c:pt idx="54">
                  <c:v>44545</c:v>
                </c:pt>
                <c:pt idx="55">
                  <c:v>44546</c:v>
                </c:pt>
                <c:pt idx="56">
                  <c:v>44547</c:v>
                </c:pt>
                <c:pt idx="57">
                  <c:v>44550</c:v>
                </c:pt>
                <c:pt idx="58">
                  <c:v>44551</c:v>
                </c:pt>
                <c:pt idx="59">
                  <c:v>44552</c:v>
                </c:pt>
                <c:pt idx="60">
                  <c:v>44553</c:v>
                </c:pt>
                <c:pt idx="61">
                  <c:v>44554</c:v>
                </c:pt>
                <c:pt idx="62">
                  <c:v>44557</c:v>
                </c:pt>
                <c:pt idx="63">
                  <c:v>44558</c:v>
                </c:pt>
                <c:pt idx="64">
                  <c:v>44559</c:v>
                </c:pt>
                <c:pt idx="65">
                  <c:v>44560</c:v>
                </c:pt>
                <c:pt idx="66">
                  <c:v>44561</c:v>
                </c:pt>
                <c:pt idx="67">
                  <c:v>44564</c:v>
                </c:pt>
                <c:pt idx="68">
                  <c:v>44565</c:v>
                </c:pt>
                <c:pt idx="69">
                  <c:v>44566</c:v>
                </c:pt>
                <c:pt idx="70">
                  <c:v>44567</c:v>
                </c:pt>
                <c:pt idx="71">
                  <c:v>44568</c:v>
                </c:pt>
                <c:pt idx="72">
                  <c:v>44571</c:v>
                </c:pt>
                <c:pt idx="73">
                  <c:v>44572</c:v>
                </c:pt>
                <c:pt idx="74">
                  <c:v>44573</c:v>
                </c:pt>
                <c:pt idx="75">
                  <c:v>44574</c:v>
                </c:pt>
                <c:pt idx="76">
                  <c:v>44575</c:v>
                </c:pt>
                <c:pt idx="77">
                  <c:v>44578</c:v>
                </c:pt>
                <c:pt idx="78">
                  <c:v>44579</c:v>
                </c:pt>
                <c:pt idx="79">
                  <c:v>44580</c:v>
                </c:pt>
                <c:pt idx="80">
                  <c:v>44581</c:v>
                </c:pt>
                <c:pt idx="81">
                  <c:v>44582</c:v>
                </c:pt>
                <c:pt idx="82">
                  <c:v>44585</c:v>
                </c:pt>
                <c:pt idx="83">
                  <c:v>44586</c:v>
                </c:pt>
                <c:pt idx="84">
                  <c:v>44587</c:v>
                </c:pt>
                <c:pt idx="85">
                  <c:v>44588</c:v>
                </c:pt>
                <c:pt idx="86">
                  <c:v>44589</c:v>
                </c:pt>
                <c:pt idx="87">
                  <c:v>44592</c:v>
                </c:pt>
                <c:pt idx="88">
                  <c:v>44593</c:v>
                </c:pt>
                <c:pt idx="89">
                  <c:v>44594</c:v>
                </c:pt>
                <c:pt idx="90">
                  <c:v>44595</c:v>
                </c:pt>
                <c:pt idx="91">
                  <c:v>44596</c:v>
                </c:pt>
                <c:pt idx="92">
                  <c:v>44599</c:v>
                </c:pt>
                <c:pt idx="93">
                  <c:v>44600</c:v>
                </c:pt>
                <c:pt idx="94">
                  <c:v>44601</c:v>
                </c:pt>
                <c:pt idx="95">
                  <c:v>44602</c:v>
                </c:pt>
                <c:pt idx="96">
                  <c:v>44603</c:v>
                </c:pt>
                <c:pt idx="97">
                  <c:v>44606</c:v>
                </c:pt>
                <c:pt idx="98">
                  <c:v>44607</c:v>
                </c:pt>
                <c:pt idx="99">
                  <c:v>44608</c:v>
                </c:pt>
                <c:pt idx="100">
                  <c:v>44609</c:v>
                </c:pt>
                <c:pt idx="101">
                  <c:v>44610</c:v>
                </c:pt>
                <c:pt idx="102">
                  <c:v>44613</c:v>
                </c:pt>
                <c:pt idx="103">
                  <c:v>44614</c:v>
                </c:pt>
                <c:pt idx="104">
                  <c:v>44615</c:v>
                </c:pt>
                <c:pt idx="105">
                  <c:v>44616</c:v>
                </c:pt>
                <c:pt idx="106">
                  <c:v>44617</c:v>
                </c:pt>
                <c:pt idx="107">
                  <c:v>44620</c:v>
                </c:pt>
                <c:pt idx="108">
                  <c:v>44621</c:v>
                </c:pt>
                <c:pt idx="109">
                  <c:v>44622</c:v>
                </c:pt>
                <c:pt idx="110">
                  <c:v>44623</c:v>
                </c:pt>
                <c:pt idx="111">
                  <c:v>44624</c:v>
                </c:pt>
                <c:pt idx="112">
                  <c:v>44627</c:v>
                </c:pt>
                <c:pt idx="113">
                  <c:v>44628</c:v>
                </c:pt>
                <c:pt idx="114">
                  <c:v>44629</c:v>
                </c:pt>
                <c:pt idx="115">
                  <c:v>44630</c:v>
                </c:pt>
                <c:pt idx="116">
                  <c:v>44631</c:v>
                </c:pt>
                <c:pt idx="117">
                  <c:v>44634</c:v>
                </c:pt>
                <c:pt idx="118">
                  <c:v>44635</c:v>
                </c:pt>
                <c:pt idx="119">
                  <c:v>44636</c:v>
                </c:pt>
                <c:pt idx="120">
                  <c:v>44637</c:v>
                </c:pt>
                <c:pt idx="121">
                  <c:v>44638</c:v>
                </c:pt>
                <c:pt idx="122">
                  <c:v>44641</c:v>
                </c:pt>
                <c:pt idx="123">
                  <c:v>44642</c:v>
                </c:pt>
                <c:pt idx="124">
                  <c:v>44643</c:v>
                </c:pt>
                <c:pt idx="125">
                  <c:v>44644</c:v>
                </c:pt>
                <c:pt idx="126">
                  <c:v>44645</c:v>
                </c:pt>
                <c:pt idx="127">
                  <c:v>44648</c:v>
                </c:pt>
                <c:pt idx="128">
                  <c:v>44649</c:v>
                </c:pt>
                <c:pt idx="129">
                  <c:v>44650</c:v>
                </c:pt>
                <c:pt idx="130">
                  <c:v>44651</c:v>
                </c:pt>
                <c:pt idx="131">
                  <c:v>44652</c:v>
                </c:pt>
                <c:pt idx="132">
                  <c:v>44655</c:v>
                </c:pt>
                <c:pt idx="133">
                  <c:v>44656</c:v>
                </c:pt>
                <c:pt idx="134">
                  <c:v>44657</c:v>
                </c:pt>
                <c:pt idx="135">
                  <c:v>44658</c:v>
                </c:pt>
                <c:pt idx="136">
                  <c:v>44659</c:v>
                </c:pt>
                <c:pt idx="137">
                  <c:v>44662</c:v>
                </c:pt>
                <c:pt idx="138">
                  <c:v>44663</c:v>
                </c:pt>
                <c:pt idx="139">
                  <c:v>44664</c:v>
                </c:pt>
                <c:pt idx="140">
                  <c:v>44665</c:v>
                </c:pt>
                <c:pt idx="141">
                  <c:v>44666</c:v>
                </c:pt>
                <c:pt idx="142">
                  <c:v>44669</c:v>
                </c:pt>
                <c:pt idx="143">
                  <c:v>44670</c:v>
                </c:pt>
                <c:pt idx="144">
                  <c:v>44671</c:v>
                </c:pt>
                <c:pt idx="145">
                  <c:v>44672</c:v>
                </c:pt>
                <c:pt idx="146">
                  <c:v>44673</c:v>
                </c:pt>
                <c:pt idx="147">
                  <c:v>44676</c:v>
                </c:pt>
                <c:pt idx="148">
                  <c:v>44677</c:v>
                </c:pt>
                <c:pt idx="149">
                  <c:v>44678</c:v>
                </c:pt>
                <c:pt idx="150">
                  <c:v>44679</c:v>
                </c:pt>
                <c:pt idx="151">
                  <c:v>44680</c:v>
                </c:pt>
                <c:pt idx="152">
                  <c:v>44683</c:v>
                </c:pt>
                <c:pt idx="153">
                  <c:v>44684</c:v>
                </c:pt>
                <c:pt idx="154">
                  <c:v>44685</c:v>
                </c:pt>
                <c:pt idx="155">
                  <c:v>44686</c:v>
                </c:pt>
                <c:pt idx="156">
                  <c:v>44687</c:v>
                </c:pt>
                <c:pt idx="157">
                  <c:v>44690</c:v>
                </c:pt>
                <c:pt idx="158">
                  <c:v>44691</c:v>
                </c:pt>
                <c:pt idx="159">
                  <c:v>44692</c:v>
                </c:pt>
                <c:pt idx="160">
                  <c:v>44693</c:v>
                </c:pt>
                <c:pt idx="161">
                  <c:v>44694</c:v>
                </c:pt>
                <c:pt idx="162">
                  <c:v>44697</c:v>
                </c:pt>
                <c:pt idx="163">
                  <c:v>44698</c:v>
                </c:pt>
                <c:pt idx="164">
                  <c:v>44699</c:v>
                </c:pt>
                <c:pt idx="165">
                  <c:v>44700</c:v>
                </c:pt>
                <c:pt idx="166">
                  <c:v>44701</c:v>
                </c:pt>
                <c:pt idx="167">
                  <c:v>44704</c:v>
                </c:pt>
                <c:pt idx="168">
                  <c:v>44705</c:v>
                </c:pt>
                <c:pt idx="169">
                  <c:v>44706</c:v>
                </c:pt>
                <c:pt idx="170">
                  <c:v>44707</c:v>
                </c:pt>
                <c:pt idx="171">
                  <c:v>44708</c:v>
                </c:pt>
                <c:pt idx="172">
                  <c:v>44711</c:v>
                </c:pt>
                <c:pt idx="173">
                  <c:v>44712</c:v>
                </c:pt>
                <c:pt idx="174">
                  <c:v>44713</c:v>
                </c:pt>
                <c:pt idx="175">
                  <c:v>44714</c:v>
                </c:pt>
                <c:pt idx="176">
                  <c:v>44715</c:v>
                </c:pt>
                <c:pt idx="177">
                  <c:v>44718</c:v>
                </c:pt>
                <c:pt idx="178">
                  <c:v>44719</c:v>
                </c:pt>
                <c:pt idx="179">
                  <c:v>44720</c:v>
                </c:pt>
                <c:pt idx="180">
                  <c:v>44721</c:v>
                </c:pt>
                <c:pt idx="181">
                  <c:v>44722</c:v>
                </c:pt>
                <c:pt idx="182">
                  <c:v>44725</c:v>
                </c:pt>
                <c:pt idx="183">
                  <c:v>44726</c:v>
                </c:pt>
                <c:pt idx="184">
                  <c:v>44727</c:v>
                </c:pt>
                <c:pt idx="185">
                  <c:v>44728</c:v>
                </c:pt>
                <c:pt idx="186">
                  <c:v>44729</c:v>
                </c:pt>
                <c:pt idx="187">
                  <c:v>44732</c:v>
                </c:pt>
                <c:pt idx="188">
                  <c:v>44733</c:v>
                </c:pt>
                <c:pt idx="189">
                  <c:v>44734</c:v>
                </c:pt>
                <c:pt idx="190">
                  <c:v>44735</c:v>
                </c:pt>
                <c:pt idx="191">
                  <c:v>44736</c:v>
                </c:pt>
                <c:pt idx="192">
                  <c:v>44739</c:v>
                </c:pt>
                <c:pt idx="193">
                  <c:v>44740</c:v>
                </c:pt>
                <c:pt idx="194">
                  <c:v>44741</c:v>
                </c:pt>
                <c:pt idx="195">
                  <c:v>44742</c:v>
                </c:pt>
                <c:pt idx="196">
                  <c:v>44743</c:v>
                </c:pt>
                <c:pt idx="197">
                  <c:v>44746</c:v>
                </c:pt>
                <c:pt idx="198">
                  <c:v>44747</c:v>
                </c:pt>
                <c:pt idx="199">
                  <c:v>44748</c:v>
                </c:pt>
                <c:pt idx="200">
                  <c:v>44749</c:v>
                </c:pt>
                <c:pt idx="201">
                  <c:v>44750</c:v>
                </c:pt>
                <c:pt idx="202">
                  <c:v>44753</c:v>
                </c:pt>
                <c:pt idx="203">
                  <c:v>44754</c:v>
                </c:pt>
                <c:pt idx="204">
                  <c:v>44755</c:v>
                </c:pt>
                <c:pt idx="205">
                  <c:v>44756</c:v>
                </c:pt>
                <c:pt idx="206">
                  <c:v>44757</c:v>
                </c:pt>
                <c:pt idx="207">
                  <c:v>44760</c:v>
                </c:pt>
                <c:pt idx="208">
                  <c:v>44761</c:v>
                </c:pt>
                <c:pt idx="209">
                  <c:v>44762</c:v>
                </c:pt>
                <c:pt idx="210">
                  <c:v>44763</c:v>
                </c:pt>
                <c:pt idx="211">
                  <c:v>44764</c:v>
                </c:pt>
                <c:pt idx="212">
                  <c:v>44767</c:v>
                </c:pt>
                <c:pt idx="213">
                  <c:v>44768</c:v>
                </c:pt>
                <c:pt idx="214">
                  <c:v>44769</c:v>
                </c:pt>
                <c:pt idx="215">
                  <c:v>44770</c:v>
                </c:pt>
                <c:pt idx="216">
                  <c:v>44771</c:v>
                </c:pt>
                <c:pt idx="217">
                  <c:v>44774</c:v>
                </c:pt>
                <c:pt idx="218">
                  <c:v>44775</c:v>
                </c:pt>
                <c:pt idx="219">
                  <c:v>44776</c:v>
                </c:pt>
                <c:pt idx="220">
                  <c:v>44777</c:v>
                </c:pt>
                <c:pt idx="221">
                  <c:v>44778</c:v>
                </c:pt>
                <c:pt idx="222">
                  <c:v>44781</c:v>
                </c:pt>
                <c:pt idx="223">
                  <c:v>44782</c:v>
                </c:pt>
                <c:pt idx="224">
                  <c:v>44783</c:v>
                </c:pt>
                <c:pt idx="225">
                  <c:v>44784</c:v>
                </c:pt>
                <c:pt idx="226">
                  <c:v>44785</c:v>
                </c:pt>
                <c:pt idx="227">
                  <c:v>44788</c:v>
                </c:pt>
                <c:pt idx="228">
                  <c:v>44789</c:v>
                </c:pt>
                <c:pt idx="229">
                  <c:v>44790</c:v>
                </c:pt>
                <c:pt idx="230">
                  <c:v>44791</c:v>
                </c:pt>
                <c:pt idx="231">
                  <c:v>44792</c:v>
                </c:pt>
                <c:pt idx="232">
                  <c:v>44795</c:v>
                </c:pt>
                <c:pt idx="233">
                  <c:v>44796</c:v>
                </c:pt>
                <c:pt idx="234">
                  <c:v>44797</c:v>
                </c:pt>
                <c:pt idx="235">
                  <c:v>44798</c:v>
                </c:pt>
                <c:pt idx="236">
                  <c:v>44799</c:v>
                </c:pt>
                <c:pt idx="237">
                  <c:v>44802</c:v>
                </c:pt>
                <c:pt idx="238">
                  <c:v>44803</c:v>
                </c:pt>
                <c:pt idx="239">
                  <c:v>44804</c:v>
                </c:pt>
                <c:pt idx="240">
                  <c:v>44805</c:v>
                </c:pt>
                <c:pt idx="241">
                  <c:v>44806</c:v>
                </c:pt>
                <c:pt idx="242">
                  <c:v>44809</c:v>
                </c:pt>
                <c:pt idx="243">
                  <c:v>44810</c:v>
                </c:pt>
                <c:pt idx="244">
                  <c:v>44811</c:v>
                </c:pt>
                <c:pt idx="245">
                  <c:v>44812</c:v>
                </c:pt>
                <c:pt idx="246">
                  <c:v>44813</c:v>
                </c:pt>
                <c:pt idx="247">
                  <c:v>44816</c:v>
                </c:pt>
                <c:pt idx="248">
                  <c:v>44817</c:v>
                </c:pt>
                <c:pt idx="249">
                  <c:v>44818</c:v>
                </c:pt>
                <c:pt idx="250">
                  <c:v>44819</c:v>
                </c:pt>
                <c:pt idx="251">
                  <c:v>44820</c:v>
                </c:pt>
                <c:pt idx="252">
                  <c:v>44823</c:v>
                </c:pt>
                <c:pt idx="253">
                  <c:v>44824</c:v>
                </c:pt>
                <c:pt idx="254">
                  <c:v>44825</c:v>
                </c:pt>
                <c:pt idx="255">
                  <c:v>44826</c:v>
                </c:pt>
                <c:pt idx="256">
                  <c:v>44827</c:v>
                </c:pt>
                <c:pt idx="257">
                  <c:v>44830</c:v>
                </c:pt>
                <c:pt idx="258">
                  <c:v>44831</c:v>
                </c:pt>
                <c:pt idx="259">
                  <c:v>44832</c:v>
                </c:pt>
                <c:pt idx="260">
                  <c:v>44833</c:v>
                </c:pt>
                <c:pt idx="261">
                  <c:v>44834</c:v>
                </c:pt>
              </c:numCache>
            </c:numRef>
          </c:cat>
          <c:val>
            <c:numRef>
              <c:f>Sheet1!$C$2:$C$263</c:f>
              <c:numCache>
                <c:formatCode>#,##0.00</c:formatCode>
                <c:ptCount val="262"/>
                <c:pt idx="0">
                  <c:v>312.89349770121601</c:v>
                </c:pt>
                <c:pt idx="1">
                  <c:v>314.18928244811798</c:v>
                </c:pt>
                <c:pt idx="2">
                  <c:v>311.17234920498498</c:v>
                </c:pt>
                <c:pt idx="3">
                  <c:v>313.32587781509397</c:v>
                </c:pt>
                <c:pt idx="4">
                  <c:v>313.02376211053502</c:v>
                </c:pt>
                <c:pt idx="5">
                  <c:v>316.64822218161902</c:v>
                </c:pt>
                <c:pt idx="6">
                  <c:v>316.50956952468403</c:v>
                </c:pt>
                <c:pt idx="7">
                  <c:v>315.65257552220498</c:v>
                </c:pt>
                <c:pt idx="8">
                  <c:v>314.66601548690397</c:v>
                </c:pt>
                <c:pt idx="9">
                  <c:v>316.17881694453098</c:v>
                </c:pt>
                <c:pt idx="10">
                  <c:v>320.56592665118001</c:v>
                </c:pt>
                <c:pt idx="11">
                  <c:v>323.355065569234</c:v>
                </c:pt>
                <c:pt idx="12">
                  <c:v>323.762612981252</c:v>
                </c:pt>
                <c:pt idx="13">
                  <c:v>326.14330963386101</c:v>
                </c:pt>
                <c:pt idx="14">
                  <c:v>327.39651914962002</c:v>
                </c:pt>
                <c:pt idx="15">
                  <c:v>327.59117749733002</c:v>
                </c:pt>
                <c:pt idx="16">
                  <c:v>327.49187760097999</c:v>
                </c:pt>
                <c:pt idx="17">
                  <c:v>328.421360364853</c:v>
                </c:pt>
                <c:pt idx="18">
                  <c:v>329.08166609177499</c:v>
                </c:pt>
                <c:pt idx="19">
                  <c:v>327.28176918847498</c:v>
                </c:pt>
                <c:pt idx="20">
                  <c:v>329.60245604099799</c:v>
                </c:pt>
                <c:pt idx="21">
                  <c:v>328.86468369258898</c:v>
                </c:pt>
                <c:pt idx="22">
                  <c:v>330.311311816547</c:v>
                </c:pt>
                <c:pt idx="23">
                  <c:v>330.767971234931</c:v>
                </c:pt>
                <c:pt idx="24">
                  <c:v>332.25415800412901</c:v>
                </c:pt>
                <c:pt idx="25">
                  <c:v>333.58654920872601</c:v>
                </c:pt>
                <c:pt idx="26">
                  <c:v>334.17805880650798</c:v>
                </c:pt>
                <c:pt idx="27">
                  <c:v>334.832716597895</c:v>
                </c:pt>
                <c:pt idx="28">
                  <c:v>334.06403466812998</c:v>
                </c:pt>
                <c:pt idx="29">
                  <c:v>331.73408013715999</c:v>
                </c:pt>
                <c:pt idx="30">
                  <c:v>331.99899826293301</c:v>
                </c:pt>
                <c:pt idx="31">
                  <c:v>334.14393615663499</c:v>
                </c:pt>
                <c:pt idx="32">
                  <c:v>334.44395500843802</c:v>
                </c:pt>
                <c:pt idx="33">
                  <c:v>335.07011148254497</c:v>
                </c:pt>
                <c:pt idx="34">
                  <c:v>333.98758814279802</c:v>
                </c:pt>
                <c:pt idx="35">
                  <c:v>334.11064570265597</c:v>
                </c:pt>
                <c:pt idx="36">
                  <c:v>333.38255796458702</c:v>
                </c:pt>
                <c:pt idx="37">
                  <c:v>331.49251212870399</c:v>
                </c:pt>
                <c:pt idx="38">
                  <c:v>330.88968261968199</c:v>
                </c:pt>
                <c:pt idx="39">
                  <c:v>330.943632660341</c:v>
                </c:pt>
                <c:pt idx="40">
                  <c:v>331.39783919438401</c:v>
                </c:pt>
                <c:pt idx="41">
                  <c:v>323.99384514101399</c:v>
                </c:pt>
                <c:pt idx="42">
                  <c:v>326.06344498995799</c:v>
                </c:pt>
                <c:pt idx="43">
                  <c:v>320.945637640435</c:v>
                </c:pt>
                <c:pt idx="44">
                  <c:v>320.12784283311601</c:v>
                </c:pt>
                <c:pt idx="45">
                  <c:v>322.58981113845999</c:v>
                </c:pt>
                <c:pt idx="46">
                  <c:v>319.98081223289699</c:v>
                </c:pt>
                <c:pt idx="47">
                  <c:v>322.492792545074</c:v>
                </c:pt>
                <c:pt idx="48">
                  <c:v>329.27955974452698</c:v>
                </c:pt>
                <c:pt idx="49">
                  <c:v>330.57079647839703</c:v>
                </c:pt>
                <c:pt idx="50">
                  <c:v>328.60345390266099</c:v>
                </c:pt>
                <c:pt idx="51">
                  <c:v>329.77259140837401</c:v>
                </c:pt>
                <c:pt idx="52">
                  <c:v>327.132645140607</c:v>
                </c:pt>
                <c:pt idx="53">
                  <c:v>324.70499080411201</c:v>
                </c:pt>
                <c:pt idx="54">
                  <c:v>327.875434817079</c:v>
                </c:pt>
                <c:pt idx="55">
                  <c:v>327.46608053339497</c:v>
                </c:pt>
                <c:pt idx="56">
                  <c:v>324.71897207008601</c:v>
                </c:pt>
                <c:pt idx="57">
                  <c:v>320.33794698933298</c:v>
                </c:pt>
                <c:pt idx="58">
                  <c:v>325.51317306664401</c:v>
                </c:pt>
                <c:pt idx="59">
                  <c:v>328.58866699996798</c:v>
                </c:pt>
                <c:pt idx="60">
                  <c:v>330.95432622296801</c:v>
                </c:pt>
                <c:pt idx="61">
                  <c:v>331.05693096676799</c:v>
                </c:pt>
                <c:pt idx="62">
                  <c:v>333.927789368238</c:v>
                </c:pt>
                <c:pt idx="63">
                  <c:v>334.235921068913</c:v>
                </c:pt>
                <c:pt idx="64">
                  <c:v>334.43847174709998</c:v>
                </c:pt>
                <c:pt idx="65">
                  <c:v>333.98343556509298</c:v>
                </c:pt>
                <c:pt idx="66">
                  <c:v>333.78345102644198</c:v>
                </c:pt>
                <c:pt idx="67">
                  <c:v>334.72691244777201</c:v>
                </c:pt>
                <c:pt idx="68">
                  <c:v>335.39427573573602</c:v>
                </c:pt>
                <c:pt idx="69">
                  <c:v>330.89899742668001</c:v>
                </c:pt>
                <c:pt idx="70">
                  <c:v>329.05182455284103</c:v>
                </c:pt>
                <c:pt idx="71">
                  <c:v>328.70590674925302</c:v>
                </c:pt>
                <c:pt idx="72">
                  <c:v>327.84688540305001</c:v>
                </c:pt>
                <c:pt idx="73">
                  <c:v>330.673939126655</c:v>
                </c:pt>
                <c:pt idx="74">
                  <c:v>333.325470361898</c:v>
                </c:pt>
                <c:pt idx="75">
                  <c:v>330.28146513503702</c:v>
                </c:pt>
                <c:pt idx="76">
                  <c:v>329.28166083101797</c:v>
                </c:pt>
                <c:pt idx="77">
                  <c:v>329.47110881977198</c:v>
                </c:pt>
                <c:pt idx="78">
                  <c:v>324.31437255191298</c:v>
                </c:pt>
                <c:pt idx="79">
                  <c:v>321.91597368329298</c:v>
                </c:pt>
                <c:pt idx="80">
                  <c:v>320.90972699440698</c:v>
                </c:pt>
                <c:pt idx="81">
                  <c:v>315.31959478884801</c:v>
                </c:pt>
                <c:pt idx="82">
                  <c:v>312.860311037918</c:v>
                </c:pt>
                <c:pt idx="83">
                  <c:v>309.75465907838202</c:v>
                </c:pt>
                <c:pt idx="84">
                  <c:v>310.17328958843302</c:v>
                </c:pt>
                <c:pt idx="85">
                  <c:v>307.35900997477802</c:v>
                </c:pt>
                <c:pt idx="86">
                  <c:v>311.96460262903702</c:v>
                </c:pt>
                <c:pt idx="87">
                  <c:v>317.390544250826</c:v>
                </c:pt>
                <c:pt idx="88">
                  <c:v>320.09688346438099</c:v>
                </c:pt>
                <c:pt idx="89">
                  <c:v>322.57334523705902</c:v>
                </c:pt>
                <c:pt idx="90">
                  <c:v>316.86272588931303</c:v>
                </c:pt>
                <c:pt idx="91">
                  <c:v>318.04012637072202</c:v>
                </c:pt>
                <c:pt idx="92">
                  <c:v>317.80359458566602</c:v>
                </c:pt>
                <c:pt idx="93">
                  <c:v>319.44392185359902</c:v>
                </c:pt>
                <c:pt idx="94">
                  <c:v>324.45401189906198</c:v>
                </c:pt>
                <c:pt idx="95">
                  <c:v>321.42584026475998</c:v>
                </c:pt>
                <c:pt idx="96">
                  <c:v>316.643719616422</c:v>
                </c:pt>
                <c:pt idx="97">
                  <c:v>313.51302902638099</c:v>
                </c:pt>
                <c:pt idx="98">
                  <c:v>317.723405672311</c:v>
                </c:pt>
                <c:pt idx="99">
                  <c:v>318.76583926343699</c:v>
                </c:pt>
                <c:pt idx="100">
                  <c:v>314.06121010290502</c:v>
                </c:pt>
                <c:pt idx="101">
                  <c:v>311.401322356999</c:v>
                </c:pt>
                <c:pt idx="102">
                  <c:v>310.32560520413602</c:v>
                </c:pt>
                <c:pt idx="103">
                  <c:v>307.53145927396901</c:v>
                </c:pt>
                <c:pt idx="104">
                  <c:v>303.83908594501702</c:v>
                </c:pt>
                <c:pt idx="105">
                  <c:v>302.03441965667997</c:v>
                </c:pt>
                <c:pt idx="106">
                  <c:v>309.39846382542402</c:v>
                </c:pt>
                <c:pt idx="107">
                  <c:v>309.19322172455901</c:v>
                </c:pt>
                <c:pt idx="108">
                  <c:v>305.02282500314601</c:v>
                </c:pt>
                <c:pt idx="109">
                  <c:v>307.86267342885498</c:v>
                </c:pt>
                <c:pt idx="110">
                  <c:v>306.01668281350601</c:v>
                </c:pt>
                <c:pt idx="111">
                  <c:v>300.96807738699999</c:v>
                </c:pt>
                <c:pt idx="112">
                  <c:v>292.759647763121</c:v>
                </c:pt>
                <c:pt idx="113">
                  <c:v>290.43734365545401</c:v>
                </c:pt>
                <c:pt idx="114">
                  <c:v>298.04360355989297</c:v>
                </c:pt>
                <c:pt idx="115">
                  <c:v>297.541798452975</c:v>
                </c:pt>
                <c:pt idx="116">
                  <c:v>294.14286259671599</c:v>
                </c:pt>
                <c:pt idx="117">
                  <c:v>291.99449460330999</c:v>
                </c:pt>
                <c:pt idx="118">
                  <c:v>294.75958070712198</c:v>
                </c:pt>
                <c:pt idx="119">
                  <c:v>302.920994306252</c:v>
                </c:pt>
                <c:pt idx="120">
                  <c:v>308.330181739956</c:v>
                </c:pt>
                <c:pt idx="121">
                  <c:v>311.08811162730802</c:v>
                </c:pt>
                <c:pt idx="122">
                  <c:v>310.8158253803</c:v>
                </c:pt>
                <c:pt idx="123">
                  <c:v>314.10257054372602</c:v>
                </c:pt>
                <c:pt idx="124">
                  <c:v>311.86851155047702</c:v>
                </c:pt>
                <c:pt idx="125">
                  <c:v>314.42025900741498</c:v>
                </c:pt>
                <c:pt idx="126">
                  <c:v>314.78192031293997</c:v>
                </c:pt>
                <c:pt idx="127">
                  <c:v>315.93828539022297</c:v>
                </c:pt>
                <c:pt idx="128">
                  <c:v>320.82209965632302</c:v>
                </c:pt>
                <c:pt idx="129">
                  <c:v>320.11061081764001</c:v>
                </c:pt>
                <c:pt idx="130">
                  <c:v>315.89004249313598</c:v>
                </c:pt>
                <c:pt idx="131">
                  <c:v>316.38577410695098</c:v>
                </c:pt>
                <c:pt idx="132">
                  <c:v>319.11282183356002</c:v>
                </c:pt>
                <c:pt idx="133">
                  <c:v>316.043570396767</c:v>
                </c:pt>
                <c:pt idx="134">
                  <c:v>312.20068401798898</c:v>
                </c:pt>
                <c:pt idx="135">
                  <c:v>311.91570258182702</c:v>
                </c:pt>
                <c:pt idx="136">
                  <c:v>311.82665096065602</c:v>
                </c:pt>
                <c:pt idx="137">
                  <c:v>307.699579334308</c:v>
                </c:pt>
                <c:pt idx="138">
                  <c:v>306.50669274368101</c:v>
                </c:pt>
                <c:pt idx="139">
                  <c:v>309.13668497607</c:v>
                </c:pt>
                <c:pt idx="140">
                  <c:v>306.86220594276199</c:v>
                </c:pt>
                <c:pt idx="141">
                  <c:v>306.636456961264</c:v>
                </c:pt>
                <c:pt idx="142">
                  <c:v>305.94121610545898</c:v>
                </c:pt>
                <c:pt idx="143">
                  <c:v>308.46417310182102</c:v>
                </c:pt>
                <c:pt idx="144">
                  <c:v>309.37358825658401</c:v>
                </c:pt>
                <c:pt idx="145">
                  <c:v>305.93677705017598</c:v>
                </c:pt>
                <c:pt idx="146">
                  <c:v>298.466716042104</c:v>
                </c:pt>
                <c:pt idx="147">
                  <c:v>297.13985524470098</c:v>
                </c:pt>
                <c:pt idx="148">
                  <c:v>291.119873923</c:v>
                </c:pt>
                <c:pt idx="149">
                  <c:v>290.64804153289998</c:v>
                </c:pt>
                <c:pt idx="150">
                  <c:v>295.969418809454</c:v>
                </c:pt>
                <c:pt idx="151">
                  <c:v>290.605624137463</c:v>
                </c:pt>
                <c:pt idx="152">
                  <c:v>290.61006834021299</c:v>
                </c:pt>
                <c:pt idx="153">
                  <c:v>291.767220178733</c:v>
                </c:pt>
                <c:pt idx="154">
                  <c:v>296.64411588713602</c:v>
                </c:pt>
                <c:pt idx="155">
                  <c:v>289.12168176688601</c:v>
                </c:pt>
                <c:pt idx="156">
                  <c:v>286.31988886869101</c:v>
                </c:pt>
                <c:pt idx="157">
                  <c:v>277.50132081316701</c:v>
                </c:pt>
                <c:pt idx="158">
                  <c:v>277.783080641499</c:v>
                </c:pt>
                <c:pt idx="159">
                  <c:v>275.65692341438597</c:v>
                </c:pt>
                <c:pt idx="160">
                  <c:v>273.82873452913901</c:v>
                </c:pt>
                <c:pt idx="161">
                  <c:v>280.05428398619898</c:v>
                </c:pt>
                <c:pt idx="162">
                  <c:v>279.49067854841502</c:v>
                </c:pt>
                <c:pt idx="163">
                  <c:v>285.10541094930102</c:v>
                </c:pt>
                <c:pt idx="164">
                  <c:v>277.66094535959002</c:v>
                </c:pt>
                <c:pt idx="165">
                  <c:v>275.91997119347701</c:v>
                </c:pt>
                <c:pt idx="166">
                  <c:v>276.96317353177301</c:v>
                </c:pt>
                <c:pt idx="167">
                  <c:v>281.27554750273498</c:v>
                </c:pt>
                <c:pt idx="168">
                  <c:v>278.77892717891501</c:v>
                </c:pt>
                <c:pt idx="169">
                  <c:v>280.68141596987999</c:v>
                </c:pt>
                <c:pt idx="170">
                  <c:v>284.85058926449898</c:v>
                </c:pt>
                <c:pt idx="171">
                  <c:v>290.913937736207</c:v>
                </c:pt>
                <c:pt idx="172">
                  <c:v>292.72558007942001</c:v>
                </c:pt>
                <c:pt idx="173">
                  <c:v>290.94570873311397</c:v>
                </c:pt>
                <c:pt idx="174">
                  <c:v>288.78287730908698</c:v>
                </c:pt>
                <c:pt idx="175">
                  <c:v>292.63203964756099</c:v>
                </c:pt>
                <c:pt idx="176">
                  <c:v>289.40107282262801</c:v>
                </c:pt>
                <c:pt idx="177">
                  <c:v>290.73195143373403</c:v>
                </c:pt>
                <c:pt idx="178">
                  <c:v>291.85512818657998</c:v>
                </c:pt>
                <c:pt idx="179">
                  <c:v>290.22885511346999</c:v>
                </c:pt>
                <c:pt idx="180">
                  <c:v>284.374276658469</c:v>
                </c:pt>
                <c:pt idx="181">
                  <c:v>276.59727050744402</c:v>
                </c:pt>
                <c:pt idx="182">
                  <c:v>266.49283136499099</c:v>
                </c:pt>
                <c:pt idx="183">
                  <c:v>264.80950589100598</c:v>
                </c:pt>
                <c:pt idx="184">
                  <c:v>267.73331652938401</c:v>
                </c:pt>
                <c:pt idx="185">
                  <c:v>261.28952177648699</c:v>
                </c:pt>
                <c:pt idx="186">
                  <c:v>260.74820004360299</c:v>
                </c:pt>
                <c:pt idx="187">
                  <c:v>261.478347727011</c:v>
                </c:pt>
                <c:pt idx="188">
                  <c:v>266.47792007879502</c:v>
                </c:pt>
                <c:pt idx="189">
                  <c:v>265.19720190614203</c:v>
                </c:pt>
                <c:pt idx="190">
                  <c:v>266.37121859505999</c:v>
                </c:pt>
                <c:pt idx="191">
                  <c:v>273.37211117107501</c:v>
                </c:pt>
                <c:pt idx="192">
                  <c:v>274.23974384211402</c:v>
                </c:pt>
                <c:pt idx="193">
                  <c:v>270.728063883213</c:v>
                </c:pt>
                <c:pt idx="194">
                  <c:v>269.39496917071102</c:v>
                </c:pt>
                <c:pt idx="195">
                  <c:v>266.42004491729699</c:v>
                </c:pt>
                <c:pt idx="196">
                  <c:v>267.451273601624</c:v>
                </c:pt>
                <c:pt idx="197">
                  <c:v>268.22087870934899</c:v>
                </c:pt>
                <c:pt idx="198">
                  <c:v>266.92984788156298</c:v>
                </c:pt>
                <c:pt idx="199">
                  <c:v>267.287231419514</c:v>
                </c:pt>
                <c:pt idx="200">
                  <c:v>271.52718268428799</c:v>
                </c:pt>
                <c:pt idx="201">
                  <c:v>271.84977780345201</c:v>
                </c:pt>
                <c:pt idx="202">
                  <c:v>268.38805409622302</c:v>
                </c:pt>
                <c:pt idx="203">
                  <c:v>266.28715427729401</c:v>
                </c:pt>
                <c:pt idx="204">
                  <c:v>265.51109990979597</c:v>
                </c:pt>
                <c:pt idx="205">
                  <c:v>263.183638608813</c:v>
                </c:pt>
                <c:pt idx="206">
                  <c:v>267.48778733887701</c:v>
                </c:pt>
                <c:pt idx="207">
                  <c:v>267.98757024084199</c:v>
                </c:pt>
                <c:pt idx="208">
                  <c:v>273.58510318451198</c:v>
                </c:pt>
                <c:pt idx="209">
                  <c:v>275.23808615718502</c:v>
                </c:pt>
                <c:pt idx="210">
                  <c:v>277.22087625567099</c:v>
                </c:pt>
                <c:pt idx="211">
                  <c:v>276.00969203756301</c:v>
                </c:pt>
                <c:pt idx="212">
                  <c:v>275.95106272120302</c:v>
                </c:pt>
                <c:pt idx="213">
                  <c:v>273.57603459929999</c:v>
                </c:pt>
                <c:pt idx="214">
                  <c:v>278.25825907675897</c:v>
                </c:pt>
                <c:pt idx="215">
                  <c:v>281.734181110767</c:v>
                </c:pt>
                <c:pt idx="216">
                  <c:v>285.02482913374598</c:v>
                </c:pt>
                <c:pt idx="217">
                  <c:v>285.33860618454798</c:v>
                </c:pt>
                <c:pt idx="218">
                  <c:v>283.06771854258602</c:v>
                </c:pt>
                <c:pt idx="219">
                  <c:v>285.61281425490102</c:v>
                </c:pt>
                <c:pt idx="220">
                  <c:v>286.51513668114302</c:v>
                </c:pt>
                <c:pt idx="221">
                  <c:v>285.90429302823799</c:v>
                </c:pt>
                <c:pt idx="222">
                  <c:v>286.49891017248899</c:v>
                </c:pt>
                <c:pt idx="223">
                  <c:v>285.10652635719703</c:v>
                </c:pt>
                <c:pt idx="224">
                  <c:v>290.50663059713497</c:v>
                </c:pt>
                <c:pt idx="225">
                  <c:v>291.01993832490098</c:v>
                </c:pt>
                <c:pt idx="226">
                  <c:v>294.18468635845801</c:v>
                </c:pt>
                <c:pt idx="227">
                  <c:v>294.87529426475697</c:v>
                </c:pt>
                <c:pt idx="228">
                  <c:v>295.04127284474202</c:v>
                </c:pt>
                <c:pt idx="229">
                  <c:v>293.12548916637297</c:v>
                </c:pt>
                <c:pt idx="230">
                  <c:v>293.32325416271499</c:v>
                </c:pt>
                <c:pt idx="231">
                  <c:v>289.49182237566799</c:v>
                </c:pt>
                <c:pt idx="232">
                  <c:v>284.43661670395397</c:v>
                </c:pt>
                <c:pt idx="233">
                  <c:v>283.83767718330802</c:v>
                </c:pt>
                <c:pt idx="234">
                  <c:v>284.23051236033803</c:v>
                </c:pt>
                <c:pt idx="235">
                  <c:v>287.83002303100898</c:v>
                </c:pt>
                <c:pt idx="236">
                  <c:v>281.090699979227</c:v>
                </c:pt>
                <c:pt idx="237">
                  <c:v>278.24224196038801</c:v>
                </c:pt>
                <c:pt idx="238">
                  <c:v>276.12883225470699</c:v>
                </c:pt>
                <c:pt idx="239">
                  <c:v>274.53166879374402</c:v>
                </c:pt>
                <c:pt idx="240">
                  <c:v>272.46856453815201</c:v>
                </c:pt>
                <c:pt idx="241">
                  <c:v>271.885331625368</c:v>
                </c:pt>
                <c:pt idx="242">
                  <c:v>270.97601428761601</c:v>
                </c:pt>
                <c:pt idx="243">
                  <c:v>269.82034499703701</c:v>
                </c:pt>
                <c:pt idx="244">
                  <c:v>272.25505001967599</c:v>
                </c:pt>
                <c:pt idx="245">
                  <c:v>274.35185139146699</c:v>
                </c:pt>
                <c:pt idx="246">
                  <c:v>279.10868980069802</c:v>
                </c:pt>
                <c:pt idx="247">
                  <c:v>282.73510686186597</c:v>
                </c:pt>
                <c:pt idx="248">
                  <c:v>273.54912316913902</c:v>
                </c:pt>
                <c:pt idx="249">
                  <c:v>272.88764891903497</c:v>
                </c:pt>
                <c:pt idx="250">
                  <c:v>270.39633679197999</c:v>
                </c:pt>
                <c:pt idx="251">
                  <c:v>267.840467713105</c:v>
                </c:pt>
                <c:pt idx="252">
                  <c:v>268.71299673962801</c:v>
                </c:pt>
                <c:pt idx="253">
                  <c:v>266.501324404721</c:v>
                </c:pt>
                <c:pt idx="254">
                  <c:v>262.609798751249</c:v>
                </c:pt>
                <c:pt idx="255">
                  <c:v>259.794435544549</c:v>
                </c:pt>
                <c:pt idx="256">
                  <c:v>254.55617451709699</c:v>
                </c:pt>
                <c:pt idx="257">
                  <c:v>251.22716469904699</c:v>
                </c:pt>
                <c:pt idx="258">
                  <c:v>250.917930538646</c:v>
                </c:pt>
                <c:pt idx="259">
                  <c:v>253.66429257723701</c:v>
                </c:pt>
                <c:pt idx="260">
                  <c:v>250.270029145021</c:v>
                </c:pt>
                <c:pt idx="261">
                  <c:v>248.250944050762</c:v>
                </c:pt>
              </c:numCache>
            </c:numRef>
          </c:val>
          <c:extLst>
            <c:ext xmlns:c16="http://schemas.microsoft.com/office/drawing/2014/chart" uri="{C3380CC4-5D6E-409C-BE32-E72D297353CC}">
              <c16:uniqueId val="{00000000-3F40-48E4-AF01-E3AA9082D114}"/>
            </c:ext>
          </c:extLst>
        </c:ser>
        <c:dLbls>
          <c:showLegendKey val="0"/>
          <c:showVal val="0"/>
          <c:showCatName val="0"/>
          <c:showSerName val="0"/>
          <c:showPercent val="0"/>
          <c:showBubbleSize val="0"/>
        </c:dLbls>
        <c:axId val="2079027976"/>
        <c:axId val="2079031016"/>
      </c:areaChart>
      <c:lineChart>
        <c:grouping val="standard"/>
        <c:varyColors val="0"/>
        <c:ser>
          <c:idx val="0"/>
          <c:order val="0"/>
          <c:tx>
            <c:strRef>
              <c:f>Sheet1!$B$1</c:f>
              <c:strCache>
                <c:ptCount val="1"/>
                <c:pt idx="0">
                  <c:v>ACWI Standard (Large+Mid Cap) </c:v>
                </c:pt>
              </c:strCache>
            </c:strRef>
          </c:tx>
          <c:spPr>
            <a:ln w="44450">
              <a:solidFill>
                <a:schemeClr val="tx2"/>
              </a:solidFill>
            </a:ln>
          </c:spPr>
          <c:marker>
            <c:symbol val="none"/>
          </c:marker>
          <c:cat>
            <c:numRef>
              <c:f>Sheet1!$A$2:$A$263</c:f>
              <c:numCache>
                <c:formatCode>m/d/yyyy</c:formatCode>
                <c:ptCount val="262"/>
                <c:pt idx="0">
                  <c:v>44469</c:v>
                </c:pt>
                <c:pt idx="1">
                  <c:v>44470</c:v>
                </c:pt>
                <c:pt idx="2">
                  <c:v>44473</c:v>
                </c:pt>
                <c:pt idx="3">
                  <c:v>44474</c:v>
                </c:pt>
                <c:pt idx="4">
                  <c:v>44475</c:v>
                </c:pt>
                <c:pt idx="5">
                  <c:v>44476</c:v>
                </c:pt>
                <c:pt idx="6">
                  <c:v>44477</c:v>
                </c:pt>
                <c:pt idx="7">
                  <c:v>44480</c:v>
                </c:pt>
                <c:pt idx="8">
                  <c:v>44481</c:v>
                </c:pt>
                <c:pt idx="9">
                  <c:v>44482</c:v>
                </c:pt>
                <c:pt idx="10">
                  <c:v>44483</c:v>
                </c:pt>
                <c:pt idx="11">
                  <c:v>44484</c:v>
                </c:pt>
                <c:pt idx="12">
                  <c:v>44487</c:v>
                </c:pt>
                <c:pt idx="13">
                  <c:v>44488</c:v>
                </c:pt>
                <c:pt idx="14">
                  <c:v>44489</c:v>
                </c:pt>
                <c:pt idx="15">
                  <c:v>44490</c:v>
                </c:pt>
                <c:pt idx="16">
                  <c:v>44491</c:v>
                </c:pt>
                <c:pt idx="17">
                  <c:v>44494</c:v>
                </c:pt>
                <c:pt idx="18">
                  <c:v>44495</c:v>
                </c:pt>
                <c:pt idx="19">
                  <c:v>44496</c:v>
                </c:pt>
                <c:pt idx="20">
                  <c:v>44497</c:v>
                </c:pt>
                <c:pt idx="21">
                  <c:v>44498</c:v>
                </c:pt>
                <c:pt idx="22">
                  <c:v>44501</c:v>
                </c:pt>
                <c:pt idx="23">
                  <c:v>44502</c:v>
                </c:pt>
                <c:pt idx="24">
                  <c:v>44503</c:v>
                </c:pt>
                <c:pt idx="25">
                  <c:v>44504</c:v>
                </c:pt>
                <c:pt idx="26">
                  <c:v>44505</c:v>
                </c:pt>
                <c:pt idx="27">
                  <c:v>44508</c:v>
                </c:pt>
                <c:pt idx="28">
                  <c:v>44509</c:v>
                </c:pt>
                <c:pt idx="29">
                  <c:v>44510</c:v>
                </c:pt>
                <c:pt idx="30">
                  <c:v>44511</c:v>
                </c:pt>
                <c:pt idx="31">
                  <c:v>44512</c:v>
                </c:pt>
                <c:pt idx="32">
                  <c:v>44515</c:v>
                </c:pt>
                <c:pt idx="33">
                  <c:v>44516</c:v>
                </c:pt>
                <c:pt idx="34">
                  <c:v>44517</c:v>
                </c:pt>
                <c:pt idx="35">
                  <c:v>44518</c:v>
                </c:pt>
                <c:pt idx="36">
                  <c:v>44519</c:v>
                </c:pt>
                <c:pt idx="37">
                  <c:v>44522</c:v>
                </c:pt>
                <c:pt idx="38">
                  <c:v>44523</c:v>
                </c:pt>
                <c:pt idx="39">
                  <c:v>44524</c:v>
                </c:pt>
                <c:pt idx="40">
                  <c:v>44525</c:v>
                </c:pt>
                <c:pt idx="41">
                  <c:v>44526</c:v>
                </c:pt>
                <c:pt idx="42">
                  <c:v>44529</c:v>
                </c:pt>
                <c:pt idx="43">
                  <c:v>44530</c:v>
                </c:pt>
                <c:pt idx="44">
                  <c:v>44531</c:v>
                </c:pt>
                <c:pt idx="45">
                  <c:v>44532</c:v>
                </c:pt>
                <c:pt idx="46">
                  <c:v>44533</c:v>
                </c:pt>
                <c:pt idx="47">
                  <c:v>44536</c:v>
                </c:pt>
                <c:pt idx="48">
                  <c:v>44537</c:v>
                </c:pt>
                <c:pt idx="49">
                  <c:v>44538</c:v>
                </c:pt>
                <c:pt idx="50">
                  <c:v>44539</c:v>
                </c:pt>
                <c:pt idx="51">
                  <c:v>44540</c:v>
                </c:pt>
                <c:pt idx="52">
                  <c:v>44543</c:v>
                </c:pt>
                <c:pt idx="53">
                  <c:v>44544</c:v>
                </c:pt>
                <c:pt idx="54">
                  <c:v>44545</c:v>
                </c:pt>
                <c:pt idx="55">
                  <c:v>44546</c:v>
                </c:pt>
                <c:pt idx="56">
                  <c:v>44547</c:v>
                </c:pt>
                <c:pt idx="57">
                  <c:v>44550</c:v>
                </c:pt>
                <c:pt idx="58">
                  <c:v>44551</c:v>
                </c:pt>
                <c:pt idx="59">
                  <c:v>44552</c:v>
                </c:pt>
                <c:pt idx="60">
                  <c:v>44553</c:v>
                </c:pt>
                <c:pt idx="61">
                  <c:v>44554</c:v>
                </c:pt>
                <c:pt idx="62">
                  <c:v>44557</c:v>
                </c:pt>
                <c:pt idx="63">
                  <c:v>44558</c:v>
                </c:pt>
                <c:pt idx="64">
                  <c:v>44559</c:v>
                </c:pt>
                <c:pt idx="65">
                  <c:v>44560</c:v>
                </c:pt>
                <c:pt idx="66">
                  <c:v>44561</c:v>
                </c:pt>
                <c:pt idx="67">
                  <c:v>44564</c:v>
                </c:pt>
                <c:pt idx="68">
                  <c:v>44565</c:v>
                </c:pt>
                <c:pt idx="69">
                  <c:v>44566</c:v>
                </c:pt>
                <c:pt idx="70">
                  <c:v>44567</c:v>
                </c:pt>
                <c:pt idx="71">
                  <c:v>44568</c:v>
                </c:pt>
                <c:pt idx="72">
                  <c:v>44571</c:v>
                </c:pt>
                <c:pt idx="73">
                  <c:v>44572</c:v>
                </c:pt>
                <c:pt idx="74">
                  <c:v>44573</c:v>
                </c:pt>
                <c:pt idx="75">
                  <c:v>44574</c:v>
                </c:pt>
                <c:pt idx="76">
                  <c:v>44575</c:v>
                </c:pt>
                <c:pt idx="77">
                  <c:v>44578</c:v>
                </c:pt>
                <c:pt idx="78">
                  <c:v>44579</c:v>
                </c:pt>
                <c:pt idx="79">
                  <c:v>44580</c:v>
                </c:pt>
                <c:pt idx="80">
                  <c:v>44581</c:v>
                </c:pt>
                <c:pt idx="81">
                  <c:v>44582</c:v>
                </c:pt>
                <c:pt idx="82">
                  <c:v>44585</c:v>
                </c:pt>
                <c:pt idx="83">
                  <c:v>44586</c:v>
                </c:pt>
                <c:pt idx="84">
                  <c:v>44587</c:v>
                </c:pt>
                <c:pt idx="85">
                  <c:v>44588</c:v>
                </c:pt>
                <c:pt idx="86">
                  <c:v>44589</c:v>
                </c:pt>
                <c:pt idx="87">
                  <c:v>44592</c:v>
                </c:pt>
                <c:pt idx="88">
                  <c:v>44593</c:v>
                </c:pt>
                <c:pt idx="89">
                  <c:v>44594</c:v>
                </c:pt>
                <c:pt idx="90">
                  <c:v>44595</c:v>
                </c:pt>
                <c:pt idx="91">
                  <c:v>44596</c:v>
                </c:pt>
                <c:pt idx="92">
                  <c:v>44599</c:v>
                </c:pt>
                <c:pt idx="93">
                  <c:v>44600</c:v>
                </c:pt>
                <c:pt idx="94">
                  <c:v>44601</c:v>
                </c:pt>
                <c:pt idx="95">
                  <c:v>44602</c:v>
                </c:pt>
                <c:pt idx="96">
                  <c:v>44603</c:v>
                </c:pt>
                <c:pt idx="97">
                  <c:v>44606</c:v>
                </c:pt>
                <c:pt idx="98">
                  <c:v>44607</c:v>
                </c:pt>
                <c:pt idx="99">
                  <c:v>44608</c:v>
                </c:pt>
                <c:pt idx="100">
                  <c:v>44609</c:v>
                </c:pt>
                <c:pt idx="101">
                  <c:v>44610</c:v>
                </c:pt>
                <c:pt idx="102">
                  <c:v>44613</c:v>
                </c:pt>
                <c:pt idx="103">
                  <c:v>44614</c:v>
                </c:pt>
                <c:pt idx="104">
                  <c:v>44615</c:v>
                </c:pt>
                <c:pt idx="105">
                  <c:v>44616</c:v>
                </c:pt>
                <c:pt idx="106">
                  <c:v>44617</c:v>
                </c:pt>
                <c:pt idx="107">
                  <c:v>44620</c:v>
                </c:pt>
                <c:pt idx="108">
                  <c:v>44621</c:v>
                </c:pt>
                <c:pt idx="109">
                  <c:v>44622</c:v>
                </c:pt>
                <c:pt idx="110">
                  <c:v>44623</c:v>
                </c:pt>
                <c:pt idx="111">
                  <c:v>44624</c:v>
                </c:pt>
                <c:pt idx="112">
                  <c:v>44627</c:v>
                </c:pt>
                <c:pt idx="113">
                  <c:v>44628</c:v>
                </c:pt>
                <c:pt idx="114">
                  <c:v>44629</c:v>
                </c:pt>
                <c:pt idx="115">
                  <c:v>44630</c:v>
                </c:pt>
                <c:pt idx="116">
                  <c:v>44631</c:v>
                </c:pt>
                <c:pt idx="117">
                  <c:v>44634</c:v>
                </c:pt>
                <c:pt idx="118">
                  <c:v>44635</c:v>
                </c:pt>
                <c:pt idx="119">
                  <c:v>44636</c:v>
                </c:pt>
                <c:pt idx="120">
                  <c:v>44637</c:v>
                </c:pt>
                <c:pt idx="121">
                  <c:v>44638</c:v>
                </c:pt>
                <c:pt idx="122">
                  <c:v>44641</c:v>
                </c:pt>
                <c:pt idx="123">
                  <c:v>44642</c:v>
                </c:pt>
                <c:pt idx="124">
                  <c:v>44643</c:v>
                </c:pt>
                <c:pt idx="125">
                  <c:v>44644</c:v>
                </c:pt>
                <c:pt idx="126">
                  <c:v>44645</c:v>
                </c:pt>
                <c:pt idx="127">
                  <c:v>44648</c:v>
                </c:pt>
                <c:pt idx="128">
                  <c:v>44649</c:v>
                </c:pt>
                <c:pt idx="129">
                  <c:v>44650</c:v>
                </c:pt>
                <c:pt idx="130">
                  <c:v>44651</c:v>
                </c:pt>
                <c:pt idx="131">
                  <c:v>44652</c:v>
                </c:pt>
                <c:pt idx="132">
                  <c:v>44655</c:v>
                </c:pt>
                <c:pt idx="133">
                  <c:v>44656</c:v>
                </c:pt>
                <c:pt idx="134">
                  <c:v>44657</c:v>
                </c:pt>
                <c:pt idx="135">
                  <c:v>44658</c:v>
                </c:pt>
                <c:pt idx="136">
                  <c:v>44659</c:v>
                </c:pt>
                <c:pt idx="137">
                  <c:v>44662</c:v>
                </c:pt>
                <c:pt idx="138">
                  <c:v>44663</c:v>
                </c:pt>
                <c:pt idx="139">
                  <c:v>44664</c:v>
                </c:pt>
                <c:pt idx="140">
                  <c:v>44665</c:v>
                </c:pt>
                <c:pt idx="141">
                  <c:v>44666</c:v>
                </c:pt>
                <c:pt idx="142">
                  <c:v>44669</c:v>
                </c:pt>
                <c:pt idx="143">
                  <c:v>44670</c:v>
                </c:pt>
                <c:pt idx="144">
                  <c:v>44671</c:v>
                </c:pt>
                <c:pt idx="145">
                  <c:v>44672</c:v>
                </c:pt>
                <c:pt idx="146">
                  <c:v>44673</c:v>
                </c:pt>
                <c:pt idx="147">
                  <c:v>44676</c:v>
                </c:pt>
                <c:pt idx="148">
                  <c:v>44677</c:v>
                </c:pt>
                <c:pt idx="149">
                  <c:v>44678</c:v>
                </c:pt>
                <c:pt idx="150">
                  <c:v>44679</c:v>
                </c:pt>
                <c:pt idx="151">
                  <c:v>44680</c:v>
                </c:pt>
                <c:pt idx="152">
                  <c:v>44683</c:v>
                </c:pt>
                <c:pt idx="153">
                  <c:v>44684</c:v>
                </c:pt>
                <c:pt idx="154">
                  <c:v>44685</c:v>
                </c:pt>
                <c:pt idx="155">
                  <c:v>44686</c:v>
                </c:pt>
                <c:pt idx="156">
                  <c:v>44687</c:v>
                </c:pt>
                <c:pt idx="157">
                  <c:v>44690</c:v>
                </c:pt>
                <c:pt idx="158">
                  <c:v>44691</c:v>
                </c:pt>
                <c:pt idx="159">
                  <c:v>44692</c:v>
                </c:pt>
                <c:pt idx="160">
                  <c:v>44693</c:v>
                </c:pt>
                <c:pt idx="161">
                  <c:v>44694</c:v>
                </c:pt>
                <c:pt idx="162">
                  <c:v>44697</c:v>
                </c:pt>
                <c:pt idx="163">
                  <c:v>44698</c:v>
                </c:pt>
                <c:pt idx="164">
                  <c:v>44699</c:v>
                </c:pt>
                <c:pt idx="165">
                  <c:v>44700</c:v>
                </c:pt>
                <c:pt idx="166">
                  <c:v>44701</c:v>
                </c:pt>
                <c:pt idx="167">
                  <c:v>44704</c:v>
                </c:pt>
                <c:pt idx="168">
                  <c:v>44705</c:v>
                </c:pt>
                <c:pt idx="169">
                  <c:v>44706</c:v>
                </c:pt>
                <c:pt idx="170">
                  <c:v>44707</c:v>
                </c:pt>
                <c:pt idx="171">
                  <c:v>44708</c:v>
                </c:pt>
                <c:pt idx="172">
                  <c:v>44711</c:v>
                </c:pt>
                <c:pt idx="173">
                  <c:v>44712</c:v>
                </c:pt>
                <c:pt idx="174">
                  <c:v>44713</c:v>
                </c:pt>
                <c:pt idx="175">
                  <c:v>44714</c:v>
                </c:pt>
                <c:pt idx="176">
                  <c:v>44715</c:v>
                </c:pt>
                <c:pt idx="177">
                  <c:v>44718</c:v>
                </c:pt>
                <c:pt idx="178">
                  <c:v>44719</c:v>
                </c:pt>
                <c:pt idx="179">
                  <c:v>44720</c:v>
                </c:pt>
                <c:pt idx="180">
                  <c:v>44721</c:v>
                </c:pt>
                <c:pt idx="181">
                  <c:v>44722</c:v>
                </c:pt>
                <c:pt idx="182">
                  <c:v>44725</c:v>
                </c:pt>
                <c:pt idx="183">
                  <c:v>44726</c:v>
                </c:pt>
                <c:pt idx="184">
                  <c:v>44727</c:v>
                </c:pt>
                <c:pt idx="185">
                  <c:v>44728</c:v>
                </c:pt>
                <c:pt idx="186">
                  <c:v>44729</c:v>
                </c:pt>
                <c:pt idx="187">
                  <c:v>44732</c:v>
                </c:pt>
                <c:pt idx="188">
                  <c:v>44733</c:v>
                </c:pt>
                <c:pt idx="189">
                  <c:v>44734</c:v>
                </c:pt>
                <c:pt idx="190">
                  <c:v>44735</c:v>
                </c:pt>
                <c:pt idx="191">
                  <c:v>44736</c:v>
                </c:pt>
                <c:pt idx="192">
                  <c:v>44739</c:v>
                </c:pt>
                <c:pt idx="193">
                  <c:v>44740</c:v>
                </c:pt>
                <c:pt idx="194">
                  <c:v>44741</c:v>
                </c:pt>
                <c:pt idx="195">
                  <c:v>44742</c:v>
                </c:pt>
                <c:pt idx="196">
                  <c:v>44743</c:v>
                </c:pt>
                <c:pt idx="197">
                  <c:v>44746</c:v>
                </c:pt>
                <c:pt idx="198">
                  <c:v>44747</c:v>
                </c:pt>
                <c:pt idx="199">
                  <c:v>44748</c:v>
                </c:pt>
                <c:pt idx="200">
                  <c:v>44749</c:v>
                </c:pt>
                <c:pt idx="201">
                  <c:v>44750</c:v>
                </c:pt>
                <c:pt idx="202">
                  <c:v>44753</c:v>
                </c:pt>
                <c:pt idx="203">
                  <c:v>44754</c:v>
                </c:pt>
                <c:pt idx="204">
                  <c:v>44755</c:v>
                </c:pt>
                <c:pt idx="205">
                  <c:v>44756</c:v>
                </c:pt>
                <c:pt idx="206">
                  <c:v>44757</c:v>
                </c:pt>
                <c:pt idx="207">
                  <c:v>44760</c:v>
                </c:pt>
                <c:pt idx="208">
                  <c:v>44761</c:v>
                </c:pt>
                <c:pt idx="209">
                  <c:v>44762</c:v>
                </c:pt>
                <c:pt idx="210">
                  <c:v>44763</c:v>
                </c:pt>
                <c:pt idx="211">
                  <c:v>44764</c:v>
                </c:pt>
                <c:pt idx="212">
                  <c:v>44767</c:v>
                </c:pt>
                <c:pt idx="213">
                  <c:v>44768</c:v>
                </c:pt>
                <c:pt idx="214">
                  <c:v>44769</c:v>
                </c:pt>
                <c:pt idx="215">
                  <c:v>44770</c:v>
                </c:pt>
                <c:pt idx="216">
                  <c:v>44771</c:v>
                </c:pt>
                <c:pt idx="217">
                  <c:v>44774</c:v>
                </c:pt>
                <c:pt idx="218">
                  <c:v>44775</c:v>
                </c:pt>
                <c:pt idx="219">
                  <c:v>44776</c:v>
                </c:pt>
                <c:pt idx="220">
                  <c:v>44777</c:v>
                </c:pt>
                <c:pt idx="221">
                  <c:v>44778</c:v>
                </c:pt>
                <c:pt idx="222">
                  <c:v>44781</c:v>
                </c:pt>
                <c:pt idx="223">
                  <c:v>44782</c:v>
                </c:pt>
                <c:pt idx="224">
                  <c:v>44783</c:v>
                </c:pt>
                <c:pt idx="225">
                  <c:v>44784</c:v>
                </c:pt>
                <c:pt idx="226">
                  <c:v>44785</c:v>
                </c:pt>
                <c:pt idx="227">
                  <c:v>44788</c:v>
                </c:pt>
                <c:pt idx="228">
                  <c:v>44789</c:v>
                </c:pt>
                <c:pt idx="229">
                  <c:v>44790</c:v>
                </c:pt>
                <c:pt idx="230">
                  <c:v>44791</c:v>
                </c:pt>
                <c:pt idx="231">
                  <c:v>44792</c:v>
                </c:pt>
                <c:pt idx="232">
                  <c:v>44795</c:v>
                </c:pt>
                <c:pt idx="233">
                  <c:v>44796</c:v>
                </c:pt>
                <c:pt idx="234">
                  <c:v>44797</c:v>
                </c:pt>
                <c:pt idx="235">
                  <c:v>44798</c:v>
                </c:pt>
                <c:pt idx="236">
                  <c:v>44799</c:v>
                </c:pt>
                <c:pt idx="237">
                  <c:v>44802</c:v>
                </c:pt>
                <c:pt idx="238">
                  <c:v>44803</c:v>
                </c:pt>
                <c:pt idx="239">
                  <c:v>44804</c:v>
                </c:pt>
                <c:pt idx="240">
                  <c:v>44805</c:v>
                </c:pt>
                <c:pt idx="241">
                  <c:v>44806</c:v>
                </c:pt>
                <c:pt idx="242">
                  <c:v>44809</c:v>
                </c:pt>
                <c:pt idx="243">
                  <c:v>44810</c:v>
                </c:pt>
                <c:pt idx="244">
                  <c:v>44811</c:v>
                </c:pt>
                <c:pt idx="245">
                  <c:v>44812</c:v>
                </c:pt>
                <c:pt idx="246">
                  <c:v>44813</c:v>
                </c:pt>
                <c:pt idx="247">
                  <c:v>44816</c:v>
                </c:pt>
                <c:pt idx="248">
                  <c:v>44817</c:v>
                </c:pt>
                <c:pt idx="249">
                  <c:v>44818</c:v>
                </c:pt>
                <c:pt idx="250">
                  <c:v>44819</c:v>
                </c:pt>
                <c:pt idx="251">
                  <c:v>44820</c:v>
                </c:pt>
                <c:pt idx="252">
                  <c:v>44823</c:v>
                </c:pt>
                <c:pt idx="253">
                  <c:v>44824</c:v>
                </c:pt>
                <c:pt idx="254">
                  <c:v>44825</c:v>
                </c:pt>
                <c:pt idx="255">
                  <c:v>44826</c:v>
                </c:pt>
                <c:pt idx="256">
                  <c:v>44827</c:v>
                </c:pt>
                <c:pt idx="257">
                  <c:v>44830</c:v>
                </c:pt>
                <c:pt idx="258">
                  <c:v>44831</c:v>
                </c:pt>
                <c:pt idx="259">
                  <c:v>44832</c:v>
                </c:pt>
                <c:pt idx="260">
                  <c:v>44833</c:v>
                </c:pt>
                <c:pt idx="261">
                  <c:v>44834</c:v>
                </c:pt>
              </c:numCache>
            </c:numRef>
          </c:cat>
          <c:val>
            <c:numRef>
              <c:f>Sheet1!$B$2:$B$263</c:f>
              <c:numCache>
                <c:formatCode>#,##0.000</c:formatCode>
                <c:ptCount val="262"/>
                <c:pt idx="0">
                  <c:v>312.89349770121601</c:v>
                </c:pt>
                <c:pt idx="1">
                  <c:v>314.18928244811798</c:v>
                </c:pt>
                <c:pt idx="2">
                  <c:v>311.17234920498498</c:v>
                </c:pt>
                <c:pt idx="3">
                  <c:v>313.32587781509397</c:v>
                </c:pt>
                <c:pt idx="4">
                  <c:v>313.02376211053502</c:v>
                </c:pt>
                <c:pt idx="5">
                  <c:v>316.64822218161902</c:v>
                </c:pt>
                <c:pt idx="6">
                  <c:v>316.50956952468403</c:v>
                </c:pt>
                <c:pt idx="7">
                  <c:v>315.65257552220498</c:v>
                </c:pt>
                <c:pt idx="8">
                  <c:v>314.66601548690397</c:v>
                </c:pt>
                <c:pt idx="9">
                  <c:v>316.17881694453098</c:v>
                </c:pt>
                <c:pt idx="10">
                  <c:v>320.56592665118001</c:v>
                </c:pt>
                <c:pt idx="11">
                  <c:v>323.355065569234</c:v>
                </c:pt>
                <c:pt idx="12">
                  <c:v>323.762612981252</c:v>
                </c:pt>
                <c:pt idx="13">
                  <c:v>326.14330963386101</c:v>
                </c:pt>
                <c:pt idx="14">
                  <c:v>327.39651914962002</c:v>
                </c:pt>
                <c:pt idx="15">
                  <c:v>327.59117749733002</c:v>
                </c:pt>
                <c:pt idx="16">
                  <c:v>327.49187760097999</c:v>
                </c:pt>
                <c:pt idx="17">
                  <c:v>328.421360364853</c:v>
                </c:pt>
                <c:pt idx="18">
                  <c:v>329.08166609177499</c:v>
                </c:pt>
                <c:pt idx="19">
                  <c:v>327.28176918847498</c:v>
                </c:pt>
                <c:pt idx="20">
                  <c:v>329.60245604099799</c:v>
                </c:pt>
                <c:pt idx="21">
                  <c:v>328.86468369258898</c:v>
                </c:pt>
                <c:pt idx="22">
                  <c:v>330.311311816547</c:v>
                </c:pt>
                <c:pt idx="23">
                  <c:v>330.767971234931</c:v>
                </c:pt>
                <c:pt idx="24">
                  <c:v>332.25415800412901</c:v>
                </c:pt>
                <c:pt idx="25">
                  <c:v>333.58654920872601</c:v>
                </c:pt>
                <c:pt idx="26">
                  <c:v>334.17805880650798</c:v>
                </c:pt>
                <c:pt idx="27">
                  <c:v>334.832716597895</c:v>
                </c:pt>
                <c:pt idx="28">
                  <c:v>334.06403466812998</c:v>
                </c:pt>
                <c:pt idx="29">
                  <c:v>331.73408013715999</c:v>
                </c:pt>
                <c:pt idx="30">
                  <c:v>331.99899826293301</c:v>
                </c:pt>
                <c:pt idx="31">
                  <c:v>334.14393615663499</c:v>
                </c:pt>
                <c:pt idx="32">
                  <c:v>334.44395500843802</c:v>
                </c:pt>
                <c:pt idx="33">
                  <c:v>335.07011148254497</c:v>
                </c:pt>
                <c:pt idx="34">
                  <c:v>333.98758814279802</c:v>
                </c:pt>
                <c:pt idx="35">
                  <c:v>334.11064570265597</c:v>
                </c:pt>
                <c:pt idx="36">
                  <c:v>333.38255796458702</c:v>
                </c:pt>
                <c:pt idx="37">
                  <c:v>331.49251212870399</c:v>
                </c:pt>
                <c:pt idx="38">
                  <c:v>330.88968261968199</c:v>
                </c:pt>
                <c:pt idx="39">
                  <c:v>330.943632660341</c:v>
                </c:pt>
                <c:pt idx="40">
                  <c:v>331.39783919438401</c:v>
                </c:pt>
                <c:pt idx="41">
                  <c:v>323.99384514101399</c:v>
                </c:pt>
                <c:pt idx="42">
                  <c:v>326.06344498995799</c:v>
                </c:pt>
                <c:pt idx="43">
                  <c:v>320.945637640435</c:v>
                </c:pt>
                <c:pt idx="44">
                  <c:v>320.12784283311601</c:v>
                </c:pt>
                <c:pt idx="45">
                  <c:v>322.58981113845999</c:v>
                </c:pt>
                <c:pt idx="46">
                  <c:v>319.98081223289699</c:v>
                </c:pt>
                <c:pt idx="47">
                  <c:v>322.492792545074</c:v>
                </c:pt>
                <c:pt idx="48">
                  <c:v>329.27955974452698</c:v>
                </c:pt>
                <c:pt idx="49">
                  <c:v>330.57079647839703</c:v>
                </c:pt>
                <c:pt idx="50">
                  <c:v>328.60345390266099</c:v>
                </c:pt>
                <c:pt idx="51">
                  <c:v>329.77259140837401</c:v>
                </c:pt>
                <c:pt idx="52">
                  <c:v>327.132645140607</c:v>
                </c:pt>
                <c:pt idx="53">
                  <c:v>324.70499080411201</c:v>
                </c:pt>
                <c:pt idx="54">
                  <c:v>327.875434817079</c:v>
                </c:pt>
                <c:pt idx="55">
                  <c:v>327.46608053339497</c:v>
                </c:pt>
                <c:pt idx="56">
                  <c:v>324.71897207008601</c:v>
                </c:pt>
                <c:pt idx="57">
                  <c:v>320.33794698933298</c:v>
                </c:pt>
                <c:pt idx="58">
                  <c:v>325.51317306664401</c:v>
                </c:pt>
                <c:pt idx="59">
                  <c:v>328.58866699996798</c:v>
                </c:pt>
                <c:pt idx="60">
                  <c:v>330.95432622296801</c:v>
                </c:pt>
                <c:pt idx="61">
                  <c:v>331.05693096676799</c:v>
                </c:pt>
                <c:pt idx="62">
                  <c:v>333.927789368238</c:v>
                </c:pt>
                <c:pt idx="63">
                  <c:v>334.235921068913</c:v>
                </c:pt>
                <c:pt idx="64">
                  <c:v>334.43847174709998</c:v>
                </c:pt>
                <c:pt idx="65">
                  <c:v>333.98343556509298</c:v>
                </c:pt>
                <c:pt idx="66">
                  <c:v>333.78345102644198</c:v>
                </c:pt>
                <c:pt idx="67">
                  <c:v>334.72691244777201</c:v>
                </c:pt>
                <c:pt idx="68">
                  <c:v>335.39427573573602</c:v>
                </c:pt>
                <c:pt idx="69">
                  <c:v>330.89899742668001</c:v>
                </c:pt>
                <c:pt idx="70">
                  <c:v>329.05182455284103</c:v>
                </c:pt>
                <c:pt idx="71">
                  <c:v>328.70590674925302</c:v>
                </c:pt>
                <c:pt idx="72">
                  <c:v>327.84688540305001</c:v>
                </c:pt>
                <c:pt idx="73">
                  <c:v>330.673939126655</c:v>
                </c:pt>
                <c:pt idx="74">
                  <c:v>333.325470361898</c:v>
                </c:pt>
                <c:pt idx="75">
                  <c:v>330.28146513503702</c:v>
                </c:pt>
                <c:pt idx="76">
                  <c:v>329.28166083101797</c:v>
                </c:pt>
                <c:pt idx="77">
                  <c:v>329.47110881977198</c:v>
                </c:pt>
                <c:pt idx="78">
                  <c:v>324.31437255191298</c:v>
                </c:pt>
                <c:pt idx="79">
                  <c:v>321.91597368329298</c:v>
                </c:pt>
                <c:pt idx="80">
                  <c:v>320.90972699440698</c:v>
                </c:pt>
                <c:pt idx="81">
                  <c:v>315.31959478884801</c:v>
                </c:pt>
                <c:pt idx="82">
                  <c:v>312.860311037918</c:v>
                </c:pt>
                <c:pt idx="83">
                  <c:v>309.75465907838202</c:v>
                </c:pt>
                <c:pt idx="84">
                  <c:v>310.17328958843302</c:v>
                </c:pt>
                <c:pt idx="85">
                  <c:v>307.35900997477802</c:v>
                </c:pt>
                <c:pt idx="86">
                  <c:v>311.96460262903702</c:v>
                </c:pt>
                <c:pt idx="87">
                  <c:v>317.390544250826</c:v>
                </c:pt>
                <c:pt idx="88">
                  <c:v>320.09688346438099</c:v>
                </c:pt>
                <c:pt idx="89">
                  <c:v>322.57334523705902</c:v>
                </c:pt>
                <c:pt idx="90">
                  <c:v>316.86272588931303</c:v>
                </c:pt>
                <c:pt idx="91">
                  <c:v>318.04012637072202</c:v>
                </c:pt>
                <c:pt idx="92">
                  <c:v>317.80359458566602</c:v>
                </c:pt>
                <c:pt idx="93">
                  <c:v>319.44392185359902</c:v>
                </c:pt>
                <c:pt idx="94">
                  <c:v>324.45401189906198</c:v>
                </c:pt>
                <c:pt idx="95">
                  <c:v>321.42584026475998</c:v>
                </c:pt>
                <c:pt idx="96">
                  <c:v>316.643719616422</c:v>
                </c:pt>
                <c:pt idx="97">
                  <c:v>313.51302902638099</c:v>
                </c:pt>
                <c:pt idx="98">
                  <c:v>317.723405672311</c:v>
                </c:pt>
                <c:pt idx="99">
                  <c:v>318.76583926343699</c:v>
                </c:pt>
                <c:pt idx="100">
                  <c:v>314.06121010290502</c:v>
                </c:pt>
                <c:pt idx="101">
                  <c:v>311.401322356999</c:v>
                </c:pt>
                <c:pt idx="102">
                  <c:v>310.32560520413602</c:v>
                </c:pt>
                <c:pt idx="103">
                  <c:v>307.53145927396901</c:v>
                </c:pt>
                <c:pt idx="104">
                  <c:v>303.83908594501702</c:v>
                </c:pt>
                <c:pt idx="105">
                  <c:v>302.03441965667997</c:v>
                </c:pt>
                <c:pt idx="106">
                  <c:v>309.39846382542402</c:v>
                </c:pt>
                <c:pt idx="107">
                  <c:v>309.19322172455901</c:v>
                </c:pt>
                <c:pt idx="108">
                  <c:v>305.02282500314601</c:v>
                </c:pt>
                <c:pt idx="109">
                  <c:v>307.86267342885498</c:v>
                </c:pt>
                <c:pt idx="110">
                  <c:v>306.01668281350601</c:v>
                </c:pt>
                <c:pt idx="111">
                  <c:v>300.96807738699999</c:v>
                </c:pt>
                <c:pt idx="112">
                  <c:v>292.759647763121</c:v>
                </c:pt>
                <c:pt idx="113">
                  <c:v>290.43734365545401</c:v>
                </c:pt>
                <c:pt idx="114">
                  <c:v>298.04360355989297</c:v>
                </c:pt>
                <c:pt idx="115">
                  <c:v>297.541798452975</c:v>
                </c:pt>
                <c:pt idx="116">
                  <c:v>294.14286259671599</c:v>
                </c:pt>
                <c:pt idx="117">
                  <c:v>291.99449460330999</c:v>
                </c:pt>
                <c:pt idx="118">
                  <c:v>294.75958070712198</c:v>
                </c:pt>
                <c:pt idx="119">
                  <c:v>302.920994306252</c:v>
                </c:pt>
                <c:pt idx="120">
                  <c:v>308.330181739956</c:v>
                </c:pt>
                <c:pt idx="121">
                  <c:v>311.08811162730802</c:v>
                </c:pt>
                <c:pt idx="122">
                  <c:v>310.8158253803</c:v>
                </c:pt>
                <c:pt idx="123">
                  <c:v>314.10257054372602</c:v>
                </c:pt>
                <c:pt idx="124">
                  <c:v>311.86851155047702</c:v>
                </c:pt>
                <c:pt idx="125">
                  <c:v>314.42025900741498</c:v>
                </c:pt>
                <c:pt idx="126">
                  <c:v>314.78192031293997</c:v>
                </c:pt>
                <c:pt idx="127">
                  <c:v>315.93828539022297</c:v>
                </c:pt>
                <c:pt idx="128">
                  <c:v>320.82209965632302</c:v>
                </c:pt>
                <c:pt idx="129">
                  <c:v>320.11061081764001</c:v>
                </c:pt>
                <c:pt idx="130">
                  <c:v>315.89004249313598</c:v>
                </c:pt>
                <c:pt idx="131">
                  <c:v>316.38577410695098</c:v>
                </c:pt>
                <c:pt idx="132">
                  <c:v>319.11282183356002</c:v>
                </c:pt>
                <c:pt idx="133">
                  <c:v>316.043570396767</c:v>
                </c:pt>
                <c:pt idx="134">
                  <c:v>312.20068401798898</c:v>
                </c:pt>
                <c:pt idx="135">
                  <c:v>311.91570258182702</c:v>
                </c:pt>
                <c:pt idx="136">
                  <c:v>311.82665096065602</c:v>
                </c:pt>
                <c:pt idx="137">
                  <c:v>307.699579334308</c:v>
                </c:pt>
                <c:pt idx="138">
                  <c:v>306.50669274368101</c:v>
                </c:pt>
                <c:pt idx="139">
                  <c:v>309.13668497607</c:v>
                </c:pt>
                <c:pt idx="140">
                  <c:v>306.86220594276199</c:v>
                </c:pt>
                <c:pt idx="141">
                  <c:v>306.636456961264</c:v>
                </c:pt>
                <c:pt idx="142">
                  <c:v>305.94121610545898</c:v>
                </c:pt>
                <c:pt idx="143">
                  <c:v>308.46417310182102</c:v>
                </c:pt>
                <c:pt idx="144">
                  <c:v>309.37358825658401</c:v>
                </c:pt>
                <c:pt idx="145">
                  <c:v>305.93677705017598</c:v>
                </c:pt>
                <c:pt idx="146">
                  <c:v>298.466716042104</c:v>
                </c:pt>
                <c:pt idx="147">
                  <c:v>297.13985524470098</c:v>
                </c:pt>
                <c:pt idx="148">
                  <c:v>291.119873923</c:v>
                </c:pt>
                <c:pt idx="149">
                  <c:v>290.64804153289998</c:v>
                </c:pt>
                <c:pt idx="150">
                  <c:v>295.969418809454</c:v>
                </c:pt>
                <c:pt idx="151">
                  <c:v>290.605624137463</c:v>
                </c:pt>
                <c:pt idx="152">
                  <c:v>290.61006834021299</c:v>
                </c:pt>
                <c:pt idx="153">
                  <c:v>291.767220178733</c:v>
                </c:pt>
                <c:pt idx="154">
                  <c:v>296.64411588713602</c:v>
                </c:pt>
                <c:pt idx="155">
                  <c:v>289.12168176688601</c:v>
                </c:pt>
                <c:pt idx="156">
                  <c:v>286.31988886869101</c:v>
                </c:pt>
                <c:pt idx="157">
                  <c:v>277.50132081316701</c:v>
                </c:pt>
                <c:pt idx="158">
                  <c:v>277.783080641499</c:v>
                </c:pt>
                <c:pt idx="159">
                  <c:v>275.65692341438597</c:v>
                </c:pt>
                <c:pt idx="160">
                  <c:v>273.82873452913901</c:v>
                </c:pt>
                <c:pt idx="161">
                  <c:v>280.05428398619898</c:v>
                </c:pt>
                <c:pt idx="162">
                  <c:v>279.49067854841502</c:v>
                </c:pt>
                <c:pt idx="163">
                  <c:v>285.10541094930102</c:v>
                </c:pt>
                <c:pt idx="164">
                  <c:v>277.66094535959002</c:v>
                </c:pt>
                <c:pt idx="165">
                  <c:v>275.91997119347701</c:v>
                </c:pt>
                <c:pt idx="166">
                  <c:v>276.96317353177301</c:v>
                </c:pt>
                <c:pt idx="167">
                  <c:v>281.27554750273498</c:v>
                </c:pt>
                <c:pt idx="168">
                  <c:v>278.77892717891501</c:v>
                </c:pt>
                <c:pt idx="169">
                  <c:v>280.68141596987999</c:v>
                </c:pt>
                <c:pt idx="170">
                  <c:v>284.85058926449898</c:v>
                </c:pt>
                <c:pt idx="171">
                  <c:v>290.913937736207</c:v>
                </c:pt>
                <c:pt idx="172">
                  <c:v>292.72558007942001</c:v>
                </c:pt>
                <c:pt idx="173">
                  <c:v>290.94570873311397</c:v>
                </c:pt>
                <c:pt idx="174">
                  <c:v>288.78287730908698</c:v>
                </c:pt>
                <c:pt idx="175">
                  <c:v>292.63203964756099</c:v>
                </c:pt>
                <c:pt idx="176">
                  <c:v>289.40107282262801</c:v>
                </c:pt>
                <c:pt idx="177">
                  <c:v>290.73195143373403</c:v>
                </c:pt>
                <c:pt idx="178">
                  <c:v>291.85512818657998</c:v>
                </c:pt>
                <c:pt idx="179">
                  <c:v>290.22885511346999</c:v>
                </c:pt>
                <c:pt idx="180">
                  <c:v>284.374276658469</c:v>
                </c:pt>
                <c:pt idx="181">
                  <c:v>276.59727050744402</c:v>
                </c:pt>
                <c:pt idx="182">
                  <c:v>266.49283136499099</c:v>
                </c:pt>
                <c:pt idx="183">
                  <c:v>264.80950589100598</c:v>
                </c:pt>
                <c:pt idx="184">
                  <c:v>267.73331652938401</c:v>
                </c:pt>
                <c:pt idx="185">
                  <c:v>261.28952177648699</c:v>
                </c:pt>
                <c:pt idx="186">
                  <c:v>260.74820004360299</c:v>
                </c:pt>
                <c:pt idx="187">
                  <c:v>261.478347727011</c:v>
                </c:pt>
                <c:pt idx="188">
                  <c:v>266.47792007879502</c:v>
                </c:pt>
                <c:pt idx="189">
                  <c:v>265.19720190614203</c:v>
                </c:pt>
                <c:pt idx="190">
                  <c:v>266.37121859505999</c:v>
                </c:pt>
                <c:pt idx="191">
                  <c:v>273.37211117107501</c:v>
                </c:pt>
                <c:pt idx="192">
                  <c:v>274.23974384211402</c:v>
                </c:pt>
                <c:pt idx="193">
                  <c:v>270.728063883213</c:v>
                </c:pt>
                <c:pt idx="194">
                  <c:v>269.39496917071102</c:v>
                </c:pt>
                <c:pt idx="195">
                  <c:v>266.42004491729699</c:v>
                </c:pt>
                <c:pt idx="196">
                  <c:v>267.451273601624</c:v>
                </c:pt>
                <c:pt idx="197">
                  <c:v>268.22087870934899</c:v>
                </c:pt>
                <c:pt idx="198">
                  <c:v>266.92984788156298</c:v>
                </c:pt>
                <c:pt idx="199">
                  <c:v>267.287231419514</c:v>
                </c:pt>
                <c:pt idx="200">
                  <c:v>271.52718268428799</c:v>
                </c:pt>
                <c:pt idx="201">
                  <c:v>271.84977780345201</c:v>
                </c:pt>
                <c:pt idx="202">
                  <c:v>268.38805409622302</c:v>
                </c:pt>
                <c:pt idx="203">
                  <c:v>266.28715427729401</c:v>
                </c:pt>
                <c:pt idx="204">
                  <c:v>265.51109990979597</c:v>
                </c:pt>
                <c:pt idx="205">
                  <c:v>263.183638608813</c:v>
                </c:pt>
                <c:pt idx="206">
                  <c:v>267.48778733887701</c:v>
                </c:pt>
                <c:pt idx="207">
                  <c:v>267.98757024084199</c:v>
                </c:pt>
                <c:pt idx="208">
                  <c:v>273.58510318451198</c:v>
                </c:pt>
                <c:pt idx="209">
                  <c:v>275.23808615718502</c:v>
                </c:pt>
                <c:pt idx="210">
                  <c:v>277.22087625567099</c:v>
                </c:pt>
                <c:pt idx="211">
                  <c:v>276.00969203756301</c:v>
                </c:pt>
                <c:pt idx="212">
                  <c:v>275.95106272120302</c:v>
                </c:pt>
                <c:pt idx="213">
                  <c:v>273.57603459929999</c:v>
                </c:pt>
                <c:pt idx="214">
                  <c:v>278.25825907675897</c:v>
                </c:pt>
                <c:pt idx="215">
                  <c:v>281.734181110767</c:v>
                </c:pt>
                <c:pt idx="216">
                  <c:v>285.02482913374598</c:v>
                </c:pt>
                <c:pt idx="217">
                  <c:v>285.33860618454798</c:v>
                </c:pt>
                <c:pt idx="218">
                  <c:v>283.06771854258602</c:v>
                </c:pt>
                <c:pt idx="219">
                  <c:v>285.61281425490102</c:v>
                </c:pt>
                <c:pt idx="220">
                  <c:v>286.51513668114302</c:v>
                </c:pt>
                <c:pt idx="221">
                  <c:v>285.90429302823799</c:v>
                </c:pt>
                <c:pt idx="222">
                  <c:v>286.49891017248899</c:v>
                </c:pt>
                <c:pt idx="223">
                  <c:v>285.10652635719703</c:v>
                </c:pt>
                <c:pt idx="224">
                  <c:v>290.50663059713497</c:v>
                </c:pt>
                <c:pt idx="225">
                  <c:v>291.01993832490098</c:v>
                </c:pt>
                <c:pt idx="226">
                  <c:v>294.18468635845801</c:v>
                </c:pt>
                <c:pt idx="227">
                  <c:v>294.87529426475697</c:v>
                </c:pt>
                <c:pt idx="228">
                  <c:v>295.04127284474202</c:v>
                </c:pt>
                <c:pt idx="229">
                  <c:v>293.12548916637297</c:v>
                </c:pt>
                <c:pt idx="230">
                  <c:v>293.32325416271499</c:v>
                </c:pt>
                <c:pt idx="231">
                  <c:v>289.49182237566799</c:v>
                </c:pt>
                <c:pt idx="232">
                  <c:v>284.43661670395397</c:v>
                </c:pt>
                <c:pt idx="233">
                  <c:v>283.83767718330802</c:v>
                </c:pt>
                <c:pt idx="234">
                  <c:v>284.23051236033803</c:v>
                </c:pt>
                <c:pt idx="235">
                  <c:v>287.83002303100898</c:v>
                </c:pt>
                <c:pt idx="236">
                  <c:v>281.090699979227</c:v>
                </c:pt>
                <c:pt idx="237">
                  <c:v>278.24224196038801</c:v>
                </c:pt>
                <c:pt idx="238">
                  <c:v>276.12883225470699</c:v>
                </c:pt>
                <c:pt idx="239">
                  <c:v>274.53166879374402</c:v>
                </c:pt>
                <c:pt idx="240">
                  <c:v>272.46856453815201</c:v>
                </c:pt>
                <c:pt idx="241">
                  <c:v>271.885331625368</c:v>
                </c:pt>
                <c:pt idx="242">
                  <c:v>270.97601428761601</c:v>
                </c:pt>
                <c:pt idx="243">
                  <c:v>269.82034499703701</c:v>
                </c:pt>
                <c:pt idx="244">
                  <c:v>272.25505001967599</c:v>
                </c:pt>
                <c:pt idx="245">
                  <c:v>274.35185139146699</c:v>
                </c:pt>
                <c:pt idx="246">
                  <c:v>279.10868980069802</c:v>
                </c:pt>
                <c:pt idx="247">
                  <c:v>282.73510686186597</c:v>
                </c:pt>
                <c:pt idx="248">
                  <c:v>273.54912316913902</c:v>
                </c:pt>
                <c:pt idx="249">
                  <c:v>272.88764891903497</c:v>
                </c:pt>
                <c:pt idx="250">
                  <c:v>270.39633679197999</c:v>
                </c:pt>
                <c:pt idx="251">
                  <c:v>267.840467713105</c:v>
                </c:pt>
                <c:pt idx="252">
                  <c:v>268.71299673962801</c:v>
                </c:pt>
                <c:pt idx="253">
                  <c:v>266.501324404721</c:v>
                </c:pt>
                <c:pt idx="254">
                  <c:v>262.609798751249</c:v>
                </c:pt>
                <c:pt idx="255">
                  <c:v>259.794435544549</c:v>
                </c:pt>
                <c:pt idx="256">
                  <c:v>254.55617451709699</c:v>
                </c:pt>
                <c:pt idx="257">
                  <c:v>251.22716469904699</c:v>
                </c:pt>
                <c:pt idx="258">
                  <c:v>250.917930538646</c:v>
                </c:pt>
                <c:pt idx="259">
                  <c:v>253.66429257723701</c:v>
                </c:pt>
                <c:pt idx="260">
                  <c:v>250.270029145021</c:v>
                </c:pt>
                <c:pt idx="261">
                  <c:v>248.250944050762</c:v>
                </c:pt>
              </c:numCache>
            </c:numRef>
          </c:val>
          <c:smooth val="0"/>
          <c:extLst>
            <c:ext xmlns:c16="http://schemas.microsoft.com/office/drawing/2014/chart" uri="{C3380CC4-5D6E-409C-BE32-E72D297353CC}">
              <c16:uniqueId val="{00000001-3F40-48E4-AF01-E3AA9082D114}"/>
            </c:ext>
          </c:extLst>
        </c:ser>
        <c:ser>
          <c:idx val="2"/>
          <c:order val="2"/>
          <c:tx>
            <c:strRef>
              <c:f>Sheet1!$D$1</c:f>
              <c:strCache>
                <c:ptCount val="1"/>
                <c:pt idx="0">
                  <c:v>Annotations</c:v>
                </c:pt>
              </c:strCache>
            </c:strRef>
          </c:tx>
          <c:spPr>
            <a:ln>
              <a:noFill/>
            </a:ln>
          </c:spPr>
          <c:marker>
            <c:symbol val="none"/>
          </c:marker>
          <c:cat>
            <c:numRef>
              <c:f>Sheet1!$A$2:$A$263</c:f>
              <c:numCache>
                <c:formatCode>m/d/yyyy</c:formatCode>
                <c:ptCount val="262"/>
                <c:pt idx="0">
                  <c:v>44469</c:v>
                </c:pt>
                <c:pt idx="1">
                  <c:v>44470</c:v>
                </c:pt>
                <c:pt idx="2">
                  <c:v>44473</c:v>
                </c:pt>
                <c:pt idx="3">
                  <c:v>44474</c:v>
                </c:pt>
                <c:pt idx="4">
                  <c:v>44475</c:v>
                </c:pt>
                <c:pt idx="5">
                  <c:v>44476</c:v>
                </c:pt>
                <c:pt idx="6">
                  <c:v>44477</c:v>
                </c:pt>
                <c:pt idx="7">
                  <c:v>44480</c:v>
                </c:pt>
                <c:pt idx="8">
                  <c:v>44481</c:v>
                </c:pt>
                <c:pt idx="9">
                  <c:v>44482</c:v>
                </c:pt>
                <c:pt idx="10">
                  <c:v>44483</c:v>
                </c:pt>
                <c:pt idx="11">
                  <c:v>44484</c:v>
                </c:pt>
                <c:pt idx="12">
                  <c:v>44487</c:v>
                </c:pt>
                <c:pt idx="13">
                  <c:v>44488</c:v>
                </c:pt>
                <c:pt idx="14">
                  <c:v>44489</c:v>
                </c:pt>
                <c:pt idx="15">
                  <c:v>44490</c:v>
                </c:pt>
                <c:pt idx="16">
                  <c:v>44491</c:v>
                </c:pt>
                <c:pt idx="17">
                  <c:v>44494</c:v>
                </c:pt>
                <c:pt idx="18">
                  <c:v>44495</c:v>
                </c:pt>
                <c:pt idx="19">
                  <c:v>44496</c:v>
                </c:pt>
                <c:pt idx="20">
                  <c:v>44497</c:v>
                </c:pt>
                <c:pt idx="21">
                  <c:v>44498</c:v>
                </c:pt>
                <c:pt idx="22">
                  <c:v>44501</c:v>
                </c:pt>
                <c:pt idx="23">
                  <c:v>44502</c:v>
                </c:pt>
                <c:pt idx="24">
                  <c:v>44503</c:v>
                </c:pt>
                <c:pt idx="25">
                  <c:v>44504</c:v>
                </c:pt>
                <c:pt idx="26">
                  <c:v>44505</c:v>
                </c:pt>
                <c:pt idx="27">
                  <c:v>44508</c:v>
                </c:pt>
                <c:pt idx="28">
                  <c:v>44509</c:v>
                </c:pt>
                <c:pt idx="29">
                  <c:v>44510</c:v>
                </c:pt>
                <c:pt idx="30">
                  <c:v>44511</c:v>
                </c:pt>
                <c:pt idx="31">
                  <c:v>44512</c:v>
                </c:pt>
                <c:pt idx="32">
                  <c:v>44515</c:v>
                </c:pt>
                <c:pt idx="33">
                  <c:v>44516</c:v>
                </c:pt>
                <c:pt idx="34">
                  <c:v>44517</c:v>
                </c:pt>
                <c:pt idx="35">
                  <c:v>44518</c:v>
                </c:pt>
                <c:pt idx="36">
                  <c:v>44519</c:v>
                </c:pt>
                <c:pt idx="37">
                  <c:v>44522</c:v>
                </c:pt>
                <c:pt idx="38">
                  <c:v>44523</c:v>
                </c:pt>
                <c:pt idx="39">
                  <c:v>44524</c:v>
                </c:pt>
                <c:pt idx="40">
                  <c:v>44525</c:v>
                </c:pt>
                <c:pt idx="41">
                  <c:v>44526</c:v>
                </c:pt>
                <c:pt idx="42">
                  <c:v>44529</c:v>
                </c:pt>
                <c:pt idx="43">
                  <c:v>44530</c:v>
                </c:pt>
                <c:pt idx="44">
                  <c:v>44531</c:v>
                </c:pt>
                <c:pt idx="45">
                  <c:v>44532</c:v>
                </c:pt>
                <c:pt idx="46">
                  <c:v>44533</c:v>
                </c:pt>
                <c:pt idx="47">
                  <c:v>44536</c:v>
                </c:pt>
                <c:pt idx="48">
                  <c:v>44537</c:v>
                </c:pt>
                <c:pt idx="49">
                  <c:v>44538</c:v>
                </c:pt>
                <c:pt idx="50">
                  <c:v>44539</c:v>
                </c:pt>
                <c:pt idx="51">
                  <c:v>44540</c:v>
                </c:pt>
                <c:pt idx="52">
                  <c:v>44543</c:v>
                </c:pt>
                <c:pt idx="53">
                  <c:v>44544</c:v>
                </c:pt>
                <c:pt idx="54">
                  <c:v>44545</c:v>
                </c:pt>
                <c:pt idx="55">
                  <c:v>44546</c:v>
                </c:pt>
                <c:pt idx="56">
                  <c:v>44547</c:v>
                </c:pt>
                <c:pt idx="57">
                  <c:v>44550</c:v>
                </c:pt>
                <c:pt idx="58">
                  <c:v>44551</c:v>
                </c:pt>
                <c:pt idx="59">
                  <c:v>44552</c:v>
                </c:pt>
                <c:pt idx="60">
                  <c:v>44553</c:v>
                </c:pt>
                <c:pt idx="61">
                  <c:v>44554</c:v>
                </c:pt>
                <c:pt idx="62">
                  <c:v>44557</c:v>
                </c:pt>
                <c:pt idx="63">
                  <c:v>44558</c:v>
                </c:pt>
                <c:pt idx="64">
                  <c:v>44559</c:v>
                </c:pt>
                <c:pt idx="65">
                  <c:v>44560</c:v>
                </c:pt>
                <c:pt idx="66">
                  <c:v>44561</c:v>
                </c:pt>
                <c:pt idx="67">
                  <c:v>44564</c:v>
                </c:pt>
                <c:pt idx="68">
                  <c:v>44565</c:v>
                </c:pt>
                <c:pt idx="69">
                  <c:v>44566</c:v>
                </c:pt>
                <c:pt idx="70">
                  <c:v>44567</c:v>
                </c:pt>
                <c:pt idx="71">
                  <c:v>44568</c:v>
                </c:pt>
                <c:pt idx="72">
                  <c:v>44571</c:v>
                </c:pt>
                <c:pt idx="73">
                  <c:v>44572</c:v>
                </c:pt>
                <c:pt idx="74">
                  <c:v>44573</c:v>
                </c:pt>
                <c:pt idx="75">
                  <c:v>44574</c:v>
                </c:pt>
                <c:pt idx="76">
                  <c:v>44575</c:v>
                </c:pt>
                <c:pt idx="77">
                  <c:v>44578</c:v>
                </c:pt>
                <c:pt idx="78">
                  <c:v>44579</c:v>
                </c:pt>
                <c:pt idx="79">
                  <c:v>44580</c:v>
                </c:pt>
                <c:pt idx="80">
                  <c:v>44581</c:v>
                </c:pt>
                <c:pt idx="81">
                  <c:v>44582</c:v>
                </c:pt>
                <c:pt idx="82">
                  <c:v>44585</c:v>
                </c:pt>
                <c:pt idx="83">
                  <c:v>44586</c:v>
                </c:pt>
                <c:pt idx="84">
                  <c:v>44587</c:v>
                </c:pt>
                <c:pt idx="85">
                  <c:v>44588</c:v>
                </c:pt>
                <c:pt idx="86">
                  <c:v>44589</c:v>
                </c:pt>
                <c:pt idx="87">
                  <c:v>44592</c:v>
                </c:pt>
                <c:pt idx="88">
                  <c:v>44593</c:v>
                </c:pt>
                <c:pt idx="89">
                  <c:v>44594</c:v>
                </c:pt>
                <c:pt idx="90">
                  <c:v>44595</c:v>
                </c:pt>
                <c:pt idx="91">
                  <c:v>44596</c:v>
                </c:pt>
                <c:pt idx="92">
                  <c:v>44599</c:v>
                </c:pt>
                <c:pt idx="93">
                  <c:v>44600</c:v>
                </c:pt>
                <c:pt idx="94">
                  <c:v>44601</c:v>
                </c:pt>
                <c:pt idx="95">
                  <c:v>44602</c:v>
                </c:pt>
                <c:pt idx="96">
                  <c:v>44603</c:v>
                </c:pt>
                <c:pt idx="97">
                  <c:v>44606</c:v>
                </c:pt>
                <c:pt idx="98">
                  <c:v>44607</c:v>
                </c:pt>
                <c:pt idx="99">
                  <c:v>44608</c:v>
                </c:pt>
                <c:pt idx="100">
                  <c:v>44609</c:v>
                </c:pt>
                <c:pt idx="101">
                  <c:v>44610</c:v>
                </c:pt>
                <c:pt idx="102">
                  <c:v>44613</c:v>
                </c:pt>
                <c:pt idx="103">
                  <c:v>44614</c:v>
                </c:pt>
                <c:pt idx="104">
                  <c:v>44615</c:v>
                </c:pt>
                <c:pt idx="105">
                  <c:v>44616</c:v>
                </c:pt>
                <c:pt idx="106">
                  <c:v>44617</c:v>
                </c:pt>
                <c:pt idx="107">
                  <c:v>44620</c:v>
                </c:pt>
                <c:pt idx="108">
                  <c:v>44621</c:v>
                </c:pt>
                <c:pt idx="109">
                  <c:v>44622</c:v>
                </c:pt>
                <c:pt idx="110">
                  <c:v>44623</c:v>
                </c:pt>
                <c:pt idx="111">
                  <c:v>44624</c:v>
                </c:pt>
                <c:pt idx="112">
                  <c:v>44627</c:v>
                </c:pt>
                <c:pt idx="113">
                  <c:v>44628</c:v>
                </c:pt>
                <c:pt idx="114">
                  <c:v>44629</c:v>
                </c:pt>
                <c:pt idx="115">
                  <c:v>44630</c:v>
                </c:pt>
                <c:pt idx="116">
                  <c:v>44631</c:v>
                </c:pt>
                <c:pt idx="117">
                  <c:v>44634</c:v>
                </c:pt>
                <c:pt idx="118">
                  <c:v>44635</c:v>
                </c:pt>
                <c:pt idx="119">
                  <c:v>44636</c:v>
                </c:pt>
                <c:pt idx="120">
                  <c:v>44637</c:v>
                </c:pt>
                <c:pt idx="121">
                  <c:v>44638</c:v>
                </c:pt>
                <c:pt idx="122">
                  <c:v>44641</c:v>
                </c:pt>
                <c:pt idx="123">
                  <c:v>44642</c:v>
                </c:pt>
                <c:pt idx="124">
                  <c:v>44643</c:v>
                </c:pt>
                <c:pt idx="125">
                  <c:v>44644</c:v>
                </c:pt>
                <c:pt idx="126">
                  <c:v>44645</c:v>
                </c:pt>
                <c:pt idx="127">
                  <c:v>44648</c:v>
                </c:pt>
                <c:pt idx="128">
                  <c:v>44649</c:v>
                </c:pt>
                <c:pt idx="129">
                  <c:v>44650</c:v>
                </c:pt>
                <c:pt idx="130">
                  <c:v>44651</c:v>
                </c:pt>
                <c:pt idx="131">
                  <c:v>44652</c:v>
                </c:pt>
                <c:pt idx="132">
                  <c:v>44655</c:v>
                </c:pt>
                <c:pt idx="133">
                  <c:v>44656</c:v>
                </c:pt>
                <c:pt idx="134">
                  <c:v>44657</c:v>
                </c:pt>
                <c:pt idx="135">
                  <c:v>44658</c:v>
                </c:pt>
                <c:pt idx="136">
                  <c:v>44659</c:v>
                </c:pt>
                <c:pt idx="137">
                  <c:v>44662</c:v>
                </c:pt>
                <c:pt idx="138">
                  <c:v>44663</c:v>
                </c:pt>
                <c:pt idx="139">
                  <c:v>44664</c:v>
                </c:pt>
                <c:pt idx="140">
                  <c:v>44665</c:v>
                </c:pt>
                <c:pt idx="141">
                  <c:v>44666</c:v>
                </c:pt>
                <c:pt idx="142">
                  <c:v>44669</c:v>
                </c:pt>
                <c:pt idx="143">
                  <c:v>44670</c:v>
                </c:pt>
                <c:pt idx="144">
                  <c:v>44671</c:v>
                </c:pt>
                <c:pt idx="145">
                  <c:v>44672</c:v>
                </c:pt>
                <c:pt idx="146">
                  <c:v>44673</c:v>
                </c:pt>
                <c:pt idx="147">
                  <c:v>44676</c:v>
                </c:pt>
                <c:pt idx="148">
                  <c:v>44677</c:v>
                </c:pt>
                <c:pt idx="149">
                  <c:v>44678</c:v>
                </c:pt>
                <c:pt idx="150">
                  <c:v>44679</c:v>
                </c:pt>
                <c:pt idx="151">
                  <c:v>44680</c:v>
                </c:pt>
                <c:pt idx="152">
                  <c:v>44683</c:v>
                </c:pt>
                <c:pt idx="153">
                  <c:v>44684</c:v>
                </c:pt>
                <c:pt idx="154">
                  <c:v>44685</c:v>
                </c:pt>
                <c:pt idx="155">
                  <c:v>44686</c:v>
                </c:pt>
                <c:pt idx="156">
                  <c:v>44687</c:v>
                </c:pt>
                <c:pt idx="157">
                  <c:v>44690</c:v>
                </c:pt>
                <c:pt idx="158">
                  <c:v>44691</c:v>
                </c:pt>
                <c:pt idx="159">
                  <c:v>44692</c:v>
                </c:pt>
                <c:pt idx="160">
                  <c:v>44693</c:v>
                </c:pt>
                <c:pt idx="161">
                  <c:v>44694</c:v>
                </c:pt>
                <c:pt idx="162">
                  <c:v>44697</c:v>
                </c:pt>
                <c:pt idx="163">
                  <c:v>44698</c:v>
                </c:pt>
                <c:pt idx="164">
                  <c:v>44699</c:v>
                </c:pt>
                <c:pt idx="165">
                  <c:v>44700</c:v>
                </c:pt>
                <c:pt idx="166">
                  <c:v>44701</c:v>
                </c:pt>
                <c:pt idx="167">
                  <c:v>44704</c:v>
                </c:pt>
                <c:pt idx="168">
                  <c:v>44705</c:v>
                </c:pt>
                <c:pt idx="169">
                  <c:v>44706</c:v>
                </c:pt>
                <c:pt idx="170">
                  <c:v>44707</c:v>
                </c:pt>
                <c:pt idx="171">
                  <c:v>44708</c:v>
                </c:pt>
                <c:pt idx="172">
                  <c:v>44711</c:v>
                </c:pt>
                <c:pt idx="173">
                  <c:v>44712</c:v>
                </c:pt>
                <c:pt idx="174">
                  <c:v>44713</c:v>
                </c:pt>
                <c:pt idx="175">
                  <c:v>44714</c:v>
                </c:pt>
                <c:pt idx="176">
                  <c:v>44715</c:v>
                </c:pt>
                <c:pt idx="177">
                  <c:v>44718</c:v>
                </c:pt>
                <c:pt idx="178">
                  <c:v>44719</c:v>
                </c:pt>
                <c:pt idx="179">
                  <c:v>44720</c:v>
                </c:pt>
                <c:pt idx="180">
                  <c:v>44721</c:v>
                </c:pt>
                <c:pt idx="181">
                  <c:v>44722</c:v>
                </c:pt>
                <c:pt idx="182">
                  <c:v>44725</c:v>
                </c:pt>
                <c:pt idx="183">
                  <c:v>44726</c:v>
                </c:pt>
                <c:pt idx="184">
                  <c:v>44727</c:v>
                </c:pt>
                <c:pt idx="185">
                  <c:v>44728</c:v>
                </c:pt>
                <c:pt idx="186">
                  <c:v>44729</c:v>
                </c:pt>
                <c:pt idx="187">
                  <c:v>44732</c:v>
                </c:pt>
                <c:pt idx="188">
                  <c:v>44733</c:v>
                </c:pt>
                <c:pt idx="189">
                  <c:v>44734</c:v>
                </c:pt>
                <c:pt idx="190">
                  <c:v>44735</c:v>
                </c:pt>
                <c:pt idx="191">
                  <c:v>44736</c:v>
                </c:pt>
                <c:pt idx="192">
                  <c:v>44739</c:v>
                </c:pt>
                <c:pt idx="193">
                  <c:v>44740</c:v>
                </c:pt>
                <c:pt idx="194">
                  <c:v>44741</c:v>
                </c:pt>
                <c:pt idx="195">
                  <c:v>44742</c:v>
                </c:pt>
                <c:pt idx="196">
                  <c:v>44743</c:v>
                </c:pt>
                <c:pt idx="197">
                  <c:v>44746</c:v>
                </c:pt>
                <c:pt idx="198">
                  <c:v>44747</c:v>
                </c:pt>
                <c:pt idx="199">
                  <c:v>44748</c:v>
                </c:pt>
                <c:pt idx="200">
                  <c:v>44749</c:v>
                </c:pt>
                <c:pt idx="201">
                  <c:v>44750</c:v>
                </c:pt>
                <c:pt idx="202">
                  <c:v>44753</c:v>
                </c:pt>
                <c:pt idx="203">
                  <c:v>44754</c:v>
                </c:pt>
                <c:pt idx="204">
                  <c:v>44755</c:v>
                </c:pt>
                <c:pt idx="205">
                  <c:v>44756</c:v>
                </c:pt>
                <c:pt idx="206">
                  <c:v>44757</c:v>
                </c:pt>
                <c:pt idx="207">
                  <c:v>44760</c:v>
                </c:pt>
                <c:pt idx="208">
                  <c:v>44761</c:v>
                </c:pt>
                <c:pt idx="209">
                  <c:v>44762</c:v>
                </c:pt>
                <c:pt idx="210">
                  <c:v>44763</c:v>
                </c:pt>
                <c:pt idx="211">
                  <c:v>44764</c:v>
                </c:pt>
                <c:pt idx="212">
                  <c:v>44767</c:v>
                </c:pt>
                <c:pt idx="213">
                  <c:v>44768</c:v>
                </c:pt>
                <c:pt idx="214">
                  <c:v>44769</c:v>
                </c:pt>
                <c:pt idx="215">
                  <c:v>44770</c:v>
                </c:pt>
                <c:pt idx="216">
                  <c:v>44771</c:v>
                </c:pt>
                <c:pt idx="217">
                  <c:v>44774</c:v>
                </c:pt>
                <c:pt idx="218">
                  <c:v>44775</c:v>
                </c:pt>
                <c:pt idx="219">
                  <c:v>44776</c:v>
                </c:pt>
                <c:pt idx="220">
                  <c:v>44777</c:v>
                </c:pt>
                <c:pt idx="221">
                  <c:v>44778</c:v>
                </c:pt>
                <c:pt idx="222">
                  <c:v>44781</c:v>
                </c:pt>
                <c:pt idx="223">
                  <c:v>44782</c:v>
                </c:pt>
                <c:pt idx="224">
                  <c:v>44783</c:v>
                </c:pt>
                <c:pt idx="225">
                  <c:v>44784</c:v>
                </c:pt>
                <c:pt idx="226">
                  <c:v>44785</c:v>
                </c:pt>
                <c:pt idx="227">
                  <c:v>44788</c:v>
                </c:pt>
                <c:pt idx="228">
                  <c:v>44789</c:v>
                </c:pt>
                <c:pt idx="229">
                  <c:v>44790</c:v>
                </c:pt>
                <c:pt idx="230">
                  <c:v>44791</c:v>
                </c:pt>
                <c:pt idx="231">
                  <c:v>44792</c:v>
                </c:pt>
                <c:pt idx="232">
                  <c:v>44795</c:v>
                </c:pt>
                <c:pt idx="233">
                  <c:v>44796</c:v>
                </c:pt>
                <c:pt idx="234">
                  <c:v>44797</c:v>
                </c:pt>
                <c:pt idx="235">
                  <c:v>44798</c:v>
                </c:pt>
                <c:pt idx="236">
                  <c:v>44799</c:v>
                </c:pt>
                <c:pt idx="237">
                  <c:v>44802</c:v>
                </c:pt>
                <c:pt idx="238">
                  <c:v>44803</c:v>
                </c:pt>
                <c:pt idx="239">
                  <c:v>44804</c:v>
                </c:pt>
                <c:pt idx="240">
                  <c:v>44805</c:v>
                </c:pt>
                <c:pt idx="241">
                  <c:v>44806</c:v>
                </c:pt>
                <c:pt idx="242">
                  <c:v>44809</c:v>
                </c:pt>
                <c:pt idx="243">
                  <c:v>44810</c:v>
                </c:pt>
                <c:pt idx="244">
                  <c:v>44811</c:v>
                </c:pt>
                <c:pt idx="245">
                  <c:v>44812</c:v>
                </c:pt>
                <c:pt idx="246">
                  <c:v>44813</c:v>
                </c:pt>
                <c:pt idx="247">
                  <c:v>44816</c:v>
                </c:pt>
                <c:pt idx="248">
                  <c:v>44817</c:v>
                </c:pt>
                <c:pt idx="249">
                  <c:v>44818</c:v>
                </c:pt>
                <c:pt idx="250">
                  <c:v>44819</c:v>
                </c:pt>
                <c:pt idx="251">
                  <c:v>44820</c:v>
                </c:pt>
                <c:pt idx="252">
                  <c:v>44823</c:v>
                </c:pt>
                <c:pt idx="253">
                  <c:v>44824</c:v>
                </c:pt>
                <c:pt idx="254">
                  <c:v>44825</c:v>
                </c:pt>
                <c:pt idx="255">
                  <c:v>44826</c:v>
                </c:pt>
                <c:pt idx="256">
                  <c:v>44827</c:v>
                </c:pt>
                <c:pt idx="257">
                  <c:v>44830</c:v>
                </c:pt>
                <c:pt idx="258">
                  <c:v>44831</c:v>
                </c:pt>
                <c:pt idx="259">
                  <c:v>44832</c:v>
                </c:pt>
                <c:pt idx="260">
                  <c:v>44833</c:v>
                </c:pt>
                <c:pt idx="261">
                  <c:v>44834</c:v>
                </c:pt>
              </c:numCache>
            </c:numRef>
          </c:cat>
          <c:val>
            <c:numRef>
              <c:f>Sheet1!$D$2:$D$263</c:f>
              <c:numCache>
                <c:formatCode>General</c:formatCode>
                <c:ptCount val="262"/>
                <c:pt idx="2" formatCode="#,##0.000">
                  <c:v>220</c:v>
                </c:pt>
                <c:pt idx="37" formatCode="#,##0.000">
                  <c:v>220</c:v>
                </c:pt>
                <c:pt idx="66" formatCode="#,##0.000">
                  <c:v>220</c:v>
                </c:pt>
                <c:pt idx="103" formatCode="#,##0.000">
                  <c:v>220</c:v>
                </c:pt>
                <c:pt idx="120" formatCode="#,##0.000">
                  <c:v>220</c:v>
                </c:pt>
                <c:pt idx="123" formatCode="#,##0.000">
                  <c:v>220</c:v>
                </c:pt>
                <c:pt idx="156" formatCode="#,##0.000">
                  <c:v>220</c:v>
                </c:pt>
                <c:pt idx="183" formatCode="#,##0.000">
                  <c:v>220</c:v>
                </c:pt>
                <c:pt idx="184" formatCode="#,##0.000">
                  <c:v>220</c:v>
                </c:pt>
                <c:pt idx="201" formatCode="#,##0.000">
                  <c:v>220</c:v>
                </c:pt>
                <c:pt idx="204" formatCode="#,##0.000">
                  <c:v>220</c:v>
                </c:pt>
                <c:pt idx="207" formatCode="#,##0.000">
                  <c:v>220</c:v>
                </c:pt>
                <c:pt idx="229" formatCode="#,##0.000">
                  <c:v>220</c:v>
                </c:pt>
                <c:pt idx="236" formatCode="#,##0.000">
                  <c:v>220</c:v>
                </c:pt>
                <c:pt idx="237" formatCode="#,##0.000">
                  <c:v>220</c:v>
                </c:pt>
                <c:pt idx="243" formatCode="#,##0.000">
                  <c:v>220</c:v>
                </c:pt>
                <c:pt idx="246" formatCode="#,##0.000">
                  <c:v>220</c:v>
                </c:pt>
                <c:pt idx="254" formatCode="#,##0.000">
                  <c:v>220</c:v>
                </c:pt>
              </c:numCache>
            </c:numRef>
          </c:val>
          <c:smooth val="0"/>
          <c:extLst>
            <c:ext xmlns:c16="http://schemas.microsoft.com/office/drawing/2014/chart" uri="{C3380CC4-5D6E-409C-BE32-E72D297353CC}">
              <c16:uniqueId val="{00000002-3F40-48E4-AF01-E3AA9082D114}"/>
            </c:ext>
          </c:extLst>
        </c:ser>
        <c:dLbls>
          <c:showLegendKey val="0"/>
          <c:showVal val="0"/>
          <c:showCatName val="0"/>
          <c:showSerName val="0"/>
          <c:showPercent val="0"/>
          <c:showBubbleSize val="0"/>
        </c:dLbls>
        <c:marker val="1"/>
        <c:smooth val="0"/>
        <c:axId val="2079027976"/>
        <c:axId val="2079031016"/>
      </c:lineChart>
      <c:dateAx>
        <c:axId val="2079027976"/>
        <c:scaling>
          <c:orientation val="minMax"/>
          <c:max val="44834"/>
          <c:min val="44469"/>
        </c:scaling>
        <c:delete val="0"/>
        <c:axPos val="b"/>
        <c:numFmt formatCode="mmm\ d" sourceLinked="0"/>
        <c:majorTickMark val="none"/>
        <c:minorTickMark val="none"/>
        <c:tickLblPos val="nextTo"/>
        <c:spPr>
          <a:solidFill>
            <a:schemeClr val="bg1"/>
          </a:solidFill>
          <a:ln w="6350">
            <a:solidFill>
              <a:schemeClr val="tx1"/>
            </a:solidFill>
          </a:ln>
        </c:spPr>
        <c:txPr>
          <a:bodyPr/>
          <a:lstStyle/>
          <a:p>
            <a:pPr>
              <a:defRPr sz="800"/>
            </a:pPr>
            <a:endParaRPr lang="en-US"/>
          </a:p>
        </c:txPr>
        <c:crossAx val="2079031016"/>
        <c:crosses val="autoZero"/>
        <c:auto val="0"/>
        <c:lblOffset val="100"/>
        <c:baseTimeUnit val="days"/>
        <c:majorUnit val="3"/>
        <c:majorTimeUnit val="months"/>
      </c:dateAx>
      <c:valAx>
        <c:axId val="2079031016"/>
        <c:scaling>
          <c:orientation val="minMax"/>
          <c:max val="360"/>
          <c:min val="220"/>
        </c:scaling>
        <c:delete val="0"/>
        <c:axPos val="l"/>
        <c:numFmt formatCode="#,##0" sourceLinked="0"/>
        <c:majorTickMark val="none"/>
        <c:minorTickMark val="none"/>
        <c:tickLblPos val="nextTo"/>
        <c:spPr>
          <a:ln w="6350">
            <a:solidFill>
              <a:schemeClr val="tx1"/>
            </a:solidFill>
          </a:ln>
        </c:spPr>
        <c:txPr>
          <a:bodyPr/>
          <a:lstStyle/>
          <a:p>
            <a:pPr>
              <a:defRPr sz="800"/>
            </a:pPr>
            <a:endParaRPr lang="en-US"/>
          </a:p>
        </c:txPr>
        <c:crossAx val="2079027976"/>
        <c:crosses val="autoZero"/>
        <c:crossBetween val="midCat"/>
        <c:majorUnit val="20"/>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02738460631956E-2"/>
          <c:y val="0.22830555894496266"/>
          <c:w val="0.86077481306586834"/>
          <c:h val="0.57884352275647932"/>
        </c:manualLayout>
      </c:layout>
      <c:areaChart>
        <c:grouping val="standard"/>
        <c:varyColors val="0"/>
        <c:ser>
          <c:idx val="2"/>
          <c:order val="2"/>
          <c:tx>
            <c:strRef>
              <c:f>Sheet1!$D$1</c:f>
              <c:strCache>
                <c:ptCount val="1"/>
                <c:pt idx="0">
                  <c:v>blue area</c:v>
                </c:pt>
              </c:strCache>
            </c:strRef>
          </c:tx>
          <c:spPr>
            <a:solidFill>
              <a:schemeClr val="accent1">
                <a:lumMod val="20000"/>
                <a:lumOff val="80000"/>
              </a:schemeClr>
            </a:solidFill>
          </c:spPr>
          <c:cat>
            <c:numRef>
              <c:f>Sheet1!$A$2:$A$275</c:f>
              <c:numCache>
                <c:formatCode>m/d/yyyy</c:formatCode>
                <c:ptCount val="274"/>
                <c:pt idx="0">
                  <c:v>36525</c:v>
                </c:pt>
                <c:pt idx="1">
                  <c:v>36556</c:v>
                </c:pt>
                <c:pt idx="2">
                  <c:v>36585</c:v>
                </c:pt>
                <c:pt idx="3">
                  <c:v>36616</c:v>
                </c:pt>
                <c:pt idx="4">
                  <c:v>36646</c:v>
                </c:pt>
                <c:pt idx="5">
                  <c:v>36677</c:v>
                </c:pt>
                <c:pt idx="6">
                  <c:v>36707</c:v>
                </c:pt>
                <c:pt idx="7">
                  <c:v>36738</c:v>
                </c:pt>
                <c:pt idx="8">
                  <c:v>36769</c:v>
                </c:pt>
                <c:pt idx="9">
                  <c:v>36799</c:v>
                </c:pt>
                <c:pt idx="10">
                  <c:v>36830</c:v>
                </c:pt>
                <c:pt idx="11">
                  <c:v>36860</c:v>
                </c:pt>
                <c:pt idx="12">
                  <c:v>36891</c:v>
                </c:pt>
                <c:pt idx="13">
                  <c:v>36922</c:v>
                </c:pt>
                <c:pt idx="14">
                  <c:v>36950</c:v>
                </c:pt>
                <c:pt idx="15">
                  <c:v>36981</c:v>
                </c:pt>
                <c:pt idx="16">
                  <c:v>37011</c:v>
                </c:pt>
                <c:pt idx="17">
                  <c:v>37042</c:v>
                </c:pt>
                <c:pt idx="18">
                  <c:v>37072</c:v>
                </c:pt>
                <c:pt idx="19">
                  <c:v>37103</c:v>
                </c:pt>
                <c:pt idx="20">
                  <c:v>37134</c:v>
                </c:pt>
                <c:pt idx="21">
                  <c:v>37164</c:v>
                </c:pt>
                <c:pt idx="22">
                  <c:v>37195</c:v>
                </c:pt>
                <c:pt idx="23">
                  <c:v>37225</c:v>
                </c:pt>
                <c:pt idx="24">
                  <c:v>37256</c:v>
                </c:pt>
                <c:pt idx="25">
                  <c:v>37287</c:v>
                </c:pt>
                <c:pt idx="26">
                  <c:v>37315</c:v>
                </c:pt>
                <c:pt idx="27">
                  <c:v>37346</c:v>
                </c:pt>
                <c:pt idx="28">
                  <c:v>37376</c:v>
                </c:pt>
                <c:pt idx="29">
                  <c:v>37407</c:v>
                </c:pt>
                <c:pt idx="30">
                  <c:v>37437</c:v>
                </c:pt>
                <c:pt idx="31">
                  <c:v>37468</c:v>
                </c:pt>
                <c:pt idx="32">
                  <c:v>37499</c:v>
                </c:pt>
                <c:pt idx="33">
                  <c:v>37529</c:v>
                </c:pt>
                <c:pt idx="34">
                  <c:v>37560</c:v>
                </c:pt>
                <c:pt idx="35">
                  <c:v>37590</c:v>
                </c:pt>
                <c:pt idx="36">
                  <c:v>37621</c:v>
                </c:pt>
                <c:pt idx="37">
                  <c:v>37652</c:v>
                </c:pt>
                <c:pt idx="38">
                  <c:v>37680</c:v>
                </c:pt>
                <c:pt idx="39">
                  <c:v>37711</c:v>
                </c:pt>
                <c:pt idx="40">
                  <c:v>37741</c:v>
                </c:pt>
                <c:pt idx="41">
                  <c:v>37772</c:v>
                </c:pt>
                <c:pt idx="42">
                  <c:v>37802</c:v>
                </c:pt>
                <c:pt idx="43">
                  <c:v>37833</c:v>
                </c:pt>
                <c:pt idx="44">
                  <c:v>37864</c:v>
                </c:pt>
                <c:pt idx="45">
                  <c:v>37894</c:v>
                </c:pt>
                <c:pt idx="46">
                  <c:v>37925</c:v>
                </c:pt>
                <c:pt idx="47">
                  <c:v>37955</c:v>
                </c:pt>
                <c:pt idx="48">
                  <c:v>37986</c:v>
                </c:pt>
                <c:pt idx="49">
                  <c:v>38017</c:v>
                </c:pt>
                <c:pt idx="50">
                  <c:v>38046</c:v>
                </c:pt>
                <c:pt idx="51">
                  <c:v>38077</c:v>
                </c:pt>
                <c:pt idx="52">
                  <c:v>38107</c:v>
                </c:pt>
                <c:pt idx="53">
                  <c:v>38138</c:v>
                </c:pt>
                <c:pt idx="54">
                  <c:v>38168</c:v>
                </c:pt>
                <c:pt idx="55">
                  <c:v>38199</c:v>
                </c:pt>
                <c:pt idx="56">
                  <c:v>38230</c:v>
                </c:pt>
                <c:pt idx="57">
                  <c:v>38260</c:v>
                </c:pt>
                <c:pt idx="58">
                  <c:v>38291</c:v>
                </c:pt>
                <c:pt idx="59">
                  <c:v>38321</c:v>
                </c:pt>
                <c:pt idx="60">
                  <c:v>38352</c:v>
                </c:pt>
                <c:pt idx="61">
                  <c:v>38383</c:v>
                </c:pt>
                <c:pt idx="62">
                  <c:v>38411</c:v>
                </c:pt>
                <c:pt idx="63">
                  <c:v>38442</c:v>
                </c:pt>
                <c:pt idx="64">
                  <c:v>38472</c:v>
                </c:pt>
                <c:pt idx="65">
                  <c:v>38503</c:v>
                </c:pt>
                <c:pt idx="66">
                  <c:v>38533</c:v>
                </c:pt>
                <c:pt idx="67">
                  <c:v>38564</c:v>
                </c:pt>
                <c:pt idx="68">
                  <c:v>38595</c:v>
                </c:pt>
                <c:pt idx="69">
                  <c:v>38625</c:v>
                </c:pt>
                <c:pt idx="70">
                  <c:v>38656</c:v>
                </c:pt>
                <c:pt idx="71">
                  <c:v>38686</c:v>
                </c:pt>
                <c:pt idx="72">
                  <c:v>38717</c:v>
                </c:pt>
                <c:pt idx="73">
                  <c:v>38748</c:v>
                </c:pt>
                <c:pt idx="74">
                  <c:v>38776</c:v>
                </c:pt>
                <c:pt idx="75">
                  <c:v>38807</c:v>
                </c:pt>
                <c:pt idx="76">
                  <c:v>38837</c:v>
                </c:pt>
                <c:pt idx="77">
                  <c:v>38868</c:v>
                </c:pt>
                <c:pt idx="78">
                  <c:v>38898</c:v>
                </c:pt>
                <c:pt idx="79">
                  <c:v>38929</c:v>
                </c:pt>
                <c:pt idx="80">
                  <c:v>38960</c:v>
                </c:pt>
                <c:pt idx="81">
                  <c:v>38990</c:v>
                </c:pt>
                <c:pt idx="82">
                  <c:v>39021</c:v>
                </c:pt>
                <c:pt idx="83">
                  <c:v>39051</c:v>
                </c:pt>
                <c:pt idx="84">
                  <c:v>39082</c:v>
                </c:pt>
                <c:pt idx="85">
                  <c:v>39113</c:v>
                </c:pt>
                <c:pt idx="86">
                  <c:v>39141</c:v>
                </c:pt>
                <c:pt idx="87">
                  <c:v>39172</c:v>
                </c:pt>
                <c:pt idx="88">
                  <c:v>39202</c:v>
                </c:pt>
                <c:pt idx="89">
                  <c:v>39233</c:v>
                </c:pt>
                <c:pt idx="90">
                  <c:v>39263</c:v>
                </c:pt>
                <c:pt idx="91">
                  <c:v>39294</c:v>
                </c:pt>
                <c:pt idx="92">
                  <c:v>39325</c:v>
                </c:pt>
                <c:pt idx="93">
                  <c:v>39355</c:v>
                </c:pt>
                <c:pt idx="94">
                  <c:v>39386</c:v>
                </c:pt>
                <c:pt idx="95">
                  <c:v>39416</c:v>
                </c:pt>
                <c:pt idx="96">
                  <c:v>39447</c:v>
                </c:pt>
                <c:pt idx="97">
                  <c:v>39478</c:v>
                </c:pt>
                <c:pt idx="98">
                  <c:v>39507</c:v>
                </c:pt>
                <c:pt idx="99">
                  <c:v>39538</c:v>
                </c:pt>
                <c:pt idx="100">
                  <c:v>39568</c:v>
                </c:pt>
                <c:pt idx="101">
                  <c:v>39599</c:v>
                </c:pt>
                <c:pt idx="102">
                  <c:v>39629</c:v>
                </c:pt>
                <c:pt idx="103">
                  <c:v>39660</c:v>
                </c:pt>
                <c:pt idx="104">
                  <c:v>39691</c:v>
                </c:pt>
                <c:pt idx="105">
                  <c:v>39721</c:v>
                </c:pt>
                <c:pt idx="106">
                  <c:v>39752</c:v>
                </c:pt>
                <c:pt idx="107">
                  <c:v>39782</c:v>
                </c:pt>
                <c:pt idx="108">
                  <c:v>39813</c:v>
                </c:pt>
                <c:pt idx="109">
                  <c:v>39844</c:v>
                </c:pt>
                <c:pt idx="110">
                  <c:v>39872</c:v>
                </c:pt>
                <c:pt idx="111">
                  <c:v>39903</c:v>
                </c:pt>
                <c:pt idx="112">
                  <c:v>39933</c:v>
                </c:pt>
                <c:pt idx="113">
                  <c:v>39964</c:v>
                </c:pt>
                <c:pt idx="114">
                  <c:v>39994</c:v>
                </c:pt>
                <c:pt idx="115">
                  <c:v>40025</c:v>
                </c:pt>
                <c:pt idx="116">
                  <c:v>40056</c:v>
                </c:pt>
                <c:pt idx="117">
                  <c:v>40086</c:v>
                </c:pt>
                <c:pt idx="118">
                  <c:v>40117</c:v>
                </c:pt>
                <c:pt idx="119">
                  <c:v>40147</c:v>
                </c:pt>
                <c:pt idx="120">
                  <c:v>40178</c:v>
                </c:pt>
                <c:pt idx="121">
                  <c:v>40209</c:v>
                </c:pt>
                <c:pt idx="122">
                  <c:v>40237</c:v>
                </c:pt>
                <c:pt idx="123">
                  <c:v>40268</c:v>
                </c:pt>
                <c:pt idx="124">
                  <c:v>40298</c:v>
                </c:pt>
                <c:pt idx="125">
                  <c:v>40329</c:v>
                </c:pt>
                <c:pt idx="126">
                  <c:v>40359</c:v>
                </c:pt>
                <c:pt idx="127">
                  <c:v>40390</c:v>
                </c:pt>
                <c:pt idx="128">
                  <c:v>40421</c:v>
                </c:pt>
                <c:pt idx="129">
                  <c:v>40451</c:v>
                </c:pt>
                <c:pt idx="130">
                  <c:v>40482</c:v>
                </c:pt>
                <c:pt idx="131">
                  <c:v>40512</c:v>
                </c:pt>
                <c:pt idx="132">
                  <c:v>40543</c:v>
                </c:pt>
                <c:pt idx="133">
                  <c:v>40574</c:v>
                </c:pt>
                <c:pt idx="134">
                  <c:v>40602</c:v>
                </c:pt>
                <c:pt idx="135">
                  <c:v>40633</c:v>
                </c:pt>
                <c:pt idx="136">
                  <c:v>40663</c:v>
                </c:pt>
                <c:pt idx="137">
                  <c:v>40694</c:v>
                </c:pt>
                <c:pt idx="138">
                  <c:v>40724</c:v>
                </c:pt>
                <c:pt idx="139">
                  <c:v>40755</c:v>
                </c:pt>
                <c:pt idx="140">
                  <c:v>40786</c:v>
                </c:pt>
                <c:pt idx="141">
                  <c:v>40816</c:v>
                </c:pt>
                <c:pt idx="142">
                  <c:v>40847</c:v>
                </c:pt>
                <c:pt idx="143">
                  <c:v>40877</c:v>
                </c:pt>
                <c:pt idx="144">
                  <c:v>40908</c:v>
                </c:pt>
                <c:pt idx="145">
                  <c:v>40939</c:v>
                </c:pt>
                <c:pt idx="146">
                  <c:v>40968</c:v>
                </c:pt>
                <c:pt idx="147">
                  <c:v>40999</c:v>
                </c:pt>
                <c:pt idx="148">
                  <c:v>41029</c:v>
                </c:pt>
                <c:pt idx="149">
                  <c:v>41060</c:v>
                </c:pt>
                <c:pt idx="150">
                  <c:v>41090</c:v>
                </c:pt>
                <c:pt idx="151">
                  <c:v>41121</c:v>
                </c:pt>
                <c:pt idx="152">
                  <c:v>41152</c:v>
                </c:pt>
                <c:pt idx="153">
                  <c:v>41182</c:v>
                </c:pt>
                <c:pt idx="154">
                  <c:v>41213</c:v>
                </c:pt>
                <c:pt idx="155">
                  <c:v>41243</c:v>
                </c:pt>
                <c:pt idx="156">
                  <c:v>41274</c:v>
                </c:pt>
                <c:pt idx="157">
                  <c:v>41305</c:v>
                </c:pt>
                <c:pt idx="158">
                  <c:v>41333</c:v>
                </c:pt>
                <c:pt idx="159">
                  <c:v>41364</c:v>
                </c:pt>
                <c:pt idx="160">
                  <c:v>41394</c:v>
                </c:pt>
                <c:pt idx="161">
                  <c:v>41425</c:v>
                </c:pt>
                <c:pt idx="162">
                  <c:v>41455</c:v>
                </c:pt>
                <c:pt idx="163">
                  <c:v>41486</c:v>
                </c:pt>
                <c:pt idx="164">
                  <c:v>41517</c:v>
                </c:pt>
                <c:pt idx="165">
                  <c:v>41547</c:v>
                </c:pt>
                <c:pt idx="166">
                  <c:v>41578</c:v>
                </c:pt>
                <c:pt idx="167">
                  <c:v>41608</c:v>
                </c:pt>
                <c:pt idx="168">
                  <c:v>41639</c:v>
                </c:pt>
                <c:pt idx="169">
                  <c:v>41670</c:v>
                </c:pt>
                <c:pt idx="170">
                  <c:v>41698</c:v>
                </c:pt>
                <c:pt idx="171">
                  <c:v>41729</c:v>
                </c:pt>
                <c:pt idx="172">
                  <c:v>41759</c:v>
                </c:pt>
                <c:pt idx="173">
                  <c:v>41790</c:v>
                </c:pt>
                <c:pt idx="174">
                  <c:v>41820</c:v>
                </c:pt>
                <c:pt idx="175">
                  <c:v>41851</c:v>
                </c:pt>
                <c:pt idx="176">
                  <c:v>41882</c:v>
                </c:pt>
                <c:pt idx="177">
                  <c:v>41912</c:v>
                </c:pt>
                <c:pt idx="178">
                  <c:v>41943</c:v>
                </c:pt>
                <c:pt idx="179">
                  <c:v>41973</c:v>
                </c:pt>
                <c:pt idx="180">
                  <c:v>42004</c:v>
                </c:pt>
                <c:pt idx="181">
                  <c:v>42035</c:v>
                </c:pt>
                <c:pt idx="182">
                  <c:v>42063</c:v>
                </c:pt>
                <c:pt idx="183">
                  <c:v>42094</c:v>
                </c:pt>
                <c:pt idx="184">
                  <c:v>42124</c:v>
                </c:pt>
                <c:pt idx="185">
                  <c:v>42155</c:v>
                </c:pt>
                <c:pt idx="186">
                  <c:v>42185</c:v>
                </c:pt>
                <c:pt idx="187">
                  <c:v>42216</c:v>
                </c:pt>
                <c:pt idx="188">
                  <c:v>42247</c:v>
                </c:pt>
                <c:pt idx="189">
                  <c:v>42277</c:v>
                </c:pt>
                <c:pt idx="190">
                  <c:v>42308</c:v>
                </c:pt>
                <c:pt idx="191">
                  <c:v>42338</c:v>
                </c:pt>
                <c:pt idx="192">
                  <c:v>42369</c:v>
                </c:pt>
                <c:pt idx="193">
                  <c:v>42400</c:v>
                </c:pt>
                <c:pt idx="194">
                  <c:v>42429</c:v>
                </c:pt>
                <c:pt idx="195">
                  <c:v>42460</c:v>
                </c:pt>
                <c:pt idx="196">
                  <c:v>42490</c:v>
                </c:pt>
                <c:pt idx="197">
                  <c:v>42521</c:v>
                </c:pt>
                <c:pt idx="198">
                  <c:v>42551</c:v>
                </c:pt>
                <c:pt idx="199">
                  <c:v>42582</c:v>
                </c:pt>
                <c:pt idx="200">
                  <c:v>42613</c:v>
                </c:pt>
                <c:pt idx="201">
                  <c:v>42643</c:v>
                </c:pt>
                <c:pt idx="202">
                  <c:v>42674</c:v>
                </c:pt>
                <c:pt idx="203">
                  <c:v>42704</c:v>
                </c:pt>
                <c:pt idx="204">
                  <c:v>42735</c:v>
                </c:pt>
                <c:pt idx="205">
                  <c:v>42766</c:v>
                </c:pt>
                <c:pt idx="206">
                  <c:v>42794</c:v>
                </c:pt>
                <c:pt idx="207">
                  <c:v>42825</c:v>
                </c:pt>
                <c:pt idx="208">
                  <c:v>42855</c:v>
                </c:pt>
                <c:pt idx="209">
                  <c:v>42886</c:v>
                </c:pt>
                <c:pt idx="210">
                  <c:v>42916</c:v>
                </c:pt>
                <c:pt idx="211">
                  <c:v>42947</c:v>
                </c:pt>
                <c:pt idx="212">
                  <c:v>42978</c:v>
                </c:pt>
                <c:pt idx="213">
                  <c:v>43008</c:v>
                </c:pt>
                <c:pt idx="214">
                  <c:v>43039</c:v>
                </c:pt>
                <c:pt idx="215">
                  <c:v>43069</c:v>
                </c:pt>
                <c:pt idx="216">
                  <c:v>43100</c:v>
                </c:pt>
                <c:pt idx="217">
                  <c:v>43131</c:v>
                </c:pt>
                <c:pt idx="218">
                  <c:v>43159</c:v>
                </c:pt>
                <c:pt idx="219">
                  <c:v>43190</c:v>
                </c:pt>
                <c:pt idx="220">
                  <c:v>43220</c:v>
                </c:pt>
                <c:pt idx="221">
                  <c:v>43251</c:v>
                </c:pt>
                <c:pt idx="222">
                  <c:v>43281</c:v>
                </c:pt>
                <c:pt idx="223">
                  <c:v>43312</c:v>
                </c:pt>
                <c:pt idx="224">
                  <c:v>43343</c:v>
                </c:pt>
                <c:pt idx="225">
                  <c:v>43373</c:v>
                </c:pt>
                <c:pt idx="226">
                  <c:v>43404</c:v>
                </c:pt>
                <c:pt idx="227">
                  <c:v>43434</c:v>
                </c:pt>
                <c:pt idx="228">
                  <c:v>43465</c:v>
                </c:pt>
                <c:pt idx="229">
                  <c:v>43496</c:v>
                </c:pt>
                <c:pt idx="230">
                  <c:v>43524</c:v>
                </c:pt>
                <c:pt idx="231">
                  <c:v>43555</c:v>
                </c:pt>
                <c:pt idx="232">
                  <c:v>43585</c:v>
                </c:pt>
                <c:pt idx="233">
                  <c:v>43616</c:v>
                </c:pt>
                <c:pt idx="234">
                  <c:v>43646</c:v>
                </c:pt>
                <c:pt idx="235">
                  <c:v>43677</c:v>
                </c:pt>
                <c:pt idx="236">
                  <c:v>43708</c:v>
                </c:pt>
                <c:pt idx="237">
                  <c:v>43738</c:v>
                </c:pt>
                <c:pt idx="238">
                  <c:v>43769</c:v>
                </c:pt>
                <c:pt idx="239">
                  <c:v>43799</c:v>
                </c:pt>
                <c:pt idx="240">
                  <c:v>43830</c:v>
                </c:pt>
                <c:pt idx="241">
                  <c:v>43861</c:v>
                </c:pt>
                <c:pt idx="242">
                  <c:v>43890</c:v>
                </c:pt>
                <c:pt idx="243">
                  <c:v>43921</c:v>
                </c:pt>
                <c:pt idx="244">
                  <c:v>43951</c:v>
                </c:pt>
                <c:pt idx="245">
                  <c:v>43982</c:v>
                </c:pt>
                <c:pt idx="246">
                  <c:v>44012</c:v>
                </c:pt>
                <c:pt idx="247">
                  <c:v>44043</c:v>
                </c:pt>
                <c:pt idx="248">
                  <c:v>44074</c:v>
                </c:pt>
                <c:pt idx="249">
                  <c:v>44104</c:v>
                </c:pt>
                <c:pt idx="250">
                  <c:v>44135</c:v>
                </c:pt>
                <c:pt idx="251">
                  <c:v>44165</c:v>
                </c:pt>
                <c:pt idx="252">
                  <c:v>44196</c:v>
                </c:pt>
                <c:pt idx="253">
                  <c:v>44227</c:v>
                </c:pt>
                <c:pt idx="254">
                  <c:v>44255</c:v>
                </c:pt>
                <c:pt idx="255">
                  <c:v>44286</c:v>
                </c:pt>
                <c:pt idx="256">
                  <c:v>44316</c:v>
                </c:pt>
                <c:pt idx="257">
                  <c:v>44347</c:v>
                </c:pt>
                <c:pt idx="258">
                  <c:v>44377</c:v>
                </c:pt>
                <c:pt idx="259">
                  <c:v>44408</c:v>
                </c:pt>
                <c:pt idx="260">
                  <c:v>44439</c:v>
                </c:pt>
                <c:pt idx="261">
                  <c:v>44469</c:v>
                </c:pt>
                <c:pt idx="262">
                  <c:v>44500</c:v>
                </c:pt>
                <c:pt idx="263">
                  <c:v>44530</c:v>
                </c:pt>
                <c:pt idx="264">
                  <c:v>44561</c:v>
                </c:pt>
                <c:pt idx="265">
                  <c:v>44592</c:v>
                </c:pt>
                <c:pt idx="266">
                  <c:v>44620</c:v>
                </c:pt>
                <c:pt idx="267">
                  <c:v>44651</c:v>
                </c:pt>
                <c:pt idx="268">
                  <c:v>44681</c:v>
                </c:pt>
                <c:pt idx="269">
                  <c:v>44712</c:v>
                </c:pt>
                <c:pt idx="270">
                  <c:v>44742</c:v>
                </c:pt>
                <c:pt idx="271">
                  <c:v>44773</c:v>
                </c:pt>
                <c:pt idx="272">
                  <c:v>44804</c:v>
                </c:pt>
                <c:pt idx="273">
                  <c:v>44834</c:v>
                </c:pt>
              </c:numCache>
            </c:numRef>
          </c:cat>
          <c:val>
            <c:numRef>
              <c:f>Sheet1!$D$2:$D$275</c:f>
              <c:numCache>
                <c:formatCode>General</c:formatCode>
                <c:ptCount val="274"/>
                <c:pt idx="203">
                  <c:v>0</c:v>
                </c:pt>
                <c:pt idx="261">
                  <c:v>400</c:v>
                </c:pt>
                <c:pt idx="262">
                  <c:v>400</c:v>
                </c:pt>
                <c:pt idx="263">
                  <c:v>400</c:v>
                </c:pt>
                <c:pt idx="264">
                  <c:v>400</c:v>
                </c:pt>
                <c:pt idx="265">
                  <c:v>400</c:v>
                </c:pt>
                <c:pt idx="266">
                  <c:v>400</c:v>
                </c:pt>
                <c:pt idx="267">
                  <c:v>400</c:v>
                </c:pt>
                <c:pt idx="268">
                  <c:v>400</c:v>
                </c:pt>
                <c:pt idx="269">
                  <c:v>400</c:v>
                </c:pt>
                <c:pt idx="270">
                  <c:v>400</c:v>
                </c:pt>
                <c:pt idx="271">
                  <c:v>400</c:v>
                </c:pt>
                <c:pt idx="272">
                  <c:v>400</c:v>
                </c:pt>
                <c:pt idx="273">
                  <c:v>400</c:v>
                </c:pt>
              </c:numCache>
            </c:numRef>
          </c:val>
          <c:extLst>
            <c:ext xmlns:c16="http://schemas.microsoft.com/office/drawing/2014/chart" uri="{C3380CC4-5D6E-409C-BE32-E72D297353CC}">
              <c16:uniqueId val="{00000000-435B-436A-95D1-13820D1B5757}"/>
            </c:ext>
          </c:extLst>
        </c:ser>
        <c:dLbls>
          <c:showLegendKey val="0"/>
          <c:showVal val="0"/>
          <c:showCatName val="0"/>
          <c:showSerName val="0"/>
          <c:showPercent val="0"/>
          <c:showBubbleSize val="0"/>
        </c:dLbls>
        <c:axId val="43202048"/>
        <c:axId val="43203584"/>
      </c:areaChart>
      <c:lineChart>
        <c:grouping val="standard"/>
        <c:varyColors val="0"/>
        <c:ser>
          <c:idx val="0"/>
          <c:order val="0"/>
          <c:tx>
            <c:strRef>
              <c:f>Sheet1!$B$1</c:f>
              <c:strCache>
                <c:ptCount val="1"/>
                <c:pt idx="0">
                  <c:v>MSCI All Country World Index (gross div.)</c:v>
                </c:pt>
              </c:strCache>
            </c:strRef>
          </c:tx>
          <c:spPr>
            <a:ln w="28575">
              <a:solidFill>
                <a:schemeClr val="bg1">
                  <a:lumMod val="65000"/>
                </a:schemeClr>
              </a:solidFill>
            </a:ln>
          </c:spPr>
          <c:marker>
            <c:symbol val="none"/>
          </c:marker>
          <c:cat>
            <c:numRef>
              <c:f>Sheet1!$A$2:$A$275</c:f>
              <c:numCache>
                <c:formatCode>m/d/yyyy</c:formatCode>
                <c:ptCount val="274"/>
                <c:pt idx="0">
                  <c:v>36525</c:v>
                </c:pt>
                <c:pt idx="1">
                  <c:v>36556</c:v>
                </c:pt>
                <c:pt idx="2">
                  <c:v>36585</c:v>
                </c:pt>
                <c:pt idx="3">
                  <c:v>36616</c:v>
                </c:pt>
                <c:pt idx="4">
                  <c:v>36646</c:v>
                </c:pt>
                <c:pt idx="5">
                  <c:v>36677</c:v>
                </c:pt>
                <c:pt idx="6">
                  <c:v>36707</c:v>
                </c:pt>
                <c:pt idx="7">
                  <c:v>36738</c:v>
                </c:pt>
                <c:pt idx="8">
                  <c:v>36769</c:v>
                </c:pt>
                <c:pt idx="9">
                  <c:v>36799</c:v>
                </c:pt>
                <c:pt idx="10">
                  <c:v>36830</c:v>
                </c:pt>
                <c:pt idx="11">
                  <c:v>36860</c:v>
                </c:pt>
                <c:pt idx="12">
                  <c:v>36891</c:v>
                </c:pt>
                <c:pt idx="13">
                  <c:v>36922</c:v>
                </c:pt>
                <c:pt idx="14">
                  <c:v>36950</c:v>
                </c:pt>
                <c:pt idx="15">
                  <c:v>36981</c:v>
                </c:pt>
                <c:pt idx="16">
                  <c:v>37011</c:v>
                </c:pt>
                <c:pt idx="17">
                  <c:v>37042</c:v>
                </c:pt>
                <c:pt idx="18">
                  <c:v>37072</c:v>
                </c:pt>
                <c:pt idx="19">
                  <c:v>37103</c:v>
                </c:pt>
                <c:pt idx="20">
                  <c:v>37134</c:v>
                </c:pt>
                <c:pt idx="21">
                  <c:v>37164</c:v>
                </c:pt>
                <c:pt idx="22">
                  <c:v>37195</c:v>
                </c:pt>
                <c:pt idx="23">
                  <c:v>37225</c:v>
                </c:pt>
                <c:pt idx="24">
                  <c:v>37256</c:v>
                </c:pt>
                <c:pt idx="25">
                  <c:v>37287</c:v>
                </c:pt>
                <c:pt idx="26">
                  <c:v>37315</c:v>
                </c:pt>
                <c:pt idx="27">
                  <c:v>37346</c:v>
                </c:pt>
                <c:pt idx="28">
                  <c:v>37376</c:v>
                </c:pt>
                <c:pt idx="29">
                  <c:v>37407</c:v>
                </c:pt>
                <c:pt idx="30">
                  <c:v>37437</c:v>
                </c:pt>
                <c:pt idx="31">
                  <c:v>37468</c:v>
                </c:pt>
                <c:pt idx="32">
                  <c:v>37499</c:v>
                </c:pt>
                <c:pt idx="33">
                  <c:v>37529</c:v>
                </c:pt>
                <c:pt idx="34">
                  <c:v>37560</c:v>
                </c:pt>
                <c:pt idx="35">
                  <c:v>37590</c:v>
                </c:pt>
                <c:pt idx="36">
                  <c:v>37621</c:v>
                </c:pt>
                <c:pt idx="37">
                  <c:v>37652</c:v>
                </c:pt>
                <c:pt idx="38">
                  <c:v>37680</c:v>
                </c:pt>
                <c:pt idx="39">
                  <c:v>37711</c:v>
                </c:pt>
                <c:pt idx="40">
                  <c:v>37741</c:v>
                </c:pt>
                <c:pt idx="41">
                  <c:v>37772</c:v>
                </c:pt>
                <c:pt idx="42">
                  <c:v>37802</c:v>
                </c:pt>
                <c:pt idx="43">
                  <c:v>37833</c:v>
                </c:pt>
                <c:pt idx="44">
                  <c:v>37864</c:v>
                </c:pt>
                <c:pt idx="45">
                  <c:v>37894</c:v>
                </c:pt>
                <c:pt idx="46">
                  <c:v>37925</c:v>
                </c:pt>
                <c:pt idx="47">
                  <c:v>37955</c:v>
                </c:pt>
                <c:pt idx="48">
                  <c:v>37986</c:v>
                </c:pt>
                <c:pt idx="49">
                  <c:v>38017</c:v>
                </c:pt>
                <c:pt idx="50">
                  <c:v>38046</c:v>
                </c:pt>
                <c:pt idx="51">
                  <c:v>38077</c:v>
                </c:pt>
                <c:pt idx="52">
                  <c:v>38107</c:v>
                </c:pt>
                <c:pt idx="53">
                  <c:v>38138</c:v>
                </c:pt>
                <c:pt idx="54">
                  <c:v>38168</c:v>
                </c:pt>
                <c:pt idx="55">
                  <c:v>38199</c:v>
                </c:pt>
                <c:pt idx="56">
                  <c:v>38230</c:v>
                </c:pt>
                <c:pt idx="57">
                  <c:v>38260</c:v>
                </c:pt>
                <c:pt idx="58">
                  <c:v>38291</c:v>
                </c:pt>
                <c:pt idx="59">
                  <c:v>38321</c:v>
                </c:pt>
                <c:pt idx="60">
                  <c:v>38352</c:v>
                </c:pt>
                <c:pt idx="61">
                  <c:v>38383</c:v>
                </c:pt>
                <c:pt idx="62">
                  <c:v>38411</c:v>
                </c:pt>
                <c:pt idx="63">
                  <c:v>38442</c:v>
                </c:pt>
                <c:pt idx="64">
                  <c:v>38472</c:v>
                </c:pt>
                <c:pt idx="65">
                  <c:v>38503</c:v>
                </c:pt>
                <c:pt idx="66">
                  <c:v>38533</c:v>
                </c:pt>
                <c:pt idx="67">
                  <c:v>38564</c:v>
                </c:pt>
                <c:pt idx="68">
                  <c:v>38595</c:v>
                </c:pt>
                <c:pt idx="69">
                  <c:v>38625</c:v>
                </c:pt>
                <c:pt idx="70">
                  <c:v>38656</c:v>
                </c:pt>
                <c:pt idx="71">
                  <c:v>38686</c:v>
                </c:pt>
                <c:pt idx="72">
                  <c:v>38717</c:v>
                </c:pt>
                <c:pt idx="73">
                  <c:v>38748</c:v>
                </c:pt>
                <c:pt idx="74">
                  <c:v>38776</c:v>
                </c:pt>
                <c:pt idx="75">
                  <c:v>38807</c:v>
                </c:pt>
                <c:pt idx="76">
                  <c:v>38837</c:v>
                </c:pt>
                <c:pt idx="77">
                  <c:v>38868</c:v>
                </c:pt>
                <c:pt idx="78">
                  <c:v>38898</c:v>
                </c:pt>
                <c:pt idx="79">
                  <c:v>38929</c:v>
                </c:pt>
                <c:pt idx="80">
                  <c:v>38960</c:v>
                </c:pt>
                <c:pt idx="81">
                  <c:v>38990</c:v>
                </c:pt>
                <c:pt idx="82">
                  <c:v>39021</c:v>
                </c:pt>
                <c:pt idx="83">
                  <c:v>39051</c:v>
                </c:pt>
                <c:pt idx="84">
                  <c:v>39082</c:v>
                </c:pt>
                <c:pt idx="85">
                  <c:v>39113</c:v>
                </c:pt>
                <c:pt idx="86">
                  <c:v>39141</c:v>
                </c:pt>
                <c:pt idx="87">
                  <c:v>39172</c:v>
                </c:pt>
                <c:pt idx="88">
                  <c:v>39202</c:v>
                </c:pt>
                <c:pt idx="89">
                  <c:v>39233</c:v>
                </c:pt>
                <c:pt idx="90">
                  <c:v>39263</c:v>
                </c:pt>
                <c:pt idx="91">
                  <c:v>39294</c:v>
                </c:pt>
                <c:pt idx="92">
                  <c:v>39325</c:v>
                </c:pt>
                <c:pt idx="93">
                  <c:v>39355</c:v>
                </c:pt>
                <c:pt idx="94">
                  <c:v>39386</c:v>
                </c:pt>
                <c:pt idx="95">
                  <c:v>39416</c:v>
                </c:pt>
                <c:pt idx="96">
                  <c:v>39447</c:v>
                </c:pt>
                <c:pt idx="97">
                  <c:v>39478</c:v>
                </c:pt>
                <c:pt idx="98">
                  <c:v>39507</c:v>
                </c:pt>
                <c:pt idx="99">
                  <c:v>39538</c:v>
                </c:pt>
                <c:pt idx="100">
                  <c:v>39568</c:v>
                </c:pt>
                <c:pt idx="101">
                  <c:v>39599</c:v>
                </c:pt>
                <c:pt idx="102">
                  <c:v>39629</c:v>
                </c:pt>
                <c:pt idx="103">
                  <c:v>39660</c:v>
                </c:pt>
                <c:pt idx="104">
                  <c:v>39691</c:v>
                </c:pt>
                <c:pt idx="105">
                  <c:v>39721</c:v>
                </c:pt>
                <c:pt idx="106">
                  <c:v>39752</c:v>
                </c:pt>
                <c:pt idx="107">
                  <c:v>39782</c:v>
                </c:pt>
                <c:pt idx="108">
                  <c:v>39813</c:v>
                </c:pt>
                <c:pt idx="109">
                  <c:v>39844</c:v>
                </c:pt>
                <c:pt idx="110">
                  <c:v>39872</c:v>
                </c:pt>
                <c:pt idx="111">
                  <c:v>39903</c:v>
                </c:pt>
                <c:pt idx="112">
                  <c:v>39933</c:v>
                </c:pt>
                <c:pt idx="113">
                  <c:v>39964</c:v>
                </c:pt>
                <c:pt idx="114">
                  <c:v>39994</c:v>
                </c:pt>
                <c:pt idx="115">
                  <c:v>40025</c:v>
                </c:pt>
                <c:pt idx="116">
                  <c:v>40056</c:v>
                </c:pt>
                <c:pt idx="117">
                  <c:v>40086</c:v>
                </c:pt>
                <c:pt idx="118">
                  <c:v>40117</c:v>
                </c:pt>
                <c:pt idx="119">
                  <c:v>40147</c:v>
                </c:pt>
                <c:pt idx="120">
                  <c:v>40178</c:v>
                </c:pt>
                <c:pt idx="121">
                  <c:v>40209</c:v>
                </c:pt>
                <c:pt idx="122">
                  <c:v>40237</c:v>
                </c:pt>
                <c:pt idx="123">
                  <c:v>40268</c:v>
                </c:pt>
                <c:pt idx="124">
                  <c:v>40298</c:v>
                </c:pt>
                <c:pt idx="125">
                  <c:v>40329</c:v>
                </c:pt>
                <c:pt idx="126">
                  <c:v>40359</c:v>
                </c:pt>
                <c:pt idx="127">
                  <c:v>40390</c:v>
                </c:pt>
                <c:pt idx="128">
                  <c:v>40421</c:v>
                </c:pt>
                <c:pt idx="129">
                  <c:v>40451</c:v>
                </c:pt>
                <c:pt idx="130">
                  <c:v>40482</c:v>
                </c:pt>
                <c:pt idx="131">
                  <c:v>40512</c:v>
                </c:pt>
                <c:pt idx="132">
                  <c:v>40543</c:v>
                </c:pt>
                <c:pt idx="133">
                  <c:v>40574</c:v>
                </c:pt>
                <c:pt idx="134">
                  <c:v>40602</c:v>
                </c:pt>
                <c:pt idx="135">
                  <c:v>40633</c:v>
                </c:pt>
                <c:pt idx="136">
                  <c:v>40663</c:v>
                </c:pt>
                <c:pt idx="137">
                  <c:v>40694</c:v>
                </c:pt>
                <c:pt idx="138">
                  <c:v>40724</c:v>
                </c:pt>
                <c:pt idx="139">
                  <c:v>40755</c:v>
                </c:pt>
                <c:pt idx="140">
                  <c:v>40786</c:v>
                </c:pt>
                <c:pt idx="141">
                  <c:v>40816</c:v>
                </c:pt>
                <c:pt idx="142">
                  <c:v>40847</c:v>
                </c:pt>
                <c:pt idx="143">
                  <c:v>40877</c:v>
                </c:pt>
                <c:pt idx="144">
                  <c:v>40908</c:v>
                </c:pt>
                <c:pt idx="145">
                  <c:v>40939</c:v>
                </c:pt>
                <c:pt idx="146">
                  <c:v>40968</c:v>
                </c:pt>
                <c:pt idx="147">
                  <c:v>40999</c:v>
                </c:pt>
                <c:pt idx="148">
                  <c:v>41029</c:v>
                </c:pt>
                <c:pt idx="149">
                  <c:v>41060</c:v>
                </c:pt>
                <c:pt idx="150">
                  <c:v>41090</c:v>
                </c:pt>
                <c:pt idx="151">
                  <c:v>41121</c:v>
                </c:pt>
                <c:pt idx="152">
                  <c:v>41152</c:v>
                </c:pt>
                <c:pt idx="153">
                  <c:v>41182</c:v>
                </c:pt>
                <c:pt idx="154">
                  <c:v>41213</c:v>
                </c:pt>
                <c:pt idx="155">
                  <c:v>41243</c:v>
                </c:pt>
                <c:pt idx="156">
                  <c:v>41274</c:v>
                </c:pt>
                <c:pt idx="157">
                  <c:v>41305</c:v>
                </c:pt>
                <c:pt idx="158">
                  <c:v>41333</c:v>
                </c:pt>
                <c:pt idx="159">
                  <c:v>41364</c:v>
                </c:pt>
                <c:pt idx="160">
                  <c:v>41394</c:v>
                </c:pt>
                <c:pt idx="161">
                  <c:v>41425</c:v>
                </c:pt>
                <c:pt idx="162">
                  <c:v>41455</c:v>
                </c:pt>
                <c:pt idx="163">
                  <c:v>41486</c:v>
                </c:pt>
                <c:pt idx="164">
                  <c:v>41517</c:v>
                </c:pt>
                <c:pt idx="165">
                  <c:v>41547</c:v>
                </c:pt>
                <c:pt idx="166">
                  <c:v>41578</c:v>
                </c:pt>
                <c:pt idx="167">
                  <c:v>41608</c:v>
                </c:pt>
                <c:pt idx="168">
                  <c:v>41639</c:v>
                </c:pt>
                <c:pt idx="169">
                  <c:v>41670</c:v>
                </c:pt>
                <c:pt idx="170">
                  <c:v>41698</c:v>
                </c:pt>
                <c:pt idx="171">
                  <c:v>41729</c:v>
                </c:pt>
                <c:pt idx="172">
                  <c:v>41759</c:v>
                </c:pt>
                <c:pt idx="173">
                  <c:v>41790</c:v>
                </c:pt>
                <c:pt idx="174">
                  <c:v>41820</c:v>
                </c:pt>
                <c:pt idx="175">
                  <c:v>41851</c:v>
                </c:pt>
                <c:pt idx="176">
                  <c:v>41882</c:v>
                </c:pt>
                <c:pt idx="177">
                  <c:v>41912</c:v>
                </c:pt>
                <c:pt idx="178">
                  <c:v>41943</c:v>
                </c:pt>
                <c:pt idx="179">
                  <c:v>41973</c:v>
                </c:pt>
                <c:pt idx="180">
                  <c:v>42004</c:v>
                </c:pt>
                <c:pt idx="181">
                  <c:v>42035</c:v>
                </c:pt>
                <c:pt idx="182">
                  <c:v>42063</c:v>
                </c:pt>
                <c:pt idx="183">
                  <c:v>42094</c:v>
                </c:pt>
                <c:pt idx="184">
                  <c:v>42124</c:v>
                </c:pt>
                <c:pt idx="185">
                  <c:v>42155</c:v>
                </c:pt>
                <c:pt idx="186">
                  <c:v>42185</c:v>
                </c:pt>
                <c:pt idx="187">
                  <c:v>42216</c:v>
                </c:pt>
                <c:pt idx="188">
                  <c:v>42247</c:v>
                </c:pt>
                <c:pt idx="189">
                  <c:v>42277</c:v>
                </c:pt>
                <c:pt idx="190">
                  <c:v>42308</c:v>
                </c:pt>
                <c:pt idx="191">
                  <c:v>42338</c:v>
                </c:pt>
                <c:pt idx="192">
                  <c:v>42369</c:v>
                </c:pt>
                <c:pt idx="193">
                  <c:v>42400</c:v>
                </c:pt>
                <c:pt idx="194">
                  <c:v>42429</c:v>
                </c:pt>
                <c:pt idx="195">
                  <c:v>42460</c:v>
                </c:pt>
                <c:pt idx="196">
                  <c:v>42490</c:v>
                </c:pt>
                <c:pt idx="197">
                  <c:v>42521</c:v>
                </c:pt>
                <c:pt idx="198">
                  <c:v>42551</c:v>
                </c:pt>
                <c:pt idx="199">
                  <c:v>42582</c:v>
                </c:pt>
                <c:pt idx="200">
                  <c:v>42613</c:v>
                </c:pt>
                <c:pt idx="201">
                  <c:v>42643</c:v>
                </c:pt>
                <c:pt idx="202">
                  <c:v>42674</c:v>
                </c:pt>
                <c:pt idx="203">
                  <c:v>42704</c:v>
                </c:pt>
                <c:pt idx="204">
                  <c:v>42735</c:v>
                </c:pt>
                <c:pt idx="205">
                  <c:v>42766</c:v>
                </c:pt>
                <c:pt idx="206">
                  <c:v>42794</c:v>
                </c:pt>
                <c:pt idx="207">
                  <c:v>42825</c:v>
                </c:pt>
                <c:pt idx="208">
                  <c:v>42855</c:v>
                </c:pt>
                <c:pt idx="209">
                  <c:v>42886</c:v>
                </c:pt>
                <c:pt idx="210">
                  <c:v>42916</c:v>
                </c:pt>
                <c:pt idx="211">
                  <c:v>42947</c:v>
                </c:pt>
                <c:pt idx="212">
                  <c:v>42978</c:v>
                </c:pt>
                <c:pt idx="213">
                  <c:v>43008</c:v>
                </c:pt>
                <c:pt idx="214">
                  <c:v>43039</c:v>
                </c:pt>
                <c:pt idx="215">
                  <c:v>43069</c:v>
                </c:pt>
                <c:pt idx="216">
                  <c:v>43100</c:v>
                </c:pt>
                <c:pt idx="217">
                  <c:v>43131</c:v>
                </c:pt>
                <c:pt idx="218">
                  <c:v>43159</c:v>
                </c:pt>
                <c:pt idx="219">
                  <c:v>43190</c:v>
                </c:pt>
                <c:pt idx="220">
                  <c:v>43220</c:v>
                </c:pt>
                <c:pt idx="221">
                  <c:v>43251</c:v>
                </c:pt>
                <c:pt idx="222">
                  <c:v>43281</c:v>
                </c:pt>
                <c:pt idx="223">
                  <c:v>43312</c:v>
                </c:pt>
                <c:pt idx="224">
                  <c:v>43343</c:v>
                </c:pt>
                <c:pt idx="225">
                  <c:v>43373</c:v>
                </c:pt>
                <c:pt idx="226">
                  <c:v>43404</c:v>
                </c:pt>
                <c:pt idx="227">
                  <c:v>43434</c:v>
                </c:pt>
                <c:pt idx="228">
                  <c:v>43465</c:v>
                </c:pt>
                <c:pt idx="229">
                  <c:v>43496</c:v>
                </c:pt>
                <c:pt idx="230">
                  <c:v>43524</c:v>
                </c:pt>
                <c:pt idx="231">
                  <c:v>43555</c:v>
                </c:pt>
                <c:pt idx="232">
                  <c:v>43585</c:v>
                </c:pt>
                <c:pt idx="233">
                  <c:v>43616</c:v>
                </c:pt>
                <c:pt idx="234">
                  <c:v>43646</c:v>
                </c:pt>
                <c:pt idx="235">
                  <c:v>43677</c:v>
                </c:pt>
                <c:pt idx="236">
                  <c:v>43708</c:v>
                </c:pt>
                <c:pt idx="237">
                  <c:v>43738</c:v>
                </c:pt>
                <c:pt idx="238">
                  <c:v>43769</c:v>
                </c:pt>
                <c:pt idx="239">
                  <c:v>43799</c:v>
                </c:pt>
                <c:pt idx="240">
                  <c:v>43830</c:v>
                </c:pt>
                <c:pt idx="241">
                  <c:v>43861</c:v>
                </c:pt>
                <c:pt idx="242">
                  <c:v>43890</c:v>
                </c:pt>
                <c:pt idx="243">
                  <c:v>43921</c:v>
                </c:pt>
                <c:pt idx="244">
                  <c:v>43951</c:v>
                </c:pt>
                <c:pt idx="245">
                  <c:v>43982</c:v>
                </c:pt>
                <c:pt idx="246">
                  <c:v>44012</c:v>
                </c:pt>
                <c:pt idx="247">
                  <c:v>44043</c:v>
                </c:pt>
                <c:pt idx="248">
                  <c:v>44074</c:v>
                </c:pt>
                <c:pt idx="249">
                  <c:v>44104</c:v>
                </c:pt>
                <c:pt idx="250">
                  <c:v>44135</c:v>
                </c:pt>
                <c:pt idx="251">
                  <c:v>44165</c:v>
                </c:pt>
                <c:pt idx="252">
                  <c:v>44196</c:v>
                </c:pt>
                <c:pt idx="253">
                  <c:v>44227</c:v>
                </c:pt>
                <c:pt idx="254">
                  <c:v>44255</c:v>
                </c:pt>
                <c:pt idx="255">
                  <c:v>44286</c:v>
                </c:pt>
                <c:pt idx="256">
                  <c:v>44316</c:v>
                </c:pt>
                <c:pt idx="257">
                  <c:v>44347</c:v>
                </c:pt>
                <c:pt idx="258">
                  <c:v>44377</c:v>
                </c:pt>
                <c:pt idx="259">
                  <c:v>44408</c:v>
                </c:pt>
                <c:pt idx="260">
                  <c:v>44439</c:v>
                </c:pt>
                <c:pt idx="261">
                  <c:v>44469</c:v>
                </c:pt>
                <c:pt idx="262">
                  <c:v>44500</c:v>
                </c:pt>
                <c:pt idx="263">
                  <c:v>44530</c:v>
                </c:pt>
                <c:pt idx="264">
                  <c:v>44561</c:v>
                </c:pt>
                <c:pt idx="265">
                  <c:v>44592</c:v>
                </c:pt>
                <c:pt idx="266">
                  <c:v>44620</c:v>
                </c:pt>
                <c:pt idx="267">
                  <c:v>44651</c:v>
                </c:pt>
                <c:pt idx="268">
                  <c:v>44681</c:v>
                </c:pt>
                <c:pt idx="269">
                  <c:v>44712</c:v>
                </c:pt>
                <c:pt idx="270">
                  <c:v>44742</c:v>
                </c:pt>
                <c:pt idx="271">
                  <c:v>44773</c:v>
                </c:pt>
                <c:pt idx="272">
                  <c:v>44804</c:v>
                </c:pt>
                <c:pt idx="273">
                  <c:v>44834</c:v>
                </c:pt>
              </c:numCache>
            </c:numRef>
          </c:cat>
          <c:val>
            <c:numRef>
              <c:f>Sheet1!$B$2:$B$275</c:f>
              <c:numCache>
                <c:formatCode>_(* #,##0.000_);_(* \(#,##0.000\);_(* "-"??_);_(@_)</c:formatCode>
                <c:ptCount val="274"/>
                <c:pt idx="0">
                  <c:v>100</c:v>
                </c:pt>
                <c:pt idx="1">
                  <c:v>94.534957289999994</c:v>
                </c:pt>
                <c:pt idx="2">
                  <c:v>94.835495093256895</c:v>
                </c:pt>
                <c:pt idx="3">
                  <c:v>101.099335654299</c:v>
                </c:pt>
                <c:pt idx="4">
                  <c:v>96.551724139822696</c:v>
                </c:pt>
                <c:pt idx="5">
                  <c:v>94.076241697015604</c:v>
                </c:pt>
                <c:pt idx="6">
                  <c:v>97.231888646613996</c:v>
                </c:pt>
                <c:pt idx="7">
                  <c:v>94.329326166841199</c:v>
                </c:pt>
                <c:pt idx="8">
                  <c:v>97.263524206544304</c:v>
                </c:pt>
                <c:pt idx="9">
                  <c:v>91.885479280413705</c:v>
                </c:pt>
                <c:pt idx="10">
                  <c:v>90.034799112984601</c:v>
                </c:pt>
                <c:pt idx="11">
                  <c:v>84.427396395534501</c:v>
                </c:pt>
                <c:pt idx="12">
                  <c:v>85.795634295558798</c:v>
                </c:pt>
                <c:pt idx="13">
                  <c:v>87.952536541749097</c:v>
                </c:pt>
                <c:pt idx="14">
                  <c:v>80.535503954982403</c:v>
                </c:pt>
                <c:pt idx="15">
                  <c:v>75.084907306902707</c:v>
                </c:pt>
                <c:pt idx="16">
                  <c:v>80.521776649933599</c:v>
                </c:pt>
                <c:pt idx="17">
                  <c:v>79.575450806918994</c:v>
                </c:pt>
                <c:pt idx="18">
                  <c:v>77.114832014125298</c:v>
                </c:pt>
                <c:pt idx="19">
                  <c:v>75.883664664151098</c:v>
                </c:pt>
                <c:pt idx="20">
                  <c:v>72.3703334378026</c:v>
                </c:pt>
                <c:pt idx="21">
                  <c:v>65.740904775626404</c:v>
                </c:pt>
                <c:pt idx="22">
                  <c:v>67.128220179069302</c:v>
                </c:pt>
                <c:pt idx="23">
                  <c:v>71.236973105444306</c:v>
                </c:pt>
                <c:pt idx="24">
                  <c:v>71.889019923321499</c:v>
                </c:pt>
                <c:pt idx="25">
                  <c:v>69.904566898983902</c:v>
                </c:pt>
                <c:pt idx="26">
                  <c:v>69.370060096977397</c:v>
                </c:pt>
                <c:pt idx="27">
                  <c:v>72.477577971770003</c:v>
                </c:pt>
                <c:pt idx="28">
                  <c:v>70.155090148539799</c:v>
                </c:pt>
                <c:pt idx="29">
                  <c:v>70.209141397318604</c:v>
                </c:pt>
                <c:pt idx="30">
                  <c:v>65.898768733458397</c:v>
                </c:pt>
                <c:pt idx="31">
                  <c:v>60.3580866714046</c:v>
                </c:pt>
                <c:pt idx="32">
                  <c:v>60.491927861589403</c:v>
                </c:pt>
                <c:pt idx="33">
                  <c:v>53.836760509083803</c:v>
                </c:pt>
                <c:pt idx="34">
                  <c:v>57.785933556310702</c:v>
                </c:pt>
                <c:pt idx="35">
                  <c:v>60.926053771248597</c:v>
                </c:pt>
                <c:pt idx="36">
                  <c:v>58.002138553555703</c:v>
                </c:pt>
                <c:pt idx="37">
                  <c:v>56.294805432950703</c:v>
                </c:pt>
                <c:pt idx="38">
                  <c:v>55.2849908174964</c:v>
                </c:pt>
                <c:pt idx="39">
                  <c:v>55.046478955629198</c:v>
                </c:pt>
                <c:pt idx="40">
                  <c:v>59.925676674596197</c:v>
                </c:pt>
                <c:pt idx="41">
                  <c:v>63.371229346863601</c:v>
                </c:pt>
                <c:pt idx="42">
                  <c:v>64.5577829676063</c:v>
                </c:pt>
                <c:pt idx="43">
                  <c:v>65.969979105270994</c:v>
                </c:pt>
                <c:pt idx="44">
                  <c:v>67.512584608673194</c:v>
                </c:pt>
                <c:pt idx="45">
                  <c:v>67.922687737993499</c:v>
                </c:pt>
                <c:pt idx="46">
                  <c:v>72.023719057611302</c:v>
                </c:pt>
                <c:pt idx="47">
                  <c:v>73.102170183427305</c:v>
                </c:pt>
                <c:pt idx="48">
                  <c:v>77.715401438499498</c:v>
                </c:pt>
                <c:pt idx="49">
                  <c:v>79.028074642801101</c:v>
                </c:pt>
                <c:pt idx="50">
                  <c:v>80.458287863186897</c:v>
                </c:pt>
                <c:pt idx="51">
                  <c:v>79.998423264978598</c:v>
                </c:pt>
                <c:pt idx="52">
                  <c:v>78.119498873782206</c:v>
                </c:pt>
                <c:pt idx="53">
                  <c:v>78.726074010703101</c:v>
                </c:pt>
                <c:pt idx="54">
                  <c:v>80.284122729102094</c:v>
                </c:pt>
                <c:pt idx="55">
                  <c:v>77.714543485174204</c:v>
                </c:pt>
                <c:pt idx="56">
                  <c:v>78.188135384714002</c:v>
                </c:pt>
                <c:pt idx="57">
                  <c:v>79.811388786225905</c:v>
                </c:pt>
                <c:pt idx="58">
                  <c:v>81.7623815132402</c:v>
                </c:pt>
                <c:pt idx="59">
                  <c:v>86.218957397579302</c:v>
                </c:pt>
                <c:pt idx="60">
                  <c:v>89.554218290895406</c:v>
                </c:pt>
                <c:pt idx="61">
                  <c:v>87.655070390198404</c:v>
                </c:pt>
                <c:pt idx="62">
                  <c:v>90.692241118433103</c:v>
                </c:pt>
                <c:pt idx="63">
                  <c:v>88.693839653171494</c:v>
                </c:pt>
                <c:pt idx="64">
                  <c:v>86.737107427321803</c:v>
                </c:pt>
                <c:pt idx="65">
                  <c:v>88.356947550539203</c:v>
                </c:pt>
                <c:pt idx="66">
                  <c:v>89.249613665372905</c:v>
                </c:pt>
                <c:pt idx="67">
                  <c:v>92.550473070549202</c:v>
                </c:pt>
                <c:pt idx="68">
                  <c:v>93.253228775710994</c:v>
                </c:pt>
                <c:pt idx="69">
                  <c:v>96.058987161564701</c:v>
                </c:pt>
                <c:pt idx="70">
                  <c:v>93.471581312147407</c:v>
                </c:pt>
                <c:pt idx="71">
                  <c:v>96.875181023933294</c:v>
                </c:pt>
                <c:pt idx="72">
                  <c:v>99.257654496521297</c:v>
                </c:pt>
                <c:pt idx="73">
                  <c:v>104.143758636454</c:v>
                </c:pt>
                <c:pt idx="74">
                  <c:v>103.990805562098</c:v>
                </c:pt>
                <c:pt idx="75">
                  <c:v>106.178365871043</c:v>
                </c:pt>
                <c:pt idx="76">
                  <c:v>109.71244534518</c:v>
                </c:pt>
                <c:pt idx="77">
                  <c:v>105.387340161252</c:v>
                </c:pt>
                <c:pt idx="78">
                  <c:v>105.34191651036799</c:v>
                </c:pt>
                <c:pt idx="79">
                  <c:v>106.06087386858501</c:v>
                </c:pt>
                <c:pt idx="80">
                  <c:v>108.809985666263</c:v>
                </c:pt>
                <c:pt idx="81">
                  <c:v>110.077983781596</c:v>
                </c:pt>
                <c:pt idx="82">
                  <c:v>114.207093063832</c:v>
                </c:pt>
                <c:pt idx="83">
                  <c:v>117.435854948496</c:v>
                </c:pt>
                <c:pt idx="84">
                  <c:v>120.05629642044001</c:v>
                </c:pt>
                <c:pt idx="85">
                  <c:v>121.250747918876</c:v>
                </c:pt>
                <c:pt idx="86">
                  <c:v>120.612323518591</c:v>
                </c:pt>
                <c:pt idx="87">
                  <c:v>123.032765005345</c:v>
                </c:pt>
                <c:pt idx="88">
                  <c:v>128.48111300492999</c:v>
                </c:pt>
                <c:pt idx="89">
                  <c:v>132.31275157151501</c:v>
                </c:pt>
                <c:pt idx="90">
                  <c:v>131.92388102067201</c:v>
                </c:pt>
                <c:pt idx="91">
                  <c:v>129.90923758193699</c:v>
                </c:pt>
                <c:pt idx="92">
                  <c:v>129.54982239703301</c:v>
                </c:pt>
                <c:pt idx="93">
                  <c:v>136.50427463655799</c:v>
                </c:pt>
                <c:pt idx="94">
                  <c:v>141.829595942997</c:v>
                </c:pt>
                <c:pt idx="95">
                  <c:v>135.559032938645</c:v>
                </c:pt>
                <c:pt idx="96">
                  <c:v>134.05815279648201</c:v>
                </c:pt>
                <c:pt idx="97">
                  <c:v>123.07801451581901</c:v>
                </c:pt>
                <c:pt idx="98">
                  <c:v>123.42592450565201</c:v>
                </c:pt>
                <c:pt idx="99">
                  <c:v>121.61519933333101</c:v>
                </c:pt>
                <c:pt idx="100">
                  <c:v>128.39959942576399</c:v>
                </c:pt>
                <c:pt idx="101">
                  <c:v>130.406450047498</c:v>
                </c:pt>
                <c:pt idx="102">
                  <c:v>119.698805645143</c:v>
                </c:pt>
                <c:pt idx="103">
                  <c:v>116.590196301451</c:v>
                </c:pt>
                <c:pt idx="104">
                  <c:v>114.07721132696</c:v>
                </c:pt>
                <c:pt idx="105">
                  <c:v>99.820139459215497</c:v>
                </c:pt>
                <c:pt idx="106">
                  <c:v>80.040415410190306</c:v>
                </c:pt>
                <c:pt idx="107">
                  <c:v>74.782153708479598</c:v>
                </c:pt>
                <c:pt idx="108">
                  <c:v>77.492453265344807</c:v>
                </c:pt>
                <c:pt idx="109">
                  <c:v>70.871915169232693</c:v>
                </c:pt>
                <c:pt idx="110">
                  <c:v>63.9320679231284</c:v>
                </c:pt>
                <c:pt idx="111">
                  <c:v>69.198399570476695</c:v>
                </c:pt>
                <c:pt idx="112">
                  <c:v>77.366703427410101</c:v>
                </c:pt>
                <c:pt idx="113">
                  <c:v>85.075574087755399</c:v>
                </c:pt>
                <c:pt idx="114">
                  <c:v>84.599148201491005</c:v>
                </c:pt>
                <c:pt idx="115">
                  <c:v>92.0461653556237</c:v>
                </c:pt>
                <c:pt idx="116">
                  <c:v>95.337927850447798</c:v>
                </c:pt>
                <c:pt idx="117">
                  <c:v>99.711460400747498</c:v>
                </c:pt>
                <c:pt idx="118">
                  <c:v>98.170967545161702</c:v>
                </c:pt>
                <c:pt idx="119">
                  <c:v>102.208248016065</c:v>
                </c:pt>
                <c:pt idx="120">
                  <c:v>104.324605646441</c:v>
                </c:pt>
                <c:pt idx="121">
                  <c:v>99.816779726620695</c:v>
                </c:pt>
                <c:pt idx="122">
                  <c:v>101.087992601663</c:v>
                </c:pt>
                <c:pt idx="123">
                  <c:v>107.59079074473399</c:v>
                </c:pt>
                <c:pt idx="124">
                  <c:v>107.77249051326601</c:v>
                </c:pt>
                <c:pt idx="125">
                  <c:v>97.554502541870605</c:v>
                </c:pt>
                <c:pt idx="126">
                  <c:v>94.549432260296896</c:v>
                </c:pt>
                <c:pt idx="127">
                  <c:v>102.242376669932</c:v>
                </c:pt>
                <c:pt idx="128">
                  <c:v>98.668197164621503</c:v>
                </c:pt>
                <c:pt idx="129">
                  <c:v>108.107530296232</c:v>
                </c:pt>
                <c:pt idx="130">
                  <c:v>112.014527479023</c:v>
                </c:pt>
                <c:pt idx="131">
                  <c:v>109.522347094742</c:v>
                </c:pt>
                <c:pt idx="132">
                  <c:v>117.54220557772</c:v>
                </c:pt>
                <c:pt idx="133">
                  <c:v>119.386831189698</c:v>
                </c:pt>
                <c:pt idx="134">
                  <c:v>122.86401270237999</c:v>
                </c:pt>
                <c:pt idx="135">
                  <c:v>122.740703749942</c:v>
                </c:pt>
                <c:pt idx="136">
                  <c:v>127.762291256658</c:v>
                </c:pt>
                <c:pt idx="137">
                  <c:v>125.01663359757499</c:v>
                </c:pt>
                <c:pt idx="138">
                  <c:v>123.046610758917</c:v>
                </c:pt>
                <c:pt idx="139">
                  <c:v>121.043451064584</c:v>
                </c:pt>
                <c:pt idx="140">
                  <c:v>112.201133906111</c:v>
                </c:pt>
                <c:pt idx="141">
                  <c:v>101.60776503134799</c:v>
                </c:pt>
                <c:pt idx="142">
                  <c:v>112.49481674850099</c:v>
                </c:pt>
                <c:pt idx="143">
                  <c:v>109.126684103044</c:v>
                </c:pt>
                <c:pt idx="144">
                  <c:v>108.90652385516</c:v>
                </c:pt>
                <c:pt idx="145">
                  <c:v>115.238707029827</c:v>
                </c:pt>
                <c:pt idx="146">
                  <c:v>121.036801902143</c:v>
                </c:pt>
                <c:pt idx="147">
                  <c:v>121.84099381039501</c:v>
                </c:pt>
                <c:pt idx="148">
                  <c:v>120.447685987131</c:v>
                </c:pt>
                <c:pt idx="149">
                  <c:v>109.648301137061</c:v>
                </c:pt>
                <c:pt idx="150">
                  <c:v>115.063992735585</c:v>
                </c:pt>
                <c:pt idx="151">
                  <c:v>116.63892654510001</c:v>
                </c:pt>
                <c:pt idx="152">
                  <c:v>119.175476161658</c:v>
                </c:pt>
                <c:pt idx="153">
                  <c:v>122.92921398092101</c:v>
                </c:pt>
                <c:pt idx="154">
                  <c:v>122.109290580143</c:v>
                </c:pt>
                <c:pt idx="155">
                  <c:v>123.671050468809</c:v>
                </c:pt>
                <c:pt idx="156">
                  <c:v>126.472338038529</c:v>
                </c:pt>
                <c:pt idx="157">
                  <c:v>132.298561886145</c:v>
                </c:pt>
                <c:pt idx="158">
                  <c:v>132.27766892681601</c:v>
                </c:pt>
                <c:pt idx="159">
                  <c:v>134.69622205276201</c:v>
                </c:pt>
                <c:pt idx="160">
                  <c:v>138.544178089285</c:v>
                </c:pt>
                <c:pt idx="161">
                  <c:v>138.16471245728999</c:v>
                </c:pt>
                <c:pt idx="162">
                  <c:v>134.126145905649</c:v>
                </c:pt>
                <c:pt idx="163">
                  <c:v>140.547169624764</c:v>
                </c:pt>
                <c:pt idx="164">
                  <c:v>137.618645369663</c:v>
                </c:pt>
                <c:pt idx="165">
                  <c:v>144.727205497044</c:v>
                </c:pt>
                <c:pt idx="166">
                  <c:v>150.54365892508599</c:v>
                </c:pt>
                <c:pt idx="167">
                  <c:v>152.67592908093499</c:v>
                </c:pt>
                <c:pt idx="168">
                  <c:v>155.310235134789</c:v>
                </c:pt>
                <c:pt idx="169">
                  <c:v>149.097533575314</c:v>
                </c:pt>
                <c:pt idx="170">
                  <c:v>156.300346247102</c:v>
                </c:pt>
                <c:pt idx="171">
                  <c:v>156.99507834127999</c:v>
                </c:pt>
                <c:pt idx="172">
                  <c:v>158.48920550999699</c:v>
                </c:pt>
                <c:pt idx="173">
                  <c:v>161.86021317357699</c:v>
                </c:pt>
                <c:pt idx="174">
                  <c:v>164.907927329394</c:v>
                </c:pt>
                <c:pt idx="175">
                  <c:v>162.907945507227</c:v>
                </c:pt>
                <c:pt idx="176">
                  <c:v>166.50621557834901</c:v>
                </c:pt>
                <c:pt idx="177">
                  <c:v>161.10676337529799</c:v>
                </c:pt>
                <c:pt idx="178">
                  <c:v>162.241371547108</c:v>
                </c:pt>
                <c:pt idx="179">
                  <c:v>164.95544354484301</c:v>
                </c:pt>
                <c:pt idx="180">
                  <c:v>161.77171581061</c:v>
                </c:pt>
                <c:pt idx="181">
                  <c:v>159.243112593549</c:v>
                </c:pt>
                <c:pt idx="182">
                  <c:v>168.108409262122</c:v>
                </c:pt>
                <c:pt idx="183">
                  <c:v>165.503078130158</c:v>
                </c:pt>
                <c:pt idx="184">
                  <c:v>170.305573547233</c:v>
                </c:pt>
                <c:pt idx="185">
                  <c:v>170.08338422743</c:v>
                </c:pt>
                <c:pt idx="186">
                  <c:v>166.07907245261001</c:v>
                </c:pt>
                <c:pt idx="187">
                  <c:v>167.52141422468799</c:v>
                </c:pt>
                <c:pt idx="188">
                  <c:v>156.037742913068</c:v>
                </c:pt>
                <c:pt idx="189">
                  <c:v>150.38468732012899</c:v>
                </c:pt>
                <c:pt idx="190" formatCode="_(* #,##0.00_);_(* \(#,##0.00\);_(* &quot;-&quot;??_);_(@_)">
                  <c:v>162.18713499448199</c:v>
                </c:pt>
                <c:pt idx="191" formatCode="_(* #,##0.00_);_(* \(#,##0.00\);_(* &quot;-&quot;??_);_(@_)">
                  <c:v>160.84811093660801</c:v>
                </c:pt>
                <c:pt idx="192" formatCode="_(* #,##0.00_);_(* \(#,##0.00\);_(* &quot;-&quot;??_);_(@_)">
                  <c:v>157.94752947265101</c:v>
                </c:pt>
                <c:pt idx="193" formatCode="_(* #,##0.00_);_(* \(#,##0.00\);_(* &quot;-&quot;??_);_(@_)">
                  <c:v>148.42160192217801</c:v>
                </c:pt>
                <c:pt idx="194" formatCode="_(* #,##0.00_);_(* \(#,##0.00\);_(* &quot;-&quot;??_);_(@_)">
                  <c:v>147.399976348211</c:v>
                </c:pt>
                <c:pt idx="195" formatCode="_(* #,##0.00_);_(* \(#,##0.00\);_(* &quot;-&quot;??_);_(@_)">
                  <c:v>158.32373917216501</c:v>
                </c:pt>
                <c:pt idx="196" formatCode="_(* #,##0.00_);_(* \(#,##0.00\);_(* &quot;-&quot;??_);_(@_)">
                  <c:v>160.66077440996301</c:v>
                </c:pt>
                <c:pt idx="197" formatCode="_(* #,##0.00_);_(* \(#,##0.00\);_(* &quot;-&quot;??_);_(@_)">
                  <c:v>160.863765233713</c:v>
                </c:pt>
                <c:pt idx="198" formatCode="_(* #,##0.00_);_(* \(#,##0.00\);_(* &quot;-&quot;??_);_(@_)">
                  <c:v>159.88930067436499</c:v>
                </c:pt>
                <c:pt idx="199" formatCode="_(* #,##0.00_);_(* \(#,##0.00\);_(* &quot;-&quot;??_);_(@_)">
                  <c:v>166.77996127086701</c:v>
                </c:pt>
                <c:pt idx="200" formatCode="_(* #,##0.00_);_(* \(#,##0.00\);_(* &quot;-&quot;??_);_(@_)">
                  <c:v>167.34081266050001</c:v>
                </c:pt>
                <c:pt idx="201" formatCode="_(* #,##0.00_);_(* \(#,##0.00\);_(* &quot;-&quot;??_);_(@_)">
                  <c:v>168.36638397412401</c:v>
                </c:pt>
                <c:pt idx="202" formatCode="_(* #,##0.00_);_(* \(#,##0.00\);_(* &quot;-&quot;??_);_(@_)">
                  <c:v>165.50874494582499</c:v>
                </c:pt>
                <c:pt idx="203" formatCode="_(* #,##0.00_);_(* \(#,##0.00\);_(* &quot;-&quot;??_);_(@_)">
                  <c:v>166.766549672651</c:v>
                </c:pt>
                <c:pt idx="204" formatCode="_(* #,##0.00_);_(* \(#,##0.00\);_(* &quot;-&quot;??_);_(@_)">
                  <c:v>170.36899028182799</c:v>
                </c:pt>
                <c:pt idx="205" formatCode="_(* #,##0.00_);_(* \(#,##0.00\);_(* &quot;-&quot;??_);_(@_)">
                  <c:v>175.02740561482599</c:v>
                </c:pt>
                <c:pt idx="206" formatCode="_(* #,##0.00_);_(* \(#,##0.00\);_(* &quot;-&quot;??_);_(@_)">
                  <c:v>179.937151615408</c:v>
                </c:pt>
                <c:pt idx="207" formatCode="_(* #,##0.00_);_(* \(#,##0.00\);_(* &quot;-&quot;??_);_(@_)">
                  <c:v>182.13842035304299</c:v>
                </c:pt>
                <c:pt idx="208" formatCode="_(* #,##0.00_);_(* \(#,##0.00\);_(* &quot;-&quot;??_);_(@_)">
                  <c:v>184.976987000365</c:v>
                </c:pt>
                <c:pt idx="209" formatCode="_(* #,##0.00_);_(* \(#,##0.00\);_(* &quot;-&quot;??_);_(@_)">
                  <c:v>189.061806853147</c:v>
                </c:pt>
                <c:pt idx="210" formatCode="_(* #,##0.00_);_(* \(#,##0.00\);_(* &quot;-&quot;??_);_(@_)">
                  <c:v>189.921554889069</c:v>
                </c:pt>
                <c:pt idx="211" formatCode="_(* #,##0.00_);_(* \(#,##0.00\);_(* &quot;-&quot;??_);_(@_)">
                  <c:v>195.22923061215101</c:v>
                </c:pt>
                <c:pt idx="212" formatCode="_(* #,##0.00_);_(* \(#,##0.00\);_(* &quot;-&quot;??_);_(@_)">
                  <c:v>195.97717573839199</c:v>
                </c:pt>
                <c:pt idx="213" formatCode="_(* #,##0.00_);_(* \(#,##0.00\);_(* &quot;-&quot;??_);_(@_)">
                  <c:v>199.763457576131</c:v>
                </c:pt>
                <c:pt idx="214" formatCode="_(* #,##0.00_);_(* \(#,##0.00\);_(* &quot;-&quot;??_);_(@_)">
                  <c:v>203.91161263352899</c:v>
                </c:pt>
                <c:pt idx="215" formatCode="_(* #,##0.00_);_(* \(#,##0.00\);_(* &quot;-&quot;??_);_(@_)">
                  <c:v>207.85897838948699</c:v>
                </c:pt>
                <c:pt idx="216" formatCode="_(* #,##0.00_);_(* \(#,##0.00\);_(* &quot;-&quot;??_);_(@_)">
                  <c:v>211.21002139141501</c:v>
                </c:pt>
                <c:pt idx="217" formatCode="_(* #,##0.00_);_(* \(#,##0.00\);_(* &quot;-&quot;??_);_(@_)">
                  <c:v>223.12577424720001</c:v>
                </c:pt>
                <c:pt idx="218" formatCode="_(* #,##0.00_);_(* \(#,##0.00\);_(* &quot;-&quot;??_);_(@_)">
                  <c:v>213.754877736407</c:v>
                </c:pt>
                <c:pt idx="219" formatCode="_(* #,##0.00_);_(* \(#,##0.00\);_(* &quot;-&quot;??_);_(@_)">
                  <c:v>209.17908191820499</c:v>
                </c:pt>
                <c:pt idx="220" formatCode="_(* #,##0.00_);_(* \(#,##0.00\);_(* &quot;-&quot;??_);_(@_)">
                  <c:v>211.17665117854099</c:v>
                </c:pt>
                <c:pt idx="221" formatCode="_(* #,##0.00_);_(* \(#,##0.00\);_(* &quot;-&quot;??_);_(@_)">
                  <c:v>211.44030210212301</c:v>
                </c:pt>
                <c:pt idx="222" formatCode="_(* #,##0.00_);_(* \(#,##0.00\);_(* &quot;-&quot;??_);_(@_)">
                  <c:v>210.295269770202</c:v>
                </c:pt>
                <c:pt idx="223" formatCode="_(* #,##0.00_);_(* \(#,##0.00\);_(* &quot;-&quot;??_);_(@_)">
                  <c:v>216.63708950183201</c:v>
                </c:pt>
                <c:pt idx="224" formatCode="_(* #,##0.00_);_(* \(#,##0.00\);_(* &quot;-&quot;??_);_(@_)">
                  <c:v>218.339073817247</c:v>
                </c:pt>
                <c:pt idx="225" formatCode="_(* #,##0.00_);_(* \(#,##0.00\);_(* &quot;-&quot;??_);_(@_)">
                  <c:v>219.289330269678</c:v>
                </c:pt>
                <c:pt idx="226" formatCode="_(* #,##0.00_);_(* \(#,##0.00\);_(* &quot;-&quot;??_);_(@_)">
                  <c:v>202.85602140240499</c:v>
                </c:pt>
                <c:pt idx="227" formatCode="_(* #,##0.00_);_(* \(#,##0.00\);_(* &quot;-&quot;??_);_(@_)">
                  <c:v>205.822875732374</c:v>
                </c:pt>
                <c:pt idx="228" formatCode="_(* #,##0.00_);_(* \(#,##0.00\);_(* &quot;-&quot;??_);_(@_)">
                  <c:v>191.32585056628801</c:v>
                </c:pt>
                <c:pt idx="229" formatCode="_(* #,##0.00_);_(* \(#,##0.00\);_(* &quot;-&quot;??_);_(@_)">
                  <c:v>206.43285887269801</c:v>
                </c:pt>
                <c:pt idx="230" formatCode="_(* #,##0.00_);_(* \(#,##0.00\);_(* &quot;-&quot;??_);_(@_)">
                  <c:v>211.95434939003499</c:v>
                </c:pt>
                <c:pt idx="231" formatCode="_(* #,##0.00_);_(* \(#,##0.00\);_(* &quot;-&quot;??_);_(@_)">
                  <c:v>214.619887627091</c:v>
                </c:pt>
                <c:pt idx="232" formatCode="_(* #,##0.00_);_(* \(#,##0.00\);_(* &quot;-&quot;??_);_(@_)">
                  <c:v>221.86666284972301</c:v>
                </c:pt>
                <c:pt idx="233" formatCode="_(* #,##0.00_);_(* \(#,##0.00\);_(* &quot;-&quot;??_);_(@_)">
                  <c:v>208.70574810824701</c:v>
                </c:pt>
                <c:pt idx="234" formatCode="_(* #,##0.00_);_(* \(#,##0.00\);_(* &quot;-&quot;??_);_(@_)">
                  <c:v>222.37171960002701</c:v>
                </c:pt>
                <c:pt idx="235" formatCode="_(* #,##0.00_);_(* \(#,##0.00\);_(* &quot;-&quot;??_);_(@_)">
                  <c:v>223.02330247224501</c:v>
                </c:pt>
                <c:pt idx="236" formatCode="_(* #,##0.00_);_(* \(#,##0.00\);_(* &quot;-&quot;??_);_(@_)">
                  <c:v>217.732676917822</c:v>
                </c:pt>
                <c:pt idx="237" formatCode="_(* #,##0.00_);_(* \(#,##0.00\);_(* &quot;-&quot;??_);_(@_)">
                  <c:v>222.31411038306101</c:v>
                </c:pt>
                <c:pt idx="238" formatCode="_(* #,##0.00_);_(* \(#,##0.00\);_(* &quot;-&quot;??_);_(@_)">
                  <c:v>228.39856286656399</c:v>
                </c:pt>
                <c:pt idx="239" formatCode="_(* #,##0.00_);_(* \(#,##0.00\);_(* &quot;-&quot;??_);_(@_)">
                  <c:v>233.97410552211699</c:v>
                </c:pt>
                <c:pt idx="240" formatCode="_(* #,##0.00_);_(* \(#,##0.00\);_(* &quot;-&quot;??_);_(@_)">
                  <c:v>242.213554584241</c:v>
                </c:pt>
                <c:pt idx="241" formatCode="_(* #,##0.00_);_(* \(#,##0.00\);_(* &quot;-&quot;??_);_(@_)">
                  <c:v>239.538081196565</c:v>
                </c:pt>
                <c:pt idx="242" formatCode="_(* #,##0.00_);_(* \(#,##0.00\);_(* &quot;-&quot;??_);_(@_)">
                  <c:v>220.19064202272801</c:v>
                </c:pt>
                <c:pt idx="243" formatCode="_(* #,##0.00_);_(* \(#,##0.00\);_(* &quot;-&quot;??_);_(@_)">
                  <c:v>190.46417554979601</c:v>
                </c:pt>
                <c:pt idx="244" formatCode="_(* #,##0.00_);_(* \(#,##0.00\);_(* &quot;-&quot;??_);_(@_)">
                  <c:v>210.86766153581499</c:v>
                </c:pt>
                <c:pt idx="245" formatCode="_(* #,##0.00_);_(* \(#,##0.00\);_(* &quot;-&quot;??_);_(@_)">
                  <c:v>220.03851088363399</c:v>
                </c:pt>
                <c:pt idx="246" formatCode="_(* #,##0.00_);_(* \(#,##0.00\);_(* &quot;-&quot;??_);_(@_)">
                  <c:v>227.06929039046599</c:v>
                </c:pt>
                <c:pt idx="247" formatCode="_(* #,##0.00_);_(* \(#,##0.00\);_(* &quot;-&quot;??_);_(@_)">
                  <c:v>239.078311717117</c:v>
                </c:pt>
                <c:pt idx="248" formatCode="_(* #,##0.00_);_(* \(#,##0.00\);_(* &quot;-&quot;??_);_(@_)">
                  <c:v>253.71112567794401</c:v>
                </c:pt>
                <c:pt idx="249" formatCode="_(* #,##0.00_);_(* \(#,##0.00\);_(* &quot;-&quot;??_);_(@_)">
                  <c:v>245.530664573374</c:v>
                </c:pt>
                <c:pt idx="250" formatCode="_(* #,##0.00_);_(* \(#,##0.00\);_(* &quot;-&quot;??_);_(@_)">
                  <c:v>239.56215977566501</c:v>
                </c:pt>
                <c:pt idx="251" formatCode="_(* #,##0.00_);_(* \(#,##0.00\);_(* &quot;-&quot;??_);_(@_)">
                  <c:v>269.09129192563103</c:v>
                </c:pt>
                <c:pt idx="252" formatCode="_(* #,##0.00_);_(* \(#,##0.00\);_(* &quot;-&quot;??_);_(@_)">
                  <c:v>281.58505702262403</c:v>
                </c:pt>
                <c:pt idx="253" formatCode="_(* #,##0.00_);_(* \(#,##0.00\);_(* &quot;-&quot;??_);_(@_)">
                  <c:v>280.30439545564099</c:v>
                </c:pt>
                <c:pt idx="254" formatCode="_(* #,##0.00_);_(* \(#,##0.00\);_(* &quot;-&quot;??_);_(@_)">
                  <c:v>286.79721297728901</c:v>
                </c:pt>
                <c:pt idx="255" formatCode="_(* #,##0.00_);_(* \(#,##0.00\);_(* &quot;-&quot;??_);_(@_)">
                  <c:v>294.45737745051002</c:v>
                </c:pt>
                <c:pt idx="256" formatCode="_(* #,##0.00_);_(* \(#,##0.00\);_(* &quot;-&quot;??_);_(@_)">
                  <c:v>307.331798174776</c:v>
                </c:pt>
                <c:pt idx="257" formatCode="_(* #,##0.00_);_(* \(#,##0.00\);_(* &quot;-&quot;??_);_(@_)">
                  <c:v>312.11462322213401</c:v>
                </c:pt>
                <c:pt idx="258" formatCode="_(* #,##0.00_);_(* \(#,##0.00\);_(* &quot;-&quot;??_);_(@_)">
                  <c:v>316.22800443867698</c:v>
                </c:pt>
                <c:pt idx="259" formatCode="_(* #,##0.00_);_(* \(#,##0.00\);_(* &quot;-&quot;??_);_(@_)">
                  <c:v>318.40651073520002</c:v>
                </c:pt>
                <c:pt idx="260" formatCode="_(* #,##0.00_);_(* \(#,##0.00\);_(* &quot;-&quot;??_);_(@_)">
                  <c:v>326.37600975560701</c:v>
                </c:pt>
                <c:pt idx="261" formatCode="_(* #,##0.00_);_(* \(#,##0.00\);_(* &quot;-&quot;??_);_(@_)">
                  <c:v>312.89349770121601</c:v>
                </c:pt>
                <c:pt idx="262" formatCode="_(* #,##0.00_);_(* \(#,##0.00\);_(* &quot;-&quot;??_);_(@_)">
                  <c:v>328.864683678338</c:v>
                </c:pt>
                <c:pt idx="263" formatCode="_(* #,##0.00_);_(* \(#,##0.00\);_(* &quot;-&quot;??_);_(@_)">
                  <c:v>320.94547292234301</c:v>
                </c:pt>
                <c:pt idx="264" formatCode="_(* #,##0.00_);_(* \(#,##0.00\);_(* &quot;-&quot;??_);_(@_)">
                  <c:v>333.78345106028598</c:v>
                </c:pt>
                <c:pt idx="265" formatCode="_(* #,##0.00_);_(* \(#,##0.00\);_(* &quot;-&quot;??_);_(@_)">
                  <c:v>317.390544231136</c:v>
                </c:pt>
                <c:pt idx="266" formatCode="_(* #,##0.00_);_(* \(#,##0.00\);_(* &quot;-&quot;??_);_(@_)">
                  <c:v>309.19322170981002</c:v>
                </c:pt>
                <c:pt idx="267" formatCode="_(* #,##0.00_);_(* \(#,##0.00\);_(* &quot;-&quot;??_);_(@_)">
                  <c:v>315.890042460399</c:v>
                </c:pt>
                <c:pt idx="268" formatCode="_(* #,##0.00_);_(* \(#,##0.00\);_(* &quot;-&quot;??_);_(@_)">
                  <c:v>290.60562408794101</c:v>
                </c:pt>
                <c:pt idx="269" formatCode="_(* #,##0.00_);_(* \(#,##0.00\);_(* &quot;-&quot;??_);_(@_)">
                  <c:v>290.94570866149502</c:v>
                </c:pt>
                <c:pt idx="270" formatCode="_(* #,##0.00_);_(* \(#,##0.00\);_(* &quot;-&quot;??_);_(@_)">
                  <c:v>266.42004481284499</c:v>
                </c:pt>
                <c:pt idx="271" formatCode="_(* #,##0.00_);_(* \(#,##0.00\);_(* &quot;-&quot;??_);_(@_)">
                  <c:v>285.02482901296202</c:v>
                </c:pt>
                <c:pt idx="272" formatCode="_(* #,##0.00_);_(* \(#,##0.00\);_(* &quot;-&quot;??_);_(@_)">
                  <c:v>274.53166860634701</c:v>
                </c:pt>
                <c:pt idx="273" formatCode="_(* #,##0.00_);_(* \(#,##0.00\);_(* &quot;-&quot;??_);_(@_)">
                  <c:v>248.25094381339201</c:v>
                </c:pt>
              </c:numCache>
            </c:numRef>
          </c:val>
          <c:smooth val="0"/>
          <c:extLst>
            <c:ext xmlns:c16="http://schemas.microsoft.com/office/drawing/2014/chart" uri="{C3380CC4-5D6E-409C-BE32-E72D297353CC}">
              <c16:uniqueId val="{00000001-435B-436A-95D1-13820D1B5757}"/>
            </c:ext>
          </c:extLst>
        </c:ser>
        <c:ser>
          <c:idx val="1"/>
          <c:order val="1"/>
          <c:tx>
            <c:strRef>
              <c:f>Sheet1!$C$1</c:f>
              <c:strCache>
                <c:ptCount val="1"/>
                <c:pt idx="0">
                  <c:v>blue line</c:v>
                </c:pt>
              </c:strCache>
            </c:strRef>
          </c:tx>
          <c:spPr>
            <a:ln w="28575">
              <a:solidFill>
                <a:schemeClr val="accent1"/>
              </a:solidFill>
            </a:ln>
          </c:spPr>
          <c:marker>
            <c:symbol val="none"/>
          </c:marker>
          <c:cat>
            <c:numRef>
              <c:f>Sheet1!$A$2:$A$275</c:f>
              <c:numCache>
                <c:formatCode>m/d/yyyy</c:formatCode>
                <c:ptCount val="274"/>
                <c:pt idx="0">
                  <c:v>36525</c:v>
                </c:pt>
                <c:pt idx="1">
                  <c:v>36556</c:v>
                </c:pt>
                <c:pt idx="2">
                  <c:v>36585</c:v>
                </c:pt>
                <c:pt idx="3">
                  <c:v>36616</c:v>
                </c:pt>
                <c:pt idx="4">
                  <c:v>36646</c:v>
                </c:pt>
                <c:pt idx="5">
                  <c:v>36677</c:v>
                </c:pt>
                <c:pt idx="6">
                  <c:v>36707</c:v>
                </c:pt>
                <c:pt idx="7">
                  <c:v>36738</c:v>
                </c:pt>
                <c:pt idx="8">
                  <c:v>36769</c:v>
                </c:pt>
                <c:pt idx="9">
                  <c:v>36799</c:v>
                </c:pt>
                <c:pt idx="10">
                  <c:v>36830</c:v>
                </c:pt>
                <c:pt idx="11">
                  <c:v>36860</c:v>
                </c:pt>
                <c:pt idx="12">
                  <c:v>36891</c:v>
                </c:pt>
                <c:pt idx="13">
                  <c:v>36922</c:v>
                </c:pt>
                <c:pt idx="14">
                  <c:v>36950</c:v>
                </c:pt>
                <c:pt idx="15">
                  <c:v>36981</c:v>
                </c:pt>
                <c:pt idx="16">
                  <c:v>37011</c:v>
                </c:pt>
                <c:pt idx="17">
                  <c:v>37042</c:v>
                </c:pt>
                <c:pt idx="18">
                  <c:v>37072</c:v>
                </c:pt>
                <c:pt idx="19">
                  <c:v>37103</c:v>
                </c:pt>
                <c:pt idx="20">
                  <c:v>37134</c:v>
                </c:pt>
                <c:pt idx="21">
                  <c:v>37164</c:v>
                </c:pt>
                <c:pt idx="22">
                  <c:v>37195</c:v>
                </c:pt>
                <c:pt idx="23">
                  <c:v>37225</c:v>
                </c:pt>
                <c:pt idx="24">
                  <c:v>37256</c:v>
                </c:pt>
                <c:pt idx="25">
                  <c:v>37287</c:v>
                </c:pt>
                <c:pt idx="26">
                  <c:v>37315</c:v>
                </c:pt>
                <c:pt idx="27">
                  <c:v>37346</c:v>
                </c:pt>
                <c:pt idx="28">
                  <c:v>37376</c:v>
                </c:pt>
                <c:pt idx="29">
                  <c:v>37407</c:v>
                </c:pt>
                <c:pt idx="30">
                  <c:v>37437</c:v>
                </c:pt>
                <c:pt idx="31">
                  <c:v>37468</c:v>
                </c:pt>
                <c:pt idx="32">
                  <c:v>37499</c:v>
                </c:pt>
                <c:pt idx="33">
                  <c:v>37529</c:v>
                </c:pt>
                <c:pt idx="34">
                  <c:v>37560</c:v>
                </c:pt>
                <c:pt idx="35">
                  <c:v>37590</c:v>
                </c:pt>
                <c:pt idx="36">
                  <c:v>37621</c:v>
                </c:pt>
                <c:pt idx="37">
                  <c:v>37652</c:v>
                </c:pt>
                <c:pt idx="38">
                  <c:v>37680</c:v>
                </c:pt>
                <c:pt idx="39">
                  <c:v>37711</c:v>
                </c:pt>
                <c:pt idx="40">
                  <c:v>37741</c:v>
                </c:pt>
                <c:pt idx="41">
                  <c:v>37772</c:v>
                </c:pt>
                <c:pt idx="42">
                  <c:v>37802</c:v>
                </c:pt>
                <c:pt idx="43">
                  <c:v>37833</c:v>
                </c:pt>
                <c:pt idx="44">
                  <c:v>37864</c:v>
                </c:pt>
                <c:pt idx="45">
                  <c:v>37894</c:v>
                </c:pt>
                <c:pt idx="46">
                  <c:v>37925</c:v>
                </c:pt>
                <c:pt idx="47">
                  <c:v>37955</c:v>
                </c:pt>
                <c:pt idx="48">
                  <c:v>37986</c:v>
                </c:pt>
                <c:pt idx="49">
                  <c:v>38017</c:v>
                </c:pt>
                <c:pt idx="50">
                  <c:v>38046</c:v>
                </c:pt>
                <c:pt idx="51">
                  <c:v>38077</c:v>
                </c:pt>
                <c:pt idx="52">
                  <c:v>38107</c:v>
                </c:pt>
                <c:pt idx="53">
                  <c:v>38138</c:v>
                </c:pt>
                <c:pt idx="54">
                  <c:v>38168</c:v>
                </c:pt>
                <c:pt idx="55">
                  <c:v>38199</c:v>
                </c:pt>
                <c:pt idx="56">
                  <c:v>38230</c:v>
                </c:pt>
                <c:pt idx="57">
                  <c:v>38260</c:v>
                </c:pt>
                <c:pt idx="58">
                  <c:v>38291</c:v>
                </c:pt>
                <c:pt idx="59">
                  <c:v>38321</c:v>
                </c:pt>
                <c:pt idx="60">
                  <c:v>38352</c:v>
                </c:pt>
                <c:pt idx="61">
                  <c:v>38383</c:v>
                </c:pt>
                <c:pt idx="62">
                  <c:v>38411</c:v>
                </c:pt>
                <c:pt idx="63">
                  <c:v>38442</c:v>
                </c:pt>
                <c:pt idx="64">
                  <c:v>38472</c:v>
                </c:pt>
                <c:pt idx="65">
                  <c:v>38503</c:v>
                </c:pt>
                <c:pt idx="66">
                  <c:v>38533</c:v>
                </c:pt>
                <c:pt idx="67">
                  <c:v>38564</c:v>
                </c:pt>
                <c:pt idx="68">
                  <c:v>38595</c:v>
                </c:pt>
                <c:pt idx="69">
                  <c:v>38625</c:v>
                </c:pt>
                <c:pt idx="70">
                  <c:v>38656</c:v>
                </c:pt>
                <c:pt idx="71">
                  <c:v>38686</c:v>
                </c:pt>
                <c:pt idx="72">
                  <c:v>38717</c:v>
                </c:pt>
                <c:pt idx="73">
                  <c:v>38748</c:v>
                </c:pt>
                <c:pt idx="74">
                  <c:v>38776</c:v>
                </c:pt>
                <c:pt idx="75">
                  <c:v>38807</c:v>
                </c:pt>
                <c:pt idx="76">
                  <c:v>38837</c:v>
                </c:pt>
                <c:pt idx="77">
                  <c:v>38868</c:v>
                </c:pt>
                <c:pt idx="78">
                  <c:v>38898</c:v>
                </c:pt>
                <c:pt idx="79">
                  <c:v>38929</c:v>
                </c:pt>
                <c:pt idx="80">
                  <c:v>38960</c:v>
                </c:pt>
                <c:pt idx="81">
                  <c:v>38990</c:v>
                </c:pt>
                <c:pt idx="82">
                  <c:v>39021</c:v>
                </c:pt>
                <c:pt idx="83">
                  <c:v>39051</c:v>
                </c:pt>
                <c:pt idx="84">
                  <c:v>39082</c:v>
                </c:pt>
                <c:pt idx="85">
                  <c:v>39113</c:v>
                </c:pt>
                <c:pt idx="86">
                  <c:v>39141</c:v>
                </c:pt>
                <c:pt idx="87">
                  <c:v>39172</c:v>
                </c:pt>
                <c:pt idx="88">
                  <c:v>39202</c:v>
                </c:pt>
                <c:pt idx="89">
                  <c:v>39233</c:v>
                </c:pt>
                <c:pt idx="90">
                  <c:v>39263</c:v>
                </c:pt>
                <c:pt idx="91">
                  <c:v>39294</c:v>
                </c:pt>
                <c:pt idx="92">
                  <c:v>39325</c:v>
                </c:pt>
                <c:pt idx="93">
                  <c:v>39355</c:v>
                </c:pt>
                <c:pt idx="94">
                  <c:v>39386</c:v>
                </c:pt>
                <c:pt idx="95">
                  <c:v>39416</c:v>
                </c:pt>
                <c:pt idx="96">
                  <c:v>39447</c:v>
                </c:pt>
                <c:pt idx="97">
                  <c:v>39478</c:v>
                </c:pt>
                <c:pt idx="98">
                  <c:v>39507</c:v>
                </c:pt>
                <c:pt idx="99">
                  <c:v>39538</c:v>
                </c:pt>
                <c:pt idx="100">
                  <c:v>39568</c:v>
                </c:pt>
                <c:pt idx="101">
                  <c:v>39599</c:v>
                </c:pt>
                <c:pt idx="102">
                  <c:v>39629</c:v>
                </c:pt>
                <c:pt idx="103">
                  <c:v>39660</c:v>
                </c:pt>
                <c:pt idx="104">
                  <c:v>39691</c:v>
                </c:pt>
                <c:pt idx="105">
                  <c:v>39721</c:v>
                </c:pt>
                <c:pt idx="106">
                  <c:v>39752</c:v>
                </c:pt>
                <c:pt idx="107">
                  <c:v>39782</c:v>
                </c:pt>
                <c:pt idx="108">
                  <c:v>39813</c:v>
                </c:pt>
                <c:pt idx="109">
                  <c:v>39844</c:v>
                </c:pt>
                <c:pt idx="110">
                  <c:v>39872</c:v>
                </c:pt>
                <c:pt idx="111">
                  <c:v>39903</c:v>
                </c:pt>
                <c:pt idx="112">
                  <c:v>39933</c:v>
                </c:pt>
                <c:pt idx="113">
                  <c:v>39964</c:v>
                </c:pt>
                <c:pt idx="114">
                  <c:v>39994</c:v>
                </c:pt>
                <c:pt idx="115">
                  <c:v>40025</c:v>
                </c:pt>
                <c:pt idx="116">
                  <c:v>40056</c:v>
                </c:pt>
                <c:pt idx="117">
                  <c:v>40086</c:v>
                </c:pt>
                <c:pt idx="118">
                  <c:v>40117</c:v>
                </c:pt>
                <c:pt idx="119">
                  <c:v>40147</c:v>
                </c:pt>
                <c:pt idx="120">
                  <c:v>40178</c:v>
                </c:pt>
                <c:pt idx="121">
                  <c:v>40209</c:v>
                </c:pt>
                <c:pt idx="122">
                  <c:v>40237</c:v>
                </c:pt>
                <c:pt idx="123">
                  <c:v>40268</c:v>
                </c:pt>
                <c:pt idx="124">
                  <c:v>40298</c:v>
                </c:pt>
                <c:pt idx="125">
                  <c:v>40329</c:v>
                </c:pt>
                <c:pt idx="126">
                  <c:v>40359</c:v>
                </c:pt>
                <c:pt idx="127">
                  <c:v>40390</c:v>
                </c:pt>
                <c:pt idx="128">
                  <c:v>40421</c:v>
                </c:pt>
                <c:pt idx="129">
                  <c:v>40451</c:v>
                </c:pt>
                <c:pt idx="130">
                  <c:v>40482</c:v>
                </c:pt>
                <c:pt idx="131">
                  <c:v>40512</c:v>
                </c:pt>
                <c:pt idx="132">
                  <c:v>40543</c:v>
                </c:pt>
                <c:pt idx="133">
                  <c:v>40574</c:v>
                </c:pt>
                <c:pt idx="134">
                  <c:v>40602</c:v>
                </c:pt>
                <c:pt idx="135">
                  <c:v>40633</c:v>
                </c:pt>
                <c:pt idx="136">
                  <c:v>40663</c:v>
                </c:pt>
                <c:pt idx="137">
                  <c:v>40694</c:v>
                </c:pt>
                <c:pt idx="138">
                  <c:v>40724</c:v>
                </c:pt>
                <c:pt idx="139">
                  <c:v>40755</c:v>
                </c:pt>
                <c:pt idx="140">
                  <c:v>40786</c:v>
                </c:pt>
                <c:pt idx="141">
                  <c:v>40816</c:v>
                </c:pt>
                <c:pt idx="142">
                  <c:v>40847</c:v>
                </c:pt>
                <c:pt idx="143">
                  <c:v>40877</c:v>
                </c:pt>
                <c:pt idx="144">
                  <c:v>40908</c:v>
                </c:pt>
                <c:pt idx="145">
                  <c:v>40939</c:v>
                </c:pt>
                <c:pt idx="146">
                  <c:v>40968</c:v>
                </c:pt>
                <c:pt idx="147">
                  <c:v>40999</c:v>
                </c:pt>
                <c:pt idx="148">
                  <c:v>41029</c:v>
                </c:pt>
                <c:pt idx="149">
                  <c:v>41060</c:v>
                </c:pt>
                <c:pt idx="150">
                  <c:v>41090</c:v>
                </c:pt>
                <c:pt idx="151">
                  <c:v>41121</c:v>
                </c:pt>
                <c:pt idx="152">
                  <c:v>41152</c:v>
                </c:pt>
                <c:pt idx="153">
                  <c:v>41182</c:v>
                </c:pt>
                <c:pt idx="154">
                  <c:v>41213</c:v>
                </c:pt>
                <c:pt idx="155">
                  <c:v>41243</c:v>
                </c:pt>
                <c:pt idx="156">
                  <c:v>41274</c:v>
                </c:pt>
                <c:pt idx="157">
                  <c:v>41305</c:v>
                </c:pt>
                <c:pt idx="158">
                  <c:v>41333</c:v>
                </c:pt>
                <c:pt idx="159">
                  <c:v>41364</c:v>
                </c:pt>
                <c:pt idx="160">
                  <c:v>41394</c:v>
                </c:pt>
                <c:pt idx="161">
                  <c:v>41425</c:v>
                </c:pt>
                <c:pt idx="162">
                  <c:v>41455</c:v>
                </c:pt>
                <c:pt idx="163">
                  <c:v>41486</c:v>
                </c:pt>
                <c:pt idx="164">
                  <c:v>41517</c:v>
                </c:pt>
                <c:pt idx="165">
                  <c:v>41547</c:v>
                </c:pt>
                <c:pt idx="166">
                  <c:v>41578</c:v>
                </c:pt>
                <c:pt idx="167">
                  <c:v>41608</c:v>
                </c:pt>
                <c:pt idx="168">
                  <c:v>41639</c:v>
                </c:pt>
                <c:pt idx="169">
                  <c:v>41670</c:v>
                </c:pt>
                <c:pt idx="170">
                  <c:v>41698</c:v>
                </c:pt>
                <c:pt idx="171">
                  <c:v>41729</c:v>
                </c:pt>
                <c:pt idx="172">
                  <c:v>41759</c:v>
                </c:pt>
                <c:pt idx="173">
                  <c:v>41790</c:v>
                </c:pt>
                <c:pt idx="174">
                  <c:v>41820</c:v>
                </c:pt>
                <c:pt idx="175">
                  <c:v>41851</c:v>
                </c:pt>
                <c:pt idx="176">
                  <c:v>41882</c:v>
                </c:pt>
                <c:pt idx="177">
                  <c:v>41912</c:v>
                </c:pt>
                <c:pt idx="178">
                  <c:v>41943</c:v>
                </c:pt>
                <c:pt idx="179">
                  <c:v>41973</c:v>
                </c:pt>
                <c:pt idx="180">
                  <c:v>42004</c:v>
                </c:pt>
                <c:pt idx="181">
                  <c:v>42035</c:v>
                </c:pt>
                <c:pt idx="182">
                  <c:v>42063</c:v>
                </c:pt>
                <c:pt idx="183">
                  <c:v>42094</c:v>
                </c:pt>
                <c:pt idx="184">
                  <c:v>42124</c:v>
                </c:pt>
                <c:pt idx="185">
                  <c:v>42155</c:v>
                </c:pt>
                <c:pt idx="186">
                  <c:v>42185</c:v>
                </c:pt>
                <c:pt idx="187">
                  <c:v>42216</c:v>
                </c:pt>
                <c:pt idx="188">
                  <c:v>42247</c:v>
                </c:pt>
                <c:pt idx="189">
                  <c:v>42277</c:v>
                </c:pt>
                <c:pt idx="190">
                  <c:v>42308</c:v>
                </c:pt>
                <c:pt idx="191">
                  <c:v>42338</c:v>
                </c:pt>
                <c:pt idx="192">
                  <c:v>42369</c:v>
                </c:pt>
                <c:pt idx="193">
                  <c:v>42400</c:v>
                </c:pt>
                <c:pt idx="194">
                  <c:v>42429</c:v>
                </c:pt>
                <c:pt idx="195">
                  <c:v>42460</c:v>
                </c:pt>
                <c:pt idx="196">
                  <c:v>42490</c:v>
                </c:pt>
                <c:pt idx="197">
                  <c:v>42521</c:v>
                </c:pt>
                <c:pt idx="198">
                  <c:v>42551</c:v>
                </c:pt>
                <c:pt idx="199">
                  <c:v>42582</c:v>
                </c:pt>
                <c:pt idx="200">
                  <c:v>42613</c:v>
                </c:pt>
                <c:pt idx="201">
                  <c:v>42643</c:v>
                </c:pt>
                <c:pt idx="202">
                  <c:v>42674</c:v>
                </c:pt>
                <c:pt idx="203">
                  <c:v>42704</c:v>
                </c:pt>
                <c:pt idx="204">
                  <c:v>42735</c:v>
                </c:pt>
                <c:pt idx="205">
                  <c:v>42766</c:v>
                </c:pt>
                <c:pt idx="206">
                  <c:v>42794</c:v>
                </c:pt>
                <c:pt idx="207">
                  <c:v>42825</c:v>
                </c:pt>
                <c:pt idx="208">
                  <c:v>42855</c:v>
                </c:pt>
                <c:pt idx="209">
                  <c:v>42886</c:v>
                </c:pt>
                <c:pt idx="210">
                  <c:v>42916</c:v>
                </c:pt>
                <c:pt idx="211">
                  <c:v>42947</c:v>
                </c:pt>
                <c:pt idx="212">
                  <c:v>42978</c:v>
                </c:pt>
                <c:pt idx="213">
                  <c:v>43008</c:v>
                </c:pt>
                <c:pt idx="214">
                  <c:v>43039</c:v>
                </c:pt>
                <c:pt idx="215">
                  <c:v>43069</c:v>
                </c:pt>
                <c:pt idx="216">
                  <c:v>43100</c:v>
                </c:pt>
                <c:pt idx="217">
                  <c:v>43131</c:v>
                </c:pt>
                <c:pt idx="218">
                  <c:v>43159</c:v>
                </c:pt>
                <c:pt idx="219">
                  <c:v>43190</c:v>
                </c:pt>
                <c:pt idx="220">
                  <c:v>43220</c:v>
                </c:pt>
                <c:pt idx="221">
                  <c:v>43251</c:v>
                </c:pt>
                <c:pt idx="222">
                  <c:v>43281</c:v>
                </c:pt>
                <c:pt idx="223">
                  <c:v>43312</c:v>
                </c:pt>
                <c:pt idx="224">
                  <c:v>43343</c:v>
                </c:pt>
                <c:pt idx="225">
                  <c:v>43373</c:v>
                </c:pt>
                <c:pt idx="226">
                  <c:v>43404</c:v>
                </c:pt>
                <c:pt idx="227">
                  <c:v>43434</c:v>
                </c:pt>
                <c:pt idx="228">
                  <c:v>43465</c:v>
                </c:pt>
                <c:pt idx="229">
                  <c:v>43496</c:v>
                </c:pt>
                <c:pt idx="230">
                  <c:v>43524</c:v>
                </c:pt>
                <c:pt idx="231">
                  <c:v>43555</c:v>
                </c:pt>
                <c:pt idx="232">
                  <c:v>43585</c:v>
                </c:pt>
                <c:pt idx="233">
                  <c:v>43616</c:v>
                </c:pt>
                <c:pt idx="234">
                  <c:v>43646</c:v>
                </c:pt>
                <c:pt idx="235">
                  <c:v>43677</c:v>
                </c:pt>
                <c:pt idx="236">
                  <c:v>43708</c:v>
                </c:pt>
                <c:pt idx="237">
                  <c:v>43738</c:v>
                </c:pt>
                <c:pt idx="238">
                  <c:v>43769</c:v>
                </c:pt>
                <c:pt idx="239">
                  <c:v>43799</c:v>
                </c:pt>
                <c:pt idx="240">
                  <c:v>43830</c:v>
                </c:pt>
                <c:pt idx="241">
                  <c:v>43861</c:v>
                </c:pt>
                <c:pt idx="242">
                  <c:v>43890</c:v>
                </c:pt>
                <c:pt idx="243">
                  <c:v>43921</c:v>
                </c:pt>
                <c:pt idx="244">
                  <c:v>43951</c:v>
                </c:pt>
                <c:pt idx="245">
                  <c:v>43982</c:v>
                </c:pt>
                <c:pt idx="246">
                  <c:v>44012</c:v>
                </c:pt>
                <c:pt idx="247">
                  <c:v>44043</c:v>
                </c:pt>
                <c:pt idx="248">
                  <c:v>44074</c:v>
                </c:pt>
                <c:pt idx="249">
                  <c:v>44104</c:v>
                </c:pt>
                <c:pt idx="250">
                  <c:v>44135</c:v>
                </c:pt>
                <c:pt idx="251">
                  <c:v>44165</c:v>
                </c:pt>
                <c:pt idx="252">
                  <c:v>44196</c:v>
                </c:pt>
                <c:pt idx="253">
                  <c:v>44227</c:v>
                </c:pt>
                <c:pt idx="254">
                  <c:v>44255</c:v>
                </c:pt>
                <c:pt idx="255">
                  <c:v>44286</c:v>
                </c:pt>
                <c:pt idx="256">
                  <c:v>44316</c:v>
                </c:pt>
                <c:pt idx="257">
                  <c:v>44347</c:v>
                </c:pt>
                <c:pt idx="258">
                  <c:v>44377</c:v>
                </c:pt>
                <c:pt idx="259">
                  <c:v>44408</c:v>
                </c:pt>
                <c:pt idx="260">
                  <c:v>44439</c:v>
                </c:pt>
                <c:pt idx="261">
                  <c:v>44469</c:v>
                </c:pt>
                <c:pt idx="262">
                  <c:v>44500</c:v>
                </c:pt>
                <c:pt idx="263">
                  <c:v>44530</c:v>
                </c:pt>
                <c:pt idx="264">
                  <c:v>44561</c:v>
                </c:pt>
                <c:pt idx="265">
                  <c:v>44592</c:v>
                </c:pt>
                <c:pt idx="266">
                  <c:v>44620</c:v>
                </c:pt>
                <c:pt idx="267">
                  <c:v>44651</c:v>
                </c:pt>
                <c:pt idx="268">
                  <c:v>44681</c:v>
                </c:pt>
                <c:pt idx="269">
                  <c:v>44712</c:v>
                </c:pt>
                <c:pt idx="270">
                  <c:v>44742</c:v>
                </c:pt>
                <c:pt idx="271">
                  <c:v>44773</c:v>
                </c:pt>
                <c:pt idx="272">
                  <c:v>44804</c:v>
                </c:pt>
                <c:pt idx="273">
                  <c:v>44834</c:v>
                </c:pt>
              </c:numCache>
            </c:numRef>
          </c:cat>
          <c:val>
            <c:numRef>
              <c:f>Sheet1!$C$2:$C$275</c:f>
              <c:numCache>
                <c:formatCode>General</c:formatCode>
                <c:ptCount val="274"/>
                <c:pt idx="261" formatCode="#,##0.000">
                  <c:v>312.89349770121601</c:v>
                </c:pt>
                <c:pt idx="262" formatCode="#,##0.000">
                  <c:v>328.864683678338</c:v>
                </c:pt>
                <c:pt idx="263" formatCode="#,##0.000">
                  <c:v>320.94547292234301</c:v>
                </c:pt>
                <c:pt idx="264" formatCode="#,##0.000">
                  <c:v>333.78345106028598</c:v>
                </c:pt>
                <c:pt idx="265" formatCode="#,##0.000">
                  <c:v>317.390544231136</c:v>
                </c:pt>
                <c:pt idx="266" formatCode="#,##0.000">
                  <c:v>309.19322170981002</c:v>
                </c:pt>
                <c:pt idx="267" formatCode="#,##0.000">
                  <c:v>315.890042460399</c:v>
                </c:pt>
                <c:pt idx="268" formatCode="#,##0.000">
                  <c:v>290.60562408794101</c:v>
                </c:pt>
                <c:pt idx="269" formatCode="#,##0.000">
                  <c:v>290.94570866149502</c:v>
                </c:pt>
                <c:pt idx="270" formatCode="#,##0.000">
                  <c:v>266.42004481284499</c:v>
                </c:pt>
                <c:pt idx="271" formatCode="#,##0.000">
                  <c:v>285.02482901296202</c:v>
                </c:pt>
                <c:pt idx="272" formatCode="#,##0.000">
                  <c:v>274.53166860634701</c:v>
                </c:pt>
                <c:pt idx="273" formatCode="#,##0.000">
                  <c:v>248.25094381339201</c:v>
                </c:pt>
              </c:numCache>
            </c:numRef>
          </c:val>
          <c:smooth val="0"/>
          <c:extLst>
            <c:ext xmlns:c16="http://schemas.microsoft.com/office/drawing/2014/chart" uri="{C3380CC4-5D6E-409C-BE32-E72D297353CC}">
              <c16:uniqueId val="{00000002-435B-436A-95D1-13820D1B5757}"/>
            </c:ext>
          </c:extLst>
        </c:ser>
        <c:dLbls>
          <c:showLegendKey val="0"/>
          <c:showVal val="0"/>
          <c:showCatName val="0"/>
          <c:showSerName val="0"/>
          <c:showPercent val="0"/>
          <c:showBubbleSize val="0"/>
        </c:dLbls>
        <c:marker val="1"/>
        <c:smooth val="0"/>
        <c:axId val="43202048"/>
        <c:axId val="43203584"/>
      </c:lineChart>
      <c:dateAx>
        <c:axId val="43202048"/>
        <c:scaling>
          <c:orientation val="minMax"/>
          <c:max val="44834"/>
          <c:min val="36556"/>
        </c:scaling>
        <c:delete val="0"/>
        <c:axPos val="b"/>
        <c:numFmt formatCode="yyyy" sourceLinked="0"/>
        <c:majorTickMark val="none"/>
        <c:minorTickMark val="none"/>
        <c:tickLblPos val="nextTo"/>
        <c:spPr>
          <a:ln w="6350">
            <a:solidFill>
              <a:schemeClr val="tx1"/>
            </a:solidFill>
          </a:ln>
        </c:spPr>
        <c:txPr>
          <a:bodyPr/>
          <a:lstStyle/>
          <a:p>
            <a:pPr>
              <a:defRPr sz="600"/>
            </a:pPr>
            <a:endParaRPr lang="en-US"/>
          </a:p>
        </c:txPr>
        <c:crossAx val="43203584"/>
        <c:crosses val="autoZero"/>
        <c:auto val="0"/>
        <c:lblOffset val="100"/>
        <c:baseTimeUnit val="months"/>
        <c:majorUnit val="44"/>
        <c:majorTimeUnit val="months"/>
      </c:dateAx>
      <c:valAx>
        <c:axId val="43203584"/>
        <c:scaling>
          <c:orientation val="minMax"/>
          <c:max val="400"/>
          <c:min val="0"/>
        </c:scaling>
        <c:delete val="0"/>
        <c:axPos val="l"/>
        <c:numFmt formatCode="#,##0" sourceLinked="0"/>
        <c:majorTickMark val="none"/>
        <c:minorTickMark val="none"/>
        <c:tickLblPos val="nextTo"/>
        <c:spPr>
          <a:ln w="6350">
            <a:solidFill>
              <a:schemeClr val="tx1"/>
            </a:solidFill>
          </a:ln>
        </c:spPr>
        <c:txPr>
          <a:bodyPr/>
          <a:lstStyle/>
          <a:p>
            <a:pPr>
              <a:defRPr sz="600"/>
            </a:pPr>
            <a:endParaRPr lang="en-US"/>
          </a:p>
        </c:txPr>
        <c:crossAx val="43202048"/>
        <c:crosses val="autoZero"/>
        <c:crossBetween val="between"/>
        <c:majorUnit val="100"/>
      </c:valAx>
      <c:spPr>
        <a:noFill/>
        <a:effectLst>
          <a:outerShdw blurRad="50800" dist="50800" dir="5400000" algn="ctr" rotWithShape="0">
            <a:schemeClr val="bg1"/>
          </a:outerShdw>
        </a:effectLst>
      </c:spPr>
    </c:plotArea>
    <c:plotVisOnly val="1"/>
    <c:dispBlanksAs val="gap"/>
    <c:showDLblsOverMax val="0"/>
  </c:chart>
  <c:spPr>
    <a:noFill/>
  </c:spPr>
  <c:txPr>
    <a:bodyPr/>
    <a:lstStyle/>
    <a:p>
      <a:pPr>
        <a:defRPr sz="7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8915470248806288E-2"/>
          <c:y val="0.16941887496060962"/>
          <c:w val="0.38386982101044814"/>
          <c:h val="0.73655567558642576"/>
        </c:manualLayout>
      </c:layout>
      <c:pieChart>
        <c:varyColors val="1"/>
        <c:ser>
          <c:idx val="0"/>
          <c:order val="0"/>
          <c:tx>
            <c:strRef>
              <c:f>Sheet2!$B$1</c:f>
              <c:strCache>
                <c:ptCount val="1"/>
                <c:pt idx="0">
                  <c:v>Percent</c:v>
                </c:pt>
              </c:strCache>
            </c:strRef>
          </c:tx>
          <c:spPr>
            <a:ln>
              <a:solidFill>
                <a:schemeClr val="bg1">
                  <a:lumMod val="65000"/>
                </a:schemeClr>
              </a:solidFill>
            </a:ln>
            <a:effectLst/>
          </c:spPr>
          <c:dPt>
            <c:idx val="0"/>
            <c:bubble3D val="0"/>
            <c:spPr>
              <a:solidFill>
                <a:schemeClr val="bg2"/>
              </a:solidFill>
              <a:ln>
                <a:solidFill>
                  <a:schemeClr val="bg2"/>
                </a:solidFill>
              </a:ln>
              <a:effectLst/>
            </c:spPr>
            <c:extLst>
              <c:ext xmlns:c16="http://schemas.microsoft.com/office/drawing/2014/chart" uri="{C3380CC4-5D6E-409C-BE32-E72D297353CC}">
                <c16:uniqueId val="{00000001-4601-4DC2-93D2-83F05F194226}"/>
              </c:ext>
            </c:extLst>
          </c:dPt>
          <c:dPt>
            <c:idx val="1"/>
            <c:bubble3D val="0"/>
            <c:spPr>
              <a:solidFill>
                <a:schemeClr val="bg1">
                  <a:lumMod val="75000"/>
                </a:schemeClr>
              </a:solidFill>
              <a:ln>
                <a:solidFill>
                  <a:schemeClr val="bg1">
                    <a:lumMod val="75000"/>
                  </a:schemeClr>
                </a:solidFill>
              </a:ln>
              <a:effectLst/>
            </c:spPr>
            <c:extLst>
              <c:ext xmlns:c16="http://schemas.microsoft.com/office/drawing/2014/chart" uri="{C3380CC4-5D6E-409C-BE32-E72D297353CC}">
                <c16:uniqueId val="{00000003-4601-4DC2-93D2-83F05F194226}"/>
              </c:ext>
            </c:extLst>
          </c:dPt>
          <c:dPt>
            <c:idx val="2"/>
            <c:bubble3D val="0"/>
            <c:spPr>
              <a:solidFill>
                <a:schemeClr val="bg1">
                  <a:lumMod val="75000"/>
                </a:schemeClr>
              </a:solidFill>
              <a:ln>
                <a:solidFill>
                  <a:schemeClr val="bg1">
                    <a:lumMod val="75000"/>
                  </a:schemeClr>
                </a:solidFill>
              </a:ln>
              <a:effectLst/>
            </c:spPr>
            <c:extLst>
              <c:ext xmlns:c16="http://schemas.microsoft.com/office/drawing/2014/chart" uri="{C3380CC4-5D6E-409C-BE32-E72D297353CC}">
                <c16:uniqueId val="{00000005-4601-4DC2-93D2-83F05F194226}"/>
              </c:ext>
            </c:extLst>
          </c:dPt>
          <c:dLbls>
            <c:dLbl>
              <c:idx val="0"/>
              <c:layout>
                <c:manualLayout>
                  <c:x val="2.9555208881468554E-2"/>
                  <c:y val="-0.14346854760521635"/>
                </c:manualLayout>
              </c:layout>
              <c:tx>
                <c:rich>
                  <a:bodyPr anchor="t" anchorCtr="0"/>
                  <a:lstStyle/>
                  <a:p>
                    <a:pPr algn="l">
                      <a:defRPr/>
                    </a:pPr>
                    <a:r>
                      <a:rPr lang="en-US" sz="3200" dirty="0">
                        <a:solidFill>
                          <a:schemeClr val="bg2"/>
                        </a:solidFill>
                      </a:rPr>
                      <a:t>61%</a:t>
                    </a:r>
                    <a:r>
                      <a:rPr lang="en-US" sz="900" dirty="0">
                        <a:solidFill>
                          <a:schemeClr val="bg2"/>
                        </a:solidFill>
                      </a:rPr>
                      <a:t> </a:t>
                    </a:r>
                    <a:r>
                      <a:rPr lang="en-US" sz="900" b="1" dirty="0">
                        <a:solidFill>
                          <a:schemeClr val="bg1">
                            <a:lumMod val="50000"/>
                          </a:schemeClr>
                        </a:solidFill>
                      </a:rPr>
                      <a:t>US Market </a:t>
                    </a:r>
                    <a:br>
                      <a:rPr lang="en-US" sz="900" dirty="0">
                        <a:solidFill>
                          <a:schemeClr val="bg1">
                            <a:lumMod val="50000"/>
                          </a:schemeClr>
                        </a:solidFill>
                      </a:rPr>
                    </a:br>
                    <a:r>
                      <a:rPr lang="en-US" sz="900" dirty="0">
                        <a:solidFill>
                          <a:schemeClr val="bg1">
                            <a:lumMod val="50000"/>
                          </a:schemeClr>
                        </a:solidFill>
                      </a:rPr>
                      <a:t>$35.6 trillion</a:t>
                    </a:r>
                  </a:p>
                </c:rich>
              </c:tx>
              <c:spPr/>
              <c:dLblPos val="bestFit"/>
              <c:showLegendKey val="0"/>
              <c:showVal val="1"/>
              <c:showCatName val="0"/>
              <c:showSerName val="0"/>
              <c:showPercent val="0"/>
              <c:showBubbleSize val="0"/>
              <c:extLst>
                <c:ext xmlns:c15="http://schemas.microsoft.com/office/drawing/2012/chart" uri="{CE6537A1-D6FC-4f65-9D91-7224C49458BB}">
                  <c15:layout>
                    <c:manualLayout>
                      <c:w val="0.31032373671145891"/>
                      <c:h val="0.46119356102059578"/>
                    </c:manualLayout>
                  </c15:layout>
                  <c15:showDataLabelsRange val="0"/>
                </c:ext>
                <c:ext xmlns:c16="http://schemas.microsoft.com/office/drawing/2014/chart" uri="{C3380CC4-5D6E-409C-BE32-E72D297353CC}">
                  <c16:uniqueId val="{00000001-4601-4DC2-93D2-83F05F194226}"/>
                </c:ext>
              </c:extLst>
            </c:dLbl>
            <c:dLbl>
              <c:idx val="1"/>
              <c:delete val="1"/>
              <c:extLst>
                <c:ext xmlns:c15="http://schemas.microsoft.com/office/drawing/2012/chart" uri="{CE6537A1-D6FC-4f65-9D91-7224C49458BB}"/>
                <c:ext xmlns:c16="http://schemas.microsoft.com/office/drawing/2014/chart" uri="{C3380CC4-5D6E-409C-BE32-E72D297353CC}">
                  <c16:uniqueId val="{00000003-4601-4DC2-93D2-83F05F194226}"/>
                </c:ext>
              </c:extLst>
            </c:dLbl>
            <c:dLbl>
              <c:idx val="2"/>
              <c:delete val="1"/>
              <c:extLst>
                <c:ext xmlns:c15="http://schemas.microsoft.com/office/drawing/2012/chart" uri="{CE6537A1-D6FC-4f65-9D91-7224C49458BB}"/>
                <c:ext xmlns:c16="http://schemas.microsoft.com/office/drawing/2014/chart" uri="{C3380CC4-5D6E-409C-BE32-E72D297353CC}">
                  <c16:uniqueId val="{00000005-4601-4DC2-93D2-83F05F194226}"/>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Sheet2!$A$2:$A$4</c:f>
              <c:strCache>
                <c:ptCount val="3"/>
                <c:pt idx="0">
                  <c:v>US</c:v>
                </c:pt>
                <c:pt idx="1">
                  <c:v>International Developed</c:v>
                </c:pt>
                <c:pt idx="2">
                  <c:v>Emerging Markets</c:v>
                </c:pt>
              </c:strCache>
            </c:strRef>
          </c:cat>
          <c:val>
            <c:numRef>
              <c:f>Sheet2!$B$2:$B$4</c:f>
              <c:numCache>
                <c:formatCode>0%</c:formatCode>
                <c:ptCount val="3"/>
                <c:pt idx="0">
                  <c:v>0.60950190529750725</c:v>
                </c:pt>
                <c:pt idx="1">
                  <c:v>0.27738051372670591</c:v>
                </c:pt>
                <c:pt idx="2">
                  <c:v>0.11311758097578686</c:v>
                </c:pt>
              </c:numCache>
            </c:numRef>
          </c:val>
          <c:extLst>
            <c:ext xmlns:c16="http://schemas.microsoft.com/office/drawing/2014/chart" uri="{C3380CC4-5D6E-409C-BE32-E72D297353CC}">
              <c16:uniqueId val="{00000006-4601-4DC2-93D2-83F05F194226}"/>
            </c:ext>
          </c:extLst>
        </c:ser>
        <c:ser>
          <c:idx val="1"/>
          <c:order val="1"/>
          <c:tx>
            <c:strRef>
              <c:f>Sheet2!$C$1</c:f>
              <c:strCache>
                <c:ptCount val="1"/>
                <c:pt idx="0">
                  <c:v>$market</c:v>
                </c:pt>
              </c:strCache>
            </c:strRef>
          </c:tx>
          <c:cat>
            <c:strRef>
              <c:f>Sheet2!$A$2:$A$4</c:f>
              <c:strCache>
                <c:ptCount val="3"/>
                <c:pt idx="0">
                  <c:v>US</c:v>
                </c:pt>
                <c:pt idx="1">
                  <c:v>International Developed</c:v>
                </c:pt>
                <c:pt idx="2">
                  <c:v>Emerging Markets</c:v>
                </c:pt>
              </c:strCache>
            </c:strRef>
          </c:cat>
          <c:val>
            <c:numRef>
              <c:f>Sheet2!$C$2:$C$4</c:f>
              <c:numCache>
                <c:formatCode>0.0</c:formatCode>
                <c:ptCount val="3"/>
                <c:pt idx="0">
                  <c:v>35.604122778289899</c:v>
                </c:pt>
                <c:pt idx="1">
                  <c:v>16.203214101865999</c:v>
                </c:pt>
                <c:pt idx="2">
                  <c:v>6.6077762947750003</c:v>
                </c:pt>
              </c:numCache>
            </c:numRef>
          </c:val>
          <c:extLst>
            <c:ext xmlns:c16="http://schemas.microsoft.com/office/drawing/2014/chart" uri="{C3380CC4-5D6E-409C-BE32-E72D297353CC}">
              <c16:uniqueId val="{00000007-4601-4DC2-93D2-83F05F194226}"/>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27222264168617"/>
          <c:y val="5.3097018226660728E-2"/>
          <c:w val="0.70868333350855239"/>
          <c:h val="0.90438687622051483"/>
        </c:manualLayout>
      </c:layout>
      <c:barChart>
        <c:barDir val="bar"/>
        <c:grouping val="clustered"/>
        <c:varyColors val="0"/>
        <c:ser>
          <c:idx val="0"/>
          <c:order val="0"/>
          <c:invertIfNegative val="0"/>
          <c:dLbls>
            <c:dLbl>
              <c:idx val="1"/>
              <c:spPr>
                <a:noFill/>
                <a:ln>
                  <a:noFill/>
                </a:ln>
                <a:effectLst/>
              </c:spPr>
              <c:txPr>
                <a:bodyPr wrap="square" lIns="38100" tIns="19050" rIns="38100" bIns="19050" anchor="ctr">
                  <a:spAutoFit/>
                </a:bodyPr>
                <a:lstStyle/>
                <a:p>
                  <a:pPr>
                    <a:defRPr sz="900">
                      <a:solidFill>
                        <a:srgbClr val="C000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7-DE90-4268-A2A1-534704828DA8}"/>
                </c:ext>
              </c:extLst>
            </c:dLbl>
            <c:dLbl>
              <c:idx val="2"/>
              <c:spPr>
                <a:noFill/>
                <a:ln>
                  <a:noFill/>
                </a:ln>
                <a:effectLst/>
              </c:spPr>
              <c:txPr>
                <a:bodyPr wrap="square" lIns="38100" tIns="19050" rIns="38100" bIns="19050" anchor="ctr">
                  <a:spAutoFit/>
                </a:bodyPr>
                <a:lstStyle/>
                <a:p>
                  <a:pPr>
                    <a:defRPr sz="900">
                      <a:solidFill>
                        <a:srgbClr val="C000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6-DE90-4268-A2A1-534704828DA8}"/>
                </c:ext>
              </c:extLst>
            </c:dLbl>
            <c:dLbl>
              <c:idx val="3"/>
              <c:spPr>
                <a:noFill/>
                <a:ln>
                  <a:noFill/>
                </a:ln>
                <a:effectLst/>
              </c:spPr>
              <c:txPr>
                <a:bodyPr wrap="square" lIns="38100" tIns="19050" rIns="38100" bIns="19050" anchor="ctr">
                  <a:spAutoFit/>
                </a:bodyPr>
                <a:lstStyle/>
                <a:p>
                  <a:pPr>
                    <a:defRPr sz="900">
                      <a:solidFill>
                        <a:srgbClr val="C000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5-DE90-4268-A2A1-534704828DA8}"/>
                </c:ext>
              </c:extLst>
            </c:dLbl>
            <c:dLbl>
              <c:idx val="4"/>
              <c:spPr>
                <a:noFill/>
                <a:ln>
                  <a:noFill/>
                </a:ln>
                <a:effectLst/>
              </c:spPr>
              <c:txPr>
                <a:bodyPr wrap="square" lIns="38100" tIns="19050" rIns="38100" bIns="19050" anchor="ctr">
                  <a:spAutoFit/>
                </a:bodyPr>
                <a:lstStyle/>
                <a:p>
                  <a:pPr>
                    <a:defRPr sz="900">
                      <a:solidFill>
                        <a:srgbClr val="C000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4-DE90-4268-A2A1-534704828DA8}"/>
                </c:ext>
              </c:extLst>
            </c:dLbl>
            <c:dLbl>
              <c:idx val="5"/>
              <c:spPr>
                <a:noFill/>
                <a:ln>
                  <a:noFill/>
                </a:ln>
                <a:effectLst/>
              </c:spPr>
              <c:txPr>
                <a:bodyPr wrap="square" lIns="38100" tIns="19050" rIns="38100" bIns="19050" anchor="ctr">
                  <a:spAutoFit/>
                </a:bodyPr>
                <a:lstStyle/>
                <a:p>
                  <a:pPr>
                    <a:defRPr sz="900">
                      <a:solidFill>
                        <a:srgbClr val="C000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3-DE90-4268-A2A1-534704828DA8}"/>
                </c:ext>
              </c:extLst>
            </c:dLbl>
            <c:dLbl>
              <c:idx val="6"/>
              <c:spPr>
                <a:noFill/>
                <a:ln>
                  <a:noFill/>
                </a:ln>
                <a:effectLst/>
              </c:spPr>
              <c:txPr>
                <a:bodyPr wrap="square" lIns="38100" tIns="19050" rIns="38100" bIns="19050" anchor="ctr">
                  <a:spAutoFit/>
                </a:bodyPr>
                <a:lstStyle/>
                <a:p>
                  <a:pPr>
                    <a:defRPr sz="900">
                      <a:solidFill>
                        <a:srgbClr val="C000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2-DE90-4268-A2A1-534704828DA8}"/>
                </c:ext>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Small Growth</c:v>
                </c:pt>
                <c:pt idx="1">
                  <c:v>Small Cap</c:v>
                </c:pt>
                <c:pt idx="2">
                  <c:v>Large Growth</c:v>
                </c:pt>
                <c:pt idx="3">
                  <c:v>Marketwide</c:v>
                </c:pt>
                <c:pt idx="4">
                  <c:v>Large Cap</c:v>
                </c:pt>
                <c:pt idx="5">
                  <c:v>Small Value</c:v>
                </c:pt>
                <c:pt idx="6">
                  <c:v>Large Value</c:v>
                </c:pt>
              </c:strCache>
            </c:strRef>
          </c:cat>
          <c:val>
            <c:numRef>
              <c:f>Sheet1!$B$2:$B$8</c:f>
              <c:numCache>
                <c:formatCode>0.00</c:formatCode>
                <c:ptCount val="7"/>
                <c:pt idx="0">
                  <c:v>0.24</c:v>
                </c:pt>
                <c:pt idx="1">
                  <c:v>-2.19</c:v>
                </c:pt>
                <c:pt idx="2">
                  <c:v>-3.6</c:v>
                </c:pt>
                <c:pt idx="3">
                  <c:v>-4.46</c:v>
                </c:pt>
                <c:pt idx="4">
                  <c:v>-4.6100000000000003</c:v>
                </c:pt>
                <c:pt idx="5">
                  <c:v>-4.6100000000000003</c:v>
                </c:pt>
                <c:pt idx="6">
                  <c:v>-5.62</c:v>
                </c:pt>
              </c:numCache>
            </c:numRef>
          </c:val>
          <c:extLst>
            <c:ext xmlns:c16="http://schemas.microsoft.com/office/drawing/2014/chart" uri="{C3380CC4-5D6E-409C-BE32-E72D297353CC}">
              <c16:uniqueId val="{00000001-DE90-4268-A2A1-534704828DA8}"/>
            </c:ext>
          </c:extLst>
        </c:ser>
        <c:dLbls>
          <c:showLegendKey val="0"/>
          <c:showVal val="1"/>
          <c:showCatName val="0"/>
          <c:showSerName val="0"/>
          <c:showPercent val="0"/>
          <c:showBubbleSize val="0"/>
        </c:dLbls>
        <c:gapWidth val="30"/>
        <c:overlap val="100"/>
        <c:axId val="45522304"/>
        <c:axId val="45532288"/>
      </c:barChart>
      <c:dateAx>
        <c:axId val="45522304"/>
        <c:scaling>
          <c:orientation val="maxMin"/>
        </c:scaling>
        <c:delete val="0"/>
        <c:axPos val="l"/>
        <c:numFmt formatCode="General" sourceLinked="0"/>
        <c:majorTickMark val="none"/>
        <c:minorTickMark val="none"/>
        <c:tickLblPos val="low"/>
        <c:spPr>
          <a:ln w="6350">
            <a:solidFill>
              <a:schemeClr val="bg1">
                <a:lumMod val="65000"/>
              </a:schemeClr>
            </a:solidFill>
          </a:ln>
        </c:spPr>
        <c:txPr>
          <a:bodyPr wrap="none"/>
          <a:lstStyle/>
          <a:p>
            <a:pPr>
              <a:defRPr sz="900">
                <a:solidFill>
                  <a:schemeClr val="tx1"/>
                </a:solidFill>
                <a:latin typeface="Arial" pitchFamily="34" charset="0"/>
                <a:cs typeface="Arial" pitchFamily="34" charset="0"/>
              </a:defRPr>
            </a:pPr>
            <a:endParaRPr lang="en-US"/>
          </a:p>
        </c:txPr>
        <c:crossAx val="45532288"/>
        <c:crosses val="autoZero"/>
        <c:auto val="0"/>
        <c:lblOffset val="50"/>
        <c:baseTimeUnit val="days"/>
        <c:majorUnit val="1"/>
      </c:dateAx>
      <c:valAx>
        <c:axId val="45532288"/>
        <c:scaling>
          <c:orientation val="minMax"/>
          <c:max val="1"/>
          <c:min val="-6.5"/>
        </c:scaling>
        <c:delete val="0"/>
        <c:axPos val="b"/>
        <c:numFmt formatCode="0.00" sourceLinked="1"/>
        <c:majorTickMark val="out"/>
        <c:minorTickMark val="none"/>
        <c:tickLblPos val="none"/>
        <c:spPr>
          <a:ln>
            <a:noFill/>
          </a:ln>
        </c:spPr>
        <c:crossAx val="45522304"/>
        <c:crosses val="max"/>
        <c:crossBetween val="between"/>
        <c:majorUnit val="1.0000000000000002E-2"/>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40681485450999672"/>
          <c:y val="0.10644203101903275"/>
          <c:w val="0.37807622825384374"/>
          <c:h val="0.76665596813068571"/>
        </c:manualLayout>
      </c:layout>
      <c:pieChart>
        <c:varyColors val="1"/>
        <c:ser>
          <c:idx val="0"/>
          <c:order val="0"/>
          <c:tx>
            <c:strRef>
              <c:f>Sheet2!$B$2</c:f>
              <c:strCache>
                <c:ptCount val="1"/>
                <c:pt idx="0">
                  <c:v>Percent</c:v>
                </c:pt>
              </c:strCache>
            </c:strRef>
          </c:tx>
          <c:spPr>
            <a:solidFill>
              <a:schemeClr val="bg1">
                <a:lumMod val="75000"/>
              </a:schemeClr>
            </a:solidFill>
            <a:ln>
              <a:noFill/>
            </a:ln>
            <a:effectLst/>
          </c:spPr>
          <c:dPt>
            <c:idx val="0"/>
            <c:bubble3D val="0"/>
            <c:spPr>
              <a:solidFill>
                <a:schemeClr val="bg1">
                  <a:lumMod val="75000"/>
                </a:schemeClr>
              </a:solidFill>
              <a:ln>
                <a:solidFill>
                  <a:schemeClr val="bg1">
                    <a:lumMod val="75000"/>
                  </a:schemeClr>
                </a:solidFill>
              </a:ln>
              <a:effectLst/>
            </c:spPr>
            <c:extLst>
              <c:ext xmlns:c16="http://schemas.microsoft.com/office/drawing/2014/chart" uri="{C3380CC4-5D6E-409C-BE32-E72D297353CC}">
                <c16:uniqueId val="{00000001-4A11-435D-B5A0-0CF6449C18A7}"/>
              </c:ext>
            </c:extLst>
          </c:dPt>
          <c:dPt>
            <c:idx val="1"/>
            <c:bubble3D val="0"/>
            <c:spPr>
              <a:solidFill>
                <a:schemeClr val="accent4"/>
              </a:solidFill>
              <a:ln>
                <a:solidFill>
                  <a:schemeClr val="accent4"/>
                </a:solidFill>
              </a:ln>
              <a:effectLst/>
            </c:spPr>
            <c:extLst>
              <c:ext xmlns:c16="http://schemas.microsoft.com/office/drawing/2014/chart" uri="{C3380CC4-5D6E-409C-BE32-E72D297353CC}">
                <c16:uniqueId val="{00000003-4A11-435D-B5A0-0CF6449C18A7}"/>
              </c:ext>
            </c:extLst>
          </c:dPt>
          <c:dPt>
            <c:idx val="2"/>
            <c:bubble3D val="0"/>
            <c:extLst>
              <c:ext xmlns:c16="http://schemas.microsoft.com/office/drawing/2014/chart" uri="{C3380CC4-5D6E-409C-BE32-E72D297353CC}">
                <c16:uniqueId val="{00000004-4A11-435D-B5A0-0CF6449C18A7}"/>
              </c:ext>
            </c:extLst>
          </c:dPt>
          <c:dLbls>
            <c:dLbl>
              <c:idx val="0"/>
              <c:delete val="1"/>
              <c:extLst>
                <c:ext xmlns:c15="http://schemas.microsoft.com/office/drawing/2012/chart" uri="{CE6537A1-D6FC-4f65-9D91-7224C49458BB}"/>
                <c:ext xmlns:c16="http://schemas.microsoft.com/office/drawing/2014/chart" uri="{C3380CC4-5D6E-409C-BE32-E72D297353CC}">
                  <c16:uniqueId val="{00000001-4A11-435D-B5A0-0CF6449C18A7}"/>
                </c:ext>
              </c:extLst>
            </c:dLbl>
            <c:dLbl>
              <c:idx val="1"/>
              <c:layout>
                <c:manualLayout>
                  <c:x val="1.5517736687126055E-2"/>
                  <c:y val="-0.15038892819153851"/>
                </c:manualLayout>
              </c:layout>
              <c:tx>
                <c:rich>
                  <a:bodyPr/>
                  <a:lstStyle/>
                  <a:p>
                    <a:pPr algn="l">
                      <a:defRPr/>
                    </a:pPr>
                    <a:r>
                      <a:rPr lang="en-US" sz="3200" dirty="0">
                        <a:solidFill>
                          <a:schemeClr val="accent4"/>
                        </a:solidFill>
                      </a:rPr>
                      <a:t>28%</a:t>
                    </a:r>
                  </a:p>
                  <a:p>
                    <a:pPr algn="l">
                      <a:defRPr/>
                    </a:pPr>
                    <a:r>
                      <a:rPr lang="en-US" sz="900" b="1" dirty="0">
                        <a:solidFill>
                          <a:schemeClr val="bg1">
                            <a:lumMod val="50000"/>
                          </a:schemeClr>
                        </a:solidFill>
                      </a:rPr>
                      <a:t>International Developed Market</a:t>
                    </a:r>
                  </a:p>
                  <a:p>
                    <a:pPr algn="l">
                      <a:defRPr/>
                    </a:pPr>
                    <a:r>
                      <a:rPr lang="en-US" sz="900" dirty="0">
                        <a:solidFill>
                          <a:schemeClr val="bg1">
                            <a:lumMod val="50000"/>
                          </a:schemeClr>
                        </a:solidFill>
                      </a:rPr>
                      <a:t>$16.2 trillion</a:t>
                    </a:r>
                  </a:p>
                </c:rich>
              </c:tx>
              <c:numFmt formatCode="0%" sourceLinked="0"/>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33956792203702579"/>
                      <c:h val="0.58897793132884224"/>
                    </c:manualLayout>
                  </c15:layout>
                  <c15:showDataLabelsRange val="0"/>
                </c:ext>
                <c:ext xmlns:c16="http://schemas.microsoft.com/office/drawing/2014/chart" uri="{C3380CC4-5D6E-409C-BE32-E72D297353CC}">
                  <c16:uniqueId val="{00000003-4A11-435D-B5A0-0CF6449C18A7}"/>
                </c:ext>
              </c:extLst>
            </c:dLbl>
            <c:dLbl>
              <c:idx val="2"/>
              <c:delete val="1"/>
              <c:extLst>
                <c:ext xmlns:c15="http://schemas.microsoft.com/office/drawing/2012/chart" uri="{CE6537A1-D6FC-4f65-9D91-7224C49458BB}"/>
                <c:ext xmlns:c16="http://schemas.microsoft.com/office/drawing/2014/chart" uri="{C3380CC4-5D6E-409C-BE32-E72D297353CC}">
                  <c16:uniqueId val="{00000004-4A11-435D-B5A0-0CF6449C18A7}"/>
                </c:ext>
              </c:extLst>
            </c:dLbl>
            <c:spPr>
              <a:noFill/>
              <a:ln>
                <a:noFill/>
              </a:ln>
              <a:effectLst/>
            </c:spPr>
            <c:txPr>
              <a:bodyPr/>
              <a:lstStyle/>
              <a:p>
                <a:pPr algn="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Sheet2!$A$2:$A$5</c:f>
              <c:strCache>
                <c:ptCount val="4"/>
                <c:pt idx="0">
                  <c:v>MARKET</c:v>
                </c:pt>
                <c:pt idx="1">
                  <c:v>US</c:v>
                </c:pt>
                <c:pt idx="2">
                  <c:v>International Developed</c:v>
                </c:pt>
                <c:pt idx="3">
                  <c:v>Emerging Markets</c:v>
                </c:pt>
              </c:strCache>
            </c:strRef>
          </c:cat>
          <c:val>
            <c:numRef>
              <c:f>Sheet2!$B$3:$B$5</c:f>
              <c:numCache>
                <c:formatCode>0%</c:formatCode>
                <c:ptCount val="3"/>
                <c:pt idx="0">
                  <c:v>0.60950190529750725</c:v>
                </c:pt>
                <c:pt idx="1">
                  <c:v>0.27738051372670591</c:v>
                </c:pt>
                <c:pt idx="2">
                  <c:v>0.11311758097578686</c:v>
                </c:pt>
              </c:numCache>
            </c:numRef>
          </c:val>
          <c:extLst>
            <c:ext xmlns:c16="http://schemas.microsoft.com/office/drawing/2014/chart" uri="{C3380CC4-5D6E-409C-BE32-E72D297353CC}">
              <c16:uniqueId val="{00000005-4A11-435D-B5A0-0CF6449C18A7}"/>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44496625874061"/>
          <c:y val="0.15287661709403791"/>
          <c:w val="0.76419279130477891"/>
          <c:h val="0.75571611556669782"/>
        </c:manualLayout>
      </c:layout>
      <c:barChart>
        <c:barDir val="bar"/>
        <c:grouping val="clustered"/>
        <c:varyColors val="0"/>
        <c:ser>
          <c:idx val="1"/>
          <c:order val="0"/>
          <c:tx>
            <c:strRef>
              <c:f>Sheet1!$B$2</c:f>
              <c:strCache>
                <c:ptCount val="1"/>
                <c:pt idx="0">
                  <c:v>Local currency</c:v>
                </c:pt>
              </c:strCache>
            </c:strRef>
          </c:tx>
          <c:spPr>
            <a:solidFill>
              <a:schemeClr val="bg1">
                <a:lumMod val="85000"/>
              </a:schemeClr>
            </a:solidFill>
          </c:spPr>
          <c:invertIfNegative val="0"/>
          <c:dLbls>
            <c:dLbl>
              <c:idx val="1"/>
              <c:layout>
                <c:manualLayout>
                  <c:x val="-3.0709926737756475E-3"/>
                  <c:y val="3.80313743670216E-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9-440B-89A5-378EF7A73118}"/>
                </c:ext>
              </c:extLst>
            </c:dLbl>
            <c:spPr>
              <a:noFill/>
              <a:ln>
                <a:noFill/>
              </a:ln>
              <a:effectLst/>
            </c:spPr>
            <c:txPr>
              <a:bodyPr wrap="square" lIns="38100" tIns="19050" rIns="38100" bIns="19050" anchor="ctr">
                <a:spAutoFit/>
              </a:bodyPr>
              <a:lstStyle/>
              <a:p>
                <a:pPr>
                  <a:defRPr>
                    <a:solidFill>
                      <a:srgbClr val="C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Sheet1!$A$3:$A$6</c:f>
              <c:strCache>
                <c:ptCount val="4"/>
                <c:pt idx="0">
                  <c:v>Growth</c:v>
                </c:pt>
                <c:pt idx="1">
                  <c:v>Large Cap</c:v>
                </c:pt>
                <c:pt idx="2">
                  <c:v>Small Cap</c:v>
                </c:pt>
                <c:pt idx="3">
                  <c:v>Value</c:v>
                </c:pt>
              </c:strCache>
            </c:strRef>
          </c:cat>
          <c:val>
            <c:numRef>
              <c:f>Sheet1!$B$3:$B$6</c:f>
              <c:numCache>
                <c:formatCode>#,##0.00;\-#,##0.00</c:formatCode>
                <c:ptCount val="4"/>
                <c:pt idx="0">
                  <c:v>-2.5099999999999998</c:v>
                </c:pt>
                <c:pt idx="1">
                  <c:v>-3.4</c:v>
                </c:pt>
                <c:pt idx="2">
                  <c:v>-3.43</c:v>
                </c:pt>
                <c:pt idx="3">
                  <c:v>-4.2699999999999996</c:v>
                </c:pt>
              </c:numCache>
            </c:numRef>
          </c:val>
          <c:extLst>
            <c:ext xmlns:c16="http://schemas.microsoft.com/office/drawing/2014/chart" uri="{C3380CC4-5D6E-409C-BE32-E72D297353CC}">
              <c16:uniqueId val="{00000003-DC69-440B-89A5-378EF7A73118}"/>
            </c:ext>
          </c:extLst>
        </c:ser>
        <c:ser>
          <c:idx val="3"/>
          <c:order val="1"/>
          <c:tx>
            <c:strRef>
              <c:f>Sheet1!$C$2</c:f>
              <c:strCache>
                <c:ptCount val="1"/>
                <c:pt idx="0">
                  <c:v>US currency</c:v>
                </c:pt>
              </c:strCache>
            </c:strRef>
          </c:tx>
          <c:spPr>
            <a:solidFill>
              <a:schemeClr val="bg1">
                <a:lumMod val="65000"/>
              </a:schemeClr>
            </a:solidFill>
          </c:spPr>
          <c:invertIfNegative val="0"/>
          <c:dLbls>
            <c:dLbl>
              <c:idx val="1"/>
              <c:layout>
                <c:manualLayout>
                  <c:x val="-2.0187925695471379E-3"/>
                  <c:y val="-4.82884360281858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C69-440B-89A5-378EF7A73118}"/>
                </c:ext>
              </c:extLst>
            </c:dLbl>
            <c:numFmt formatCode="0.00;\-0.00;;" sourceLinked="0"/>
            <c:spPr>
              <a:noFill/>
              <a:ln>
                <a:noFill/>
              </a:ln>
              <a:effectLst/>
            </c:spPr>
            <c:txPr>
              <a:bodyPr/>
              <a:lstStyle/>
              <a:p>
                <a:pPr>
                  <a:defRPr>
                    <a:solidFill>
                      <a:srgbClr val="C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Sheet1!$C$3:$C$6</c:f>
              <c:numCache>
                <c:formatCode>#,##0.00;\-#,##0.00</c:formatCode>
                <c:ptCount val="4"/>
                <c:pt idx="0">
                  <c:v>-8.14</c:v>
                </c:pt>
                <c:pt idx="1">
                  <c:v>-9.1999999999999993</c:v>
                </c:pt>
                <c:pt idx="2">
                  <c:v>-9.4600000000000009</c:v>
                </c:pt>
                <c:pt idx="3">
                  <c:v>-10.220000000000001</c:v>
                </c:pt>
              </c:numCache>
            </c:numRef>
          </c:val>
          <c:extLst>
            <c:ext xmlns:c16="http://schemas.microsoft.com/office/drawing/2014/chart" uri="{C3380CC4-5D6E-409C-BE32-E72D297353CC}">
              <c16:uniqueId val="{00000007-DC69-440B-89A5-378EF7A73118}"/>
            </c:ext>
          </c:extLst>
        </c:ser>
        <c:dLbls>
          <c:showLegendKey val="0"/>
          <c:showVal val="0"/>
          <c:showCatName val="0"/>
          <c:showSerName val="0"/>
          <c:showPercent val="0"/>
          <c:showBubbleSize val="0"/>
        </c:dLbls>
        <c:gapWidth val="79"/>
        <c:axId val="45320832"/>
        <c:axId val="45344256"/>
      </c:barChart>
      <c:catAx>
        <c:axId val="45320832"/>
        <c:scaling>
          <c:orientation val="maxMin"/>
        </c:scaling>
        <c:delete val="0"/>
        <c:axPos val="l"/>
        <c:numFmt formatCode="General" sourceLinked="0"/>
        <c:majorTickMark val="none"/>
        <c:minorTickMark val="none"/>
        <c:tickLblPos val="low"/>
        <c:spPr>
          <a:ln w="6350">
            <a:solidFill>
              <a:schemeClr val="bg1">
                <a:lumMod val="65000"/>
              </a:schemeClr>
            </a:solidFill>
          </a:ln>
        </c:spPr>
        <c:crossAx val="45344256"/>
        <c:crosses val="autoZero"/>
        <c:auto val="1"/>
        <c:lblAlgn val="ctr"/>
        <c:lblOffset val="100"/>
        <c:noMultiLvlLbl val="0"/>
      </c:catAx>
      <c:valAx>
        <c:axId val="45344256"/>
        <c:scaling>
          <c:orientation val="minMax"/>
          <c:max val="0"/>
          <c:min val="-12"/>
        </c:scaling>
        <c:delete val="0"/>
        <c:axPos val="b"/>
        <c:numFmt formatCode="#,##0.00;\-#,##0.00" sourceLinked="1"/>
        <c:majorTickMark val="none"/>
        <c:minorTickMark val="none"/>
        <c:tickLblPos val="none"/>
        <c:spPr>
          <a:ln>
            <a:noFill/>
          </a:ln>
        </c:spPr>
        <c:crossAx val="45320832"/>
        <c:crosses val="max"/>
        <c:crossBetween val="between"/>
      </c:valAx>
    </c:plotArea>
    <c:legend>
      <c:legendPos val="t"/>
      <c:layout>
        <c:manualLayout>
          <c:xMode val="edge"/>
          <c:yMode val="edge"/>
          <c:x val="0.51399648621753291"/>
          <c:y val="1.9319938176197836E-2"/>
          <c:w val="0.47051433504750134"/>
          <c:h val="7.7035971595127123E-2"/>
        </c:manualLayout>
      </c:layout>
      <c:overlay val="0"/>
      <c:txPr>
        <a:bodyPr/>
        <a:lstStyle/>
        <a:p>
          <a:pPr>
            <a:defRPr>
              <a:solidFill>
                <a:schemeClr val="tx1">
                  <a:lumMod val="65000"/>
                  <a:lumOff val="35000"/>
                </a:schemeClr>
              </a:solidFill>
            </a:defRPr>
          </a:pPr>
          <a:endParaRPr lang="en-US"/>
        </a:p>
      </c:txPr>
    </c:legend>
    <c:plotVisOnly val="1"/>
    <c:dispBlanksAs val="gap"/>
    <c:showDLblsOverMax val="0"/>
  </c:chart>
  <c:txPr>
    <a:bodyPr/>
    <a:lstStyle/>
    <a:p>
      <a:pPr>
        <a:defRPr sz="90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39486993032215278"/>
          <c:y val="0.10970556990212132"/>
          <c:w val="0.39377335138664876"/>
          <c:h val="0.76783973238061798"/>
        </c:manualLayout>
      </c:layout>
      <c:pieChart>
        <c:varyColors val="1"/>
        <c:ser>
          <c:idx val="0"/>
          <c:order val="0"/>
          <c:tx>
            <c:strRef>
              <c:f>Sheet2!$B$2</c:f>
              <c:strCache>
                <c:ptCount val="1"/>
                <c:pt idx="0">
                  <c:v>Percent</c:v>
                </c:pt>
              </c:strCache>
            </c:strRef>
          </c:tx>
          <c:spPr>
            <a:solidFill>
              <a:schemeClr val="bg1">
                <a:lumMod val="75000"/>
              </a:schemeClr>
            </a:solidFill>
            <a:ln>
              <a:solidFill>
                <a:schemeClr val="bg1">
                  <a:lumMod val="75000"/>
                </a:schemeClr>
              </a:solidFill>
            </a:ln>
            <a:effectLst/>
          </c:spPr>
          <c:dPt>
            <c:idx val="0"/>
            <c:bubble3D val="0"/>
            <c:extLst>
              <c:ext xmlns:c16="http://schemas.microsoft.com/office/drawing/2014/chart" uri="{C3380CC4-5D6E-409C-BE32-E72D297353CC}">
                <c16:uniqueId val="{00000000-32AE-44A8-94D9-6FC481904814}"/>
              </c:ext>
            </c:extLst>
          </c:dPt>
          <c:dPt>
            <c:idx val="1"/>
            <c:bubble3D val="0"/>
            <c:extLst>
              <c:ext xmlns:c16="http://schemas.microsoft.com/office/drawing/2014/chart" uri="{C3380CC4-5D6E-409C-BE32-E72D297353CC}">
                <c16:uniqueId val="{00000001-32AE-44A8-94D9-6FC481904814}"/>
              </c:ext>
            </c:extLst>
          </c:dPt>
          <c:dPt>
            <c:idx val="2"/>
            <c:bubble3D val="0"/>
            <c:spPr>
              <a:solidFill>
                <a:schemeClr val="accent5"/>
              </a:solidFill>
              <a:ln>
                <a:solidFill>
                  <a:schemeClr val="accent5"/>
                </a:solidFill>
              </a:ln>
              <a:effectLst/>
            </c:spPr>
            <c:extLst>
              <c:ext xmlns:c16="http://schemas.microsoft.com/office/drawing/2014/chart" uri="{C3380CC4-5D6E-409C-BE32-E72D297353CC}">
                <c16:uniqueId val="{00000003-32AE-44A8-94D9-6FC481904814}"/>
              </c:ext>
            </c:extLst>
          </c:dPt>
          <c:dLbls>
            <c:dLbl>
              <c:idx val="0"/>
              <c:delete val="1"/>
              <c:extLst>
                <c:ext xmlns:c15="http://schemas.microsoft.com/office/drawing/2012/chart" uri="{CE6537A1-D6FC-4f65-9D91-7224C49458BB}"/>
                <c:ext xmlns:c16="http://schemas.microsoft.com/office/drawing/2014/chart" uri="{C3380CC4-5D6E-409C-BE32-E72D297353CC}">
                  <c16:uniqueId val="{00000000-32AE-44A8-94D9-6FC481904814}"/>
                </c:ext>
              </c:extLst>
            </c:dLbl>
            <c:dLbl>
              <c:idx val="1"/>
              <c:delete val="1"/>
              <c:extLst>
                <c:ext xmlns:c15="http://schemas.microsoft.com/office/drawing/2012/chart" uri="{CE6537A1-D6FC-4f65-9D91-7224C49458BB}"/>
                <c:ext xmlns:c16="http://schemas.microsoft.com/office/drawing/2014/chart" uri="{C3380CC4-5D6E-409C-BE32-E72D297353CC}">
                  <c16:uniqueId val="{00000001-32AE-44A8-94D9-6FC481904814}"/>
                </c:ext>
              </c:extLst>
            </c:dLbl>
            <c:dLbl>
              <c:idx val="2"/>
              <c:layout>
                <c:manualLayout>
                  <c:x val="-0.11236472738960403"/>
                  <c:y val="0.12491683686867626"/>
                </c:manualLayout>
              </c:layout>
              <c:tx>
                <c:rich>
                  <a:bodyPr anchor="t" anchorCtr="0"/>
                  <a:lstStyle/>
                  <a:p>
                    <a:pPr algn="l">
                      <a:defRPr/>
                    </a:pPr>
                    <a:r>
                      <a:rPr lang="en-US" sz="3200" b="0" dirty="0">
                        <a:solidFill>
                          <a:schemeClr val="accent5"/>
                        </a:solidFill>
                      </a:rPr>
                      <a:t>11%</a:t>
                    </a:r>
                  </a:p>
                  <a:p>
                    <a:pPr algn="l">
                      <a:defRPr/>
                    </a:pPr>
                    <a:r>
                      <a:rPr lang="en-US" sz="900" b="1" dirty="0">
                        <a:solidFill>
                          <a:schemeClr val="bg1">
                            <a:lumMod val="50000"/>
                          </a:schemeClr>
                        </a:solidFill>
                      </a:rPr>
                      <a:t>Emerging Markets</a:t>
                    </a:r>
                  </a:p>
                  <a:p>
                    <a:pPr algn="l">
                      <a:defRPr/>
                    </a:pPr>
                    <a:r>
                      <a:rPr lang="en-US" sz="900" dirty="0">
                        <a:solidFill>
                          <a:schemeClr val="bg1">
                            <a:lumMod val="50000"/>
                          </a:schemeClr>
                        </a:solidFill>
                      </a:rPr>
                      <a:t>$6.6 trillion </a:t>
                    </a:r>
                  </a:p>
                </c:rich>
              </c:tx>
              <c:spPr/>
              <c:dLblPos val="bestFit"/>
              <c:showLegendKey val="0"/>
              <c:showVal val="1"/>
              <c:showCatName val="0"/>
              <c:showSerName val="0"/>
              <c:showPercent val="0"/>
              <c:showBubbleSize val="0"/>
              <c:extLst>
                <c:ext xmlns:c15="http://schemas.microsoft.com/office/drawing/2012/chart" uri="{CE6537A1-D6FC-4f65-9D91-7224C49458BB}">
                  <c15:layout>
                    <c:manualLayout>
                      <c:w val="0.30659678036280186"/>
                      <c:h val="0.75983168292684311"/>
                    </c:manualLayout>
                  </c15:layout>
                  <c15:showDataLabelsRange val="0"/>
                </c:ext>
                <c:ext xmlns:c16="http://schemas.microsoft.com/office/drawing/2014/chart" uri="{C3380CC4-5D6E-409C-BE32-E72D297353CC}">
                  <c16:uniqueId val="{00000003-32AE-44A8-94D9-6FC481904814}"/>
                </c:ext>
              </c:extLst>
            </c:dLbl>
            <c:spPr>
              <a:noFill/>
              <a:ln>
                <a:noFill/>
              </a:ln>
              <a:effectLst/>
            </c:spPr>
            <c:txPr>
              <a:bodyPr/>
              <a:lstStyle/>
              <a:p>
                <a:pPr algn="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Sheet2!$A$2:$A$5</c:f>
              <c:strCache>
                <c:ptCount val="4"/>
                <c:pt idx="0">
                  <c:v>MARKET</c:v>
                </c:pt>
                <c:pt idx="1">
                  <c:v>US</c:v>
                </c:pt>
                <c:pt idx="2">
                  <c:v>International Developed</c:v>
                </c:pt>
                <c:pt idx="3">
                  <c:v>Emerging Markets</c:v>
                </c:pt>
              </c:strCache>
            </c:strRef>
          </c:cat>
          <c:val>
            <c:numRef>
              <c:f>Sheet2!$B$3:$B$5</c:f>
              <c:numCache>
                <c:formatCode>0%</c:formatCode>
                <c:ptCount val="3"/>
                <c:pt idx="0">
                  <c:v>0.60950190529750725</c:v>
                </c:pt>
                <c:pt idx="1">
                  <c:v>0.27738051372670591</c:v>
                </c:pt>
                <c:pt idx="2">
                  <c:v>0.11311758097578686</c:v>
                </c:pt>
              </c:numCache>
            </c:numRef>
          </c:val>
          <c:extLst>
            <c:ext xmlns:c16="http://schemas.microsoft.com/office/drawing/2014/chart" uri="{C3380CC4-5D6E-409C-BE32-E72D297353CC}">
              <c16:uniqueId val="{00000004-32AE-44A8-94D9-6FC481904814}"/>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0.09552</cdr:x>
      <cdr:y>0.68133</cdr:y>
    </cdr:from>
    <cdr:to>
      <cdr:x>0.19546</cdr:x>
      <cdr:y>0.76731</cdr:y>
    </cdr:to>
    <cdr:sp macro="" textlink="">
      <cdr:nvSpPr>
        <cdr:cNvPr id="2" name="TextBox 1"/>
        <cdr:cNvSpPr txBox="1"/>
      </cdr:nvSpPr>
      <cdr:spPr>
        <a:xfrm xmlns:a="http://schemas.openxmlformats.org/drawingml/2006/main">
          <a:off x="849629" y="3723728"/>
          <a:ext cx="889000" cy="469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0.09552</cdr:x>
      <cdr:y>0.68133</cdr:y>
    </cdr:from>
    <cdr:to>
      <cdr:x>0.19546</cdr:x>
      <cdr:y>0.76731</cdr:y>
    </cdr:to>
    <cdr:sp macro="" textlink="">
      <cdr:nvSpPr>
        <cdr:cNvPr id="2" name="TextBox 1"/>
        <cdr:cNvSpPr txBox="1"/>
      </cdr:nvSpPr>
      <cdr:spPr>
        <a:xfrm xmlns:a="http://schemas.openxmlformats.org/drawingml/2006/main">
          <a:off x="849629" y="3723728"/>
          <a:ext cx="889000" cy="469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0.08969</cdr:x>
      <cdr:y>0.82057</cdr:y>
    </cdr:from>
    <cdr:to>
      <cdr:x>0.12994</cdr:x>
      <cdr:y>0.87787</cdr:y>
    </cdr:to>
    <cdr:sp macro="" textlink="">
      <cdr:nvSpPr>
        <cdr:cNvPr id="6" name="TextBox 16"/>
        <cdr:cNvSpPr txBox="1"/>
      </cdr:nvSpPr>
      <cdr:spPr>
        <a:xfrm xmlns:a="http://schemas.openxmlformats.org/drawingml/2006/main">
          <a:off x="357208" y="1983232"/>
          <a:ext cx="160300" cy="138499"/>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a:t>3M</a:t>
          </a:r>
        </a:p>
      </cdr:txBody>
    </cdr:sp>
  </cdr:relSizeAnchor>
  <cdr:relSizeAnchor xmlns:cdr="http://schemas.openxmlformats.org/drawingml/2006/chartDrawing">
    <cdr:from>
      <cdr:x>0.18021</cdr:x>
      <cdr:y>0.82057</cdr:y>
    </cdr:from>
    <cdr:to>
      <cdr:x>0.21563</cdr:x>
      <cdr:y>0.87787</cdr:y>
    </cdr:to>
    <cdr:sp macro="" textlink="">
      <cdr:nvSpPr>
        <cdr:cNvPr id="7" name="TextBox 22"/>
        <cdr:cNvSpPr txBox="1"/>
      </cdr:nvSpPr>
      <cdr:spPr>
        <a:xfrm xmlns:a="http://schemas.openxmlformats.org/drawingml/2006/main">
          <a:off x="717728" y="1983232"/>
          <a:ext cx="141064" cy="138499"/>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a:t>5Y</a:t>
          </a:r>
        </a:p>
      </cdr:txBody>
    </cdr:sp>
  </cdr:relSizeAnchor>
  <cdr:relSizeAnchor xmlns:cdr="http://schemas.openxmlformats.org/drawingml/2006/chartDrawing">
    <cdr:from>
      <cdr:x>0.2996</cdr:x>
      <cdr:y>0.82057</cdr:y>
    </cdr:from>
    <cdr:to>
      <cdr:x>0.35112</cdr:x>
      <cdr:y>0.87787</cdr:y>
    </cdr:to>
    <cdr:sp macro="" textlink="">
      <cdr:nvSpPr>
        <cdr:cNvPr id="8" name="TextBox 24"/>
        <cdr:cNvSpPr txBox="1"/>
      </cdr:nvSpPr>
      <cdr:spPr>
        <a:xfrm xmlns:a="http://schemas.openxmlformats.org/drawingml/2006/main">
          <a:off x="1193193" y="1983232"/>
          <a:ext cx="205184" cy="138499"/>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a:t>10Y</a:t>
          </a:r>
        </a:p>
      </cdr:txBody>
    </cdr:sp>
  </cdr:relSizeAnchor>
  <cdr:relSizeAnchor xmlns:cdr="http://schemas.openxmlformats.org/drawingml/2006/chartDrawing">
    <cdr:from>
      <cdr:x>0.75289</cdr:x>
      <cdr:y>0.82057</cdr:y>
    </cdr:from>
    <cdr:to>
      <cdr:x>0.82243</cdr:x>
      <cdr:y>0.87787</cdr:y>
    </cdr:to>
    <cdr:sp macro="" textlink="">
      <cdr:nvSpPr>
        <cdr:cNvPr id="9" name="TextBox 25"/>
        <cdr:cNvSpPr txBox="1"/>
      </cdr:nvSpPr>
      <cdr:spPr>
        <a:xfrm xmlns:a="http://schemas.openxmlformats.org/drawingml/2006/main">
          <a:off x="2998468" y="1983232"/>
          <a:ext cx="276959" cy="138499"/>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a:t>30Y</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479FEA-9F49-45EC-AF32-861AF283ACD3}"/>
              </a:ext>
            </a:extLst>
          </p:cNvPr>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98F02F-E1C2-41A2-9BEE-BCD2986DC751}"/>
              </a:ext>
            </a:extLst>
          </p:cNvPr>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8D1D580A-36D8-439C-B10B-B8C5BF4522CB}" type="datetimeFigureOut">
              <a:rPr lang="en-US" smtClean="0"/>
              <a:t>10/17/2022</a:t>
            </a:fld>
            <a:endParaRPr lang="en-US"/>
          </a:p>
        </p:txBody>
      </p:sp>
      <p:sp>
        <p:nvSpPr>
          <p:cNvPr id="4" name="Footer Placeholder 3">
            <a:extLst>
              <a:ext uri="{FF2B5EF4-FFF2-40B4-BE49-F238E27FC236}">
                <a16:creationId xmlns:a16="http://schemas.microsoft.com/office/drawing/2014/main" id="{5AE3DE42-8A3E-4DD7-9F08-623EA8F25A27}"/>
              </a:ext>
            </a:extLst>
          </p:cNvPr>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39795A-A822-4C69-A845-DD1C9969CBE8}"/>
              </a:ext>
            </a:extLst>
          </p:cNvPr>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F3B3811-51EB-4933-B74E-B77D0E869CA8}" type="slidenum">
              <a:rPr lang="en-US" smtClean="0"/>
              <a:t>‹#›</a:t>
            </a:fld>
            <a:endParaRPr lang="en-US"/>
          </a:p>
        </p:txBody>
      </p:sp>
    </p:spTree>
    <p:extLst>
      <p:ext uri="{BB962C8B-B14F-4D97-AF65-F5344CB8AC3E}">
        <p14:creationId xmlns:p14="http://schemas.microsoft.com/office/powerpoint/2010/main" val="293785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8"/>
            <a:ext cx="3043344" cy="465456"/>
          </a:xfrm>
          <a:prstGeom prst="rect">
            <a:avLst/>
          </a:prstGeom>
        </p:spPr>
        <p:txBody>
          <a:bodyPr vert="horz" lIns="92802" tIns="46406" rIns="92802" bIns="46406" rtlCol="0"/>
          <a:lstStyle>
            <a:lvl1pPr algn="l">
              <a:defRPr sz="1100"/>
            </a:lvl1pPr>
          </a:lstStyle>
          <a:p>
            <a:endParaRPr lang="en-US" dirty="0"/>
          </a:p>
        </p:txBody>
      </p:sp>
      <p:sp>
        <p:nvSpPr>
          <p:cNvPr id="3" name="Date Placeholder 2"/>
          <p:cNvSpPr>
            <a:spLocks noGrp="1"/>
          </p:cNvSpPr>
          <p:nvPr>
            <p:ph type="dt" idx="1"/>
          </p:nvPr>
        </p:nvSpPr>
        <p:spPr>
          <a:xfrm>
            <a:off x="3978137" y="8"/>
            <a:ext cx="3043344" cy="465456"/>
          </a:xfrm>
          <a:prstGeom prst="rect">
            <a:avLst/>
          </a:prstGeom>
        </p:spPr>
        <p:txBody>
          <a:bodyPr vert="horz" lIns="92802" tIns="46406" rIns="92802" bIns="46406" rtlCol="0"/>
          <a:lstStyle>
            <a:lvl1pPr algn="r">
              <a:defRPr sz="1100"/>
            </a:lvl1pPr>
          </a:lstStyle>
          <a:p>
            <a:fld id="{86CEC522-08D6-41D7-BD17-4A764ED892E3}" type="datetimeFigureOut">
              <a:rPr lang="en-US" smtClean="0"/>
              <a:pPr/>
              <a:t>10/17/2022</a:t>
            </a:fld>
            <a:endParaRPr lang="en-US" dirty="0"/>
          </a:p>
        </p:txBody>
      </p:sp>
      <p:sp>
        <p:nvSpPr>
          <p:cNvPr id="4" name="Slide Image Placeholder 3"/>
          <p:cNvSpPr>
            <a:spLocks noGrp="1" noRot="1" noChangeAspect="1"/>
          </p:cNvSpPr>
          <p:nvPr>
            <p:ph type="sldImg" idx="2"/>
          </p:nvPr>
        </p:nvSpPr>
        <p:spPr>
          <a:xfrm>
            <a:off x="2163763" y="696913"/>
            <a:ext cx="2697162" cy="3490912"/>
          </a:xfrm>
          <a:prstGeom prst="rect">
            <a:avLst/>
          </a:prstGeom>
          <a:noFill/>
          <a:ln w="12700">
            <a:solidFill>
              <a:prstClr val="black"/>
            </a:solidFill>
          </a:ln>
        </p:spPr>
        <p:txBody>
          <a:bodyPr vert="horz" lIns="92802" tIns="46406" rIns="92802" bIns="46406" rtlCol="0" anchor="ctr"/>
          <a:lstStyle/>
          <a:p>
            <a:endParaRPr lang="en-US" dirty="0"/>
          </a:p>
        </p:txBody>
      </p:sp>
      <p:sp>
        <p:nvSpPr>
          <p:cNvPr id="5" name="Notes Placeholder 4"/>
          <p:cNvSpPr>
            <a:spLocks noGrp="1"/>
          </p:cNvSpPr>
          <p:nvPr>
            <p:ph type="body" sz="quarter" idx="3"/>
          </p:nvPr>
        </p:nvSpPr>
        <p:spPr>
          <a:xfrm>
            <a:off x="702311" y="4421834"/>
            <a:ext cx="5618480" cy="4189096"/>
          </a:xfrm>
          <a:prstGeom prst="rect">
            <a:avLst/>
          </a:prstGeom>
        </p:spPr>
        <p:txBody>
          <a:bodyPr vert="horz" lIns="92802" tIns="46406" rIns="92802" bIns="464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2039"/>
            <a:ext cx="3043344" cy="465456"/>
          </a:xfrm>
          <a:prstGeom prst="rect">
            <a:avLst/>
          </a:prstGeom>
        </p:spPr>
        <p:txBody>
          <a:bodyPr vert="horz" lIns="92802" tIns="46406" rIns="92802" bIns="46406" rtlCol="0" anchor="b"/>
          <a:lstStyle>
            <a:lvl1pPr algn="l">
              <a:defRPr sz="1100"/>
            </a:lvl1pPr>
          </a:lstStyle>
          <a:p>
            <a:endParaRPr lang="en-US" dirty="0"/>
          </a:p>
        </p:txBody>
      </p:sp>
      <p:sp>
        <p:nvSpPr>
          <p:cNvPr id="7" name="Slide Number Placeholder 6"/>
          <p:cNvSpPr>
            <a:spLocks noGrp="1"/>
          </p:cNvSpPr>
          <p:nvPr>
            <p:ph type="sldNum" sz="quarter" idx="5"/>
          </p:nvPr>
        </p:nvSpPr>
        <p:spPr>
          <a:xfrm>
            <a:off x="3978137" y="8842039"/>
            <a:ext cx="3043344" cy="465456"/>
          </a:xfrm>
          <a:prstGeom prst="rect">
            <a:avLst/>
          </a:prstGeom>
        </p:spPr>
        <p:txBody>
          <a:bodyPr vert="horz" lIns="92802" tIns="46406" rIns="92802" bIns="46406" rtlCol="0" anchor="b"/>
          <a:lstStyle>
            <a:lvl1pPr algn="r">
              <a:defRPr sz="1100"/>
            </a:lvl1pPr>
          </a:lstStyle>
          <a:p>
            <a:fld id="{C026C3DD-909A-435F-A8A6-9918FB0A88D5}" type="slidenum">
              <a:rPr lang="en-US" smtClean="0"/>
              <a:pPr/>
              <a:t>‹#›</a:t>
            </a:fld>
            <a:endParaRPr lang="en-US" dirty="0"/>
          </a:p>
        </p:txBody>
      </p:sp>
    </p:spTree>
    <p:extLst>
      <p:ext uri="{BB962C8B-B14F-4D97-AF65-F5344CB8AC3E}">
        <p14:creationId xmlns:p14="http://schemas.microsoft.com/office/powerpoint/2010/main" val="2509161024"/>
      </p:ext>
    </p:extLst>
  </p:cSld>
  <p:clrMap bg1="lt1" tx1="dk1" bg2="lt2" tx2="dk2" accent1="accent1" accent2="accent2" accent3="accent3" accent4="accent4" accent5="accent5" accent6="accent6" hlink="hlink" folHlink="folHlink"/>
  <p:notesStyle>
    <a:lvl1pPr marL="0" algn="l" defTabSz="913866" rtl="0" eaLnBrk="1" latinLnBrk="0" hangingPunct="1">
      <a:defRPr sz="1200" kern="1200">
        <a:solidFill>
          <a:schemeClr val="tx1"/>
        </a:solidFill>
        <a:latin typeface="+mn-lt"/>
        <a:ea typeface="+mn-ea"/>
        <a:cs typeface="+mn-cs"/>
      </a:defRPr>
    </a:lvl1pPr>
    <a:lvl2pPr marL="456932" algn="l" defTabSz="913866" rtl="0" eaLnBrk="1" latinLnBrk="0" hangingPunct="1">
      <a:defRPr sz="1200" kern="1200">
        <a:solidFill>
          <a:schemeClr val="tx1"/>
        </a:solidFill>
        <a:latin typeface="+mn-lt"/>
        <a:ea typeface="+mn-ea"/>
        <a:cs typeface="+mn-cs"/>
      </a:defRPr>
    </a:lvl2pPr>
    <a:lvl3pPr marL="913866" algn="l" defTabSz="913866" rtl="0" eaLnBrk="1" latinLnBrk="0" hangingPunct="1">
      <a:defRPr sz="1200" kern="1200">
        <a:solidFill>
          <a:schemeClr val="tx1"/>
        </a:solidFill>
        <a:latin typeface="+mn-lt"/>
        <a:ea typeface="+mn-ea"/>
        <a:cs typeface="+mn-cs"/>
      </a:defRPr>
    </a:lvl3pPr>
    <a:lvl4pPr marL="1370798" algn="l" defTabSz="913866" rtl="0" eaLnBrk="1" latinLnBrk="0" hangingPunct="1">
      <a:defRPr sz="1200" kern="1200">
        <a:solidFill>
          <a:schemeClr val="tx1"/>
        </a:solidFill>
        <a:latin typeface="+mn-lt"/>
        <a:ea typeface="+mn-ea"/>
        <a:cs typeface="+mn-cs"/>
      </a:defRPr>
    </a:lvl4pPr>
    <a:lvl5pPr marL="1827730" algn="l" defTabSz="913866" rtl="0" eaLnBrk="1" latinLnBrk="0" hangingPunct="1">
      <a:defRPr sz="1200" kern="1200">
        <a:solidFill>
          <a:schemeClr val="tx1"/>
        </a:solidFill>
        <a:latin typeface="+mn-lt"/>
        <a:ea typeface="+mn-ea"/>
        <a:cs typeface="+mn-cs"/>
      </a:defRPr>
    </a:lvl5pPr>
    <a:lvl6pPr marL="2284663" algn="l" defTabSz="913866" rtl="0" eaLnBrk="1" latinLnBrk="0" hangingPunct="1">
      <a:defRPr sz="1200" kern="1200">
        <a:solidFill>
          <a:schemeClr val="tx1"/>
        </a:solidFill>
        <a:latin typeface="+mn-lt"/>
        <a:ea typeface="+mn-ea"/>
        <a:cs typeface="+mn-cs"/>
      </a:defRPr>
    </a:lvl6pPr>
    <a:lvl7pPr marL="2741597" algn="l" defTabSz="913866" rtl="0" eaLnBrk="1" latinLnBrk="0" hangingPunct="1">
      <a:defRPr sz="1200" kern="1200">
        <a:solidFill>
          <a:schemeClr val="tx1"/>
        </a:solidFill>
        <a:latin typeface="+mn-lt"/>
        <a:ea typeface="+mn-ea"/>
        <a:cs typeface="+mn-cs"/>
      </a:defRPr>
    </a:lvl7pPr>
    <a:lvl8pPr marL="3198529" algn="l" defTabSz="913866" rtl="0" eaLnBrk="1" latinLnBrk="0" hangingPunct="1">
      <a:defRPr sz="1200" kern="1200">
        <a:solidFill>
          <a:schemeClr val="tx1"/>
        </a:solidFill>
        <a:latin typeface="+mn-lt"/>
        <a:ea typeface="+mn-ea"/>
        <a:cs typeface="+mn-cs"/>
      </a:defRPr>
    </a:lvl8pPr>
    <a:lvl9pPr marL="3655462" algn="l" defTabSz="9138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66950" y="719138"/>
            <a:ext cx="2782888"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018228" rtl="0" eaLnBrk="1" fontAlgn="auto" latinLnBrk="0" hangingPunct="1">
              <a:lnSpc>
                <a:spcPct val="100000"/>
              </a:lnSpc>
              <a:spcBef>
                <a:spcPct val="0"/>
              </a:spcBef>
              <a:spcAft>
                <a:spcPct val="0"/>
              </a:spcAft>
              <a:buClrTx/>
              <a:buSzTx/>
              <a:buFontTx/>
              <a:buNone/>
              <a:tabLst/>
              <a:defRPr/>
            </a:pPr>
            <a:fld id="{37AB79C2-8ECC-418E-93C1-0C5021575BE9}" type="slidenum">
              <a:rPr kumimoji="0" 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1018228" rtl="0" eaLnBrk="1" fontAlgn="auto" latinLnBrk="0" hangingPunct="1">
                <a:lnSpc>
                  <a:spcPct val="100000"/>
                </a:lnSpc>
                <a:spcBef>
                  <a:spcPct val="0"/>
                </a:spcBef>
                <a:spcAft>
                  <a:spcPct val="0"/>
                </a:spcAft>
                <a:buClrTx/>
                <a:buSzTx/>
                <a:buFontTx/>
                <a:buNone/>
                <a:tabLst/>
                <a:defRPr/>
              </a:pPr>
              <a:t>5</a:t>
            </a:fld>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87525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15</a:t>
            </a:fld>
            <a:endParaRPr lang="en-US" dirty="0"/>
          </a:p>
        </p:txBody>
      </p:sp>
    </p:spTree>
    <p:extLst>
      <p:ext uri="{BB962C8B-B14F-4D97-AF65-F5344CB8AC3E}">
        <p14:creationId xmlns:p14="http://schemas.microsoft.com/office/powerpoint/2010/main" val="385664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5338" y="676275"/>
            <a:ext cx="2614612" cy="3384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82997" rtl="0" eaLnBrk="1" fontAlgn="auto" latinLnBrk="0" hangingPunct="1">
              <a:lnSpc>
                <a:spcPct val="100000"/>
              </a:lnSpc>
              <a:spcBef>
                <a:spcPts val="0"/>
              </a:spcBef>
              <a:spcAft>
                <a:spcPts val="0"/>
              </a:spcAft>
              <a:buClrTx/>
              <a:buSzTx/>
              <a:buFontTx/>
              <a:buNone/>
              <a:tabLst/>
              <a:defRPr/>
            </a:pPr>
            <a:fld id="{C026C3DD-909A-435F-A8A6-9918FB0A88D5}" type="slidenum">
              <a:rPr kumimoji="0" lang="en-US" sz="1100" b="0" i="0" u="none" strike="noStrike" kern="1200" cap="none" spc="0" normalizeH="0" baseline="0" noProof="0">
                <a:ln>
                  <a:noFill/>
                </a:ln>
                <a:solidFill>
                  <a:prstClr val="black"/>
                </a:solidFill>
                <a:effectLst/>
                <a:uLnTx/>
                <a:uFillTx/>
                <a:latin typeface="Calibri"/>
                <a:ea typeface="+mn-ea"/>
                <a:cs typeface="+mn-cs"/>
              </a:rPr>
              <a:pPr marL="0" marR="0" lvl="0" indent="0" algn="r" defTabSz="982997"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730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5338" y="676275"/>
            <a:ext cx="2614612" cy="3384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82997" rtl="0" eaLnBrk="1" fontAlgn="auto" latinLnBrk="0" hangingPunct="1">
              <a:lnSpc>
                <a:spcPct val="100000"/>
              </a:lnSpc>
              <a:spcBef>
                <a:spcPts val="0"/>
              </a:spcBef>
              <a:spcAft>
                <a:spcPts val="0"/>
              </a:spcAft>
              <a:buClrTx/>
              <a:buSzTx/>
              <a:buFontTx/>
              <a:buNone/>
              <a:tabLst/>
              <a:defRPr/>
            </a:pPr>
            <a:fld id="{C026C3DD-909A-435F-A8A6-9918FB0A88D5}" type="slidenum">
              <a:rPr kumimoji="0" lang="en-US" sz="1100" b="0" i="0" u="none" strike="noStrike" kern="1200" cap="none" spc="0" normalizeH="0" baseline="0" noProof="0">
                <a:ln>
                  <a:noFill/>
                </a:ln>
                <a:solidFill>
                  <a:prstClr val="black"/>
                </a:solidFill>
                <a:effectLst/>
                <a:uLnTx/>
                <a:uFillTx/>
                <a:latin typeface="Calibri"/>
                <a:ea typeface="+mn-ea"/>
                <a:cs typeface="+mn-cs"/>
              </a:rPr>
              <a:pPr marL="0" marR="0" lvl="0" indent="0" algn="r" defTabSz="982997"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4366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5338" y="676275"/>
            <a:ext cx="2614612" cy="3384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82997" rtl="0" eaLnBrk="1" fontAlgn="auto" latinLnBrk="0" hangingPunct="1">
              <a:lnSpc>
                <a:spcPct val="100000"/>
              </a:lnSpc>
              <a:spcBef>
                <a:spcPts val="0"/>
              </a:spcBef>
              <a:spcAft>
                <a:spcPts val="0"/>
              </a:spcAft>
              <a:buClrTx/>
              <a:buSzTx/>
              <a:buFontTx/>
              <a:buNone/>
              <a:tabLst/>
              <a:defRPr/>
            </a:pPr>
            <a:fld id="{C026C3DD-909A-435F-A8A6-9918FB0A88D5}" type="slidenum">
              <a:rPr kumimoji="0" lang="en-US" sz="1100" b="0" i="0" u="none" strike="noStrike" kern="1200" cap="none" spc="0" normalizeH="0" baseline="0" noProof="0">
                <a:ln>
                  <a:noFill/>
                </a:ln>
                <a:solidFill>
                  <a:prstClr val="black"/>
                </a:solidFill>
                <a:effectLst/>
                <a:uLnTx/>
                <a:uFillTx/>
                <a:latin typeface="Calibri"/>
                <a:ea typeface="+mn-ea"/>
                <a:cs typeface="+mn-cs"/>
              </a:rPr>
              <a:pPr marL="0" marR="0" lvl="0" indent="0" algn="r" defTabSz="982997"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68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7</a:t>
            </a:fld>
            <a:endParaRPr lang="en-US" dirty="0"/>
          </a:p>
        </p:txBody>
      </p:sp>
    </p:spTree>
    <p:extLst>
      <p:ext uri="{BB962C8B-B14F-4D97-AF65-F5344CB8AC3E}">
        <p14:creationId xmlns:p14="http://schemas.microsoft.com/office/powerpoint/2010/main" val="309586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8</a:t>
            </a:fld>
            <a:endParaRPr lang="en-US" dirty="0"/>
          </a:p>
        </p:txBody>
      </p:sp>
    </p:spTree>
    <p:extLst>
      <p:ext uri="{BB962C8B-B14F-4D97-AF65-F5344CB8AC3E}">
        <p14:creationId xmlns:p14="http://schemas.microsoft.com/office/powerpoint/2010/main" val="123035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9</a:t>
            </a:fld>
            <a:endParaRPr lang="en-US" dirty="0"/>
          </a:p>
        </p:txBody>
      </p:sp>
    </p:spTree>
    <p:extLst>
      <p:ext uri="{BB962C8B-B14F-4D97-AF65-F5344CB8AC3E}">
        <p14:creationId xmlns:p14="http://schemas.microsoft.com/office/powerpoint/2010/main" val="158238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10</a:t>
            </a:fld>
            <a:endParaRPr lang="en-US" dirty="0"/>
          </a:p>
        </p:txBody>
      </p:sp>
    </p:spTree>
    <p:extLst>
      <p:ext uri="{BB962C8B-B14F-4D97-AF65-F5344CB8AC3E}">
        <p14:creationId xmlns:p14="http://schemas.microsoft.com/office/powerpoint/2010/main" val="283620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11</a:t>
            </a:fld>
            <a:endParaRPr lang="en-US" dirty="0"/>
          </a:p>
        </p:txBody>
      </p:sp>
    </p:spTree>
    <p:extLst>
      <p:ext uri="{BB962C8B-B14F-4D97-AF65-F5344CB8AC3E}">
        <p14:creationId xmlns:p14="http://schemas.microsoft.com/office/powerpoint/2010/main" val="157887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pPr/>
              <a:t>12</a:t>
            </a:fld>
            <a:endParaRPr lang="en-US" dirty="0"/>
          </a:p>
        </p:txBody>
      </p:sp>
    </p:spTree>
    <p:extLst>
      <p:ext uri="{BB962C8B-B14F-4D97-AF65-F5344CB8AC3E}">
        <p14:creationId xmlns:p14="http://schemas.microsoft.com/office/powerpoint/2010/main" val="3878307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3763" y="696913"/>
            <a:ext cx="2697162"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26C3DD-909A-435F-A8A6-9918FB0A88D5}"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15023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66950" y="719138"/>
            <a:ext cx="2782888"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018228" rtl="0" eaLnBrk="1" fontAlgn="auto" latinLnBrk="0" hangingPunct="1">
              <a:lnSpc>
                <a:spcPct val="100000"/>
              </a:lnSpc>
              <a:spcBef>
                <a:spcPts val="0"/>
              </a:spcBef>
              <a:spcAft>
                <a:spcPts val="0"/>
              </a:spcAft>
              <a:buClrTx/>
              <a:buSzTx/>
              <a:buFontTx/>
              <a:buNone/>
              <a:tabLst/>
              <a:defRPr/>
            </a:pPr>
            <a:fld id="{C026C3DD-909A-435F-A8A6-9918FB0A88D5}" type="slidenum">
              <a:rPr kumimoji="0" lang="en-US" sz="11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228"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76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25173" y="6774302"/>
            <a:ext cx="3770399" cy="2437080"/>
          </a:xfrm>
        </p:spPr>
        <p:txBody>
          <a:bodyPr lIns="0" tIns="0" rIns="0" bIns="0" anchor="t" anchorCtr="0">
            <a:noAutofit/>
          </a:bodyPr>
          <a:lstStyle>
            <a:lvl1pPr algn="r">
              <a:defRPr sz="14000">
                <a:solidFill>
                  <a:schemeClr val="tx2"/>
                </a:solidFill>
                <a:latin typeface="Arial" pitchFamily="34" charset="0"/>
                <a:cs typeface="Arial" pitchFamily="34" charset="0"/>
              </a:defRPr>
            </a:lvl1pPr>
          </a:lstStyle>
          <a:p>
            <a:r>
              <a:rPr lang="en-US" dirty="0"/>
              <a:t>Q</a:t>
            </a:r>
          </a:p>
        </p:txBody>
      </p:sp>
      <p:sp>
        <p:nvSpPr>
          <p:cNvPr id="3" name="Subtitle 2"/>
          <p:cNvSpPr>
            <a:spLocks noGrp="1"/>
          </p:cNvSpPr>
          <p:nvPr>
            <p:ph type="subTitle" idx="1" hasCustomPrompt="1"/>
          </p:nvPr>
        </p:nvSpPr>
        <p:spPr>
          <a:xfrm>
            <a:off x="3525169" y="8767143"/>
            <a:ext cx="3723294" cy="497580"/>
          </a:xfrm>
        </p:spPr>
        <p:txBody>
          <a:bodyPr lIns="0" tIns="0" rIns="0" bIns="0" anchor="t" anchorCtr="0">
            <a:noAutofit/>
          </a:bodyPr>
          <a:lstStyle>
            <a:lvl1pPr marL="0" indent="0" algn="r">
              <a:buNone/>
              <a:defRPr sz="2600" baseline="0">
                <a:solidFill>
                  <a:schemeClr val="bg1">
                    <a:lumMod val="50000"/>
                  </a:schemeClr>
                </a:solidFill>
              </a:defRPr>
            </a:lvl1pPr>
            <a:lvl2pPr marL="509115" indent="0" algn="ctr">
              <a:buNone/>
              <a:defRPr>
                <a:solidFill>
                  <a:schemeClr val="tx1">
                    <a:tint val="75000"/>
                  </a:schemeClr>
                </a:solidFill>
              </a:defRPr>
            </a:lvl2pPr>
            <a:lvl3pPr marL="1018228" indent="0" algn="ctr">
              <a:buNone/>
              <a:defRPr>
                <a:solidFill>
                  <a:schemeClr val="tx1">
                    <a:tint val="75000"/>
                  </a:schemeClr>
                </a:solidFill>
              </a:defRPr>
            </a:lvl3pPr>
            <a:lvl4pPr marL="1527344" indent="0" algn="ctr">
              <a:buNone/>
              <a:defRPr>
                <a:solidFill>
                  <a:schemeClr val="tx1">
                    <a:tint val="75000"/>
                  </a:schemeClr>
                </a:solidFill>
              </a:defRPr>
            </a:lvl4pPr>
            <a:lvl5pPr marL="2036458" indent="0" algn="ctr">
              <a:buNone/>
              <a:defRPr>
                <a:solidFill>
                  <a:schemeClr val="tx1">
                    <a:tint val="75000"/>
                  </a:schemeClr>
                </a:solidFill>
              </a:defRPr>
            </a:lvl5pPr>
            <a:lvl6pPr marL="2545574" indent="0" algn="ctr">
              <a:buNone/>
              <a:defRPr>
                <a:solidFill>
                  <a:schemeClr val="tx1">
                    <a:tint val="75000"/>
                  </a:schemeClr>
                </a:solidFill>
              </a:defRPr>
            </a:lvl6pPr>
            <a:lvl7pPr marL="3054686" indent="0" algn="ctr">
              <a:buNone/>
              <a:defRPr>
                <a:solidFill>
                  <a:schemeClr val="tx1">
                    <a:tint val="75000"/>
                  </a:schemeClr>
                </a:solidFill>
              </a:defRPr>
            </a:lvl7pPr>
            <a:lvl8pPr marL="3563802" indent="0" algn="ctr">
              <a:buNone/>
              <a:defRPr>
                <a:solidFill>
                  <a:schemeClr val="tx1">
                    <a:tint val="75000"/>
                  </a:schemeClr>
                </a:solidFill>
              </a:defRPr>
            </a:lvl8pPr>
            <a:lvl9pPr marL="4072914" indent="0" algn="ctr">
              <a:buNone/>
              <a:defRPr>
                <a:solidFill>
                  <a:schemeClr val="tx1">
                    <a:tint val="75000"/>
                  </a:schemeClr>
                </a:solidFill>
              </a:defRPr>
            </a:lvl9pPr>
          </a:lstStyle>
          <a:p>
            <a:r>
              <a:rPr lang="en-US" dirty="0"/>
              <a:t>Click to edit title</a:t>
            </a:r>
          </a:p>
        </p:txBody>
      </p:sp>
      <p:sp>
        <p:nvSpPr>
          <p:cNvPr id="7" name="Rectangle 6"/>
          <p:cNvSpPr/>
          <p:nvPr userDrawn="1"/>
        </p:nvSpPr>
        <p:spPr>
          <a:xfrm>
            <a:off x="0" y="-1"/>
            <a:ext cx="7772400" cy="64373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rtlCol="0" anchor="ctr"/>
          <a:lstStyle/>
          <a:p>
            <a:pPr algn="ctr"/>
            <a:endParaRPr lang="en-US" dirty="0"/>
          </a:p>
        </p:txBody>
      </p:sp>
      <p:sp>
        <p:nvSpPr>
          <p:cNvPr id="12" name="Text Placeholder 11"/>
          <p:cNvSpPr>
            <a:spLocks noGrp="1"/>
          </p:cNvSpPr>
          <p:nvPr>
            <p:ph type="body" sz="quarter" idx="11" hasCustomPrompt="1"/>
          </p:nvPr>
        </p:nvSpPr>
        <p:spPr>
          <a:xfrm>
            <a:off x="3525169" y="9230537"/>
            <a:ext cx="3723294" cy="591671"/>
          </a:xfrm>
        </p:spPr>
        <p:txBody>
          <a:bodyPr lIns="0" tIns="0" rIns="0" bIns="0">
            <a:noAutofit/>
          </a:bodyPr>
          <a:lstStyle>
            <a:lvl1pPr marL="0" indent="0" algn="r">
              <a:buNone/>
              <a:defRPr sz="1800" baseline="0">
                <a:solidFill>
                  <a:schemeClr val="bg1">
                    <a:lumMod val="50000"/>
                  </a:schemeClr>
                </a:solidFill>
              </a:defRPr>
            </a:lvl1pPr>
            <a:lvl2pPr>
              <a:defRPr sz="1800"/>
            </a:lvl2pPr>
            <a:lvl3pPr>
              <a:defRPr sz="1800"/>
            </a:lvl3pPr>
            <a:lvl4pPr>
              <a:defRPr sz="1800"/>
            </a:lvl4pPr>
            <a:lvl5pPr>
              <a:defRPr sz="1800"/>
            </a:lvl5pPr>
          </a:lstStyle>
          <a:p>
            <a:pPr lvl="0"/>
            <a:r>
              <a:rPr lang="en-US" dirty="0"/>
              <a:t>Click to edit Quarter Year</a:t>
            </a:r>
          </a:p>
        </p:txBody>
      </p:sp>
      <p:sp>
        <p:nvSpPr>
          <p:cNvPr id="19" name="Picture Placeholder 18"/>
          <p:cNvSpPr>
            <a:spLocks noGrp="1"/>
          </p:cNvSpPr>
          <p:nvPr>
            <p:ph type="pic" sz="quarter" idx="13" hasCustomPrompt="1"/>
          </p:nvPr>
        </p:nvSpPr>
        <p:spPr>
          <a:xfrm>
            <a:off x="375371" y="8838387"/>
            <a:ext cx="1414391" cy="718430"/>
          </a:xfrm>
        </p:spPr>
        <p:txBody>
          <a:bodyPr anchor="ctr">
            <a:spAutoFit/>
          </a:bodyPr>
          <a:lstStyle>
            <a:lvl1pPr marL="0" indent="0" algn="ctr">
              <a:buNone/>
              <a:defRPr sz="2000">
                <a:solidFill>
                  <a:schemeClr val="bg1">
                    <a:lumMod val="50000"/>
                  </a:schemeClr>
                </a:solidFill>
              </a:defRPr>
            </a:lvl1pPr>
          </a:lstStyle>
          <a:p>
            <a:r>
              <a:rPr lang="en-US" dirty="0"/>
              <a:t>Insert Firm 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300"/>
            <a:ext cx="6995160" cy="675353"/>
          </a:xfrm>
        </p:spPr>
        <p:txBody>
          <a:bodyPr lIns="91388" tIns="54833" rIns="91388" bIns="54833" anchor="t">
            <a:noAutofit/>
          </a:bodyPr>
          <a:lstStyle>
            <a:lvl1pPr algn="l">
              <a:defRPr sz="2700">
                <a:solidFill>
                  <a:schemeClr val="tx2"/>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7065824" y="9146109"/>
            <a:ext cx="380769" cy="535516"/>
          </a:xfrm>
          <a:prstGeom prst="rect">
            <a:avLst/>
          </a:prstGeom>
        </p:spPr>
        <p:txBody>
          <a:bodyPr anchor="b"/>
          <a:lstStyle>
            <a:lvl1pPr algn="r">
              <a:defRPr sz="1000">
                <a:solidFill>
                  <a:schemeClr val="bg1">
                    <a:lumMod val="50000"/>
                  </a:schemeClr>
                </a:solidFill>
              </a:defRPr>
            </a:lvl1pPr>
          </a:lstStyle>
          <a:p>
            <a:fld id="{66F6FF41-5833-4EBF-9145-362BCED2914A}" type="slidenum">
              <a:rPr lang="en-US" smtClean="0"/>
              <a:pPr/>
              <a:t>‹#›</a:t>
            </a:fld>
            <a:endParaRPr lang="en-US" dirty="0"/>
          </a:p>
        </p:txBody>
      </p:sp>
      <p:sp>
        <p:nvSpPr>
          <p:cNvPr id="10" name="Picture Placeholder 18"/>
          <p:cNvSpPr>
            <a:spLocks noGrp="1"/>
          </p:cNvSpPr>
          <p:nvPr>
            <p:ph type="pic" sz="quarter" idx="13" hasCustomPrompt="1"/>
          </p:nvPr>
        </p:nvSpPr>
        <p:spPr>
          <a:xfrm>
            <a:off x="5996623" y="445315"/>
            <a:ext cx="1414391" cy="718430"/>
          </a:xfrm>
        </p:spPr>
        <p:txBody>
          <a:bodyPr anchor="ctr">
            <a:spAutoFit/>
          </a:bodyPr>
          <a:lstStyle>
            <a:lvl1pPr marL="0" indent="0" algn="ctr">
              <a:buNone/>
              <a:defRPr sz="2000">
                <a:solidFill>
                  <a:schemeClr val="bg1">
                    <a:lumMod val="50000"/>
                  </a:schemeClr>
                </a:solidFill>
              </a:defRPr>
            </a:lvl1pPr>
          </a:lstStyle>
          <a:p>
            <a:r>
              <a:rPr lang="en-US" dirty="0"/>
              <a:t>Insert Firm Logo</a:t>
            </a:r>
          </a:p>
        </p:txBody>
      </p:sp>
      <p:sp>
        <p:nvSpPr>
          <p:cNvPr id="12" name="Text Placeholder 11"/>
          <p:cNvSpPr>
            <a:spLocks noGrp="1"/>
          </p:cNvSpPr>
          <p:nvPr>
            <p:ph type="body" sz="quarter" idx="14" hasCustomPrompt="1"/>
          </p:nvPr>
        </p:nvSpPr>
        <p:spPr>
          <a:xfrm>
            <a:off x="421704" y="1828374"/>
            <a:ext cx="6818025" cy="447862"/>
          </a:xfrm>
        </p:spPr>
        <p:txBody>
          <a:bodyPr lIns="91388" tIns="54833" rIns="91388" bIns="54833" anchor="t">
            <a:noAutofit/>
          </a:bodyPr>
          <a:lstStyle>
            <a:lvl1pPr marL="0" indent="0">
              <a:buNone/>
              <a:defRPr sz="1400">
                <a:solidFill>
                  <a:schemeClr val="bg1">
                    <a:lumMod val="50000"/>
                  </a:schemeClr>
                </a:solidFill>
              </a:defRPr>
            </a:lvl1pPr>
          </a:lstStyle>
          <a:p>
            <a:pPr lvl="0"/>
            <a:r>
              <a:rPr lang="en-US" dirty="0"/>
              <a:t>Click to edit subhead</a:t>
            </a:r>
          </a:p>
        </p:txBody>
      </p:sp>
      <p:sp>
        <p:nvSpPr>
          <p:cNvPr id="14" name="Text Placeholder 13"/>
          <p:cNvSpPr>
            <a:spLocks noGrp="1"/>
          </p:cNvSpPr>
          <p:nvPr>
            <p:ph type="body" sz="quarter" idx="15" hasCustomPrompt="1"/>
          </p:nvPr>
        </p:nvSpPr>
        <p:spPr>
          <a:xfrm>
            <a:off x="434226" y="9163910"/>
            <a:ext cx="6804774" cy="517712"/>
          </a:xfrm>
        </p:spPr>
        <p:txBody>
          <a:bodyPr lIns="91388" tIns="0" rIns="91388" bIns="0" anchor="b">
            <a:noAutofit/>
          </a:bodyPr>
          <a:lstStyle>
            <a:lvl1pPr marL="0" indent="0">
              <a:spcBef>
                <a:spcPts val="0"/>
              </a:spcBef>
              <a:buNone/>
              <a:defRPr sz="800">
                <a:solidFill>
                  <a:schemeClr val="tx1">
                    <a:lumMod val="65000"/>
                    <a:lumOff val="35000"/>
                  </a:schemeClr>
                </a:solidFill>
                <a:latin typeface="Arial Narrow" pitchFamily="34" charset="0"/>
              </a:defRPr>
            </a:lvl1pPr>
            <a:lvl2pPr marL="509115" indent="0">
              <a:buNone/>
              <a:defRPr sz="800">
                <a:solidFill>
                  <a:schemeClr val="tx1">
                    <a:lumMod val="65000"/>
                    <a:lumOff val="35000"/>
                  </a:schemeClr>
                </a:solidFill>
              </a:defRPr>
            </a:lvl2pPr>
            <a:lvl3pPr marL="1018229" indent="0">
              <a:buNone/>
              <a:defRPr sz="800">
                <a:solidFill>
                  <a:schemeClr val="tx1">
                    <a:lumMod val="65000"/>
                    <a:lumOff val="35000"/>
                  </a:schemeClr>
                </a:solidFill>
              </a:defRPr>
            </a:lvl3pPr>
            <a:lvl4pPr marL="1527344" indent="0">
              <a:buNone/>
              <a:defRPr sz="800">
                <a:solidFill>
                  <a:schemeClr val="tx1">
                    <a:lumMod val="65000"/>
                    <a:lumOff val="35000"/>
                  </a:schemeClr>
                </a:solidFill>
              </a:defRPr>
            </a:lvl4pPr>
            <a:lvl5pPr marL="2036458" indent="0">
              <a:buNone/>
              <a:defRPr sz="800">
                <a:solidFill>
                  <a:schemeClr val="tx1">
                    <a:lumMod val="65000"/>
                    <a:lumOff val="35000"/>
                  </a:schemeClr>
                </a:solidFill>
              </a:defRPr>
            </a:lvl5pPr>
          </a:lstStyle>
          <a:p>
            <a:pPr lvl="0"/>
            <a:r>
              <a:rPr lang="en-US" dirty="0"/>
              <a:t>Click to edit footnote </a:t>
            </a:r>
          </a:p>
        </p:txBody>
      </p:sp>
      <p:sp>
        <p:nvSpPr>
          <p:cNvPr id="21" name="Text Placeholder 20"/>
          <p:cNvSpPr>
            <a:spLocks noGrp="1"/>
          </p:cNvSpPr>
          <p:nvPr>
            <p:ph type="body" sz="quarter" idx="18"/>
          </p:nvPr>
        </p:nvSpPr>
        <p:spPr>
          <a:xfrm>
            <a:off x="429800" y="2607042"/>
            <a:ext cx="2661066" cy="6222814"/>
          </a:xfrm>
        </p:spPr>
        <p:txBody>
          <a:bodyPr lIns="91388" rIns="0">
            <a:noAutofit/>
          </a:bodyPr>
          <a:lstStyle>
            <a:lvl1pPr marL="0" indent="0">
              <a:lnSpc>
                <a:spcPts val="1349"/>
              </a:lnSpc>
              <a:spcBef>
                <a:spcPts val="1200"/>
              </a:spcBef>
              <a:buFontTx/>
              <a:buNone/>
              <a:defRPr sz="1100"/>
            </a:lvl1pPr>
            <a:lvl2pPr marL="0" indent="0">
              <a:lnSpc>
                <a:spcPct val="110000"/>
              </a:lnSpc>
              <a:spcBef>
                <a:spcPts val="599"/>
              </a:spcBef>
              <a:buFontTx/>
              <a:buNone/>
              <a:defRPr sz="1100"/>
            </a:lvl2pPr>
            <a:lvl3pPr marL="0" indent="0">
              <a:lnSpc>
                <a:spcPct val="110000"/>
              </a:lnSpc>
              <a:spcBef>
                <a:spcPts val="599"/>
              </a:spcBef>
              <a:buFontTx/>
              <a:buNone/>
              <a:defRPr sz="1100"/>
            </a:lvl3pPr>
            <a:lvl4pPr marL="0" indent="0">
              <a:lnSpc>
                <a:spcPct val="110000"/>
              </a:lnSpc>
              <a:spcBef>
                <a:spcPts val="599"/>
              </a:spcBef>
              <a:buFontTx/>
              <a:buNone/>
              <a:defRPr sz="1100"/>
            </a:lvl4pPr>
            <a:lvl5pPr marL="0" indent="0">
              <a:lnSpc>
                <a:spcPct val="110000"/>
              </a:lnSpc>
              <a:spcBef>
                <a:spcPts val="599"/>
              </a:spcBef>
              <a:buFontTx/>
              <a:buNone/>
              <a:defRPr sz="1100"/>
            </a:lvl5pPr>
          </a:lstStyle>
          <a:p>
            <a:pPr lvl="0"/>
            <a:r>
              <a:rPr lang="en-US"/>
              <a:t>Click to edit Master text styles</a:t>
            </a:r>
          </a:p>
        </p:txBody>
      </p:sp>
      <p:cxnSp>
        <p:nvCxnSpPr>
          <p:cNvPr id="11" name="Straight Connector 10"/>
          <p:cNvCxnSpPr/>
          <p:nvPr userDrawn="1"/>
        </p:nvCxnSpPr>
        <p:spPr>
          <a:xfrm>
            <a:off x="3304348" y="2651760"/>
            <a:ext cx="0" cy="586162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9" hasCustomPrompt="1"/>
          </p:nvPr>
        </p:nvSpPr>
        <p:spPr>
          <a:xfrm>
            <a:off x="3514730" y="2554025"/>
            <a:ext cx="3724275" cy="6562725"/>
          </a:xfrm>
        </p:spPr>
        <p:txBody>
          <a:bodyPr lIns="0" rIns="0"/>
          <a:lstStyle>
            <a:lvl1pPr>
              <a:defRPr/>
            </a:lvl1pPr>
            <a:lvl2pPr marL="0" indent="0">
              <a:spcBef>
                <a:spcPts val="1200"/>
              </a:spcBef>
              <a:buNone/>
              <a:defRPr sz="1400">
                <a:solidFill>
                  <a:schemeClr val="bg1">
                    <a:lumMod val="50000"/>
                  </a:schemeClr>
                </a:solidFill>
              </a:defRPr>
            </a:lvl2pPr>
          </a:lstStyle>
          <a:p>
            <a:pPr lvl="0"/>
            <a:r>
              <a:rPr lang="en-US" dirty="0"/>
              <a:t>Click to edit Overview styles</a:t>
            </a:r>
          </a:p>
          <a:p>
            <a:pPr lvl="1"/>
            <a:r>
              <a:rPr lang="en-US" dirty="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 1/2 pg">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300"/>
            <a:ext cx="6995160" cy="675353"/>
          </a:xfrm>
        </p:spPr>
        <p:txBody>
          <a:bodyPr lIns="91388" tIns="54833" rIns="91388" bIns="54833" anchor="t">
            <a:noAutofit/>
          </a:bodyPr>
          <a:lstStyle>
            <a:lvl1pPr algn="l">
              <a:defRPr sz="2700">
                <a:solidFill>
                  <a:schemeClr val="tx2"/>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7065824" y="9146109"/>
            <a:ext cx="380769" cy="535516"/>
          </a:xfrm>
          <a:prstGeom prst="rect">
            <a:avLst/>
          </a:prstGeom>
        </p:spPr>
        <p:txBody>
          <a:bodyPr anchor="b"/>
          <a:lstStyle>
            <a:lvl1pPr algn="r">
              <a:defRPr sz="1000">
                <a:solidFill>
                  <a:schemeClr val="bg1">
                    <a:lumMod val="50000"/>
                  </a:schemeClr>
                </a:solidFill>
              </a:defRPr>
            </a:lvl1pPr>
          </a:lstStyle>
          <a:p>
            <a:fld id="{66F6FF41-5833-4EBF-9145-362BCED2914A}" type="slidenum">
              <a:rPr lang="en-US" smtClean="0"/>
              <a:pPr/>
              <a:t>‹#›</a:t>
            </a:fld>
            <a:endParaRPr lang="en-US" dirty="0"/>
          </a:p>
        </p:txBody>
      </p:sp>
      <p:sp>
        <p:nvSpPr>
          <p:cNvPr id="10" name="Picture Placeholder 18"/>
          <p:cNvSpPr>
            <a:spLocks noGrp="1"/>
          </p:cNvSpPr>
          <p:nvPr>
            <p:ph type="pic" sz="quarter" idx="13" hasCustomPrompt="1"/>
          </p:nvPr>
        </p:nvSpPr>
        <p:spPr>
          <a:xfrm>
            <a:off x="5996623" y="445315"/>
            <a:ext cx="1414391" cy="718430"/>
          </a:xfrm>
        </p:spPr>
        <p:txBody>
          <a:bodyPr anchor="ctr">
            <a:spAutoFit/>
          </a:bodyPr>
          <a:lstStyle>
            <a:lvl1pPr marL="0" indent="0" algn="ctr">
              <a:buNone/>
              <a:defRPr sz="2000">
                <a:solidFill>
                  <a:schemeClr val="bg1">
                    <a:lumMod val="50000"/>
                  </a:schemeClr>
                </a:solidFill>
              </a:defRPr>
            </a:lvl1pPr>
          </a:lstStyle>
          <a:p>
            <a:r>
              <a:rPr lang="en-US" dirty="0"/>
              <a:t>Insert Firm Logo</a:t>
            </a:r>
          </a:p>
        </p:txBody>
      </p:sp>
      <p:sp>
        <p:nvSpPr>
          <p:cNvPr id="12" name="Text Placeholder 11"/>
          <p:cNvSpPr>
            <a:spLocks noGrp="1"/>
          </p:cNvSpPr>
          <p:nvPr>
            <p:ph type="body" sz="quarter" idx="14" hasCustomPrompt="1"/>
          </p:nvPr>
        </p:nvSpPr>
        <p:spPr>
          <a:xfrm>
            <a:off x="421704" y="1828374"/>
            <a:ext cx="6818025" cy="447862"/>
          </a:xfrm>
        </p:spPr>
        <p:txBody>
          <a:bodyPr lIns="91388" tIns="54833" rIns="91388" bIns="54833" anchor="t">
            <a:noAutofit/>
          </a:bodyPr>
          <a:lstStyle>
            <a:lvl1pPr marL="0" indent="0">
              <a:buNone/>
              <a:defRPr sz="1400">
                <a:solidFill>
                  <a:schemeClr val="bg1">
                    <a:lumMod val="50000"/>
                  </a:schemeClr>
                </a:solidFill>
              </a:defRPr>
            </a:lvl1pPr>
          </a:lstStyle>
          <a:p>
            <a:pPr lvl="0"/>
            <a:r>
              <a:rPr lang="en-US" dirty="0"/>
              <a:t>Click to edit subhead</a:t>
            </a:r>
          </a:p>
        </p:txBody>
      </p:sp>
      <p:sp>
        <p:nvSpPr>
          <p:cNvPr id="14" name="Text Placeholder 13"/>
          <p:cNvSpPr>
            <a:spLocks noGrp="1"/>
          </p:cNvSpPr>
          <p:nvPr>
            <p:ph type="body" sz="quarter" idx="15" hasCustomPrompt="1"/>
          </p:nvPr>
        </p:nvSpPr>
        <p:spPr>
          <a:xfrm>
            <a:off x="434226" y="9163910"/>
            <a:ext cx="6804774" cy="517712"/>
          </a:xfrm>
        </p:spPr>
        <p:txBody>
          <a:bodyPr lIns="91388" tIns="91388" rIns="91388" bIns="0" anchor="b">
            <a:noAutofit/>
          </a:bodyPr>
          <a:lstStyle>
            <a:lvl1pPr marL="0" indent="0">
              <a:spcBef>
                <a:spcPts val="0"/>
              </a:spcBef>
              <a:buNone/>
              <a:defRPr sz="800">
                <a:solidFill>
                  <a:schemeClr val="tx1">
                    <a:lumMod val="65000"/>
                    <a:lumOff val="35000"/>
                  </a:schemeClr>
                </a:solidFill>
                <a:latin typeface="Arial Narrow" pitchFamily="34" charset="0"/>
              </a:defRPr>
            </a:lvl1pPr>
            <a:lvl2pPr marL="509115" indent="0">
              <a:buNone/>
              <a:defRPr sz="800">
                <a:solidFill>
                  <a:schemeClr val="tx1">
                    <a:lumMod val="65000"/>
                    <a:lumOff val="35000"/>
                  </a:schemeClr>
                </a:solidFill>
              </a:defRPr>
            </a:lvl2pPr>
            <a:lvl3pPr marL="1018229" indent="0">
              <a:buNone/>
              <a:defRPr sz="800">
                <a:solidFill>
                  <a:schemeClr val="tx1">
                    <a:lumMod val="65000"/>
                    <a:lumOff val="35000"/>
                  </a:schemeClr>
                </a:solidFill>
              </a:defRPr>
            </a:lvl3pPr>
            <a:lvl4pPr marL="1527344" indent="0">
              <a:buNone/>
              <a:defRPr sz="800">
                <a:solidFill>
                  <a:schemeClr val="tx1">
                    <a:lumMod val="65000"/>
                    <a:lumOff val="35000"/>
                  </a:schemeClr>
                </a:solidFill>
              </a:defRPr>
            </a:lvl4pPr>
            <a:lvl5pPr marL="2036458" indent="0">
              <a:buNone/>
              <a:defRPr sz="800">
                <a:solidFill>
                  <a:schemeClr val="tx1">
                    <a:lumMod val="65000"/>
                    <a:lumOff val="35000"/>
                  </a:schemeClr>
                </a:solidFill>
              </a:defRPr>
            </a:lvl5pPr>
          </a:lstStyle>
          <a:p>
            <a:pPr lvl="0"/>
            <a:r>
              <a:rPr lang="en-US" dirty="0"/>
              <a:t>Click to edit footnote </a:t>
            </a:r>
          </a:p>
        </p:txBody>
      </p:sp>
      <p:sp>
        <p:nvSpPr>
          <p:cNvPr id="21" name="Text Placeholder 20"/>
          <p:cNvSpPr>
            <a:spLocks noGrp="1"/>
          </p:cNvSpPr>
          <p:nvPr>
            <p:ph type="body" sz="quarter" idx="18"/>
          </p:nvPr>
        </p:nvSpPr>
        <p:spPr>
          <a:xfrm>
            <a:off x="429800" y="2604477"/>
            <a:ext cx="2661066" cy="6222814"/>
          </a:xfrm>
        </p:spPr>
        <p:txBody>
          <a:bodyPr lIns="91388" tIns="54833" rIns="0" bIns="54833">
            <a:noAutofit/>
          </a:bodyPr>
          <a:lstStyle>
            <a:lvl1pPr marL="0" indent="0">
              <a:lnSpc>
                <a:spcPts val="1349"/>
              </a:lnSpc>
              <a:spcBef>
                <a:spcPts val="1200"/>
              </a:spcBef>
              <a:buFontTx/>
              <a:buNone/>
              <a:defRPr sz="1100" baseline="0"/>
            </a:lvl1pPr>
            <a:lvl2pPr marL="0" indent="0">
              <a:lnSpc>
                <a:spcPct val="110000"/>
              </a:lnSpc>
              <a:spcBef>
                <a:spcPts val="599"/>
              </a:spcBef>
              <a:buFontTx/>
              <a:buNone/>
              <a:defRPr sz="1100"/>
            </a:lvl2pPr>
            <a:lvl3pPr marL="0" indent="0">
              <a:lnSpc>
                <a:spcPct val="110000"/>
              </a:lnSpc>
              <a:spcBef>
                <a:spcPts val="599"/>
              </a:spcBef>
              <a:buFontTx/>
              <a:buNone/>
              <a:defRPr sz="1100"/>
            </a:lvl3pPr>
            <a:lvl4pPr marL="0" indent="0">
              <a:lnSpc>
                <a:spcPct val="110000"/>
              </a:lnSpc>
              <a:spcBef>
                <a:spcPts val="599"/>
              </a:spcBef>
              <a:buFontTx/>
              <a:buNone/>
              <a:defRPr sz="1100"/>
            </a:lvl4pPr>
            <a:lvl5pPr marL="0" indent="0">
              <a:lnSpc>
                <a:spcPct val="110000"/>
              </a:lnSpc>
              <a:spcBef>
                <a:spcPts val="599"/>
              </a:spcBef>
              <a:buFontTx/>
              <a:buNone/>
              <a:defRPr sz="1100"/>
            </a:lvl5pPr>
          </a:lstStyle>
          <a:p>
            <a:pPr lvl="0"/>
            <a:r>
              <a:rPr lang="en-US"/>
              <a:t>Click to edit Master text styles</a:t>
            </a:r>
          </a:p>
        </p:txBody>
      </p:sp>
    </p:spTree>
    <p:extLst>
      <p:ext uri="{BB962C8B-B14F-4D97-AF65-F5344CB8AC3E}">
        <p14:creationId xmlns:p14="http://schemas.microsoft.com/office/powerpoint/2010/main" val="903157370"/>
      </p:ext>
    </p:extLst>
  </p:cSld>
  <p:clrMapOvr>
    <a:masterClrMapping/>
  </p:clrMapOvr>
  <p:extLst>
    <p:ext uri="{DCECCB84-F9BA-43D5-87BE-67443E8EF086}">
      <p15:sldGuideLst xmlns:p15="http://schemas.microsoft.com/office/powerpoint/2012/main">
        <p15:guide id="1" pos="336" userDrawn="1">
          <p15:clr>
            <a:srgbClr val="FBAE40"/>
          </p15:clr>
        </p15:guide>
        <p15:guide id="3" pos="46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head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299"/>
            <a:ext cx="6995160" cy="719060"/>
          </a:xfrm>
        </p:spPr>
        <p:txBody>
          <a:bodyPr lIns="91388" tIns="54833" rIns="91388" bIns="54833" anchor="t">
            <a:noAutofit/>
          </a:bodyPr>
          <a:lstStyle>
            <a:lvl1pPr algn="l">
              <a:defRPr sz="2700">
                <a:solidFill>
                  <a:schemeClr val="tx2"/>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7065824" y="9146109"/>
            <a:ext cx="380769" cy="535516"/>
          </a:xfrm>
          <a:prstGeom prst="rect">
            <a:avLst/>
          </a:prstGeom>
        </p:spPr>
        <p:txBody>
          <a:bodyPr anchor="b"/>
          <a:lstStyle>
            <a:lvl1pPr algn="r">
              <a:defRPr sz="1000">
                <a:solidFill>
                  <a:schemeClr val="bg1">
                    <a:lumMod val="50000"/>
                  </a:schemeClr>
                </a:solidFill>
              </a:defRPr>
            </a:lvl1pPr>
          </a:lstStyle>
          <a:p>
            <a:fld id="{66F6FF41-5833-4EBF-9145-362BCED2914A}" type="slidenum">
              <a:rPr lang="en-US" smtClean="0"/>
              <a:pPr/>
              <a:t>‹#›</a:t>
            </a:fld>
            <a:endParaRPr lang="en-US" dirty="0"/>
          </a:p>
        </p:txBody>
      </p:sp>
      <p:sp>
        <p:nvSpPr>
          <p:cNvPr id="10" name="Picture Placeholder 18"/>
          <p:cNvSpPr>
            <a:spLocks noGrp="1"/>
          </p:cNvSpPr>
          <p:nvPr>
            <p:ph type="pic" sz="quarter" idx="13" hasCustomPrompt="1"/>
          </p:nvPr>
        </p:nvSpPr>
        <p:spPr>
          <a:xfrm>
            <a:off x="5996623" y="445315"/>
            <a:ext cx="1414391" cy="718430"/>
          </a:xfrm>
        </p:spPr>
        <p:txBody>
          <a:bodyPr anchor="ctr">
            <a:spAutoFit/>
          </a:bodyPr>
          <a:lstStyle>
            <a:lvl1pPr marL="0" indent="0" algn="ctr">
              <a:buNone/>
              <a:defRPr sz="2000">
                <a:solidFill>
                  <a:schemeClr val="bg1">
                    <a:lumMod val="50000"/>
                  </a:schemeClr>
                </a:solidFill>
              </a:defRPr>
            </a:lvl1pPr>
          </a:lstStyle>
          <a:p>
            <a:r>
              <a:rPr lang="en-US" dirty="0"/>
              <a:t>Insert Firm Logo</a:t>
            </a:r>
          </a:p>
        </p:txBody>
      </p:sp>
      <p:sp>
        <p:nvSpPr>
          <p:cNvPr id="14" name="Text Placeholder 13"/>
          <p:cNvSpPr>
            <a:spLocks noGrp="1"/>
          </p:cNvSpPr>
          <p:nvPr>
            <p:ph type="body" sz="quarter" idx="15" hasCustomPrompt="1"/>
          </p:nvPr>
        </p:nvSpPr>
        <p:spPr>
          <a:xfrm>
            <a:off x="434226" y="9163910"/>
            <a:ext cx="6804774" cy="517712"/>
          </a:xfrm>
        </p:spPr>
        <p:txBody>
          <a:bodyPr lIns="91388" tIns="0" rIns="91388" bIns="0" anchor="b">
            <a:noAutofit/>
          </a:bodyPr>
          <a:lstStyle>
            <a:lvl1pPr marL="0" indent="0">
              <a:spcBef>
                <a:spcPts val="0"/>
              </a:spcBef>
              <a:buNone/>
              <a:defRPr sz="800">
                <a:solidFill>
                  <a:schemeClr val="tx1">
                    <a:lumMod val="65000"/>
                    <a:lumOff val="35000"/>
                  </a:schemeClr>
                </a:solidFill>
                <a:latin typeface="Arial Narrow" pitchFamily="34" charset="0"/>
              </a:defRPr>
            </a:lvl1pPr>
            <a:lvl2pPr marL="509115" indent="0">
              <a:buNone/>
              <a:defRPr sz="800">
                <a:solidFill>
                  <a:schemeClr val="tx1">
                    <a:lumMod val="65000"/>
                    <a:lumOff val="35000"/>
                  </a:schemeClr>
                </a:solidFill>
              </a:defRPr>
            </a:lvl2pPr>
            <a:lvl3pPr marL="1018229" indent="0">
              <a:buNone/>
              <a:defRPr sz="800">
                <a:solidFill>
                  <a:schemeClr val="tx1">
                    <a:lumMod val="65000"/>
                    <a:lumOff val="35000"/>
                  </a:schemeClr>
                </a:solidFill>
              </a:defRPr>
            </a:lvl3pPr>
            <a:lvl4pPr marL="1527344" indent="0">
              <a:buNone/>
              <a:defRPr sz="800">
                <a:solidFill>
                  <a:schemeClr val="tx1">
                    <a:lumMod val="65000"/>
                    <a:lumOff val="35000"/>
                  </a:schemeClr>
                </a:solidFill>
              </a:defRPr>
            </a:lvl4pPr>
            <a:lvl5pPr marL="2036458" indent="0">
              <a:buNone/>
              <a:defRPr sz="800">
                <a:solidFill>
                  <a:schemeClr val="tx1">
                    <a:lumMod val="65000"/>
                    <a:lumOff val="35000"/>
                  </a:schemeClr>
                </a:solidFill>
              </a:defRPr>
            </a:lvl5pPr>
          </a:lstStyle>
          <a:p>
            <a:pPr lvl="0"/>
            <a:r>
              <a:rPr lang="en-US" dirty="0"/>
              <a:t>Click to edit footnote </a:t>
            </a:r>
          </a:p>
        </p:txBody>
      </p:sp>
      <p:sp>
        <p:nvSpPr>
          <p:cNvPr id="21" name="Text Placeholder 20"/>
          <p:cNvSpPr>
            <a:spLocks noGrp="1"/>
          </p:cNvSpPr>
          <p:nvPr>
            <p:ph type="body" sz="quarter" idx="18"/>
          </p:nvPr>
        </p:nvSpPr>
        <p:spPr>
          <a:xfrm>
            <a:off x="429797" y="2599612"/>
            <a:ext cx="6809203" cy="6222814"/>
          </a:xfrm>
        </p:spPr>
        <p:txBody>
          <a:bodyPr lIns="91388" tIns="54833" rIns="0" bIns="54833">
            <a:noAutofit/>
          </a:bodyPr>
          <a:lstStyle>
            <a:lvl1pPr marL="0" indent="0">
              <a:lnSpc>
                <a:spcPts val="1349"/>
              </a:lnSpc>
              <a:spcBef>
                <a:spcPts val="1200"/>
              </a:spcBef>
              <a:buFontTx/>
              <a:buNone/>
              <a:defRPr sz="1100"/>
            </a:lvl1pPr>
            <a:lvl2pPr marL="0" indent="0">
              <a:lnSpc>
                <a:spcPct val="110000"/>
              </a:lnSpc>
              <a:spcBef>
                <a:spcPts val="599"/>
              </a:spcBef>
              <a:buFontTx/>
              <a:buNone/>
              <a:defRPr sz="1100"/>
            </a:lvl2pPr>
            <a:lvl3pPr marL="0" indent="0">
              <a:lnSpc>
                <a:spcPct val="110000"/>
              </a:lnSpc>
              <a:spcBef>
                <a:spcPts val="599"/>
              </a:spcBef>
              <a:buFontTx/>
              <a:buNone/>
              <a:defRPr sz="1100"/>
            </a:lvl3pPr>
            <a:lvl4pPr marL="0" indent="0">
              <a:lnSpc>
                <a:spcPct val="110000"/>
              </a:lnSpc>
              <a:spcBef>
                <a:spcPts val="599"/>
              </a:spcBef>
              <a:buFontTx/>
              <a:buNone/>
              <a:defRPr sz="1100"/>
            </a:lvl4pPr>
            <a:lvl5pPr marL="0" indent="0">
              <a:lnSpc>
                <a:spcPct val="110000"/>
              </a:lnSpc>
              <a:spcBef>
                <a:spcPts val="599"/>
              </a:spcBef>
              <a:buFontTx/>
              <a:buNone/>
              <a:defRPr sz="1100"/>
            </a:lvl5pPr>
          </a:lstStyle>
          <a:p>
            <a:pPr lvl="0"/>
            <a:r>
              <a:rPr lang="en-US"/>
              <a:t>Click to edit Master text styles</a:t>
            </a:r>
          </a:p>
        </p:txBody>
      </p:sp>
      <p:sp>
        <p:nvSpPr>
          <p:cNvPr id="8" name="Text Placeholder 11"/>
          <p:cNvSpPr>
            <a:spLocks noGrp="1"/>
          </p:cNvSpPr>
          <p:nvPr>
            <p:ph type="body" sz="quarter" idx="14" hasCustomPrompt="1"/>
          </p:nvPr>
        </p:nvSpPr>
        <p:spPr>
          <a:xfrm>
            <a:off x="421704" y="1828374"/>
            <a:ext cx="6818025" cy="447862"/>
          </a:xfrm>
        </p:spPr>
        <p:txBody>
          <a:bodyPr lIns="91388" tIns="54833" rIns="91388" bIns="54833" anchor="t">
            <a:noAutofit/>
          </a:bodyPr>
          <a:lstStyle>
            <a:lvl1pPr marL="0" indent="0">
              <a:buNone/>
              <a:defRPr sz="1400">
                <a:solidFill>
                  <a:schemeClr val="bg1">
                    <a:lumMod val="50000"/>
                  </a:schemeClr>
                </a:solidFill>
              </a:defRPr>
            </a:lvl1pPr>
          </a:lstStyle>
          <a:p>
            <a:pPr lvl="0"/>
            <a:r>
              <a:rPr lang="en-US" dirty="0"/>
              <a:t>Click to edit subhead</a:t>
            </a:r>
          </a:p>
        </p:txBody>
      </p:sp>
    </p:spTree>
    <p:extLst>
      <p:ext uri="{BB962C8B-B14F-4D97-AF65-F5344CB8AC3E}">
        <p14:creationId xmlns:p14="http://schemas.microsoft.com/office/powerpoint/2010/main" val="401501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_Title/Subhead &amp; 4 column">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300"/>
            <a:ext cx="6995160" cy="675353"/>
          </a:xfrm>
        </p:spPr>
        <p:txBody>
          <a:bodyPr lIns="91388" tIns="54833" rIns="91388" bIns="54833" anchor="t">
            <a:noAutofit/>
          </a:bodyPr>
          <a:lstStyle>
            <a:lvl1pPr algn="l">
              <a:defRPr sz="2700">
                <a:solidFill>
                  <a:schemeClr val="tx2"/>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7065824" y="9146109"/>
            <a:ext cx="380769" cy="535516"/>
          </a:xfrm>
          <a:prstGeom prst="rect">
            <a:avLst/>
          </a:prstGeom>
        </p:spPr>
        <p:txBody>
          <a:bodyPr anchor="b"/>
          <a:lstStyle>
            <a:lvl1pPr algn="r">
              <a:defRPr sz="1000">
                <a:solidFill>
                  <a:schemeClr val="bg1">
                    <a:lumMod val="50000"/>
                  </a:schemeClr>
                </a:solidFill>
              </a:defRPr>
            </a:lvl1pPr>
          </a:lstStyle>
          <a:p>
            <a:fld id="{66F6FF41-5833-4EBF-9145-362BCED2914A}" type="slidenum">
              <a:rPr lang="en-US" smtClean="0"/>
              <a:pPr/>
              <a:t>‹#›</a:t>
            </a:fld>
            <a:endParaRPr lang="en-US" dirty="0"/>
          </a:p>
        </p:txBody>
      </p:sp>
      <p:sp>
        <p:nvSpPr>
          <p:cNvPr id="10" name="Picture Placeholder 18"/>
          <p:cNvSpPr>
            <a:spLocks noGrp="1"/>
          </p:cNvSpPr>
          <p:nvPr>
            <p:ph type="pic" sz="quarter" idx="13" hasCustomPrompt="1"/>
          </p:nvPr>
        </p:nvSpPr>
        <p:spPr>
          <a:xfrm>
            <a:off x="5996623" y="445315"/>
            <a:ext cx="1414391" cy="718430"/>
          </a:xfrm>
        </p:spPr>
        <p:txBody>
          <a:bodyPr anchor="ctr">
            <a:spAutoFit/>
          </a:bodyPr>
          <a:lstStyle>
            <a:lvl1pPr marL="0" indent="0" algn="ctr">
              <a:buNone/>
              <a:defRPr sz="2000">
                <a:solidFill>
                  <a:schemeClr val="bg1">
                    <a:lumMod val="50000"/>
                  </a:schemeClr>
                </a:solidFill>
              </a:defRPr>
            </a:lvl1pPr>
          </a:lstStyle>
          <a:p>
            <a:r>
              <a:rPr lang="en-US" dirty="0"/>
              <a:t>Insert Firm Logo</a:t>
            </a:r>
          </a:p>
        </p:txBody>
      </p:sp>
      <p:sp>
        <p:nvSpPr>
          <p:cNvPr id="14" name="Text Placeholder 13"/>
          <p:cNvSpPr>
            <a:spLocks noGrp="1"/>
          </p:cNvSpPr>
          <p:nvPr>
            <p:ph type="body" sz="quarter" idx="15" hasCustomPrompt="1"/>
          </p:nvPr>
        </p:nvSpPr>
        <p:spPr>
          <a:xfrm>
            <a:off x="434226" y="9163910"/>
            <a:ext cx="6804774" cy="517712"/>
          </a:xfrm>
        </p:spPr>
        <p:txBody>
          <a:bodyPr lIns="91388" tIns="0" rIns="91388" bIns="0" anchor="b">
            <a:noAutofit/>
          </a:bodyPr>
          <a:lstStyle>
            <a:lvl1pPr marL="0" indent="0">
              <a:spcBef>
                <a:spcPts val="0"/>
              </a:spcBef>
              <a:buNone/>
              <a:defRPr sz="800">
                <a:solidFill>
                  <a:schemeClr val="tx1">
                    <a:lumMod val="65000"/>
                    <a:lumOff val="35000"/>
                  </a:schemeClr>
                </a:solidFill>
                <a:latin typeface="Arial Narrow" pitchFamily="34" charset="0"/>
              </a:defRPr>
            </a:lvl1pPr>
            <a:lvl2pPr marL="509115" indent="0">
              <a:buNone/>
              <a:defRPr sz="800">
                <a:solidFill>
                  <a:schemeClr val="tx1">
                    <a:lumMod val="65000"/>
                    <a:lumOff val="35000"/>
                  </a:schemeClr>
                </a:solidFill>
              </a:defRPr>
            </a:lvl2pPr>
            <a:lvl3pPr marL="1018229" indent="0">
              <a:buNone/>
              <a:defRPr sz="800">
                <a:solidFill>
                  <a:schemeClr val="tx1">
                    <a:lumMod val="65000"/>
                    <a:lumOff val="35000"/>
                  </a:schemeClr>
                </a:solidFill>
              </a:defRPr>
            </a:lvl3pPr>
            <a:lvl4pPr marL="1527344" indent="0">
              <a:buNone/>
              <a:defRPr sz="800">
                <a:solidFill>
                  <a:schemeClr val="tx1">
                    <a:lumMod val="65000"/>
                    <a:lumOff val="35000"/>
                  </a:schemeClr>
                </a:solidFill>
              </a:defRPr>
            </a:lvl4pPr>
            <a:lvl5pPr marL="2036458" indent="0">
              <a:buNone/>
              <a:defRPr sz="800">
                <a:solidFill>
                  <a:schemeClr val="tx1">
                    <a:lumMod val="65000"/>
                    <a:lumOff val="35000"/>
                  </a:schemeClr>
                </a:solidFill>
              </a:defRPr>
            </a:lvl5pPr>
          </a:lstStyle>
          <a:p>
            <a:pPr lvl="0"/>
            <a:r>
              <a:rPr lang="en-US" dirty="0"/>
              <a:t>Click to edit footnote </a:t>
            </a:r>
          </a:p>
        </p:txBody>
      </p:sp>
      <p:sp>
        <p:nvSpPr>
          <p:cNvPr id="8" name="Text Placeholder 11"/>
          <p:cNvSpPr>
            <a:spLocks noGrp="1"/>
          </p:cNvSpPr>
          <p:nvPr>
            <p:ph type="body" sz="quarter" idx="14" hasCustomPrompt="1"/>
          </p:nvPr>
        </p:nvSpPr>
        <p:spPr>
          <a:xfrm>
            <a:off x="421704" y="1828374"/>
            <a:ext cx="6818025" cy="447862"/>
          </a:xfrm>
        </p:spPr>
        <p:txBody>
          <a:bodyPr lIns="91388" tIns="54833" rIns="91388" bIns="54833" anchor="t">
            <a:noAutofit/>
          </a:bodyPr>
          <a:lstStyle>
            <a:lvl1pPr marL="0" indent="0">
              <a:buNone/>
              <a:defRPr sz="1400">
                <a:solidFill>
                  <a:schemeClr val="bg1">
                    <a:lumMod val="50000"/>
                  </a:schemeClr>
                </a:solidFill>
              </a:defRPr>
            </a:lvl1pPr>
          </a:lstStyle>
          <a:p>
            <a:pPr lvl="0"/>
            <a:r>
              <a:rPr lang="en-US" dirty="0"/>
              <a:t>Click to edit subhead</a:t>
            </a:r>
          </a:p>
        </p:txBody>
      </p:sp>
      <p:sp>
        <p:nvSpPr>
          <p:cNvPr id="4" name="Text Placeholder 3"/>
          <p:cNvSpPr>
            <a:spLocks noGrp="1"/>
          </p:cNvSpPr>
          <p:nvPr>
            <p:ph type="body" sz="quarter" idx="20" hasCustomPrompt="1"/>
          </p:nvPr>
        </p:nvSpPr>
        <p:spPr>
          <a:xfrm>
            <a:off x="431288" y="2598723"/>
            <a:ext cx="6807717" cy="6284670"/>
          </a:xfrm>
        </p:spPr>
        <p:txBody>
          <a:bodyPr lIns="91388" rIns="0" numCol="2" spcCol="365546">
            <a:noAutofit/>
          </a:bodyPr>
          <a:lstStyle>
            <a:lvl1pPr>
              <a:lnSpc>
                <a:spcPct val="110000"/>
              </a:lnSpc>
              <a:spcBef>
                <a:spcPts val="0"/>
              </a:spcBef>
              <a:spcAft>
                <a:spcPts val="900"/>
              </a:spcAft>
              <a:defRPr sz="900" b="0" baseline="0">
                <a:solidFill>
                  <a:schemeClr val="tx1"/>
                </a:solidFill>
              </a:defRPr>
            </a:lvl1pPr>
            <a:lvl2pPr marL="0" indent="0">
              <a:lnSpc>
                <a:spcPct val="110000"/>
              </a:lnSpc>
              <a:spcBef>
                <a:spcPts val="900"/>
              </a:spcBef>
              <a:spcAft>
                <a:spcPts val="300"/>
              </a:spcAft>
              <a:buFontTx/>
              <a:buNone/>
              <a:defRPr sz="1000" cap="all" baseline="0">
                <a:solidFill>
                  <a:schemeClr val="tx2"/>
                </a:solidFill>
              </a:defRPr>
            </a:lvl2pPr>
            <a:lvl3pPr marL="0" indent="0">
              <a:lnSpc>
                <a:spcPct val="130000"/>
              </a:lnSpc>
              <a:spcBef>
                <a:spcPts val="0"/>
              </a:spcBef>
              <a:spcAft>
                <a:spcPts val="1200"/>
              </a:spcAft>
              <a:buClr>
                <a:schemeClr val="tx2"/>
              </a:buClr>
              <a:buFontTx/>
              <a:buNone/>
              <a:defRPr sz="1200">
                <a:solidFill>
                  <a:schemeClr val="tx2"/>
                </a:solidFill>
              </a:defRPr>
            </a:lvl3pPr>
            <a:lvl4pPr marL="0" indent="0">
              <a:lnSpc>
                <a:spcPct val="110000"/>
              </a:lnSpc>
              <a:spcBef>
                <a:spcPts val="0"/>
              </a:spcBef>
              <a:spcAft>
                <a:spcPts val="300"/>
              </a:spcAft>
              <a:buNone/>
              <a:defRPr sz="900">
                <a:solidFill>
                  <a:schemeClr val="tx2"/>
                </a:solidFill>
              </a:defRPr>
            </a:lvl4pPr>
            <a:lvl5pPr>
              <a:lnSpc>
                <a:spcPct val="110000"/>
              </a:lnSpc>
              <a:spcBef>
                <a:spcPts val="0"/>
              </a:spcBef>
              <a:defRPr sz="1100"/>
            </a:lvl5pPr>
          </a:lstStyle>
          <a:p>
            <a:pPr lvl="0"/>
            <a:r>
              <a:rPr lang="en-US" dirty="0"/>
              <a:t>Click to edit Master text styles body</a:t>
            </a:r>
          </a:p>
          <a:p>
            <a:pPr lvl="1"/>
            <a:r>
              <a:rPr lang="en-US" dirty="0"/>
              <a:t>Second level subhead</a:t>
            </a:r>
          </a:p>
          <a:p>
            <a:pPr lvl="2"/>
            <a:r>
              <a:rPr lang="en-US" dirty="0"/>
              <a:t>Intro</a:t>
            </a:r>
          </a:p>
          <a:p>
            <a:pPr lvl="3"/>
            <a:r>
              <a:rPr lang="en-US" dirty="0"/>
              <a:t>Subhead 3 9pt</a:t>
            </a:r>
          </a:p>
        </p:txBody>
      </p:sp>
    </p:spTree>
    <p:extLst>
      <p:ext uri="{BB962C8B-B14F-4D97-AF65-F5344CB8AC3E}">
        <p14:creationId xmlns:p14="http://schemas.microsoft.com/office/powerpoint/2010/main" val="2158092663"/>
      </p:ext>
    </p:extLst>
  </p:cSld>
  <p:clrMapOvr>
    <a:masterClrMapping/>
  </p:clrMapOvr>
  <p:extLst>
    <p:ext uri="{DCECCB84-F9BA-43D5-87BE-67443E8EF086}">
      <p15:sldGuideLst xmlns:p15="http://schemas.microsoft.com/office/powerpoint/2012/main">
        <p15:guide id="1" pos="336" userDrawn="1">
          <p15:clr>
            <a:srgbClr val="FBAE40"/>
          </p15:clr>
        </p15:guide>
        <p15:guide id="2" pos="4584" userDrawn="1">
          <p15:clr>
            <a:srgbClr val="FBAE40"/>
          </p15:clr>
        </p15:guide>
        <p15:guide id="3" orient="horz" pos="1104" userDrawn="1">
          <p15:clr>
            <a:srgbClr val="FBAE40"/>
          </p15:clr>
        </p15:guide>
        <p15:guide id="4" orient="horz" pos="1632" userDrawn="1">
          <p15:clr>
            <a:srgbClr val="FBAE40"/>
          </p15:clr>
        </p15:guide>
        <p15:guide id="5" orient="horz" pos="609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101823" tIns="50911" rIns="101823" bIns="5091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88620" y="2346967"/>
            <a:ext cx="6995160" cy="6638079"/>
          </a:xfrm>
          <a:prstGeom prst="rect">
            <a:avLst/>
          </a:prstGeom>
        </p:spPr>
        <p:txBody>
          <a:bodyPr vert="horz" lIns="101823" tIns="50911" rIns="101823" bIns="509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a:off x="7065824" y="9146109"/>
            <a:ext cx="380769" cy="535516"/>
          </a:xfrm>
          <a:prstGeom prst="rect">
            <a:avLst/>
          </a:prstGeom>
        </p:spPr>
        <p:txBody>
          <a:bodyPr lIns="0" tIns="0" rIns="0" bIns="0" anchor="b"/>
          <a:lstStyle>
            <a:lvl1pPr algn="r">
              <a:defRPr sz="1000">
                <a:solidFill>
                  <a:schemeClr val="bg1">
                    <a:lumMod val="50000"/>
                  </a:schemeClr>
                </a:solidFill>
              </a:defRPr>
            </a:lvl1pPr>
          </a:lstStyle>
          <a:p>
            <a:fld id="{66F6FF41-5833-4EBF-9145-362BCED291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1" r:id="rId4"/>
    <p:sldLayoutId id="2147483663" r:id="rId5"/>
    <p:sldLayoutId id="2147483655" r:id="rId6"/>
  </p:sldLayoutIdLst>
  <p:hf hdr="0" ftr="0" dt="0"/>
  <p:txStyles>
    <p:titleStyle>
      <a:lvl1pPr algn="l" defTabSz="1018228" rtl="0" eaLnBrk="1" latinLnBrk="0" hangingPunct="1">
        <a:spcBef>
          <a:spcPct val="0"/>
        </a:spcBef>
        <a:buNone/>
        <a:defRPr sz="2700" kern="1200">
          <a:solidFill>
            <a:schemeClr val="tx1"/>
          </a:solidFill>
          <a:latin typeface="Arial" pitchFamily="34" charset="0"/>
          <a:ea typeface="+mj-ea"/>
          <a:cs typeface="Arial" pitchFamily="34" charset="0"/>
        </a:defRPr>
      </a:lvl1pPr>
    </p:titleStyle>
    <p:body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228" rtl="0" eaLnBrk="1" latinLnBrk="0" hangingPunct="1">
        <a:defRPr sz="2000" kern="1200">
          <a:solidFill>
            <a:schemeClr val="tx1"/>
          </a:solidFill>
          <a:latin typeface="+mn-lt"/>
          <a:ea typeface="+mn-ea"/>
          <a:cs typeface="+mn-cs"/>
        </a:defRPr>
      </a:lvl1pPr>
      <a:lvl2pPr marL="509115" algn="l" defTabSz="1018228" rtl="0" eaLnBrk="1" latinLnBrk="0" hangingPunct="1">
        <a:defRPr sz="2000" kern="1200">
          <a:solidFill>
            <a:schemeClr val="tx1"/>
          </a:solidFill>
          <a:latin typeface="+mn-lt"/>
          <a:ea typeface="+mn-ea"/>
          <a:cs typeface="+mn-cs"/>
        </a:defRPr>
      </a:lvl2pPr>
      <a:lvl3pPr marL="1018228" algn="l" defTabSz="1018228" rtl="0" eaLnBrk="1" latinLnBrk="0" hangingPunct="1">
        <a:defRPr sz="2000" kern="1200">
          <a:solidFill>
            <a:schemeClr val="tx1"/>
          </a:solidFill>
          <a:latin typeface="+mn-lt"/>
          <a:ea typeface="+mn-ea"/>
          <a:cs typeface="+mn-cs"/>
        </a:defRPr>
      </a:lvl3pPr>
      <a:lvl4pPr marL="1527344" algn="l" defTabSz="1018228" rtl="0" eaLnBrk="1" latinLnBrk="0" hangingPunct="1">
        <a:defRPr sz="2000" kern="1200">
          <a:solidFill>
            <a:schemeClr val="tx1"/>
          </a:solidFill>
          <a:latin typeface="+mn-lt"/>
          <a:ea typeface="+mn-ea"/>
          <a:cs typeface="+mn-cs"/>
        </a:defRPr>
      </a:lvl4pPr>
      <a:lvl5pPr marL="2036458" algn="l" defTabSz="1018228" rtl="0" eaLnBrk="1" latinLnBrk="0" hangingPunct="1">
        <a:defRPr sz="2000" kern="1200">
          <a:solidFill>
            <a:schemeClr val="tx1"/>
          </a:solidFill>
          <a:latin typeface="+mn-lt"/>
          <a:ea typeface="+mn-ea"/>
          <a:cs typeface="+mn-cs"/>
        </a:defRPr>
      </a:lvl5pPr>
      <a:lvl6pPr marL="2545574" algn="l" defTabSz="1018228" rtl="0" eaLnBrk="1" latinLnBrk="0" hangingPunct="1">
        <a:defRPr sz="2000" kern="1200">
          <a:solidFill>
            <a:schemeClr val="tx1"/>
          </a:solidFill>
          <a:latin typeface="+mn-lt"/>
          <a:ea typeface="+mn-ea"/>
          <a:cs typeface="+mn-cs"/>
        </a:defRPr>
      </a:lvl6pPr>
      <a:lvl7pPr marL="3054686" algn="l" defTabSz="1018228" rtl="0" eaLnBrk="1" latinLnBrk="0" hangingPunct="1">
        <a:defRPr sz="2000" kern="1200">
          <a:solidFill>
            <a:schemeClr val="tx1"/>
          </a:solidFill>
          <a:latin typeface="+mn-lt"/>
          <a:ea typeface="+mn-ea"/>
          <a:cs typeface="+mn-cs"/>
        </a:defRPr>
      </a:lvl7pPr>
      <a:lvl8pPr marL="3563802" algn="l" defTabSz="1018228" rtl="0" eaLnBrk="1" latinLnBrk="0" hangingPunct="1">
        <a:defRPr sz="2000" kern="1200">
          <a:solidFill>
            <a:schemeClr val="tx1"/>
          </a:solidFill>
          <a:latin typeface="+mn-lt"/>
          <a:ea typeface="+mn-ea"/>
          <a:cs typeface="+mn-cs"/>
        </a:defRPr>
      </a:lvl8pPr>
      <a:lvl9pPr marL="4072914" algn="l" defTabSz="101822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package" Target="../embeddings/Microsoft_Excel_Worksheet18.xlsx"/><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package" Target="../embeddings/Microsoft_Excel_Worksheet20.xlsx"/></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package" Target="../embeddings/Microsoft_Excel_Worksheet23.xlsx"/><Relationship Id="rId4" Type="http://schemas.openxmlformats.org/officeDocument/2006/relationships/chart" Target="../charts/chart16.xml"/></Relationships>
</file>

<file path=ppt/slides/_rels/slide14.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7.xml"/><Relationship Id="rId7" Type="http://schemas.openxmlformats.org/officeDocument/2006/relationships/chart" Target="../charts/chart2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chart" Target="../charts/chart20.xml"/><Relationship Id="rId5" Type="http://schemas.openxmlformats.org/officeDocument/2006/relationships/chart" Target="../charts/chart19.xml"/><Relationship Id="rId10" Type="http://schemas.openxmlformats.org/officeDocument/2006/relationships/image" Target="../media/image10.emf"/><Relationship Id="rId4" Type="http://schemas.openxmlformats.org/officeDocument/2006/relationships/chart" Target="../charts/chart18.xml"/><Relationship Id="rId9" Type="http://schemas.openxmlformats.org/officeDocument/2006/relationships/package" Target="../embeddings/Microsoft_Excel_Worksheet30.xlsx"/></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hart" Target="../charts/chart23.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5.xml"/><Relationship Id="rId7" Type="http://schemas.openxmlformats.org/officeDocument/2006/relationships/chart" Target="../charts/chart29.xml"/><Relationship Id="rId2" Type="http://schemas.openxmlformats.org/officeDocument/2006/relationships/chart" Target="../charts/chart24.xml"/><Relationship Id="rId1" Type="http://schemas.openxmlformats.org/officeDocument/2006/relationships/slideLayout" Target="../slideLayouts/slideLayout4.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chart" Target="../charts/char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package" Target="../embeddings/Microsoft_Excel_Worksheet8.xlsx"/><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package" Target="../embeddings/Microsoft_Excel_Worksheet11.xlsx"/><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emf"/><Relationship Id="rId5" Type="http://schemas.openxmlformats.org/officeDocument/2006/relationships/package" Target="../embeddings/Microsoft_Excel_Worksheet14.xlsx"/><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81470" y="6774302"/>
            <a:ext cx="3770399" cy="2437080"/>
          </a:xfrm>
        </p:spPr>
        <p:txBody>
          <a:bodyPr/>
          <a:lstStyle/>
          <a:p>
            <a:r>
              <a:rPr lang="en-US" dirty="0">
                <a:highlight>
                  <a:srgbClr val="FFFFFF"/>
                </a:highlight>
              </a:rPr>
              <a:t>Q3</a:t>
            </a:r>
          </a:p>
        </p:txBody>
      </p:sp>
      <p:sp>
        <p:nvSpPr>
          <p:cNvPr id="5" name="Subtitle 4"/>
          <p:cNvSpPr>
            <a:spLocks noGrp="1"/>
          </p:cNvSpPr>
          <p:nvPr>
            <p:ph type="subTitle" idx="1"/>
          </p:nvPr>
        </p:nvSpPr>
        <p:spPr/>
        <p:txBody>
          <a:bodyPr/>
          <a:lstStyle/>
          <a:p>
            <a:r>
              <a:rPr lang="en-US" dirty="0"/>
              <a:t>Quarterly Market Review</a:t>
            </a:r>
          </a:p>
        </p:txBody>
      </p:sp>
      <p:sp>
        <p:nvSpPr>
          <p:cNvPr id="8" name="Text Placeholder 7"/>
          <p:cNvSpPr>
            <a:spLocks noGrp="1"/>
          </p:cNvSpPr>
          <p:nvPr>
            <p:ph type="body" sz="quarter" idx="11"/>
          </p:nvPr>
        </p:nvSpPr>
        <p:spPr>
          <a:xfrm>
            <a:off x="3525169" y="9211382"/>
            <a:ext cx="3723294" cy="591671"/>
          </a:xfrm>
        </p:spPr>
        <p:txBody>
          <a:bodyPr/>
          <a:lstStyle/>
          <a:p>
            <a:r>
              <a:rPr lang="en-US" dirty="0">
                <a:highlight>
                  <a:srgbClr val="FFFFFF"/>
                </a:highlight>
              </a:rPr>
              <a:t>Third Quarter 2022</a:t>
            </a:r>
          </a:p>
        </p:txBody>
      </p:sp>
      <p:sp>
        <p:nvSpPr>
          <p:cNvPr id="13" name="Picture Placeholder 12"/>
          <p:cNvSpPr>
            <a:spLocks noGrp="1"/>
          </p:cNvSpPr>
          <p:nvPr>
            <p:ph type="pic" sz="quarter" idx="13"/>
          </p:nvPr>
        </p:nvSpPr>
        <p:spPr/>
      </p:sp>
    </p:spTree>
    <p:extLst>
      <p:ext uri="{BB962C8B-B14F-4D97-AF65-F5344CB8AC3E}">
        <p14:creationId xmlns:p14="http://schemas.microsoft.com/office/powerpoint/2010/main" val="375513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Country Returns</a:t>
            </a:r>
          </a:p>
        </p:txBody>
      </p:sp>
      <p:sp>
        <p:nvSpPr>
          <p:cNvPr id="9" name="Picture Placeholder 8"/>
          <p:cNvSpPr>
            <a:spLocks noGrp="1"/>
          </p:cNvSpPr>
          <p:nvPr>
            <p:ph type="pic" sz="quarter" idx="13"/>
          </p:nvPr>
        </p:nvSpPr>
        <p:spPr/>
      </p:sp>
      <p:sp>
        <p:nvSpPr>
          <p:cNvPr id="17" name="Text Placeholder 16"/>
          <p:cNvSpPr>
            <a:spLocks noGrp="1"/>
          </p:cNvSpPr>
          <p:nvPr>
            <p:ph type="body" sz="quarter" idx="15"/>
          </p:nvPr>
        </p:nvSpPr>
        <p:spPr>
          <a:xfrm>
            <a:off x="434226" y="9161324"/>
            <a:ext cx="6804774" cy="517712"/>
          </a:xfrm>
        </p:spPr>
        <p:txBody>
          <a:bodyPr/>
          <a:lstStyle/>
          <a:p>
            <a:r>
              <a:rPr lang="en-GB" b="1" dirty="0"/>
              <a:t>Past performance is no guarantee of future results</a:t>
            </a:r>
            <a:r>
              <a:rPr lang="en-GB" dirty="0"/>
              <a:t>. </a:t>
            </a:r>
          </a:p>
          <a:p>
            <a:r>
              <a:rPr lang="en-US" dirty="0"/>
              <a:t>Country returns are the country component indices of the MSCI All Country World IMI Index for all countries except the United States, where the Russell 3000 Index is used instead. Global is the return of the MSCI All Country World IMI Index. MSCI index returns are net dividend. Indices are not available for direct investment. Their performance does not reflect the expenses associated with the management of an actual portfolio. Frank Russell Company is the source and owner of the trademarks, service marks and copyrights related to the Russell Indexes. MSCI data © MSCI 2022, all rights reserved.</a:t>
            </a:r>
          </a:p>
        </p:txBody>
      </p:sp>
      <p:sp>
        <p:nvSpPr>
          <p:cNvPr id="6" name="Text Placeholder 5"/>
          <p:cNvSpPr>
            <a:spLocks noGrp="1"/>
          </p:cNvSpPr>
          <p:nvPr>
            <p:ph type="body" sz="quarter" idx="14"/>
          </p:nvPr>
        </p:nvSpPr>
        <p:spPr>
          <a:xfrm>
            <a:off x="421704" y="1828374"/>
            <a:ext cx="6818025" cy="447862"/>
          </a:xfrm>
        </p:spPr>
        <p:txBody>
          <a:bodyPr/>
          <a:lstStyle/>
          <a:p>
            <a:r>
              <a:rPr lang="en-US" dirty="0">
                <a:highlight>
                  <a:srgbClr val="FFFFFF"/>
                </a:highlight>
              </a:rPr>
              <a:t>Third quarter 2022 i</a:t>
            </a:r>
            <a:r>
              <a:rPr lang="en-US" dirty="0"/>
              <a:t>ndex returns</a:t>
            </a:r>
          </a:p>
        </p:txBody>
      </p:sp>
      <p:sp>
        <p:nvSpPr>
          <p:cNvPr id="3" name="Slide Number Placeholder 2"/>
          <p:cNvSpPr>
            <a:spLocks noGrp="1"/>
          </p:cNvSpPr>
          <p:nvPr>
            <p:ph type="sldNum" sz="quarter" idx="12"/>
          </p:nvPr>
        </p:nvSpPr>
        <p:spPr/>
        <p:txBody>
          <a:bodyPr/>
          <a:lstStyle/>
          <a:p>
            <a:fld id="{66F6FF41-5833-4EBF-9145-362BCED2914A}" type="slidenum">
              <a:rPr lang="en-US" smtClean="0"/>
              <a:pPr/>
              <a:t>10</a:t>
            </a:fld>
            <a:endParaRPr lang="en-US" dirty="0"/>
          </a:p>
        </p:txBody>
      </p:sp>
      <p:grpSp>
        <p:nvGrpSpPr>
          <p:cNvPr id="8" name="Group 7">
            <a:extLst>
              <a:ext uri="{FF2B5EF4-FFF2-40B4-BE49-F238E27FC236}">
                <a16:creationId xmlns:a16="http://schemas.microsoft.com/office/drawing/2014/main" id="{2856F6D2-89C1-44B3-9AC3-610F73DDE707}"/>
              </a:ext>
            </a:extLst>
          </p:cNvPr>
          <p:cNvGrpSpPr/>
          <p:nvPr/>
        </p:nvGrpSpPr>
        <p:grpSpPr>
          <a:xfrm>
            <a:off x="555211" y="2624395"/>
            <a:ext cx="6804774" cy="5765841"/>
            <a:chOff x="578928" y="2486025"/>
            <a:chExt cx="9052560" cy="4308596"/>
          </a:xfrm>
        </p:grpSpPr>
        <p:graphicFrame>
          <p:nvGraphicFramePr>
            <p:cNvPr id="10" name="Chart 9">
              <a:extLst>
                <a:ext uri="{FF2B5EF4-FFF2-40B4-BE49-F238E27FC236}">
                  <a16:creationId xmlns:a16="http://schemas.microsoft.com/office/drawing/2014/main" id="{74C65B25-4074-4714-BD83-40422214B390}"/>
                </a:ext>
              </a:extLst>
            </p:cNvPr>
            <p:cNvGraphicFramePr/>
            <p:nvPr>
              <p:extLst>
                <p:ext uri="{D42A27DB-BD31-4B8C-83A1-F6EECF244321}">
                  <p14:modId xmlns:p14="http://schemas.microsoft.com/office/powerpoint/2010/main" val="328376440"/>
                </p:ext>
              </p:extLst>
            </p:nvPr>
          </p:nvGraphicFramePr>
          <p:xfrm>
            <a:off x="578928" y="2486025"/>
            <a:ext cx="9052560" cy="4308596"/>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61238F8A-B854-4BB7-8B2E-6624081AFF71}"/>
                </a:ext>
              </a:extLst>
            </p:cNvPr>
            <p:cNvSpPr txBox="1"/>
            <p:nvPr/>
          </p:nvSpPr>
          <p:spPr>
            <a:xfrm rot="16200000">
              <a:off x="4186745" y="6043183"/>
              <a:ext cx="523875" cy="230833"/>
            </a:xfrm>
            <a:prstGeom prst="rect">
              <a:avLst/>
            </a:prstGeom>
            <a:noFill/>
          </p:spPr>
          <p:txBody>
            <a:bodyPr wrap="square" rtlCol="0">
              <a:spAutoFit/>
            </a:bodyPr>
            <a:lstStyle/>
            <a:p>
              <a:pPr algn="r"/>
              <a:r>
                <a:rPr lang="en-US" sz="900" dirty="0">
                  <a:solidFill>
                    <a:srgbClr val="35627D"/>
                  </a:solidFill>
                  <a:latin typeface="Arial" panose="020B0604020202020204" pitchFamily="34" charset="0"/>
                  <a:cs typeface="Arial" panose="020B0604020202020204" pitchFamily="34" charset="0"/>
                </a:rPr>
                <a:t>Global</a:t>
              </a:r>
            </a:p>
          </p:txBody>
        </p:sp>
      </p:grpSp>
    </p:spTree>
    <p:extLst>
      <p:ext uri="{BB962C8B-B14F-4D97-AF65-F5344CB8AC3E}">
        <p14:creationId xmlns:p14="http://schemas.microsoft.com/office/powerpoint/2010/main" val="241786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 26">
            <a:extLst>
              <a:ext uri="{FF2B5EF4-FFF2-40B4-BE49-F238E27FC236}">
                <a16:creationId xmlns:a16="http://schemas.microsoft.com/office/drawing/2014/main" id="{914B888F-5CB2-4BC8-81B2-230A506EF9EF}"/>
              </a:ext>
            </a:extLst>
          </p:cNvPr>
          <p:cNvGraphicFramePr/>
          <p:nvPr>
            <p:extLst>
              <p:ext uri="{D42A27DB-BD31-4B8C-83A1-F6EECF244321}">
                <p14:modId xmlns:p14="http://schemas.microsoft.com/office/powerpoint/2010/main" val="2548314658"/>
              </p:ext>
            </p:extLst>
          </p:nvPr>
        </p:nvGraphicFramePr>
        <p:xfrm>
          <a:off x="22374" y="6586836"/>
          <a:ext cx="3406747" cy="1948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473C3805-C62D-4CC3-BFF0-0BE808BA1D3B}"/>
              </a:ext>
            </a:extLst>
          </p:cNvPr>
          <p:cNvGraphicFramePr/>
          <p:nvPr>
            <p:extLst>
              <p:ext uri="{D42A27DB-BD31-4B8C-83A1-F6EECF244321}">
                <p14:modId xmlns:p14="http://schemas.microsoft.com/office/powerpoint/2010/main" val="1827334521"/>
              </p:ext>
            </p:extLst>
          </p:nvPr>
        </p:nvGraphicFramePr>
        <p:xfrm>
          <a:off x="3411120" y="2973413"/>
          <a:ext cx="4219666" cy="18790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Object 19">
            <a:extLst>
              <a:ext uri="{FF2B5EF4-FFF2-40B4-BE49-F238E27FC236}">
                <a16:creationId xmlns:a16="http://schemas.microsoft.com/office/drawing/2014/main" id="{B219A9DA-9E34-419B-8678-40CBB6D1808A}"/>
              </a:ext>
            </a:extLst>
          </p:cNvPr>
          <p:cNvGraphicFramePr>
            <a:graphicFrameLocks noChangeAspect="1"/>
          </p:cNvGraphicFramePr>
          <p:nvPr>
            <p:extLst>
              <p:ext uri="{D42A27DB-BD31-4B8C-83A1-F6EECF244321}">
                <p14:modId xmlns:p14="http://schemas.microsoft.com/office/powerpoint/2010/main" val="2128338381"/>
              </p:ext>
            </p:extLst>
          </p:nvPr>
        </p:nvGraphicFramePr>
        <p:xfrm>
          <a:off x="3495675" y="6121400"/>
          <a:ext cx="3800475" cy="1123950"/>
        </p:xfrm>
        <a:graphic>
          <a:graphicData uri="http://schemas.openxmlformats.org/presentationml/2006/ole">
            <mc:AlternateContent xmlns:mc="http://schemas.openxmlformats.org/markup-compatibility/2006">
              <mc:Choice xmlns:v="urn:schemas-microsoft-com:vml" Requires="v">
                <p:oleObj name="Worksheet" r:id="rId5" imgW="3800235" imgH="1123884" progId="Excel.Sheet.12">
                  <p:embed/>
                </p:oleObj>
              </mc:Choice>
              <mc:Fallback>
                <p:oleObj name="Worksheet" r:id="rId5" imgW="3800235" imgH="1123884" progId="Excel.Sheet.12">
                  <p:embed/>
                  <p:pic>
                    <p:nvPicPr>
                      <p:cNvPr id="5" name="Object 4">
                        <a:extLst>
                          <a:ext uri="{FF2B5EF4-FFF2-40B4-BE49-F238E27FC236}">
                            <a16:creationId xmlns:a16="http://schemas.microsoft.com/office/drawing/2014/main" id="{0B777A7B-7188-4A3D-86A3-01D17ADFECAD}"/>
                          </a:ext>
                        </a:extLst>
                      </p:cNvPr>
                      <p:cNvPicPr/>
                      <p:nvPr/>
                    </p:nvPicPr>
                    <p:blipFill>
                      <a:blip r:embed="rId6"/>
                      <a:stretch>
                        <a:fillRect/>
                      </a:stretch>
                    </p:blipFill>
                    <p:spPr>
                      <a:xfrm>
                        <a:off x="3495675" y="6121400"/>
                        <a:ext cx="3800475" cy="1123950"/>
                      </a:xfrm>
                      <a:prstGeom prst="rect">
                        <a:avLst/>
                      </a:prstGeom>
                    </p:spPr>
                  </p:pic>
                </p:oleObj>
              </mc:Fallback>
            </mc:AlternateContent>
          </a:graphicData>
        </a:graphic>
      </p:graphicFrame>
      <p:sp>
        <p:nvSpPr>
          <p:cNvPr id="2" name="Title 1"/>
          <p:cNvSpPr>
            <a:spLocks noGrp="1"/>
          </p:cNvSpPr>
          <p:nvPr>
            <p:ph type="title"/>
          </p:nvPr>
        </p:nvSpPr>
        <p:spPr>
          <a:noFill/>
        </p:spPr>
        <p:txBody>
          <a:bodyPr/>
          <a:lstStyle/>
          <a:p>
            <a:r>
              <a:rPr lang="en-US" dirty="0"/>
              <a:t>Real Estate Investment Trusts (REITs)</a:t>
            </a:r>
          </a:p>
        </p:txBody>
      </p:sp>
      <p:sp>
        <p:nvSpPr>
          <p:cNvPr id="9" name="Picture Placeholder 8"/>
          <p:cNvSpPr>
            <a:spLocks noGrp="1"/>
          </p:cNvSpPr>
          <p:nvPr>
            <p:ph type="pic" sz="quarter" idx="13"/>
          </p:nvPr>
        </p:nvSpPr>
        <p:spPr/>
      </p:sp>
      <p:sp>
        <p:nvSpPr>
          <p:cNvPr id="7" name="Text Placeholder 6"/>
          <p:cNvSpPr>
            <a:spLocks noGrp="1"/>
          </p:cNvSpPr>
          <p:nvPr>
            <p:ph type="body" sz="quarter" idx="14"/>
          </p:nvPr>
        </p:nvSpPr>
        <p:spPr/>
        <p:txBody>
          <a:bodyPr/>
          <a:lstStyle/>
          <a:p>
            <a:r>
              <a:rPr lang="en-US" dirty="0">
                <a:highlight>
                  <a:srgbClr val="FFFFFF"/>
                </a:highlight>
              </a:rPr>
              <a:t>Third quarter 2022 i</a:t>
            </a:r>
            <a:r>
              <a:rPr lang="en-US" dirty="0"/>
              <a:t>ndex returns</a:t>
            </a:r>
          </a:p>
        </p:txBody>
      </p:sp>
      <p:sp>
        <p:nvSpPr>
          <p:cNvPr id="10" name="Text Placeholder 9"/>
          <p:cNvSpPr>
            <a:spLocks noGrp="1"/>
          </p:cNvSpPr>
          <p:nvPr>
            <p:ph type="body" sz="quarter" idx="15"/>
          </p:nvPr>
        </p:nvSpPr>
        <p:spPr>
          <a:xfrm>
            <a:off x="434226" y="9152383"/>
            <a:ext cx="6842874" cy="517712"/>
          </a:xfrm>
        </p:spPr>
        <p:txBody>
          <a:bodyPr/>
          <a:lstStyle/>
          <a:p>
            <a:r>
              <a:rPr lang="en-US" b="1" dirty="0"/>
              <a:t>Past performance is not a guarantee of future results. Indices are not available for direct investment. Index performance does not reflect the expenses associated with the management of an actual portfolio.</a:t>
            </a:r>
            <a:r>
              <a:rPr lang="en-US" dirty="0"/>
              <a:t> Number of REIT stocks and total value based on the two indices. All index returns are net of withholding tax on dividends. Total value of REIT stocks represented by Dow Jones US Select REIT Index and the S&amp;P Global ex US REIT Index. Dow Jones US Select REIT Index used as proxy for the US market, and S&amp;P Global ex US REIT Index used as proxy for the World ex US market. Dow Jones and S&amp;P data © 2022 S&amp;P Dow Jones Indices LLC, a division of S&amp;P Global. All rights reserved.</a:t>
            </a:r>
          </a:p>
        </p:txBody>
      </p:sp>
      <p:sp>
        <p:nvSpPr>
          <p:cNvPr id="12" name="Text Placeholder 11"/>
          <p:cNvSpPr>
            <a:spLocks noGrp="1"/>
          </p:cNvSpPr>
          <p:nvPr>
            <p:ph type="body" sz="quarter" idx="18"/>
          </p:nvPr>
        </p:nvSpPr>
        <p:spPr>
          <a:xfrm>
            <a:off x="429800" y="2604477"/>
            <a:ext cx="2427700" cy="3209887"/>
          </a:xfrm>
        </p:spPr>
        <p:txBody>
          <a:bodyPr/>
          <a:lstStyle/>
          <a:p>
            <a:r>
              <a:rPr lang="en-US" dirty="0"/>
              <a:t>US real estate investment trusts outperformed non-US REITs during the quarter.</a:t>
            </a:r>
          </a:p>
        </p:txBody>
      </p:sp>
      <p:cxnSp>
        <p:nvCxnSpPr>
          <p:cNvPr id="14" name="Straight Connector 13"/>
          <p:cNvCxnSpPr/>
          <p:nvPr/>
        </p:nvCxnSpPr>
        <p:spPr>
          <a:xfrm>
            <a:off x="3322081" y="2650465"/>
            <a:ext cx="0" cy="5729447"/>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66F6FF41-5833-4EBF-9145-362BCED2914A}" type="slidenum">
              <a:rPr lang="en-US" smtClean="0"/>
              <a:pPr/>
              <a:t>11</a:t>
            </a:fld>
            <a:endParaRPr lang="en-US" dirty="0"/>
          </a:p>
        </p:txBody>
      </p:sp>
      <p:cxnSp>
        <p:nvCxnSpPr>
          <p:cNvPr id="17" name="Straight Connector 16">
            <a:extLst>
              <a:ext uri="{FF2B5EF4-FFF2-40B4-BE49-F238E27FC236}">
                <a16:creationId xmlns:a16="http://schemas.microsoft.com/office/drawing/2014/main" id="{412238FB-B507-4511-9453-6F7088EFF4C9}"/>
              </a:ext>
            </a:extLst>
          </p:cNvPr>
          <p:cNvCxnSpPr/>
          <p:nvPr/>
        </p:nvCxnSpPr>
        <p:spPr>
          <a:xfrm flipV="1">
            <a:off x="533156" y="6516428"/>
            <a:ext cx="2589823"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10">
            <a:extLst>
              <a:ext uri="{FF2B5EF4-FFF2-40B4-BE49-F238E27FC236}">
                <a16:creationId xmlns:a16="http://schemas.microsoft.com/office/drawing/2014/main" id="{50BE2FC4-A285-42AA-A723-7C11D7382CAA}"/>
              </a:ext>
            </a:extLst>
          </p:cNvPr>
          <p:cNvSpPr txBox="1">
            <a:spLocks/>
          </p:cNvSpPr>
          <p:nvPr/>
        </p:nvSpPr>
        <p:spPr>
          <a:xfrm>
            <a:off x="476137" y="6102859"/>
            <a:ext cx="2709262" cy="404896"/>
          </a:xfrm>
          <a:prstGeom prst="rect">
            <a:avLst/>
          </a:prstGeom>
        </p:spPr>
        <p:txBody>
          <a:bodyPr anchor="b"/>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Total Value of REIT Stocks</a:t>
            </a:r>
          </a:p>
        </p:txBody>
      </p:sp>
      <p:sp>
        <p:nvSpPr>
          <p:cNvPr id="19" name="Content Placeholder 23">
            <a:extLst>
              <a:ext uri="{FF2B5EF4-FFF2-40B4-BE49-F238E27FC236}">
                <a16:creationId xmlns:a16="http://schemas.microsoft.com/office/drawing/2014/main" id="{291D10E0-11BE-4098-A6FD-532A39C86221}"/>
              </a:ext>
            </a:extLst>
          </p:cNvPr>
          <p:cNvSpPr txBox="1">
            <a:spLocks/>
          </p:cNvSpPr>
          <p:nvPr/>
        </p:nvSpPr>
        <p:spPr>
          <a:xfrm>
            <a:off x="3411119" y="6274255"/>
            <a:ext cx="2916814" cy="355735"/>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 </a:t>
            </a:r>
          </a:p>
        </p:txBody>
      </p:sp>
      <p:grpSp>
        <p:nvGrpSpPr>
          <p:cNvPr id="21" name="Group 20">
            <a:extLst>
              <a:ext uri="{FF2B5EF4-FFF2-40B4-BE49-F238E27FC236}">
                <a16:creationId xmlns:a16="http://schemas.microsoft.com/office/drawing/2014/main" id="{2046FD64-23FA-4B70-8F23-DD76BF712C05}"/>
              </a:ext>
            </a:extLst>
          </p:cNvPr>
          <p:cNvGrpSpPr/>
          <p:nvPr/>
        </p:nvGrpSpPr>
        <p:grpSpPr>
          <a:xfrm>
            <a:off x="3420600" y="2599294"/>
            <a:ext cx="3875088" cy="342590"/>
            <a:chOff x="4635169" y="1826708"/>
            <a:chExt cx="4441437" cy="342590"/>
          </a:xfrm>
        </p:grpSpPr>
        <p:sp>
          <p:nvSpPr>
            <p:cNvPr id="22" name="Content Placeholder 9">
              <a:extLst>
                <a:ext uri="{FF2B5EF4-FFF2-40B4-BE49-F238E27FC236}">
                  <a16:creationId xmlns:a16="http://schemas.microsoft.com/office/drawing/2014/main" id="{DD96718D-33A5-4545-96F9-7FE406506D4F}"/>
                </a:ext>
              </a:extLst>
            </p:cNvPr>
            <p:cNvSpPr txBox="1">
              <a:spLocks/>
            </p:cNvSpPr>
            <p:nvPr/>
          </p:nvSpPr>
          <p:spPr>
            <a:xfrm>
              <a:off x="4635169" y="1826708"/>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Ranked Returns (%)</a:t>
              </a:r>
            </a:p>
            <a:p>
              <a:pPr>
                <a:spcBef>
                  <a:spcPts val="0"/>
                </a:spcBef>
              </a:pPr>
              <a:endParaRPr lang="en-US" sz="1000" b="1" dirty="0">
                <a:solidFill>
                  <a:schemeClr val="accent1"/>
                </a:solidFill>
              </a:endParaRPr>
            </a:p>
          </p:txBody>
        </p:sp>
        <p:cxnSp>
          <p:nvCxnSpPr>
            <p:cNvPr id="23" name="Straight Connector 22">
              <a:extLst>
                <a:ext uri="{FF2B5EF4-FFF2-40B4-BE49-F238E27FC236}">
                  <a16:creationId xmlns:a16="http://schemas.microsoft.com/office/drawing/2014/main" id="{E1ECBC18-597B-4FA8-AB65-0EFB5FFE7965}"/>
                </a:ext>
              </a:extLst>
            </p:cNvPr>
            <p:cNvCxnSpPr>
              <a:cxnSpLocks/>
            </p:cNvCxnSpPr>
            <p:nvPr/>
          </p:nvCxnSpPr>
          <p:spPr>
            <a:xfrm flipV="1">
              <a:off x="4724400" y="2060930"/>
              <a:ext cx="4318470"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851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CCFBAD2E-C845-45FC-8123-7D7B36D07B30}"/>
              </a:ext>
            </a:extLst>
          </p:cNvPr>
          <p:cNvGraphicFramePr/>
          <p:nvPr>
            <p:extLst>
              <p:ext uri="{D42A27DB-BD31-4B8C-83A1-F6EECF244321}">
                <p14:modId xmlns:p14="http://schemas.microsoft.com/office/powerpoint/2010/main" val="2641324884"/>
              </p:ext>
            </p:extLst>
          </p:nvPr>
        </p:nvGraphicFramePr>
        <p:xfrm>
          <a:off x="3346365" y="2569060"/>
          <a:ext cx="3949323" cy="48877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Object 18">
            <a:extLst>
              <a:ext uri="{FF2B5EF4-FFF2-40B4-BE49-F238E27FC236}">
                <a16:creationId xmlns:a16="http://schemas.microsoft.com/office/drawing/2014/main" id="{CFDCF86F-9CE1-4E69-9DF0-8AC155C35FA7}"/>
              </a:ext>
            </a:extLst>
          </p:cNvPr>
          <p:cNvGraphicFramePr>
            <a:graphicFrameLocks/>
          </p:cNvGraphicFramePr>
          <p:nvPr>
            <p:extLst>
              <p:ext uri="{D42A27DB-BD31-4B8C-83A1-F6EECF244321}">
                <p14:modId xmlns:p14="http://schemas.microsoft.com/office/powerpoint/2010/main" val="3610447532"/>
              </p:ext>
            </p:extLst>
          </p:nvPr>
        </p:nvGraphicFramePr>
        <p:xfrm>
          <a:off x="3499224" y="7578725"/>
          <a:ext cx="3790950" cy="857250"/>
        </p:xfrm>
        <a:graphic>
          <a:graphicData uri="http://schemas.openxmlformats.org/presentationml/2006/ole">
            <mc:AlternateContent xmlns:mc="http://schemas.openxmlformats.org/markup-compatibility/2006">
              <mc:Choice xmlns:v="urn:schemas-microsoft-com:vml" Requires="v">
                <p:oleObj name="Worksheet" r:id="rId4" imgW="3790765" imgH="857250" progId="Excel.Sheet.12">
                  <p:embed/>
                </p:oleObj>
              </mc:Choice>
              <mc:Fallback>
                <p:oleObj name="Worksheet" r:id="rId4" imgW="3790765" imgH="857250" progId="Excel.Sheet.12">
                  <p:embed/>
                  <p:pic>
                    <p:nvPicPr>
                      <p:cNvPr id="3" name="Object 2"/>
                      <p:cNvPicPr>
                        <a:picLocks noChangeArrowheads="1"/>
                      </p:cNvPicPr>
                      <p:nvPr/>
                    </p:nvPicPr>
                    <p:blipFill>
                      <a:blip r:embed="rId5"/>
                      <a:srcRect/>
                      <a:stretch>
                        <a:fillRect/>
                      </a:stretch>
                    </p:blipFill>
                    <p:spPr bwMode="auto">
                      <a:xfrm>
                        <a:off x="3499224" y="7578725"/>
                        <a:ext cx="37909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a:noFill/>
        </p:spPr>
        <p:txBody>
          <a:bodyPr/>
          <a:lstStyle/>
          <a:p>
            <a:r>
              <a:rPr lang="en-US" dirty="0"/>
              <a:t>Commodities</a:t>
            </a:r>
          </a:p>
        </p:txBody>
      </p:sp>
      <p:sp>
        <p:nvSpPr>
          <p:cNvPr id="15" name="Picture Placeholder 14"/>
          <p:cNvSpPr>
            <a:spLocks noGrp="1"/>
          </p:cNvSpPr>
          <p:nvPr>
            <p:ph type="pic" sz="quarter" idx="13"/>
          </p:nvPr>
        </p:nvSpPr>
        <p:spPr/>
      </p:sp>
      <p:sp>
        <p:nvSpPr>
          <p:cNvPr id="4" name="Text Placeholder 3"/>
          <p:cNvSpPr>
            <a:spLocks noGrp="1"/>
          </p:cNvSpPr>
          <p:nvPr>
            <p:ph type="body" sz="quarter" idx="14"/>
          </p:nvPr>
        </p:nvSpPr>
        <p:spPr/>
        <p:txBody>
          <a:bodyPr/>
          <a:lstStyle/>
          <a:p>
            <a:r>
              <a:rPr lang="en-US" dirty="0">
                <a:highlight>
                  <a:srgbClr val="FFFFFF"/>
                </a:highlight>
              </a:rPr>
              <a:t>Third quarter 2022 i</a:t>
            </a:r>
            <a:r>
              <a:rPr lang="en-US" dirty="0"/>
              <a:t>ndex returns</a:t>
            </a:r>
          </a:p>
        </p:txBody>
      </p:sp>
      <p:sp>
        <p:nvSpPr>
          <p:cNvPr id="6" name="Text Placeholder 5"/>
          <p:cNvSpPr>
            <a:spLocks noGrp="1"/>
          </p:cNvSpPr>
          <p:nvPr>
            <p:ph type="body" sz="quarter" idx="15"/>
          </p:nvPr>
        </p:nvSpPr>
        <p:spPr>
          <a:xfrm>
            <a:off x="434226" y="9144097"/>
            <a:ext cx="6804774" cy="517712"/>
          </a:xfrm>
        </p:spPr>
        <p:txBody>
          <a:bodyPr/>
          <a:lstStyle/>
          <a:p>
            <a:r>
              <a:rPr lang="en-US" b="1" dirty="0"/>
              <a:t>Past performance is not a guarantee of future results. Index is not available for direct investment. Index performance does not reflect the expenses associated with the management of an actual portfolio. </a:t>
            </a:r>
            <a:r>
              <a:rPr lang="en-US" dirty="0"/>
              <a:t>Commodities returns represent the return of the Bloomberg Commodity Total Return Index. Individual commodities are sub-index values of the Bloomberg Commodity Total Return Index. Data provided by Bloomberg.</a:t>
            </a:r>
          </a:p>
        </p:txBody>
      </p:sp>
      <p:sp>
        <p:nvSpPr>
          <p:cNvPr id="7" name="Text Placeholder 6"/>
          <p:cNvSpPr>
            <a:spLocks noGrp="1"/>
          </p:cNvSpPr>
          <p:nvPr>
            <p:ph type="body" sz="quarter" idx="18"/>
          </p:nvPr>
        </p:nvSpPr>
        <p:spPr>
          <a:xfrm>
            <a:off x="429800" y="2617177"/>
            <a:ext cx="2505411" cy="6222814"/>
          </a:xfrm>
        </p:spPr>
        <p:txBody>
          <a:bodyPr/>
          <a:lstStyle/>
          <a:p>
            <a:r>
              <a:rPr lang="en-US" dirty="0"/>
              <a:t>The Bloomberg Commodity Total Return Index returned -4.11% for the third quarter of 2022.</a:t>
            </a:r>
          </a:p>
          <a:p>
            <a:r>
              <a:rPr lang="en-US" dirty="0"/>
              <a:t>WTI Crude Oil and Unleaded Gas were the worst performers, returning</a:t>
            </a:r>
            <a:br>
              <a:rPr lang="en-US" dirty="0"/>
            </a:br>
            <a:r>
              <a:rPr lang="en-US" dirty="0"/>
              <a:t>-21.51% and -20.53% during the quarter, respectively. Natural Gas and Corn were the best performers, returning +24.49% and +8.01% during the quarter, respectively. </a:t>
            </a:r>
          </a:p>
        </p:txBody>
      </p:sp>
      <p:cxnSp>
        <p:nvCxnSpPr>
          <p:cNvPr id="11" name="Straight Connector 10"/>
          <p:cNvCxnSpPr/>
          <p:nvPr/>
        </p:nvCxnSpPr>
        <p:spPr>
          <a:xfrm>
            <a:off x="3322737" y="2650470"/>
            <a:ext cx="0" cy="592986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66F6FF41-5833-4EBF-9145-362BCED2914A}" type="slidenum">
              <a:rPr lang="en-US" smtClean="0"/>
              <a:pPr/>
              <a:t>12</a:t>
            </a:fld>
            <a:endParaRPr lang="en-US" dirty="0"/>
          </a:p>
        </p:txBody>
      </p:sp>
      <p:sp>
        <p:nvSpPr>
          <p:cNvPr id="13" name="Content Placeholder 23">
            <a:extLst>
              <a:ext uri="{FF2B5EF4-FFF2-40B4-BE49-F238E27FC236}">
                <a16:creationId xmlns:a16="http://schemas.microsoft.com/office/drawing/2014/main" id="{0FE7FAB0-592D-4157-AB08-91329FB07A90}"/>
              </a:ext>
            </a:extLst>
          </p:cNvPr>
          <p:cNvSpPr txBox="1">
            <a:spLocks/>
          </p:cNvSpPr>
          <p:nvPr/>
        </p:nvSpPr>
        <p:spPr>
          <a:xfrm>
            <a:off x="3411979" y="7713797"/>
            <a:ext cx="4441437" cy="355735"/>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 </a:t>
            </a:r>
          </a:p>
        </p:txBody>
      </p:sp>
      <p:grpSp>
        <p:nvGrpSpPr>
          <p:cNvPr id="20" name="Group 19">
            <a:extLst>
              <a:ext uri="{FF2B5EF4-FFF2-40B4-BE49-F238E27FC236}">
                <a16:creationId xmlns:a16="http://schemas.microsoft.com/office/drawing/2014/main" id="{20FC19E1-FB99-44B8-B96C-4E49BD2D1743}"/>
              </a:ext>
            </a:extLst>
          </p:cNvPr>
          <p:cNvGrpSpPr/>
          <p:nvPr/>
        </p:nvGrpSpPr>
        <p:grpSpPr>
          <a:xfrm>
            <a:off x="3420600" y="2599294"/>
            <a:ext cx="3875088" cy="342590"/>
            <a:chOff x="4635169" y="1826708"/>
            <a:chExt cx="4441437" cy="342590"/>
          </a:xfrm>
        </p:grpSpPr>
        <p:sp>
          <p:nvSpPr>
            <p:cNvPr id="21" name="Content Placeholder 9">
              <a:extLst>
                <a:ext uri="{FF2B5EF4-FFF2-40B4-BE49-F238E27FC236}">
                  <a16:creationId xmlns:a16="http://schemas.microsoft.com/office/drawing/2014/main" id="{7A4D8CD4-5E5C-485B-B077-6AB2A1192C94}"/>
                </a:ext>
              </a:extLst>
            </p:cNvPr>
            <p:cNvSpPr txBox="1">
              <a:spLocks/>
            </p:cNvSpPr>
            <p:nvPr/>
          </p:nvSpPr>
          <p:spPr>
            <a:xfrm>
              <a:off x="4635169" y="1826708"/>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Ranked Returns (%)</a:t>
              </a:r>
            </a:p>
            <a:p>
              <a:pPr>
                <a:spcBef>
                  <a:spcPts val="0"/>
                </a:spcBef>
              </a:pPr>
              <a:endParaRPr lang="en-US" sz="1000" b="1" dirty="0">
                <a:solidFill>
                  <a:schemeClr val="accent1"/>
                </a:solidFill>
              </a:endParaRPr>
            </a:p>
          </p:txBody>
        </p:sp>
        <p:cxnSp>
          <p:nvCxnSpPr>
            <p:cNvPr id="22" name="Straight Connector 21">
              <a:extLst>
                <a:ext uri="{FF2B5EF4-FFF2-40B4-BE49-F238E27FC236}">
                  <a16:creationId xmlns:a16="http://schemas.microsoft.com/office/drawing/2014/main" id="{395BB219-125F-4C18-B500-15FD9C87FB5E}"/>
                </a:ext>
              </a:extLst>
            </p:cNvPr>
            <p:cNvCxnSpPr>
              <a:cxnSpLocks/>
            </p:cNvCxnSpPr>
            <p:nvPr/>
          </p:nvCxnSpPr>
          <p:spPr>
            <a:xfrm flipV="1">
              <a:off x="4724400" y="2060930"/>
              <a:ext cx="4318470"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246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a:extLst>
              <a:ext uri="{FF2B5EF4-FFF2-40B4-BE49-F238E27FC236}">
                <a16:creationId xmlns:a16="http://schemas.microsoft.com/office/drawing/2014/main" id="{893E7F4F-8C18-4B1E-ADC3-4537DD0A5B93}"/>
              </a:ext>
            </a:extLst>
          </p:cNvPr>
          <p:cNvGraphicFramePr>
            <a:graphicFrameLocks/>
          </p:cNvGraphicFramePr>
          <p:nvPr>
            <p:extLst>
              <p:ext uri="{D42A27DB-BD31-4B8C-83A1-F6EECF244321}">
                <p14:modId xmlns:p14="http://schemas.microsoft.com/office/powerpoint/2010/main" val="2666586593"/>
              </p:ext>
            </p:extLst>
          </p:nvPr>
        </p:nvGraphicFramePr>
        <p:xfrm>
          <a:off x="3361123" y="4735522"/>
          <a:ext cx="3990081" cy="20240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44C2358D-EEAD-4363-B8C6-8F93F26FA2A0}"/>
              </a:ext>
            </a:extLst>
          </p:cNvPr>
          <p:cNvGraphicFramePr/>
          <p:nvPr>
            <p:extLst>
              <p:ext uri="{D42A27DB-BD31-4B8C-83A1-F6EECF244321}">
                <p14:modId xmlns:p14="http://schemas.microsoft.com/office/powerpoint/2010/main" val="2280014449"/>
              </p:ext>
            </p:extLst>
          </p:nvPr>
        </p:nvGraphicFramePr>
        <p:xfrm>
          <a:off x="3450970" y="2510829"/>
          <a:ext cx="3982621" cy="24168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Object 24">
            <a:extLst>
              <a:ext uri="{FF2B5EF4-FFF2-40B4-BE49-F238E27FC236}">
                <a16:creationId xmlns:a16="http://schemas.microsoft.com/office/drawing/2014/main" id="{9421538E-3455-4390-8E63-0C90E041674A}"/>
              </a:ext>
            </a:extLst>
          </p:cNvPr>
          <p:cNvGraphicFramePr>
            <a:graphicFrameLocks noChangeAspect="1"/>
          </p:cNvGraphicFramePr>
          <p:nvPr>
            <p:extLst>
              <p:ext uri="{D42A27DB-BD31-4B8C-83A1-F6EECF244321}">
                <p14:modId xmlns:p14="http://schemas.microsoft.com/office/powerpoint/2010/main" val="1831510862"/>
              </p:ext>
            </p:extLst>
          </p:nvPr>
        </p:nvGraphicFramePr>
        <p:xfrm>
          <a:off x="533400" y="6664960"/>
          <a:ext cx="6772275" cy="1947863"/>
        </p:xfrm>
        <a:graphic>
          <a:graphicData uri="http://schemas.openxmlformats.org/presentationml/2006/ole">
            <mc:AlternateContent xmlns:mc="http://schemas.openxmlformats.org/markup-compatibility/2006">
              <mc:Choice xmlns:v="urn:schemas-microsoft-com:vml" Requires="v">
                <p:oleObj name="Worksheet" r:id="rId5" imgW="7257954" imgH="2066996" progId="Excel.Sheet.12">
                  <p:embed/>
                </p:oleObj>
              </mc:Choice>
              <mc:Fallback>
                <p:oleObj name="Worksheet" r:id="rId5" imgW="7257954" imgH="2066996" progId="Excel.Sheet.12">
                  <p:embed/>
                  <p:pic>
                    <p:nvPicPr>
                      <p:cNvPr id="12" name="Object 11">
                        <a:extLst>
                          <a:ext uri="{FF2B5EF4-FFF2-40B4-BE49-F238E27FC236}">
                            <a16:creationId xmlns:a16="http://schemas.microsoft.com/office/drawing/2014/main" id="{E05B80F5-B79E-4989-AD26-F3833084CD68}"/>
                          </a:ext>
                        </a:extLst>
                      </p:cNvPr>
                      <p:cNvPicPr>
                        <a:picLocks noChangeAspect="1" noChangeArrowheads="1"/>
                      </p:cNvPicPr>
                      <p:nvPr/>
                    </p:nvPicPr>
                    <p:blipFill>
                      <a:blip r:embed="rId6"/>
                      <a:srcRect/>
                      <a:stretch>
                        <a:fillRect/>
                      </a:stretch>
                    </p:blipFill>
                    <p:spPr bwMode="auto">
                      <a:xfrm>
                        <a:off x="533400" y="6664960"/>
                        <a:ext cx="6772275" cy="1947863"/>
                      </a:xfrm>
                      <a:prstGeom prst="rect">
                        <a:avLst/>
                      </a:prstGeom>
                      <a:noFill/>
                      <a:ln>
                        <a:noFill/>
                      </a:ln>
                    </p:spPr>
                  </p:pic>
                </p:oleObj>
              </mc:Fallback>
            </mc:AlternateContent>
          </a:graphicData>
        </a:graphic>
      </p:graphicFrame>
      <p:sp>
        <p:nvSpPr>
          <p:cNvPr id="3" name="Title 2"/>
          <p:cNvSpPr>
            <a:spLocks noGrp="1"/>
          </p:cNvSpPr>
          <p:nvPr>
            <p:ph type="title"/>
          </p:nvPr>
        </p:nvSpPr>
        <p:spPr>
          <a:noFill/>
        </p:spPr>
        <p:txBody>
          <a:bodyPr/>
          <a:lstStyle/>
          <a:p>
            <a:r>
              <a:rPr lang="en-US" dirty="0"/>
              <a:t>Fixed Income</a:t>
            </a:r>
          </a:p>
        </p:txBody>
      </p:sp>
      <p:sp>
        <p:nvSpPr>
          <p:cNvPr id="11" name="Picture Placeholder 10"/>
          <p:cNvSpPr>
            <a:spLocks noGrp="1"/>
          </p:cNvSpPr>
          <p:nvPr>
            <p:ph type="pic" sz="quarter" idx="13"/>
          </p:nvPr>
        </p:nvSpPr>
        <p:spPr/>
      </p:sp>
      <p:sp>
        <p:nvSpPr>
          <p:cNvPr id="7" name="Text Placeholder 6"/>
          <p:cNvSpPr>
            <a:spLocks noGrp="1"/>
          </p:cNvSpPr>
          <p:nvPr>
            <p:ph type="body" sz="quarter" idx="14"/>
          </p:nvPr>
        </p:nvSpPr>
        <p:spPr/>
        <p:txBody>
          <a:bodyPr/>
          <a:lstStyle/>
          <a:p>
            <a:r>
              <a:rPr lang="en-US" dirty="0">
                <a:highlight>
                  <a:srgbClr val="FFFFFF"/>
                </a:highlight>
              </a:rPr>
              <a:t>Third quarter 2022 i</a:t>
            </a:r>
            <a:r>
              <a:rPr lang="en-US" dirty="0"/>
              <a:t>ndex returns</a:t>
            </a:r>
          </a:p>
        </p:txBody>
      </p:sp>
      <p:sp>
        <p:nvSpPr>
          <p:cNvPr id="31" name="Text Placeholder 30"/>
          <p:cNvSpPr>
            <a:spLocks noGrp="1"/>
          </p:cNvSpPr>
          <p:nvPr>
            <p:ph type="body" sz="quarter" idx="15"/>
          </p:nvPr>
        </p:nvSpPr>
        <p:spPr>
          <a:xfrm>
            <a:off x="434226" y="9158349"/>
            <a:ext cx="6916978" cy="517712"/>
          </a:xfrm>
        </p:spPr>
        <p:txBody>
          <a:bodyPr/>
          <a:lstStyle/>
          <a:p>
            <a:r>
              <a:rPr lang="en-US" dirty="0"/>
              <a:t>1. Bloomberg US Corporate Bond Index.</a:t>
            </a:r>
          </a:p>
          <a:p>
            <a:r>
              <a:rPr lang="en-US" dirty="0"/>
              <a:t>2. Bloomberg Municipal Bond Index.</a:t>
            </a:r>
          </a:p>
          <a:p>
            <a:r>
              <a:rPr lang="en-US" dirty="0"/>
              <a:t>One basis point (bps) equals 0.01%. Past performance is not a guarantee of future results. Indices are not available for direct investment. Index performance does not reflect the expenses associated with the management of an actual portfolio. Yield curve data from Federal Reserve. State and local bonds, and the Yield to Worst are from the S&amp;P National AMT-Free Municipal Bond Index. AAA-AA Corporates represent the ICE </a:t>
            </a:r>
            <a:r>
              <a:rPr lang="en-US" dirty="0" err="1"/>
              <a:t>BofA</a:t>
            </a:r>
            <a:r>
              <a:rPr lang="en-US" dirty="0"/>
              <a:t> US Corporates, AA-AAA rated. A-BBB Corporates represent the ICE </a:t>
            </a:r>
            <a:r>
              <a:rPr lang="en-US" dirty="0" err="1"/>
              <a:t>BofA</a:t>
            </a:r>
            <a:r>
              <a:rPr lang="en-US" dirty="0"/>
              <a:t> Corporates, BBB-A rated. Bloomberg data provided by Bloomberg. US long-term bonds, bills, inflation, and fixed income factor data © Stocks, Bonds, Bills, and Inflation (SBBI) Yearbook™, Ibbotson Associates, Chicago (annually updated work by Roger G. Ibbotson and Rex A. Sinquefield). FTSE fixed income indices © 2022 FTSE Fixed Income LLC, all rights reserved. ICE </a:t>
            </a:r>
            <a:r>
              <a:rPr lang="en-US" dirty="0" err="1"/>
              <a:t>BofA</a:t>
            </a:r>
            <a:r>
              <a:rPr lang="en-US" dirty="0"/>
              <a:t> index data © 2022 ICE Data Indices, LLC. S&amp;P data © 2022 S&amp;P Dow Jones Indices LLC, a division of S&amp;P Global. All rights reserved. Bloomberg data provided by Bloomberg.</a:t>
            </a:r>
          </a:p>
        </p:txBody>
      </p:sp>
      <p:sp>
        <p:nvSpPr>
          <p:cNvPr id="9" name="Text Placeholder 8"/>
          <p:cNvSpPr>
            <a:spLocks noGrp="1"/>
          </p:cNvSpPr>
          <p:nvPr>
            <p:ph type="body" sz="quarter" idx="18"/>
          </p:nvPr>
        </p:nvSpPr>
        <p:spPr>
          <a:xfrm>
            <a:off x="429799" y="2579339"/>
            <a:ext cx="2914679" cy="4047148"/>
          </a:xfrm>
        </p:spPr>
        <p:txBody>
          <a:bodyPr/>
          <a:lstStyle/>
          <a:p>
            <a:pPr>
              <a:lnSpc>
                <a:spcPts val="1300"/>
              </a:lnSpc>
            </a:pPr>
            <a:r>
              <a:rPr lang="en-US" sz="900" dirty="0"/>
              <a:t>Interest rates increased across all bond maturities in the US Treasury market for the quarter. </a:t>
            </a:r>
          </a:p>
          <a:p>
            <a:pPr>
              <a:lnSpc>
                <a:spcPts val="1300"/>
              </a:lnSpc>
            </a:pPr>
            <a:r>
              <a:rPr lang="en-US" sz="900" dirty="0"/>
              <a:t>The yield on the 5-Year US Treasury Note increased 105 basis points (bps) to 4.06%. The yield on the 10-Year US Treasury Note increased 85 bps to 3.83%. The yield on the 30-Year US Treasury Bond increased 65 bps to 3.79%. </a:t>
            </a:r>
          </a:p>
          <a:p>
            <a:pPr>
              <a:lnSpc>
                <a:spcPts val="1300"/>
              </a:lnSpc>
            </a:pPr>
            <a:r>
              <a:rPr lang="en-US" sz="900" dirty="0"/>
              <a:t>On the short end of the yield curve, the 1-Month US Treasury Bill yield increased 151 bps to 2.79%, while the 1-Year US Treasury Bill yield increased 125 bps</a:t>
            </a:r>
            <a:br>
              <a:rPr lang="en-US" sz="900" dirty="0"/>
            </a:br>
            <a:r>
              <a:rPr lang="en-US" sz="900" dirty="0"/>
              <a:t>to 4.05%. The yield on the 2-Year US Treasury Note increased 130 bps to 4.22%. </a:t>
            </a:r>
          </a:p>
          <a:p>
            <a:pPr>
              <a:lnSpc>
                <a:spcPts val="1300"/>
              </a:lnSpc>
            </a:pPr>
            <a:r>
              <a:rPr lang="en-US" sz="900" dirty="0"/>
              <a:t>In terms of total returns, short-term corporate bonds returned -1.94% and intermediate-term corporate bonds returned -3.11%.</a:t>
            </a:r>
            <a:r>
              <a:rPr lang="en-US" sz="900" baseline="30000" dirty="0"/>
              <a:t>1</a:t>
            </a:r>
          </a:p>
          <a:p>
            <a:pPr>
              <a:lnSpc>
                <a:spcPts val="1300"/>
              </a:lnSpc>
            </a:pPr>
            <a:r>
              <a:rPr lang="en-US" sz="900" dirty="0"/>
              <a:t>The total return for short-term municipal bonds was -1.88% and -2.65% for intermediate-term municipal bonds. Within the municipal fixed income market, general obligation bonds outperformed revenue bonds, returning -3.30% vs -3.62%, respectively.</a:t>
            </a:r>
            <a:r>
              <a:rPr lang="en-US" sz="900" baseline="30000" dirty="0"/>
              <a:t>2</a:t>
            </a:r>
          </a:p>
          <a:p>
            <a:pPr>
              <a:lnSpc>
                <a:spcPts val="1300"/>
              </a:lnSpc>
            </a:pPr>
            <a:endParaRPr lang="en-US" sz="900" baseline="30000" dirty="0"/>
          </a:p>
        </p:txBody>
      </p:sp>
      <p:cxnSp>
        <p:nvCxnSpPr>
          <p:cNvPr id="20" name="Straight Connector 19"/>
          <p:cNvCxnSpPr>
            <a:cxnSpLocks/>
          </p:cNvCxnSpPr>
          <p:nvPr/>
        </p:nvCxnSpPr>
        <p:spPr>
          <a:xfrm>
            <a:off x="3395768" y="2650471"/>
            <a:ext cx="0" cy="3856076"/>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66F6FF41-5833-4EBF-9145-362BCED2914A}" type="slidenum">
              <a:rPr lang="en-US" smtClean="0"/>
              <a:pPr/>
              <a:t>13</a:t>
            </a:fld>
            <a:endParaRPr lang="en-US" dirty="0"/>
          </a:p>
        </p:txBody>
      </p:sp>
      <p:grpSp>
        <p:nvGrpSpPr>
          <p:cNvPr id="13" name="Group 12">
            <a:extLst>
              <a:ext uri="{FF2B5EF4-FFF2-40B4-BE49-F238E27FC236}">
                <a16:creationId xmlns:a16="http://schemas.microsoft.com/office/drawing/2014/main" id="{40DF0952-F5BC-4BF3-8312-C675DE983DAD}"/>
              </a:ext>
            </a:extLst>
          </p:cNvPr>
          <p:cNvGrpSpPr/>
          <p:nvPr/>
        </p:nvGrpSpPr>
        <p:grpSpPr>
          <a:xfrm>
            <a:off x="3415102" y="4768017"/>
            <a:ext cx="3949281" cy="342590"/>
            <a:chOff x="4724400" y="1854115"/>
            <a:chExt cx="4441437" cy="342590"/>
          </a:xfrm>
        </p:grpSpPr>
        <p:sp>
          <p:nvSpPr>
            <p:cNvPr id="14" name="Content Placeholder 9">
              <a:extLst>
                <a:ext uri="{FF2B5EF4-FFF2-40B4-BE49-F238E27FC236}">
                  <a16:creationId xmlns:a16="http://schemas.microsoft.com/office/drawing/2014/main" id="{93DA4966-E1CA-4B2C-AF25-7E4BCA943EB1}"/>
                </a:ext>
              </a:extLst>
            </p:cNvPr>
            <p:cNvSpPr txBox="1">
              <a:spLocks/>
            </p:cNvSpPr>
            <p:nvPr/>
          </p:nvSpPr>
          <p:spPr>
            <a:xfrm>
              <a:off x="4724400" y="1854115"/>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Bond Yields Across Issuers (%)</a:t>
              </a:r>
            </a:p>
            <a:p>
              <a:pPr>
                <a:spcBef>
                  <a:spcPts val="0"/>
                </a:spcBef>
              </a:pPr>
              <a:endParaRPr lang="en-US" sz="1000" b="1" dirty="0">
                <a:solidFill>
                  <a:schemeClr val="accent1"/>
                </a:solidFill>
              </a:endParaRPr>
            </a:p>
          </p:txBody>
        </p:sp>
        <p:cxnSp>
          <p:nvCxnSpPr>
            <p:cNvPr id="15" name="Straight Connector 14">
              <a:extLst>
                <a:ext uri="{FF2B5EF4-FFF2-40B4-BE49-F238E27FC236}">
                  <a16:creationId xmlns:a16="http://schemas.microsoft.com/office/drawing/2014/main" id="{DCC85D42-C293-4CF9-A2CF-40256118E1DF}"/>
                </a:ext>
              </a:extLst>
            </p:cNvPr>
            <p:cNvCxnSpPr>
              <a:cxnSpLocks/>
            </p:cNvCxnSpPr>
            <p:nvPr/>
          </p:nvCxnSpPr>
          <p:spPr>
            <a:xfrm flipV="1">
              <a:off x="4819705" y="2096181"/>
              <a:ext cx="4251886"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15F87C4-9DC2-46A4-90D4-10F8FAE8E0A6}"/>
              </a:ext>
            </a:extLst>
          </p:cNvPr>
          <p:cNvGrpSpPr/>
          <p:nvPr/>
        </p:nvGrpSpPr>
        <p:grpSpPr>
          <a:xfrm>
            <a:off x="3422258" y="2602086"/>
            <a:ext cx="3949281" cy="342590"/>
            <a:chOff x="4635169" y="1826708"/>
            <a:chExt cx="4441437" cy="342590"/>
          </a:xfrm>
        </p:grpSpPr>
        <p:sp>
          <p:nvSpPr>
            <p:cNvPr id="17" name="Content Placeholder 9">
              <a:extLst>
                <a:ext uri="{FF2B5EF4-FFF2-40B4-BE49-F238E27FC236}">
                  <a16:creationId xmlns:a16="http://schemas.microsoft.com/office/drawing/2014/main" id="{CDA28775-CFF9-48A9-A05D-E0235FB7EDDB}"/>
                </a:ext>
              </a:extLst>
            </p:cNvPr>
            <p:cNvSpPr txBox="1">
              <a:spLocks/>
            </p:cNvSpPr>
            <p:nvPr/>
          </p:nvSpPr>
          <p:spPr>
            <a:xfrm>
              <a:off x="4635169" y="1826708"/>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US Treasury Yield Curve (%)</a:t>
              </a:r>
            </a:p>
            <a:p>
              <a:pPr>
                <a:spcBef>
                  <a:spcPts val="0"/>
                </a:spcBef>
              </a:pPr>
              <a:endParaRPr lang="en-US" sz="1000" b="1" dirty="0">
                <a:solidFill>
                  <a:schemeClr val="accent1"/>
                </a:solidFill>
              </a:endParaRPr>
            </a:p>
          </p:txBody>
        </p:sp>
        <p:cxnSp>
          <p:nvCxnSpPr>
            <p:cNvPr id="18" name="Straight Connector 17">
              <a:extLst>
                <a:ext uri="{FF2B5EF4-FFF2-40B4-BE49-F238E27FC236}">
                  <a16:creationId xmlns:a16="http://schemas.microsoft.com/office/drawing/2014/main" id="{322AE24A-F2EF-4458-82C4-515641FF083B}"/>
                </a:ext>
              </a:extLst>
            </p:cNvPr>
            <p:cNvCxnSpPr>
              <a:cxnSpLocks/>
            </p:cNvCxnSpPr>
            <p:nvPr/>
          </p:nvCxnSpPr>
          <p:spPr>
            <a:xfrm flipV="1">
              <a:off x="4733281" y="2071468"/>
              <a:ext cx="4241031"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2" name="Content Placeholder 9">
            <a:extLst>
              <a:ext uri="{FF2B5EF4-FFF2-40B4-BE49-F238E27FC236}">
                <a16:creationId xmlns:a16="http://schemas.microsoft.com/office/drawing/2014/main" id="{B92B81AE-89CE-4736-B652-2D9F3F35E986}"/>
              </a:ext>
            </a:extLst>
          </p:cNvPr>
          <p:cNvSpPr txBox="1">
            <a:spLocks/>
          </p:cNvSpPr>
          <p:nvPr/>
        </p:nvSpPr>
        <p:spPr>
          <a:xfrm>
            <a:off x="444171" y="6641614"/>
            <a:ext cx="3949281"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a:t>
            </a:r>
          </a:p>
          <a:p>
            <a:pPr>
              <a:spcBef>
                <a:spcPts val="0"/>
              </a:spcBef>
            </a:pPr>
            <a:endParaRPr lang="en-US" sz="1000" b="1" dirty="0">
              <a:solidFill>
                <a:schemeClr val="accent1"/>
              </a:solidFill>
            </a:endParaRPr>
          </a:p>
        </p:txBody>
      </p:sp>
      <p:grpSp>
        <p:nvGrpSpPr>
          <p:cNvPr id="10" name="Group 9">
            <a:extLst>
              <a:ext uri="{FF2B5EF4-FFF2-40B4-BE49-F238E27FC236}">
                <a16:creationId xmlns:a16="http://schemas.microsoft.com/office/drawing/2014/main" id="{757682F1-7C00-4757-800E-BC76ABAFA229}"/>
              </a:ext>
            </a:extLst>
          </p:cNvPr>
          <p:cNvGrpSpPr/>
          <p:nvPr/>
        </p:nvGrpSpPr>
        <p:grpSpPr>
          <a:xfrm>
            <a:off x="6546591" y="5039920"/>
            <a:ext cx="1013752" cy="215444"/>
            <a:chOff x="6558948" y="5162983"/>
            <a:chExt cx="1013752" cy="215444"/>
          </a:xfrm>
        </p:grpSpPr>
        <p:sp>
          <p:nvSpPr>
            <p:cNvPr id="27" name="Rectangle 26">
              <a:extLst>
                <a:ext uri="{FF2B5EF4-FFF2-40B4-BE49-F238E27FC236}">
                  <a16:creationId xmlns:a16="http://schemas.microsoft.com/office/drawing/2014/main" id="{A4F22491-B3D6-4D41-B7B4-7BC8A53E2460}"/>
                </a:ext>
              </a:extLst>
            </p:cNvPr>
            <p:cNvSpPr/>
            <p:nvPr/>
          </p:nvSpPr>
          <p:spPr>
            <a:xfrm>
              <a:off x="6558948" y="5238921"/>
              <a:ext cx="63568" cy="63568"/>
            </a:xfrm>
            <a:prstGeom prst="rect">
              <a:avLst/>
            </a:prstGeom>
            <a:solidFill>
              <a:srgbClr val="93A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E154408-08E4-480B-8786-BFE9C29F2740}"/>
                </a:ext>
              </a:extLst>
            </p:cNvPr>
            <p:cNvSpPr txBox="1"/>
            <p:nvPr/>
          </p:nvSpPr>
          <p:spPr bwMode="auto">
            <a:xfrm>
              <a:off x="6558948" y="5162983"/>
              <a:ext cx="10137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defTabSz="914400" fontAlgn="base">
                <a:spcBef>
                  <a:spcPct val="0"/>
                </a:spcBef>
                <a:spcAft>
                  <a:spcPct val="0"/>
                </a:spcAft>
              </a:pPr>
              <a:r>
                <a:rPr lang="en-US" sz="800" dirty="0">
                  <a:latin typeface="Arial" panose="020B0604020202020204" pitchFamily="34" charset="0"/>
                  <a:cs typeface="Arial" panose="020B0604020202020204" pitchFamily="34" charset="0"/>
                </a:rPr>
                <a:t>Yield to Worst</a:t>
              </a:r>
            </a:p>
          </p:txBody>
        </p:sp>
      </p:grpSp>
      <p:grpSp>
        <p:nvGrpSpPr>
          <p:cNvPr id="2" name="Group 1">
            <a:extLst>
              <a:ext uri="{FF2B5EF4-FFF2-40B4-BE49-F238E27FC236}">
                <a16:creationId xmlns:a16="http://schemas.microsoft.com/office/drawing/2014/main" id="{2B43EBCD-0176-484C-8DEF-13B44D74C553}"/>
              </a:ext>
            </a:extLst>
          </p:cNvPr>
          <p:cNvGrpSpPr/>
          <p:nvPr/>
        </p:nvGrpSpPr>
        <p:grpSpPr>
          <a:xfrm>
            <a:off x="5585781" y="5039610"/>
            <a:ext cx="1013752" cy="215444"/>
            <a:chOff x="5336879" y="5181333"/>
            <a:chExt cx="1013752" cy="215444"/>
          </a:xfrm>
        </p:grpSpPr>
        <p:sp>
          <p:nvSpPr>
            <p:cNvPr id="30" name="TextBox 29">
              <a:extLst>
                <a:ext uri="{FF2B5EF4-FFF2-40B4-BE49-F238E27FC236}">
                  <a16:creationId xmlns:a16="http://schemas.microsoft.com/office/drawing/2014/main" id="{EC3CF893-FD7C-40C9-BE42-5A979BE82CDC}"/>
                </a:ext>
              </a:extLst>
            </p:cNvPr>
            <p:cNvSpPr txBox="1"/>
            <p:nvPr/>
          </p:nvSpPr>
          <p:spPr bwMode="auto">
            <a:xfrm>
              <a:off x="5336879" y="5181333"/>
              <a:ext cx="10137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defTabSz="914400" fontAlgn="base">
                <a:spcBef>
                  <a:spcPct val="0"/>
                </a:spcBef>
                <a:spcAft>
                  <a:spcPct val="0"/>
                </a:spcAft>
              </a:pPr>
              <a:r>
                <a:rPr lang="en-US" sz="800" dirty="0">
                  <a:latin typeface="Arial" panose="020B0604020202020204" pitchFamily="34" charset="0"/>
                  <a:cs typeface="Arial" panose="020B0604020202020204" pitchFamily="34" charset="0"/>
                </a:rPr>
                <a:t>Yield to Maturity</a:t>
              </a:r>
            </a:p>
          </p:txBody>
        </p:sp>
        <p:sp>
          <p:nvSpPr>
            <p:cNvPr id="29" name="Rectangle 28">
              <a:extLst>
                <a:ext uri="{FF2B5EF4-FFF2-40B4-BE49-F238E27FC236}">
                  <a16:creationId xmlns:a16="http://schemas.microsoft.com/office/drawing/2014/main" id="{D449AD7D-747E-48B5-9BB9-65AC8ECB9654}"/>
                </a:ext>
              </a:extLst>
            </p:cNvPr>
            <p:cNvSpPr/>
            <p:nvPr/>
          </p:nvSpPr>
          <p:spPr>
            <a:xfrm>
              <a:off x="5336879" y="5257271"/>
              <a:ext cx="63568" cy="635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095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Chart 59">
            <a:extLst>
              <a:ext uri="{FF2B5EF4-FFF2-40B4-BE49-F238E27FC236}">
                <a16:creationId xmlns:a16="http://schemas.microsoft.com/office/drawing/2014/main" id="{D146678A-8830-4962-908C-D784D3D265EC}"/>
              </a:ext>
            </a:extLst>
          </p:cNvPr>
          <p:cNvGraphicFramePr/>
          <p:nvPr>
            <p:extLst>
              <p:ext uri="{D42A27DB-BD31-4B8C-83A1-F6EECF244321}">
                <p14:modId xmlns:p14="http://schemas.microsoft.com/office/powerpoint/2010/main" val="2954529748"/>
              </p:ext>
            </p:extLst>
          </p:nvPr>
        </p:nvGraphicFramePr>
        <p:xfrm>
          <a:off x="4313174" y="8057316"/>
          <a:ext cx="2983245" cy="15179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a:extLst>
              <a:ext uri="{FF2B5EF4-FFF2-40B4-BE49-F238E27FC236}">
                <a16:creationId xmlns:a16="http://schemas.microsoft.com/office/drawing/2014/main" id="{A64DA37B-62D5-48C3-BEF9-48CB6C5F37CE}"/>
              </a:ext>
            </a:extLst>
          </p:cNvPr>
          <p:cNvGraphicFramePr/>
          <p:nvPr>
            <p:extLst>
              <p:ext uri="{D42A27DB-BD31-4B8C-83A1-F6EECF244321}">
                <p14:modId xmlns:p14="http://schemas.microsoft.com/office/powerpoint/2010/main" val="1814593034"/>
              </p:ext>
            </p:extLst>
          </p:nvPr>
        </p:nvGraphicFramePr>
        <p:xfrm>
          <a:off x="536731" y="8062858"/>
          <a:ext cx="3014214" cy="15179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8" name="Chart 57">
            <a:extLst>
              <a:ext uri="{FF2B5EF4-FFF2-40B4-BE49-F238E27FC236}">
                <a16:creationId xmlns:a16="http://schemas.microsoft.com/office/drawing/2014/main" id="{6ED865A7-2394-4BA6-B705-BC1C50E68E24}"/>
              </a:ext>
            </a:extLst>
          </p:cNvPr>
          <p:cNvGraphicFramePr/>
          <p:nvPr>
            <p:extLst>
              <p:ext uri="{D42A27DB-BD31-4B8C-83A1-F6EECF244321}">
                <p14:modId xmlns:p14="http://schemas.microsoft.com/office/powerpoint/2010/main" val="2326196293"/>
              </p:ext>
            </p:extLst>
          </p:nvPr>
        </p:nvGraphicFramePr>
        <p:xfrm>
          <a:off x="4292807" y="6408152"/>
          <a:ext cx="2901043" cy="15179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a:extLst>
              <a:ext uri="{FF2B5EF4-FFF2-40B4-BE49-F238E27FC236}">
                <a16:creationId xmlns:a16="http://schemas.microsoft.com/office/drawing/2014/main" id="{B8774E9E-4EF3-422A-AE35-3BA7DB567526}"/>
              </a:ext>
            </a:extLst>
          </p:cNvPr>
          <p:cNvGraphicFramePr/>
          <p:nvPr>
            <p:extLst>
              <p:ext uri="{D42A27DB-BD31-4B8C-83A1-F6EECF244321}">
                <p14:modId xmlns:p14="http://schemas.microsoft.com/office/powerpoint/2010/main" val="3853258152"/>
              </p:ext>
            </p:extLst>
          </p:nvPr>
        </p:nvGraphicFramePr>
        <p:xfrm>
          <a:off x="553147" y="6404066"/>
          <a:ext cx="2901043" cy="151790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6" name="Chart 55">
            <a:extLst>
              <a:ext uri="{FF2B5EF4-FFF2-40B4-BE49-F238E27FC236}">
                <a16:creationId xmlns:a16="http://schemas.microsoft.com/office/drawing/2014/main" id="{CA4901BA-3ED1-4360-98F1-D08B7FEF40E8}"/>
              </a:ext>
            </a:extLst>
          </p:cNvPr>
          <p:cNvGraphicFramePr/>
          <p:nvPr>
            <p:extLst>
              <p:ext uri="{D42A27DB-BD31-4B8C-83A1-F6EECF244321}">
                <p14:modId xmlns:p14="http://schemas.microsoft.com/office/powerpoint/2010/main" val="1657076957"/>
              </p:ext>
            </p:extLst>
          </p:nvPr>
        </p:nvGraphicFramePr>
        <p:xfrm>
          <a:off x="4299426" y="4653517"/>
          <a:ext cx="2983245" cy="151790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5" name="Chart 54">
            <a:extLst>
              <a:ext uri="{FF2B5EF4-FFF2-40B4-BE49-F238E27FC236}">
                <a16:creationId xmlns:a16="http://schemas.microsoft.com/office/drawing/2014/main" id="{5E923929-41F3-44D0-AE08-628C3471853A}"/>
              </a:ext>
            </a:extLst>
          </p:cNvPr>
          <p:cNvGraphicFramePr/>
          <p:nvPr>
            <p:extLst>
              <p:ext uri="{D42A27DB-BD31-4B8C-83A1-F6EECF244321}">
                <p14:modId xmlns:p14="http://schemas.microsoft.com/office/powerpoint/2010/main" val="3952466128"/>
              </p:ext>
            </p:extLst>
          </p:nvPr>
        </p:nvGraphicFramePr>
        <p:xfrm>
          <a:off x="554533" y="4674676"/>
          <a:ext cx="2933707" cy="1517904"/>
        </p:xfrm>
        <a:graphic>
          <a:graphicData uri="http://schemas.openxmlformats.org/drawingml/2006/chart">
            <c:chart xmlns:c="http://schemas.openxmlformats.org/drawingml/2006/chart" xmlns:r="http://schemas.openxmlformats.org/officeDocument/2006/relationships" r:id="rId8"/>
          </a:graphicData>
        </a:graphic>
      </p:graphicFrame>
      <p:sp>
        <p:nvSpPr>
          <p:cNvPr id="3" name="Title 2"/>
          <p:cNvSpPr>
            <a:spLocks noGrp="1"/>
          </p:cNvSpPr>
          <p:nvPr>
            <p:ph type="title"/>
          </p:nvPr>
        </p:nvSpPr>
        <p:spPr>
          <a:noFill/>
        </p:spPr>
        <p:txBody>
          <a:bodyPr/>
          <a:lstStyle/>
          <a:p>
            <a:r>
              <a:rPr lang="en-US" dirty="0"/>
              <a:t>Global Fixed Income</a:t>
            </a:r>
          </a:p>
        </p:txBody>
      </p:sp>
      <p:sp>
        <p:nvSpPr>
          <p:cNvPr id="11" name="Picture Placeholder 10"/>
          <p:cNvSpPr>
            <a:spLocks noGrp="1"/>
          </p:cNvSpPr>
          <p:nvPr>
            <p:ph type="pic" sz="quarter" idx="13"/>
          </p:nvPr>
        </p:nvSpPr>
        <p:spPr/>
      </p:sp>
      <p:sp>
        <p:nvSpPr>
          <p:cNvPr id="7" name="Text Placeholder 6"/>
          <p:cNvSpPr>
            <a:spLocks noGrp="1"/>
          </p:cNvSpPr>
          <p:nvPr>
            <p:ph type="body" sz="quarter" idx="14"/>
          </p:nvPr>
        </p:nvSpPr>
        <p:spPr/>
        <p:txBody>
          <a:bodyPr/>
          <a:lstStyle/>
          <a:p>
            <a:r>
              <a:rPr lang="en-US" dirty="0">
                <a:highlight>
                  <a:srgbClr val="FFFFFF"/>
                </a:highlight>
              </a:rPr>
              <a:t>Third quarter 2022 y</a:t>
            </a:r>
            <a:r>
              <a:rPr lang="en-US" dirty="0"/>
              <a:t>ield curves</a:t>
            </a:r>
          </a:p>
        </p:txBody>
      </p:sp>
      <p:sp>
        <p:nvSpPr>
          <p:cNvPr id="31" name="Text Placeholder 30"/>
          <p:cNvSpPr>
            <a:spLocks noGrp="1"/>
          </p:cNvSpPr>
          <p:nvPr>
            <p:ph type="body" sz="quarter" idx="15"/>
          </p:nvPr>
        </p:nvSpPr>
        <p:spPr>
          <a:xfrm>
            <a:off x="434226" y="9184092"/>
            <a:ext cx="6804774" cy="517712"/>
          </a:xfrm>
        </p:spPr>
        <p:txBody>
          <a:bodyPr/>
          <a:lstStyle/>
          <a:p>
            <a:r>
              <a:rPr lang="en-US" dirty="0"/>
              <a:t>One basis point (bps) equals 0.01%. Source: ICE BofA government yield. ICE BofA index data © 2022 ICE Data Indices, LLC. </a:t>
            </a:r>
          </a:p>
        </p:txBody>
      </p:sp>
      <p:sp>
        <p:nvSpPr>
          <p:cNvPr id="9" name="Text Placeholder 8"/>
          <p:cNvSpPr>
            <a:spLocks noGrp="1"/>
          </p:cNvSpPr>
          <p:nvPr>
            <p:ph type="body" sz="quarter" idx="18"/>
          </p:nvPr>
        </p:nvSpPr>
        <p:spPr>
          <a:xfrm>
            <a:off x="429799" y="2316391"/>
            <a:ext cx="3084928" cy="1899579"/>
          </a:xfrm>
        </p:spPr>
        <p:txBody>
          <a:bodyPr numCol="1" spcCol="365760"/>
          <a:lstStyle/>
          <a:p>
            <a:r>
              <a:rPr lang="en-US" sz="1000" dirty="0"/>
              <a:t>Interest rates generally increased within global developed markets for the quarter. </a:t>
            </a:r>
          </a:p>
          <a:p>
            <a:r>
              <a:rPr lang="en-US" sz="1000" dirty="0"/>
              <a:t>Realized term premiums were negative in global developed markets. </a:t>
            </a:r>
          </a:p>
          <a:p>
            <a:r>
              <a:rPr lang="en-US" sz="1000" dirty="0"/>
              <a:t>In Japan, short-term nominal interest rates remained negative. In Canada, the short-term segment of the yield curve inverted.</a:t>
            </a:r>
          </a:p>
          <a:p>
            <a:endParaRPr lang="en-US" sz="1000" dirty="0"/>
          </a:p>
        </p:txBody>
      </p:sp>
      <p:sp>
        <p:nvSpPr>
          <p:cNvPr id="4" name="Slide Number Placeholder 3"/>
          <p:cNvSpPr>
            <a:spLocks noGrp="1"/>
          </p:cNvSpPr>
          <p:nvPr>
            <p:ph type="sldNum" sz="quarter" idx="12"/>
          </p:nvPr>
        </p:nvSpPr>
        <p:spPr/>
        <p:txBody>
          <a:bodyPr/>
          <a:lstStyle/>
          <a:p>
            <a:pPr marL="0" marR="0" lvl="0" indent="0" algn="r" defTabSz="1018228" rtl="0" eaLnBrk="1" fontAlgn="auto" latinLnBrk="0" hangingPunct="1">
              <a:lnSpc>
                <a:spcPct val="100000"/>
              </a:lnSpc>
              <a:spcBef>
                <a:spcPts val="0"/>
              </a:spcBef>
              <a:spcAft>
                <a:spcPts val="0"/>
              </a:spcAft>
              <a:buClrTx/>
              <a:buSzTx/>
              <a:buFontTx/>
              <a:buNone/>
              <a:tabLst/>
              <a:defRPr/>
            </a:pPr>
            <a:fld id="{66F6FF41-5833-4EBF-9145-362BCED2914A}" type="slidenum">
              <a:rPr kumimoji="0" lang="en-US" sz="1000" b="0" i="0" u="none" strike="noStrike" kern="1200" cap="none" spc="0" normalizeH="0" baseline="0" noProof="0" smtClean="0">
                <a:ln>
                  <a:noFill/>
                </a:ln>
                <a:solidFill>
                  <a:prstClr val="white">
                    <a:lumMod val="50000"/>
                  </a:prstClr>
                </a:solidFill>
                <a:effectLst/>
                <a:uLnTx/>
                <a:uFillTx/>
                <a:latin typeface="Arial"/>
                <a:ea typeface="+mn-ea"/>
                <a:cs typeface="+mn-cs"/>
              </a:rPr>
              <a:pPr marL="0" marR="0" lvl="0" indent="0" algn="r" defTabSz="1018228"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white">
                  <a:lumMod val="50000"/>
                </a:prstClr>
              </a:solidFill>
              <a:effectLst/>
              <a:uLnTx/>
              <a:uFillTx/>
              <a:latin typeface="Arial"/>
              <a:ea typeface="+mn-ea"/>
              <a:cs typeface="+mn-cs"/>
            </a:endParaRPr>
          </a:p>
        </p:txBody>
      </p:sp>
      <p:graphicFrame>
        <p:nvGraphicFramePr>
          <p:cNvPr id="26" name="Table 25">
            <a:extLst>
              <a:ext uri="{FF2B5EF4-FFF2-40B4-BE49-F238E27FC236}">
                <a16:creationId xmlns:a16="http://schemas.microsoft.com/office/drawing/2014/main" id="{20BBF850-E23B-4C59-85B6-9EB3B90C94D4}"/>
              </a:ext>
            </a:extLst>
          </p:cNvPr>
          <p:cNvGraphicFramePr>
            <a:graphicFrameLocks noGrp="1"/>
          </p:cNvGraphicFramePr>
          <p:nvPr>
            <p:extLst>
              <p:ext uri="{D42A27DB-BD31-4B8C-83A1-F6EECF244321}">
                <p14:modId xmlns:p14="http://schemas.microsoft.com/office/powerpoint/2010/main" val="159531830"/>
              </p:ext>
            </p:extLst>
          </p:nvPr>
        </p:nvGraphicFramePr>
        <p:xfrm>
          <a:off x="526808" y="4468211"/>
          <a:ext cx="2987918" cy="227965"/>
        </p:xfrm>
        <a:graphic>
          <a:graphicData uri="http://schemas.openxmlformats.org/drawingml/2006/table">
            <a:tbl>
              <a:tblPr firstRow="1" bandRow="1">
                <a:tableStyleId>{5C22544A-7EE6-4342-B048-85BDC9FD1C3A}</a:tableStyleId>
              </a:tblPr>
              <a:tblGrid>
                <a:gridCol w="2987918">
                  <a:extLst>
                    <a:ext uri="{9D8B030D-6E8A-4147-A177-3AD203B41FA5}">
                      <a16:colId xmlns:a16="http://schemas.microsoft.com/office/drawing/2014/main" val="973159359"/>
                    </a:ext>
                  </a:extLst>
                </a:gridCol>
              </a:tblGrid>
              <a:tr h="227965">
                <a:tc>
                  <a:txBody>
                    <a:bodyPr/>
                    <a:lstStyle/>
                    <a:p>
                      <a:r>
                        <a:rPr lang="en-US" sz="1000" b="1" dirty="0">
                          <a:solidFill>
                            <a:schemeClr val="accent1"/>
                          </a:solidFill>
                          <a:latin typeface="Arial" panose="020B0604020202020204" pitchFamily="34" charset="0"/>
                          <a:cs typeface="Arial" panose="020B0604020202020204" pitchFamily="34" charset="0"/>
                        </a:rPr>
                        <a:t>US</a:t>
                      </a:r>
                    </a:p>
                  </a:txBody>
                  <a:tcPr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7859364"/>
                  </a:ext>
                </a:extLst>
              </a:tr>
            </a:tbl>
          </a:graphicData>
        </a:graphic>
      </p:graphicFrame>
      <p:graphicFrame>
        <p:nvGraphicFramePr>
          <p:cNvPr id="27" name="Table 26">
            <a:extLst>
              <a:ext uri="{FF2B5EF4-FFF2-40B4-BE49-F238E27FC236}">
                <a16:creationId xmlns:a16="http://schemas.microsoft.com/office/drawing/2014/main" id="{8B88FC88-D09A-497D-8287-D1D8F782E11E}"/>
              </a:ext>
            </a:extLst>
          </p:cNvPr>
          <p:cNvGraphicFramePr>
            <a:graphicFrameLocks noGrp="1"/>
          </p:cNvGraphicFramePr>
          <p:nvPr>
            <p:extLst>
              <p:ext uri="{D42A27DB-BD31-4B8C-83A1-F6EECF244321}">
                <p14:modId xmlns:p14="http://schemas.microsoft.com/office/powerpoint/2010/main" val="2883238417"/>
              </p:ext>
            </p:extLst>
          </p:nvPr>
        </p:nvGraphicFramePr>
        <p:xfrm>
          <a:off x="4287779" y="4468211"/>
          <a:ext cx="2986065" cy="227965"/>
        </p:xfrm>
        <a:graphic>
          <a:graphicData uri="http://schemas.openxmlformats.org/drawingml/2006/table">
            <a:tbl>
              <a:tblPr firstRow="1" bandRow="1">
                <a:tableStyleId>{5C22544A-7EE6-4342-B048-85BDC9FD1C3A}</a:tableStyleId>
              </a:tblPr>
              <a:tblGrid>
                <a:gridCol w="2986065">
                  <a:extLst>
                    <a:ext uri="{9D8B030D-6E8A-4147-A177-3AD203B41FA5}">
                      <a16:colId xmlns:a16="http://schemas.microsoft.com/office/drawing/2014/main" val="973159359"/>
                    </a:ext>
                  </a:extLst>
                </a:gridCol>
              </a:tblGrid>
              <a:tr h="227965">
                <a:tc>
                  <a:txBody>
                    <a:bodyPr/>
                    <a:lstStyle/>
                    <a:p>
                      <a:r>
                        <a:rPr lang="en-US" sz="1000" b="1" dirty="0">
                          <a:solidFill>
                            <a:schemeClr val="accent1"/>
                          </a:solidFill>
                          <a:latin typeface="Arial" panose="020B0604020202020204" pitchFamily="34" charset="0"/>
                          <a:cs typeface="Arial" panose="020B0604020202020204" pitchFamily="34" charset="0"/>
                        </a:rPr>
                        <a:t>UK</a:t>
                      </a:r>
                    </a:p>
                  </a:txBody>
                  <a:tcPr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7859364"/>
                  </a:ext>
                </a:extLst>
              </a:tr>
            </a:tbl>
          </a:graphicData>
        </a:graphic>
      </p:graphicFrame>
      <p:graphicFrame>
        <p:nvGraphicFramePr>
          <p:cNvPr id="28" name="Table 27">
            <a:extLst>
              <a:ext uri="{FF2B5EF4-FFF2-40B4-BE49-F238E27FC236}">
                <a16:creationId xmlns:a16="http://schemas.microsoft.com/office/drawing/2014/main" id="{B7CBC375-9177-4DDC-B48F-ED830ACCE070}"/>
              </a:ext>
            </a:extLst>
          </p:cNvPr>
          <p:cNvGraphicFramePr>
            <a:graphicFrameLocks noGrp="1"/>
          </p:cNvGraphicFramePr>
          <p:nvPr>
            <p:extLst>
              <p:ext uri="{D42A27DB-BD31-4B8C-83A1-F6EECF244321}">
                <p14:modId xmlns:p14="http://schemas.microsoft.com/office/powerpoint/2010/main" val="2314867520"/>
              </p:ext>
            </p:extLst>
          </p:nvPr>
        </p:nvGraphicFramePr>
        <p:xfrm>
          <a:off x="527277" y="6197788"/>
          <a:ext cx="2987918" cy="227965"/>
        </p:xfrm>
        <a:graphic>
          <a:graphicData uri="http://schemas.openxmlformats.org/drawingml/2006/table">
            <a:tbl>
              <a:tblPr firstRow="1" bandRow="1">
                <a:tableStyleId>{5C22544A-7EE6-4342-B048-85BDC9FD1C3A}</a:tableStyleId>
              </a:tblPr>
              <a:tblGrid>
                <a:gridCol w="2987918">
                  <a:extLst>
                    <a:ext uri="{9D8B030D-6E8A-4147-A177-3AD203B41FA5}">
                      <a16:colId xmlns:a16="http://schemas.microsoft.com/office/drawing/2014/main" val="973159359"/>
                    </a:ext>
                  </a:extLst>
                </a:gridCol>
              </a:tblGrid>
              <a:tr h="227965">
                <a:tc>
                  <a:txBody>
                    <a:bodyPr/>
                    <a:lstStyle/>
                    <a:p>
                      <a:r>
                        <a:rPr lang="en-US" sz="1000" b="1" dirty="0">
                          <a:solidFill>
                            <a:schemeClr val="accent1"/>
                          </a:solidFill>
                          <a:latin typeface="Arial" panose="020B0604020202020204" pitchFamily="34" charset="0"/>
                          <a:cs typeface="Arial" panose="020B0604020202020204" pitchFamily="34" charset="0"/>
                        </a:rPr>
                        <a:t>Germany</a:t>
                      </a:r>
                    </a:p>
                  </a:txBody>
                  <a:tcPr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7859364"/>
                  </a:ext>
                </a:extLst>
              </a:tr>
            </a:tbl>
          </a:graphicData>
        </a:graphic>
      </p:graphicFrame>
      <p:graphicFrame>
        <p:nvGraphicFramePr>
          <p:cNvPr id="29" name="Table 28">
            <a:extLst>
              <a:ext uri="{FF2B5EF4-FFF2-40B4-BE49-F238E27FC236}">
                <a16:creationId xmlns:a16="http://schemas.microsoft.com/office/drawing/2014/main" id="{AECA4614-A644-491D-9273-9EE3DB8201D4}"/>
              </a:ext>
            </a:extLst>
          </p:cNvPr>
          <p:cNvGraphicFramePr>
            <a:graphicFrameLocks noGrp="1"/>
          </p:cNvGraphicFramePr>
          <p:nvPr>
            <p:extLst>
              <p:ext uri="{D42A27DB-BD31-4B8C-83A1-F6EECF244321}">
                <p14:modId xmlns:p14="http://schemas.microsoft.com/office/powerpoint/2010/main" val="3847989719"/>
              </p:ext>
            </p:extLst>
          </p:nvPr>
        </p:nvGraphicFramePr>
        <p:xfrm>
          <a:off x="4287779" y="6197788"/>
          <a:ext cx="2986065" cy="227965"/>
        </p:xfrm>
        <a:graphic>
          <a:graphicData uri="http://schemas.openxmlformats.org/drawingml/2006/table">
            <a:tbl>
              <a:tblPr firstRow="1" bandRow="1">
                <a:tableStyleId>{5C22544A-7EE6-4342-B048-85BDC9FD1C3A}</a:tableStyleId>
              </a:tblPr>
              <a:tblGrid>
                <a:gridCol w="2986065">
                  <a:extLst>
                    <a:ext uri="{9D8B030D-6E8A-4147-A177-3AD203B41FA5}">
                      <a16:colId xmlns:a16="http://schemas.microsoft.com/office/drawing/2014/main" val="973159359"/>
                    </a:ext>
                  </a:extLst>
                </a:gridCol>
              </a:tblGrid>
              <a:tr h="227965">
                <a:tc>
                  <a:txBody>
                    <a:bodyPr/>
                    <a:lstStyle/>
                    <a:p>
                      <a:r>
                        <a:rPr lang="en-US" sz="1000" b="1" dirty="0">
                          <a:solidFill>
                            <a:schemeClr val="accent1"/>
                          </a:solidFill>
                          <a:latin typeface="Arial" panose="020B0604020202020204" pitchFamily="34" charset="0"/>
                          <a:cs typeface="Arial" panose="020B0604020202020204" pitchFamily="34" charset="0"/>
                        </a:rPr>
                        <a:t>Japan</a:t>
                      </a:r>
                    </a:p>
                  </a:txBody>
                  <a:tcPr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7859364"/>
                  </a:ext>
                </a:extLst>
              </a:tr>
            </a:tbl>
          </a:graphicData>
        </a:graphic>
      </p:graphicFrame>
      <p:graphicFrame>
        <p:nvGraphicFramePr>
          <p:cNvPr id="30" name="Table 29">
            <a:extLst>
              <a:ext uri="{FF2B5EF4-FFF2-40B4-BE49-F238E27FC236}">
                <a16:creationId xmlns:a16="http://schemas.microsoft.com/office/drawing/2014/main" id="{4A7D1FBD-12B5-44DA-AFF6-61DD90B8F12C}"/>
              </a:ext>
            </a:extLst>
          </p:cNvPr>
          <p:cNvGraphicFramePr>
            <a:graphicFrameLocks noGrp="1"/>
          </p:cNvGraphicFramePr>
          <p:nvPr>
            <p:extLst>
              <p:ext uri="{D42A27DB-BD31-4B8C-83A1-F6EECF244321}">
                <p14:modId xmlns:p14="http://schemas.microsoft.com/office/powerpoint/2010/main" val="4024927468"/>
              </p:ext>
            </p:extLst>
          </p:nvPr>
        </p:nvGraphicFramePr>
        <p:xfrm>
          <a:off x="4287779" y="7901572"/>
          <a:ext cx="2986065" cy="227965"/>
        </p:xfrm>
        <a:graphic>
          <a:graphicData uri="http://schemas.openxmlformats.org/drawingml/2006/table">
            <a:tbl>
              <a:tblPr firstRow="1" bandRow="1">
                <a:tableStyleId>{5C22544A-7EE6-4342-B048-85BDC9FD1C3A}</a:tableStyleId>
              </a:tblPr>
              <a:tblGrid>
                <a:gridCol w="2986065">
                  <a:extLst>
                    <a:ext uri="{9D8B030D-6E8A-4147-A177-3AD203B41FA5}">
                      <a16:colId xmlns:a16="http://schemas.microsoft.com/office/drawing/2014/main" val="973159359"/>
                    </a:ext>
                  </a:extLst>
                </a:gridCol>
              </a:tblGrid>
              <a:tr h="227965">
                <a:tc>
                  <a:txBody>
                    <a:bodyPr/>
                    <a:lstStyle/>
                    <a:p>
                      <a:r>
                        <a:rPr lang="en-US" sz="1000" b="1" dirty="0">
                          <a:solidFill>
                            <a:schemeClr val="accent1"/>
                          </a:solidFill>
                          <a:latin typeface="Arial" panose="020B0604020202020204" pitchFamily="34" charset="0"/>
                          <a:cs typeface="Arial" panose="020B0604020202020204" pitchFamily="34" charset="0"/>
                        </a:rPr>
                        <a:t>Australia</a:t>
                      </a:r>
                    </a:p>
                  </a:txBody>
                  <a:tcPr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7859364"/>
                  </a:ext>
                </a:extLst>
              </a:tr>
            </a:tbl>
          </a:graphicData>
        </a:graphic>
      </p:graphicFrame>
      <p:graphicFrame>
        <p:nvGraphicFramePr>
          <p:cNvPr id="32" name="Table 31">
            <a:extLst>
              <a:ext uri="{FF2B5EF4-FFF2-40B4-BE49-F238E27FC236}">
                <a16:creationId xmlns:a16="http://schemas.microsoft.com/office/drawing/2014/main" id="{38128BF2-2552-4D13-8349-C0F9E84A01D8}"/>
              </a:ext>
            </a:extLst>
          </p:cNvPr>
          <p:cNvGraphicFramePr>
            <a:graphicFrameLocks noGrp="1"/>
          </p:cNvGraphicFramePr>
          <p:nvPr>
            <p:extLst>
              <p:ext uri="{D42A27DB-BD31-4B8C-83A1-F6EECF244321}">
                <p14:modId xmlns:p14="http://schemas.microsoft.com/office/powerpoint/2010/main" val="3913117815"/>
              </p:ext>
            </p:extLst>
          </p:nvPr>
        </p:nvGraphicFramePr>
        <p:xfrm>
          <a:off x="520001" y="7892046"/>
          <a:ext cx="2987918" cy="227965"/>
        </p:xfrm>
        <a:graphic>
          <a:graphicData uri="http://schemas.openxmlformats.org/drawingml/2006/table">
            <a:tbl>
              <a:tblPr firstRow="1" bandRow="1">
                <a:tableStyleId>{5C22544A-7EE6-4342-B048-85BDC9FD1C3A}</a:tableStyleId>
              </a:tblPr>
              <a:tblGrid>
                <a:gridCol w="2987918">
                  <a:extLst>
                    <a:ext uri="{9D8B030D-6E8A-4147-A177-3AD203B41FA5}">
                      <a16:colId xmlns:a16="http://schemas.microsoft.com/office/drawing/2014/main" val="973159359"/>
                    </a:ext>
                  </a:extLst>
                </a:gridCol>
              </a:tblGrid>
              <a:tr h="227965">
                <a:tc>
                  <a:txBody>
                    <a:bodyPr/>
                    <a:lstStyle/>
                    <a:p>
                      <a:r>
                        <a:rPr lang="en-US" sz="1000" b="1" dirty="0">
                          <a:solidFill>
                            <a:schemeClr val="accent1"/>
                          </a:solidFill>
                          <a:latin typeface="Arial" panose="020B0604020202020204" pitchFamily="34" charset="0"/>
                          <a:cs typeface="Arial" panose="020B0604020202020204" pitchFamily="34" charset="0"/>
                        </a:rPr>
                        <a:t>Canada</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77859364"/>
                  </a:ext>
                </a:extLst>
              </a:tr>
            </a:tbl>
          </a:graphicData>
        </a:graphic>
      </p:graphicFrame>
      <p:sp>
        <p:nvSpPr>
          <p:cNvPr id="41" name="Content Placeholder 9">
            <a:extLst>
              <a:ext uri="{FF2B5EF4-FFF2-40B4-BE49-F238E27FC236}">
                <a16:creationId xmlns:a16="http://schemas.microsoft.com/office/drawing/2014/main" id="{763DF51F-BFF9-47A7-B841-44346CAE91E1}"/>
              </a:ext>
            </a:extLst>
          </p:cNvPr>
          <p:cNvSpPr txBox="1">
            <a:spLocks/>
          </p:cNvSpPr>
          <p:nvPr/>
        </p:nvSpPr>
        <p:spPr>
          <a:xfrm>
            <a:off x="4210053" y="2325008"/>
            <a:ext cx="3689616"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Changes in Yields (bps) since 6/30/2022</a:t>
            </a:r>
          </a:p>
        </p:txBody>
      </p:sp>
      <p:graphicFrame>
        <p:nvGraphicFramePr>
          <p:cNvPr id="2" name="Object 1">
            <a:extLst>
              <a:ext uri="{FF2B5EF4-FFF2-40B4-BE49-F238E27FC236}">
                <a16:creationId xmlns:a16="http://schemas.microsoft.com/office/drawing/2014/main" id="{E76AD9CD-1F22-4680-9F24-2BFA3E17A154}"/>
              </a:ext>
            </a:extLst>
          </p:cNvPr>
          <p:cNvGraphicFramePr>
            <a:graphicFrameLocks noChangeAspect="1"/>
          </p:cNvGraphicFramePr>
          <p:nvPr>
            <p:extLst>
              <p:ext uri="{D42A27DB-BD31-4B8C-83A1-F6EECF244321}">
                <p14:modId xmlns:p14="http://schemas.microsoft.com/office/powerpoint/2010/main" val="4267502215"/>
              </p:ext>
            </p:extLst>
          </p:nvPr>
        </p:nvGraphicFramePr>
        <p:xfrm>
          <a:off x="4287838" y="2565354"/>
          <a:ext cx="3000375" cy="1200150"/>
        </p:xfrm>
        <a:graphic>
          <a:graphicData uri="http://schemas.openxmlformats.org/presentationml/2006/ole">
            <mc:AlternateContent xmlns:mc="http://schemas.openxmlformats.org/markup-compatibility/2006">
              <mc:Choice xmlns:v="urn:schemas-microsoft-com:vml" Requires="v">
                <p:oleObj name="Worksheet" r:id="rId9" imgW="3000652" imgH="1200150" progId="Excel.Sheet.12">
                  <p:embed/>
                </p:oleObj>
              </mc:Choice>
              <mc:Fallback>
                <p:oleObj name="Worksheet" r:id="rId9" imgW="3000652" imgH="1200150" progId="Excel.Sheet.12">
                  <p:embed/>
                  <p:pic>
                    <p:nvPicPr>
                      <p:cNvPr id="0" name=""/>
                      <p:cNvPicPr/>
                      <p:nvPr/>
                    </p:nvPicPr>
                    <p:blipFill>
                      <a:blip r:embed="rId10"/>
                      <a:stretch>
                        <a:fillRect/>
                      </a:stretch>
                    </p:blipFill>
                    <p:spPr>
                      <a:xfrm>
                        <a:off x="4287838" y="2565354"/>
                        <a:ext cx="3000375" cy="1200150"/>
                      </a:xfrm>
                      <a:prstGeom prst="rect">
                        <a:avLst/>
                      </a:prstGeom>
                    </p:spPr>
                  </p:pic>
                </p:oleObj>
              </mc:Fallback>
            </mc:AlternateContent>
          </a:graphicData>
        </a:graphic>
      </p:graphicFrame>
    </p:spTree>
    <p:extLst>
      <p:ext uri="{BB962C8B-B14F-4D97-AF65-F5344CB8AC3E}">
        <p14:creationId xmlns:p14="http://schemas.microsoft.com/office/powerpoint/2010/main" val="9508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41">
            <a:extLst>
              <a:ext uri="{FF2B5EF4-FFF2-40B4-BE49-F238E27FC236}">
                <a16:creationId xmlns:a16="http://schemas.microsoft.com/office/drawing/2014/main" id="{E41F803E-FB44-41AE-A0D9-A33678073E65}"/>
              </a:ext>
            </a:extLst>
          </p:cNvPr>
          <p:cNvGraphicFramePr>
            <a:graphicFrameLocks/>
          </p:cNvGraphicFramePr>
          <p:nvPr>
            <p:extLst>
              <p:ext uri="{D42A27DB-BD31-4B8C-83A1-F6EECF244321}">
                <p14:modId xmlns:p14="http://schemas.microsoft.com/office/powerpoint/2010/main" val="1586245476"/>
              </p:ext>
            </p:extLst>
          </p:nvPr>
        </p:nvGraphicFramePr>
        <p:xfrm>
          <a:off x="3460750" y="2482850"/>
          <a:ext cx="3873500" cy="1989138"/>
        </p:xfrm>
        <a:graphic>
          <a:graphicData uri="http://schemas.openxmlformats.org/presentationml/2006/ole">
            <mc:AlternateContent xmlns:mc="http://schemas.openxmlformats.org/markup-compatibility/2006">
              <mc:Choice xmlns:v="urn:schemas-microsoft-com:vml" Requires="v">
                <p:oleObj name="Worksheet" r:id="rId3" imgW="4333980" imgH="2162311" progId="Excel.Sheet.12">
                  <p:embed/>
                </p:oleObj>
              </mc:Choice>
              <mc:Fallback>
                <p:oleObj name="Worksheet" r:id="rId3" imgW="4333980" imgH="2162311" progId="Excel.Sheet.12">
                  <p:embed/>
                  <p:pic>
                    <p:nvPicPr>
                      <p:cNvPr id="4" name="Object 3"/>
                      <p:cNvPicPr>
                        <a:picLocks noChangeArrowheads="1"/>
                      </p:cNvPicPr>
                      <p:nvPr/>
                    </p:nvPicPr>
                    <p:blipFill>
                      <a:blip r:embed="rId4"/>
                      <a:srcRect/>
                      <a:stretch>
                        <a:fillRect/>
                      </a:stretch>
                    </p:blipFill>
                    <p:spPr bwMode="auto">
                      <a:xfrm>
                        <a:off x="3460750" y="2482850"/>
                        <a:ext cx="3873500" cy="1989138"/>
                      </a:xfrm>
                      <a:prstGeom prst="rect">
                        <a:avLst/>
                      </a:prstGeom>
                      <a:noFill/>
                      <a:ln>
                        <a:noFill/>
                      </a:ln>
                    </p:spPr>
                  </p:pic>
                </p:oleObj>
              </mc:Fallback>
            </mc:AlternateContent>
          </a:graphicData>
        </a:graphic>
      </p:graphicFrame>
      <p:sp>
        <p:nvSpPr>
          <p:cNvPr id="3" name="Title 2"/>
          <p:cNvSpPr>
            <a:spLocks noGrp="1"/>
          </p:cNvSpPr>
          <p:nvPr>
            <p:ph type="title"/>
          </p:nvPr>
        </p:nvSpPr>
        <p:spPr>
          <a:noFill/>
        </p:spPr>
        <p:txBody>
          <a:bodyPr/>
          <a:lstStyle/>
          <a:p>
            <a:r>
              <a:rPr lang="en-US" dirty="0"/>
              <a:t>Impact of Diversification</a:t>
            </a:r>
          </a:p>
        </p:txBody>
      </p:sp>
      <p:sp>
        <p:nvSpPr>
          <p:cNvPr id="16" name="Picture Placeholder 15"/>
          <p:cNvSpPr>
            <a:spLocks noGrp="1"/>
          </p:cNvSpPr>
          <p:nvPr>
            <p:ph type="pic" sz="quarter" idx="13"/>
          </p:nvPr>
        </p:nvSpPr>
        <p:spPr/>
      </p:sp>
      <p:sp>
        <p:nvSpPr>
          <p:cNvPr id="5" name="Text Placeholder 4"/>
          <p:cNvSpPr>
            <a:spLocks noGrp="1"/>
          </p:cNvSpPr>
          <p:nvPr>
            <p:ph type="body" sz="quarter" idx="14"/>
          </p:nvPr>
        </p:nvSpPr>
        <p:spPr/>
        <p:txBody>
          <a:bodyPr/>
          <a:lstStyle/>
          <a:p>
            <a:r>
              <a:rPr lang="en-US" dirty="0">
                <a:highlight>
                  <a:srgbClr val="FFFFFF"/>
                </a:highlight>
              </a:rPr>
              <a:t>As of December 31, 2021</a:t>
            </a:r>
          </a:p>
        </p:txBody>
      </p:sp>
      <p:sp>
        <p:nvSpPr>
          <p:cNvPr id="6" name="Text Placeholder 5"/>
          <p:cNvSpPr>
            <a:spLocks noGrp="1"/>
          </p:cNvSpPr>
          <p:nvPr>
            <p:ph type="body" sz="quarter" idx="15"/>
          </p:nvPr>
        </p:nvSpPr>
        <p:spPr>
          <a:xfrm>
            <a:off x="434226" y="9186260"/>
            <a:ext cx="6804774" cy="517712"/>
          </a:xfrm>
        </p:spPr>
        <p:txBody>
          <a:bodyPr/>
          <a:lstStyle/>
          <a:p>
            <a:r>
              <a:rPr lang="en-US" dirty="0"/>
              <a:t>1. STDEV (standard deviation) is a measure of the variation or dispersion of a set of data points. Standard deviations are often used to quantify the historical return volatility of a security or portfolio. </a:t>
            </a:r>
            <a:endParaRPr lang="en-US" b="1" dirty="0"/>
          </a:p>
          <a:p>
            <a:r>
              <a:rPr lang="en-US" b="1" dirty="0"/>
              <a:t>Diversification does not eliminate the risk of market loss. For illustrative purposes only. Past performance is no guarantee of future results.</a:t>
            </a:r>
            <a:r>
              <a:rPr lang="en-US" dirty="0"/>
              <a:t> The performance reflects the growth of a hypothetical $10,000. Assumes all models have been rebalanced monthly. See appendix for allocation information. All performance results are based on performance of indexes with model/back-tested asset allocations; the performance was achieved with the benefit of hindsight; it does not represent actual investment strategies. The index models are unmanaged and the model’s performance does not reflect advisory fees or other expenses associated with the management of an actual portfolio. In particular, Model performance may not reflect the impact that economic and market factors may have had on the advisor's decision making if the advisor were actually managing client money. The models are not recommendations for an actual allocation. Indices are not available for direct investment. </a:t>
            </a:r>
            <a:r>
              <a:rPr lang="en-US" dirty="0" err="1"/>
              <a:t>Backtested</a:t>
            </a:r>
            <a:r>
              <a:rPr lang="en-US" dirty="0"/>
              <a:t> performance results assume the reinvestment of dividends and capital gains. Sources: Dimensional Fund Advisors LP for Dimensional Indices. Copyright 2022 S&amp;P Dow Jones Indices LLC, a division of S&amp;P Global. All rights reserved.</a:t>
            </a:r>
          </a:p>
        </p:txBody>
      </p:sp>
      <p:sp>
        <p:nvSpPr>
          <p:cNvPr id="7" name="Text Placeholder 6"/>
          <p:cNvSpPr>
            <a:spLocks noGrp="1"/>
          </p:cNvSpPr>
          <p:nvPr>
            <p:ph type="body" sz="quarter" idx="18"/>
          </p:nvPr>
        </p:nvSpPr>
        <p:spPr>
          <a:xfrm>
            <a:off x="429800" y="2604481"/>
            <a:ext cx="2661066" cy="2852427"/>
          </a:xfrm>
        </p:spPr>
        <p:txBody>
          <a:bodyPr/>
          <a:lstStyle/>
          <a:p>
            <a:pPr>
              <a:lnSpc>
                <a:spcPct val="110000"/>
              </a:lnSpc>
            </a:pPr>
            <a:r>
              <a:rPr lang="en-US" sz="1000" dirty="0"/>
              <a:t>These portfolios illustrate the performance of different global stock/bond mixes and highlight the benefits of diversification. Mixes with larger allocations to stocks are considered riskier but have higher expected returns over time.</a:t>
            </a:r>
          </a:p>
          <a:p>
            <a:pPr>
              <a:lnSpc>
                <a:spcPct val="110000"/>
              </a:lnSpc>
            </a:pPr>
            <a:endParaRPr lang="en-US" sz="1000" dirty="0"/>
          </a:p>
        </p:txBody>
      </p:sp>
      <p:cxnSp>
        <p:nvCxnSpPr>
          <p:cNvPr id="14" name="Straight Connector 13"/>
          <p:cNvCxnSpPr>
            <a:cxnSpLocks/>
          </p:cNvCxnSpPr>
          <p:nvPr/>
        </p:nvCxnSpPr>
        <p:spPr>
          <a:xfrm>
            <a:off x="3274377" y="2657572"/>
            <a:ext cx="0" cy="1814416"/>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66F6FF41-5833-4EBF-9145-362BCED2914A}" type="slidenum">
              <a:rPr lang="en-US" smtClean="0"/>
              <a:pPr/>
              <a:t>15</a:t>
            </a:fld>
            <a:endParaRPr lang="en-US" dirty="0"/>
          </a:p>
        </p:txBody>
      </p:sp>
      <p:sp>
        <p:nvSpPr>
          <p:cNvPr id="26" name="Content Placeholder 9">
            <a:extLst>
              <a:ext uri="{FF2B5EF4-FFF2-40B4-BE49-F238E27FC236}">
                <a16:creationId xmlns:a16="http://schemas.microsoft.com/office/drawing/2014/main" id="{EC8ADD49-6C71-45C1-B372-F469DB748127}"/>
              </a:ext>
            </a:extLst>
          </p:cNvPr>
          <p:cNvSpPr txBox="1">
            <a:spLocks/>
          </p:cNvSpPr>
          <p:nvPr/>
        </p:nvSpPr>
        <p:spPr>
          <a:xfrm>
            <a:off x="3415026" y="2596955"/>
            <a:ext cx="3949281"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a:t>
            </a:r>
          </a:p>
          <a:p>
            <a:pPr>
              <a:spcBef>
                <a:spcPts val="0"/>
              </a:spcBef>
            </a:pPr>
            <a:endParaRPr lang="en-US" sz="1000" b="1" dirty="0">
              <a:solidFill>
                <a:schemeClr val="accent1"/>
              </a:solidFill>
            </a:endParaRPr>
          </a:p>
        </p:txBody>
      </p:sp>
      <p:grpSp>
        <p:nvGrpSpPr>
          <p:cNvPr id="28" name="Group 27">
            <a:extLst>
              <a:ext uri="{FF2B5EF4-FFF2-40B4-BE49-F238E27FC236}">
                <a16:creationId xmlns:a16="http://schemas.microsoft.com/office/drawing/2014/main" id="{B0D6241C-F535-4C54-8013-57CA539198B5}"/>
              </a:ext>
            </a:extLst>
          </p:cNvPr>
          <p:cNvGrpSpPr/>
          <p:nvPr/>
        </p:nvGrpSpPr>
        <p:grpSpPr>
          <a:xfrm>
            <a:off x="452044" y="4826255"/>
            <a:ext cx="6843100" cy="342590"/>
            <a:chOff x="4635168" y="1861932"/>
            <a:chExt cx="7885068" cy="342590"/>
          </a:xfrm>
        </p:grpSpPr>
        <p:sp>
          <p:nvSpPr>
            <p:cNvPr id="29" name="Content Placeholder 9">
              <a:extLst>
                <a:ext uri="{FF2B5EF4-FFF2-40B4-BE49-F238E27FC236}">
                  <a16:creationId xmlns:a16="http://schemas.microsoft.com/office/drawing/2014/main" id="{7BD9EFDB-5A29-4B05-94B5-11DC51759321}"/>
                </a:ext>
              </a:extLst>
            </p:cNvPr>
            <p:cNvSpPr txBox="1">
              <a:spLocks/>
            </p:cNvSpPr>
            <p:nvPr/>
          </p:nvSpPr>
          <p:spPr>
            <a:xfrm>
              <a:off x="4635168" y="1861932"/>
              <a:ext cx="542368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Growth of Wealth: The Relationship Between Risk and Return</a:t>
              </a:r>
            </a:p>
            <a:p>
              <a:pPr>
                <a:spcBef>
                  <a:spcPts val="0"/>
                </a:spcBef>
              </a:pPr>
              <a:endParaRPr lang="en-US" sz="1000" b="1" dirty="0">
                <a:solidFill>
                  <a:schemeClr val="accent1"/>
                </a:solidFill>
              </a:endParaRPr>
            </a:p>
          </p:txBody>
        </p:sp>
        <p:cxnSp>
          <p:nvCxnSpPr>
            <p:cNvPr id="30" name="Straight Connector 29">
              <a:extLst>
                <a:ext uri="{FF2B5EF4-FFF2-40B4-BE49-F238E27FC236}">
                  <a16:creationId xmlns:a16="http://schemas.microsoft.com/office/drawing/2014/main" id="{3865DDBA-E944-4C88-90EA-CCE6DA7BE05F}"/>
                </a:ext>
              </a:extLst>
            </p:cNvPr>
            <p:cNvCxnSpPr>
              <a:cxnSpLocks/>
            </p:cNvCxnSpPr>
            <p:nvPr/>
          </p:nvCxnSpPr>
          <p:spPr>
            <a:xfrm flipV="1">
              <a:off x="4724400" y="2105101"/>
              <a:ext cx="7795836"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3" name="Chart 42">
            <a:extLst>
              <a:ext uri="{FF2B5EF4-FFF2-40B4-BE49-F238E27FC236}">
                <a16:creationId xmlns:a16="http://schemas.microsoft.com/office/drawing/2014/main" id="{6E7C37B4-4B32-4387-9B32-2CE4E3E0EB11}"/>
              </a:ext>
            </a:extLst>
          </p:cNvPr>
          <p:cNvGraphicFramePr/>
          <p:nvPr>
            <p:extLst>
              <p:ext uri="{D42A27DB-BD31-4B8C-83A1-F6EECF244321}">
                <p14:modId xmlns:p14="http://schemas.microsoft.com/office/powerpoint/2010/main" val="1985048025"/>
              </p:ext>
            </p:extLst>
          </p:nvPr>
        </p:nvGraphicFramePr>
        <p:xfrm>
          <a:off x="398268" y="5029201"/>
          <a:ext cx="6993131" cy="2942480"/>
        </p:xfrm>
        <a:graphic>
          <a:graphicData uri="http://schemas.openxmlformats.org/drawingml/2006/chart">
            <c:chart xmlns:c="http://schemas.openxmlformats.org/drawingml/2006/chart" xmlns:r="http://schemas.openxmlformats.org/officeDocument/2006/relationships" r:id="rId5"/>
          </a:graphicData>
        </a:graphic>
      </p:graphicFrame>
      <p:sp>
        <p:nvSpPr>
          <p:cNvPr id="21" name="Rectangle 20">
            <a:extLst>
              <a:ext uri="{FF2B5EF4-FFF2-40B4-BE49-F238E27FC236}">
                <a16:creationId xmlns:a16="http://schemas.microsoft.com/office/drawing/2014/main" id="{A8029B70-1EFC-4CF2-9760-0024169DDF60}"/>
              </a:ext>
            </a:extLst>
          </p:cNvPr>
          <p:cNvSpPr/>
          <p:nvPr/>
        </p:nvSpPr>
        <p:spPr>
          <a:xfrm>
            <a:off x="6819629" y="5667966"/>
            <a:ext cx="559665" cy="215389"/>
          </a:xfrm>
          <a:prstGeom prst="rect">
            <a:avLst/>
          </a:prstGeom>
        </p:spPr>
        <p:txBody>
          <a:bodyPr wrap="none" lIns="91388" tIns="45693" rIns="91388" bIns="45693">
            <a:spAutoFit/>
          </a:bodyPr>
          <a:lstStyle/>
          <a:p>
            <a:pPr algn="r"/>
            <a:r>
              <a:rPr lang="en-US" sz="800" dirty="0">
                <a:solidFill>
                  <a:prstClr val="black"/>
                </a:solidFill>
                <a:cs typeface="Arial" pitchFamily="34" charset="0"/>
              </a:rPr>
              <a:t>$60,977</a:t>
            </a:r>
          </a:p>
        </p:txBody>
      </p:sp>
      <p:sp>
        <p:nvSpPr>
          <p:cNvPr id="22" name="Rectangle 21">
            <a:extLst>
              <a:ext uri="{FF2B5EF4-FFF2-40B4-BE49-F238E27FC236}">
                <a16:creationId xmlns:a16="http://schemas.microsoft.com/office/drawing/2014/main" id="{666F067F-773C-4B80-A8FD-A7B7E19A293F}"/>
              </a:ext>
            </a:extLst>
          </p:cNvPr>
          <p:cNvSpPr/>
          <p:nvPr/>
        </p:nvSpPr>
        <p:spPr>
          <a:xfrm>
            <a:off x="6823639" y="6034486"/>
            <a:ext cx="559665" cy="215389"/>
          </a:xfrm>
          <a:prstGeom prst="rect">
            <a:avLst/>
          </a:prstGeom>
        </p:spPr>
        <p:txBody>
          <a:bodyPr wrap="none" lIns="91388" tIns="45693" rIns="91388" bIns="45693">
            <a:spAutoFit/>
          </a:bodyPr>
          <a:lstStyle/>
          <a:p>
            <a:pPr algn="r"/>
            <a:r>
              <a:rPr lang="en-US" sz="800" dirty="0">
                <a:solidFill>
                  <a:prstClr val="black"/>
                </a:solidFill>
                <a:cs typeface="Arial" pitchFamily="34" charset="0"/>
              </a:rPr>
              <a:t>$48,939</a:t>
            </a:r>
          </a:p>
        </p:txBody>
      </p:sp>
      <p:sp>
        <p:nvSpPr>
          <p:cNvPr id="23" name="Rectangle 22">
            <a:extLst>
              <a:ext uri="{FF2B5EF4-FFF2-40B4-BE49-F238E27FC236}">
                <a16:creationId xmlns:a16="http://schemas.microsoft.com/office/drawing/2014/main" id="{952EF888-7C22-4ECE-9982-C3736ECEB78F}"/>
              </a:ext>
            </a:extLst>
          </p:cNvPr>
          <p:cNvSpPr/>
          <p:nvPr/>
        </p:nvSpPr>
        <p:spPr>
          <a:xfrm>
            <a:off x="6819629" y="6419999"/>
            <a:ext cx="559665" cy="215389"/>
          </a:xfrm>
          <a:prstGeom prst="rect">
            <a:avLst/>
          </a:prstGeom>
        </p:spPr>
        <p:txBody>
          <a:bodyPr wrap="none" lIns="91388" tIns="45693" rIns="91388" bIns="45693">
            <a:spAutoFit/>
          </a:bodyPr>
          <a:lstStyle/>
          <a:p>
            <a:pPr algn="r"/>
            <a:r>
              <a:rPr lang="en-US" sz="800" dirty="0">
                <a:solidFill>
                  <a:prstClr val="black"/>
                </a:solidFill>
                <a:cs typeface="Arial" pitchFamily="34" charset="0"/>
              </a:rPr>
              <a:t>$36,417</a:t>
            </a:r>
          </a:p>
        </p:txBody>
      </p:sp>
      <p:sp>
        <p:nvSpPr>
          <p:cNvPr id="24" name="Rectangle 23">
            <a:extLst>
              <a:ext uri="{FF2B5EF4-FFF2-40B4-BE49-F238E27FC236}">
                <a16:creationId xmlns:a16="http://schemas.microsoft.com/office/drawing/2014/main" id="{10529AEF-3DA1-47F7-9006-F673A9B8C15D}"/>
              </a:ext>
            </a:extLst>
          </p:cNvPr>
          <p:cNvSpPr/>
          <p:nvPr/>
        </p:nvSpPr>
        <p:spPr>
          <a:xfrm>
            <a:off x="6815617" y="6828369"/>
            <a:ext cx="559665" cy="215389"/>
          </a:xfrm>
          <a:prstGeom prst="rect">
            <a:avLst/>
          </a:prstGeom>
        </p:spPr>
        <p:txBody>
          <a:bodyPr wrap="none" lIns="91388" tIns="45693" rIns="91388" bIns="45693">
            <a:spAutoFit/>
          </a:bodyPr>
          <a:lstStyle/>
          <a:p>
            <a:pPr algn="r"/>
            <a:r>
              <a:rPr lang="en-US" sz="800" dirty="0">
                <a:solidFill>
                  <a:prstClr val="black"/>
                </a:solidFill>
                <a:cs typeface="Arial" pitchFamily="34" charset="0"/>
              </a:rPr>
              <a:t>$22,500</a:t>
            </a:r>
          </a:p>
        </p:txBody>
      </p:sp>
      <p:sp>
        <p:nvSpPr>
          <p:cNvPr id="25" name="Rectangle 24">
            <a:extLst>
              <a:ext uri="{FF2B5EF4-FFF2-40B4-BE49-F238E27FC236}">
                <a16:creationId xmlns:a16="http://schemas.microsoft.com/office/drawing/2014/main" id="{2CECBA65-2DA7-4EB9-B918-71E400C31457}"/>
              </a:ext>
            </a:extLst>
          </p:cNvPr>
          <p:cNvSpPr/>
          <p:nvPr/>
        </p:nvSpPr>
        <p:spPr>
          <a:xfrm>
            <a:off x="6785483" y="7320184"/>
            <a:ext cx="593668" cy="215389"/>
          </a:xfrm>
          <a:prstGeom prst="rect">
            <a:avLst/>
          </a:prstGeom>
        </p:spPr>
        <p:txBody>
          <a:bodyPr wrap="square" lIns="91388" tIns="45693" rIns="91388" bIns="45693">
            <a:spAutoFit/>
          </a:bodyPr>
          <a:lstStyle/>
          <a:p>
            <a:pPr algn="r"/>
            <a:r>
              <a:rPr lang="en-US" sz="800" dirty="0">
                <a:solidFill>
                  <a:prstClr val="black"/>
                </a:solidFill>
                <a:cs typeface="Arial" pitchFamily="34" charset="0"/>
              </a:rPr>
              <a:t>$6,334</a:t>
            </a:r>
          </a:p>
        </p:txBody>
      </p:sp>
      <p:sp>
        <p:nvSpPr>
          <p:cNvPr id="27" name="Rectangle 26">
            <a:extLst>
              <a:ext uri="{FF2B5EF4-FFF2-40B4-BE49-F238E27FC236}">
                <a16:creationId xmlns:a16="http://schemas.microsoft.com/office/drawing/2014/main" id="{77DF9A7D-F1C9-4516-BCF5-B21B29DA24C4}"/>
              </a:ext>
            </a:extLst>
          </p:cNvPr>
          <p:cNvSpPr/>
          <p:nvPr/>
        </p:nvSpPr>
        <p:spPr>
          <a:xfrm>
            <a:off x="6815475" y="7133283"/>
            <a:ext cx="559665" cy="215389"/>
          </a:xfrm>
          <a:prstGeom prst="rect">
            <a:avLst/>
          </a:prstGeom>
        </p:spPr>
        <p:txBody>
          <a:bodyPr wrap="none" lIns="91388" tIns="45693" rIns="91388" bIns="45693">
            <a:spAutoFit/>
          </a:bodyPr>
          <a:lstStyle/>
          <a:p>
            <a:pPr algn="r"/>
            <a:r>
              <a:rPr lang="en-US" sz="800" dirty="0">
                <a:solidFill>
                  <a:prstClr val="black"/>
                </a:solidFill>
                <a:cs typeface="Arial" pitchFamily="34" charset="0"/>
              </a:rPr>
              <a:t>$12,693</a:t>
            </a:r>
          </a:p>
        </p:txBody>
      </p:sp>
    </p:spTree>
    <p:extLst>
      <p:ext uri="{BB962C8B-B14F-4D97-AF65-F5344CB8AC3E}">
        <p14:creationId xmlns:p14="http://schemas.microsoft.com/office/powerpoint/2010/main" val="293369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300"/>
            <a:ext cx="5941000" cy="675353"/>
          </a:xfrm>
        </p:spPr>
        <p:txBody>
          <a:bodyPr/>
          <a:lstStyle/>
          <a:p>
            <a:r>
              <a:rPr lang="en-US" dirty="0"/>
              <a:t>What Drives Investment Returns? Start with Ingenuity.</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lvl="0"/>
            <a:fld id="{66F6FF41-5833-4EBF-9145-362BCED2914A}" type="slidenum">
              <a:rPr lang="en-US" noProof="0" smtClean="0"/>
              <a:pPr lvl="0"/>
              <a:t>16</a:t>
            </a:fld>
            <a:endParaRPr lang="en-US" noProof="0" dirty="0"/>
          </a:p>
        </p:txBody>
      </p:sp>
      <p:sp>
        <p:nvSpPr>
          <p:cNvPr id="12" name="Picture Placeholder 11">
            <a:extLst>
              <a:ext uri="{FF2B5EF4-FFF2-40B4-BE49-F238E27FC236}">
                <a16:creationId xmlns:a16="http://schemas.microsoft.com/office/drawing/2014/main" id="{4E62430F-77D5-4BE0-9BD8-62B6E7101062}"/>
              </a:ext>
            </a:extLst>
          </p:cNvPr>
          <p:cNvSpPr>
            <a:spLocks noGrp="1"/>
          </p:cNvSpPr>
          <p:nvPr>
            <p:ph type="pic" sz="quarter" idx="13"/>
          </p:nvPr>
        </p:nvSpPr>
        <p:spPr/>
      </p:sp>
      <p:sp>
        <p:nvSpPr>
          <p:cNvPr id="4" name="Text Placeholder 3"/>
          <p:cNvSpPr>
            <a:spLocks noGrp="1"/>
          </p:cNvSpPr>
          <p:nvPr>
            <p:ph type="body" sz="quarter" idx="14"/>
          </p:nvPr>
        </p:nvSpPr>
        <p:spPr>
          <a:xfrm>
            <a:off x="421704" y="2203885"/>
            <a:ext cx="6818025" cy="447862"/>
          </a:xfrm>
        </p:spPr>
        <p:txBody>
          <a:bodyPr/>
          <a:lstStyle/>
          <a:p>
            <a:pPr marL="0" marR="0" lvl="0" indent="0" algn="l" defTabSz="1018228" rtl="0" eaLnBrk="1" fontAlgn="auto" latinLnBrk="0" hangingPunct="1">
              <a:lnSpc>
                <a:spcPct val="100000"/>
              </a:lnSpc>
              <a:spcBef>
                <a:spcPts val="6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rPr>
              <a:t>Third </a:t>
            </a:r>
            <a:r>
              <a:rPr lang="en-US" sz="1600" dirty="0">
                <a:solidFill>
                  <a:prstClr val="white">
                    <a:lumMod val="50000"/>
                  </a:prstClr>
                </a:solidFill>
              </a:rPr>
              <a:t>quarter</a:t>
            </a:r>
            <a:r>
              <a:rPr kumimoji="0" lang="en-US" sz="16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rPr>
              <a:t> 2022</a:t>
            </a:r>
          </a:p>
          <a:p>
            <a:pPr marL="0" marR="0" lvl="0" indent="0" algn="l" defTabSz="1018228" rtl="0" eaLnBrk="1" fontAlgn="auto" latinLnBrk="0" hangingPunct="1">
              <a:lnSpc>
                <a:spcPct val="100000"/>
              </a:lnSpc>
              <a:spcBef>
                <a:spcPts val="200"/>
              </a:spcBef>
              <a:spcAft>
                <a:spcPts val="0"/>
              </a:spcAft>
              <a:buClrTx/>
              <a:buSzTx/>
              <a:buFont typeface="Arial" pitchFamily="34" charset="0"/>
              <a:buNone/>
              <a:tabLst/>
              <a:defRPr/>
            </a:pPr>
            <a:r>
              <a:rPr kumimoji="0" lang="en-US" sz="950" b="0" i="0" u="none" strike="noStrike" kern="1200" cap="none" spc="0" normalizeH="0" baseline="0" noProof="0" dirty="0">
                <a:ln>
                  <a:noFill/>
                </a:ln>
                <a:solidFill>
                  <a:schemeClr val="tx1">
                    <a:lumMod val="65000"/>
                    <a:lumOff val="35000"/>
                  </a:schemeClr>
                </a:solidFill>
                <a:effectLst/>
                <a:uLnTx/>
                <a:uFillTx/>
                <a:latin typeface="Arial" pitchFamily="34" charset="0"/>
                <a:ea typeface="+mn-ea"/>
                <a:cs typeface="Arial" pitchFamily="34" charset="0"/>
              </a:rPr>
              <a:t>Weston Wellington, Vice President, Dimensional Fund Advisors</a:t>
            </a:r>
          </a:p>
        </p:txBody>
      </p:sp>
      <p:sp>
        <p:nvSpPr>
          <p:cNvPr id="18" name="Text Placeholder 2">
            <a:extLst>
              <a:ext uri="{FF2B5EF4-FFF2-40B4-BE49-F238E27FC236}">
                <a16:creationId xmlns:a16="http://schemas.microsoft.com/office/drawing/2014/main" id="{EBDC4EFE-10C3-48FC-A914-CC3022BFF970}"/>
              </a:ext>
            </a:extLst>
          </p:cNvPr>
          <p:cNvSpPr txBox="1">
            <a:spLocks/>
          </p:cNvSpPr>
          <p:nvPr/>
        </p:nvSpPr>
        <p:spPr>
          <a:xfrm>
            <a:off x="437763" y="3053793"/>
            <a:ext cx="6839337" cy="1999646"/>
          </a:xfrm>
          <a:prstGeom prst="rect">
            <a:avLst/>
          </a:prstGeom>
        </p:spPr>
        <p:txBody>
          <a:bodyPr numCol="2" spcCol="274320">
            <a:noAutofit/>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nSpc>
                <a:spcPct val="120000"/>
              </a:lnSpc>
              <a:spcBef>
                <a:spcPts val="0"/>
              </a:spcBef>
              <a:spcAft>
                <a:spcPts val="900"/>
              </a:spcAft>
            </a:pPr>
            <a:r>
              <a:rPr lang="en-US" sz="1050" dirty="0"/>
              <a:t>A recent news item reported that Frederick Smith intended to step down as Chairman and Chief Executive Officer of FedEx Corp., the largest air freight firm in the world. </a:t>
            </a:r>
          </a:p>
          <a:p>
            <a:pPr>
              <a:lnSpc>
                <a:spcPct val="120000"/>
              </a:lnSpc>
              <a:spcBef>
                <a:spcPts val="0"/>
              </a:spcBef>
              <a:spcAft>
                <a:spcPts val="900"/>
              </a:spcAft>
            </a:pPr>
            <a:r>
              <a:rPr lang="en-US" sz="1050" dirty="0"/>
              <a:t>As a Yale undergraduate in 1965, Smith wrote a term paper for his economics course outlining an overnight air delivery service for urgently needed items such as medicines or computer parts. His professor was not much impressed with the paper, but after a stint in the Air Force, Smith sought to put his classroom idea into practice. He founded Federal Express (now FedEx) in 1971, and one evening in April 1973, 14 Dassault Falcon jets took off from Memphis airport with 186 packages destined for 25 cities. </a:t>
            </a:r>
          </a:p>
          <a:p>
            <a:pPr>
              <a:lnSpc>
                <a:spcPct val="120000"/>
              </a:lnSpc>
              <a:spcBef>
                <a:spcPts val="0"/>
              </a:spcBef>
              <a:spcAft>
                <a:spcPts val="900"/>
              </a:spcAft>
            </a:pPr>
            <a:r>
              <a:rPr lang="en-US" sz="1050" dirty="0"/>
              <a:t>In retrospect, it was not an auspicious time to launch a new venture requiring expensive aircraft consuming large quantities of jet fuel. Oil prices rose sharply later that year following the Arab states’ oil embargo, and the US economy fell into a deep recession. Most airlines struggled during the 1970s, and Federal Express was no exception.</a:t>
            </a:r>
          </a:p>
          <a:p>
            <a:pPr>
              <a:lnSpc>
                <a:spcPct val="120000"/>
              </a:lnSpc>
              <a:spcBef>
                <a:spcPts val="0"/>
              </a:spcBef>
              <a:spcAft>
                <a:spcPts val="900"/>
              </a:spcAft>
            </a:pPr>
            <a:r>
              <a:rPr lang="en-US" sz="1050" dirty="0"/>
              <a:t>But Smith’s idea found favor with customers, and 49 years after its initial deliveries, the firm is a global colossus with over 650 aircraft, including 42 Boeing 777s—each of which can fly more cargo than 100 Falcons. Although it took over two years to turn its first profit, FedEx became the first start-up in American history to generate over $1 billion in revenue in less than 10 years without relying on mergers or acquisitions. The journey has proved rewarding for investors as well—100 shares purchased at the initial offering price of $24 in 1978 has mushroomed to 3,200 shares worth over $718,000 as of May 31, 2022.</a:t>
            </a:r>
            <a:r>
              <a:rPr lang="en-US" sz="1050" baseline="30000" dirty="0"/>
              <a:t>1</a:t>
            </a:r>
          </a:p>
          <a:p>
            <a:pPr>
              <a:lnSpc>
                <a:spcPct val="120000"/>
              </a:lnSpc>
              <a:spcBef>
                <a:spcPts val="0"/>
              </a:spcBef>
              <a:spcAft>
                <a:spcPts val="900"/>
              </a:spcAft>
            </a:pPr>
            <a:r>
              <a:rPr lang="en-US" sz="1050" dirty="0"/>
              <a:t>Fred Smith’s idea is just one example of ingenuity that humans have exhibited for centuries. Sticks and stones led to hammers and spears, the wheel and axle, the steam engine, and eventually semiconductors and jet aircraft. The invention of writing made it possible to store and hand down information from one generation to the next, enabling ingenuity to compound into an ever-increasing body of knowledge. Although we often associate innovation with clever new technology, some remarkable developments have required little more than astute powers of observation. The curse of smallpox, for example, has afflicted humans with death or disfigurement for thousands of years. English doctor Edward Jenner noticed that milkmaids who had previously experienced cowpox did not catch smallpox, and in 1796, he took material from a milkmaid’s cowpox sore and inoculated James Phipps, the nine-year-old son of his gardener. Later exposed to the virus, Phipps never developed smallpox, and Jenner published a treatise on vaccination in 1801. Smallpox vaccines gradually eliminated the disease in countries around the world, and the last known case was reported in Somalia</a:t>
            </a:r>
            <a:br>
              <a:rPr lang="en-US" sz="1050" dirty="0"/>
            </a:br>
            <a:r>
              <a:rPr lang="en-US" sz="1050" dirty="0"/>
              <a:t>in 1977.</a:t>
            </a:r>
          </a:p>
        </p:txBody>
      </p:sp>
      <p:sp>
        <p:nvSpPr>
          <p:cNvPr id="19" name="Text Placeholder 18">
            <a:extLst>
              <a:ext uri="{FF2B5EF4-FFF2-40B4-BE49-F238E27FC236}">
                <a16:creationId xmlns:a16="http://schemas.microsoft.com/office/drawing/2014/main" id="{AA997637-B3A8-4F14-BC7F-BF8E866ACB1F}"/>
              </a:ext>
            </a:extLst>
          </p:cNvPr>
          <p:cNvSpPr txBox="1">
            <a:spLocks/>
          </p:cNvSpPr>
          <p:nvPr/>
        </p:nvSpPr>
        <p:spPr>
          <a:xfrm>
            <a:off x="520287" y="7272807"/>
            <a:ext cx="8614188" cy="261616"/>
          </a:xfrm>
          <a:prstGeom prst="rect">
            <a:avLst/>
          </a:prstGeom>
        </p:spPr>
        <p:txBody>
          <a:bodyPr vert="horz" lIns="91388" tIns="0" rIns="91388" bIns="0" rtlCol="0" anchor="b">
            <a:noAutofit/>
          </a:bodyPr>
          <a:lstStyle>
            <a:lvl1pPr marL="0" indent="0" algn="l" defTabSz="1018228" rtl="0" eaLnBrk="1" latinLnBrk="0" hangingPunct="1">
              <a:spcBef>
                <a:spcPts val="0"/>
              </a:spcBef>
              <a:buFont typeface="Arial" pitchFamily="34" charset="0"/>
              <a:buNone/>
              <a:defRPr sz="800" kern="1200">
                <a:solidFill>
                  <a:schemeClr val="tx1">
                    <a:lumMod val="65000"/>
                    <a:lumOff val="35000"/>
                  </a:schemeClr>
                </a:solidFill>
                <a:latin typeface="Arial Narrow" pitchFamily="34" charset="0"/>
                <a:ea typeface="+mn-ea"/>
                <a:cs typeface="Arial" pitchFamily="34" charset="0"/>
              </a:defRPr>
            </a:lvl1pPr>
            <a:lvl2pPr marL="509115"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2pPr>
            <a:lvl3pPr marL="1018229"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3pPr>
            <a:lvl4pPr marL="1527344"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4pPr>
            <a:lvl5pPr marL="2036458"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en-US" dirty="0"/>
          </a:p>
        </p:txBody>
      </p:sp>
      <p:sp>
        <p:nvSpPr>
          <p:cNvPr id="21" name="Text Placeholder 18">
            <a:extLst>
              <a:ext uri="{FF2B5EF4-FFF2-40B4-BE49-F238E27FC236}">
                <a16:creationId xmlns:a16="http://schemas.microsoft.com/office/drawing/2014/main" id="{01665BEC-D623-4859-A8A1-34CBEFA5B2A9}"/>
              </a:ext>
            </a:extLst>
          </p:cNvPr>
          <p:cNvSpPr txBox="1">
            <a:spLocks/>
          </p:cNvSpPr>
          <p:nvPr/>
        </p:nvSpPr>
        <p:spPr>
          <a:xfrm>
            <a:off x="520287" y="7272807"/>
            <a:ext cx="8614188" cy="261616"/>
          </a:xfrm>
          <a:prstGeom prst="rect">
            <a:avLst/>
          </a:prstGeom>
        </p:spPr>
        <p:txBody>
          <a:bodyPr vert="horz" lIns="91388" tIns="0" rIns="91388" bIns="0" rtlCol="0" anchor="b">
            <a:noAutofit/>
          </a:bodyPr>
          <a:lstStyle>
            <a:lvl1pPr marL="0" indent="0" algn="l" defTabSz="1018228" rtl="0" eaLnBrk="1" latinLnBrk="0" hangingPunct="1">
              <a:spcBef>
                <a:spcPts val="0"/>
              </a:spcBef>
              <a:buFont typeface="Arial" pitchFamily="34" charset="0"/>
              <a:buNone/>
              <a:defRPr sz="800" kern="1200">
                <a:solidFill>
                  <a:schemeClr val="tx1">
                    <a:lumMod val="65000"/>
                    <a:lumOff val="35000"/>
                  </a:schemeClr>
                </a:solidFill>
                <a:latin typeface="Arial Narrow" pitchFamily="34" charset="0"/>
                <a:ea typeface="+mn-ea"/>
                <a:cs typeface="Arial" pitchFamily="34" charset="0"/>
              </a:defRPr>
            </a:lvl1pPr>
            <a:lvl2pPr marL="509115"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2pPr>
            <a:lvl3pPr marL="1018229"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3pPr>
            <a:lvl4pPr marL="1527344"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4pPr>
            <a:lvl5pPr marL="2036458"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en-US" dirty="0"/>
          </a:p>
        </p:txBody>
      </p:sp>
      <p:sp>
        <p:nvSpPr>
          <p:cNvPr id="16" name="Text Placeholder 30">
            <a:extLst>
              <a:ext uri="{FF2B5EF4-FFF2-40B4-BE49-F238E27FC236}">
                <a16:creationId xmlns:a16="http://schemas.microsoft.com/office/drawing/2014/main" id="{BB9431A2-162E-4494-84A4-FA4B082F82D7}"/>
              </a:ext>
            </a:extLst>
          </p:cNvPr>
          <p:cNvSpPr>
            <a:spLocks noGrp="1"/>
          </p:cNvSpPr>
          <p:nvPr>
            <p:ph type="body" sz="quarter" idx="15"/>
          </p:nvPr>
        </p:nvSpPr>
        <p:spPr>
          <a:xfrm>
            <a:off x="434226" y="9184092"/>
            <a:ext cx="6499974" cy="517712"/>
          </a:xfrm>
        </p:spPr>
        <p:txBody>
          <a:bodyPr/>
          <a:lstStyle/>
          <a:p>
            <a:r>
              <a:rPr lang="en-US" dirty="0"/>
              <a:t>1. Stock split information sourced from FedEx investor relations website. Stock price information provided by Bloomberg. This is not taking into account cash dividends or any reinvestment.</a:t>
            </a:r>
          </a:p>
        </p:txBody>
      </p:sp>
    </p:spTree>
    <p:extLst>
      <p:ext uri="{BB962C8B-B14F-4D97-AF65-F5344CB8AC3E}">
        <p14:creationId xmlns:p14="http://schemas.microsoft.com/office/powerpoint/2010/main" val="114295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300"/>
            <a:ext cx="5941000" cy="675353"/>
          </a:xfrm>
        </p:spPr>
        <p:txBody>
          <a:bodyPr/>
          <a:lstStyle/>
          <a:p>
            <a:r>
              <a:rPr lang="en-US" dirty="0"/>
              <a:t>What Drives Investment Returns? Start with Ingenuity.</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lvl="0"/>
            <a:fld id="{66F6FF41-5833-4EBF-9145-362BCED2914A}" type="slidenum">
              <a:rPr lang="en-US" noProof="0" smtClean="0"/>
              <a:pPr lvl="0"/>
              <a:t>17</a:t>
            </a:fld>
            <a:endParaRPr lang="en-US" noProof="0" dirty="0"/>
          </a:p>
        </p:txBody>
      </p:sp>
      <p:sp>
        <p:nvSpPr>
          <p:cNvPr id="12" name="Picture Placeholder 11">
            <a:extLst>
              <a:ext uri="{FF2B5EF4-FFF2-40B4-BE49-F238E27FC236}">
                <a16:creationId xmlns:a16="http://schemas.microsoft.com/office/drawing/2014/main" id="{4E62430F-77D5-4BE0-9BD8-62B6E7101062}"/>
              </a:ext>
            </a:extLst>
          </p:cNvPr>
          <p:cNvSpPr>
            <a:spLocks noGrp="1"/>
          </p:cNvSpPr>
          <p:nvPr>
            <p:ph type="pic" sz="quarter" idx="13"/>
          </p:nvPr>
        </p:nvSpPr>
        <p:spPr/>
      </p:sp>
      <p:sp>
        <p:nvSpPr>
          <p:cNvPr id="4" name="Text Placeholder 3"/>
          <p:cNvSpPr>
            <a:spLocks noGrp="1"/>
          </p:cNvSpPr>
          <p:nvPr>
            <p:ph type="body" sz="quarter" idx="14"/>
          </p:nvPr>
        </p:nvSpPr>
        <p:spPr>
          <a:xfrm>
            <a:off x="421704" y="2203885"/>
            <a:ext cx="6818025" cy="447862"/>
          </a:xfrm>
        </p:spPr>
        <p:txBody>
          <a:bodyPr/>
          <a:lstStyle/>
          <a:p>
            <a:pPr marL="0" marR="0" lvl="0" indent="0" algn="l" defTabSz="1018228" rtl="0" eaLnBrk="1" fontAlgn="auto" latinLnBrk="0" hangingPunct="1">
              <a:lnSpc>
                <a:spcPct val="100000"/>
              </a:lnSpc>
              <a:spcBef>
                <a:spcPts val="6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rPr>
              <a:t>(continued from page 16)</a:t>
            </a:r>
          </a:p>
        </p:txBody>
      </p:sp>
      <p:sp>
        <p:nvSpPr>
          <p:cNvPr id="18" name="Text Placeholder 2">
            <a:extLst>
              <a:ext uri="{FF2B5EF4-FFF2-40B4-BE49-F238E27FC236}">
                <a16:creationId xmlns:a16="http://schemas.microsoft.com/office/drawing/2014/main" id="{EBDC4EFE-10C3-48FC-A914-CC3022BFF970}"/>
              </a:ext>
            </a:extLst>
          </p:cNvPr>
          <p:cNvSpPr txBox="1">
            <a:spLocks/>
          </p:cNvSpPr>
          <p:nvPr/>
        </p:nvSpPr>
        <p:spPr>
          <a:xfrm>
            <a:off x="437763" y="3053793"/>
            <a:ext cx="6826897" cy="1999646"/>
          </a:xfrm>
          <a:prstGeom prst="rect">
            <a:avLst/>
          </a:prstGeom>
        </p:spPr>
        <p:txBody>
          <a:bodyPr numCol="2" spcCol="274320">
            <a:noAutofit/>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marR="0" lvl="0" indent="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One innovation often paves the way for others: </a:t>
            </a:r>
          </a:p>
          <a:p>
            <a:pPr marL="182880" marR="0" lvl="0" indent="-9144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Charles Lindbergh took off from Long Island for his historic transatlantic flight to Paris on May 20, 1927. That same day, J. Willard Marriott opened a nine-stool lunch counter serving cold A&amp;W root beer in Washington, D.C. Ten years later he began to supply box lunches to airlines flying from nearby Hoover airport and 20 years later opened the world’s first motor hotel in Arlington, Virginia. Today, Marriott is the world’s leading travel firm, with over 8,000 hotel properties in 139 countries.</a:t>
            </a:r>
          </a:p>
          <a:p>
            <a:pPr marL="182880" marR="0" lvl="0" indent="-9144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The now-ubiquitous microwave oven can trace its roots to a happy accident. While working on radar equipment in 1945 for Massachusetts-based Raytheon, electronics engineer Percy Spencer noticed that the chocolate bar in his pocket had suddenly melted. His curiosity led to the introduction of commercial-grade water-cooled microwave ovens in 1947 costing thousands and ultimately to countertop units available today</a:t>
            </a:r>
            <a:b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b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for $99.</a:t>
            </a:r>
          </a:p>
          <a:p>
            <a:pPr marL="182880" marR="0" lvl="0" indent="-9144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Frustrated by lengthy delays associated with loading and unloading cargo ships, trucking firm owner Malcolm McLean launched a shipping service in 1956 using standardized steel containers of his own design. Met with great skepticism when first introduced, his idea for theftproof stackable cargo boxes eventually transformed the global shipping industry—and world trade—by slashing dockside loading costs over 90%. </a:t>
            </a:r>
          </a:p>
          <a:p>
            <a:pPr marL="182880" marR="0" lvl="0" indent="-9144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On June 26, 1974, cashier Sharon Buchanan inaugurated the era of barcode inventory tracking when she scanned a pack of Juicy Fruit gum bearing a Universal Product Code at Marsh Supermarket in Troy, Ohio. Barcode scanners eliminated the drudgery and inevitable mistakes associated with manual entry by checkout clerks and provided store managers with powerful tools to track sales trends. As retailers such as Home Depot, Ross Stores, and Walmart expanded throughout the country in recent decades, barcode technology played a key role in matching inventory with local preferences at each location.</a:t>
            </a:r>
          </a:p>
          <a:p>
            <a:pPr marL="182880" marR="0" lvl="0" indent="-9144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In March 2022, a 20-year-old woman born with a small and misshapen right ear received a 3D-printed ear implant made from her own cells and shaped to precisely match her other ear. Although experimental, the procedure represented a significant advance in tissue engineering and could eventually lead to artificial organs such as lungs or kidneys.  </a:t>
            </a:r>
          </a:p>
          <a:p>
            <a:pPr marL="0" marR="0" lvl="0" indent="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benefits of innovation are widely dispersed throughout the economy, often in unpredictable ways. Apple Inc. became one of the world’s most valuable companies based on its clever marriage of the computer and the telephone; both iPhone users and Apple shareholders reaped substantial rewards.</a:t>
            </a:r>
          </a:p>
          <a:p>
            <a:pPr marL="0" marR="0" lvl="0" indent="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On the other hand, suppose your fairy godmother had told you in 1935, at the dawn of commercial air travel, that this tiny sector of the</a:t>
            </a:r>
          </a:p>
        </p:txBody>
      </p:sp>
      <p:sp>
        <p:nvSpPr>
          <p:cNvPr id="19" name="Text Placeholder 18">
            <a:extLst>
              <a:ext uri="{FF2B5EF4-FFF2-40B4-BE49-F238E27FC236}">
                <a16:creationId xmlns:a16="http://schemas.microsoft.com/office/drawing/2014/main" id="{AA997637-B3A8-4F14-BC7F-BF8E866ACB1F}"/>
              </a:ext>
            </a:extLst>
          </p:cNvPr>
          <p:cNvSpPr txBox="1">
            <a:spLocks/>
          </p:cNvSpPr>
          <p:nvPr/>
        </p:nvSpPr>
        <p:spPr>
          <a:xfrm>
            <a:off x="520287" y="7272807"/>
            <a:ext cx="8614188" cy="261616"/>
          </a:xfrm>
          <a:prstGeom prst="rect">
            <a:avLst/>
          </a:prstGeom>
        </p:spPr>
        <p:txBody>
          <a:bodyPr vert="horz" lIns="91388" tIns="0" rIns="91388" bIns="0" rtlCol="0" anchor="b">
            <a:noAutofit/>
          </a:bodyPr>
          <a:lstStyle>
            <a:lvl1pPr marL="0" indent="0" algn="l" defTabSz="1018228" rtl="0" eaLnBrk="1" latinLnBrk="0" hangingPunct="1">
              <a:spcBef>
                <a:spcPts val="0"/>
              </a:spcBef>
              <a:buFont typeface="Arial" pitchFamily="34" charset="0"/>
              <a:buNone/>
              <a:defRPr sz="800" kern="1200">
                <a:solidFill>
                  <a:schemeClr val="tx1">
                    <a:lumMod val="65000"/>
                    <a:lumOff val="35000"/>
                  </a:schemeClr>
                </a:solidFill>
                <a:latin typeface="Arial Narrow" pitchFamily="34" charset="0"/>
                <a:ea typeface="+mn-ea"/>
                <a:cs typeface="Arial" pitchFamily="34" charset="0"/>
              </a:defRPr>
            </a:lvl1pPr>
            <a:lvl2pPr marL="509115"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2pPr>
            <a:lvl3pPr marL="1018229"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3pPr>
            <a:lvl4pPr marL="1527344"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4pPr>
            <a:lvl5pPr marL="2036458"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en-US" dirty="0"/>
          </a:p>
        </p:txBody>
      </p:sp>
      <p:sp>
        <p:nvSpPr>
          <p:cNvPr id="21" name="Text Placeholder 18">
            <a:extLst>
              <a:ext uri="{FF2B5EF4-FFF2-40B4-BE49-F238E27FC236}">
                <a16:creationId xmlns:a16="http://schemas.microsoft.com/office/drawing/2014/main" id="{01665BEC-D623-4859-A8A1-34CBEFA5B2A9}"/>
              </a:ext>
            </a:extLst>
          </p:cNvPr>
          <p:cNvSpPr txBox="1">
            <a:spLocks/>
          </p:cNvSpPr>
          <p:nvPr/>
        </p:nvSpPr>
        <p:spPr>
          <a:xfrm>
            <a:off x="520287" y="7272807"/>
            <a:ext cx="8614188" cy="261616"/>
          </a:xfrm>
          <a:prstGeom prst="rect">
            <a:avLst/>
          </a:prstGeom>
        </p:spPr>
        <p:txBody>
          <a:bodyPr vert="horz" lIns="91388" tIns="0" rIns="91388" bIns="0" rtlCol="0" anchor="b">
            <a:noAutofit/>
          </a:bodyPr>
          <a:lstStyle>
            <a:lvl1pPr marL="0" indent="0" algn="l" defTabSz="1018228" rtl="0" eaLnBrk="1" latinLnBrk="0" hangingPunct="1">
              <a:spcBef>
                <a:spcPts val="0"/>
              </a:spcBef>
              <a:buFont typeface="Arial" pitchFamily="34" charset="0"/>
              <a:buNone/>
              <a:defRPr sz="800" kern="1200">
                <a:solidFill>
                  <a:schemeClr val="tx1">
                    <a:lumMod val="65000"/>
                    <a:lumOff val="35000"/>
                  </a:schemeClr>
                </a:solidFill>
                <a:latin typeface="Arial Narrow" pitchFamily="34" charset="0"/>
                <a:ea typeface="+mn-ea"/>
                <a:cs typeface="Arial" pitchFamily="34" charset="0"/>
              </a:defRPr>
            </a:lvl1pPr>
            <a:lvl2pPr marL="509115"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2pPr>
            <a:lvl3pPr marL="1018229"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3pPr>
            <a:lvl4pPr marL="1527344"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4pPr>
            <a:lvl5pPr marL="2036458"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en-US" dirty="0"/>
          </a:p>
        </p:txBody>
      </p:sp>
      <p:sp>
        <p:nvSpPr>
          <p:cNvPr id="16" name="Text Placeholder 30">
            <a:extLst>
              <a:ext uri="{FF2B5EF4-FFF2-40B4-BE49-F238E27FC236}">
                <a16:creationId xmlns:a16="http://schemas.microsoft.com/office/drawing/2014/main" id="{BB9431A2-162E-4494-84A4-FA4B082F82D7}"/>
              </a:ext>
            </a:extLst>
          </p:cNvPr>
          <p:cNvSpPr>
            <a:spLocks noGrp="1"/>
          </p:cNvSpPr>
          <p:nvPr>
            <p:ph type="body" sz="quarter" idx="15"/>
          </p:nvPr>
        </p:nvSpPr>
        <p:spPr>
          <a:xfrm>
            <a:off x="434226" y="9184092"/>
            <a:ext cx="6499974" cy="517712"/>
          </a:xfrm>
        </p:spPr>
        <p:txBody>
          <a:bodyPr/>
          <a:lstStyle/>
          <a:p>
            <a:r>
              <a:rPr lang="en-US" dirty="0"/>
              <a:t> </a:t>
            </a:r>
          </a:p>
        </p:txBody>
      </p:sp>
    </p:spTree>
    <p:extLst>
      <p:ext uri="{BB962C8B-B14F-4D97-AF65-F5344CB8AC3E}">
        <p14:creationId xmlns:p14="http://schemas.microsoft.com/office/powerpoint/2010/main" val="140476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0" y="1338300"/>
            <a:ext cx="5941000" cy="675353"/>
          </a:xfrm>
        </p:spPr>
        <p:txBody>
          <a:bodyPr/>
          <a:lstStyle/>
          <a:p>
            <a:r>
              <a:rPr lang="en-US" dirty="0"/>
              <a:t>What Drives Investment Returns? Start with Ingenuity.</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lvl="0"/>
            <a:fld id="{66F6FF41-5833-4EBF-9145-362BCED2914A}" type="slidenum">
              <a:rPr lang="en-US" noProof="0" smtClean="0"/>
              <a:pPr lvl="0"/>
              <a:t>18</a:t>
            </a:fld>
            <a:endParaRPr lang="en-US" noProof="0" dirty="0"/>
          </a:p>
        </p:txBody>
      </p:sp>
      <p:sp>
        <p:nvSpPr>
          <p:cNvPr id="12" name="Picture Placeholder 11">
            <a:extLst>
              <a:ext uri="{FF2B5EF4-FFF2-40B4-BE49-F238E27FC236}">
                <a16:creationId xmlns:a16="http://schemas.microsoft.com/office/drawing/2014/main" id="{4E62430F-77D5-4BE0-9BD8-62B6E7101062}"/>
              </a:ext>
            </a:extLst>
          </p:cNvPr>
          <p:cNvSpPr>
            <a:spLocks noGrp="1"/>
          </p:cNvSpPr>
          <p:nvPr>
            <p:ph type="pic" sz="quarter" idx="13"/>
          </p:nvPr>
        </p:nvSpPr>
        <p:spPr/>
      </p:sp>
      <p:sp>
        <p:nvSpPr>
          <p:cNvPr id="4" name="Text Placeholder 3"/>
          <p:cNvSpPr>
            <a:spLocks noGrp="1"/>
          </p:cNvSpPr>
          <p:nvPr>
            <p:ph type="body" sz="quarter" idx="14"/>
          </p:nvPr>
        </p:nvSpPr>
        <p:spPr>
          <a:xfrm>
            <a:off x="421704" y="2203885"/>
            <a:ext cx="6818025" cy="447862"/>
          </a:xfrm>
        </p:spPr>
        <p:txBody>
          <a:bodyPr/>
          <a:lstStyle/>
          <a:p>
            <a:pPr marL="0" marR="0" lvl="0" indent="0" algn="l" defTabSz="1018228" rtl="0" eaLnBrk="1" fontAlgn="auto" latinLnBrk="0" hangingPunct="1">
              <a:lnSpc>
                <a:spcPct val="100000"/>
              </a:lnSpc>
              <a:spcBef>
                <a:spcPts val="6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rPr>
              <a:t>(continued from page 17)</a:t>
            </a:r>
          </a:p>
        </p:txBody>
      </p:sp>
      <p:sp>
        <p:nvSpPr>
          <p:cNvPr id="18" name="Text Placeholder 2">
            <a:extLst>
              <a:ext uri="{FF2B5EF4-FFF2-40B4-BE49-F238E27FC236}">
                <a16:creationId xmlns:a16="http://schemas.microsoft.com/office/drawing/2014/main" id="{EBDC4EFE-10C3-48FC-A914-CC3022BFF970}"/>
              </a:ext>
            </a:extLst>
          </p:cNvPr>
          <p:cNvSpPr txBox="1">
            <a:spLocks/>
          </p:cNvSpPr>
          <p:nvPr/>
        </p:nvSpPr>
        <p:spPr>
          <a:xfrm>
            <a:off x="437763" y="3053793"/>
            <a:ext cx="6826897" cy="1999646"/>
          </a:xfrm>
          <a:prstGeom prst="rect">
            <a:avLst/>
          </a:prstGeom>
        </p:spPr>
        <p:txBody>
          <a:bodyPr numCol="2" spcCol="274320">
            <a:noAutofit/>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marR="0" lvl="0" indent="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economy would eventually become a gigantic industry with millions of passengers flying every year—including some flying from breakfast in New York to Los Angeles for dinner. What would your prediction be for industry pioneers such as TWA or Pan American? Most likely, bountiful prosperity and rewarding stock market performance. The millions of passengers materialized. The profits did not. Both firms went bankrupt. So innovation itself does not ensure prosperity in every case. </a:t>
            </a:r>
          </a:p>
          <a:p>
            <a:pPr marL="0" marR="0" lvl="0" indent="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That’s why it makes sense to diversify. Investors are often tempted to focus their attention on firms that appear poised to benefit from innovation. But it’s difficult to predict which ideas will prove successful, and even if we could, it’s unclear which firms will benefit and to what extent. Software giant Microsoft has been a big winner for investors, with the share value soaring more than 100-fold over the 30-year period ending May 31, 2022. Discount retailer Ross Stores proved even more rewarding, as the stock price multiplied over 189 times during the same period. One firm developed powerful computer technology and the other applied it. </a:t>
            </a:r>
          </a:p>
          <a:p>
            <a:pPr marL="0" marR="0" lvl="0" indent="0" algn="l" defTabSz="1018228" rtl="0" eaLnBrk="1" fontAlgn="auto" latinLnBrk="0" hangingPunct="1">
              <a:lnSpc>
                <a:spcPct val="120000"/>
              </a:lnSpc>
              <a:spcBef>
                <a:spcPts val="0"/>
              </a:spcBef>
              <a:spcAft>
                <a:spcPts val="9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Civilization is a history of innovation—curious minds seeking to improve upon existing ways of meeting mankind’s wants and needs. Public securities markets are just one example of such creativity, and they have a history of rewarding investors for the capital they supply to fund such innovation. But a significant fraction of the wealth created in public equity markets typically comes from only a small number of firms; therefore, we believe owning a broad universe of stocks is the most effective way to participate in the rewards of ingenuity and innovation, wherever and whenever it takes place.</a:t>
            </a:r>
          </a:p>
        </p:txBody>
      </p:sp>
      <p:sp>
        <p:nvSpPr>
          <p:cNvPr id="19" name="Text Placeholder 18">
            <a:extLst>
              <a:ext uri="{FF2B5EF4-FFF2-40B4-BE49-F238E27FC236}">
                <a16:creationId xmlns:a16="http://schemas.microsoft.com/office/drawing/2014/main" id="{AA997637-B3A8-4F14-BC7F-BF8E866ACB1F}"/>
              </a:ext>
            </a:extLst>
          </p:cNvPr>
          <p:cNvSpPr txBox="1">
            <a:spLocks/>
          </p:cNvSpPr>
          <p:nvPr/>
        </p:nvSpPr>
        <p:spPr>
          <a:xfrm>
            <a:off x="520287" y="7272807"/>
            <a:ext cx="8614188" cy="261616"/>
          </a:xfrm>
          <a:prstGeom prst="rect">
            <a:avLst/>
          </a:prstGeom>
        </p:spPr>
        <p:txBody>
          <a:bodyPr vert="horz" lIns="91388" tIns="0" rIns="91388" bIns="0" rtlCol="0" anchor="b">
            <a:noAutofit/>
          </a:bodyPr>
          <a:lstStyle>
            <a:lvl1pPr marL="0" indent="0" algn="l" defTabSz="1018228" rtl="0" eaLnBrk="1" latinLnBrk="0" hangingPunct="1">
              <a:spcBef>
                <a:spcPts val="0"/>
              </a:spcBef>
              <a:buFont typeface="Arial" pitchFamily="34" charset="0"/>
              <a:buNone/>
              <a:defRPr sz="800" kern="1200">
                <a:solidFill>
                  <a:schemeClr val="tx1">
                    <a:lumMod val="65000"/>
                    <a:lumOff val="35000"/>
                  </a:schemeClr>
                </a:solidFill>
                <a:latin typeface="Arial Narrow" pitchFamily="34" charset="0"/>
                <a:ea typeface="+mn-ea"/>
                <a:cs typeface="Arial" pitchFamily="34" charset="0"/>
              </a:defRPr>
            </a:lvl1pPr>
            <a:lvl2pPr marL="509115"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2pPr>
            <a:lvl3pPr marL="1018229"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3pPr>
            <a:lvl4pPr marL="1527344"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4pPr>
            <a:lvl5pPr marL="2036458"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en-US" dirty="0"/>
          </a:p>
        </p:txBody>
      </p:sp>
      <p:sp>
        <p:nvSpPr>
          <p:cNvPr id="21" name="Text Placeholder 18">
            <a:extLst>
              <a:ext uri="{FF2B5EF4-FFF2-40B4-BE49-F238E27FC236}">
                <a16:creationId xmlns:a16="http://schemas.microsoft.com/office/drawing/2014/main" id="{01665BEC-D623-4859-A8A1-34CBEFA5B2A9}"/>
              </a:ext>
            </a:extLst>
          </p:cNvPr>
          <p:cNvSpPr txBox="1">
            <a:spLocks/>
          </p:cNvSpPr>
          <p:nvPr/>
        </p:nvSpPr>
        <p:spPr>
          <a:xfrm>
            <a:off x="520287" y="7272807"/>
            <a:ext cx="8614188" cy="261616"/>
          </a:xfrm>
          <a:prstGeom prst="rect">
            <a:avLst/>
          </a:prstGeom>
        </p:spPr>
        <p:txBody>
          <a:bodyPr vert="horz" lIns="91388" tIns="0" rIns="91388" bIns="0" rtlCol="0" anchor="b">
            <a:noAutofit/>
          </a:bodyPr>
          <a:lstStyle>
            <a:lvl1pPr marL="0" indent="0" algn="l" defTabSz="1018228" rtl="0" eaLnBrk="1" latinLnBrk="0" hangingPunct="1">
              <a:spcBef>
                <a:spcPts val="0"/>
              </a:spcBef>
              <a:buFont typeface="Arial" pitchFamily="34" charset="0"/>
              <a:buNone/>
              <a:defRPr sz="800" kern="1200">
                <a:solidFill>
                  <a:schemeClr val="tx1">
                    <a:lumMod val="65000"/>
                    <a:lumOff val="35000"/>
                  </a:schemeClr>
                </a:solidFill>
                <a:latin typeface="Arial Narrow" pitchFamily="34" charset="0"/>
                <a:ea typeface="+mn-ea"/>
                <a:cs typeface="Arial" pitchFamily="34" charset="0"/>
              </a:defRPr>
            </a:lvl1pPr>
            <a:lvl2pPr marL="509115"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2pPr>
            <a:lvl3pPr marL="1018229"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3pPr>
            <a:lvl4pPr marL="1527344"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4pPr>
            <a:lvl5pPr marL="2036458" indent="0" algn="l" defTabSz="1018228" rtl="0" eaLnBrk="1" latinLnBrk="0" hangingPunct="1">
              <a:spcBef>
                <a:spcPct val="20000"/>
              </a:spcBef>
              <a:buFont typeface="Arial" pitchFamily="34" charset="0"/>
              <a:buNone/>
              <a:defRPr sz="800" kern="1200">
                <a:solidFill>
                  <a:schemeClr val="tx1">
                    <a:lumMod val="65000"/>
                    <a:lumOff val="35000"/>
                  </a:schemeClr>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en-US" dirty="0"/>
          </a:p>
        </p:txBody>
      </p:sp>
      <p:sp>
        <p:nvSpPr>
          <p:cNvPr id="16" name="Text Placeholder 30">
            <a:extLst>
              <a:ext uri="{FF2B5EF4-FFF2-40B4-BE49-F238E27FC236}">
                <a16:creationId xmlns:a16="http://schemas.microsoft.com/office/drawing/2014/main" id="{BB9431A2-162E-4494-84A4-FA4B082F82D7}"/>
              </a:ext>
            </a:extLst>
          </p:cNvPr>
          <p:cNvSpPr>
            <a:spLocks noGrp="1"/>
          </p:cNvSpPr>
          <p:nvPr>
            <p:ph type="body" sz="quarter" idx="15"/>
          </p:nvPr>
        </p:nvSpPr>
        <p:spPr>
          <a:xfrm>
            <a:off x="434225" y="9184092"/>
            <a:ext cx="6805503" cy="517712"/>
          </a:xfrm>
        </p:spPr>
        <p:txBody>
          <a:bodyPr/>
          <a:lstStyle/>
          <a:p>
            <a:pPr marL="0" marR="0" lvl="0" indent="0" algn="l" defTabSz="1018228" rtl="0" eaLnBrk="1" fontAlgn="auto" latinLnBrk="0" hangingPunct="1">
              <a:lnSpc>
                <a:spcPct val="100000"/>
              </a:lnSpc>
              <a:spcBef>
                <a:spcPts val="0"/>
              </a:spcBef>
              <a:spcAft>
                <a:spcPts val="0"/>
              </a:spcAft>
              <a:buClrTx/>
              <a:buSzTx/>
              <a:buFont typeface="Arial" pitchFamily="34" charset="0"/>
              <a:buNone/>
              <a:tabLst/>
              <a:defRPr/>
            </a:pPr>
            <a:r>
              <a:rPr kumimoji="0" lang="en-US" sz="800" b="1" i="0" u="none" strike="noStrike" kern="1200" cap="none" spc="0" normalizeH="0" baseline="0" noProof="0" dirty="0">
                <a:ln>
                  <a:noFill/>
                </a:ln>
                <a:solidFill>
                  <a:prstClr val="black">
                    <a:lumMod val="65000"/>
                    <a:lumOff val="35000"/>
                  </a:prstClr>
                </a:solidFill>
                <a:effectLst/>
                <a:uLnTx/>
                <a:uFillTx/>
                <a:latin typeface="Arial Narrow" pitchFamily="34" charset="0"/>
                <a:ea typeface="+mn-ea"/>
                <a:cs typeface="Arial" pitchFamily="34" charset="0"/>
              </a:rPr>
              <a:t>Investments involve risks. The investment return and principal value of an investment may fluctuate so that an investor’s shares, when redeemed, may be worth more or less than their original value. Past performance is not a guarantee of future results. There is no guarantee strategies will be successful.</a:t>
            </a:r>
          </a:p>
          <a:p>
            <a:pPr marL="0" marR="0" lvl="0" indent="0" algn="l" defTabSz="1018228" rtl="0" eaLnBrk="1" fontAlgn="auto" latinLnBrk="0" hangingPunct="1">
              <a:lnSpc>
                <a:spcPct val="100000"/>
              </a:lnSpc>
              <a:spcBef>
                <a:spcPts val="0"/>
              </a:spcBef>
              <a:spcAft>
                <a:spcPts val="0"/>
              </a:spcAft>
              <a:buClrTx/>
              <a:buSzTx/>
              <a:buFont typeface="Arial" pitchFamily="34" charset="0"/>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Narrow" pitchFamily="34" charset="0"/>
                <a:ea typeface="+mn-ea"/>
                <a:cs typeface="Arial" pitchFamily="34" charset="0"/>
              </a:rPr>
              <a:t>Named securities may be held in accounts managed by Dimensional. This information should not be considered a recommendation to buy or sell a particular security. The information in this material is intended for the recipient’s background information and use only. It is provided in good faith and without any warranty or representation as to accuracy or completeness. Information and opinions presented in this material have been obtained or derived from sources believed by Dimensional to be reliable, and Dimensional has reasonable grounds to believe that all factual information herein is true as at the date of this material. It does not constitute investment advice, a recommendation, or an offer of any services or products for sale and is not intended to provide a sufficient basis on which to make an investment decision. Before acting on any information in this document, you should consider whether it is appropriate for your particular circumstances and, if appropriate, seek professional advice. It is the responsibility of any persons wishing to make a purchase to inform themselves of and observe all applicable laws and regulations. Unauthorized reproduction or transmission of this material is strictly prohibited. Dimensional accepts no responsibility for loss arising from the use of the information contained herein. This material is not directed at any person in any jurisdiction where the availability of this material is prohibited or would subject Dimensional or its products or services to any registration, licensing, or other such legal requirements within the jurisdiction. “Dimensional” refers to the Dimensional separate but affiliated entities generally, rather than to one particular entity. These entities are Dimensional Fund Advisors LP, Dimensional Fund Advisors Ltd., Dimensional Ireland Limited, DFA Australia Limited, Dimensional Fund Advisors Canada ULC, Dimensional Fund Advisors Pte. Ltd., Dimensional Japan Ltd. and Dimensional Hong Kong Limited. Dimensional Hong Kong Limited is licensed by the Securities and Futures Commission to conduct Type 1 (dealing in securities) regulated activities only and does not provide asset management services. Dimensional Fund Advisors LP is an investment advisor registered with the Securities and Exchange Commission.</a:t>
            </a:r>
          </a:p>
          <a:p>
            <a:pPr marL="0" marR="0" lvl="0" indent="0" algn="l" defTabSz="1018228" rtl="0" eaLnBrk="1" fontAlgn="auto" latinLnBrk="0" hangingPunct="1">
              <a:lnSpc>
                <a:spcPct val="100000"/>
              </a:lnSpc>
              <a:spcBef>
                <a:spcPts val="0"/>
              </a:spcBef>
              <a:spcAft>
                <a:spcPts val="0"/>
              </a:spcAft>
              <a:buClrTx/>
              <a:buSzTx/>
              <a:buFont typeface="Arial" pitchFamily="34" charset="0"/>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Narrow" pitchFamily="34" charset="0"/>
                <a:ea typeface="+mn-ea"/>
                <a:cs typeface="Arial" pitchFamily="34" charset="0"/>
              </a:rPr>
              <a:t>Investment products: • Not FDIC Insured • Not Bank Guaranteed • May Lose Value</a:t>
            </a:r>
          </a:p>
          <a:p>
            <a:pPr marL="0" marR="0" lvl="0" indent="0" algn="l" defTabSz="1018228" rtl="0" eaLnBrk="1" fontAlgn="auto" latinLnBrk="0" hangingPunct="1">
              <a:lnSpc>
                <a:spcPct val="100000"/>
              </a:lnSpc>
              <a:spcBef>
                <a:spcPts val="0"/>
              </a:spcBef>
              <a:spcAft>
                <a:spcPts val="0"/>
              </a:spcAft>
              <a:buClrTx/>
              <a:buSzTx/>
              <a:buFont typeface="Arial" pitchFamily="34" charset="0"/>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Narrow" pitchFamily="34" charset="0"/>
                <a:ea typeface="+mn-ea"/>
                <a:cs typeface="Arial" pitchFamily="34" charset="0"/>
              </a:rPr>
              <a:t>Dimensional Fund Advisors does not have any bank affiliates.</a:t>
            </a:r>
          </a:p>
        </p:txBody>
      </p:sp>
    </p:spTree>
    <p:extLst>
      <p:ext uri="{BB962C8B-B14F-4D97-AF65-F5344CB8AC3E}">
        <p14:creationId xmlns:p14="http://schemas.microsoft.com/office/powerpoint/2010/main" val="7801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3D2BD41-DEED-4723-9F6C-61FC2F8FE002}"/>
              </a:ext>
            </a:extLst>
          </p:cNvPr>
          <p:cNvSpPr>
            <a:spLocks noGrp="1"/>
          </p:cNvSpPr>
          <p:nvPr>
            <p:ph type="title"/>
          </p:nvPr>
        </p:nvSpPr>
        <p:spPr>
          <a:xfrm>
            <a:off x="421700" y="4167996"/>
            <a:ext cx="6995160" cy="719060"/>
          </a:xfrm>
        </p:spPr>
        <p:txBody>
          <a:bodyPr/>
          <a:lstStyle/>
          <a:p>
            <a:r>
              <a:rPr lang="en-US" dirty="0"/>
              <a:t>Appendix</a:t>
            </a:r>
          </a:p>
        </p:txBody>
      </p:sp>
      <p:sp>
        <p:nvSpPr>
          <p:cNvPr id="3" name="Slide Number Placeholder 2">
            <a:extLst>
              <a:ext uri="{FF2B5EF4-FFF2-40B4-BE49-F238E27FC236}">
                <a16:creationId xmlns:a16="http://schemas.microsoft.com/office/drawing/2014/main" id="{ADC6DE74-B435-4B92-A5A0-A94E3DA32B12}"/>
              </a:ext>
            </a:extLst>
          </p:cNvPr>
          <p:cNvSpPr>
            <a:spLocks noGrp="1"/>
          </p:cNvSpPr>
          <p:nvPr>
            <p:ph type="sldNum" sz="quarter" idx="12"/>
          </p:nvPr>
        </p:nvSpPr>
        <p:spPr/>
        <p:txBody>
          <a:bodyPr/>
          <a:lstStyle/>
          <a:p>
            <a:fld id="{66F6FF41-5833-4EBF-9145-362BCED2914A}" type="slidenum">
              <a:rPr lang="en-US" smtClean="0"/>
              <a:pPr/>
              <a:t>19</a:t>
            </a:fld>
            <a:endParaRPr lang="en-US" dirty="0"/>
          </a:p>
        </p:txBody>
      </p:sp>
      <p:sp>
        <p:nvSpPr>
          <p:cNvPr id="14" name="Picture Placeholder 13">
            <a:extLst>
              <a:ext uri="{FF2B5EF4-FFF2-40B4-BE49-F238E27FC236}">
                <a16:creationId xmlns:a16="http://schemas.microsoft.com/office/drawing/2014/main" id="{EDDB0FDF-A9C7-42A4-A606-E3675D5C34BC}"/>
              </a:ext>
            </a:extLst>
          </p:cNvPr>
          <p:cNvSpPr>
            <a:spLocks noGrp="1"/>
          </p:cNvSpPr>
          <p:nvPr>
            <p:ph type="pic" sz="quarter" idx="13"/>
          </p:nvPr>
        </p:nvSpPr>
        <p:spPr/>
      </p:sp>
      <p:sp>
        <p:nvSpPr>
          <p:cNvPr id="16" name="Text Placeholder 15">
            <a:extLst>
              <a:ext uri="{FF2B5EF4-FFF2-40B4-BE49-F238E27FC236}">
                <a16:creationId xmlns:a16="http://schemas.microsoft.com/office/drawing/2014/main" id="{777103DA-C777-4B80-8E46-7A323072E5AA}"/>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55148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Quarterly Market Review</a:t>
            </a:r>
          </a:p>
        </p:txBody>
      </p:sp>
      <p:sp>
        <p:nvSpPr>
          <p:cNvPr id="3" name="Slide Number Placeholder 2"/>
          <p:cNvSpPr>
            <a:spLocks noGrp="1"/>
          </p:cNvSpPr>
          <p:nvPr>
            <p:ph type="sldNum" sz="quarter" idx="12"/>
          </p:nvPr>
        </p:nvSpPr>
        <p:spPr/>
        <p:txBody>
          <a:bodyPr/>
          <a:lstStyle/>
          <a:p>
            <a:fld id="{66F6FF41-5833-4EBF-9145-362BCED2914A}" type="slidenum">
              <a:rPr lang="en-US" smtClean="0"/>
              <a:pPr/>
              <a:t>2</a:t>
            </a:fld>
            <a:endParaRPr lang="en-US" dirty="0"/>
          </a:p>
        </p:txBody>
      </p:sp>
      <p:pic>
        <p:nvPicPr>
          <p:cNvPr id="5" name="Picture Placeholder 4" descr="Text&#10;&#10;Description automatically generated">
            <a:extLst>
              <a:ext uri="{FF2B5EF4-FFF2-40B4-BE49-F238E27FC236}">
                <a16:creationId xmlns:a16="http://schemas.microsoft.com/office/drawing/2014/main" id="{BAACDCD3-EE51-2B80-1B9F-0B7880F40E8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796" r="4796"/>
          <a:stretch>
            <a:fillRect/>
          </a:stretch>
        </p:blipFill>
        <p:spPr/>
      </p:pic>
      <p:sp>
        <p:nvSpPr>
          <p:cNvPr id="6" name="Text Placeholder 5"/>
          <p:cNvSpPr>
            <a:spLocks noGrp="1"/>
          </p:cNvSpPr>
          <p:nvPr>
            <p:ph type="body" sz="quarter" idx="14"/>
          </p:nvPr>
        </p:nvSpPr>
        <p:spPr/>
        <p:txBody>
          <a:bodyPr/>
          <a:lstStyle/>
          <a:p>
            <a:r>
              <a:rPr lang="en-US" dirty="0">
                <a:highlight>
                  <a:srgbClr val="FFFFFF"/>
                </a:highlight>
              </a:rPr>
              <a:t>Third Quarter 2022</a:t>
            </a:r>
          </a:p>
        </p:txBody>
      </p:sp>
      <p:sp>
        <p:nvSpPr>
          <p:cNvPr id="13" name="Text Placeholder 12">
            <a:extLst>
              <a:ext uri="{FF2B5EF4-FFF2-40B4-BE49-F238E27FC236}">
                <a16:creationId xmlns:a16="http://schemas.microsoft.com/office/drawing/2014/main" id="{E724BDEF-8BA8-4BF4-81B8-E5814B1D64C0}"/>
              </a:ext>
            </a:extLst>
          </p:cNvPr>
          <p:cNvSpPr>
            <a:spLocks noGrp="1"/>
          </p:cNvSpPr>
          <p:nvPr>
            <p:ph type="body" sz="quarter" idx="15"/>
          </p:nvPr>
        </p:nvSpPr>
        <p:spPr/>
        <p:txBody>
          <a:bodyPr/>
          <a:lstStyle/>
          <a:p>
            <a:endParaRPr lang="en-US" dirty="0"/>
          </a:p>
        </p:txBody>
      </p:sp>
      <p:sp>
        <p:nvSpPr>
          <p:cNvPr id="33" name="Text Placeholder 32"/>
          <p:cNvSpPr>
            <a:spLocks noGrp="1"/>
          </p:cNvSpPr>
          <p:nvPr>
            <p:ph type="body" sz="quarter" idx="18"/>
          </p:nvPr>
        </p:nvSpPr>
        <p:spPr>
          <a:xfrm>
            <a:off x="410848" y="2602304"/>
            <a:ext cx="2394136" cy="6222814"/>
          </a:xfrm>
        </p:spPr>
        <p:txBody>
          <a:bodyPr/>
          <a:lstStyle/>
          <a:p>
            <a:pPr>
              <a:lnSpc>
                <a:spcPct val="110000"/>
              </a:lnSpc>
            </a:pPr>
            <a:r>
              <a:rPr lang="en-US" sz="1000" dirty="0"/>
              <a:t>This report features world capital market performance and a timeline of events </a:t>
            </a:r>
            <a:br>
              <a:rPr lang="en-US" sz="1000" dirty="0"/>
            </a:br>
            <a:r>
              <a:rPr lang="en-US" sz="1000" dirty="0"/>
              <a:t>for the past quarter. It begins with a </a:t>
            </a:r>
            <a:br>
              <a:rPr lang="en-US" sz="1000" dirty="0"/>
            </a:br>
            <a:r>
              <a:rPr lang="en-US" sz="1000" dirty="0"/>
              <a:t>global overview, then features the </a:t>
            </a:r>
            <a:br>
              <a:rPr lang="en-US" sz="1000" dirty="0"/>
            </a:br>
            <a:r>
              <a:rPr lang="en-US" sz="1000" dirty="0"/>
              <a:t>returns of stock and bond asset classes in the US and international markets. </a:t>
            </a:r>
          </a:p>
          <a:p>
            <a:pPr>
              <a:lnSpc>
                <a:spcPct val="110000"/>
              </a:lnSpc>
            </a:pPr>
            <a:r>
              <a:rPr lang="en-US" sz="1000" dirty="0"/>
              <a:t>The report also illustrates the impact of globally diversified portfolios and features a quarterly topic.</a:t>
            </a:r>
          </a:p>
          <a:p>
            <a:endParaRPr lang="en-US" sz="1000" dirty="0"/>
          </a:p>
        </p:txBody>
      </p:sp>
      <p:sp>
        <p:nvSpPr>
          <p:cNvPr id="24" name="Text Placeholder 23"/>
          <p:cNvSpPr>
            <a:spLocks noGrp="1"/>
          </p:cNvSpPr>
          <p:nvPr>
            <p:ph type="body" sz="quarter" idx="19"/>
          </p:nvPr>
        </p:nvSpPr>
        <p:spPr>
          <a:xfrm>
            <a:off x="3669957" y="2541668"/>
            <a:ext cx="3395868" cy="6562725"/>
          </a:xfrm>
        </p:spPr>
        <p:txBody>
          <a:bodyPr/>
          <a:lstStyle/>
          <a:p>
            <a:pPr>
              <a:lnSpc>
                <a:spcPct val="130000"/>
              </a:lnSpc>
              <a:spcBef>
                <a:spcPts val="1000"/>
              </a:spcBef>
            </a:pPr>
            <a:r>
              <a:rPr lang="en-US" dirty="0"/>
              <a:t>Overview:</a:t>
            </a:r>
          </a:p>
          <a:p>
            <a:pPr lvl="1">
              <a:lnSpc>
                <a:spcPct val="100000"/>
              </a:lnSpc>
            </a:pPr>
            <a:r>
              <a:rPr lang="en-US" dirty="0"/>
              <a:t>Market Summary</a:t>
            </a:r>
          </a:p>
          <a:p>
            <a:pPr lvl="1">
              <a:lnSpc>
                <a:spcPct val="100000"/>
              </a:lnSpc>
            </a:pPr>
            <a:r>
              <a:rPr lang="en-US" dirty="0"/>
              <a:t>World Stock Market Performance	</a:t>
            </a:r>
          </a:p>
          <a:p>
            <a:pPr lvl="1">
              <a:lnSpc>
                <a:spcPct val="100000"/>
              </a:lnSpc>
            </a:pPr>
            <a:r>
              <a:rPr lang="en-US" dirty="0"/>
              <a:t>US Stocks	</a:t>
            </a:r>
          </a:p>
          <a:p>
            <a:pPr lvl="1">
              <a:lnSpc>
                <a:spcPct val="100000"/>
              </a:lnSpc>
            </a:pPr>
            <a:r>
              <a:rPr lang="en-US" dirty="0"/>
              <a:t>International Developed Stocks</a:t>
            </a:r>
          </a:p>
          <a:p>
            <a:pPr lvl="1">
              <a:lnSpc>
                <a:spcPct val="100000"/>
              </a:lnSpc>
            </a:pPr>
            <a:r>
              <a:rPr lang="en-US" dirty="0"/>
              <a:t>Emerging Markets Stocks</a:t>
            </a:r>
          </a:p>
          <a:p>
            <a:pPr lvl="1">
              <a:lnSpc>
                <a:spcPct val="100000"/>
              </a:lnSpc>
            </a:pPr>
            <a:r>
              <a:rPr lang="en-US" dirty="0"/>
              <a:t>Country Returns</a:t>
            </a:r>
          </a:p>
          <a:p>
            <a:pPr lvl="1">
              <a:lnSpc>
                <a:spcPct val="100000"/>
              </a:lnSpc>
            </a:pPr>
            <a:r>
              <a:rPr lang="en-US" dirty="0"/>
              <a:t>Real Estate Investment Trusts (REITs)</a:t>
            </a:r>
          </a:p>
          <a:p>
            <a:pPr lvl="1">
              <a:lnSpc>
                <a:spcPct val="100000"/>
              </a:lnSpc>
            </a:pPr>
            <a:r>
              <a:rPr lang="en-US" dirty="0"/>
              <a:t>Commodities</a:t>
            </a:r>
          </a:p>
          <a:p>
            <a:pPr lvl="1">
              <a:lnSpc>
                <a:spcPct val="100000"/>
              </a:lnSpc>
            </a:pPr>
            <a:r>
              <a:rPr lang="en-US" dirty="0"/>
              <a:t>Fixed Income 	</a:t>
            </a:r>
          </a:p>
          <a:p>
            <a:pPr lvl="1">
              <a:lnSpc>
                <a:spcPct val="100000"/>
              </a:lnSpc>
            </a:pPr>
            <a:r>
              <a:rPr lang="en-US" dirty="0"/>
              <a:t>Global Fixed Income 	</a:t>
            </a:r>
          </a:p>
          <a:p>
            <a:pPr lvl="1">
              <a:lnSpc>
                <a:spcPct val="100000"/>
              </a:lnSpc>
            </a:pPr>
            <a:r>
              <a:rPr lang="en-US" dirty="0"/>
              <a:t>Impact of Diversification</a:t>
            </a:r>
          </a:p>
          <a:p>
            <a:pPr lvl="1">
              <a:lnSpc>
                <a:spcPct val="100000"/>
              </a:lnSpc>
            </a:pPr>
            <a:r>
              <a:rPr lang="en-US" dirty="0"/>
              <a:t>Quarterly Topic: What Drives Investment Returns? Start with Ingenuity.</a:t>
            </a:r>
          </a:p>
          <a:p>
            <a:pPr lvl="1">
              <a:lnSpc>
                <a:spcPct val="100000"/>
              </a:lnSpc>
            </a:pPr>
            <a:r>
              <a:rPr lang="en-US" dirty="0"/>
              <a:t>Appendix</a:t>
            </a:r>
          </a:p>
        </p:txBody>
      </p:sp>
    </p:spTree>
    <p:extLst>
      <p:ext uri="{BB962C8B-B14F-4D97-AF65-F5344CB8AC3E}">
        <p14:creationId xmlns:p14="http://schemas.microsoft.com/office/powerpoint/2010/main" val="3410036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C98-8C55-40C0-95B4-B2B65CEA2037}"/>
              </a:ext>
            </a:extLst>
          </p:cNvPr>
          <p:cNvSpPr>
            <a:spLocks noGrp="1"/>
          </p:cNvSpPr>
          <p:nvPr>
            <p:ph type="title"/>
          </p:nvPr>
        </p:nvSpPr>
        <p:spPr/>
        <p:txBody>
          <a:bodyPr/>
          <a:lstStyle/>
          <a:p>
            <a:r>
              <a:rPr lang="en-US" dirty="0"/>
              <a:t>Dimensional Core Plus Wealth Index Models</a:t>
            </a:r>
          </a:p>
        </p:txBody>
      </p:sp>
      <p:sp>
        <p:nvSpPr>
          <p:cNvPr id="3" name="Slide Number Placeholder 2">
            <a:extLst>
              <a:ext uri="{FF2B5EF4-FFF2-40B4-BE49-F238E27FC236}">
                <a16:creationId xmlns:a16="http://schemas.microsoft.com/office/drawing/2014/main" id="{D821E64D-B761-4853-97C3-3085F0A04186}"/>
              </a:ext>
            </a:extLst>
          </p:cNvPr>
          <p:cNvSpPr>
            <a:spLocks noGrp="1"/>
          </p:cNvSpPr>
          <p:nvPr>
            <p:ph type="sldNum" sz="quarter" idx="12"/>
          </p:nvPr>
        </p:nvSpPr>
        <p:spPr/>
        <p:txBody>
          <a:bodyPr/>
          <a:lstStyle/>
          <a:p>
            <a:fld id="{66F6FF41-5833-4EBF-9145-362BCED2914A}" type="slidenum">
              <a:rPr lang="en-US" smtClean="0"/>
              <a:pPr/>
              <a:t>20</a:t>
            </a:fld>
            <a:endParaRPr lang="en-US" dirty="0"/>
          </a:p>
        </p:txBody>
      </p:sp>
      <p:sp>
        <p:nvSpPr>
          <p:cNvPr id="4" name="Picture Placeholder 3">
            <a:extLst>
              <a:ext uri="{FF2B5EF4-FFF2-40B4-BE49-F238E27FC236}">
                <a16:creationId xmlns:a16="http://schemas.microsoft.com/office/drawing/2014/main" id="{36ECDDBC-6836-468C-9C50-F7B1C68D4826}"/>
              </a:ext>
            </a:extLst>
          </p:cNvPr>
          <p:cNvSpPr>
            <a:spLocks noGrp="1"/>
          </p:cNvSpPr>
          <p:nvPr>
            <p:ph type="pic" sz="quarter" idx="13"/>
          </p:nvPr>
        </p:nvSpPr>
        <p:spPr/>
      </p:sp>
      <p:sp>
        <p:nvSpPr>
          <p:cNvPr id="5" name="Text Placeholder 4">
            <a:extLst>
              <a:ext uri="{FF2B5EF4-FFF2-40B4-BE49-F238E27FC236}">
                <a16:creationId xmlns:a16="http://schemas.microsoft.com/office/drawing/2014/main" id="{D2F5B6AF-7153-4B84-B272-4EEC9FC4EB67}"/>
              </a:ext>
            </a:extLst>
          </p:cNvPr>
          <p:cNvSpPr>
            <a:spLocks noGrp="1"/>
          </p:cNvSpPr>
          <p:nvPr>
            <p:ph type="body" sz="quarter" idx="15"/>
          </p:nvPr>
        </p:nvSpPr>
        <p:spPr/>
        <p:txBody>
          <a:bodyPr/>
          <a:lstStyle/>
          <a:p>
            <a:r>
              <a:rPr lang="en-US" dirty="0"/>
              <a:t>Weights may not equal 100 due to rounding. Weights as of December 31, 2021. Rebalanced monthly. For illustrative purposes only. The index models are unmanaged and are not subject to fees and expenses typically associated with managed accounts or investment funds. Indices are not available for direct investment. Please see “Sources and Descriptions of Data” in the appendix for descriptions of the Dimensional index data. </a:t>
            </a:r>
          </a:p>
        </p:txBody>
      </p:sp>
      <p:sp>
        <p:nvSpPr>
          <p:cNvPr id="7" name="Text Placeholder 6">
            <a:extLst>
              <a:ext uri="{FF2B5EF4-FFF2-40B4-BE49-F238E27FC236}">
                <a16:creationId xmlns:a16="http://schemas.microsoft.com/office/drawing/2014/main" id="{F7CE4BA9-502D-4D90-BD9E-EF8AC4F56BC8}"/>
              </a:ext>
            </a:extLst>
          </p:cNvPr>
          <p:cNvSpPr>
            <a:spLocks noGrp="1"/>
          </p:cNvSpPr>
          <p:nvPr>
            <p:ph type="body" sz="quarter" idx="14"/>
          </p:nvPr>
        </p:nvSpPr>
        <p:spPr/>
        <p:txBody>
          <a:bodyPr/>
          <a:lstStyle/>
          <a:p>
            <a:r>
              <a:rPr lang="en-US" dirty="0"/>
              <a:t>Weights (%)</a:t>
            </a:r>
          </a:p>
        </p:txBody>
      </p:sp>
      <p:graphicFrame>
        <p:nvGraphicFramePr>
          <p:cNvPr id="8" name="Chart 7">
            <a:extLst>
              <a:ext uri="{FF2B5EF4-FFF2-40B4-BE49-F238E27FC236}">
                <a16:creationId xmlns:a16="http://schemas.microsoft.com/office/drawing/2014/main" id="{CB8D57AA-1CA8-4799-BE41-F84D8E9B4D68}"/>
              </a:ext>
            </a:extLst>
          </p:cNvPr>
          <p:cNvGraphicFramePr/>
          <p:nvPr>
            <p:extLst>
              <p:ext uri="{D42A27DB-BD31-4B8C-83A1-F6EECF244321}">
                <p14:modId xmlns:p14="http://schemas.microsoft.com/office/powerpoint/2010/main" val="3297068020"/>
              </p:ext>
            </p:extLst>
          </p:nvPr>
        </p:nvGraphicFramePr>
        <p:xfrm>
          <a:off x="4431030" y="2535708"/>
          <a:ext cx="932233" cy="6214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2EDFE81-4D89-4C3C-A15F-1507DD7515FB}"/>
              </a:ext>
            </a:extLst>
          </p:cNvPr>
          <p:cNvGraphicFramePr/>
          <p:nvPr>
            <p:extLst>
              <p:ext uri="{D42A27DB-BD31-4B8C-83A1-F6EECF244321}">
                <p14:modId xmlns:p14="http://schemas.microsoft.com/office/powerpoint/2010/main" val="3637047057"/>
              </p:ext>
            </p:extLst>
          </p:nvPr>
        </p:nvGraphicFramePr>
        <p:xfrm>
          <a:off x="5104222" y="2535708"/>
          <a:ext cx="932233" cy="6214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AE61476-82B2-4CCD-9781-624D61C45154}"/>
              </a:ext>
            </a:extLst>
          </p:cNvPr>
          <p:cNvGraphicFramePr/>
          <p:nvPr>
            <p:extLst>
              <p:ext uri="{D42A27DB-BD31-4B8C-83A1-F6EECF244321}">
                <p14:modId xmlns:p14="http://schemas.microsoft.com/office/powerpoint/2010/main" val="548573815"/>
              </p:ext>
            </p:extLst>
          </p:nvPr>
        </p:nvGraphicFramePr>
        <p:xfrm>
          <a:off x="5777414" y="2535708"/>
          <a:ext cx="932233" cy="6214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80698A81-F490-4C41-B5B1-80F8BF8C2760}"/>
              </a:ext>
            </a:extLst>
          </p:cNvPr>
          <p:cNvGraphicFramePr/>
          <p:nvPr>
            <p:extLst>
              <p:ext uri="{D42A27DB-BD31-4B8C-83A1-F6EECF244321}">
                <p14:modId xmlns:p14="http://schemas.microsoft.com/office/powerpoint/2010/main" val="182220963"/>
              </p:ext>
            </p:extLst>
          </p:nvPr>
        </p:nvGraphicFramePr>
        <p:xfrm>
          <a:off x="6450606" y="2535708"/>
          <a:ext cx="932233" cy="6214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E8FBE047-6F77-45D7-875E-4CDF2D4E12B3}"/>
              </a:ext>
            </a:extLst>
          </p:cNvPr>
          <p:cNvGraphicFramePr/>
          <p:nvPr>
            <p:extLst>
              <p:ext uri="{D42A27DB-BD31-4B8C-83A1-F6EECF244321}">
                <p14:modId xmlns:p14="http://schemas.microsoft.com/office/powerpoint/2010/main" val="1323849173"/>
              </p:ext>
            </p:extLst>
          </p:nvPr>
        </p:nvGraphicFramePr>
        <p:xfrm>
          <a:off x="3084646" y="2535708"/>
          <a:ext cx="932233" cy="62148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Table 12">
            <a:extLst>
              <a:ext uri="{FF2B5EF4-FFF2-40B4-BE49-F238E27FC236}">
                <a16:creationId xmlns:a16="http://schemas.microsoft.com/office/drawing/2014/main" id="{44C258BD-2347-4380-A6F3-A56378297A68}"/>
              </a:ext>
            </a:extLst>
          </p:cNvPr>
          <p:cNvGraphicFramePr>
            <a:graphicFrameLocks noGrp="1"/>
          </p:cNvGraphicFramePr>
          <p:nvPr>
            <p:extLst>
              <p:ext uri="{D42A27DB-BD31-4B8C-83A1-F6EECF244321}">
                <p14:modId xmlns:p14="http://schemas.microsoft.com/office/powerpoint/2010/main" val="1400229044"/>
              </p:ext>
            </p:extLst>
          </p:nvPr>
        </p:nvGraphicFramePr>
        <p:xfrm>
          <a:off x="495301" y="3091978"/>
          <a:ext cx="6781801" cy="6047400"/>
        </p:xfrm>
        <a:graphic>
          <a:graphicData uri="http://schemas.openxmlformats.org/drawingml/2006/table">
            <a:tbl>
              <a:tblPr firstRow="1" bandRow="1"/>
              <a:tblGrid>
                <a:gridCol w="2742169">
                  <a:extLst>
                    <a:ext uri="{9D8B030D-6E8A-4147-A177-3AD203B41FA5}">
                      <a16:colId xmlns:a16="http://schemas.microsoft.com/office/drawing/2014/main" val="1325159812"/>
                    </a:ext>
                  </a:extLst>
                </a:gridCol>
                <a:gridCol w="673272">
                  <a:extLst>
                    <a:ext uri="{9D8B030D-6E8A-4147-A177-3AD203B41FA5}">
                      <a16:colId xmlns:a16="http://schemas.microsoft.com/office/drawing/2014/main" val="4259225120"/>
                    </a:ext>
                  </a:extLst>
                </a:gridCol>
                <a:gridCol w="673272">
                  <a:extLst>
                    <a:ext uri="{9D8B030D-6E8A-4147-A177-3AD203B41FA5}">
                      <a16:colId xmlns:a16="http://schemas.microsoft.com/office/drawing/2014/main" val="2572201636"/>
                    </a:ext>
                  </a:extLst>
                </a:gridCol>
                <a:gridCol w="673272">
                  <a:extLst>
                    <a:ext uri="{9D8B030D-6E8A-4147-A177-3AD203B41FA5}">
                      <a16:colId xmlns:a16="http://schemas.microsoft.com/office/drawing/2014/main" val="589626332"/>
                    </a:ext>
                  </a:extLst>
                </a:gridCol>
                <a:gridCol w="673272">
                  <a:extLst>
                    <a:ext uri="{9D8B030D-6E8A-4147-A177-3AD203B41FA5}">
                      <a16:colId xmlns:a16="http://schemas.microsoft.com/office/drawing/2014/main" val="2386723744"/>
                    </a:ext>
                  </a:extLst>
                </a:gridCol>
                <a:gridCol w="673272">
                  <a:extLst>
                    <a:ext uri="{9D8B030D-6E8A-4147-A177-3AD203B41FA5}">
                      <a16:colId xmlns:a16="http://schemas.microsoft.com/office/drawing/2014/main" val="2975479745"/>
                    </a:ext>
                  </a:extLst>
                </a:gridCol>
                <a:gridCol w="673272">
                  <a:extLst>
                    <a:ext uri="{9D8B030D-6E8A-4147-A177-3AD203B41FA5}">
                      <a16:colId xmlns:a16="http://schemas.microsoft.com/office/drawing/2014/main" val="272260212"/>
                    </a:ext>
                  </a:extLst>
                </a:gridCol>
              </a:tblGrid>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l"/>
                      <a:r>
                        <a:rPr lang="en-US" sz="1000" b="1" dirty="0">
                          <a:solidFill>
                            <a:srgbClr val="35627D"/>
                          </a:solidFill>
                          <a:latin typeface="+mn-lt"/>
                        </a:rPr>
                        <a:t>Equity Total</a:t>
                      </a:r>
                    </a:p>
                  </a:txBody>
                  <a:tcPr marL="0" marR="0" anchor="ctr">
                    <a:lnL>
                      <a:noFill/>
                    </a:lnL>
                    <a:lnR w="6350" cap="flat" cmpd="sng" algn="ctr">
                      <a:solidFill>
                        <a:srgbClr val="FFFFFF">
                          <a:lumMod val="65000"/>
                        </a:srgbClr>
                      </a:solidFill>
                      <a:prstDash val="solid"/>
                      <a:round/>
                      <a:headEnd type="none" w="med" len="med"/>
                      <a:tailEnd type="none" w="med" len="med"/>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r>
                        <a:rPr lang="en-US" sz="1000" b="1" dirty="0">
                          <a:solidFill>
                            <a:srgbClr val="35627D"/>
                          </a:solidFill>
                          <a:latin typeface="+mn-lt"/>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a:solidFill>
                            <a:srgbClr val="35627D"/>
                          </a:solidFill>
                          <a:latin typeface="+mn-lt"/>
                        </a:rPr>
                        <a:t>20%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r>
                        <a:rPr lang="en-US" sz="1000" b="1" dirty="0">
                          <a:solidFill>
                            <a:srgbClr val="35627D"/>
                          </a:solidFill>
                          <a:latin typeface="+mn-lt"/>
                        </a:rPr>
                        <a:t>40%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r>
                        <a:rPr lang="en-US" sz="1000" b="1" dirty="0">
                          <a:solidFill>
                            <a:srgbClr val="35627D"/>
                          </a:solidFill>
                          <a:latin typeface="+mn-lt"/>
                        </a:rPr>
                        <a:t>60%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r>
                        <a:rPr lang="en-US" sz="1000" b="1" dirty="0">
                          <a:solidFill>
                            <a:srgbClr val="35627D"/>
                          </a:solidFill>
                          <a:latin typeface="+mn-lt"/>
                        </a:rPr>
                        <a:t>80%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r>
                        <a:rPr lang="en-US" sz="1000" b="1" dirty="0">
                          <a:solidFill>
                            <a:srgbClr val="35627D"/>
                          </a:solidFill>
                          <a:latin typeface="+mn-lt"/>
                        </a:rPr>
                        <a:t>100%</a:t>
                      </a:r>
                    </a:p>
                  </a:txBody>
                  <a:tcPr marL="0" marR="0" anchor="ctr">
                    <a:lnL w="6350" cap="flat" cmpd="sng" algn="ctr">
                      <a:solidFill>
                        <a:srgbClr val="FFFFFF">
                          <a:lumMod val="65000"/>
                        </a:srgbClr>
                      </a:solidFill>
                      <a:prstDash val="solid"/>
                      <a:round/>
                      <a:headEnd type="none" w="med" len="med"/>
                      <a:tailEnd type="none" w="med" len="med"/>
                    </a:lnL>
                    <a:lnR>
                      <a:noFill/>
                    </a:lnR>
                    <a:lnT w="28575" cap="flat" cmpd="sng" algn="ctr">
                      <a:solidFill>
                        <a:srgbClr val="35627D"/>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9125128"/>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latinLnBrk="0" hangingPunct="1">
                        <a:spcAft>
                          <a:spcPts val="0"/>
                        </a:spcAft>
                      </a:pPr>
                      <a:r>
                        <a:rPr lang="en-US" sz="900" kern="1200" dirty="0">
                          <a:solidFill>
                            <a:schemeClr val="tx1"/>
                          </a:solidFill>
                          <a:latin typeface="+mn-lt"/>
                          <a:ea typeface="+mn-ea"/>
                          <a:cs typeface="+mn-cs"/>
                        </a:rPr>
                        <a:t>Dimensional US Adjusted Market 2 Index</a:t>
                      </a:r>
                      <a:endParaRPr lang="en-GB" sz="900" kern="1200" dirty="0">
                        <a:solidFill>
                          <a:schemeClr val="tx1"/>
                        </a:solidFill>
                        <a:latin typeface="+mn-lt"/>
                        <a:ea typeface="+mn-ea"/>
                        <a:cs typeface="+mn-cs"/>
                      </a:endParaRP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9</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18</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27</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36</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45</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9207908"/>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latinLnBrk="0" hangingPunct="1">
                        <a:spcAft>
                          <a:spcPts val="0"/>
                        </a:spcAft>
                      </a:pPr>
                      <a:r>
                        <a:rPr lang="en-US" sz="900" dirty="0">
                          <a:latin typeface="+mn-lt"/>
                          <a:cs typeface="Arial" panose="020B0604020202020204" pitchFamily="34" charset="0"/>
                        </a:rPr>
                        <a:t>Dimensional US Large Cap High Profitability Index</a:t>
                      </a:r>
                      <a:endParaRPr lang="en-GB" sz="900" kern="1200" dirty="0">
                        <a:solidFill>
                          <a:schemeClr val="tx1"/>
                        </a:solidFill>
                        <a:latin typeface="+mn-lt"/>
                        <a:ea typeface="+mn-ea"/>
                        <a:cs typeface="Arial" panose="020B0604020202020204" pitchFamily="34" charset="0"/>
                      </a:endParaRP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Arial" panose="020B0604020202020204" pitchFamily="34" charset="0"/>
                        </a:rPr>
                        <a:t>2</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Arial" panose="020B0604020202020204" pitchFamily="34" charset="0"/>
                          <a:ea typeface="+mn-ea"/>
                          <a:cs typeface="Arial" panose="020B0604020202020204" pitchFamily="34" charset="0"/>
                        </a:rPr>
                        <a:t>5</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Arial" panose="020B0604020202020204" pitchFamily="34" charset="0"/>
                          <a:ea typeface="+mn-ea"/>
                          <a:cs typeface="Arial" panose="020B0604020202020204" pitchFamily="34" charset="0"/>
                        </a:rPr>
                        <a:t>7</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Arial" panose="020B0604020202020204" pitchFamily="34" charset="0"/>
                          <a:ea typeface="+mn-ea"/>
                          <a:cs typeface="Arial" panose="020B0604020202020204" pitchFamily="34" charset="0"/>
                        </a:rPr>
                        <a:t>9</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Arial" panose="020B0604020202020204" pitchFamily="34" charset="0"/>
                          <a:ea typeface="+mn-ea"/>
                          <a:cs typeface="Arial" panose="020B0604020202020204" pitchFamily="34" charset="0"/>
                        </a:rPr>
                        <a:t>11</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503236"/>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ctr" latinLnBrk="0" hangingPunct="1"/>
                      <a:r>
                        <a:rPr lang="en-US" sz="900" kern="1200" dirty="0">
                          <a:solidFill>
                            <a:schemeClr val="tx1"/>
                          </a:solidFill>
                          <a:latin typeface="+mn-lt"/>
                          <a:ea typeface="+mn-ea"/>
                          <a:cs typeface="+mn-cs"/>
                        </a:rPr>
                        <a:t>Dimensional US Adjusted Market Value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2</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5</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7</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9</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11</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8120294"/>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ctr" latinLnBrk="0" hangingPunct="1"/>
                      <a:r>
                        <a:rPr lang="en-GB" sz="900" kern="1200" dirty="0">
                          <a:solidFill>
                            <a:schemeClr val="tx1"/>
                          </a:solidFill>
                          <a:latin typeface="+mn-lt"/>
                          <a:ea typeface="+mn-ea"/>
                          <a:cs typeface="+mn-cs"/>
                        </a:rPr>
                        <a:t>Dimensional International Adjusted</a:t>
                      </a:r>
                      <a:br>
                        <a:rPr lang="en-GB" sz="900" kern="1200" dirty="0">
                          <a:solidFill>
                            <a:schemeClr val="tx1"/>
                          </a:solidFill>
                          <a:latin typeface="+mn-lt"/>
                          <a:ea typeface="+mn-ea"/>
                          <a:cs typeface="+mn-cs"/>
                        </a:rPr>
                      </a:br>
                      <a:r>
                        <a:rPr lang="en-GB" sz="900" kern="1200" dirty="0">
                          <a:solidFill>
                            <a:schemeClr val="tx1"/>
                          </a:solidFill>
                          <a:latin typeface="+mn-lt"/>
                          <a:ea typeface="+mn-ea"/>
                          <a:cs typeface="+mn-cs"/>
                        </a:rPr>
                        <a:t>Market Index</a:t>
                      </a:r>
                      <a:endParaRPr lang="en-US" sz="900" kern="1200" dirty="0">
                        <a:solidFill>
                          <a:schemeClr val="tx1"/>
                        </a:solidFill>
                        <a:latin typeface="+mn-lt"/>
                        <a:ea typeface="+mn-ea"/>
                        <a:cs typeface="+mn-cs"/>
                      </a:endParaRP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3</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5</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8</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10</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13</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0044298"/>
                  </a:ext>
                </a:extLst>
              </a:tr>
              <a:tr h="299940">
                <a:tc>
                  <a:txBody>
                    <a:bodyPr/>
                    <a:lstStyle/>
                    <a:p>
                      <a:pPr marL="0" algn="l" defTabSz="816282" rtl="0" eaLnBrk="1" fontAlgn="ctr" latinLnBrk="0" hangingPunct="1"/>
                      <a:r>
                        <a:rPr lang="en-US" sz="900" kern="1200" dirty="0">
                          <a:solidFill>
                            <a:schemeClr val="tx1"/>
                          </a:solidFill>
                          <a:latin typeface="+mn-lt"/>
                          <a:ea typeface="+mn-ea"/>
                          <a:cs typeface="+mn-cs"/>
                        </a:rPr>
                        <a:t>Dimensional International Large Cap High</a:t>
                      </a:r>
                      <a:br>
                        <a:rPr lang="en-US" sz="900" kern="1200" dirty="0">
                          <a:solidFill>
                            <a:schemeClr val="tx1"/>
                          </a:solidFill>
                          <a:latin typeface="+mn-lt"/>
                          <a:ea typeface="+mn-ea"/>
                          <a:cs typeface="+mn-cs"/>
                        </a:rPr>
                      </a:br>
                      <a:r>
                        <a:rPr lang="en-US" sz="900" kern="1200" dirty="0">
                          <a:solidFill>
                            <a:schemeClr val="tx1"/>
                          </a:solidFill>
                          <a:latin typeface="+mn-lt"/>
                          <a:ea typeface="+mn-ea"/>
                          <a:cs typeface="+mn-cs"/>
                        </a:rPr>
                        <a:t>Profitability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2</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3</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3</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4</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278674"/>
                  </a:ext>
                </a:extLst>
              </a:tr>
              <a:tr h="299940">
                <a:tc>
                  <a:txBody>
                    <a:bodyPr/>
                    <a:lstStyle/>
                    <a:p>
                      <a:pPr marL="0" algn="l" defTabSz="816282" rtl="0" eaLnBrk="1" fontAlgn="ctr" latinLnBrk="0" hangingPunct="1"/>
                      <a:r>
                        <a:rPr lang="en-US" sz="900" kern="1200" dirty="0">
                          <a:solidFill>
                            <a:schemeClr val="tx1"/>
                          </a:solidFill>
                          <a:latin typeface="+mn-lt"/>
                          <a:ea typeface="+mn-ea"/>
                          <a:cs typeface="+mn-cs"/>
                        </a:rPr>
                        <a:t>Dimensional International Vector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2</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3</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3</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4</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158236"/>
                  </a:ext>
                </a:extLst>
              </a:tr>
              <a:tr h="299940">
                <a:tc>
                  <a:txBody>
                    <a:bodyPr/>
                    <a:lstStyle/>
                    <a:p>
                      <a:pPr marL="0" algn="l" defTabSz="816282" rtl="0" eaLnBrk="1" fontAlgn="ctr" latinLnBrk="0" hangingPunct="1"/>
                      <a:r>
                        <a:rPr lang="en-US" sz="900" kern="1200" dirty="0">
                          <a:solidFill>
                            <a:schemeClr val="tx1"/>
                          </a:solidFill>
                          <a:latin typeface="+mn-lt"/>
                          <a:ea typeface="+mn-ea"/>
                          <a:cs typeface="+mn-cs"/>
                        </a:rPr>
                        <a:t>Dimensional Emerging Markets Adjusted </a:t>
                      </a:r>
                      <a:br>
                        <a:rPr lang="en-US" sz="900" kern="1200" dirty="0">
                          <a:solidFill>
                            <a:schemeClr val="tx1"/>
                          </a:solidFill>
                          <a:latin typeface="+mn-lt"/>
                          <a:ea typeface="+mn-ea"/>
                          <a:cs typeface="+mn-cs"/>
                        </a:rPr>
                      </a:br>
                      <a:r>
                        <a:rPr lang="en-US" sz="900" kern="1200" dirty="0">
                          <a:solidFill>
                            <a:schemeClr val="tx1"/>
                          </a:solidFill>
                          <a:latin typeface="+mn-lt"/>
                          <a:ea typeface="+mn-ea"/>
                          <a:cs typeface="+mn-cs"/>
                        </a:rPr>
                        <a:t>Market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2</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3</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4</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5</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4261213"/>
                  </a:ext>
                </a:extLst>
              </a:tr>
              <a:tr h="299940">
                <a:tc>
                  <a:txBody>
                    <a:bodyPr/>
                    <a:lstStyle/>
                    <a:p>
                      <a:pPr marL="0" algn="l" defTabSz="816282" rtl="0" eaLnBrk="1" fontAlgn="ctr" latinLnBrk="0" hangingPunct="1"/>
                      <a:r>
                        <a:rPr lang="en-US" sz="900" kern="1200" dirty="0">
                          <a:solidFill>
                            <a:schemeClr val="tx1"/>
                          </a:solidFill>
                          <a:latin typeface="+mn-lt"/>
                          <a:ea typeface="+mn-ea"/>
                          <a:cs typeface="+mn-cs"/>
                        </a:rPr>
                        <a:t>Dimensional Emerging Markets Value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2</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3</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4</a:t>
                      </a: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5</a:t>
                      </a: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4102028"/>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ctr" latinLnBrk="0" hangingPunct="1"/>
                      <a:r>
                        <a:rPr lang="en-US" sz="900" kern="1200" dirty="0">
                          <a:solidFill>
                            <a:schemeClr val="tx1"/>
                          </a:solidFill>
                          <a:latin typeface="+mn-lt"/>
                          <a:ea typeface="+mn-ea"/>
                          <a:cs typeface="+mn-cs"/>
                        </a:rPr>
                        <a:t>S&amp;P Global REIT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1</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1</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mn-cs"/>
                        </a:rPr>
                        <a:t>2</a:t>
                      </a:r>
                      <a:endParaRPr lang="en-US" sz="900" kern="1200" dirty="0">
                        <a:solidFill>
                          <a:schemeClr val="tx1"/>
                        </a:solidFill>
                        <a:latin typeface="+mn-lt"/>
                        <a:ea typeface="+mn-ea"/>
                        <a:cs typeface="+mn-cs"/>
                      </a:endParaRPr>
                    </a:p>
                  </a:txBody>
                  <a:tcPr marL="10058" marR="10058" marT="10058" marB="10058"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2</a:t>
                      </a:r>
                    </a:p>
                  </a:txBody>
                  <a:tcPr marL="10058" marR="10058" marT="10058" marB="10058"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3951158"/>
                  </a:ext>
                </a:extLst>
              </a:tr>
              <a:tr h="0">
                <a:tc>
                  <a:txBody>
                    <a:bodyPr/>
                    <a:lstStyle/>
                    <a:p>
                      <a:endParaRPr lang="en-US" sz="200" b="1" dirty="0">
                        <a:solidFill>
                          <a:srgbClr val="93A37C"/>
                        </a:solidFill>
                        <a:latin typeface="+mn-lt"/>
                      </a:endParaRPr>
                    </a:p>
                  </a:txBody>
                  <a:tcPr marL="0" marR="0" anchor="ctr">
                    <a:lnL>
                      <a:noFill/>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200" b="1" kern="1200" dirty="0">
                        <a:solidFill>
                          <a:srgbClr val="93A37C"/>
                        </a:solidFill>
                        <a:latin typeface="+mn-lt"/>
                        <a:ea typeface="+mn-ea"/>
                        <a:cs typeface="+mn-cs"/>
                      </a:endParaRP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200" b="1" kern="1200" dirty="0">
                        <a:solidFill>
                          <a:srgbClr val="93A37C"/>
                        </a:solidFill>
                        <a:latin typeface="+mn-lt"/>
                        <a:ea typeface="+mn-ea"/>
                        <a:cs typeface="+mn-cs"/>
                      </a:endParaRP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200" b="1" kern="1200" dirty="0">
                        <a:solidFill>
                          <a:srgbClr val="93A37C"/>
                        </a:solidFill>
                        <a:latin typeface="+mn-lt"/>
                        <a:ea typeface="+mn-ea"/>
                        <a:cs typeface="+mn-cs"/>
                      </a:endParaRP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200" b="1" kern="1200" dirty="0">
                        <a:solidFill>
                          <a:srgbClr val="93A37C"/>
                        </a:solidFill>
                        <a:latin typeface="+mn-lt"/>
                        <a:ea typeface="+mn-ea"/>
                        <a:cs typeface="+mn-cs"/>
                      </a:endParaRP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200" b="1" kern="1200" dirty="0">
                        <a:solidFill>
                          <a:srgbClr val="93A37C"/>
                        </a:solidFill>
                        <a:latin typeface="+mn-lt"/>
                        <a:ea typeface="+mn-ea"/>
                        <a:cs typeface="+mn-cs"/>
                      </a:endParaRP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1" kern="1200" dirty="0">
                        <a:solidFill>
                          <a:srgbClr val="93A37C"/>
                        </a:solidFill>
                        <a:latin typeface="+mn-lt"/>
                        <a:ea typeface="+mn-ea"/>
                        <a:cs typeface="+mn-cs"/>
                      </a:endParaRPr>
                    </a:p>
                  </a:txBody>
                  <a:tcPr marL="0" marR="0" anchor="ctr">
                    <a:lnL w="6350" cap="flat" cmpd="sng" algn="ctr">
                      <a:noFill/>
                      <a:prstDash val="solid"/>
                      <a:round/>
                      <a:headEnd type="none" w="med" len="med"/>
                      <a:tailEnd type="none" w="med" len="med"/>
                    </a:lnL>
                    <a:lnR>
                      <a:noFill/>
                    </a:lnR>
                    <a:lnT w="28575" cap="flat" cmpd="sng" algn="ctr">
                      <a:noFill/>
                      <a:prstDash val="solid"/>
                      <a:round/>
                      <a:headEnd type="none" w="med" len="med"/>
                      <a:tailEnd type="none" w="med" len="med"/>
                    </a:lnT>
                    <a:lnB w="28575" cap="flat" cmpd="sng" algn="ctr">
                      <a:solidFill>
                        <a:srgbClr val="93A37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8534280"/>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r>
                        <a:rPr lang="en-US" sz="1000" b="1" dirty="0">
                          <a:solidFill>
                            <a:srgbClr val="93A37C"/>
                          </a:solidFill>
                          <a:latin typeface="+mn-lt"/>
                        </a:rPr>
                        <a:t>Fixed Income Total</a:t>
                      </a:r>
                    </a:p>
                  </a:txBody>
                  <a:tcPr marL="0" marR="0" anchor="ctr">
                    <a:lnL>
                      <a:noFill/>
                    </a:lnL>
                    <a:lnR w="6350" cap="flat" cmpd="sng" algn="ctr">
                      <a:solidFill>
                        <a:srgbClr val="FFFFFF">
                          <a:lumMod val="65000"/>
                        </a:srgbClr>
                      </a:solidFill>
                      <a:prstDash val="solid"/>
                      <a:round/>
                      <a:headEnd type="none" w="med" len="med"/>
                      <a:tailEnd type="none" w="med" len="med"/>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1000" b="1" kern="1200" dirty="0">
                          <a:solidFill>
                            <a:srgbClr val="93A37C"/>
                          </a:solidFill>
                          <a:latin typeface="+mn-lt"/>
                          <a:ea typeface="+mn-ea"/>
                          <a:cs typeface="+mn-cs"/>
                        </a:rPr>
                        <a:t>100%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1000" b="1" kern="1200" dirty="0">
                          <a:solidFill>
                            <a:srgbClr val="93A37C"/>
                          </a:solidFill>
                          <a:latin typeface="+mn-lt"/>
                          <a:ea typeface="+mn-ea"/>
                          <a:cs typeface="+mn-cs"/>
                        </a:rPr>
                        <a:t>80%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1000" b="1" kern="1200" dirty="0">
                          <a:solidFill>
                            <a:srgbClr val="93A37C"/>
                          </a:solidFill>
                          <a:latin typeface="+mn-lt"/>
                          <a:ea typeface="+mn-ea"/>
                          <a:cs typeface="+mn-cs"/>
                        </a:rPr>
                        <a:t>60%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1000" b="1" kern="1200" dirty="0">
                          <a:solidFill>
                            <a:srgbClr val="93A37C"/>
                          </a:solidFill>
                          <a:latin typeface="+mn-lt"/>
                          <a:ea typeface="+mn-ea"/>
                          <a:cs typeface="+mn-cs"/>
                        </a:rPr>
                        <a:t>40%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1000" b="1" kern="1200" dirty="0">
                          <a:solidFill>
                            <a:srgbClr val="93A37C"/>
                          </a:solidFill>
                          <a:latin typeface="+mn-lt"/>
                          <a:ea typeface="+mn-ea"/>
                          <a:cs typeface="+mn-cs"/>
                        </a:rPr>
                        <a:t>20%</a:t>
                      </a:r>
                    </a:p>
                  </a:txBody>
                  <a:tcPr marL="0" marR="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r>
                        <a:rPr lang="en-US" sz="1000" b="1" kern="1200" dirty="0">
                          <a:solidFill>
                            <a:srgbClr val="93A37C"/>
                          </a:solidFill>
                          <a:latin typeface="+mn-lt"/>
                          <a:ea typeface="+mn-ea"/>
                          <a:cs typeface="+mn-cs"/>
                        </a:rPr>
                        <a:t>0%</a:t>
                      </a:r>
                    </a:p>
                  </a:txBody>
                  <a:tcPr marL="0" marR="0" anchor="ctr">
                    <a:lnL w="6350" cap="flat" cmpd="sng" algn="ctr">
                      <a:solidFill>
                        <a:srgbClr val="FFFFFF">
                          <a:lumMod val="65000"/>
                        </a:srgbClr>
                      </a:solidFill>
                      <a:prstDash val="solid"/>
                      <a:round/>
                      <a:headEnd type="none" w="med" len="med"/>
                      <a:tailEnd type="none" w="med" len="med"/>
                    </a:lnL>
                    <a:lnR>
                      <a:noFill/>
                    </a:lnR>
                    <a:lnT w="28575" cap="flat" cmpd="sng" algn="ctr">
                      <a:solidFill>
                        <a:srgbClr val="93A37C"/>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6111393"/>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l" defTabSz="816282" rtl="0" eaLnBrk="1" fontAlgn="b"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Dimensional Short-Duration Real Return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20</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6958972"/>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b" latinLnBrk="0" hangingPunct="1">
                        <a:spcAft>
                          <a:spcPts val="0"/>
                        </a:spcAft>
                      </a:pPr>
                      <a:r>
                        <a:rPr lang="en-US" sz="900" kern="1200" dirty="0">
                          <a:solidFill>
                            <a:schemeClr val="tx1"/>
                          </a:solidFill>
                          <a:latin typeface="+mn-lt"/>
                          <a:ea typeface="+mn-ea"/>
                          <a:cs typeface="Arial" panose="020B0604020202020204" pitchFamily="34" charset="0"/>
                        </a:rPr>
                        <a:t>Dimensional US Adjusted Investment Grade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0</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Arial" panose="020B0604020202020204" pitchFamily="34" charset="0"/>
                          <a:ea typeface="+mn-ea"/>
                          <a:cs typeface="Arial" panose="020B0604020202020204" pitchFamily="34" charset="0"/>
                        </a:rPr>
                        <a:t>20</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Arial" panose="020B0604020202020204" pitchFamily="34" charset="0"/>
                          <a:ea typeface="+mn-ea"/>
                          <a:cs typeface="Arial" panose="020B0604020202020204" pitchFamily="34" charset="0"/>
                        </a:rPr>
                        <a:t>20</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Arial" panose="020B0604020202020204" pitchFamily="34" charset="0"/>
                          <a:ea typeface="+mn-ea"/>
                          <a:cs typeface="Arial" panose="020B0604020202020204" pitchFamily="34" charset="0"/>
                        </a:rPr>
                        <a:t>20</a:t>
                      </a:r>
                      <a:endParaRPr lang="en-GB" sz="900" kern="1200" dirty="0">
                        <a:solidFill>
                          <a:schemeClr val="tx1"/>
                        </a:solidFill>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0</a:t>
                      </a:r>
                      <a:endParaRPr kumimoji="0" lang="en-GB"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0</a:t>
                      </a:r>
                      <a:endParaRPr kumimoji="0" lang="en-GB"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0714290"/>
                  </a:ext>
                </a:extLst>
              </a:tr>
              <a:tr h="299940">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Short-Term Government Index (Hedged to USD)</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20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0</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48427"/>
                  </a:ext>
                </a:extLst>
              </a:tr>
              <a:tr h="299940">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Short-Term Government</a:t>
                      </a:r>
                      <a:br>
                        <a:rPr lang="en-US" sz="900" kern="1200" dirty="0">
                          <a:solidFill>
                            <a:schemeClr val="tx1"/>
                          </a:solidFill>
                          <a:latin typeface="+mn-lt"/>
                          <a:ea typeface="+mn-ea"/>
                          <a:cs typeface="+mn-cs"/>
                        </a:rPr>
                      </a:br>
                      <a:r>
                        <a:rPr lang="en-US" sz="900" kern="1200" dirty="0">
                          <a:solidFill>
                            <a:schemeClr val="tx1"/>
                          </a:solidFill>
                          <a:latin typeface="+mn-lt"/>
                          <a:ea typeface="+mn-ea"/>
                          <a:cs typeface="+mn-cs"/>
                        </a:rPr>
                        <a:t>Variable Maturity Index (Hedged to USD)</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20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20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20</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902873"/>
                  </a:ext>
                </a:extLst>
              </a:tr>
              <a:tr h="299940">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Government/Credit 1-3 Year Unhedged Index</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40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30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0</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0</a:t>
                      </a: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995843"/>
                  </a:ext>
                </a:extLst>
              </a:tr>
              <a:tr h="299940">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Adjusted Fixed Income</a:t>
                      </a:r>
                    </a:p>
                    <a:p>
                      <a:pPr marL="0" algn="l" defTabSz="816282" rtl="0" eaLnBrk="1" fontAlgn="b" latinLnBrk="0" hangingPunct="1">
                        <a:spcAft>
                          <a:spcPts val="0"/>
                        </a:spcAft>
                      </a:pPr>
                      <a:r>
                        <a:rPr lang="en-US" sz="900" kern="1200" dirty="0">
                          <a:solidFill>
                            <a:schemeClr val="tx1"/>
                          </a:solidFill>
                          <a:latin typeface="+mn-lt"/>
                          <a:ea typeface="+mn-ea"/>
                          <a:cs typeface="+mn-cs"/>
                        </a:rPr>
                        <a:t>Market Index (Hedged to USD)</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20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20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GB" sz="900" kern="1200" dirty="0">
                          <a:solidFill>
                            <a:schemeClr val="tx1"/>
                          </a:solidFill>
                          <a:latin typeface="+mn-lt"/>
                          <a:ea typeface="+mn-ea"/>
                          <a:cs typeface="+mn-cs"/>
                        </a:rPr>
                        <a:t>0</a:t>
                      </a: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6350" cap="flat" cmpd="sng" algn="ctr">
                      <a:solidFill>
                        <a:srgbClr val="FFFFFF">
                          <a:lumMod val="6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5696963"/>
                  </a:ext>
                </a:extLst>
              </a:tr>
              <a:tr h="299940">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Targeted Credit Index</a:t>
                      </a:r>
                      <a:br>
                        <a:rPr lang="en-US" sz="900" kern="1200" dirty="0">
                          <a:solidFill>
                            <a:schemeClr val="tx1"/>
                          </a:solidFill>
                          <a:latin typeface="+mn-lt"/>
                          <a:ea typeface="+mn-ea"/>
                          <a:cs typeface="+mn-cs"/>
                        </a:rPr>
                      </a:br>
                      <a:r>
                        <a:rPr lang="en-US" sz="900" kern="1200" dirty="0">
                          <a:solidFill>
                            <a:schemeClr val="tx1"/>
                          </a:solidFill>
                          <a:latin typeface="+mn-lt"/>
                          <a:ea typeface="+mn-ea"/>
                          <a:cs typeface="+mn-cs"/>
                        </a:rPr>
                        <a:t>(Hedged to USD)</a:t>
                      </a:r>
                    </a:p>
                  </a:txBody>
                  <a:tcPr marL="0" marR="0" anchor="ctr">
                    <a:lnL>
                      <a:noFill/>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10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venir LT 55 Roman"/>
                          <a:ea typeface="+mn-ea"/>
                          <a:cs typeface="+mn-cs"/>
                        </a:rPr>
                        <a:t>20</a:t>
                      </a:r>
                      <a:endParaRPr kumimoji="0" lang="en-GB" sz="900" b="0" i="0" u="none" strike="noStrike" kern="1200" cap="none" spc="0" normalizeH="0" baseline="0" noProof="0" dirty="0">
                        <a:ln>
                          <a:noFill/>
                        </a:ln>
                        <a:solidFill>
                          <a:srgbClr val="000000"/>
                        </a:solidFill>
                        <a:effectLst/>
                        <a:uLnTx/>
                        <a:uFillTx/>
                        <a:latin typeface="Avenir LT 55 Roman"/>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a:solidFill>
                            <a:schemeClr val="tx1"/>
                          </a:solidFill>
                          <a:latin typeface="+mn-lt"/>
                          <a:ea typeface="+mn-ea"/>
                          <a:cs typeface="+mn-cs"/>
                        </a:rPr>
                        <a:t>0</a:t>
                      </a:r>
                      <a:endParaRPr lang="en-GB" sz="900" kern="1200" dirty="0">
                        <a:solidFill>
                          <a:schemeClr val="tx1"/>
                        </a:solidFill>
                        <a:latin typeface="+mn-lt"/>
                        <a:ea typeface="+mn-ea"/>
                        <a:cs typeface="+mn-cs"/>
                      </a:endParaRPr>
                    </a:p>
                  </a:txBody>
                  <a:tcPr marL="75438" marR="75438"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GB" sz="900" kern="1200" dirty="0">
                          <a:solidFill>
                            <a:schemeClr val="tx1"/>
                          </a:solidFill>
                          <a:latin typeface="+mn-lt"/>
                          <a:ea typeface="+mn-ea"/>
                          <a:cs typeface="+mn-cs"/>
                        </a:rPr>
                        <a:t>0</a:t>
                      </a:r>
                    </a:p>
                  </a:txBody>
                  <a:tcPr marL="75438" marR="75438" marT="0" marB="0" anchor="ctr">
                    <a:lnL w="6350" cap="flat" cmpd="sng" algn="ctr">
                      <a:solidFill>
                        <a:srgbClr val="FFFFFF">
                          <a:lumMod val="65000"/>
                        </a:srgbClr>
                      </a:solidFill>
                      <a:prstDash val="solid"/>
                      <a:round/>
                      <a:headEnd type="none" w="med" len="med"/>
                      <a:tailEnd type="none" w="med" len="med"/>
                    </a:lnL>
                    <a:lnR>
                      <a:noFill/>
                    </a:lnR>
                    <a:lnT w="6350" cap="flat" cmpd="sng" algn="ctr">
                      <a:solidFill>
                        <a:srgbClr val="FFFFFF">
                          <a:lumMod val="65000"/>
                        </a:srgb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726431"/>
                  </a:ext>
                </a:extLst>
              </a:tr>
            </a:tbl>
          </a:graphicData>
        </a:graphic>
      </p:graphicFrame>
      <p:graphicFrame>
        <p:nvGraphicFramePr>
          <p:cNvPr id="14" name="Chart 13">
            <a:extLst>
              <a:ext uri="{FF2B5EF4-FFF2-40B4-BE49-F238E27FC236}">
                <a16:creationId xmlns:a16="http://schemas.microsoft.com/office/drawing/2014/main" id="{DB40F7F9-E7B7-4E8E-B1AC-7545B922CD11}"/>
              </a:ext>
            </a:extLst>
          </p:cNvPr>
          <p:cNvGraphicFramePr/>
          <p:nvPr>
            <p:extLst>
              <p:ext uri="{D42A27DB-BD31-4B8C-83A1-F6EECF244321}">
                <p14:modId xmlns:p14="http://schemas.microsoft.com/office/powerpoint/2010/main" val="2390170578"/>
              </p:ext>
            </p:extLst>
          </p:nvPr>
        </p:nvGraphicFramePr>
        <p:xfrm>
          <a:off x="3757838" y="2535708"/>
          <a:ext cx="932233" cy="62148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6282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83C9BA1E-407A-4CEB-89B7-C5C237E7C3B7}"/>
              </a:ext>
            </a:extLst>
          </p:cNvPr>
          <p:cNvGraphicFramePr>
            <a:graphicFrameLocks noGrp="1"/>
          </p:cNvGraphicFramePr>
          <p:nvPr>
            <p:extLst>
              <p:ext uri="{D42A27DB-BD31-4B8C-83A1-F6EECF244321}">
                <p14:modId xmlns:p14="http://schemas.microsoft.com/office/powerpoint/2010/main" val="4128400460"/>
              </p:ext>
            </p:extLst>
          </p:nvPr>
        </p:nvGraphicFramePr>
        <p:xfrm>
          <a:off x="499122" y="2548457"/>
          <a:ext cx="6781801" cy="6479769"/>
        </p:xfrm>
        <a:graphic>
          <a:graphicData uri="http://schemas.openxmlformats.org/drawingml/2006/table">
            <a:tbl>
              <a:tblPr firstRow="1" bandRow="1"/>
              <a:tblGrid>
                <a:gridCol w="3012821">
                  <a:extLst>
                    <a:ext uri="{9D8B030D-6E8A-4147-A177-3AD203B41FA5}">
                      <a16:colId xmlns:a16="http://schemas.microsoft.com/office/drawing/2014/main" val="1325159812"/>
                    </a:ext>
                  </a:extLst>
                </a:gridCol>
                <a:gridCol w="942245">
                  <a:extLst>
                    <a:ext uri="{9D8B030D-6E8A-4147-A177-3AD203B41FA5}">
                      <a16:colId xmlns:a16="http://schemas.microsoft.com/office/drawing/2014/main" val="4259225120"/>
                    </a:ext>
                  </a:extLst>
                </a:gridCol>
                <a:gridCol w="942245">
                  <a:extLst>
                    <a:ext uri="{9D8B030D-6E8A-4147-A177-3AD203B41FA5}">
                      <a16:colId xmlns:a16="http://schemas.microsoft.com/office/drawing/2014/main" val="589626332"/>
                    </a:ext>
                  </a:extLst>
                </a:gridCol>
                <a:gridCol w="942245">
                  <a:extLst>
                    <a:ext uri="{9D8B030D-6E8A-4147-A177-3AD203B41FA5}">
                      <a16:colId xmlns:a16="http://schemas.microsoft.com/office/drawing/2014/main" val="2940003633"/>
                    </a:ext>
                  </a:extLst>
                </a:gridCol>
                <a:gridCol w="942245">
                  <a:extLst>
                    <a:ext uri="{9D8B030D-6E8A-4147-A177-3AD203B41FA5}">
                      <a16:colId xmlns:a16="http://schemas.microsoft.com/office/drawing/2014/main" val="2386723744"/>
                    </a:ext>
                  </a:extLst>
                </a:gridCol>
              </a:tblGrid>
              <a:tr h="347787">
                <a:tc>
                  <a:txBody>
                    <a:bodyPr/>
                    <a:lstStyle/>
                    <a:p>
                      <a:pPr algn="l"/>
                      <a:endParaRPr lang="en-US" sz="1000" b="1" dirty="0">
                        <a:solidFill>
                          <a:srgbClr val="35627D"/>
                        </a:solidFill>
                        <a:latin typeface="+mn-lt"/>
                      </a:endParaRPr>
                    </a:p>
                  </a:txBody>
                  <a:tcPr marL="100584" marR="100584" marT="50292" marB="50292" anchor="ctr">
                    <a:lnL>
                      <a:noFill/>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latin typeface="+mn-lt"/>
                        </a:rPr>
                        <a:t>1 Year</a:t>
                      </a: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latin typeface="+mn-lt"/>
                        </a:rPr>
                        <a:t>3 Years</a:t>
                      </a: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latin typeface="+mn-lt"/>
                        </a:rPr>
                        <a:t>5 Years</a:t>
                      </a: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latin typeface="+mn-lt"/>
                        </a:rPr>
                        <a:t>10 Years</a:t>
                      </a: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1988135"/>
                  </a:ext>
                </a:extLst>
              </a:tr>
              <a:tr h="283926">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l"/>
                      <a:r>
                        <a:rPr lang="en-US" sz="1000" b="1" dirty="0">
                          <a:solidFill>
                            <a:srgbClr val="35627D"/>
                          </a:solidFill>
                          <a:latin typeface="+mn-lt"/>
                        </a:rPr>
                        <a:t>Equity</a:t>
                      </a:r>
                    </a:p>
                  </a:txBody>
                  <a:tcPr marL="100584" marR="100584" marT="50292" marB="50292" anchor="ctr">
                    <a:lnL>
                      <a:noFill/>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endParaRPr lang="en-US" sz="1000" b="1" dirty="0">
                        <a:solidFill>
                          <a:srgbClr val="35627D"/>
                        </a:solidFill>
                        <a:latin typeface="+mn-lt"/>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endParaRPr lang="en-US" sz="1000" b="1" dirty="0">
                        <a:solidFill>
                          <a:srgbClr val="35627D"/>
                        </a:solidFill>
                        <a:latin typeface="+mn-lt"/>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endParaRPr lang="en-US" sz="1000" b="1" dirty="0">
                        <a:solidFill>
                          <a:srgbClr val="35627D"/>
                        </a:solidFill>
                        <a:latin typeface="+mn-lt"/>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algn="ctr"/>
                      <a:endParaRPr lang="en-US" sz="1000" b="1" dirty="0">
                        <a:solidFill>
                          <a:srgbClr val="35627D"/>
                        </a:solidFill>
                        <a:latin typeface="+mn-lt"/>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9125128"/>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latinLnBrk="0" hangingPunct="1">
                        <a:spcAft>
                          <a:spcPts val="0"/>
                        </a:spcAft>
                      </a:pPr>
                      <a:r>
                        <a:rPr lang="en-US" sz="900" kern="1200" dirty="0">
                          <a:solidFill>
                            <a:schemeClr val="tx1"/>
                          </a:solidFill>
                          <a:latin typeface="+mn-lt"/>
                          <a:ea typeface="+mn-ea"/>
                          <a:cs typeface="+mn-cs"/>
                        </a:rPr>
                        <a:t>Dimensional US Adjusted Market 2 Index</a:t>
                      </a:r>
                      <a:endParaRPr lang="en-GB" sz="900" kern="1200" dirty="0">
                        <a:solidFill>
                          <a:schemeClr val="tx1"/>
                        </a:solidFill>
                        <a:latin typeface="+mn-lt"/>
                        <a:ea typeface="+mn-ea"/>
                        <a:cs typeface="+mn-cs"/>
                      </a:endParaRPr>
                    </a:p>
                  </a:txBody>
                  <a:tcPr marL="100800" marR="75438" marT="0" marB="0" anchor="ctr">
                    <a:lnL>
                      <a:noFill/>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26.86</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24.55</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16.64</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15.93</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9207908"/>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latinLnBrk="0" hangingPunct="1">
                        <a:spcAft>
                          <a:spcPts val="0"/>
                        </a:spcAft>
                      </a:pPr>
                      <a:r>
                        <a:rPr lang="en-US" sz="900" dirty="0">
                          <a:latin typeface="+mn-lt"/>
                          <a:cs typeface="Arial" panose="020B0604020202020204" pitchFamily="34" charset="0"/>
                        </a:rPr>
                        <a:t>Dimensional US Large Cap High Profitability Index</a:t>
                      </a:r>
                      <a:endParaRPr lang="en-GB" sz="900" kern="1200" dirty="0">
                        <a:solidFill>
                          <a:schemeClr val="tx1"/>
                        </a:solidFill>
                        <a:latin typeface="+mn-lt"/>
                        <a:ea typeface="+mn-ea"/>
                        <a:cs typeface="Arial" panose="020B0604020202020204" pitchFamily="34" charset="0"/>
                      </a:endParaRPr>
                    </a:p>
                  </a:txBody>
                  <a:tcPr marL="100800" marR="75438" marT="0"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26.17</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30.94</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22.18</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18.03</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503236"/>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ctr" latinLnBrk="0" hangingPunct="1"/>
                      <a:r>
                        <a:rPr lang="en-US" sz="900" kern="1200" dirty="0">
                          <a:solidFill>
                            <a:schemeClr val="tx1"/>
                          </a:solidFill>
                          <a:latin typeface="+mn-lt"/>
                          <a:ea typeface="+mn-ea"/>
                          <a:cs typeface="+mn-cs"/>
                        </a:rPr>
                        <a:t>Dimensional US Adjusted Market Value Index</a:t>
                      </a: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29.62</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20.90</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12.42</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14.23</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8120294"/>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ctr" latinLnBrk="0" hangingPunct="1"/>
                      <a:r>
                        <a:rPr lang="en-GB" sz="900" kern="1200" dirty="0">
                          <a:solidFill>
                            <a:schemeClr val="tx1"/>
                          </a:solidFill>
                          <a:latin typeface="+mn-lt"/>
                          <a:ea typeface="+mn-ea"/>
                          <a:cs typeface="+mn-cs"/>
                        </a:rPr>
                        <a:t>Dimensional International Adjusted Market Index</a:t>
                      </a:r>
                      <a:endParaRPr lang="en-US" sz="900" kern="1200" dirty="0">
                        <a:solidFill>
                          <a:schemeClr val="tx1"/>
                        </a:solidFill>
                        <a:latin typeface="+mn-lt"/>
                        <a:ea typeface="+mn-ea"/>
                        <a:cs typeface="+mn-cs"/>
                      </a:endParaRP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14.05</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14.97</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10.39</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9.22</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0044298"/>
                  </a:ext>
                </a:extLst>
              </a:tr>
              <a:tr h="347787">
                <a:tc>
                  <a:txBody>
                    <a:bodyPr/>
                    <a:lstStyle/>
                    <a:p>
                      <a:pPr marL="0" algn="l" defTabSz="816282" rtl="0" eaLnBrk="1" fontAlgn="ctr" latinLnBrk="0" hangingPunct="1"/>
                      <a:r>
                        <a:rPr lang="en-US" sz="900" kern="1200" dirty="0">
                          <a:solidFill>
                            <a:schemeClr val="tx1"/>
                          </a:solidFill>
                          <a:latin typeface="+mn-lt"/>
                          <a:ea typeface="+mn-ea"/>
                          <a:cs typeface="+mn-cs"/>
                        </a:rPr>
                        <a:t>Dimensional International Large Cap High</a:t>
                      </a:r>
                      <a:br>
                        <a:rPr lang="en-US" sz="900" kern="1200" dirty="0">
                          <a:solidFill>
                            <a:schemeClr val="tx1"/>
                          </a:solidFill>
                          <a:latin typeface="+mn-lt"/>
                          <a:ea typeface="+mn-ea"/>
                          <a:cs typeface="+mn-cs"/>
                        </a:rPr>
                      </a:br>
                      <a:r>
                        <a:rPr lang="en-US" sz="900" kern="1200" dirty="0">
                          <a:solidFill>
                            <a:schemeClr val="tx1"/>
                          </a:solidFill>
                          <a:latin typeface="+mn-lt"/>
                          <a:ea typeface="+mn-ea"/>
                          <a:cs typeface="+mn-cs"/>
                        </a:rPr>
                        <a:t>Profitability Index</a:t>
                      </a: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13.71</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17.05</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11.99</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9.00</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278674"/>
                  </a:ext>
                </a:extLst>
              </a:tr>
              <a:tr h="347787">
                <a:tc>
                  <a:txBody>
                    <a:bodyPr/>
                    <a:lstStyle/>
                    <a:p>
                      <a:pPr marL="0" algn="l" defTabSz="816282" rtl="0" eaLnBrk="1" fontAlgn="ctr" latinLnBrk="0" hangingPunct="1"/>
                      <a:r>
                        <a:rPr lang="en-US" sz="900" kern="1200" dirty="0">
                          <a:solidFill>
                            <a:schemeClr val="tx1"/>
                          </a:solidFill>
                          <a:latin typeface="+mn-lt"/>
                          <a:ea typeface="+mn-ea"/>
                          <a:cs typeface="+mn-cs"/>
                        </a:rPr>
                        <a:t>Dimensional International Vector Index</a:t>
                      </a: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14.74</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14.55</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9.93</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9.43</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158236"/>
                  </a:ext>
                </a:extLst>
              </a:tr>
              <a:tr h="347787">
                <a:tc>
                  <a:txBody>
                    <a:bodyPr/>
                    <a:lstStyle/>
                    <a:p>
                      <a:pPr marL="0" algn="l" defTabSz="816282" rtl="0" eaLnBrk="1" fontAlgn="ctr" latinLnBrk="0" hangingPunct="1"/>
                      <a:r>
                        <a:rPr lang="en-US" sz="900" kern="1200" dirty="0">
                          <a:solidFill>
                            <a:schemeClr val="tx1"/>
                          </a:solidFill>
                          <a:latin typeface="+mn-lt"/>
                          <a:ea typeface="+mn-ea"/>
                          <a:cs typeface="+mn-cs"/>
                        </a:rPr>
                        <a:t>Dimensional Emerging Markets Adjusted Market Index</a:t>
                      </a: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5.36</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12.07</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10.52</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6.82</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4261213"/>
                  </a:ext>
                </a:extLst>
              </a:tr>
              <a:tr h="347787">
                <a:tc>
                  <a:txBody>
                    <a:bodyPr/>
                    <a:lstStyle/>
                    <a:p>
                      <a:pPr marL="0" algn="l" defTabSz="816282" rtl="0" eaLnBrk="1" fontAlgn="ctr" latinLnBrk="0" hangingPunct="1"/>
                      <a:r>
                        <a:rPr lang="en-US" sz="900" kern="1200" dirty="0">
                          <a:solidFill>
                            <a:schemeClr val="tx1"/>
                          </a:solidFill>
                          <a:latin typeface="+mn-lt"/>
                          <a:ea typeface="+mn-ea"/>
                          <a:cs typeface="+mn-cs"/>
                        </a:rPr>
                        <a:t>Dimensional Emerging Markets Value Index</a:t>
                      </a: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12.84</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8.42</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8.77</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5.38</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4102028"/>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ctr" latinLnBrk="0" hangingPunct="1"/>
                      <a:r>
                        <a:rPr lang="en-US" sz="900" kern="1200" dirty="0">
                          <a:solidFill>
                            <a:schemeClr val="tx1"/>
                          </a:solidFill>
                          <a:latin typeface="+mn-lt"/>
                          <a:ea typeface="+mn-ea"/>
                          <a:cs typeface="+mn-cs"/>
                        </a:rPr>
                        <a:t>S&amp;P Global REIT Index (gross dividends)</a:t>
                      </a:r>
                    </a:p>
                  </a:txBody>
                  <a:tcPr marL="100800"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32.50</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14.87</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9.41</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10.17</a:t>
                      </a:r>
                    </a:p>
                  </a:txBody>
                  <a:tcPr marL="10058" marR="10058" marT="10058" marB="100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3951158"/>
                  </a:ext>
                </a:extLst>
              </a:tr>
              <a:tr h="283464">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r>
                        <a:rPr lang="en-US" sz="1000" b="1" dirty="0">
                          <a:solidFill>
                            <a:srgbClr val="93A37C"/>
                          </a:solidFill>
                          <a:latin typeface="+mn-lt"/>
                        </a:rPr>
                        <a:t>Fixed Income</a:t>
                      </a:r>
                    </a:p>
                  </a:txBody>
                  <a:tcPr marL="100584" marR="100584" marT="50292" marB="50292" anchor="ctr">
                    <a:lnL>
                      <a:noFill/>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1000" b="1" kern="1200" dirty="0">
                        <a:solidFill>
                          <a:srgbClr val="93A37C"/>
                        </a:solidFill>
                        <a:latin typeface="+mn-lt"/>
                        <a:ea typeface="+mn-ea"/>
                        <a:cs typeface="+mn-cs"/>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1000" b="1" kern="1200" dirty="0">
                        <a:solidFill>
                          <a:srgbClr val="93A37C"/>
                        </a:solidFill>
                        <a:latin typeface="+mn-lt"/>
                        <a:ea typeface="+mn-ea"/>
                        <a:cs typeface="+mn-cs"/>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1000" b="1" kern="1200" dirty="0">
                        <a:solidFill>
                          <a:srgbClr val="93A37C"/>
                        </a:solidFill>
                        <a:latin typeface="+mn-lt"/>
                        <a:ea typeface="+mn-ea"/>
                        <a:cs typeface="+mn-cs"/>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endParaRPr lang="en-US" sz="1000" b="1" kern="1200" dirty="0">
                        <a:solidFill>
                          <a:srgbClr val="93A37C"/>
                        </a:solidFill>
                        <a:latin typeface="+mn-lt"/>
                        <a:ea typeface="+mn-ea"/>
                        <a:cs typeface="+mn-cs"/>
                      </a:endParaRPr>
                    </a:p>
                  </a:txBody>
                  <a:tcPr marL="100584" marR="100584" marT="50292" marB="5029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6111393"/>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l" defTabSz="816282" rtl="0" eaLnBrk="1" fontAlgn="b"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Dimensional Short-Duration Real Return Index</a:t>
                      </a:r>
                    </a:p>
                  </a:txBody>
                  <a:tcPr marL="100584" marR="10058" marT="10058" marB="10058" anchor="ctr">
                    <a:lnL>
                      <a:noFill/>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6.26</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5.75</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3.75</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2.53</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6958972"/>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US Adjusted Investment Grade Index</a:t>
                      </a:r>
                    </a:p>
                  </a:txBody>
                  <a:tcPr marL="100584"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kumimoji="0" lang="en-US" sz="900" b="0" i="0" u="none" strike="noStrike" kern="1200" cap="none" spc="0" normalizeH="0" baseline="0" noProof="0" dirty="0">
                          <a:ln>
                            <a:noFill/>
                          </a:ln>
                          <a:solidFill>
                            <a:schemeClr val="tx1"/>
                          </a:solidFill>
                          <a:effectLst/>
                          <a:uLnTx/>
                          <a:uFillTx/>
                          <a:latin typeface="+mn-lt"/>
                          <a:ea typeface="+mn-ea"/>
                          <a:cs typeface="+mn-cs"/>
                        </a:rPr>
                        <a:t>-1.92</a:t>
                      </a:r>
                      <a:endParaRPr lang="en-GB" sz="900" kern="1200" dirty="0">
                        <a:solidFill>
                          <a:schemeClr val="tx1"/>
                        </a:solidFill>
                        <a:latin typeface="+mn-lt"/>
                        <a:ea typeface="+mn-ea"/>
                        <a:cs typeface="+mn-cs"/>
                      </a:endParaRP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5.06</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3.71</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3.24</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0714290"/>
                  </a:ext>
                </a:extLst>
              </a:tr>
              <a:tr h="347787">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Short-Term Government Index (Hedged to USD)</a:t>
                      </a:r>
                    </a:p>
                  </a:txBody>
                  <a:tcPr marL="100584"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-0.07</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1.57</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1.57</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18228" rtl="0" eaLnBrk="1" latinLnBrk="0" hangingPunct="1">
                        <a:defRPr sz="2000" kern="1200">
                          <a:solidFill>
                            <a:schemeClr val="tx1"/>
                          </a:solidFill>
                          <a:latin typeface="Avenir LT 55 Roman"/>
                        </a:defRPr>
                      </a:lvl1pPr>
                      <a:lvl2pPr marL="509115" algn="l" defTabSz="1018228" rtl="0" eaLnBrk="1" latinLnBrk="0" hangingPunct="1">
                        <a:defRPr sz="2000" kern="1200">
                          <a:solidFill>
                            <a:schemeClr val="tx1"/>
                          </a:solidFill>
                          <a:latin typeface="Avenir LT 55 Roman"/>
                        </a:defRPr>
                      </a:lvl2pPr>
                      <a:lvl3pPr marL="1018228" algn="l" defTabSz="1018228" rtl="0" eaLnBrk="1" latinLnBrk="0" hangingPunct="1">
                        <a:defRPr sz="2000" kern="1200">
                          <a:solidFill>
                            <a:schemeClr val="tx1"/>
                          </a:solidFill>
                          <a:latin typeface="Avenir LT 55 Roman"/>
                        </a:defRPr>
                      </a:lvl3pPr>
                      <a:lvl4pPr marL="1527344" algn="l" defTabSz="1018228" rtl="0" eaLnBrk="1" latinLnBrk="0" hangingPunct="1">
                        <a:defRPr sz="2000" kern="1200">
                          <a:solidFill>
                            <a:schemeClr val="tx1"/>
                          </a:solidFill>
                          <a:latin typeface="Avenir LT 55 Roman"/>
                        </a:defRPr>
                      </a:lvl4pPr>
                      <a:lvl5pPr marL="2036458" algn="l" defTabSz="1018228" rtl="0" eaLnBrk="1" latinLnBrk="0" hangingPunct="1">
                        <a:defRPr sz="2000" kern="1200">
                          <a:solidFill>
                            <a:schemeClr val="tx1"/>
                          </a:solidFill>
                          <a:latin typeface="Avenir LT 55 Roman"/>
                        </a:defRPr>
                      </a:lvl5pPr>
                      <a:lvl6pPr marL="2545574" algn="l" defTabSz="1018228" rtl="0" eaLnBrk="1" latinLnBrk="0" hangingPunct="1">
                        <a:defRPr sz="2000" kern="1200">
                          <a:solidFill>
                            <a:schemeClr val="tx1"/>
                          </a:solidFill>
                          <a:latin typeface="Avenir LT 55 Roman"/>
                        </a:defRPr>
                      </a:lvl6pPr>
                      <a:lvl7pPr marL="3054686" algn="l" defTabSz="1018228" rtl="0" eaLnBrk="1" latinLnBrk="0" hangingPunct="1">
                        <a:defRPr sz="2000" kern="1200">
                          <a:solidFill>
                            <a:schemeClr val="tx1"/>
                          </a:solidFill>
                          <a:latin typeface="Avenir LT 55 Roman"/>
                        </a:defRPr>
                      </a:lvl7pPr>
                      <a:lvl8pPr marL="3563802" algn="l" defTabSz="1018228" rtl="0" eaLnBrk="1" latinLnBrk="0" hangingPunct="1">
                        <a:defRPr sz="2000" kern="1200">
                          <a:solidFill>
                            <a:schemeClr val="tx1"/>
                          </a:solidFill>
                          <a:latin typeface="Avenir LT 55 Roman"/>
                        </a:defRPr>
                      </a:lvl8pPr>
                      <a:lvl9pPr marL="4072914" algn="l" defTabSz="1018228" rtl="0" eaLnBrk="1" latinLnBrk="0" hangingPunct="1">
                        <a:defRPr sz="2000" kern="1200">
                          <a:solidFill>
                            <a:schemeClr val="tx1"/>
                          </a:solidFill>
                          <a:latin typeface="Avenir LT 55 Roman"/>
                        </a:defRPr>
                      </a:lvl9pPr>
                    </a:lstStyle>
                    <a:p>
                      <a:pPr marL="0" algn="ctr" defTabSz="816282" rtl="0" eaLnBrk="1" latinLnBrk="0" hangingPunct="1">
                        <a:spcAft>
                          <a:spcPts val="0"/>
                        </a:spcAft>
                      </a:pPr>
                      <a:r>
                        <a:rPr lang="en-GB" sz="900" kern="1200" dirty="0">
                          <a:solidFill>
                            <a:schemeClr val="tx1"/>
                          </a:solidFill>
                          <a:latin typeface="+mn-lt"/>
                          <a:ea typeface="+mn-ea"/>
                          <a:cs typeface="+mn-cs"/>
                        </a:rPr>
                        <a:t>1.21</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48427"/>
                  </a:ext>
                </a:extLst>
              </a:tr>
              <a:tr h="347787">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Short-Term Government Variable Maturity Index (Hedged to USD)</a:t>
                      </a:r>
                    </a:p>
                  </a:txBody>
                  <a:tcPr marL="100584"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-1.94</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1.36</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1.30</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1.63</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902873"/>
                  </a:ext>
                </a:extLst>
              </a:tr>
              <a:tr h="347787">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Government/Credit 1-3 Year Unhedged Index</a:t>
                      </a:r>
                    </a:p>
                  </a:txBody>
                  <a:tcPr marL="100584"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-4.29</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1.17</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1.61</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-0.28</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995843"/>
                  </a:ext>
                </a:extLst>
              </a:tr>
              <a:tr h="347787">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Global Adjusted Fixed Income Market</a:t>
                      </a:r>
                      <a:br>
                        <a:rPr lang="en-US" sz="900" kern="1200" dirty="0">
                          <a:solidFill>
                            <a:schemeClr val="tx1"/>
                          </a:solidFill>
                          <a:latin typeface="+mn-lt"/>
                          <a:ea typeface="+mn-ea"/>
                          <a:cs typeface="+mn-cs"/>
                        </a:rPr>
                      </a:br>
                      <a:r>
                        <a:rPr lang="en-US" sz="900" kern="1200" dirty="0">
                          <a:solidFill>
                            <a:schemeClr val="tx1"/>
                          </a:solidFill>
                          <a:latin typeface="+mn-lt"/>
                          <a:ea typeface="+mn-ea"/>
                          <a:cs typeface="+mn-cs"/>
                        </a:rPr>
                        <a:t>Index (Hedged to USD)</a:t>
                      </a:r>
                    </a:p>
                  </a:txBody>
                  <a:tcPr marL="100584"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-0.67</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7.38</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5.59</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6.17</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5696963"/>
                  </a:ext>
                </a:extLst>
              </a:tr>
              <a:tr h="347787">
                <a:tc>
                  <a:txBody>
                    <a:bodyPr/>
                    <a:lstStyle/>
                    <a:p>
                      <a:pPr marL="0" algn="l" defTabSz="816282" rtl="0" eaLnBrk="1" fontAlgn="b" latinLnBrk="0" hangingPunct="1">
                        <a:spcAft>
                          <a:spcPts val="0"/>
                        </a:spcAft>
                      </a:pPr>
                      <a:r>
                        <a:rPr lang="en-US" sz="900" kern="1200" dirty="0">
                          <a:solidFill>
                            <a:schemeClr val="tx1"/>
                          </a:solidFill>
                          <a:latin typeface="+mn-lt"/>
                          <a:ea typeface="+mn-ea"/>
                          <a:cs typeface="+mn-cs"/>
                        </a:rPr>
                        <a:t>Dimensional Targeted Credit Index (Hedged to USD)</a:t>
                      </a:r>
                    </a:p>
                  </a:txBody>
                  <a:tcPr marL="100584" marR="10058" marT="10058" marB="10058"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-0.19</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4.69</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282"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Avenir LT 55 Roman"/>
                          <a:ea typeface="+mn-ea"/>
                          <a:cs typeface="+mn-cs"/>
                        </a:rPr>
                        <a:t>3.66</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816282" rtl="0" eaLnBrk="1" latinLnBrk="0" hangingPunct="1">
                        <a:spcAft>
                          <a:spcPts val="0"/>
                        </a:spcAft>
                      </a:pPr>
                      <a:r>
                        <a:rPr lang="en-GB" sz="900" kern="1200" dirty="0">
                          <a:solidFill>
                            <a:schemeClr val="tx1"/>
                          </a:solidFill>
                          <a:latin typeface="+mn-lt"/>
                          <a:ea typeface="+mn-ea"/>
                          <a:cs typeface="+mn-cs"/>
                        </a:rPr>
                        <a:t>4.35</a:t>
                      </a:r>
                    </a:p>
                  </a:txBody>
                  <a:tcPr marL="75438" marR="75438"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726431"/>
                  </a:ext>
                </a:extLst>
              </a:tr>
            </a:tbl>
          </a:graphicData>
        </a:graphic>
      </p:graphicFrame>
      <p:sp>
        <p:nvSpPr>
          <p:cNvPr id="2" name="Title 1">
            <a:extLst>
              <a:ext uri="{FF2B5EF4-FFF2-40B4-BE49-F238E27FC236}">
                <a16:creationId xmlns:a16="http://schemas.microsoft.com/office/drawing/2014/main" id="{CB1C1C98-8C55-40C0-95B4-B2B65CEA2037}"/>
              </a:ext>
            </a:extLst>
          </p:cNvPr>
          <p:cNvSpPr>
            <a:spLocks noGrp="1"/>
          </p:cNvSpPr>
          <p:nvPr>
            <p:ph type="title"/>
          </p:nvPr>
        </p:nvSpPr>
        <p:spPr/>
        <p:txBody>
          <a:bodyPr/>
          <a:lstStyle/>
          <a:p>
            <a:r>
              <a:rPr lang="en-US" dirty="0"/>
              <a:t>Dimensional Core Plus Wealth Index Models</a:t>
            </a:r>
          </a:p>
        </p:txBody>
      </p:sp>
      <p:sp>
        <p:nvSpPr>
          <p:cNvPr id="3" name="Slide Number Placeholder 2">
            <a:extLst>
              <a:ext uri="{FF2B5EF4-FFF2-40B4-BE49-F238E27FC236}">
                <a16:creationId xmlns:a16="http://schemas.microsoft.com/office/drawing/2014/main" id="{D821E64D-B761-4853-97C3-3085F0A04186}"/>
              </a:ext>
            </a:extLst>
          </p:cNvPr>
          <p:cNvSpPr>
            <a:spLocks noGrp="1"/>
          </p:cNvSpPr>
          <p:nvPr>
            <p:ph type="sldNum" sz="quarter" idx="12"/>
          </p:nvPr>
        </p:nvSpPr>
        <p:spPr/>
        <p:txBody>
          <a:bodyPr/>
          <a:lstStyle/>
          <a:p>
            <a:fld id="{66F6FF41-5833-4EBF-9145-362BCED2914A}" type="slidenum">
              <a:rPr lang="en-US" smtClean="0"/>
              <a:pPr/>
              <a:t>21</a:t>
            </a:fld>
            <a:endParaRPr lang="en-US" dirty="0"/>
          </a:p>
        </p:txBody>
      </p:sp>
      <p:sp>
        <p:nvSpPr>
          <p:cNvPr id="4" name="Picture Placeholder 3">
            <a:extLst>
              <a:ext uri="{FF2B5EF4-FFF2-40B4-BE49-F238E27FC236}">
                <a16:creationId xmlns:a16="http://schemas.microsoft.com/office/drawing/2014/main" id="{36ECDDBC-6836-468C-9C50-F7B1C68D4826}"/>
              </a:ext>
            </a:extLst>
          </p:cNvPr>
          <p:cNvSpPr>
            <a:spLocks noGrp="1"/>
          </p:cNvSpPr>
          <p:nvPr>
            <p:ph type="pic" sz="quarter" idx="13"/>
          </p:nvPr>
        </p:nvSpPr>
        <p:spPr/>
      </p:sp>
      <p:sp>
        <p:nvSpPr>
          <p:cNvPr id="5" name="Text Placeholder 4">
            <a:extLst>
              <a:ext uri="{FF2B5EF4-FFF2-40B4-BE49-F238E27FC236}">
                <a16:creationId xmlns:a16="http://schemas.microsoft.com/office/drawing/2014/main" id="{D2F5B6AF-7153-4B84-B272-4EEC9FC4EB67}"/>
              </a:ext>
            </a:extLst>
          </p:cNvPr>
          <p:cNvSpPr>
            <a:spLocks noGrp="1"/>
          </p:cNvSpPr>
          <p:nvPr>
            <p:ph type="body" sz="quarter" idx="15"/>
          </p:nvPr>
        </p:nvSpPr>
        <p:spPr/>
        <p:txBody>
          <a:bodyPr/>
          <a:lstStyle/>
          <a:p>
            <a:r>
              <a:rPr lang="en-US" b="1" dirty="0"/>
              <a:t>Past performance is no guarantee of future results. Actual returns may be lower.</a:t>
            </a:r>
          </a:p>
          <a:p>
            <a:r>
              <a:rPr lang="en-US" dirty="0"/>
              <a:t>The Dimensional Indices represent academic concepts that may be used in portfolio construction and are not available for direct investment or for use as a benchmark. Their performance does not reflect the expenses associated with the management of an actual portfolio. Index returns are not representative of actual portfolios and do not reflect costs and fees associated with an actual investment. See “Sources and Descriptions of Data” in the appendix for descriptions of Dimensional index data.</a:t>
            </a:r>
          </a:p>
        </p:txBody>
      </p:sp>
      <p:sp>
        <p:nvSpPr>
          <p:cNvPr id="7" name="Text Placeholder 6">
            <a:extLst>
              <a:ext uri="{FF2B5EF4-FFF2-40B4-BE49-F238E27FC236}">
                <a16:creationId xmlns:a16="http://schemas.microsoft.com/office/drawing/2014/main" id="{F7CE4BA9-502D-4D90-BD9E-EF8AC4F56BC8}"/>
              </a:ext>
            </a:extLst>
          </p:cNvPr>
          <p:cNvSpPr>
            <a:spLocks noGrp="1"/>
          </p:cNvSpPr>
          <p:nvPr>
            <p:ph type="body" sz="quarter" idx="14"/>
          </p:nvPr>
        </p:nvSpPr>
        <p:spPr/>
        <p:txBody>
          <a:bodyPr/>
          <a:lstStyle/>
          <a:p>
            <a:r>
              <a:rPr lang="en-US" dirty="0"/>
              <a:t>Period Returns as of December 31, 2021 (%)</a:t>
            </a:r>
          </a:p>
        </p:txBody>
      </p:sp>
    </p:spTree>
    <p:extLst>
      <p:ext uri="{BB962C8B-B14F-4D97-AF65-F5344CB8AC3E}">
        <p14:creationId xmlns:p14="http://schemas.microsoft.com/office/powerpoint/2010/main" val="308509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311D30-56BD-404A-A5F8-D2CDE6794848}"/>
              </a:ext>
            </a:extLst>
          </p:cNvPr>
          <p:cNvSpPr>
            <a:spLocks noGrp="1"/>
          </p:cNvSpPr>
          <p:nvPr>
            <p:ph type="title"/>
          </p:nvPr>
        </p:nvSpPr>
        <p:spPr>
          <a:xfrm>
            <a:off x="421700" y="547465"/>
            <a:ext cx="6995160" cy="719060"/>
          </a:xfrm>
        </p:spPr>
        <p:txBody>
          <a:bodyPr/>
          <a:lstStyle/>
          <a:p>
            <a:r>
              <a:rPr lang="en-US" dirty="0"/>
              <a:t>Sources and Descriptions of Data</a:t>
            </a:r>
          </a:p>
        </p:txBody>
      </p:sp>
      <p:sp>
        <p:nvSpPr>
          <p:cNvPr id="3" name="Slide Number Placeholder 2">
            <a:extLst>
              <a:ext uri="{FF2B5EF4-FFF2-40B4-BE49-F238E27FC236}">
                <a16:creationId xmlns:a16="http://schemas.microsoft.com/office/drawing/2014/main" id="{84743B75-09B9-4138-97F7-BC3D983FD782}"/>
              </a:ext>
            </a:extLst>
          </p:cNvPr>
          <p:cNvSpPr>
            <a:spLocks noGrp="1"/>
          </p:cNvSpPr>
          <p:nvPr>
            <p:ph type="sldNum" sz="quarter" idx="12"/>
          </p:nvPr>
        </p:nvSpPr>
        <p:spPr/>
        <p:txBody>
          <a:bodyPr/>
          <a:lstStyle/>
          <a:p>
            <a:fld id="{66F6FF41-5833-4EBF-9145-362BCED2914A}" type="slidenum">
              <a:rPr lang="en-US" smtClean="0"/>
              <a:pPr/>
              <a:t>22</a:t>
            </a:fld>
            <a:endParaRPr lang="en-US" dirty="0"/>
          </a:p>
        </p:txBody>
      </p:sp>
      <p:sp>
        <p:nvSpPr>
          <p:cNvPr id="9" name="Picture Placeholder 8">
            <a:extLst>
              <a:ext uri="{FF2B5EF4-FFF2-40B4-BE49-F238E27FC236}">
                <a16:creationId xmlns:a16="http://schemas.microsoft.com/office/drawing/2014/main" id="{B485CA67-2D81-4DAB-928E-FF57B418478C}"/>
              </a:ext>
            </a:extLst>
          </p:cNvPr>
          <p:cNvSpPr>
            <a:spLocks noGrp="1"/>
          </p:cNvSpPr>
          <p:nvPr>
            <p:ph type="pic" sz="quarter" idx="13"/>
          </p:nvPr>
        </p:nvSpPr>
        <p:spPr/>
      </p:sp>
      <p:sp>
        <p:nvSpPr>
          <p:cNvPr id="11" name="Text Placeholder 10">
            <a:extLst>
              <a:ext uri="{FF2B5EF4-FFF2-40B4-BE49-F238E27FC236}">
                <a16:creationId xmlns:a16="http://schemas.microsoft.com/office/drawing/2014/main" id="{0F9BA117-C44F-4313-BA65-A3F7CF358D34}"/>
              </a:ext>
            </a:extLst>
          </p:cNvPr>
          <p:cNvSpPr>
            <a:spLocks noGrp="1"/>
          </p:cNvSpPr>
          <p:nvPr>
            <p:ph type="body" sz="quarter" idx="15"/>
          </p:nvPr>
        </p:nvSpPr>
        <p:spPr>
          <a:xfrm>
            <a:off x="434226" y="9163910"/>
            <a:ext cx="6842874" cy="517712"/>
          </a:xfrm>
        </p:spPr>
        <p:txBody>
          <a:bodyPr/>
          <a:lstStyle/>
          <a:p>
            <a:pPr>
              <a:lnSpc>
                <a:spcPts val="800"/>
              </a:lnSpc>
            </a:pPr>
            <a:r>
              <a:rPr lang="en-US" dirty="0"/>
              <a:t>Indices are not available for direct investment; therefore, their performance does not reflect the expenses associated with the management of an actual portfolio. The returns of indices presented herein reflect hypothetical performance and do not represent returns that any investor actually attained. Changes in the assumptions upon which such performance is based may have a material impact on the hypothetical returns presented. Hypothetical </a:t>
            </a:r>
            <a:r>
              <a:rPr lang="en-US" dirty="0" err="1"/>
              <a:t>backtested</a:t>
            </a:r>
            <a:r>
              <a:rPr lang="en-US" dirty="0"/>
              <a:t> returns have many inherent limitations. Unlike actual performance, it does not represent actual trading. Since trades have not actually been executed, results may have under- or overcompensated for the impact, if any, of certain market factors, such as lack of liquidity, and may not reflect the impact that certain economic or market factors may have had on the decision-making process. Hypothetical </a:t>
            </a:r>
            <a:r>
              <a:rPr lang="en-US" dirty="0" err="1"/>
              <a:t>backtested</a:t>
            </a:r>
            <a:r>
              <a:rPr lang="en-US" dirty="0"/>
              <a:t> performance also is developed with the benefit of hindsight. Other periods selected may have different results, including losses. There can be no assurance that Dimensional Fund Advisors will achieve profits or avoid incurring substantial losses.</a:t>
            </a:r>
          </a:p>
        </p:txBody>
      </p:sp>
      <p:sp>
        <p:nvSpPr>
          <p:cNvPr id="12" name="Text Placeholder 11">
            <a:extLst>
              <a:ext uri="{FF2B5EF4-FFF2-40B4-BE49-F238E27FC236}">
                <a16:creationId xmlns:a16="http://schemas.microsoft.com/office/drawing/2014/main" id="{4ADF0284-B6F5-43C8-A94E-2E76E866F5F2}"/>
              </a:ext>
            </a:extLst>
          </p:cNvPr>
          <p:cNvSpPr>
            <a:spLocks noGrp="1"/>
          </p:cNvSpPr>
          <p:nvPr>
            <p:ph type="body" sz="quarter" idx="18"/>
          </p:nvPr>
        </p:nvSpPr>
        <p:spPr>
          <a:xfrm>
            <a:off x="429797" y="1309814"/>
            <a:ext cx="6842874" cy="7529386"/>
          </a:xfrm>
        </p:spPr>
        <p:txBody>
          <a:bodyPr numCol="2" spcCol="182880"/>
          <a:lstStyle/>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CORE PLUS 100/0 WEALTH INDEX MODEL</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Wealth Index Model data compiled by Dimensional. The Dimensional Core Plus 100/0 Wealth Index Model combines the following indices: Dimensional US Adjusted Market 2 Index, Dimensional US Adjusted Market Value Index, Dimensional US Large Cap High Profitability Index, Dimensional International Adjusted Market Index, Dimensional International Vector Index, Dimensional International Large Cap High Profitability Index, Dimensional Emerging Markets Adjusted Market Index, Dimensional Emerging Markets Value Index, and the S&amp;P Global REIT Index (gross dividends). The weight of the REIT index is based on the market capitalization weight of equity REITs within the global universe of eligible stocks and equity REITs, rounded to the nearest 1%. Within the remaining non-REIT allocation, US equities are overweight relative to their market capitalization weight. The weights of the US, developed ex US, and emerging markets equities are then rescaled to sum to the total non-REIT weight of the Wealth Index Model and are all rounded to the nearest 1%. Regional weights are rebalanced quarterly. Within the US equity allocation, each month the weights of the Dimensional US Adjusted Market 2 Index, Dimensional US Adjusted Market Value Index, and Dimensional US Large Cap High Profitability Index are 66.67%, 16.67%, and 16.67%, respectively. Within the developed ex US equity allocation, each month the weights of the Dimensional International Adjusted Market Index, Dimensional International Vector Index, and Dimensional International Large Cap High Profitability Index are 60%, 20%, and 20%, respectively. Within the emerging market equity allocation, each month the weights of the Dimensional Emerging Markets Adjusted Market Index and Dimensional Emerging Markets Value Index are equal. The Wealth Index Model returns are calculated monthly as a weighted average of the returns of the underlying indices. The Dimensional Core Plus 100/0 Wealth Index Model has been retrospectively calculated by Dimensional and did not exist prior to March 2020.</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CORE PLUS 80/20 WEALTH INDEX MODEL</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Wealth Index Model data compiled by Dimensional. 80% of the weight is allocated to the Dimensional Core Plus 100/0 Wealth Index Model, and 20% of the weight is allocated to the Dimensional Global Adjusted Fixed Income Market Index (hedged to USD). The Wealth Index Model returns are calculated monthly as a weighted average of the returns of the underlying indices. The Dimensional Global Adjusted Fixed Income Market Index (hedged to USD) is represented by the Bloomberg US Aggregate Bond Index from January 1985 to December 1989 and the Bloomberg Global Aggregate Bond Index (hedged to USD) from January 1990 to January 1999. The Dimensional Core Plus 80/20 Wealth Index Model has been retrospectively calculated by Dimensional and did not exist prior to March 2020.</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CORE PLUS 60/40 WEALTH INDEX MODEL</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Wealth Index Model data compiled by Dimensional. 60% of the weight is allocated to the Dimensional Core Plus 100/0 Wealth Index Model, and 40% of the weight is allocated to the following fixed income indices: Dimensional Global Adjusted Fixed Income Market Index (hedged to USD) (20%) and Dimensional US Adjusted Investment Grade Index (20%). The Wealth Index Model returns are calculated monthly as a weighted average of the returns of the underlying indices. The Dimensional Global Adjusted Fixed Income Market Index (hedged to USD) is represented by the Bloomberg US Aggregate Bond Index from January 1985 to December 1989 and the Bloomberg Global Aggregate Bond Index (hedged to USD) from January 1990 to January 1999. The Dimensional Core Plus 60/40 Wealth Index Model has been retrospectively calculated by Dimensional and did not exist prior to March 2020.</a:t>
            </a:r>
          </a:p>
          <a:p>
            <a:pPr marL="0" marR="0" lvl="0" indent="0" algn="l" defTabSz="101822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CORE PLUS 40/60 WEALTH INDEX MODEL</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Wealth Index Model data compiled by Dimensional. 40% of the weight is allocated to the Dimensional Core Plus 100/0 Wealth Index Model, and 60% of the weight is allocated to the following fixed income indices: Dimensional Targeted Credit Index (hedged to USD) (20%), Dimensional Global Short-Term Government Variable Maturity Index (hedged to USD) (20%), and Dimensional US Adjusted Investment Grade Index (20%). The Wealth Index Model returns are calculated monthly as a weighted average of the returns of the underlying indices. The Dimensional Targeted Credit Index is represented by the Bloomberg US Credit 1–3 Year Bond Index from January 1985 to January 1999. The Dimensional US Adjusted Investment Grade Index is represented by the Bloomberg US Aggregate Bond Index from January 1985 to January 1989. The Dimensional Core Plus 40/60 Wealth Index Model has been retrospectively calculated by Dimensional and did not exist prior to March 2020.</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CORE PLUS 20/80 WEALTH INDEX MODEL</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Wealth Index Model data compiled by Dimensional. 20% of the weight is allocated to the Dimensional Core Plus 100/0 Wealth Index Model, and 80% of the weight is allocated to the following fixed income indices: Dimensional Global Government/Credit 1–3 Year Unhedged Index (30%), Dimensional Targeted Credit Index (hedged to USD) (10%), Dimensional Global Short-Term Government Variable Maturity Index (hedged to USD) (20%), and Dimensional US Adjusted Investment Grade Index (20%). The Wealth Index Model returns are calculated monthly as a weighted average of the returns of the underlying indices. The Dimensional Global Government/Credit 1–3 Year Unhedged Index is represented by the Bloomberg US Government/Credit 1–3 Year Bond Index from January 1985 to January 1999. The Dimensional Targeted Credit Index is represented by the Bloomberg US Credit 1–3 Year Bond Index from January 1985 to January 1999. The Dimensional US Adjusted Investment Grade Index is represented by the Bloomberg US Aggregate Bond Index from January 1985 to January 1989. The Dimensional Core Plus 20/80 Wealth Index Model has been retrospectively calculated by Dimensional and did not exist prior to March 2020.</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CORE PLUS 0/100 WEALTH INDEX MODEL</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Wealth Index Model data compiled by Dimensional. The Dimensional Core Plus 0/100 Wealth Index Model combines the following indices: Dimensional Global Short-Term Government Index (hedged to USD) (20%), Dimensional Global Government/Credit 1–3 Year Unhedged Index (40%), Dimensional Short-Duration Real Return Index (20%), and Dimensional Global Short-Term Government Variable Maturity Index (hedged to USD) (20%). The Wealth Index Model returns are calculated monthly as a weighted average of the returns of the underlying indices. The Dimensional Global Short-Term Government Index (hedged to USD) is represented by the Bloomberg US Government 1–3 Year Bond Index at 75% weight and the ICE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BofA</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US 3-Month Treasury Bill Index at 25% weight from January 1985 to October 1992 and the Bloomberg US Government 1–2 Year Bond Index from November 1992 to January 1999. The Dimensional Global Government/Credit 1–3 Year Unhedged Index is represented by the Bloomberg US Government/Credit 1–3 Year Bond Index from January 1985 to January 1999. The Dimensional Short-Duration Real Return Index is not available back to 1985. The Dimensional Short-Duration Real Return Index is represented by the Bloomberg US TIPS Index 1–5 Years from August 1997 to October 2006. Prior to August 1997, its weight is redistributed pro rata to the other fixed income indices. The Dimensional Core Plus 0/100 Wealth Index Model has been retrospectively calculated by Dimensional and did not exist prior to March 2020.</a:t>
            </a:r>
          </a:p>
        </p:txBody>
      </p:sp>
    </p:spTree>
    <p:extLst>
      <p:ext uri="{BB962C8B-B14F-4D97-AF65-F5344CB8AC3E}">
        <p14:creationId xmlns:p14="http://schemas.microsoft.com/office/powerpoint/2010/main" val="123832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311D30-56BD-404A-A5F8-D2CDE6794848}"/>
              </a:ext>
            </a:extLst>
          </p:cNvPr>
          <p:cNvSpPr>
            <a:spLocks noGrp="1"/>
          </p:cNvSpPr>
          <p:nvPr>
            <p:ph type="title"/>
          </p:nvPr>
        </p:nvSpPr>
        <p:spPr>
          <a:xfrm>
            <a:off x="421700" y="547465"/>
            <a:ext cx="6995160" cy="719060"/>
          </a:xfrm>
        </p:spPr>
        <p:txBody>
          <a:bodyPr/>
          <a:lstStyle/>
          <a:p>
            <a:r>
              <a:rPr lang="en-US" dirty="0"/>
              <a:t>Sources and Descriptions of Data</a:t>
            </a:r>
          </a:p>
        </p:txBody>
      </p:sp>
      <p:sp>
        <p:nvSpPr>
          <p:cNvPr id="3" name="Slide Number Placeholder 2">
            <a:extLst>
              <a:ext uri="{FF2B5EF4-FFF2-40B4-BE49-F238E27FC236}">
                <a16:creationId xmlns:a16="http://schemas.microsoft.com/office/drawing/2014/main" id="{84743B75-09B9-4138-97F7-BC3D983FD782}"/>
              </a:ext>
            </a:extLst>
          </p:cNvPr>
          <p:cNvSpPr>
            <a:spLocks noGrp="1"/>
          </p:cNvSpPr>
          <p:nvPr>
            <p:ph type="sldNum" sz="quarter" idx="12"/>
          </p:nvPr>
        </p:nvSpPr>
        <p:spPr/>
        <p:txBody>
          <a:bodyPr/>
          <a:lstStyle/>
          <a:p>
            <a:fld id="{66F6FF41-5833-4EBF-9145-362BCED2914A}" type="slidenum">
              <a:rPr lang="en-US" smtClean="0"/>
              <a:pPr/>
              <a:t>23</a:t>
            </a:fld>
            <a:endParaRPr lang="en-US" dirty="0"/>
          </a:p>
        </p:txBody>
      </p:sp>
      <p:sp>
        <p:nvSpPr>
          <p:cNvPr id="9" name="Picture Placeholder 8">
            <a:extLst>
              <a:ext uri="{FF2B5EF4-FFF2-40B4-BE49-F238E27FC236}">
                <a16:creationId xmlns:a16="http://schemas.microsoft.com/office/drawing/2014/main" id="{B485CA67-2D81-4DAB-928E-FF57B418478C}"/>
              </a:ext>
            </a:extLst>
          </p:cNvPr>
          <p:cNvSpPr>
            <a:spLocks noGrp="1"/>
          </p:cNvSpPr>
          <p:nvPr>
            <p:ph type="pic" sz="quarter" idx="13"/>
          </p:nvPr>
        </p:nvSpPr>
        <p:spPr/>
      </p:sp>
      <p:sp>
        <p:nvSpPr>
          <p:cNvPr id="11" name="Text Placeholder 10">
            <a:extLst>
              <a:ext uri="{FF2B5EF4-FFF2-40B4-BE49-F238E27FC236}">
                <a16:creationId xmlns:a16="http://schemas.microsoft.com/office/drawing/2014/main" id="{0F9BA117-C44F-4313-BA65-A3F7CF358D34}"/>
              </a:ext>
            </a:extLst>
          </p:cNvPr>
          <p:cNvSpPr>
            <a:spLocks noGrp="1"/>
          </p:cNvSpPr>
          <p:nvPr>
            <p:ph type="body" sz="quarter" idx="15"/>
          </p:nvPr>
        </p:nvSpPr>
        <p:spPr>
          <a:xfrm>
            <a:off x="434226" y="9163910"/>
            <a:ext cx="6842874" cy="517712"/>
          </a:xfrm>
        </p:spPr>
        <p:txBody>
          <a:bodyPr/>
          <a:lstStyle/>
          <a:p>
            <a:pPr>
              <a:lnSpc>
                <a:spcPts val="800"/>
              </a:lnSpc>
            </a:pPr>
            <a:r>
              <a:rPr lang="en-US" dirty="0"/>
              <a:t>Indices are not available for direct investment; therefore, their performance does not reflect the expenses associated with the management of an actual portfolio. The returns of indices presented herein reflect hypothetical performance and do not represent returns that any investor actually attained. Changes in the assumptions upon which such performance is based may have a material impact on the hypothetical returns presented. Hypothetical </a:t>
            </a:r>
            <a:r>
              <a:rPr lang="en-US" dirty="0" err="1"/>
              <a:t>backtested</a:t>
            </a:r>
            <a:r>
              <a:rPr lang="en-US" dirty="0"/>
              <a:t> returns have many inherent limitations. Unlike actual performance, it does not represent actual trading. Since trades have not actually been executed, results may have under- or overcompensated for the impact, if any, of certain market factors, such as lack of liquidity, and may not reflect the impact that certain economic or market factors may have had on the decision-making process. Hypothetical </a:t>
            </a:r>
            <a:r>
              <a:rPr lang="en-US" dirty="0" err="1"/>
              <a:t>backtested</a:t>
            </a:r>
            <a:r>
              <a:rPr lang="en-US" dirty="0"/>
              <a:t> performance also is developed with the benefit of hindsight. Other periods selected may have different results, including losses. There can be no assurance that Dimensional Fund Advisors will achieve profits or avoid incurring substantial losses.</a:t>
            </a:r>
          </a:p>
        </p:txBody>
      </p:sp>
      <p:sp>
        <p:nvSpPr>
          <p:cNvPr id="12" name="Text Placeholder 11">
            <a:extLst>
              <a:ext uri="{FF2B5EF4-FFF2-40B4-BE49-F238E27FC236}">
                <a16:creationId xmlns:a16="http://schemas.microsoft.com/office/drawing/2014/main" id="{4ADF0284-B6F5-43C8-A94E-2E76E866F5F2}"/>
              </a:ext>
            </a:extLst>
          </p:cNvPr>
          <p:cNvSpPr>
            <a:spLocks noGrp="1"/>
          </p:cNvSpPr>
          <p:nvPr>
            <p:ph type="body" sz="quarter" idx="18"/>
          </p:nvPr>
        </p:nvSpPr>
        <p:spPr>
          <a:xfrm>
            <a:off x="429797" y="1905000"/>
            <a:ext cx="6842874" cy="6287530"/>
          </a:xfrm>
        </p:spPr>
        <p:txBody>
          <a:bodyPr numCol="2" spcCol="182880"/>
          <a:lstStyle/>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US ADJUSTED MARKET 2 INDEX </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January 1975–present: Compiled by Dimensional from CRSP and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Compustat</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data. Targets all the securities in the eligible market with an emphasis on companies with smaller capitalization, lower relative price, and higher profitability, excluding those with the lowest profitability and highest relative price within the small cap universe. The index also excludes those companies with the highest asset growth within the small cap universe. Profitability is defined as operating income before depreciation and amortization minus interest expense divided by book equity. Asset growth is defined as change in total assets from the prior fiscal year to current fiscal year. The eligible market is composed of securities of US companies traded on the NYSE, NYSE MKT (formerly AMEX), and Nasdaq Global Market. Exclusions: non-US companies, REITs, UITs, and investment companies. The index has been retrospectively calculated by Dimensional and did not exist prior to March 2007. Accordingly, the results shown during the periods prior to March 2007 do not represent actual returns of the index. Other periods selected may have different results, including losses. The calculation methodology for the index was amended in January 2014 to include profitability as a factor in selecting securities for inclusion in the index. The calculation methodology for the index was amended in December 2019 to include asset growth as a factor in selecting securities for inclusion in the index. Prior to January 1975: Compiled by Dimensional from CRSP and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Compustat</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data. Targets all the securities in the eligible market with an emphasis on companies with smaller capitalization and lower relative price. The eligible market is composed of securities of US companies traded on the NYSE, NYSE MKT (formerly AMEX), and Nasdaq Global Market. Exclusions: non-US companies, REITs, UITs, and investment companies.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US LARGE CAP HIGH PROFITABILITY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from CRSP and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Compustat</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data. Consists of companies with market capitalizations above the 1,000th largest company whose profitability is in the top 35% of all large cap companies after the exclusion of utilities, companies lacking financial data, and companies with negative relative price. The index emphasizes companies with lower relative price, higher profitability, and lower market capitalization. Profitability is defined as operating income before depreciation and  amortization minus interest expense divided by book equity. The eligible market is composed of securities of US companies traded on the NYSE, NYSE MKT (formerly AMEX), and Nasdaq Global Market. Exclusions: non-US companies, REITs, UITs, and investment companies. The index has been retroactively calculated by Dimensional and did not exist prior to December 2016. Accordingly, the results shown during the periods prior to December 2016 do not represent actual returns of the index. Other periods selected may have different results, including losses.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US ADJUSTED MARKET VALUE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January 1975–present: Compiled by Dimensional from CRSP and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Compustat</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data. Targets all the securities in the eligible market, excluding securities of companies with the largest market capitalizations and highest relative price. The index emphasizes companies with smaller capitalization, lower relative price, and higher profitability, excluding those with the lowest profitability and highest relative price within the small cap universe. The index also excludes those companies with the highest asset growth within the small cap universe. Profitability is defined as operating income before depreciation and amortization minus interest expense divided by book equity. Asset growth is defined as change in total assets from the prior fiscal  year to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currentfiscal</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year. The eligible market is composed of securities of US companies traded on the NYSE, NYSE MKT (formerly AMEX), and Nasdaq Global Market. Exclusions: non-US companies, REITs, UITs, and investment companies. The index has been retrospectively calculated by Dimensional and did not exist prior to March 2007. Accordingly, the results shown during the periods prior to March 2007 do not represent actual returns of the index. Other periods selected may have different results, including losses. The calculation methodology for the index was amended in January 2014 to include profitability as a factor in selecting securities for inclusion in the index. The calculation methodology for the index was amended in December 2019 to include asset growth as a factor in selecting securities for inclusion in the index. Prior to January 1975: Compiled by Dimensional from CRSP and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Compustat</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data. Targets all the securities in the eligible market with an emphasis on securities with smaller capitalization and lower relative price, excluding securities with the largest market capitalizations and highest relative price. The eligible market is composed of securities of US companies traded on the NYSE, NYSE MKT (formerly AMEX), and Nasdaq Global Market. Exclusions: non-US companies, REITs, UITs, and investment companies.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INTERNATIONAL ADJUSTED MARKET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from Bloomberg securities data. Targets all of the securities in the eligible markets with an emphasis on companies with smaller capitalization, lower relative price, and higher profitability, excluding those with the lowest profitability and highest relative price within their country’s small cap universe. The index also excludes those companies with the highest asset growth within their country’s small cap universe. Profitability is defined as operating income before depreciation and amortization minus interest expense divided by book equity. Asset growth is defined as change in total assets from the prior fiscal year to current fiscal year. The index monthly returns are computed as the simple average of the monthly returns of four subindices, each one reconstituted once a year at the end of each quarter of the year. Maximum index weight of any one company is capped at 5%. Countries currently included are Australia, Austria, Belgium, Canada, Denmark, Finland, France, Germany, Hong Kong, Ireland, Israel, Italy, Japan, the Netherlands, New Zealand, Norway, Portugal, Singapore, Spain, Sweden, Switzerland, and the UK. Exclusions: REITs and investment companies. The index has been retrospectively calculated by Dimensional and did not exist prior to April 2008. Accordingly, the results shown during the periods prior to April 2008 do not represent actual returns of the index. The calculation methodology for the index was amended in January 2014 to include profitability as a factor in selecting securities for inclusion in the index. The calculation methodology for the index was amended in November 2019 to include asset growth as a factor in selecting securities for inclusion in the index.</a:t>
            </a:r>
          </a:p>
        </p:txBody>
      </p:sp>
    </p:spTree>
    <p:extLst>
      <p:ext uri="{BB962C8B-B14F-4D97-AF65-F5344CB8AC3E}">
        <p14:creationId xmlns:p14="http://schemas.microsoft.com/office/powerpoint/2010/main" val="222873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311D30-56BD-404A-A5F8-D2CDE6794848}"/>
              </a:ext>
            </a:extLst>
          </p:cNvPr>
          <p:cNvSpPr>
            <a:spLocks noGrp="1"/>
          </p:cNvSpPr>
          <p:nvPr>
            <p:ph type="title"/>
          </p:nvPr>
        </p:nvSpPr>
        <p:spPr>
          <a:xfrm>
            <a:off x="421700" y="547465"/>
            <a:ext cx="6995160" cy="719060"/>
          </a:xfrm>
        </p:spPr>
        <p:txBody>
          <a:bodyPr/>
          <a:lstStyle/>
          <a:p>
            <a:r>
              <a:rPr lang="en-US" dirty="0"/>
              <a:t>Sources and Descriptions of Data</a:t>
            </a:r>
          </a:p>
        </p:txBody>
      </p:sp>
      <p:sp>
        <p:nvSpPr>
          <p:cNvPr id="3" name="Slide Number Placeholder 2">
            <a:extLst>
              <a:ext uri="{FF2B5EF4-FFF2-40B4-BE49-F238E27FC236}">
                <a16:creationId xmlns:a16="http://schemas.microsoft.com/office/drawing/2014/main" id="{84743B75-09B9-4138-97F7-BC3D983FD782}"/>
              </a:ext>
            </a:extLst>
          </p:cNvPr>
          <p:cNvSpPr>
            <a:spLocks noGrp="1"/>
          </p:cNvSpPr>
          <p:nvPr>
            <p:ph type="sldNum" sz="quarter" idx="12"/>
          </p:nvPr>
        </p:nvSpPr>
        <p:spPr/>
        <p:txBody>
          <a:bodyPr/>
          <a:lstStyle/>
          <a:p>
            <a:fld id="{66F6FF41-5833-4EBF-9145-362BCED2914A}" type="slidenum">
              <a:rPr lang="en-US" smtClean="0"/>
              <a:pPr/>
              <a:t>24</a:t>
            </a:fld>
            <a:endParaRPr lang="en-US" dirty="0"/>
          </a:p>
        </p:txBody>
      </p:sp>
      <p:sp>
        <p:nvSpPr>
          <p:cNvPr id="9" name="Picture Placeholder 8">
            <a:extLst>
              <a:ext uri="{FF2B5EF4-FFF2-40B4-BE49-F238E27FC236}">
                <a16:creationId xmlns:a16="http://schemas.microsoft.com/office/drawing/2014/main" id="{B485CA67-2D81-4DAB-928E-FF57B418478C}"/>
              </a:ext>
            </a:extLst>
          </p:cNvPr>
          <p:cNvSpPr>
            <a:spLocks noGrp="1"/>
          </p:cNvSpPr>
          <p:nvPr>
            <p:ph type="pic" sz="quarter" idx="13"/>
          </p:nvPr>
        </p:nvSpPr>
        <p:spPr/>
      </p:sp>
      <p:sp>
        <p:nvSpPr>
          <p:cNvPr id="11" name="Text Placeholder 10">
            <a:extLst>
              <a:ext uri="{FF2B5EF4-FFF2-40B4-BE49-F238E27FC236}">
                <a16:creationId xmlns:a16="http://schemas.microsoft.com/office/drawing/2014/main" id="{0F9BA117-C44F-4313-BA65-A3F7CF358D34}"/>
              </a:ext>
            </a:extLst>
          </p:cNvPr>
          <p:cNvSpPr>
            <a:spLocks noGrp="1"/>
          </p:cNvSpPr>
          <p:nvPr>
            <p:ph type="body" sz="quarter" idx="15"/>
          </p:nvPr>
        </p:nvSpPr>
        <p:spPr>
          <a:xfrm>
            <a:off x="434226" y="9163910"/>
            <a:ext cx="6842874" cy="517712"/>
          </a:xfrm>
        </p:spPr>
        <p:txBody>
          <a:bodyPr/>
          <a:lstStyle/>
          <a:p>
            <a:pPr>
              <a:lnSpc>
                <a:spcPts val="800"/>
              </a:lnSpc>
            </a:pPr>
            <a:r>
              <a:rPr lang="en-US" dirty="0"/>
              <a:t>Indices are not available for direct investment; therefore, their performance does not reflect the expenses associated with the management of an actual portfolio. The returns of indices presented herein reflect hypothetical performance and do not represent returns that any investor actually attained. Changes in the assumptions upon which such performance is based may have a material impact on the hypothetical returns presented. Hypothetical </a:t>
            </a:r>
            <a:r>
              <a:rPr lang="en-US" dirty="0" err="1"/>
              <a:t>backtested</a:t>
            </a:r>
            <a:r>
              <a:rPr lang="en-US" dirty="0"/>
              <a:t> returns have many inherent limitations. Unlike actual performance, it does not represent actual trading. Since trades have not actually been executed, results may have under- or overcompensated for the impact, if any, of certain market factors, such as lack of liquidity, and may not reflect the impact that certain economic or market factors may have had on the decision-making process. Hypothetical </a:t>
            </a:r>
            <a:r>
              <a:rPr lang="en-US" dirty="0" err="1"/>
              <a:t>backtested</a:t>
            </a:r>
            <a:r>
              <a:rPr lang="en-US" dirty="0"/>
              <a:t> performance also is developed with the benefit of hindsight. Other periods selected may have different results, including losses. There can be no assurance that Dimensional Fund Advisors will achieve profits or avoid incurring substantial losses.</a:t>
            </a:r>
          </a:p>
        </p:txBody>
      </p:sp>
      <p:sp>
        <p:nvSpPr>
          <p:cNvPr id="12" name="Text Placeholder 11">
            <a:extLst>
              <a:ext uri="{FF2B5EF4-FFF2-40B4-BE49-F238E27FC236}">
                <a16:creationId xmlns:a16="http://schemas.microsoft.com/office/drawing/2014/main" id="{4ADF0284-B6F5-43C8-A94E-2E76E866F5F2}"/>
              </a:ext>
            </a:extLst>
          </p:cNvPr>
          <p:cNvSpPr>
            <a:spLocks noGrp="1"/>
          </p:cNvSpPr>
          <p:nvPr>
            <p:ph type="body" sz="quarter" idx="18"/>
          </p:nvPr>
        </p:nvSpPr>
        <p:spPr>
          <a:xfrm>
            <a:off x="429797" y="1905000"/>
            <a:ext cx="6842874" cy="6287530"/>
          </a:xfrm>
        </p:spPr>
        <p:txBody>
          <a:bodyPr numCol="2" spcCol="182880"/>
          <a:lstStyle/>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INTERNATIONAL VECTOR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from Bloomberg securities data. Targets all the securities in the eligible markets with an emphasis on companies with smaller capitalization, lower relative price, and higher profitability, excluding those with the lowest profitability and highest relative price within their country’s small cap universe. The index also excludes those companies with the highest asset growth within their country’s small cap universe. Profitability is defined as operating income before depreciation and amortization minus interest expense divided by book equity. Asset growth is defined as change in total assets from the prior fiscal year to current fiscal year. The index monthly returns are computed as the simple average of the monthly returns of four sub-indices, each one reconstituted once a year at the end of each quarter of the year. Maximum index weight of any one company is capped at 5%. Countries currently included are Australia, Austria, Belgium, Canada, Denmark, Finland, France, Germany, Hong Kong, Ireland, Israel, Italy, Japan, the Netherlands, New Zealand, Norway, Portugal, Singapore, Spain, Sweden, Switzerland, and the UK. Exclusions: REITs and investment companies. The index has been retrospectively calculated by Dimensional and did not exist prior to April 2008. Accordingly, the results shown during the periods prior to April 2008 do not represent actual returns of the index. The calculation methodology for the index was amended in January 2014 to include profitability as a factor in selecting securities for inclusion in the index. The calculation methodology for the index was amended in November 2019 to include asset growth as a factor in selecting securities for inclusion in the index.</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INTERNATIONAL LARGE CAP HIGH PROFITABILITY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from Bloomberg securities data. Consists of large cap companies with high relative price in eligible markets whose profitability is in the top 35% of their country’s large cap universe, after the exclusion of utilities and companies with either negative or missing relative price data. The index emphasizes companies with lower relative price, higher profitability, and lower market capitalization. Profitability is defined as operating income before depreciation and amortization minus interest expense divided by book equity. The index monthly returns are computed as the simple average of the monthly returns of four sub-indices, each one reconstituted once a year at the end of each quarter of the year. Maximum index weight of any one company is capped at 5%. Countries currently included are Australia, Austria, Belgium, Canada, Denmark, Finland, France, Germany, Hong Kong, Ireland, Israel, Shown in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gItaly</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Japan, the Netherlands, New Zealand, Norway, Portugal, Singapore, Spain, Sweden, Switzerland, and the UK. Exclusions: REITs and investment companies. The index has been retrospectively calculated by Dimensional and did not exist prior to December 2016. Accordingly, the results shown during the periods prior to December 2016 do not represent actual returns of the index.</a:t>
            </a:r>
            <a:endPar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EMERGING MARKETS ADJUSTED MARKET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from Bloomberg securities data. Targets all the securities in the eligible markets with an emphasis on companies with smaller capitalization, lower relative price, and higher profitability, excluding those with the lowest profitability and highest relative price within their country’s small cap universe. The index also excludes those companies with the highest asset growth within their country’s small cap universe. Profitability is defined as operating income before depreciation and amortization minus interest expense divided by book equity. Asset growth is defined as change in total assets from the prior fiscal year to current fiscal year. The index monthly returns are computed as the simple average of the monthly returns of four sub-indices, each one reconstituted once a year at the end of each quarter of the year. Maximum index weight of any one company is capped at 5%. Countries currently included are Brazil, Chile, China, Colombia, the Czech Republic, Hungary, India, Indonesia, Korea, Malaysia, Mexico, Peru, the Philippines, Poland, Russia, South Africa, Taiwan, Thailand, and Turkey. Exclusions: REITs and investment companies. The index has been retrospectively calculated by Dimensional and did not exist prior to April 2008. Accordingly, the results shown during the periods prior to April 2008 do not represent actual returns of the index. The calculation methodology for the index was amended in January 2014 to include profitability as a factor in selecting securities for inclusion in the index. The calculation methodology for the index was amended in November 2019 to include asset growth as a factor in selecting securities for inclusion in the index.</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EMERGING MARKETS VALUE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from Bloomberg securities data. Consists of companies whose relative price is in the bottom 33% of their country’s respective constituents, after the exclusion of utilities and companies with either negative or missing relative price data. The index emphasizes companies with smaller capitalization, lower relative price, and higher profitability, excluding those with the lowest profitability within their country’s small cap universe. The index also excludes those companies with the highest asset growth within their country’s small cap universe. Profitability is defined as operating income before depreciation and amortization minus interest expense divided by book equity. Asset growth is defined as change in total assets from the prior fiscal year to current fiscal year. The index monthly returns are computed as the simple average of the monthly returns of four sub-indices, each one reconstituted once a year at the end of each quarter of the year. Maximum index weight of any one company is capped at 5%. Countries currently included are Brazil, Chile, China, Colombia, the Czech Republic, Hungary, India, Indonesia, Korea, Malaysia, Mexico, Peru, the Philippines, Poland, Russia, South Africa, Taiwan, Thailand, and Turkey. Exclusions: REITs and investment companies. The index has been retrospectively calculated by Dimensional and did not exist prior to April 2008. Accordingly, the results shown during the periods prior to April 2008 do not represent actual returns of the index. The calculation methodology for the index was amended in January 2014 to include profitability as a factor in selecting securities for inclusion in the index. The calculation methodology for the index was amended in November 2019 to include asset growth as a factor in selecting securities for inclusion in the index.</a:t>
            </a:r>
          </a:p>
        </p:txBody>
      </p:sp>
    </p:spTree>
    <p:extLst>
      <p:ext uri="{BB962C8B-B14F-4D97-AF65-F5344CB8AC3E}">
        <p14:creationId xmlns:p14="http://schemas.microsoft.com/office/powerpoint/2010/main" val="869341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311D30-56BD-404A-A5F8-D2CDE6794848}"/>
              </a:ext>
            </a:extLst>
          </p:cNvPr>
          <p:cNvSpPr>
            <a:spLocks noGrp="1"/>
          </p:cNvSpPr>
          <p:nvPr>
            <p:ph type="title"/>
          </p:nvPr>
        </p:nvSpPr>
        <p:spPr>
          <a:xfrm>
            <a:off x="421700" y="547465"/>
            <a:ext cx="6995160" cy="719060"/>
          </a:xfrm>
        </p:spPr>
        <p:txBody>
          <a:bodyPr/>
          <a:lstStyle/>
          <a:p>
            <a:r>
              <a:rPr lang="en-US" dirty="0"/>
              <a:t>Sources and Descriptions of Data</a:t>
            </a:r>
          </a:p>
        </p:txBody>
      </p:sp>
      <p:sp>
        <p:nvSpPr>
          <p:cNvPr id="3" name="Slide Number Placeholder 2">
            <a:extLst>
              <a:ext uri="{FF2B5EF4-FFF2-40B4-BE49-F238E27FC236}">
                <a16:creationId xmlns:a16="http://schemas.microsoft.com/office/drawing/2014/main" id="{84743B75-09B9-4138-97F7-BC3D983FD782}"/>
              </a:ext>
            </a:extLst>
          </p:cNvPr>
          <p:cNvSpPr>
            <a:spLocks noGrp="1"/>
          </p:cNvSpPr>
          <p:nvPr>
            <p:ph type="sldNum" sz="quarter" idx="12"/>
          </p:nvPr>
        </p:nvSpPr>
        <p:spPr/>
        <p:txBody>
          <a:bodyPr/>
          <a:lstStyle/>
          <a:p>
            <a:fld id="{66F6FF41-5833-4EBF-9145-362BCED2914A}" type="slidenum">
              <a:rPr lang="en-US" smtClean="0"/>
              <a:pPr/>
              <a:t>25</a:t>
            </a:fld>
            <a:endParaRPr lang="en-US" dirty="0"/>
          </a:p>
        </p:txBody>
      </p:sp>
      <p:sp>
        <p:nvSpPr>
          <p:cNvPr id="9" name="Picture Placeholder 8">
            <a:extLst>
              <a:ext uri="{FF2B5EF4-FFF2-40B4-BE49-F238E27FC236}">
                <a16:creationId xmlns:a16="http://schemas.microsoft.com/office/drawing/2014/main" id="{B485CA67-2D81-4DAB-928E-FF57B418478C}"/>
              </a:ext>
            </a:extLst>
          </p:cNvPr>
          <p:cNvSpPr>
            <a:spLocks noGrp="1"/>
          </p:cNvSpPr>
          <p:nvPr>
            <p:ph type="pic" sz="quarter" idx="13"/>
          </p:nvPr>
        </p:nvSpPr>
        <p:spPr/>
      </p:sp>
      <p:sp>
        <p:nvSpPr>
          <p:cNvPr id="11" name="Text Placeholder 10">
            <a:extLst>
              <a:ext uri="{FF2B5EF4-FFF2-40B4-BE49-F238E27FC236}">
                <a16:creationId xmlns:a16="http://schemas.microsoft.com/office/drawing/2014/main" id="{0F9BA117-C44F-4313-BA65-A3F7CF358D34}"/>
              </a:ext>
            </a:extLst>
          </p:cNvPr>
          <p:cNvSpPr>
            <a:spLocks noGrp="1"/>
          </p:cNvSpPr>
          <p:nvPr>
            <p:ph type="body" sz="quarter" idx="15"/>
          </p:nvPr>
        </p:nvSpPr>
        <p:spPr>
          <a:xfrm>
            <a:off x="434226" y="9163910"/>
            <a:ext cx="6842874" cy="517712"/>
          </a:xfrm>
        </p:spPr>
        <p:txBody>
          <a:bodyPr/>
          <a:lstStyle/>
          <a:p>
            <a:pPr>
              <a:lnSpc>
                <a:spcPts val="800"/>
              </a:lnSpc>
            </a:pPr>
            <a:r>
              <a:rPr lang="en-US" dirty="0"/>
              <a:t>Indices are not available for direct investment; therefore, their performance does not reflect the expenses associated with the management of an actual portfolio. The returns of indices presented herein reflect hypothetical performance and do not represent returns that any investor actually attained. Changes in the assumptions upon which such performance is based may have a material impact on the hypothetical returns presented. Hypothetical </a:t>
            </a:r>
            <a:r>
              <a:rPr lang="en-US" dirty="0" err="1"/>
              <a:t>backtested</a:t>
            </a:r>
            <a:r>
              <a:rPr lang="en-US" dirty="0"/>
              <a:t> returns have many inherent limitations. Unlike actual performance, it does not represent actual trading. Since trades have not actually been executed, results may have under- or overcompensated for the impact, if any, of certain market factors, such as lack of liquidity, and may not reflect the impact that certain economic or market factors may have had on the decision-making process. Hypothetical </a:t>
            </a:r>
            <a:r>
              <a:rPr lang="en-US" dirty="0" err="1"/>
              <a:t>backtested</a:t>
            </a:r>
            <a:r>
              <a:rPr lang="en-US" dirty="0"/>
              <a:t> performance also is developed with the benefit of hindsight. Other periods selected may have different results, including losses. There can be no assurance that Dimensional Fund Advisors will achieve profits or avoid incurring substantial losses.</a:t>
            </a:r>
          </a:p>
        </p:txBody>
      </p:sp>
      <p:sp>
        <p:nvSpPr>
          <p:cNvPr id="12" name="Text Placeholder 11">
            <a:extLst>
              <a:ext uri="{FF2B5EF4-FFF2-40B4-BE49-F238E27FC236}">
                <a16:creationId xmlns:a16="http://schemas.microsoft.com/office/drawing/2014/main" id="{4ADF0284-B6F5-43C8-A94E-2E76E866F5F2}"/>
              </a:ext>
            </a:extLst>
          </p:cNvPr>
          <p:cNvSpPr>
            <a:spLocks noGrp="1"/>
          </p:cNvSpPr>
          <p:nvPr>
            <p:ph type="body" sz="quarter" idx="18"/>
          </p:nvPr>
        </p:nvSpPr>
        <p:spPr>
          <a:xfrm>
            <a:off x="429797" y="1904999"/>
            <a:ext cx="6842874" cy="6513213"/>
          </a:xfrm>
        </p:spPr>
        <p:txBody>
          <a:bodyPr numCol="2" spcCol="182880"/>
          <a:lstStyle/>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S&amp;P GLOBAL REIT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Shown in gross dividends. S&amp;P data © 2022 S&amp;P Dow Jones Indices LLC, a division of S&amp;P Global. All rights reserved.</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SHORT-DURATION REAL RETURN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Compiled by Dimensional using data provided by Bloomberg. Includes securities in Bloomberg US 3–5 Year Government, Credit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Aaa</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Aa, A, Baa indices; Bloomberg US 1–3 Year Government, Credit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Aaa</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Aa, A, Baa indices; Bloomberg Inflation Swap USD 2YR Zero Coupon Index (Excess Return); and Bloomberg Inflation Swap USD 5YR Zero Coupon Index (Excess Return). For the fixed income component of the index, we do the following: (1) Securities can be over- or underweighted based on government/credit spreads. When the difference in yields between credit and government bonds is narrow, government bonds may be overweighted. When the difference in yields between credit and government bonds is wide, government bonds may be underweighted. (2) Securities can be over- or underweighted with respect to their market cap weight based on credit spreads. When the difference in yields between AAA+AA and A+BBB is narrow, AAA+AA bonds may be held above market cap weight. When the difference in yields between AAA+AA and A+BBB is wide, AAA+AA bonds may be held below market cap weight. When the difference in yields between AAA+AA and BBB is narrow, BBB bonds may be held below market cap weight. When the difference in yields between AAA+AA and BBB is wide, BBB bonds may be held above market cap weight. (3) The duration of the index is based on the term spread (of real yields) between the real yields of the 3–5 year and 1–3 year credit bonds. Real yield is defined as nominal yield minus inflation swap rate. When the term spread is wide, the duration of the index can be longer than the duration of Bloomberg US Credit 1–5 Year Index. When the term spread is narrow, the duration of the index can be shorter than the duration of Bloomberg US Credit 1–5 Year Index. (4) The duration of the government component is based on the term spread (of real yields) between 3–5 year government bonds and 1–3 year government bonds. When the term spread is wide, the duration of the government component can be longer than the duration of Bloomberg US Government 1–5 Year Index. When the term spread is narrow, the duration of the index can be shorter than the duration of Bloomberg US Government 1–5 Year Index. We use the 2-year and 5-year inflation swap indices to construct an index to match the duration of the fixed income component. The Dimensional index return is the sum of the fixed income component and the inflation swap index return component. Rebalanced monthly. The index has been retrospectively calculated by Dimensional and did not exist prior to January 2020. Accordingly, results shown during the periods prior to January 2020 do not represent actual returns of the index. Other periods selected may have different results, including losses.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US ADJUSTED INVESTMENT GRADE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using data provided by Bloomberg. Includes securities in Bloomberg US 3–10 Year Government, Credit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Aaa</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Aa, A, Baa indices; and Bloomberg US 1–3 Year Government, Credit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Aaa</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Aa, A, Baa indices. Securities can be over- or underweighted based on government/credit spreads. When the difference in yields between credit and government bonds is narrow, government bonds may be held above 50%. When the difference in yields between credit and government bonds is wide, government bonds may be held below 50%. Securities can be over- or underweighted with respect to their market cap weight based on credit spreads. When the difference in yields between AAA+AA and A+BBB is narrow, AAA+AA bonds may be held above market cap weight. When the difference in yields between AAA+AA and A+BBB is wide, AAA+AA bonds may be held below market cap weight. When the difference in yields between AAA+AA and BBB is narrow, BBB bonds may be held below market cap weight. When the difference in yields between AAA+AA and BBB is wide, BBB bonds may be held above market cap weight. The duration of the index is based on the term spread between 5–10 year government/credit bonds and 1–3 year government/credit bonds. When the term spread is wide, the duration of the index can be longer than the duration of Bloomberg US Aggregate Index. When the term spread is narrow, the duration of the index can be shorter than the duration of Bloomberg US Aggregate Index. The duration of the government component is based on the term spread between 5–10 year government bonds and 1–3 year government bonds. When the term spread is wide, the duration of the government component can be longer than the duration of Bloomberg US Government Index. When the term spread is narrow, the duration of the index can be shorter than the duration of Bloomberg US Government Index. Rebalanced monthly. The index has been retrospectively calculated by Dimensional and did not exist prior to November 2016. Accordingly, results shown during the periods prior to November 2016 do not represent actual returns of the index. Other periods selected may have different results, including losses.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GLOBAL SHORT-TERM GOVERNMENT INDEX (HEDGED TO USD)</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using data provided by Bloomberg. Based on securities in the universe of Bloomberg Global Aggregate 1–2 Year Index. Includes global government bonds only. Eligible currencies: AUD, CAD, CHF, EUR, GBP, JPY, and USD. Within the eligible universe, we apply market weights to construct the index. Rebalanced monthly. The index has been retroactively calculated by Dimensional and did not exist prior to March 2020. Accordingly, results shown during the periods prior to March 2020 do not represent actual returns of the index. Other periods selected may have different results, including losses.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GLOBAL SHORT-TERM GOVERNMENT VARIABLE MATURITY INDEX (HEDGED TO USD)</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using FTSE data © 2022. Includes securities in the FTSE World Government Bond 1–3 Years and 3–5 Years indices. Countries: Australia, Austria, Belgium, Canada, France, Germany, Japan, the Netherlands, New Zealand, Norway, Spain, Sweden, Switzerland, the UK, and the US. Countries with the steepest yield curves are overweight with respect to their market cap weight. For countries included, duration corresponds to the steepest segment of that country’s yield curve. Rebalanced monthly. The index has been retrospectively calculated by Dimensional and did not exist prior to January 2019. Accordingly, results shown during the periods prior to January 2019 do not represent actual returns of the index. Other periods selected may have different results, including losses.</a:t>
            </a:r>
          </a:p>
          <a:p>
            <a:pPr marL="0" marR="0" lvl="0" indent="0" algn="l" defTabSz="101822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6232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311D30-56BD-404A-A5F8-D2CDE6794848}"/>
              </a:ext>
            </a:extLst>
          </p:cNvPr>
          <p:cNvSpPr>
            <a:spLocks noGrp="1"/>
          </p:cNvSpPr>
          <p:nvPr>
            <p:ph type="title"/>
          </p:nvPr>
        </p:nvSpPr>
        <p:spPr>
          <a:xfrm>
            <a:off x="421700" y="547465"/>
            <a:ext cx="6995160" cy="719060"/>
          </a:xfrm>
        </p:spPr>
        <p:txBody>
          <a:bodyPr/>
          <a:lstStyle/>
          <a:p>
            <a:r>
              <a:rPr lang="en-US" dirty="0"/>
              <a:t>Sources and Descriptions of Data</a:t>
            </a:r>
          </a:p>
        </p:txBody>
      </p:sp>
      <p:sp>
        <p:nvSpPr>
          <p:cNvPr id="3" name="Slide Number Placeholder 2">
            <a:extLst>
              <a:ext uri="{FF2B5EF4-FFF2-40B4-BE49-F238E27FC236}">
                <a16:creationId xmlns:a16="http://schemas.microsoft.com/office/drawing/2014/main" id="{84743B75-09B9-4138-97F7-BC3D983FD782}"/>
              </a:ext>
            </a:extLst>
          </p:cNvPr>
          <p:cNvSpPr>
            <a:spLocks noGrp="1"/>
          </p:cNvSpPr>
          <p:nvPr>
            <p:ph type="sldNum" sz="quarter" idx="12"/>
          </p:nvPr>
        </p:nvSpPr>
        <p:spPr/>
        <p:txBody>
          <a:bodyPr/>
          <a:lstStyle/>
          <a:p>
            <a:fld id="{66F6FF41-5833-4EBF-9145-362BCED2914A}" type="slidenum">
              <a:rPr lang="en-US" smtClean="0"/>
              <a:pPr/>
              <a:t>26</a:t>
            </a:fld>
            <a:endParaRPr lang="en-US" dirty="0"/>
          </a:p>
        </p:txBody>
      </p:sp>
      <p:sp>
        <p:nvSpPr>
          <p:cNvPr id="9" name="Picture Placeholder 8">
            <a:extLst>
              <a:ext uri="{FF2B5EF4-FFF2-40B4-BE49-F238E27FC236}">
                <a16:creationId xmlns:a16="http://schemas.microsoft.com/office/drawing/2014/main" id="{B485CA67-2D81-4DAB-928E-FF57B418478C}"/>
              </a:ext>
            </a:extLst>
          </p:cNvPr>
          <p:cNvSpPr>
            <a:spLocks noGrp="1"/>
          </p:cNvSpPr>
          <p:nvPr>
            <p:ph type="pic" sz="quarter" idx="13"/>
          </p:nvPr>
        </p:nvSpPr>
        <p:spPr/>
      </p:sp>
      <p:sp>
        <p:nvSpPr>
          <p:cNvPr id="11" name="Text Placeholder 10">
            <a:extLst>
              <a:ext uri="{FF2B5EF4-FFF2-40B4-BE49-F238E27FC236}">
                <a16:creationId xmlns:a16="http://schemas.microsoft.com/office/drawing/2014/main" id="{0F9BA117-C44F-4313-BA65-A3F7CF358D34}"/>
              </a:ext>
            </a:extLst>
          </p:cNvPr>
          <p:cNvSpPr>
            <a:spLocks noGrp="1"/>
          </p:cNvSpPr>
          <p:nvPr>
            <p:ph type="body" sz="quarter" idx="15"/>
          </p:nvPr>
        </p:nvSpPr>
        <p:spPr>
          <a:xfrm>
            <a:off x="434226" y="9163910"/>
            <a:ext cx="6842874" cy="517712"/>
          </a:xfrm>
        </p:spPr>
        <p:txBody>
          <a:bodyPr/>
          <a:lstStyle/>
          <a:p>
            <a:pPr>
              <a:lnSpc>
                <a:spcPts val="800"/>
              </a:lnSpc>
            </a:pPr>
            <a:r>
              <a:rPr lang="en-US" dirty="0"/>
              <a:t>Indices are not available for direct investment; therefore, their performance does not reflect the expenses associated with the management of an actual portfolio. The returns of indices presented herein reflect hypothetical performance and do not represent returns that any investor actually attained. Changes in the assumptions upon which such performance is based may have a material impact on the hypothetical returns presented. Hypothetical </a:t>
            </a:r>
            <a:r>
              <a:rPr lang="en-US" dirty="0" err="1"/>
              <a:t>backtested</a:t>
            </a:r>
            <a:r>
              <a:rPr lang="en-US" dirty="0"/>
              <a:t> returns have many inherent limitations. Unlike actual performance, it does not represent actual trading. Since trades have not actually been executed, results may have under- or overcompensated for the impact, if any, of certain market factors, such as lack of liquidity, and may not reflect the impact that certain economic or market factors may have had on the decision-making process. Hypothetical </a:t>
            </a:r>
            <a:r>
              <a:rPr lang="en-US" dirty="0" err="1"/>
              <a:t>backtested</a:t>
            </a:r>
            <a:r>
              <a:rPr lang="en-US" dirty="0"/>
              <a:t> performance also is developed with the benefit of hindsight. Other periods selected may have different results, including losses. There can be no assurance that Dimensional Fund Advisors will achieve profits or avoid incurring substantial losses.</a:t>
            </a:r>
          </a:p>
        </p:txBody>
      </p:sp>
      <p:sp>
        <p:nvSpPr>
          <p:cNvPr id="12" name="Text Placeholder 11">
            <a:extLst>
              <a:ext uri="{FF2B5EF4-FFF2-40B4-BE49-F238E27FC236}">
                <a16:creationId xmlns:a16="http://schemas.microsoft.com/office/drawing/2014/main" id="{4ADF0284-B6F5-43C8-A94E-2E76E866F5F2}"/>
              </a:ext>
            </a:extLst>
          </p:cNvPr>
          <p:cNvSpPr>
            <a:spLocks noGrp="1"/>
          </p:cNvSpPr>
          <p:nvPr>
            <p:ph type="body" sz="quarter" idx="18"/>
          </p:nvPr>
        </p:nvSpPr>
        <p:spPr>
          <a:xfrm>
            <a:off x="429797" y="1905000"/>
            <a:ext cx="6842874" cy="4396946"/>
          </a:xfrm>
        </p:spPr>
        <p:txBody>
          <a:bodyPr numCol="2" spcCol="182880"/>
          <a:lstStyle/>
          <a:p>
            <a:pPr marL="0" marR="0" lvl="0" indent="0" algn="l" defTabSz="1018228" rtl="0" eaLnBrk="1" fontAlgn="auto" latinLnBrk="0" hangingPunct="1">
              <a:lnSpc>
                <a:spcPct val="100000"/>
              </a:lnSpc>
              <a:spcBef>
                <a:spcPts val="6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GLOBAL GOVERNMENT/CREDIT 1–3 YEAR UNHEDGED INDEX</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February 1999–present: Compiled by Dimensional using data provided by Bloomberg. Based on securities in the universe of Bloomberg Global Aggregate Index. Includes global government bonds and global investment grade corporate bonds. Eligible currencies: AUD, CAD, CHF, EUR, GBP, JPY, and USD. Within the universe, the index identifies the yield curves that offer higher expected returns, and the duration ranges on those yield curves offering higher expected returns, and assesses the increased expected returns associated with allocation to bonds with different credit qualities. It then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overweights</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respect to their market cap weight) bonds of yield curves, duration ranges, and credit qualities that offer higher expected returns. It also employs credit quality, currency, and duration requirements relative to the eligible market. Rebalanced monthly. The index has been retrospectively calculated by Dimensional and did not exist prior to January 2020. Accordingly, results shown during the periods prior to January 2020 do not represent actual returns of the index. Other periods selected may have different results, including losses. Prior to February 1999: Compiled by Dimensional using data © 2022 by FTSE. Includes securities in the FTSE World Government Bond 1–3 Years Index. Countries: Australia, Austria, Belgium, Canada, France, Germany, Japan, the Netherlands, New Zealand, Norway, Spain, Sweden, Switzerland, the UK, and the US as data becomes available. Rebalanced monthly based on market weights.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GLOBAL ADJUSTED FIXED INCOME MARKET INDEX (HEDGED TO USD)</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using data provided by Bloomberg. Based on securities in the universe of the Bloomberg Global Aggregate Index and Global High Yield Index. Includes global government bonds, global investment grade corporate bonds, and global BB corporates. Eligible currencies: AUD, CAD, CHF, EUR, GBP, JPY, and USD. Within the universe, the index identifies the yield curves that offer higher expected returns, and the duration ranges on those yield curves offering higher expected returns, and assesses the increased expected returns associated with allocation to bonds with different credit qualities. It then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overweights</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respect to their market cap weight) bonds of yield curves, duration ranges, and credit qualities that offer higher expected returns. It also employs credit quality, currency, and duration requirements relative to the eligible market. Rebalanced monthly. The index has been retrospectively calculated by Dimensional and did not exist prior to November 2017. Accordingly, results shown during the periods prior to November 2017 do not represent actual returns of the index. Other periods selected may have different results, including losses.</a:t>
            </a:r>
          </a:p>
          <a:p>
            <a:pPr marL="0" marR="0" lvl="0" indent="0" algn="l" defTabSz="1018228" rtl="0" eaLnBrk="1" fontAlgn="auto" latinLnBrk="0" hangingPunct="1">
              <a:lnSpc>
                <a:spcPct val="100000"/>
              </a:lnSpc>
              <a:spcBef>
                <a:spcPts val="30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DIMENSIONAL TARGETED CREDIT INDEX (HEDGED TO USD)</a:t>
            </a:r>
          </a:p>
          <a:p>
            <a:pPr marL="0" marR="0" lvl="0" indent="0" algn="l" defTabSz="101822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Compiled by Dimensional using data provided by Bloomberg. Based on securities in the universe of Bloomberg Global Aggregate Index and Global High Yield Index. Includes global investment grade corporate bonds and global BB corporates only. Eligible currencies: AUD, CAD, CHF, EUR, GBP, JPY, and USD. Within the universe, the index identifies the yield curves that offer higher expected returns, and the duration ranges on those yield curves offering higher expected returns, and assesses the increased expected returns associated with allocation to bonds with different credit qualities. It then </a:t>
            </a:r>
            <a:r>
              <a:rPr kumimoji="0" lang="en-US"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overweights</a:t>
            </a: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respect to their market cap weight) bonds of yield curves, duration ranges, and credit qualities that offer higher expected returns. It also employs credit quality, currency, and duration requirements relative to the eligible market. Rebalanced monthly. The index has been retrospectively calculated by Dimensional and did not exist prior to January 2020. Accordingly, results shown during the periods prior to January 2020 do not represent actual returns of the index. Other periods selected may have different results, including losses.</a:t>
            </a:r>
          </a:p>
        </p:txBody>
      </p:sp>
    </p:spTree>
    <p:extLst>
      <p:ext uri="{BB962C8B-B14F-4D97-AF65-F5344CB8AC3E}">
        <p14:creationId xmlns:p14="http://schemas.microsoft.com/office/powerpoint/2010/main" val="37526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2867372220"/>
              </p:ext>
            </p:extLst>
          </p:nvPr>
        </p:nvGraphicFramePr>
        <p:xfrm>
          <a:off x="495300" y="2638425"/>
          <a:ext cx="6796088" cy="5011738"/>
        </p:xfrm>
        <a:graphic>
          <a:graphicData uri="http://schemas.openxmlformats.org/presentationml/2006/ole">
            <mc:AlternateContent xmlns:mc="http://schemas.openxmlformats.org/markup-compatibility/2006">
              <mc:Choice xmlns:v="urn:schemas-microsoft-com:vml" Requires="v">
                <p:oleObj name="Worksheet" r:id="rId2" imgW="6591374" imgH="5210306" progId="Excel.Sheet.12">
                  <p:embed/>
                </p:oleObj>
              </mc:Choice>
              <mc:Fallback>
                <p:oleObj name="Worksheet" r:id="rId2" imgW="6591374" imgH="5210306" progId="Excel.Sheet.12">
                  <p:embed/>
                  <p:pic>
                    <p:nvPicPr>
                      <p:cNvPr id="0" name=""/>
                      <p:cNvPicPr>
                        <a:picLocks noChangeArrowheads="1"/>
                      </p:cNvPicPr>
                      <p:nvPr/>
                    </p:nvPicPr>
                    <p:blipFill>
                      <a:blip r:embed="rId3"/>
                      <a:srcRect/>
                      <a:stretch>
                        <a:fillRect/>
                      </a:stretch>
                    </p:blipFill>
                    <p:spPr bwMode="auto">
                      <a:xfrm>
                        <a:off x="495300" y="2638425"/>
                        <a:ext cx="6796088" cy="5011738"/>
                      </a:xfrm>
                      <a:prstGeom prst="rect">
                        <a:avLst/>
                      </a:prstGeom>
                      <a:noFill/>
                      <a:ln>
                        <a:noFill/>
                      </a:ln>
                    </p:spPr>
                  </p:pic>
                </p:oleObj>
              </mc:Fallback>
            </mc:AlternateContent>
          </a:graphicData>
        </a:graphic>
      </p:graphicFrame>
      <p:sp>
        <p:nvSpPr>
          <p:cNvPr id="21" name="Up Arrow 1">
            <a:extLst>
              <a:ext uri="{FF2B5EF4-FFF2-40B4-BE49-F238E27FC236}">
                <a16:creationId xmlns:a16="http://schemas.microsoft.com/office/drawing/2014/main" id="{11E02D16-6C06-45D8-B962-99439C598ED4}"/>
              </a:ext>
            </a:extLst>
          </p:cNvPr>
          <p:cNvSpPr/>
          <p:nvPr/>
        </p:nvSpPr>
        <p:spPr>
          <a:xfrm>
            <a:off x="3670727" y="4201029"/>
            <a:ext cx="642324" cy="868680"/>
          </a:xfrm>
          <a:prstGeom prst="upArrow">
            <a:avLst/>
          </a:prstGeom>
          <a:solidFill>
            <a:srgbClr val="C00000"/>
          </a:solidFill>
          <a:ln w="25400" cap="flat" cmpd="sng" algn="ctr">
            <a:noFill/>
            <a:prstDash val="solid"/>
          </a:ln>
          <a:effectLst/>
          <a:scene3d>
            <a:camera prst="orthographicFront">
              <a:rot lat="0" lon="0" rev="10800000"/>
            </a:camera>
            <a:lightRig rig="threePt" dir="t"/>
          </a:scene3d>
        </p:spPr>
        <p:txBody>
          <a:bodyPr wrap="square" lIns="101811" tIns="50906" rIns="101811" bIns="50906"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endParaRPr>
          </a:p>
        </p:txBody>
      </p:sp>
      <p:sp>
        <p:nvSpPr>
          <p:cNvPr id="19" name="Up Arrow 1">
            <a:extLst>
              <a:ext uri="{FF2B5EF4-FFF2-40B4-BE49-F238E27FC236}">
                <a16:creationId xmlns:a16="http://schemas.microsoft.com/office/drawing/2014/main" id="{73097324-3674-4DCA-A9C5-CD6EB099B72F}"/>
              </a:ext>
            </a:extLst>
          </p:cNvPr>
          <p:cNvSpPr/>
          <p:nvPr/>
        </p:nvSpPr>
        <p:spPr>
          <a:xfrm>
            <a:off x="6529444" y="4198176"/>
            <a:ext cx="642324" cy="868680"/>
          </a:xfrm>
          <a:prstGeom prst="upArrow">
            <a:avLst/>
          </a:prstGeom>
          <a:solidFill>
            <a:srgbClr val="C00000"/>
          </a:solidFill>
          <a:ln w="25400" cap="flat" cmpd="sng" algn="ctr">
            <a:noFill/>
            <a:prstDash val="solid"/>
          </a:ln>
          <a:effectLst/>
          <a:scene3d>
            <a:camera prst="orthographicFront">
              <a:rot lat="0" lon="0" rev="10800000"/>
            </a:camera>
            <a:lightRig rig="threePt" dir="t"/>
          </a:scene3d>
        </p:spPr>
        <p:txBody>
          <a:bodyPr wrap="square" lIns="101811" tIns="50906" rIns="101811" bIns="50906"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endParaRPr>
          </a:p>
        </p:txBody>
      </p:sp>
      <p:sp>
        <p:nvSpPr>
          <p:cNvPr id="20" name="Up Arrow 1">
            <a:extLst>
              <a:ext uri="{FF2B5EF4-FFF2-40B4-BE49-F238E27FC236}">
                <a16:creationId xmlns:a16="http://schemas.microsoft.com/office/drawing/2014/main" id="{798DD049-7B05-494A-91B4-437ACD0152B1}"/>
              </a:ext>
            </a:extLst>
          </p:cNvPr>
          <p:cNvSpPr/>
          <p:nvPr/>
        </p:nvSpPr>
        <p:spPr>
          <a:xfrm>
            <a:off x="5655620" y="4198176"/>
            <a:ext cx="642324" cy="868680"/>
          </a:xfrm>
          <a:prstGeom prst="upArrow">
            <a:avLst/>
          </a:prstGeom>
          <a:solidFill>
            <a:srgbClr val="C00000"/>
          </a:solidFill>
          <a:ln w="25400" cap="flat" cmpd="sng" algn="ctr">
            <a:noFill/>
            <a:prstDash val="solid"/>
          </a:ln>
          <a:effectLst/>
          <a:scene3d>
            <a:camera prst="orthographicFront">
              <a:rot lat="0" lon="0" rev="10800000"/>
            </a:camera>
            <a:lightRig rig="threePt" dir="t"/>
          </a:scene3d>
        </p:spPr>
        <p:txBody>
          <a:bodyPr wrap="square" lIns="101811" tIns="50906" rIns="101811" bIns="50906"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endParaRPr>
          </a:p>
        </p:txBody>
      </p:sp>
      <p:sp>
        <p:nvSpPr>
          <p:cNvPr id="22" name="Up Arrow 1">
            <a:extLst>
              <a:ext uri="{FF2B5EF4-FFF2-40B4-BE49-F238E27FC236}">
                <a16:creationId xmlns:a16="http://schemas.microsoft.com/office/drawing/2014/main" id="{B832DA7A-83AA-4CDA-8FE2-0BFE5F20166A}"/>
              </a:ext>
            </a:extLst>
          </p:cNvPr>
          <p:cNvSpPr/>
          <p:nvPr/>
        </p:nvSpPr>
        <p:spPr>
          <a:xfrm>
            <a:off x="4540275" y="4198176"/>
            <a:ext cx="642324" cy="868680"/>
          </a:xfrm>
          <a:prstGeom prst="upArrow">
            <a:avLst/>
          </a:prstGeom>
          <a:solidFill>
            <a:srgbClr val="C00000"/>
          </a:solidFill>
          <a:ln w="25400" cap="flat" cmpd="sng" algn="ctr">
            <a:noFill/>
            <a:prstDash val="solid"/>
          </a:ln>
          <a:effectLst/>
          <a:scene3d>
            <a:camera prst="orthographicFront">
              <a:rot lat="0" lon="0" rev="10800000"/>
            </a:camera>
            <a:lightRig rig="threePt" dir="t"/>
          </a:scene3d>
        </p:spPr>
        <p:txBody>
          <a:bodyPr wrap="square" lIns="101811" tIns="50906" rIns="101811" bIns="50906"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endParaRPr>
          </a:p>
        </p:txBody>
      </p:sp>
      <p:sp>
        <p:nvSpPr>
          <p:cNvPr id="23" name="Up Arrow 1">
            <a:extLst>
              <a:ext uri="{FF2B5EF4-FFF2-40B4-BE49-F238E27FC236}">
                <a16:creationId xmlns:a16="http://schemas.microsoft.com/office/drawing/2014/main" id="{EB0758D2-FA52-44C7-9254-E97EC2918376}"/>
              </a:ext>
            </a:extLst>
          </p:cNvPr>
          <p:cNvSpPr/>
          <p:nvPr/>
        </p:nvSpPr>
        <p:spPr>
          <a:xfrm>
            <a:off x="2796903" y="4198176"/>
            <a:ext cx="642324" cy="868680"/>
          </a:xfrm>
          <a:prstGeom prst="upArrow">
            <a:avLst/>
          </a:prstGeom>
          <a:solidFill>
            <a:srgbClr val="C00000"/>
          </a:solidFill>
          <a:ln w="25400" cap="flat" cmpd="sng" algn="ctr">
            <a:noFill/>
            <a:prstDash val="solid"/>
          </a:ln>
          <a:effectLst/>
          <a:scene3d>
            <a:camera prst="orthographicFront">
              <a:rot lat="0" lon="0" rev="10800000"/>
            </a:camera>
            <a:lightRig rig="threePt" dir="t"/>
          </a:scene3d>
        </p:spPr>
        <p:txBody>
          <a:bodyPr wrap="square" lIns="101811" tIns="50906" rIns="101811" bIns="50906"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endParaRPr>
          </a:p>
        </p:txBody>
      </p:sp>
      <p:sp>
        <p:nvSpPr>
          <p:cNvPr id="24" name="Up Arrow 1">
            <a:extLst>
              <a:ext uri="{FF2B5EF4-FFF2-40B4-BE49-F238E27FC236}">
                <a16:creationId xmlns:a16="http://schemas.microsoft.com/office/drawing/2014/main" id="{FB5995D1-C981-4C4B-AB03-A2A398FCA4F0}"/>
              </a:ext>
            </a:extLst>
          </p:cNvPr>
          <p:cNvSpPr/>
          <p:nvPr/>
        </p:nvSpPr>
        <p:spPr>
          <a:xfrm>
            <a:off x="1908812" y="4198176"/>
            <a:ext cx="642324" cy="868680"/>
          </a:xfrm>
          <a:prstGeom prst="upArrow">
            <a:avLst/>
          </a:prstGeom>
          <a:solidFill>
            <a:srgbClr val="C00000"/>
          </a:solidFill>
          <a:ln w="25400" cap="flat" cmpd="sng" algn="ctr">
            <a:noFill/>
            <a:prstDash val="solid"/>
          </a:ln>
          <a:effectLst/>
          <a:scene3d>
            <a:camera prst="orthographicFront">
              <a:rot lat="0" lon="0" rev="10800000"/>
            </a:camera>
            <a:lightRig rig="threePt" dir="t"/>
          </a:scene3d>
        </p:spPr>
        <p:txBody>
          <a:bodyPr wrap="square" lIns="101811" tIns="50906" rIns="101811" bIns="50906"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endParaRPr>
          </a:p>
        </p:txBody>
      </p:sp>
      <p:sp>
        <p:nvSpPr>
          <p:cNvPr id="3" name="Title 2"/>
          <p:cNvSpPr>
            <a:spLocks noGrp="1"/>
          </p:cNvSpPr>
          <p:nvPr>
            <p:ph type="title"/>
          </p:nvPr>
        </p:nvSpPr>
        <p:spPr/>
        <p:txBody>
          <a:bodyPr/>
          <a:lstStyle/>
          <a:p>
            <a:r>
              <a:rPr lang="en-US" dirty="0"/>
              <a:t>Quarterly Market Summary</a:t>
            </a:r>
          </a:p>
        </p:txBody>
      </p:sp>
      <p:sp>
        <p:nvSpPr>
          <p:cNvPr id="11" name="Picture Placeholder 10"/>
          <p:cNvSpPr>
            <a:spLocks noGrp="1"/>
          </p:cNvSpPr>
          <p:nvPr>
            <p:ph type="pic" sz="quarter" idx="13"/>
          </p:nvPr>
        </p:nvSpPr>
        <p:spPr/>
      </p:sp>
      <p:sp>
        <p:nvSpPr>
          <p:cNvPr id="6" name="Text Placeholder 5"/>
          <p:cNvSpPr>
            <a:spLocks noGrp="1"/>
          </p:cNvSpPr>
          <p:nvPr>
            <p:ph type="body" sz="quarter" idx="15"/>
          </p:nvPr>
        </p:nvSpPr>
        <p:spPr/>
        <p:txBody>
          <a:bodyPr/>
          <a:lstStyle/>
          <a:p>
            <a:r>
              <a:rPr lang="en-US" b="1" dirty="0"/>
              <a:t>Past performance is not a guarantee of future results. Indices are not available for direct investment. Index performance does not reflect the expenses associated with the management of an actual portfolio. </a:t>
            </a:r>
            <a:r>
              <a:rPr lang="en-US" dirty="0"/>
              <a:t>Market segment (index representation) as follows: US Stock Market (Russell 3000 Index), International Developed Stocks (MSCI World ex USA Index [net dividends]), Emerging Markets (MSCI Emerging Markets Index [net dividends]), Global Real Estate (S&amp;P Global REIT Index [net dividends]), US Bond Market (Bloomberg US Aggregate Bond Index), and Global Bond Market ex US (Bloomberg Global Aggregate ex-USD Bond Index [hedged to USD]). S&amp;P data © 2022 S&amp;P Dow Jones Indices LLC, a division of S&amp;P Global. All rights reserved. Frank Russell Company is the source and owner of the trademarks, service marks, and copyrights related to the Russell Indexes. MSCI data © MSCI 2022, all rights reserved. Bloomberg data provided by Bloomberg.</a:t>
            </a:r>
          </a:p>
        </p:txBody>
      </p:sp>
      <p:sp>
        <p:nvSpPr>
          <p:cNvPr id="5" name="Text Placeholder 4"/>
          <p:cNvSpPr>
            <a:spLocks noGrp="1"/>
          </p:cNvSpPr>
          <p:nvPr>
            <p:ph type="body" sz="quarter" idx="14"/>
          </p:nvPr>
        </p:nvSpPr>
        <p:spPr/>
        <p:txBody>
          <a:bodyPr/>
          <a:lstStyle/>
          <a:p>
            <a:pPr lvl="0"/>
            <a:r>
              <a:rPr lang="en-US" dirty="0"/>
              <a:t>Index Returns</a:t>
            </a:r>
          </a:p>
        </p:txBody>
      </p:sp>
      <p:sp>
        <p:nvSpPr>
          <p:cNvPr id="2" name="Slide Number Placeholder 1"/>
          <p:cNvSpPr>
            <a:spLocks noGrp="1"/>
          </p:cNvSpPr>
          <p:nvPr>
            <p:ph type="sldNum" sz="quarter" idx="12"/>
          </p:nvPr>
        </p:nvSpPr>
        <p:spPr/>
        <p:txBody>
          <a:bodyPr/>
          <a:lstStyle/>
          <a:p>
            <a:fld id="{66F6FF41-5833-4EBF-9145-362BCED2914A}" type="slidenum">
              <a:rPr lang="en-US" smtClean="0"/>
              <a:pPr/>
              <a:t>3</a:t>
            </a:fld>
            <a:endParaRPr lang="en-US" dirty="0"/>
          </a:p>
        </p:txBody>
      </p:sp>
    </p:spTree>
    <p:extLst>
      <p:ext uri="{BB962C8B-B14F-4D97-AF65-F5344CB8AC3E}">
        <p14:creationId xmlns:p14="http://schemas.microsoft.com/office/powerpoint/2010/main" val="307775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Long-Term Market Summary</a:t>
            </a:r>
          </a:p>
        </p:txBody>
      </p:sp>
      <p:sp>
        <p:nvSpPr>
          <p:cNvPr id="11" name="Picture Placeholder 10"/>
          <p:cNvSpPr>
            <a:spLocks noGrp="1"/>
          </p:cNvSpPr>
          <p:nvPr>
            <p:ph type="pic" sz="quarter" idx="13"/>
          </p:nvPr>
        </p:nvSpPr>
        <p:spPr/>
      </p:sp>
      <p:sp>
        <p:nvSpPr>
          <p:cNvPr id="6" name="Text Placeholder 5"/>
          <p:cNvSpPr>
            <a:spLocks noGrp="1"/>
          </p:cNvSpPr>
          <p:nvPr>
            <p:ph type="body" sz="quarter" idx="15"/>
          </p:nvPr>
        </p:nvSpPr>
        <p:spPr/>
        <p:txBody>
          <a:bodyPr/>
          <a:lstStyle/>
          <a:p>
            <a:endParaRPr lang="en-US" dirty="0"/>
          </a:p>
          <a:p>
            <a:endParaRPr lang="en-US" dirty="0"/>
          </a:p>
          <a:p>
            <a:endParaRPr lang="en-US" dirty="0"/>
          </a:p>
          <a:p>
            <a:endParaRPr lang="en-US" dirty="0"/>
          </a:p>
          <a:p>
            <a:endParaRPr lang="en-US" dirty="0"/>
          </a:p>
          <a:p>
            <a:endParaRPr lang="en-US" dirty="0"/>
          </a:p>
          <a:p>
            <a:endParaRPr lang="en-US" b="1" dirty="0"/>
          </a:p>
          <a:p>
            <a:r>
              <a:rPr lang="en-US" b="1" dirty="0"/>
              <a:t>Past performance is not a guarantee of future results. Indices are not available for direct investment. Index performance does not reflect the expenses associated with the management of an actual portfolio. </a:t>
            </a:r>
            <a:r>
              <a:rPr lang="en-US" dirty="0"/>
              <a:t>Market segment (index representation) as follows: US Stock Market (Russell 3000 Index), International Developed Stocks (MSCI World ex USA Index [net dividends]), Emerging Markets (MSCI Emerging Markets Index [net dividends]), Global Real Estate (S&amp;P Global REIT Index [net dividends]), US Bond Market (Bloomberg US Aggregate Bond Index), and Global Bond Market ex US (Bloomberg Global Aggregate ex-USD Bond Index [hedged to USD]). S&amp;P data © 2022 S&amp;P Dow Jones Indices LLC, a division of S&amp;P Global. All rights reserved. Frank Russell Company is the source and owner of the trademarks, service marks, and copyrights related to the Russell Indexes. MSCI data © MSCI 2022, all rights reserved. Bloomberg data provided by Bloomberg.</a:t>
            </a:r>
          </a:p>
        </p:txBody>
      </p:sp>
      <p:sp>
        <p:nvSpPr>
          <p:cNvPr id="5" name="Text Placeholder 4"/>
          <p:cNvSpPr>
            <a:spLocks noGrp="1"/>
          </p:cNvSpPr>
          <p:nvPr>
            <p:ph type="body" sz="quarter" idx="14"/>
          </p:nvPr>
        </p:nvSpPr>
        <p:spPr/>
        <p:txBody>
          <a:bodyPr/>
          <a:lstStyle/>
          <a:p>
            <a:pPr lvl="0"/>
            <a:r>
              <a:rPr lang="en-US" dirty="0"/>
              <a:t>Index Returns as of September 30, 2022</a:t>
            </a:r>
          </a:p>
        </p:txBody>
      </p:sp>
      <p:sp>
        <p:nvSpPr>
          <p:cNvPr id="2" name="Slide Number Placeholder 1"/>
          <p:cNvSpPr>
            <a:spLocks noGrp="1"/>
          </p:cNvSpPr>
          <p:nvPr>
            <p:ph type="sldNum" sz="quarter" idx="12"/>
          </p:nvPr>
        </p:nvSpPr>
        <p:spPr/>
        <p:txBody>
          <a:bodyPr/>
          <a:lstStyle/>
          <a:p>
            <a:pPr marL="0" marR="0" lvl="0" indent="0" algn="r" defTabSz="1018228" rtl="0" eaLnBrk="1" fontAlgn="auto" latinLnBrk="0" hangingPunct="1">
              <a:lnSpc>
                <a:spcPct val="100000"/>
              </a:lnSpc>
              <a:spcBef>
                <a:spcPts val="0"/>
              </a:spcBef>
              <a:spcAft>
                <a:spcPts val="0"/>
              </a:spcAft>
              <a:buClrTx/>
              <a:buSzTx/>
              <a:buFontTx/>
              <a:buNone/>
              <a:tabLst/>
              <a:defRPr/>
            </a:pPr>
            <a:fld id="{66F6FF41-5833-4EBF-9145-362BCED2914A}" type="slidenum">
              <a:rPr kumimoji="0" lang="en-US" sz="1000" b="0" i="0" u="none" strike="noStrike" kern="1200" cap="none" spc="0" normalizeH="0" baseline="0" noProof="0" smtClean="0">
                <a:ln>
                  <a:noFill/>
                </a:ln>
                <a:solidFill>
                  <a:prstClr val="white">
                    <a:lumMod val="50000"/>
                  </a:prstClr>
                </a:solidFill>
                <a:effectLst/>
                <a:uLnTx/>
                <a:uFillTx/>
                <a:latin typeface="Arial"/>
                <a:ea typeface="+mn-ea"/>
                <a:cs typeface="+mn-cs"/>
              </a:rPr>
              <a:pPr marL="0" marR="0" lvl="0" indent="0" algn="r" defTabSz="1018228"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white">
                  <a:lumMod val="50000"/>
                </a:prstClr>
              </a:solidFill>
              <a:effectLst/>
              <a:uLnTx/>
              <a:uFillTx/>
              <a:latin typeface="Arial"/>
              <a:ea typeface="+mn-ea"/>
              <a:cs typeface="+mn-cs"/>
            </a:endParaRPr>
          </a:p>
        </p:txBody>
      </p:sp>
      <p:graphicFrame>
        <p:nvGraphicFramePr>
          <p:cNvPr id="19" name="Object 18">
            <a:extLst>
              <a:ext uri="{FF2B5EF4-FFF2-40B4-BE49-F238E27FC236}">
                <a16:creationId xmlns:a16="http://schemas.microsoft.com/office/drawing/2014/main" id="{D27D992A-2D2E-4A75-B317-96040A8FAA99}"/>
              </a:ext>
            </a:extLst>
          </p:cNvPr>
          <p:cNvGraphicFramePr>
            <a:graphicFrameLocks/>
          </p:cNvGraphicFramePr>
          <p:nvPr>
            <p:extLst>
              <p:ext uri="{D42A27DB-BD31-4B8C-83A1-F6EECF244321}">
                <p14:modId xmlns:p14="http://schemas.microsoft.com/office/powerpoint/2010/main" val="1899355290"/>
              </p:ext>
            </p:extLst>
          </p:nvPr>
        </p:nvGraphicFramePr>
        <p:xfrm>
          <a:off x="504825" y="2637902"/>
          <a:ext cx="6786563" cy="5346700"/>
        </p:xfrm>
        <a:graphic>
          <a:graphicData uri="http://schemas.openxmlformats.org/presentationml/2006/ole">
            <mc:AlternateContent xmlns:mc="http://schemas.openxmlformats.org/markup-compatibility/2006">
              <mc:Choice xmlns:v="urn:schemas-microsoft-com:vml" Requires="v">
                <p:oleObj name="Worksheet" r:id="rId2" imgW="6581904" imgH="5562666" progId="Excel.Sheet.12">
                  <p:embed/>
                </p:oleObj>
              </mc:Choice>
              <mc:Fallback>
                <p:oleObj name="Worksheet" r:id="rId2" imgW="6581904" imgH="5562666" progId="Excel.Sheet.12">
                  <p:embed/>
                  <p:pic>
                    <p:nvPicPr>
                      <p:cNvPr id="19" name="Object 18">
                        <a:extLst>
                          <a:ext uri="{FF2B5EF4-FFF2-40B4-BE49-F238E27FC236}">
                            <a16:creationId xmlns:a16="http://schemas.microsoft.com/office/drawing/2014/main" id="{D27D992A-2D2E-4A75-B317-96040A8FAA99}"/>
                          </a:ext>
                        </a:extLst>
                      </p:cNvPr>
                      <p:cNvPicPr>
                        <a:picLocks noChangeArrowheads="1"/>
                      </p:cNvPicPr>
                      <p:nvPr/>
                    </p:nvPicPr>
                    <p:blipFill>
                      <a:blip r:embed="rId3"/>
                      <a:srcRect/>
                      <a:stretch>
                        <a:fillRect/>
                      </a:stretch>
                    </p:blipFill>
                    <p:spPr bwMode="auto">
                      <a:xfrm>
                        <a:off x="504825" y="2637902"/>
                        <a:ext cx="6786563" cy="5346700"/>
                      </a:xfrm>
                      <a:prstGeom prst="rect">
                        <a:avLst/>
                      </a:prstGeom>
                      <a:noFill/>
                      <a:ln>
                        <a:noFill/>
                      </a:ln>
                    </p:spPr>
                  </p:pic>
                </p:oleObj>
              </mc:Fallback>
            </mc:AlternateContent>
          </a:graphicData>
        </a:graphic>
      </p:graphicFrame>
      <p:sp>
        <p:nvSpPr>
          <p:cNvPr id="24" name="Up Arrow 1">
            <a:extLst>
              <a:ext uri="{FF2B5EF4-FFF2-40B4-BE49-F238E27FC236}">
                <a16:creationId xmlns:a16="http://schemas.microsoft.com/office/drawing/2014/main" id="{9F80B9D8-CFC5-4B35-B193-691FD69F980B}"/>
              </a:ext>
            </a:extLst>
          </p:cNvPr>
          <p:cNvSpPr/>
          <p:nvPr/>
        </p:nvSpPr>
        <p:spPr>
          <a:xfrm rot="10800000" flipV="1">
            <a:off x="5608654" y="4139796"/>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26" name="Up Arrow 1">
            <a:extLst>
              <a:ext uri="{FF2B5EF4-FFF2-40B4-BE49-F238E27FC236}">
                <a16:creationId xmlns:a16="http://schemas.microsoft.com/office/drawing/2014/main" id="{5766105B-3113-471F-9D6F-7296AA17D294}"/>
              </a:ext>
            </a:extLst>
          </p:cNvPr>
          <p:cNvSpPr/>
          <p:nvPr/>
        </p:nvSpPr>
        <p:spPr>
          <a:xfrm rot="10800000">
            <a:off x="1897779" y="5667285"/>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28" name="Up Arrow 1">
            <a:extLst>
              <a:ext uri="{FF2B5EF4-FFF2-40B4-BE49-F238E27FC236}">
                <a16:creationId xmlns:a16="http://schemas.microsoft.com/office/drawing/2014/main" id="{182F5238-3B5E-423F-B964-092BEFCAB4E5}"/>
              </a:ext>
            </a:extLst>
          </p:cNvPr>
          <p:cNvSpPr/>
          <p:nvPr/>
        </p:nvSpPr>
        <p:spPr>
          <a:xfrm flipV="1">
            <a:off x="4487786" y="5667285"/>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1" name="Up Arrow 1">
            <a:extLst>
              <a:ext uri="{FF2B5EF4-FFF2-40B4-BE49-F238E27FC236}">
                <a16:creationId xmlns:a16="http://schemas.microsoft.com/office/drawing/2014/main" id="{C227B34E-6083-4175-BB60-CEF05E3059FC}"/>
              </a:ext>
            </a:extLst>
          </p:cNvPr>
          <p:cNvSpPr/>
          <p:nvPr/>
        </p:nvSpPr>
        <p:spPr>
          <a:xfrm rot="10800000">
            <a:off x="1897779" y="7221699"/>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2" name="Up Arrow 1">
            <a:extLst>
              <a:ext uri="{FF2B5EF4-FFF2-40B4-BE49-F238E27FC236}">
                <a16:creationId xmlns:a16="http://schemas.microsoft.com/office/drawing/2014/main" id="{9EAA6EBD-5FB8-44C9-BD32-AC72BC6A1712}"/>
              </a:ext>
            </a:extLst>
          </p:cNvPr>
          <p:cNvSpPr/>
          <p:nvPr/>
        </p:nvSpPr>
        <p:spPr>
          <a:xfrm flipV="1">
            <a:off x="2748279" y="7221699"/>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3" name="Up Arrow 1">
            <a:extLst>
              <a:ext uri="{FF2B5EF4-FFF2-40B4-BE49-F238E27FC236}">
                <a16:creationId xmlns:a16="http://schemas.microsoft.com/office/drawing/2014/main" id="{DBC957D0-1D30-478E-8B0C-CE8B64AF5304}"/>
              </a:ext>
            </a:extLst>
          </p:cNvPr>
          <p:cNvSpPr/>
          <p:nvPr/>
        </p:nvSpPr>
        <p:spPr>
          <a:xfrm flipV="1">
            <a:off x="4487786" y="7221699"/>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4" name="Up Arrow 1">
            <a:extLst>
              <a:ext uri="{FF2B5EF4-FFF2-40B4-BE49-F238E27FC236}">
                <a16:creationId xmlns:a16="http://schemas.microsoft.com/office/drawing/2014/main" id="{0F6E8654-648F-4FCD-B53A-C501E938B164}"/>
              </a:ext>
            </a:extLst>
          </p:cNvPr>
          <p:cNvSpPr/>
          <p:nvPr/>
        </p:nvSpPr>
        <p:spPr>
          <a:xfrm flipV="1">
            <a:off x="5608654" y="7221699"/>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7" name="Up Arrow 1">
            <a:extLst>
              <a:ext uri="{FF2B5EF4-FFF2-40B4-BE49-F238E27FC236}">
                <a16:creationId xmlns:a16="http://schemas.microsoft.com/office/drawing/2014/main" id="{28A11EE8-515A-423F-AE29-13CEAB3FEF5E}"/>
              </a:ext>
            </a:extLst>
          </p:cNvPr>
          <p:cNvSpPr/>
          <p:nvPr/>
        </p:nvSpPr>
        <p:spPr>
          <a:xfrm flipV="1">
            <a:off x="6483832" y="5667285"/>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8" name="Up Arrow 1">
            <a:extLst>
              <a:ext uri="{FF2B5EF4-FFF2-40B4-BE49-F238E27FC236}">
                <a16:creationId xmlns:a16="http://schemas.microsoft.com/office/drawing/2014/main" id="{B005BCF4-50DA-4E65-8ADE-AA7AE83CBE8A}"/>
              </a:ext>
            </a:extLst>
          </p:cNvPr>
          <p:cNvSpPr/>
          <p:nvPr/>
        </p:nvSpPr>
        <p:spPr>
          <a:xfrm flipV="1">
            <a:off x="6483832" y="7221699"/>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40" name="Up Arrow 1">
            <a:extLst>
              <a:ext uri="{FF2B5EF4-FFF2-40B4-BE49-F238E27FC236}">
                <a16:creationId xmlns:a16="http://schemas.microsoft.com/office/drawing/2014/main" id="{18709C89-4595-43CD-A876-BD4D2C5CF67C}"/>
              </a:ext>
            </a:extLst>
          </p:cNvPr>
          <p:cNvSpPr/>
          <p:nvPr/>
        </p:nvSpPr>
        <p:spPr>
          <a:xfrm flipV="1">
            <a:off x="3641802" y="7221699"/>
            <a:ext cx="698079" cy="548640"/>
          </a:xfrm>
          <a:prstGeom prst="upArrow">
            <a:avLst/>
          </a:prstGeom>
          <a:solidFill>
            <a:schemeClr val="accent2"/>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41" name="Up Arrow 1">
            <a:extLst>
              <a:ext uri="{FF2B5EF4-FFF2-40B4-BE49-F238E27FC236}">
                <a16:creationId xmlns:a16="http://schemas.microsoft.com/office/drawing/2014/main" id="{5082D3A1-62FE-452D-AE63-25F4568C7D6F}"/>
              </a:ext>
            </a:extLst>
          </p:cNvPr>
          <p:cNvSpPr/>
          <p:nvPr/>
        </p:nvSpPr>
        <p:spPr>
          <a:xfrm rot="10800000" flipV="1">
            <a:off x="6483832" y="4139796"/>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5" name="Up Arrow 1">
            <a:extLst>
              <a:ext uri="{FF2B5EF4-FFF2-40B4-BE49-F238E27FC236}">
                <a16:creationId xmlns:a16="http://schemas.microsoft.com/office/drawing/2014/main" id="{CF6AE198-1CE1-44D2-84E9-5BC3E607D555}"/>
              </a:ext>
            </a:extLst>
          </p:cNvPr>
          <p:cNvSpPr/>
          <p:nvPr/>
        </p:nvSpPr>
        <p:spPr>
          <a:xfrm rot="10800000" flipV="1">
            <a:off x="3641802" y="4139796"/>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43" name="Up Arrow 1">
            <a:extLst>
              <a:ext uri="{FF2B5EF4-FFF2-40B4-BE49-F238E27FC236}">
                <a16:creationId xmlns:a16="http://schemas.microsoft.com/office/drawing/2014/main" id="{AC672F91-84E1-4541-BA6C-0FF13FF3F2D9}"/>
              </a:ext>
            </a:extLst>
          </p:cNvPr>
          <p:cNvSpPr/>
          <p:nvPr/>
        </p:nvSpPr>
        <p:spPr>
          <a:xfrm rot="10800000" flipV="1">
            <a:off x="4516979" y="4139796"/>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44" name="Up Arrow 1">
            <a:extLst>
              <a:ext uri="{FF2B5EF4-FFF2-40B4-BE49-F238E27FC236}">
                <a16:creationId xmlns:a16="http://schemas.microsoft.com/office/drawing/2014/main" id="{6F277ECF-96A9-4472-AE26-66E04BF32D2E}"/>
              </a:ext>
            </a:extLst>
          </p:cNvPr>
          <p:cNvSpPr/>
          <p:nvPr/>
        </p:nvSpPr>
        <p:spPr>
          <a:xfrm rot="10800000" flipV="1">
            <a:off x="1897778" y="4139796"/>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45" name="Up Arrow 1">
            <a:extLst>
              <a:ext uri="{FF2B5EF4-FFF2-40B4-BE49-F238E27FC236}">
                <a16:creationId xmlns:a16="http://schemas.microsoft.com/office/drawing/2014/main" id="{FF14CA6B-0A28-48EF-8F22-705A673C6B95}"/>
              </a:ext>
            </a:extLst>
          </p:cNvPr>
          <p:cNvSpPr/>
          <p:nvPr/>
        </p:nvSpPr>
        <p:spPr>
          <a:xfrm rot="10800000" flipV="1">
            <a:off x="2766624" y="4139796"/>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0" name="Up Arrow 1">
            <a:extLst>
              <a:ext uri="{FF2B5EF4-FFF2-40B4-BE49-F238E27FC236}">
                <a16:creationId xmlns:a16="http://schemas.microsoft.com/office/drawing/2014/main" id="{1B8B8B33-1F3C-4696-AA23-52BDAB0546EF}"/>
              </a:ext>
            </a:extLst>
          </p:cNvPr>
          <p:cNvSpPr/>
          <p:nvPr/>
        </p:nvSpPr>
        <p:spPr>
          <a:xfrm rot="10800000" flipV="1">
            <a:off x="5606624" y="5680747"/>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36" name="Up Arrow 1">
            <a:extLst>
              <a:ext uri="{FF2B5EF4-FFF2-40B4-BE49-F238E27FC236}">
                <a16:creationId xmlns:a16="http://schemas.microsoft.com/office/drawing/2014/main" id="{9DFC3BDA-86D7-4A93-80AF-25BD3188C384}"/>
              </a:ext>
            </a:extLst>
          </p:cNvPr>
          <p:cNvSpPr/>
          <p:nvPr/>
        </p:nvSpPr>
        <p:spPr>
          <a:xfrm rot="10800000" flipV="1">
            <a:off x="3639772" y="5680747"/>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
        <p:nvSpPr>
          <p:cNvPr id="42" name="Up Arrow 1">
            <a:extLst>
              <a:ext uri="{FF2B5EF4-FFF2-40B4-BE49-F238E27FC236}">
                <a16:creationId xmlns:a16="http://schemas.microsoft.com/office/drawing/2014/main" id="{31422BA7-25E6-481C-9DBE-3E860D1B5787}"/>
              </a:ext>
            </a:extLst>
          </p:cNvPr>
          <p:cNvSpPr/>
          <p:nvPr/>
        </p:nvSpPr>
        <p:spPr>
          <a:xfrm rot="10800000" flipV="1">
            <a:off x="2764594" y="5680747"/>
            <a:ext cx="698079" cy="548640"/>
          </a:xfrm>
          <a:prstGeom prst="upArrow">
            <a:avLst/>
          </a:prstGeom>
          <a:solidFill>
            <a:schemeClr val="accent3"/>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101811" tIns="50906" rIns="101811" bIns="50906"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101822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529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Picture Placeholder 2">
            <a:extLst>
              <a:ext uri="{FF2B5EF4-FFF2-40B4-BE49-F238E27FC236}">
                <a16:creationId xmlns:a16="http://schemas.microsoft.com/office/drawing/2014/main" id="{7E6017B0-92C2-4B5A-93D2-DBB6D334D9D1}"/>
              </a:ext>
            </a:extLst>
          </p:cNvPr>
          <p:cNvGraphicFramePr>
            <a:graphicFrameLocks/>
          </p:cNvGraphicFramePr>
          <p:nvPr>
            <p:extLst>
              <p:ext uri="{D42A27DB-BD31-4B8C-83A1-F6EECF244321}">
                <p14:modId xmlns:p14="http://schemas.microsoft.com/office/powerpoint/2010/main" val="386120383"/>
              </p:ext>
            </p:extLst>
          </p:nvPr>
        </p:nvGraphicFramePr>
        <p:xfrm>
          <a:off x="3876116" y="2365733"/>
          <a:ext cx="3534897" cy="1088093"/>
        </p:xfrm>
        <a:graphic>
          <a:graphicData uri="http://schemas.openxmlformats.org/drawingml/2006/chart">
            <c:chart xmlns:c="http://schemas.openxmlformats.org/drawingml/2006/chart" xmlns:r="http://schemas.openxmlformats.org/officeDocument/2006/relationships" r:id="rId3"/>
          </a:graphicData>
        </a:graphic>
      </p:graphicFrame>
      <p:cxnSp>
        <p:nvCxnSpPr>
          <p:cNvPr id="58" name="Straight Connector 57">
            <a:extLst>
              <a:ext uri="{FF2B5EF4-FFF2-40B4-BE49-F238E27FC236}">
                <a16:creationId xmlns:a16="http://schemas.microsoft.com/office/drawing/2014/main" id="{4088D3FF-F340-4823-877B-E1BFCF02DE17}"/>
              </a:ext>
            </a:extLst>
          </p:cNvPr>
          <p:cNvCxnSpPr>
            <a:cxnSpLocks/>
          </p:cNvCxnSpPr>
          <p:nvPr/>
        </p:nvCxnSpPr>
        <p:spPr>
          <a:xfrm>
            <a:off x="7162366" y="5198206"/>
            <a:ext cx="0" cy="365101"/>
          </a:xfrm>
          <a:prstGeom prst="line">
            <a:avLst/>
          </a:prstGeom>
          <a:noFill/>
          <a:ln w="6350" cap="flat" cmpd="sng" algn="ctr">
            <a:solidFill>
              <a:srgbClr val="4D859E">
                <a:shade val="95000"/>
                <a:satMod val="105000"/>
              </a:srgbClr>
            </a:solidFill>
            <a:prstDash val="solid"/>
          </a:ln>
          <a:effectLst/>
        </p:spPr>
      </p:cxnSp>
      <p:sp>
        <p:nvSpPr>
          <p:cNvPr id="59" name="TextBox 58">
            <a:extLst>
              <a:ext uri="{FF2B5EF4-FFF2-40B4-BE49-F238E27FC236}">
                <a16:creationId xmlns:a16="http://schemas.microsoft.com/office/drawing/2014/main" id="{B83A9BE3-D208-41BD-B75E-6D11F13D439B}"/>
              </a:ext>
            </a:extLst>
          </p:cNvPr>
          <p:cNvSpPr txBox="1"/>
          <p:nvPr/>
        </p:nvSpPr>
        <p:spPr>
          <a:xfrm>
            <a:off x="6580211" y="5524549"/>
            <a:ext cx="858256" cy="58477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“Wild Moves Send Stocks and Bonds Lower in Third Quarter”</a:t>
            </a:r>
          </a:p>
        </p:txBody>
      </p:sp>
      <p:sp>
        <p:nvSpPr>
          <p:cNvPr id="2" name="Title 1"/>
          <p:cNvSpPr>
            <a:spLocks noGrp="1"/>
          </p:cNvSpPr>
          <p:nvPr>
            <p:ph type="title"/>
          </p:nvPr>
        </p:nvSpPr>
        <p:spPr/>
        <p:txBody>
          <a:bodyPr/>
          <a:lstStyle/>
          <a:p>
            <a:pPr lvl="0"/>
            <a:r>
              <a:rPr lang="en-US" dirty="0"/>
              <a:t>World Stock Market Performance</a:t>
            </a:r>
          </a:p>
        </p:txBody>
      </p:sp>
      <p:sp>
        <p:nvSpPr>
          <p:cNvPr id="3" name="Slide Number Placeholder 2"/>
          <p:cNvSpPr>
            <a:spLocks noGrp="1"/>
          </p:cNvSpPr>
          <p:nvPr>
            <p:ph type="sldNum" sz="quarter" idx="12"/>
          </p:nvPr>
        </p:nvSpPr>
        <p:spPr/>
        <p:txBody>
          <a:bodyPr/>
          <a:lstStyle/>
          <a:p>
            <a:pPr marL="0" marR="0" lvl="0" indent="0" algn="r" defTabSz="1018228" rtl="0" eaLnBrk="1" fontAlgn="auto" latinLnBrk="0" hangingPunct="1">
              <a:lnSpc>
                <a:spcPct val="100000"/>
              </a:lnSpc>
              <a:spcBef>
                <a:spcPts val="0"/>
              </a:spcBef>
              <a:spcAft>
                <a:spcPts val="0"/>
              </a:spcAft>
              <a:buClrTx/>
              <a:buSzTx/>
              <a:buFontTx/>
              <a:buNone/>
              <a:tabLst/>
              <a:defRPr/>
            </a:pPr>
            <a:fld id="{66F6FF41-5833-4EBF-9145-362BCED2914A}" type="slidenum">
              <a:rPr kumimoji="0" lang="en-US" sz="1000" b="0" i="0" u="none" strike="noStrike" kern="1200" cap="none" spc="0" normalizeH="0" baseline="0" noProof="0" smtClean="0">
                <a:ln>
                  <a:noFill/>
                </a:ln>
                <a:solidFill>
                  <a:prstClr val="white">
                    <a:lumMod val="50000"/>
                  </a:prstClr>
                </a:solidFill>
                <a:effectLst/>
                <a:uLnTx/>
                <a:uFillTx/>
                <a:latin typeface="Arial"/>
                <a:ea typeface="+mn-ea"/>
                <a:cs typeface="+mn-cs"/>
              </a:rPr>
              <a:pPr marL="0" marR="0" lvl="0" indent="0" algn="r" defTabSz="1018228"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prstClr val="white">
                  <a:lumMod val="50000"/>
                </a:prstClr>
              </a:solidFill>
              <a:effectLst/>
              <a:uLnTx/>
              <a:uFillTx/>
              <a:latin typeface="Arial"/>
              <a:ea typeface="+mn-ea"/>
              <a:cs typeface="+mn-cs"/>
            </a:endParaRPr>
          </a:p>
        </p:txBody>
      </p:sp>
      <p:sp>
        <p:nvSpPr>
          <p:cNvPr id="8" name="Picture Placeholder 7">
            <a:extLst>
              <a:ext uri="{FF2B5EF4-FFF2-40B4-BE49-F238E27FC236}">
                <a16:creationId xmlns:a16="http://schemas.microsoft.com/office/drawing/2014/main" id="{FFC75001-0B2D-4D65-B87B-62055DE420A6}"/>
              </a:ext>
            </a:extLst>
          </p:cNvPr>
          <p:cNvSpPr>
            <a:spLocks noGrp="1"/>
          </p:cNvSpPr>
          <p:nvPr>
            <p:ph type="pic" sz="quarter" idx="13"/>
          </p:nvPr>
        </p:nvSpPr>
        <p:spPr/>
      </p:sp>
      <p:sp>
        <p:nvSpPr>
          <p:cNvPr id="71" name="Text Placeholder 1"/>
          <p:cNvSpPr>
            <a:spLocks noGrp="1"/>
          </p:cNvSpPr>
          <p:nvPr>
            <p:ph type="body" sz="quarter" idx="15"/>
          </p:nvPr>
        </p:nvSpPr>
        <p:spPr>
          <a:xfrm>
            <a:off x="421869" y="9170130"/>
            <a:ext cx="6804774" cy="517712"/>
          </a:xfrm>
        </p:spPr>
        <p:txBody>
          <a:bodyPr/>
          <a:lstStyle/>
          <a:p>
            <a:r>
              <a:rPr lang="en-US" dirty="0"/>
              <a:t>Graph Source: MSCI ACWI Index (net dividends). MSCI data © MSCI 2022, all rights reserved.</a:t>
            </a:r>
          </a:p>
          <a:p>
            <a:r>
              <a:rPr lang="en-US" dirty="0"/>
              <a:t>It is not possible to invest directly in an index. Performance does not reflect the expenses associated with management of an actual portfolio.</a:t>
            </a:r>
            <a:br>
              <a:rPr lang="en-US" dirty="0"/>
            </a:br>
            <a:r>
              <a:rPr lang="en-US" b="1" dirty="0"/>
              <a:t>Past performance is not a guarantee of future results. </a:t>
            </a:r>
          </a:p>
        </p:txBody>
      </p:sp>
      <p:sp>
        <p:nvSpPr>
          <p:cNvPr id="51" name="Text Placeholder 2"/>
          <p:cNvSpPr>
            <a:spLocks noGrp="1"/>
          </p:cNvSpPr>
          <p:nvPr>
            <p:ph type="body" sz="quarter" idx="14"/>
          </p:nvPr>
        </p:nvSpPr>
        <p:spPr/>
        <p:txBody>
          <a:bodyPr/>
          <a:lstStyle/>
          <a:p>
            <a:r>
              <a:rPr lang="en-US" dirty="0"/>
              <a:t>MSCI All Country World Index with selected headlines </a:t>
            </a:r>
            <a:r>
              <a:rPr lang="en-US" dirty="0">
                <a:highlight>
                  <a:srgbClr val="FFFFFF"/>
                </a:highlight>
              </a:rPr>
              <a:t>from Q3 2022</a:t>
            </a:r>
          </a:p>
        </p:txBody>
      </p:sp>
      <p:grpSp>
        <p:nvGrpSpPr>
          <p:cNvPr id="148" name="Group 147">
            <a:extLst>
              <a:ext uri="{FF2B5EF4-FFF2-40B4-BE49-F238E27FC236}">
                <a16:creationId xmlns:a16="http://schemas.microsoft.com/office/drawing/2014/main" id="{7A88269E-BDBA-4850-A21F-E59DE80043A1}"/>
              </a:ext>
            </a:extLst>
          </p:cNvPr>
          <p:cNvGrpSpPr/>
          <p:nvPr/>
        </p:nvGrpSpPr>
        <p:grpSpPr>
          <a:xfrm>
            <a:off x="418141" y="8749022"/>
            <a:ext cx="6881228" cy="396933"/>
            <a:chOff x="524124" y="6748330"/>
            <a:chExt cx="8894109" cy="396933"/>
          </a:xfrm>
        </p:grpSpPr>
        <p:sp>
          <p:nvSpPr>
            <p:cNvPr id="149" name="TextBox 148">
              <a:extLst>
                <a:ext uri="{FF2B5EF4-FFF2-40B4-BE49-F238E27FC236}">
                  <a16:creationId xmlns:a16="http://schemas.microsoft.com/office/drawing/2014/main" id="{89AE0C81-BDC7-46D9-ACCA-6517B25F287C}"/>
                </a:ext>
              </a:extLst>
            </p:cNvPr>
            <p:cNvSpPr txBox="1"/>
            <p:nvPr/>
          </p:nvSpPr>
          <p:spPr>
            <a:xfrm>
              <a:off x="524124" y="6775986"/>
              <a:ext cx="8791688" cy="369277"/>
            </a:xfrm>
            <a:prstGeom prst="rect">
              <a:avLst/>
            </a:prstGeom>
            <a:noFill/>
          </p:spPr>
          <p:txBody>
            <a:bodyPr wrap="square" lIns="91388" tIns="45693" rIns="91388" bIns="45693" rtlCol="0">
              <a:spAutoFit/>
            </a:bodyPr>
            <a:lstStyle/>
            <a:p>
              <a:r>
                <a:rPr lang="en-US" sz="900" b="1" i="1" dirty="0">
                  <a:solidFill>
                    <a:schemeClr val="tx2"/>
                  </a:solidFill>
                  <a:latin typeface="Times New Roman" panose="02020603050405020304" pitchFamily="18" charset="0"/>
                  <a:cs typeface="Times New Roman" panose="02020603050405020304" pitchFamily="18" charset="0"/>
                </a:rPr>
                <a:t>These headlines are not offered to explain market returns. Instead, they serve as a reminder that investors should view daily events from a long-term perspective and avoid making investment decisions based solely on the news.</a:t>
              </a:r>
            </a:p>
          </p:txBody>
        </p:sp>
        <p:cxnSp>
          <p:nvCxnSpPr>
            <p:cNvPr id="150" name="Straight Connector 149">
              <a:extLst>
                <a:ext uri="{FF2B5EF4-FFF2-40B4-BE49-F238E27FC236}">
                  <a16:creationId xmlns:a16="http://schemas.microsoft.com/office/drawing/2014/main" id="{7CE20AD6-AE73-4455-A27B-102B4D58346A}"/>
                </a:ext>
              </a:extLst>
            </p:cNvPr>
            <p:cNvCxnSpPr>
              <a:cxnSpLocks/>
            </p:cNvCxnSpPr>
            <p:nvPr/>
          </p:nvCxnSpPr>
          <p:spPr>
            <a:xfrm>
              <a:off x="616154" y="6748330"/>
              <a:ext cx="8802079"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2" name="TextBox 1">
            <a:extLst>
              <a:ext uri="{FF2B5EF4-FFF2-40B4-BE49-F238E27FC236}">
                <a16:creationId xmlns:a16="http://schemas.microsoft.com/office/drawing/2014/main" id="{53BA1910-2FA3-4B7D-AE45-9233F67B4D55}"/>
              </a:ext>
            </a:extLst>
          </p:cNvPr>
          <p:cNvSpPr txBox="1"/>
          <p:nvPr/>
        </p:nvSpPr>
        <p:spPr>
          <a:xfrm>
            <a:off x="520104" y="2838432"/>
            <a:ext cx="1564414" cy="244092"/>
          </a:xfrm>
          <a:prstGeom prst="rect">
            <a:avLst/>
          </a:prstGeom>
          <a:noFill/>
        </p:spPr>
        <p:txBody>
          <a:bodyPr wrap="square" lIns="0"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41252" indent="-41252" defTabSz="913866" fontAlgn="base">
              <a:lnSpc>
                <a:spcPct val="115000"/>
              </a:lnSpc>
              <a:spcBef>
                <a:spcPct val="0"/>
              </a:spcBef>
              <a:spcAft>
                <a:spcPts val="500"/>
              </a:spcAft>
            </a:pPr>
            <a:r>
              <a:rPr lang="en-US" sz="900" b="1" cap="all" spc="50" dirty="0">
                <a:solidFill>
                  <a:srgbClr val="35627D"/>
                </a:solidFill>
                <a:latin typeface="Arial Narrow" panose="020B0606020202030204" pitchFamily="34" charset="0"/>
              </a:rPr>
              <a:t>Q3 2022</a:t>
            </a:r>
          </a:p>
        </p:txBody>
      </p:sp>
      <p:sp>
        <p:nvSpPr>
          <p:cNvPr id="50" name="TextBox 1">
            <a:extLst>
              <a:ext uri="{FF2B5EF4-FFF2-40B4-BE49-F238E27FC236}">
                <a16:creationId xmlns:a16="http://schemas.microsoft.com/office/drawing/2014/main" id="{F853D80D-5B7A-4C15-B8FF-C69CD0D40123}"/>
              </a:ext>
            </a:extLst>
          </p:cNvPr>
          <p:cNvSpPr txBox="1"/>
          <p:nvPr/>
        </p:nvSpPr>
        <p:spPr>
          <a:xfrm>
            <a:off x="4017410" y="2349129"/>
            <a:ext cx="3330103" cy="221214"/>
          </a:xfrm>
          <a:prstGeom prst="rect">
            <a:avLst/>
          </a:prstGeom>
          <a:noFill/>
        </p:spPr>
        <p:txBody>
          <a:bodyPr wrap="square" lIns="0"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41252" indent="-41252" defTabSz="913866" fontAlgn="base">
              <a:lnSpc>
                <a:spcPct val="115000"/>
              </a:lnSpc>
              <a:spcBef>
                <a:spcPct val="0"/>
              </a:spcBef>
              <a:spcAft>
                <a:spcPts val="500"/>
              </a:spcAft>
            </a:pPr>
            <a:r>
              <a:rPr lang="en-US" sz="800" b="1" cap="all" spc="50" dirty="0">
                <a:solidFill>
                  <a:schemeClr val="bg1">
                    <a:lumMod val="50000"/>
                  </a:schemeClr>
                </a:solidFill>
                <a:latin typeface="Arial Narrow" panose="020B0606020202030204" pitchFamily="34" charset="0"/>
              </a:rPr>
              <a:t>1 year (Q4 2021–Q3 2022)</a:t>
            </a:r>
          </a:p>
        </p:txBody>
      </p:sp>
      <p:sp>
        <p:nvSpPr>
          <p:cNvPr id="52" name="TextBox 1">
            <a:extLst>
              <a:ext uri="{FF2B5EF4-FFF2-40B4-BE49-F238E27FC236}">
                <a16:creationId xmlns:a16="http://schemas.microsoft.com/office/drawing/2014/main" id="{448B6717-11E7-4A7E-8219-023016FDDD48}"/>
              </a:ext>
            </a:extLst>
          </p:cNvPr>
          <p:cNvSpPr txBox="1"/>
          <p:nvPr/>
        </p:nvSpPr>
        <p:spPr>
          <a:xfrm>
            <a:off x="6611624" y="2596724"/>
            <a:ext cx="453798" cy="307777"/>
          </a:xfrm>
          <a:prstGeom prst="rect">
            <a:avLst/>
          </a:prstGeom>
          <a:noFill/>
        </p:spPr>
        <p:txBody>
          <a:bodyPr wrap="square" lIns="0"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700" b="1" dirty="0">
                <a:solidFill>
                  <a:schemeClr val="tx2"/>
                </a:solidFill>
                <a:latin typeface="Arial" pitchFamily="34" charset="0"/>
                <a:cs typeface="Arial" pitchFamily="34" charset="0"/>
              </a:rPr>
              <a:t>Last 3 months</a:t>
            </a:r>
          </a:p>
        </p:txBody>
      </p:sp>
      <p:cxnSp>
        <p:nvCxnSpPr>
          <p:cNvPr id="83" name="Straight Connector 82">
            <a:extLst>
              <a:ext uri="{FF2B5EF4-FFF2-40B4-BE49-F238E27FC236}">
                <a16:creationId xmlns:a16="http://schemas.microsoft.com/office/drawing/2014/main" id="{C08CA893-1F7C-4704-93B3-365B2EDA598B}"/>
              </a:ext>
            </a:extLst>
          </p:cNvPr>
          <p:cNvCxnSpPr>
            <a:cxnSpLocks/>
          </p:cNvCxnSpPr>
          <p:nvPr/>
        </p:nvCxnSpPr>
        <p:spPr>
          <a:xfrm>
            <a:off x="5504169" y="5044555"/>
            <a:ext cx="0" cy="3507298"/>
          </a:xfrm>
          <a:prstGeom prst="line">
            <a:avLst/>
          </a:prstGeom>
          <a:noFill/>
          <a:ln w="6350" cap="flat" cmpd="sng" algn="ctr">
            <a:solidFill>
              <a:srgbClr val="4D859E">
                <a:shade val="95000"/>
                <a:satMod val="105000"/>
              </a:srgbClr>
            </a:solidFill>
            <a:prstDash val="solid"/>
          </a:ln>
          <a:effectLst/>
        </p:spPr>
      </p:cxnSp>
      <p:cxnSp>
        <p:nvCxnSpPr>
          <p:cNvPr id="84" name="Straight Connector 83">
            <a:extLst>
              <a:ext uri="{FF2B5EF4-FFF2-40B4-BE49-F238E27FC236}">
                <a16:creationId xmlns:a16="http://schemas.microsoft.com/office/drawing/2014/main" id="{FE16505C-E896-4513-815B-79F0F5EF20E7}"/>
              </a:ext>
            </a:extLst>
          </p:cNvPr>
          <p:cNvCxnSpPr>
            <a:cxnSpLocks/>
          </p:cNvCxnSpPr>
          <p:nvPr/>
        </p:nvCxnSpPr>
        <p:spPr>
          <a:xfrm>
            <a:off x="5641522" y="5115084"/>
            <a:ext cx="0" cy="2976107"/>
          </a:xfrm>
          <a:prstGeom prst="line">
            <a:avLst/>
          </a:prstGeom>
          <a:noFill/>
          <a:ln w="6350" cap="flat" cmpd="sng" algn="ctr">
            <a:solidFill>
              <a:srgbClr val="4D859E">
                <a:shade val="95000"/>
                <a:satMod val="105000"/>
              </a:srgbClr>
            </a:solidFill>
            <a:prstDash val="solid"/>
          </a:ln>
          <a:effectLst/>
        </p:spPr>
      </p:cxnSp>
      <p:cxnSp>
        <p:nvCxnSpPr>
          <p:cNvPr id="85" name="Straight Connector 84">
            <a:extLst>
              <a:ext uri="{FF2B5EF4-FFF2-40B4-BE49-F238E27FC236}">
                <a16:creationId xmlns:a16="http://schemas.microsoft.com/office/drawing/2014/main" id="{088C7B63-AA86-437F-8ACE-9AA88EAD4946}"/>
              </a:ext>
            </a:extLst>
          </p:cNvPr>
          <p:cNvCxnSpPr>
            <a:cxnSpLocks/>
          </p:cNvCxnSpPr>
          <p:nvPr/>
        </p:nvCxnSpPr>
        <p:spPr>
          <a:xfrm>
            <a:off x="5711957" y="5139503"/>
            <a:ext cx="0" cy="2461359"/>
          </a:xfrm>
          <a:prstGeom prst="line">
            <a:avLst/>
          </a:prstGeom>
          <a:noFill/>
          <a:ln w="6350" cap="flat" cmpd="sng" algn="ctr">
            <a:solidFill>
              <a:srgbClr val="4D859E">
                <a:shade val="95000"/>
                <a:satMod val="105000"/>
              </a:srgbClr>
            </a:solidFill>
            <a:prstDash val="solid"/>
          </a:ln>
          <a:effectLst/>
        </p:spPr>
      </p:cxnSp>
      <p:cxnSp>
        <p:nvCxnSpPr>
          <p:cNvPr id="88" name="Straight Connector 87">
            <a:extLst>
              <a:ext uri="{FF2B5EF4-FFF2-40B4-BE49-F238E27FC236}">
                <a16:creationId xmlns:a16="http://schemas.microsoft.com/office/drawing/2014/main" id="{F15F8E2C-320B-4542-BD70-300FA8B04A51}"/>
              </a:ext>
            </a:extLst>
          </p:cNvPr>
          <p:cNvCxnSpPr>
            <a:cxnSpLocks/>
          </p:cNvCxnSpPr>
          <p:nvPr/>
        </p:nvCxnSpPr>
        <p:spPr>
          <a:xfrm>
            <a:off x="2996290" y="5077503"/>
            <a:ext cx="0" cy="1854456"/>
          </a:xfrm>
          <a:prstGeom prst="line">
            <a:avLst/>
          </a:prstGeom>
          <a:noFill/>
          <a:ln w="6350" cap="flat" cmpd="sng" algn="ctr">
            <a:solidFill>
              <a:srgbClr val="4D859E">
                <a:shade val="95000"/>
                <a:satMod val="105000"/>
              </a:srgbClr>
            </a:solidFill>
            <a:prstDash val="solid"/>
          </a:ln>
          <a:effectLst/>
        </p:spPr>
      </p:cxnSp>
      <p:cxnSp>
        <p:nvCxnSpPr>
          <p:cNvPr id="89" name="Straight Connector 88">
            <a:extLst>
              <a:ext uri="{FF2B5EF4-FFF2-40B4-BE49-F238E27FC236}">
                <a16:creationId xmlns:a16="http://schemas.microsoft.com/office/drawing/2014/main" id="{2356606B-7147-4064-921E-980FBB29526B}"/>
              </a:ext>
            </a:extLst>
          </p:cNvPr>
          <p:cNvCxnSpPr>
            <a:cxnSpLocks/>
          </p:cNvCxnSpPr>
          <p:nvPr/>
        </p:nvCxnSpPr>
        <p:spPr>
          <a:xfrm>
            <a:off x="2716011" y="5173059"/>
            <a:ext cx="0" cy="3209517"/>
          </a:xfrm>
          <a:prstGeom prst="line">
            <a:avLst/>
          </a:prstGeom>
          <a:noFill/>
          <a:ln w="6350" cap="flat" cmpd="sng" algn="ctr">
            <a:solidFill>
              <a:srgbClr val="4D859E">
                <a:shade val="95000"/>
                <a:satMod val="105000"/>
              </a:srgbClr>
            </a:solidFill>
            <a:prstDash val="solid"/>
          </a:ln>
          <a:effectLst/>
        </p:spPr>
      </p:cxnSp>
      <p:cxnSp>
        <p:nvCxnSpPr>
          <p:cNvPr id="91" name="Straight Connector 90">
            <a:extLst>
              <a:ext uri="{FF2B5EF4-FFF2-40B4-BE49-F238E27FC236}">
                <a16:creationId xmlns:a16="http://schemas.microsoft.com/office/drawing/2014/main" id="{FDFA703A-4B9D-4387-890B-41FD64ECE02B}"/>
              </a:ext>
            </a:extLst>
          </p:cNvPr>
          <p:cNvCxnSpPr>
            <a:cxnSpLocks/>
          </p:cNvCxnSpPr>
          <p:nvPr/>
        </p:nvCxnSpPr>
        <p:spPr>
          <a:xfrm>
            <a:off x="4044085" y="5139503"/>
            <a:ext cx="0" cy="810821"/>
          </a:xfrm>
          <a:prstGeom prst="line">
            <a:avLst/>
          </a:prstGeom>
          <a:noFill/>
          <a:ln w="6350" cap="flat" cmpd="sng" algn="ctr">
            <a:solidFill>
              <a:srgbClr val="4D859E">
                <a:shade val="95000"/>
                <a:satMod val="105000"/>
              </a:srgbClr>
            </a:solidFill>
            <a:prstDash val="solid"/>
          </a:ln>
          <a:effectLst/>
        </p:spPr>
      </p:cxnSp>
      <p:cxnSp>
        <p:nvCxnSpPr>
          <p:cNvPr id="92" name="Straight Connector 91">
            <a:extLst>
              <a:ext uri="{FF2B5EF4-FFF2-40B4-BE49-F238E27FC236}">
                <a16:creationId xmlns:a16="http://schemas.microsoft.com/office/drawing/2014/main" id="{8A0EF070-F17F-499F-AAF3-67DBD0732065}"/>
              </a:ext>
            </a:extLst>
          </p:cNvPr>
          <p:cNvCxnSpPr>
            <a:cxnSpLocks/>
          </p:cNvCxnSpPr>
          <p:nvPr/>
        </p:nvCxnSpPr>
        <p:spPr>
          <a:xfrm>
            <a:off x="4174414" y="5215274"/>
            <a:ext cx="0" cy="2072941"/>
          </a:xfrm>
          <a:prstGeom prst="line">
            <a:avLst/>
          </a:prstGeom>
          <a:noFill/>
          <a:ln w="6350" cap="flat" cmpd="sng" algn="ctr">
            <a:solidFill>
              <a:srgbClr val="4D859E">
                <a:shade val="95000"/>
                <a:satMod val="105000"/>
              </a:srgbClr>
            </a:solidFill>
            <a:prstDash val="solid"/>
          </a:ln>
          <a:effectLst/>
        </p:spPr>
      </p:cxnSp>
      <p:cxnSp>
        <p:nvCxnSpPr>
          <p:cNvPr id="93" name="Straight Connector 92">
            <a:extLst>
              <a:ext uri="{FF2B5EF4-FFF2-40B4-BE49-F238E27FC236}">
                <a16:creationId xmlns:a16="http://schemas.microsoft.com/office/drawing/2014/main" id="{E89AB8D0-370C-478F-95AE-80975A19B2F2}"/>
              </a:ext>
            </a:extLst>
          </p:cNvPr>
          <p:cNvCxnSpPr>
            <a:cxnSpLocks/>
          </p:cNvCxnSpPr>
          <p:nvPr/>
        </p:nvCxnSpPr>
        <p:spPr>
          <a:xfrm>
            <a:off x="4942145" y="5198417"/>
            <a:ext cx="0" cy="1314080"/>
          </a:xfrm>
          <a:prstGeom prst="line">
            <a:avLst/>
          </a:prstGeom>
          <a:noFill/>
          <a:ln w="6350" cap="flat" cmpd="sng" algn="ctr">
            <a:solidFill>
              <a:srgbClr val="4D859E">
                <a:shade val="95000"/>
                <a:satMod val="105000"/>
              </a:srgbClr>
            </a:solidFill>
            <a:prstDash val="solid"/>
          </a:ln>
          <a:effectLst/>
        </p:spPr>
      </p:cxnSp>
      <p:cxnSp>
        <p:nvCxnSpPr>
          <p:cNvPr id="94" name="Straight Connector 93">
            <a:extLst>
              <a:ext uri="{FF2B5EF4-FFF2-40B4-BE49-F238E27FC236}">
                <a16:creationId xmlns:a16="http://schemas.microsoft.com/office/drawing/2014/main" id="{F7C11202-B696-4F08-BF5F-20E45210B6E0}"/>
              </a:ext>
            </a:extLst>
          </p:cNvPr>
          <p:cNvCxnSpPr>
            <a:cxnSpLocks/>
          </p:cNvCxnSpPr>
          <p:nvPr/>
        </p:nvCxnSpPr>
        <p:spPr>
          <a:xfrm>
            <a:off x="4731105" y="5035189"/>
            <a:ext cx="0" cy="526840"/>
          </a:xfrm>
          <a:prstGeom prst="line">
            <a:avLst/>
          </a:prstGeom>
          <a:noFill/>
          <a:ln w="6350" cap="flat" cmpd="sng" algn="ctr">
            <a:solidFill>
              <a:srgbClr val="4D859E">
                <a:shade val="95000"/>
                <a:satMod val="105000"/>
              </a:srgbClr>
            </a:solidFill>
            <a:prstDash val="solid"/>
          </a:ln>
          <a:effectLst/>
        </p:spPr>
      </p:cxnSp>
      <p:cxnSp>
        <p:nvCxnSpPr>
          <p:cNvPr id="95" name="Straight Connector 94">
            <a:extLst>
              <a:ext uri="{FF2B5EF4-FFF2-40B4-BE49-F238E27FC236}">
                <a16:creationId xmlns:a16="http://schemas.microsoft.com/office/drawing/2014/main" id="{0BE444D3-5F8A-48A3-989C-E5ABD92AC557}"/>
              </a:ext>
            </a:extLst>
          </p:cNvPr>
          <p:cNvCxnSpPr>
            <a:cxnSpLocks/>
          </p:cNvCxnSpPr>
          <p:nvPr/>
        </p:nvCxnSpPr>
        <p:spPr>
          <a:xfrm>
            <a:off x="5221711" y="5082680"/>
            <a:ext cx="0" cy="3170192"/>
          </a:xfrm>
          <a:prstGeom prst="line">
            <a:avLst/>
          </a:prstGeom>
          <a:noFill/>
          <a:ln w="6350" cap="flat" cmpd="sng" algn="ctr">
            <a:solidFill>
              <a:srgbClr val="4D859E">
                <a:shade val="95000"/>
                <a:satMod val="105000"/>
              </a:srgbClr>
            </a:solidFill>
            <a:prstDash val="solid"/>
          </a:ln>
          <a:effectLst/>
        </p:spPr>
      </p:cxnSp>
      <p:cxnSp>
        <p:nvCxnSpPr>
          <p:cNvPr id="96" name="Straight Connector 95">
            <a:extLst>
              <a:ext uri="{FF2B5EF4-FFF2-40B4-BE49-F238E27FC236}">
                <a16:creationId xmlns:a16="http://schemas.microsoft.com/office/drawing/2014/main" id="{BD45C23B-59FB-4ED3-A884-02019E048A8A}"/>
              </a:ext>
            </a:extLst>
          </p:cNvPr>
          <p:cNvCxnSpPr>
            <a:cxnSpLocks/>
          </p:cNvCxnSpPr>
          <p:nvPr/>
        </p:nvCxnSpPr>
        <p:spPr>
          <a:xfrm>
            <a:off x="1676229" y="5139503"/>
            <a:ext cx="0" cy="1621536"/>
          </a:xfrm>
          <a:prstGeom prst="line">
            <a:avLst/>
          </a:prstGeom>
          <a:noFill/>
          <a:ln w="6350" cap="flat" cmpd="sng" algn="ctr">
            <a:solidFill>
              <a:srgbClr val="4D859E">
                <a:shade val="95000"/>
                <a:satMod val="105000"/>
              </a:srgbClr>
            </a:solidFill>
            <a:prstDash val="solid"/>
          </a:ln>
          <a:effectLst/>
        </p:spPr>
      </p:cxnSp>
      <p:cxnSp>
        <p:nvCxnSpPr>
          <p:cNvPr id="97" name="Straight Connector 96">
            <a:extLst>
              <a:ext uri="{FF2B5EF4-FFF2-40B4-BE49-F238E27FC236}">
                <a16:creationId xmlns:a16="http://schemas.microsoft.com/office/drawing/2014/main" id="{A13E62EA-D8F5-41A7-913C-03917C3307CF}"/>
              </a:ext>
            </a:extLst>
          </p:cNvPr>
          <p:cNvCxnSpPr>
            <a:cxnSpLocks/>
          </p:cNvCxnSpPr>
          <p:nvPr/>
        </p:nvCxnSpPr>
        <p:spPr>
          <a:xfrm>
            <a:off x="1322234" y="4932927"/>
            <a:ext cx="0" cy="2646816"/>
          </a:xfrm>
          <a:prstGeom prst="line">
            <a:avLst/>
          </a:prstGeom>
          <a:noFill/>
          <a:ln w="6350" cap="flat" cmpd="sng" algn="ctr">
            <a:solidFill>
              <a:srgbClr val="4D859E">
                <a:shade val="95000"/>
                <a:satMod val="105000"/>
              </a:srgbClr>
            </a:solidFill>
            <a:prstDash val="solid"/>
          </a:ln>
          <a:effectLst/>
        </p:spPr>
      </p:cxnSp>
      <p:cxnSp>
        <p:nvCxnSpPr>
          <p:cNvPr id="98" name="Straight Connector 97">
            <a:extLst>
              <a:ext uri="{FF2B5EF4-FFF2-40B4-BE49-F238E27FC236}">
                <a16:creationId xmlns:a16="http://schemas.microsoft.com/office/drawing/2014/main" id="{D86B62E0-005A-48A0-B501-E8E97A2C9342}"/>
              </a:ext>
            </a:extLst>
          </p:cNvPr>
          <p:cNvCxnSpPr>
            <a:cxnSpLocks/>
          </p:cNvCxnSpPr>
          <p:nvPr/>
        </p:nvCxnSpPr>
        <p:spPr>
          <a:xfrm>
            <a:off x="2017895" y="4994909"/>
            <a:ext cx="0" cy="805483"/>
          </a:xfrm>
          <a:prstGeom prst="line">
            <a:avLst/>
          </a:prstGeom>
          <a:noFill/>
          <a:ln w="6350" cap="flat" cmpd="sng" algn="ctr">
            <a:solidFill>
              <a:srgbClr val="4D859E">
                <a:shade val="95000"/>
                <a:satMod val="105000"/>
              </a:srgbClr>
            </a:solidFill>
            <a:prstDash val="solid"/>
          </a:ln>
          <a:effectLst/>
        </p:spPr>
      </p:cxnSp>
      <p:sp>
        <p:nvSpPr>
          <p:cNvPr id="100" name="TextBox 99">
            <a:extLst>
              <a:ext uri="{FF2B5EF4-FFF2-40B4-BE49-F238E27FC236}">
                <a16:creationId xmlns:a16="http://schemas.microsoft.com/office/drawing/2014/main" id="{E6B4ACE5-5A05-4418-AD14-7C3494A457EB}"/>
              </a:ext>
            </a:extLst>
          </p:cNvPr>
          <p:cNvSpPr txBox="1"/>
          <p:nvPr/>
        </p:nvSpPr>
        <p:spPr>
          <a:xfrm>
            <a:off x="1253388" y="7563231"/>
            <a:ext cx="1215877" cy="463369"/>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“Small Cap Stocks Are Starting to Stage Their Comeback”</a:t>
            </a:r>
          </a:p>
        </p:txBody>
      </p:sp>
      <p:sp>
        <p:nvSpPr>
          <p:cNvPr id="103" name="TextBox 102">
            <a:extLst>
              <a:ext uri="{FF2B5EF4-FFF2-40B4-BE49-F238E27FC236}">
                <a16:creationId xmlns:a16="http://schemas.microsoft.com/office/drawing/2014/main" id="{30A4280B-54EB-4EF2-AA9F-D0DA14611EC8}"/>
              </a:ext>
            </a:extLst>
          </p:cNvPr>
          <p:cNvSpPr txBox="1"/>
          <p:nvPr/>
        </p:nvSpPr>
        <p:spPr>
          <a:xfrm>
            <a:off x="1432889" y="6750779"/>
            <a:ext cx="985708"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“US Inflation Hits New Four-Decade High of 9.1%”</a:t>
            </a:r>
          </a:p>
        </p:txBody>
      </p:sp>
      <p:sp>
        <p:nvSpPr>
          <p:cNvPr id="104" name="TextBox 103">
            <a:extLst>
              <a:ext uri="{FF2B5EF4-FFF2-40B4-BE49-F238E27FC236}">
                <a16:creationId xmlns:a16="http://schemas.microsoft.com/office/drawing/2014/main" id="{71470757-1462-48E3-97BB-BBD75735D058}"/>
              </a:ext>
            </a:extLst>
          </p:cNvPr>
          <p:cNvSpPr txBox="1"/>
          <p:nvPr/>
        </p:nvSpPr>
        <p:spPr>
          <a:xfrm>
            <a:off x="1703684" y="5786488"/>
            <a:ext cx="997765" cy="58477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“Strong Dollar Extends Gains with No End to Rally in Sight”</a:t>
            </a:r>
          </a:p>
        </p:txBody>
      </p:sp>
      <p:sp>
        <p:nvSpPr>
          <p:cNvPr id="106" name="TextBox 105">
            <a:extLst>
              <a:ext uri="{FF2B5EF4-FFF2-40B4-BE49-F238E27FC236}">
                <a16:creationId xmlns:a16="http://schemas.microsoft.com/office/drawing/2014/main" id="{C4E93E5E-7D8F-4423-A556-F817F5013992}"/>
              </a:ext>
            </a:extLst>
          </p:cNvPr>
          <p:cNvSpPr txBox="1"/>
          <p:nvPr/>
        </p:nvSpPr>
        <p:spPr>
          <a:xfrm>
            <a:off x="2081411" y="8382576"/>
            <a:ext cx="1406255" cy="33855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“US GDP Fell at 0.9% Annual Rate in Second Quarter”</a:t>
            </a:r>
          </a:p>
        </p:txBody>
      </p:sp>
      <p:sp>
        <p:nvSpPr>
          <p:cNvPr id="107" name="TextBox 106">
            <a:extLst>
              <a:ext uri="{FF2B5EF4-FFF2-40B4-BE49-F238E27FC236}">
                <a16:creationId xmlns:a16="http://schemas.microsoft.com/office/drawing/2014/main" id="{A83205B5-7DEF-447F-A75B-0BD7C0D41468}"/>
              </a:ext>
            </a:extLst>
          </p:cNvPr>
          <p:cNvSpPr txBox="1"/>
          <p:nvPr/>
        </p:nvSpPr>
        <p:spPr>
          <a:xfrm>
            <a:off x="2745914" y="6924308"/>
            <a:ext cx="1064864"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“US Factory Growth Slowed in July on Decline in Orders”</a:t>
            </a:r>
          </a:p>
        </p:txBody>
      </p:sp>
      <p:sp>
        <p:nvSpPr>
          <p:cNvPr id="108" name="TextBox 107">
            <a:extLst>
              <a:ext uri="{FF2B5EF4-FFF2-40B4-BE49-F238E27FC236}">
                <a16:creationId xmlns:a16="http://schemas.microsoft.com/office/drawing/2014/main" id="{D6941414-94B1-4850-9835-58B8275652DC}"/>
              </a:ext>
            </a:extLst>
          </p:cNvPr>
          <p:cNvSpPr txBox="1"/>
          <p:nvPr/>
        </p:nvSpPr>
        <p:spPr>
          <a:xfrm>
            <a:off x="3031632" y="5925990"/>
            <a:ext cx="1080380" cy="58477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“Biden Signs Bill Aimed at Lowering Drug Costs, Boosting Renewable Energy”</a:t>
            </a:r>
          </a:p>
        </p:txBody>
      </p:sp>
      <p:sp>
        <p:nvSpPr>
          <p:cNvPr id="110" name="TextBox 109">
            <a:extLst>
              <a:ext uri="{FF2B5EF4-FFF2-40B4-BE49-F238E27FC236}">
                <a16:creationId xmlns:a16="http://schemas.microsoft.com/office/drawing/2014/main" id="{3C2BA4AC-BFE9-4B6A-9077-0219355E1630}"/>
              </a:ext>
            </a:extLst>
          </p:cNvPr>
          <p:cNvSpPr txBox="1"/>
          <p:nvPr/>
        </p:nvSpPr>
        <p:spPr>
          <a:xfrm>
            <a:off x="3103866" y="7826885"/>
            <a:ext cx="1630360" cy="33855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“UK Inflation Tops 10%, Underlining Gloomy Outlook for Europe” </a:t>
            </a:r>
          </a:p>
        </p:txBody>
      </p:sp>
      <p:sp>
        <p:nvSpPr>
          <p:cNvPr id="111" name="TextBox 110">
            <a:extLst>
              <a:ext uri="{FF2B5EF4-FFF2-40B4-BE49-F238E27FC236}">
                <a16:creationId xmlns:a16="http://schemas.microsoft.com/office/drawing/2014/main" id="{DF4331B5-1B33-4F10-B851-2EFA4DA73E97}"/>
              </a:ext>
            </a:extLst>
          </p:cNvPr>
          <p:cNvSpPr txBox="1"/>
          <p:nvPr/>
        </p:nvSpPr>
        <p:spPr>
          <a:xfrm>
            <a:off x="4154201" y="7288215"/>
            <a:ext cx="1052762"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“US Home Sales Dropped in July for Sixth Straight Month”</a:t>
            </a:r>
          </a:p>
        </p:txBody>
      </p:sp>
      <p:sp>
        <p:nvSpPr>
          <p:cNvPr id="113" name="TextBox 112">
            <a:extLst>
              <a:ext uri="{FF2B5EF4-FFF2-40B4-BE49-F238E27FC236}">
                <a16:creationId xmlns:a16="http://schemas.microsoft.com/office/drawing/2014/main" id="{BBBEB33C-87E2-4A52-B71D-32AAD40F6B6F}"/>
              </a:ext>
            </a:extLst>
          </p:cNvPr>
          <p:cNvSpPr txBox="1"/>
          <p:nvPr/>
        </p:nvSpPr>
        <p:spPr>
          <a:xfrm>
            <a:off x="4229210" y="5538324"/>
            <a:ext cx="709335" cy="830997"/>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“Dow Falls More than 1,000 Points after Hawkish Remarks by Fed Chief”</a:t>
            </a:r>
          </a:p>
        </p:txBody>
      </p:sp>
      <p:sp>
        <p:nvSpPr>
          <p:cNvPr id="114" name="TextBox 113">
            <a:extLst>
              <a:ext uri="{FF2B5EF4-FFF2-40B4-BE49-F238E27FC236}">
                <a16:creationId xmlns:a16="http://schemas.microsoft.com/office/drawing/2014/main" id="{11F3EAA5-42FE-462D-98A7-090EC642DC0A}"/>
              </a:ext>
            </a:extLst>
          </p:cNvPr>
          <p:cNvSpPr txBox="1"/>
          <p:nvPr/>
        </p:nvSpPr>
        <p:spPr>
          <a:xfrm>
            <a:off x="5340419" y="8519632"/>
            <a:ext cx="2007027" cy="21544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“Liz Truss Is Appointed UK Prime Minister”</a:t>
            </a:r>
          </a:p>
        </p:txBody>
      </p:sp>
      <p:sp>
        <p:nvSpPr>
          <p:cNvPr id="115" name="TextBox 114">
            <a:extLst>
              <a:ext uri="{FF2B5EF4-FFF2-40B4-BE49-F238E27FC236}">
                <a16:creationId xmlns:a16="http://schemas.microsoft.com/office/drawing/2014/main" id="{469F4D3A-0433-4BA1-BF1D-BE4B9EEB4FD9}"/>
              </a:ext>
            </a:extLst>
          </p:cNvPr>
          <p:cNvSpPr txBox="1"/>
          <p:nvPr/>
        </p:nvSpPr>
        <p:spPr>
          <a:xfrm>
            <a:off x="3734412" y="8210299"/>
            <a:ext cx="1559756"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“Fed’s Aggressive Stance Pushes Japanese Yen to 24-Year Low Against Dollar”</a:t>
            </a:r>
          </a:p>
        </p:txBody>
      </p:sp>
      <p:sp>
        <p:nvSpPr>
          <p:cNvPr id="116" name="TextBox 115">
            <a:extLst>
              <a:ext uri="{FF2B5EF4-FFF2-40B4-BE49-F238E27FC236}">
                <a16:creationId xmlns:a16="http://schemas.microsoft.com/office/drawing/2014/main" id="{40711084-2BC8-4A9B-BDC4-E94B87A97185}"/>
              </a:ext>
            </a:extLst>
          </p:cNvPr>
          <p:cNvSpPr txBox="1"/>
          <p:nvPr/>
        </p:nvSpPr>
        <p:spPr>
          <a:xfrm>
            <a:off x="5571374" y="8083817"/>
            <a:ext cx="1736658"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“ECB Raises Interest Rates by Historic 0.75 of a Point as Europe Stares at Recession”</a:t>
            </a:r>
          </a:p>
        </p:txBody>
      </p:sp>
      <p:sp>
        <p:nvSpPr>
          <p:cNvPr id="117" name="TextBox 116">
            <a:extLst>
              <a:ext uri="{FF2B5EF4-FFF2-40B4-BE49-F238E27FC236}">
                <a16:creationId xmlns:a16="http://schemas.microsoft.com/office/drawing/2014/main" id="{49BE6459-4EE1-4B42-A0D2-470135CFA00C}"/>
              </a:ext>
            </a:extLst>
          </p:cNvPr>
          <p:cNvSpPr txBox="1"/>
          <p:nvPr/>
        </p:nvSpPr>
        <p:spPr>
          <a:xfrm>
            <a:off x="5679329" y="7600862"/>
            <a:ext cx="1355968"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“Queen Elizabeth II Dies at 96; Her Son Takes Throne as King Charles III”</a:t>
            </a:r>
          </a:p>
        </p:txBody>
      </p:sp>
      <p:sp>
        <p:nvSpPr>
          <p:cNvPr id="118" name="TextBox 117">
            <a:extLst>
              <a:ext uri="{FF2B5EF4-FFF2-40B4-BE49-F238E27FC236}">
                <a16:creationId xmlns:a16="http://schemas.microsoft.com/office/drawing/2014/main" id="{B4433E0D-7E20-4158-A754-AE4D561A16D3}"/>
              </a:ext>
            </a:extLst>
          </p:cNvPr>
          <p:cNvSpPr txBox="1"/>
          <p:nvPr/>
        </p:nvSpPr>
        <p:spPr>
          <a:xfrm>
            <a:off x="4318128" y="6496614"/>
            <a:ext cx="850021" cy="707886"/>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“Investors Ramp Up Bets Against Stock Market as Summer Rally Fizzles”</a:t>
            </a:r>
          </a:p>
        </p:txBody>
      </p:sp>
      <p:cxnSp>
        <p:nvCxnSpPr>
          <p:cNvPr id="119" name="Straight Connector 118">
            <a:extLst>
              <a:ext uri="{FF2B5EF4-FFF2-40B4-BE49-F238E27FC236}">
                <a16:creationId xmlns:a16="http://schemas.microsoft.com/office/drawing/2014/main" id="{D7AEF47F-8B9A-4371-AD7A-82C58D341FC5}"/>
              </a:ext>
            </a:extLst>
          </p:cNvPr>
          <p:cNvCxnSpPr>
            <a:cxnSpLocks/>
          </p:cNvCxnSpPr>
          <p:nvPr/>
        </p:nvCxnSpPr>
        <p:spPr>
          <a:xfrm>
            <a:off x="6124654" y="5209424"/>
            <a:ext cx="0" cy="1946465"/>
          </a:xfrm>
          <a:prstGeom prst="line">
            <a:avLst/>
          </a:prstGeom>
          <a:noFill/>
          <a:ln w="6350" cap="flat" cmpd="sng" algn="ctr">
            <a:solidFill>
              <a:srgbClr val="4D859E">
                <a:shade val="95000"/>
                <a:satMod val="105000"/>
              </a:srgbClr>
            </a:solidFill>
            <a:prstDash val="solid"/>
          </a:ln>
          <a:effectLst/>
        </p:spPr>
      </p:cxnSp>
      <p:cxnSp>
        <p:nvCxnSpPr>
          <p:cNvPr id="129" name="Straight Connector 128">
            <a:extLst>
              <a:ext uri="{FF2B5EF4-FFF2-40B4-BE49-F238E27FC236}">
                <a16:creationId xmlns:a16="http://schemas.microsoft.com/office/drawing/2014/main" id="{DEDE7BD5-1160-453F-AE4A-D615CA4CB3B3}"/>
              </a:ext>
            </a:extLst>
          </p:cNvPr>
          <p:cNvCxnSpPr>
            <a:cxnSpLocks/>
          </p:cNvCxnSpPr>
          <p:nvPr/>
        </p:nvCxnSpPr>
        <p:spPr>
          <a:xfrm>
            <a:off x="6200020" y="5173059"/>
            <a:ext cx="0" cy="1514491"/>
          </a:xfrm>
          <a:prstGeom prst="line">
            <a:avLst/>
          </a:prstGeom>
          <a:noFill/>
          <a:ln w="6350" cap="flat" cmpd="sng" algn="ctr">
            <a:solidFill>
              <a:srgbClr val="4D859E">
                <a:shade val="95000"/>
                <a:satMod val="105000"/>
              </a:srgbClr>
            </a:solidFill>
            <a:prstDash val="solid"/>
          </a:ln>
          <a:effectLst/>
        </p:spPr>
      </p:cxnSp>
      <p:sp>
        <p:nvSpPr>
          <p:cNvPr id="130" name="TextBox 129">
            <a:extLst>
              <a:ext uri="{FF2B5EF4-FFF2-40B4-BE49-F238E27FC236}">
                <a16:creationId xmlns:a16="http://schemas.microsoft.com/office/drawing/2014/main" id="{0D9ED6D4-8040-484B-836A-B4B33C77C76A}"/>
              </a:ext>
            </a:extLst>
          </p:cNvPr>
          <p:cNvSpPr txBox="1"/>
          <p:nvPr/>
        </p:nvSpPr>
        <p:spPr>
          <a:xfrm>
            <a:off x="5798671" y="7147145"/>
            <a:ext cx="1421457"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“Mortgage Rates Top 6% for the First Time since the 2008 Financial Crisis”</a:t>
            </a:r>
          </a:p>
        </p:txBody>
      </p:sp>
      <p:sp>
        <p:nvSpPr>
          <p:cNvPr id="131" name="TextBox 130">
            <a:extLst>
              <a:ext uri="{FF2B5EF4-FFF2-40B4-BE49-F238E27FC236}">
                <a16:creationId xmlns:a16="http://schemas.microsoft.com/office/drawing/2014/main" id="{AD63B1E5-F286-46A2-92A0-00C8AB1688BF}"/>
              </a:ext>
            </a:extLst>
          </p:cNvPr>
          <p:cNvSpPr txBox="1"/>
          <p:nvPr/>
        </p:nvSpPr>
        <p:spPr>
          <a:xfrm>
            <a:off x="6183115" y="6667737"/>
            <a:ext cx="987433"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“Freight Railroads, Unions Reach Deal to Avert Strike”</a:t>
            </a:r>
          </a:p>
        </p:txBody>
      </p:sp>
      <p:cxnSp>
        <p:nvCxnSpPr>
          <p:cNvPr id="132" name="Straight Connector 131">
            <a:extLst>
              <a:ext uri="{FF2B5EF4-FFF2-40B4-BE49-F238E27FC236}">
                <a16:creationId xmlns:a16="http://schemas.microsoft.com/office/drawing/2014/main" id="{7F174C3B-5EA0-4ADC-A694-B536CC5F60DB}"/>
              </a:ext>
            </a:extLst>
          </p:cNvPr>
          <p:cNvCxnSpPr>
            <a:cxnSpLocks/>
          </p:cNvCxnSpPr>
          <p:nvPr/>
        </p:nvCxnSpPr>
        <p:spPr>
          <a:xfrm>
            <a:off x="6548714" y="5139503"/>
            <a:ext cx="0" cy="971349"/>
          </a:xfrm>
          <a:prstGeom prst="line">
            <a:avLst/>
          </a:prstGeom>
          <a:noFill/>
          <a:ln w="6350" cap="flat" cmpd="sng" algn="ctr">
            <a:solidFill>
              <a:srgbClr val="4D859E">
                <a:shade val="95000"/>
                <a:satMod val="105000"/>
              </a:srgbClr>
            </a:solidFill>
            <a:prstDash val="solid"/>
          </a:ln>
          <a:effectLst/>
        </p:spPr>
      </p:cxnSp>
      <p:sp>
        <p:nvSpPr>
          <p:cNvPr id="133" name="TextBox 132">
            <a:extLst>
              <a:ext uri="{FF2B5EF4-FFF2-40B4-BE49-F238E27FC236}">
                <a16:creationId xmlns:a16="http://schemas.microsoft.com/office/drawing/2014/main" id="{06A184A7-9AA6-4DFD-BC09-1D1AA56FCD84}"/>
              </a:ext>
            </a:extLst>
          </p:cNvPr>
          <p:cNvSpPr txBox="1"/>
          <p:nvPr/>
        </p:nvSpPr>
        <p:spPr>
          <a:xfrm>
            <a:off x="6226322" y="6092874"/>
            <a:ext cx="1186065" cy="58477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“Fed Raises Interest Rates by 0.75 of a Percentage Point for Third Straight Meeting”</a:t>
            </a:r>
          </a:p>
        </p:txBody>
      </p:sp>
      <p:cxnSp>
        <p:nvCxnSpPr>
          <p:cNvPr id="134" name="Straight Connector 133">
            <a:extLst>
              <a:ext uri="{FF2B5EF4-FFF2-40B4-BE49-F238E27FC236}">
                <a16:creationId xmlns:a16="http://schemas.microsoft.com/office/drawing/2014/main" id="{28F188EE-5A1F-4E02-ADF7-3C382FDF232B}"/>
              </a:ext>
            </a:extLst>
          </p:cNvPr>
          <p:cNvCxnSpPr>
            <a:cxnSpLocks/>
          </p:cNvCxnSpPr>
          <p:nvPr/>
        </p:nvCxnSpPr>
        <p:spPr>
          <a:xfrm>
            <a:off x="4109428" y="5115084"/>
            <a:ext cx="0" cy="2717347"/>
          </a:xfrm>
          <a:prstGeom prst="line">
            <a:avLst/>
          </a:prstGeom>
          <a:noFill/>
          <a:ln w="6350" cap="flat" cmpd="sng" algn="ctr">
            <a:solidFill>
              <a:srgbClr val="4D859E">
                <a:shade val="95000"/>
                <a:satMod val="105000"/>
              </a:srgbClr>
            </a:solidFill>
            <a:prstDash val="solid"/>
          </a:ln>
          <a:effectLst/>
        </p:spPr>
      </p:cxnSp>
      <p:graphicFrame>
        <p:nvGraphicFramePr>
          <p:cNvPr id="53" name="Chart 52">
            <a:extLst>
              <a:ext uri="{FF2B5EF4-FFF2-40B4-BE49-F238E27FC236}">
                <a16:creationId xmlns:a16="http://schemas.microsoft.com/office/drawing/2014/main" id="{A6EC20B5-C1C3-46A7-BFB6-A3987C10E508}"/>
              </a:ext>
            </a:extLst>
          </p:cNvPr>
          <p:cNvGraphicFramePr/>
          <p:nvPr>
            <p:extLst>
              <p:ext uri="{D42A27DB-BD31-4B8C-83A1-F6EECF244321}">
                <p14:modId xmlns:p14="http://schemas.microsoft.com/office/powerpoint/2010/main" val="3168621163"/>
              </p:ext>
            </p:extLst>
          </p:nvPr>
        </p:nvGraphicFramePr>
        <p:xfrm>
          <a:off x="493438" y="3184776"/>
          <a:ext cx="6917575" cy="22881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674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World Stock Market Performance</a:t>
            </a:r>
          </a:p>
        </p:txBody>
      </p:sp>
      <p:sp>
        <p:nvSpPr>
          <p:cNvPr id="18" name="Picture Placeholder 17"/>
          <p:cNvSpPr>
            <a:spLocks noGrp="1"/>
          </p:cNvSpPr>
          <p:nvPr>
            <p:ph type="pic" sz="quarter" idx="13"/>
          </p:nvPr>
        </p:nvSpPr>
        <p:spPr/>
      </p:sp>
      <p:sp>
        <p:nvSpPr>
          <p:cNvPr id="11" name="Text Placeholder 10"/>
          <p:cNvSpPr>
            <a:spLocks noGrp="1"/>
          </p:cNvSpPr>
          <p:nvPr>
            <p:ph type="body" sz="quarter" idx="15"/>
          </p:nvPr>
        </p:nvSpPr>
        <p:spPr>
          <a:xfrm>
            <a:off x="428006" y="9170130"/>
            <a:ext cx="6824990" cy="517712"/>
          </a:xfrm>
        </p:spPr>
        <p:txBody>
          <a:bodyPr/>
          <a:lstStyle/>
          <a:p>
            <a:r>
              <a:rPr lang="en-US" dirty="0"/>
              <a:t>Graph Source: MSCI ACWI Index (net dividends). MSCI data © MSCI 2022, all rights reserved.</a:t>
            </a:r>
            <a:br>
              <a:rPr lang="en-US" dirty="0"/>
            </a:br>
            <a:r>
              <a:rPr lang="en-US" dirty="0"/>
              <a:t>It is not possible to invest directly in an index. Performance does not reflect the expenses associated with management of an actual portfolio.</a:t>
            </a:r>
            <a:br>
              <a:rPr lang="en-US" dirty="0"/>
            </a:br>
            <a:r>
              <a:rPr lang="en-US" b="1" dirty="0"/>
              <a:t>Past performance is not a guarantee of future results. </a:t>
            </a:r>
          </a:p>
        </p:txBody>
      </p:sp>
      <p:sp>
        <p:nvSpPr>
          <p:cNvPr id="5" name="Text Placeholder 4"/>
          <p:cNvSpPr>
            <a:spLocks noGrp="1"/>
          </p:cNvSpPr>
          <p:nvPr>
            <p:ph type="body" sz="quarter" idx="14"/>
          </p:nvPr>
        </p:nvSpPr>
        <p:spPr/>
        <p:txBody>
          <a:bodyPr/>
          <a:lstStyle/>
          <a:p>
            <a:r>
              <a:rPr lang="en-US" dirty="0"/>
              <a:t>MSCI All Country World Index with selected headlines from past 12 months</a:t>
            </a:r>
          </a:p>
        </p:txBody>
      </p:sp>
      <p:sp>
        <p:nvSpPr>
          <p:cNvPr id="3" name="Slide Number Placeholder 2"/>
          <p:cNvSpPr>
            <a:spLocks noGrp="1"/>
          </p:cNvSpPr>
          <p:nvPr>
            <p:ph type="sldNum" sz="quarter" idx="12"/>
          </p:nvPr>
        </p:nvSpPr>
        <p:spPr/>
        <p:txBody>
          <a:bodyPr/>
          <a:lstStyle/>
          <a:p>
            <a:fld id="{66F6FF41-5833-4EBF-9145-362BCED2914A}" type="slidenum">
              <a:rPr lang="en-US" smtClean="0"/>
              <a:pPr/>
              <a:t>6</a:t>
            </a:fld>
            <a:endParaRPr lang="en-US" dirty="0"/>
          </a:p>
        </p:txBody>
      </p:sp>
      <p:grpSp>
        <p:nvGrpSpPr>
          <p:cNvPr id="88" name="Group 87">
            <a:extLst>
              <a:ext uri="{FF2B5EF4-FFF2-40B4-BE49-F238E27FC236}">
                <a16:creationId xmlns:a16="http://schemas.microsoft.com/office/drawing/2014/main" id="{9910B90C-E269-4605-A050-8512BF6748DA}"/>
              </a:ext>
            </a:extLst>
          </p:cNvPr>
          <p:cNvGrpSpPr/>
          <p:nvPr/>
        </p:nvGrpSpPr>
        <p:grpSpPr>
          <a:xfrm>
            <a:off x="418141" y="8749022"/>
            <a:ext cx="7083599" cy="396933"/>
            <a:chOff x="524124" y="6748330"/>
            <a:chExt cx="9155677" cy="396933"/>
          </a:xfrm>
        </p:grpSpPr>
        <p:sp>
          <p:nvSpPr>
            <p:cNvPr id="89" name="TextBox 88">
              <a:extLst>
                <a:ext uri="{FF2B5EF4-FFF2-40B4-BE49-F238E27FC236}">
                  <a16:creationId xmlns:a16="http://schemas.microsoft.com/office/drawing/2014/main" id="{408AEC37-E8D3-4249-8B28-795CB73909D8}"/>
                </a:ext>
              </a:extLst>
            </p:cNvPr>
            <p:cNvSpPr txBox="1"/>
            <p:nvPr/>
          </p:nvSpPr>
          <p:spPr>
            <a:xfrm>
              <a:off x="524124" y="6775986"/>
              <a:ext cx="8791688" cy="369277"/>
            </a:xfrm>
            <a:prstGeom prst="rect">
              <a:avLst/>
            </a:prstGeom>
            <a:noFill/>
          </p:spPr>
          <p:txBody>
            <a:bodyPr wrap="square" lIns="91388" tIns="45693" rIns="91388" bIns="45693" rtlCol="0">
              <a:spAutoFit/>
            </a:bodyPr>
            <a:lstStyle/>
            <a:p>
              <a:r>
                <a:rPr lang="en-US" sz="900" b="1" i="1" dirty="0">
                  <a:solidFill>
                    <a:schemeClr val="tx2"/>
                  </a:solidFill>
                  <a:latin typeface="Times New Roman" panose="02020603050405020304" pitchFamily="18" charset="0"/>
                  <a:cs typeface="Times New Roman" panose="02020603050405020304" pitchFamily="18" charset="0"/>
                </a:rPr>
                <a:t>These headlines are not offered to explain market returns. Instead, they serve as a reminder that investors should view daily events from a long-term perspective and avoid making investment decisions based solely on the news.</a:t>
              </a:r>
            </a:p>
          </p:txBody>
        </p:sp>
        <p:cxnSp>
          <p:nvCxnSpPr>
            <p:cNvPr id="90" name="Straight Connector 89">
              <a:extLst>
                <a:ext uri="{FF2B5EF4-FFF2-40B4-BE49-F238E27FC236}">
                  <a16:creationId xmlns:a16="http://schemas.microsoft.com/office/drawing/2014/main" id="{03008596-56CC-4CAC-9FA2-B5F89E827D5D}"/>
                </a:ext>
              </a:extLst>
            </p:cNvPr>
            <p:cNvCxnSpPr>
              <a:cxnSpLocks/>
            </p:cNvCxnSpPr>
            <p:nvPr/>
          </p:nvCxnSpPr>
          <p:spPr>
            <a:xfrm>
              <a:off x="616154" y="6748330"/>
              <a:ext cx="9063647"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B5110005-5776-42DC-A51C-6F28CA30A406}"/>
              </a:ext>
            </a:extLst>
          </p:cNvPr>
          <p:cNvCxnSpPr>
            <a:cxnSpLocks/>
          </p:cNvCxnSpPr>
          <p:nvPr/>
        </p:nvCxnSpPr>
        <p:spPr>
          <a:xfrm>
            <a:off x="5320168" y="4713796"/>
            <a:ext cx="0" cy="249242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D6C3820-068B-45C8-A6C1-372C9693B82A}"/>
              </a:ext>
            </a:extLst>
          </p:cNvPr>
          <p:cNvCxnSpPr>
            <a:cxnSpLocks/>
          </p:cNvCxnSpPr>
          <p:nvPr/>
        </p:nvCxnSpPr>
        <p:spPr>
          <a:xfrm>
            <a:off x="3708713" y="5071636"/>
            <a:ext cx="0" cy="1745533"/>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A0446D3-2505-42AD-9F9A-DBE531B7215A}"/>
              </a:ext>
            </a:extLst>
          </p:cNvPr>
          <p:cNvCxnSpPr>
            <a:cxnSpLocks/>
          </p:cNvCxnSpPr>
          <p:nvPr/>
        </p:nvCxnSpPr>
        <p:spPr>
          <a:xfrm>
            <a:off x="3802933" y="5044389"/>
            <a:ext cx="0" cy="117303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68389B2-A19C-499E-B35C-BB4C10BE66C4}"/>
              </a:ext>
            </a:extLst>
          </p:cNvPr>
          <p:cNvCxnSpPr>
            <a:cxnSpLocks/>
          </p:cNvCxnSpPr>
          <p:nvPr/>
        </p:nvCxnSpPr>
        <p:spPr>
          <a:xfrm>
            <a:off x="5715337" y="5199316"/>
            <a:ext cx="0" cy="23484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2A07101-84F6-4B3C-AD97-275172D6A678}"/>
              </a:ext>
            </a:extLst>
          </p:cNvPr>
          <p:cNvCxnSpPr>
            <a:cxnSpLocks/>
          </p:cNvCxnSpPr>
          <p:nvPr/>
        </p:nvCxnSpPr>
        <p:spPr>
          <a:xfrm>
            <a:off x="797213" y="5279245"/>
            <a:ext cx="0" cy="259550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347B607-1D81-4C06-B531-E4D22959A04D}"/>
              </a:ext>
            </a:extLst>
          </p:cNvPr>
          <p:cNvCxnSpPr>
            <a:cxnSpLocks/>
          </p:cNvCxnSpPr>
          <p:nvPr/>
        </p:nvCxnSpPr>
        <p:spPr>
          <a:xfrm>
            <a:off x="1665712" y="5279245"/>
            <a:ext cx="0" cy="198447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9153763-B64E-4B15-957F-597B51732FA5}"/>
              </a:ext>
            </a:extLst>
          </p:cNvPr>
          <p:cNvCxnSpPr>
            <a:cxnSpLocks/>
          </p:cNvCxnSpPr>
          <p:nvPr/>
        </p:nvCxnSpPr>
        <p:spPr>
          <a:xfrm>
            <a:off x="2364938" y="5004924"/>
            <a:ext cx="0" cy="90047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E464887-0850-4ECD-A58C-E6F145E72DC7}"/>
              </a:ext>
            </a:extLst>
          </p:cNvPr>
          <p:cNvCxnSpPr>
            <a:cxnSpLocks/>
          </p:cNvCxnSpPr>
          <p:nvPr/>
        </p:nvCxnSpPr>
        <p:spPr>
          <a:xfrm>
            <a:off x="4593774" y="5081798"/>
            <a:ext cx="0" cy="66704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71AE1F5-0441-4DD1-A5AB-CC2D0907D6F4}"/>
              </a:ext>
            </a:extLst>
          </p:cNvPr>
          <p:cNvCxnSpPr>
            <a:cxnSpLocks/>
          </p:cNvCxnSpPr>
          <p:nvPr/>
        </p:nvCxnSpPr>
        <p:spPr>
          <a:xfrm>
            <a:off x="5898941" y="4811427"/>
            <a:ext cx="0" cy="31907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1D48368-6FE9-4843-80B2-02CC1B9E5B83}"/>
              </a:ext>
            </a:extLst>
          </p:cNvPr>
          <p:cNvCxnSpPr>
            <a:cxnSpLocks/>
          </p:cNvCxnSpPr>
          <p:nvPr/>
        </p:nvCxnSpPr>
        <p:spPr>
          <a:xfrm>
            <a:off x="6424123" y="5408386"/>
            <a:ext cx="0" cy="60182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750D565-8696-46E5-8AC8-797C9CB4218F}"/>
              </a:ext>
            </a:extLst>
          </p:cNvPr>
          <p:cNvCxnSpPr>
            <a:cxnSpLocks/>
          </p:cNvCxnSpPr>
          <p:nvPr/>
        </p:nvCxnSpPr>
        <p:spPr>
          <a:xfrm>
            <a:off x="5285763" y="5279245"/>
            <a:ext cx="0" cy="136135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4159C2B-29AC-4D37-B0FC-1E13DD73EE81}"/>
              </a:ext>
            </a:extLst>
          </p:cNvPr>
          <p:cNvCxnSpPr>
            <a:cxnSpLocks/>
          </p:cNvCxnSpPr>
          <p:nvPr/>
        </p:nvCxnSpPr>
        <p:spPr>
          <a:xfrm>
            <a:off x="5801837" y="4769449"/>
            <a:ext cx="0" cy="3025753"/>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5BD6638-5EBB-4849-8E26-57AD3AA768AE}"/>
              </a:ext>
            </a:extLst>
          </p:cNvPr>
          <p:cNvCxnSpPr>
            <a:cxnSpLocks/>
          </p:cNvCxnSpPr>
          <p:nvPr/>
        </p:nvCxnSpPr>
        <p:spPr>
          <a:xfrm>
            <a:off x="7050124" y="5466352"/>
            <a:ext cx="0" cy="55195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78E519C1-7829-4E72-AB51-5EB4FC383D1F}"/>
              </a:ext>
            </a:extLst>
          </p:cNvPr>
          <p:cNvSpPr txBox="1"/>
          <p:nvPr/>
        </p:nvSpPr>
        <p:spPr>
          <a:xfrm>
            <a:off x="421784" y="7874747"/>
            <a:ext cx="1769109" cy="461665"/>
          </a:xfrm>
          <a:prstGeom prst="rect">
            <a:avLst/>
          </a:prstGeom>
          <a:noFill/>
        </p:spPr>
        <p:txBody>
          <a:bodyPr wrap="square" rtlCol="0">
            <a:spAutoFit/>
          </a:bodyPr>
          <a:lstStyle/>
          <a:p>
            <a:pPr marL="41252" indent="-41252" defTabSz="913866" fontAlgn="base">
              <a:spcBef>
                <a:spcPct val="0"/>
              </a:spcBef>
              <a:spcAft>
                <a:spcPts val="600"/>
              </a:spcAft>
            </a:pPr>
            <a:r>
              <a:rPr lang="en-US" sz="800" dirty="0"/>
              <a:t>“Nasdaq Drops 2% as Investors Flee Shares of High-flying Stocks and Bond Yields Lurch Higher”</a:t>
            </a:r>
          </a:p>
        </p:txBody>
      </p:sp>
      <p:sp>
        <p:nvSpPr>
          <p:cNvPr id="102" name="TextBox 101">
            <a:extLst>
              <a:ext uri="{FF2B5EF4-FFF2-40B4-BE49-F238E27FC236}">
                <a16:creationId xmlns:a16="http://schemas.microsoft.com/office/drawing/2014/main" id="{17A644B7-4641-43C5-AB1A-01461ECB7092}"/>
              </a:ext>
            </a:extLst>
          </p:cNvPr>
          <p:cNvSpPr txBox="1"/>
          <p:nvPr/>
        </p:nvSpPr>
        <p:spPr>
          <a:xfrm>
            <a:off x="848472" y="7239988"/>
            <a:ext cx="1460284" cy="461665"/>
          </a:xfrm>
          <a:prstGeom prst="rect">
            <a:avLst/>
          </a:prstGeom>
          <a:noFill/>
        </p:spPr>
        <p:txBody>
          <a:bodyPr wrap="square" rtlCol="0">
            <a:spAutoFit/>
          </a:bodyPr>
          <a:lstStyle/>
          <a:p>
            <a:pPr marL="41252" indent="-41252" defTabSz="913866" fontAlgn="base">
              <a:spcBef>
                <a:spcPct val="0"/>
              </a:spcBef>
              <a:spcAft>
                <a:spcPts val="600"/>
              </a:spcAft>
            </a:pPr>
            <a:r>
              <a:rPr lang="en-US" sz="800" dirty="0"/>
              <a:t>“Biden to Nominate Jerome Powell for Second Term as Fed Chairman”</a:t>
            </a:r>
          </a:p>
        </p:txBody>
      </p:sp>
      <p:sp>
        <p:nvSpPr>
          <p:cNvPr id="103" name="TextBox 102">
            <a:extLst>
              <a:ext uri="{FF2B5EF4-FFF2-40B4-BE49-F238E27FC236}">
                <a16:creationId xmlns:a16="http://schemas.microsoft.com/office/drawing/2014/main" id="{37F03226-0E55-45F2-8B59-6D2C49E59CAD}"/>
              </a:ext>
            </a:extLst>
          </p:cNvPr>
          <p:cNvSpPr txBox="1"/>
          <p:nvPr/>
        </p:nvSpPr>
        <p:spPr>
          <a:xfrm>
            <a:off x="4384130" y="5726191"/>
            <a:ext cx="929459" cy="476768"/>
          </a:xfrm>
          <a:prstGeom prst="rect">
            <a:avLst/>
          </a:prstGeom>
          <a:noFill/>
        </p:spPr>
        <p:txBody>
          <a:bodyPr wrap="square" rtlCol="0">
            <a:spAutoFit/>
          </a:bodyPr>
          <a:lstStyle/>
          <a:p>
            <a:pPr marL="41252" indent="-41252" defTabSz="913866" fontAlgn="base">
              <a:spcBef>
                <a:spcPct val="0"/>
              </a:spcBef>
              <a:spcAft>
                <a:spcPts val="600"/>
              </a:spcAft>
            </a:pPr>
            <a:r>
              <a:rPr lang="en-US" sz="800" dirty="0"/>
              <a:t>“Stocks Extend Losing Streak to 5 Weeks”</a:t>
            </a:r>
          </a:p>
        </p:txBody>
      </p:sp>
      <p:sp>
        <p:nvSpPr>
          <p:cNvPr id="104" name="TextBox 103">
            <a:extLst>
              <a:ext uri="{FF2B5EF4-FFF2-40B4-BE49-F238E27FC236}">
                <a16:creationId xmlns:a16="http://schemas.microsoft.com/office/drawing/2014/main" id="{9E84A983-2F2B-4452-9B63-263F8CA04257}"/>
              </a:ext>
            </a:extLst>
          </p:cNvPr>
          <p:cNvSpPr txBox="1"/>
          <p:nvPr/>
        </p:nvSpPr>
        <p:spPr>
          <a:xfrm>
            <a:off x="1701600" y="5910332"/>
            <a:ext cx="1481929" cy="338554"/>
          </a:xfrm>
          <a:prstGeom prst="rect">
            <a:avLst/>
          </a:prstGeom>
          <a:noFill/>
        </p:spPr>
        <p:txBody>
          <a:bodyPr wrap="square" rtlCol="0">
            <a:spAutoFit/>
          </a:bodyPr>
          <a:lstStyle/>
          <a:p>
            <a:pPr marL="41252" indent="-41252" defTabSz="913866" fontAlgn="base">
              <a:spcBef>
                <a:spcPct val="0"/>
              </a:spcBef>
              <a:spcAft>
                <a:spcPts val="600"/>
              </a:spcAft>
            </a:pPr>
            <a:r>
              <a:rPr lang="en-US" sz="800" dirty="0"/>
              <a:t>“In a Wild Year for Markets, Stocks Pull Off Big Gains” </a:t>
            </a:r>
          </a:p>
        </p:txBody>
      </p:sp>
      <p:sp>
        <p:nvSpPr>
          <p:cNvPr id="105" name="TextBox 104">
            <a:extLst>
              <a:ext uri="{FF2B5EF4-FFF2-40B4-BE49-F238E27FC236}">
                <a16:creationId xmlns:a16="http://schemas.microsoft.com/office/drawing/2014/main" id="{B6AB17FE-8AB8-429E-B44A-362305D808AB}"/>
              </a:ext>
            </a:extLst>
          </p:cNvPr>
          <p:cNvSpPr txBox="1"/>
          <p:nvPr/>
        </p:nvSpPr>
        <p:spPr>
          <a:xfrm>
            <a:off x="2190895" y="6300831"/>
            <a:ext cx="1408686" cy="461665"/>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t>“S&amp;P 500 Falls Into Correction Territory as Russian Troops Enter Ukraine Region”</a:t>
            </a:r>
          </a:p>
        </p:txBody>
      </p:sp>
      <p:sp>
        <p:nvSpPr>
          <p:cNvPr id="106" name="TextBox 105">
            <a:extLst>
              <a:ext uri="{FF2B5EF4-FFF2-40B4-BE49-F238E27FC236}">
                <a16:creationId xmlns:a16="http://schemas.microsoft.com/office/drawing/2014/main" id="{238A8602-CC38-404D-B082-98B1901256F6}"/>
              </a:ext>
            </a:extLst>
          </p:cNvPr>
          <p:cNvSpPr txBox="1"/>
          <p:nvPr/>
        </p:nvSpPr>
        <p:spPr>
          <a:xfrm>
            <a:off x="2517387" y="6795093"/>
            <a:ext cx="1331903" cy="33855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t>“Fed Raises Interest Rates for First Time Since 2018”</a:t>
            </a:r>
          </a:p>
        </p:txBody>
      </p:sp>
      <p:sp>
        <p:nvSpPr>
          <p:cNvPr id="107" name="TextBox 106">
            <a:extLst>
              <a:ext uri="{FF2B5EF4-FFF2-40B4-BE49-F238E27FC236}">
                <a16:creationId xmlns:a16="http://schemas.microsoft.com/office/drawing/2014/main" id="{6EF9A25D-4FC9-4D75-BDBF-AA0C5AF9AA88}"/>
              </a:ext>
            </a:extLst>
          </p:cNvPr>
          <p:cNvSpPr txBox="1"/>
          <p:nvPr/>
        </p:nvSpPr>
        <p:spPr>
          <a:xfrm>
            <a:off x="3745898" y="6205022"/>
            <a:ext cx="1212377" cy="33855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t>“Gas Prices Shoot Up at Fastest Rate on Record”</a:t>
            </a:r>
          </a:p>
        </p:txBody>
      </p:sp>
      <p:cxnSp>
        <p:nvCxnSpPr>
          <p:cNvPr id="108" name="Straight Connector 107">
            <a:extLst>
              <a:ext uri="{FF2B5EF4-FFF2-40B4-BE49-F238E27FC236}">
                <a16:creationId xmlns:a16="http://schemas.microsoft.com/office/drawing/2014/main" id="{EF4B2DF6-2672-43E0-9D8C-B9998C720FE3}"/>
              </a:ext>
            </a:extLst>
          </p:cNvPr>
          <p:cNvCxnSpPr>
            <a:cxnSpLocks/>
          </p:cNvCxnSpPr>
          <p:nvPr/>
        </p:nvCxnSpPr>
        <p:spPr>
          <a:xfrm>
            <a:off x="3303667" y="5199316"/>
            <a:ext cx="0" cy="110960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B775BD3-27FC-4EAF-B808-46255B19C516}"/>
              </a:ext>
            </a:extLst>
          </p:cNvPr>
          <p:cNvCxnSpPr>
            <a:cxnSpLocks/>
          </p:cNvCxnSpPr>
          <p:nvPr/>
        </p:nvCxnSpPr>
        <p:spPr>
          <a:xfrm>
            <a:off x="6575220" y="5360480"/>
            <a:ext cx="0" cy="163718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14B8A67-EF64-4ADA-A2E2-33F7E9260FC4}"/>
              </a:ext>
            </a:extLst>
          </p:cNvPr>
          <p:cNvCxnSpPr>
            <a:cxnSpLocks/>
          </p:cNvCxnSpPr>
          <p:nvPr/>
        </p:nvCxnSpPr>
        <p:spPr>
          <a:xfrm>
            <a:off x="6637402" y="5361532"/>
            <a:ext cx="0" cy="284178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D0E5433-7ECD-40C3-80F5-E1011665768B}"/>
              </a:ext>
            </a:extLst>
          </p:cNvPr>
          <p:cNvCxnSpPr>
            <a:cxnSpLocks/>
          </p:cNvCxnSpPr>
          <p:nvPr/>
        </p:nvCxnSpPr>
        <p:spPr>
          <a:xfrm>
            <a:off x="6783686" y="5450168"/>
            <a:ext cx="0" cy="3090353"/>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5FC863B-F6CC-4623-A1A7-AB11B41D057D}"/>
              </a:ext>
            </a:extLst>
          </p:cNvPr>
          <p:cNvCxnSpPr>
            <a:cxnSpLocks/>
          </p:cNvCxnSpPr>
          <p:nvPr/>
        </p:nvCxnSpPr>
        <p:spPr>
          <a:xfrm>
            <a:off x="6840862" y="5367926"/>
            <a:ext cx="0" cy="2090567"/>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54230235-F700-4EA5-A3F4-898E0C76B0B5}"/>
              </a:ext>
            </a:extLst>
          </p:cNvPr>
          <p:cNvSpPr txBox="1"/>
          <p:nvPr/>
        </p:nvSpPr>
        <p:spPr>
          <a:xfrm>
            <a:off x="3802933" y="6607020"/>
            <a:ext cx="1592806" cy="461665"/>
          </a:xfrm>
          <a:prstGeom prst="rect">
            <a:avLst/>
          </a:prstGeom>
          <a:noFill/>
        </p:spPr>
        <p:txBody>
          <a:bodyPr wrap="square" rtlCol="0">
            <a:spAutoFit/>
          </a:bodyPr>
          <a:lstStyle/>
          <a:p>
            <a:pPr marL="41252" indent="-41252" defTabSz="913866" fontAlgn="base">
              <a:spcBef>
                <a:spcPct val="0"/>
              </a:spcBef>
              <a:spcAft>
                <a:spcPts val="600"/>
              </a:spcAft>
            </a:pPr>
            <a:r>
              <a:rPr lang="en-US" sz="800" dirty="0"/>
              <a:t>“Bond Slide Deepens; 10-Year US Treasury Yield Settles at Highest Level since 2011”</a:t>
            </a:r>
          </a:p>
        </p:txBody>
      </p:sp>
      <p:sp>
        <p:nvSpPr>
          <p:cNvPr id="114" name="TextBox 113">
            <a:extLst>
              <a:ext uri="{FF2B5EF4-FFF2-40B4-BE49-F238E27FC236}">
                <a16:creationId xmlns:a16="http://schemas.microsoft.com/office/drawing/2014/main" id="{42919E74-6C19-4CAE-A5AE-6B3620AAD776}"/>
              </a:ext>
            </a:extLst>
          </p:cNvPr>
          <p:cNvSpPr txBox="1"/>
          <p:nvPr/>
        </p:nvSpPr>
        <p:spPr>
          <a:xfrm>
            <a:off x="3508816" y="7165764"/>
            <a:ext cx="1964470" cy="338554"/>
          </a:xfrm>
          <a:prstGeom prst="rect">
            <a:avLst/>
          </a:prstGeom>
          <a:noFill/>
        </p:spPr>
        <p:txBody>
          <a:bodyPr wrap="square" rtlCol="0">
            <a:spAutoFit/>
          </a:bodyPr>
          <a:lstStyle/>
          <a:p>
            <a:pPr marL="41252" indent="-41252" defTabSz="913866" fontAlgn="base">
              <a:spcBef>
                <a:spcPct val="0"/>
              </a:spcBef>
              <a:spcAft>
                <a:spcPts val="600"/>
              </a:spcAft>
            </a:pPr>
            <a:r>
              <a:rPr lang="en-US" sz="800" dirty="0"/>
              <a:t>“Fed Raises Rates by 0.75 Percentage Point, Largest Increase Since 1994”</a:t>
            </a:r>
          </a:p>
        </p:txBody>
      </p:sp>
      <p:sp>
        <p:nvSpPr>
          <p:cNvPr id="116" name="TextBox 115">
            <a:extLst>
              <a:ext uri="{FF2B5EF4-FFF2-40B4-BE49-F238E27FC236}">
                <a16:creationId xmlns:a16="http://schemas.microsoft.com/office/drawing/2014/main" id="{73E893A3-A7DE-4FE9-AE59-995AC024C4F7}"/>
              </a:ext>
            </a:extLst>
          </p:cNvPr>
          <p:cNvSpPr txBox="1"/>
          <p:nvPr/>
        </p:nvSpPr>
        <p:spPr>
          <a:xfrm>
            <a:off x="3123527" y="7547645"/>
            <a:ext cx="2817052" cy="21544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“Small Cap Stocks Are Starting to Stage Their Comeback”</a:t>
            </a:r>
          </a:p>
        </p:txBody>
      </p:sp>
      <p:sp>
        <p:nvSpPr>
          <p:cNvPr id="117" name="TextBox 116">
            <a:extLst>
              <a:ext uri="{FF2B5EF4-FFF2-40B4-BE49-F238E27FC236}">
                <a16:creationId xmlns:a16="http://schemas.microsoft.com/office/drawing/2014/main" id="{54C7B02A-7C97-4478-B63C-BA1E85DF864E}"/>
              </a:ext>
            </a:extLst>
          </p:cNvPr>
          <p:cNvSpPr txBox="1"/>
          <p:nvPr/>
        </p:nvSpPr>
        <p:spPr>
          <a:xfrm>
            <a:off x="3588958" y="7779018"/>
            <a:ext cx="2367205" cy="21544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“US Inflation Hits New Four-Decade High of 9.1%”</a:t>
            </a:r>
          </a:p>
        </p:txBody>
      </p:sp>
      <p:sp>
        <p:nvSpPr>
          <p:cNvPr id="118" name="TextBox 117">
            <a:extLst>
              <a:ext uri="{FF2B5EF4-FFF2-40B4-BE49-F238E27FC236}">
                <a16:creationId xmlns:a16="http://schemas.microsoft.com/office/drawing/2014/main" id="{386C1E44-B850-47D2-BFB8-526EF7735CC5}"/>
              </a:ext>
            </a:extLst>
          </p:cNvPr>
          <p:cNvSpPr txBox="1"/>
          <p:nvPr/>
        </p:nvSpPr>
        <p:spPr>
          <a:xfrm>
            <a:off x="3305444" y="7994070"/>
            <a:ext cx="2750128" cy="21544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“Strong Dollar Extends Gains with No End to Rally in Sight”</a:t>
            </a:r>
          </a:p>
        </p:txBody>
      </p:sp>
      <p:sp>
        <p:nvSpPr>
          <p:cNvPr id="119" name="TextBox 118">
            <a:extLst>
              <a:ext uri="{FF2B5EF4-FFF2-40B4-BE49-F238E27FC236}">
                <a16:creationId xmlns:a16="http://schemas.microsoft.com/office/drawing/2014/main" id="{B90079FD-0E1F-46DD-BB8F-0C34DCF0E148}"/>
              </a:ext>
            </a:extLst>
          </p:cNvPr>
          <p:cNvSpPr txBox="1"/>
          <p:nvPr/>
        </p:nvSpPr>
        <p:spPr>
          <a:xfrm>
            <a:off x="5935879" y="5975783"/>
            <a:ext cx="751753" cy="830997"/>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“UK Inflation Tops 10%, Underlining Gloomy Outlook for Europe” </a:t>
            </a:r>
          </a:p>
        </p:txBody>
      </p:sp>
      <p:sp>
        <p:nvSpPr>
          <p:cNvPr id="120" name="TextBox 119">
            <a:extLst>
              <a:ext uri="{FF2B5EF4-FFF2-40B4-BE49-F238E27FC236}">
                <a16:creationId xmlns:a16="http://schemas.microsoft.com/office/drawing/2014/main" id="{9C8BDD85-E0E8-4C24-A837-BBB9F9CBF76C}"/>
              </a:ext>
            </a:extLst>
          </p:cNvPr>
          <p:cNvSpPr txBox="1"/>
          <p:nvPr/>
        </p:nvSpPr>
        <p:spPr>
          <a:xfrm>
            <a:off x="5989131" y="6902595"/>
            <a:ext cx="639408" cy="954107"/>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“Dow Falls More than 1,000 Points after Hawkish Remarks by Fed Chief”</a:t>
            </a:r>
          </a:p>
        </p:txBody>
      </p:sp>
      <p:sp>
        <p:nvSpPr>
          <p:cNvPr id="121" name="TextBox 120">
            <a:extLst>
              <a:ext uri="{FF2B5EF4-FFF2-40B4-BE49-F238E27FC236}">
                <a16:creationId xmlns:a16="http://schemas.microsoft.com/office/drawing/2014/main" id="{C1E1845E-C208-401C-BA41-01AD51FF1211}"/>
              </a:ext>
            </a:extLst>
          </p:cNvPr>
          <p:cNvSpPr txBox="1"/>
          <p:nvPr/>
        </p:nvSpPr>
        <p:spPr>
          <a:xfrm>
            <a:off x="4871406" y="8187133"/>
            <a:ext cx="1856685" cy="33855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“Investors Ramp Up Bets Against Stock Market as Summer Rally Fizzles”</a:t>
            </a:r>
          </a:p>
        </p:txBody>
      </p:sp>
      <p:sp>
        <p:nvSpPr>
          <p:cNvPr id="122" name="TextBox 121">
            <a:extLst>
              <a:ext uri="{FF2B5EF4-FFF2-40B4-BE49-F238E27FC236}">
                <a16:creationId xmlns:a16="http://schemas.microsoft.com/office/drawing/2014/main" id="{F8A3FECD-8164-480E-829B-0E3F3AA30972}"/>
              </a:ext>
            </a:extLst>
          </p:cNvPr>
          <p:cNvSpPr txBox="1"/>
          <p:nvPr/>
        </p:nvSpPr>
        <p:spPr>
          <a:xfrm>
            <a:off x="5306352" y="8525208"/>
            <a:ext cx="2085193" cy="215444"/>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“Liz Truss Is Appointed UK Prime Minister”</a:t>
            </a:r>
          </a:p>
        </p:txBody>
      </p:sp>
      <p:sp>
        <p:nvSpPr>
          <p:cNvPr id="123" name="TextBox 122">
            <a:extLst>
              <a:ext uri="{FF2B5EF4-FFF2-40B4-BE49-F238E27FC236}">
                <a16:creationId xmlns:a16="http://schemas.microsoft.com/office/drawing/2014/main" id="{87C723AA-FA7B-448B-8680-215E135BB4A4}"/>
              </a:ext>
            </a:extLst>
          </p:cNvPr>
          <p:cNvSpPr txBox="1"/>
          <p:nvPr/>
        </p:nvSpPr>
        <p:spPr>
          <a:xfrm>
            <a:off x="6816053" y="7448727"/>
            <a:ext cx="697980" cy="954107"/>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“Queen Elizabeth II Dies at 96; Her Son Takes Throne as King Charles III”</a:t>
            </a:r>
          </a:p>
        </p:txBody>
      </p:sp>
      <p:sp>
        <p:nvSpPr>
          <p:cNvPr id="126" name="TextBox 125">
            <a:extLst>
              <a:ext uri="{FF2B5EF4-FFF2-40B4-BE49-F238E27FC236}">
                <a16:creationId xmlns:a16="http://schemas.microsoft.com/office/drawing/2014/main" id="{B4730791-C212-4B50-A7F2-A91E252112D8}"/>
              </a:ext>
            </a:extLst>
          </p:cNvPr>
          <p:cNvSpPr txBox="1"/>
          <p:nvPr/>
        </p:nvSpPr>
        <p:spPr>
          <a:xfrm>
            <a:off x="6880343" y="6010263"/>
            <a:ext cx="574342" cy="1323439"/>
          </a:xfrm>
          <a:prstGeom prst="rect">
            <a:avLst/>
          </a:prstGeom>
          <a:noFill/>
        </p:spPr>
        <p:txBody>
          <a:bodyPr wrap="square" lIns="0" rIns="0" rtlCol="0">
            <a:spAutoFit/>
          </a:bodyPr>
          <a:lstStyle/>
          <a:p>
            <a:pPr marL="41252" indent="-41252" defTabSz="913866" fontAlgn="base">
              <a:spcBef>
                <a:spcPct val="0"/>
              </a:spcBef>
              <a:spcAft>
                <a:spcPts val="600"/>
              </a:spcAft>
            </a:pPr>
            <a:r>
              <a:rPr lang="en-US" sz="800" dirty="0">
                <a:solidFill>
                  <a:prstClr val="black"/>
                </a:solidFill>
              </a:rPr>
              <a:t>“Fed</a:t>
            </a:r>
            <a:br>
              <a:rPr lang="en-US" sz="800" dirty="0">
                <a:solidFill>
                  <a:prstClr val="black"/>
                </a:solidFill>
              </a:rPr>
            </a:br>
            <a:r>
              <a:rPr lang="en-US" sz="800" dirty="0">
                <a:solidFill>
                  <a:prstClr val="black"/>
                </a:solidFill>
              </a:rPr>
              <a:t>Raises Interest Rates by 0.75 of a Percentage Point for Third Straight Meeting”</a:t>
            </a:r>
          </a:p>
        </p:txBody>
      </p:sp>
      <p:grpSp>
        <p:nvGrpSpPr>
          <p:cNvPr id="132" name="Graph">
            <a:extLst>
              <a:ext uri="{FF2B5EF4-FFF2-40B4-BE49-F238E27FC236}">
                <a16:creationId xmlns:a16="http://schemas.microsoft.com/office/drawing/2014/main" id="{984259C5-8185-4A21-82AB-DC9345E22EDB}"/>
              </a:ext>
            </a:extLst>
          </p:cNvPr>
          <p:cNvGrpSpPr/>
          <p:nvPr/>
        </p:nvGrpSpPr>
        <p:grpSpPr>
          <a:xfrm>
            <a:off x="458150" y="2804557"/>
            <a:ext cx="6988443" cy="2918633"/>
            <a:chOff x="696538" y="1422090"/>
            <a:chExt cx="4078345" cy="3249541"/>
          </a:xfrm>
        </p:grpSpPr>
        <p:graphicFrame>
          <p:nvGraphicFramePr>
            <p:cNvPr id="133" name="Chart 132">
              <a:extLst>
                <a:ext uri="{FF2B5EF4-FFF2-40B4-BE49-F238E27FC236}">
                  <a16:creationId xmlns:a16="http://schemas.microsoft.com/office/drawing/2014/main" id="{DA4A3F24-5C2B-4AA7-84AC-19C00A952BCE}"/>
                </a:ext>
              </a:extLst>
            </p:cNvPr>
            <p:cNvGraphicFramePr/>
            <p:nvPr>
              <p:extLst>
                <p:ext uri="{D42A27DB-BD31-4B8C-83A1-F6EECF244321}">
                  <p14:modId xmlns:p14="http://schemas.microsoft.com/office/powerpoint/2010/main" val="3260346805"/>
                </p:ext>
              </p:extLst>
            </p:nvPr>
          </p:nvGraphicFramePr>
          <p:xfrm>
            <a:off x="696538" y="1422090"/>
            <a:ext cx="4078345" cy="3249541"/>
          </p:xfrm>
          <a:graphic>
            <a:graphicData uri="http://schemas.openxmlformats.org/drawingml/2006/chart">
              <c:chart xmlns:c="http://schemas.openxmlformats.org/drawingml/2006/chart" xmlns:r="http://schemas.openxmlformats.org/officeDocument/2006/relationships" r:id="rId2"/>
            </a:graphicData>
          </a:graphic>
        </p:graphicFrame>
        <p:sp>
          <p:nvSpPr>
            <p:cNvPr id="134" name="TextBox 1">
              <a:extLst>
                <a:ext uri="{FF2B5EF4-FFF2-40B4-BE49-F238E27FC236}">
                  <a16:creationId xmlns:a16="http://schemas.microsoft.com/office/drawing/2014/main" id="{C129F47F-CC63-4365-A359-AF054CAAE321}"/>
                </a:ext>
              </a:extLst>
            </p:cNvPr>
            <p:cNvSpPr txBox="1"/>
            <p:nvPr/>
          </p:nvSpPr>
          <p:spPr>
            <a:xfrm>
              <a:off x="717883" y="1455440"/>
              <a:ext cx="2707698" cy="263299"/>
            </a:xfrm>
            <a:prstGeom prst="rect">
              <a:avLst/>
            </a:prstGeom>
            <a:noFill/>
          </p:spPr>
          <p:txBody>
            <a:bodyPr wrap="square" lIns="0"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41252" indent="-41252" defTabSz="913866" fontAlgn="base">
                <a:lnSpc>
                  <a:spcPct val="115000"/>
                </a:lnSpc>
                <a:spcBef>
                  <a:spcPct val="0"/>
                </a:spcBef>
                <a:spcAft>
                  <a:spcPts val="500"/>
                </a:spcAft>
              </a:pPr>
              <a:r>
                <a:rPr lang="en-US" sz="900" b="1" cap="all" spc="50" dirty="0">
                  <a:solidFill>
                    <a:srgbClr val="35627D"/>
                  </a:solidFill>
                  <a:latin typeface="Arial Narrow" panose="020B0606020202030204" pitchFamily="34" charset="0"/>
                </a:rPr>
                <a:t>Short Term (Q4 2021–Q3 2022)</a:t>
              </a:r>
            </a:p>
          </p:txBody>
        </p:sp>
      </p:grpSp>
      <p:grpSp>
        <p:nvGrpSpPr>
          <p:cNvPr id="50" name="Group 49">
            <a:extLst>
              <a:ext uri="{FF2B5EF4-FFF2-40B4-BE49-F238E27FC236}">
                <a16:creationId xmlns:a16="http://schemas.microsoft.com/office/drawing/2014/main" id="{DAEDEA28-3612-48BF-9203-A52F7A8CFFCB}"/>
              </a:ext>
            </a:extLst>
          </p:cNvPr>
          <p:cNvGrpSpPr/>
          <p:nvPr/>
        </p:nvGrpSpPr>
        <p:grpSpPr>
          <a:xfrm>
            <a:off x="3886200" y="2360404"/>
            <a:ext cx="3557062" cy="1138101"/>
            <a:chOff x="3965870" y="1518204"/>
            <a:chExt cx="3557062" cy="1138101"/>
          </a:xfrm>
        </p:grpSpPr>
        <p:grpSp>
          <p:nvGrpSpPr>
            <p:cNvPr id="51" name="Group 50">
              <a:extLst>
                <a:ext uri="{FF2B5EF4-FFF2-40B4-BE49-F238E27FC236}">
                  <a16:creationId xmlns:a16="http://schemas.microsoft.com/office/drawing/2014/main" id="{D4EF8A33-CF2B-4892-AE42-D69479E7AE80}"/>
                </a:ext>
              </a:extLst>
            </p:cNvPr>
            <p:cNvGrpSpPr/>
            <p:nvPr/>
          </p:nvGrpSpPr>
          <p:grpSpPr>
            <a:xfrm>
              <a:off x="3965870" y="1518204"/>
              <a:ext cx="3557062" cy="1138101"/>
              <a:chOff x="3965870" y="1518204"/>
              <a:chExt cx="3557062" cy="1138101"/>
            </a:xfrm>
          </p:grpSpPr>
          <p:graphicFrame>
            <p:nvGraphicFramePr>
              <p:cNvPr id="53" name="Picture Placeholder 2">
                <a:extLst>
                  <a:ext uri="{FF2B5EF4-FFF2-40B4-BE49-F238E27FC236}">
                    <a16:creationId xmlns:a16="http://schemas.microsoft.com/office/drawing/2014/main" id="{D57C621A-354E-41FB-A7E6-3440B9681FC9}"/>
                  </a:ext>
                </a:extLst>
              </p:cNvPr>
              <p:cNvGraphicFramePr>
                <a:graphicFrameLocks/>
              </p:cNvGraphicFramePr>
              <p:nvPr>
                <p:extLst>
                  <p:ext uri="{D42A27DB-BD31-4B8C-83A1-F6EECF244321}">
                    <p14:modId xmlns:p14="http://schemas.microsoft.com/office/powerpoint/2010/main" val="1600265282"/>
                  </p:ext>
                </p:extLst>
              </p:nvPr>
            </p:nvGraphicFramePr>
            <p:xfrm>
              <a:off x="3965870" y="1568212"/>
              <a:ext cx="3557062" cy="1088093"/>
            </p:xfrm>
            <a:graphic>
              <a:graphicData uri="http://schemas.openxmlformats.org/drawingml/2006/chart">
                <c:chart xmlns:c="http://schemas.openxmlformats.org/drawingml/2006/chart" xmlns:r="http://schemas.openxmlformats.org/officeDocument/2006/relationships" r:id="rId3"/>
              </a:graphicData>
            </a:graphic>
          </p:graphicFrame>
          <p:sp>
            <p:nvSpPr>
              <p:cNvPr id="54" name="TextBox 1">
                <a:extLst>
                  <a:ext uri="{FF2B5EF4-FFF2-40B4-BE49-F238E27FC236}">
                    <a16:creationId xmlns:a16="http://schemas.microsoft.com/office/drawing/2014/main" id="{F1932FD9-9B88-499E-BC4B-C720899D05B8}"/>
                  </a:ext>
                </a:extLst>
              </p:cNvPr>
              <p:cNvSpPr txBox="1"/>
              <p:nvPr/>
            </p:nvSpPr>
            <p:spPr>
              <a:xfrm>
                <a:off x="4088302" y="1518204"/>
                <a:ext cx="3177310" cy="221214"/>
              </a:xfrm>
              <a:prstGeom prst="rect">
                <a:avLst/>
              </a:prstGeom>
              <a:noFill/>
            </p:spPr>
            <p:txBody>
              <a:bodyPr wrap="square" lIns="0"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41252" indent="-41252" defTabSz="913866" fontAlgn="base">
                  <a:lnSpc>
                    <a:spcPct val="115000"/>
                  </a:lnSpc>
                  <a:spcBef>
                    <a:spcPct val="0"/>
                  </a:spcBef>
                  <a:spcAft>
                    <a:spcPts val="500"/>
                  </a:spcAft>
                </a:pPr>
                <a:r>
                  <a:rPr lang="en-US" sz="800" b="1" cap="all" spc="50" dirty="0">
                    <a:solidFill>
                      <a:schemeClr val="bg1">
                        <a:lumMod val="50000"/>
                      </a:schemeClr>
                    </a:solidFill>
                    <a:latin typeface="Arial Narrow" panose="020B0606020202030204" pitchFamily="34" charset="0"/>
                  </a:rPr>
                  <a:t>Long Term (2000–Q3 2022)</a:t>
                </a:r>
              </a:p>
            </p:txBody>
          </p:sp>
        </p:grpSp>
        <p:sp>
          <p:nvSpPr>
            <p:cNvPr id="52" name="TextBox 1">
              <a:extLst>
                <a:ext uri="{FF2B5EF4-FFF2-40B4-BE49-F238E27FC236}">
                  <a16:creationId xmlns:a16="http://schemas.microsoft.com/office/drawing/2014/main" id="{73E8171C-2522-42A1-A3B8-B0C1FABCB3EA}"/>
                </a:ext>
              </a:extLst>
            </p:cNvPr>
            <p:cNvSpPr txBox="1"/>
            <p:nvPr/>
          </p:nvSpPr>
          <p:spPr>
            <a:xfrm>
              <a:off x="6931146" y="2152525"/>
              <a:ext cx="462519" cy="307777"/>
            </a:xfrm>
            <a:prstGeom prst="rect">
              <a:avLst/>
            </a:prstGeom>
            <a:noFill/>
          </p:spPr>
          <p:txBody>
            <a:bodyPr wrap="square" lIns="0"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700" b="1" dirty="0">
                  <a:solidFill>
                    <a:schemeClr val="tx2"/>
                  </a:solidFill>
                  <a:latin typeface="Arial" pitchFamily="34" charset="0"/>
                  <a:cs typeface="Arial" pitchFamily="34" charset="0"/>
                </a:rPr>
                <a:t>Last 12 months</a:t>
              </a:r>
            </a:p>
          </p:txBody>
        </p:sp>
      </p:grpSp>
    </p:spTree>
    <p:extLst>
      <p:ext uri="{BB962C8B-B14F-4D97-AF65-F5344CB8AC3E}">
        <p14:creationId xmlns:p14="http://schemas.microsoft.com/office/powerpoint/2010/main" val="21078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a:extLst>
              <a:ext uri="{FF2B5EF4-FFF2-40B4-BE49-F238E27FC236}">
                <a16:creationId xmlns:a16="http://schemas.microsoft.com/office/drawing/2014/main" id="{807EB011-53C4-4550-88D4-A15C65C50168}"/>
              </a:ext>
            </a:extLst>
          </p:cNvPr>
          <p:cNvGraphicFramePr/>
          <p:nvPr>
            <p:extLst>
              <p:ext uri="{D42A27DB-BD31-4B8C-83A1-F6EECF244321}">
                <p14:modId xmlns:p14="http://schemas.microsoft.com/office/powerpoint/2010/main" val="3359981688"/>
              </p:ext>
            </p:extLst>
          </p:nvPr>
        </p:nvGraphicFramePr>
        <p:xfrm>
          <a:off x="433907" y="6242588"/>
          <a:ext cx="3441593" cy="19865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54491605-881D-4011-BA3E-F9F8DF762F40}"/>
              </a:ext>
            </a:extLst>
          </p:cNvPr>
          <p:cNvGraphicFramePr/>
          <p:nvPr>
            <p:extLst>
              <p:ext uri="{D42A27DB-BD31-4B8C-83A1-F6EECF244321}">
                <p14:modId xmlns:p14="http://schemas.microsoft.com/office/powerpoint/2010/main" val="3273799547"/>
              </p:ext>
            </p:extLst>
          </p:nvPr>
        </p:nvGraphicFramePr>
        <p:xfrm>
          <a:off x="3361692" y="2938521"/>
          <a:ext cx="4185236" cy="2192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Object 4">
            <a:extLst>
              <a:ext uri="{FF2B5EF4-FFF2-40B4-BE49-F238E27FC236}">
                <a16:creationId xmlns:a16="http://schemas.microsoft.com/office/drawing/2014/main" id="{0B777A7B-7188-4A3D-86A3-01D17ADFECAD}"/>
              </a:ext>
            </a:extLst>
          </p:cNvPr>
          <p:cNvGraphicFramePr>
            <a:graphicFrameLocks noChangeAspect="1"/>
          </p:cNvGraphicFramePr>
          <p:nvPr>
            <p:extLst>
              <p:ext uri="{D42A27DB-BD31-4B8C-83A1-F6EECF244321}">
                <p14:modId xmlns:p14="http://schemas.microsoft.com/office/powerpoint/2010/main" val="3588688063"/>
              </p:ext>
            </p:extLst>
          </p:nvPr>
        </p:nvGraphicFramePr>
        <p:xfrm>
          <a:off x="3495675" y="6121400"/>
          <a:ext cx="3810000" cy="2009775"/>
        </p:xfrm>
        <a:graphic>
          <a:graphicData uri="http://schemas.openxmlformats.org/presentationml/2006/ole">
            <mc:AlternateContent xmlns:mc="http://schemas.openxmlformats.org/markup-compatibility/2006">
              <mc:Choice xmlns:v="urn:schemas-microsoft-com:vml" Requires="v">
                <p:oleObj name="Worksheet" r:id="rId5" imgW="3810296" imgH="2009512" progId="Excel.Sheet.12">
                  <p:embed/>
                </p:oleObj>
              </mc:Choice>
              <mc:Fallback>
                <p:oleObj name="Worksheet" r:id="rId5" imgW="3810296" imgH="2009512" progId="Excel.Sheet.12">
                  <p:embed/>
                  <p:pic>
                    <p:nvPicPr>
                      <p:cNvPr id="0" name=""/>
                      <p:cNvPicPr/>
                      <p:nvPr/>
                    </p:nvPicPr>
                    <p:blipFill>
                      <a:blip r:embed="rId6"/>
                      <a:stretch>
                        <a:fillRect/>
                      </a:stretch>
                    </p:blipFill>
                    <p:spPr>
                      <a:xfrm>
                        <a:off x="3495675" y="6121400"/>
                        <a:ext cx="3810000" cy="2009775"/>
                      </a:xfrm>
                      <a:prstGeom prst="rect">
                        <a:avLst/>
                      </a:prstGeom>
                    </p:spPr>
                  </p:pic>
                </p:oleObj>
              </mc:Fallback>
            </mc:AlternateContent>
          </a:graphicData>
        </a:graphic>
      </p:graphicFrame>
      <p:sp>
        <p:nvSpPr>
          <p:cNvPr id="2" name="Title 1"/>
          <p:cNvSpPr>
            <a:spLocks noGrp="1"/>
          </p:cNvSpPr>
          <p:nvPr>
            <p:ph type="title"/>
          </p:nvPr>
        </p:nvSpPr>
        <p:spPr>
          <a:noFill/>
        </p:spPr>
        <p:txBody>
          <a:bodyPr/>
          <a:lstStyle/>
          <a:p>
            <a:r>
              <a:rPr lang="en-US" dirty="0"/>
              <a:t>US Stocks</a:t>
            </a:r>
          </a:p>
        </p:txBody>
      </p:sp>
      <p:sp>
        <p:nvSpPr>
          <p:cNvPr id="24" name="Picture Placeholder 23"/>
          <p:cNvSpPr>
            <a:spLocks noGrp="1"/>
          </p:cNvSpPr>
          <p:nvPr>
            <p:ph type="pic" sz="quarter" idx="13"/>
          </p:nvPr>
        </p:nvSpPr>
        <p:spPr/>
      </p:sp>
      <p:sp>
        <p:nvSpPr>
          <p:cNvPr id="8" name="Text Placeholder 7"/>
          <p:cNvSpPr>
            <a:spLocks noGrp="1"/>
          </p:cNvSpPr>
          <p:nvPr>
            <p:ph type="body" sz="quarter" idx="14"/>
          </p:nvPr>
        </p:nvSpPr>
        <p:spPr/>
        <p:txBody>
          <a:bodyPr/>
          <a:lstStyle/>
          <a:p>
            <a:r>
              <a:rPr lang="en-US" dirty="0">
                <a:highlight>
                  <a:srgbClr val="FFFFFF"/>
                </a:highlight>
              </a:rPr>
              <a:t>Third quarter 2022 i</a:t>
            </a:r>
            <a:r>
              <a:rPr lang="en-US" dirty="0"/>
              <a:t>ndex returns</a:t>
            </a:r>
          </a:p>
        </p:txBody>
      </p:sp>
      <p:sp>
        <p:nvSpPr>
          <p:cNvPr id="9" name="Text Placeholder 8"/>
          <p:cNvSpPr>
            <a:spLocks noGrp="1"/>
          </p:cNvSpPr>
          <p:nvPr>
            <p:ph type="body" sz="quarter" idx="15"/>
          </p:nvPr>
        </p:nvSpPr>
        <p:spPr>
          <a:xfrm>
            <a:off x="434226" y="9161133"/>
            <a:ext cx="7003212" cy="517712"/>
          </a:xfrm>
        </p:spPr>
        <p:txBody>
          <a:bodyPr/>
          <a:lstStyle/>
          <a:p>
            <a:r>
              <a:rPr lang="en-US" b="1" dirty="0"/>
              <a:t>Past performance is not a guarantee of future results. Indices are not available for direct investment. Index performance does not reflect the expenses associated with the management of an actual portfolio.</a:t>
            </a:r>
            <a:r>
              <a:rPr lang="en-US" dirty="0"/>
              <a:t> Market segment (index representation) as follows: </a:t>
            </a:r>
            <a:r>
              <a:rPr lang="en-US" dirty="0" err="1"/>
              <a:t>Marketwide</a:t>
            </a:r>
            <a:r>
              <a:rPr lang="en-US" dirty="0"/>
              <a:t> (Russell 3000 Index), Large Cap (Russell 1000 Index), Large Value (Russell 1000 Value Index), Large Growth (Russell 1000 Growth Index), Small Cap (Russell 2000 Index), Small Value (Russell 2000 Value Index), and Small Growth (Russell 2000 Growth Index). World Market Cap represented by Russell 3000 Index, MSCI World ex USA IMI Index, and MSCI Emerging Markets IMI Index. Russell 3000 Index is used as the proxy for the US market. Dow Jones US Select REIT Index used as proxy for the US REIT market. Frank Russell Company is the source and owner of the trademarks, service marks, and copyrights related to the Russell Indexes. MSCI data © MSCI 2022, all rights reserved.</a:t>
            </a:r>
          </a:p>
        </p:txBody>
      </p:sp>
      <p:sp>
        <p:nvSpPr>
          <p:cNvPr id="14" name="Text Placeholder 13"/>
          <p:cNvSpPr>
            <a:spLocks noGrp="1"/>
          </p:cNvSpPr>
          <p:nvPr>
            <p:ph type="body" sz="quarter" idx="18"/>
          </p:nvPr>
        </p:nvSpPr>
        <p:spPr>
          <a:xfrm>
            <a:off x="429801" y="2587851"/>
            <a:ext cx="2772496" cy="3198445"/>
          </a:xfrm>
        </p:spPr>
        <p:txBody>
          <a:bodyPr/>
          <a:lstStyle/>
          <a:p>
            <a:r>
              <a:rPr lang="en-US" dirty="0"/>
              <a:t>The US equity market posted negative returns for the quarter and outperformed both non-US developed and emerging markets.</a:t>
            </a:r>
          </a:p>
          <a:p>
            <a:r>
              <a:rPr lang="en-US" dirty="0"/>
              <a:t>Value underperformed growth.</a:t>
            </a:r>
          </a:p>
          <a:p>
            <a:r>
              <a:rPr lang="en-US" dirty="0"/>
              <a:t>Small caps outperformed large caps.</a:t>
            </a:r>
          </a:p>
          <a:p>
            <a:r>
              <a:rPr lang="en-US" dirty="0"/>
              <a:t>REIT indices underperformed equity market indices.</a:t>
            </a:r>
          </a:p>
        </p:txBody>
      </p:sp>
      <p:cxnSp>
        <p:nvCxnSpPr>
          <p:cNvPr id="13" name="Straight Connector 12"/>
          <p:cNvCxnSpPr>
            <a:cxnSpLocks/>
          </p:cNvCxnSpPr>
          <p:nvPr/>
        </p:nvCxnSpPr>
        <p:spPr>
          <a:xfrm>
            <a:off x="3311448" y="2661550"/>
            <a:ext cx="0" cy="573928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66F6FF41-5833-4EBF-9145-362BCED2914A}" type="slidenum">
              <a:rPr lang="en-US" smtClean="0"/>
              <a:pPr/>
              <a:t>7</a:t>
            </a:fld>
            <a:endParaRPr lang="en-US" dirty="0"/>
          </a:p>
        </p:txBody>
      </p:sp>
      <p:grpSp>
        <p:nvGrpSpPr>
          <p:cNvPr id="17" name="Group 16">
            <a:extLst>
              <a:ext uri="{FF2B5EF4-FFF2-40B4-BE49-F238E27FC236}">
                <a16:creationId xmlns:a16="http://schemas.microsoft.com/office/drawing/2014/main" id="{C472D6E2-3244-4243-9C70-C37D313D4B94}"/>
              </a:ext>
            </a:extLst>
          </p:cNvPr>
          <p:cNvGrpSpPr/>
          <p:nvPr/>
        </p:nvGrpSpPr>
        <p:grpSpPr>
          <a:xfrm>
            <a:off x="437455" y="6274258"/>
            <a:ext cx="2709262" cy="404896"/>
            <a:chOff x="557994" y="4804179"/>
            <a:chExt cx="3771481" cy="404896"/>
          </a:xfrm>
        </p:grpSpPr>
        <p:cxnSp>
          <p:nvCxnSpPr>
            <p:cNvPr id="21" name="Straight Connector 20">
              <a:extLst>
                <a:ext uri="{FF2B5EF4-FFF2-40B4-BE49-F238E27FC236}">
                  <a16:creationId xmlns:a16="http://schemas.microsoft.com/office/drawing/2014/main" id="{08409EA4-BD8B-4B20-9C6E-072999A35ED4}"/>
                </a:ext>
              </a:extLst>
            </p:cNvPr>
            <p:cNvCxnSpPr/>
            <p:nvPr/>
          </p:nvCxnSpPr>
          <p:spPr>
            <a:xfrm flipV="1">
              <a:off x="688974" y="5047910"/>
              <a:ext cx="3605214"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10">
              <a:extLst>
                <a:ext uri="{FF2B5EF4-FFF2-40B4-BE49-F238E27FC236}">
                  <a16:creationId xmlns:a16="http://schemas.microsoft.com/office/drawing/2014/main" id="{259AD5FB-96BA-4841-B4E5-35726259D2B4}"/>
                </a:ext>
              </a:extLst>
            </p:cNvPr>
            <p:cNvSpPr txBox="1">
              <a:spLocks/>
            </p:cNvSpPr>
            <p:nvPr/>
          </p:nvSpPr>
          <p:spPr>
            <a:xfrm>
              <a:off x="557994" y="4804179"/>
              <a:ext cx="3771481" cy="404896"/>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World Market Capitalization—US</a:t>
              </a:r>
            </a:p>
            <a:p>
              <a:pPr marL="0" lvl="1" indent="0">
                <a:spcBef>
                  <a:spcPts val="0"/>
                </a:spcBef>
                <a:buNone/>
              </a:pPr>
              <a:endParaRPr lang="en-US" sz="1000" b="1" dirty="0">
                <a:solidFill>
                  <a:schemeClr val="accent1"/>
                </a:solidFill>
              </a:endParaRPr>
            </a:p>
          </p:txBody>
        </p:sp>
      </p:grpSp>
      <p:grpSp>
        <p:nvGrpSpPr>
          <p:cNvPr id="25" name="Group 24">
            <a:extLst>
              <a:ext uri="{FF2B5EF4-FFF2-40B4-BE49-F238E27FC236}">
                <a16:creationId xmlns:a16="http://schemas.microsoft.com/office/drawing/2014/main" id="{3079EDA6-7D11-44EC-8A1D-B1AD42BDA6D0}"/>
              </a:ext>
            </a:extLst>
          </p:cNvPr>
          <p:cNvGrpSpPr/>
          <p:nvPr/>
        </p:nvGrpSpPr>
        <p:grpSpPr>
          <a:xfrm>
            <a:off x="3420600" y="2599294"/>
            <a:ext cx="3875088" cy="342590"/>
            <a:chOff x="4635169" y="1826708"/>
            <a:chExt cx="4441437" cy="342590"/>
          </a:xfrm>
        </p:grpSpPr>
        <p:sp>
          <p:nvSpPr>
            <p:cNvPr id="26" name="Content Placeholder 9">
              <a:extLst>
                <a:ext uri="{FF2B5EF4-FFF2-40B4-BE49-F238E27FC236}">
                  <a16:creationId xmlns:a16="http://schemas.microsoft.com/office/drawing/2014/main" id="{17CECAC0-B98F-4DD5-8E45-F112FF90A06B}"/>
                </a:ext>
              </a:extLst>
            </p:cNvPr>
            <p:cNvSpPr txBox="1">
              <a:spLocks/>
            </p:cNvSpPr>
            <p:nvPr/>
          </p:nvSpPr>
          <p:spPr>
            <a:xfrm>
              <a:off x="4635169" y="1826708"/>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Ranked Returns (%)</a:t>
              </a:r>
            </a:p>
            <a:p>
              <a:pPr>
                <a:spcBef>
                  <a:spcPts val="0"/>
                </a:spcBef>
              </a:pPr>
              <a:endParaRPr lang="en-US" sz="1000" b="1" dirty="0">
                <a:solidFill>
                  <a:schemeClr val="accent1"/>
                </a:solidFill>
              </a:endParaRPr>
            </a:p>
          </p:txBody>
        </p:sp>
        <p:cxnSp>
          <p:nvCxnSpPr>
            <p:cNvPr id="27" name="Straight Connector 26">
              <a:extLst>
                <a:ext uri="{FF2B5EF4-FFF2-40B4-BE49-F238E27FC236}">
                  <a16:creationId xmlns:a16="http://schemas.microsoft.com/office/drawing/2014/main" id="{C01A09BE-7111-468A-A9CF-402BB5222E5B}"/>
                </a:ext>
              </a:extLst>
            </p:cNvPr>
            <p:cNvCxnSpPr>
              <a:cxnSpLocks/>
            </p:cNvCxnSpPr>
            <p:nvPr/>
          </p:nvCxnSpPr>
          <p:spPr>
            <a:xfrm flipV="1">
              <a:off x="4724400" y="2060930"/>
              <a:ext cx="4318470"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8" name="Content Placeholder 23">
            <a:extLst>
              <a:ext uri="{FF2B5EF4-FFF2-40B4-BE49-F238E27FC236}">
                <a16:creationId xmlns:a16="http://schemas.microsoft.com/office/drawing/2014/main" id="{1962FA60-6A9D-4E95-B9F0-DA0B1C184331}"/>
              </a:ext>
            </a:extLst>
          </p:cNvPr>
          <p:cNvSpPr txBox="1">
            <a:spLocks/>
          </p:cNvSpPr>
          <p:nvPr/>
        </p:nvSpPr>
        <p:spPr>
          <a:xfrm>
            <a:off x="3411119" y="6274255"/>
            <a:ext cx="2916814" cy="355735"/>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 </a:t>
            </a:r>
          </a:p>
        </p:txBody>
      </p:sp>
    </p:spTree>
    <p:extLst>
      <p:ext uri="{BB962C8B-B14F-4D97-AF65-F5344CB8AC3E}">
        <p14:creationId xmlns:p14="http://schemas.microsoft.com/office/powerpoint/2010/main" val="139724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a:extLst>
              <a:ext uri="{FF2B5EF4-FFF2-40B4-BE49-F238E27FC236}">
                <a16:creationId xmlns:a16="http://schemas.microsoft.com/office/drawing/2014/main" id="{DC8D7CB4-3DA5-4101-83A0-1F27C4AE7C47}"/>
              </a:ext>
            </a:extLst>
          </p:cNvPr>
          <p:cNvGraphicFramePr/>
          <p:nvPr>
            <p:extLst>
              <p:ext uri="{D42A27DB-BD31-4B8C-83A1-F6EECF244321}">
                <p14:modId xmlns:p14="http://schemas.microsoft.com/office/powerpoint/2010/main" val="3125104259"/>
              </p:ext>
            </p:extLst>
          </p:nvPr>
        </p:nvGraphicFramePr>
        <p:xfrm>
          <a:off x="240875" y="6507241"/>
          <a:ext cx="3620180" cy="17852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37">
            <a:extLst>
              <a:ext uri="{FF2B5EF4-FFF2-40B4-BE49-F238E27FC236}">
                <a16:creationId xmlns:a16="http://schemas.microsoft.com/office/drawing/2014/main" id="{18DDD108-7D84-44ED-9543-60BB670C14E9}"/>
              </a:ext>
            </a:extLst>
          </p:cNvPr>
          <p:cNvGraphicFramePr/>
          <p:nvPr>
            <p:extLst>
              <p:ext uri="{D42A27DB-BD31-4B8C-83A1-F6EECF244321}">
                <p14:modId xmlns:p14="http://schemas.microsoft.com/office/powerpoint/2010/main" val="565731033"/>
              </p:ext>
            </p:extLst>
          </p:nvPr>
        </p:nvGraphicFramePr>
        <p:xfrm>
          <a:off x="3311448" y="2849573"/>
          <a:ext cx="4107661" cy="26294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Object 34">
            <a:extLst>
              <a:ext uri="{FF2B5EF4-FFF2-40B4-BE49-F238E27FC236}">
                <a16:creationId xmlns:a16="http://schemas.microsoft.com/office/drawing/2014/main" id="{8E6FD493-8925-4FDC-852C-7C706890F07A}"/>
              </a:ext>
            </a:extLst>
          </p:cNvPr>
          <p:cNvGraphicFramePr>
            <a:graphicFrameLocks noChangeAspect="1"/>
          </p:cNvGraphicFramePr>
          <p:nvPr>
            <p:extLst>
              <p:ext uri="{D42A27DB-BD31-4B8C-83A1-F6EECF244321}">
                <p14:modId xmlns:p14="http://schemas.microsoft.com/office/powerpoint/2010/main" val="2713928769"/>
              </p:ext>
            </p:extLst>
          </p:nvPr>
        </p:nvGraphicFramePr>
        <p:xfrm>
          <a:off x="3495675" y="6121400"/>
          <a:ext cx="3800475" cy="1409700"/>
        </p:xfrm>
        <a:graphic>
          <a:graphicData uri="http://schemas.openxmlformats.org/presentationml/2006/ole">
            <mc:AlternateContent xmlns:mc="http://schemas.openxmlformats.org/markup-compatibility/2006">
              <mc:Choice xmlns:v="urn:schemas-microsoft-com:vml" Requires="v">
                <p:oleObj name="Worksheet" r:id="rId5" imgW="3800235" imgH="1409437" progId="Excel.Sheet.12">
                  <p:embed/>
                </p:oleObj>
              </mc:Choice>
              <mc:Fallback>
                <p:oleObj name="Worksheet" r:id="rId5" imgW="3800235" imgH="1409437" progId="Excel.Sheet.12">
                  <p:embed/>
                  <p:pic>
                    <p:nvPicPr>
                      <p:cNvPr id="5" name="Object 4">
                        <a:extLst>
                          <a:ext uri="{FF2B5EF4-FFF2-40B4-BE49-F238E27FC236}">
                            <a16:creationId xmlns:a16="http://schemas.microsoft.com/office/drawing/2014/main" id="{0B777A7B-7188-4A3D-86A3-01D17ADFECAD}"/>
                          </a:ext>
                        </a:extLst>
                      </p:cNvPr>
                      <p:cNvPicPr/>
                      <p:nvPr/>
                    </p:nvPicPr>
                    <p:blipFill>
                      <a:blip r:embed="rId6"/>
                      <a:stretch>
                        <a:fillRect/>
                      </a:stretch>
                    </p:blipFill>
                    <p:spPr>
                      <a:xfrm>
                        <a:off x="3495675" y="6121400"/>
                        <a:ext cx="3800475" cy="1409700"/>
                      </a:xfrm>
                      <a:prstGeom prst="rect">
                        <a:avLst/>
                      </a:prstGeom>
                    </p:spPr>
                  </p:pic>
                </p:oleObj>
              </mc:Fallback>
            </mc:AlternateContent>
          </a:graphicData>
        </a:graphic>
      </p:graphicFrame>
      <p:sp>
        <p:nvSpPr>
          <p:cNvPr id="25" name="TextBox 24" hidden="1"/>
          <p:cNvSpPr txBox="1"/>
          <p:nvPr/>
        </p:nvSpPr>
        <p:spPr>
          <a:xfrm>
            <a:off x="3297390" y="3423187"/>
            <a:ext cx="942107" cy="230832"/>
          </a:xfrm>
          <a:prstGeom prst="rect">
            <a:avLst/>
          </a:prstGeom>
          <a:noFill/>
        </p:spPr>
        <p:txBody>
          <a:bodyPr wrap="square" lIns="91388" tIns="45693" rIns="91388" bIns="45693" rtlCol="0">
            <a:spAutoFit/>
          </a:bodyPr>
          <a:lstStyle/>
          <a:p>
            <a:pPr algn="r">
              <a:spcAft>
                <a:spcPts val="2400"/>
              </a:spcAft>
            </a:pPr>
            <a:r>
              <a:rPr lang="en-US" sz="900" dirty="0">
                <a:solidFill>
                  <a:schemeClr val="bg1">
                    <a:lumMod val="50000"/>
                  </a:schemeClr>
                </a:solidFill>
                <a:latin typeface="Arial"/>
                <a:ea typeface="Verdana"/>
                <a:cs typeface="Arial"/>
              </a:rPr>
              <a:t>Value</a:t>
            </a:r>
          </a:p>
        </p:txBody>
      </p:sp>
      <p:grpSp>
        <p:nvGrpSpPr>
          <p:cNvPr id="33" name="Group 19" hidden="1"/>
          <p:cNvGrpSpPr/>
          <p:nvPr/>
        </p:nvGrpSpPr>
        <p:grpSpPr>
          <a:xfrm>
            <a:off x="6123709" y="493059"/>
            <a:ext cx="1295400" cy="806498"/>
            <a:chOff x="7924800" y="381000"/>
            <a:chExt cx="1676400" cy="623203"/>
          </a:xfrm>
        </p:grpSpPr>
        <p:sp>
          <p:nvSpPr>
            <p:cNvPr id="36" name="Rectangle 35"/>
            <p:cNvSpPr/>
            <p:nvPr/>
          </p:nvSpPr>
          <p:spPr>
            <a:xfrm>
              <a:off x="7924800" y="381000"/>
              <a:ext cx="1676400" cy="533400"/>
            </a:xfrm>
            <a:prstGeom prst="rect">
              <a:avLst/>
            </a:prstGeom>
            <a:no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7924800" y="457200"/>
              <a:ext cx="1676400" cy="547003"/>
            </a:xfrm>
            <a:prstGeom prst="rect">
              <a:avLst/>
            </a:prstGeom>
            <a:noFill/>
          </p:spPr>
          <p:txBody>
            <a:bodyPr wrap="square" rtlCol="0">
              <a:spAutoFit/>
            </a:bodyPr>
            <a:lstStyle/>
            <a:p>
              <a:pPr algn="ctr"/>
              <a:r>
                <a:rPr lang="en-US" dirty="0">
                  <a:solidFill>
                    <a:schemeClr val="bg1">
                      <a:lumMod val="85000"/>
                    </a:schemeClr>
                  </a:solidFill>
                </a:rPr>
                <a:t>Firm Logo</a:t>
              </a:r>
            </a:p>
          </p:txBody>
        </p:sp>
      </p:grpSp>
      <p:sp>
        <p:nvSpPr>
          <p:cNvPr id="48" name="TextBox 47" hidden="1"/>
          <p:cNvSpPr txBox="1"/>
          <p:nvPr/>
        </p:nvSpPr>
        <p:spPr>
          <a:xfrm>
            <a:off x="3296161" y="4141695"/>
            <a:ext cx="942107" cy="230832"/>
          </a:xfrm>
          <a:prstGeom prst="rect">
            <a:avLst/>
          </a:prstGeom>
          <a:noFill/>
        </p:spPr>
        <p:txBody>
          <a:bodyPr wrap="square" lIns="91388" tIns="45693" rIns="91388" bIns="45693" rtlCol="0">
            <a:spAutoFit/>
          </a:bodyPr>
          <a:lstStyle/>
          <a:p>
            <a:pPr algn="r">
              <a:spcAft>
                <a:spcPts val="2400"/>
              </a:spcAft>
            </a:pPr>
            <a:r>
              <a:rPr lang="en-US" sz="900" dirty="0">
                <a:solidFill>
                  <a:schemeClr val="bg1">
                    <a:lumMod val="50000"/>
                  </a:schemeClr>
                </a:solidFill>
                <a:latin typeface="Arial"/>
                <a:ea typeface="Verdana"/>
                <a:cs typeface="Arial"/>
              </a:rPr>
              <a:t>Large Cap</a:t>
            </a:r>
          </a:p>
        </p:txBody>
      </p:sp>
      <p:sp>
        <p:nvSpPr>
          <p:cNvPr id="51" name="TextBox 50" hidden="1"/>
          <p:cNvSpPr txBox="1"/>
          <p:nvPr/>
        </p:nvSpPr>
        <p:spPr>
          <a:xfrm>
            <a:off x="3297388" y="4828405"/>
            <a:ext cx="942107" cy="230832"/>
          </a:xfrm>
          <a:prstGeom prst="rect">
            <a:avLst/>
          </a:prstGeom>
          <a:noFill/>
        </p:spPr>
        <p:txBody>
          <a:bodyPr wrap="square" lIns="91388" tIns="45693" rIns="91388" bIns="45693" rtlCol="0">
            <a:spAutoFit/>
          </a:bodyPr>
          <a:lstStyle/>
          <a:p>
            <a:pPr algn="r">
              <a:spcAft>
                <a:spcPts val="2400"/>
              </a:spcAft>
            </a:pPr>
            <a:r>
              <a:rPr lang="en-US" sz="900" dirty="0">
                <a:solidFill>
                  <a:schemeClr val="bg1">
                    <a:lumMod val="50000"/>
                  </a:schemeClr>
                </a:solidFill>
                <a:latin typeface="Arial"/>
                <a:ea typeface="Verdana"/>
                <a:cs typeface="Arial"/>
              </a:rPr>
              <a:t>Growth</a:t>
            </a:r>
          </a:p>
        </p:txBody>
      </p:sp>
      <p:sp>
        <p:nvSpPr>
          <p:cNvPr id="52" name="TextBox 51" hidden="1"/>
          <p:cNvSpPr txBox="1"/>
          <p:nvPr/>
        </p:nvSpPr>
        <p:spPr>
          <a:xfrm>
            <a:off x="3297388" y="5522261"/>
            <a:ext cx="942107" cy="230832"/>
          </a:xfrm>
          <a:prstGeom prst="rect">
            <a:avLst/>
          </a:prstGeom>
          <a:noFill/>
        </p:spPr>
        <p:txBody>
          <a:bodyPr wrap="square" lIns="91388" tIns="45693" rIns="91388" bIns="45693" rtlCol="0">
            <a:spAutoFit/>
          </a:bodyPr>
          <a:lstStyle/>
          <a:p>
            <a:pPr algn="r">
              <a:spcAft>
                <a:spcPts val="2400"/>
              </a:spcAft>
            </a:pPr>
            <a:r>
              <a:rPr lang="en-US" sz="900" dirty="0">
                <a:solidFill>
                  <a:schemeClr val="bg1">
                    <a:lumMod val="50000"/>
                  </a:schemeClr>
                </a:solidFill>
                <a:latin typeface="Arial"/>
                <a:ea typeface="Verdana"/>
                <a:cs typeface="Arial"/>
              </a:rPr>
              <a:t>Small Cap</a:t>
            </a:r>
          </a:p>
        </p:txBody>
      </p:sp>
      <p:cxnSp>
        <p:nvCxnSpPr>
          <p:cNvPr id="32" name="Straight Connector 31" hidden="1"/>
          <p:cNvCxnSpPr/>
          <p:nvPr/>
        </p:nvCxnSpPr>
        <p:spPr>
          <a:xfrm flipH="1">
            <a:off x="4228847" y="3333084"/>
            <a:ext cx="1" cy="2761129"/>
          </a:xfrm>
          <a:prstGeom prst="line">
            <a:avLst/>
          </a:prstGeom>
          <a:ln w="63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noFill/>
        </p:spPr>
        <p:txBody>
          <a:bodyPr/>
          <a:lstStyle/>
          <a:p>
            <a:r>
              <a:rPr lang="en-US" dirty="0"/>
              <a:t>International Developed Stocks</a:t>
            </a:r>
          </a:p>
        </p:txBody>
      </p:sp>
      <p:sp>
        <p:nvSpPr>
          <p:cNvPr id="17" name="Picture Placeholder 16"/>
          <p:cNvSpPr>
            <a:spLocks noGrp="1"/>
          </p:cNvSpPr>
          <p:nvPr>
            <p:ph type="pic" sz="quarter" idx="13"/>
          </p:nvPr>
        </p:nvSpPr>
        <p:spPr/>
      </p:sp>
      <p:sp>
        <p:nvSpPr>
          <p:cNvPr id="5" name="Text Placeholder 4"/>
          <p:cNvSpPr>
            <a:spLocks noGrp="1"/>
          </p:cNvSpPr>
          <p:nvPr>
            <p:ph type="body" sz="quarter" idx="14"/>
          </p:nvPr>
        </p:nvSpPr>
        <p:spPr/>
        <p:txBody>
          <a:bodyPr/>
          <a:lstStyle/>
          <a:p>
            <a:r>
              <a:rPr lang="en-US" dirty="0">
                <a:highlight>
                  <a:srgbClr val="FFFFFF"/>
                </a:highlight>
              </a:rPr>
              <a:t>Third quarter 2022 i</a:t>
            </a:r>
            <a:r>
              <a:rPr lang="en-US" dirty="0"/>
              <a:t>ndex returns</a:t>
            </a:r>
          </a:p>
        </p:txBody>
      </p:sp>
      <p:sp>
        <p:nvSpPr>
          <p:cNvPr id="12" name="Text Placeholder 11"/>
          <p:cNvSpPr>
            <a:spLocks noGrp="1"/>
          </p:cNvSpPr>
          <p:nvPr>
            <p:ph type="body" sz="quarter" idx="15"/>
          </p:nvPr>
        </p:nvSpPr>
        <p:spPr>
          <a:xfrm>
            <a:off x="434226" y="9158756"/>
            <a:ext cx="6804774" cy="517712"/>
          </a:xfrm>
        </p:spPr>
        <p:txBody>
          <a:bodyPr/>
          <a:lstStyle/>
          <a:p>
            <a:r>
              <a:rPr lang="en-US" b="1" dirty="0"/>
              <a:t>Past performance is not a guarantee of future results. Indices are not available for direct investment. Index performance does not reflect the expenses associated with the management of an actual portfolio. </a:t>
            </a:r>
            <a:r>
              <a:rPr lang="en-US" dirty="0"/>
              <a:t>Market segment (index representation) as follows: Large Cap (MSCI World ex USA Index), Small Cap (MSCI World ex USA Small Cap Index), Value (MSCI World ex USA Value Index), and Growth (MSCI World ex USA Growth Index). All index returns are net of withholding tax on dividends. World Market Cap represented by Russell 3000 Index, MSCI World ex USA IMI Index, and MSCI Emerging Markets IMI Index. MSCI World ex USA IMI Index is used as the proxy for the International Developed market. MSCI data © MSCI 2022, all rights reserved. Frank Russell Company is the source and owner of the trademarks, service marks, and copyrights related to the Russell Indexes. </a:t>
            </a:r>
          </a:p>
        </p:txBody>
      </p:sp>
      <p:sp>
        <p:nvSpPr>
          <p:cNvPr id="7" name="Text Placeholder 6"/>
          <p:cNvSpPr>
            <a:spLocks noGrp="1"/>
          </p:cNvSpPr>
          <p:nvPr>
            <p:ph type="body" sz="quarter" idx="18"/>
          </p:nvPr>
        </p:nvSpPr>
        <p:spPr>
          <a:xfrm>
            <a:off x="429800" y="2587851"/>
            <a:ext cx="2533541" cy="3400325"/>
          </a:xfrm>
        </p:spPr>
        <p:txBody>
          <a:bodyPr/>
          <a:lstStyle/>
          <a:p>
            <a:r>
              <a:rPr lang="en-US" dirty="0"/>
              <a:t>Developed markets outside of the US posted negative returns for the quarter and underperformed the US market, but outperformed emerging markets.</a:t>
            </a:r>
          </a:p>
          <a:p>
            <a:r>
              <a:rPr lang="en-US" dirty="0"/>
              <a:t>Value underperformed growth.</a:t>
            </a:r>
          </a:p>
          <a:p>
            <a:r>
              <a:rPr lang="en-US" dirty="0"/>
              <a:t>Small caps underperformed large caps.</a:t>
            </a:r>
          </a:p>
        </p:txBody>
      </p:sp>
      <p:cxnSp>
        <p:nvCxnSpPr>
          <p:cNvPr id="21" name="Straight Connector 20"/>
          <p:cNvCxnSpPr/>
          <p:nvPr/>
        </p:nvCxnSpPr>
        <p:spPr>
          <a:xfrm>
            <a:off x="3311448" y="2650465"/>
            <a:ext cx="0" cy="5729447"/>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66F6FF41-5833-4EBF-9145-362BCED2914A}" type="slidenum">
              <a:rPr lang="en-US" smtClean="0"/>
              <a:pPr/>
              <a:t>8</a:t>
            </a:fld>
            <a:endParaRPr lang="en-US" dirty="0"/>
          </a:p>
        </p:txBody>
      </p:sp>
      <p:grpSp>
        <p:nvGrpSpPr>
          <p:cNvPr id="23" name="Group 22">
            <a:extLst>
              <a:ext uri="{FF2B5EF4-FFF2-40B4-BE49-F238E27FC236}">
                <a16:creationId xmlns:a16="http://schemas.microsoft.com/office/drawing/2014/main" id="{E3D56846-E61F-4922-A62A-B578E2C117FA}"/>
              </a:ext>
            </a:extLst>
          </p:cNvPr>
          <p:cNvGrpSpPr/>
          <p:nvPr/>
        </p:nvGrpSpPr>
        <p:grpSpPr>
          <a:xfrm>
            <a:off x="463708" y="6114574"/>
            <a:ext cx="2709262" cy="404896"/>
            <a:chOff x="592298" y="4605086"/>
            <a:chExt cx="3771481" cy="404896"/>
          </a:xfrm>
        </p:grpSpPr>
        <p:cxnSp>
          <p:nvCxnSpPr>
            <p:cNvPr id="24" name="Straight Connector 23">
              <a:extLst>
                <a:ext uri="{FF2B5EF4-FFF2-40B4-BE49-F238E27FC236}">
                  <a16:creationId xmlns:a16="http://schemas.microsoft.com/office/drawing/2014/main" id="{C09C3BA8-8CA7-4A89-882A-5FE3AA8AA5AD}"/>
                </a:ext>
              </a:extLst>
            </p:cNvPr>
            <p:cNvCxnSpPr/>
            <p:nvPr/>
          </p:nvCxnSpPr>
          <p:spPr>
            <a:xfrm flipV="1">
              <a:off x="688974" y="5008998"/>
              <a:ext cx="3605214"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Content Placeholder 10">
              <a:extLst>
                <a:ext uri="{FF2B5EF4-FFF2-40B4-BE49-F238E27FC236}">
                  <a16:creationId xmlns:a16="http://schemas.microsoft.com/office/drawing/2014/main" id="{61AEEBC9-1602-4A0E-9F88-AAA681F3D804}"/>
                </a:ext>
              </a:extLst>
            </p:cNvPr>
            <p:cNvSpPr txBox="1">
              <a:spLocks/>
            </p:cNvSpPr>
            <p:nvPr/>
          </p:nvSpPr>
          <p:spPr>
            <a:xfrm>
              <a:off x="592298" y="4605086"/>
              <a:ext cx="3771481" cy="404896"/>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World Market Capitalization—International Developed</a:t>
              </a:r>
            </a:p>
            <a:p>
              <a:pPr marL="0" lvl="1" indent="0">
                <a:spcBef>
                  <a:spcPts val="0"/>
                </a:spcBef>
                <a:buNone/>
              </a:pPr>
              <a:endParaRPr lang="en-US" sz="1000" b="1" dirty="0">
                <a:solidFill>
                  <a:schemeClr val="accent1"/>
                </a:solidFill>
              </a:endParaRPr>
            </a:p>
          </p:txBody>
        </p:sp>
      </p:grpSp>
      <p:sp>
        <p:nvSpPr>
          <p:cNvPr id="29" name="Content Placeholder 23">
            <a:extLst>
              <a:ext uri="{FF2B5EF4-FFF2-40B4-BE49-F238E27FC236}">
                <a16:creationId xmlns:a16="http://schemas.microsoft.com/office/drawing/2014/main" id="{8BA44889-3D5B-47A2-BEE1-8F09CC548756}"/>
              </a:ext>
            </a:extLst>
          </p:cNvPr>
          <p:cNvSpPr txBox="1">
            <a:spLocks/>
          </p:cNvSpPr>
          <p:nvPr/>
        </p:nvSpPr>
        <p:spPr>
          <a:xfrm>
            <a:off x="3411119" y="6274255"/>
            <a:ext cx="2916814" cy="355735"/>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 </a:t>
            </a:r>
          </a:p>
        </p:txBody>
      </p:sp>
      <p:grpSp>
        <p:nvGrpSpPr>
          <p:cNvPr id="30" name="Group 29">
            <a:extLst>
              <a:ext uri="{FF2B5EF4-FFF2-40B4-BE49-F238E27FC236}">
                <a16:creationId xmlns:a16="http://schemas.microsoft.com/office/drawing/2014/main" id="{80B931D6-F7A3-4733-B8C9-6D6B7DA8B092}"/>
              </a:ext>
            </a:extLst>
          </p:cNvPr>
          <p:cNvGrpSpPr/>
          <p:nvPr/>
        </p:nvGrpSpPr>
        <p:grpSpPr>
          <a:xfrm>
            <a:off x="3420600" y="2599294"/>
            <a:ext cx="3875088" cy="342590"/>
            <a:chOff x="4635169" y="1826708"/>
            <a:chExt cx="4441437" cy="342590"/>
          </a:xfrm>
        </p:grpSpPr>
        <p:sp>
          <p:nvSpPr>
            <p:cNvPr id="31" name="Content Placeholder 9">
              <a:extLst>
                <a:ext uri="{FF2B5EF4-FFF2-40B4-BE49-F238E27FC236}">
                  <a16:creationId xmlns:a16="http://schemas.microsoft.com/office/drawing/2014/main" id="{4FB92D35-2DF5-47A1-AAB0-91932E8A6819}"/>
                </a:ext>
              </a:extLst>
            </p:cNvPr>
            <p:cNvSpPr txBox="1">
              <a:spLocks/>
            </p:cNvSpPr>
            <p:nvPr/>
          </p:nvSpPr>
          <p:spPr>
            <a:xfrm>
              <a:off x="4635169" y="1826708"/>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Ranked Returns (%)</a:t>
              </a:r>
            </a:p>
            <a:p>
              <a:pPr>
                <a:spcBef>
                  <a:spcPts val="0"/>
                </a:spcBef>
              </a:pPr>
              <a:endParaRPr lang="en-US" sz="1000" b="1" dirty="0">
                <a:solidFill>
                  <a:schemeClr val="accent1"/>
                </a:solidFill>
              </a:endParaRPr>
            </a:p>
          </p:txBody>
        </p:sp>
        <p:cxnSp>
          <p:nvCxnSpPr>
            <p:cNvPr id="34" name="Straight Connector 33">
              <a:extLst>
                <a:ext uri="{FF2B5EF4-FFF2-40B4-BE49-F238E27FC236}">
                  <a16:creationId xmlns:a16="http://schemas.microsoft.com/office/drawing/2014/main" id="{D7A1E8EB-F28E-4276-B744-E2CAE6BEDC80}"/>
                </a:ext>
              </a:extLst>
            </p:cNvPr>
            <p:cNvCxnSpPr>
              <a:cxnSpLocks/>
            </p:cNvCxnSpPr>
            <p:nvPr/>
          </p:nvCxnSpPr>
          <p:spPr>
            <a:xfrm flipV="1">
              <a:off x="4724400" y="2060930"/>
              <a:ext cx="4318470"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0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a:extLst>
              <a:ext uri="{FF2B5EF4-FFF2-40B4-BE49-F238E27FC236}">
                <a16:creationId xmlns:a16="http://schemas.microsoft.com/office/drawing/2014/main" id="{1B5E192F-9E26-47FA-8F31-3FBA43B227FF}"/>
              </a:ext>
            </a:extLst>
          </p:cNvPr>
          <p:cNvGraphicFramePr/>
          <p:nvPr>
            <p:extLst>
              <p:ext uri="{D42A27DB-BD31-4B8C-83A1-F6EECF244321}">
                <p14:modId xmlns:p14="http://schemas.microsoft.com/office/powerpoint/2010/main" val="2479512196"/>
              </p:ext>
            </p:extLst>
          </p:nvPr>
        </p:nvGraphicFramePr>
        <p:xfrm>
          <a:off x="299696" y="6447526"/>
          <a:ext cx="3437965" cy="17631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E0E1A257-DDA4-4514-A36D-75657C72C9F7}"/>
              </a:ext>
            </a:extLst>
          </p:cNvPr>
          <p:cNvGraphicFramePr/>
          <p:nvPr>
            <p:extLst>
              <p:ext uri="{D42A27DB-BD31-4B8C-83A1-F6EECF244321}">
                <p14:modId xmlns:p14="http://schemas.microsoft.com/office/powerpoint/2010/main" val="1950109062"/>
              </p:ext>
            </p:extLst>
          </p:nvPr>
        </p:nvGraphicFramePr>
        <p:xfrm>
          <a:off x="3311448" y="2896861"/>
          <a:ext cx="4166122" cy="26294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Object 18">
            <a:extLst>
              <a:ext uri="{FF2B5EF4-FFF2-40B4-BE49-F238E27FC236}">
                <a16:creationId xmlns:a16="http://schemas.microsoft.com/office/drawing/2014/main" id="{596C5DEE-75B4-4C0F-8593-A402A5ACCF31}"/>
              </a:ext>
            </a:extLst>
          </p:cNvPr>
          <p:cNvGraphicFramePr>
            <a:graphicFrameLocks noChangeAspect="1"/>
          </p:cNvGraphicFramePr>
          <p:nvPr>
            <p:extLst>
              <p:ext uri="{D42A27DB-BD31-4B8C-83A1-F6EECF244321}">
                <p14:modId xmlns:p14="http://schemas.microsoft.com/office/powerpoint/2010/main" val="1615020398"/>
              </p:ext>
            </p:extLst>
          </p:nvPr>
        </p:nvGraphicFramePr>
        <p:xfrm>
          <a:off x="3495675" y="6121400"/>
          <a:ext cx="3800475" cy="1409700"/>
        </p:xfrm>
        <a:graphic>
          <a:graphicData uri="http://schemas.openxmlformats.org/presentationml/2006/ole">
            <mc:AlternateContent xmlns:mc="http://schemas.openxmlformats.org/markup-compatibility/2006">
              <mc:Choice xmlns:v="urn:schemas-microsoft-com:vml" Requires="v">
                <p:oleObj name="Worksheet" r:id="rId5" imgW="3800235" imgH="1409437" progId="Excel.Sheet.12">
                  <p:embed/>
                </p:oleObj>
              </mc:Choice>
              <mc:Fallback>
                <p:oleObj name="Worksheet" r:id="rId5" imgW="3800235" imgH="1409437" progId="Excel.Sheet.12">
                  <p:embed/>
                  <p:pic>
                    <p:nvPicPr>
                      <p:cNvPr id="5" name="Object 4">
                        <a:extLst>
                          <a:ext uri="{FF2B5EF4-FFF2-40B4-BE49-F238E27FC236}">
                            <a16:creationId xmlns:a16="http://schemas.microsoft.com/office/drawing/2014/main" id="{0B777A7B-7188-4A3D-86A3-01D17ADFECAD}"/>
                          </a:ext>
                        </a:extLst>
                      </p:cNvPr>
                      <p:cNvPicPr/>
                      <p:nvPr/>
                    </p:nvPicPr>
                    <p:blipFill>
                      <a:blip r:embed="rId6"/>
                      <a:stretch>
                        <a:fillRect/>
                      </a:stretch>
                    </p:blipFill>
                    <p:spPr>
                      <a:xfrm>
                        <a:off x="3495675" y="6121400"/>
                        <a:ext cx="3800475" cy="1409700"/>
                      </a:xfrm>
                      <a:prstGeom prst="rect">
                        <a:avLst/>
                      </a:prstGeom>
                    </p:spPr>
                  </p:pic>
                </p:oleObj>
              </mc:Fallback>
            </mc:AlternateContent>
          </a:graphicData>
        </a:graphic>
      </p:graphicFrame>
      <p:sp>
        <p:nvSpPr>
          <p:cNvPr id="3" name="Title 2"/>
          <p:cNvSpPr>
            <a:spLocks noGrp="1"/>
          </p:cNvSpPr>
          <p:nvPr>
            <p:ph type="title"/>
          </p:nvPr>
        </p:nvSpPr>
        <p:spPr>
          <a:noFill/>
        </p:spPr>
        <p:txBody>
          <a:bodyPr/>
          <a:lstStyle/>
          <a:p>
            <a:r>
              <a:rPr lang="en-US" dirty="0"/>
              <a:t>Emerging Markets Stocks</a:t>
            </a:r>
          </a:p>
        </p:txBody>
      </p:sp>
      <p:sp>
        <p:nvSpPr>
          <p:cNvPr id="10" name="Picture Placeholder 9"/>
          <p:cNvSpPr>
            <a:spLocks noGrp="1"/>
          </p:cNvSpPr>
          <p:nvPr>
            <p:ph type="pic" sz="quarter" idx="13"/>
          </p:nvPr>
        </p:nvSpPr>
        <p:spPr/>
      </p:sp>
      <p:sp>
        <p:nvSpPr>
          <p:cNvPr id="6" name="Text Placeholder 5"/>
          <p:cNvSpPr>
            <a:spLocks noGrp="1"/>
          </p:cNvSpPr>
          <p:nvPr>
            <p:ph type="body" sz="quarter" idx="14"/>
          </p:nvPr>
        </p:nvSpPr>
        <p:spPr/>
        <p:txBody>
          <a:bodyPr/>
          <a:lstStyle/>
          <a:p>
            <a:r>
              <a:rPr lang="en-US" dirty="0">
                <a:highlight>
                  <a:srgbClr val="FFFFFF"/>
                </a:highlight>
              </a:rPr>
              <a:t>Third quarter 2022 i</a:t>
            </a:r>
            <a:r>
              <a:rPr lang="en-US" dirty="0"/>
              <a:t>ndex returns</a:t>
            </a:r>
          </a:p>
        </p:txBody>
      </p:sp>
      <p:sp>
        <p:nvSpPr>
          <p:cNvPr id="8" name="Text Placeholder 7"/>
          <p:cNvSpPr>
            <a:spLocks noGrp="1"/>
          </p:cNvSpPr>
          <p:nvPr>
            <p:ph type="body" sz="quarter" idx="18"/>
          </p:nvPr>
        </p:nvSpPr>
        <p:spPr>
          <a:xfrm>
            <a:off x="429800" y="2604477"/>
            <a:ext cx="2745871" cy="2856523"/>
          </a:xfrm>
        </p:spPr>
        <p:txBody>
          <a:bodyPr/>
          <a:lstStyle/>
          <a:p>
            <a:r>
              <a:rPr lang="en-US" dirty="0"/>
              <a:t>Emerging markets posted negative returns for the quarter and underperformed both US and non-US developed markets.</a:t>
            </a:r>
          </a:p>
          <a:p>
            <a:r>
              <a:rPr lang="en-US" dirty="0"/>
              <a:t>Value outperformed growth.</a:t>
            </a:r>
          </a:p>
          <a:p>
            <a:r>
              <a:rPr lang="en-US" dirty="0"/>
              <a:t>Small caps outperformed large caps.</a:t>
            </a:r>
          </a:p>
        </p:txBody>
      </p:sp>
      <p:cxnSp>
        <p:nvCxnSpPr>
          <p:cNvPr id="15" name="Straight Connector 14"/>
          <p:cNvCxnSpPr/>
          <p:nvPr/>
        </p:nvCxnSpPr>
        <p:spPr>
          <a:xfrm>
            <a:off x="3311448" y="2650465"/>
            <a:ext cx="0" cy="5729447"/>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5"/>
          </p:nvPr>
        </p:nvSpPr>
        <p:spPr>
          <a:xfrm>
            <a:off x="434226" y="9154646"/>
            <a:ext cx="6804774" cy="517712"/>
          </a:xfrm>
        </p:spPr>
        <p:txBody>
          <a:bodyPr/>
          <a:lstStyle/>
          <a:p>
            <a:r>
              <a:rPr lang="en-US" b="1" dirty="0"/>
              <a:t>Past performance is not a guarantee of future results. Indices are not available for direct investment. Index performance does not reflect the expenses associated with the management of an actual portfolio.</a:t>
            </a:r>
            <a:r>
              <a:rPr lang="en-US" dirty="0"/>
              <a:t> Market segment (index representation) as follows: Large Cap (MSCI Emerging Markets Index), Small Cap (MSCI Emerging Markets Small Cap Index), Value (MSCI Emerging Markets Value Index), and Growth (MSCI Emerging Markets Growth Index). All index returns are net of withholding tax on dividends. World Market Cap represented by Russell 3000 Index, MSCI World ex USA IMI Index, and MSCI Emerging Markets IMI Index. MSCI Emerging Markets IMI Index used as the proxy for the emerging market portion of the market. MSCI data © MSCI 2022, all rights reserved. Frank Russell Company is the source and owner of the trademarks, service marks, and copyrights related to the Russell Indexes. </a:t>
            </a:r>
          </a:p>
        </p:txBody>
      </p:sp>
      <p:sp>
        <p:nvSpPr>
          <p:cNvPr id="4" name="Slide Number Placeholder 3"/>
          <p:cNvSpPr>
            <a:spLocks noGrp="1"/>
          </p:cNvSpPr>
          <p:nvPr>
            <p:ph type="sldNum" sz="quarter" idx="12"/>
          </p:nvPr>
        </p:nvSpPr>
        <p:spPr/>
        <p:txBody>
          <a:bodyPr/>
          <a:lstStyle/>
          <a:p>
            <a:fld id="{66F6FF41-5833-4EBF-9145-362BCED2914A}" type="slidenum">
              <a:rPr lang="en-US" smtClean="0"/>
              <a:pPr/>
              <a:t>9</a:t>
            </a:fld>
            <a:endParaRPr lang="en-US" dirty="0"/>
          </a:p>
        </p:txBody>
      </p:sp>
      <p:grpSp>
        <p:nvGrpSpPr>
          <p:cNvPr id="12" name="Group 11">
            <a:extLst>
              <a:ext uri="{FF2B5EF4-FFF2-40B4-BE49-F238E27FC236}">
                <a16:creationId xmlns:a16="http://schemas.microsoft.com/office/drawing/2014/main" id="{BB5426D7-0F5B-4AF0-AA99-74981FCDC9DE}"/>
              </a:ext>
            </a:extLst>
          </p:cNvPr>
          <p:cNvGrpSpPr/>
          <p:nvPr/>
        </p:nvGrpSpPr>
        <p:grpSpPr>
          <a:xfrm>
            <a:off x="466409" y="6118321"/>
            <a:ext cx="2709262" cy="404896"/>
            <a:chOff x="596058" y="4608833"/>
            <a:chExt cx="3771481" cy="404896"/>
          </a:xfrm>
        </p:grpSpPr>
        <p:cxnSp>
          <p:nvCxnSpPr>
            <p:cNvPr id="16" name="Straight Connector 15">
              <a:extLst>
                <a:ext uri="{FF2B5EF4-FFF2-40B4-BE49-F238E27FC236}">
                  <a16:creationId xmlns:a16="http://schemas.microsoft.com/office/drawing/2014/main" id="{CC249B49-F6EF-4263-ABA8-201FD21C1E25}"/>
                </a:ext>
              </a:extLst>
            </p:cNvPr>
            <p:cNvCxnSpPr/>
            <p:nvPr/>
          </p:nvCxnSpPr>
          <p:spPr>
            <a:xfrm flipV="1">
              <a:off x="688974" y="5008998"/>
              <a:ext cx="3605214"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10">
              <a:extLst>
                <a:ext uri="{FF2B5EF4-FFF2-40B4-BE49-F238E27FC236}">
                  <a16:creationId xmlns:a16="http://schemas.microsoft.com/office/drawing/2014/main" id="{13726950-6C28-4D0C-9ABB-59F54D972A4C}"/>
                </a:ext>
              </a:extLst>
            </p:cNvPr>
            <p:cNvSpPr txBox="1">
              <a:spLocks/>
            </p:cNvSpPr>
            <p:nvPr/>
          </p:nvSpPr>
          <p:spPr>
            <a:xfrm>
              <a:off x="596058" y="4608833"/>
              <a:ext cx="3771481" cy="404896"/>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World Market Capitalization—</a:t>
              </a:r>
              <a:br>
                <a:rPr lang="en-US" sz="1000" b="1" dirty="0">
                  <a:solidFill>
                    <a:schemeClr val="accent1"/>
                  </a:solidFill>
                </a:rPr>
              </a:br>
              <a:r>
                <a:rPr lang="en-US" sz="1000" b="1" dirty="0">
                  <a:solidFill>
                    <a:schemeClr val="accent1"/>
                  </a:solidFill>
                </a:rPr>
                <a:t>Emerging Markets</a:t>
              </a:r>
            </a:p>
            <a:p>
              <a:pPr marL="0" lvl="1" indent="0">
                <a:spcBef>
                  <a:spcPts val="0"/>
                </a:spcBef>
                <a:buNone/>
              </a:pPr>
              <a:endParaRPr lang="en-US" sz="1000" b="1" dirty="0">
                <a:solidFill>
                  <a:schemeClr val="accent1"/>
                </a:solidFill>
              </a:endParaRPr>
            </a:p>
          </p:txBody>
        </p:sp>
      </p:grpSp>
      <p:sp>
        <p:nvSpPr>
          <p:cNvPr id="26" name="Content Placeholder 23">
            <a:extLst>
              <a:ext uri="{FF2B5EF4-FFF2-40B4-BE49-F238E27FC236}">
                <a16:creationId xmlns:a16="http://schemas.microsoft.com/office/drawing/2014/main" id="{DF9C79B8-2D14-4DEB-A62F-952FB4E139C8}"/>
              </a:ext>
            </a:extLst>
          </p:cNvPr>
          <p:cNvSpPr txBox="1">
            <a:spLocks/>
          </p:cNvSpPr>
          <p:nvPr/>
        </p:nvSpPr>
        <p:spPr>
          <a:xfrm>
            <a:off x="3411119" y="6274255"/>
            <a:ext cx="2916814" cy="355735"/>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Period Returns (%) </a:t>
            </a:r>
          </a:p>
        </p:txBody>
      </p:sp>
      <p:grpSp>
        <p:nvGrpSpPr>
          <p:cNvPr id="27" name="Group 26">
            <a:extLst>
              <a:ext uri="{FF2B5EF4-FFF2-40B4-BE49-F238E27FC236}">
                <a16:creationId xmlns:a16="http://schemas.microsoft.com/office/drawing/2014/main" id="{C232C295-4765-490E-A091-7E2479E15DE8}"/>
              </a:ext>
            </a:extLst>
          </p:cNvPr>
          <p:cNvGrpSpPr/>
          <p:nvPr/>
        </p:nvGrpSpPr>
        <p:grpSpPr>
          <a:xfrm>
            <a:off x="3420600" y="2599294"/>
            <a:ext cx="3875088" cy="342590"/>
            <a:chOff x="4635169" y="1826708"/>
            <a:chExt cx="4441437" cy="342590"/>
          </a:xfrm>
        </p:grpSpPr>
        <p:sp>
          <p:nvSpPr>
            <p:cNvPr id="28" name="Content Placeholder 9">
              <a:extLst>
                <a:ext uri="{FF2B5EF4-FFF2-40B4-BE49-F238E27FC236}">
                  <a16:creationId xmlns:a16="http://schemas.microsoft.com/office/drawing/2014/main" id="{88D8ABA5-9579-4D0E-B32C-CF0A6FE77558}"/>
                </a:ext>
              </a:extLst>
            </p:cNvPr>
            <p:cNvSpPr txBox="1">
              <a:spLocks/>
            </p:cNvSpPr>
            <p:nvPr/>
          </p:nvSpPr>
          <p:spPr>
            <a:xfrm>
              <a:off x="4635169" y="1826708"/>
              <a:ext cx="4441437" cy="342590"/>
            </a:xfrm>
            <a:prstGeom prst="rect">
              <a:avLst/>
            </a:prstGeom>
          </p:spPr>
          <p:txBody>
            <a:bodyPr/>
            <a:lstStyle>
              <a:lvl1pPr marL="0" indent="0" algn="l" defTabSz="1018228"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1pPr>
              <a:lvl2pPr marL="827310" indent="-318195"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272787"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781900"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291015" indent="-254556" algn="l" defTabSz="1018228"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80012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9245"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359"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471" indent="-254556" algn="l" defTabSz="1018228"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1" indent="0">
                <a:spcBef>
                  <a:spcPts val="0"/>
                </a:spcBef>
                <a:buNone/>
              </a:pPr>
              <a:r>
                <a:rPr lang="en-US" sz="1000" b="1" dirty="0">
                  <a:solidFill>
                    <a:schemeClr val="accent1"/>
                  </a:solidFill>
                </a:rPr>
                <a:t>Ranked Returns (%)</a:t>
              </a:r>
            </a:p>
            <a:p>
              <a:pPr>
                <a:spcBef>
                  <a:spcPts val="0"/>
                </a:spcBef>
              </a:pPr>
              <a:endParaRPr lang="en-US" sz="1000" b="1" dirty="0">
                <a:solidFill>
                  <a:schemeClr val="accent1"/>
                </a:solidFill>
              </a:endParaRPr>
            </a:p>
          </p:txBody>
        </p:sp>
        <p:cxnSp>
          <p:nvCxnSpPr>
            <p:cNvPr id="29" name="Straight Connector 28">
              <a:extLst>
                <a:ext uri="{FF2B5EF4-FFF2-40B4-BE49-F238E27FC236}">
                  <a16:creationId xmlns:a16="http://schemas.microsoft.com/office/drawing/2014/main" id="{5B1EE14A-8AB6-4E03-8A4E-E20490DA7E6D}"/>
                </a:ext>
              </a:extLst>
            </p:cNvPr>
            <p:cNvCxnSpPr>
              <a:cxnSpLocks/>
            </p:cNvCxnSpPr>
            <p:nvPr/>
          </p:nvCxnSpPr>
          <p:spPr>
            <a:xfrm flipV="1">
              <a:off x="4724400" y="2060930"/>
              <a:ext cx="4318470" cy="1"/>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3841493"/>
      </p:ext>
    </p:extLst>
  </p:cSld>
  <p:clrMapOvr>
    <a:masterClrMapping/>
  </p:clrMapOvr>
</p:sld>
</file>

<file path=ppt/theme/theme1.xml><?xml version="1.0" encoding="utf-8"?>
<a:theme xmlns:a="http://schemas.openxmlformats.org/drawingml/2006/main" name="QMR_Q316_Portrait">
  <a:themeElements>
    <a:clrScheme name="QMR 2013">
      <a:dk1>
        <a:sysClr val="windowText" lastClr="000000"/>
      </a:dk1>
      <a:lt1>
        <a:sysClr val="window" lastClr="FFFFFF"/>
      </a:lt1>
      <a:dk2>
        <a:srgbClr val="35627D"/>
      </a:dk2>
      <a:lt2>
        <a:srgbClr val="A5C3CF"/>
      </a:lt2>
      <a:accent1>
        <a:srgbClr val="4D859E"/>
      </a:accent1>
      <a:accent2>
        <a:srgbClr val="93A37C"/>
      </a:accent2>
      <a:accent3>
        <a:srgbClr val="C00000"/>
      </a:accent3>
      <a:accent4>
        <a:srgbClr val="C5A43B"/>
      </a:accent4>
      <a:accent5>
        <a:srgbClr val="976563"/>
      </a:accent5>
      <a:accent6>
        <a:srgbClr val="8B814F"/>
      </a:accent6>
      <a:hlink>
        <a:srgbClr val="0000FF"/>
      </a:hlink>
      <a:folHlink>
        <a:srgbClr val="800080"/>
      </a:folHlink>
    </a:clrScheme>
    <a:fontScheme name="QMR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label colors">
    <a:dk1>
      <a:sysClr val="windowText" lastClr="000000"/>
    </a:dk1>
    <a:lt1>
      <a:sysClr val="window" lastClr="FFFFFF"/>
    </a:lt1>
    <a:dk2>
      <a:srgbClr val="35627D"/>
    </a:dk2>
    <a:lt2>
      <a:srgbClr val="A5C3CF"/>
    </a:lt2>
    <a:accent1>
      <a:srgbClr val="4D859E"/>
    </a:accent1>
    <a:accent2>
      <a:srgbClr val="93A37C"/>
    </a:accent2>
    <a:accent3>
      <a:srgbClr val="C00000"/>
    </a:accent3>
    <a:accent4>
      <a:srgbClr val="C5A43B"/>
    </a:accent4>
    <a:accent5>
      <a:srgbClr val="976563"/>
    </a:accent5>
    <a:accent6>
      <a:srgbClr val="8B814F"/>
    </a:accent6>
    <a:hlink>
      <a:srgbClr val="0000FF"/>
    </a:hlink>
    <a:folHlink>
      <a:srgbClr val="800080"/>
    </a:folHlink>
  </a:clrScheme>
  <a:fontScheme name="QMR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QMR 2013">
    <a:dk1>
      <a:sysClr val="windowText" lastClr="000000"/>
    </a:dk1>
    <a:lt1>
      <a:sysClr val="window" lastClr="FFFFFF"/>
    </a:lt1>
    <a:dk2>
      <a:srgbClr val="35627D"/>
    </a:dk2>
    <a:lt2>
      <a:srgbClr val="A5C3CF"/>
    </a:lt2>
    <a:accent1>
      <a:srgbClr val="4D859E"/>
    </a:accent1>
    <a:accent2>
      <a:srgbClr val="93A37C"/>
    </a:accent2>
    <a:accent3>
      <a:srgbClr val="C00000"/>
    </a:accent3>
    <a:accent4>
      <a:srgbClr val="C5A43B"/>
    </a:accent4>
    <a:accent5>
      <a:srgbClr val="976563"/>
    </a:accent5>
    <a:accent6>
      <a:srgbClr val="8B814F"/>
    </a:accent6>
    <a:hlink>
      <a:srgbClr val="0000FF"/>
    </a:hlink>
    <a:folHlink>
      <a:srgbClr val="800080"/>
    </a:folHlink>
  </a:clrScheme>
  <a:fontScheme name="QMR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final color_2018_PA4">
    <a:dk1>
      <a:srgbClr val="000000"/>
    </a:dk1>
    <a:lt1>
      <a:srgbClr val="FFFFFF"/>
    </a:lt1>
    <a:dk2>
      <a:srgbClr val="517864"/>
    </a:dk2>
    <a:lt2>
      <a:srgbClr val="E4E4E4"/>
    </a:lt2>
    <a:accent1>
      <a:srgbClr val="005E74"/>
    </a:accent1>
    <a:accent2>
      <a:srgbClr val="427994"/>
    </a:accent2>
    <a:accent3>
      <a:srgbClr val="1398A4"/>
    </a:accent3>
    <a:accent4>
      <a:srgbClr val="E8B423"/>
    </a:accent4>
    <a:accent5>
      <a:srgbClr val="51A234"/>
    </a:accent5>
    <a:accent6>
      <a:srgbClr val="96B400"/>
    </a:accent6>
    <a:hlink>
      <a:srgbClr val="005E74"/>
    </a:hlink>
    <a:folHlink>
      <a:srgbClr val="B7312C"/>
    </a:folHlink>
  </a:clrScheme>
  <a:fontScheme name="Avenir LT 2013 template">
    <a:majorFont>
      <a:latin typeface="Avenir LT 35 Light"/>
      <a:ea typeface=""/>
      <a:cs typeface=""/>
    </a:majorFont>
    <a:minorFont>
      <a:latin typeface="Aveni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final color_2018_PA4">
    <a:dk1>
      <a:srgbClr val="000000"/>
    </a:dk1>
    <a:lt1>
      <a:srgbClr val="FFFFFF"/>
    </a:lt1>
    <a:dk2>
      <a:srgbClr val="517864"/>
    </a:dk2>
    <a:lt2>
      <a:srgbClr val="E4E4E4"/>
    </a:lt2>
    <a:accent1>
      <a:srgbClr val="005E74"/>
    </a:accent1>
    <a:accent2>
      <a:srgbClr val="427994"/>
    </a:accent2>
    <a:accent3>
      <a:srgbClr val="1398A4"/>
    </a:accent3>
    <a:accent4>
      <a:srgbClr val="E8B423"/>
    </a:accent4>
    <a:accent5>
      <a:srgbClr val="51A234"/>
    </a:accent5>
    <a:accent6>
      <a:srgbClr val="96B400"/>
    </a:accent6>
    <a:hlink>
      <a:srgbClr val="005E74"/>
    </a:hlink>
    <a:folHlink>
      <a:srgbClr val="B7312C"/>
    </a:folHlink>
  </a:clrScheme>
  <a:fontScheme name="Avenir LT 2013 template">
    <a:majorFont>
      <a:latin typeface="Avenir LT 35 Light"/>
      <a:ea typeface=""/>
      <a:cs typeface=""/>
    </a:majorFont>
    <a:minorFont>
      <a:latin typeface="Aveni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final color_2018_PA4">
    <a:dk1>
      <a:srgbClr val="000000"/>
    </a:dk1>
    <a:lt1>
      <a:srgbClr val="FFFFFF"/>
    </a:lt1>
    <a:dk2>
      <a:srgbClr val="517864"/>
    </a:dk2>
    <a:lt2>
      <a:srgbClr val="E4E4E4"/>
    </a:lt2>
    <a:accent1>
      <a:srgbClr val="005E74"/>
    </a:accent1>
    <a:accent2>
      <a:srgbClr val="427994"/>
    </a:accent2>
    <a:accent3>
      <a:srgbClr val="1398A4"/>
    </a:accent3>
    <a:accent4>
      <a:srgbClr val="E8B423"/>
    </a:accent4>
    <a:accent5>
      <a:srgbClr val="51A234"/>
    </a:accent5>
    <a:accent6>
      <a:srgbClr val="96B400"/>
    </a:accent6>
    <a:hlink>
      <a:srgbClr val="005E74"/>
    </a:hlink>
    <a:folHlink>
      <a:srgbClr val="B7312C"/>
    </a:folHlink>
  </a:clrScheme>
  <a:fontScheme name="Avenir LT 2013 template">
    <a:majorFont>
      <a:latin typeface="Avenir LT 35 Light"/>
      <a:ea typeface=""/>
      <a:cs typeface=""/>
    </a:majorFont>
    <a:minorFont>
      <a:latin typeface="Aveni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final color_2018_PA4">
    <a:dk1>
      <a:srgbClr val="000000"/>
    </a:dk1>
    <a:lt1>
      <a:srgbClr val="FFFFFF"/>
    </a:lt1>
    <a:dk2>
      <a:srgbClr val="517864"/>
    </a:dk2>
    <a:lt2>
      <a:srgbClr val="E4E4E4"/>
    </a:lt2>
    <a:accent1>
      <a:srgbClr val="005E74"/>
    </a:accent1>
    <a:accent2>
      <a:srgbClr val="427994"/>
    </a:accent2>
    <a:accent3>
      <a:srgbClr val="1398A4"/>
    </a:accent3>
    <a:accent4>
      <a:srgbClr val="E8B423"/>
    </a:accent4>
    <a:accent5>
      <a:srgbClr val="51A234"/>
    </a:accent5>
    <a:accent6>
      <a:srgbClr val="96B400"/>
    </a:accent6>
    <a:hlink>
      <a:srgbClr val="005E74"/>
    </a:hlink>
    <a:folHlink>
      <a:srgbClr val="B7312C"/>
    </a:folHlink>
  </a:clrScheme>
  <a:fontScheme name="Avenir LT 2013 template">
    <a:majorFont>
      <a:latin typeface="Avenir LT 35 Light"/>
      <a:ea typeface=""/>
      <a:cs typeface=""/>
    </a:majorFont>
    <a:minorFont>
      <a:latin typeface="Aveni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final color_2018_PA4">
    <a:dk1>
      <a:srgbClr val="000000"/>
    </a:dk1>
    <a:lt1>
      <a:srgbClr val="FFFFFF"/>
    </a:lt1>
    <a:dk2>
      <a:srgbClr val="517864"/>
    </a:dk2>
    <a:lt2>
      <a:srgbClr val="E4E4E4"/>
    </a:lt2>
    <a:accent1>
      <a:srgbClr val="005E74"/>
    </a:accent1>
    <a:accent2>
      <a:srgbClr val="427994"/>
    </a:accent2>
    <a:accent3>
      <a:srgbClr val="1398A4"/>
    </a:accent3>
    <a:accent4>
      <a:srgbClr val="E8B423"/>
    </a:accent4>
    <a:accent5>
      <a:srgbClr val="51A234"/>
    </a:accent5>
    <a:accent6>
      <a:srgbClr val="96B400"/>
    </a:accent6>
    <a:hlink>
      <a:srgbClr val="005E74"/>
    </a:hlink>
    <a:folHlink>
      <a:srgbClr val="B7312C"/>
    </a:folHlink>
  </a:clrScheme>
  <a:fontScheme name="Avenir LT 2013 template">
    <a:majorFont>
      <a:latin typeface="Avenir LT 35 Light"/>
      <a:ea typeface=""/>
      <a:cs typeface=""/>
    </a:majorFont>
    <a:minorFont>
      <a:latin typeface="Aveni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final color_2018_PA4">
    <a:dk1>
      <a:srgbClr val="000000"/>
    </a:dk1>
    <a:lt1>
      <a:srgbClr val="FFFFFF"/>
    </a:lt1>
    <a:dk2>
      <a:srgbClr val="517864"/>
    </a:dk2>
    <a:lt2>
      <a:srgbClr val="E4E4E4"/>
    </a:lt2>
    <a:accent1>
      <a:srgbClr val="005E74"/>
    </a:accent1>
    <a:accent2>
      <a:srgbClr val="427994"/>
    </a:accent2>
    <a:accent3>
      <a:srgbClr val="1398A4"/>
    </a:accent3>
    <a:accent4>
      <a:srgbClr val="E8B423"/>
    </a:accent4>
    <a:accent5>
      <a:srgbClr val="51A234"/>
    </a:accent5>
    <a:accent6>
      <a:srgbClr val="96B400"/>
    </a:accent6>
    <a:hlink>
      <a:srgbClr val="005E74"/>
    </a:hlink>
    <a:folHlink>
      <a:srgbClr val="B7312C"/>
    </a:folHlink>
  </a:clrScheme>
  <a:fontScheme name="Avenir LT 2013 template">
    <a:majorFont>
      <a:latin typeface="Avenir LT 35 Light"/>
      <a:ea typeface=""/>
      <a:cs typeface=""/>
    </a:majorFont>
    <a:minorFont>
      <a:latin typeface="Aveni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1836AB68EC1D43A76A9D8625ADA91C" ma:contentTypeVersion="15" ma:contentTypeDescription="Create a new document." ma:contentTypeScope="" ma:versionID="835518be69d4e7422b28ee0537dff367">
  <xsd:schema xmlns:xsd="http://www.w3.org/2001/XMLSchema" xmlns:xs="http://www.w3.org/2001/XMLSchema" xmlns:p="http://schemas.microsoft.com/office/2006/metadata/properties" xmlns:ns2="23e4d5fe-10e9-4aa0-b2d0-790c10ac2fc8" xmlns:ns3="1ff42ae9-1c3d-4abc-a405-daef4ff5f499" targetNamespace="http://schemas.microsoft.com/office/2006/metadata/properties" ma:root="true" ma:fieldsID="7f307ebc3cb09fbe26d60213d0f8544e" ns2:_="" ns3:_="">
    <xsd:import namespace="23e4d5fe-10e9-4aa0-b2d0-790c10ac2fc8"/>
    <xsd:import namespace="1ff42ae9-1c3d-4abc-a405-daef4ff5f49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4d5fe-10e9-4aa0-b2d0-790c10ac2f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dc3d13d-aade-41b0-bedc-ec58ef93807c"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ff42ae9-1c3d-4abc-a405-daef4ff5f49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29d75692-c7f8-41d8-bdae-e035759b7684}" ma:internalName="TaxCatchAll" ma:showField="CatchAllData" ma:web="1ff42ae9-1c3d-4abc-a405-daef4ff5f4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3695B4-5753-47DC-910D-60C2C6D5BD46}"/>
</file>

<file path=customXml/itemProps2.xml><?xml version="1.0" encoding="utf-8"?>
<ds:datastoreItem xmlns:ds="http://schemas.openxmlformats.org/officeDocument/2006/customXml" ds:itemID="{EC924584-4EBB-4F7E-B2D0-C6C631A409AF}"/>
</file>

<file path=docProps/app.xml><?xml version="1.0" encoding="utf-8"?>
<Properties xmlns="http://schemas.openxmlformats.org/officeDocument/2006/extended-properties" xmlns:vt="http://schemas.openxmlformats.org/officeDocument/2006/docPropsVTypes">
  <Template>QMR_Q316_Portrait</Template>
  <TotalTime>20038</TotalTime>
  <Words>12347</Words>
  <Application>Microsoft Office PowerPoint</Application>
  <PresentationFormat>Custom</PresentationFormat>
  <Paragraphs>549</Paragraphs>
  <Slides>26</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 Narrow</vt:lpstr>
      <vt:lpstr>Avenir LT 55 Roman</vt:lpstr>
      <vt:lpstr>Calibri</vt:lpstr>
      <vt:lpstr>Times New Roman</vt:lpstr>
      <vt:lpstr>QMR_Q316_Portrait</vt:lpstr>
      <vt:lpstr>Worksheet</vt:lpstr>
      <vt:lpstr>Q3</vt:lpstr>
      <vt:lpstr>Quarterly Market Review</vt:lpstr>
      <vt:lpstr>Quarterly Market Summary</vt:lpstr>
      <vt:lpstr>Long-Term Market Summary</vt:lpstr>
      <vt:lpstr>World Stock Market Performance</vt:lpstr>
      <vt:lpstr>World Stock Market Performance</vt:lpstr>
      <vt:lpstr>US Stocks</vt:lpstr>
      <vt:lpstr>International Developed Stocks</vt:lpstr>
      <vt:lpstr>Emerging Markets Stocks</vt:lpstr>
      <vt:lpstr>Country Returns</vt:lpstr>
      <vt:lpstr>Real Estate Investment Trusts (REITs)</vt:lpstr>
      <vt:lpstr>Commodities</vt:lpstr>
      <vt:lpstr>Fixed Income</vt:lpstr>
      <vt:lpstr>Global Fixed Income</vt:lpstr>
      <vt:lpstr>Impact of Diversification</vt:lpstr>
      <vt:lpstr>What Drives Investment Returns? Start with Ingenuity.</vt:lpstr>
      <vt:lpstr>What Drives Investment Returns? Start with Ingenuity.</vt:lpstr>
      <vt:lpstr>What Drives Investment Returns? Start with Ingenuity.</vt:lpstr>
      <vt:lpstr>Appendix</vt:lpstr>
      <vt:lpstr>Dimensional Core Plus Wealth Index Models</vt:lpstr>
      <vt:lpstr>Dimensional Core Plus Wealth Index Models</vt:lpstr>
      <vt:lpstr>Sources and Descriptions of Data</vt:lpstr>
      <vt:lpstr>Sources and Descriptions of Data</vt:lpstr>
      <vt:lpstr>Sources and Descriptions of Data</vt:lpstr>
      <vt:lpstr>Sources and Descriptions of Data</vt:lpstr>
      <vt:lpstr>Sources and Descriptions of Data</vt:lpstr>
    </vt:vector>
  </TitlesOfParts>
  <Company>Dimensional Fund Advisors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Market Review Portrait</dc:title>
  <dc:creator>kim.vanwieren@dimensional.com</dc:creator>
  <cp:lastModifiedBy>Brandon Kremer</cp:lastModifiedBy>
  <cp:revision>1377</cp:revision>
  <cp:lastPrinted>2020-04-03T21:08:43Z</cp:lastPrinted>
  <dcterms:created xsi:type="dcterms:W3CDTF">2016-09-30T16:08:42Z</dcterms:created>
  <dcterms:modified xsi:type="dcterms:W3CDTF">2022-10-17T21:25:12Z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0091bf-42ae-41c9-b2bd-8f960b8bfdda_Enabled">
    <vt:lpwstr>true</vt:lpwstr>
  </property>
  <property fmtid="{D5CDD505-2E9C-101B-9397-08002B2CF9AE}" pid="3" name="MSIP_Label_9e0091bf-42ae-41c9-b2bd-8f960b8bfdda_SetDate">
    <vt:lpwstr>2021-10-06T13:14:39Z</vt:lpwstr>
  </property>
  <property fmtid="{D5CDD505-2E9C-101B-9397-08002B2CF9AE}" pid="4" name="MSIP_Label_9e0091bf-42ae-41c9-b2bd-8f960b8bfdda_Method">
    <vt:lpwstr>Privileged</vt:lpwstr>
  </property>
  <property fmtid="{D5CDD505-2E9C-101B-9397-08002B2CF9AE}" pid="5" name="MSIP_Label_9e0091bf-42ae-41c9-b2bd-8f960b8bfdda_Name">
    <vt:lpwstr>Limited Access Content - No Label</vt:lpwstr>
  </property>
  <property fmtid="{D5CDD505-2E9C-101B-9397-08002B2CF9AE}" pid="6" name="MSIP_Label_9e0091bf-42ae-41c9-b2bd-8f960b8bfdda_SiteId">
    <vt:lpwstr>50488be8-ac74-4dcd-9bdd-44db35d92d8d</vt:lpwstr>
  </property>
  <property fmtid="{D5CDD505-2E9C-101B-9397-08002B2CF9AE}" pid="7" name="MSIP_Label_9e0091bf-42ae-41c9-b2bd-8f960b8bfdda_ActionId">
    <vt:lpwstr>1db3259a-10c4-42b9-8856-6abe3c0d0d8f</vt:lpwstr>
  </property>
  <property fmtid="{D5CDD505-2E9C-101B-9397-08002B2CF9AE}" pid="8" name="MSIP_Label_9e0091bf-42ae-41c9-b2bd-8f960b8bfdda_ContentBits">
    <vt:lpwstr>0</vt:lpwstr>
  </property>
</Properties>
</file>