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360" r:id="rId2"/>
    <p:sldId id="418" r:id="rId3"/>
    <p:sldId id="419" r:id="rId4"/>
    <p:sldId id="361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420" r:id="rId13"/>
    <p:sldId id="377" r:id="rId14"/>
    <p:sldId id="416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413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14" r:id="rId39"/>
    <p:sldId id="400" r:id="rId40"/>
    <p:sldId id="401" r:id="rId41"/>
    <p:sldId id="421" r:id="rId42"/>
    <p:sldId id="402" r:id="rId43"/>
    <p:sldId id="405" r:id="rId44"/>
    <p:sldId id="406" r:id="rId45"/>
    <p:sldId id="407" r:id="rId46"/>
    <p:sldId id="408" r:id="rId47"/>
    <p:sldId id="409" r:id="rId48"/>
    <p:sldId id="417" r:id="rId49"/>
    <p:sldId id="411" r:id="rId50"/>
    <p:sldId id="412" r:id="rId51"/>
    <p:sldId id="403" r:id="rId52"/>
  </p:sldIdLst>
  <p:sldSz cx="9144000" cy="6858000" type="letter"/>
  <p:notesSz cx="6908800" cy="9410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00CC"/>
    <a:srgbClr val="0000FF"/>
    <a:srgbClr val="FEF4CA"/>
    <a:srgbClr val="CC0000"/>
    <a:srgbClr val="000000"/>
    <a:srgbClr val="4C4C4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22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latin typeface="Book Antiqua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latin typeface="Book Antiqua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latin typeface="Book Antiqua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/>
            </a:lvl1pPr>
          </a:lstStyle>
          <a:p>
            <a:pPr>
              <a:defRPr/>
            </a:pPr>
            <a:fld id="{60B828F2-8367-F34F-A459-91D6EF743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5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AFE03EB-63E8-5546-AA74-7388399D3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70400"/>
            <a:ext cx="5064125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7" tIns="46764" rIns="93527" bIns="46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704850"/>
            <a:ext cx="4710112" cy="3532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005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 1A in Module (6); it is a 1-lecture overview of the material, and is an alternative to Lectures 1 through 4 in this module, which provide more detailed coverage. Note that the text contains enough material for an even more detailed treatment than Lectures 1 through 4, e.g., view serializability, B-tree CC, non-locking approaches.)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  <a:p>
            <a:r>
              <a:rPr lang="en-US">
                <a:ea typeface="ＭＳ Ｐゴシック" charset="0"/>
                <a:cs typeface="ＭＳ Ｐゴシック" charset="0"/>
              </a:rPr>
              <a:t>Module (1):  Introduction (DBMS, Relational Model)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Module (2):  Storage and File Organizations (Disks, Buffering, Indexes)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Module (3):  Database Concepts (Relational Queries, DDL/ICs, Views and Security)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Module (4):  Relational Implementation (Query Evaluation, Optimization)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Module (5): Database Design (ER Model, Normalization, Physical Design, Tuning)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Module (6): Transaction Processing (Concurrency Control, Recovery)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Module (7): Advanced Topics</a:t>
            </a:r>
          </a:p>
        </p:txBody>
      </p:sp>
      <p:sp>
        <p:nvSpPr>
          <p:cNvPr id="1741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29293E7E-F224-7244-B5CE-AC46CD21246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849" rIns="9184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993E0FE7-3072-8C4F-B06F-1081129B19E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767AAD48-DFD7-7640-A116-32B002E6DD85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659793D5-8400-8C42-964D-F5FAD51C8A76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849" rIns="9184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C3ACD3A0-5E2B-694A-B348-5929DA603C4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849" rIns="9184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C1A1C6F4-23D9-4C46-8F94-5986B5E3AA3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849" rIns="9184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B5ECCEE1-53B2-E449-9B66-BC194AEDE4D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0584134D-1F3B-1B4E-8A2D-38EAAF3A149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849" rIns="9184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ABA273B1-47AA-9A4F-AAA4-5114C4436DB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849" rIns="9184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B776E2BD-F15B-4242-ABDC-735B097B682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849" rIns="9184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Allows DMBS to have concurrent execution and recovery from system failure, esp involving mission critical data.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Users to write applications without having to worry about concurrent control and recovery. Increased programmer productivity and allows new applications to be added more easily and safely to existing system.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77AA7D8B-1244-E643-8F42-B15E5523B603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9663" y="711200"/>
            <a:ext cx="4691062" cy="3517900"/>
          </a:xfrm>
          <a:ln cap="flat"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4470400"/>
            <a:ext cx="5067300" cy="4233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849" tIns="45924" rIns="91849" bIns="45924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93FFBFA9-CFF1-D643-90AB-C732BA34A509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193BCB30-AF09-7148-96E3-49BF724CB462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26B82AEA-71FD-2946-B11B-9C2C18743FD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94ABF88E-8411-8B4F-9483-30ED4C2983F3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71F86598-4955-E147-AC98-294077FBA733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3E6385BA-7E65-6B44-B151-88FD6724A7BC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A7A3453D-523D-B14C-B83F-C733610DD6E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849" rIns="9184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88EEB938-E0FB-C04C-B811-9DB22C0A6C2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849" rIns="9184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78B135D1-5A1C-B249-99F3-E3392E8E0A6D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While one transaction is waiting for a page to be read in from disk, CPU can process another transaction. Overlapping I/O and CPU activity reduces the amount of time disk and processors are idle and increases system throughput (useful work completed per unit time)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In serial execution, a short transaction can get stuck behind a long transaction. Interleaving the execution of a short transaction with a long transaction allows the short transaction to complete quickly.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  <a:p>
            <a:r>
              <a:rPr lang="en-US">
                <a:ea typeface="ＭＳ Ｐゴシック" charset="0"/>
                <a:cs typeface="ＭＳ Ｐゴシック" charset="0"/>
              </a:rPr>
              <a:t>Transaction is defined as any one execution of a user program in a DBMS and differs from an execution outside the DBMS.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EBC8FA9A-1AFD-5B46-9A52-7FED213B42CD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849" rIns="9184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D0FD32E6-EDD9-AB4D-A087-98D8034624D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849" rIns="9184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12FF11B1-D8B4-E246-8CA6-F42BC313C312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849" rIns="9184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EF2C1588-D09C-8240-A199-D702152AEAB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849" rIns="9184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139A98FE-CD4E-BA4B-BF20-6B9307285FA6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E36DE0E8-3BE0-6A4F-8782-EFD712797A49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2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378510BA-6DCC-8449-9FEE-3AF8281A33C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42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514448A0-55D3-5644-BEE8-0B0BA621B77C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BA60F35F-AD39-8448-BC8D-6BFF5A6DD44D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83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7F5210E8-63AB-FD43-9B80-C45D27F6A68C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0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Transaction executions are said to respect the following 4 properties. </a:t>
            </a:r>
          </a:p>
        </p:txBody>
      </p:sp>
      <p:sp>
        <p:nvSpPr>
          <p:cNvPr id="2560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12637199-619C-0F4D-871E-79FB84624CC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51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  <a:p>
            <a:r>
              <a:rPr lang="en-US">
                <a:ea typeface="ＭＳ Ｐゴシック" charset="0"/>
                <a:cs typeface="ＭＳ Ｐゴシック" charset="0"/>
              </a:rPr>
              <a:t>1) Users should not have to worry about the effect of incomplete transactions (say when a system crash occurs)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Bank transfer example.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Sees only the state of a database that could occur if the transaction were the only one running against the database and produce only the results that it could produce if it were running alone.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2AF303ED-9F42-0E4A-B32B-4A02CB943BF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4BA3C552-7208-F742-B70A-7A5DA3BD0A5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849" rIns="9184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873125" y="600075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5" descr="skitched-3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5181600" cy="1143000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581400"/>
            <a:ext cx="4876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2DCF4-DA19-0F46-8D66-6C1D8A6C8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81EE6-F2DE-F344-B332-095C70C68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023AC-15E8-B747-A916-1D4A33327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0A19C-CDBA-9940-8C1A-550A7F30D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9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8988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00A38-DE69-4142-A10A-04EBD95A7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A943F-1FF6-6A40-AADA-3972D817E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ED99A-3C57-6A47-91B3-389E6DF43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7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736D5-C7AD-D14B-A43B-CA4549479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F947F-3DFA-A84E-A490-AC027511F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87345-796E-744E-90A4-FB6FBC56B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5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99A0C-5228-ED4A-9C25-0A1F46C9F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9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279C8-5397-494A-80A5-CDF2DBC37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5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C0E7BEB-A257-8747-A983-CDCA5CB25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9" descr="skitched-3-4-1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96863"/>
            <a:ext cx="10144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6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5867400" cy="11430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Transactions Intro</a:t>
            </a:r>
            <a:br>
              <a:rPr lang="en-US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&amp; Concurrency Control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 &amp; G Chaps. 16/17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822325" y="48529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457200" y="4648200"/>
            <a:ext cx="4876800" cy="19383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/>
              <a:t>There are three side effects of acid. Enhanced long term memory, decreased short term memory, </a:t>
            </a:r>
            <a:br>
              <a:rPr lang="en-US" sz="2400"/>
            </a:br>
            <a:r>
              <a:rPr lang="en-US" sz="2400"/>
              <a:t>and I forget the third.</a:t>
            </a:r>
          </a:p>
          <a:p>
            <a:r>
              <a:rPr lang="en-US" sz="2400"/>
              <a:t>		</a:t>
            </a:r>
            <a:r>
              <a:rPr lang="en-US" sz="2400">
                <a:solidFill>
                  <a:schemeClr val="tx1"/>
                </a:solidFill>
              </a:rPr>
              <a:t>- Timothy Leary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Transaction Consistency</a:t>
            </a:r>
          </a:p>
        </p:txBody>
      </p:sp>
      <p:sp>
        <p:nvSpPr>
          <p:cNvPr id="2867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4577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SzPct val="75000"/>
            </a:pPr>
            <a:r>
              <a:rPr lang="en-US" sz="2800">
                <a:latin typeface="Tahoma" charset="0"/>
                <a:ea typeface="ＭＳ Ｐゴシック" charset="0"/>
                <a:cs typeface="ＭＳ Ｐゴシック" charset="0"/>
              </a:rPr>
              <a:t>Transactions preserve DB </a:t>
            </a:r>
            <a:r>
              <a:rPr lang="en-US" sz="2800" i="1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consistency</a:t>
            </a:r>
            <a:endParaRPr lang="en-US" sz="280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>
                <a:latin typeface="Tahoma" charset="0"/>
                <a:ea typeface="ＭＳ Ｐゴシック" charset="0"/>
              </a:rPr>
              <a:t>Given a consistent DB state, produce another consistent DB state</a:t>
            </a:r>
          </a:p>
          <a:p>
            <a:pPr eaLnBrk="1" hangingPunct="1">
              <a:lnSpc>
                <a:spcPct val="90000"/>
              </a:lnSpc>
              <a:buSzPct val="75000"/>
            </a:pPr>
            <a:endParaRPr lang="en-US" sz="28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SzPct val="75000"/>
            </a:pPr>
            <a:r>
              <a:rPr lang="en-US" sz="2800">
                <a:latin typeface="Tahoma" charset="0"/>
                <a:ea typeface="ＭＳ Ｐゴシック" charset="0"/>
                <a:cs typeface="ＭＳ Ｐゴシック" charset="0"/>
              </a:rPr>
              <a:t>DB Consistency expressed as a set of declarative </a:t>
            </a:r>
            <a:r>
              <a:rPr lang="en-US" sz="280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Integrity Constraints</a:t>
            </a:r>
            <a:r>
              <a:rPr lang="en-US" sz="280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CREATE TABLE/ASSERTION statements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  <a:ea typeface="ＭＳ Ｐゴシック" charset="0"/>
                <a:cs typeface="ＭＳ Ｐゴシック" charset="0"/>
              </a:rPr>
              <a:t>Transactions that violate ICs are aborted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That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all the DBMS can automatically check!</a:t>
            </a: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675" name="Text Box 8"/>
          <p:cNvSpPr txBox="1">
            <a:spLocks noChangeArrowheads="1"/>
          </p:cNvSpPr>
          <p:nvPr/>
        </p:nvSpPr>
        <p:spPr bwMode="auto">
          <a:xfrm>
            <a:off x="6461125" y="55563"/>
            <a:ext cx="1281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A.</a:t>
            </a:r>
            <a:r>
              <a:rPr lang="en-US">
                <a:solidFill>
                  <a:schemeClr val="accent2"/>
                </a:solidFill>
              </a:rPr>
              <a:t>C.</a:t>
            </a:r>
            <a:r>
              <a:rPr lang="en-US">
                <a:solidFill>
                  <a:schemeClr val="tx1"/>
                </a:solidFill>
              </a:rPr>
              <a:t>I.D.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Isolation (Concurrency)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DBMS interleaves actions of many </a:t>
            </a:r>
            <a:r>
              <a:rPr lang="en-US" dirty="0" err="1" smtClean="0"/>
              <a:t>xacts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Actions = reads/writes of DB objects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DBMS ensures </a:t>
            </a:r>
            <a:r>
              <a:rPr lang="en-US" dirty="0" err="1" smtClean="0"/>
              <a:t>xacts</a:t>
            </a:r>
            <a:r>
              <a:rPr lang="en-US" dirty="0" smtClean="0"/>
              <a:t> do not “interfere”.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Each </a:t>
            </a:r>
            <a:r>
              <a:rPr lang="en-US" dirty="0" err="1" smtClean="0"/>
              <a:t>xact</a:t>
            </a:r>
            <a:r>
              <a:rPr lang="en-US" dirty="0" smtClean="0"/>
              <a:t> executes as if it ran by itself.</a:t>
            </a:r>
          </a:p>
          <a:p>
            <a:pPr lvl="1">
              <a:defRPr/>
            </a:pPr>
            <a:r>
              <a:rPr lang="en-US" dirty="0" smtClean="0"/>
              <a:t>Concurrent accesses have no effect on a </a:t>
            </a:r>
            <a:r>
              <a:rPr lang="en-US" dirty="0" err="1" smtClean="0"/>
              <a:t>xact’s</a:t>
            </a:r>
            <a:r>
              <a:rPr lang="en-US" dirty="0" smtClean="0"/>
              <a:t> behavior</a:t>
            </a:r>
          </a:p>
          <a:p>
            <a:pPr lvl="1">
              <a:defRPr/>
            </a:pPr>
            <a:r>
              <a:rPr lang="en-US" dirty="0" smtClean="0"/>
              <a:t>Net effect must be identical to executing all transactions </a:t>
            </a:r>
            <a:br>
              <a:rPr lang="en-US" dirty="0" smtClean="0"/>
            </a:br>
            <a:r>
              <a:rPr lang="en-US" sz="2800" i="1" dirty="0" smtClean="0"/>
              <a:t>in </a:t>
            </a:r>
            <a:r>
              <a:rPr lang="en-US" sz="2800" i="1" dirty="0" smtClean="0">
                <a:solidFill>
                  <a:srgbClr val="FF0000"/>
                </a:solidFill>
              </a:rPr>
              <a:t>some</a:t>
            </a:r>
            <a:r>
              <a:rPr lang="en-US" sz="2800" i="1" dirty="0" smtClean="0"/>
              <a:t> </a:t>
            </a:r>
            <a:r>
              <a:rPr lang="en-US" sz="2800" i="1" dirty="0" smtClean="0">
                <a:solidFill>
                  <a:srgbClr val="008000"/>
                </a:solidFill>
              </a:rPr>
              <a:t>serial order</a:t>
            </a:r>
            <a:r>
              <a:rPr lang="en-US" sz="2800" dirty="0" smtClean="0"/>
              <a:t>.</a:t>
            </a:r>
          </a:p>
          <a:p>
            <a:pPr lvl="1">
              <a:defRPr/>
            </a:pPr>
            <a:r>
              <a:rPr lang="en-US" dirty="0" smtClean="0"/>
              <a:t>Users &amp; programmers think about transactions in isolation</a:t>
            </a:r>
          </a:p>
          <a:p>
            <a:pPr lvl="2">
              <a:defRPr/>
            </a:pPr>
            <a:r>
              <a:rPr lang="en-US" dirty="0" smtClean="0"/>
              <a:t>Without considering effects of other concurrent transactions!</a:t>
            </a:r>
            <a:endParaRPr lang="en-US" dirty="0"/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6461125" y="55563"/>
            <a:ext cx="1281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A.C.</a:t>
            </a:r>
            <a:r>
              <a:rPr lang="en-US">
                <a:solidFill>
                  <a:schemeClr val="accent2"/>
                </a:solidFill>
              </a:rPr>
              <a:t>I.</a:t>
            </a:r>
            <a:r>
              <a:rPr lang="en-US">
                <a:solidFill>
                  <a:schemeClr val="tx1"/>
                </a:solidFill>
              </a:rPr>
              <a:t>D.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ACID Transactions make guarantees that</a:t>
            </a:r>
          </a:p>
          <a:p>
            <a:pPr lvl="2"/>
            <a:r>
              <a:rPr lang="en-US" dirty="0" smtClean="0"/>
              <a:t>Improve performance (via concurrency)</a:t>
            </a:r>
          </a:p>
          <a:p>
            <a:pPr lvl="2"/>
            <a:r>
              <a:rPr lang="en-US" dirty="0" smtClean="0"/>
              <a:t>Relieve programmers of correctness concerns</a:t>
            </a:r>
          </a:p>
          <a:p>
            <a:pPr lvl="3"/>
            <a:r>
              <a:rPr lang="en-US" dirty="0" smtClean="0"/>
              <a:t>Hide concurrency and failure handling!</a:t>
            </a:r>
          </a:p>
          <a:p>
            <a:pPr lvl="1"/>
            <a:r>
              <a:rPr lang="en-US" dirty="0" smtClean="0"/>
              <a:t>Two key issues to consider, and mechanisms</a:t>
            </a:r>
          </a:p>
          <a:p>
            <a:pPr lvl="2"/>
            <a:r>
              <a:rPr lang="en-US" dirty="0" smtClean="0"/>
              <a:t>Concurrency Control (via two-phase locking)</a:t>
            </a:r>
          </a:p>
          <a:p>
            <a:pPr lvl="2"/>
            <a:r>
              <a:rPr lang="en-US" dirty="0" smtClean="0"/>
              <a:t>Recovery (via write-ahead logging)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We’ll do Concurrency Control first.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Concurrency: Providing Isolation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Serial schedules </a:t>
            </a:r>
            <a:endParaRPr lang="en-US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one transaction runs at a time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safe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but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slow</a:t>
            </a:r>
          </a:p>
          <a:p>
            <a:pPr lvl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Try to find schedules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equivalent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to serial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…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but </a:t>
            </a:r>
            <a:r>
              <a:rPr lang="en-US" i="1" dirty="0" smtClean="0">
                <a:latin typeface="Tahoma" charset="0"/>
                <a:ea typeface="ＭＳ Ｐゴシック" charset="0"/>
                <a:cs typeface="ＭＳ Ｐゴシック" charset="0"/>
              </a:rPr>
              <a:t>interleaved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for better performance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Serializable Schedules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We need a 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touchstone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 concept for correct behavior</a:t>
            </a:r>
          </a:p>
          <a:p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Definition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: </a:t>
            </a:r>
            <a:r>
              <a:rPr lang="en-US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rPr>
              <a:t>Serial schedule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Each transaction runs from start to finish without any intervening actions from other transactions</a:t>
            </a:r>
          </a:p>
          <a:p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Definition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: 2 schedules are </a:t>
            </a:r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equivalent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if they: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involve same actions of same transactions, and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leave the DB in the same final state</a:t>
            </a:r>
          </a:p>
          <a:p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Definition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: Schedule S is </a:t>
            </a:r>
            <a:r>
              <a:rPr lang="en-US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rPr>
              <a:t>serializable 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if: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S is equivalent to any serial schedule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Conflicting Operations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41148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We need an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easier check for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equivalence than</a:t>
            </a:r>
            <a:b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“guarantees the same outcome in any DB state”</a:t>
            </a:r>
            <a:b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Use notion of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conflicting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operations (read/write)</a:t>
            </a:r>
            <a:endParaRPr lang="en-US" altLang="ja-JP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u="sng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latin typeface="Tahoma" charset="0"/>
                <a:ea typeface="ＭＳ Ｐゴシック" charset="0"/>
                <a:cs typeface="ＭＳ Ｐゴシック" charset="0"/>
              </a:rPr>
              <a:t>Definition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: Two operations 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conflict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if they: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are by different transactions,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are on the same object,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at least one of them is a write.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Conflict Serializable Schedules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41148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Definition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: Two schedules are </a:t>
            </a:r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conflict equivalent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iff: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Tahoma" charset="0"/>
                <a:ea typeface="ＭＳ Ｐゴシック" charset="0"/>
              </a:rPr>
              <a:t>They involve the same actions of the same transactions, and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Tahoma" charset="0"/>
                <a:ea typeface="ＭＳ Ｐゴシック" charset="0"/>
              </a:rPr>
              <a:t>every pair of conflicting actions is ordered the same way</a:t>
            </a:r>
          </a:p>
          <a:p>
            <a:pPr lvl="1">
              <a:lnSpc>
                <a:spcPct val="90000"/>
              </a:lnSpc>
            </a:pPr>
            <a:endParaRPr lang="en-US" sz="2000">
              <a:latin typeface="Tahom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Definition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: Schedule S is </a:t>
            </a:r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conflict serializable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if: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Tahoma" charset="0"/>
                <a:ea typeface="ＭＳ Ｐゴシック" charset="0"/>
              </a:rPr>
              <a:t>S is conflict equivalent to some serial schedule.</a:t>
            </a:r>
          </a:p>
          <a:p>
            <a:pPr lvl="1">
              <a:lnSpc>
                <a:spcPct val="90000"/>
              </a:lnSpc>
            </a:pPr>
            <a:endParaRPr lang="en-US" sz="2000">
              <a:latin typeface="Tahom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Note, some serializable schedules are NOT conflict serializable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Tahoma" charset="0"/>
                <a:ea typeface="ＭＳ Ｐゴシック" charset="0"/>
              </a:rPr>
              <a:t>A price we pay to achieve efficient enforcement.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28600" y="3505200"/>
            <a:ext cx="8763000" cy="13716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8382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Conflict Serializability – Intuition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153400" cy="25908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 schedule S is conflict serializable if: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You are able to transform S into a serial schedule by swapping </a:t>
            </a:r>
            <a:r>
              <a:rPr lang="en-US" b="1">
                <a:latin typeface="Tahoma" charset="0"/>
                <a:ea typeface="ＭＳ Ｐゴシック" charset="0"/>
              </a:rPr>
              <a:t>consecutive non-conflicting</a:t>
            </a:r>
            <a:r>
              <a:rPr lang="en-US" i="1">
                <a:latin typeface="Tahoma" charset="0"/>
                <a:ea typeface="ＭＳ Ｐゴシック" charset="0"/>
              </a:rPr>
              <a:t> </a:t>
            </a:r>
            <a:r>
              <a:rPr lang="en-US">
                <a:latin typeface="Tahoma" charset="0"/>
                <a:ea typeface="ＭＳ Ｐゴシック" charset="0"/>
              </a:rPr>
              <a:t>operations of different transactions.</a:t>
            </a:r>
            <a:endParaRPr lang="en-US" i="1">
              <a:latin typeface="Tahoma" charset="0"/>
              <a:ea typeface="ＭＳ Ｐゴシック" charset="0"/>
            </a:endParaRPr>
          </a:p>
          <a:p>
            <a:r>
              <a:rPr lang="en-US" i="1">
                <a:latin typeface="Tahoma" charset="0"/>
                <a:ea typeface="ＭＳ Ｐゴシック" charset="0"/>
                <a:cs typeface="ＭＳ Ｐゴシック" charset="0"/>
              </a:rPr>
              <a:t>Example: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>
              <a:buFontTx/>
              <a:buNone/>
            </a:pPr>
            <a:endParaRPr lang="en-US">
              <a:latin typeface="Tahoma" charset="0"/>
              <a:ea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28600" y="5067300"/>
            <a:ext cx="114935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/>
              <a:t>R(A)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495800" y="5067300"/>
            <a:ext cx="1073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/>
              <a:t>R(B)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365250" y="5086350"/>
            <a:ext cx="130175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/>
              <a:t>W(A)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5480050" y="5080000"/>
            <a:ext cx="122555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/>
              <a:t>W(B)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438400" y="5886450"/>
            <a:ext cx="114935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R(A)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505200" y="5911850"/>
            <a:ext cx="130175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W(A)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6775450" y="5988050"/>
            <a:ext cx="1073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R(B)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7766050" y="5981700"/>
            <a:ext cx="122555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W(B)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422650" y="5099050"/>
            <a:ext cx="2368550" cy="1524000"/>
            <a:chOff x="2160" y="2352"/>
            <a:chExt cx="1492" cy="960"/>
          </a:xfrm>
        </p:grpSpPr>
        <p:sp>
          <p:nvSpPr>
            <p:cNvPr id="39968" name="Text Box 13"/>
            <p:cNvSpPr txBox="1">
              <a:spLocks noChangeArrowheads="1"/>
            </p:cNvSpPr>
            <p:nvPr/>
          </p:nvSpPr>
          <p:spPr bwMode="auto">
            <a:xfrm>
              <a:off x="2256" y="2908"/>
              <a:ext cx="1396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</a:rPr>
                <a:t>        W(A)</a:t>
              </a:r>
            </a:p>
          </p:txBody>
        </p:sp>
        <p:sp>
          <p:nvSpPr>
            <p:cNvPr id="39969" name="Text Box 14"/>
            <p:cNvSpPr txBox="1">
              <a:spLocks noChangeArrowheads="1"/>
            </p:cNvSpPr>
            <p:nvPr/>
          </p:nvSpPr>
          <p:spPr bwMode="auto">
            <a:xfrm>
              <a:off x="2160" y="2352"/>
              <a:ext cx="1344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/>
                <a:t>R(B)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508250" y="5099050"/>
            <a:ext cx="2216150" cy="1479550"/>
            <a:chOff x="1628" y="2380"/>
            <a:chExt cx="1396" cy="932"/>
          </a:xfrm>
        </p:grpSpPr>
        <p:sp>
          <p:nvSpPr>
            <p:cNvPr id="39966" name="Text Box 19"/>
            <p:cNvSpPr txBox="1">
              <a:spLocks noChangeArrowheads="1"/>
            </p:cNvSpPr>
            <p:nvPr/>
          </p:nvSpPr>
          <p:spPr bwMode="auto">
            <a:xfrm>
              <a:off x="1680" y="2380"/>
              <a:ext cx="1344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/>
                <a:t>R(B)</a:t>
              </a:r>
            </a:p>
          </p:txBody>
        </p:sp>
        <p:sp>
          <p:nvSpPr>
            <p:cNvPr id="39967" name="Text Box 21"/>
            <p:cNvSpPr txBox="1">
              <a:spLocks noChangeArrowheads="1"/>
            </p:cNvSpPr>
            <p:nvPr/>
          </p:nvSpPr>
          <p:spPr bwMode="auto">
            <a:xfrm>
              <a:off x="1628" y="2908"/>
              <a:ext cx="1300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</a:rPr>
                <a:t>        R(A)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495800" y="5143500"/>
            <a:ext cx="2362200" cy="1479550"/>
            <a:chOff x="1536" y="2380"/>
            <a:chExt cx="1488" cy="932"/>
          </a:xfrm>
        </p:grpSpPr>
        <p:sp>
          <p:nvSpPr>
            <p:cNvPr id="39964" name="Text Box 24"/>
            <p:cNvSpPr txBox="1">
              <a:spLocks noChangeArrowheads="1"/>
            </p:cNvSpPr>
            <p:nvPr/>
          </p:nvSpPr>
          <p:spPr bwMode="auto">
            <a:xfrm>
              <a:off x="1680" y="2380"/>
              <a:ext cx="1344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/>
                <a:t>W(B)</a:t>
              </a:r>
            </a:p>
          </p:txBody>
        </p:sp>
        <p:sp>
          <p:nvSpPr>
            <p:cNvPr id="39965" name="Text Box 25"/>
            <p:cNvSpPr txBox="1">
              <a:spLocks noChangeArrowheads="1"/>
            </p:cNvSpPr>
            <p:nvPr/>
          </p:nvSpPr>
          <p:spPr bwMode="auto">
            <a:xfrm>
              <a:off x="1536" y="2908"/>
              <a:ext cx="1488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</a:rPr>
                <a:t>        W(A)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505200" y="5124450"/>
            <a:ext cx="2362200" cy="1479550"/>
            <a:chOff x="1628" y="2380"/>
            <a:chExt cx="1396" cy="932"/>
          </a:xfrm>
        </p:grpSpPr>
        <p:sp>
          <p:nvSpPr>
            <p:cNvPr id="39962" name="Text Box 27"/>
            <p:cNvSpPr txBox="1">
              <a:spLocks noChangeArrowheads="1"/>
            </p:cNvSpPr>
            <p:nvPr/>
          </p:nvSpPr>
          <p:spPr bwMode="auto">
            <a:xfrm>
              <a:off x="1680" y="2380"/>
              <a:ext cx="1344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/>
                <a:t>W(B)</a:t>
              </a:r>
            </a:p>
          </p:txBody>
        </p:sp>
        <p:sp>
          <p:nvSpPr>
            <p:cNvPr id="39963" name="Text Box 28"/>
            <p:cNvSpPr txBox="1">
              <a:spLocks noChangeArrowheads="1"/>
            </p:cNvSpPr>
            <p:nvPr/>
          </p:nvSpPr>
          <p:spPr bwMode="auto">
            <a:xfrm>
              <a:off x="1628" y="2908"/>
              <a:ext cx="1220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</a:rPr>
                <a:t>        R(A)</a:t>
              </a:r>
            </a:p>
          </p:txBody>
        </p:sp>
      </p:grpSp>
      <p:grpSp>
        <p:nvGrpSpPr>
          <p:cNvPr id="39952" name="Group 49"/>
          <p:cNvGrpSpPr>
            <a:grpSpLocks/>
          </p:cNvGrpSpPr>
          <p:nvPr/>
        </p:nvGrpSpPr>
        <p:grpSpPr bwMode="auto">
          <a:xfrm>
            <a:off x="228600" y="3429000"/>
            <a:ext cx="8763000" cy="1276350"/>
            <a:chOff x="144" y="2160"/>
            <a:chExt cx="5520" cy="804"/>
          </a:xfrm>
        </p:grpSpPr>
        <p:sp>
          <p:nvSpPr>
            <p:cNvPr id="39954" name="Text Box 29"/>
            <p:cNvSpPr txBox="1">
              <a:spLocks noChangeArrowheads="1"/>
            </p:cNvSpPr>
            <p:nvPr/>
          </p:nvSpPr>
          <p:spPr bwMode="auto">
            <a:xfrm>
              <a:off x="144" y="2160"/>
              <a:ext cx="7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/>
                <a:t>R(A)</a:t>
              </a:r>
            </a:p>
          </p:txBody>
        </p:sp>
        <p:sp>
          <p:nvSpPr>
            <p:cNvPr id="39955" name="Text Box 30"/>
            <p:cNvSpPr txBox="1">
              <a:spLocks noChangeArrowheads="1"/>
            </p:cNvSpPr>
            <p:nvPr/>
          </p:nvSpPr>
          <p:spPr bwMode="auto">
            <a:xfrm>
              <a:off x="2832" y="2160"/>
              <a:ext cx="6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/>
                <a:t>R(B)</a:t>
              </a:r>
            </a:p>
          </p:txBody>
        </p:sp>
        <p:sp>
          <p:nvSpPr>
            <p:cNvPr id="39956" name="Text Box 31"/>
            <p:cNvSpPr txBox="1">
              <a:spLocks noChangeArrowheads="1"/>
            </p:cNvSpPr>
            <p:nvPr/>
          </p:nvSpPr>
          <p:spPr bwMode="auto">
            <a:xfrm>
              <a:off x="860" y="2172"/>
              <a:ext cx="8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/>
                <a:t>W(A)</a:t>
              </a:r>
            </a:p>
          </p:txBody>
        </p:sp>
        <p:sp>
          <p:nvSpPr>
            <p:cNvPr id="39957" name="Text Box 32"/>
            <p:cNvSpPr txBox="1">
              <a:spLocks noChangeArrowheads="1"/>
            </p:cNvSpPr>
            <p:nvPr/>
          </p:nvSpPr>
          <p:spPr bwMode="auto">
            <a:xfrm>
              <a:off x="3452" y="2168"/>
              <a:ext cx="7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/>
                <a:t>W(B)</a:t>
              </a:r>
            </a:p>
          </p:txBody>
        </p:sp>
        <p:sp>
          <p:nvSpPr>
            <p:cNvPr id="39958" name="Text Box 33"/>
            <p:cNvSpPr txBox="1">
              <a:spLocks noChangeArrowheads="1"/>
            </p:cNvSpPr>
            <p:nvPr/>
          </p:nvSpPr>
          <p:spPr bwMode="auto">
            <a:xfrm>
              <a:off x="1536" y="2496"/>
              <a:ext cx="7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</a:rPr>
                <a:t>R(A)</a:t>
              </a:r>
            </a:p>
          </p:txBody>
        </p:sp>
        <p:sp>
          <p:nvSpPr>
            <p:cNvPr id="39959" name="Text Box 34"/>
            <p:cNvSpPr txBox="1">
              <a:spLocks noChangeArrowheads="1"/>
            </p:cNvSpPr>
            <p:nvPr/>
          </p:nvSpPr>
          <p:spPr bwMode="auto">
            <a:xfrm>
              <a:off x="2208" y="2512"/>
              <a:ext cx="8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</a:rPr>
                <a:t>W(A)</a:t>
              </a:r>
            </a:p>
          </p:txBody>
        </p:sp>
        <p:sp>
          <p:nvSpPr>
            <p:cNvPr id="39960" name="Text Box 35"/>
            <p:cNvSpPr txBox="1">
              <a:spLocks noChangeArrowheads="1"/>
            </p:cNvSpPr>
            <p:nvPr/>
          </p:nvSpPr>
          <p:spPr bwMode="auto">
            <a:xfrm>
              <a:off x="4268" y="2560"/>
              <a:ext cx="6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</a:rPr>
                <a:t>R(B)</a:t>
              </a:r>
            </a:p>
          </p:txBody>
        </p:sp>
        <p:sp>
          <p:nvSpPr>
            <p:cNvPr id="39961" name="Text Box 36"/>
            <p:cNvSpPr txBox="1">
              <a:spLocks noChangeArrowheads="1"/>
            </p:cNvSpPr>
            <p:nvPr/>
          </p:nvSpPr>
          <p:spPr bwMode="auto">
            <a:xfrm>
              <a:off x="4892" y="2556"/>
              <a:ext cx="7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</a:rPr>
                <a:t>W(B)</a:t>
              </a: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4114800"/>
            <a:ext cx="8763000" cy="1600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Conflict Serializability (Continued)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Here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s another example: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Conflict Serializable or not????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1447800" y="2330450"/>
            <a:ext cx="114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/>
              <a:t>R(A)</a:t>
            </a: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4724400" y="23622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/>
              <a:t>W(A)</a:t>
            </a:r>
          </a:p>
        </p:txBody>
      </p:sp>
      <p:sp>
        <p:nvSpPr>
          <p:cNvPr id="41989" name="Text Box 9"/>
          <p:cNvSpPr txBox="1">
            <a:spLocks noChangeArrowheads="1"/>
          </p:cNvSpPr>
          <p:nvPr/>
        </p:nvSpPr>
        <p:spPr bwMode="auto">
          <a:xfrm>
            <a:off x="2438400" y="2819400"/>
            <a:ext cx="114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R(A)</a:t>
            </a:r>
          </a:p>
        </p:txBody>
      </p:sp>
      <p:sp>
        <p:nvSpPr>
          <p:cNvPr id="41990" name="Text Box 10"/>
          <p:cNvSpPr txBox="1">
            <a:spLocks noChangeArrowheads="1"/>
          </p:cNvSpPr>
          <p:nvPr/>
        </p:nvSpPr>
        <p:spPr bwMode="auto">
          <a:xfrm>
            <a:off x="3505200" y="28448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W(A)</a:t>
            </a:r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3657600" y="4800600"/>
            <a:ext cx="1704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4400">
                <a:latin typeface="Arial Black" charset="0"/>
              </a:rPr>
              <a:t>NOT!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Dependency Graph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i="1" u="sng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Dependency graph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:  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One node per Xact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Edge from Ti to Tj if: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An operation Oi of Ti conflicts with an operation Oj of Tj and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Oi appears earlier in the schedule than Oj.</a:t>
            </a:r>
          </a:p>
          <a:p>
            <a:pPr lvl="2">
              <a:lnSpc>
                <a:spcPct val="90000"/>
              </a:lnSpc>
            </a:pPr>
            <a:endParaRPr lang="en-US">
              <a:latin typeface="Tahom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Theorem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: Schedule is conflict serializable </a:t>
            </a:r>
            <a:r>
              <a:rPr lang="en-US" i="1">
                <a:latin typeface="Tahoma" charset="0"/>
                <a:ea typeface="ＭＳ Ｐゴシック" charset="0"/>
                <a:cs typeface="ＭＳ Ｐゴシック" charset="0"/>
              </a:rPr>
              <a:t>if and only if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its dependency graph is acyclic.</a:t>
            </a:r>
          </a:p>
          <a:p>
            <a:pPr>
              <a:lnSpc>
                <a:spcPct val="90000"/>
              </a:lnSpc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Oval 4"/>
          <p:cNvSpPr>
            <a:spLocks noChangeArrowheads="1"/>
          </p:cNvSpPr>
          <p:nvPr/>
        </p:nvSpPr>
        <p:spPr bwMode="auto">
          <a:xfrm>
            <a:off x="5735638" y="1011238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Oval 5"/>
          <p:cNvSpPr>
            <a:spLocks noChangeArrowheads="1"/>
          </p:cNvSpPr>
          <p:nvPr/>
        </p:nvSpPr>
        <p:spPr bwMode="auto">
          <a:xfrm>
            <a:off x="7640638" y="1011238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5791200" y="1143000"/>
            <a:ext cx="4572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Ti</a:t>
            </a: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7696200" y="1143000"/>
            <a:ext cx="4397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Tj</a:t>
            </a:r>
          </a:p>
        </p:txBody>
      </p:sp>
      <p:sp>
        <p:nvSpPr>
          <p:cNvPr id="44039" name="Line 9"/>
          <p:cNvSpPr>
            <a:spLocks noChangeShapeType="1"/>
          </p:cNvSpPr>
          <p:nvPr/>
        </p:nvSpPr>
        <p:spPr bwMode="auto">
          <a:xfrm>
            <a:off x="6402388" y="1281113"/>
            <a:ext cx="1225550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10"/>
          <p:cNvSpPr>
            <a:spLocks noChangeShapeType="1"/>
          </p:cNvSpPr>
          <p:nvPr/>
        </p:nvSpPr>
        <p:spPr bwMode="auto">
          <a:xfrm>
            <a:off x="7399338" y="1219200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11"/>
          <p:cNvSpPr>
            <a:spLocks noChangeShapeType="1"/>
          </p:cNvSpPr>
          <p:nvPr/>
        </p:nvSpPr>
        <p:spPr bwMode="auto">
          <a:xfrm flipV="1">
            <a:off x="7399338" y="1295400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Transactions: A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This is a big topic in many senses</a:t>
            </a:r>
          </a:p>
          <a:p>
            <a:pPr lvl="1"/>
            <a:r>
              <a:rPr lang="en-US" dirty="0" smtClean="0"/>
              <a:t>Foundational ideas, </a:t>
            </a:r>
            <a:r>
              <a:rPr lang="en-US" b="0" dirty="0" smtClean="0"/>
              <a:t>much material to master</a:t>
            </a:r>
          </a:p>
          <a:p>
            <a:r>
              <a:rPr lang="en-US" sz="2800" b="0" dirty="0" smtClean="0"/>
              <a:t>Plan of attack</a:t>
            </a:r>
          </a:p>
          <a:p>
            <a:pPr lvl="1"/>
            <a:r>
              <a:rPr lang="en-US" dirty="0" smtClean="0"/>
              <a:t>Start with overview of the key issues and solutions</a:t>
            </a:r>
          </a:p>
          <a:p>
            <a:pPr lvl="1"/>
            <a:r>
              <a:rPr lang="en-US" b="0" dirty="0" smtClean="0"/>
              <a:t>Deep dive on the key areas: concurrency, recovery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  <a:noFill/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648200"/>
          </a:xfrm>
          <a:noFill/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 schedule that is not conflict serializable: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cycle in the graph reveals the problem. The output of T1 depends on T2, and vice-versa.</a:t>
            </a:r>
          </a:p>
        </p:txBody>
      </p:sp>
      <p:sp>
        <p:nvSpPr>
          <p:cNvPr id="46083" name="Oval 5"/>
          <p:cNvSpPr>
            <a:spLocks noChangeArrowheads="1"/>
          </p:cNvSpPr>
          <p:nvPr/>
        </p:nvSpPr>
        <p:spPr bwMode="auto">
          <a:xfrm>
            <a:off x="1544638" y="3983038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Oval 6"/>
          <p:cNvSpPr>
            <a:spLocks noChangeArrowheads="1"/>
          </p:cNvSpPr>
          <p:nvPr/>
        </p:nvSpPr>
        <p:spPr bwMode="auto">
          <a:xfrm>
            <a:off x="4440238" y="3983038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1600200" y="4114800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46086" name="Rectangle 8"/>
          <p:cNvSpPr>
            <a:spLocks noChangeArrowheads="1"/>
          </p:cNvSpPr>
          <p:nvPr/>
        </p:nvSpPr>
        <p:spPr bwMode="auto">
          <a:xfrm>
            <a:off x="4495800" y="4114800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T2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147888" y="3733800"/>
            <a:ext cx="2362200" cy="471488"/>
            <a:chOff x="1353" y="2352"/>
            <a:chExt cx="1488" cy="297"/>
          </a:xfrm>
        </p:grpSpPr>
        <p:sp>
          <p:nvSpPr>
            <p:cNvPr id="46099" name="Line 10"/>
            <p:cNvSpPr>
              <a:spLocks noChangeShapeType="1"/>
            </p:cNvSpPr>
            <p:nvPr/>
          </p:nvSpPr>
          <p:spPr bwMode="auto">
            <a:xfrm>
              <a:off x="1353" y="2601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11"/>
            <p:cNvSpPr>
              <a:spLocks noChangeShapeType="1"/>
            </p:cNvSpPr>
            <p:nvPr/>
          </p:nvSpPr>
          <p:spPr bwMode="auto">
            <a:xfrm>
              <a:off x="2697" y="2553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Line 12"/>
            <p:cNvSpPr>
              <a:spLocks noChangeShapeType="1"/>
            </p:cNvSpPr>
            <p:nvPr/>
          </p:nvSpPr>
          <p:spPr bwMode="auto">
            <a:xfrm flipV="1">
              <a:off x="2697" y="2601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Rectangle 15"/>
            <p:cNvSpPr>
              <a:spLocks noChangeArrowheads="1"/>
            </p:cNvSpPr>
            <p:nvPr/>
          </p:nvSpPr>
          <p:spPr bwMode="auto">
            <a:xfrm>
              <a:off x="1968" y="2352"/>
              <a:ext cx="26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147888" y="4433888"/>
            <a:ext cx="2362200" cy="668337"/>
            <a:chOff x="1353" y="2793"/>
            <a:chExt cx="1488" cy="421"/>
          </a:xfrm>
        </p:grpSpPr>
        <p:sp>
          <p:nvSpPr>
            <p:cNvPr id="46095" name="Line 9"/>
            <p:cNvSpPr>
              <a:spLocks noChangeShapeType="1"/>
            </p:cNvSpPr>
            <p:nvPr/>
          </p:nvSpPr>
          <p:spPr bwMode="auto">
            <a:xfrm>
              <a:off x="1353" y="2841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Line 13"/>
            <p:cNvSpPr>
              <a:spLocks noChangeShapeType="1"/>
            </p:cNvSpPr>
            <p:nvPr/>
          </p:nvSpPr>
          <p:spPr bwMode="auto">
            <a:xfrm>
              <a:off x="1353" y="2841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Line 14"/>
            <p:cNvSpPr>
              <a:spLocks noChangeShapeType="1"/>
            </p:cNvSpPr>
            <p:nvPr/>
          </p:nvSpPr>
          <p:spPr bwMode="auto">
            <a:xfrm flipV="1">
              <a:off x="1353" y="2793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Rectangle 16"/>
            <p:cNvSpPr>
              <a:spLocks noChangeArrowheads="1"/>
            </p:cNvSpPr>
            <p:nvPr/>
          </p:nvSpPr>
          <p:spPr bwMode="auto">
            <a:xfrm>
              <a:off x="1968" y="2928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46089" name="Rectangle 17"/>
          <p:cNvSpPr>
            <a:spLocks noChangeArrowheads="1"/>
          </p:cNvSpPr>
          <p:nvPr/>
        </p:nvSpPr>
        <p:spPr bwMode="auto">
          <a:xfrm>
            <a:off x="5486400" y="4114800"/>
            <a:ext cx="24812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Dependency graph</a:t>
            </a:r>
          </a:p>
        </p:txBody>
      </p:sp>
      <p:sp>
        <p:nvSpPr>
          <p:cNvPr id="46090" name="Rectangle 22"/>
          <p:cNvSpPr>
            <a:spLocks noChangeArrowheads="1"/>
          </p:cNvSpPr>
          <p:nvPr/>
        </p:nvSpPr>
        <p:spPr bwMode="auto">
          <a:xfrm>
            <a:off x="762000" y="2438400"/>
            <a:ext cx="7653338" cy="831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T1:	 R(A), W(A),   		     	     </a:t>
            </a:r>
            <a:r>
              <a:rPr lang="en-US" sz="2400">
                <a:solidFill>
                  <a:schemeClr val="bg1"/>
                </a:solidFill>
              </a:rPr>
              <a:t>  R(B), W(B)</a:t>
            </a:r>
          </a:p>
          <a:p>
            <a:r>
              <a:rPr lang="en-US" sz="2400">
                <a:solidFill>
                  <a:schemeClr val="tx1"/>
                </a:solidFill>
              </a:rPr>
              <a:t>T2:	   		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762000" y="2438400"/>
            <a:ext cx="7653338" cy="831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T1:	 R(A), W(A),   		     	       </a:t>
            </a:r>
            <a:r>
              <a:rPr lang="en-US" sz="2400">
                <a:solidFill>
                  <a:schemeClr val="bg1"/>
                </a:solidFill>
              </a:rPr>
              <a:t>R(B), W(B)</a:t>
            </a:r>
          </a:p>
          <a:p>
            <a:r>
              <a:rPr lang="en-US" sz="2400">
                <a:solidFill>
                  <a:schemeClr val="tx1"/>
                </a:solidFill>
              </a:rPr>
              <a:t>T2:	   		R(A),</a:t>
            </a:r>
            <a:r>
              <a:rPr lang="en-US" sz="2400">
                <a:solidFill>
                  <a:schemeClr val="bg1"/>
                </a:solidFill>
              </a:rPr>
              <a:t> W(A), R(B), W(B)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762000" y="2438400"/>
            <a:ext cx="7653338" cy="831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T1:	 R(A), W(A),   		     	       </a:t>
            </a:r>
            <a:r>
              <a:rPr lang="en-US" sz="2400">
                <a:solidFill>
                  <a:schemeClr val="bg1"/>
                </a:solidFill>
              </a:rPr>
              <a:t>R(B), W(B)</a:t>
            </a:r>
          </a:p>
          <a:p>
            <a:r>
              <a:rPr lang="en-US" sz="2400">
                <a:solidFill>
                  <a:schemeClr val="tx1"/>
                </a:solidFill>
              </a:rPr>
              <a:t>T2:	   		R(A), W(A), R(B), W(B)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762000" y="2438400"/>
            <a:ext cx="7653338" cy="831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T1:	 R(A), W(A),   		     	       R(B)</a:t>
            </a:r>
            <a:r>
              <a:rPr lang="en-US" sz="2400">
                <a:solidFill>
                  <a:schemeClr val="bg1"/>
                </a:solidFill>
              </a:rPr>
              <a:t>, W(B)</a:t>
            </a:r>
          </a:p>
          <a:p>
            <a:r>
              <a:rPr lang="en-US" sz="2400">
                <a:solidFill>
                  <a:schemeClr val="tx1"/>
                </a:solidFill>
              </a:rPr>
              <a:t>T2:	   		R(A), W(A), R(B), W(B)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762000" y="2438400"/>
            <a:ext cx="7653338" cy="831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T1:	 R(A), W(A),   		     	       R(B), W(B)</a:t>
            </a:r>
          </a:p>
          <a:p>
            <a:r>
              <a:rPr lang="en-US" sz="2400">
                <a:solidFill>
                  <a:schemeClr val="tx1"/>
                </a:solidFill>
              </a:rPr>
              <a:t>T2:	   		R(A), W(A), R(B), W(B)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3" grpId="0" animBg="1" autoUpdateAnimBg="0"/>
      <p:bldP spid="8211" grpId="0" animBg="1" autoUpdateAnimBg="0"/>
      <p:bldP spid="8212" grpId="0" animBg="1" autoUpdateAnimBg="0"/>
      <p:bldP spid="821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An Aside: View Serializability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5067300"/>
          </a:xfrm>
          <a:noFill/>
        </p:spPr>
        <p:txBody>
          <a:bodyPr lIns="90488" tIns="44450" rIns="90488" bIns="44450"/>
          <a:lstStyle/>
          <a:p>
            <a:pPr marL="533400" indent="-533400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Alternative (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weaker!)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notion of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serializability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  <a:p>
            <a:pPr marL="533400" indent="-533400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Schedules S1 and S2 are 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view equivalent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if:</a:t>
            </a:r>
          </a:p>
          <a:p>
            <a:pPr marL="914400" lvl="1" indent="-457200">
              <a:buClr>
                <a:schemeClr val="accent2"/>
              </a:buClr>
              <a:buSzPct val="90000"/>
              <a:buFontTx/>
              <a:buAutoNum type="arabicPeriod"/>
            </a:pPr>
            <a:r>
              <a:rPr lang="en-US" i="1" dirty="0">
                <a:latin typeface="Tahoma" charset="0"/>
                <a:ea typeface="ＭＳ Ｐゴシック" charset="0"/>
              </a:rPr>
              <a:t>same initial reads</a:t>
            </a:r>
            <a:r>
              <a:rPr lang="en-US" dirty="0">
                <a:latin typeface="Tahoma" charset="0"/>
                <a:ea typeface="ＭＳ Ｐゴシック" charset="0"/>
              </a:rPr>
              <a:t>: If Ti reads initial value of A in S1, then Ti also reads initial value of A in S2 </a:t>
            </a:r>
          </a:p>
          <a:p>
            <a:pPr marL="914400" lvl="1" indent="-457200">
              <a:buClr>
                <a:schemeClr val="accent2"/>
              </a:buClr>
              <a:buSzPct val="90000"/>
              <a:buFontTx/>
              <a:buAutoNum type="arabicPeriod"/>
            </a:pPr>
            <a:r>
              <a:rPr lang="en-US" i="1" dirty="0">
                <a:latin typeface="Tahoma" charset="0"/>
                <a:ea typeface="ＭＳ Ｐゴシック" charset="0"/>
              </a:rPr>
              <a:t>same dependent reads: </a:t>
            </a:r>
            <a:r>
              <a:rPr lang="en-US" dirty="0">
                <a:latin typeface="Tahoma" charset="0"/>
                <a:ea typeface="ＭＳ Ｐゴシック" charset="0"/>
              </a:rPr>
              <a:t>If Ti reads value of A written by </a:t>
            </a:r>
            <a:r>
              <a:rPr lang="en-US" dirty="0" err="1">
                <a:latin typeface="Tahoma" charset="0"/>
                <a:ea typeface="ＭＳ Ｐゴシック" charset="0"/>
              </a:rPr>
              <a:t>Tj</a:t>
            </a:r>
            <a:r>
              <a:rPr lang="en-US" dirty="0">
                <a:latin typeface="Tahoma" charset="0"/>
                <a:ea typeface="ＭＳ Ｐゴシック" charset="0"/>
              </a:rPr>
              <a:t> in S1, then Ti also reads value of A written by </a:t>
            </a:r>
            <a:r>
              <a:rPr lang="en-US" dirty="0" err="1">
                <a:latin typeface="Tahoma" charset="0"/>
                <a:ea typeface="ＭＳ Ｐゴシック" charset="0"/>
              </a:rPr>
              <a:t>Tj</a:t>
            </a:r>
            <a:r>
              <a:rPr lang="en-US" dirty="0">
                <a:latin typeface="Tahoma" charset="0"/>
                <a:ea typeface="ＭＳ Ｐゴシック" charset="0"/>
              </a:rPr>
              <a:t> in S2</a:t>
            </a:r>
          </a:p>
          <a:p>
            <a:pPr marL="914400" lvl="1" indent="-457200">
              <a:buClr>
                <a:schemeClr val="accent2"/>
              </a:buClr>
              <a:buSzPct val="90000"/>
              <a:buFontTx/>
              <a:buAutoNum type="arabicPeriod"/>
            </a:pPr>
            <a:r>
              <a:rPr lang="en-US" i="1" dirty="0">
                <a:latin typeface="Tahoma" charset="0"/>
                <a:ea typeface="ＭＳ Ｐゴシック" charset="0"/>
              </a:rPr>
              <a:t>same winning writes: </a:t>
            </a:r>
            <a:r>
              <a:rPr lang="en-US" dirty="0">
                <a:latin typeface="Tahoma" charset="0"/>
                <a:ea typeface="ＭＳ Ｐゴシック" charset="0"/>
              </a:rPr>
              <a:t>If Ti writes final value of A in S1, then </a:t>
            </a:r>
            <a:r>
              <a:rPr lang="en-US" dirty="0" smtClean="0">
                <a:latin typeface="Tahoma" charset="0"/>
                <a:ea typeface="ＭＳ Ｐゴシック" charset="0"/>
              </a:rPr>
              <a:t>Ti </a:t>
            </a:r>
            <a:r>
              <a:rPr lang="en-US" dirty="0">
                <a:latin typeface="Tahoma" charset="0"/>
                <a:ea typeface="ＭＳ Ｐゴシック" charset="0"/>
              </a:rPr>
              <a:t>also writes final value of A in S2</a:t>
            </a:r>
          </a:p>
          <a:p>
            <a:pPr marL="533400" indent="-533400">
              <a:buSzPct val="75000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Basically, allows </a:t>
            </a:r>
            <a:r>
              <a:rPr lang="en-US" i="1" dirty="0">
                <a:solidFill>
                  <a:srgbClr val="CC0000"/>
                </a:solidFill>
                <a:latin typeface="Tahoma" charset="0"/>
                <a:ea typeface="ＭＳ Ｐゴシック" charset="0"/>
                <a:cs typeface="ＭＳ Ｐゴシック" charset="0"/>
              </a:rPr>
              <a:t>all</a:t>
            </a:r>
            <a:r>
              <a:rPr lang="en-US" dirty="0">
                <a:solidFill>
                  <a:srgbClr val="CC0000"/>
                </a:solidFill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conflict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serializable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schedules +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blind writes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buFontTx/>
              <a:buChar char="–"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8600" y="5508625"/>
            <a:ext cx="38862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T1: R(A)	  W(A)</a:t>
            </a:r>
          </a:p>
          <a:p>
            <a:r>
              <a:rPr lang="en-US" sz="2400">
                <a:solidFill>
                  <a:schemeClr val="tx1"/>
                </a:solidFill>
              </a:rPr>
              <a:t>T2:	   W(A)</a:t>
            </a:r>
          </a:p>
          <a:p>
            <a:r>
              <a:rPr lang="en-US" sz="2400">
                <a:solidFill>
                  <a:schemeClr val="tx1"/>
                </a:solidFill>
              </a:rPr>
              <a:t>T3:		             W(A)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953000" y="5508625"/>
            <a:ext cx="39624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T1: R(A),W(A)</a:t>
            </a:r>
          </a:p>
          <a:p>
            <a:r>
              <a:rPr lang="en-US" sz="2400">
                <a:solidFill>
                  <a:schemeClr val="tx1"/>
                </a:solidFill>
              </a:rPr>
              <a:t>T2:	              W(A)</a:t>
            </a:r>
          </a:p>
          <a:p>
            <a:r>
              <a:rPr lang="en-US" sz="2400">
                <a:solidFill>
                  <a:schemeClr val="tx1"/>
                </a:solidFill>
              </a:rPr>
              <a:t>T3:		             W(A)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267200" y="6197600"/>
            <a:ext cx="533400" cy="203200"/>
            <a:chOff x="2592" y="3012"/>
            <a:chExt cx="336" cy="128"/>
          </a:xfrm>
        </p:grpSpPr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2592" y="301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2592" y="307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>
              <a:off x="2592" y="31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159250" y="579120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latin typeface="Tahoma" charset="0"/>
              </a:rPr>
              <a:t>view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95400" y="5486400"/>
            <a:ext cx="6705600" cy="990600"/>
            <a:chOff x="1295400" y="5486400"/>
            <a:chExt cx="6705600" cy="990600"/>
          </a:xfrm>
        </p:grpSpPr>
        <p:sp>
          <p:nvSpPr>
            <p:cNvPr id="3" name="Oval 2"/>
            <p:cNvSpPr/>
            <p:nvPr/>
          </p:nvSpPr>
          <p:spPr bwMode="auto">
            <a:xfrm>
              <a:off x="1295400" y="5486400"/>
              <a:ext cx="1981200" cy="990600"/>
            </a:xfrm>
            <a:prstGeom prst="ellipse">
              <a:avLst/>
            </a:prstGeom>
            <a:solidFill>
              <a:srgbClr val="FFFF00">
                <a:alpha val="51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CF0E30"/>
                </a:solidFill>
                <a:effectLst/>
                <a:latin typeface="Book Antiqua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019800" y="5486400"/>
              <a:ext cx="1981200" cy="990600"/>
            </a:xfrm>
            <a:prstGeom prst="ellipse">
              <a:avLst/>
            </a:prstGeom>
            <a:solidFill>
              <a:srgbClr val="FFFF00">
                <a:alpha val="51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CF0E30"/>
                </a:solidFill>
                <a:effectLst/>
                <a:latin typeface="Book Antiqua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Notes on Serializability Definitions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View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Serializability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allows (slightly) more schedules than Conflict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Serializability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does.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But V.S. is difficult to enforce efficiently.</a:t>
            </a:r>
          </a:p>
          <a:p>
            <a:pPr>
              <a:lnSpc>
                <a:spcPct val="90000"/>
              </a:lnSpc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Neither definition allows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all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schedules that are actually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err="1">
                <a:latin typeface="Tahoma" charset="0"/>
                <a:ea typeface="ＭＳ Ｐゴシック" charset="0"/>
                <a:cs typeface="ＭＳ Ｐゴシック" charset="0"/>
              </a:rPr>
              <a:t>serializable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Because they don’t understand the meanings of the operations or the data</a:t>
            </a:r>
            <a:r>
              <a:rPr lang="en-US" dirty="0" smtClean="0">
                <a:latin typeface="Tahoma" charset="0"/>
                <a:ea typeface="ＭＳ Ｐゴシック" charset="0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ahoma" charset="0"/>
                <a:ea typeface="ＭＳ Ｐゴシック" charset="0"/>
              </a:rPr>
              <a:t>Keep favorite examples that are </a:t>
            </a:r>
            <a:r>
              <a:rPr lang="en-US" dirty="0" err="1" smtClean="0">
                <a:latin typeface="Tahoma" charset="0"/>
                <a:ea typeface="ＭＳ Ｐゴシック" charset="0"/>
              </a:rPr>
              <a:t>Serializable</a:t>
            </a:r>
            <a:r>
              <a:rPr lang="en-US" dirty="0" smtClean="0">
                <a:latin typeface="Tahoma" charset="0"/>
                <a:ea typeface="ＭＳ Ｐゴシック" charset="0"/>
              </a:rPr>
              <a:t> but not C.S.</a:t>
            </a:r>
            <a:endParaRPr lang="en-US" dirty="0">
              <a:latin typeface="Tahom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 practice, Conflict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Serializability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is what gets used, because it can be enforced efficiently.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To allow more concurrency, some special cases do get handled separately.  (Search the web for “Escrow Transactions” for example)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Two-Phase Locking (2PL)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most common scheme for enforcing conflict </a:t>
            </a:r>
            <a:r>
              <a:rPr lang="en-US" dirty="0" err="1" smtClean="0">
                <a:latin typeface="Tahoma" charset="0"/>
                <a:ea typeface="ＭＳ Ｐゴシック" charset="0"/>
                <a:cs typeface="ＭＳ Ｐゴシック" charset="0"/>
              </a:rPr>
              <a:t>serializability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A bit </a:t>
            </a:r>
            <a:r>
              <a:rPr lang="ja-JP" altLang="en-US" dirty="0" smtClean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pessimistic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Sets locks for fear of </a:t>
            </a:r>
            <a:r>
              <a:rPr lang="en-US" dirty="0" smtClean="0">
                <a:latin typeface="Tahoma" charset="0"/>
                <a:ea typeface="ＭＳ Ｐゴシック" charset="0"/>
              </a:rPr>
              <a:t>conflict.. Some cost here.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Alternative schemes </a:t>
            </a:r>
            <a:r>
              <a:rPr lang="en-US" dirty="0" smtClean="0">
                <a:latin typeface="Tahoma" charset="0"/>
                <a:ea typeface="ＭＳ Ｐゴシック" charset="0"/>
              </a:rPr>
              <a:t>“</a:t>
            </a:r>
            <a:r>
              <a:rPr lang="en-US" dirty="0">
                <a:latin typeface="Tahoma" charset="0"/>
                <a:ea typeface="ＭＳ Ｐゴシック" charset="0"/>
              </a:rPr>
              <a:t>optimistically” </a:t>
            </a:r>
            <a:r>
              <a:rPr lang="en-US" dirty="0" smtClean="0">
                <a:latin typeface="Tahoma" charset="0"/>
                <a:ea typeface="ＭＳ Ｐゴシック" charset="0"/>
              </a:rPr>
              <a:t>let </a:t>
            </a:r>
            <a:r>
              <a:rPr lang="en-US" dirty="0">
                <a:latin typeface="Tahoma" charset="0"/>
                <a:ea typeface="ＭＳ Ｐゴシック" charset="0"/>
              </a:rPr>
              <a:t>transactions move </a:t>
            </a:r>
            <a:r>
              <a:rPr lang="en-US" dirty="0" smtClean="0">
                <a:latin typeface="Tahoma" charset="0"/>
                <a:ea typeface="ＭＳ Ｐゴシック" charset="0"/>
              </a:rPr>
              <a:t>forward, and </a:t>
            </a:r>
            <a:r>
              <a:rPr lang="en-US" dirty="0">
                <a:latin typeface="Tahoma" charset="0"/>
                <a:ea typeface="ＭＳ Ｐゴシック" charset="0"/>
              </a:rPr>
              <a:t>aborting them when conflicts are detected.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Not </a:t>
            </a:r>
            <a:r>
              <a:rPr lang="en-US" dirty="0" smtClean="0">
                <a:latin typeface="Tahoma" charset="0"/>
                <a:ea typeface="ＭＳ Ｐゴシック" charset="0"/>
              </a:rPr>
              <a:t>today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Two-Phase Locking (2PL)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81400"/>
            <a:ext cx="8001000" cy="3124200"/>
          </a:xfrm>
          <a:noFill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rules:</a:t>
            </a:r>
          </a:p>
          <a:p>
            <a:pPr lvl="1">
              <a:buSzPct val="75000"/>
            </a:pPr>
            <a:r>
              <a:rPr lang="en-US">
                <a:latin typeface="Tahoma" charset="0"/>
                <a:ea typeface="ＭＳ Ｐゴシック" charset="0"/>
              </a:rPr>
              <a:t>Xact must obtain a </a:t>
            </a:r>
            <a:r>
              <a:rPr lang="en-US" b="1">
                <a:latin typeface="Tahoma" charset="0"/>
                <a:ea typeface="ＭＳ Ｐゴシック" charset="0"/>
              </a:rPr>
              <a:t>S</a:t>
            </a:r>
            <a:r>
              <a:rPr lang="en-US">
                <a:latin typeface="Tahoma" charset="0"/>
                <a:ea typeface="ＭＳ Ｐゴシック" charset="0"/>
              </a:rPr>
              <a:t> (</a:t>
            </a:r>
            <a:r>
              <a:rPr lang="en-US" i="1">
                <a:latin typeface="Tahoma" charset="0"/>
                <a:ea typeface="ＭＳ Ｐゴシック" charset="0"/>
              </a:rPr>
              <a:t>shared</a:t>
            </a:r>
            <a:r>
              <a:rPr lang="en-US">
                <a:latin typeface="Tahoma" charset="0"/>
                <a:ea typeface="ＭＳ Ｐゴシック" charset="0"/>
              </a:rPr>
              <a:t>) lock before reading, and an </a:t>
            </a:r>
            <a:r>
              <a:rPr lang="en-US" b="1">
                <a:latin typeface="Tahoma" charset="0"/>
                <a:ea typeface="ＭＳ Ｐゴシック" charset="0"/>
              </a:rPr>
              <a:t>X</a:t>
            </a:r>
            <a:r>
              <a:rPr lang="en-US">
                <a:latin typeface="Tahoma" charset="0"/>
                <a:ea typeface="ＭＳ Ｐゴシック" charset="0"/>
              </a:rPr>
              <a:t> (</a:t>
            </a:r>
            <a:r>
              <a:rPr lang="en-US" i="1">
                <a:latin typeface="Tahoma" charset="0"/>
                <a:ea typeface="ＭＳ Ｐゴシック" charset="0"/>
              </a:rPr>
              <a:t>exclusive</a:t>
            </a:r>
            <a:r>
              <a:rPr lang="en-US">
                <a:latin typeface="Tahoma" charset="0"/>
                <a:ea typeface="ＭＳ Ｐゴシック" charset="0"/>
              </a:rPr>
              <a:t>) lock before writing.</a:t>
            </a:r>
          </a:p>
          <a:p>
            <a:pPr lvl="1">
              <a:buSzPct val="75000"/>
            </a:pPr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Xact cannot get new locks after releasing any locks.</a:t>
            </a:r>
          </a:p>
          <a:p>
            <a:pPr lvl="1">
              <a:buSzPct val="75000"/>
            </a:pPr>
            <a:endParaRPr lang="en-US">
              <a:latin typeface="Tahoma" charset="0"/>
              <a:ea typeface="ＭＳ Ｐゴシック" charset="0"/>
            </a:endParaRPr>
          </a:p>
        </p:txBody>
      </p:sp>
      <p:graphicFrame>
        <p:nvGraphicFramePr>
          <p:cNvPr id="14359" name="Group 23"/>
          <p:cNvGraphicFramePr>
            <a:graphicFrameLocks noGrp="1"/>
          </p:cNvGraphicFramePr>
          <p:nvPr/>
        </p:nvGraphicFramePr>
        <p:xfrm>
          <a:off x="6934200" y="1204913"/>
          <a:ext cx="1371600" cy="1843096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</a:tblGrid>
              <a:tr h="601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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–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–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–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69" name="Text Box 22"/>
          <p:cNvSpPr txBox="1">
            <a:spLocks noChangeArrowheads="1"/>
          </p:cNvSpPr>
          <p:nvPr/>
        </p:nvSpPr>
        <p:spPr bwMode="auto">
          <a:xfrm>
            <a:off x="4800600" y="1784350"/>
            <a:ext cx="2063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/>
              <a:t>Lock</a:t>
            </a:r>
          </a:p>
          <a:p>
            <a:r>
              <a:rPr lang="en-US" sz="2400"/>
              <a:t>Compatibility</a:t>
            </a:r>
          </a:p>
          <a:p>
            <a:r>
              <a:rPr lang="en-US" sz="2400"/>
              <a:t>Matrix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Two-Phase Locking (2PL), cont.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8200"/>
            <a:ext cx="8001000" cy="2209800"/>
          </a:xfrm>
          <a:noFill/>
        </p:spPr>
        <p:txBody>
          <a:bodyPr lIns="90488" tIns="44450" rIns="90488" bIns="44450"/>
          <a:lstStyle/>
          <a:p>
            <a:pPr>
              <a:buSzPct val="75000"/>
              <a:buFontTx/>
              <a:buNone/>
            </a:pPr>
            <a:r>
              <a:rPr lang="en-US" sz="2800">
                <a:latin typeface="Tahoma" charset="0"/>
                <a:ea typeface="ＭＳ Ｐゴシック" charset="0"/>
                <a:cs typeface="ＭＳ Ｐゴシック" charset="0"/>
              </a:rPr>
              <a:t>2PL guarantees conflict serializability  </a:t>
            </a:r>
            <a:r>
              <a:rPr lang="en-US" sz="2800">
                <a:latin typeface="Tahoma" charset="0"/>
                <a:ea typeface="ＭＳ Ｐゴシック" charset="0"/>
                <a:cs typeface="ＭＳ Ｐゴシック" charset="0"/>
                <a:sym typeface="Wingdings" charset="0"/>
              </a:rPr>
              <a:t></a:t>
            </a:r>
            <a:endParaRPr lang="en-US" sz="280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SzPct val="75000"/>
              <a:buFontTx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Line 23"/>
          <p:cNvSpPr>
            <a:spLocks noChangeShapeType="1"/>
          </p:cNvSpPr>
          <p:nvPr/>
        </p:nvSpPr>
        <p:spPr bwMode="auto">
          <a:xfrm>
            <a:off x="2743200" y="3657600"/>
            <a:ext cx="495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Text Box 24"/>
          <p:cNvSpPr txBox="1">
            <a:spLocks noChangeArrowheads="1"/>
          </p:cNvSpPr>
          <p:nvPr/>
        </p:nvSpPr>
        <p:spPr bwMode="auto">
          <a:xfrm>
            <a:off x="4495800" y="36576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55301" name="Line 25"/>
          <p:cNvSpPr>
            <a:spLocks noChangeShapeType="1"/>
          </p:cNvSpPr>
          <p:nvPr/>
        </p:nvSpPr>
        <p:spPr bwMode="auto">
          <a:xfrm flipH="1" flipV="1">
            <a:off x="2743200" y="1219200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Text Box 26"/>
          <p:cNvSpPr txBox="1">
            <a:spLocks noChangeArrowheads="1"/>
          </p:cNvSpPr>
          <p:nvPr/>
        </p:nvSpPr>
        <p:spPr bwMode="auto">
          <a:xfrm>
            <a:off x="858838" y="2286000"/>
            <a:ext cx="1808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# locks held</a:t>
            </a:r>
          </a:p>
        </p:txBody>
      </p:sp>
      <p:sp>
        <p:nvSpPr>
          <p:cNvPr id="55303" name="Freeform 28"/>
          <p:cNvSpPr>
            <a:spLocks/>
          </p:cNvSpPr>
          <p:nvPr/>
        </p:nvSpPr>
        <p:spPr bwMode="auto">
          <a:xfrm>
            <a:off x="2768600" y="1778000"/>
            <a:ext cx="4394200" cy="1865313"/>
          </a:xfrm>
          <a:custGeom>
            <a:avLst/>
            <a:gdLst>
              <a:gd name="T0" fmla="*/ 0 w 3082"/>
              <a:gd name="T1" fmla="*/ 2147483647 h 1175"/>
              <a:gd name="T2" fmla="*/ 2147483647 w 3082"/>
              <a:gd name="T3" fmla="*/ 2147483647 h 1175"/>
              <a:gd name="T4" fmla="*/ 2147483647 w 3082"/>
              <a:gd name="T5" fmla="*/ 2147483647 h 1175"/>
              <a:gd name="T6" fmla="*/ 2147483647 w 3082"/>
              <a:gd name="T7" fmla="*/ 2147483647 h 1175"/>
              <a:gd name="T8" fmla="*/ 2147483647 w 3082"/>
              <a:gd name="T9" fmla="*/ 2147483647 h 1175"/>
              <a:gd name="T10" fmla="*/ 2147483647 w 3082"/>
              <a:gd name="T11" fmla="*/ 2147483647 h 1175"/>
              <a:gd name="T12" fmla="*/ 2147483647 w 3082"/>
              <a:gd name="T13" fmla="*/ 2147483647 h 1175"/>
              <a:gd name="T14" fmla="*/ 2147483647 w 3082"/>
              <a:gd name="T15" fmla="*/ 2147483647 h 1175"/>
              <a:gd name="T16" fmla="*/ 2147483647 w 3082"/>
              <a:gd name="T17" fmla="*/ 2147483647 h 1175"/>
              <a:gd name="T18" fmla="*/ 2147483647 w 3082"/>
              <a:gd name="T19" fmla="*/ 2147483647 h 1175"/>
              <a:gd name="T20" fmla="*/ 2147483647 w 3082"/>
              <a:gd name="T21" fmla="*/ 2147483647 h 1175"/>
              <a:gd name="T22" fmla="*/ 2147483647 w 3082"/>
              <a:gd name="T23" fmla="*/ 2147483647 h 1175"/>
              <a:gd name="T24" fmla="*/ 2147483647 w 3082"/>
              <a:gd name="T25" fmla="*/ 2147483647 h 1175"/>
              <a:gd name="T26" fmla="*/ 2147483647 w 3082"/>
              <a:gd name="T27" fmla="*/ 2147483647 h 1175"/>
              <a:gd name="T28" fmla="*/ 2147483647 w 3082"/>
              <a:gd name="T29" fmla="*/ 2147483647 h 1175"/>
              <a:gd name="T30" fmla="*/ 2147483647 w 3082"/>
              <a:gd name="T31" fmla="*/ 2147483647 h 1175"/>
              <a:gd name="T32" fmla="*/ 2147483647 w 3082"/>
              <a:gd name="T33" fmla="*/ 0 h 1175"/>
              <a:gd name="T34" fmla="*/ 2147483647 w 3082"/>
              <a:gd name="T35" fmla="*/ 2147483647 h 1175"/>
              <a:gd name="T36" fmla="*/ 2147483647 w 3082"/>
              <a:gd name="T37" fmla="*/ 2147483647 h 1175"/>
              <a:gd name="T38" fmla="*/ 2147483647 w 3082"/>
              <a:gd name="T39" fmla="*/ 2147483647 h 1175"/>
              <a:gd name="T40" fmla="*/ 2147483647 w 3082"/>
              <a:gd name="T41" fmla="*/ 2147483647 h 1175"/>
              <a:gd name="T42" fmla="*/ 2147483647 w 3082"/>
              <a:gd name="T43" fmla="*/ 2147483647 h 1175"/>
              <a:gd name="T44" fmla="*/ 2147483647 w 3082"/>
              <a:gd name="T45" fmla="*/ 2147483647 h 1175"/>
              <a:gd name="T46" fmla="*/ 2147483647 w 3082"/>
              <a:gd name="T47" fmla="*/ 2147483647 h 1175"/>
              <a:gd name="T48" fmla="*/ 2147483647 w 3082"/>
              <a:gd name="T49" fmla="*/ 2147483647 h 1175"/>
              <a:gd name="T50" fmla="*/ 2147483647 w 3082"/>
              <a:gd name="T51" fmla="*/ 2147483647 h 1175"/>
              <a:gd name="T52" fmla="*/ 2147483647 w 3082"/>
              <a:gd name="T53" fmla="*/ 2147483647 h 1175"/>
              <a:gd name="T54" fmla="*/ 2147483647 w 3082"/>
              <a:gd name="T55" fmla="*/ 2147483647 h 1175"/>
              <a:gd name="T56" fmla="*/ 2147483647 w 3082"/>
              <a:gd name="T57" fmla="*/ 2147483647 h 1175"/>
              <a:gd name="T58" fmla="*/ 2147483647 w 3082"/>
              <a:gd name="T59" fmla="*/ 2147483647 h 1175"/>
              <a:gd name="T60" fmla="*/ 2147483647 w 3082"/>
              <a:gd name="T61" fmla="*/ 2147483647 h 117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082"/>
              <a:gd name="T94" fmla="*/ 0 h 1175"/>
              <a:gd name="T95" fmla="*/ 3082 w 3082"/>
              <a:gd name="T96" fmla="*/ 1175 h 117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082" h="1175">
                <a:moveTo>
                  <a:pt x="0" y="1167"/>
                </a:moveTo>
                <a:cubicBezTo>
                  <a:pt x="46" y="1151"/>
                  <a:pt x="82" y="1119"/>
                  <a:pt x="124" y="1097"/>
                </a:cubicBezTo>
                <a:cubicBezTo>
                  <a:pt x="159" y="1079"/>
                  <a:pt x="198" y="1070"/>
                  <a:pt x="233" y="1050"/>
                </a:cubicBezTo>
                <a:cubicBezTo>
                  <a:pt x="287" y="1019"/>
                  <a:pt x="336" y="986"/>
                  <a:pt x="397" y="973"/>
                </a:cubicBezTo>
                <a:cubicBezTo>
                  <a:pt x="444" y="940"/>
                  <a:pt x="497" y="912"/>
                  <a:pt x="552" y="895"/>
                </a:cubicBezTo>
                <a:cubicBezTo>
                  <a:pt x="563" y="888"/>
                  <a:pt x="628" y="849"/>
                  <a:pt x="646" y="832"/>
                </a:cubicBezTo>
                <a:cubicBezTo>
                  <a:pt x="658" y="821"/>
                  <a:pt x="665" y="805"/>
                  <a:pt x="677" y="794"/>
                </a:cubicBezTo>
                <a:cubicBezTo>
                  <a:pt x="688" y="784"/>
                  <a:pt x="704" y="779"/>
                  <a:pt x="716" y="770"/>
                </a:cubicBezTo>
                <a:cubicBezTo>
                  <a:pt x="756" y="739"/>
                  <a:pt x="794" y="702"/>
                  <a:pt x="832" y="669"/>
                </a:cubicBezTo>
                <a:cubicBezTo>
                  <a:pt x="856" y="648"/>
                  <a:pt x="886" y="635"/>
                  <a:pt x="910" y="614"/>
                </a:cubicBezTo>
                <a:cubicBezTo>
                  <a:pt x="922" y="603"/>
                  <a:pt x="929" y="587"/>
                  <a:pt x="941" y="576"/>
                </a:cubicBezTo>
                <a:cubicBezTo>
                  <a:pt x="952" y="566"/>
                  <a:pt x="968" y="561"/>
                  <a:pt x="980" y="552"/>
                </a:cubicBezTo>
                <a:cubicBezTo>
                  <a:pt x="1018" y="522"/>
                  <a:pt x="1047" y="492"/>
                  <a:pt x="1089" y="467"/>
                </a:cubicBezTo>
                <a:cubicBezTo>
                  <a:pt x="1125" y="421"/>
                  <a:pt x="1170" y="389"/>
                  <a:pt x="1206" y="342"/>
                </a:cubicBezTo>
                <a:cubicBezTo>
                  <a:pt x="1256" y="277"/>
                  <a:pt x="1294" y="219"/>
                  <a:pt x="1354" y="163"/>
                </a:cubicBezTo>
                <a:cubicBezTo>
                  <a:pt x="1394" y="126"/>
                  <a:pt x="1461" y="86"/>
                  <a:pt x="1502" y="54"/>
                </a:cubicBezTo>
                <a:cubicBezTo>
                  <a:pt x="1543" y="22"/>
                  <a:pt x="1605" y="28"/>
                  <a:pt x="1650" y="0"/>
                </a:cubicBezTo>
                <a:cubicBezTo>
                  <a:pt x="1766" y="21"/>
                  <a:pt x="1881" y="55"/>
                  <a:pt x="1992" y="93"/>
                </a:cubicBezTo>
                <a:cubicBezTo>
                  <a:pt x="2048" y="112"/>
                  <a:pt x="2109" y="113"/>
                  <a:pt x="2163" y="140"/>
                </a:cubicBezTo>
                <a:cubicBezTo>
                  <a:pt x="2232" y="175"/>
                  <a:pt x="2307" y="218"/>
                  <a:pt x="2374" y="256"/>
                </a:cubicBezTo>
                <a:cubicBezTo>
                  <a:pt x="2407" y="275"/>
                  <a:pt x="2434" y="312"/>
                  <a:pt x="2467" y="334"/>
                </a:cubicBezTo>
                <a:cubicBezTo>
                  <a:pt x="2509" y="390"/>
                  <a:pt x="2570" y="431"/>
                  <a:pt x="2607" y="490"/>
                </a:cubicBezTo>
                <a:cubicBezTo>
                  <a:pt x="2647" y="553"/>
                  <a:pt x="2608" y="523"/>
                  <a:pt x="2654" y="552"/>
                </a:cubicBezTo>
                <a:cubicBezTo>
                  <a:pt x="2672" y="608"/>
                  <a:pt x="2686" y="666"/>
                  <a:pt x="2701" y="723"/>
                </a:cubicBezTo>
                <a:cubicBezTo>
                  <a:pt x="2704" y="734"/>
                  <a:pt x="2703" y="745"/>
                  <a:pt x="2708" y="755"/>
                </a:cubicBezTo>
                <a:cubicBezTo>
                  <a:pt x="2738" y="811"/>
                  <a:pt x="2780" y="846"/>
                  <a:pt x="2817" y="895"/>
                </a:cubicBezTo>
                <a:cubicBezTo>
                  <a:pt x="2847" y="934"/>
                  <a:pt x="2861" y="961"/>
                  <a:pt x="2903" y="988"/>
                </a:cubicBezTo>
                <a:cubicBezTo>
                  <a:pt x="2921" y="1040"/>
                  <a:pt x="2895" y="979"/>
                  <a:pt x="2942" y="1035"/>
                </a:cubicBezTo>
                <a:cubicBezTo>
                  <a:pt x="3001" y="1105"/>
                  <a:pt x="2904" y="1028"/>
                  <a:pt x="2989" y="1089"/>
                </a:cubicBezTo>
                <a:cubicBezTo>
                  <a:pt x="3027" y="1150"/>
                  <a:pt x="2978" y="1079"/>
                  <a:pt x="3027" y="1128"/>
                </a:cubicBezTo>
                <a:cubicBezTo>
                  <a:pt x="3050" y="1151"/>
                  <a:pt x="3051" y="1160"/>
                  <a:pt x="3082" y="1175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" name="Line 29"/>
          <p:cNvSpPr>
            <a:spLocks noChangeShapeType="1"/>
          </p:cNvSpPr>
          <p:nvPr/>
        </p:nvSpPr>
        <p:spPr bwMode="auto">
          <a:xfrm>
            <a:off x="5105400" y="13716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Text Box 30"/>
          <p:cNvSpPr txBox="1">
            <a:spLocks noChangeArrowheads="1"/>
          </p:cNvSpPr>
          <p:nvPr/>
        </p:nvSpPr>
        <p:spPr bwMode="auto">
          <a:xfrm>
            <a:off x="5791200" y="1447800"/>
            <a:ext cx="197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release phase</a:t>
            </a:r>
          </a:p>
        </p:txBody>
      </p:sp>
      <p:sp>
        <p:nvSpPr>
          <p:cNvPr id="55306" name="Text Box 31"/>
          <p:cNvSpPr txBox="1">
            <a:spLocks noChangeArrowheads="1"/>
          </p:cNvSpPr>
          <p:nvPr/>
        </p:nvSpPr>
        <p:spPr bwMode="auto">
          <a:xfrm>
            <a:off x="3048000" y="1447800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acquisition phase</a:t>
            </a:r>
          </a:p>
        </p:txBody>
      </p:sp>
      <p:sp>
        <p:nvSpPr>
          <p:cNvPr id="150564" name="Rectangle 36"/>
          <p:cNvSpPr>
            <a:spLocks noChangeArrowheads="1"/>
          </p:cNvSpPr>
          <p:nvPr/>
        </p:nvSpPr>
        <p:spPr bwMode="auto">
          <a:xfrm>
            <a:off x="685800" y="5486400"/>
            <a:ext cx="8001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</a:pPr>
            <a:r>
              <a:rPr lang="en-US" sz="2800">
                <a:solidFill>
                  <a:schemeClr val="tx1"/>
                </a:solidFill>
                <a:latin typeface="Tahoma" charset="0"/>
              </a:rPr>
              <a:t>But, does </a:t>
            </a:r>
            <a:r>
              <a:rPr lang="en-US" sz="2800" i="1" u="sng">
                <a:solidFill>
                  <a:schemeClr val="tx1"/>
                </a:solidFill>
                <a:latin typeface="Tahoma" charset="0"/>
              </a:rPr>
              <a:t>not</a:t>
            </a:r>
            <a:r>
              <a:rPr lang="en-US" sz="2800">
                <a:solidFill>
                  <a:schemeClr val="tx1"/>
                </a:solidFill>
                <a:latin typeface="Tahoma" charset="0"/>
              </a:rPr>
              <a:t> prevent </a:t>
            </a:r>
            <a:r>
              <a:rPr lang="en-US" sz="2800" b="1">
                <a:solidFill>
                  <a:schemeClr val="tx1"/>
                </a:solidFill>
                <a:latin typeface="Tahoma" charset="0"/>
              </a:rPr>
              <a:t>Cascading Aborts</a:t>
            </a:r>
            <a:r>
              <a:rPr lang="en-US" sz="2800">
                <a:solidFill>
                  <a:schemeClr val="tx1"/>
                </a:solidFill>
                <a:latin typeface="Tahoma" charset="0"/>
              </a:rPr>
              <a:t>.  </a:t>
            </a:r>
            <a:r>
              <a:rPr lang="en-US" sz="2800">
                <a:solidFill>
                  <a:schemeClr val="tx1"/>
                </a:solidFill>
                <a:latin typeface="Tahoma" charset="0"/>
                <a:sym typeface="Wingdings" charset="0"/>
              </a:rPr>
              <a:t></a:t>
            </a:r>
            <a:endParaRPr lang="en-US" sz="2800">
              <a:solidFill>
                <a:schemeClr val="tx1"/>
              </a:solidFill>
              <a:latin typeface="Tahoma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  <a:noFill/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Strict 2PL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 lIns="90488" tIns="44450" rIns="90488" bIns="44450"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2000" i="1" dirty="0">
                <a:latin typeface="Tahoma" charset="0"/>
                <a:ea typeface="ＭＳ Ｐゴシック" charset="0"/>
                <a:cs typeface="ＭＳ Ｐゴシック" charset="0"/>
              </a:rPr>
              <a:t>Problem: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  Cascading Aborts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n-US" sz="2000" i="1" dirty="0">
                <a:latin typeface="Tahoma" charset="0"/>
                <a:ea typeface="ＭＳ Ｐゴシック" charset="0"/>
                <a:cs typeface="ＭＳ Ｐゴシック" charset="0"/>
              </a:rPr>
              <a:t>Example: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 rollback of T1 requires rollback of T2!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2000" b="0" dirty="0" smtClean="0">
                <a:latin typeface="Tahoma" charset="0"/>
                <a:ea typeface="ＭＳ Ｐゴシック" charset="0"/>
                <a:cs typeface="ＭＳ Ｐゴシック" charset="0"/>
              </a:rPr>
              <a:t>T1:	R(A), W(A)		</a:t>
            </a:r>
            <a:r>
              <a:rPr lang="en-US" sz="2000" b="0" smtClean="0">
                <a:latin typeface="Tahom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b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latin typeface="Tahoma" charset="0"/>
                <a:ea typeface="ＭＳ Ｐゴシック" charset="0"/>
                <a:cs typeface="ＭＳ Ｐゴシック" charset="0"/>
              </a:rPr>
              <a:t>Abort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2000" b="0" dirty="0" smtClean="0">
                <a:latin typeface="Tahoma" charset="0"/>
                <a:ea typeface="ＭＳ Ｐゴシック" charset="0"/>
                <a:cs typeface="ＭＳ Ｐゴシック" charset="0"/>
              </a:rPr>
              <a:t>T2:			R(A), W(A)</a:t>
            </a:r>
            <a:endParaRPr lang="en-US" sz="2000" b="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defRPr/>
            </a:pP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defRPr/>
            </a:pP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Strict Two-phase Locking (Strict 2PL) protocol:</a:t>
            </a:r>
          </a:p>
          <a:p>
            <a:pPr marL="914400" lvl="1" indent="-457200">
              <a:lnSpc>
                <a:spcPct val="90000"/>
              </a:lnSpc>
              <a:buSzPct val="75000"/>
              <a:buFontTx/>
              <a:buNone/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   Same as 2PL, except:</a:t>
            </a:r>
          </a:p>
          <a:p>
            <a:pPr marL="914400" lvl="1" indent="-457200">
              <a:lnSpc>
                <a:spcPct val="90000"/>
              </a:lnSpc>
              <a:buSzPct val="75000"/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     </a:t>
            </a:r>
            <a:r>
              <a:rPr lang="en-US" sz="1800" u="sng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Locks released only when transaction completes</a:t>
            </a:r>
          </a:p>
          <a:p>
            <a:pPr marL="914400" lvl="1" indent="-457200">
              <a:lnSpc>
                <a:spcPct val="90000"/>
              </a:lnSpc>
              <a:buSzPct val="75000"/>
              <a:buFontTx/>
              <a:buNone/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      i.e., either:</a:t>
            </a:r>
          </a:p>
          <a:p>
            <a:pPr marL="914400" lvl="1" indent="-457200">
              <a:lnSpc>
                <a:spcPct val="90000"/>
              </a:lnSpc>
              <a:buSzPct val="75000"/>
              <a:buFontTx/>
              <a:buNone/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          </a:t>
            </a:r>
            <a:r>
              <a:rPr lang="en-US" sz="18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(a)</a:t>
            </a:r>
            <a:r>
              <a:rPr lang="en-US" sz="1800" dirty="0">
                <a:latin typeface="Tahoma" charset="0"/>
                <a:ea typeface="ＭＳ Ｐゴシック" charset="0"/>
              </a:rPr>
              <a:t> transaction has committed (commit record on disk), </a:t>
            </a:r>
          </a:p>
          <a:p>
            <a:pPr marL="914400" lvl="1" indent="-457200">
              <a:lnSpc>
                <a:spcPct val="90000"/>
              </a:lnSpc>
              <a:buSzPct val="75000"/>
              <a:buFontTx/>
              <a:buNone/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               or</a:t>
            </a:r>
          </a:p>
          <a:p>
            <a:pPr marL="914400" lvl="1" indent="-457200">
              <a:lnSpc>
                <a:spcPct val="90000"/>
              </a:lnSpc>
              <a:buSzPct val="75000"/>
              <a:buFontTx/>
              <a:buNone/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          </a:t>
            </a:r>
            <a:r>
              <a:rPr lang="en-US" sz="18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(b)</a:t>
            </a:r>
            <a:r>
              <a:rPr lang="en-US" sz="1800" dirty="0">
                <a:latin typeface="Tahoma" charset="0"/>
                <a:ea typeface="ＭＳ Ｐゴシック" charset="0"/>
              </a:rPr>
              <a:t> transaction has aborted and rollback is complete.</a:t>
            </a:r>
            <a:endParaRPr lang="en-US" sz="1800" u="sng" dirty="0">
              <a:solidFill>
                <a:srgbClr val="FF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7347" name="Rectangle 1"/>
          <p:cNvSpPr>
            <a:spLocks noChangeArrowheads="1"/>
          </p:cNvSpPr>
          <p:nvPr/>
        </p:nvSpPr>
        <p:spPr bwMode="auto">
          <a:xfrm>
            <a:off x="609600" y="2667000"/>
            <a:ext cx="7696200" cy="7620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  <a:noFill/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Strict 2PL (continued)</a:t>
            </a:r>
          </a:p>
        </p:txBody>
      </p:sp>
      <p:sp>
        <p:nvSpPr>
          <p:cNvPr id="59394" name="Line 4"/>
          <p:cNvSpPr>
            <a:spLocks noChangeShapeType="1"/>
          </p:cNvSpPr>
          <p:nvPr/>
        </p:nvSpPr>
        <p:spPr bwMode="auto">
          <a:xfrm flipH="1" flipV="1">
            <a:off x="2743200" y="1981200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858838" y="3048000"/>
            <a:ext cx="1808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# locks held</a:t>
            </a:r>
          </a:p>
        </p:txBody>
      </p:sp>
      <p:sp>
        <p:nvSpPr>
          <p:cNvPr id="59396" name="Freeform 6"/>
          <p:cNvSpPr>
            <a:spLocks/>
          </p:cNvSpPr>
          <p:nvPr/>
        </p:nvSpPr>
        <p:spPr bwMode="auto">
          <a:xfrm>
            <a:off x="2768600" y="2514600"/>
            <a:ext cx="4394200" cy="1890713"/>
          </a:xfrm>
          <a:custGeom>
            <a:avLst/>
            <a:gdLst>
              <a:gd name="T0" fmla="*/ 0 w 3082"/>
              <a:gd name="T1" fmla="*/ 2147483647 h 1175"/>
              <a:gd name="T2" fmla="*/ 2147483647 w 3082"/>
              <a:gd name="T3" fmla="*/ 2147483647 h 1175"/>
              <a:gd name="T4" fmla="*/ 2147483647 w 3082"/>
              <a:gd name="T5" fmla="*/ 2147483647 h 1175"/>
              <a:gd name="T6" fmla="*/ 2147483647 w 3082"/>
              <a:gd name="T7" fmla="*/ 2147483647 h 1175"/>
              <a:gd name="T8" fmla="*/ 2147483647 w 3082"/>
              <a:gd name="T9" fmla="*/ 2147483647 h 1175"/>
              <a:gd name="T10" fmla="*/ 2147483647 w 3082"/>
              <a:gd name="T11" fmla="*/ 2147483647 h 1175"/>
              <a:gd name="T12" fmla="*/ 2147483647 w 3082"/>
              <a:gd name="T13" fmla="*/ 2147483647 h 1175"/>
              <a:gd name="T14" fmla="*/ 2147483647 w 3082"/>
              <a:gd name="T15" fmla="*/ 2147483647 h 1175"/>
              <a:gd name="T16" fmla="*/ 2147483647 w 3082"/>
              <a:gd name="T17" fmla="*/ 2147483647 h 1175"/>
              <a:gd name="T18" fmla="*/ 2147483647 w 3082"/>
              <a:gd name="T19" fmla="*/ 2147483647 h 1175"/>
              <a:gd name="T20" fmla="*/ 2147483647 w 3082"/>
              <a:gd name="T21" fmla="*/ 2147483647 h 1175"/>
              <a:gd name="T22" fmla="*/ 2147483647 w 3082"/>
              <a:gd name="T23" fmla="*/ 2147483647 h 1175"/>
              <a:gd name="T24" fmla="*/ 2147483647 w 3082"/>
              <a:gd name="T25" fmla="*/ 2147483647 h 1175"/>
              <a:gd name="T26" fmla="*/ 2147483647 w 3082"/>
              <a:gd name="T27" fmla="*/ 2147483647 h 1175"/>
              <a:gd name="T28" fmla="*/ 2147483647 w 3082"/>
              <a:gd name="T29" fmla="*/ 2147483647 h 1175"/>
              <a:gd name="T30" fmla="*/ 2147483647 w 3082"/>
              <a:gd name="T31" fmla="*/ 2147483647 h 1175"/>
              <a:gd name="T32" fmla="*/ 2147483647 w 3082"/>
              <a:gd name="T33" fmla="*/ 0 h 1175"/>
              <a:gd name="T34" fmla="*/ 2147483647 w 3082"/>
              <a:gd name="T35" fmla="*/ 2147483647 h 1175"/>
              <a:gd name="T36" fmla="*/ 2147483647 w 3082"/>
              <a:gd name="T37" fmla="*/ 2147483647 h 1175"/>
              <a:gd name="T38" fmla="*/ 2147483647 w 3082"/>
              <a:gd name="T39" fmla="*/ 2147483647 h 1175"/>
              <a:gd name="T40" fmla="*/ 2147483647 w 3082"/>
              <a:gd name="T41" fmla="*/ 2147483647 h 1175"/>
              <a:gd name="T42" fmla="*/ 2147483647 w 3082"/>
              <a:gd name="T43" fmla="*/ 2147483647 h 1175"/>
              <a:gd name="T44" fmla="*/ 2147483647 w 3082"/>
              <a:gd name="T45" fmla="*/ 2147483647 h 1175"/>
              <a:gd name="T46" fmla="*/ 2147483647 w 3082"/>
              <a:gd name="T47" fmla="*/ 2147483647 h 1175"/>
              <a:gd name="T48" fmla="*/ 2147483647 w 3082"/>
              <a:gd name="T49" fmla="*/ 2147483647 h 1175"/>
              <a:gd name="T50" fmla="*/ 2147483647 w 3082"/>
              <a:gd name="T51" fmla="*/ 2147483647 h 1175"/>
              <a:gd name="T52" fmla="*/ 2147483647 w 3082"/>
              <a:gd name="T53" fmla="*/ 2147483647 h 1175"/>
              <a:gd name="T54" fmla="*/ 2147483647 w 3082"/>
              <a:gd name="T55" fmla="*/ 2147483647 h 1175"/>
              <a:gd name="T56" fmla="*/ 2147483647 w 3082"/>
              <a:gd name="T57" fmla="*/ 2147483647 h 1175"/>
              <a:gd name="T58" fmla="*/ 2147483647 w 3082"/>
              <a:gd name="T59" fmla="*/ 2147483647 h 1175"/>
              <a:gd name="T60" fmla="*/ 2147483647 w 3082"/>
              <a:gd name="T61" fmla="*/ 2147483647 h 117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082"/>
              <a:gd name="T94" fmla="*/ 0 h 1175"/>
              <a:gd name="T95" fmla="*/ 3082 w 3082"/>
              <a:gd name="T96" fmla="*/ 1175 h 117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082" h="1175">
                <a:moveTo>
                  <a:pt x="0" y="1167"/>
                </a:moveTo>
                <a:cubicBezTo>
                  <a:pt x="46" y="1151"/>
                  <a:pt x="82" y="1119"/>
                  <a:pt x="124" y="1097"/>
                </a:cubicBezTo>
                <a:cubicBezTo>
                  <a:pt x="159" y="1079"/>
                  <a:pt x="198" y="1070"/>
                  <a:pt x="233" y="1050"/>
                </a:cubicBezTo>
                <a:cubicBezTo>
                  <a:pt x="287" y="1019"/>
                  <a:pt x="336" y="986"/>
                  <a:pt x="397" y="973"/>
                </a:cubicBezTo>
                <a:cubicBezTo>
                  <a:pt x="444" y="940"/>
                  <a:pt x="497" y="912"/>
                  <a:pt x="552" y="895"/>
                </a:cubicBezTo>
                <a:cubicBezTo>
                  <a:pt x="563" y="888"/>
                  <a:pt x="628" y="849"/>
                  <a:pt x="646" y="832"/>
                </a:cubicBezTo>
                <a:cubicBezTo>
                  <a:pt x="658" y="821"/>
                  <a:pt x="665" y="805"/>
                  <a:pt x="677" y="794"/>
                </a:cubicBezTo>
                <a:cubicBezTo>
                  <a:pt x="688" y="784"/>
                  <a:pt x="704" y="779"/>
                  <a:pt x="716" y="770"/>
                </a:cubicBezTo>
                <a:cubicBezTo>
                  <a:pt x="756" y="739"/>
                  <a:pt x="794" y="702"/>
                  <a:pt x="832" y="669"/>
                </a:cubicBezTo>
                <a:cubicBezTo>
                  <a:pt x="856" y="648"/>
                  <a:pt x="886" y="635"/>
                  <a:pt x="910" y="614"/>
                </a:cubicBezTo>
                <a:cubicBezTo>
                  <a:pt x="922" y="603"/>
                  <a:pt x="929" y="587"/>
                  <a:pt x="941" y="576"/>
                </a:cubicBezTo>
                <a:cubicBezTo>
                  <a:pt x="952" y="566"/>
                  <a:pt x="968" y="561"/>
                  <a:pt x="980" y="552"/>
                </a:cubicBezTo>
                <a:cubicBezTo>
                  <a:pt x="1018" y="522"/>
                  <a:pt x="1047" y="492"/>
                  <a:pt x="1089" y="467"/>
                </a:cubicBezTo>
                <a:cubicBezTo>
                  <a:pt x="1125" y="421"/>
                  <a:pt x="1170" y="389"/>
                  <a:pt x="1206" y="342"/>
                </a:cubicBezTo>
                <a:cubicBezTo>
                  <a:pt x="1256" y="277"/>
                  <a:pt x="1294" y="219"/>
                  <a:pt x="1354" y="163"/>
                </a:cubicBezTo>
                <a:cubicBezTo>
                  <a:pt x="1394" y="126"/>
                  <a:pt x="1461" y="86"/>
                  <a:pt x="1502" y="54"/>
                </a:cubicBezTo>
                <a:cubicBezTo>
                  <a:pt x="1543" y="22"/>
                  <a:pt x="1605" y="28"/>
                  <a:pt x="1650" y="0"/>
                </a:cubicBezTo>
                <a:cubicBezTo>
                  <a:pt x="1766" y="21"/>
                  <a:pt x="1881" y="55"/>
                  <a:pt x="1992" y="93"/>
                </a:cubicBezTo>
                <a:cubicBezTo>
                  <a:pt x="2048" y="112"/>
                  <a:pt x="2109" y="113"/>
                  <a:pt x="2163" y="140"/>
                </a:cubicBezTo>
                <a:cubicBezTo>
                  <a:pt x="2232" y="175"/>
                  <a:pt x="2307" y="218"/>
                  <a:pt x="2374" y="256"/>
                </a:cubicBezTo>
                <a:cubicBezTo>
                  <a:pt x="2407" y="275"/>
                  <a:pt x="2434" y="312"/>
                  <a:pt x="2467" y="334"/>
                </a:cubicBezTo>
                <a:cubicBezTo>
                  <a:pt x="2509" y="390"/>
                  <a:pt x="2570" y="431"/>
                  <a:pt x="2607" y="490"/>
                </a:cubicBezTo>
                <a:cubicBezTo>
                  <a:pt x="2647" y="553"/>
                  <a:pt x="2608" y="523"/>
                  <a:pt x="2654" y="552"/>
                </a:cubicBezTo>
                <a:cubicBezTo>
                  <a:pt x="2672" y="608"/>
                  <a:pt x="2686" y="666"/>
                  <a:pt x="2701" y="723"/>
                </a:cubicBezTo>
                <a:cubicBezTo>
                  <a:pt x="2704" y="734"/>
                  <a:pt x="2703" y="745"/>
                  <a:pt x="2708" y="755"/>
                </a:cubicBezTo>
                <a:cubicBezTo>
                  <a:pt x="2738" y="811"/>
                  <a:pt x="2780" y="846"/>
                  <a:pt x="2817" y="895"/>
                </a:cubicBezTo>
                <a:cubicBezTo>
                  <a:pt x="2847" y="934"/>
                  <a:pt x="2861" y="961"/>
                  <a:pt x="2903" y="988"/>
                </a:cubicBezTo>
                <a:cubicBezTo>
                  <a:pt x="2921" y="1040"/>
                  <a:pt x="2895" y="979"/>
                  <a:pt x="2942" y="1035"/>
                </a:cubicBezTo>
                <a:cubicBezTo>
                  <a:pt x="3001" y="1105"/>
                  <a:pt x="2904" y="1028"/>
                  <a:pt x="2989" y="1089"/>
                </a:cubicBezTo>
                <a:cubicBezTo>
                  <a:pt x="3027" y="1150"/>
                  <a:pt x="2978" y="1079"/>
                  <a:pt x="3027" y="1128"/>
                </a:cubicBezTo>
                <a:cubicBezTo>
                  <a:pt x="3050" y="1151"/>
                  <a:pt x="3051" y="1160"/>
                  <a:pt x="3082" y="1175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3048000" y="2209800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acquisition phase</a:t>
            </a:r>
          </a:p>
        </p:txBody>
      </p:sp>
      <p:sp>
        <p:nvSpPr>
          <p:cNvPr id="59398" name="Rectangle 8"/>
          <p:cNvSpPr>
            <a:spLocks noChangeArrowheads="1"/>
          </p:cNvSpPr>
          <p:nvPr/>
        </p:nvSpPr>
        <p:spPr bwMode="auto">
          <a:xfrm>
            <a:off x="5105400" y="2133600"/>
            <a:ext cx="22098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Line 9"/>
          <p:cNvSpPr>
            <a:spLocks noChangeShapeType="1"/>
          </p:cNvSpPr>
          <p:nvPr/>
        </p:nvSpPr>
        <p:spPr bwMode="auto">
          <a:xfrm>
            <a:off x="2743200" y="4419600"/>
            <a:ext cx="495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4495800" y="44196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5105400" y="2514600"/>
            <a:ext cx="0" cy="1905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Text Box 12"/>
          <p:cNvSpPr txBox="1">
            <a:spLocks noChangeArrowheads="1"/>
          </p:cNvSpPr>
          <p:nvPr/>
        </p:nvSpPr>
        <p:spPr bwMode="auto">
          <a:xfrm>
            <a:off x="5257800" y="3200400"/>
            <a:ext cx="2514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release all locks at end of xact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Next ...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 few examples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69" name="Group 73"/>
          <p:cNvGraphicFramePr>
            <a:graphicFrameLocks noGrp="1"/>
          </p:cNvGraphicFramePr>
          <p:nvPr>
            <p:ph type="tbl" idx="1"/>
          </p:nvPr>
        </p:nvGraphicFramePr>
        <p:xfrm>
          <a:off x="1066800" y="914400"/>
          <a:ext cx="7772400" cy="5643563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10" charset="0"/>
                        </a:rPr>
                        <a:t>T1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10" charset="0"/>
                        </a:rPr>
                        <a:t>T2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Lock_X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Read(A)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Lock_S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A: = A-50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Write(A)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Unlock(A)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Read(A)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Unlock(A)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Lock_S(B)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Lock_X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Read(B)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Unlock(B)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PRINT(A+B)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Read(B)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B := B +50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Write(B)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Unlock(B)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49" name="Text Box 74"/>
          <p:cNvSpPr txBox="1">
            <a:spLocks noChangeArrowheads="1"/>
          </p:cNvSpPr>
          <p:nvPr/>
        </p:nvSpPr>
        <p:spPr bwMode="auto">
          <a:xfrm>
            <a:off x="1066800" y="0"/>
            <a:ext cx="7912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Non-2PL</a:t>
            </a:r>
            <a:r>
              <a:rPr lang="en-US">
                <a:solidFill>
                  <a:schemeClr val="accent1"/>
                </a:solidFill>
              </a:rPr>
              <a:t>, A= 1000, B=2000, Output =?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Transactions: A Plan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You will learn one concrete solution for each</a:t>
            </a:r>
          </a:p>
          <a:p>
            <a:pPr lvl="1"/>
            <a:r>
              <a:rPr lang="en-US" sz="2000" dirty="0" smtClean="0"/>
              <a:t>Concurrent: Two-Phase Locking (2PL)</a:t>
            </a:r>
          </a:p>
          <a:p>
            <a:pPr lvl="1"/>
            <a:r>
              <a:rPr lang="en-US" sz="2000" dirty="0" smtClean="0"/>
              <a:t>Recovery: Write-Ahead Logging (WAL)</a:t>
            </a:r>
            <a:endParaRPr lang="en-US" sz="2000" b="0" dirty="0" smtClean="0"/>
          </a:p>
          <a:p>
            <a:pPr lvl="1"/>
            <a:r>
              <a:rPr lang="en-US" sz="2000" dirty="0" smtClean="0"/>
              <a:t>Both are widely-used, </a:t>
            </a:r>
            <a:r>
              <a:rPr lang="en-US" sz="2000" b="0" dirty="0" smtClean="0"/>
              <a:t>mature </a:t>
            </a:r>
            <a:r>
              <a:rPr lang="en-US" sz="2000" dirty="0" smtClean="0"/>
              <a:t>solutions with rich guarantees</a:t>
            </a:r>
            <a:endParaRPr lang="en-US" dirty="0" smtClean="0"/>
          </a:p>
          <a:p>
            <a:endParaRPr lang="en-US" b="0" dirty="0" smtClean="0"/>
          </a:p>
          <a:p>
            <a:r>
              <a:rPr lang="en-US" b="0" dirty="0" smtClean="0"/>
              <a:t>We’ll discuss some alternatives, but in less detail</a:t>
            </a:r>
          </a:p>
          <a:p>
            <a:pPr lvl="1"/>
            <a:r>
              <a:rPr lang="en-US" sz="2000" dirty="0" smtClean="0"/>
              <a:t>Additional clever solutions for transactional guarantees</a:t>
            </a:r>
          </a:p>
          <a:p>
            <a:pPr lvl="1"/>
            <a:r>
              <a:rPr lang="en-US" sz="2000" b="0" dirty="0" smtClean="0"/>
              <a:t>More relaxed guarantees enabling even better performance</a:t>
            </a:r>
            <a:endParaRPr lang="en-US" sz="2000" dirty="0" smtClean="0"/>
          </a:p>
          <a:p>
            <a:pPr lvl="1"/>
            <a:endParaRPr lang="en-US" sz="2000" b="0" dirty="0"/>
          </a:p>
          <a:p>
            <a:r>
              <a:rPr lang="en-US" b="0" dirty="0" smtClean="0"/>
              <a:t>This space is still being aggressively explored</a:t>
            </a:r>
          </a:p>
          <a:p>
            <a:pPr lvl="1"/>
            <a:r>
              <a:rPr lang="en-US" sz="2000" dirty="0" smtClean="0"/>
              <a:t>In research and industry</a:t>
            </a:r>
            <a:endParaRPr lang="en-US" sz="20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85" name="Group 65"/>
          <p:cNvGraphicFramePr>
            <a:graphicFrameLocks noGrp="1"/>
          </p:cNvGraphicFramePr>
          <p:nvPr>
            <p:ph type="tbl" idx="1"/>
          </p:nvPr>
        </p:nvGraphicFramePr>
        <p:xfrm>
          <a:off x="1066800" y="914400"/>
          <a:ext cx="7772400" cy="5643563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T1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T2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A: = A-50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Write(A)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Unlock(A)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Lock_S(B)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 := B +50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Write(B)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Unlock(A)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PRINT(A+B)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97" name="Text Box 56"/>
          <p:cNvSpPr txBox="1">
            <a:spLocks noChangeArrowheads="1"/>
          </p:cNvSpPr>
          <p:nvPr/>
        </p:nvSpPr>
        <p:spPr bwMode="auto">
          <a:xfrm>
            <a:off x="1066800" y="0"/>
            <a:ext cx="686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2PL</a:t>
            </a:r>
            <a:r>
              <a:rPr lang="en-US">
                <a:solidFill>
                  <a:schemeClr val="accent1"/>
                </a:solidFill>
              </a:rPr>
              <a:t>, A= 1000, B=2000, Output =?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212" name="Group 68"/>
          <p:cNvGraphicFramePr>
            <a:graphicFrameLocks noGrp="1"/>
          </p:cNvGraphicFramePr>
          <p:nvPr>
            <p:ph type="tbl" idx="1"/>
          </p:nvPr>
        </p:nvGraphicFramePr>
        <p:xfrm>
          <a:off x="1066800" y="914400"/>
          <a:ext cx="7772400" cy="5643563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T1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T2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A: = A-50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Write(A)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Lock_X(B)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 := B +50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Write(B)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Unlock(A)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Unlock(B)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Read(A)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Lock_S(B)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PRINT(A+B)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45" name="Text Box 56"/>
          <p:cNvSpPr txBox="1">
            <a:spLocks noChangeArrowheads="1"/>
          </p:cNvSpPr>
          <p:nvPr/>
        </p:nvSpPr>
        <p:spPr bwMode="auto">
          <a:xfrm>
            <a:off x="1066800" y="0"/>
            <a:ext cx="803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Strict 2PL</a:t>
            </a:r>
            <a:r>
              <a:rPr lang="en-US">
                <a:solidFill>
                  <a:schemeClr val="accent1"/>
                </a:solidFill>
              </a:rPr>
              <a:t>, A= 1000, B=2000, Output =?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Venn Diagram for Schedules</a:t>
            </a:r>
          </a:p>
        </p:txBody>
      </p:sp>
      <p:sp>
        <p:nvSpPr>
          <p:cNvPr id="69634" name="AutoShape 4"/>
          <p:cNvSpPr>
            <a:spLocks noChangeArrowheads="1"/>
          </p:cNvSpPr>
          <p:nvPr/>
        </p:nvSpPr>
        <p:spPr bwMode="auto">
          <a:xfrm>
            <a:off x="533400" y="1295400"/>
            <a:ext cx="7924800" cy="518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804863" y="1447800"/>
            <a:ext cx="216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Times New Roman" charset="0"/>
                <a:cs typeface="Times New Roman" charset="0"/>
              </a:rPr>
              <a:t>All Schedules</a:t>
            </a:r>
          </a:p>
        </p:txBody>
      </p:sp>
      <p:sp>
        <p:nvSpPr>
          <p:cNvPr id="69636" name="AutoShape 6"/>
          <p:cNvSpPr>
            <a:spLocks noChangeArrowheads="1"/>
          </p:cNvSpPr>
          <p:nvPr/>
        </p:nvSpPr>
        <p:spPr bwMode="auto">
          <a:xfrm>
            <a:off x="914400" y="3429000"/>
            <a:ext cx="71628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Text Box 7"/>
          <p:cNvSpPr txBox="1">
            <a:spLocks noChangeArrowheads="1"/>
          </p:cNvSpPr>
          <p:nvPr/>
        </p:nvSpPr>
        <p:spPr bwMode="auto">
          <a:xfrm>
            <a:off x="990600" y="3581400"/>
            <a:ext cx="2438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Times New Roman" charset="0"/>
                <a:cs typeface="Times New Roman" charset="0"/>
              </a:rPr>
              <a:t>Avoid Cascading Abort</a:t>
            </a:r>
          </a:p>
        </p:txBody>
      </p:sp>
      <p:sp>
        <p:nvSpPr>
          <p:cNvPr id="69638" name="AutoShape 8"/>
          <p:cNvSpPr>
            <a:spLocks noChangeArrowheads="1"/>
          </p:cNvSpPr>
          <p:nvPr/>
        </p:nvSpPr>
        <p:spPr bwMode="auto">
          <a:xfrm>
            <a:off x="4495800" y="3962400"/>
            <a:ext cx="17526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Text Box 9"/>
          <p:cNvSpPr txBox="1">
            <a:spLocks noChangeArrowheads="1"/>
          </p:cNvSpPr>
          <p:nvPr/>
        </p:nvSpPr>
        <p:spPr bwMode="auto">
          <a:xfrm>
            <a:off x="4854575" y="4114800"/>
            <a:ext cx="1012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Times New Roman" charset="0"/>
                <a:cs typeface="Times New Roman" charset="0"/>
              </a:rPr>
              <a:t>Serial</a:t>
            </a:r>
          </a:p>
        </p:txBody>
      </p:sp>
      <p:sp>
        <p:nvSpPr>
          <p:cNvPr id="69640" name="AutoShape 10"/>
          <p:cNvSpPr>
            <a:spLocks noChangeArrowheads="1"/>
          </p:cNvSpPr>
          <p:nvPr/>
        </p:nvSpPr>
        <p:spPr bwMode="auto">
          <a:xfrm>
            <a:off x="3810000" y="2438400"/>
            <a:ext cx="3352800" cy="3429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AutoShape 11"/>
          <p:cNvSpPr>
            <a:spLocks noChangeArrowheads="1"/>
          </p:cNvSpPr>
          <p:nvPr/>
        </p:nvSpPr>
        <p:spPr bwMode="auto">
          <a:xfrm>
            <a:off x="3276600" y="1600200"/>
            <a:ext cx="4343400" cy="457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Text Box 12"/>
          <p:cNvSpPr txBox="1">
            <a:spLocks noChangeArrowheads="1"/>
          </p:cNvSpPr>
          <p:nvPr/>
        </p:nvSpPr>
        <p:spPr bwMode="auto">
          <a:xfrm>
            <a:off x="3606800" y="1752600"/>
            <a:ext cx="2720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Times New Roman" charset="0"/>
                <a:cs typeface="Times New Roman" charset="0"/>
              </a:rPr>
              <a:t>View Serializable</a:t>
            </a:r>
          </a:p>
        </p:txBody>
      </p:sp>
      <p:sp>
        <p:nvSpPr>
          <p:cNvPr id="69643" name="Text Box 13"/>
          <p:cNvSpPr txBox="1">
            <a:spLocks noChangeArrowheads="1"/>
          </p:cNvSpPr>
          <p:nvPr/>
        </p:nvSpPr>
        <p:spPr bwMode="auto">
          <a:xfrm>
            <a:off x="3886200" y="2605088"/>
            <a:ext cx="3116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Times New Roman" charset="0"/>
                <a:cs typeface="Times New Roman" charset="0"/>
              </a:rPr>
              <a:t>Conflict Serializable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077200" cy="1143000"/>
          </a:xfrm>
        </p:spPr>
        <p:txBody>
          <a:bodyPr/>
          <a:lstStyle/>
          <a:p>
            <a:r>
              <a:rPr lang="en-US" sz="320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sz="3200">
                <a:latin typeface="Tahoma" charset="0"/>
                <a:ea typeface="ＭＳ Ｐゴシック" charset="0"/>
                <a:cs typeface="ＭＳ Ｐゴシック" charset="0"/>
              </a:rPr>
              <a:t>Which schedules does Strict 2PL allow?</a:t>
            </a:r>
            <a:endParaRPr lang="en-US" sz="3200">
              <a:solidFill>
                <a:schemeClr val="accent1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AutoShape 3"/>
          <p:cNvSpPr>
            <a:spLocks noChangeArrowheads="1"/>
          </p:cNvSpPr>
          <p:nvPr/>
        </p:nvSpPr>
        <p:spPr bwMode="auto">
          <a:xfrm>
            <a:off x="533400" y="1295400"/>
            <a:ext cx="7924800" cy="518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804863" y="1447800"/>
            <a:ext cx="216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Times New Roman" charset="0"/>
                <a:cs typeface="Times New Roman" charset="0"/>
              </a:rPr>
              <a:t>All Schedules</a:t>
            </a:r>
          </a:p>
        </p:txBody>
      </p:sp>
      <p:sp>
        <p:nvSpPr>
          <p:cNvPr id="71684" name="AutoShape 5"/>
          <p:cNvSpPr>
            <a:spLocks noChangeArrowheads="1"/>
          </p:cNvSpPr>
          <p:nvPr/>
        </p:nvSpPr>
        <p:spPr bwMode="auto">
          <a:xfrm>
            <a:off x="914400" y="3429000"/>
            <a:ext cx="71628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990600" y="3581400"/>
            <a:ext cx="2438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Times New Roman" charset="0"/>
                <a:cs typeface="Times New Roman" charset="0"/>
              </a:rPr>
              <a:t>Avoid Cascading Abort</a:t>
            </a:r>
          </a:p>
        </p:txBody>
      </p:sp>
      <p:sp>
        <p:nvSpPr>
          <p:cNvPr id="71686" name="AutoShape 7"/>
          <p:cNvSpPr>
            <a:spLocks noChangeArrowheads="1"/>
          </p:cNvSpPr>
          <p:nvPr/>
        </p:nvSpPr>
        <p:spPr bwMode="auto">
          <a:xfrm>
            <a:off x="4495800" y="3962400"/>
            <a:ext cx="17526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Text Box 8"/>
          <p:cNvSpPr txBox="1">
            <a:spLocks noChangeArrowheads="1"/>
          </p:cNvSpPr>
          <p:nvPr/>
        </p:nvSpPr>
        <p:spPr bwMode="auto">
          <a:xfrm>
            <a:off x="4854575" y="4114800"/>
            <a:ext cx="1012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Times New Roman" charset="0"/>
                <a:cs typeface="Times New Roman" charset="0"/>
              </a:rPr>
              <a:t>Serial</a:t>
            </a:r>
          </a:p>
        </p:txBody>
      </p:sp>
      <p:sp>
        <p:nvSpPr>
          <p:cNvPr id="71688" name="AutoShape 9"/>
          <p:cNvSpPr>
            <a:spLocks noChangeArrowheads="1"/>
          </p:cNvSpPr>
          <p:nvPr/>
        </p:nvSpPr>
        <p:spPr bwMode="auto">
          <a:xfrm>
            <a:off x="3810000" y="2438400"/>
            <a:ext cx="3352800" cy="3429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AutoShape 10"/>
          <p:cNvSpPr>
            <a:spLocks noChangeArrowheads="1"/>
          </p:cNvSpPr>
          <p:nvPr/>
        </p:nvSpPr>
        <p:spPr bwMode="auto">
          <a:xfrm>
            <a:off x="3276600" y="1600200"/>
            <a:ext cx="4343400" cy="457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Text Box 11"/>
          <p:cNvSpPr txBox="1">
            <a:spLocks noChangeArrowheads="1"/>
          </p:cNvSpPr>
          <p:nvPr/>
        </p:nvSpPr>
        <p:spPr bwMode="auto">
          <a:xfrm>
            <a:off x="3606800" y="1752600"/>
            <a:ext cx="2720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Times New Roman" charset="0"/>
                <a:cs typeface="Times New Roman" charset="0"/>
              </a:rPr>
              <a:t>View Serializable</a:t>
            </a:r>
          </a:p>
        </p:txBody>
      </p:sp>
      <p:sp>
        <p:nvSpPr>
          <p:cNvPr id="71691" name="Text Box 12"/>
          <p:cNvSpPr txBox="1">
            <a:spLocks noChangeArrowheads="1"/>
          </p:cNvSpPr>
          <p:nvPr/>
        </p:nvSpPr>
        <p:spPr bwMode="auto">
          <a:xfrm>
            <a:off x="3886200" y="2605088"/>
            <a:ext cx="3116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Times New Roman" charset="0"/>
                <a:cs typeface="Times New Roman" charset="0"/>
              </a:rPr>
              <a:t>Conflict Serializable</a:t>
            </a: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4038600" y="3657600"/>
            <a:ext cx="2895600" cy="1600200"/>
          </a:xfrm>
          <a:prstGeom prst="rect">
            <a:avLst/>
          </a:prstGeom>
          <a:pattFill prst="pct50">
            <a:fgClr>
              <a:srgbClr val="FF00FF">
                <a:alpha val="39999"/>
              </a:srgbClr>
            </a:fgClr>
            <a:bgClr>
              <a:srgbClr val="FFFFFF">
                <a:alpha val="39999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Lock Management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b="0">
                <a:latin typeface="Tahoma" charset="0"/>
                <a:ea typeface="ＭＳ Ｐゴシック" charset="0"/>
                <a:cs typeface="ＭＳ Ｐゴシック" charset="0"/>
              </a:rPr>
              <a:t>Lock and unlock requests handled by Lock Manager</a:t>
            </a:r>
          </a:p>
          <a:p>
            <a:pPr>
              <a:lnSpc>
                <a:spcPct val="90000"/>
              </a:lnSpc>
            </a:pPr>
            <a:endParaRPr lang="en-US" b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b="0">
                <a:latin typeface="Tahoma" charset="0"/>
                <a:ea typeface="ＭＳ Ｐゴシック" charset="0"/>
                <a:cs typeface="ＭＳ Ｐゴシック" charset="0"/>
              </a:rPr>
              <a:t>LM is a hashtable, keyed on names of objects being locked.</a:t>
            </a:r>
          </a:p>
          <a:p>
            <a:pPr>
              <a:lnSpc>
                <a:spcPct val="90000"/>
              </a:lnSpc>
            </a:pPr>
            <a:endParaRPr lang="en-US" b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b="0">
                <a:latin typeface="Tahoma" charset="0"/>
                <a:ea typeface="ＭＳ Ｐゴシック" charset="0"/>
                <a:cs typeface="ＭＳ Ｐゴシック" charset="0"/>
              </a:rPr>
              <a:t>LM keeps an entry for each currently held lock.</a:t>
            </a:r>
          </a:p>
          <a:p>
            <a:pPr>
              <a:lnSpc>
                <a:spcPct val="90000"/>
              </a:lnSpc>
            </a:pPr>
            <a:endParaRPr lang="en-US" b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b="0">
                <a:latin typeface="Tahoma" charset="0"/>
                <a:ea typeface="ＭＳ Ｐゴシック" charset="0"/>
                <a:cs typeface="ＭＳ Ｐゴシック" charset="0"/>
              </a:rPr>
              <a:t>Entry contains: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000">
                <a:solidFill>
                  <a:srgbClr val="0000FF"/>
                </a:solidFill>
                <a:latin typeface="Tahoma" charset="0"/>
                <a:ea typeface="ＭＳ Ｐゴシック" charset="0"/>
              </a:rPr>
              <a:t>Set of xacts currently granted access to the lock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000">
                <a:solidFill>
                  <a:srgbClr val="0000FF"/>
                </a:solidFill>
                <a:latin typeface="Tahoma" charset="0"/>
                <a:ea typeface="ＭＳ Ｐゴシック" charset="0"/>
              </a:rPr>
              <a:t>Type of lock held (shared or exclusive)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000">
                <a:solidFill>
                  <a:srgbClr val="0000FF"/>
                </a:solidFill>
                <a:latin typeface="Tahoma" charset="0"/>
                <a:ea typeface="ＭＳ Ｐゴシック" charset="0"/>
              </a:rPr>
              <a:t>Queue of lock requests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Lock Management, cont.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696200" cy="3352800"/>
          </a:xfrm>
          <a:noFill/>
        </p:spPr>
        <p:txBody>
          <a:bodyPr lIns="90488" tIns="44450" rIns="90488" bIns="44450"/>
          <a:lstStyle/>
          <a:p>
            <a:pPr>
              <a:buSzPct val="75000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When lock request arrives:</a:t>
            </a:r>
          </a:p>
          <a:p>
            <a:pPr lvl="1">
              <a:buSzPct val="75000"/>
            </a:pPr>
            <a:r>
              <a:rPr lang="en-US" sz="2000" dirty="0">
                <a:latin typeface="Tahoma" charset="0"/>
                <a:ea typeface="ＭＳ Ｐゴシック" charset="0"/>
              </a:rPr>
              <a:t>Does any other </a:t>
            </a:r>
            <a:r>
              <a:rPr lang="en-US" sz="2000" dirty="0" err="1">
                <a:latin typeface="Tahoma" charset="0"/>
                <a:ea typeface="ＭＳ Ｐゴシック" charset="0"/>
              </a:rPr>
              <a:t>xact</a:t>
            </a:r>
            <a:r>
              <a:rPr lang="en-US" sz="2000" dirty="0">
                <a:latin typeface="Tahoma" charset="0"/>
                <a:ea typeface="ＭＳ Ｐゴシック" charset="0"/>
              </a:rPr>
              <a:t> hold a conflicting lock?</a:t>
            </a:r>
          </a:p>
          <a:p>
            <a:pPr lvl="2">
              <a:buSzPct val="75000"/>
            </a:pPr>
            <a:r>
              <a:rPr lang="en-US" dirty="0">
                <a:latin typeface="Tahoma" charset="0"/>
                <a:ea typeface="ＭＳ Ｐゴシック" charset="0"/>
              </a:rPr>
              <a:t>If no, put the requester into the </a:t>
            </a:r>
            <a:r>
              <a:rPr lang="en-US" dirty="0" smtClean="0">
                <a:latin typeface="Tahoma" charset="0"/>
                <a:ea typeface="ＭＳ Ｐゴシック" charset="0"/>
              </a:rPr>
              <a:t>“granted set” </a:t>
            </a:r>
            <a:r>
              <a:rPr lang="en-US" dirty="0">
                <a:latin typeface="Tahoma" charset="0"/>
                <a:ea typeface="ＭＳ Ｐゴシック" charset="0"/>
              </a:rPr>
              <a:t>and let them proceed.</a:t>
            </a:r>
          </a:p>
          <a:p>
            <a:pPr lvl="2">
              <a:buSzPct val="75000"/>
            </a:pPr>
            <a:r>
              <a:rPr lang="en-US" dirty="0">
                <a:latin typeface="Tahoma" charset="0"/>
                <a:ea typeface="ＭＳ Ｐゴシック" charset="0"/>
              </a:rPr>
              <a:t>If yes, put requestor into wait queue.</a:t>
            </a:r>
          </a:p>
          <a:p>
            <a:pPr lvl="1">
              <a:buSzPct val="75000"/>
            </a:pPr>
            <a:endParaRPr lang="en-US" sz="2000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Lock upgrade: </a:t>
            </a:r>
          </a:p>
          <a:p>
            <a:pPr lvl="1"/>
            <a:r>
              <a:rPr lang="en-US" sz="2000" dirty="0" err="1">
                <a:latin typeface="Tahoma" charset="0"/>
                <a:ea typeface="ＭＳ Ｐゴシック" charset="0"/>
              </a:rPr>
              <a:t>xact</a:t>
            </a:r>
            <a:r>
              <a:rPr lang="en-US" sz="2000" dirty="0">
                <a:latin typeface="Tahoma" charset="0"/>
                <a:ea typeface="ＭＳ Ｐゴシック" charset="0"/>
              </a:rPr>
              <a:t> with shared lock can request to upgrade to exclusive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229" name="Group 61"/>
          <p:cNvGraphicFramePr>
            <a:graphicFrameLocks noGrp="1"/>
          </p:cNvGraphicFramePr>
          <p:nvPr>
            <p:ph type="tbl" idx="1"/>
          </p:nvPr>
        </p:nvGraphicFramePr>
        <p:xfrm>
          <a:off x="1066800" y="909638"/>
          <a:ext cx="7772400" cy="5491163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Lock_S(B)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Lock_S(A)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A: = A-50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Write(A)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Lock_X(B)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79" name="Text Box 56"/>
          <p:cNvSpPr txBox="1">
            <a:spLocks noChangeArrowheads="1"/>
          </p:cNvSpPr>
          <p:nvPr/>
        </p:nvSpPr>
        <p:spPr bwMode="auto">
          <a:xfrm>
            <a:off x="1066800" y="0"/>
            <a:ext cx="72613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Example (Work out the lock table!)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Deadlocks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Deadlock: Cycle of transactions waiting for locks to be released by each other.</a:t>
            </a:r>
          </a:p>
          <a:p>
            <a:pPr lvl="1"/>
            <a:endParaRPr lang="en-US" sz="2000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Two ways of dealing with deadlocks:</a:t>
            </a:r>
          </a:p>
          <a:p>
            <a:pPr lvl="1">
              <a:buSzPct val="75000"/>
            </a:pPr>
            <a:r>
              <a:rPr lang="en-US">
                <a:solidFill>
                  <a:schemeClr val="bg2"/>
                </a:solidFill>
                <a:latin typeface="Tahoma" charset="0"/>
                <a:ea typeface="ＭＳ Ｐゴシック" charset="0"/>
              </a:rPr>
              <a:t>prevention (a non-starter)</a:t>
            </a:r>
          </a:p>
          <a:p>
            <a:pPr lvl="1">
              <a:buSzPct val="75000"/>
            </a:pPr>
            <a:r>
              <a:rPr lang="en-US">
                <a:solidFill>
                  <a:schemeClr val="accent1"/>
                </a:solidFill>
                <a:latin typeface="Tahoma" charset="0"/>
                <a:ea typeface="ＭＳ Ｐゴシック" charset="0"/>
              </a:rPr>
              <a:t>avoidance</a:t>
            </a:r>
          </a:p>
          <a:p>
            <a:pPr lvl="1">
              <a:buSzPct val="75000"/>
            </a:pP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detection</a:t>
            </a:r>
          </a:p>
          <a:p>
            <a:pPr lvl="1">
              <a:buSzPct val="75000"/>
            </a:pPr>
            <a:endParaRPr lang="en-US" sz="2000">
              <a:latin typeface="Tahoma" charset="0"/>
              <a:ea typeface="ＭＳ Ｐゴシック" charset="0"/>
            </a:endParaRPr>
          </a:p>
          <a:p>
            <a:pPr>
              <a:buSzPct val="75000"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Many systems just punt and use Timeouts</a:t>
            </a:r>
          </a:p>
          <a:p>
            <a:pPr lvl="1">
              <a:buSzPct val="75000"/>
            </a:pPr>
            <a:r>
              <a:rPr lang="en-US" sz="2000">
                <a:latin typeface="Tahoma" charset="0"/>
                <a:ea typeface="ＭＳ Ｐゴシック" charset="0"/>
              </a:rPr>
              <a:t>What are the dangers with this approach?</a:t>
            </a:r>
          </a:p>
          <a:p>
            <a:pPr>
              <a:buFontTx/>
              <a:buChar char="–"/>
            </a:pPr>
            <a:endParaRPr lang="en-US" sz="200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Deadlock Prevention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Common technique in operating systems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Standard approach: resource ordering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Screen &lt; Network Card &lt; Printer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Why is this problematic for Xacts in a DBMS?</a:t>
            </a:r>
          </a:p>
        </p:txBody>
      </p:sp>
      <p:sp>
        <p:nvSpPr>
          <p:cNvPr id="8192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Deadlock Detection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Create and maintain a </a:t>
            </a:r>
            <a:r>
              <a:rPr lang="ja-JP" altLang="en-US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waits-for</a:t>
            </a:r>
            <a:r>
              <a:rPr lang="ja-JP" altLang="en-US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 graph</a:t>
            </a:r>
            <a:endParaRPr lang="en-US" altLang="ja-JP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Periodically check for cycles in graph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Concurrency Control &amp; Recovery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Part 1: Concurrency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Control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Provide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correct</a:t>
            </a:r>
            <a:r>
              <a:rPr lang="en-US" dirty="0">
                <a:latin typeface="Tahoma" charset="0"/>
                <a:ea typeface="ＭＳ Ｐゴシック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fast</a:t>
            </a:r>
            <a:r>
              <a:rPr lang="en-US" dirty="0" smtClean="0"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</a:rPr>
              <a:t>data access in the presence of concurrent </a:t>
            </a:r>
            <a:r>
              <a:rPr lang="en-US" dirty="0" smtClean="0">
                <a:latin typeface="Tahoma" charset="0"/>
                <a:ea typeface="ＭＳ Ｐゴシック" charset="0"/>
              </a:rPr>
              <a:t>work by </a:t>
            </a:r>
            <a:r>
              <a:rPr lang="en-US" dirty="0">
                <a:latin typeface="Tahoma" charset="0"/>
                <a:ea typeface="ＭＳ Ｐゴシック" charset="0"/>
              </a:rPr>
              <a:t>many users</a:t>
            </a:r>
          </a:p>
          <a:p>
            <a:pPr eaLnBrk="1" hangingPunct="1"/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Part 2: Recovery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Ensures database is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fault tolerant</a:t>
            </a:r>
            <a:r>
              <a:rPr lang="en-US" dirty="0">
                <a:latin typeface="Tahoma" charset="0"/>
                <a:ea typeface="ＭＳ Ｐゴシック" charset="0"/>
              </a:rPr>
              <a:t>, and not corrupted by software, system or media failure</a:t>
            </a:r>
          </a:p>
          <a:p>
            <a:pPr lvl="1" eaLnBrk="1" hangingPunct="1"/>
            <a:r>
              <a:rPr lang="en-US" dirty="0" smtClean="0">
                <a:latin typeface="Tahoma" charset="0"/>
                <a:ea typeface="ＭＳ Ｐゴシック" charset="0"/>
              </a:rPr>
              <a:t>Storage guarantees for mission-critical </a:t>
            </a:r>
            <a:r>
              <a:rPr lang="en-US" dirty="0">
                <a:latin typeface="Tahoma" charset="0"/>
                <a:ea typeface="ＭＳ Ｐゴシック" charset="0"/>
              </a:rPr>
              <a:t>data</a:t>
            </a:r>
          </a:p>
          <a:p>
            <a:pPr eaLnBrk="1" hangingPunct="1"/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It’s all about the programmer!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  <a:ea typeface="ＭＳ Ｐゴシック" charset="0"/>
              </a:rPr>
              <a:t>Systems provide guarantees </a:t>
            </a:r>
          </a:p>
          <a:p>
            <a:pPr lvl="1" eaLnBrk="1" hangingPunct="1"/>
            <a:r>
              <a:rPr lang="en-US" dirty="0" smtClean="0">
                <a:latin typeface="Tahoma" charset="0"/>
                <a:ea typeface="ＭＳ Ｐゴシック" charset="0"/>
              </a:rPr>
              <a:t>These guarantees lighten the load of app </a:t>
            </a:r>
            <a:r>
              <a:rPr lang="en-US" dirty="0">
                <a:latin typeface="Tahoma" charset="0"/>
                <a:ea typeface="ＭＳ Ｐゴシック" charset="0"/>
              </a:rPr>
              <a:t>writers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Deadlock Detection (Continued)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839200" cy="2286000"/>
          </a:xfrm>
          <a:noFill/>
        </p:spPr>
        <p:txBody>
          <a:bodyPr lIns="90488" tIns="44450" rIns="90488" bIns="44450"/>
          <a:lstStyle/>
          <a:p>
            <a:pPr>
              <a:spcBef>
                <a:spcPct val="0"/>
              </a:spcBef>
              <a:buFontTx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T1:  S(A), S(D),	       S(B)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T2:	   	   X(B)   		          X(C)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T3:				    S(D), S(C), 		   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X(A)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T4:						       X(B)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Oval 15"/>
          <p:cNvSpPr>
            <a:spLocks noChangeArrowheads="1"/>
          </p:cNvSpPr>
          <p:nvPr/>
        </p:nvSpPr>
        <p:spPr bwMode="auto">
          <a:xfrm>
            <a:off x="3517900" y="43434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Oval 16"/>
          <p:cNvSpPr>
            <a:spLocks noChangeArrowheads="1"/>
          </p:cNvSpPr>
          <p:nvPr/>
        </p:nvSpPr>
        <p:spPr bwMode="auto">
          <a:xfrm>
            <a:off x="5651500" y="43434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Oval 17"/>
          <p:cNvSpPr>
            <a:spLocks noChangeArrowheads="1"/>
          </p:cNvSpPr>
          <p:nvPr/>
        </p:nvSpPr>
        <p:spPr bwMode="auto">
          <a:xfrm>
            <a:off x="3505200" y="57150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Oval 18"/>
          <p:cNvSpPr>
            <a:spLocks noChangeArrowheads="1"/>
          </p:cNvSpPr>
          <p:nvPr/>
        </p:nvSpPr>
        <p:spPr bwMode="auto">
          <a:xfrm>
            <a:off x="5562600" y="57150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Rectangle 19"/>
          <p:cNvSpPr>
            <a:spLocks noChangeArrowheads="1"/>
          </p:cNvSpPr>
          <p:nvPr/>
        </p:nvSpPr>
        <p:spPr bwMode="auto">
          <a:xfrm>
            <a:off x="3594100" y="4495800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85000" name="Rectangle 20"/>
          <p:cNvSpPr>
            <a:spLocks noChangeArrowheads="1"/>
          </p:cNvSpPr>
          <p:nvPr/>
        </p:nvSpPr>
        <p:spPr bwMode="auto">
          <a:xfrm>
            <a:off x="5727700" y="4495800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85001" name="Rectangle 21"/>
          <p:cNvSpPr>
            <a:spLocks noChangeArrowheads="1"/>
          </p:cNvSpPr>
          <p:nvPr/>
        </p:nvSpPr>
        <p:spPr bwMode="auto">
          <a:xfrm>
            <a:off x="3594100" y="5867400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T4</a:t>
            </a:r>
          </a:p>
        </p:txBody>
      </p:sp>
      <p:sp>
        <p:nvSpPr>
          <p:cNvPr id="85002" name="Rectangle 22"/>
          <p:cNvSpPr>
            <a:spLocks noChangeArrowheads="1"/>
          </p:cNvSpPr>
          <p:nvPr/>
        </p:nvSpPr>
        <p:spPr bwMode="auto">
          <a:xfrm>
            <a:off x="5651500" y="5867400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4203700" y="4648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5956300" y="502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 flipH="1" flipV="1">
            <a:off x="4127500" y="4953000"/>
            <a:ext cx="1524000" cy="914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V="1">
            <a:off x="4127500" y="4800600"/>
            <a:ext cx="1600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7" grpId="0" animBg="1"/>
      <p:bldP spid="26648" grpId="0" animBg="1"/>
      <p:bldP spid="26649" grpId="0" animBg="1"/>
      <p:bldP spid="266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T1, T2, T3 are deadlocked</a:t>
            </a:r>
          </a:p>
          <a:p>
            <a:pPr lvl="1"/>
            <a:r>
              <a:rPr lang="en-US" dirty="0" smtClean="0"/>
              <a:t>Doing no good, and holding locks</a:t>
            </a:r>
            <a:endParaRPr lang="en-US" dirty="0"/>
          </a:p>
          <a:p>
            <a:r>
              <a:rPr lang="en-US" dirty="0" smtClean="0"/>
              <a:t>T4 still cruising</a:t>
            </a:r>
            <a:endParaRPr lang="en-US" dirty="0"/>
          </a:p>
          <a:p>
            <a:r>
              <a:rPr lang="en-US" dirty="0" smtClean="0"/>
              <a:t>In the background, run a deadlock detector</a:t>
            </a:r>
          </a:p>
          <a:p>
            <a:pPr lvl="1"/>
            <a:r>
              <a:rPr lang="en-US" dirty="0" smtClean="0"/>
              <a:t>Periodically extract the waits-for graph</a:t>
            </a:r>
          </a:p>
          <a:p>
            <a:pPr lvl="1"/>
            <a:r>
              <a:rPr lang="en-US" dirty="0" smtClean="0"/>
              <a:t>Find cycles</a:t>
            </a:r>
          </a:p>
          <a:p>
            <a:pPr lvl="1"/>
            <a:r>
              <a:rPr lang="en-US" dirty="0" smtClean="0"/>
              <a:t>“Shoot” a transaction on the cycle</a:t>
            </a:r>
          </a:p>
          <a:p>
            <a:r>
              <a:rPr lang="en-US" dirty="0" smtClean="0"/>
              <a:t>Empirical fact</a:t>
            </a:r>
          </a:p>
          <a:p>
            <a:pPr lvl="1"/>
            <a:r>
              <a:rPr lang="en-US" dirty="0" smtClean="0"/>
              <a:t>Most deadlock cycles are small (2-3 transactions)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Deadlock Avoidance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001000" cy="4800600"/>
          </a:xfrm>
          <a:noFill/>
        </p:spPr>
        <p:txBody>
          <a:bodyPr lIns="90488" tIns="44450" rIns="90488" bIns="44450"/>
          <a:lstStyle/>
          <a:p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Assign priorities based on timestamps.</a:t>
            </a:r>
          </a:p>
          <a:p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Say Ti wants a lock that </a:t>
            </a:r>
            <a:r>
              <a:rPr lang="en-US" sz="1800" dirty="0" err="1">
                <a:latin typeface="Tahoma" charset="0"/>
                <a:ea typeface="ＭＳ Ｐゴシック" charset="0"/>
                <a:cs typeface="ＭＳ Ｐゴシック" charset="0"/>
              </a:rPr>
              <a:t>Tj</a:t>
            </a: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 holds</a:t>
            </a:r>
          </a:p>
          <a:p>
            <a:pPr>
              <a:buFontTx/>
              <a:buNone/>
            </a:pP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    Two possible policies:</a:t>
            </a:r>
          </a:p>
          <a:p>
            <a:pPr lvl="1">
              <a:buSzPct val="75000"/>
              <a:buFontTx/>
              <a:buNone/>
            </a:pPr>
            <a:r>
              <a:rPr lang="en-US" sz="1600" dirty="0" smtClean="0">
                <a:latin typeface="Tahoma" charset="0"/>
                <a:ea typeface="ＭＳ Ｐゴシック" charset="0"/>
              </a:rPr>
              <a:t>Read the names </a:t>
            </a:r>
            <a:r>
              <a:rPr lang="en-US" sz="1600" dirty="0">
                <a:latin typeface="Tahoma" charset="0"/>
                <a:ea typeface="ＭＳ Ｐゴシック" charset="0"/>
              </a:rPr>
              <a:t>like a “ternary predicate” </a:t>
            </a:r>
            <a:r>
              <a:rPr lang="en-US" sz="1600" dirty="0" smtClean="0">
                <a:latin typeface="Tahoma" charset="0"/>
                <a:ea typeface="ＭＳ Ｐゴシック" charset="0"/>
              </a:rPr>
              <a:t>on priorities, with the </a:t>
            </a:r>
            <a:r>
              <a:rPr lang="en-US" sz="1600" dirty="0">
                <a:latin typeface="Tahoma" charset="0"/>
                <a:ea typeface="ＭＳ Ｐゴシック" charset="0"/>
              </a:rPr>
              <a:t>form:</a:t>
            </a:r>
          </a:p>
          <a:p>
            <a:pPr lvl="1">
              <a:buSzPct val="75000"/>
              <a:buFontTx/>
              <a:buNone/>
            </a:pPr>
            <a:r>
              <a:rPr lang="en-US" sz="1600" dirty="0">
                <a:latin typeface="Tahoma" charset="0"/>
                <a:ea typeface="ＭＳ Ｐゴシック" charset="0"/>
              </a:rPr>
              <a:t>	(Ti &gt; </a:t>
            </a:r>
            <a:r>
              <a:rPr lang="en-US" sz="1600" dirty="0" err="1">
                <a:latin typeface="Tahoma" charset="0"/>
                <a:ea typeface="ＭＳ Ｐゴシック" charset="0"/>
              </a:rPr>
              <a:t>Tj</a:t>
            </a:r>
            <a:r>
              <a:rPr lang="en-US" sz="1600" dirty="0">
                <a:latin typeface="Tahoma" charset="0"/>
                <a:ea typeface="ＭＳ Ｐゴシック" charset="0"/>
              </a:rPr>
              <a:t>) ? X : Y;</a:t>
            </a:r>
          </a:p>
          <a:p>
            <a:pPr lvl="1">
              <a:buSzPct val="75000"/>
              <a:buFontTx/>
              <a:buNone/>
            </a:pPr>
            <a:endParaRPr lang="en-US" sz="1600" b="1" dirty="0">
              <a:latin typeface="Tahoma" charset="0"/>
              <a:ea typeface="ＭＳ Ｐゴシック" charset="0"/>
            </a:endParaRPr>
          </a:p>
          <a:p>
            <a:pPr lvl="1">
              <a:buSzPct val="75000"/>
              <a:buFontTx/>
              <a:buNone/>
            </a:pPr>
            <a:r>
              <a:rPr lang="en-US" sz="1600" b="1" dirty="0">
                <a:latin typeface="Tahoma" charset="0"/>
                <a:ea typeface="ＭＳ Ｐゴシック" charset="0"/>
              </a:rPr>
              <a:t>Wait-Die</a:t>
            </a:r>
            <a:r>
              <a:rPr lang="en-US" sz="1600" dirty="0">
                <a:latin typeface="Tahoma" charset="0"/>
                <a:ea typeface="ＭＳ Ｐゴシック" charset="0"/>
              </a:rPr>
              <a:t>:          if Ti has higher priority, Ti waits for </a:t>
            </a:r>
            <a:r>
              <a:rPr lang="en-US" sz="1600" dirty="0" err="1">
                <a:latin typeface="Tahoma" charset="0"/>
                <a:ea typeface="ＭＳ Ｐゴシック" charset="0"/>
              </a:rPr>
              <a:t>Tj</a:t>
            </a:r>
            <a:r>
              <a:rPr lang="en-US" sz="1600" dirty="0">
                <a:latin typeface="Tahoma" charset="0"/>
                <a:ea typeface="ＭＳ Ｐゴシック" charset="0"/>
              </a:rPr>
              <a:t>;  </a:t>
            </a:r>
          </a:p>
          <a:p>
            <a:pPr lvl="1">
              <a:buSzPct val="75000"/>
              <a:buFontTx/>
              <a:buNone/>
            </a:pPr>
            <a:r>
              <a:rPr lang="en-US" sz="1600" dirty="0">
                <a:latin typeface="Tahoma" charset="0"/>
                <a:ea typeface="ＭＳ Ｐゴシック" charset="0"/>
              </a:rPr>
              <a:t>                      else Ti aborts</a:t>
            </a:r>
          </a:p>
          <a:p>
            <a:pPr lvl="1">
              <a:buSzPct val="75000"/>
              <a:buFontTx/>
              <a:buNone/>
            </a:pPr>
            <a:r>
              <a:rPr lang="en-US" sz="1600" b="1" dirty="0">
                <a:latin typeface="Tahoma" charset="0"/>
                <a:ea typeface="ＭＳ Ｐゴシック" charset="0"/>
              </a:rPr>
              <a:t>Wound-wait</a:t>
            </a:r>
            <a:r>
              <a:rPr lang="en-US" sz="1600" dirty="0">
                <a:latin typeface="Tahoma" charset="0"/>
                <a:ea typeface="ＭＳ Ｐゴシック" charset="0"/>
              </a:rPr>
              <a:t>:     if Ti has higher priority, </a:t>
            </a:r>
            <a:r>
              <a:rPr lang="en-US" sz="1600" dirty="0" err="1">
                <a:latin typeface="Tahoma" charset="0"/>
                <a:ea typeface="ＭＳ Ｐゴシック" charset="0"/>
              </a:rPr>
              <a:t>T</a:t>
            </a:r>
            <a:r>
              <a:rPr lang="en-US" sz="1600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j</a:t>
            </a:r>
            <a:r>
              <a:rPr lang="en-US" sz="1600" dirty="0">
                <a:latin typeface="Tahoma" charset="0"/>
                <a:ea typeface="ＭＳ Ｐゴシック" charset="0"/>
              </a:rPr>
              <a:t> aborts;             </a:t>
            </a:r>
          </a:p>
          <a:p>
            <a:pPr lvl="1">
              <a:buSzPct val="75000"/>
              <a:buFontTx/>
              <a:buNone/>
            </a:pPr>
            <a:r>
              <a:rPr lang="en-US" sz="1600" dirty="0">
                <a:latin typeface="Tahoma" charset="0"/>
                <a:ea typeface="ＭＳ Ｐゴシック" charset="0"/>
              </a:rPr>
              <a:t>                      else Ti waits</a:t>
            </a:r>
          </a:p>
          <a:p>
            <a:pPr lvl="1">
              <a:buSzPct val="75000"/>
              <a:buFontTx/>
              <a:buNone/>
            </a:pPr>
            <a:endParaRPr lang="en-US" sz="1600" dirty="0">
              <a:latin typeface="Tahoma" charset="0"/>
              <a:ea typeface="ＭＳ Ｐゴシック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Why do these schemes guarantee no deadlocks?</a:t>
            </a:r>
          </a:p>
          <a:p>
            <a:r>
              <a:rPr lang="en-US" sz="1800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Priority usually based on transaction’</a:t>
            </a:r>
            <a:r>
              <a:rPr lang="en-US" altLang="ja-JP" sz="1800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sz="1800" i="1" dirty="0" smtClean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age </a:t>
            </a:r>
            <a:r>
              <a:rPr lang="en-US" altLang="ja-JP" sz="1800" dirty="0" smtClean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(now - timestamp)</a:t>
            </a:r>
            <a:endParaRPr lang="en-US" altLang="ja-JP" sz="1800" dirty="0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lvl="3"/>
            <a:endParaRPr lang="en-US" sz="1200" dirty="0">
              <a:solidFill>
                <a:schemeClr val="accent2"/>
              </a:solidFill>
              <a:latin typeface="Tahoma" charset="0"/>
              <a:ea typeface="ＭＳ Ｐゴシック" charset="0"/>
            </a:endParaRPr>
          </a:p>
          <a:p>
            <a:r>
              <a:rPr lang="en-US" sz="1800" u="sng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Important detail</a:t>
            </a:r>
            <a:r>
              <a:rPr lang="en-US" sz="1800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: If a transaction re-starts, make sure it gets its original timestamp.  </a:t>
            </a:r>
            <a:r>
              <a:rPr lang="en-US" sz="1800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 Why?</a:t>
            </a:r>
          </a:p>
          <a:p>
            <a:endParaRPr lang="en-US" sz="1800" dirty="0">
              <a:solidFill>
                <a:srgbClr val="FF0000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Locking Granularity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Hard to decide what granularity to lock (tuples vs. pages vs. tables).</a:t>
            </a:r>
          </a:p>
          <a:p>
            <a:r>
              <a:rPr lang="en-US" i="1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why?</a:t>
            </a:r>
            <a:endParaRPr lang="en-US" i="1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Multiple-Granularity Locks</a:t>
            </a:r>
          </a:p>
        </p:txBody>
      </p:sp>
      <p:sp>
        <p:nvSpPr>
          <p:cNvPr id="9113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076700"/>
          </a:xfrm>
          <a:noFill/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Shouldn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t have to make same decision for all transactions!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Data 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containers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 are nested: 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9" name="Rectangle 5"/>
          <p:cNvSpPr>
            <a:spLocks noChangeArrowheads="1"/>
          </p:cNvSpPr>
          <p:nvPr/>
        </p:nvSpPr>
        <p:spPr bwMode="auto">
          <a:xfrm>
            <a:off x="3200400" y="5562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140" name="Group 13"/>
          <p:cNvGrpSpPr>
            <a:grpSpLocks/>
          </p:cNvGrpSpPr>
          <p:nvPr/>
        </p:nvGrpSpPr>
        <p:grpSpPr bwMode="auto">
          <a:xfrm>
            <a:off x="4098925" y="3465513"/>
            <a:ext cx="1420813" cy="2457450"/>
            <a:chOff x="2582" y="2519"/>
            <a:chExt cx="895" cy="1548"/>
          </a:xfrm>
        </p:grpSpPr>
        <p:sp>
          <p:nvSpPr>
            <p:cNvPr id="91143" name="Rectangle 6"/>
            <p:cNvSpPr>
              <a:spLocks noChangeArrowheads="1"/>
            </p:cNvSpPr>
            <p:nvPr/>
          </p:nvSpPr>
          <p:spPr bwMode="auto">
            <a:xfrm>
              <a:off x="2633" y="3779"/>
              <a:ext cx="6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Tuples</a:t>
              </a:r>
            </a:p>
          </p:txBody>
        </p:sp>
        <p:sp>
          <p:nvSpPr>
            <p:cNvPr id="91144" name="Rectangle 7"/>
            <p:cNvSpPr>
              <a:spLocks noChangeArrowheads="1"/>
            </p:cNvSpPr>
            <p:nvPr/>
          </p:nvSpPr>
          <p:spPr bwMode="auto">
            <a:xfrm>
              <a:off x="2678" y="2951"/>
              <a:ext cx="6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Tables</a:t>
              </a:r>
            </a:p>
          </p:txBody>
        </p:sp>
        <p:sp>
          <p:nvSpPr>
            <p:cNvPr id="91145" name="Rectangle 8"/>
            <p:cNvSpPr>
              <a:spLocks noChangeArrowheads="1"/>
            </p:cNvSpPr>
            <p:nvPr/>
          </p:nvSpPr>
          <p:spPr bwMode="auto">
            <a:xfrm>
              <a:off x="2696" y="3311"/>
              <a:ext cx="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Pages</a:t>
              </a:r>
            </a:p>
          </p:txBody>
        </p:sp>
        <p:sp>
          <p:nvSpPr>
            <p:cNvPr id="91146" name="Line 9"/>
            <p:cNvSpPr>
              <a:spLocks noChangeShapeType="1"/>
            </p:cNvSpPr>
            <p:nvPr/>
          </p:nvSpPr>
          <p:spPr bwMode="auto">
            <a:xfrm>
              <a:off x="2979" y="3183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7" name="Line 10"/>
            <p:cNvSpPr>
              <a:spLocks noChangeShapeType="1"/>
            </p:cNvSpPr>
            <p:nvPr/>
          </p:nvSpPr>
          <p:spPr bwMode="auto">
            <a:xfrm>
              <a:off x="2985" y="3579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Rectangle 11"/>
            <p:cNvSpPr>
              <a:spLocks noChangeArrowheads="1"/>
            </p:cNvSpPr>
            <p:nvPr/>
          </p:nvSpPr>
          <p:spPr bwMode="auto">
            <a:xfrm>
              <a:off x="2582" y="2519"/>
              <a:ext cx="8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Database</a:t>
              </a:r>
            </a:p>
          </p:txBody>
        </p:sp>
        <p:sp>
          <p:nvSpPr>
            <p:cNvPr id="91149" name="Line 12"/>
            <p:cNvSpPr>
              <a:spLocks noChangeShapeType="1"/>
            </p:cNvSpPr>
            <p:nvPr/>
          </p:nvSpPr>
          <p:spPr bwMode="auto">
            <a:xfrm>
              <a:off x="2979" y="2751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141" name="Line 14"/>
          <p:cNvSpPr>
            <a:spLocks noChangeShapeType="1"/>
          </p:cNvSpPr>
          <p:nvPr/>
        </p:nvSpPr>
        <p:spPr bwMode="auto">
          <a:xfrm>
            <a:off x="3733800" y="3810000"/>
            <a:ext cx="0" cy="1524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Rectangle 15"/>
          <p:cNvSpPr>
            <a:spLocks noChangeArrowheads="1"/>
          </p:cNvSpPr>
          <p:nvPr/>
        </p:nvSpPr>
        <p:spPr bwMode="auto">
          <a:xfrm>
            <a:off x="2346325" y="4329113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contains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Solution: New Lock Modes, Protocol</a:t>
            </a:r>
          </a:p>
        </p:txBody>
      </p:sp>
      <p:sp>
        <p:nvSpPr>
          <p:cNvPr id="931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6248400" cy="1219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0">
                <a:latin typeface="Tahoma" charset="0"/>
                <a:ea typeface="ＭＳ Ｐゴシック" charset="0"/>
                <a:cs typeface="ＭＳ Ｐゴシック" charset="0"/>
              </a:rPr>
              <a:t>Allow Xacts to lock at each level, but with a special protocol using new </a:t>
            </a:r>
            <a:r>
              <a:rPr lang="ja-JP" altLang="en-US" sz="2000" b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000" b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intent</a:t>
            </a:r>
            <a:r>
              <a:rPr lang="ja-JP" altLang="en-US" sz="2000" b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000" b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 locks</a:t>
            </a:r>
            <a:r>
              <a:rPr lang="en-US" altLang="ja-JP" sz="2000" b="0">
                <a:latin typeface="Tahoma" charset="0"/>
                <a:ea typeface="ＭＳ Ｐゴシック" charset="0"/>
                <a:cs typeface="ＭＳ Ｐゴシック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b="0">
                <a:latin typeface="Tahoma" charset="0"/>
                <a:ea typeface="ＭＳ Ｐゴシック" charset="0"/>
                <a:cs typeface="ＭＳ Ｐゴシック" charset="0"/>
              </a:rPr>
              <a:t>Still need S and X locks, but before locking an item, Xact must have proper intent locks on all its ancestors in the granularity hierarchy.</a:t>
            </a:r>
          </a:p>
        </p:txBody>
      </p:sp>
      <p:sp>
        <p:nvSpPr>
          <p:cNvPr id="93188" name="Rectangle 6"/>
          <p:cNvSpPr>
            <a:spLocks noChangeArrowheads="1"/>
          </p:cNvSpPr>
          <p:nvPr/>
        </p:nvSpPr>
        <p:spPr bwMode="auto">
          <a:xfrm>
            <a:off x="381000" y="3505200"/>
            <a:ext cx="49530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v"/>
            </a:pPr>
            <a:r>
              <a:rPr lang="en-US" sz="2400">
                <a:solidFill>
                  <a:schemeClr val="accent2"/>
                </a:solidFill>
              </a:rPr>
              <a:t>IS</a:t>
            </a:r>
            <a:r>
              <a:rPr lang="en-US" sz="2400">
                <a:solidFill>
                  <a:schemeClr val="tx1"/>
                </a:solidFill>
              </a:rPr>
              <a:t> – Intent to get S lock(s) at finer granularity.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v"/>
            </a:pPr>
            <a:r>
              <a:rPr lang="en-US" sz="2400">
                <a:solidFill>
                  <a:schemeClr val="accent2"/>
                </a:solidFill>
              </a:rPr>
              <a:t>IX</a:t>
            </a:r>
            <a:r>
              <a:rPr lang="en-US" sz="2400">
                <a:solidFill>
                  <a:schemeClr val="tx1"/>
                </a:solidFill>
              </a:rPr>
              <a:t> – Intent to get X lock(s) at finer granularity.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v"/>
            </a:pPr>
            <a:r>
              <a:rPr lang="en-US" sz="2400">
                <a:solidFill>
                  <a:schemeClr val="accent2"/>
                </a:solidFill>
              </a:rPr>
              <a:t>SIX mode: </a:t>
            </a:r>
            <a:r>
              <a:rPr lang="en-US" sz="2400">
                <a:solidFill>
                  <a:schemeClr val="tx1"/>
                </a:solidFill>
              </a:rPr>
              <a:t>Like S &amp; IX at the same time. Why useful?</a:t>
            </a:r>
          </a:p>
        </p:txBody>
      </p:sp>
      <p:grpSp>
        <p:nvGrpSpPr>
          <p:cNvPr id="93189" name="Group 305"/>
          <p:cNvGrpSpPr>
            <a:grpSpLocks/>
          </p:cNvGrpSpPr>
          <p:nvPr/>
        </p:nvGrpSpPr>
        <p:grpSpPr bwMode="auto">
          <a:xfrm>
            <a:off x="7696200" y="1123950"/>
            <a:ext cx="1420813" cy="2457450"/>
            <a:chOff x="2582" y="2519"/>
            <a:chExt cx="895" cy="1548"/>
          </a:xfrm>
        </p:grpSpPr>
        <p:sp>
          <p:nvSpPr>
            <p:cNvPr id="93194" name="Rectangle 306"/>
            <p:cNvSpPr>
              <a:spLocks noChangeArrowheads="1"/>
            </p:cNvSpPr>
            <p:nvPr/>
          </p:nvSpPr>
          <p:spPr bwMode="auto">
            <a:xfrm>
              <a:off x="2633" y="3779"/>
              <a:ext cx="6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Tuples</a:t>
              </a:r>
            </a:p>
          </p:txBody>
        </p:sp>
        <p:sp>
          <p:nvSpPr>
            <p:cNvPr id="93195" name="Rectangle 307"/>
            <p:cNvSpPr>
              <a:spLocks noChangeArrowheads="1"/>
            </p:cNvSpPr>
            <p:nvPr/>
          </p:nvSpPr>
          <p:spPr bwMode="auto">
            <a:xfrm>
              <a:off x="2678" y="2951"/>
              <a:ext cx="6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Tables</a:t>
              </a:r>
            </a:p>
          </p:txBody>
        </p:sp>
        <p:sp>
          <p:nvSpPr>
            <p:cNvPr id="93196" name="Rectangle 308"/>
            <p:cNvSpPr>
              <a:spLocks noChangeArrowheads="1"/>
            </p:cNvSpPr>
            <p:nvPr/>
          </p:nvSpPr>
          <p:spPr bwMode="auto">
            <a:xfrm>
              <a:off x="2696" y="3311"/>
              <a:ext cx="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Pages</a:t>
              </a:r>
            </a:p>
          </p:txBody>
        </p:sp>
        <p:sp>
          <p:nvSpPr>
            <p:cNvPr id="93197" name="Line 309"/>
            <p:cNvSpPr>
              <a:spLocks noChangeShapeType="1"/>
            </p:cNvSpPr>
            <p:nvPr/>
          </p:nvSpPr>
          <p:spPr bwMode="auto">
            <a:xfrm>
              <a:off x="2979" y="3183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8" name="Line 310"/>
            <p:cNvSpPr>
              <a:spLocks noChangeShapeType="1"/>
            </p:cNvSpPr>
            <p:nvPr/>
          </p:nvSpPr>
          <p:spPr bwMode="auto">
            <a:xfrm>
              <a:off x="2985" y="3579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9" name="Rectangle 311"/>
            <p:cNvSpPr>
              <a:spLocks noChangeArrowheads="1"/>
            </p:cNvSpPr>
            <p:nvPr/>
          </p:nvSpPr>
          <p:spPr bwMode="auto">
            <a:xfrm>
              <a:off x="2582" y="2519"/>
              <a:ext cx="8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Database</a:t>
              </a:r>
            </a:p>
          </p:txBody>
        </p:sp>
        <p:sp>
          <p:nvSpPr>
            <p:cNvPr id="93200" name="Line 312"/>
            <p:cNvSpPr>
              <a:spLocks noChangeShapeType="1"/>
            </p:cNvSpPr>
            <p:nvPr/>
          </p:nvSpPr>
          <p:spPr bwMode="auto">
            <a:xfrm>
              <a:off x="2979" y="2751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 bwMode="auto">
          <a:xfrm>
            <a:off x="5791200" y="4648200"/>
            <a:ext cx="3352800" cy="1676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sz="20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5867400" y="4724400"/>
            <a:ext cx="2438400" cy="1219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sz="1800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019800" y="4876800"/>
            <a:ext cx="152400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sz="1600" dirty="0">
                <a:solidFill>
                  <a:schemeClr val="tx1"/>
                </a:solidFill>
              </a:rPr>
              <a:t>Pages</a:t>
            </a:r>
          </a:p>
        </p:txBody>
      </p:sp>
      <p:sp>
        <p:nvSpPr>
          <p:cNvPr id="93193" name="Rounded Rectangle 16"/>
          <p:cNvSpPr>
            <a:spLocks noChangeArrowheads="1"/>
          </p:cNvSpPr>
          <p:nvPr/>
        </p:nvSpPr>
        <p:spPr bwMode="auto">
          <a:xfrm>
            <a:off x="6019800" y="4914900"/>
            <a:ext cx="990600" cy="4191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pPr algn="r"/>
            <a:r>
              <a:rPr lang="en-US" sz="1600">
                <a:solidFill>
                  <a:schemeClr val="tx1"/>
                </a:solidFill>
              </a:rPr>
              <a:t>Tuples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Multiple Granularity Lock Protocol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7696200" cy="3352800"/>
          </a:xfrm>
          <a:noFill/>
        </p:spPr>
        <p:txBody>
          <a:bodyPr/>
          <a:lstStyle/>
          <a:p>
            <a:r>
              <a:rPr lang="en-US" sz="2000" b="0">
                <a:latin typeface="Tahoma" charset="0"/>
                <a:ea typeface="ＭＳ Ｐゴシック" charset="0"/>
                <a:cs typeface="ＭＳ Ｐゴシック" charset="0"/>
              </a:rPr>
              <a:t>Each Xact starts from the root of the hierarchy.</a:t>
            </a:r>
          </a:p>
          <a:p>
            <a:r>
              <a:rPr lang="en-US" sz="2000" b="0">
                <a:latin typeface="Tahoma" charset="0"/>
                <a:ea typeface="ＭＳ Ｐゴシック" charset="0"/>
                <a:cs typeface="ＭＳ Ｐゴシック" charset="0"/>
              </a:rPr>
              <a:t>To get S or IS lock on a node, must hold IS or IX on parent node.</a:t>
            </a:r>
          </a:p>
          <a:p>
            <a:pPr lvl="1"/>
            <a:r>
              <a:rPr lang="en-US" sz="1800">
                <a:latin typeface="Tahoma" charset="0"/>
                <a:ea typeface="ＭＳ Ｐゴシック" charset="0"/>
              </a:rPr>
              <a:t>What if Xact holds S on parent? SIX on parent?</a:t>
            </a:r>
          </a:p>
          <a:p>
            <a:r>
              <a:rPr lang="en-US" sz="2000" b="0">
                <a:latin typeface="Tahoma" charset="0"/>
                <a:ea typeface="ＭＳ Ｐゴシック" charset="0"/>
                <a:cs typeface="ＭＳ Ｐゴシック" charset="0"/>
              </a:rPr>
              <a:t>To get X or IX or SIX on a node, must hold IX or SIX on parent node.</a:t>
            </a:r>
          </a:p>
          <a:p>
            <a:r>
              <a:rPr lang="en-US" sz="2000" b="0">
                <a:latin typeface="Tahoma" charset="0"/>
                <a:ea typeface="ＭＳ Ｐゴシック" charset="0"/>
                <a:cs typeface="ＭＳ Ｐゴシック" charset="0"/>
              </a:rPr>
              <a:t>Must release locks in bottom-up order.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587375" y="5794375"/>
            <a:ext cx="8062913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Protocol is correct in that it is equivalent to directly setting</a:t>
            </a:r>
          </a:p>
          <a:p>
            <a:r>
              <a:rPr lang="en-US" sz="2400">
                <a:solidFill>
                  <a:schemeClr val="tx1"/>
                </a:solidFill>
              </a:rPr>
              <a:t>locks at the leaf levels of the hierarchy.</a:t>
            </a:r>
          </a:p>
        </p:txBody>
      </p:sp>
      <p:grpSp>
        <p:nvGrpSpPr>
          <p:cNvPr id="95236" name="Group 5"/>
          <p:cNvGrpSpPr>
            <a:grpSpLocks/>
          </p:cNvGrpSpPr>
          <p:nvPr/>
        </p:nvGrpSpPr>
        <p:grpSpPr bwMode="auto">
          <a:xfrm>
            <a:off x="7646988" y="1143000"/>
            <a:ext cx="1420812" cy="2457450"/>
            <a:chOff x="2582" y="2519"/>
            <a:chExt cx="895" cy="1548"/>
          </a:xfrm>
        </p:grpSpPr>
        <p:sp>
          <p:nvSpPr>
            <p:cNvPr id="95237" name="Rectangle 6"/>
            <p:cNvSpPr>
              <a:spLocks noChangeArrowheads="1"/>
            </p:cNvSpPr>
            <p:nvPr/>
          </p:nvSpPr>
          <p:spPr bwMode="auto">
            <a:xfrm>
              <a:off x="2633" y="3779"/>
              <a:ext cx="6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Tuples</a:t>
              </a:r>
            </a:p>
          </p:txBody>
        </p:sp>
        <p:sp>
          <p:nvSpPr>
            <p:cNvPr id="95238" name="Rectangle 7"/>
            <p:cNvSpPr>
              <a:spLocks noChangeArrowheads="1"/>
            </p:cNvSpPr>
            <p:nvPr/>
          </p:nvSpPr>
          <p:spPr bwMode="auto">
            <a:xfrm>
              <a:off x="2678" y="2951"/>
              <a:ext cx="6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Tables</a:t>
              </a:r>
            </a:p>
          </p:txBody>
        </p:sp>
        <p:sp>
          <p:nvSpPr>
            <p:cNvPr id="95239" name="Rectangle 8"/>
            <p:cNvSpPr>
              <a:spLocks noChangeArrowheads="1"/>
            </p:cNvSpPr>
            <p:nvPr/>
          </p:nvSpPr>
          <p:spPr bwMode="auto">
            <a:xfrm>
              <a:off x="2696" y="3311"/>
              <a:ext cx="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Pages</a:t>
              </a:r>
            </a:p>
          </p:txBody>
        </p:sp>
        <p:sp>
          <p:nvSpPr>
            <p:cNvPr id="95240" name="Line 9"/>
            <p:cNvSpPr>
              <a:spLocks noChangeShapeType="1"/>
            </p:cNvSpPr>
            <p:nvPr/>
          </p:nvSpPr>
          <p:spPr bwMode="auto">
            <a:xfrm>
              <a:off x="2979" y="3183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1" name="Line 10"/>
            <p:cNvSpPr>
              <a:spLocks noChangeShapeType="1"/>
            </p:cNvSpPr>
            <p:nvPr/>
          </p:nvSpPr>
          <p:spPr bwMode="auto">
            <a:xfrm>
              <a:off x="2985" y="3579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2" name="Rectangle 11"/>
            <p:cNvSpPr>
              <a:spLocks noChangeArrowheads="1"/>
            </p:cNvSpPr>
            <p:nvPr/>
          </p:nvSpPr>
          <p:spPr bwMode="auto">
            <a:xfrm>
              <a:off x="2582" y="2519"/>
              <a:ext cx="8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Database</a:t>
              </a:r>
            </a:p>
          </p:txBody>
        </p:sp>
        <p:sp>
          <p:nvSpPr>
            <p:cNvPr id="95243" name="Line 12"/>
            <p:cNvSpPr>
              <a:spLocks noChangeShapeType="1"/>
            </p:cNvSpPr>
            <p:nvPr/>
          </p:nvSpPr>
          <p:spPr bwMode="auto">
            <a:xfrm>
              <a:off x="2979" y="2751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Lock Compatibility Matrix</a:t>
            </a:r>
          </a:p>
        </p:txBody>
      </p:sp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4267200" y="3810000"/>
            <a:ext cx="46482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v"/>
            </a:pPr>
            <a:r>
              <a:rPr lang="en-US" sz="2800">
                <a:solidFill>
                  <a:schemeClr val="accent2"/>
                </a:solidFill>
              </a:rPr>
              <a:t>IS</a:t>
            </a:r>
            <a:r>
              <a:rPr lang="en-US" sz="2800">
                <a:solidFill>
                  <a:schemeClr val="tx1"/>
                </a:solidFill>
              </a:rPr>
              <a:t> – Intent to get S lock(s) at finer granularity.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v"/>
            </a:pPr>
            <a:r>
              <a:rPr lang="en-US" sz="2800">
                <a:solidFill>
                  <a:schemeClr val="accent2"/>
                </a:solidFill>
              </a:rPr>
              <a:t>IX</a:t>
            </a:r>
            <a:r>
              <a:rPr lang="en-US" sz="2800">
                <a:solidFill>
                  <a:schemeClr val="tx1"/>
                </a:solidFill>
              </a:rPr>
              <a:t> – Intent to get X lock(s) at finer granularity.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v"/>
            </a:pPr>
            <a:r>
              <a:rPr lang="en-US" sz="2800">
                <a:solidFill>
                  <a:schemeClr val="accent2"/>
                </a:solidFill>
              </a:rPr>
              <a:t>SIX mode: </a:t>
            </a:r>
            <a:r>
              <a:rPr lang="en-US" sz="2800">
                <a:solidFill>
                  <a:schemeClr val="tx1"/>
                </a:solidFill>
              </a:rPr>
              <a:t>Like S &amp; IX at the same time.</a:t>
            </a:r>
          </a:p>
        </p:txBody>
      </p:sp>
      <p:grpSp>
        <p:nvGrpSpPr>
          <p:cNvPr id="97284" name="Group 6"/>
          <p:cNvGrpSpPr>
            <a:grpSpLocks/>
          </p:cNvGrpSpPr>
          <p:nvPr/>
        </p:nvGrpSpPr>
        <p:grpSpPr bwMode="auto">
          <a:xfrm>
            <a:off x="774700" y="1263650"/>
            <a:ext cx="3187700" cy="3209925"/>
            <a:chOff x="3651" y="1871"/>
            <a:chExt cx="2008" cy="2022"/>
          </a:xfrm>
        </p:grpSpPr>
        <p:sp>
          <p:nvSpPr>
            <p:cNvPr id="97299" name="Rectangle 7"/>
            <p:cNvSpPr>
              <a:spLocks noChangeArrowheads="1"/>
            </p:cNvSpPr>
            <p:nvPr/>
          </p:nvSpPr>
          <p:spPr bwMode="auto">
            <a:xfrm>
              <a:off x="3651" y="1885"/>
              <a:ext cx="1336" cy="13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0" name="Rectangle 8"/>
            <p:cNvSpPr>
              <a:spLocks noChangeArrowheads="1"/>
            </p:cNvSpPr>
            <p:nvPr/>
          </p:nvSpPr>
          <p:spPr bwMode="auto">
            <a:xfrm>
              <a:off x="3651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1" name="Rectangle 9"/>
            <p:cNvSpPr>
              <a:spLocks noChangeArrowheads="1"/>
            </p:cNvSpPr>
            <p:nvPr/>
          </p:nvSpPr>
          <p:spPr bwMode="auto">
            <a:xfrm>
              <a:off x="3651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2" name="Rectangle 10"/>
            <p:cNvSpPr>
              <a:spLocks noChangeArrowheads="1"/>
            </p:cNvSpPr>
            <p:nvPr/>
          </p:nvSpPr>
          <p:spPr bwMode="auto">
            <a:xfrm>
              <a:off x="3651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3" name="Rectangle 11"/>
            <p:cNvSpPr>
              <a:spLocks noChangeArrowheads="1"/>
            </p:cNvSpPr>
            <p:nvPr/>
          </p:nvSpPr>
          <p:spPr bwMode="auto">
            <a:xfrm>
              <a:off x="3651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4" name="Rectangle 12"/>
            <p:cNvSpPr>
              <a:spLocks noChangeArrowheads="1"/>
            </p:cNvSpPr>
            <p:nvPr/>
          </p:nvSpPr>
          <p:spPr bwMode="auto">
            <a:xfrm>
              <a:off x="3987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5" name="Rectangle 13"/>
            <p:cNvSpPr>
              <a:spLocks noChangeArrowheads="1"/>
            </p:cNvSpPr>
            <p:nvPr/>
          </p:nvSpPr>
          <p:spPr bwMode="auto">
            <a:xfrm>
              <a:off x="3987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6" name="Rectangle 14"/>
            <p:cNvSpPr>
              <a:spLocks noChangeArrowheads="1"/>
            </p:cNvSpPr>
            <p:nvPr/>
          </p:nvSpPr>
          <p:spPr bwMode="auto">
            <a:xfrm>
              <a:off x="3987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7" name="Rectangle 15"/>
            <p:cNvSpPr>
              <a:spLocks noChangeArrowheads="1"/>
            </p:cNvSpPr>
            <p:nvPr/>
          </p:nvSpPr>
          <p:spPr bwMode="auto">
            <a:xfrm>
              <a:off x="3987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8" name="Rectangle 16"/>
            <p:cNvSpPr>
              <a:spLocks noChangeArrowheads="1"/>
            </p:cNvSpPr>
            <p:nvPr/>
          </p:nvSpPr>
          <p:spPr bwMode="auto">
            <a:xfrm>
              <a:off x="4323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9" name="Rectangle 17"/>
            <p:cNvSpPr>
              <a:spLocks noChangeArrowheads="1"/>
            </p:cNvSpPr>
            <p:nvPr/>
          </p:nvSpPr>
          <p:spPr bwMode="auto">
            <a:xfrm>
              <a:off x="4323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0" name="Rectangle 18"/>
            <p:cNvSpPr>
              <a:spLocks noChangeArrowheads="1"/>
            </p:cNvSpPr>
            <p:nvPr/>
          </p:nvSpPr>
          <p:spPr bwMode="auto">
            <a:xfrm>
              <a:off x="4323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1" name="Rectangle 19"/>
            <p:cNvSpPr>
              <a:spLocks noChangeArrowheads="1"/>
            </p:cNvSpPr>
            <p:nvPr/>
          </p:nvSpPr>
          <p:spPr bwMode="auto">
            <a:xfrm>
              <a:off x="4323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2" name="Rectangle 20"/>
            <p:cNvSpPr>
              <a:spLocks noChangeArrowheads="1"/>
            </p:cNvSpPr>
            <p:nvPr/>
          </p:nvSpPr>
          <p:spPr bwMode="auto">
            <a:xfrm>
              <a:off x="4659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3" name="Rectangle 21"/>
            <p:cNvSpPr>
              <a:spLocks noChangeArrowheads="1"/>
            </p:cNvSpPr>
            <p:nvPr/>
          </p:nvSpPr>
          <p:spPr bwMode="auto">
            <a:xfrm>
              <a:off x="4659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4" name="Rectangle 22"/>
            <p:cNvSpPr>
              <a:spLocks noChangeArrowheads="1"/>
            </p:cNvSpPr>
            <p:nvPr/>
          </p:nvSpPr>
          <p:spPr bwMode="auto">
            <a:xfrm>
              <a:off x="4659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5" name="Rectangle 23"/>
            <p:cNvSpPr>
              <a:spLocks noChangeArrowheads="1"/>
            </p:cNvSpPr>
            <p:nvPr/>
          </p:nvSpPr>
          <p:spPr bwMode="auto">
            <a:xfrm>
              <a:off x="4659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6" name="Rectangle 24"/>
            <p:cNvSpPr>
              <a:spLocks noChangeArrowheads="1"/>
            </p:cNvSpPr>
            <p:nvPr/>
          </p:nvSpPr>
          <p:spPr bwMode="auto">
            <a:xfrm>
              <a:off x="4020" y="1872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IS</a:t>
              </a:r>
            </a:p>
          </p:txBody>
        </p:sp>
        <p:sp>
          <p:nvSpPr>
            <p:cNvPr id="97317" name="Rectangle 25"/>
            <p:cNvSpPr>
              <a:spLocks noChangeArrowheads="1"/>
            </p:cNvSpPr>
            <p:nvPr/>
          </p:nvSpPr>
          <p:spPr bwMode="auto">
            <a:xfrm>
              <a:off x="4356" y="1871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IX</a:t>
              </a:r>
            </a:p>
          </p:txBody>
        </p:sp>
        <p:sp>
          <p:nvSpPr>
            <p:cNvPr id="97318" name="Rectangle 26"/>
            <p:cNvSpPr>
              <a:spLocks noChangeArrowheads="1"/>
            </p:cNvSpPr>
            <p:nvPr/>
          </p:nvSpPr>
          <p:spPr bwMode="auto">
            <a:xfrm>
              <a:off x="4692" y="1871"/>
              <a:ext cx="3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SIX</a:t>
              </a:r>
            </a:p>
          </p:txBody>
        </p:sp>
        <p:sp>
          <p:nvSpPr>
            <p:cNvPr id="97319" name="Rectangle 27"/>
            <p:cNvSpPr>
              <a:spLocks noChangeArrowheads="1"/>
            </p:cNvSpPr>
            <p:nvPr/>
          </p:nvSpPr>
          <p:spPr bwMode="auto">
            <a:xfrm>
              <a:off x="3684" y="2256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IS</a:t>
              </a:r>
            </a:p>
          </p:txBody>
        </p:sp>
        <p:sp>
          <p:nvSpPr>
            <p:cNvPr id="97320" name="Rectangle 28"/>
            <p:cNvSpPr>
              <a:spLocks noChangeArrowheads="1"/>
            </p:cNvSpPr>
            <p:nvPr/>
          </p:nvSpPr>
          <p:spPr bwMode="auto">
            <a:xfrm>
              <a:off x="3684" y="2591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IX</a:t>
              </a:r>
            </a:p>
          </p:txBody>
        </p:sp>
        <p:sp>
          <p:nvSpPr>
            <p:cNvPr id="97321" name="Rectangle 29"/>
            <p:cNvSpPr>
              <a:spLocks noChangeArrowheads="1"/>
            </p:cNvSpPr>
            <p:nvPr/>
          </p:nvSpPr>
          <p:spPr bwMode="auto">
            <a:xfrm>
              <a:off x="3684" y="2927"/>
              <a:ext cx="3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SIX</a:t>
              </a:r>
            </a:p>
          </p:txBody>
        </p:sp>
        <p:sp>
          <p:nvSpPr>
            <p:cNvPr id="97322" name="Rectangle 30"/>
            <p:cNvSpPr>
              <a:spLocks noChangeArrowheads="1"/>
            </p:cNvSpPr>
            <p:nvPr/>
          </p:nvSpPr>
          <p:spPr bwMode="auto">
            <a:xfrm>
              <a:off x="4020" y="2255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7323" name="Rectangle 31"/>
            <p:cNvSpPr>
              <a:spLocks noChangeArrowheads="1"/>
            </p:cNvSpPr>
            <p:nvPr/>
          </p:nvSpPr>
          <p:spPr bwMode="auto">
            <a:xfrm>
              <a:off x="4020" y="259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7324" name="Rectangle 32"/>
            <p:cNvSpPr>
              <a:spLocks noChangeArrowheads="1"/>
            </p:cNvSpPr>
            <p:nvPr/>
          </p:nvSpPr>
          <p:spPr bwMode="auto">
            <a:xfrm>
              <a:off x="4020" y="292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7325" name="Rectangle 33"/>
            <p:cNvSpPr>
              <a:spLocks noChangeArrowheads="1"/>
            </p:cNvSpPr>
            <p:nvPr/>
          </p:nvSpPr>
          <p:spPr bwMode="auto">
            <a:xfrm>
              <a:off x="4356" y="2255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7326" name="Rectangle 34"/>
            <p:cNvSpPr>
              <a:spLocks noChangeArrowheads="1"/>
            </p:cNvSpPr>
            <p:nvPr/>
          </p:nvSpPr>
          <p:spPr bwMode="auto">
            <a:xfrm>
              <a:off x="4692" y="2255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7327" name="Rectangle 35"/>
            <p:cNvSpPr>
              <a:spLocks noChangeArrowheads="1"/>
            </p:cNvSpPr>
            <p:nvPr/>
          </p:nvSpPr>
          <p:spPr bwMode="auto">
            <a:xfrm>
              <a:off x="4356" y="259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7328" name="Rectangle 36"/>
            <p:cNvSpPr>
              <a:spLocks noChangeArrowheads="1"/>
            </p:cNvSpPr>
            <p:nvPr/>
          </p:nvSpPr>
          <p:spPr bwMode="auto">
            <a:xfrm>
              <a:off x="4995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9" name="Rectangle 37"/>
            <p:cNvSpPr>
              <a:spLocks noChangeArrowheads="1"/>
            </p:cNvSpPr>
            <p:nvPr/>
          </p:nvSpPr>
          <p:spPr bwMode="auto">
            <a:xfrm>
              <a:off x="4995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0" name="Rectangle 38"/>
            <p:cNvSpPr>
              <a:spLocks noChangeArrowheads="1"/>
            </p:cNvSpPr>
            <p:nvPr/>
          </p:nvSpPr>
          <p:spPr bwMode="auto">
            <a:xfrm>
              <a:off x="4995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1" name="Rectangle 39"/>
            <p:cNvSpPr>
              <a:spLocks noChangeArrowheads="1"/>
            </p:cNvSpPr>
            <p:nvPr/>
          </p:nvSpPr>
          <p:spPr bwMode="auto">
            <a:xfrm>
              <a:off x="4995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2" name="Rectangle 40"/>
            <p:cNvSpPr>
              <a:spLocks noChangeArrowheads="1"/>
            </p:cNvSpPr>
            <p:nvPr/>
          </p:nvSpPr>
          <p:spPr bwMode="auto">
            <a:xfrm>
              <a:off x="3651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3" name="Rectangle 41"/>
            <p:cNvSpPr>
              <a:spLocks noChangeArrowheads="1"/>
            </p:cNvSpPr>
            <p:nvPr/>
          </p:nvSpPr>
          <p:spPr bwMode="auto">
            <a:xfrm>
              <a:off x="3987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4" name="Rectangle 42"/>
            <p:cNvSpPr>
              <a:spLocks noChangeArrowheads="1"/>
            </p:cNvSpPr>
            <p:nvPr/>
          </p:nvSpPr>
          <p:spPr bwMode="auto">
            <a:xfrm>
              <a:off x="4323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5" name="Rectangle 43"/>
            <p:cNvSpPr>
              <a:spLocks noChangeArrowheads="1"/>
            </p:cNvSpPr>
            <p:nvPr/>
          </p:nvSpPr>
          <p:spPr bwMode="auto">
            <a:xfrm>
              <a:off x="4659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6" name="Rectangle 44"/>
            <p:cNvSpPr>
              <a:spLocks noChangeArrowheads="1"/>
            </p:cNvSpPr>
            <p:nvPr/>
          </p:nvSpPr>
          <p:spPr bwMode="auto">
            <a:xfrm>
              <a:off x="4995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7" name="Rectangle 45"/>
            <p:cNvSpPr>
              <a:spLocks noChangeArrowheads="1"/>
            </p:cNvSpPr>
            <p:nvPr/>
          </p:nvSpPr>
          <p:spPr bwMode="auto">
            <a:xfrm>
              <a:off x="5331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8" name="Rectangle 46"/>
            <p:cNvSpPr>
              <a:spLocks noChangeArrowheads="1"/>
            </p:cNvSpPr>
            <p:nvPr/>
          </p:nvSpPr>
          <p:spPr bwMode="auto">
            <a:xfrm>
              <a:off x="5331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9" name="Rectangle 47"/>
            <p:cNvSpPr>
              <a:spLocks noChangeArrowheads="1"/>
            </p:cNvSpPr>
            <p:nvPr/>
          </p:nvSpPr>
          <p:spPr bwMode="auto">
            <a:xfrm>
              <a:off x="5331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0" name="Rectangle 48"/>
            <p:cNvSpPr>
              <a:spLocks noChangeArrowheads="1"/>
            </p:cNvSpPr>
            <p:nvPr/>
          </p:nvSpPr>
          <p:spPr bwMode="auto">
            <a:xfrm>
              <a:off x="5331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1" name="Rectangle 49"/>
            <p:cNvSpPr>
              <a:spLocks noChangeArrowheads="1"/>
            </p:cNvSpPr>
            <p:nvPr/>
          </p:nvSpPr>
          <p:spPr bwMode="auto">
            <a:xfrm>
              <a:off x="5331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2" name="Rectangle 50"/>
            <p:cNvSpPr>
              <a:spLocks noChangeArrowheads="1"/>
            </p:cNvSpPr>
            <p:nvPr/>
          </p:nvSpPr>
          <p:spPr bwMode="auto">
            <a:xfrm>
              <a:off x="5028" y="1871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7343" name="Rectangle 51"/>
            <p:cNvSpPr>
              <a:spLocks noChangeArrowheads="1"/>
            </p:cNvSpPr>
            <p:nvPr/>
          </p:nvSpPr>
          <p:spPr bwMode="auto">
            <a:xfrm>
              <a:off x="5364" y="187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7344" name="Rectangle 52"/>
            <p:cNvSpPr>
              <a:spLocks noChangeArrowheads="1"/>
            </p:cNvSpPr>
            <p:nvPr/>
          </p:nvSpPr>
          <p:spPr bwMode="auto">
            <a:xfrm>
              <a:off x="3651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5" name="Rectangle 53"/>
            <p:cNvSpPr>
              <a:spLocks noChangeArrowheads="1"/>
            </p:cNvSpPr>
            <p:nvPr/>
          </p:nvSpPr>
          <p:spPr bwMode="auto">
            <a:xfrm>
              <a:off x="3987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6" name="Rectangle 54"/>
            <p:cNvSpPr>
              <a:spLocks noChangeArrowheads="1"/>
            </p:cNvSpPr>
            <p:nvPr/>
          </p:nvSpPr>
          <p:spPr bwMode="auto">
            <a:xfrm>
              <a:off x="4323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7" name="Rectangle 55"/>
            <p:cNvSpPr>
              <a:spLocks noChangeArrowheads="1"/>
            </p:cNvSpPr>
            <p:nvPr/>
          </p:nvSpPr>
          <p:spPr bwMode="auto">
            <a:xfrm>
              <a:off x="4659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8" name="Rectangle 56"/>
            <p:cNvSpPr>
              <a:spLocks noChangeArrowheads="1"/>
            </p:cNvSpPr>
            <p:nvPr/>
          </p:nvSpPr>
          <p:spPr bwMode="auto">
            <a:xfrm>
              <a:off x="4995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9" name="Rectangle 57"/>
            <p:cNvSpPr>
              <a:spLocks noChangeArrowheads="1"/>
            </p:cNvSpPr>
            <p:nvPr/>
          </p:nvSpPr>
          <p:spPr bwMode="auto">
            <a:xfrm>
              <a:off x="5331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50" name="Rectangle 58"/>
            <p:cNvSpPr>
              <a:spLocks noChangeArrowheads="1"/>
            </p:cNvSpPr>
            <p:nvPr/>
          </p:nvSpPr>
          <p:spPr bwMode="auto">
            <a:xfrm>
              <a:off x="4020" y="326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7351" name="Rectangle 59"/>
            <p:cNvSpPr>
              <a:spLocks noChangeArrowheads="1"/>
            </p:cNvSpPr>
            <p:nvPr/>
          </p:nvSpPr>
          <p:spPr bwMode="auto">
            <a:xfrm>
              <a:off x="4020" y="355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7352" name="Rectangle 60"/>
            <p:cNvSpPr>
              <a:spLocks noChangeArrowheads="1"/>
            </p:cNvSpPr>
            <p:nvPr/>
          </p:nvSpPr>
          <p:spPr bwMode="auto">
            <a:xfrm>
              <a:off x="3684" y="3263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7353" name="Rectangle 61"/>
            <p:cNvSpPr>
              <a:spLocks noChangeArrowheads="1"/>
            </p:cNvSpPr>
            <p:nvPr/>
          </p:nvSpPr>
          <p:spPr bwMode="auto">
            <a:xfrm>
              <a:off x="3684" y="359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7354" name="Rectangle 62"/>
            <p:cNvSpPr>
              <a:spLocks noChangeArrowheads="1"/>
            </p:cNvSpPr>
            <p:nvPr/>
          </p:nvSpPr>
          <p:spPr bwMode="auto">
            <a:xfrm>
              <a:off x="5076" y="2255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7355" name="Rectangle 63"/>
            <p:cNvSpPr>
              <a:spLocks noChangeArrowheads="1"/>
            </p:cNvSpPr>
            <p:nvPr/>
          </p:nvSpPr>
          <p:spPr bwMode="auto">
            <a:xfrm>
              <a:off x="5412" y="2255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7356" name="Rectangle 64"/>
            <p:cNvSpPr>
              <a:spLocks noChangeArrowheads="1"/>
            </p:cNvSpPr>
            <p:nvPr/>
          </p:nvSpPr>
          <p:spPr bwMode="auto">
            <a:xfrm>
              <a:off x="5076" y="259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7357" name="Rectangle 65"/>
            <p:cNvSpPr>
              <a:spLocks noChangeArrowheads="1"/>
            </p:cNvSpPr>
            <p:nvPr/>
          </p:nvSpPr>
          <p:spPr bwMode="auto">
            <a:xfrm>
              <a:off x="4356" y="326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7358" name="Rectangle 66"/>
            <p:cNvSpPr>
              <a:spLocks noChangeArrowheads="1"/>
            </p:cNvSpPr>
            <p:nvPr/>
          </p:nvSpPr>
          <p:spPr bwMode="auto">
            <a:xfrm>
              <a:off x="4692" y="259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7359" name="Rectangle 67"/>
            <p:cNvSpPr>
              <a:spLocks noChangeArrowheads="1"/>
            </p:cNvSpPr>
            <p:nvPr/>
          </p:nvSpPr>
          <p:spPr bwMode="auto">
            <a:xfrm>
              <a:off x="4356" y="292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7360" name="Rectangle 68"/>
            <p:cNvSpPr>
              <a:spLocks noChangeArrowheads="1"/>
            </p:cNvSpPr>
            <p:nvPr/>
          </p:nvSpPr>
          <p:spPr bwMode="auto">
            <a:xfrm>
              <a:off x="4692" y="292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7361" name="Rectangle 69"/>
            <p:cNvSpPr>
              <a:spLocks noChangeArrowheads="1"/>
            </p:cNvSpPr>
            <p:nvPr/>
          </p:nvSpPr>
          <p:spPr bwMode="auto">
            <a:xfrm>
              <a:off x="5076" y="3263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Symbol" charset="0"/>
                </a:rPr>
                <a:t>Ö</a:t>
              </a:r>
            </a:p>
          </p:txBody>
        </p:sp>
      </p:grpSp>
      <p:sp>
        <p:nvSpPr>
          <p:cNvPr id="97285" name="Text Box 83"/>
          <p:cNvSpPr txBox="1">
            <a:spLocks noChangeArrowheads="1"/>
          </p:cNvSpPr>
          <p:nvPr/>
        </p:nvSpPr>
        <p:spPr bwMode="auto">
          <a:xfrm>
            <a:off x="3581400" y="3397250"/>
            <a:ext cx="22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b="1"/>
              <a:t>-</a:t>
            </a:r>
          </a:p>
        </p:txBody>
      </p:sp>
      <p:sp>
        <p:nvSpPr>
          <p:cNvPr id="97286" name="Text Box 84"/>
          <p:cNvSpPr txBox="1">
            <a:spLocks noChangeArrowheads="1"/>
          </p:cNvSpPr>
          <p:nvPr/>
        </p:nvSpPr>
        <p:spPr bwMode="auto">
          <a:xfrm>
            <a:off x="3581400" y="3930650"/>
            <a:ext cx="22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b="1"/>
              <a:t>-</a:t>
            </a:r>
          </a:p>
        </p:txBody>
      </p:sp>
      <p:sp>
        <p:nvSpPr>
          <p:cNvPr id="97287" name="Text Box 85"/>
          <p:cNvSpPr txBox="1">
            <a:spLocks noChangeArrowheads="1"/>
          </p:cNvSpPr>
          <p:nvPr/>
        </p:nvSpPr>
        <p:spPr bwMode="auto">
          <a:xfrm>
            <a:off x="3124200" y="3930650"/>
            <a:ext cx="22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b="1"/>
              <a:t>-</a:t>
            </a:r>
          </a:p>
        </p:txBody>
      </p:sp>
      <p:grpSp>
        <p:nvGrpSpPr>
          <p:cNvPr id="97288" name="Group 88"/>
          <p:cNvGrpSpPr>
            <a:grpSpLocks/>
          </p:cNvGrpSpPr>
          <p:nvPr/>
        </p:nvGrpSpPr>
        <p:grpSpPr bwMode="auto">
          <a:xfrm>
            <a:off x="1981200" y="2863850"/>
            <a:ext cx="228600" cy="1676400"/>
            <a:chOff x="4368" y="3072"/>
            <a:chExt cx="144" cy="1056"/>
          </a:xfrm>
        </p:grpSpPr>
        <p:sp>
          <p:nvSpPr>
            <p:cNvPr id="97297" name="Text Box 89"/>
            <p:cNvSpPr txBox="1">
              <a:spLocks noChangeArrowheads="1"/>
            </p:cNvSpPr>
            <p:nvPr/>
          </p:nvSpPr>
          <p:spPr bwMode="auto">
            <a:xfrm>
              <a:off x="4368" y="3072"/>
              <a:ext cx="1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endParaRPr lang="en-US" b="1"/>
            </a:p>
          </p:txBody>
        </p:sp>
        <p:sp>
          <p:nvSpPr>
            <p:cNvPr id="97298" name="Text Box 91"/>
            <p:cNvSpPr txBox="1">
              <a:spLocks noChangeArrowheads="1"/>
            </p:cNvSpPr>
            <p:nvPr/>
          </p:nvSpPr>
          <p:spPr bwMode="auto">
            <a:xfrm>
              <a:off x="4368" y="3724"/>
              <a:ext cx="1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endParaRPr lang="en-US" b="1"/>
            </a:p>
          </p:txBody>
        </p:sp>
      </p:grpSp>
      <p:grpSp>
        <p:nvGrpSpPr>
          <p:cNvPr id="97289" name="Group 97"/>
          <p:cNvGrpSpPr>
            <a:grpSpLocks/>
          </p:cNvGrpSpPr>
          <p:nvPr/>
        </p:nvGrpSpPr>
        <p:grpSpPr bwMode="auto">
          <a:xfrm>
            <a:off x="7467600" y="762000"/>
            <a:ext cx="1420813" cy="2457450"/>
            <a:chOff x="2582" y="2519"/>
            <a:chExt cx="895" cy="1548"/>
          </a:xfrm>
        </p:grpSpPr>
        <p:sp>
          <p:nvSpPr>
            <p:cNvPr id="97290" name="Rectangle 98"/>
            <p:cNvSpPr>
              <a:spLocks noChangeArrowheads="1"/>
            </p:cNvSpPr>
            <p:nvPr/>
          </p:nvSpPr>
          <p:spPr bwMode="auto">
            <a:xfrm>
              <a:off x="2633" y="3779"/>
              <a:ext cx="6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Tuples</a:t>
              </a:r>
            </a:p>
          </p:txBody>
        </p:sp>
        <p:sp>
          <p:nvSpPr>
            <p:cNvPr id="97291" name="Rectangle 99"/>
            <p:cNvSpPr>
              <a:spLocks noChangeArrowheads="1"/>
            </p:cNvSpPr>
            <p:nvPr/>
          </p:nvSpPr>
          <p:spPr bwMode="auto">
            <a:xfrm>
              <a:off x="2678" y="2951"/>
              <a:ext cx="6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Tables</a:t>
              </a:r>
            </a:p>
          </p:txBody>
        </p:sp>
        <p:sp>
          <p:nvSpPr>
            <p:cNvPr id="97292" name="Rectangle 100"/>
            <p:cNvSpPr>
              <a:spLocks noChangeArrowheads="1"/>
            </p:cNvSpPr>
            <p:nvPr/>
          </p:nvSpPr>
          <p:spPr bwMode="auto">
            <a:xfrm>
              <a:off x="2696" y="3311"/>
              <a:ext cx="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Pages</a:t>
              </a:r>
            </a:p>
          </p:txBody>
        </p:sp>
        <p:sp>
          <p:nvSpPr>
            <p:cNvPr id="97293" name="Line 101"/>
            <p:cNvSpPr>
              <a:spLocks noChangeShapeType="1"/>
            </p:cNvSpPr>
            <p:nvPr/>
          </p:nvSpPr>
          <p:spPr bwMode="auto">
            <a:xfrm>
              <a:off x="2979" y="3183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4" name="Line 102"/>
            <p:cNvSpPr>
              <a:spLocks noChangeShapeType="1"/>
            </p:cNvSpPr>
            <p:nvPr/>
          </p:nvSpPr>
          <p:spPr bwMode="auto">
            <a:xfrm>
              <a:off x="2985" y="3579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5" name="Rectangle 103"/>
            <p:cNvSpPr>
              <a:spLocks noChangeArrowheads="1"/>
            </p:cNvSpPr>
            <p:nvPr/>
          </p:nvSpPr>
          <p:spPr bwMode="auto">
            <a:xfrm>
              <a:off x="2582" y="2519"/>
              <a:ext cx="8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Database</a:t>
              </a:r>
            </a:p>
          </p:txBody>
        </p:sp>
        <p:sp>
          <p:nvSpPr>
            <p:cNvPr id="97296" name="Line 104"/>
            <p:cNvSpPr>
              <a:spLocks noChangeShapeType="1"/>
            </p:cNvSpPr>
            <p:nvPr/>
          </p:nvSpPr>
          <p:spPr bwMode="auto">
            <a:xfrm>
              <a:off x="2979" y="2751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Lock Compatibility Matrix</a:t>
            </a:r>
          </a:p>
        </p:txBody>
      </p:sp>
      <p:sp>
        <p:nvSpPr>
          <p:cNvPr id="99331" name="Rectangle 5"/>
          <p:cNvSpPr>
            <a:spLocks noChangeArrowheads="1"/>
          </p:cNvSpPr>
          <p:nvPr/>
        </p:nvSpPr>
        <p:spPr bwMode="auto">
          <a:xfrm>
            <a:off x="4267200" y="3810000"/>
            <a:ext cx="46482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v"/>
            </a:pPr>
            <a:r>
              <a:rPr lang="en-US" sz="2800">
                <a:solidFill>
                  <a:schemeClr val="accent2"/>
                </a:solidFill>
              </a:rPr>
              <a:t>IS</a:t>
            </a:r>
            <a:r>
              <a:rPr lang="en-US" sz="2800">
                <a:solidFill>
                  <a:schemeClr val="tx1"/>
                </a:solidFill>
              </a:rPr>
              <a:t> – Intent to get S lock(s) at finer granularity.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v"/>
            </a:pPr>
            <a:r>
              <a:rPr lang="en-US" sz="2800">
                <a:solidFill>
                  <a:schemeClr val="accent2"/>
                </a:solidFill>
              </a:rPr>
              <a:t>IX</a:t>
            </a:r>
            <a:r>
              <a:rPr lang="en-US" sz="2800">
                <a:solidFill>
                  <a:schemeClr val="tx1"/>
                </a:solidFill>
              </a:rPr>
              <a:t> – Intent to get X lock(s) at finer granularity.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v"/>
            </a:pPr>
            <a:r>
              <a:rPr lang="en-US" sz="2800">
                <a:solidFill>
                  <a:schemeClr val="accent2"/>
                </a:solidFill>
              </a:rPr>
              <a:t>SIX mode: </a:t>
            </a:r>
            <a:r>
              <a:rPr lang="en-US" sz="2800">
                <a:solidFill>
                  <a:schemeClr val="tx1"/>
                </a:solidFill>
              </a:rPr>
              <a:t>Like S &amp; IX at the same time.</a:t>
            </a:r>
          </a:p>
        </p:txBody>
      </p:sp>
      <p:grpSp>
        <p:nvGrpSpPr>
          <p:cNvPr id="99332" name="Group 6"/>
          <p:cNvGrpSpPr>
            <a:grpSpLocks/>
          </p:cNvGrpSpPr>
          <p:nvPr/>
        </p:nvGrpSpPr>
        <p:grpSpPr bwMode="auto">
          <a:xfrm>
            <a:off x="774700" y="1263650"/>
            <a:ext cx="3187700" cy="3209925"/>
            <a:chOff x="3651" y="1871"/>
            <a:chExt cx="2008" cy="2022"/>
          </a:xfrm>
        </p:grpSpPr>
        <p:sp>
          <p:nvSpPr>
            <p:cNvPr id="99368" name="Rectangle 7"/>
            <p:cNvSpPr>
              <a:spLocks noChangeArrowheads="1"/>
            </p:cNvSpPr>
            <p:nvPr/>
          </p:nvSpPr>
          <p:spPr bwMode="auto">
            <a:xfrm>
              <a:off x="3651" y="1885"/>
              <a:ext cx="1336" cy="13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9" name="Rectangle 8"/>
            <p:cNvSpPr>
              <a:spLocks noChangeArrowheads="1"/>
            </p:cNvSpPr>
            <p:nvPr/>
          </p:nvSpPr>
          <p:spPr bwMode="auto">
            <a:xfrm>
              <a:off x="3651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0" name="Rectangle 9"/>
            <p:cNvSpPr>
              <a:spLocks noChangeArrowheads="1"/>
            </p:cNvSpPr>
            <p:nvPr/>
          </p:nvSpPr>
          <p:spPr bwMode="auto">
            <a:xfrm>
              <a:off x="3651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1" name="Rectangle 10"/>
            <p:cNvSpPr>
              <a:spLocks noChangeArrowheads="1"/>
            </p:cNvSpPr>
            <p:nvPr/>
          </p:nvSpPr>
          <p:spPr bwMode="auto">
            <a:xfrm>
              <a:off x="3651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2" name="Rectangle 11"/>
            <p:cNvSpPr>
              <a:spLocks noChangeArrowheads="1"/>
            </p:cNvSpPr>
            <p:nvPr/>
          </p:nvSpPr>
          <p:spPr bwMode="auto">
            <a:xfrm>
              <a:off x="3651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3" name="Rectangle 12"/>
            <p:cNvSpPr>
              <a:spLocks noChangeArrowheads="1"/>
            </p:cNvSpPr>
            <p:nvPr/>
          </p:nvSpPr>
          <p:spPr bwMode="auto">
            <a:xfrm>
              <a:off x="3987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4" name="Rectangle 13"/>
            <p:cNvSpPr>
              <a:spLocks noChangeArrowheads="1"/>
            </p:cNvSpPr>
            <p:nvPr/>
          </p:nvSpPr>
          <p:spPr bwMode="auto">
            <a:xfrm>
              <a:off x="3987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5" name="Rectangle 14"/>
            <p:cNvSpPr>
              <a:spLocks noChangeArrowheads="1"/>
            </p:cNvSpPr>
            <p:nvPr/>
          </p:nvSpPr>
          <p:spPr bwMode="auto">
            <a:xfrm>
              <a:off x="3987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6" name="Rectangle 15"/>
            <p:cNvSpPr>
              <a:spLocks noChangeArrowheads="1"/>
            </p:cNvSpPr>
            <p:nvPr/>
          </p:nvSpPr>
          <p:spPr bwMode="auto">
            <a:xfrm>
              <a:off x="3987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7" name="Rectangle 16"/>
            <p:cNvSpPr>
              <a:spLocks noChangeArrowheads="1"/>
            </p:cNvSpPr>
            <p:nvPr/>
          </p:nvSpPr>
          <p:spPr bwMode="auto">
            <a:xfrm>
              <a:off x="4323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8" name="Rectangle 17"/>
            <p:cNvSpPr>
              <a:spLocks noChangeArrowheads="1"/>
            </p:cNvSpPr>
            <p:nvPr/>
          </p:nvSpPr>
          <p:spPr bwMode="auto">
            <a:xfrm>
              <a:off x="4323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9" name="Rectangle 18"/>
            <p:cNvSpPr>
              <a:spLocks noChangeArrowheads="1"/>
            </p:cNvSpPr>
            <p:nvPr/>
          </p:nvSpPr>
          <p:spPr bwMode="auto">
            <a:xfrm>
              <a:off x="4323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80" name="Rectangle 19"/>
            <p:cNvSpPr>
              <a:spLocks noChangeArrowheads="1"/>
            </p:cNvSpPr>
            <p:nvPr/>
          </p:nvSpPr>
          <p:spPr bwMode="auto">
            <a:xfrm>
              <a:off x="4323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81" name="Rectangle 20"/>
            <p:cNvSpPr>
              <a:spLocks noChangeArrowheads="1"/>
            </p:cNvSpPr>
            <p:nvPr/>
          </p:nvSpPr>
          <p:spPr bwMode="auto">
            <a:xfrm>
              <a:off x="4659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82" name="Rectangle 21"/>
            <p:cNvSpPr>
              <a:spLocks noChangeArrowheads="1"/>
            </p:cNvSpPr>
            <p:nvPr/>
          </p:nvSpPr>
          <p:spPr bwMode="auto">
            <a:xfrm>
              <a:off x="4659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83" name="Rectangle 22"/>
            <p:cNvSpPr>
              <a:spLocks noChangeArrowheads="1"/>
            </p:cNvSpPr>
            <p:nvPr/>
          </p:nvSpPr>
          <p:spPr bwMode="auto">
            <a:xfrm>
              <a:off x="4659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84" name="Rectangle 23"/>
            <p:cNvSpPr>
              <a:spLocks noChangeArrowheads="1"/>
            </p:cNvSpPr>
            <p:nvPr/>
          </p:nvSpPr>
          <p:spPr bwMode="auto">
            <a:xfrm>
              <a:off x="4659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85" name="Rectangle 24"/>
            <p:cNvSpPr>
              <a:spLocks noChangeArrowheads="1"/>
            </p:cNvSpPr>
            <p:nvPr/>
          </p:nvSpPr>
          <p:spPr bwMode="auto">
            <a:xfrm>
              <a:off x="4020" y="1872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IS</a:t>
              </a:r>
            </a:p>
          </p:txBody>
        </p:sp>
        <p:sp>
          <p:nvSpPr>
            <p:cNvPr id="99386" name="Rectangle 25"/>
            <p:cNvSpPr>
              <a:spLocks noChangeArrowheads="1"/>
            </p:cNvSpPr>
            <p:nvPr/>
          </p:nvSpPr>
          <p:spPr bwMode="auto">
            <a:xfrm>
              <a:off x="4356" y="1871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IX</a:t>
              </a:r>
            </a:p>
          </p:txBody>
        </p:sp>
        <p:sp>
          <p:nvSpPr>
            <p:cNvPr id="99387" name="Rectangle 26"/>
            <p:cNvSpPr>
              <a:spLocks noChangeArrowheads="1"/>
            </p:cNvSpPr>
            <p:nvPr/>
          </p:nvSpPr>
          <p:spPr bwMode="auto">
            <a:xfrm>
              <a:off x="4692" y="1871"/>
              <a:ext cx="3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SIX</a:t>
              </a:r>
            </a:p>
          </p:txBody>
        </p:sp>
        <p:sp>
          <p:nvSpPr>
            <p:cNvPr id="99388" name="Rectangle 27"/>
            <p:cNvSpPr>
              <a:spLocks noChangeArrowheads="1"/>
            </p:cNvSpPr>
            <p:nvPr/>
          </p:nvSpPr>
          <p:spPr bwMode="auto">
            <a:xfrm>
              <a:off x="3684" y="2256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IS</a:t>
              </a:r>
            </a:p>
          </p:txBody>
        </p:sp>
        <p:sp>
          <p:nvSpPr>
            <p:cNvPr id="99389" name="Rectangle 28"/>
            <p:cNvSpPr>
              <a:spLocks noChangeArrowheads="1"/>
            </p:cNvSpPr>
            <p:nvPr/>
          </p:nvSpPr>
          <p:spPr bwMode="auto">
            <a:xfrm>
              <a:off x="3684" y="2591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IX</a:t>
              </a:r>
            </a:p>
          </p:txBody>
        </p:sp>
        <p:sp>
          <p:nvSpPr>
            <p:cNvPr id="99390" name="Rectangle 29"/>
            <p:cNvSpPr>
              <a:spLocks noChangeArrowheads="1"/>
            </p:cNvSpPr>
            <p:nvPr/>
          </p:nvSpPr>
          <p:spPr bwMode="auto">
            <a:xfrm>
              <a:off x="3684" y="2927"/>
              <a:ext cx="3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SIX</a:t>
              </a:r>
            </a:p>
          </p:txBody>
        </p:sp>
        <p:sp>
          <p:nvSpPr>
            <p:cNvPr id="99391" name="Rectangle 30"/>
            <p:cNvSpPr>
              <a:spLocks noChangeArrowheads="1"/>
            </p:cNvSpPr>
            <p:nvPr/>
          </p:nvSpPr>
          <p:spPr bwMode="auto">
            <a:xfrm>
              <a:off x="4020" y="2255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9392" name="Rectangle 31"/>
            <p:cNvSpPr>
              <a:spLocks noChangeArrowheads="1"/>
            </p:cNvSpPr>
            <p:nvPr/>
          </p:nvSpPr>
          <p:spPr bwMode="auto">
            <a:xfrm>
              <a:off x="4020" y="259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9393" name="Rectangle 32"/>
            <p:cNvSpPr>
              <a:spLocks noChangeArrowheads="1"/>
            </p:cNvSpPr>
            <p:nvPr/>
          </p:nvSpPr>
          <p:spPr bwMode="auto">
            <a:xfrm>
              <a:off x="4020" y="292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9394" name="Rectangle 33"/>
            <p:cNvSpPr>
              <a:spLocks noChangeArrowheads="1"/>
            </p:cNvSpPr>
            <p:nvPr/>
          </p:nvSpPr>
          <p:spPr bwMode="auto">
            <a:xfrm>
              <a:off x="4356" y="2255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9395" name="Rectangle 34"/>
            <p:cNvSpPr>
              <a:spLocks noChangeArrowheads="1"/>
            </p:cNvSpPr>
            <p:nvPr/>
          </p:nvSpPr>
          <p:spPr bwMode="auto">
            <a:xfrm>
              <a:off x="4692" y="2255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9396" name="Rectangle 35"/>
            <p:cNvSpPr>
              <a:spLocks noChangeArrowheads="1"/>
            </p:cNvSpPr>
            <p:nvPr/>
          </p:nvSpPr>
          <p:spPr bwMode="auto">
            <a:xfrm>
              <a:off x="4356" y="259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9397" name="Rectangle 36"/>
            <p:cNvSpPr>
              <a:spLocks noChangeArrowheads="1"/>
            </p:cNvSpPr>
            <p:nvPr/>
          </p:nvSpPr>
          <p:spPr bwMode="auto">
            <a:xfrm>
              <a:off x="4995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98" name="Rectangle 37"/>
            <p:cNvSpPr>
              <a:spLocks noChangeArrowheads="1"/>
            </p:cNvSpPr>
            <p:nvPr/>
          </p:nvSpPr>
          <p:spPr bwMode="auto">
            <a:xfrm>
              <a:off x="4995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99" name="Rectangle 38"/>
            <p:cNvSpPr>
              <a:spLocks noChangeArrowheads="1"/>
            </p:cNvSpPr>
            <p:nvPr/>
          </p:nvSpPr>
          <p:spPr bwMode="auto">
            <a:xfrm>
              <a:off x="4995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0" name="Rectangle 39"/>
            <p:cNvSpPr>
              <a:spLocks noChangeArrowheads="1"/>
            </p:cNvSpPr>
            <p:nvPr/>
          </p:nvSpPr>
          <p:spPr bwMode="auto">
            <a:xfrm>
              <a:off x="4995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1" name="Rectangle 40"/>
            <p:cNvSpPr>
              <a:spLocks noChangeArrowheads="1"/>
            </p:cNvSpPr>
            <p:nvPr/>
          </p:nvSpPr>
          <p:spPr bwMode="auto">
            <a:xfrm>
              <a:off x="3651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2" name="Rectangle 41"/>
            <p:cNvSpPr>
              <a:spLocks noChangeArrowheads="1"/>
            </p:cNvSpPr>
            <p:nvPr/>
          </p:nvSpPr>
          <p:spPr bwMode="auto">
            <a:xfrm>
              <a:off x="3987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3" name="Rectangle 42"/>
            <p:cNvSpPr>
              <a:spLocks noChangeArrowheads="1"/>
            </p:cNvSpPr>
            <p:nvPr/>
          </p:nvSpPr>
          <p:spPr bwMode="auto">
            <a:xfrm>
              <a:off x="4323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4" name="Rectangle 43"/>
            <p:cNvSpPr>
              <a:spLocks noChangeArrowheads="1"/>
            </p:cNvSpPr>
            <p:nvPr/>
          </p:nvSpPr>
          <p:spPr bwMode="auto">
            <a:xfrm>
              <a:off x="4659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5" name="Rectangle 44"/>
            <p:cNvSpPr>
              <a:spLocks noChangeArrowheads="1"/>
            </p:cNvSpPr>
            <p:nvPr/>
          </p:nvSpPr>
          <p:spPr bwMode="auto">
            <a:xfrm>
              <a:off x="4995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6" name="Rectangle 45"/>
            <p:cNvSpPr>
              <a:spLocks noChangeArrowheads="1"/>
            </p:cNvSpPr>
            <p:nvPr/>
          </p:nvSpPr>
          <p:spPr bwMode="auto">
            <a:xfrm>
              <a:off x="5331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7" name="Rectangle 46"/>
            <p:cNvSpPr>
              <a:spLocks noChangeArrowheads="1"/>
            </p:cNvSpPr>
            <p:nvPr/>
          </p:nvSpPr>
          <p:spPr bwMode="auto">
            <a:xfrm>
              <a:off x="5331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8" name="Rectangle 47"/>
            <p:cNvSpPr>
              <a:spLocks noChangeArrowheads="1"/>
            </p:cNvSpPr>
            <p:nvPr/>
          </p:nvSpPr>
          <p:spPr bwMode="auto">
            <a:xfrm>
              <a:off x="5331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9" name="Rectangle 48"/>
            <p:cNvSpPr>
              <a:spLocks noChangeArrowheads="1"/>
            </p:cNvSpPr>
            <p:nvPr/>
          </p:nvSpPr>
          <p:spPr bwMode="auto">
            <a:xfrm>
              <a:off x="5331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10" name="Rectangle 49"/>
            <p:cNvSpPr>
              <a:spLocks noChangeArrowheads="1"/>
            </p:cNvSpPr>
            <p:nvPr/>
          </p:nvSpPr>
          <p:spPr bwMode="auto">
            <a:xfrm>
              <a:off x="5331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11" name="Rectangle 50"/>
            <p:cNvSpPr>
              <a:spLocks noChangeArrowheads="1"/>
            </p:cNvSpPr>
            <p:nvPr/>
          </p:nvSpPr>
          <p:spPr bwMode="auto">
            <a:xfrm>
              <a:off x="5028" y="1871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9412" name="Rectangle 51"/>
            <p:cNvSpPr>
              <a:spLocks noChangeArrowheads="1"/>
            </p:cNvSpPr>
            <p:nvPr/>
          </p:nvSpPr>
          <p:spPr bwMode="auto">
            <a:xfrm>
              <a:off x="5364" y="187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9413" name="Rectangle 52"/>
            <p:cNvSpPr>
              <a:spLocks noChangeArrowheads="1"/>
            </p:cNvSpPr>
            <p:nvPr/>
          </p:nvSpPr>
          <p:spPr bwMode="auto">
            <a:xfrm>
              <a:off x="3651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14" name="Rectangle 53"/>
            <p:cNvSpPr>
              <a:spLocks noChangeArrowheads="1"/>
            </p:cNvSpPr>
            <p:nvPr/>
          </p:nvSpPr>
          <p:spPr bwMode="auto">
            <a:xfrm>
              <a:off x="3987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15" name="Rectangle 54"/>
            <p:cNvSpPr>
              <a:spLocks noChangeArrowheads="1"/>
            </p:cNvSpPr>
            <p:nvPr/>
          </p:nvSpPr>
          <p:spPr bwMode="auto">
            <a:xfrm>
              <a:off x="4323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16" name="Rectangle 55"/>
            <p:cNvSpPr>
              <a:spLocks noChangeArrowheads="1"/>
            </p:cNvSpPr>
            <p:nvPr/>
          </p:nvSpPr>
          <p:spPr bwMode="auto">
            <a:xfrm>
              <a:off x="4659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17" name="Rectangle 56"/>
            <p:cNvSpPr>
              <a:spLocks noChangeArrowheads="1"/>
            </p:cNvSpPr>
            <p:nvPr/>
          </p:nvSpPr>
          <p:spPr bwMode="auto">
            <a:xfrm>
              <a:off x="4995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18" name="Rectangle 57"/>
            <p:cNvSpPr>
              <a:spLocks noChangeArrowheads="1"/>
            </p:cNvSpPr>
            <p:nvPr/>
          </p:nvSpPr>
          <p:spPr bwMode="auto">
            <a:xfrm>
              <a:off x="5331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19" name="Rectangle 58"/>
            <p:cNvSpPr>
              <a:spLocks noChangeArrowheads="1"/>
            </p:cNvSpPr>
            <p:nvPr/>
          </p:nvSpPr>
          <p:spPr bwMode="auto">
            <a:xfrm>
              <a:off x="4020" y="326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9420" name="Rectangle 59"/>
            <p:cNvSpPr>
              <a:spLocks noChangeArrowheads="1"/>
            </p:cNvSpPr>
            <p:nvPr/>
          </p:nvSpPr>
          <p:spPr bwMode="auto">
            <a:xfrm>
              <a:off x="4020" y="355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9421" name="Rectangle 60"/>
            <p:cNvSpPr>
              <a:spLocks noChangeArrowheads="1"/>
            </p:cNvSpPr>
            <p:nvPr/>
          </p:nvSpPr>
          <p:spPr bwMode="auto">
            <a:xfrm>
              <a:off x="3684" y="3263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9422" name="Rectangle 61"/>
            <p:cNvSpPr>
              <a:spLocks noChangeArrowheads="1"/>
            </p:cNvSpPr>
            <p:nvPr/>
          </p:nvSpPr>
          <p:spPr bwMode="auto">
            <a:xfrm>
              <a:off x="3684" y="359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9423" name="Rectangle 62"/>
            <p:cNvSpPr>
              <a:spLocks noChangeArrowheads="1"/>
            </p:cNvSpPr>
            <p:nvPr/>
          </p:nvSpPr>
          <p:spPr bwMode="auto">
            <a:xfrm>
              <a:off x="5076" y="2255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9424" name="Rectangle 63"/>
            <p:cNvSpPr>
              <a:spLocks noChangeArrowheads="1"/>
            </p:cNvSpPr>
            <p:nvPr/>
          </p:nvSpPr>
          <p:spPr bwMode="auto">
            <a:xfrm>
              <a:off x="5412" y="2255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9425" name="Rectangle 64"/>
            <p:cNvSpPr>
              <a:spLocks noChangeArrowheads="1"/>
            </p:cNvSpPr>
            <p:nvPr/>
          </p:nvSpPr>
          <p:spPr bwMode="auto">
            <a:xfrm>
              <a:off x="5076" y="259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9426" name="Rectangle 65"/>
            <p:cNvSpPr>
              <a:spLocks noChangeArrowheads="1"/>
            </p:cNvSpPr>
            <p:nvPr/>
          </p:nvSpPr>
          <p:spPr bwMode="auto">
            <a:xfrm>
              <a:off x="4356" y="326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9427" name="Rectangle 66"/>
            <p:cNvSpPr>
              <a:spLocks noChangeArrowheads="1"/>
            </p:cNvSpPr>
            <p:nvPr/>
          </p:nvSpPr>
          <p:spPr bwMode="auto">
            <a:xfrm>
              <a:off x="4692" y="259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9428" name="Rectangle 67"/>
            <p:cNvSpPr>
              <a:spLocks noChangeArrowheads="1"/>
            </p:cNvSpPr>
            <p:nvPr/>
          </p:nvSpPr>
          <p:spPr bwMode="auto">
            <a:xfrm>
              <a:off x="4356" y="292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9429" name="Rectangle 68"/>
            <p:cNvSpPr>
              <a:spLocks noChangeArrowheads="1"/>
            </p:cNvSpPr>
            <p:nvPr/>
          </p:nvSpPr>
          <p:spPr bwMode="auto">
            <a:xfrm>
              <a:off x="4692" y="292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 sz="2400">
                <a:latin typeface="Symbol" charset="0"/>
              </a:endParaRPr>
            </a:p>
          </p:txBody>
        </p:sp>
        <p:sp>
          <p:nvSpPr>
            <p:cNvPr id="99430" name="Rectangle 69"/>
            <p:cNvSpPr>
              <a:spLocks noChangeArrowheads="1"/>
            </p:cNvSpPr>
            <p:nvPr/>
          </p:nvSpPr>
          <p:spPr bwMode="auto">
            <a:xfrm>
              <a:off x="5076" y="3263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Symbol" charset="0"/>
                </a:rPr>
                <a:t>Ö</a:t>
              </a:r>
            </a:p>
          </p:txBody>
        </p:sp>
      </p:grpSp>
      <p:sp>
        <p:nvSpPr>
          <p:cNvPr id="99333" name="Text Box 70"/>
          <p:cNvSpPr txBox="1">
            <a:spLocks noChangeArrowheads="1"/>
          </p:cNvSpPr>
          <p:nvPr/>
        </p:nvSpPr>
        <p:spPr bwMode="auto">
          <a:xfrm>
            <a:off x="2971800" y="1873250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latin typeface="Symbol" charset="0"/>
              </a:rPr>
              <a:t>Ö</a:t>
            </a:r>
            <a:endParaRPr lang="en-US"/>
          </a:p>
        </p:txBody>
      </p:sp>
      <p:sp>
        <p:nvSpPr>
          <p:cNvPr id="99334" name="Text Box 71"/>
          <p:cNvSpPr txBox="1">
            <a:spLocks noChangeArrowheads="1"/>
          </p:cNvSpPr>
          <p:nvPr/>
        </p:nvSpPr>
        <p:spPr bwMode="auto">
          <a:xfrm>
            <a:off x="1371600" y="1873250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latin typeface="Symbol" charset="0"/>
              </a:rPr>
              <a:t>Ö</a:t>
            </a:r>
            <a:endParaRPr lang="en-US"/>
          </a:p>
        </p:txBody>
      </p:sp>
      <p:sp>
        <p:nvSpPr>
          <p:cNvPr id="99335" name="Text Box 72"/>
          <p:cNvSpPr txBox="1">
            <a:spLocks noChangeArrowheads="1"/>
          </p:cNvSpPr>
          <p:nvPr/>
        </p:nvSpPr>
        <p:spPr bwMode="auto">
          <a:xfrm>
            <a:off x="1905000" y="1873250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latin typeface="Symbol" charset="0"/>
              </a:rPr>
              <a:t>Ö</a:t>
            </a:r>
            <a:endParaRPr lang="en-US"/>
          </a:p>
        </p:txBody>
      </p:sp>
      <p:sp>
        <p:nvSpPr>
          <p:cNvPr id="99336" name="Text Box 73"/>
          <p:cNvSpPr txBox="1">
            <a:spLocks noChangeArrowheads="1"/>
          </p:cNvSpPr>
          <p:nvPr/>
        </p:nvSpPr>
        <p:spPr bwMode="auto">
          <a:xfrm>
            <a:off x="2422525" y="1873250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latin typeface="Symbol" charset="0"/>
              </a:rPr>
              <a:t>Ö</a:t>
            </a:r>
            <a:endParaRPr lang="en-US"/>
          </a:p>
        </p:txBody>
      </p:sp>
      <p:sp>
        <p:nvSpPr>
          <p:cNvPr id="99337" name="Text Box 74"/>
          <p:cNvSpPr txBox="1">
            <a:spLocks noChangeArrowheads="1"/>
          </p:cNvSpPr>
          <p:nvPr/>
        </p:nvSpPr>
        <p:spPr bwMode="auto">
          <a:xfrm>
            <a:off x="3505200" y="1720850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b="1"/>
              <a:t>-</a:t>
            </a:r>
          </a:p>
        </p:txBody>
      </p:sp>
      <p:grpSp>
        <p:nvGrpSpPr>
          <p:cNvPr id="99338" name="Group 75"/>
          <p:cNvGrpSpPr>
            <a:grpSpLocks/>
          </p:cNvGrpSpPr>
          <p:nvPr/>
        </p:nvGrpSpPr>
        <p:grpSpPr bwMode="auto">
          <a:xfrm>
            <a:off x="1371600" y="2406650"/>
            <a:ext cx="473075" cy="2089150"/>
            <a:chOff x="3984" y="2784"/>
            <a:chExt cx="298" cy="1316"/>
          </a:xfrm>
        </p:grpSpPr>
        <p:grpSp>
          <p:nvGrpSpPr>
            <p:cNvPr id="99363" name="Group 76"/>
            <p:cNvGrpSpPr>
              <a:grpSpLocks/>
            </p:cNvGrpSpPr>
            <p:nvPr/>
          </p:nvGrpSpPr>
          <p:grpSpPr bwMode="auto">
            <a:xfrm>
              <a:off x="3984" y="2784"/>
              <a:ext cx="298" cy="912"/>
              <a:chOff x="3984" y="2784"/>
              <a:chExt cx="298" cy="912"/>
            </a:xfrm>
          </p:grpSpPr>
          <p:sp>
            <p:nvSpPr>
              <p:cNvPr id="99365" name="Text Box 77"/>
              <p:cNvSpPr txBox="1">
                <a:spLocks noChangeArrowheads="1"/>
              </p:cNvSpPr>
              <p:nvPr/>
            </p:nvSpPr>
            <p:spPr bwMode="auto">
              <a:xfrm>
                <a:off x="3984" y="2784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2pPr>
                <a:lvl3pPr marL="1143000" indent="-228600"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3pPr>
                <a:lvl4pPr marL="1600200" indent="-228600"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4pPr>
                <a:lvl5pPr marL="2057400" indent="-228600"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Symbol" charset="0"/>
                  </a:rPr>
                  <a:t>Ö</a:t>
                </a:r>
                <a:endParaRPr lang="en-US"/>
              </a:p>
            </p:txBody>
          </p:sp>
          <p:sp>
            <p:nvSpPr>
              <p:cNvPr id="99366" name="Text Box 78"/>
              <p:cNvSpPr txBox="1">
                <a:spLocks noChangeArrowheads="1"/>
              </p:cNvSpPr>
              <p:nvPr/>
            </p:nvSpPr>
            <p:spPr bwMode="auto">
              <a:xfrm>
                <a:off x="3984" y="3072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2pPr>
                <a:lvl3pPr marL="1143000" indent="-228600"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3pPr>
                <a:lvl4pPr marL="1600200" indent="-228600"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4pPr>
                <a:lvl5pPr marL="2057400" indent="-228600"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Symbol" charset="0"/>
                  </a:rPr>
                  <a:t>Ö</a:t>
                </a:r>
                <a:endParaRPr lang="en-US"/>
              </a:p>
            </p:txBody>
          </p:sp>
          <p:sp>
            <p:nvSpPr>
              <p:cNvPr id="99367" name="Text Box 79"/>
              <p:cNvSpPr txBox="1">
                <a:spLocks noChangeArrowheads="1"/>
              </p:cNvSpPr>
              <p:nvPr/>
            </p:nvSpPr>
            <p:spPr bwMode="auto">
              <a:xfrm>
                <a:off x="3984" y="3408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2pPr>
                <a:lvl3pPr marL="1143000" indent="-228600"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3pPr>
                <a:lvl4pPr marL="1600200" indent="-228600"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4pPr>
                <a:lvl5pPr marL="2057400" indent="-228600"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CF0E30"/>
                    </a:solidFill>
                    <a:latin typeface="Book Antiqu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Symbol" charset="0"/>
                  </a:rPr>
                  <a:t>Ö</a:t>
                </a:r>
                <a:endParaRPr lang="en-US"/>
              </a:p>
            </p:txBody>
          </p:sp>
        </p:grpSp>
        <p:sp>
          <p:nvSpPr>
            <p:cNvPr id="99364" name="Text Box 80"/>
            <p:cNvSpPr txBox="1">
              <a:spLocks noChangeArrowheads="1"/>
            </p:cNvSpPr>
            <p:nvPr/>
          </p:nvSpPr>
          <p:spPr bwMode="auto">
            <a:xfrm>
              <a:off x="3984" y="3696"/>
              <a:ext cx="1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 b="1"/>
                <a:t>-</a:t>
              </a:r>
            </a:p>
          </p:txBody>
        </p:sp>
      </p:grpSp>
      <p:sp>
        <p:nvSpPr>
          <p:cNvPr id="99339" name="Text Box 81"/>
          <p:cNvSpPr txBox="1">
            <a:spLocks noChangeArrowheads="1"/>
          </p:cNvSpPr>
          <p:nvPr/>
        </p:nvSpPr>
        <p:spPr bwMode="auto">
          <a:xfrm>
            <a:off x="3581400" y="2254250"/>
            <a:ext cx="22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b="1"/>
              <a:t>-</a:t>
            </a:r>
          </a:p>
        </p:txBody>
      </p:sp>
      <p:sp>
        <p:nvSpPr>
          <p:cNvPr id="99340" name="Text Box 82"/>
          <p:cNvSpPr txBox="1">
            <a:spLocks noChangeArrowheads="1"/>
          </p:cNvSpPr>
          <p:nvPr/>
        </p:nvSpPr>
        <p:spPr bwMode="auto">
          <a:xfrm>
            <a:off x="3048000" y="2254250"/>
            <a:ext cx="22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b="1"/>
              <a:t>-</a:t>
            </a:r>
          </a:p>
        </p:txBody>
      </p:sp>
      <p:sp>
        <p:nvSpPr>
          <p:cNvPr id="99341" name="Text Box 83"/>
          <p:cNvSpPr txBox="1">
            <a:spLocks noChangeArrowheads="1"/>
          </p:cNvSpPr>
          <p:nvPr/>
        </p:nvSpPr>
        <p:spPr bwMode="auto">
          <a:xfrm>
            <a:off x="3581400" y="3397250"/>
            <a:ext cx="22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b="1"/>
              <a:t>-</a:t>
            </a:r>
          </a:p>
        </p:txBody>
      </p:sp>
      <p:sp>
        <p:nvSpPr>
          <p:cNvPr id="99342" name="Text Box 84"/>
          <p:cNvSpPr txBox="1">
            <a:spLocks noChangeArrowheads="1"/>
          </p:cNvSpPr>
          <p:nvPr/>
        </p:nvSpPr>
        <p:spPr bwMode="auto">
          <a:xfrm>
            <a:off x="3581400" y="3930650"/>
            <a:ext cx="22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b="1"/>
              <a:t>-</a:t>
            </a:r>
          </a:p>
        </p:txBody>
      </p:sp>
      <p:sp>
        <p:nvSpPr>
          <p:cNvPr id="99343" name="Text Box 85"/>
          <p:cNvSpPr txBox="1">
            <a:spLocks noChangeArrowheads="1"/>
          </p:cNvSpPr>
          <p:nvPr/>
        </p:nvSpPr>
        <p:spPr bwMode="auto">
          <a:xfrm>
            <a:off x="3124200" y="3930650"/>
            <a:ext cx="22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b="1"/>
              <a:t>-</a:t>
            </a:r>
          </a:p>
        </p:txBody>
      </p:sp>
      <p:sp>
        <p:nvSpPr>
          <p:cNvPr id="99344" name="Text Box 86"/>
          <p:cNvSpPr txBox="1">
            <a:spLocks noChangeArrowheads="1"/>
          </p:cNvSpPr>
          <p:nvPr/>
        </p:nvSpPr>
        <p:spPr bwMode="auto">
          <a:xfrm>
            <a:off x="1889125" y="2406650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latin typeface="Symbol" charset="0"/>
              </a:rPr>
              <a:t>Ö</a:t>
            </a:r>
            <a:endParaRPr lang="en-US"/>
          </a:p>
        </p:txBody>
      </p:sp>
      <p:sp>
        <p:nvSpPr>
          <p:cNvPr id="99345" name="Text Box 87"/>
          <p:cNvSpPr txBox="1">
            <a:spLocks noChangeArrowheads="1"/>
          </p:cNvSpPr>
          <p:nvPr/>
        </p:nvSpPr>
        <p:spPr bwMode="auto">
          <a:xfrm>
            <a:off x="2514600" y="2254250"/>
            <a:ext cx="22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b="1"/>
              <a:t>-</a:t>
            </a:r>
          </a:p>
        </p:txBody>
      </p:sp>
      <p:grpSp>
        <p:nvGrpSpPr>
          <p:cNvPr id="99346" name="Group 88"/>
          <p:cNvGrpSpPr>
            <a:grpSpLocks/>
          </p:cNvGrpSpPr>
          <p:nvPr/>
        </p:nvGrpSpPr>
        <p:grpSpPr bwMode="auto">
          <a:xfrm>
            <a:off x="1981200" y="2863850"/>
            <a:ext cx="228600" cy="1676400"/>
            <a:chOff x="4368" y="3072"/>
            <a:chExt cx="144" cy="1056"/>
          </a:xfrm>
        </p:grpSpPr>
        <p:sp>
          <p:nvSpPr>
            <p:cNvPr id="99360" name="Text Box 89"/>
            <p:cNvSpPr txBox="1">
              <a:spLocks noChangeArrowheads="1"/>
            </p:cNvSpPr>
            <p:nvPr/>
          </p:nvSpPr>
          <p:spPr bwMode="auto">
            <a:xfrm>
              <a:off x="4368" y="3072"/>
              <a:ext cx="1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 b="1"/>
                <a:t>-</a:t>
              </a:r>
            </a:p>
          </p:txBody>
        </p:sp>
        <p:sp>
          <p:nvSpPr>
            <p:cNvPr id="99361" name="Text Box 90"/>
            <p:cNvSpPr txBox="1">
              <a:spLocks noChangeArrowheads="1"/>
            </p:cNvSpPr>
            <p:nvPr/>
          </p:nvSpPr>
          <p:spPr bwMode="auto">
            <a:xfrm>
              <a:off x="4368" y="3408"/>
              <a:ext cx="1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 b="1"/>
                <a:t>-</a:t>
              </a:r>
            </a:p>
          </p:txBody>
        </p:sp>
        <p:sp>
          <p:nvSpPr>
            <p:cNvPr id="99362" name="Text Box 91"/>
            <p:cNvSpPr txBox="1">
              <a:spLocks noChangeArrowheads="1"/>
            </p:cNvSpPr>
            <p:nvPr/>
          </p:nvSpPr>
          <p:spPr bwMode="auto">
            <a:xfrm>
              <a:off x="4368" y="3724"/>
              <a:ext cx="1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 b="1"/>
                <a:t>-</a:t>
              </a:r>
            </a:p>
          </p:txBody>
        </p:sp>
      </p:grpSp>
      <p:sp>
        <p:nvSpPr>
          <p:cNvPr id="99347" name="Text Box 92"/>
          <p:cNvSpPr txBox="1">
            <a:spLocks noChangeArrowheads="1"/>
          </p:cNvSpPr>
          <p:nvPr/>
        </p:nvSpPr>
        <p:spPr bwMode="auto">
          <a:xfrm>
            <a:off x="3581400" y="2863850"/>
            <a:ext cx="22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b="1"/>
              <a:t>-</a:t>
            </a:r>
          </a:p>
        </p:txBody>
      </p:sp>
      <p:sp>
        <p:nvSpPr>
          <p:cNvPr id="99348" name="Text Box 93"/>
          <p:cNvSpPr txBox="1">
            <a:spLocks noChangeArrowheads="1"/>
          </p:cNvSpPr>
          <p:nvPr/>
        </p:nvSpPr>
        <p:spPr bwMode="auto">
          <a:xfrm>
            <a:off x="3048000" y="2863850"/>
            <a:ext cx="22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b="1"/>
              <a:t>-</a:t>
            </a:r>
          </a:p>
        </p:txBody>
      </p:sp>
      <p:sp>
        <p:nvSpPr>
          <p:cNvPr id="99349" name="Text Box 94"/>
          <p:cNvSpPr txBox="1">
            <a:spLocks noChangeArrowheads="1"/>
          </p:cNvSpPr>
          <p:nvPr/>
        </p:nvSpPr>
        <p:spPr bwMode="auto">
          <a:xfrm>
            <a:off x="2514600" y="2863850"/>
            <a:ext cx="22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b="1"/>
              <a:t>-</a:t>
            </a:r>
          </a:p>
        </p:txBody>
      </p:sp>
      <p:sp>
        <p:nvSpPr>
          <p:cNvPr id="99350" name="Text Box 95"/>
          <p:cNvSpPr txBox="1">
            <a:spLocks noChangeArrowheads="1"/>
          </p:cNvSpPr>
          <p:nvPr/>
        </p:nvSpPr>
        <p:spPr bwMode="auto">
          <a:xfrm>
            <a:off x="2514600" y="3397250"/>
            <a:ext cx="22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b="1"/>
              <a:t>-</a:t>
            </a:r>
          </a:p>
        </p:txBody>
      </p:sp>
      <p:sp>
        <p:nvSpPr>
          <p:cNvPr id="99351" name="Text Box 96"/>
          <p:cNvSpPr txBox="1">
            <a:spLocks noChangeArrowheads="1"/>
          </p:cNvSpPr>
          <p:nvPr/>
        </p:nvSpPr>
        <p:spPr bwMode="auto">
          <a:xfrm>
            <a:off x="2514600" y="3930650"/>
            <a:ext cx="22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b="1"/>
              <a:t>-</a:t>
            </a:r>
          </a:p>
        </p:txBody>
      </p:sp>
      <p:grpSp>
        <p:nvGrpSpPr>
          <p:cNvPr id="99352" name="Group 97"/>
          <p:cNvGrpSpPr>
            <a:grpSpLocks/>
          </p:cNvGrpSpPr>
          <p:nvPr/>
        </p:nvGrpSpPr>
        <p:grpSpPr bwMode="auto">
          <a:xfrm>
            <a:off x="7467600" y="762000"/>
            <a:ext cx="1420813" cy="2457450"/>
            <a:chOff x="2582" y="2519"/>
            <a:chExt cx="895" cy="1548"/>
          </a:xfrm>
        </p:grpSpPr>
        <p:sp>
          <p:nvSpPr>
            <p:cNvPr id="99353" name="Rectangle 98"/>
            <p:cNvSpPr>
              <a:spLocks noChangeArrowheads="1"/>
            </p:cNvSpPr>
            <p:nvPr/>
          </p:nvSpPr>
          <p:spPr bwMode="auto">
            <a:xfrm>
              <a:off x="2633" y="3779"/>
              <a:ext cx="6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Tuples</a:t>
              </a:r>
            </a:p>
          </p:txBody>
        </p:sp>
        <p:sp>
          <p:nvSpPr>
            <p:cNvPr id="99354" name="Rectangle 99"/>
            <p:cNvSpPr>
              <a:spLocks noChangeArrowheads="1"/>
            </p:cNvSpPr>
            <p:nvPr/>
          </p:nvSpPr>
          <p:spPr bwMode="auto">
            <a:xfrm>
              <a:off x="2678" y="2951"/>
              <a:ext cx="6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Tables</a:t>
              </a:r>
            </a:p>
          </p:txBody>
        </p:sp>
        <p:sp>
          <p:nvSpPr>
            <p:cNvPr id="99355" name="Rectangle 100"/>
            <p:cNvSpPr>
              <a:spLocks noChangeArrowheads="1"/>
            </p:cNvSpPr>
            <p:nvPr/>
          </p:nvSpPr>
          <p:spPr bwMode="auto">
            <a:xfrm>
              <a:off x="2696" y="3311"/>
              <a:ext cx="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Pages</a:t>
              </a:r>
            </a:p>
          </p:txBody>
        </p:sp>
        <p:sp>
          <p:nvSpPr>
            <p:cNvPr id="99356" name="Line 101"/>
            <p:cNvSpPr>
              <a:spLocks noChangeShapeType="1"/>
            </p:cNvSpPr>
            <p:nvPr/>
          </p:nvSpPr>
          <p:spPr bwMode="auto">
            <a:xfrm>
              <a:off x="2979" y="3183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7" name="Line 102"/>
            <p:cNvSpPr>
              <a:spLocks noChangeShapeType="1"/>
            </p:cNvSpPr>
            <p:nvPr/>
          </p:nvSpPr>
          <p:spPr bwMode="auto">
            <a:xfrm>
              <a:off x="2985" y="3579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8" name="Rectangle 103"/>
            <p:cNvSpPr>
              <a:spLocks noChangeArrowheads="1"/>
            </p:cNvSpPr>
            <p:nvPr/>
          </p:nvSpPr>
          <p:spPr bwMode="auto">
            <a:xfrm>
              <a:off x="2582" y="2519"/>
              <a:ext cx="8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Database</a:t>
              </a:r>
            </a:p>
          </p:txBody>
        </p:sp>
        <p:sp>
          <p:nvSpPr>
            <p:cNvPr id="99359" name="Line 104"/>
            <p:cNvSpPr>
              <a:spLocks noChangeShapeType="1"/>
            </p:cNvSpPr>
            <p:nvPr/>
          </p:nvSpPr>
          <p:spPr bwMode="auto">
            <a:xfrm>
              <a:off x="2979" y="2751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Just so you’re aware: Indexes</a:t>
            </a:r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2PL on B+-tree pages is a rotten idea.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Why?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Instead, do short locks (latches) in a clever way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Idea: Upper levels of B+-tree just need to direct traffic correctly.  Don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t need </a:t>
            </a:r>
            <a:r>
              <a:rPr lang="en-US" altLang="ja-JP" dirty="0" err="1" smtClean="0">
                <a:latin typeface="Tahoma" charset="0"/>
                <a:ea typeface="ＭＳ Ｐゴシック" charset="0"/>
              </a:rPr>
              <a:t>serializability</a:t>
            </a:r>
            <a:r>
              <a:rPr lang="en-US" altLang="ja-JP" dirty="0" smtClean="0">
                <a:latin typeface="Tahoma" charset="0"/>
                <a:ea typeface="ＭＳ Ｐゴシック" charset="0"/>
              </a:rPr>
              <a:t>!</a:t>
            </a:r>
            <a:endParaRPr lang="en-US" altLang="ja-JP" dirty="0">
              <a:latin typeface="Tahoma" charset="0"/>
              <a:ea typeface="ＭＳ Ｐゴシック" charset="0"/>
            </a:endParaRP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Different tricks to exploit </a:t>
            </a:r>
            <a:r>
              <a:rPr lang="en-US" dirty="0" smtClean="0">
                <a:latin typeface="Tahoma" charset="0"/>
                <a:ea typeface="ＭＳ Ｐゴシック" charset="0"/>
              </a:rPr>
              <a:t>this</a:t>
            </a:r>
          </a:p>
          <a:p>
            <a:pPr lvl="2"/>
            <a:r>
              <a:rPr lang="en-US" dirty="0" smtClean="0">
                <a:latin typeface="Tahoma" charset="0"/>
                <a:ea typeface="ＭＳ Ｐゴシック" charset="0"/>
              </a:rPr>
              <a:t>The </a:t>
            </a:r>
            <a:r>
              <a:rPr lang="en-US" i="1" dirty="0" smtClean="0">
                <a:latin typeface="Tahoma" charset="0"/>
                <a:ea typeface="ＭＳ Ｐゴシック" charset="0"/>
              </a:rPr>
              <a:t>B-link </a:t>
            </a:r>
            <a:r>
              <a:rPr lang="en-US" dirty="0" smtClean="0">
                <a:latin typeface="Tahoma" charset="0"/>
                <a:ea typeface="ＭＳ Ｐゴシック" charset="0"/>
              </a:rPr>
              <a:t>tree is very elegant </a:t>
            </a:r>
          </a:p>
          <a:p>
            <a:pPr lvl="2"/>
            <a:r>
              <a:rPr lang="en-US" dirty="0" smtClean="0">
                <a:latin typeface="Tahoma" charset="0"/>
                <a:ea typeface="ＭＳ Ｐゴシック" charset="0"/>
              </a:rPr>
              <a:t>The </a:t>
            </a:r>
            <a:r>
              <a:rPr lang="en-US" i="1" dirty="0" err="1" smtClean="0">
                <a:latin typeface="Tahoma" charset="0"/>
                <a:ea typeface="ＭＳ Ｐゴシック" charset="0"/>
              </a:rPr>
              <a:t>Bw</a:t>
            </a:r>
            <a:r>
              <a:rPr lang="en-US" i="1" dirty="0" smtClean="0">
                <a:latin typeface="Tahoma" charset="0"/>
                <a:ea typeface="ＭＳ Ｐゴシック" charset="0"/>
              </a:rPr>
              <a:t>-tree</a:t>
            </a:r>
            <a:r>
              <a:rPr lang="en-US" dirty="0" smtClean="0">
                <a:latin typeface="Tahoma" charset="0"/>
                <a:ea typeface="ＭＳ Ｐゴシック" charset="0"/>
              </a:rPr>
              <a:t> is a recent variant for main-memory DBs</a:t>
            </a:r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Note: this is pretty complicated!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2"/>
          <p:cNvGrpSpPr>
            <a:grpSpLocks/>
          </p:cNvGrpSpPr>
          <p:nvPr/>
        </p:nvGrpSpPr>
        <p:grpSpPr bwMode="auto">
          <a:xfrm>
            <a:off x="990600" y="2286000"/>
            <a:ext cx="3276600" cy="4017963"/>
            <a:chOff x="2880" y="1339"/>
            <a:chExt cx="2064" cy="2531"/>
          </a:xfrm>
        </p:grpSpPr>
        <p:sp>
          <p:nvSpPr>
            <p:cNvPr id="20488" name="Rectangle 3"/>
            <p:cNvSpPr>
              <a:spLocks noChangeArrowheads="1"/>
            </p:cNvSpPr>
            <p:nvPr/>
          </p:nvSpPr>
          <p:spPr bwMode="auto">
            <a:xfrm>
              <a:off x="3169" y="1339"/>
              <a:ext cx="148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Query Optimization</a:t>
              </a:r>
            </a:p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and Execution</a:t>
              </a:r>
            </a:p>
          </p:txBody>
        </p:sp>
        <p:sp>
          <p:nvSpPr>
            <p:cNvPr id="20489" name="Rectangle 4"/>
            <p:cNvSpPr>
              <a:spLocks noChangeArrowheads="1"/>
            </p:cNvSpPr>
            <p:nvPr/>
          </p:nvSpPr>
          <p:spPr bwMode="auto">
            <a:xfrm>
              <a:off x="3120" y="1862"/>
              <a:ext cx="15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Relational Operators</a:t>
              </a:r>
            </a:p>
          </p:txBody>
        </p:sp>
        <p:sp>
          <p:nvSpPr>
            <p:cNvPr id="20490" name="Rectangle 5"/>
            <p:cNvSpPr>
              <a:spLocks noChangeArrowheads="1"/>
            </p:cNvSpPr>
            <p:nvPr/>
          </p:nvSpPr>
          <p:spPr bwMode="auto">
            <a:xfrm>
              <a:off x="2922" y="2183"/>
              <a:ext cx="19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Files and Access Methods</a:t>
              </a:r>
            </a:p>
          </p:txBody>
        </p:sp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3152" y="2550"/>
              <a:ext cx="15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Buffer Management</a:t>
              </a:r>
            </a:p>
          </p:txBody>
        </p:sp>
        <p:sp>
          <p:nvSpPr>
            <p:cNvPr id="20492" name="Rectangle 7"/>
            <p:cNvSpPr>
              <a:spLocks noChangeArrowheads="1"/>
            </p:cNvSpPr>
            <p:nvPr/>
          </p:nvSpPr>
          <p:spPr bwMode="auto">
            <a:xfrm>
              <a:off x="2960" y="2881"/>
              <a:ext cx="19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Disk Space Management</a:t>
              </a:r>
            </a:p>
          </p:txBody>
        </p:sp>
        <p:sp>
          <p:nvSpPr>
            <p:cNvPr id="20493" name="Rectangle 8"/>
            <p:cNvSpPr>
              <a:spLocks noChangeArrowheads="1"/>
            </p:cNvSpPr>
            <p:nvPr/>
          </p:nvSpPr>
          <p:spPr bwMode="auto">
            <a:xfrm>
              <a:off x="2896" y="1343"/>
              <a:ext cx="2030" cy="1809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9"/>
            <p:cNvSpPr>
              <a:spLocks noChangeShapeType="1"/>
            </p:cNvSpPr>
            <p:nvPr/>
          </p:nvSpPr>
          <p:spPr bwMode="auto">
            <a:xfrm>
              <a:off x="2880" y="182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0"/>
            <p:cNvSpPr>
              <a:spLocks noChangeShapeType="1"/>
            </p:cNvSpPr>
            <p:nvPr/>
          </p:nvSpPr>
          <p:spPr bwMode="auto">
            <a:xfrm>
              <a:off x="2880" y="216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Line 11"/>
            <p:cNvSpPr>
              <a:spLocks noChangeShapeType="1"/>
            </p:cNvSpPr>
            <p:nvPr/>
          </p:nvSpPr>
          <p:spPr bwMode="auto">
            <a:xfrm>
              <a:off x="2880" y="2448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Line 12"/>
            <p:cNvSpPr>
              <a:spLocks noChangeShapeType="1"/>
            </p:cNvSpPr>
            <p:nvPr/>
          </p:nvSpPr>
          <p:spPr bwMode="auto">
            <a:xfrm>
              <a:off x="2880" y="2832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Oval 13"/>
            <p:cNvSpPr>
              <a:spLocks noChangeArrowheads="1"/>
            </p:cNvSpPr>
            <p:nvPr/>
          </p:nvSpPr>
          <p:spPr bwMode="auto">
            <a:xfrm>
              <a:off x="3560" y="3464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14"/>
            <p:cNvSpPr>
              <a:spLocks noChangeShapeType="1"/>
            </p:cNvSpPr>
            <p:nvPr/>
          </p:nvSpPr>
          <p:spPr bwMode="auto">
            <a:xfrm>
              <a:off x="3550" y="3497"/>
              <a:ext cx="2" cy="36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15"/>
            <p:cNvSpPr>
              <a:spLocks noChangeShapeType="1"/>
            </p:cNvSpPr>
            <p:nvPr/>
          </p:nvSpPr>
          <p:spPr bwMode="auto">
            <a:xfrm>
              <a:off x="4224" y="3514"/>
              <a:ext cx="0" cy="3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Oval 16"/>
            <p:cNvSpPr>
              <a:spLocks noChangeArrowheads="1"/>
            </p:cNvSpPr>
            <p:nvPr/>
          </p:nvSpPr>
          <p:spPr bwMode="auto">
            <a:xfrm>
              <a:off x="3560" y="3800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Rectangle 17"/>
            <p:cNvSpPr>
              <a:spLocks noChangeArrowheads="1"/>
            </p:cNvSpPr>
            <p:nvPr/>
          </p:nvSpPr>
          <p:spPr bwMode="auto">
            <a:xfrm>
              <a:off x="3733" y="358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280049"/>
                  </a:solidFill>
                  <a:latin typeface="Arial" charset="0"/>
                </a:rPr>
                <a:t>DB</a:t>
              </a:r>
            </a:p>
          </p:txBody>
        </p:sp>
        <p:sp>
          <p:nvSpPr>
            <p:cNvPr id="20503" name="Line 18"/>
            <p:cNvSpPr>
              <a:spLocks noChangeShapeType="1"/>
            </p:cNvSpPr>
            <p:nvPr/>
          </p:nvSpPr>
          <p:spPr bwMode="auto">
            <a:xfrm>
              <a:off x="3840" y="3168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2" name="Line 19"/>
          <p:cNvSpPr>
            <a:spLocks noChangeShapeType="1"/>
          </p:cNvSpPr>
          <p:nvPr/>
        </p:nvSpPr>
        <p:spPr bwMode="auto">
          <a:xfrm>
            <a:off x="4343400" y="3817938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Line 20"/>
          <p:cNvSpPr>
            <a:spLocks noChangeShapeType="1"/>
          </p:cNvSpPr>
          <p:nvPr/>
        </p:nvSpPr>
        <p:spPr bwMode="auto">
          <a:xfrm>
            <a:off x="4572000" y="3817938"/>
            <a:ext cx="0" cy="1143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Line 21"/>
          <p:cNvSpPr>
            <a:spLocks noChangeShapeType="1"/>
          </p:cNvSpPr>
          <p:nvPr/>
        </p:nvSpPr>
        <p:spPr bwMode="auto">
          <a:xfrm>
            <a:off x="4343400" y="4960938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22"/>
          <p:cNvSpPr>
            <a:spLocks noChangeArrowheads="1"/>
          </p:cNvSpPr>
          <p:nvPr/>
        </p:nvSpPr>
        <p:spPr bwMode="auto">
          <a:xfrm>
            <a:off x="5410200" y="3505200"/>
            <a:ext cx="3429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charset="0"/>
              </a:rPr>
              <a:t>These layers must consider concurrency</a:t>
            </a:r>
          </a:p>
          <a:p>
            <a:r>
              <a:rPr lang="en-US" sz="2800">
                <a:solidFill>
                  <a:schemeClr val="tx1"/>
                </a:solidFill>
                <a:latin typeface="Times New Roman" charset="0"/>
              </a:rPr>
              <a:t>control and recovery</a:t>
            </a:r>
          </a:p>
          <a:p>
            <a:r>
              <a:rPr lang="en-US" sz="2800">
                <a:solidFill>
                  <a:schemeClr val="tx1"/>
                </a:solidFill>
                <a:latin typeface="Times New Roman" charset="0"/>
              </a:rPr>
              <a:t>(</a:t>
            </a:r>
            <a:r>
              <a:rPr lang="en-US" sz="2800">
                <a:solidFill>
                  <a:srgbClr val="FF0000"/>
                </a:solidFill>
                <a:latin typeface="Times New Roman" charset="0"/>
              </a:rPr>
              <a:t>Transaction, Lock, Recovery Managers</a:t>
            </a:r>
            <a:r>
              <a:rPr lang="en-US" sz="2800">
                <a:solidFill>
                  <a:schemeClr val="tx1"/>
                </a:solidFill>
                <a:latin typeface="Times New Roman" charset="0"/>
              </a:rPr>
              <a:t>)</a:t>
            </a:r>
          </a:p>
        </p:txBody>
      </p:sp>
      <p:sp>
        <p:nvSpPr>
          <p:cNvPr id="20486" name="Line 25"/>
          <p:cNvSpPr>
            <a:spLocks noChangeShapeType="1"/>
          </p:cNvSpPr>
          <p:nvPr/>
        </p:nvSpPr>
        <p:spPr bwMode="auto">
          <a:xfrm flipH="1">
            <a:off x="4724400" y="4419600"/>
            <a:ext cx="609600" cy="7938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Structure of a DBMS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Just so you’re aware: Phantoms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Suppose you query for sailors with rating between 10 and 20, using a B+-tree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Tuple-level locks in the Heap File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 insert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“Dread Pirate Roberts”,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with rating 12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You do your query again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Yikes!  A phantom!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Problem: </a:t>
            </a:r>
            <a:r>
              <a:rPr lang="en-US" dirty="0" err="1">
                <a:latin typeface="Tahoma" charset="0"/>
                <a:ea typeface="ＭＳ Ｐゴシック" charset="0"/>
              </a:rPr>
              <a:t>Serializability</a:t>
            </a:r>
            <a:r>
              <a:rPr lang="en-US" dirty="0">
                <a:latin typeface="Tahoma" charset="0"/>
                <a:ea typeface="ＭＳ Ｐゴシック" charset="0"/>
              </a:rPr>
              <a:t> assumed a static DB!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What we want: lock the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logical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range 10-20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Imagine that lock table!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What is done: set locks in indexes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cleverly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So-called “next key locking”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038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Correctness criterion for isolation is 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serializability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Tahoma" charset="0"/>
                <a:ea typeface="ＭＳ Ｐゴシック" charset="0"/>
              </a:rPr>
              <a:t>In practice, we use </a:t>
            </a:r>
            <a:r>
              <a:rPr lang="ja-JP" altLang="en-US" sz="2000">
                <a:latin typeface="Tahoma" charset="0"/>
                <a:ea typeface="ＭＳ Ｐゴシック" charset="0"/>
              </a:rPr>
              <a:t>“</a:t>
            </a:r>
            <a:r>
              <a:rPr lang="en-US" altLang="ja-JP" sz="2000">
                <a:latin typeface="Tahoma" charset="0"/>
                <a:ea typeface="ＭＳ Ｐゴシック" charset="0"/>
              </a:rPr>
              <a:t>conflict serializability,</a:t>
            </a:r>
            <a:r>
              <a:rPr lang="ja-JP" altLang="en-US" sz="2000">
                <a:latin typeface="Tahoma" charset="0"/>
                <a:ea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</a:rPr>
              <a:t>                                 which is somewhat more restrictive but easy to enforce.</a:t>
            </a:r>
            <a:endParaRPr lang="en-US" altLang="ja-JP" sz="1800">
              <a:latin typeface="Tahom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Two Phase Locking and Strict 2PL: Locks implement the notions of conflict directly.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Tahoma" charset="0"/>
                <a:ea typeface="ＭＳ Ｐゴシック" charset="0"/>
              </a:rPr>
              <a:t>The lock manager keeps track of the locks issued. 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Tahoma" charset="0"/>
                <a:ea typeface="ＭＳ Ｐゴシック" charset="0"/>
              </a:rPr>
              <a:t>Deadlocks</a:t>
            </a:r>
            <a:r>
              <a:rPr lang="en-US" sz="2000">
                <a:latin typeface="Tahoma" charset="0"/>
                <a:ea typeface="ＭＳ Ｐゴシック" charset="0"/>
              </a:rPr>
              <a:t> may arise; can either be prevented or detected.</a:t>
            </a:r>
          </a:p>
          <a:p>
            <a:pPr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Multi-Granularity Locking: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Tahoma" charset="0"/>
                <a:ea typeface="ＭＳ Ｐゴシック" charset="0"/>
              </a:rPr>
              <a:t>Allows flexible tradeoff between lock </a:t>
            </a:r>
            <a:r>
              <a:rPr lang="ja-JP" altLang="en-US" sz="2000">
                <a:latin typeface="Tahoma" charset="0"/>
                <a:ea typeface="ＭＳ Ｐゴシック" charset="0"/>
              </a:rPr>
              <a:t>“</a:t>
            </a:r>
            <a:r>
              <a:rPr lang="en-US" altLang="ja-JP" sz="2000">
                <a:latin typeface="Tahoma" charset="0"/>
                <a:ea typeface="ＭＳ Ｐゴシック" charset="0"/>
              </a:rPr>
              <a:t>scope</a:t>
            </a:r>
            <a:r>
              <a:rPr lang="ja-JP" altLang="en-US" sz="2000">
                <a:latin typeface="Tahoma" charset="0"/>
                <a:ea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</a:rPr>
              <a:t> in DB,</a:t>
            </a:r>
            <a:br>
              <a:rPr lang="en-US" altLang="ja-JP" sz="2000">
                <a:latin typeface="Tahoma" charset="0"/>
                <a:ea typeface="ＭＳ Ｐゴシック" charset="0"/>
              </a:rPr>
            </a:br>
            <a:r>
              <a:rPr lang="en-US" altLang="ja-JP" sz="2000">
                <a:latin typeface="Tahoma" charset="0"/>
                <a:ea typeface="ＭＳ Ｐゴシック" charset="0"/>
              </a:rPr>
              <a:t> and locking overhead in RAM and CPU</a:t>
            </a:r>
          </a:p>
          <a:p>
            <a:pPr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More to the story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Optimistic/Multi-version/Timestamp CC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Index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latching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, phantoms</a:t>
            </a: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Motivation: Transactions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and Concurrent Execution </a:t>
            </a:r>
          </a:p>
        </p:txBody>
      </p:sp>
      <p:sp>
        <p:nvSpPr>
          <p:cNvPr id="2150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Transaction (</a:t>
            </a:r>
            <a:r>
              <a:rPr lang="ja-JP" altLang="en-US" sz="2000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000" dirty="0" err="1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xact</a:t>
            </a:r>
            <a:r>
              <a:rPr lang="ja-JP" altLang="en-US" sz="2000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): </a:t>
            </a:r>
            <a:b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DBMS’s </a:t>
            </a: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abstract view of a user program (or activity) </a:t>
            </a:r>
          </a:p>
          <a:p>
            <a:pPr lvl="1" eaLnBrk="1" hangingPunct="1"/>
            <a:r>
              <a:rPr lang="en-US" sz="1800" dirty="0">
                <a:latin typeface="Tahoma" charset="0"/>
                <a:ea typeface="ＭＳ Ｐゴシック" charset="0"/>
              </a:rPr>
              <a:t>A sequence of </a:t>
            </a:r>
            <a:r>
              <a:rPr lang="en-US" sz="1800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reads</a:t>
            </a:r>
            <a:r>
              <a:rPr lang="en-US" sz="1800" dirty="0">
                <a:latin typeface="Tahoma" charset="0"/>
                <a:ea typeface="ＭＳ Ｐゴシック" charset="0"/>
              </a:rPr>
              <a:t> and </a:t>
            </a:r>
            <a:r>
              <a:rPr lang="en-US" sz="1800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writes </a:t>
            </a:r>
            <a:r>
              <a:rPr lang="en-US" sz="1800" dirty="0">
                <a:latin typeface="Tahoma" charset="0"/>
                <a:ea typeface="ＭＳ Ｐゴシック" charset="0"/>
              </a:rPr>
              <a:t>of database objects.</a:t>
            </a:r>
          </a:p>
          <a:p>
            <a:pPr lvl="1" eaLnBrk="1" hangingPunct="1"/>
            <a:r>
              <a:rPr lang="en-US" sz="1800" dirty="0">
                <a:latin typeface="Tahoma" charset="0"/>
                <a:ea typeface="ＭＳ Ｐゴシック" charset="0"/>
              </a:rPr>
              <a:t>Batch of work that must </a:t>
            </a:r>
            <a:r>
              <a:rPr lang="en-US" sz="1800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commit </a:t>
            </a:r>
            <a:r>
              <a:rPr lang="en-US" sz="1800" dirty="0">
                <a:latin typeface="Tahoma" charset="0"/>
                <a:ea typeface="ＭＳ Ｐゴシック" charset="0"/>
              </a:rPr>
              <a:t>or </a:t>
            </a:r>
            <a:r>
              <a:rPr lang="en-US" sz="1800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abort </a:t>
            </a:r>
            <a:r>
              <a:rPr lang="en-US" sz="1800" dirty="0">
                <a:latin typeface="Tahoma" charset="0"/>
                <a:ea typeface="ＭＳ Ｐゴシック" charset="0"/>
              </a:rPr>
              <a:t>as an </a:t>
            </a:r>
            <a:r>
              <a:rPr lang="en-US" sz="1800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atomic unit</a:t>
            </a:r>
            <a:endParaRPr lang="en-US" sz="1800" dirty="0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Transaction Manager controls execution of transactions.</a:t>
            </a:r>
          </a:p>
          <a:p>
            <a:pPr eaLnBrk="1" hangingPunct="1"/>
            <a:r>
              <a:rPr lang="en-US" sz="2000" dirty="0" smtClean="0">
                <a:latin typeface="Tahoma" charset="0"/>
                <a:ea typeface="ＭＳ Ｐゴシック" charset="0"/>
                <a:cs typeface="ＭＳ Ｐゴシック" charset="0"/>
              </a:rPr>
              <a:t>User’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program logic is invisible to DBMS!</a:t>
            </a:r>
          </a:p>
          <a:p>
            <a:pPr lvl="1" eaLnBrk="1" hangingPunct="1"/>
            <a:r>
              <a:rPr lang="en-US" sz="1800" dirty="0">
                <a:latin typeface="Tahoma" charset="0"/>
                <a:ea typeface="ＭＳ Ｐゴシック" charset="0"/>
              </a:rPr>
              <a:t>Arbitrary computation possible on data fetched from the DB</a:t>
            </a:r>
          </a:p>
          <a:p>
            <a:pPr lvl="1" eaLnBrk="1" hangingPunct="1"/>
            <a:r>
              <a:rPr lang="en-US" sz="1800" dirty="0">
                <a:latin typeface="Tahoma" charset="0"/>
                <a:ea typeface="ＭＳ Ｐゴシック" charset="0"/>
              </a:rPr>
              <a:t>The DBMS only sees data read/written from/to the DB.</a:t>
            </a:r>
          </a:p>
          <a:p>
            <a:pPr lvl="1" eaLnBrk="1" hangingPunct="1"/>
            <a:endParaRPr lang="en-US" sz="1800" dirty="0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Challenge: provide atomic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xacts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 to concurrent users!</a:t>
            </a:r>
          </a:p>
          <a:p>
            <a:pPr lvl="1" eaLnBrk="1" hangingPunct="1"/>
            <a:r>
              <a:rPr lang="en-US" sz="1800" dirty="0" smtClean="0">
                <a:latin typeface="Tahoma" charset="0"/>
                <a:ea typeface="ＭＳ Ｐゴシック" charset="0"/>
              </a:rPr>
              <a:t>Provide programmers the illusion of an isolated, reliable computer</a:t>
            </a:r>
          </a:p>
          <a:p>
            <a:pPr lvl="1" eaLnBrk="1" hangingPunct="1"/>
            <a:r>
              <a:rPr lang="en-US" sz="1800" dirty="0" smtClean="0">
                <a:latin typeface="Tahoma" charset="0"/>
                <a:ea typeface="ＭＳ Ｐゴシック" charset="0"/>
              </a:rPr>
              <a:t>Knowing only </a:t>
            </a:r>
            <a:r>
              <a:rPr lang="en-US" sz="1800" dirty="0">
                <a:latin typeface="Tahoma" charset="0"/>
                <a:ea typeface="ＭＳ Ｐゴシック" charset="0"/>
              </a:rPr>
              <a:t>the </a:t>
            </a:r>
            <a:r>
              <a:rPr lang="en-US" sz="1800" dirty="0" smtClean="0">
                <a:latin typeface="Tahoma" charset="0"/>
                <a:ea typeface="ＭＳ Ｐゴシック" charset="0"/>
              </a:rPr>
              <a:t>programmer’s reads and writes</a:t>
            </a:r>
            <a:endParaRPr lang="en-US" sz="1800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Concurrency: Why bother?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latency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argument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throughput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argument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Both are critical!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dirty="0" smtClean="0">
                <a:latin typeface="Tahoma" charset="0"/>
                <a:ea typeface="ＭＳ Ｐゴシック" charset="0"/>
                <a:cs typeface="ＭＳ Ｐゴシック" charset="0"/>
              </a:rPr>
              <a:t>What does a Transaction guarantee?</a:t>
            </a:r>
            <a:br>
              <a:rPr lang="en-US" sz="3200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3200" dirty="0" smtClean="0">
                <a:latin typeface="Tahoma" charset="0"/>
                <a:ea typeface="ＭＳ Ｐゴシック" charset="0"/>
                <a:cs typeface="ＭＳ Ｐゴシック" charset="0"/>
              </a:rPr>
              <a:t>The ACID properties</a:t>
            </a:r>
            <a:endParaRPr lang="en-US" sz="32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3581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SzPct val="60000"/>
              <a:defRPr/>
            </a:pP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tomicity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All</a:t>
            </a:r>
            <a:r>
              <a:rPr lang="en-US" b="0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actions in the </a:t>
            </a:r>
            <a:r>
              <a:rPr lang="en-US" b="0" dirty="0" err="1">
                <a:latin typeface="Tahoma" charset="0"/>
                <a:ea typeface="ＭＳ Ｐゴシック" charset="0"/>
                <a:cs typeface="ＭＳ Ｐゴシック" charset="0"/>
              </a:rPr>
              <a:t>Xact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 happen,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or none 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happen.</a:t>
            </a:r>
          </a:p>
          <a:p>
            <a:pPr eaLnBrk="1" hangingPunct="1">
              <a:lnSpc>
                <a:spcPct val="90000"/>
              </a:lnSpc>
              <a:buSzPct val="60000"/>
              <a:defRPr/>
            </a:pPr>
            <a:endParaRPr lang="en-US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SzPct val="60000"/>
              <a:defRPr/>
            </a:pPr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dirty="0" smtClean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onsistency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If the DB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starts consistent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0" dirty="0" smtClean="0"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b="0" dirty="0" smtClean="0">
                <a:latin typeface="Tahoma" charset="0"/>
                <a:ea typeface="ＭＳ Ｐゴシック" charset="0"/>
                <a:cs typeface="ＭＳ Ｐゴシック" charset="0"/>
              </a:rPr>
              <a:t>                        it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ends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 up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consistent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 at end of </a:t>
            </a:r>
            <a:r>
              <a:rPr lang="en-US" b="0" dirty="0" err="1">
                <a:latin typeface="Tahoma" charset="0"/>
                <a:ea typeface="ＭＳ Ｐゴシック" charset="0"/>
                <a:cs typeface="ＭＳ Ｐゴシック" charset="0"/>
              </a:rPr>
              <a:t>Xact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  <a:endParaRPr lang="en-US" sz="2000" b="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dirty="0" smtClean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solation: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Execution of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one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err="1">
                <a:latin typeface="Tahoma" charset="0"/>
                <a:ea typeface="ＭＳ Ｐゴシック" charset="0"/>
                <a:cs typeface="ＭＳ Ｐゴシック" charset="0"/>
              </a:rPr>
              <a:t>Xact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is isolated from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b="0" dirty="0" smtClean="0">
                <a:latin typeface="Tahoma" charset="0"/>
                <a:ea typeface="ＭＳ Ｐゴシック" charset="0"/>
                <a:cs typeface="ＭＳ Ｐゴシック" charset="0"/>
              </a:rPr>
              <a:t>                   that 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of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other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err="1">
                <a:latin typeface="Tahoma" charset="0"/>
                <a:ea typeface="ＭＳ Ｐゴシック" charset="0"/>
                <a:cs typeface="ＭＳ Ｐゴシック" charset="0"/>
              </a:rPr>
              <a:t>Xacts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  <a:endParaRPr lang="en-US" sz="2000" b="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SzPct val="60000"/>
              <a:defRPr/>
            </a:pPr>
            <a:endParaRPr lang="en-US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SzPct val="60000"/>
              <a:defRPr/>
            </a:pPr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D </a:t>
            </a:r>
            <a:r>
              <a:rPr lang="en-US" dirty="0" err="1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urability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If a </a:t>
            </a:r>
            <a:r>
              <a:rPr lang="en-US" b="0" dirty="0" err="1">
                <a:latin typeface="Tahoma" charset="0"/>
                <a:ea typeface="ＭＳ Ｐゴシック" charset="0"/>
                <a:cs typeface="ＭＳ Ｐゴシック" charset="0"/>
              </a:rPr>
              <a:t>Xact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commits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, its effects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persist</a:t>
            </a:r>
            <a:r>
              <a:rPr lang="en-US" b="0" dirty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Atomicity and Durability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839200" cy="5029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 transaction ends in one of two ways: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commit</a:t>
            </a:r>
            <a:r>
              <a:rPr lang="en-US" sz="2000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2000" dirty="0">
                <a:latin typeface="Tahoma" charset="0"/>
                <a:ea typeface="ＭＳ Ｐゴシック" charset="0"/>
              </a:rPr>
              <a:t>after completing all its actions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ja-JP" altLang="en-US" sz="1800" dirty="0">
                <a:latin typeface="Tahoma" charset="0"/>
                <a:ea typeface="ＭＳ Ｐゴシック" charset="0"/>
              </a:rPr>
              <a:t>“</a:t>
            </a:r>
            <a:r>
              <a:rPr lang="en-US" altLang="ja-JP" sz="1800" dirty="0">
                <a:latin typeface="Tahoma" charset="0"/>
                <a:ea typeface="ＭＳ Ｐゴシック" charset="0"/>
              </a:rPr>
              <a:t>commit</a:t>
            </a:r>
            <a:r>
              <a:rPr lang="ja-JP" altLang="en-US" sz="1800" dirty="0">
                <a:latin typeface="Tahoma" charset="0"/>
                <a:ea typeface="ＭＳ Ｐゴシック" charset="0"/>
              </a:rPr>
              <a:t>”</a:t>
            </a:r>
            <a:r>
              <a:rPr lang="en-US" altLang="ja-JP" sz="1800" dirty="0">
                <a:latin typeface="Tahoma" charset="0"/>
                <a:ea typeface="ＭＳ Ｐゴシック" charset="0"/>
              </a:rPr>
              <a:t> is a contract with the caller of the DB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abort</a:t>
            </a:r>
            <a:r>
              <a:rPr lang="en-US" sz="2000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2000" dirty="0">
                <a:latin typeface="Tahoma" charset="0"/>
                <a:ea typeface="ＭＳ Ｐゴシック" charset="0"/>
              </a:rPr>
              <a:t>(or be aborted by the DBMS) after executing some actions. 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</a:rPr>
              <a:t>Or </a:t>
            </a:r>
            <a:r>
              <a:rPr lang="en-US" sz="1800" i="1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system crash </a:t>
            </a:r>
            <a:r>
              <a:rPr lang="en-US" sz="1800" dirty="0">
                <a:latin typeface="Tahoma" charset="0"/>
                <a:ea typeface="ＭＳ Ｐゴシック" charset="0"/>
              </a:rPr>
              <a:t>while the </a:t>
            </a:r>
            <a:r>
              <a:rPr lang="en-US" sz="1800" dirty="0" err="1">
                <a:latin typeface="Tahoma" charset="0"/>
                <a:ea typeface="ＭＳ Ｐゴシック" charset="0"/>
              </a:rPr>
              <a:t>xact</a:t>
            </a:r>
            <a:r>
              <a:rPr lang="en-US" sz="1800" dirty="0">
                <a:latin typeface="Tahoma" charset="0"/>
                <a:ea typeface="ＭＳ Ｐゴシック" charset="0"/>
              </a:rPr>
              <a:t> is in progress; treat as abort. </a:t>
            </a:r>
          </a:p>
          <a:p>
            <a:pPr marL="1085850" lvl="2" eaLnBrk="1" hangingPunct="1">
              <a:lnSpc>
                <a:spcPct val="90000"/>
              </a:lnSpc>
            </a:pPr>
            <a:endParaRPr lang="en-US" sz="1800" dirty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Two important properties for a transaction: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Atomicity</a:t>
            </a:r>
            <a:r>
              <a:rPr lang="en-US" sz="2000" i="1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2000" dirty="0">
                <a:latin typeface="Tahoma" charset="0"/>
                <a:ea typeface="ＭＳ Ｐゴシック" charset="0"/>
              </a:rPr>
              <a:t>:</a:t>
            </a:r>
            <a:r>
              <a:rPr lang="en-US" sz="2000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2000" dirty="0">
                <a:latin typeface="Tahoma" charset="0"/>
                <a:ea typeface="ＭＳ Ｐゴシック" charset="0"/>
              </a:rPr>
              <a:t>Either execute all its actions, or none of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Durability</a:t>
            </a:r>
            <a:r>
              <a:rPr lang="en-US" sz="2000" i="1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2000" dirty="0">
                <a:latin typeface="Tahoma" charset="0"/>
                <a:ea typeface="ＭＳ Ｐゴシック" charset="0"/>
              </a:rPr>
              <a:t>:</a:t>
            </a:r>
            <a:r>
              <a:rPr lang="en-US" sz="2000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2000" dirty="0">
                <a:latin typeface="Tahoma" charset="0"/>
                <a:ea typeface="ＭＳ Ｐゴシック" charset="0"/>
              </a:rPr>
              <a:t>The effects of a committed </a:t>
            </a:r>
            <a:r>
              <a:rPr lang="en-US" sz="2000" dirty="0" err="1">
                <a:latin typeface="Tahoma" charset="0"/>
                <a:ea typeface="ＭＳ Ｐゴシック" charset="0"/>
              </a:rPr>
              <a:t>xact</a:t>
            </a:r>
            <a:r>
              <a:rPr lang="en-US" sz="2000" dirty="0">
                <a:latin typeface="Tahoma" charset="0"/>
                <a:ea typeface="ＭＳ Ｐゴシック" charset="0"/>
              </a:rPr>
              <a:t> must survive failures.</a:t>
            </a:r>
          </a:p>
          <a:p>
            <a:pPr lvl="1" eaLnBrk="1" hangingPunct="1">
              <a:lnSpc>
                <a:spcPct val="90000"/>
              </a:lnSpc>
            </a:pPr>
            <a:endParaRPr lang="en-US" sz="2000" i="1" dirty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DBMS ensures the above by </a:t>
            </a:r>
            <a:r>
              <a:rPr lang="en-US" i="1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logging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all actions: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000" i="1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Undo</a:t>
            </a:r>
            <a:r>
              <a:rPr lang="en-US" sz="2000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2000" dirty="0">
                <a:latin typeface="Tahoma" charset="0"/>
                <a:ea typeface="ＭＳ Ｐゴシック" charset="0"/>
              </a:rPr>
              <a:t>the actions of aborted/failed transactions.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000" i="1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Redo </a:t>
            </a:r>
            <a:r>
              <a:rPr lang="en-US" sz="2000" dirty="0">
                <a:latin typeface="Tahoma" charset="0"/>
                <a:ea typeface="ＭＳ Ｐゴシック" charset="0"/>
              </a:rPr>
              <a:t>actions of committed transactions not yet propagated to disk when system crashes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.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461125" y="55563"/>
            <a:ext cx="1281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A.</a:t>
            </a:r>
            <a:r>
              <a:rPr lang="en-US">
                <a:solidFill>
                  <a:schemeClr val="tx1"/>
                </a:solidFill>
              </a:rPr>
              <a:t>C.I.</a:t>
            </a:r>
            <a:r>
              <a:rPr lang="en-US">
                <a:solidFill>
                  <a:schemeClr val="accent2"/>
                </a:solidFill>
              </a:rPr>
              <a:t>D.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8.full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CCD04"/>
      </a:hlink>
      <a:folHlink>
        <a:srgbClr val="CCCCCC"/>
      </a:folHlink>
    </a:clrScheme>
    <a:fontScheme name="chapter8.fu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CF0E30"/>
            </a:solidFill>
            <a:effectLst/>
            <a:latin typeface="Book Antiqu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CF0E30"/>
            </a:solidFill>
            <a:effectLst/>
            <a:latin typeface="Book Antiqua" charset="0"/>
          </a:defRPr>
        </a:defPPr>
      </a:lstStyle>
    </a:lnDef>
  </a:objectDefaults>
  <a:extraClrSchemeLst>
    <a:extraClrScheme>
      <a:clrScheme name="chapter8.full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8.full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8.full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C:\users\jmh\school\cs186\chapter8.full.ppt</Template>
  <TotalTime>1490424236</TotalTime>
  <Pages>12</Pages>
  <Words>3276</Words>
  <Application>Microsoft Macintosh PowerPoint</Application>
  <PresentationFormat>Letter Paper (8.5x11 in)</PresentationFormat>
  <Paragraphs>644</Paragraphs>
  <Slides>51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chapter8.full</vt:lpstr>
      <vt:lpstr>Transactions Intro &amp; Concurrency Control</vt:lpstr>
      <vt:lpstr>Learning Transactions: A Plan</vt:lpstr>
      <vt:lpstr>Learning Transactions: A Plan (cont)</vt:lpstr>
      <vt:lpstr>Concurrency Control &amp; Recovery</vt:lpstr>
      <vt:lpstr>Structure of a DBMS</vt:lpstr>
      <vt:lpstr>Motivation: Transactions and Concurrent Execution </vt:lpstr>
      <vt:lpstr>Concurrency: Why bother?</vt:lpstr>
      <vt:lpstr>What does a Transaction guarantee? The ACID properties</vt:lpstr>
      <vt:lpstr>Atomicity and Durability</vt:lpstr>
      <vt:lpstr>Transaction Consistency</vt:lpstr>
      <vt:lpstr>Isolation (Concurrency)</vt:lpstr>
      <vt:lpstr>Checkpoint</vt:lpstr>
      <vt:lpstr>Concurrency: Providing Isolation</vt:lpstr>
      <vt:lpstr>Serializable Schedules</vt:lpstr>
      <vt:lpstr>Conflicting Operations</vt:lpstr>
      <vt:lpstr>Conflict Serializable Schedules</vt:lpstr>
      <vt:lpstr>Conflict Serializability – Intuition</vt:lpstr>
      <vt:lpstr>Conflict Serializability (Continued)</vt:lpstr>
      <vt:lpstr>Dependency Graph</vt:lpstr>
      <vt:lpstr>Example</vt:lpstr>
      <vt:lpstr>An Aside: View Serializability</vt:lpstr>
      <vt:lpstr>Notes on Serializability Definitions</vt:lpstr>
      <vt:lpstr>Two-Phase Locking (2PL)</vt:lpstr>
      <vt:lpstr>Two-Phase Locking (2PL)</vt:lpstr>
      <vt:lpstr>Two-Phase Locking (2PL), cont.</vt:lpstr>
      <vt:lpstr> Strict 2PL</vt:lpstr>
      <vt:lpstr> Strict 2PL (continued)</vt:lpstr>
      <vt:lpstr>Next ...</vt:lpstr>
      <vt:lpstr>PowerPoint Presentation</vt:lpstr>
      <vt:lpstr>PowerPoint Presentation</vt:lpstr>
      <vt:lpstr>PowerPoint Presentation</vt:lpstr>
      <vt:lpstr>Venn Diagram for Schedules</vt:lpstr>
      <vt:lpstr>      Which schedules does Strict 2PL allow?</vt:lpstr>
      <vt:lpstr>Lock Management</vt:lpstr>
      <vt:lpstr>Lock Management, cont.</vt:lpstr>
      <vt:lpstr>PowerPoint Presentation</vt:lpstr>
      <vt:lpstr>Deadlocks</vt:lpstr>
      <vt:lpstr>Deadlock Prevention</vt:lpstr>
      <vt:lpstr>Deadlock Detection</vt:lpstr>
      <vt:lpstr>Deadlock Detection (Continued)</vt:lpstr>
      <vt:lpstr>Deadlock!</vt:lpstr>
      <vt:lpstr>Deadlock Avoidance</vt:lpstr>
      <vt:lpstr>Locking Granularity</vt:lpstr>
      <vt:lpstr>Multiple-Granularity Locks</vt:lpstr>
      <vt:lpstr>Solution: New Lock Modes, Protocol</vt:lpstr>
      <vt:lpstr>Multiple Granularity Lock Protocol</vt:lpstr>
      <vt:lpstr>Lock Compatibility Matrix</vt:lpstr>
      <vt:lpstr>Lock Compatibility Matrix</vt:lpstr>
      <vt:lpstr>Just so you’re aware: Indexes</vt:lpstr>
      <vt:lpstr>Just so you’re aware: Phantoms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Calculus</dc:title>
  <dc:subject>Database Management Systems</dc:subject>
  <dc:creator/>
  <cp:keywords/>
  <dc:description/>
  <cp:lastModifiedBy>Joe Hellerstein</cp:lastModifiedBy>
  <cp:revision>160</cp:revision>
  <cp:lastPrinted>2016-03-03T07:44:54Z</cp:lastPrinted>
  <dcterms:created xsi:type="dcterms:W3CDTF">2010-04-20T18:19:21Z</dcterms:created>
  <dcterms:modified xsi:type="dcterms:W3CDTF">2016-03-09T07:01:42Z</dcterms:modified>
</cp:coreProperties>
</file>