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56" r:id="rId12"/>
    <p:sldId id="257" r:id="rId13"/>
    <p:sldId id="258" r:id="rId14"/>
    <p:sldId id="259" r:id="rId15"/>
    <p:sldId id="260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77ABF-5813-49C8-B195-854BE364D07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EC2E5-8D02-4515-A5A4-E06CE9ABA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假设</a:t>
            </a:r>
            <a:r>
              <a:rPr lang="en-US" altLang="zh-CN"/>
              <a:t>A+B</a:t>
            </a:r>
            <a:r>
              <a:rPr lang="zh-CN" altLang="en-US"/>
              <a:t>的结果存在</a:t>
            </a:r>
            <a:r>
              <a:rPr lang="en-US" altLang="zh-CN"/>
              <a:t>V6</a:t>
            </a:r>
            <a:r>
              <a:rPr lang="zh-CN" altLang="en-US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00025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吞吐率指的是，单位时间内流水线所完成的任务数量</a:t>
            </a:r>
          </a:p>
        </p:txBody>
      </p:sp>
    </p:spTree>
    <p:extLst>
      <p:ext uri="{BB962C8B-B14F-4D97-AF65-F5344CB8AC3E}">
        <p14:creationId xmlns:p14="http://schemas.microsoft.com/office/powerpoint/2010/main" val="10883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0D6B-44EA-49D6-9FB7-6D6550B937A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F4C-D652-44B6-A82C-D15C0EF4E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3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0D6B-44EA-49D6-9FB7-6D6550B937A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F4C-D652-44B6-A82C-D15C0EF4E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6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0D6B-44EA-49D6-9FB7-6D6550B937A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F4C-D652-44B6-A82C-D15C0EF4E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2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0D6B-44EA-49D6-9FB7-6D6550B937A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F4C-D652-44B6-A82C-D15C0EF4E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2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0D6B-44EA-49D6-9FB7-6D6550B937A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F4C-D652-44B6-A82C-D15C0EF4E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0D6B-44EA-49D6-9FB7-6D6550B937A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F4C-D652-44B6-A82C-D15C0EF4E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7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0D6B-44EA-49D6-9FB7-6D6550B937A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F4C-D652-44B6-A82C-D15C0EF4E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0D6B-44EA-49D6-9FB7-6D6550B937A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F4C-D652-44B6-A82C-D15C0EF4E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4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0D6B-44EA-49D6-9FB7-6D6550B937A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F4C-D652-44B6-A82C-D15C0EF4E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25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0D6B-44EA-49D6-9FB7-6D6550B937A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F4C-D652-44B6-A82C-D15C0EF4E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6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0D6B-44EA-49D6-9FB7-6D6550B937A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F4C-D652-44B6-A82C-D15C0EF4E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90D6B-44EA-49D6-9FB7-6D6550B937A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3AF4C-D652-44B6-A82C-D15C0EF4E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.bin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wmf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96260" y="665480"/>
            <a:ext cx="9799200" cy="2570400"/>
          </a:xfrm>
        </p:spPr>
        <p:txBody>
          <a:bodyPr/>
          <a:lstStyle/>
          <a:p>
            <a:r>
              <a:rPr lang="zh-CN" altLang="en-US"/>
              <a:t>习题讲解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98970" y="4317365"/>
            <a:ext cx="4035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——</a:t>
            </a:r>
            <a:r>
              <a:rPr lang="zh-CN" altLang="en-US" sz="3200"/>
              <a:t>第</a:t>
            </a:r>
            <a:r>
              <a:rPr lang="en-US" altLang="zh-CN" sz="3200"/>
              <a:t>4</a:t>
            </a:r>
            <a:r>
              <a:rPr lang="zh-CN" altLang="en-US" sz="3200"/>
              <a:t>、</a:t>
            </a:r>
            <a:r>
              <a:rPr lang="en-US" altLang="zh-CN" sz="3200"/>
              <a:t>5</a:t>
            </a:r>
            <a:r>
              <a:rPr lang="zh-CN" altLang="en-US" sz="3200"/>
              <a:t>、</a:t>
            </a:r>
            <a:r>
              <a:rPr lang="en-US" altLang="zh-CN" sz="3200"/>
              <a:t>9</a:t>
            </a:r>
            <a:r>
              <a:rPr lang="zh-CN" altLang="en-US" sz="3200"/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280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" y="325755"/>
            <a:ext cx="11875770" cy="12655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3140" y="2228850"/>
            <a:ext cx="932688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在向量处理机上，执行一条向量长度为 </a:t>
            </a:r>
            <a:r>
              <a:rPr lang="en-US" altLang="zh-CN" sz="2400"/>
              <a:t>n </a:t>
            </a:r>
            <a:r>
              <a:rPr lang="zh-CN" altLang="en-US" sz="2400"/>
              <a:t>的向量指令所需的时间为：</a:t>
            </a:r>
          </a:p>
          <a:p>
            <a:endParaRPr lang="zh-CN" altLang="en-US"/>
          </a:p>
          <a:p>
            <a:r>
              <a:rPr lang="en-US" altLang="zh-CN"/>
              <a:t>                                                   </a:t>
            </a:r>
            <a:r>
              <a:rPr lang="en-US" altLang="zh-CN" sz="2800"/>
              <a:t> T = [ s + e + ( n - 1 ) ] </a:t>
            </a:r>
            <a:r>
              <a:rPr lang="zh-CN" altLang="en-US" sz="2800"/>
              <a:t>× </a:t>
            </a:r>
            <a:r>
              <a:rPr lang="en-US" altLang="zh-CN" sz="2800"/>
              <a:t>T</a:t>
            </a:r>
            <a:r>
              <a:rPr lang="en-US" altLang="zh-CN" sz="2800" baseline="-25000"/>
              <a:t>c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73715" y="2906395"/>
            <a:ext cx="1213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书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103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页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06110" y="45777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3140" y="3576320"/>
            <a:ext cx="106673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000"/>
              <a:t>s</a:t>
            </a:r>
            <a:r>
              <a:rPr lang="zh-CN" altLang="en-US" sz="2000"/>
              <a:t>： 向量部件流水线的</a:t>
            </a:r>
            <a:r>
              <a:rPr lang="zh-CN" altLang="en-US" sz="2000">
                <a:solidFill>
                  <a:srgbClr val="FF0000"/>
                </a:solidFill>
              </a:rPr>
              <a:t>建立所需时钟周期     </a:t>
            </a:r>
            <a:r>
              <a:rPr lang="en-US" altLang="zh-CN" sz="2000">
                <a:solidFill>
                  <a:srgbClr val="7030A0"/>
                </a:solidFill>
              </a:rPr>
              <a:t>2</a:t>
            </a:r>
            <a:endParaRPr lang="zh-CN" altLang="en-US" sz="2000"/>
          </a:p>
          <a:p>
            <a:pPr>
              <a:lnSpc>
                <a:spcPct val="160000"/>
              </a:lnSpc>
            </a:pPr>
            <a:r>
              <a:rPr lang="en-US" altLang="zh-CN" sz="2000"/>
              <a:t>e</a:t>
            </a:r>
            <a:r>
              <a:rPr lang="zh-CN" altLang="en-US" sz="2000"/>
              <a:t>：向量流水线</a:t>
            </a:r>
            <a:r>
              <a:rPr lang="zh-CN" altLang="en-US" sz="2000">
                <a:solidFill>
                  <a:srgbClr val="FF0000"/>
                </a:solidFill>
              </a:rPr>
              <a:t>通过时间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，即第一对向量元素通过流水线产生第一个结果所需的时钟周期  </a:t>
            </a:r>
            <a:r>
              <a:rPr lang="en-US" altLang="zh-CN" sz="2000">
                <a:solidFill>
                  <a:srgbClr val="7030A0"/>
                </a:solidFill>
                <a:sym typeface="+mn-ea"/>
              </a:rPr>
              <a:t>4</a:t>
            </a:r>
            <a:endParaRPr lang="zh-CN" altLang="en-US" sz="200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： 向量长度  </a:t>
            </a:r>
            <a:r>
              <a:rPr lang="en-US" altLang="zh-CN" sz="2000">
                <a:solidFill>
                  <a:srgbClr val="7030A0"/>
                </a:solidFill>
                <a:sym typeface="+mn-ea"/>
              </a:rPr>
              <a:t>64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2000"/>
              <a:t>Tc</a:t>
            </a:r>
            <a:r>
              <a:rPr lang="zh-CN" altLang="en-US" sz="2000"/>
              <a:t>：流水线一个时钟周期的时间  </a:t>
            </a:r>
            <a:r>
              <a:rPr lang="en-US" altLang="zh-CN" sz="2000">
                <a:solidFill>
                  <a:srgbClr val="7030A0"/>
                </a:solidFill>
              </a:rPr>
              <a:t>10ns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7498715" y="1382395"/>
            <a:ext cx="4246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B050"/>
                </a:solidFill>
              </a:rPr>
              <a:t>考察向量指令的处理时间的原始定义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99565" y="5982970"/>
            <a:ext cx="8989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T = </a:t>
            </a:r>
            <a:r>
              <a:rPr lang="zh-CN" altLang="en-US" sz="2400" b="1"/>
              <a:t>（</a:t>
            </a:r>
            <a:r>
              <a:rPr lang="en-US" altLang="zh-CN" sz="2400" b="1"/>
              <a:t>2 + 4 + 63</a:t>
            </a:r>
            <a:r>
              <a:rPr lang="zh-CN" altLang="en-US" sz="2400" b="1"/>
              <a:t>）× </a:t>
            </a:r>
            <a:r>
              <a:rPr lang="en-US" altLang="zh-CN" sz="2400" b="1"/>
              <a:t>10 ns   =   690ns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508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第七八九次作业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7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697" y="1470993"/>
            <a:ext cx="10732605" cy="2027582"/>
          </a:xfrm>
        </p:spPr>
        <p:txBody>
          <a:bodyPr>
            <a:normAutofit fontScale="90000"/>
          </a:bodyPr>
          <a:lstStyle/>
          <a:p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下述指令，第一条指令已经执行并完成，第二条指令已完成正等待写结果，试给出记分牌法所用的指令状态表、功能部件状态表和结果寄存器状态表。假定：浮点流水线延迟如下：取数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个时钟周期，加法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个时钟周期，乘法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个时钟周期，除法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个时钟周期（功能部件状态表中所列的各部件均为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个）。</a:t>
            </a:r>
            <a:b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230" y="3369365"/>
            <a:ext cx="6637538" cy="25856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9697" y="367748"/>
            <a:ext cx="282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第七次作业</a:t>
            </a:r>
          </a:p>
        </p:txBody>
      </p:sp>
    </p:spTree>
    <p:extLst>
      <p:ext uri="{BB962C8B-B14F-4D97-AF65-F5344CB8AC3E}">
        <p14:creationId xmlns:p14="http://schemas.microsoft.com/office/powerpoint/2010/main" val="243428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306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下述指令，第一条指令已经执行并完成，第二条指令已完成正等待写结果，试给出记分牌法所用的指令状态表、功能部件状态表和结果寄存器状态表。假定：浮点流水线延迟如下：取数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个时钟周期，加法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个时钟周期，乘法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个时钟周期，除法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个时钟周期（功能部件状态表中所列的各部件均为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77277"/>
            <a:ext cx="10515600" cy="4099685"/>
          </a:xfrm>
        </p:spPr>
        <p:txBody>
          <a:bodyPr/>
          <a:lstStyle/>
          <a:p>
            <a:r>
              <a:rPr lang="zh-CN" altLang="en-US" dirty="0"/>
              <a:t>解题思路：</a:t>
            </a:r>
            <a:endParaRPr lang="en-US" altLang="zh-CN" dirty="0"/>
          </a:p>
          <a:p>
            <a:r>
              <a:rPr lang="zh-CN" altLang="en-US" dirty="0"/>
              <a:t>记分牌原理：把</a:t>
            </a:r>
            <a:r>
              <a:rPr lang="en-US" altLang="zh-CN" dirty="0"/>
              <a:t>5</a:t>
            </a:r>
            <a:r>
              <a:rPr lang="zh-CN" altLang="en-US" dirty="0"/>
              <a:t>段流水线中</a:t>
            </a:r>
            <a:r>
              <a:rPr lang="en-US" altLang="zh-CN" dirty="0"/>
              <a:t>ID</a:t>
            </a:r>
            <a:r>
              <a:rPr lang="zh-CN" altLang="en-US" dirty="0"/>
              <a:t>段分解成流出和读操作数两个段，    执行段采用多功能部件，允许多条指令在执行段中并行操作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             尽早执行没有结构冲和数据冲突的指令。</a:t>
            </a:r>
          </a:p>
          <a:p>
            <a:pPr marL="0" indent="0">
              <a:buNone/>
            </a:pPr>
            <a:r>
              <a:rPr lang="zh-CN" altLang="en-US" dirty="0"/>
              <a:t>                         实施判断是否有</a:t>
            </a:r>
            <a:r>
              <a:rPr lang="en-US" altLang="zh-CN" dirty="0"/>
              <a:t>WR</a:t>
            </a:r>
            <a:r>
              <a:rPr lang="zh-CN" altLang="en-US" dirty="0"/>
              <a:t>、</a:t>
            </a:r>
            <a:r>
              <a:rPr lang="en-US" altLang="zh-CN" dirty="0"/>
              <a:t>RW</a:t>
            </a:r>
            <a:r>
              <a:rPr lang="zh-CN" altLang="en-US" dirty="0"/>
              <a:t>、</a:t>
            </a:r>
            <a:r>
              <a:rPr lang="en-US" altLang="zh-CN" dirty="0"/>
              <a:t>WW</a:t>
            </a:r>
            <a:r>
              <a:rPr lang="zh-CN" altLang="en-US" dirty="0"/>
              <a:t>相关存在。</a:t>
            </a:r>
          </a:p>
          <a:p>
            <a:pPr marL="0" indent="0">
              <a:buNone/>
            </a:pPr>
            <a:r>
              <a:rPr lang="zh-CN" altLang="en-US" dirty="0"/>
              <a:t>                         建立互锁机制，阻止数据冲突发生。</a:t>
            </a:r>
          </a:p>
          <a:p>
            <a:pPr marL="0" indent="0">
              <a:buNone/>
            </a:pPr>
            <a:r>
              <a:rPr lang="zh-CN" altLang="en-US" dirty="0"/>
              <a:t>                         通过一个称为记分牌的硬件实现对指令的动态调度。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61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300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下述指令，第一条指令已经执行并完成，第二条指令已完成正等待写结果，试给出记分牌法所用的指令状态表、功能部件状态表和结果寄存器状态表。假定：浮点流水线延迟如下：取数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个时钟周期，加法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个时钟周期，乘法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个时钟周期，除法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个时钟周期（功能部件状态表中所列的各部件均为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7643"/>
            <a:ext cx="10515600" cy="4572000"/>
          </a:xfrm>
        </p:spPr>
        <p:txBody>
          <a:bodyPr/>
          <a:lstStyle/>
          <a:p>
            <a:r>
              <a:rPr lang="zh-CN" altLang="en-US" dirty="0"/>
              <a:t>解题思路：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L.D F6,34(R2)</a:t>
            </a:r>
            <a:r>
              <a:rPr lang="zh-CN" altLang="en-US" dirty="0"/>
              <a:t>和 </a:t>
            </a:r>
            <a:r>
              <a:rPr lang="en-US" altLang="zh-CN" dirty="0"/>
              <a:t>SUB.D  F8, F6, F2</a:t>
            </a:r>
            <a:r>
              <a:rPr lang="zh-CN" altLang="en-US" dirty="0"/>
              <a:t>、</a:t>
            </a:r>
            <a:r>
              <a:rPr lang="en-US" altLang="zh-CN" dirty="0"/>
              <a:t>DIV.D  F10, F0, F6 </a:t>
            </a:r>
            <a:r>
              <a:rPr lang="zh-CN" altLang="en-US" dirty="0"/>
              <a:t>之间存在 </a:t>
            </a:r>
            <a:r>
              <a:rPr lang="en-US" altLang="zh-CN" dirty="0"/>
              <a:t>RAW </a:t>
            </a:r>
            <a:r>
              <a:rPr lang="zh-CN" altLang="en-US" dirty="0"/>
              <a:t>冲突，所以在流出段等待，</a:t>
            </a:r>
            <a:r>
              <a:rPr lang="en-US" altLang="zh-CN" dirty="0"/>
              <a:t>SUB.D  F8, F6, F2 </a:t>
            </a:r>
            <a:r>
              <a:rPr lang="zh-CN" altLang="en-US" dirty="0"/>
              <a:t>与 </a:t>
            </a:r>
            <a:r>
              <a:rPr lang="en-US" altLang="zh-CN" dirty="0"/>
              <a:t>ADD.D  F6, F8, F2 </a:t>
            </a:r>
            <a:r>
              <a:rPr lang="zh-CN" altLang="en-US" dirty="0"/>
              <a:t>之间存在结构相关，流出段也不能做。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 rotWithShape="1">
          <a:blip r:embed="rId2"/>
          <a:srcRect b="16202"/>
          <a:stretch/>
        </p:blipFill>
        <p:spPr>
          <a:xfrm>
            <a:off x="2648022" y="2723323"/>
            <a:ext cx="6637538" cy="21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9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下述指令，第一条指令已经执行并完成，第二条指令已完成正等待写结果，试给出记分牌法所用的指令状态表、功能部件状态表和结果寄存器状态表。假定：浮点流水线延迟如下：取数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个时钟周期，加法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个时钟周期，乘法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个时钟周期，除法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个时钟周期（功能部件状态表中所列的各部件均为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7827"/>
            <a:ext cx="10515600" cy="4189136"/>
          </a:xfrm>
        </p:spPr>
        <p:txBody>
          <a:bodyPr/>
          <a:lstStyle/>
          <a:p>
            <a:r>
              <a:rPr lang="zh-CN" altLang="en-US" dirty="0"/>
              <a:t>解答：</a:t>
            </a:r>
            <a:endParaRPr lang="en-US" altLang="zh-CN" dirty="0"/>
          </a:p>
          <a:p>
            <a:r>
              <a:rPr lang="zh-CN" altLang="en-US" dirty="0"/>
              <a:t>指令的执行状态表：记录（已取指）指令的执行状态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15" y="3134002"/>
            <a:ext cx="7829883" cy="359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4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44" y="1727"/>
            <a:ext cx="5569236" cy="368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6" y="-516836"/>
            <a:ext cx="6477582" cy="428376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49356" y="4094922"/>
            <a:ext cx="10760765" cy="2892287"/>
          </a:xfrm>
        </p:spPr>
        <p:txBody>
          <a:bodyPr>
            <a:normAutofit/>
          </a:bodyPr>
          <a:lstStyle/>
          <a:p>
            <a:pPr marL="457200" lvl="2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功能部件状态表：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记录各功能部件的状态。</a:t>
            </a:r>
            <a:b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：忙标志，功能部件是否忙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：正在或将要执行的操作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：目的寄存器（编号）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：源寄存器（编号）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：向源寄存器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写数据的功能部件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：标志位，“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yes”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的操作数可用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就绪且未被取走。否则为“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51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294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下述指令，第一条指令已经执行并完成，第二条指令已完成正等待写结果，试给出记分牌法所用的指令状态表、功能部件状态表和结果寄存器状态表。假定：浮点流水线延迟如下：取数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个时钟周期，加法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个时钟周期，乘法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个时钟周期，除法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个时钟周期（功能部件状态表中所列的各部件均为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17035"/>
            <a:ext cx="10515600" cy="4059928"/>
          </a:xfrm>
        </p:spPr>
        <p:txBody>
          <a:bodyPr/>
          <a:lstStyle/>
          <a:p>
            <a:r>
              <a:rPr lang="zh-CN" altLang="en-US" dirty="0"/>
              <a:t>解答：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结果（目标）寄存器状态表：指出哪个功能部件将把结果写入该目标寄存器。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01" y="3945835"/>
            <a:ext cx="10378966" cy="167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3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97242"/>
            <a:ext cx="10515600" cy="1382575"/>
          </a:xfrm>
        </p:spPr>
        <p:txBody>
          <a:bodyPr>
            <a:normAutofit fontScale="90000"/>
          </a:bodyPr>
          <a:lstStyle/>
          <a:p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、下表为某处理机在给定时刻的指令流状态。给出该时刻在</a:t>
            </a:r>
            <a:r>
              <a:rPr lang="en-US" altLang="zh-CN" sz="2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Tomasulo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保留站和寄存器状态表的对应内容。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79513"/>
            <a:ext cx="281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第八次作业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D3B001-32BE-4A02-B28A-5D2086CD6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26" y="3035881"/>
            <a:ext cx="7322694" cy="237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08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、下表为某处理机在给定时刻的指令流状态。给出该时刻在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Tomasulo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保留站和寄存器状态表的对应内容。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解题思路：</a:t>
            </a:r>
            <a:endParaRPr lang="en-US" altLang="zh-CN" dirty="0"/>
          </a:p>
          <a:p>
            <a:r>
              <a:rPr lang="zh-CN" altLang="en-US" dirty="0"/>
              <a:t>基本思想：</a:t>
            </a:r>
            <a:endParaRPr lang="en-US" altLang="zh-CN" dirty="0"/>
          </a:p>
          <a:p>
            <a:r>
              <a:rPr lang="zh-CN" altLang="en-US" dirty="0"/>
              <a:t>指令执行的流水线需</a:t>
            </a:r>
            <a:r>
              <a:rPr lang="en-US" altLang="zh-CN" dirty="0"/>
              <a:t>3</a:t>
            </a:r>
            <a:r>
              <a:rPr lang="zh-CN" altLang="en-US" dirty="0"/>
              <a:t>段：</a:t>
            </a:r>
          </a:p>
          <a:p>
            <a:r>
              <a:rPr lang="zh-CN" altLang="en-US" dirty="0"/>
              <a:t>流出：从指令队列头部取一条指令，准备送到该保留站。</a:t>
            </a:r>
          </a:p>
          <a:p>
            <a:r>
              <a:rPr lang="zh-CN" altLang="en-US" dirty="0"/>
              <a:t>执行</a:t>
            </a:r>
            <a:r>
              <a:rPr lang="en-US" altLang="zh-CN" dirty="0"/>
              <a:t>:</a:t>
            </a:r>
            <a:r>
              <a:rPr lang="zh-CN" altLang="en-US" dirty="0"/>
              <a:t>通过保留站执行指令规定的操作。</a:t>
            </a:r>
          </a:p>
          <a:p>
            <a:r>
              <a:rPr lang="zh-CN" altLang="en-US" dirty="0"/>
              <a:t>写结果：结果放到</a:t>
            </a:r>
            <a:r>
              <a:rPr lang="en-US" altLang="zh-CN" dirty="0"/>
              <a:t>CDB</a:t>
            </a:r>
            <a:r>
              <a:rPr lang="zh-CN" altLang="en-US" dirty="0"/>
              <a:t>，等待寄存器或保留站获取。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69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91515" y="264795"/>
            <a:ext cx="10412095" cy="3928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</a:pPr>
            <a:r>
              <a:rPr lang="en-US" altLang="zh-CN" sz="2400" b="0" dirty="0">
                <a:ea typeface="宋体" panose="02010600030101010101" pitchFamily="2" charset="-122"/>
              </a:rPr>
              <a:t>4-1  </a:t>
            </a:r>
            <a:r>
              <a:rPr lang="zh-CN" sz="2400" b="0" dirty="0">
                <a:ea typeface="宋体" panose="02010600030101010101" pitchFamily="2" charset="-122"/>
              </a:rPr>
              <a:t>在</a:t>
            </a:r>
            <a:r>
              <a:rPr lang="en-US" sz="2400" b="0" dirty="0">
                <a:latin typeface="Calibri" panose="020F0502020204030204" charset="0"/>
                <a:ea typeface="宋体" panose="02010600030101010101" pitchFamily="2" charset="-122"/>
              </a:rPr>
              <a:t>CRAY-1</a:t>
            </a:r>
            <a:r>
              <a:rPr lang="zh-CN" sz="2400" b="0" dirty="0">
                <a:ea typeface="宋体" panose="02010600030101010101" pitchFamily="2" charset="-122"/>
              </a:rPr>
              <a:t>机器上执行下述</a:t>
            </a:r>
            <a:r>
              <a:rPr lang="en-US" sz="2400" b="0" dirty="0">
                <a:latin typeface="Calibri" panose="020F0502020204030204" charset="0"/>
                <a:ea typeface="宋体" panose="02010600030101010101" pitchFamily="2" charset="-122"/>
              </a:rPr>
              <a:t>4</a:t>
            </a:r>
            <a:r>
              <a:rPr lang="zh-CN" sz="2400" b="0" dirty="0">
                <a:ea typeface="宋体" panose="02010600030101010101" pitchFamily="2" charset="-122"/>
              </a:rPr>
              <a:t>条向量指令（括号中给出了相应功能部件的执行时间），如果</a:t>
            </a:r>
            <a:r>
              <a:rPr lang="zh-CN" sz="2400" b="0" dirty="0">
                <a:solidFill>
                  <a:srgbClr val="00B050"/>
                </a:solidFill>
                <a:ea typeface="宋体" panose="02010600030101010101" pitchFamily="2" charset="-122"/>
              </a:rPr>
              <a:t>向量寄存器和功能部件之间的数据传送需要</a:t>
            </a:r>
            <a:r>
              <a:rPr lang="en-US" sz="2400" b="0" dirty="0">
                <a:solidFill>
                  <a:srgbClr val="00B050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2400" b="0" dirty="0">
                <a:solidFill>
                  <a:srgbClr val="00B050"/>
                </a:solidFill>
                <a:ea typeface="宋体" panose="02010600030101010101" pitchFamily="2" charset="-122"/>
              </a:rPr>
              <a:t>拍</a:t>
            </a:r>
            <a:r>
              <a:rPr lang="zh-CN" sz="2400" b="0" dirty="0">
                <a:ea typeface="宋体" panose="02010600030101010101" pitchFamily="2" charset="-122"/>
              </a:rPr>
              <a:t>，如果</a:t>
            </a:r>
            <a:r>
              <a:rPr lang="zh-CN" sz="2400" b="0" dirty="0">
                <a:solidFill>
                  <a:srgbClr val="00B050"/>
                </a:solidFill>
                <a:ea typeface="宋体" panose="02010600030101010101" pitchFamily="2" charset="-122"/>
              </a:rPr>
              <a:t>向量长度为</a:t>
            </a:r>
            <a:r>
              <a:rPr lang="en-US" sz="2400" b="0" dirty="0">
                <a:solidFill>
                  <a:srgbClr val="00B050"/>
                </a:solidFill>
                <a:latin typeface="Calibri" panose="020F0502020204030204" charset="0"/>
                <a:ea typeface="宋体" panose="02010600030101010101" pitchFamily="2" charset="-122"/>
              </a:rPr>
              <a:t>64</a:t>
            </a:r>
            <a:r>
              <a:rPr lang="zh-CN" sz="2400" b="0" dirty="0">
                <a:ea typeface="宋体" panose="02010600030101010101" pitchFamily="2" charset="-122"/>
              </a:rPr>
              <a:t>，问最快需</a:t>
            </a:r>
            <a:r>
              <a:rPr lang="zh-CN" sz="2400" b="0" dirty="0">
                <a:latin typeface="Calibri" panose="020F0502020204030204" charset="0"/>
                <a:ea typeface="宋体" panose="02010600030101010101" pitchFamily="2" charset="-122"/>
              </a:rPr>
              <a:t>要</a:t>
            </a:r>
            <a:r>
              <a:rPr lang="zh-CN" sz="2400" b="0" dirty="0">
                <a:ea typeface="宋体" panose="02010600030101010101" pitchFamily="2" charset="-122"/>
              </a:rPr>
              <a:t>多少拍才能得到全部结果？</a:t>
            </a:r>
          </a:p>
          <a:p>
            <a:pPr indent="0">
              <a:lnSpc>
                <a:spcPct val="130000"/>
              </a:lnSpc>
            </a:pPr>
            <a:endParaRPr lang="en-US" sz="2400" b="0" dirty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>
              <a:lnSpc>
                <a:spcPct val="130000"/>
              </a:lnSpc>
            </a:pPr>
            <a:r>
              <a:rPr lang="en-US" sz="2400" b="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     </a:t>
            </a:r>
            <a:r>
              <a:rPr lang="en-US" sz="2400" b="0" dirty="0">
                <a:solidFill>
                  <a:srgbClr val="00B05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V0</a:t>
            </a:r>
            <a:r>
              <a:rPr lang="en-US" sz="2400" b="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←</a:t>
            </a:r>
            <a:r>
              <a:rPr lang="zh-CN" sz="2400" b="0" dirty="0">
                <a:ea typeface="宋体" panose="02010600030101010101" pitchFamily="2" charset="-122"/>
              </a:rPr>
              <a:t>存储器           （从存储器中取数：</a:t>
            </a:r>
            <a:r>
              <a:rPr lang="en-US" sz="2400" b="0" dirty="0">
                <a:latin typeface="Calibri" panose="020F0502020204030204" charset="0"/>
                <a:ea typeface="宋体" panose="02010600030101010101" pitchFamily="2" charset="-122"/>
              </a:rPr>
              <a:t>7</a:t>
            </a:r>
            <a:r>
              <a:rPr lang="zh-CN" sz="2400" b="0" dirty="0">
                <a:ea typeface="宋体" panose="02010600030101010101" pitchFamily="2" charset="-122"/>
              </a:rPr>
              <a:t>拍）</a:t>
            </a:r>
            <a:endParaRPr lang="en-US" sz="2400" b="0" dirty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>
              <a:lnSpc>
                <a:spcPct val="130000"/>
              </a:lnSpc>
            </a:pPr>
            <a:r>
              <a:rPr lang="en-US" sz="2400" b="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    </a:t>
            </a:r>
            <a:r>
              <a:rPr lang="en-US" sz="2400" b="0" dirty="0">
                <a:solidFill>
                  <a:srgbClr val="00B05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V2</a:t>
            </a:r>
            <a:r>
              <a:rPr lang="en-US" sz="2400" b="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←</a:t>
            </a:r>
            <a:r>
              <a:rPr lang="en-US" sz="2400" b="0" dirty="0">
                <a:solidFill>
                  <a:srgbClr val="00B05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V0</a:t>
            </a:r>
            <a:r>
              <a:rPr lang="en-US" sz="2400" b="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+V1             </a:t>
            </a:r>
            <a:r>
              <a:rPr lang="zh-CN" sz="2400" b="0" dirty="0">
                <a:ea typeface="宋体" panose="02010600030101010101" pitchFamily="2" charset="-122"/>
              </a:rPr>
              <a:t>（向量加：</a:t>
            </a:r>
            <a:r>
              <a:rPr lang="en-US" sz="2400" b="0" dirty="0">
                <a:latin typeface="Calibri" panose="020F0502020204030204" charset="0"/>
                <a:ea typeface="宋体" panose="02010600030101010101" pitchFamily="2" charset="-122"/>
              </a:rPr>
              <a:t>4</a:t>
            </a:r>
            <a:r>
              <a:rPr lang="zh-CN" sz="2400" b="0" dirty="0">
                <a:ea typeface="宋体" panose="02010600030101010101" pitchFamily="2" charset="-122"/>
              </a:rPr>
              <a:t>拍）</a:t>
            </a:r>
            <a:endParaRPr lang="en-US" sz="2400" b="0" dirty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>
              <a:lnSpc>
                <a:spcPct val="130000"/>
              </a:lnSpc>
            </a:pPr>
            <a:r>
              <a:rPr lang="en-US" sz="2400" b="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     V3←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V2</a:t>
            </a:r>
            <a:r>
              <a:rPr lang="en-US" sz="2400" b="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&lt;A3             </a:t>
            </a:r>
            <a:r>
              <a:rPr lang="zh-CN" sz="2400" b="0" dirty="0">
                <a:ea typeface="宋体" panose="02010600030101010101" pitchFamily="2" charset="-122"/>
              </a:rPr>
              <a:t>（按（</a:t>
            </a:r>
            <a:r>
              <a:rPr lang="en-US" sz="2400" b="0" dirty="0">
                <a:latin typeface="Calibri" panose="020F0502020204030204" charset="0"/>
                <a:ea typeface="宋体" panose="02010600030101010101" pitchFamily="2" charset="-122"/>
              </a:rPr>
              <a:t>A3</a:t>
            </a:r>
            <a:r>
              <a:rPr lang="zh-CN" sz="2400" b="0" dirty="0">
                <a:ea typeface="宋体" panose="02010600030101010101" pitchFamily="2" charset="-122"/>
              </a:rPr>
              <a:t>）左移：</a:t>
            </a:r>
            <a:r>
              <a:rPr lang="en-US" sz="2400" b="0" dirty="0">
                <a:latin typeface="Calibri" panose="020F0502020204030204" charset="0"/>
                <a:ea typeface="宋体" panose="02010600030101010101" pitchFamily="2" charset="-122"/>
              </a:rPr>
              <a:t>4</a:t>
            </a:r>
            <a:r>
              <a:rPr lang="zh-CN" sz="2400" b="0" dirty="0">
                <a:ea typeface="宋体" panose="02010600030101010101" pitchFamily="2" charset="-122"/>
              </a:rPr>
              <a:t>拍）</a:t>
            </a:r>
            <a:endParaRPr lang="en-US" sz="2400" b="0" dirty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>
              <a:lnSpc>
                <a:spcPct val="130000"/>
              </a:lnSpc>
            </a:pPr>
            <a:r>
              <a:rPr lang="en-US" sz="2400" b="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     V5←V3∧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V2</a:t>
            </a:r>
            <a:r>
              <a:rPr lang="en-US" sz="2400" b="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      </a:t>
            </a:r>
            <a:r>
              <a:rPr lang="zh-CN" sz="2400" b="0" dirty="0">
                <a:ea typeface="宋体" panose="02010600030101010101" pitchFamily="2" charset="-122"/>
              </a:rPr>
              <a:t>（向量逻辑乘：</a:t>
            </a:r>
            <a:r>
              <a:rPr lang="en-US" sz="2400" b="0" dirty="0"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2400" b="0" dirty="0">
                <a:ea typeface="宋体" panose="02010600030101010101" pitchFamily="2" charset="-122"/>
              </a:rPr>
              <a:t>拍 ）</a:t>
            </a:r>
            <a:endParaRPr lang="zh-CN" altLang="en-US" sz="2400" dirty="0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" y="5629910"/>
            <a:ext cx="11153140" cy="8261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58545" y="4609465"/>
            <a:ext cx="8607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注意点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/>
              <a:t>如果题目中有关于数据传送的信息，那么就完全按照题目要求。</a:t>
            </a:r>
          </a:p>
          <a:p>
            <a:r>
              <a:rPr lang="zh-CN" altLang="en-US"/>
              <a:t>    </a:t>
            </a:r>
          </a:p>
          <a:p>
            <a:r>
              <a:rPr lang="zh-CN" altLang="en-US"/>
              <a:t>否则可按照</a:t>
            </a:r>
            <a:r>
              <a:rPr lang="en-US" altLang="zh-CN"/>
              <a:t>Cray-1</a:t>
            </a:r>
            <a:r>
              <a:rPr lang="zh-CN" altLang="en-US"/>
              <a:t>的默认要求：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94650" y="1998345"/>
            <a:ext cx="3677920" cy="178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注意点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：  </a:t>
            </a:r>
            <a:r>
              <a:rPr lang="zh-CN" altLang="en-US" sz="2400">
                <a:solidFill>
                  <a:schemeClr val="tx1"/>
                </a:solidFill>
              </a:rPr>
              <a:t>寄存器冲突</a:t>
            </a:r>
          </a:p>
          <a:p>
            <a:endParaRPr lang="zh-CN" altLang="en-US" sz="24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</a:rPr>
              <a:t>前三条指令链接执行，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</a:rPr>
              <a:t>最后一条指令串行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537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、下表为某处理机在给定时刻的指令流状态。给出该时刻在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Tomasulo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保留站和寄存器状态表的对应内容。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指令的流出：从指令队列的头部取一条指令</a:t>
            </a:r>
          </a:p>
          <a:p>
            <a:pPr marL="0" indent="0">
              <a:buNone/>
            </a:pPr>
            <a:r>
              <a:rPr lang="zh-CN" altLang="en-US" dirty="0"/>
              <a:t>   如果指令操作的保留站有空闲，就把该指令送到保留站</a:t>
            </a:r>
            <a:r>
              <a:rPr lang="en-US" altLang="zh-CN" dirty="0"/>
              <a:t>r 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   如果其操作数已经在寄存器中，将操作数送入保留站</a:t>
            </a:r>
            <a:r>
              <a:rPr lang="en-US" altLang="zh-CN" dirty="0"/>
              <a:t>r</a:t>
            </a:r>
          </a:p>
          <a:p>
            <a:pPr marL="0" indent="0">
              <a:buNone/>
            </a:pPr>
            <a:r>
              <a:rPr lang="zh-CN" altLang="en-US" dirty="0"/>
              <a:t>   如果操作数没有就绪，把将产生操作数的保留站标识送入保留站。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一旦被记录的保留站完成计算，直接把数据送给</a:t>
            </a:r>
            <a:r>
              <a:rPr lang="en-US" altLang="zh-CN" dirty="0"/>
              <a:t>C</a:t>
            </a:r>
            <a:r>
              <a:rPr lang="zh-CN" altLang="en-US" dirty="0"/>
              <a:t>保留站</a:t>
            </a:r>
            <a:r>
              <a:rPr lang="en-US" altLang="zh-CN" dirty="0"/>
              <a:t>r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 （通过寄存器换名和对操作数进行缓冲，消除</a:t>
            </a:r>
            <a:r>
              <a:rPr lang="en-US" altLang="zh-CN" dirty="0"/>
              <a:t>WAR</a:t>
            </a:r>
            <a:r>
              <a:rPr lang="zh-CN" altLang="en-US" dirty="0"/>
              <a:t>冲突）</a:t>
            </a:r>
          </a:p>
          <a:p>
            <a:pPr marL="0" indent="0">
              <a:buNone/>
            </a:pPr>
            <a:r>
              <a:rPr lang="zh-CN" altLang="en-US" dirty="0"/>
              <a:t>   如果没有空闲的保留站，指令就不能流出。</a:t>
            </a:r>
          </a:p>
          <a:p>
            <a:pPr marL="0" indent="0">
              <a:buNone/>
            </a:pPr>
            <a:r>
              <a:rPr lang="zh-CN" altLang="en-US" dirty="0"/>
              <a:t>   通过对目标寄存器的顺序预约，消除</a:t>
            </a:r>
            <a:r>
              <a:rPr lang="en-US" altLang="zh-CN" dirty="0"/>
              <a:t>WAW</a:t>
            </a:r>
            <a:r>
              <a:rPr lang="zh-CN" altLang="en-US" dirty="0"/>
              <a:t>冲突。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75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第一条指令已完成并写入</a:t>
            </a:r>
            <a:endParaRPr lang="zh-CN" altLang="pt-BR" kern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表示本保留站或缓冲单元忙</a:t>
            </a:r>
            <a:endParaRPr lang="en-US" altLang="zh-CN" kern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是本对源操作数进行的操作</a:t>
            </a:r>
            <a:endParaRPr lang="en-US" altLang="zh-CN" kern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Vj</a:t>
            </a:r>
            <a:r>
              <a:rPr lang="zh-CN" altLang="en-US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Vk</a:t>
            </a:r>
            <a:r>
              <a:rPr lang="zh-CN" altLang="en-US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：源操作数的值（或换名），对</a:t>
            </a:r>
            <a:r>
              <a:rPr lang="en-US" altLang="zh-CN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Vk</a:t>
            </a:r>
            <a:r>
              <a:rPr lang="zh-CN" altLang="en-US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字段用于保存偏移量。</a:t>
            </a:r>
            <a:endParaRPr lang="en-US" altLang="zh-CN" kern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Qj</a:t>
            </a:r>
            <a:r>
              <a:rPr lang="zh-CN" altLang="en-US" sz="2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Qk</a:t>
            </a:r>
            <a:r>
              <a:rPr lang="zh-CN" altLang="en-US" sz="2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：将产生源操作数的保留站号 （如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Add1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lang="zh-CN" altLang="en-US" sz="2800" kern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：仅</a:t>
            </a:r>
            <a:r>
              <a:rPr lang="en-US" altLang="zh-CN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缓冲器有该字段。开始是存放指令中的立即数字段，地址计算后存放有效地址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893" y="0"/>
            <a:ext cx="5909511" cy="3103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618" y="56459"/>
            <a:ext cx="6300730" cy="30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5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、下表为某处理机在给定时刻的指令流状态。给出该时刻在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Tomasulo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保留站和寄存器状态表的对应内容。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解题思路：</a:t>
            </a:r>
            <a:endParaRPr lang="en-US" altLang="zh-CN" dirty="0"/>
          </a:p>
          <a:p>
            <a:r>
              <a:rPr lang="zh-CN" altLang="en-US" dirty="0"/>
              <a:t>寄存器状态表：每个寄存器在该表中有对应的一项，存放将把结果写入该寄存器的保留站的站号。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5" y="3806384"/>
            <a:ext cx="11468965" cy="18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3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020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、假设有一条长流水线，仅仅对条件转移指令使用分支目标缓冲。假设分支预测错误的开销为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个时钟周期，缓冲不命中的开销为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个时钟周期。假设：命中率为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，预测精度为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，分支频率为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，没有分支的基本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求程序执行的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相对于采用固定的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个时钟周期延迟的分支处理，哪种方法程序执行速度更快？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84174"/>
            <a:ext cx="10515600" cy="359278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解题思路：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）程序执行的 </a:t>
            </a:r>
            <a:r>
              <a:rPr lang="en-US" altLang="zh-CN" dirty="0"/>
              <a:t>CPI = </a:t>
            </a:r>
            <a:r>
              <a:rPr lang="zh-CN" altLang="en-US" dirty="0"/>
              <a:t>没有分支的基本 </a:t>
            </a:r>
            <a:r>
              <a:rPr lang="en-US" altLang="zh-CN" dirty="0"/>
              <a:t>CPI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+ </a:t>
            </a:r>
            <a:r>
              <a:rPr lang="zh-CN" altLang="en-US" dirty="0"/>
              <a:t>分支带来的额外开销</a:t>
            </a:r>
            <a:endParaRPr lang="en-US" altLang="zh-CN" dirty="0"/>
          </a:p>
          <a:p>
            <a:r>
              <a:rPr lang="zh-CN" altLang="en-US" dirty="0"/>
              <a:t>分支带来的额外开销是指在分支指令中， 缓冲命中但预测错误带来的开销与缓冲没有命 中带来的开销之和。 </a:t>
            </a:r>
            <a:endParaRPr lang="en-US" altLang="zh-CN" dirty="0"/>
          </a:p>
          <a:p>
            <a:r>
              <a:rPr lang="zh-CN" altLang="en-US" dirty="0"/>
              <a:t>分支带来的额外开销 </a:t>
            </a:r>
            <a:r>
              <a:rPr lang="en-US" altLang="zh-CN" dirty="0"/>
              <a:t>= 15% * (90% </a:t>
            </a:r>
            <a:r>
              <a:rPr lang="zh-CN" altLang="en-US" dirty="0"/>
              <a:t>命中</a:t>
            </a:r>
            <a:r>
              <a:rPr lang="en-US" altLang="zh-CN" dirty="0"/>
              <a:t>× 10%</a:t>
            </a:r>
            <a:r>
              <a:rPr lang="zh-CN" altLang="en-US" dirty="0"/>
              <a:t>预测错误</a:t>
            </a:r>
            <a:r>
              <a:rPr lang="en-US" altLang="zh-CN" dirty="0"/>
              <a:t>× 4 + 10</a:t>
            </a:r>
            <a:r>
              <a:rPr lang="zh-CN" altLang="en-US" dirty="0"/>
              <a:t>％没命中</a:t>
            </a:r>
            <a:r>
              <a:rPr lang="en-US" altLang="zh-CN" dirty="0"/>
              <a:t>× 3)= 0.099 </a:t>
            </a:r>
          </a:p>
          <a:p>
            <a:r>
              <a:rPr lang="zh-CN" altLang="en-US" dirty="0"/>
              <a:t>所以，程序执行的 </a:t>
            </a:r>
            <a:r>
              <a:rPr lang="en-US" altLang="zh-CN" dirty="0"/>
              <a:t>CPI </a:t>
            </a:r>
            <a:r>
              <a:rPr lang="zh-CN" altLang="en-US" dirty="0"/>
              <a:t>＝ </a:t>
            </a:r>
            <a:r>
              <a:rPr lang="en-US" altLang="zh-CN" dirty="0"/>
              <a:t>1 </a:t>
            </a:r>
            <a:r>
              <a:rPr lang="zh-CN" altLang="en-US" dirty="0"/>
              <a:t>＋ </a:t>
            </a:r>
            <a:r>
              <a:rPr lang="en-US" altLang="zh-CN" dirty="0"/>
              <a:t>0.099 = 1.099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037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38318"/>
          </a:xfrm>
        </p:spPr>
        <p:txBody>
          <a:bodyPr>
            <a:normAutofit fontScale="90000"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、假设有一条长流水线，仅仅对条件转移指令使用分支目标缓冲。假设分支预测错误的开销为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个时钟周期，缓冲不命中的开销为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个时钟周期。假设：命中率为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，预测精度为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，分支频率为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，没有分支的基本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CPI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b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求程序执行的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相对于采用固定的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个时钟周期延迟的分支处理，哪种方法程序执行速度更快？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03443"/>
            <a:ext cx="10515600" cy="3473519"/>
          </a:xfrm>
        </p:spPr>
        <p:txBody>
          <a:bodyPr/>
          <a:lstStyle/>
          <a:p>
            <a:r>
              <a:rPr lang="zh-CN" altLang="en-US" dirty="0"/>
              <a:t>集体思路：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）采用固定的 </a:t>
            </a:r>
            <a:r>
              <a:rPr lang="en-US" altLang="zh-CN" dirty="0"/>
              <a:t>2 </a:t>
            </a:r>
            <a:r>
              <a:rPr lang="zh-CN" altLang="en-US" dirty="0"/>
              <a:t>个时钟周期延迟的分支处理 </a:t>
            </a:r>
            <a:r>
              <a:rPr lang="en-US" altLang="zh-CN" dirty="0"/>
              <a:t>CPI = 1 + 15% ×2 = 1.3 </a:t>
            </a:r>
          </a:p>
          <a:p>
            <a:r>
              <a:rPr lang="zh-CN" altLang="en-US" dirty="0"/>
              <a:t>由（</a:t>
            </a:r>
            <a:r>
              <a:rPr lang="en-US" altLang="zh-CN" dirty="0"/>
              <a:t>1)(2)</a:t>
            </a:r>
            <a:r>
              <a:rPr lang="zh-CN" altLang="en-US" dirty="0"/>
              <a:t>可知分支目标缓冲方法执行速度快。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048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、假设分支目标缓冲的命中率为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，程序中无条件转移指令的比例为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，没有无条件转移指令的程序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。假设分支目标缓冲中包含分支目标指令， 允许无条件转移指令进入分支目标缓冲，则程序的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值为多少？假设原来的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CPI=1.1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集体思路：</a:t>
            </a:r>
            <a:endParaRPr lang="en-US" altLang="zh-CN" dirty="0"/>
          </a:p>
          <a:p>
            <a:r>
              <a:rPr lang="zh-CN" altLang="en-US" dirty="0"/>
              <a:t>设每条无条件转移指令的延迟为 </a:t>
            </a:r>
            <a:r>
              <a:rPr lang="en-US" altLang="zh-CN" dirty="0"/>
              <a:t>x</a:t>
            </a:r>
            <a:r>
              <a:rPr lang="zh-CN" altLang="en-US" dirty="0"/>
              <a:t>，则有： 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＋</a:t>
            </a:r>
            <a:r>
              <a:rPr lang="en-US" altLang="zh-CN" dirty="0"/>
              <a:t>5%×x</a:t>
            </a:r>
            <a:r>
              <a:rPr lang="zh-CN" altLang="en-US" dirty="0"/>
              <a:t>＝</a:t>
            </a:r>
            <a:r>
              <a:rPr lang="en-US" altLang="zh-CN" dirty="0"/>
              <a:t>1.1 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＝</a:t>
            </a:r>
            <a:r>
              <a:rPr lang="en-US" altLang="zh-CN" dirty="0"/>
              <a:t>2 </a:t>
            </a:r>
          </a:p>
          <a:p>
            <a:r>
              <a:rPr lang="zh-CN" altLang="en-US" dirty="0"/>
              <a:t>当分支目标缓冲命中时，无条件转移指令的延迟为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 程序的 </a:t>
            </a:r>
            <a:r>
              <a:rPr lang="en-US" altLang="zh-CN" dirty="0"/>
              <a:t>CPI </a:t>
            </a:r>
            <a:r>
              <a:rPr lang="zh-CN" altLang="en-US" dirty="0"/>
              <a:t>＝ </a:t>
            </a:r>
            <a:r>
              <a:rPr lang="en-US" altLang="zh-CN" dirty="0"/>
              <a:t>1 </a:t>
            </a:r>
            <a:r>
              <a:rPr lang="zh-CN" altLang="en-US" dirty="0"/>
              <a:t>＋ </a:t>
            </a:r>
            <a:r>
              <a:rPr lang="en-US" altLang="zh-CN" dirty="0"/>
              <a:t>2 × 5% ×(1 </a:t>
            </a:r>
            <a:r>
              <a:rPr lang="zh-CN" altLang="en-US" dirty="0"/>
              <a:t>－</a:t>
            </a:r>
            <a:r>
              <a:rPr lang="en-US" altLang="zh-CN" dirty="0"/>
              <a:t>90%) </a:t>
            </a:r>
            <a:r>
              <a:rPr lang="zh-CN" altLang="en-US" dirty="0"/>
              <a:t>＝</a:t>
            </a:r>
            <a:r>
              <a:rPr lang="en-US" altLang="zh-CN" dirty="0"/>
              <a:t>1.01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897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、设指令流水线由取指令、分析指令和执行指令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个部件构成，每个部件经过的时间 为△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，连续流入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条指令。分别画出标量流水处理机以及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ILP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的超标量处理机、超长指令字处理机、超流水处理机的时空图，并分别计算它们相对于标量流水处理机的加速比。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3836"/>
          </a:xfrm>
        </p:spPr>
        <p:txBody>
          <a:bodyPr/>
          <a:lstStyle/>
          <a:p>
            <a:r>
              <a:rPr lang="zh-CN" altLang="en-US" dirty="0"/>
              <a:t>解题思路：</a:t>
            </a:r>
            <a:endParaRPr lang="en-US" altLang="zh-CN" dirty="0"/>
          </a:p>
          <a:p>
            <a:r>
              <a:rPr lang="zh-CN" altLang="en-US" dirty="0"/>
              <a:t>标量流水处理机的时空图：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执行完 </a:t>
            </a:r>
            <a:r>
              <a:rPr lang="en-US" altLang="zh-CN" dirty="0"/>
              <a:t>12 </a:t>
            </a:r>
            <a:r>
              <a:rPr lang="zh-CN" altLang="en-US" dirty="0"/>
              <a:t>条指令需 </a:t>
            </a:r>
            <a:r>
              <a:rPr lang="en-US" altLang="zh-CN" dirty="0"/>
              <a:t>T1</a:t>
            </a:r>
            <a:r>
              <a:rPr lang="zh-CN" altLang="en-US" dirty="0"/>
              <a:t>＝</a:t>
            </a:r>
            <a:r>
              <a:rPr lang="en-US" altLang="zh-CN" dirty="0"/>
              <a:t>14△t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70" y="2954513"/>
            <a:ext cx="6922108" cy="21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28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、设指令流水线由取指令、分析指令和执行指令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个部件构成，每个部件经过的时间 为△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，连续流入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条指令。分别画出标量流水处理机以及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ILP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均为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的超标量处理机、超长指令字处理机、超流水处理机的时空图，并分别计算它们相对于标量流水处理机的加速比。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超标量：在每个时钟周期流出的指令条数不固定</a:t>
            </a:r>
            <a:r>
              <a:rPr lang="en-US" altLang="zh-CN" dirty="0"/>
              <a:t>,</a:t>
            </a:r>
            <a:r>
              <a:rPr lang="zh-CN" altLang="en-US" dirty="0"/>
              <a:t>但有上限，依代码的具体情况而定。设这个上限为</a:t>
            </a:r>
            <a:r>
              <a:rPr lang="en-US" altLang="zh-CN" dirty="0"/>
              <a:t>n</a:t>
            </a:r>
            <a:r>
              <a:rPr lang="zh-CN" altLang="en-US" dirty="0"/>
              <a:t>，就称该处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理机为</a:t>
            </a:r>
            <a:r>
              <a:rPr lang="en-US" altLang="zh-CN" dirty="0"/>
              <a:t>n-</a:t>
            </a:r>
            <a:r>
              <a:rPr lang="zh-CN" altLang="en-US" dirty="0"/>
              <a:t>流出</a:t>
            </a:r>
            <a:r>
              <a:rPr lang="en-US" altLang="zh-CN" dirty="0"/>
              <a:t>(</a:t>
            </a:r>
            <a:r>
              <a:rPr lang="zh-CN" altLang="en-US" dirty="0"/>
              <a:t>发射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解答：</a:t>
            </a:r>
            <a:endParaRPr lang="en-US" altLang="zh-CN" dirty="0"/>
          </a:p>
          <a:p>
            <a:r>
              <a:rPr lang="zh-CN" altLang="en-US" dirty="0"/>
              <a:t>超标量流水处理机中，每一个时钟周期同时启动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4 </a:t>
            </a:r>
            <a:r>
              <a:rPr lang="zh-CN" altLang="en-US" dirty="0"/>
              <a:t>条指令。执行完 </a:t>
            </a:r>
            <a:r>
              <a:rPr lang="en-US" altLang="zh-CN" dirty="0"/>
              <a:t>12 </a:t>
            </a:r>
            <a:r>
              <a:rPr lang="zh-CN" altLang="en-US" dirty="0"/>
              <a:t>条指令需 </a:t>
            </a:r>
            <a:r>
              <a:rPr lang="en-US" altLang="zh-CN" dirty="0"/>
              <a:t>T 2</a:t>
            </a:r>
            <a:r>
              <a:rPr lang="zh-CN" altLang="en-US" dirty="0"/>
              <a:t>＝</a:t>
            </a:r>
            <a:r>
              <a:rPr lang="en-US" altLang="zh-CN" dirty="0"/>
              <a:t>5 △t</a:t>
            </a:r>
            <a:r>
              <a:rPr lang="zh-CN" altLang="en-US" dirty="0"/>
              <a:t>，相对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于标量流水处理机的加速比为：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973" y="2331733"/>
            <a:ext cx="3303984" cy="4526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621" y="5455329"/>
            <a:ext cx="3412684" cy="85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2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、设指令流水线由取指令、分析指令和执行指令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个部件构成，每个部件经过的时间 为△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，连续流入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条指令。分别画出标量流水处理机以及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ILP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均为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的超标量处理机、超长指令字处理机、超流水处理机的时空图，并分别计算它们相对于标量流水处理机的加速比。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超长指令技术：把能并行执行的多条指令组装成一条很长的指令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解答：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超长指令字处理机中，每 </a:t>
            </a:r>
            <a:r>
              <a:rPr lang="en-US" altLang="zh-CN" dirty="0"/>
              <a:t>4 </a:t>
            </a:r>
            <a:r>
              <a:rPr lang="zh-CN" altLang="en-US" dirty="0"/>
              <a:t>条指令组成一条长指令，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共形成 </a:t>
            </a:r>
            <a:r>
              <a:rPr lang="en-US" altLang="zh-CN" dirty="0"/>
              <a:t>3 </a:t>
            </a:r>
            <a:r>
              <a:rPr lang="zh-CN" altLang="en-US" dirty="0"/>
              <a:t>条长指令。执行完 </a:t>
            </a:r>
            <a:r>
              <a:rPr lang="en-US" altLang="zh-CN" dirty="0"/>
              <a:t>12 </a:t>
            </a:r>
            <a:r>
              <a:rPr lang="zh-CN" altLang="en-US" dirty="0"/>
              <a:t>条 指令需 </a:t>
            </a:r>
            <a:r>
              <a:rPr lang="en-US" altLang="zh-CN" dirty="0"/>
              <a:t>T 3</a:t>
            </a:r>
            <a:r>
              <a:rPr lang="zh-CN" altLang="en-US" dirty="0"/>
              <a:t>＝</a:t>
            </a:r>
            <a:r>
              <a:rPr lang="en-US" altLang="zh-CN" dirty="0"/>
              <a:t>5△t</a:t>
            </a:r>
          </a:p>
          <a:p>
            <a:pPr marL="0" indent="0">
              <a:buNone/>
            </a:pPr>
            <a:r>
              <a:rPr lang="zh-CN" altLang="en-US" dirty="0"/>
              <a:t>，相对于标量流水处理机的加速比为：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5885" t="7698"/>
          <a:stretch/>
        </p:blipFill>
        <p:spPr>
          <a:xfrm>
            <a:off x="8845826" y="2767288"/>
            <a:ext cx="3346174" cy="37726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21" y="4731428"/>
            <a:ext cx="4061995" cy="11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03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、设指令流水线由取指令、分析指令和执行指令 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个部件构成，每个部件经过的时间 为△ 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，连续流入 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条指令。分别画出标量流水处理机以及 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ILP 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均为 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的超标量处理机、超长指令字处理机、超流水处理机的时空图，并分别计算它们相对于标量流水处理机的加速比。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超流水处理机：将每个流水段进一步细分，这样在一个时钟周期内能够分时流出多条指令。这种处理机称为超流水线处理机。实际上该超流水线计算机的流水线周期为</a:t>
            </a:r>
            <a:r>
              <a:rPr lang="en-US" altLang="zh-CN" dirty="0"/>
              <a:t>1/n</a:t>
            </a:r>
            <a:r>
              <a:rPr lang="zh-CN" altLang="en-US" dirty="0"/>
              <a:t>个时钟周期。 </a:t>
            </a:r>
            <a:endParaRPr lang="en-US" altLang="zh-CN" dirty="0"/>
          </a:p>
          <a:p>
            <a:r>
              <a:rPr lang="zh-CN" altLang="en-US" dirty="0"/>
              <a:t>解答：</a:t>
            </a:r>
          </a:p>
          <a:p>
            <a:r>
              <a:rPr lang="zh-CN" altLang="en-US" dirty="0"/>
              <a:t>超流水处理机中，每 </a:t>
            </a:r>
            <a:r>
              <a:rPr lang="en-US" altLang="zh-CN" dirty="0"/>
              <a:t>1/4 </a:t>
            </a:r>
            <a:r>
              <a:rPr lang="zh-CN" altLang="en-US" dirty="0"/>
              <a:t>个时钟周期启动一条指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令。执行完 </a:t>
            </a:r>
            <a:r>
              <a:rPr lang="en-US" altLang="zh-CN" dirty="0"/>
              <a:t>12 </a:t>
            </a:r>
            <a:r>
              <a:rPr lang="zh-CN" altLang="en-US" dirty="0"/>
              <a:t>条指令需 </a:t>
            </a:r>
            <a:r>
              <a:rPr lang="en-US" altLang="zh-CN" dirty="0"/>
              <a:t>T4</a:t>
            </a:r>
            <a:r>
              <a:rPr lang="zh-CN" altLang="en-US" dirty="0"/>
              <a:t>＝</a:t>
            </a:r>
            <a:r>
              <a:rPr lang="en-US" altLang="zh-CN" dirty="0"/>
              <a:t>5.75△t</a:t>
            </a:r>
            <a:r>
              <a:rPr lang="zh-CN" altLang="en-US" dirty="0"/>
              <a:t>， 相对于标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量流水处理机的加速比为：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339" y="3015767"/>
            <a:ext cx="3081131" cy="37334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540" y="5160927"/>
            <a:ext cx="3789744" cy="139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0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970" y="178435"/>
            <a:ext cx="4121150" cy="650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77850" y="747395"/>
            <a:ext cx="4557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根据题意，可画出链接示意图：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910" y="2059940"/>
            <a:ext cx="51492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[</a:t>
            </a:r>
            <a:r>
              <a:rPr lang="zh-CN" altLang="en-US"/>
              <a:t>（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+7+1</a:t>
            </a:r>
            <a:r>
              <a:rPr lang="zh-CN" altLang="en-US"/>
              <a:t>）</a:t>
            </a:r>
            <a:r>
              <a:rPr lang="en-US" altLang="zh-CN"/>
              <a:t>+</a:t>
            </a:r>
            <a:r>
              <a:rPr lang="zh-CN" altLang="en-US"/>
              <a:t>（</a:t>
            </a:r>
            <a:r>
              <a:rPr lang="en-US" altLang="zh-CN"/>
              <a:t>1+4+1</a:t>
            </a:r>
            <a:r>
              <a:rPr lang="zh-CN" altLang="en-US"/>
              <a:t>）</a:t>
            </a:r>
            <a:r>
              <a:rPr lang="en-US" altLang="zh-CN"/>
              <a:t>+</a:t>
            </a:r>
            <a:r>
              <a:rPr lang="zh-CN" altLang="en-US"/>
              <a:t>（</a:t>
            </a:r>
            <a:r>
              <a:rPr lang="en-US" altLang="zh-CN"/>
              <a:t>1+4+1</a:t>
            </a:r>
            <a:r>
              <a:rPr lang="zh-CN" altLang="en-US"/>
              <a:t>）</a:t>
            </a:r>
            <a:r>
              <a:rPr lang="en-US" altLang="zh-CN"/>
              <a:t>+63 ]</a:t>
            </a:r>
          </a:p>
          <a:p>
            <a:endParaRPr lang="en-US" altLang="zh-CN"/>
          </a:p>
          <a:p>
            <a:r>
              <a:rPr lang="en-US" altLang="zh-CN"/>
              <a:t>+  [ (1+2+1)+63 ]</a:t>
            </a:r>
          </a:p>
          <a:p>
            <a:endParaRPr lang="en-US" altLang="zh-CN"/>
          </a:p>
          <a:p>
            <a:r>
              <a:rPr lang="en-US" altLang="zh-CN"/>
              <a:t>=  </a:t>
            </a:r>
            <a:r>
              <a:rPr lang="en-US" altLang="zh-CN">
                <a:solidFill>
                  <a:srgbClr val="FF0000"/>
                </a:solidFill>
              </a:rPr>
              <a:t>151</a:t>
            </a:r>
            <a:r>
              <a:rPr lang="en-US" altLang="zh-CN"/>
              <a:t> </a:t>
            </a:r>
            <a:r>
              <a:rPr lang="zh-CN" altLang="en-US"/>
              <a:t>或 </a:t>
            </a:r>
            <a:r>
              <a:rPr lang="en-US" altLang="zh-CN"/>
              <a:t>150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73365" y="263525"/>
            <a:ext cx="2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34425" y="1379855"/>
            <a:ext cx="2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64275" y="1011555"/>
            <a:ext cx="311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71790" y="2408555"/>
            <a:ext cx="2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06820" y="1858645"/>
            <a:ext cx="2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45125" y="3071495"/>
            <a:ext cx="2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06820" y="3749040"/>
            <a:ext cx="2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873365" y="3536315"/>
            <a:ext cx="2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734425" y="4838700"/>
            <a:ext cx="2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971790" y="5958205"/>
            <a:ext cx="28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626350" y="4117340"/>
            <a:ext cx="28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06820" y="4485640"/>
            <a:ext cx="28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45125" y="5589905"/>
            <a:ext cx="28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306820" y="6326505"/>
            <a:ext cx="28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l</a:t>
            </a:r>
          </a:p>
        </p:txBody>
      </p:sp>
      <p:cxnSp>
        <p:nvCxnSpPr>
          <p:cNvPr id="20" name="肘形连接符 19"/>
          <p:cNvCxnSpPr/>
          <p:nvPr/>
        </p:nvCxnSpPr>
        <p:spPr>
          <a:xfrm rot="10800000" flipV="1">
            <a:off x="6116955" y="4117340"/>
            <a:ext cx="1509395" cy="338455"/>
          </a:xfrm>
          <a:prstGeom prst="bentConnector3">
            <a:avLst>
              <a:gd name="adj1" fmla="val -20109"/>
            </a:avLst>
          </a:prstGeom>
          <a:ln w="12700"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66374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1853"/>
            <a:ext cx="10515600" cy="99883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个处理机的混洗交换网络中，若要使第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号处理器与第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号处理器相连，需要经过多少次混洗和交换？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21218"/>
          </a:xfrm>
        </p:spPr>
        <p:txBody>
          <a:bodyPr/>
          <a:lstStyle/>
          <a:p>
            <a:r>
              <a:rPr lang="zh-CN" altLang="en-US" dirty="0"/>
              <a:t>解题思路：</a:t>
            </a:r>
            <a:endParaRPr lang="en-US" altLang="zh-CN" dirty="0"/>
          </a:p>
          <a:p>
            <a:r>
              <a:rPr lang="zh-CN" altLang="en-US" dirty="0"/>
              <a:t>交换函数：实现二进制地址编码中第</a:t>
            </a:r>
            <a:r>
              <a:rPr lang="en-US" altLang="zh-CN" dirty="0"/>
              <a:t>k</a:t>
            </a:r>
            <a:r>
              <a:rPr lang="zh-CN" altLang="en-US" dirty="0"/>
              <a:t>位互反的输入端与输出端之间的连接。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混洗函数：把输入端的二进制编号循环左移一位</a:t>
            </a:r>
          </a:p>
          <a:p>
            <a:endParaRPr lang="zh-CN" altLang="en-US" dirty="0"/>
          </a:p>
          <a:p>
            <a:r>
              <a:rPr lang="zh-CN" altLang="en-US" dirty="0"/>
              <a:t>解答：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故需要</a:t>
            </a:r>
            <a:r>
              <a:rPr lang="en-US" altLang="zh-CN" dirty="0"/>
              <a:t>3</a:t>
            </a:r>
            <a:r>
              <a:rPr lang="zh-CN" altLang="en-US" dirty="0"/>
              <a:t>次混洗，</a:t>
            </a:r>
            <a:r>
              <a:rPr lang="en-US" altLang="zh-CN" dirty="0"/>
              <a:t>4</a:t>
            </a:r>
            <a:r>
              <a:rPr lang="zh-CN" altLang="en-US" dirty="0"/>
              <a:t>次交换。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23018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第九次作业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236737"/>
              </p:ext>
            </p:extLst>
          </p:nvPr>
        </p:nvGraphicFramePr>
        <p:xfrm>
          <a:off x="1790700" y="3240778"/>
          <a:ext cx="80660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3" imgW="3594100" imgH="228600" progId="Equation.3">
                  <p:embed/>
                </p:oleObj>
              </mc:Choice>
              <mc:Fallback>
                <p:oleObj name="公式" r:id="rId3" imgW="3594100" imgH="228600" progId="Equation.3">
                  <p:embed/>
                  <p:pic>
                    <p:nvPicPr>
                      <p:cNvPr id="2560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240778"/>
                        <a:ext cx="80660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054985"/>
              </p:ext>
            </p:extLst>
          </p:nvPr>
        </p:nvGraphicFramePr>
        <p:xfrm>
          <a:off x="1790700" y="4315239"/>
          <a:ext cx="5905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公式" r:id="rId5" imgW="2197100" imgH="203200" progId="Equation.3">
                  <p:embed/>
                </p:oleObj>
              </mc:Choice>
              <mc:Fallback>
                <p:oleObj name="公式" r:id="rId5" imgW="2197100" imgH="203200" progId="Equation.3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315239"/>
                        <a:ext cx="5905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0991" y="5181003"/>
            <a:ext cx="10318414" cy="9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9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CN" dirty="0"/>
            </a:b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23929"/>
            <a:ext cx="10515600" cy="3553034"/>
          </a:xfrm>
        </p:spPr>
        <p:txBody>
          <a:bodyPr/>
          <a:lstStyle/>
          <a:p>
            <a:r>
              <a:rPr lang="zh-CN" altLang="en-US" dirty="0"/>
              <a:t>解答：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）共有</a:t>
            </a:r>
            <a:r>
              <a:rPr lang="en-US" altLang="zh-CN" dirty="0"/>
              <a:t>32</a:t>
            </a:r>
            <a:r>
              <a:rPr lang="zh-CN" altLang="en-US" dirty="0"/>
              <a:t>台处理机，所以表示处理机号的二进制地址应为</a:t>
            </a:r>
            <a:r>
              <a:rPr lang="en-US" altLang="zh-CN" dirty="0"/>
              <a:t>5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交换函数：</a:t>
            </a:r>
            <a:endParaRPr lang="en-US" altLang="zh-CN" dirty="0"/>
          </a:p>
          <a:p>
            <a:r>
              <a:rPr lang="zh-CN" altLang="en-US" dirty="0"/>
              <a:t>混洗函数：</a:t>
            </a:r>
            <a:endParaRPr lang="en-US" altLang="zh-CN" dirty="0"/>
          </a:p>
          <a:p>
            <a:r>
              <a:rPr lang="zh-CN" altLang="en-US" dirty="0"/>
              <a:t>碟式函数</a:t>
            </a:r>
            <a:r>
              <a:rPr lang="zh-CN" altLang="en-US" sz="2000" dirty="0"/>
              <a:t> ：</a:t>
            </a:r>
            <a:endParaRPr lang="en-US" altLang="zh-CN" sz="2000" dirty="0"/>
          </a:p>
          <a:p>
            <a:r>
              <a:rPr lang="en-US" altLang="zh-CN" dirty="0">
                <a:latin typeface="+mn-ea"/>
              </a:rPr>
              <a:t>PM2I</a:t>
            </a:r>
            <a:r>
              <a:rPr lang="zh-CN" altLang="en-US" dirty="0">
                <a:latin typeface="+mn-ea"/>
              </a:rPr>
              <a:t>函数 ：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endParaRPr lang="zh-CN" altLang="en-US" sz="2000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5197" b="-1"/>
          <a:stretch/>
        </p:blipFill>
        <p:spPr>
          <a:xfrm>
            <a:off x="594947" y="180828"/>
            <a:ext cx="11292254" cy="2443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394" y="3615449"/>
            <a:ext cx="5298998" cy="552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8890" t="4642" b="1"/>
          <a:stretch/>
        </p:blipFill>
        <p:spPr>
          <a:xfrm>
            <a:off x="2801394" y="4168019"/>
            <a:ext cx="4780722" cy="5232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394" y="4582210"/>
            <a:ext cx="4394536" cy="5773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t="22524"/>
          <a:stretch/>
        </p:blipFill>
        <p:spPr>
          <a:xfrm>
            <a:off x="2902226" y="5167311"/>
            <a:ext cx="4385641" cy="457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394" y="5624511"/>
            <a:ext cx="7505222" cy="6172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1394" y="6214645"/>
            <a:ext cx="7799854" cy="6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54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23928"/>
            <a:ext cx="10515600" cy="3955775"/>
          </a:xfrm>
        </p:spPr>
        <p:txBody>
          <a:bodyPr/>
          <a:lstStyle/>
          <a:p>
            <a:r>
              <a:rPr lang="zh-CN" altLang="en-US" dirty="0"/>
              <a:t>解答：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2^n</a:t>
            </a:r>
            <a:r>
              <a:rPr lang="zh-CN" altLang="en-US" dirty="0"/>
              <a:t>个结点的均匀洗牌交换网的网络直径是</a:t>
            </a:r>
            <a:r>
              <a:rPr lang="en-US" altLang="zh-CN" dirty="0"/>
              <a:t>2n-1</a:t>
            </a:r>
            <a:r>
              <a:rPr lang="zh-CN" altLang="en-US" dirty="0"/>
              <a:t>，所以</a:t>
            </a:r>
            <a:r>
              <a:rPr lang="en-US" altLang="zh-CN" dirty="0"/>
              <a:t>32</a:t>
            </a:r>
            <a:r>
              <a:rPr lang="zh-CN" altLang="en-US" dirty="0"/>
              <a:t>个结点的均匀洗牌交换网的网络直接是</a:t>
            </a:r>
            <a:r>
              <a:rPr lang="en-US" altLang="zh-CN" dirty="0"/>
              <a:t>9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5</a:t>
            </a:r>
            <a:r>
              <a:rPr lang="zh-CN" altLang="en-US" dirty="0"/>
              <a:t>号处理机发送到</a:t>
            </a:r>
            <a:r>
              <a:rPr lang="en-US" altLang="zh-CN" dirty="0"/>
              <a:t>7</a:t>
            </a:r>
            <a:r>
              <a:rPr lang="zh-CN" altLang="en-US" dirty="0"/>
              <a:t>号，最短路径要经过</a:t>
            </a:r>
            <a:r>
              <a:rPr lang="en-US" altLang="zh-CN" dirty="0"/>
              <a:t>6</a:t>
            </a:r>
            <a:r>
              <a:rPr lang="zh-CN" altLang="en-US" dirty="0"/>
              <a:t>步：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5197" b="-1"/>
          <a:stretch/>
        </p:blipFill>
        <p:spPr>
          <a:xfrm>
            <a:off x="594947" y="180828"/>
            <a:ext cx="11292254" cy="2443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31" y="4733913"/>
            <a:ext cx="9792058" cy="12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49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23929"/>
            <a:ext cx="10515600" cy="3553034"/>
          </a:xfrm>
        </p:spPr>
        <p:txBody>
          <a:bodyPr/>
          <a:lstStyle/>
          <a:p>
            <a:r>
              <a:rPr lang="zh-CN" altLang="en-US" dirty="0"/>
              <a:t>解答：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）移数网络网络直径为                   ，节点度为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根据公式，与</a:t>
            </a:r>
            <a:r>
              <a:rPr lang="en-US" altLang="zh-CN" dirty="0"/>
              <a:t>2</a:t>
            </a:r>
            <a:r>
              <a:rPr lang="zh-CN" altLang="en-US" dirty="0"/>
              <a:t>号处理机直接相连的处理机有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18</a:t>
            </a:r>
            <a:r>
              <a:rPr lang="zh-CN" altLang="en-US" dirty="0"/>
              <a:t>，</a:t>
            </a:r>
            <a:r>
              <a:rPr lang="en-US" altLang="zh-CN" dirty="0"/>
              <a:t>26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以此类推，找寻到上述处理机直接相连的的处理机，这样距离为</a:t>
            </a:r>
            <a:r>
              <a:rPr lang="en-US" altLang="zh-CN" dirty="0"/>
              <a:t>2</a:t>
            </a:r>
            <a:r>
              <a:rPr lang="zh-CN" altLang="en-US" dirty="0"/>
              <a:t>，由于已知直径为</a:t>
            </a:r>
            <a:r>
              <a:rPr lang="en-US" altLang="zh-CN" dirty="0"/>
              <a:t>3</a:t>
            </a:r>
            <a:r>
              <a:rPr lang="zh-CN" altLang="en-US" dirty="0"/>
              <a:t>，所以最远的就是距离为</a:t>
            </a:r>
            <a:r>
              <a:rPr lang="en-US" altLang="zh-CN" dirty="0"/>
              <a:t>3</a:t>
            </a:r>
            <a:r>
              <a:rPr lang="zh-CN" altLang="en-US" dirty="0"/>
              <a:t>的处理机，这样的处理机包括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r>
              <a:rPr lang="en-US" altLang="zh-CN" dirty="0"/>
              <a:t>15</a:t>
            </a:r>
            <a:r>
              <a:rPr lang="zh-CN" altLang="en-US" dirty="0"/>
              <a:t>，</a:t>
            </a:r>
            <a:r>
              <a:rPr lang="en-US" altLang="zh-CN" dirty="0"/>
              <a:t>21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5197" b="-1"/>
          <a:stretch/>
        </p:blipFill>
        <p:spPr>
          <a:xfrm>
            <a:off x="594947" y="180828"/>
            <a:ext cx="11292254" cy="2443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81" y="2972272"/>
            <a:ext cx="1858572" cy="7052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9080" b="14675"/>
          <a:stretch/>
        </p:blipFill>
        <p:spPr>
          <a:xfrm>
            <a:off x="8931493" y="3158612"/>
            <a:ext cx="2665560" cy="38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58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2" y="230188"/>
            <a:ext cx="10946896" cy="1595437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713"/>
          <a:stretch/>
        </p:blipFill>
        <p:spPr>
          <a:xfrm>
            <a:off x="1038275" y="1708935"/>
            <a:ext cx="7063104" cy="1600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6718"/>
          <a:stretch/>
        </p:blipFill>
        <p:spPr>
          <a:xfrm>
            <a:off x="1292834" y="3214507"/>
            <a:ext cx="6143778" cy="33254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452" y="6118016"/>
            <a:ext cx="6683556" cy="3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" y="374650"/>
            <a:ext cx="11678920" cy="3524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7515" y="4063365"/>
            <a:ext cx="1152207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/>
              <a:t>和上题一样的思路，只是这道题的 </a:t>
            </a:r>
            <a:r>
              <a:rPr lang="en-US" altLang="zh-CN" sz="2000"/>
              <a:t>5 </a:t>
            </a:r>
            <a:r>
              <a:rPr lang="zh-CN" altLang="en-US" sz="2000"/>
              <a:t>条指令</a:t>
            </a:r>
            <a:r>
              <a:rPr lang="zh-CN" altLang="en-US" sz="2000">
                <a:solidFill>
                  <a:srgbClr val="FF0000"/>
                </a:solidFill>
              </a:rPr>
              <a:t>不存在部件和寄存器冲突</a:t>
            </a:r>
            <a:r>
              <a:rPr lang="zh-CN" altLang="en-US" sz="2000"/>
              <a:t>，且指令间都存在</a:t>
            </a:r>
            <a:r>
              <a:rPr lang="zh-CN" altLang="en-US" sz="2000">
                <a:solidFill>
                  <a:srgbClr val="FF0000"/>
                </a:solidFill>
              </a:rPr>
              <a:t>先写后读相关</a:t>
            </a:r>
            <a:r>
              <a:rPr lang="zh-CN" altLang="en-US" sz="2000"/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2000"/>
              <a:t>可采用</a:t>
            </a:r>
            <a:r>
              <a:rPr lang="zh-CN" altLang="en-US" sz="2000">
                <a:solidFill>
                  <a:srgbClr val="FF0000"/>
                </a:solidFill>
              </a:rPr>
              <a:t>链接执行</a:t>
            </a:r>
            <a:r>
              <a:rPr lang="zh-CN" altLang="en-US" sz="200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09040" y="5305425"/>
            <a:ext cx="10216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一次的通过时间：   （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+7+1</a:t>
            </a:r>
            <a:r>
              <a:rPr lang="zh-CN" altLang="en-US"/>
              <a:t>）</a:t>
            </a:r>
            <a:r>
              <a:rPr lang="en-US" altLang="zh-CN"/>
              <a:t>+</a:t>
            </a:r>
            <a:r>
              <a:rPr lang="zh-CN" altLang="en-US"/>
              <a:t>（</a:t>
            </a:r>
            <a:r>
              <a:rPr lang="en-US" altLang="zh-CN"/>
              <a:t>1+3+1</a:t>
            </a:r>
            <a:r>
              <a:rPr lang="zh-CN" altLang="en-US"/>
              <a:t>）</a:t>
            </a:r>
            <a:r>
              <a:rPr lang="en-US" altLang="zh-CN"/>
              <a:t>+</a:t>
            </a:r>
            <a:r>
              <a:rPr lang="zh-CN" altLang="en-US"/>
              <a:t>（</a:t>
            </a:r>
            <a:r>
              <a:rPr lang="en-US" altLang="zh-CN"/>
              <a:t>1+5+1</a:t>
            </a:r>
            <a:r>
              <a:rPr lang="zh-CN" altLang="en-US"/>
              <a:t>）</a:t>
            </a:r>
            <a:r>
              <a:rPr lang="en-US" altLang="zh-CN"/>
              <a:t>+</a:t>
            </a:r>
            <a:r>
              <a:rPr lang="zh-CN" altLang="en-US"/>
              <a:t>（</a:t>
            </a:r>
            <a:r>
              <a:rPr lang="en-US" altLang="zh-CN"/>
              <a:t>1+2+1</a:t>
            </a:r>
            <a:r>
              <a:rPr lang="zh-CN" altLang="en-US"/>
              <a:t>）</a:t>
            </a:r>
            <a:r>
              <a:rPr lang="en-US" altLang="zh-CN"/>
              <a:t>+</a:t>
            </a:r>
            <a:r>
              <a:rPr lang="zh-CN" altLang="en-US"/>
              <a:t>（</a:t>
            </a:r>
            <a:r>
              <a:rPr lang="en-US" altLang="zh-CN"/>
              <a:t>1+7+1</a:t>
            </a:r>
            <a:r>
              <a:rPr lang="zh-CN" altLang="en-US"/>
              <a:t>）</a:t>
            </a:r>
            <a:r>
              <a:rPr lang="en-US" altLang="zh-CN"/>
              <a:t>= </a:t>
            </a:r>
            <a:r>
              <a:rPr lang="en-US" altLang="zh-CN">
                <a:solidFill>
                  <a:srgbClr val="FF0000"/>
                </a:solidFill>
              </a:rPr>
              <a:t>34</a:t>
            </a:r>
            <a:r>
              <a:rPr lang="en-US" altLang="zh-CN"/>
              <a:t> </a:t>
            </a:r>
            <a:r>
              <a:rPr lang="zh-CN" altLang="en-US"/>
              <a:t>或 </a:t>
            </a:r>
            <a:r>
              <a:rPr lang="en-US" altLang="zh-CN"/>
              <a:t>33</a:t>
            </a:r>
          </a:p>
          <a:p>
            <a:endParaRPr lang="en-US" altLang="zh-CN"/>
          </a:p>
          <a:p>
            <a:r>
              <a:rPr lang="zh-CN" altLang="en-US"/>
              <a:t>得到全部结果的时间： </a:t>
            </a:r>
            <a:r>
              <a:rPr lang="en-US" altLang="zh-CN"/>
              <a:t>34/33 + 63 = 97/ 96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30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/>
        </p:nvPicPr>
        <p:blipFill>
          <a:blip r:embed="rId4"/>
          <a:srcRect b="27623"/>
          <a:stretch>
            <a:fillRect/>
          </a:stretch>
        </p:blipFill>
        <p:spPr>
          <a:xfrm>
            <a:off x="172085" y="374650"/>
            <a:ext cx="11614150" cy="218122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728345" y="1213485"/>
            <a:ext cx="1960880" cy="1397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0055225" y="1213485"/>
            <a:ext cx="1778000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84810" y="1692910"/>
            <a:ext cx="4769485" cy="1397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225" y="3028315"/>
            <a:ext cx="7733030" cy="28657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4810" y="2737485"/>
            <a:ext cx="4191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根据题意，可将其描述为：</a:t>
            </a:r>
            <a:r>
              <a:rPr lang="zh-CN" altLang="en-US"/>
              <a:t>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68900" y="3964940"/>
            <a:ext cx="25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72810" y="3852545"/>
            <a:ext cx="25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50355" y="3964940"/>
            <a:ext cx="535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b,2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09840" y="3964940"/>
            <a:ext cx="25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386445" y="4049395"/>
            <a:ext cx="25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942705" y="3852545"/>
            <a:ext cx="25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684385" y="3964940"/>
            <a:ext cx="56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e,3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855960" y="3964940"/>
            <a:ext cx="25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16305" y="5894070"/>
            <a:ext cx="933196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/>
              <a:t>通过时间即经历一次加和乘的时间：  （</a:t>
            </a:r>
            <a:r>
              <a:rPr lang="en-US" altLang="zh-CN" sz="2000"/>
              <a:t>a+b+c+d+e+f</a:t>
            </a:r>
            <a:r>
              <a:rPr lang="zh-CN" altLang="en-US" sz="2000"/>
              <a:t>）</a:t>
            </a:r>
            <a:r>
              <a:rPr lang="en-US" altLang="zh-CN" sz="2000">
                <a:sym typeface="+mn-ea"/>
              </a:rPr>
              <a:t>=  </a:t>
            </a:r>
            <a:r>
              <a:rPr lang="en-US" altLang="zh-CN" sz="2000"/>
              <a:t>1+2+1+1+3+1 =  9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90" y="3380105"/>
            <a:ext cx="2529840" cy="21621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97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/>
        </p:nvPicPr>
        <p:blipFill>
          <a:blip r:embed="rId5"/>
          <a:srcRect t="72103"/>
          <a:stretch>
            <a:fillRect/>
          </a:stretch>
        </p:blipFill>
        <p:spPr>
          <a:xfrm>
            <a:off x="200660" y="318135"/>
            <a:ext cx="11614150" cy="840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575" y="2661285"/>
            <a:ext cx="7733030" cy="28657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27250" y="3597910"/>
            <a:ext cx="25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31160" y="3485515"/>
            <a:ext cx="25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08705" y="3597910"/>
            <a:ext cx="535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b,2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68190" y="3597910"/>
            <a:ext cx="25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44795" y="3682365"/>
            <a:ext cx="25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901055" y="3485515"/>
            <a:ext cx="25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642735" y="3597910"/>
            <a:ext cx="56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e,3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814310" y="3597910"/>
            <a:ext cx="25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325" y="2200910"/>
            <a:ext cx="9073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得到全部结果所需时间：</a:t>
            </a:r>
            <a:r>
              <a:rPr lang="en-US" altLang="zh-CN" sz="2400"/>
              <a:t>9+</a:t>
            </a:r>
            <a:r>
              <a:rPr lang="zh-CN" altLang="en-US" sz="2400"/>
              <a:t>（</a:t>
            </a:r>
            <a:r>
              <a:rPr lang="en-US" altLang="zh-CN" sz="2400"/>
              <a:t>8+8-1</a:t>
            </a:r>
            <a:r>
              <a:rPr lang="zh-CN" altLang="en-US" sz="2400"/>
              <a:t>）</a:t>
            </a:r>
            <a:r>
              <a:rPr lang="en-US" altLang="zh-CN" sz="2400"/>
              <a:t>=24 </a:t>
            </a:r>
            <a:r>
              <a:rPr lang="zh-CN" altLang="en-US" sz="2400"/>
              <a:t>拍 </a:t>
            </a:r>
            <a:r>
              <a:rPr lang="en-US" altLang="zh-CN" sz="2400"/>
              <a:t>= 1200 ns</a:t>
            </a:r>
            <a:r>
              <a:rPr lang="zh-CN" altLang="en-US" sz="2400"/>
              <a:t> 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629285" y="1452880"/>
            <a:ext cx="11302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另一种想法：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A+B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）×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C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与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D+E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）×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altLang="zh-CN" sz="2400"/>
              <a:t>  </a:t>
            </a:r>
            <a:r>
              <a:rPr lang="zh-CN" altLang="en-US" sz="2400"/>
              <a:t>只是一个执行</a:t>
            </a:r>
            <a:r>
              <a:rPr lang="zh-CN" altLang="en-US" sz="2400" b="1"/>
              <a:t>（</a:t>
            </a:r>
            <a:r>
              <a:rPr lang="en-US" altLang="zh-CN" sz="2400" b="1"/>
              <a:t>X+Y</a:t>
            </a:r>
            <a:r>
              <a:rPr lang="zh-CN" altLang="en-US" sz="2400" b="1"/>
              <a:t>）×</a:t>
            </a:r>
            <a:r>
              <a:rPr lang="en-US" altLang="zh-CN" sz="2400" b="1"/>
              <a:t>Z</a:t>
            </a:r>
            <a:r>
              <a:rPr lang="en-US" altLang="zh-CN" sz="2400"/>
              <a:t> </a:t>
            </a:r>
            <a:r>
              <a:rPr lang="zh-CN" altLang="en-US" sz="2400"/>
              <a:t>的前后两部分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0575" y="5932170"/>
            <a:ext cx="1851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吞吐率：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19718" y="5699443"/>
          <a:ext cx="637476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7" imgW="2298700" imgH="393700" progId="Equation.KSEE3">
                  <p:embed/>
                </p:oleObj>
              </mc:Choice>
              <mc:Fallback>
                <p:oleObj r:id="rId7" imgW="2298700" imgH="393700" progId="Equation.KSEE3">
                  <p:embed/>
                  <p:pic>
                    <p:nvPicPr>
                      <p:cNvPr id="7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718" y="5699443"/>
                        <a:ext cx="637476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9194800" y="5932170"/>
            <a:ext cx="1122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MFLOPS 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502015" y="5331460"/>
            <a:ext cx="368998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MFLOPS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：每秒百万次浮点运算数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1388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" y="261620"/>
            <a:ext cx="1180338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86105" y="2384425"/>
            <a:ext cx="11020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根据题意，得向量指令如下：（假设向量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存放在寄存器</a:t>
            </a:r>
            <a:r>
              <a:rPr lang="en-US" altLang="zh-CN" sz="2000"/>
              <a:t>Ra</a:t>
            </a:r>
            <a:r>
              <a:rPr lang="zh-CN" altLang="en-US" sz="2000"/>
              <a:t>和</a:t>
            </a:r>
            <a:r>
              <a:rPr lang="en-US" altLang="zh-CN" sz="2000"/>
              <a:t>Rb</a:t>
            </a:r>
            <a:r>
              <a:rPr lang="zh-CN" altLang="en-US" sz="2000"/>
              <a:t>中，标量</a:t>
            </a:r>
            <a:r>
              <a:rPr lang="en-US" altLang="zh-CN" sz="2000"/>
              <a:t>S</a:t>
            </a:r>
            <a:r>
              <a:rPr lang="zh-CN" altLang="en-US" sz="2000"/>
              <a:t>存放在</a:t>
            </a:r>
            <a:r>
              <a:rPr lang="en-US" altLang="zh-CN" sz="2000"/>
              <a:t>R0</a:t>
            </a:r>
            <a:r>
              <a:rPr lang="zh-CN" altLang="en-US" sz="2000"/>
              <a:t>中）</a:t>
            </a:r>
          </a:p>
        </p:txBody>
      </p:sp>
      <p:sp>
        <p:nvSpPr>
          <p:cNvPr id="8" name="矩形 7"/>
          <p:cNvSpPr/>
          <p:nvPr/>
        </p:nvSpPr>
        <p:spPr>
          <a:xfrm>
            <a:off x="9624695" y="408940"/>
            <a:ext cx="1156970" cy="4794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59205" y="2783205"/>
            <a:ext cx="7179310" cy="150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>
                <a:solidFill>
                  <a:schemeClr val="accent1"/>
                </a:solidFill>
              </a:rPr>
              <a:t>(1)</a:t>
            </a:r>
            <a:r>
              <a:rPr lang="en-US" altLang="zh-CN"/>
              <a:t>    </a:t>
            </a:r>
            <a:r>
              <a:rPr lang="zh-CN" altLang="en-US"/>
              <a:t> </a:t>
            </a:r>
            <a:r>
              <a:rPr lang="en-US" altLang="zh-CN"/>
              <a:t>LV               </a:t>
            </a:r>
            <a:r>
              <a:rPr lang="en-US" altLang="zh-CN">
                <a:solidFill>
                  <a:srgbClr val="FF0000"/>
                </a:solidFill>
              </a:rPr>
              <a:t>V1</a:t>
            </a:r>
            <a:r>
              <a:rPr lang="en-US" altLang="zh-CN"/>
              <a:t>,  Rb            //  </a:t>
            </a:r>
            <a:r>
              <a:rPr lang="zh-CN" altLang="en-US"/>
              <a:t>取向量</a:t>
            </a:r>
            <a:r>
              <a:rPr lang="en-US" altLang="zh-CN"/>
              <a:t>B                </a:t>
            </a:r>
            <a:r>
              <a:rPr lang="zh-CN" altLang="en-US"/>
              <a:t>（</a:t>
            </a:r>
            <a:r>
              <a:rPr lang="en-US" altLang="zh-CN">
                <a:solidFill>
                  <a:srgbClr val="00B050"/>
                </a:solidFill>
              </a:rPr>
              <a:t>12</a:t>
            </a:r>
            <a:r>
              <a:rPr lang="zh-CN" altLang="en-US"/>
              <a:t>）</a:t>
            </a:r>
            <a:endParaRPr lang="en-US" altLang="zh-CN"/>
          </a:p>
          <a:p>
            <a:pPr>
              <a:lnSpc>
                <a:spcPct val="170000"/>
              </a:lnSpc>
            </a:pPr>
            <a:r>
              <a:rPr lang="en-US" altLang="zh-CN">
                <a:solidFill>
                  <a:schemeClr val="accent1"/>
                </a:solidFill>
              </a:rPr>
              <a:t>(2)</a:t>
            </a:r>
            <a:r>
              <a:rPr lang="en-US" altLang="zh-CN"/>
              <a:t>     MULTSV     </a:t>
            </a:r>
            <a:r>
              <a:rPr lang="en-US" altLang="zh-CN">
                <a:solidFill>
                  <a:srgbClr val="FF0000"/>
                </a:solidFill>
              </a:rPr>
              <a:t>V2</a:t>
            </a:r>
            <a:r>
              <a:rPr lang="en-US" altLang="zh-CN"/>
              <a:t>,  R0,  </a:t>
            </a:r>
            <a:r>
              <a:rPr lang="en-US" altLang="zh-CN">
                <a:solidFill>
                  <a:srgbClr val="FF0000"/>
                </a:solidFill>
              </a:rPr>
              <a:t>V1</a:t>
            </a:r>
            <a:r>
              <a:rPr lang="en-US" altLang="zh-CN"/>
              <a:t>    </a:t>
            </a:r>
            <a:r>
              <a:rPr lang="en-US" altLang="zh-CN">
                <a:sym typeface="+mn-ea"/>
              </a:rPr>
              <a:t>//  B 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S                  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7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  <a:p>
            <a:pPr>
              <a:lnSpc>
                <a:spcPct val="170000"/>
              </a:lnSpc>
            </a:pPr>
            <a:r>
              <a:rPr lang="en-US" altLang="zh-CN">
                <a:solidFill>
                  <a:schemeClr val="accent1"/>
                </a:solidFill>
              </a:rPr>
              <a:t>(3)</a:t>
            </a:r>
            <a:r>
              <a:rPr lang="en-US" altLang="zh-CN"/>
              <a:t>     SV               </a:t>
            </a:r>
            <a:r>
              <a:rPr lang="en-US" altLang="zh-CN">
                <a:solidFill>
                  <a:srgbClr val="FF0000"/>
                </a:solidFill>
              </a:rPr>
              <a:t>V2</a:t>
            </a:r>
            <a:r>
              <a:rPr lang="en-US" altLang="zh-CN"/>
              <a:t>,  Ra           </a:t>
            </a:r>
            <a:r>
              <a:rPr lang="en-US" altLang="zh-CN">
                <a:sym typeface="+mn-ea"/>
              </a:rPr>
              <a:t>//  </a:t>
            </a:r>
            <a:r>
              <a:rPr lang="zh-CN" altLang="en-US">
                <a:sym typeface="+mn-ea"/>
              </a:rPr>
              <a:t>结果存到向量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中   （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12</a:t>
            </a:r>
            <a:r>
              <a:rPr lang="zh-CN" altLang="en-US">
                <a:sym typeface="+mn-ea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4446270" y="803910"/>
            <a:ext cx="1354455" cy="4940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9441180" y="1311910"/>
            <a:ext cx="237045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6240" y="1748790"/>
            <a:ext cx="522097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1515" y="4448810"/>
            <a:ext cx="11306810" cy="2529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分析： 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(1)  </a:t>
            </a:r>
            <a:r>
              <a:rPr lang="zh-CN" altLang="en-US" sz="2800" dirty="0"/>
              <a:t>指令相关 </a:t>
            </a:r>
            <a:r>
              <a:rPr lang="en-US" altLang="zh-CN" sz="2800" dirty="0"/>
              <a:t>--&gt;  </a:t>
            </a:r>
            <a:r>
              <a:rPr lang="zh-CN" altLang="en-US" sz="2800" dirty="0"/>
              <a:t>分成</a:t>
            </a:r>
            <a:r>
              <a:rPr lang="en-US" altLang="zh-CN" sz="2800" dirty="0">
                <a:solidFill>
                  <a:schemeClr val="accent1"/>
                </a:solidFill>
              </a:rPr>
              <a:t>3</a:t>
            </a:r>
            <a:r>
              <a:rPr lang="zh-CN" altLang="en-US" sz="2800" dirty="0">
                <a:solidFill>
                  <a:schemeClr val="accent1"/>
                </a:solidFill>
              </a:rPr>
              <a:t>个编队 </a:t>
            </a:r>
            <a:r>
              <a:rPr lang="en-US" altLang="zh-CN" sz="2800" dirty="0">
                <a:sym typeface="+mn-ea"/>
              </a:rPr>
              <a:t>--&gt;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(2)  </a:t>
            </a:r>
            <a:r>
              <a:rPr lang="zh-CN" altLang="en-US" sz="2800" dirty="0">
                <a:solidFill>
                  <a:schemeClr val="tx1"/>
                </a:solidFill>
              </a:rPr>
              <a:t>向量长度大于寄存器长度 </a:t>
            </a:r>
            <a:r>
              <a:rPr lang="en-US" altLang="zh-CN" sz="2800" dirty="0">
                <a:sym typeface="+mn-ea"/>
              </a:rPr>
              <a:t>--&gt; </a:t>
            </a:r>
            <a:r>
              <a:rPr lang="zh-CN" altLang="en-US" sz="2800" dirty="0">
                <a:solidFill>
                  <a:srgbClr val="7030A0"/>
                </a:solidFill>
                <a:sym typeface="+mn-ea"/>
              </a:rPr>
              <a:t>分段开采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--&gt; </a:t>
            </a:r>
            <a:r>
              <a:rPr lang="en-US" altLang="zh-CN" sz="2400" dirty="0">
                <a:sym typeface="+mn-ea"/>
              </a:rPr>
              <a:t>200 / 64 = 3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>
                <a:sym typeface="+mn-ea"/>
              </a:rPr>
              <a:t>64 + </a:t>
            </a:r>
            <a:r>
              <a:rPr lang="en-US" altLang="zh-CN" sz="2400" dirty="0">
                <a:sym typeface="+mn-ea"/>
              </a:rPr>
              <a:t>8</a:t>
            </a:r>
            <a:r>
              <a:rPr lang="zh-CN" altLang="en-US" sz="2400" dirty="0">
                <a:sym typeface="+mn-ea"/>
              </a:rPr>
              <a:t>，分</a:t>
            </a:r>
            <a:r>
              <a:rPr lang="en-US" altLang="zh-CN" sz="2400" dirty="0">
                <a:solidFill>
                  <a:srgbClr val="7030A0"/>
                </a:solidFill>
                <a:sym typeface="+mn-ea"/>
              </a:rPr>
              <a:t>4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段</a:t>
            </a:r>
            <a:r>
              <a:rPr lang="en-US" altLang="zh-CN" sz="2000" dirty="0">
                <a:sym typeface="+mn-ea"/>
              </a:rPr>
              <a:t> 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47835" y="3162935"/>
            <a:ext cx="284416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/>
              <a:t>T</a:t>
            </a:r>
            <a:r>
              <a:rPr lang="en-US" altLang="zh-CN" sz="2000" b="1" baseline="-25000"/>
              <a:t>start</a:t>
            </a:r>
            <a:r>
              <a:rPr lang="en-US" altLang="zh-CN" sz="2000" b="1"/>
              <a:t> = 12+7+12 = 31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T</a:t>
            </a:r>
            <a:r>
              <a:rPr lang="en-US" altLang="zh-CN" sz="2000" b="1" baseline="-25000"/>
              <a:t>loop</a:t>
            </a:r>
            <a:r>
              <a:rPr lang="en-US" altLang="zh-CN" sz="2000" b="1"/>
              <a:t> = 15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m = 3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n = 64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46850" y="5233670"/>
            <a:ext cx="3923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T</a:t>
            </a:r>
            <a:r>
              <a:rPr lang="en-US" altLang="zh-CN" sz="2400" baseline="-25000"/>
              <a:t>all</a:t>
            </a:r>
            <a:r>
              <a:rPr lang="en-US" altLang="zh-CN" sz="2400"/>
              <a:t> = T</a:t>
            </a:r>
            <a:r>
              <a:rPr lang="en-US" altLang="zh-CN" sz="2400" baseline="-25000"/>
              <a:t>start</a:t>
            </a:r>
            <a:r>
              <a:rPr lang="en-US" altLang="zh-CN" sz="2400"/>
              <a:t> +T</a:t>
            </a:r>
            <a:r>
              <a:rPr lang="en-US" altLang="zh-CN" sz="2400" baseline="-25000"/>
              <a:t>loop</a:t>
            </a:r>
            <a:r>
              <a:rPr lang="en-US" altLang="zh-CN" sz="2400"/>
              <a:t> + m</a:t>
            </a:r>
            <a:r>
              <a:rPr lang="zh-CN" altLang="en-US" sz="2400"/>
              <a:t>×</a:t>
            </a:r>
            <a:r>
              <a:rPr lang="en-US" altLang="zh-CN" sz="2400"/>
              <a:t>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41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5905" y="1512570"/>
            <a:ext cx="7258050" cy="219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 sz="2400"/>
              <a:t>前</a:t>
            </a:r>
            <a:r>
              <a:rPr lang="en-US" altLang="zh-CN" sz="2400"/>
              <a:t>3</a:t>
            </a:r>
            <a:r>
              <a:rPr lang="zh-CN" altLang="en-US" sz="2400"/>
              <a:t>段循环：</a:t>
            </a:r>
            <a:r>
              <a:rPr lang="en-US" altLang="zh-CN" sz="2400"/>
              <a:t>T</a:t>
            </a:r>
            <a:r>
              <a:rPr lang="en-US" altLang="zh-CN" sz="2400" baseline="-25000"/>
              <a:t>step</a:t>
            </a:r>
            <a:r>
              <a:rPr lang="en-US" altLang="zh-CN" sz="2400"/>
              <a:t> = [ </a:t>
            </a:r>
            <a:r>
              <a:rPr lang="en-US" altLang="zh-CN" sz="2400">
                <a:sym typeface="+mn-ea"/>
              </a:rPr>
              <a:t>T</a:t>
            </a:r>
            <a:r>
              <a:rPr lang="en-US" altLang="zh-CN" sz="2400" baseline="-25000">
                <a:sym typeface="+mn-ea"/>
              </a:rPr>
              <a:t>start</a:t>
            </a:r>
            <a:r>
              <a:rPr lang="en-US" altLang="zh-CN" sz="2400">
                <a:sym typeface="+mn-ea"/>
              </a:rPr>
              <a:t> + T</a:t>
            </a:r>
            <a:r>
              <a:rPr lang="en-US" altLang="zh-CN" sz="2400" baseline="-25000">
                <a:sym typeface="+mn-ea"/>
              </a:rPr>
              <a:t>loop</a:t>
            </a:r>
            <a:r>
              <a:rPr lang="en-US" altLang="zh-CN" sz="2400">
                <a:sym typeface="+mn-ea"/>
              </a:rPr>
              <a:t> + 3</a:t>
            </a:r>
            <a:r>
              <a:rPr lang="zh-CN" altLang="en-US" sz="2400">
                <a:sym typeface="+mn-ea"/>
              </a:rPr>
              <a:t>×</a:t>
            </a:r>
            <a:r>
              <a:rPr lang="en-US" altLang="zh-CN" sz="2400">
                <a:sym typeface="+mn-ea"/>
              </a:rPr>
              <a:t>64 ] </a:t>
            </a:r>
            <a:r>
              <a:rPr lang="zh-CN" altLang="en-US" sz="2400">
                <a:sym typeface="+mn-ea"/>
              </a:rPr>
              <a:t>× </a:t>
            </a:r>
            <a:r>
              <a:rPr lang="en-US" altLang="zh-CN" sz="2400">
                <a:sym typeface="+mn-ea"/>
              </a:rPr>
              <a:t>3 = 714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sym typeface="+mn-ea"/>
              </a:rPr>
              <a:t>最后一段：  </a:t>
            </a:r>
            <a:r>
              <a:rPr lang="en-US" altLang="zh-CN" sz="2400">
                <a:sym typeface="+mn-ea"/>
              </a:rPr>
              <a:t>T</a:t>
            </a:r>
            <a:r>
              <a:rPr lang="en-US" altLang="zh-CN" sz="2400" baseline="-25000">
                <a:sym typeface="+mn-ea"/>
              </a:rPr>
              <a:t>last</a:t>
            </a:r>
            <a:r>
              <a:rPr lang="en-US" altLang="zh-CN" sz="2400">
                <a:sym typeface="+mn-ea"/>
              </a:rPr>
              <a:t> = T</a:t>
            </a:r>
            <a:r>
              <a:rPr lang="en-US" altLang="zh-CN" sz="2400" baseline="-25000">
                <a:sym typeface="+mn-ea"/>
              </a:rPr>
              <a:t>start</a:t>
            </a:r>
            <a:r>
              <a:rPr lang="en-US" altLang="zh-CN" sz="2400">
                <a:sym typeface="+mn-ea"/>
              </a:rPr>
              <a:t> + T</a:t>
            </a:r>
            <a:r>
              <a:rPr lang="en-US" altLang="zh-CN" sz="2400" baseline="-25000">
                <a:sym typeface="+mn-ea"/>
              </a:rPr>
              <a:t>loop</a:t>
            </a:r>
            <a:r>
              <a:rPr lang="en-US" altLang="zh-CN" sz="2400">
                <a:sym typeface="+mn-ea"/>
              </a:rPr>
              <a:t> + 3</a:t>
            </a:r>
            <a:r>
              <a:rPr lang="zh-CN" altLang="en-US" sz="2400">
                <a:sym typeface="+mn-ea"/>
              </a:rPr>
              <a:t>×</a:t>
            </a:r>
            <a:r>
              <a:rPr lang="en-US" altLang="zh-CN" sz="2400">
                <a:sym typeface="+mn-ea"/>
              </a:rPr>
              <a:t>8 = 70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sym typeface="+mn-ea"/>
              </a:rPr>
              <a:t>总时间：      </a:t>
            </a:r>
            <a:r>
              <a:rPr lang="en-US" altLang="zh-CN" sz="2400">
                <a:sym typeface="+mn-ea"/>
              </a:rPr>
              <a:t>T = T</a:t>
            </a:r>
            <a:r>
              <a:rPr lang="en-US" altLang="zh-CN" sz="2400" baseline="-25000">
                <a:sym typeface="+mn-ea"/>
              </a:rPr>
              <a:t>step</a:t>
            </a:r>
            <a:r>
              <a:rPr lang="en-US" altLang="zh-CN" sz="2400">
                <a:sym typeface="+mn-ea"/>
              </a:rPr>
              <a:t> + T</a:t>
            </a:r>
            <a:r>
              <a:rPr lang="en-US" altLang="zh-CN" sz="2400" baseline="-25000">
                <a:sym typeface="+mn-ea"/>
              </a:rPr>
              <a:t>last</a:t>
            </a:r>
            <a:r>
              <a:rPr lang="en-US" altLang="zh-CN" sz="2400">
                <a:sym typeface="+mn-ea"/>
              </a:rPr>
              <a:t> = 784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4090" y="394970"/>
            <a:ext cx="6900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T</a:t>
            </a:r>
            <a:r>
              <a:rPr lang="zh-CN" altLang="en-US" sz="3200" baseline="-25000"/>
              <a:t>总</a:t>
            </a:r>
            <a:r>
              <a:rPr lang="zh-CN" altLang="en-US" sz="3200"/>
              <a:t> </a:t>
            </a:r>
            <a:r>
              <a:rPr lang="en-US" altLang="zh-CN" sz="3200"/>
              <a:t>= T</a:t>
            </a:r>
            <a:r>
              <a:rPr lang="en-US" altLang="zh-CN" sz="3200" baseline="-25000"/>
              <a:t>step </a:t>
            </a:r>
            <a:r>
              <a:rPr lang="zh-CN" altLang="en-US" sz="3200"/>
              <a:t>× </a:t>
            </a:r>
            <a:r>
              <a:rPr lang="en-US" altLang="zh-CN" sz="3200"/>
              <a:t>3 + </a:t>
            </a:r>
            <a:r>
              <a:rPr lang="en-US" altLang="zh-CN" sz="3200">
                <a:sym typeface="+mn-ea"/>
              </a:rPr>
              <a:t>T</a:t>
            </a:r>
            <a:r>
              <a:rPr lang="en-US" altLang="zh-CN" sz="3200" baseline="-25000">
                <a:sym typeface="+mn-ea"/>
              </a:rPr>
              <a:t>last</a:t>
            </a:r>
            <a:r>
              <a:rPr lang="en-US" altLang="zh-CN" sz="3200"/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7513955" y="182880"/>
            <a:ext cx="4247515" cy="317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44485" y="1363980"/>
            <a:ext cx="284416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/>
              <a:t>T</a:t>
            </a:r>
            <a:r>
              <a:rPr lang="en-US" altLang="zh-CN" sz="2000" b="1" baseline="-25000"/>
              <a:t>start</a:t>
            </a:r>
            <a:r>
              <a:rPr lang="en-US" altLang="zh-CN" sz="2000" b="1"/>
              <a:t> = 12+7+12 = 31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T</a:t>
            </a:r>
            <a:r>
              <a:rPr lang="en-US" altLang="zh-CN" sz="2000" b="1" baseline="-25000"/>
              <a:t>loop</a:t>
            </a:r>
            <a:r>
              <a:rPr lang="en-US" altLang="zh-CN" sz="2000" b="1"/>
              <a:t> = 15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m = 3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n = 64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944485" y="456565"/>
            <a:ext cx="3923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T = T</a:t>
            </a:r>
            <a:r>
              <a:rPr lang="en-US" altLang="zh-CN" sz="2400" baseline="-25000"/>
              <a:t>start</a:t>
            </a:r>
            <a:r>
              <a:rPr lang="en-US" altLang="zh-CN" sz="2400"/>
              <a:t> +T</a:t>
            </a:r>
            <a:r>
              <a:rPr lang="en-US" altLang="zh-CN" sz="2400" baseline="-25000"/>
              <a:t>loop</a:t>
            </a:r>
            <a:r>
              <a:rPr lang="en-US" altLang="zh-CN" sz="2400"/>
              <a:t> + m</a:t>
            </a:r>
            <a:r>
              <a:rPr lang="zh-CN" altLang="en-US" sz="2400"/>
              <a:t>×</a:t>
            </a:r>
            <a:r>
              <a:rPr lang="en-US" altLang="zh-CN" sz="2400"/>
              <a:t>n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" y="4010660"/>
            <a:ext cx="10343515" cy="198628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671955" y="5996940"/>
            <a:ext cx="6109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= 4 </a:t>
            </a:r>
            <a:r>
              <a:rPr lang="zh-CN" altLang="en-US"/>
              <a:t>× （</a:t>
            </a:r>
            <a:r>
              <a:rPr lang="en-US" altLang="zh-CN"/>
              <a:t>31 + 15</a:t>
            </a:r>
            <a:r>
              <a:rPr lang="zh-CN" altLang="en-US"/>
              <a:t>）</a:t>
            </a:r>
            <a:r>
              <a:rPr lang="en-US" altLang="zh-CN"/>
              <a:t>+3 </a:t>
            </a:r>
            <a:r>
              <a:rPr lang="zh-CN" altLang="en-US"/>
              <a:t>× </a:t>
            </a:r>
            <a:r>
              <a:rPr lang="en-US" altLang="zh-CN"/>
              <a:t>200 </a:t>
            </a:r>
            <a:r>
              <a:rPr lang="zh-CN" altLang="en-US"/>
              <a:t>×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 = 784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90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357505"/>
            <a:ext cx="11333480" cy="12541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43545" y="6002020"/>
            <a:ext cx="403542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MFLOPS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：每秒百万次浮点运算数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105" y="1779270"/>
            <a:ext cx="9947910" cy="14681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09650" y="3148330"/>
            <a:ext cx="98628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/>
              <a:t>分析可知：</a:t>
            </a:r>
          </a:p>
          <a:p>
            <a:pPr>
              <a:lnSpc>
                <a:spcPct val="150000"/>
              </a:lnSpc>
            </a:pPr>
            <a:r>
              <a:rPr lang="zh-CN" altLang="en-US" sz="2800"/>
              <a:t>                    峰值性能 </a:t>
            </a:r>
            <a:r>
              <a:rPr lang="en-US" altLang="zh-CN" sz="2800"/>
              <a:t>= </a:t>
            </a:r>
            <a:r>
              <a:rPr lang="zh-CN" altLang="en-US" sz="2800"/>
              <a:t>一个周期时间内浮点运算次数</a:t>
            </a: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6" imgW="914400" imgH="215900" progId="Equation.KSEE3">
                  <p:embed/>
                </p:oleObj>
              </mc:Choice>
              <mc:Fallback>
                <p:oleObj r:id="rId6" imgW="914400" imgH="215900" progId="Equation.KSEE3">
                  <p:embed/>
                  <p:pic>
                    <p:nvPicPr>
                      <p:cNvPr id="9" name="对象 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72715" y="4718050"/>
          <a:ext cx="6188075" cy="105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8" imgW="1841500" imgH="393700" progId="Equation.KSEE3">
                  <p:embed/>
                </p:oleObj>
              </mc:Choice>
              <mc:Fallback>
                <p:oleObj r:id="rId8" imgW="1841500" imgH="393700" progId="Equation.KSEE3">
                  <p:embed/>
                  <p:pic>
                    <p:nvPicPr>
                      <p:cNvPr id="10" name="对象 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2715" y="4718050"/>
                        <a:ext cx="6188075" cy="1056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860790" y="5015865"/>
            <a:ext cx="14357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sym typeface="+mn-ea"/>
              </a:rPr>
              <a:t>MFLOPS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986906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3261</Words>
  <Application>Microsoft Office PowerPoint</Application>
  <PresentationFormat>宽屏</PresentationFormat>
  <Paragraphs>227</Paragraphs>
  <Slides>34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等线</vt:lpstr>
      <vt:lpstr>等线 Light</vt:lpstr>
      <vt:lpstr>宋体</vt:lpstr>
      <vt:lpstr>微软雅黑</vt:lpstr>
      <vt:lpstr>Arial</vt:lpstr>
      <vt:lpstr>Calibri</vt:lpstr>
      <vt:lpstr>Times New Roman</vt:lpstr>
      <vt:lpstr>Office 主题​​</vt:lpstr>
      <vt:lpstr>Equation.KSEE3</vt:lpstr>
      <vt:lpstr>公式</vt:lpstr>
      <vt:lpstr>习题讲解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第七八九次作业</vt:lpstr>
      <vt:lpstr>下述指令，第一条指令已经执行并完成，第二条指令已完成正等待写结果，试给出记分牌法所用的指令状态表、功能部件状态表和结果寄存器状态表。假定：浮点流水线延迟如下：取数1个时钟周期，加法2个时钟周期，乘法10个时钟周期，除法40个时钟周期（功能部件状态表中所列的各部件均为1个）。   </vt:lpstr>
      <vt:lpstr>下述指令，第一条指令已经执行并完成，第二条指令已完成正等待写结果，试给出记分牌法所用的指令状态表、功能部件状态表和结果寄存器状态表。假定：浮点流水线延迟如下：取数1个时钟周期，加法2个时钟周期，乘法10个时钟周期，除法40个时钟周期（功能部件状态表中所列的各部件均为1个）。</vt:lpstr>
      <vt:lpstr>下述指令，第一条指令已经执行并完成，第二条指令已完成正等待写结果，试给出记分牌法所用的指令状态表、功能部件状态表和结果寄存器状态表。假定：浮点流水线延迟如下：取数1个时钟周期，加法2个时钟周期，乘法10个时钟周期，除法40个时钟周期（功能部件状态表中所列的各部件均为1个）。</vt:lpstr>
      <vt:lpstr>下述指令，第一条指令已经执行并完成，第二条指令已完成正等待写结果，试给出记分牌法所用的指令状态表、功能部件状态表和结果寄存器状态表。假定：浮点流水线延迟如下：取数1个时钟周期，加法2个时钟周期，乘法10个时钟周期，除法40个时钟周期（功能部件状态表中所列的各部件均为1个）。</vt:lpstr>
      <vt:lpstr>功能部件状态表：记录各功能部件的状态。 Busy：忙标志，功能部件是否忙  -Op：正在或将要执行的操作 Fi：目的寄存器（编号）      Fj，Fk：源寄存器（编号） Qj，Qk：向源寄存器Fj、Fk写数据的功能部件  Rj，Rk：标志位，“yes”表示Fj，Fk的操作数可用--就绪且未被取走。否则为“no”。 </vt:lpstr>
      <vt:lpstr>下述指令，第一条指令已经执行并完成，第二条指令已完成正等待写结果，试给出记分牌法所用的指令状态表、功能部件状态表和结果寄存器状态表。假定：浮点流水线延迟如下：取数1个时钟周期，加法2个时钟周期，乘法10个时钟周期，除法40个时钟周期（功能部件状态表中所列的各部件均为1个）</vt:lpstr>
      <vt:lpstr>1、下表为某处理机在给定时刻的指令流状态。给出该时刻在Tomasulo保留站和寄存器状态表的对应内容。 </vt:lpstr>
      <vt:lpstr>1、下表为某处理机在给定时刻的指令流状态。给出该时刻在Tomasulo保留站和寄存器状态表的对应内容。</vt:lpstr>
      <vt:lpstr>1、下表为某处理机在给定时刻的指令流状态。给出该时刻在Tomasulo保留站和寄存器状态表的对应内容。</vt:lpstr>
      <vt:lpstr>PowerPoint 演示文稿</vt:lpstr>
      <vt:lpstr>1、下表为某处理机在给定时刻的指令流状态。给出该时刻在Tomasulo保留站和寄存器状态表的对应内容。</vt:lpstr>
      <vt:lpstr>2、假设有一条长流水线，仅仅对条件转移指令使用分支目标缓冲。假设分支预测错误的开销为 4 个时钟周期，缓冲不命中的开销为 3 个时钟周期。假设：命中率为 90%，预测精度为 90%，分支频率为 15%，没有分支的基本 CPI 为 1。  （1） 求程序执行的 CPI。 （2） 相对于采用固定的 2 个时钟周期延迟的分支处理，哪种方法程序执行速度更快？ </vt:lpstr>
      <vt:lpstr>2、假设有一条长流水线，仅仅对条件转移指令使用分支目标缓冲。假设分支预测错误的开销为 4 个时钟周期，缓冲不命中的开销为 3 个时钟周期。假设：命中率为 90%，预测精度为 90%，分支频率为 15%，没有分支的基本 CPI 为 1。  （1） 求程序执行的 CPI。 （2） 相对于采用固定的 2 个时钟周期延迟的分支处理，哪种方法程序执行速度更快？ </vt:lpstr>
      <vt:lpstr>3、假设分支目标缓冲的命中率为 90%，程序中无条件转移指令的比例为 5%，没有无条件转移指令的程序 CPI 值为 1。假设分支目标缓冲中包含分支目标指令， 允许无条件转移指令进入分支目标缓冲，则程序的 CPI 值为多少？假设原来的CPI=1.1 </vt:lpstr>
      <vt:lpstr>3、设指令流水线由取指令、分析指令和执行指令 3 个部件构成，每个部件经过的时间 为△ t，连续流入 12 条指令。分别画出标量流水处理机以及 ILP 均为 4 的超标量处理机、超长指令字处理机、超流水处理机的时空图，并分别计算它们相对于标量流水处理机的加速比。 </vt:lpstr>
      <vt:lpstr>3、设指令流水线由取指令、分析指令和执行指令 3 个部件构成，每个部件经过的时间 为△ t，连续流入 12 条指令。分别画出标量流水处理机以及 ILP 均为 4 的超标量处理机、超长指令字处理机、超流水处理机的时空图，并分别计算它们相对于标量流水处理机的加速比。 </vt:lpstr>
      <vt:lpstr>3、设指令流水线由取指令、分析指令和执行指令 3 个部件构成，每个部件经过的时间 为△ t，连续流入 12 条指令。分别画出标量流水处理机以及 ILP 均为 4 的超标量处理机、超长指令字处理机、超流水处理机的时空图，并分别计算它们相对于标量流水处理机的加速比。 </vt:lpstr>
      <vt:lpstr>3、设指令流水线由取指令、分析指令和执行指令 3 个部件构成，每个部件经过的时间 为△ t，连续流入 12 条指令。分别画出标量流水处理机以及 ILP 均为 4 的超标量处理机、超长指令字处理机、超流水处理机的时空图，并分别计算它们相对于标量流水处理机的加速比。 </vt:lpstr>
      <vt:lpstr>1、在有16个处理机的混洗交换网络中，若要使第0号处理器与第15号处理器相连，需要经过多少次混洗和交换？ </vt:lpstr>
      <vt:lpstr>  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徐 翔</cp:lastModifiedBy>
  <cp:revision>32</cp:revision>
  <dcterms:created xsi:type="dcterms:W3CDTF">2020-05-23T06:41:11Z</dcterms:created>
  <dcterms:modified xsi:type="dcterms:W3CDTF">2020-05-28T07:56:26Z</dcterms:modified>
</cp:coreProperties>
</file>